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5" r:id="rId3"/>
    <p:sldId id="267" r:id="rId4"/>
    <p:sldId id="268" r:id="rId5"/>
    <p:sldId id="269" r:id="rId6"/>
    <p:sldId id="270" r:id="rId7"/>
    <p:sldId id="259" r:id="rId8"/>
    <p:sldId id="262" r:id="rId9"/>
    <p:sldId id="258" r:id="rId10"/>
    <p:sldId id="263" r:id="rId11"/>
    <p:sldId id="264" r:id="rId12"/>
    <p:sldId id="257" r:id="rId13"/>
    <p:sldId id="261" r:id="rId14"/>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9415"/>
    <p:restoredTop sz="94513"/>
  </p:normalViewPr>
  <p:slideViewPr>
    <p:cSldViewPr snapToGrid="0" snapToObjects="1">
      <p:cViewPr varScale="1">
        <p:scale>
          <a:sx n="81" d="100"/>
          <a:sy n="81" d="100"/>
        </p:scale>
        <p:origin x="216" y="9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1426702-7B04-FC46-A518-CE2CDFDCF2EC}"/>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ES_tradnl"/>
          </a:p>
        </p:txBody>
      </p:sp>
      <p:sp>
        <p:nvSpPr>
          <p:cNvPr id="3" name="Subtítulo 2">
            <a:extLst>
              <a:ext uri="{FF2B5EF4-FFF2-40B4-BE49-F238E27FC236}">
                <a16:creationId xmlns:a16="http://schemas.microsoft.com/office/drawing/2014/main" id="{BC188772-670C-C344-BA08-68214B852C1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ES_tradnl"/>
          </a:p>
        </p:txBody>
      </p:sp>
      <p:sp>
        <p:nvSpPr>
          <p:cNvPr id="4" name="Marcador de fecha 3">
            <a:extLst>
              <a:ext uri="{FF2B5EF4-FFF2-40B4-BE49-F238E27FC236}">
                <a16:creationId xmlns:a16="http://schemas.microsoft.com/office/drawing/2014/main" id="{DF95AEF9-A0FC-0344-ADA9-84C98272C2C9}"/>
              </a:ext>
            </a:extLst>
          </p:cNvPr>
          <p:cNvSpPr>
            <a:spLocks noGrp="1"/>
          </p:cNvSpPr>
          <p:nvPr>
            <p:ph type="dt" sz="half" idx="10"/>
          </p:nvPr>
        </p:nvSpPr>
        <p:spPr/>
        <p:txBody>
          <a:bodyPr/>
          <a:lstStyle/>
          <a:p>
            <a:fld id="{F51A60D6-D12A-8646-BA34-4800F3FEC823}" type="datetimeFigureOut">
              <a:rPr lang="es-ES_tradnl" smtClean="0"/>
              <a:t>4/9/23</a:t>
            </a:fld>
            <a:endParaRPr lang="es-ES_tradnl"/>
          </a:p>
        </p:txBody>
      </p:sp>
      <p:sp>
        <p:nvSpPr>
          <p:cNvPr id="5" name="Marcador de pie de página 4">
            <a:extLst>
              <a:ext uri="{FF2B5EF4-FFF2-40B4-BE49-F238E27FC236}">
                <a16:creationId xmlns:a16="http://schemas.microsoft.com/office/drawing/2014/main" id="{3519F798-607A-3641-8EDC-2A0C027B3ACE}"/>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636C55E2-6B38-CB40-967F-B48A559BF14B}"/>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879783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D9BEE5A-3F89-E44F-AAAD-91DB2B1480F3}"/>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56FA0363-552E-6748-8EFC-27EBE2AA9456}"/>
              </a:ext>
            </a:extLst>
          </p:cNvPr>
          <p:cNvSpPr>
            <a:spLocks noGrp="1"/>
          </p:cNvSpPr>
          <p:nvPr>
            <p:ph idx="1"/>
          </p:nvPr>
        </p:nvSpPr>
        <p:spPr/>
        <p:txBody>
          <a:bodyPr/>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C7906FCE-1E95-A642-AC6C-BB2D10F7D114}"/>
              </a:ext>
            </a:extLst>
          </p:cNvPr>
          <p:cNvSpPr>
            <a:spLocks noGrp="1"/>
          </p:cNvSpPr>
          <p:nvPr>
            <p:ph type="dt" sz="half" idx="10"/>
          </p:nvPr>
        </p:nvSpPr>
        <p:spPr/>
        <p:txBody>
          <a:bodyPr/>
          <a:lstStyle/>
          <a:p>
            <a:fld id="{F51A60D6-D12A-8646-BA34-4800F3FEC823}" type="datetimeFigureOut">
              <a:rPr lang="es-ES_tradnl" smtClean="0"/>
              <a:t>4/9/23</a:t>
            </a:fld>
            <a:endParaRPr lang="es-ES_tradnl"/>
          </a:p>
        </p:txBody>
      </p:sp>
      <p:sp>
        <p:nvSpPr>
          <p:cNvPr id="5" name="Marcador de pie de página 4">
            <a:extLst>
              <a:ext uri="{FF2B5EF4-FFF2-40B4-BE49-F238E27FC236}">
                <a16:creationId xmlns:a16="http://schemas.microsoft.com/office/drawing/2014/main" id="{3AC62FE0-7E2C-1C4F-A409-EC7727AE69DC}"/>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5C4B6D00-2637-D147-BF9E-F69667057A5E}"/>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34780957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F2451D-22C8-F243-AA11-80CA74066503}"/>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A466967A-562C-F24E-9036-CC3DD164C4D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F91CDA15-DC15-754E-AA2C-D9F68C35614D}"/>
              </a:ext>
            </a:extLst>
          </p:cNvPr>
          <p:cNvSpPr>
            <a:spLocks noGrp="1"/>
          </p:cNvSpPr>
          <p:nvPr>
            <p:ph type="dt" sz="half" idx="10"/>
          </p:nvPr>
        </p:nvSpPr>
        <p:spPr/>
        <p:txBody>
          <a:bodyPr/>
          <a:lstStyle/>
          <a:p>
            <a:fld id="{F51A60D6-D12A-8646-BA34-4800F3FEC823}" type="datetimeFigureOut">
              <a:rPr lang="es-ES_tradnl" smtClean="0"/>
              <a:t>4/9/23</a:t>
            </a:fld>
            <a:endParaRPr lang="es-ES_tradnl"/>
          </a:p>
        </p:txBody>
      </p:sp>
      <p:sp>
        <p:nvSpPr>
          <p:cNvPr id="5" name="Marcador de pie de página 4">
            <a:extLst>
              <a:ext uri="{FF2B5EF4-FFF2-40B4-BE49-F238E27FC236}">
                <a16:creationId xmlns:a16="http://schemas.microsoft.com/office/drawing/2014/main" id="{A58A6ACD-CC7E-914A-9B1B-2742E930068F}"/>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B0630701-25C7-9E44-B80C-89D24EA6FF49}"/>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4291157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57187A-37BE-994F-B248-391B31839EC7}"/>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0B3F7E54-2377-4E44-8019-4C2C54848EF9}"/>
              </a:ext>
            </a:extLst>
          </p:cNvPr>
          <p:cNvSpPr>
            <a:spLocks noGrp="1"/>
          </p:cNvSpPr>
          <p:nvPr>
            <p:ph sz="half" idx="1"/>
          </p:nvPr>
        </p:nvSpPr>
        <p:spPr>
          <a:xfrm>
            <a:off x="838200" y="1825625"/>
            <a:ext cx="5181600" cy="4351338"/>
          </a:xfrm>
        </p:spPr>
        <p:txBody>
          <a:bodyPr/>
          <a:lstStyle/>
          <a:p>
            <a:r>
              <a:rPr lang="es-ES"/>
              <a:t>Editar los estilos de texto del patrón
Segundo nivel
Tercer nivel
Cuarto nivel
Quinto nivel</a:t>
            </a:r>
            <a:endParaRPr lang="es-ES_tradnl"/>
          </a:p>
        </p:txBody>
      </p:sp>
      <p:sp>
        <p:nvSpPr>
          <p:cNvPr id="4" name="Marcador de contenido 3">
            <a:extLst>
              <a:ext uri="{FF2B5EF4-FFF2-40B4-BE49-F238E27FC236}">
                <a16:creationId xmlns:a16="http://schemas.microsoft.com/office/drawing/2014/main" id="{0C334385-BB27-4A4A-9DFE-8A5B9594CDFF}"/>
              </a:ext>
            </a:extLst>
          </p:cNvPr>
          <p:cNvSpPr>
            <a:spLocks noGrp="1"/>
          </p:cNvSpPr>
          <p:nvPr>
            <p:ph sz="half" idx="2"/>
          </p:nvPr>
        </p:nvSpPr>
        <p:spPr>
          <a:xfrm>
            <a:off x="6172200" y="1825625"/>
            <a:ext cx="5181600" cy="4351338"/>
          </a:xfrm>
        </p:spPr>
        <p:txBody>
          <a:bodyPr/>
          <a:lstStyle/>
          <a:p>
            <a:r>
              <a:rPr lang="es-ES"/>
              <a:t>Editar los estilos de texto del patrón
Segundo nivel
Tercer nivel
Cuarto nivel
Quinto nivel</a:t>
            </a:r>
            <a:endParaRPr lang="es-ES_tradnl"/>
          </a:p>
        </p:txBody>
      </p:sp>
      <p:sp>
        <p:nvSpPr>
          <p:cNvPr id="5" name="Marcador de fecha 4">
            <a:extLst>
              <a:ext uri="{FF2B5EF4-FFF2-40B4-BE49-F238E27FC236}">
                <a16:creationId xmlns:a16="http://schemas.microsoft.com/office/drawing/2014/main" id="{DC7EE071-B0CF-2D49-9C05-154C5EEC0F5F}"/>
              </a:ext>
            </a:extLst>
          </p:cNvPr>
          <p:cNvSpPr>
            <a:spLocks noGrp="1"/>
          </p:cNvSpPr>
          <p:nvPr>
            <p:ph type="dt" sz="half" idx="10"/>
          </p:nvPr>
        </p:nvSpPr>
        <p:spPr/>
        <p:txBody>
          <a:bodyPr/>
          <a:lstStyle/>
          <a:p>
            <a:fld id="{F51A60D6-D12A-8646-BA34-4800F3FEC823}" type="datetimeFigureOut">
              <a:rPr lang="es-ES_tradnl" smtClean="0"/>
              <a:t>4/9/23</a:t>
            </a:fld>
            <a:endParaRPr lang="es-ES_tradnl"/>
          </a:p>
        </p:txBody>
      </p:sp>
      <p:sp>
        <p:nvSpPr>
          <p:cNvPr id="6" name="Marcador de pie de página 5">
            <a:extLst>
              <a:ext uri="{FF2B5EF4-FFF2-40B4-BE49-F238E27FC236}">
                <a16:creationId xmlns:a16="http://schemas.microsoft.com/office/drawing/2014/main" id="{32C6ACB0-2593-EA41-8F41-ECB26DF1F3FA}"/>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DC87EA4B-EF44-9E43-9677-03CE5F67E72A}"/>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15484394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E3E76E6-5C1C-DF40-8D59-A1E2F78E83BB}"/>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3F26DE90-F022-E848-A78B-11361701765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ES_tradnl"/>
          </a:p>
        </p:txBody>
      </p:sp>
      <p:sp>
        <p:nvSpPr>
          <p:cNvPr id="4" name="Marcador de contenido 3">
            <a:extLst>
              <a:ext uri="{FF2B5EF4-FFF2-40B4-BE49-F238E27FC236}">
                <a16:creationId xmlns:a16="http://schemas.microsoft.com/office/drawing/2014/main" id="{2373C5E6-71F4-854A-808B-CE5741949283}"/>
              </a:ext>
            </a:extLst>
          </p:cNvPr>
          <p:cNvSpPr>
            <a:spLocks noGrp="1"/>
          </p:cNvSpPr>
          <p:nvPr>
            <p:ph sz="half" idx="2"/>
          </p:nvPr>
        </p:nvSpPr>
        <p:spPr>
          <a:xfrm>
            <a:off x="839788" y="2505075"/>
            <a:ext cx="5157787" cy="3684588"/>
          </a:xfrm>
        </p:spPr>
        <p:txBody>
          <a:bodyPr/>
          <a:lstStyle/>
          <a:p>
            <a:r>
              <a:rPr lang="es-ES"/>
              <a:t>Editar los estilos de texto del patrón
Segundo nivel
Tercer nivel
Cuarto nivel
Quinto nivel</a:t>
            </a:r>
            <a:endParaRPr lang="es-ES_tradnl"/>
          </a:p>
        </p:txBody>
      </p:sp>
      <p:sp>
        <p:nvSpPr>
          <p:cNvPr id="5" name="Marcador de texto 4">
            <a:extLst>
              <a:ext uri="{FF2B5EF4-FFF2-40B4-BE49-F238E27FC236}">
                <a16:creationId xmlns:a16="http://schemas.microsoft.com/office/drawing/2014/main" id="{0ACF2AFC-8895-FF4F-BA12-DE7A1F7BF2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r>
              <a:rPr lang="es-ES"/>
              <a:t>Editar los estilos de texto del patrón
Segundo nivel
Tercer nivel
Cuarto nivel
Quinto nivel</a:t>
            </a:r>
            <a:endParaRPr lang="es-ES_tradnl"/>
          </a:p>
        </p:txBody>
      </p:sp>
      <p:sp>
        <p:nvSpPr>
          <p:cNvPr id="6" name="Marcador de contenido 5">
            <a:extLst>
              <a:ext uri="{FF2B5EF4-FFF2-40B4-BE49-F238E27FC236}">
                <a16:creationId xmlns:a16="http://schemas.microsoft.com/office/drawing/2014/main" id="{CC96FA5D-EB73-2446-988C-2D9FBD00CDBB}"/>
              </a:ext>
            </a:extLst>
          </p:cNvPr>
          <p:cNvSpPr>
            <a:spLocks noGrp="1"/>
          </p:cNvSpPr>
          <p:nvPr>
            <p:ph sz="quarter" idx="4"/>
          </p:nvPr>
        </p:nvSpPr>
        <p:spPr>
          <a:xfrm>
            <a:off x="6172200" y="2505075"/>
            <a:ext cx="5183188" cy="3684588"/>
          </a:xfrm>
        </p:spPr>
        <p:txBody>
          <a:bodyPr/>
          <a:lstStyle/>
          <a:p>
            <a:r>
              <a:rPr lang="es-ES"/>
              <a:t>Editar los estilos de texto del patrón
Segundo nivel
Tercer nivel
Cuarto nivel
Quinto nivel</a:t>
            </a:r>
            <a:endParaRPr lang="es-ES_tradnl"/>
          </a:p>
        </p:txBody>
      </p:sp>
      <p:sp>
        <p:nvSpPr>
          <p:cNvPr id="7" name="Marcador de fecha 6">
            <a:extLst>
              <a:ext uri="{FF2B5EF4-FFF2-40B4-BE49-F238E27FC236}">
                <a16:creationId xmlns:a16="http://schemas.microsoft.com/office/drawing/2014/main" id="{F5220D5E-19B3-0E4E-8702-BE82514B8944}"/>
              </a:ext>
            </a:extLst>
          </p:cNvPr>
          <p:cNvSpPr>
            <a:spLocks noGrp="1"/>
          </p:cNvSpPr>
          <p:nvPr>
            <p:ph type="dt" sz="half" idx="10"/>
          </p:nvPr>
        </p:nvSpPr>
        <p:spPr/>
        <p:txBody>
          <a:bodyPr/>
          <a:lstStyle/>
          <a:p>
            <a:fld id="{F51A60D6-D12A-8646-BA34-4800F3FEC823}" type="datetimeFigureOut">
              <a:rPr lang="es-ES_tradnl" smtClean="0"/>
              <a:t>4/9/23</a:t>
            </a:fld>
            <a:endParaRPr lang="es-ES_tradnl"/>
          </a:p>
        </p:txBody>
      </p:sp>
      <p:sp>
        <p:nvSpPr>
          <p:cNvPr id="8" name="Marcador de pie de página 7">
            <a:extLst>
              <a:ext uri="{FF2B5EF4-FFF2-40B4-BE49-F238E27FC236}">
                <a16:creationId xmlns:a16="http://schemas.microsoft.com/office/drawing/2014/main" id="{DD71C16D-00D3-E142-AB4E-2C0098AB6930}"/>
              </a:ext>
            </a:extLst>
          </p:cNvPr>
          <p:cNvSpPr>
            <a:spLocks noGrp="1"/>
          </p:cNvSpPr>
          <p:nvPr>
            <p:ph type="ftr" sz="quarter" idx="11"/>
          </p:nvPr>
        </p:nvSpPr>
        <p:spPr/>
        <p:txBody>
          <a:bodyPr/>
          <a:lstStyle/>
          <a:p>
            <a:endParaRPr lang="es-ES_tradnl"/>
          </a:p>
        </p:txBody>
      </p:sp>
      <p:sp>
        <p:nvSpPr>
          <p:cNvPr id="9" name="Marcador de número de diapositiva 8">
            <a:extLst>
              <a:ext uri="{FF2B5EF4-FFF2-40B4-BE49-F238E27FC236}">
                <a16:creationId xmlns:a16="http://schemas.microsoft.com/office/drawing/2014/main" id="{4971FA9E-AD4E-9244-ABC1-D9790829B84C}"/>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17961225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D6C0CFE-0E79-2749-BC8F-A0D59EA20ACD}"/>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fecha 2">
            <a:extLst>
              <a:ext uri="{FF2B5EF4-FFF2-40B4-BE49-F238E27FC236}">
                <a16:creationId xmlns:a16="http://schemas.microsoft.com/office/drawing/2014/main" id="{B37F6B65-5A5B-9149-81FD-F0A8CB464544}"/>
              </a:ext>
            </a:extLst>
          </p:cNvPr>
          <p:cNvSpPr>
            <a:spLocks noGrp="1"/>
          </p:cNvSpPr>
          <p:nvPr>
            <p:ph type="dt" sz="half" idx="10"/>
          </p:nvPr>
        </p:nvSpPr>
        <p:spPr/>
        <p:txBody>
          <a:bodyPr/>
          <a:lstStyle/>
          <a:p>
            <a:fld id="{F51A60D6-D12A-8646-BA34-4800F3FEC823}" type="datetimeFigureOut">
              <a:rPr lang="es-ES_tradnl" smtClean="0"/>
              <a:t>4/9/23</a:t>
            </a:fld>
            <a:endParaRPr lang="es-ES_tradnl"/>
          </a:p>
        </p:txBody>
      </p:sp>
      <p:sp>
        <p:nvSpPr>
          <p:cNvPr id="4" name="Marcador de pie de página 3">
            <a:extLst>
              <a:ext uri="{FF2B5EF4-FFF2-40B4-BE49-F238E27FC236}">
                <a16:creationId xmlns:a16="http://schemas.microsoft.com/office/drawing/2014/main" id="{60B36D7C-ABE0-D34A-95DB-B3C934CABADE}"/>
              </a:ext>
            </a:extLst>
          </p:cNvPr>
          <p:cNvSpPr>
            <a:spLocks noGrp="1"/>
          </p:cNvSpPr>
          <p:nvPr>
            <p:ph type="ftr" sz="quarter" idx="11"/>
          </p:nvPr>
        </p:nvSpPr>
        <p:spPr/>
        <p:txBody>
          <a:bodyPr/>
          <a:lstStyle/>
          <a:p>
            <a:endParaRPr lang="es-ES_tradnl"/>
          </a:p>
        </p:txBody>
      </p:sp>
      <p:sp>
        <p:nvSpPr>
          <p:cNvPr id="5" name="Marcador de número de diapositiva 4">
            <a:extLst>
              <a:ext uri="{FF2B5EF4-FFF2-40B4-BE49-F238E27FC236}">
                <a16:creationId xmlns:a16="http://schemas.microsoft.com/office/drawing/2014/main" id="{1CB19C0E-D544-474A-A681-46EF30F1D92C}"/>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2541399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544A13A-5615-0647-8C05-553BDECEC055}"/>
              </a:ext>
            </a:extLst>
          </p:cNvPr>
          <p:cNvSpPr>
            <a:spLocks noGrp="1"/>
          </p:cNvSpPr>
          <p:nvPr>
            <p:ph type="dt" sz="half" idx="10"/>
          </p:nvPr>
        </p:nvSpPr>
        <p:spPr/>
        <p:txBody>
          <a:bodyPr/>
          <a:lstStyle/>
          <a:p>
            <a:fld id="{F51A60D6-D12A-8646-BA34-4800F3FEC823}" type="datetimeFigureOut">
              <a:rPr lang="es-ES_tradnl" smtClean="0"/>
              <a:t>4/9/23</a:t>
            </a:fld>
            <a:endParaRPr lang="es-ES_tradnl"/>
          </a:p>
        </p:txBody>
      </p:sp>
      <p:sp>
        <p:nvSpPr>
          <p:cNvPr id="3" name="Marcador de pie de página 2">
            <a:extLst>
              <a:ext uri="{FF2B5EF4-FFF2-40B4-BE49-F238E27FC236}">
                <a16:creationId xmlns:a16="http://schemas.microsoft.com/office/drawing/2014/main" id="{DF8A2630-AE6E-1C4A-969F-DFC0D072897A}"/>
              </a:ext>
            </a:extLst>
          </p:cNvPr>
          <p:cNvSpPr>
            <a:spLocks noGrp="1"/>
          </p:cNvSpPr>
          <p:nvPr>
            <p:ph type="ftr" sz="quarter" idx="11"/>
          </p:nvPr>
        </p:nvSpPr>
        <p:spPr/>
        <p:txBody>
          <a:bodyPr/>
          <a:lstStyle/>
          <a:p>
            <a:endParaRPr lang="es-ES_tradnl"/>
          </a:p>
        </p:txBody>
      </p:sp>
      <p:sp>
        <p:nvSpPr>
          <p:cNvPr id="4" name="Marcador de número de diapositiva 3">
            <a:extLst>
              <a:ext uri="{FF2B5EF4-FFF2-40B4-BE49-F238E27FC236}">
                <a16:creationId xmlns:a16="http://schemas.microsoft.com/office/drawing/2014/main" id="{9CF11CA4-3FA4-904F-AA85-D43C965CF0F0}"/>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33229323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BFED057-86B2-524E-B2A8-27A952C2D722}"/>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contenido 2">
            <a:extLst>
              <a:ext uri="{FF2B5EF4-FFF2-40B4-BE49-F238E27FC236}">
                <a16:creationId xmlns:a16="http://schemas.microsoft.com/office/drawing/2014/main" id="{C161CDE9-1E4A-1E4A-A1A4-1ACA3BD1EEF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r>
              <a:rPr lang="es-ES"/>
              <a:t>Editar los estilos de texto del patrón
Segundo nivel
Tercer nivel
Cuarto nivel
Quinto nivel</a:t>
            </a:r>
            <a:endParaRPr lang="es-ES_tradnl"/>
          </a:p>
        </p:txBody>
      </p:sp>
      <p:sp>
        <p:nvSpPr>
          <p:cNvPr id="4" name="Marcador de texto 3">
            <a:extLst>
              <a:ext uri="{FF2B5EF4-FFF2-40B4-BE49-F238E27FC236}">
                <a16:creationId xmlns:a16="http://schemas.microsoft.com/office/drawing/2014/main" id="{D0FDD757-B2CC-A242-82A6-01845EF12D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ES_tradnl"/>
          </a:p>
        </p:txBody>
      </p:sp>
      <p:sp>
        <p:nvSpPr>
          <p:cNvPr id="5" name="Marcador de fecha 4">
            <a:extLst>
              <a:ext uri="{FF2B5EF4-FFF2-40B4-BE49-F238E27FC236}">
                <a16:creationId xmlns:a16="http://schemas.microsoft.com/office/drawing/2014/main" id="{ED9D7351-4A4A-8D44-B65F-6B64251B64C3}"/>
              </a:ext>
            </a:extLst>
          </p:cNvPr>
          <p:cNvSpPr>
            <a:spLocks noGrp="1"/>
          </p:cNvSpPr>
          <p:nvPr>
            <p:ph type="dt" sz="half" idx="10"/>
          </p:nvPr>
        </p:nvSpPr>
        <p:spPr/>
        <p:txBody>
          <a:bodyPr/>
          <a:lstStyle/>
          <a:p>
            <a:fld id="{F51A60D6-D12A-8646-BA34-4800F3FEC823}" type="datetimeFigureOut">
              <a:rPr lang="es-ES_tradnl" smtClean="0"/>
              <a:t>4/9/23</a:t>
            </a:fld>
            <a:endParaRPr lang="es-ES_tradnl"/>
          </a:p>
        </p:txBody>
      </p:sp>
      <p:sp>
        <p:nvSpPr>
          <p:cNvPr id="6" name="Marcador de pie de página 5">
            <a:extLst>
              <a:ext uri="{FF2B5EF4-FFF2-40B4-BE49-F238E27FC236}">
                <a16:creationId xmlns:a16="http://schemas.microsoft.com/office/drawing/2014/main" id="{9E3F57B1-33F2-F146-B3F0-06D8A6998CB4}"/>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2D5051C4-35C3-B44F-A775-93EE1A966D83}"/>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39201756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15FFE5D-63BB-C745-BC5E-BCE0CC929D8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ES_tradnl"/>
          </a:p>
        </p:txBody>
      </p:sp>
      <p:sp>
        <p:nvSpPr>
          <p:cNvPr id="3" name="Marcador de posición de imagen 2">
            <a:extLst>
              <a:ext uri="{FF2B5EF4-FFF2-40B4-BE49-F238E27FC236}">
                <a16:creationId xmlns:a16="http://schemas.microsoft.com/office/drawing/2014/main" id="{01AB0393-D161-8940-B60A-B9150D0B56E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Marcador de texto 3">
            <a:extLst>
              <a:ext uri="{FF2B5EF4-FFF2-40B4-BE49-F238E27FC236}">
                <a16:creationId xmlns:a16="http://schemas.microsoft.com/office/drawing/2014/main" id="{C9190A53-617F-8B47-A3C6-40ADD84A0E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r>
              <a:rPr lang="es-ES"/>
              <a:t>Editar los estilos de texto del patrón
Segundo nivel
Tercer nivel
Cuarto nivel
Quinto nivel</a:t>
            </a:r>
            <a:endParaRPr lang="es-ES_tradnl"/>
          </a:p>
        </p:txBody>
      </p:sp>
      <p:sp>
        <p:nvSpPr>
          <p:cNvPr id="5" name="Marcador de fecha 4">
            <a:extLst>
              <a:ext uri="{FF2B5EF4-FFF2-40B4-BE49-F238E27FC236}">
                <a16:creationId xmlns:a16="http://schemas.microsoft.com/office/drawing/2014/main" id="{E5C0C084-A5C4-7E45-B9F7-697E726033A4}"/>
              </a:ext>
            </a:extLst>
          </p:cNvPr>
          <p:cNvSpPr>
            <a:spLocks noGrp="1"/>
          </p:cNvSpPr>
          <p:nvPr>
            <p:ph type="dt" sz="half" idx="10"/>
          </p:nvPr>
        </p:nvSpPr>
        <p:spPr/>
        <p:txBody>
          <a:bodyPr/>
          <a:lstStyle/>
          <a:p>
            <a:fld id="{F51A60D6-D12A-8646-BA34-4800F3FEC823}" type="datetimeFigureOut">
              <a:rPr lang="es-ES_tradnl" smtClean="0"/>
              <a:t>4/9/23</a:t>
            </a:fld>
            <a:endParaRPr lang="es-ES_tradnl"/>
          </a:p>
        </p:txBody>
      </p:sp>
      <p:sp>
        <p:nvSpPr>
          <p:cNvPr id="6" name="Marcador de pie de página 5">
            <a:extLst>
              <a:ext uri="{FF2B5EF4-FFF2-40B4-BE49-F238E27FC236}">
                <a16:creationId xmlns:a16="http://schemas.microsoft.com/office/drawing/2014/main" id="{58D64E2C-E570-7E4E-8118-9526F89E4F95}"/>
              </a:ext>
            </a:extLst>
          </p:cNvPr>
          <p:cNvSpPr>
            <a:spLocks noGrp="1"/>
          </p:cNvSpPr>
          <p:nvPr>
            <p:ph type="ftr" sz="quarter" idx="11"/>
          </p:nvPr>
        </p:nvSpPr>
        <p:spPr/>
        <p:txBody>
          <a:bodyPr/>
          <a:lstStyle/>
          <a:p>
            <a:endParaRPr lang="es-ES_tradnl"/>
          </a:p>
        </p:txBody>
      </p:sp>
      <p:sp>
        <p:nvSpPr>
          <p:cNvPr id="7" name="Marcador de número de diapositiva 6">
            <a:extLst>
              <a:ext uri="{FF2B5EF4-FFF2-40B4-BE49-F238E27FC236}">
                <a16:creationId xmlns:a16="http://schemas.microsoft.com/office/drawing/2014/main" id="{7C012AB3-BB8C-EE44-A5F2-979157006D0F}"/>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1427472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D017B1-8BD4-EE4F-BC43-7EEA79078EA4}"/>
              </a:ext>
            </a:extLst>
          </p:cNvPr>
          <p:cNvSpPr>
            <a:spLocks noGrp="1"/>
          </p:cNvSpPr>
          <p:nvPr>
            <p:ph type="title"/>
          </p:nvPr>
        </p:nvSpPr>
        <p:spPr/>
        <p:txBody>
          <a:bodyPr/>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27893D40-AD4E-8140-9DB4-7507261F47C7}"/>
              </a:ext>
            </a:extLst>
          </p:cNvPr>
          <p:cNvSpPr>
            <a:spLocks noGrp="1"/>
          </p:cNvSpPr>
          <p:nvPr>
            <p:ph type="body" orient="vert" idx="1"/>
          </p:nvPr>
        </p:nvSpPr>
        <p:spPr/>
        <p:txBody>
          <a:bodyPr vert="eaVert"/>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6B39C25D-42FE-DF4B-AD02-9BE1E82BBEF2}"/>
              </a:ext>
            </a:extLst>
          </p:cNvPr>
          <p:cNvSpPr>
            <a:spLocks noGrp="1"/>
          </p:cNvSpPr>
          <p:nvPr>
            <p:ph type="dt" sz="half" idx="10"/>
          </p:nvPr>
        </p:nvSpPr>
        <p:spPr/>
        <p:txBody>
          <a:bodyPr/>
          <a:lstStyle/>
          <a:p>
            <a:fld id="{F51A60D6-D12A-8646-BA34-4800F3FEC823}" type="datetimeFigureOut">
              <a:rPr lang="es-ES_tradnl" smtClean="0"/>
              <a:t>4/9/23</a:t>
            </a:fld>
            <a:endParaRPr lang="es-ES_tradnl"/>
          </a:p>
        </p:txBody>
      </p:sp>
      <p:sp>
        <p:nvSpPr>
          <p:cNvPr id="5" name="Marcador de pie de página 4">
            <a:extLst>
              <a:ext uri="{FF2B5EF4-FFF2-40B4-BE49-F238E27FC236}">
                <a16:creationId xmlns:a16="http://schemas.microsoft.com/office/drawing/2014/main" id="{0CA1B56E-409B-6446-A21D-282383B127E6}"/>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E00432CB-E24A-4F4B-8B1C-D5080BED7BF9}"/>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473274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0E904CA-A466-3D42-B99D-65CC8CB9B350}"/>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ES_tradnl"/>
          </a:p>
        </p:txBody>
      </p:sp>
      <p:sp>
        <p:nvSpPr>
          <p:cNvPr id="3" name="Marcador de texto vertical 2">
            <a:extLst>
              <a:ext uri="{FF2B5EF4-FFF2-40B4-BE49-F238E27FC236}">
                <a16:creationId xmlns:a16="http://schemas.microsoft.com/office/drawing/2014/main" id="{EB7DEB54-F1B0-A646-A938-F081C6DB01C5}"/>
              </a:ext>
            </a:extLst>
          </p:cNvPr>
          <p:cNvSpPr>
            <a:spLocks noGrp="1"/>
          </p:cNvSpPr>
          <p:nvPr>
            <p:ph type="body" orient="vert" idx="1"/>
          </p:nvPr>
        </p:nvSpPr>
        <p:spPr>
          <a:xfrm>
            <a:off x="838200" y="365125"/>
            <a:ext cx="7734300" cy="5811838"/>
          </a:xfrm>
        </p:spPr>
        <p:txBody>
          <a:bodyPr vert="eaVert"/>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A4B794FE-8AA0-CE4F-8658-4FDEB71DEBC8}"/>
              </a:ext>
            </a:extLst>
          </p:cNvPr>
          <p:cNvSpPr>
            <a:spLocks noGrp="1"/>
          </p:cNvSpPr>
          <p:nvPr>
            <p:ph type="dt" sz="half" idx="10"/>
          </p:nvPr>
        </p:nvSpPr>
        <p:spPr/>
        <p:txBody>
          <a:bodyPr/>
          <a:lstStyle/>
          <a:p>
            <a:fld id="{F51A60D6-D12A-8646-BA34-4800F3FEC823}" type="datetimeFigureOut">
              <a:rPr lang="es-ES_tradnl" smtClean="0"/>
              <a:t>4/9/23</a:t>
            </a:fld>
            <a:endParaRPr lang="es-ES_tradnl"/>
          </a:p>
        </p:txBody>
      </p:sp>
      <p:sp>
        <p:nvSpPr>
          <p:cNvPr id="5" name="Marcador de pie de página 4">
            <a:extLst>
              <a:ext uri="{FF2B5EF4-FFF2-40B4-BE49-F238E27FC236}">
                <a16:creationId xmlns:a16="http://schemas.microsoft.com/office/drawing/2014/main" id="{DD4B86F2-1172-DF48-B76B-5DE9434CCB2B}"/>
              </a:ext>
            </a:extLst>
          </p:cNvPr>
          <p:cNvSpPr>
            <a:spLocks noGrp="1"/>
          </p:cNvSpPr>
          <p:nvPr>
            <p:ph type="ftr" sz="quarter" idx="11"/>
          </p:nvPr>
        </p:nvSpPr>
        <p:spPr/>
        <p:txBody>
          <a:bodyPr/>
          <a:lstStyle/>
          <a:p>
            <a:endParaRPr lang="es-ES_tradnl"/>
          </a:p>
        </p:txBody>
      </p:sp>
      <p:sp>
        <p:nvSpPr>
          <p:cNvPr id="6" name="Marcador de número de diapositiva 5">
            <a:extLst>
              <a:ext uri="{FF2B5EF4-FFF2-40B4-BE49-F238E27FC236}">
                <a16:creationId xmlns:a16="http://schemas.microsoft.com/office/drawing/2014/main" id="{A01DC9F2-6973-AA42-AEAF-984DFB2B6F0B}"/>
              </a:ext>
            </a:extLst>
          </p:cNvPr>
          <p:cNvSpPr>
            <a:spLocks noGrp="1"/>
          </p:cNvSpPr>
          <p:nvPr>
            <p:ph type="sldNum" sz="quarter" idx="12"/>
          </p:nvPr>
        </p:nvSpPr>
        <p:spPr/>
        <p:txBody>
          <a:body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2040858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D3EDBD4-7FD8-5943-A37E-A9204ED1431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ES_tradnl"/>
          </a:p>
        </p:txBody>
      </p:sp>
      <p:sp>
        <p:nvSpPr>
          <p:cNvPr id="3" name="Marcador de texto 2">
            <a:extLst>
              <a:ext uri="{FF2B5EF4-FFF2-40B4-BE49-F238E27FC236}">
                <a16:creationId xmlns:a16="http://schemas.microsoft.com/office/drawing/2014/main" id="{06E9E833-7740-3642-B6E7-86A7EE6FD0C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r>
              <a:rPr lang="es-ES"/>
              <a:t>Editar los estilos de texto del patrón
Segundo nivel
Tercer nivel
Cuarto nivel
Quinto nivel</a:t>
            </a:r>
            <a:endParaRPr lang="es-ES_tradnl"/>
          </a:p>
        </p:txBody>
      </p:sp>
      <p:sp>
        <p:nvSpPr>
          <p:cNvPr id="4" name="Marcador de fecha 3">
            <a:extLst>
              <a:ext uri="{FF2B5EF4-FFF2-40B4-BE49-F238E27FC236}">
                <a16:creationId xmlns:a16="http://schemas.microsoft.com/office/drawing/2014/main" id="{38E23596-4A6A-EE41-B0F5-4582DC47339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1A60D6-D12A-8646-BA34-4800F3FEC823}" type="datetimeFigureOut">
              <a:rPr lang="es-ES_tradnl" smtClean="0"/>
              <a:t>4/9/23</a:t>
            </a:fld>
            <a:endParaRPr lang="es-ES_tradnl"/>
          </a:p>
        </p:txBody>
      </p:sp>
      <p:sp>
        <p:nvSpPr>
          <p:cNvPr id="5" name="Marcador de pie de página 4">
            <a:extLst>
              <a:ext uri="{FF2B5EF4-FFF2-40B4-BE49-F238E27FC236}">
                <a16:creationId xmlns:a16="http://schemas.microsoft.com/office/drawing/2014/main" id="{5CF788CF-9DFE-3B42-B38F-9A14A21E809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Marcador de número de diapositiva 5">
            <a:extLst>
              <a:ext uri="{FF2B5EF4-FFF2-40B4-BE49-F238E27FC236}">
                <a16:creationId xmlns:a16="http://schemas.microsoft.com/office/drawing/2014/main" id="{CF40607E-1442-084C-A3D3-D78B2233FDC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36A54C-0A1C-3D40-BBBB-13524AE4C990}" type="slidenum">
              <a:rPr lang="es-ES_tradnl" smtClean="0"/>
              <a:t>‹Nº›</a:t>
            </a:fld>
            <a:endParaRPr lang="es-ES_tradnl"/>
          </a:p>
        </p:txBody>
      </p:sp>
    </p:spTree>
    <p:extLst>
      <p:ext uri="{BB962C8B-B14F-4D97-AF65-F5344CB8AC3E}">
        <p14:creationId xmlns:p14="http://schemas.microsoft.com/office/powerpoint/2010/main" val="1669712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1.png"/><Relationship Id="rId1" Type="http://schemas.openxmlformats.org/officeDocument/2006/relationships/slideLayout" Target="../slideLayouts/slideLayout2.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9FEA55-9A80-554C-9323-F8F7C9029346}"/>
              </a:ext>
            </a:extLst>
          </p:cNvPr>
          <p:cNvSpPr>
            <a:spLocks noGrp="1"/>
          </p:cNvSpPr>
          <p:nvPr>
            <p:ph type="ctrTitle"/>
          </p:nvPr>
        </p:nvSpPr>
        <p:spPr/>
        <p:txBody>
          <a:bodyPr/>
          <a:lstStyle/>
          <a:p>
            <a:r>
              <a:rPr lang="es-ES_tradnl" b="1" dirty="0"/>
              <a:t>DESVIACIÓN ESTÁNDAR</a:t>
            </a:r>
          </a:p>
        </p:txBody>
      </p:sp>
      <p:sp>
        <p:nvSpPr>
          <p:cNvPr id="3" name="Subtítulo 2">
            <a:extLst>
              <a:ext uri="{FF2B5EF4-FFF2-40B4-BE49-F238E27FC236}">
                <a16:creationId xmlns:a16="http://schemas.microsoft.com/office/drawing/2014/main" id="{49A5D5AA-61F0-7045-84AF-7396433619F7}"/>
              </a:ext>
            </a:extLst>
          </p:cNvPr>
          <p:cNvSpPr>
            <a:spLocks noGrp="1"/>
          </p:cNvSpPr>
          <p:nvPr>
            <p:ph type="subTitle" idx="1"/>
          </p:nvPr>
        </p:nvSpPr>
        <p:spPr/>
        <p:txBody>
          <a:bodyPr/>
          <a:lstStyle/>
          <a:p>
            <a:r>
              <a:rPr lang="es-ES_tradnl" dirty="0"/>
              <a:t>Prof. Héctor Jaime Fuenzalida</a:t>
            </a:r>
          </a:p>
        </p:txBody>
      </p:sp>
    </p:spTree>
    <p:extLst>
      <p:ext uri="{BB962C8B-B14F-4D97-AF65-F5344CB8AC3E}">
        <p14:creationId xmlns:p14="http://schemas.microsoft.com/office/powerpoint/2010/main" val="25932623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A4E1A71F-F0F3-76C9-DDFA-A042FE7A94EB}"/>
                  </a:ext>
                </a:extLst>
              </p:cNvPr>
              <p:cNvSpPr>
                <a:spLocks noGrp="1"/>
              </p:cNvSpPr>
              <p:nvPr>
                <p:ph type="title"/>
              </p:nvPr>
            </p:nvSpPr>
            <p:spPr/>
            <p:txBody>
              <a:bodyPr/>
              <a:lstStyle/>
              <a:p>
                <a:pPr algn="ctr"/>
                <a:r>
                  <a:rPr lang="es-CL" b="1" dirty="0"/>
                  <a:t>ERROR ESTADÍSTICO (desviación estándar </a:t>
                </a:r>
                <a14:m>
                  <m:oMath xmlns:m="http://schemas.openxmlformats.org/officeDocument/2006/math">
                    <m:r>
                      <a:rPr lang="es-CL" b="1" i="1" smtClean="0">
                        <a:latin typeface="Cambria Math" panose="02040503050406030204" pitchFamily="18" charset="0"/>
                        <a:ea typeface="Cambria Math" panose="02040503050406030204" pitchFamily="18" charset="0"/>
                      </a:rPr>
                      <m:t>𝝈</m:t>
                    </m:r>
                  </m:oMath>
                </a14:m>
                <a:r>
                  <a:rPr lang="es-CL" b="1" dirty="0"/>
                  <a:t>)</a:t>
                </a:r>
              </a:p>
            </p:txBody>
          </p:sp>
        </mc:Choice>
        <mc:Fallback xmlns="">
          <p:sp>
            <p:nvSpPr>
              <p:cNvPr id="2" name="Título 1">
                <a:extLst>
                  <a:ext uri="{FF2B5EF4-FFF2-40B4-BE49-F238E27FC236}">
                    <a16:creationId xmlns:a16="http://schemas.microsoft.com/office/drawing/2014/main" id="{A4E1A71F-F0F3-76C9-DDFA-A042FE7A94EB}"/>
                  </a:ext>
                </a:extLst>
              </p:cNvPr>
              <p:cNvSpPr>
                <a:spLocks noGrp="1" noRot="1" noChangeAspect="1" noMove="1" noResize="1" noEditPoints="1" noAdjustHandles="1" noChangeArrowheads="1" noChangeShapeType="1" noTextEdit="1"/>
              </p:cNvSpPr>
              <p:nvPr>
                <p:ph type="title"/>
              </p:nvPr>
            </p:nvSpPr>
            <p:spPr>
              <a:blipFill>
                <a:blip r:embed="rId2"/>
                <a:stretch>
                  <a:fillRect l="-362" r="-241"/>
                </a:stretch>
              </a:blipFill>
            </p:spPr>
            <p:txBody>
              <a:bodyPr/>
              <a:lstStyle/>
              <a:p>
                <a:r>
                  <a:rPr lang="es-CL">
                    <a:noFill/>
                  </a:rPr>
                  <a:t> </a:t>
                </a:r>
              </a:p>
            </p:txBody>
          </p:sp>
        </mc:Fallback>
      </mc:AlternateContent>
      <p:sp>
        <p:nvSpPr>
          <p:cNvPr id="3" name="Marcador de contenido 2">
            <a:extLst>
              <a:ext uri="{FF2B5EF4-FFF2-40B4-BE49-F238E27FC236}">
                <a16:creationId xmlns:a16="http://schemas.microsoft.com/office/drawing/2014/main" id="{1820BCB1-B434-4931-1B3B-98EECB8C3477}"/>
              </a:ext>
            </a:extLst>
          </p:cNvPr>
          <p:cNvSpPr>
            <a:spLocks noGrp="1"/>
          </p:cNvSpPr>
          <p:nvPr>
            <p:ph idx="1"/>
          </p:nvPr>
        </p:nvSpPr>
        <p:spPr/>
        <p:txBody>
          <a:bodyPr/>
          <a:lstStyle/>
          <a:p>
            <a:pPr algn="just">
              <a:lnSpc>
                <a:spcPct val="150000"/>
              </a:lnSpc>
              <a:spcBef>
                <a:spcPts val="0"/>
              </a:spcBef>
            </a:pPr>
            <a:r>
              <a:rPr lang="es-ES" sz="3200" dirty="0">
                <a:effectLst/>
                <a:latin typeface="Arial" panose="020B0604020202020204" pitchFamily="34" charset="0"/>
                <a:ea typeface="Times New Roman" panose="02020603050405020304" pitchFamily="18" charset="0"/>
                <a:cs typeface="Arial" panose="020B0604020202020204" pitchFamily="34" charset="0"/>
              </a:rPr>
              <a:t>Cuando se dispone de un grupo grande de mediciones, el procedimiento se efectúa utilizando la desviación estándar. </a:t>
            </a:r>
            <a:endParaRPr lang="es-CL" sz="3200" dirty="0">
              <a:effectLst/>
              <a:latin typeface="Arial" panose="020B0604020202020204" pitchFamily="34" charset="0"/>
              <a:ea typeface="Times New Roman" panose="02020603050405020304" pitchFamily="18" charset="0"/>
              <a:cs typeface="Arial" panose="020B0604020202020204" pitchFamily="34" charset="0"/>
            </a:endParaRPr>
          </a:p>
          <a:p>
            <a:endParaRPr lang="es-CL" dirty="0"/>
          </a:p>
        </p:txBody>
      </p:sp>
    </p:spTree>
    <p:extLst>
      <p:ext uri="{BB962C8B-B14F-4D97-AF65-F5344CB8AC3E}">
        <p14:creationId xmlns:p14="http://schemas.microsoft.com/office/powerpoint/2010/main" val="310818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296D63-3B40-4F13-91F6-66CEC39FB06F}"/>
              </a:ext>
            </a:extLst>
          </p:cNvPr>
          <p:cNvSpPr>
            <a:spLocks noGrp="1"/>
          </p:cNvSpPr>
          <p:nvPr>
            <p:ph type="title"/>
          </p:nvPr>
        </p:nvSpPr>
        <p:spPr/>
        <p:txBody>
          <a:bodyPr/>
          <a:lstStyle/>
          <a:p>
            <a:r>
              <a:rPr lang="es-CL" dirty="0">
                <a:cs typeface="Calibri"/>
              </a:rPr>
              <a:t>Distribución</a:t>
            </a:r>
            <a:r>
              <a:rPr lang="es-ES" dirty="0">
                <a:cs typeface="Calibri"/>
              </a:rPr>
              <a:t> normal </a:t>
            </a:r>
            <a:endParaRPr lang="es-ES" dirty="0"/>
          </a:p>
        </p:txBody>
      </p:sp>
      <p:pic>
        <p:nvPicPr>
          <p:cNvPr id="6" name="Imagen 6" descr="Imagen que contiene texto, mapa&#10;&#10;Descripción generada con confianza muy alta">
            <a:extLst>
              <a:ext uri="{FF2B5EF4-FFF2-40B4-BE49-F238E27FC236}">
                <a16:creationId xmlns:a16="http://schemas.microsoft.com/office/drawing/2014/main" id="{343AA176-97A3-428E-BE35-A5158F8779C7}"/>
              </a:ext>
            </a:extLst>
          </p:cNvPr>
          <p:cNvPicPr>
            <a:picLocks noChangeAspect="1"/>
          </p:cNvPicPr>
          <p:nvPr/>
        </p:nvPicPr>
        <p:blipFill>
          <a:blip r:embed="rId2"/>
          <a:stretch>
            <a:fillRect/>
          </a:stretch>
        </p:blipFill>
        <p:spPr>
          <a:xfrm>
            <a:off x="2926557" y="1195388"/>
            <a:ext cx="6160293" cy="3098005"/>
          </a:xfrm>
          <a:prstGeom prst="rect">
            <a:avLst/>
          </a:prstGeom>
        </p:spPr>
      </p:pic>
      <p:sp>
        <p:nvSpPr>
          <p:cNvPr id="8" name="CuadroTexto 7">
            <a:extLst>
              <a:ext uri="{FF2B5EF4-FFF2-40B4-BE49-F238E27FC236}">
                <a16:creationId xmlns:a16="http://schemas.microsoft.com/office/drawing/2014/main" id="{DA245FAA-5397-414A-9239-0110906B481D}"/>
              </a:ext>
            </a:extLst>
          </p:cNvPr>
          <p:cNvSpPr txBox="1"/>
          <p:nvPr/>
        </p:nvSpPr>
        <p:spPr>
          <a:xfrm>
            <a:off x="7046118" y="1319212"/>
            <a:ext cx="275510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 dirty="0">
                <a:cs typeface="Calibri"/>
              </a:rPr>
              <a:t>Promedio </a:t>
            </a:r>
          </a:p>
          <a:p>
            <a:r>
              <a:rPr lang="es-ES" dirty="0">
                <a:cs typeface="Calibri"/>
              </a:rPr>
              <a:t>Valor </a:t>
            </a:r>
            <a:r>
              <a:rPr lang="es-CL" dirty="0">
                <a:cs typeface="Calibri"/>
              </a:rPr>
              <a:t>más</a:t>
            </a:r>
            <a:r>
              <a:rPr lang="es-ES" dirty="0">
                <a:cs typeface="Calibri"/>
              </a:rPr>
              <a:t> probable </a:t>
            </a:r>
          </a:p>
        </p:txBody>
      </p:sp>
      <p:sp>
        <p:nvSpPr>
          <p:cNvPr id="9" name="CuadroTexto 8">
            <a:extLst>
              <a:ext uri="{FF2B5EF4-FFF2-40B4-BE49-F238E27FC236}">
                <a16:creationId xmlns:a16="http://schemas.microsoft.com/office/drawing/2014/main" id="{9895686B-1182-4746-A9AC-3A0F422E2915}"/>
              </a:ext>
            </a:extLst>
          </p:cNvPr>
          <p:cNvSpPr txBox="1"/>
          <p:nvPr/>
        </p:nvSpPr>
        <p:spPr>
          <a:xfrm>
            <a:off x="3355180" y="4200524"/>
            <a:ext cx="275510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s-ES" dirty="0">
                <a:cs typeface="Calibri"/>
              </a:rPr>
              <a:t>Desviación estándar </a:t>
            </a:r>
            <a:endParaRPr lang="es-ES" dirty="0"/>
          </a:p>
        </p:txBody>
      </p:sp>
      <p:cxnSp>
        <p:nvCxnSpPr>
          <p:cNvPr id="10" name="Conector recto de flecha 9">
            <a:extLst>
              <a:ext uri="{FF2B5EF4-FFF2-40B4-BE49-F238E27FC236}">
                <a16:creationId xmlns:a16="http://schemas.microsoft.com/office/drawing/2014/main" id="{3B68548D-BCE2-4AC2-95F1-3E244F438C99}"/>
              </a:ext>
            </a:extLst>
          </p:cNvPr>
          <p:cNvCxnSpPr/>
          <p:nvPr/>
        </p:nvCxnSpPr>
        <p:spPr>
          <a:xfrm flipV="1">
            <a:off x="4769645" y="3219450"/>
            <a:ext cx="914399" cy="9786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Conector recto de flecha 10">
            <a:extLst>
              <a:ext uri="{FF2B5EF4-FFF2-40B4-BE49-F238E27FC236}">
                <a16:creationId xmlns:a16="http://schemas.microsoft.com/office/drawing/2014/main" id="{01D0E65E-B330-4F5C-A588-BF09115C6AD0}"/>
              </a:ext>
            </a:extLst>
          </p:cNvPr>
          <p:cNvCxnSpPr/>
          <p:nvPr/>
        </p:nvCxnSpPr>
        <p:spPr>
          <a:xfrm flipH="1">
            <a:off x="6148388" y="1983582"/>
            <a:ext cx="1645443" cy="50958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4" name="Imagen 14" descr="Imagen que contiene texto&#10;&#10;Descripción generada con confianza muy alta">
            <a:extLst>
              <a:ext uri="{FF2B5EF4-FFF2-40B4-BE49-F238E27FC236}">
                <a16:creationId xmlns:a16="http://schemas.microsoft.com/office/drawing/2014/main" id="{5CE7B088-CF20-4BBA-B056-3F4D82C1BEC6}"/>
              </a:ext>
            </a:extLst>
          </p:cNvPr>
          <p:cNvPicPr>
            <a:picLocks noChangeAspect="1"/>
          </p:cNvPicPr>
          <p:nvPr/>
        </p:nvPicPr>
        <p:blipFill>
          <a:blip r:embed="rId3"/>
          <a:stretch>
            <a:fillRect/>
          </a:stretch>
        </p:blipFill>
        <p:spPr>
          <a:xfrm>
            <a:off x="7058025" y="4692441"/>
            <a:ext cx="2743200" cy="1330744"/>
          </a:xfrm>
          <a:prstGeom prst="rect">
            <a:avLst/>
          </a:prstGeom>
        </p:spPr>
      </p:pic>
    </p:spTree>
    <p:extLst>
      <p:ext uri="{BB962C8B-B14F-4D97-AF65-F5344CB8AC3E}">
        <p14:creationId xmlns:p14="http://schemas.microsoft.com/office/powerpoint/2010/main" val="1730215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p:tgtEl>
                                          <p:spTgt spid="9"/>
                                        </p:tgtEl>
                                        <p:attrNameLst>
                                          <p:attrName>ppt_y</p:attrName>
                                        </p:attrNameLst>
                                      </p:cBhvr>
                                      <p:tavLst>
                                        <p:tav tm="0">
                                          <p:val>
                                            <p:strVal val="#ppt_y+#ppt_h*1.125000"/>
                                          </p:val>
                                        </p:tav>
                                        <p:tav tm="100000">
                                          <p:val>
                                            <p:strVal val="#ppt_y"/>
                                          </p:val>
                                        </p:tav>
                                      </p:tavLst>
                                    </p:anim>
                                    <p:animEffect transition="in" filter="wipe(up)">
                                      <p:cBhvr>
                                        <p:cTn id="14" dur="500"/>
                                        <p:tgtEl>
                                          <p:spTgt spid="9"/>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ppt_y</p:attrName>
                                        </p:attrNameLst>
                                      </p:cBhvr>
                                      <p:tavLst>
                                        <p:tav tm="0">
                                          <p:val>
                                            <p:strVal val="#ppt_y+#ppt_h*1.125000"/>
                                          </p:val>
                                        </p:tav>
                                        <p:tav tm="100000">
                                          <p:val>
                                            <p:strVal val="#ppt_y"/>
                                          </p:val>
                                        </p:tav>
                                      </p:tavLst>
                                    </p:anim>
                                    <p:animEffect transition="in" filter="wipe(up)">
                                      <p:cBhvr>
                                        <p:cTn id="2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2499A5D-9FB2-479A-8DBB-D7ED6E18A44E}"/>
              </a:ext>
            </a:extLst>
          </p:cNvPr>
          <p:cNvSpPr>
            <a:spLocks noGrp="1"/>
          </p:cNvSpPr>
          <p:nvPr>
            <p:ph type="title"/>
          </p:nvPr>
        </p:nvSpPr>
        <p:spPr/>
        <p:txBody>
          <a:bodyPr/>
          <a:lstStyle/>
          <a:p>
            <a:r>
              <a:rPr lang="es-ES" dirty="0">
                <a:cs typeface="Calibri"/>
              </a:rPr>
              <a:t>Desviación estándar</a:t>
            </a:r>
            <a:endParaRPr lang="es-ES" dirty="0" err="1"/>
          </a:p>
        </p:txBody>
      </p:sp>
      <mc:AlternateContent xmlns:mc="http://schemas.openxmlformats.org/markup-compatibility/2006" xmlns:a14="http://schemas.microsoft.com/office/drawing/2010/main">
        <mc:Choice Requires="a14">
          <p:sp>
            <p:nvSpPr>
              <p:cNvPr id="3" name="CuadroTexto 2">
                <a:extLst>
                  <a:ext uri="{FF2B5EF4-FFF2-40B4-BE49-F238E27FC236}">
                    <a16:creationId xmlns:a16="http://schemas.microsoft.com/office/drawing/2014/main" id="{238D6969-E262-0F48-84B0-D46D3D0C37C6}"/>
                  </a:ext>
                </a:extLst>
              </p:cNvPr>
              <p:cNvSpPr txBox="1"/>
              <p:nvPr/>
            </p:nvSpPr>
            <p:spPr>
              <a:xfrm>
                <a:off x="2438400" y="3048001"/>
                <a:ext cx="4114524" cy="2672655"/>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b>
                        <m:sSubPr>
                          <m:ctrlPr>
                            <a:rPr lang="es-ES_tradnl" sz="2800" i="1">
                              <a:latin typeface="Cambria Math" panose="02040503050406030204" pitchFamily="18" charset="0"/>
                              <a:ea typeface="Cambria Math" panose="02040503050406030204" pitchFamily="18" charset="0"/>
                            </a:rPr>
                          </m:ctrlPr>
                        </m:sSubPr>
                        <m:e>
                          <m:r>
                            <a:rPr lang="es-ES" sz="2800" i="1">
                              <a:latin typeface="Cambria Math" panose="02040503050406030204" pitchFamily="18" charset="0"/>
                              <a:ea typeface="Cambria Math" panose="02040503050406030204" pitchFamily="18" charset="0"/>
                            </a:rPr>
                            <m:t>𝑥</m:t>
                          </m:r>
                        </m:e>
                        <m:sub>
                          <m:r>
                            <a:rPr lang="es-ES" sz="2800" i="1">
                              <a:latin typeface="Cambria Math" panose="02040503050406030204" pitchFamily="18" charset="0"/>
                              <a:ea typeface="Cambria Math" panose="02040503050406030204" pitchFamily="18" charset="0"/>
                            </a:rPr>
                            <m:t>𝑝𝑟𝑜𝑚</m:t>
                          </m:r>
                        </m:sub>
                      </m:sSub>
                      <m:r>
                        <a:rPr lang="es-ES" sz="2800" i="1">
                          <a:latin typeface="Cambria Math" panose="02040503050406030204" pitchFamily="18" charset="0"/>
                          <a:ea typeface="Cambria Math" panose="02040503050406030204" pitchFamily="18" charset="0"/>
                        </a:rPr>
                        <m:t>=</m:t>
                      </m:r>
                      <m:f>
                        <m:fPr>
                          <m:ctrlPr>
                            <a:rPr lang="es-ES" sz="2800" i="1">
                              <a:latin typeface="Cambria Math" panose="02040503050406030204" pitchFamily="18" charset="0"/>
                              <a:ea typeface="Cambria Math" panose="02040503050406030204" pitchFamily="18" charset="0"/>
                            </a:rPr>
                          </m:ctrlPr>
                        </m:fPr>
                        <m:num>
                          <m:nary>
                            <m:naryPr>
                              <m:chr m:val="∑"/>
                              <m:ctrlPr>
                                <a:rPr lang="es-ES" sz="2800" i="1">
                                  <a:latin typeface="Cambria Math" panose="02040503050406030204" pitchFamily="18" charset="0"/>
                                  <a:ea typeface="Cambria Math" panose="02040503050406030204" pitchFamily="18" charset="0"/>
                                </a:rPr>
                              </m:ctrlPr>
                            </m:naryPr>
                            <m:sub>
                              <m:r>
                                <m:rPr>
                                  <m:brk m:alnAt="23"/>
                                </m:rPr>
                                <a:rPr lang="es-ES" sz="2800" i="1">
                                  <a:latin typeface="Cambria Math" panose="02040503050406030204" pitchFamily="18" charset="0"/>
                                  <a:ea typeface="Cambria Math" panose="02040503050406030204" pitchFamily="18" charset="0"/>
                                </a:rPr>
                                <m:t>𝑖</m:t>
                              </m:r>
                              <m:r>
                                <a:rPr lang="es-ES" sz="2800" i="1">
                                  <a:latin typeface="Cambria Math" panose="02040503050406030204" pitchFamily="18" charset="0"/>
                                  <a:ea typeface="Cambria Math" panose="02040503050406030204" pitchFamily="18" charset="0"/>
                                </a:rPr>
                                <m:t>=1</m:t>
                              </m:r>
                            </m:sub>
                            <m:sup>
                              <m:r>
                                <a:rPr lang="es-ES" sz="2800" i="1">
                                  <a:latin typeface="Cambria Math" panose="02040503050406030204" pitchFamily="18" charset="0"/>
                                  <a:ea typeface="Cambria Math" panose="02040503050406030204" pitchFamily="18" charset="0"/>
                                </a:rPr>
                                <m:t>𝑁</m:t>
                              </m:r>
                            </m:sup>
                            <m:e>
                              <m:sSub>
                                <m:sSubPr>
                                  <m:ctrlPr>
                                    <a:rPr lang="es-ES" sz="2800" i="1">
                                      <a:latin typeface="Cambria Math" panose="02040503050406030204" pitchFamily="18" charset="0"/>
                                      <a:ea typeface="Cambria Math" panose="02040503050406030204" pitchFamily="18" charset="0"/>
                                    </a:rPr>
                                  </m:ctrlPr>
                                </m:sSubPr>
                                <m:e>
                                  <m:r>
                                    <a:rPr lang="es-ES" sz="2800" i="1">
                                      <a:latin typeface="Cambria Math" panose="02040503050406030204" pitchFamily="18" charset="0"/>
                                      <a:ea typeface="Cambria Math" panose="02040503050406030204" pitchFamily="18" charset="0"/>
                                    </a:rPr>
                                    <m:t>𝑥</m:t>
                                  </m:r>
                                </m:e>
                                <m:sub>
                                  <m:r>
                                    <a:rPr lang="es-ES" sz="2800" i="1">
                                      <a:latin typeface="Cambria Math" panose="02040503050406030204" pitchFamily="18" charset="0"/>
                                      <a:ea typeface="Cambria Math" panose="02040503050406030204" pitchFamily="18" charset="0"/>
                                    </a:rPr>
                                    <m:t>𝑖</m:t>
                                  </m:r>
                                </m:sub>
                              </m:sSub>
                            </m:e>
                          </m:nary>
                        </m:num>
                        <m:den>
                          <m:r>
                            <a:rPr lang="es-ES" sz="2800" i="1">
                              <a:latin typeface="Cambria Math" panose="02040503050406030204" pitchFamily="18" charset="0"/>
                              <a:ea typeface="Cambria Math" panose="02040503050406030204" pitchFamily="18" charset="0"/>
                            </a:rPr>
                            <m:t>𝑁</m:t>
                          </m:r>
                        </m:den>
                      </m:f>
                    </m:oMath>
                  </m:oMathPara>
                </a14:m>
                <a:endParaRPr lang="es-ES_tradnl" sz="2800" i="1" dirty="0">
                  <a:latin typeface="Cambria Math" panose="02040503050406030204" pitchFamily="18" charset="0"/>
                  <a:ea typeface="Cambria Math" panose="02040503050406030204" pitchFamily="18" charset="0"/>
                </a:endParaRPr>
              </a:p>
              <a:p>
                <a:endParaRPr lang="es-ES_tradnl" sz="2800" i="1" dirty="0">
                  <a:latin typeface="Cambria Math" panose="02040503050406030204" pitchFamily="18" charset="0"/>
                  <a:ea typeface="Cambria Math" panose="02040503050406030204" pitchFamily="18" charset="0"/>
                </a:endParaRPr>
              </a:p>
              <a:p>
                <a:pPr/>
                <a14:m>
                  <m:oMathPara xmlns:m="http://schemas.openxmlformats.org/officeDocument/2006/math">
                    <m:oMathParaPr>
                      <m:jc m:val="centerGroup"/>
                    </m:oMathParaPr>
                    <m:oMath xmlns:m="http://schemas.openxmlformats.org/officeDocument/2006/math">
                      <m:r>
                        <a:rPr lang="es-ES_tradnl" sz="2800" i="1">
                          <a:latin typeface="Cambria Math" panose="02040503050406030204" pitchFamily="18" charset="0"/>
                          <a:ea typeface="Cambria Math" panose="02040503050406030204" pitchFamily="18" charset="0"/>
                        </a:rPr>
                        <m:t>𝜎</m:t>
                      </m:r>
                      <m:r>
                        <a:rPr lang="es-ES" sz="2800" i="1">
                          <a:latin typeface="Cambria Math" panose="02040503050406030204" pitchFamily="18" charset="0"/>
                          <a:ea typeface="Cambria Math" panose="02040503050406030204" pitchFamily="18" charset="0"/>
                        </a:rPr>
                        <m:t>=</m:t>
                      </m:r>
                      <m:rad>
                        <m:radPr>
                          <m:degHide m:val="on"/>
                          <m:ctrlPr>
                            <a:rPr lang="es-ES" sz="2800" i="1">
                              <a:latin typeface="Cambria Math" panose="02040503050406030204" pitchFamily="18" charset="0"/>
                              <a:ea typeface="Cambria Math" panose="02040503050406030204" pitchFamily="18" charset="0"/>
                            </a:rPr>
                          </m:ctrlPr>
                        </m:radPr>
                        <m:deg/>
                        <m:e>
                          <m:f>
                            <m:fPr>
                              <m:ctrlPr>
                                <a:rPr lang="es-ES" sz="2800" i="1">
                                  <a:latin typeface="Cambria Math" panose="02040503050406030204" pitchFamily="18" charset="0"/>
                                  <a:ea typeface="Cambria Math" panose="02040503050406030204" pitchFamily="18" charset="0"/>
                                </a:rPr>
                              </m:ctrlPr>
                            </m:fPr>
                            <m:num>
                              <m:nary>
                                <m:naryPr>
                                  <m:chr m:val="∑"/>
                                  <m:ctrlPr>
                                    <a:rPr lang="es-ES" sz="2800" i="1">
                                      <a:latin typeface="Cambria Math" panose="02040503050406030204" pitchFamily="18" charset="0"/>
                                      <a:ea typeface="Cambria Math" panose="02040503050406030204" pitchFamily="18" charset="0"/>
                                    </a:rPr>
                                  </m:ctrlPr>
                                </m:naryPr>
                                <m:sub>
                                  <m:r>
                                    <m:rPr>
                                      <m:brk m:alnAt="23"/>
                                    </m:rPr>
                                    <a:rPr lang="es-ES" sz="2800" i="1">
                                      <a:latin typeface="Cambria Math" panose="02040503050406030204" pitchFamily="18" charset="0"/>
                                      <a:ea typeface="Cambria Math" panose="02040503050406030204" pitchFamily="18" charset="0"/>
                                    </a:rPr>
                                    <m:t>𝑖</m:t>
                                  </m:r>
                                  <m:r>
                                    <a:rPr lang="es-ES" sz="2800" i="1">
                                      <a:latin typeface="Cambria Math" panose="02040503050406030204" pitchFamily="18" charset="0"/>
                                      <a:ea typeface="Cambria Math" panose="02040503050406030204" pitchFamily="18" charset="0"/>
                                    </a:rPr>
                                    <m:t>=1</m:t>
                                  </m:r>
                                </m:sub>
                                <m:sup>
                                  <m:r>
                                    <a:rPr lang="es-ES" sz="2800" i="1">
                                      <a:latin typeface="Cambria Math" panose="02040503050406030204" pitchFamily="18" charset="0"/>
                                      <a:ea typeface="Cambria Math" panose="02040503050406030204" pitchFamily="18" charset="0"/>
                                    </a:rPr>
                                    <m:t>𝑁</m:t>
                                  </m:r>
                                </m:sup>
                                <m:e>
                                  <m:sSup>
                                    <m:sSupPr>
                                      <m:ctrlPr>
                                        <a:rPr lang="es-ES" sz="2800" i="1">
                                          <a:latin typeface="Cambria Math" panose="02040503050406030204" pitchFamily="18" charset="0"/>
                                          <a:ea typeface="Cambria Math" panose="02040503050406030204" pitchFamily="18" charset="0"/>
                                        </a:rPr>
                                      </m:ctrlPr>
                                    </m:sSupPr>
                                    <m:e>
                                      <m:d>
                                        <m:dPr>
                                          <m:ctrlPr>
                                            <a:rPr lang="es-ES" sz="2800" i="1">
                                              <a:latin typeface="Cambria Math" panose="02040503050406030204" pitchFamily="18" charset="0"/>
                                              <a:ea typeface="Cambria Math" panose="02040503050406030204" pitchFamily="18" charset="0"/>
                                            </a:rPr>
                                          </m:ctrlPr>
                                        </m:dPr>
                                        <m:e>
                                          <m:sSub>
                                            <m:sSubPr>
                                              <m:ctrlPr>
                                                <a:rPr lang="es-ES" sz="2800" i="1">
                                                  <a:latin typeface="Cambria Math" panose="02040503050406030204" pitchFamily="18" charset="0"/>
                                                  <a:ea typeface="Cambria Math" panose="02040503050406030204" pitchFamily="18" charset="0"/>
                                                </a:rPr>
                                              </m:ctrlPr>
                                            </m:sSubPr>
                                            <m:e>
                                              <m:r>
                                                <a:rPr lang="es-ES" sz="2800" i="1">
                                                  <a:latin typeface="Cambria Math" panose="02040503050406030204" pitchFamily="18" charset="0"/>
                                                  <a:ea typeface="Cambria Math" panose="02040503050406030204" pitchFamily="18" charset="0"/>
                                                </a:rPr>
                                                <m:t>𝑥</m:t>
                                              </m:r>
                                            </m:e>
                                            <m:sub>
                                              <m:r>
                                                <a:rPr lang="es-ES" sz="2800" i="1">
                                                  <a:latin typeface="Cambria Math" panose="02040503050406030204" pitchFamily="18" charset="0"/>
                                                  <a:ea typeface="Cambria Math" panose="02040503050406030204" pitchFamily="18" charset="0"/>
                                                </a:rPr>
                                                <m:t>𝑝𝑟𝑜𝑚</m:t>
                                              </m:r>
                                            </m:sub>
                                          </m:sSub>
                                          <m:r>
                                            <a:rPr lang="es-ES" sz="2800" i="1">
                                              <a:latin typeface="Cambria Math" panose="02040503050406030204" pitchFamily="18" charset="0"/>
                                              <a:ea typeface="Cambria Math" panose="02040503050406030204" pitchFamily="18" charset="0"/>
                                            </a:rPr>
                                            <m:t>−</m:t>
                                          </m:r>
                                          <m:sSub>
                                            <m:sSubPr>
                                              <m:ctrlPr>
                                                <a:rPr lang="es-ES" sz="2800" i="1">
                                                  <a:latin typeface="Cambria Math" panose="02040503050406030204" pitchFamily="18" charset="0"/>
                                                  <a:ea typeface="Cambria Math" panose="02040503050406030204" pitchFamily="18" charset="0"/>
                                                </a:rPr>
                                              </m:ctrlPr>
                                            </m:sSubPr>
                                            <m:e>
                                              <m:r>
                                                <a:rPr lang="es-ES" sz="2800" i="1">
                                                  <a:latin typeface="Cambria Math" panose="02040503050406030204" pitchFamily="18" charset="0"/>
                                                  <a:ea typeface="Cambria Math" panose="02040503050406030204" pitchFamily="18" charset="0"/>
                                                </a:rPr>
                                                <m:t>𝑥</m:t>
                                              </m:r>
                                            </m:e>
                                            <m:sub>
                                              <m:r>
                                                <a:rPr lang="es-ES" sz="2800" i="1">
                                                  <a:latin typeface="Cambria Math" panose="02040503050406030204" pitchFamily="18" charset="0"/>
                                                  <a:ea typeface="Cambria Math" panose="02040503050406030204" pitchFamily="18" charset="0"/>
                                                </a:rPr>
                                                <m:t>𝑖</m:t>
                                              </m:r>
                                            </m:sub>
                                          </m:sSub>
                                        </m:e>
                                      </m:d>
                                    </m:e>
                                    <m:sup>
                                      <m:r>
                                        <a:rPr lang="es-ES" sz="2800" i="1">
                                          <a:latin typeface="Cambria Math" panose="02040503050406030204" pitchFamily="18" charset="0"/>
                                          <a:ea typeface="Cambria Math" panose="02040503050406030204" pitchFamily="18" charset="0"/>
                                        </a:rPr>
                                        <m:t>2</m:t>
                                      </m:r>
                                    </m:sup>
                                  </m:sSup>
                                </m:e>
                              </m:nary>
                            </m:num>
                            <m:den>
                              <m:r>
                                <a:rPr lang="es-ES" sz="2800" i="1">
                                  <a:latin typeface="Cambria Math" panose="02040503050406030204" pitchFamily="18" charset="0"/>
                                  <a:ea typeface="Cambria Math" panose="02040503050406030204" pitchFamily="18" charset="0"/>
                                </a:rPr>
                                <m:t>𝑁</m:t>
                              </m:r>
                            </m:den>
                          </m:f>
                        </m:e>
                      </m:rad>
                    </m:oMath>
                  </m:oMathPara>
                </a14:m>
                <a:endParaRPr lang="es-ES_tradnl" sz="2800" dirty="0"/>
              </a:p>
            </p:txBody>
          </p:sp>
        </mc:Choice>
        <mc:Fallback xmlns="">
          <p:sp>
            <p:nvSpPr>
              <p:cNvPr id="3" name="CuadroTexto 2">
                <a:extLst>
                  <a:ext uri="{FF2B5EF4-FFF2-40B4-BE49-F238E27FC236}">
                    <a16:creationId xmlns:a16="http://schemas.microsoft.com/office/drawing/2014/main" id="{238D6969-E262-0F48-84B0-D46D3D0C37C6}"/>
                  </a:ext>
                </a:extLst>
              </p:cNvPr>
              <p:cNvSpPr txBox="1">
                <a:spLocks noRot="1" noChangeAspect="1" noMove="1" noResize="1" noEditPoints="1" noAdjustHandles="1" noChangeArrowheads="1" noChangeShapeType="1" noTextEdit="1"/>
              </p:cNvSpPr>
              <p:nvPr/>
            </p:nvSpPr>
            <p:spPr>
              <a:xfrm>
                <a:off x="2438400" y="3048001"/>
                <a:ext cx="4114524" cy="2672655"/>
              </a:xfrm>
              <a:prstGeom prst="rect">
                <a:avLst/>
              </a:prstGeom>
              <a:blipFill>
                <a:blip r:embed="rId2"/>
                <a:stretch>
                  <a:fillRect t="-24171" b="-17536"/>
                </a:stretch>
              </a:blipFill>
            </p:spPr>
            <p:txBody>
              <a:bodyPr/>
              <a:lstStyle/>
              <a:p>
                <a:r>
                  <a:rPr lang="es-CL">
                    <a:noFill/>
                  </a:rPr>
                  <a:t> </a:t>
                </a:r>
              </a:p>
            </p:txBody>
          </p:sp>
        </mc:Fallback>
      </mc:AlternateContent>
      <p:sp>
        <p:nvSpPr>
          <p:cNvPr id="4" name="CuadroTexto 3">
            <a:extLst>
              <a:ext uri="{FF2B5EF4-FFF2-40B4-BE49-F238E27FC236}">
                <a16:creationId xmlns:a16="http://schemas.microsoft.com/office/drawing/2014/main" id="{779E30F5-DF45-7943-9B50-A0769E7E00EB}"/>
              </a:ext>
            </a:extLst>
          </p:cNvPr>
          <p:cNvSpPr txBox="1"/>
          <p:nvPr/>
        </p:nvSpPr>
        <p:spPr>
          <a:xfrm>
            <a:off x="2258026" y="1712436"/>
            <a:ext cx="5602046" cy="369332"/>
          </a:xfrm>
          <a:prstGeom prst="rect">
            <a:avLst/>
          </a:prstGeom>
          <a:noFill/>
        </p:spPr>
        <p:txBody>
          <a:bodyPr wrap="none" rtlCol="0">
            <a:spAutoFit/>
          </a:bodyPr>
          <a:lstStyle/>
          <a:p>
            <a:r>
              <a:rPr lang="es-ES_tradnl" dirty="0"/>
              <a:t>Para un conjunto de N mediciones de x (cantidad medida)</a:t>
            </a:r>
          </a:p>
        </p:txBody>
      </p:sp>
    </p:spTree>
    <p:extLst>
      <p:ext uri="{BB962C8B-B14F-4D97-AF65-F5344CB8AC3E}">
        <p14:creationId xmlns:p14="http://schemas.microsoft.com/office/powerpoint/2010/main" val="2433592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742D73-81C5-4643-B78D-8B694CF806D8}"/>
              </a:ext>
            </a:extLst>
          </p:cNvPr>
          <p:cNvSpPr>
            <a:spLocks noGrp="1"/>
          </p:cNvSpPr>
          <p:nvPr>
            <p:ph type="title"/>
          </p:nvPr>
        </p:nvSpPr>
        <p:spPr/>
        <p:txBody>
          <a:bodyPr>
            <a:normAutofit fontScale="90000"/>
          </a:bodyPr>
          <a:lstStyle/>
          <a:p>
            <a:pPr>
              <a:lnSpc>
                <a:spcPct val="150000"/>
              </a:lnSpc>
            </a:pPr>
            <a:r>
              <a:rPr lang="es-ES" sz="4400" dirty="0">
                <a:effectLst/>
                <a:latin typeface="Arial" panose="020B0604020202020204" pitchFamily="34" charset="0"/>
                <a:ea typeface="Times New Roman" panose="02020603050405020304" pitchFamily="18" charset="0"/>
                <a:cs typeface="Arial" panose="020B0604020202020204" pitchFamily="34" charset="0"/>
              </a:rPr>
              <a:t>Consideremos un ejemplo para estudiar el caso. </a:t>
            </a:r>
            <a:r>
              <a:rPr lang="es-ES_tradnl" dirty="0"/>
              <a:t>(10 o más mediciones )</a:t>
            </a:r>
          </a:p>
        </p:txBody>
      </p:sp>
      <mc:AlternateContent xmlns:mc="http://schemas.openxmlformats.org/markup-compatibility/2006" xmlns:a14="http://schemas.microsoft.com/office/drawing/2010/main">
        <mc:Choice Requires="a14">
          <p:sp>
            <p:nvSpPr>
              <p:cNvPr id="4" name="Rectángulo 3">
                <a:extLst>
                  <a:ext uri="{FF2B5EF4-FFF2-40B4-BE49-F238E27FC236}">
                    <a16:creationId xmlns:a16="http://schemas.microsoft.com/office/drawing/2014/main" id="{C26572FE-A08E-B942-B666-E64ACFC5D372}"/>
                  </a:ext>
                </a:extLst>
              </p:cNvPr>
              <p:cNvSpPr/>
              <p:nvPr/>
            </p:nvSpPr>
            <p:spPr>
              <a:xfrm>
                <a:off x="4927600" y="1981565"/>
                <a:ext cx="2675028" cy="56182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ES" sz="2800" b="1" i="1">
                          <a:solidFill>
                            <a:srgbClr val="0070C0"/>
                          </a:solidFill>
                          <a:latin typeface="Cambria Math" panose="02040503050406030204" pitchFamily="18" charset="0"/>
                          <a:ea typeface="Cambria Math" panose="02040503050406030204" pitchFamily="18" charset="0"/>
                        </a:rPr>
                        <m:t>𝒙</m:t>
                      </m:r>
                      <m:r>
                        <a:rPr lang="es-ES" sz="2800" b="1" i="1">
                          <a:solidFill>
                            <a:srgbClr val="0070C0"/>
                          </a:solidFill>
                          <a:latin typeface="Cambria Math" panose="02040503050406030204" pitchFamily="18" charset="0"/>
                          <a:ea typeface="Cambria Math" panose="02040503050406030204" pitchFamily="18" charset="0"/>
                        </a:rPr>
                        <m:t>=</m:t>
                      </m:r>
                      <m:sSub>
                        <m:sSubPr>
                          <m:ctrlPr>
                            <a:rPr lang="es-ES_tradnl" sz="2800" b="1" i="1">
                              <a:solidFill>
                                <a:srgbClr val="0070C0"/>
                              </a:solidFill>
                              <a:latin typeface="Cambria Math" panose="02040503050406030204" pitchFamily="18" charset="0"/>
                              <a:ea typeface="Cambria Math" panose="02040503050406030204" pitchFamily="18" charset="0"/>
                            </a:rPr>
                          </m:ctrlPr>
                        </m:sSubPr>
                        <m:e>
                          <m:r>
                            <a:rPr lang="es-ES" sz="2800" b="1" i="1">
                              <a:solidFill>
                                <a:srgbClr val="0070C0"/>
                              </a:solidFill>
                              <a:latin typeface="Cambria Math" panose="02040503050406030204" pitchFamily="18" charset="0"/>
                              <a:ea typeface="Cambria Math" panose="02040503050406030204" pitchFamily="18" charset="0"/>
                            </a:rPr>
                            <m:t>𝒙</m:t>
                          </m:r>
                        </m:e>
                        <m:sub>
                          <m:r>
                            <a:rPr lang="es-ES" sz="2800" b="1" i="1">
                              <a:solidFill>
                                <a:srgbClr val="0070C0"/>
                              </a:solidFill>
                              <a:latin typeface="Cambria Math" panose="02040503050406030204" pitchFamily="18" charset="0"/>
                              <a:ea typeface="Cambria Math" panose="02040503050406030204" pitchFamily="18" charset="0"/>
                            </a:rPr>
                            <m:t>𝒑𝒓𝒐𝒎</m:t>
                          </m:r>
                        </m:sub>
                      </m:sSub>
                      <m:r>
                        <a:rPr lang="es-ES" sz="2800" b="1" i="1">
                          <a:solidFill>
                            <a:srgbClr val="0070C0"/>
                          </a:solidFill>
                          <a:latin typeface="Cambria Math" panose="02040503050406030204" pitchFamily="18" charset="0"/>
                          <a:ea typeface="Cambria Math" panose="02040503050406030204" pitchFamily="18" charset="0"/>
                        </a:rPr>
                        <m:t>±</m:t>
                      </m:r>
                      <m:sSub>
                        <m:sSubPr>
                          <m:ctrlPr>
                            <a:rPr lang="es-ES" sz="2800" b="1" i="1">
                              <a:solidFill>
                                <a:srgbClr val="0070C0"/>
                              </a:solidFill>
                              <a:latin typeface="Cambria Math" panose="02040503050406030204" pitchFamily="18" charset="0"/>
                              <a:ea typeface="Cambria Math" panose="02040503050406030204" pitchFamily="18" charset="0"/>
                            </a:rPr>
                          </m:ctrlPr>
                        </m:sSubPr>
                        <m:e>
                          <m:r>
                            <a:rPr lang="es-ES" sz="2800" b="1" i="1">
                              <a:solidFill>
                                <a:srgbClr val="0070C0"/>
                              </a:solidFill>
                              <a:latin typeface="Cambria Math" panose="02040503050406030204" pitchFamily="18" charset="0"/>
                              <a:ea typeface="Cambria Math" panose="02040503050406030204" pitchFamily="18" charset="0"/>
                            </a:rPr>
                            <m:t>𝝈</m:t>
                          </m:r>
                        </m:e>
                        <m:sub>
                          <m:r>
                            <a:rPr lang="es-ES" sz="2800" b="1" i="1">
                              <a:solidFill>
                                <a:srgbClr val="0070C0"/>
                              </a:solidFill>
                              <a:latin typeface="Cambria Math" panose="02040503050406030204" pitchFamily="18" charset="0"/>
                              <a:ea typeface="Cambria Math" panose="02040503050406030204" pitchFamily="18" charset="0"/>
                            </a:rPr>
                            <m:t>𝒙</m:t>
                          </m:r>
                        </m:sub>
                      </m:sSub>
                    </m:oMath>
                  </m:oMathPara>
                </a14:m>
                <a:endParaRPr lang="es-ES_tradnl" sz="2800" b="1" i="1" dirty="0">
                  <a:latin typeface="Cambria Math" panose="02040503050406030204" pitchFamily="18" charset="0"/>
                  <a:ea typeface="Cambria Math" panose="02040503050406030204" pitchFamily="18" charset="0"/>
                </a:endParaRPr>
              </a:p>
            </p:txBody>
          </p:sp>
        </mc:Choice>
        <mc:Fallback xmlns="">
          <p:sp>
            <p:nvSpPr>
              <p:cNvPr id="4" name="Rectángulo 3">
                <a:extLst>
                  <a:ext uri="{FF2B5EF4-FFF2-40B4-BE49-F238E27FC236}">
                    <a16:creationId xmlns:a16="http://schemas.microsoft.com/office/drawing/2014/main" id="{C26572FE-A08E-B942-B666-E64ACFC5D372}"/>
                  </a:ext>
                </a:extLst>
              </p:cNvPr>
              <p:cNvSpPr>
                <a:spLocks noRot="1" noChangeAspect="1" noMove="1" noResize="1" noEditPoints="1" noAdjustHandles="1" noChangeArrowheads="1" noChangeShapeType="1" noTextEdit="1"/>
              </p:cNvSpPr>
              <p:nvPr/>
            </p:nvSpPr>
            <p:spPr>
              <a:xfrm>
                <a:off x="4927600" y="1981565"/>
                <a:ext cx="2675028" cy="561820"/>
              </a:xfrm>
              <a:prstGeom prst="rect">
                <a:avLst/>
              </a:prstGeom>
              <a:blipFill>
                <a:blip r:embed="rId2"/>
                <a:stretch>
                  <a:fillRect b="-8889"/>
                </a:stretch>
              </a:blipFill>
            </p:spPr>
            <p:txBody>
              <a:bodyPr/>
              <a:lstStyle/>
              <a:p>
                <a:r>
                  <a:rPr lang="es-CL">
                    <a:noFill/>
                  </a:rPr>
                  <a:t> </a:t>
                </a:r>
              </a:p>
            </p:txBody>
          </p:sp>
        </mc:Fallback>
      </mc:AlternateContent>
      <p:sp>
        <p:nvSpPr>
          <p:cNvPr id="6" name="CuadroTexto 5">
            <a:extLst>
              <a:ext uri="{FF2B5EF4-FFF2-40B4-BE49-F238E27FC236}">
                <a16:creationId xmlns:a16="http://schemas.microsoft.com/office/drawing/2014/main" id="{98CD25FD-0402-224D-9851-4A8B9690DB9A}"/>
              </a:ext>
            </a:extLst>
          </p:cNvPr>
          <p:cNvSpPr txBox="1"/>
          <p:nvPr/>
        </p:nvSpPr>
        <p:spPr>
          <a:xfrm>
            <a:off x="2343039" y="2834262"/>
            <a:ext cx="8215454" cy="3693319"/>
          </a:xfrm>
          <a:prstGeom prst="rect">
            <a:avLst/>
          </a:prstGeom>
          <a:noFill/>
        </p:spPr>
        <p:txBody>
          <a:bodyPr wrap="none" rtlCol="0">
            <a:spAutoFit/>
          </a:bodyPr>
          <a:lstStyle/>
          <a:p>
            <a:r>
              <a:rPr lang="es-ES_tradnl" b="1" dirty="0">
                <a:solidFill>
                  <a:srgbClr val="0070C0"/>
                </a:solidFill>
              </a:rPr>
              <a:t>Ejemplo: Determine el promedio y la desviación estándar para el siguiente conjunto </a:t>
            </a:r>
          </a:p>
          <a:p>
            <a:r>
              <a:rPr lang="es-ES_tradnl" b="1" dirty="0">
                <a:solidFill>
                  <a:srgbClr val="0070C0"/>
                </a:solidFill>
              </a:rPr>
              <a:t>de mediciones de la masa de una moneda</a:t>
            </a:r>
          </a:p>
          <a:p>
            <a:pPr lvl="3"/>
            <a:r>
              <a:rPr lang="es-ES_tradnl" b="1" dirty="0">
                <a:solidFill>
                  <a:srgbClr val="002060"/>
                </a:solidFill>
              </a:rPr>
              <a:t>m</a:t>
            </a:r>
            <a:r>
              <a:rPr lang="es-ES_tradnl" b="1" baseline="-25000" dirty="0">
                <a:solidFill>
                  <a:srgbClr val="002060"/>
                </a:solidFill>
              </a:rPr>
              <a:t>1</a:t>
            </a:r>
            <a:r>
              <a:rPr lang="es-ES_tradnl" b="1" dirty="0">
                <a:solidFill>
                  <a:srgbClr val="002060"/>
                </a:solidFill>
              </a:rPr>
              <a:t>= 5,25 g</a:t>
            </a:r>
          </a:p>
          <a:p>
            <a:pPr lvl="3"/>
            <a:r>
              <a:rPr lang="es-ES_tradnl" b="1" dirty="0">
                <a:solidFill>
                  <a:srgbClr val="002060"/>
                </a:solidFill>
              </a:rPr>
              <a:t>m</a:t>
            </a:r>
            <a:r>
              <a:rPr lang="es-ES_tradnl" b="1" baseline="-25000" dirty="0">
                <a:solidFill>
                  <a:srgbClr val="002060"/>
                </a:solidFill>
              </a:rPr>
              <a:t>2</a:t>
            </a:r>
            <a:r>
              <a:rPr lang="es-ES_tradnl" b="1" dirty="0">
                <a:solidFill>
                  <a:srgbClr val="002060"/>
                </a:solidFill>
              </a:rPr>
              <a:t>= 5,20 g</a:t>
            </a:r>
          </a:p>
          <a:p>
            <a:pPr lvl="3"/>
            <a:r>
              <a:rPr lang="es-ES_tradnl" b="1" dirty="0">
                <a:solidFill>
                  <a:srgbClr val="002060"/>
                </a:solidFill>
              </a:rPr>
              <a:t>m</a:t>
            </a:r>
            <a:r>
              <a:rPr lang="es-ES_tradnl" b="1" baseline="-25000" dirty="0">
                <a:solidFill>
                  <a:srgbClr val="002060"/>
                </a:solidFill>
              </a:rPr>
              <a:t>3</a:t>
            </a:r>
            <a:r>
              <a:rPr lang="es-ES_tradnl" b="1" dirty="0">
                <a:solidFill>
                  <a:srgbClr val="002060"/>
                </a:solidFill>
              </a:rPr>
              <a:t>= 5,28 g</a:t>
            </a:r>
          </a:p>
          <a:p>
            <a:pPr lvl="3"/>
            <a:r>
              <a:rPr lang="es-ES_tradnl" b="1" dirty="0">
                <a:solidFill>
                  <a:srgbClr val="002060"/>
                </a:solidFill>
              </a:rPr>
              <a:t>m</a:t>
            </a:r>
            <a:r>
              <a:rPr lang="es-ES_tradnl" b="1" baseline="-25000" dirty="0">
                <a:solidFill>
                  <a:srgbClr val="002060"/>
                </a:solidFill>
              </a:rPr>
              <a:t>4</a:t>
            </a:r>
            <a:r>
              <a:rPr lang="es-ES_tradnl" b="1" dirty="0">
                <a:solidFill>
                  <a:srgbClr val="002060"/>
                </a:solidFill>
              </a:rPr>
              <a:t>= 5,24 g</a:t>
            </a:r>
          </a:p>
          <a:p>
            <a:pPr lvl="3"/>
            <a:r>
              <a:rPr lang="es-ES_tradnl" b="1" dirty="0">
                <a:solidFill>
                  <a:srgbClr val="002060"/>
                </a:solidFill>
              </a:rPr>
              <a:t>m</a:t>
            </a:r>
            <a:r>
              <a:rPr lang="es-ES_tradnl" b="1" baseline="-25000" dirty="0">
                <a:solidFill>
                  <a:srgbClr val="002060"/>
                </a:solidFill>
              </a:rPr>
              <a:t>5</a:t>
            </a:r>
            <a:r>
              <a:rPr lang="es-ES_tradnl" b="1" dirty="0">
                <a:solidFill>
                  <a:srgbClr val="002060"/>
                </a:solidFill>
              </a:rPr>
              <a:t>= 5,17 g</a:t>
            </a:r>
          </a:p>
          <a:p>
            <a:pPr lvl="3"/>
            <a:r>
              <a:rPr lang="es-ES_tradnl" b="1" dirty="0">
                <a:solidFill>
                  <a:srgbClr val="002060"/>
                </a:solidFill>
              </a:rPr>
              <a:t>m</a:t>
            </a:r>
            <a:r>
              <a:rPr lang="es-ES_tradnl" b="1" baseline="-25000" dirty="0">
                <a:solidFill>
                  <a:srgbClr val="002060"/>
                </a:solidFill>
              </a:rPr>
              <a:t>6</a:t>
            </a:r>
            <a:r>
              <a:rPr lang="es-ES_tradnl" b="1" dirty="0">
                <a:solidFill>
                  <a:srgbClr val="002060"/>
                </a:solidFill>
              </a:rPr>
              <a:t>= 5,25 g</a:t>
            </a:r>
          </a:p>
          <a:p>
            <a:pPr lvl="3"/>
            <a:r>
              <a:rPr lang="es-ES_tradnl" b="1" dirty="0">
                <a:solidFill>
                  <a:srgbClr val="002060"/>
                </a:solidFill>
              </a:rPr>
              <a:t>m</a:t>
            </a:r>
            <a:r>
              <a:rPr lang="es-ES_tradnl" b="1" baseline="-25000" dirty="0">
                <a:solidFill>
                  <a:srgbClr val="002060"/>
                </a:solidFill>
              </a:rPr>
              <a:t>7</a:t>
            </a:r>
            <a:r>
              <a:rPr lang="es-ES_tradnl" b="1" dirty="0">
                <a:solidFill>
                  <a:srgbClr val="002060"/>
                </a:solidFill>
              </a:rPr>
              <a:t>= 5,29 g</a:t>
            </a:r>
          </a:p>
          <a:p>
            <a:pPr lvl="3"/>
            <a:r>
              <a:rPr lang="es-ES_tradnl" b="1" dirty="0">
                <a:solidFill>
                  <a:srgbClr val="002060"/>
                </a:solidFill>
              </a:rPr>
              <a:t>m</a:t>
            </a:r>
            <a:r>
              <a:rPr lang="es-ES_tradnl" b="1" baseline="-25000" dirty="0">
                <a:solidFill>
                  <a:srgbClr val="002060"/>
                </a:solidFill>
              </a:rPr>
              <a:t>8</a:t>
            </a:r>
            <a:r>
              <a:rPr lang="es-ES_tradnl" b="1" dirty="0">
                <a:solidFill>
                  <a:srgbClr val="002060"/>
                </a:solidFill>
              </a:rPr>
              <a:t>= 5,26 g</a:t>
            </a:r>
          </a:p>
          <a:p>
            <a:pPr lvl="3"/>
            <a:r>
              <a:rPr lang="es-ES_tradnl" b="1" dirty="0">
                <a:solidFill>
                  <a:srgbClr val="002060"/>
                </a:solidFill>
              </a:rPr>
              <a:t>m</a:t>
            </a:r>
            <a:r>
              <a:rPr lang="es-ES_tradnl" b="1" baseline="-25000" dirty="0">
                <a:solidFill>
                  <a:srgbClr val="002060"/>
                </a:solidFill>
              </a:rPr>
              <a:t>9</a:t>
            </a:r>
            <a:r>
              <a:rPr lang="es-ES_tradnl" b="1" dirty="0">
                <a:solidFill>
                  <a:srgbClr val="002060"/>
                </a:solidFill>
              </a:rPr>
              <a:t>= 5,30 g</a:t>
            </a:r>
          </a:p>
          <a:p>
            <a:pPr lvl="3"/>
            <a:r>
              <a:rPr lang="es-ES_tradnl" b="1" dirty="0">
                <a:solidFill>
                  <a:srgbClr val="002060"/>
                </a:solidFill>
              </a:rPr>
              <a:t>m</a:t>
            </a:r>
            <a:r>
              <a:rPr lang="es-ES_tradnl" b="1" baseline="-25000" dirty="0">
                <a:solidFill>
                  <a:srgbClr val="002060"/>
                </a:solidFill>
              </a:rPr>
              <a:t>10</a:t>
            </a:r>
            <a:r>
              <a:rPr lang="es-ES_tradnl" b="1" dirty="0">
                <a:solidFill>
                  <a:srgbClr val="002060"/>
                </a:solidFill>
              </a:rPr>
              <a:t>= 5,23 g</a:t>
            </a:r>
          </a:p>
          <a:p>
            <a:endParaRPr lang="es-ES_tradnl" dirty="0"/>
          </a:p>
        </p:txBody>
      </p:sp>
    </p:spTree>
    <p:extLst>
      <p:ext uri="{BB962C8B-B14F-4D97-AF65-F5344CB8AC3E}">
        <p14:creationId xmlns:p14="http://schemas.microsoft.com/office/powerpoint/2010/main" val="30829088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95037C-9911-9D25-28BE-7A7B7F2E1794}"/>
              </a:ext>
            </a:extLst>
          </p:cNvPr>
          <p:cNvSpPr>
            <a:spLocks noGrp="1"/>
          </p:cNvSpPr>
          <p:nvPr>
            <p:ph type="title"/>
          </p:nvPr>
        </p:nvSpPr>
        <p:spPr/>
        <p:txBody>
          <a:bodyPr/>
          <a:lstStyle/>
          <a:p>
            <a:pPr algn="ctr"/>
            <a:r>
              <a:rPr lang="es-CL" b="1" dirty="0"/>
              <a:t>PROPAGACIÓN DE ERRORES</a:t>
            </a:r>
          </a:p>
        </p:txBody>
      </p:sp>
      <p:pic>
        <p:nvPicPr>
          <p:cNvPr id="13" name="Imagen 12">
            <a:extLst>
              <a:ext uri="{FF2B5EF4-FFF2-40B4-BE49-F238E27FC236}">
                <a16:creationId xmlns:a16="http://schemas.microsoft.com/office/drawing/2014/main" id="{BF6CC972-FEC3-1F58-5023-7D004676F717}"/>
              </a:ext>
            </a:extLst>
          </p:cNvPr>
          <p:cNvPicPr>
            <a:picLocks noChangeAspect="1"/>
          </p:cNvPicPr>
          <p:nvPr/>
        </p:nvPicPr>
        <p:blipFill>
          <a:blip r:embed="rId2"/>
          <a:stretch>
            <a:fillRect/>
          </a:stretch>
        </p:blipFill>
        <p:spPr>
          <a:xfrm>
            <a:off x="4750706" y="1690688"/>
            <a:ext cx="2089195" cy="718683"/>
          </a:xfrm>
          <a:prstGeom prst="rect">
            <a:avLst/>
          </a:prstGeom>
        </p:spPr>
      </p:pic>
      <p:pic>
        <p:nvPicPr>
          <p:cNvPr id="15" name="Imagen 14" descr="Forma, Rectángulo&#10;&#10;Descripción generada automáticamente">
            <a:extLst>
              <a:ext uri="{FF2B5EF4-FFF2-40B4-BE49-F238E27FC236}">
                <a16:creationId xmlns:a16="http://schemas.microsoft.com/office/drawing/2014/main" id="{E6592075-6175-E27B-B4CB-5B94C3BD56AB}"/>
              </a:ext>
            </a:extLst>
          </p:cNvPr>
          <p:cNvPicPr>
            <a:picLocks noChangeAspect="1"/>
          </p:cNvPicPr>
          <p:nvPr/>
        </p:nvPicPr>
        <p:blipFill>
          <a:blip r:embed="rId3"/>
          <a:stretch>
            <a:fillRect/>
          </a:stretch>
        </p:blipFill>
        <p:spPr>
          <a:xfrm>
            <a:off x="4690403" y="2223634"/>
            <a:ext cx="2209800" cy="3022600"/>
          </a:xfrm>
          <a:prstGeom prst="rect">
            <a:avLst/>
          </a:prstGeom>
        </p:spPr>
      </p:pic>
    </p:spTree>
    <p:extLst>
      <p:ext uri="{BB962C8B-B14F-4D97-AF65-F5344CB8AC3E}">
        <p14:creationId xmlns:p14="http://schemas.microsoft.com/office/powerpoint/2010/main" val="1923783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3873AB-F44F-D543-BF3D-9A21DB9D0F9E}"/>
              </a:ext>
            </a:extLst>
          </p:cNvPr>
          <p:cNvSpPr>
            <a:spLocks noGrp="1"/>
          </p:cNvSpPr>
          <p:nvPr>
            <p:ph type="title"/>
          </p:nvPr>
        </p:nvSpPr>
        <p:spPr/>
        <p:txBody>
          <a:bodyPr>
            <a:normAutofit fontScale="90000"/>
          </a:bodyPr>
          <a:lstStyle/>
          <a:p>
            <a:r>
              <a:rPr lang="es-ES_tradnl" dirty="0"/>
              <a:t>¿Cómo se propagan los errores en las mediciones al determinar otra cantidad física? </a:t>
            </a:r>
          </a:p>
        </p:txBody>
      </p:sp>
      <p:sp>
        <p:nvSpPr>
          <p:cNvPr id="3" name="CuadroTexto 2">
            <a:extLst>
              <a:ext uri="{FF2B5EF4-FFF2-40B4-BE49-F238E27FC236}">
                <a16:creationId xmlns:a16="http://schemas.microsoft.com/office/drawing/2014/main" id="{757AF866-7E35-4D47-B442-FA8D607DB7E9}"/>
              </a:ext>
            </a:extLst>
          </p:cNvPr>
          <p:cNvSpPr txBox="1"/>
          <p:nvPr/>
        </p:nvSpPr>
        <p:spPr>
          <a:xfrm>
            <a:off x="838200" y="1576388"/>
            <a:ext cx="10083800" cy="3788858"/>
          </a:xfrm>
          <a:prstGeom prst="rect">
            <a:avLst/>
          </a:prstGeom>
          <a:noFill/>
        </p:spPr>
        <p:txBody>
          <a:bodyPr wrap="square" rtlCol="0">
            <a:spAutoFit/>
          </a:bodyPr>
          <a:lstStyle/>
          <a:p>
            <a:pPr algn="just">
              <a:lnSpc>
                <a:spcPct val="150000"/>
              </a:lnSpc>
            </a:pPr>
            <a:r>
              <a:rPr lang="es-CL" dirty="0"/>
              <a:t>En muchas ocasiones, el valor de una magnitud se obtiene mediante la medida de otras intermedias de las que depende. En esos casos, hay que hacer un cálculo del error estimado de la magnitud por propagación de errores que proceden de las magnitudes intermedias.</a:t>
            </a:r>
          </a:p>
          <a:p>
            <a:pPr algn="just">
              <a:lnSpc>
                <a:spcPct val="150000"/>
              </a:lnSpc>
            </a:pPr>
            <a:r>
              <a:rPr lang="es-CL" dirty="0"/>
              <a:t>Así la magnitud que queremos conocer, está relacionada con otras magnitudes que se pueden medir, el cálculo del error e dicha magnitud depende de la ecuación matemática que liga las magnitudes.</a:t>
            </a:r>
          </a:p>
          <a:p>
            <a:pPr algn="just">
              <a:lnSpc>
                <a:spcPct val="150000"/>
              </a:lnSpc>
            </a:pPr>
            <a:r>
              <a:rPr lang="es-CL" dirty="0"/>
              <a:t>Por ejemplo:</a:t>
            </a:r>
          </a:p>
          <a:p>
            <a:pPr algn="just">
              <a:lnSpc>
                <a:spcPct val="150000"/>
              </a:lnSpc>
            </a:pPr>
            <a:r>
              <a:rPr lang="es-CL" dirty="0"/>
              <a:t>en el laboratorio se miden el tiempo y el desplazamiento para poder calcular la velocidad de un objeto. Debido a que ambos, desplazamiento y tiempo, se miden con un cierto grado de incertidumbre, afectará la respuesta final.</a:t>
            </a:r>
          </a:p>
        </p:txBody>
      </p:sp>
    </p:spTree>
    <p:extLst>
      <p:ext uri="{BB962C8B-B14F-4D97-AF65-F5344CB8AC3E}">
        <p14:creationId xmlns:p14="http://schemas.microsoft.com/office/powerpoint/2010/main" val="2871660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9138C4-2881-68AF-6A2C-FDE45F550B34}"/>
              </a:ext>
            </a:extLst>
          </p:cNvPr>
          <p:cNvSpPr>
            <a:spLocks noGrp="1"/>
          </p:cNvSpPr>
          <p:nvPr>
            <p:ph type="title"/>
          </p:nvPr>
        </p:nvSpPr>
        <p:spPr/>
        <p:txBody>
          <a:bodyPr/>
          <a:lstStyle/>
          <a:p>
            <a:pPr algn="ctr"/>
            <a:r>
              <a:rPr lang="es-CL" b="1" dirty="0"/>
              <a:t>SUMA Y/O RESTA</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12BF758F-DB5F-8179-6BDC-537E8A783AAA}"/>
                  </a:ext>
                </a:extLst>
              </p:cNvPr>
              <p:cNvSpPr>
                <a:spLocks noGrp="1"/>
              </p:cNvSpPr>
              <p:nvPr>
                <p:ph idx="1"/>
              </p:nvPr>
            </p:nvSpPr>
            <p:spPr/>
            <p:txBody>
              <a:bodyPr/>
              <a:lstStyle/>
              <a:p>
                <a:pPr marL="0" indent="0" algn="just">
                  <a:lnSpc>
                    <a:spcPct val="150000"/>
                  </a:lnSpc>
                  <a:spcBef>
                    <a:spcPts val="0"/>
                  </a:spcBef>
                  <a:buNone/>
                </a:pPr>
                <a:r>
                  <a:rPr lang="es-ES" dirty="0">
                    <a:solidFill>
                      <a:srgbClr val="002060"/>
                    </a:solidFill>
                    <a:latin typeface="+mj-lt"/>
                  </a:rPr>
                  <a:t>Suponga que queremos determinar </a:t>
                </a:r>
                <a:r>
                  <a:rPr lang="es-ES" b="1" dirty="0">
                    <a:solidFill>
                      <a:srgbClr val="0070C0"/>
                    </a:solidFill>
                    <a:latin typeface="+mj-lt"/>
                  </a:rPr>
                  <a:t>Z</a:t>
                </a:r>
                <a:r>
                  <a:rPr lang="es-ES" dirty="0">
                    <a:solidFill>
                      <a:srgbClr val="002060"/>
                    </a:solidFill>
                    <a:latin typeface="+mj-lt"/>
                  </a:rPr>
                  <a:t> como </a:t>
                </a:r>
                <a:r>
                  <a:rPr lang="es-ES" b="1" dirty="0">
                    <a:solidFill>
                      <a:srgbClr val="0070C0"/>
                    </a:solidFill>
                    <a:latin typeface="+mj-lt"/>
                  </a:rPr>
                  <a:t>X+Y</a:t>
                </a:r>
                <a:r>
                  <a:rPr lang="es-ES" dirty="0">
                    <a:solidFill>
                      <a:srgbClr val="002060"/>
                    </a:solidFill>
                    <a:latin typeface="+mj-lt"/>
                  </a:rPr>
                  <a:t>, donde </a:t>
                </a:r>
                <a14:m>
                  <m:oMath xmlns:m="http://schemas.openxmlformats.org/officeDocument/2006/math">
                    <m:r>
                      <m:rPr>
                        <m:sty m:val="p"/>
                      </m:rPr>
                      <a:rPr lang="es-ES" smtClean="0">
                        <a:solidFill>
                          <a:srgbClr val="0070C0"/>
                        </a:solidFill>
                        <a:latin typeface="Cambria Math" panose="02040503050406030204" pitchFamily="18" charset="0"/>
                      </a:rPr>
                      <m:t>X</m:t>
                    </m:r>
                    <m:r>
                      <a:rPr lang="es-ES" smtClean="0">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X</m:t>
                        </m:r>
                      </m:e>
                    </m:bar>
                    <m:r>
                      <a:rPr lang="es-ES">
                        <a:solidFill>
                          <a:srgbClr val="0070C0"/>
                        </a:solidFill>
                        <a:latin typeface="Cambria Math" panose="02040503050406030204" pitchFamily="18" charset="0"/>
                        <a:ea typeface="Cambria Math" panose="02040503050406030204" pitchFamily="18" charset="0"/>
                      </a:rPr>
                      <m:t>±</m:t>
                    </m:r>
                    <m:r>
                      <m:rPr>
                        <m:sty m:val="p"/>
                      </m:rPr>
                      <a:rPr lang="es-ES">
                        <a:solidFill>
                          <a:srgbClr val="0070C0"/>
                        </a:solidFill>
                        <a:latin typeface="Cambria Math" panose="02040503050406030204" pitchFamily="18" charset="0"/>
                        <a:ea typeface="Cambria Math" panose="02040503050406030204" pitchFamily="18" charset="0"/>
                      </a:rPr>
                      <m:t>δX</m:t>
                    </m:r>
                  </m:oMath>
                </a14:m>
                <a:r>
                  <a:rPr lang="es-CL" dirty="0">
                    <a:solidFill>
                      <a:srgbClr val="0070C0"/>
                    </a:solidFill>
                    <a:latin typeface="+mj-lt"/>
                  </a:rPr>
                  <a:t>  </a:t>
                </a:r>
                <a:r>
                  <a:rPr lang="es-CL" dirty="0">
                    <a:solidFill>
                      <a:srgbClr val="002060"/>
                    </a:solidFill>
                    <a:latin typeface="+mj-lt"/>
                  </a:rPr>
                  <a:t>e </a:t>
                </a:r>
                <a14:m>
                  <m:oMath xmlns:m="http://schemas.openxmlformats.org/officeDocument/2006/math">
                    <m:r>
                      <m:rPr>
                        <m:sty m:val="p"/>
                      </m:rPr>
                      <a:rPr lang="es-ES" smtClean="0">
                        <a:solidFill>
                          <a:srgbClr val="0070C0"/>
                        </a:solidFill>
                        <a:latin typeface="Cambria Math" panose="02040503050406030204" pitchFamily="18" charset="0"/>
                      </a:rPr>
                      <m:t>Y</m:t>
                    </m:r>
                    <m:r>
                      <a:rPr lang="es-ES" smtClean="0">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Y</m:t>
                        </m:r>
                      </m:e>
                    </m:bar>
                    <m:r>
                      <a:rPr lang="es-ES">
                        <a:solidFill>
                          <a:srgbClr val="0070C0"/>
                        </a:solidFill>
                        <a:latin typeface="Cambria Math" panose="02040503050406030204" pitchFamily="18" charset="0"/>
                        <a:ea typeface="Cambria Math" panose="02040503050406030204" pitchFamily="18" charset="0"/>
                      </a:rPr>
                      <m:t>±</m:t>
                    </m:r>
                    <m:r>
                      <m:rPr>
                        <m:sty m:val="p"/>
                      </m:rPr>
                      <a:rPr lang="es-ES">
                        <a:solidFill>
                          <a:srgbClr val="0070C0"/>
                        </a:solidFill>
                        <a:latin typeface="Cambria Math" panose="02040503050406030204" pitchFamily="18" charset="0"/>
                        <a:ea typeface="Cambria Math" panose="02040503050406030204" pitchFamily="18" charset="0"/>
                      </a:rPr>
                      <m:t>δY</m:t>
                    </m:r>
                  </m:oMath>
                </a14:m>
                <a:r>
                  <a:rPr lang="es-CL" dirty="0">
                    <a:solidFill>
                      <a:srgbClr val="002060"/>
                    </a:solidFill>
                    <a:latin typeface="+mj-lt"/>
                  </a:rPr>
                  <a:t>. El resultado de la operación será:  </a:t>
                </a:r>
              </a:p>
              <a:p>
                <a:pPr marL="0" indent="0" algn="ctr">
                  <a:lnSpc>
                    <a:spcPct val="150000"/>
                  </a:lnSpc>
                  <a:spcBef>
                    <a:spcPts val="0"/>
                  </a:spcBef>
                  <a:buNone/>
                </a:pPr>
                <a:r>
                  <a:rPr lang="es-ES" dirty="0">
                    <a:solidFill>
                      <a:srgbClr val="002060"/>
                    </a:solidFill>
                    <a:latin typeface="+mj-lt"/>
                  </a:rPr>
                  <a:t>	</a:t>
                </a:r>
                <a14:m>
                  <m:oMath xmlns:m="http://schemas.openxmlformats.org/officeDocument/2006/math">
                    <m:r>
                      <m:rPr>
                        <m:sty m:val="p"/>
                      </m:rPr>
                      <a:rPr lang="es-ES" smtClean="0">
                        <a:solidFill>
                          <a:srgbClr val="7030A0"/>
                        </a:solidFill>
                        <a:latin typeface="Cambria Math" panose="02040503050406030204" pitchFamily="18" charset="0"/>
                      </a:rPr>
                      <m:t>Z</m:t>
                    </m:r>
                    <m:r>
                      <a:rPr lang="es-ES">
                        <a:solidFill>
                          <a:srgbClr val="7030A0"/>
                        </a:solidFill>
                        <a:latin typeface="Cambria Math" panose="02040503050406030204" pitchFamily="18" charset="0"/>
                      </a:rPr>
                      <m:t>=</m:t>
                    </m:r>
                    <m:bar>
                      <m:barPr>
                        <m:pos m:val="top"/>
                        <m:ctrlPr>
                          <a:rPr lang="es-ES" i="1">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Z</m:t>
                        </m:r>
                      </m:e>
                    </m:bar>
                    <m:r>
                      <a:rPr lang="es-ES">
                        <a:solidFill>
                          <a:srgbClr val="7030A0"/>
                        </a:solidFill>
                        <a:latin typeface="Cambria Math" panose="02040503050406030204" pitchFamily="18" charset="0"/>
                        <a:ea typeface="Cambria Math" panose="02040503050406030204" pitchFamily="18" charset="0"/>
                      </a:rPr>
                      <m:t>±</m:t>
                    </m:r>
                    <m:r>
                      <m:rPr>
                        <m:sty m:val="p"/>
                      </m:rPr>
                      <a:rPr lang="es-ES">
                        <a:solidFill>
                          <a:srgbClr val="7030A0"/>
                        </a:solidFill>
                        <a:latin typeface="Cambria Math" panose="02040503050406030204" pitchFamily="18" charset="0"/>
                        <a:ea typeface="Cambria Math" panose="02040503050406030204" pitchFamily="18" charset="0"/>
                      </a:rPr>
                      <m:t>δZ</m:t>
                    </m:r>
                  </m:oMath>
                </a14:m>
                <a:endParaRPr lang="es-CL" dirty="0">
                  <a:solidFill>
                    <a:srgbClr val="002060"/>
                  </a:solidFill>
                  <a:latin typeface="+mj-lt"/>
                </a:endParaRPr>
              </a:p>
              <a:p>
                <a:pPr marL="0" indent="0" algn="just">
                  <a:lnSpc>
                    <a:spcPct val="150000"/>
                  </a:lnSpc>
                  <a:spcBef>
                    <a:spcPts val="0"/>
                  </a:spcBef>
                  <a:buNone/>
                </a:pPr>
                <a:r>
                  <a:rPr lang="es-CL" dirty="0">
                    <a:solidFill>
                      <a:srgbClr val="002060"/>
                    </a:solidFill>
                    <a:latin typeface="+mj-lt"/>
                  </a:rPr>
                  <a:t>Donde </a:t>
                </a:r>
              </a:p>
              <a:p>
                <a:pPr marL="0" indent="0" algn="ctr">
                  <a:lnSpc>
                    <a:spcPct val="150000"/>
                  </a:lnSpc>
                  <a:spcBef>
                    <a:spcPts val="0"/>
                  </a:spcBef>
                  <a:buNone/>
                </a:pPr>
                <a:r>
                  <a:rPr lang="es-ES_tradnl" dirty="0">
                    <a:solidFill>
                      <a:srgbClr val="002060"/>
                    </a:solidFill>
                    <a:latin typeface="+mj-lt"/>
                  </a:rPr>
                  <a:t> </a:t>
                </a:r>
                <a14:m>
                  <m:oMath xmlns:m="http://schemas.openxmlformats.org/officeDocument/2006/math">
                    <m:bar>
                      <m:barPr>
                        <m:pos m:val="top"/>
                        <m:ctrlPr>
                          <a:rPr lang="es-ES" i="1" smtClean="0">
                            <a:solidFill>
                              <a:srgbClr val="7030A0"/>
                            </a:solidFill>
                            <a:latin typeface="Cambria Math" panose="02040503050406030204" pitchFamily="18" charset="0"/>
                          </a:rPr>
                        </m:ctrlPr>
                      </m:barPr>
                      <m:e>
                        <m:r>
                          <m:rPr>
                            <m:sty m:val="p"/>
                          </m:rPr>
                          <a:rPr lang="es-ES">
                            <a:solidFill>
                              <a:srgbClr val="7030A0"/>
                            </a:solidFill>
                            <a:latin typeface="Cambria Math" panose="02040503050406030204" pitchFamily="18" charset="0"/>
                          </a:rPr>
                          <m:t>Z</m:t>
                        </m:r>
                      </m:e>
                    </m:bar>
                  </m:oMath>
                </a14:m>
                <a:r>
                  <a:rPr lang="es-ES_tradnl" dirty="0">
                    <a:solidFill>
                      <a:srgbClr val="7030A0"/>
                    </a:solidFill>
                    <a:latin typeface="+mj-lt"/>
                  </a:rPr>
                  <a:t> =</a:t>
                </a:r>
                <a:r>
                  <a:rPr lang="es-ES" dirty="0">
                    <a:solidFill>
                      <a:srgbClr val="7030A0"/>
                    </a:solidFill>
                    <a:latin typeface="+mj-lt"/>
                  </a:rPr>
                  <a:t> </a:t>
                </a:r>
                <a14:m>
                  <m:oMath xmlns:m="http://schemas.openxmlformats.org/officeDocument/2006/math">
                    <m:bar>
                      <m:barPr>
                        <m:pos m:val="top"/>
                        <m:ctrlPr>
                          <a:rPr lang="es-ES" i="1">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X</m:t>
                        </m:r>
                      </m:e>
                    </m:bar>
                    <m:r>
                      <a:rPr lang="es-ES" b="0" i="1" smtClean="0">
                        <a:solidFill>
                          <a:srgbClr val="7030A0"/>
                        </a:solidFill>
                        <a:latin typeface="Cambria Math" panose="02040503050406030204" pitchFamily="18" charset="0"/>
                      </a:rPr>
                      <m:t>+</m:t>
                    </m:r>
                    <m:bar>
                      <m:barPr>
                        <m:pos m:val="top"/>
                        <m:ctrlPr>
                          <a:rPr lang="es-ES" i="1" smtClean="0">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Y</m:t>
                        </m:r>
                      </m:e>
                    </m:bar>
                  </m:oMath>
                </a14:m>
                <a:r>
                  <a:rPr lang="es-ES_tradnl" dirty="0">
                    <a:solidFill>
                      <a:srgbClr val="7030A0"/>
                    </a:solidFill>
                    <a:latin typeface="+mj-lt"/>
                  </a:rPr>
                  <a:t>  </a:t>
                </a:r>
                <a:r>
                  <a:rPr lang="es-ES_tradnl" dirty="0">
                    <a:solidFill>
                      <a:srgbClr val="002060"/>
                    </a:solidFill>
                    <a:latin typeface="+mj-lt"/>
                  </a:rPr>
                  <a:t>y </a:t>
                </a:r>
                <a14:m>
                  <m:oMath xmlns:m="http://schemas.openxmlformats.org/officeDocument/2006/math">
                    <m:r>
                      <m:rPr>
                        <m:sty m:val="p"/>
                      </m:rPr>
                      <a:rPr lang="es-ES">
                        <a:solidFill>
                          <a:srgbClr val="7030A0"/>
                        </a:solidFill>
                        <a:latin typeface="Cambria Math" panose="02040503050406030204" pitchFamily="18" charset="0"/>
                        <a:ea typeface="Cambria Math" panose="02040503050406030204" pitchFamily="18" charset="0"/>
                      </a:rPr>
                      <m:t>δZ</m:t>
                    </m:r>
                    <m:r>
                      <a:rPr lang="es-ES" b="0" i="0" smtClean="0">
                        <a:solidFill>
                          <a:srgbClr val="7030A0"/>
                        </a:solidFill>
                        <a:latin typeface="Cambria Math" panose="02040503050406030204" pitchFamily="18" charset="0"/>
                        <a:ea typeface="Cambria Math" panose="02040503050406030204" pitchFamily="18" charset="0"/>
                      </a:rPr>
                      <m:t>=</m:t>
                    </m:r>
                    <m:r>
                      <m:rPr>
                        <m:sty m:val="p"/>
                      </m:rPr>
                      <a:rPr lang="es-ES">
                        <a:solidFill>
                          <a:srgbClr val="7030A0"/>
                        </a:solidFill>
                        <a:latin typeface="Cambria Math" panose="02040503050406030204" pitchFamily="18" charset="0"/>
                        <a:ea typeface="Cambria Math" panose="02040503050406030204" pitchFamily="18" charset="0"/>
                      </a:rPr>
                      <m:t>δ</m:t>
                    </m:r>
                    <m:r>
                      <m:rPr>
                        <m:sty m:val="p"/>
                      </m:rPr>
                      <a:rPr lang="es-ES" b="0" i="0" smtClean="0">
                        <a:solidFill>
                          <a:srgbClr val="7030A0"/>
                        </a:solidFill>
                        <a:latin typeface="Cambria Math" panose="02040503050406030204" pitchFamily="18" charset="0"/>
                        <a:ea typeface="Cambria Math" panose="02040503050406030204" pitchFamily="18" charset="0"/>
                      </a:rPr>
                      <m:t>X</m:t>
                    </m:r>
                    <m:r>
                      <a:rPr lang="es-ES" b="0" i="0" smtClean="0">
                        <a:solidFill>
                          <a:srgbClr val="7030A0"/>
                        </a:solidFill>
                        <a:latin typeface="Cambria Math" panose="02040503050406030204" pitchFamily="18" charset="0"/>
                        <a:ea typeface="Cambria Math" panose="02040503050406030204" pitchFamily="18" charset="0"/>
                      </a:rPr>
                      <m:t>+</m:t>
                    </m:r>
                    <m:r>
                      <m:rPr>
                        <m:sty m:val="p"/>
                      </m:rPr>
                      <a:rPr lang="es-ES">
                        <a:solidFill>
                          <a:srgbClr val="7030A0"/>
                        </a:solidFill>
                        <a:latin typeface="Cambria Math" panose="02040503050406030204" pitchFamily="18" charset="0"/>
                        <a:ea typeface="Cambria Math" panose="02040503050406030204" pitchFamily="18" charset="0"/>
                      </a:rPr>
                      <m:t>δ</m:t>
                    </m:r>
                    <m:r>
                      <m:rPr>
                        <m:sty m:val="p"/>
                      </m:rPr>
                      <a:rPr lang="es-ES" b="0" i="0" smtClean="0">
                        <a:solidFill>
                          <a:srgbClr val="7030A0"/>
                        </a:solidFill>
                        <a:latin typeface="Cambria Math" panose="02040503050406030204" pitchFamily="18" charset="0"/>
                        <a:ea typeface="Cambria Math" panose="02040503050406030204" pitchFamily="18" charset="0"/>
                      </a:rPr>
                      <m:t>Y</m:t>
                    </m:r>
                  </m:oMath>
                </a14:m>
                <a:endParaRPr lang="es-CL" dirty="0"/>
              </a:p>
              <a:p>
                <a:pPr marL="0" indent="0" algn="just">
                  <a:lnSpc>
                    <a:spcPct val="150000"/>
                  </a:lnSpc>
                  <a:spcBef>
                    <a:spcPts val="0"/>
                  </a:spcBef>
                  <a:buNone/>
                </a:pPr>
                <a:r>
                  <a:rPr lang="es-ES" dirty="0">
                    <a:solidFill>
                      <a:srgbClr val="002060"/>
                    </a:solidFill>
                    <a:latin typeface="+mj-lt"/>
                  </a:rPr>
                  <a:t>De la misma manera si </a:t>
                </a:r>
                <a14:m>
                  <m:oMath xmlns:m="http://schemas.openxmlformats.org/officeDocument/2006/math">
                    <m:bar>
                      <m:barPr>
                        <m:pos m:val="top"/>
                        <m:ctrlPr>
                          <a:rPr lang="es-ES" i="1" smtClean="0">
                            <a:solidFill>
                              <a:srgbClr val="7030A0"/>
                            </a:solidFill>
                            <a:latin typeface="Cambria Math" panose="02040503050406030204" pitchFamily="18" charset="0"/>
                          </a:rPr>
                        </m:ctrlPr>
                      </m:barPr>
                      <m:e>
                        <m:r>
                          <m:rPr>
                            <m:sty m:val="p"/>
                          </m:rPr>
                          <a:rPr lang="es-ES">
                            <a:solidFill>
                              <a:srgbClr val="7030A0"/>
                            </a:solidFill>
                            <a:latin typeface="Cambria Math" panose="02040503050406030204" pitchFamily="18" charset="0"/>
                          </a:rPr>
                          <m:t>Z</m:t>
                        </m:r>
                      </m:e>
                    </m:bar>
                  </m:oMath>
                </a14:m>
                <a:r>
                  <a:rPr lang="es-ES_tradnl" dirty="0">
                    <a:solidFill>
                      <a:srgbClr val="7030A0"/>
                    </a:solidFill>
                    <a:latin typeface="+mj-lt"/>
                  </a:rPr>
                  <a:t> =</a:t>
                </a:r>
                <a:r>
                  <a:rPr lang="es-ES" dirty="0">
                    <a:solidFill>
                      <a:srgbClr val="7030A0"/>
                    </a:solidFill>
                    <a:latin typeface="+mj-lt"/>
                  </a:rPr>
                  <a:t> </a:t>
                </a:r>
                <a14:m>
                  <m:oMath xmlns:m="http://schemas.openxmlformats.org/officeDocument/2006/math">
                    <m:bar>
                      <m:barPr>
                        <m:pos m:val="top"/>
                        <m:ctrlPr>
                          <a:rPr lang="es-ES" i="1">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X</m:t>
                        </m:r>
                      </m:e>
                    </m:bar>
                    <m:r>
                      <a:rPr lang="es-ES" b="0" i="1" smtClean="0">
                        <a:solidFill>
                          <a:srgbClr val="7030A0"/>
                        </a:solidFill>
                        <a:latin typeface="Cambria Math" panose="02040503050406030204" pitchFamily="18" charset="0"/>
                      </a:rPr>
                      <m:t>−</m:t>
                    </m:r>
                    <m:bar>
                      <m:barPr>
                        <m:pos m:val="top"/>
                        <m:ctrlPr>
                          <a:rPr lang="es-ES" i="1" smtClean="0">
                            <a:solidFill>
                              <a:srgbClr val="7030A0"/>
                            </a:solidFill>
                            <a:latin typeface="Cambria Math" panose="02040503050406030204" pitchFamily="18" charset="0"/>
                          </a:rPr>
                        </m:ctrlPr>
                      </m:barPr>
                      <m:e>
                        <m:r>
                          <m:rPr>
                            <m:sty m:val="p"/>
                          </m:rPr>
                          <a:rPr lang="es-ES" b="0" i="0" smtClean="0">
                            <a:solidFill>
                              <a:srgbClr val="7030A0"/>
                            </a:solidFill>
                            <a:latin typeface="Cambria Math" panose="02040503050406030204" pitchFamily="18" charset="0"/>
                          </a:rPr>
                          <m:t>Y</m:t>
                        </m:r>
                      </m:e>
                    </m:bar>
                  </m:oMath>
                </a14:m>
                <a:r>
                  <a:rPr lang="es-ES_tradnl" dirty="0">
                    <a:solidFill>
                      <a:srgbClr val="7030A0"/>
                    </a:solidFill>
                    <a:latin typeface="+mj-lt"/>
                  </a:rPr>
                  <a:t> </a:t>
                </a:r>
                <a:endParaRPr lang="es-ES" b="1" dirty="0">
                  <a:solidFill>
                    <a:srgbClr val="0070C0"/>
                  </a:solidFill>
                  <a:latin typeface="+mj-lt"/>
                </a:endParaRPr>
              </a:p>
              <a:p>
                <a:pPr marL="0" indent="0" algn="just">
                  <a:buNone/>
                </a:pPr>
                <a:endParaRPr lang="es-CL" dirty="0"/>
              </a:p>
            </p:txBody>
          </p:sp>
        </mc:Choice>
        <mc:Fallback xmlns="">
          <p:sp>
            <p:nvSpPr>
              <p:cNvPr id="3" name="Marcador de contenido 2">
                <a:extLst>
                  <a:ext uri="{FF2B5EF4-FFF2-40B4-BE49-F238E27FC236}">
                    <a16:creationId xmlns:a16="http://schemas.microsoft.com/office/drawing/2014/main" id="{12BF758F-DB5F-8179-6BDC-537E8A783AAA}"/>
                  </a:ext>
                </a:extLst>
              </p:cNvPr>
              <p:cNvSpPr>
                <a:spLocks noGrp="1" noRot="1" noChangeAspect="1" noMove="1" noResize="1" noEditPoints="1" noAdjustHandles="1" noChangeArrowheads="1" noChangeShapeType="1" noTextEdit="1"/>
              </p:cNvSpPr>
              <p:nvPr>
                <p:ph idx="1"/>
              </p:nvPr>
            </p:nvSpPr>
            <p:spPr>
              <a:blipFill>
                <a:blip r:embed="rId2"/>
                <a:stretch>
                  <a:fillRect l="-1206" r="-1086" b="-291"/>
                </a:stretch>
              </a:blipFill>
            </p:spPr>
            <p:txBody>
              <a:bodyPr/>
              <a:lstStyle/>
              <a:p>
                <a:r>
                  <a:rPr lang="es-CL">
                    <a:noFill/>
                  </a:rPr>
                  <a:t> </a:t>
                </a:r>
              </a:p>
            </p:txBody>
          </p:sp>
        </mc:Fallback>
      </mc:AlternateContent>
    </p:spTree>
    <p:extLst>
      <p:ext uri="{BB962C8B-B14F-4D97-AF65-F5344CB8AC3E}">
        <p14:creationId xmlns:p14="http://schemas.microsoft.com/office/powerpoint/2010/main" val="3278056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C3A863FB-B11A-2341-AA78-3148C9B19314}"/>
              </a:ext>
            </a:extLst>
          </p:cNvPr>
          <p:cNvSpPr/>
          <p:nvPr/>
        </p:nvSpPr>
        <p:spPr>
          <a:xfrm>
            <a:off x="494993" y="415409"/>
            <a:ext cx="4777270" cy="523220"/>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¿Cuál es la longitud total?</a:t>
            </a:r>
          </a:p>
        </p:txBody>
      </p:sp>
      <p:cxnSp>
        <p:nvCxnSpPr>
          <p:cNvPr id="6" name="Conector recto 5">
            <a:extLst>
              <a:ext uri="{FF2B5EF4-FFF2-40B4-BE49-F238E27FC236}">
                <a16:creationId xmlns:a16="http://schemas.microsoft.com/office/drawing/2014/main" id="{CE7530CA-73D3-8146-932D-E04AEB888F36}"/>
              </a:ext>
            </a:extLst>
          </p:cNvPr>
          <p:cNvCxnSpPr/>
          <p:nvPr/>
        </p:nvCxnSpPr>
        <p:spPr>
          <a:xfrm>
            <a:off x="771525" y="1928813"/>
            <a:ext cx="4857750" cy="0"/>
          </a:xfrm>
          <a:prstGeom prst="line">
            <a:avLst/>
          </a:prstGeom>
          <a:ln w="101600"/>
        </p:spPr>
        <p:style>
          <a:lnRef idx="2">
            <a:schemeClr val="accent5"/>
          </a:lnRef>
          <a:fillRef idx="0">
            <a:schemeClr val="accent5"/>
          </a:fillRef>
          <a:effectRef idx="1">
            <a:schemeClr val="accent5"/>
          </a:effectRef>
          <a:fontRef idx="minor">
            <a:schemeClr val="tx1"/>
          </a:fontRef>
        </p:style>
      </p:cxnSp>
      <p:cxnSp>
        <p:nvCxnSpPr>
          <p:cNvPr id="7" name="Conector recto 6">
            <a:extLst>
              <a:ext uri="{FF2B5EF4-FFF2-40B4-BE49-F238E27FC236}">
                <a16:creationId xmlns:a16="http://schemas.microsoft.com/office/drawing/2014/main" id="{A97F78A2-0576-D044-8276-60F2B18A0B7E}"/>
              </a:ext>
            </a:extLst>
          </p:cNvPr>
          <p:cNvCxnSpPr/>
          <p:nvPr/>
        </p:nvCxnSpPr>
        <p:spPr>
          <a:xfrm>
            <a:off x="6378876" y="1928813"/>
            <a:ext cx="3317908" cy="0"/>
          </a:xfrm>
          <a:prstGeom prst="line">
            <a:avLst/>
          </a:prstGeom>
          <a:ln w="101600">
            <a:solidFill>
              <a:srgbClr val="FF0000"/>
            </a:solidFill>
          </a:ln>
        </p:spPr>
        <p:style>
          <a:lnRef idx="2">
            <a:schemeClr val="accent5"/>
          </a:lnRef>
          <a:fillRef idx="0">
            <a:schemeClr val="accent5"/>
          </a:fillRef>
          <a:effectRef idx="1">
            <a:schemeClr val="accent5"/>
          </a:effectRef>
          <a:fontRef idx="minor">
            <a:schemeClr val="tx1"/>
          </a:fontRef>
        </p:style>
      </p:cxnSp>
      <mc:AlternateContent xmlns:mc="http://schemas.openxmlformats.org/markup-compatibility/2006" xmlns:a14="http://schemas.microsoft.com/office/drawing/2010/main">
        <mc:Choice Requires="a14">
          <p:sp>
            <p:nvSpPr>
              <p:cNvPr id="8" name="CuadroTexto 7">
                <a:extLst>
                  <a:ext uri="{FF2B5EF4-FFF2-40B4-BE49-F238E27FC236}">
                    <a16:creationId xmlns:a16="http://schemas.microsoft.com/office/drawing/2014/main" id="{69FA90C3-E475-0F40-8784-4222ADBD3D7E}"/>
                  </a:ext>
                </a:extLst>
              </p:cNvPr>
              <p:cNvSpPr txBox="1"/>
              <p:nvPr/>
            </p:nvSpPr>
            <p:spPr>
              <a:xfrm>
                <a:off x="1628950" y="2225670"/>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𝐃</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𝟐𝟓</m:t>
                          </m:r>
                          <m:r>
                            <a:rPr lang="es-ES" sz="2000" b="1" i="0" smtClean="0">
                              <a:latin typeface="Cambria Math" panose="02040503050406030204" pitchFamily="18" charset="0"/>
                            </a:rPr>
                            <m:t>,</m:t>
                          </m:r>
                          <m:r>
                            <a:rPr lang="es-ES" sz="2000" b="1" i="0" smtClean="0">
                              <a:latin typeface="Cambria Math" panose="02040503050406030204" pitchFamily="18" charset="0"/>
                            </a:rPr>
                            <m:t>𝟑</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𝟒</m:t>
                          </m:r>
                        </m:e>
                      </m:d>
                      <m:r>
                        <a:rPr lang="es-ES" sz="2000" b="1" i="0" smtClean="0">
                          <a:latin typeface="Cambria Math" panose="02040503050406030204" pitchFamily="18" charset="0"/>
                        </a:rPr>
                        <m:t> </m:t>
                      </m:r>
                      <m:r>
                        <a:rPr lang="es-ES" sz="2000" b="1" i="0" smtClean="0">
                          <a:latin typeface="Cambria Math" panose="02040503050406030204" pitchFamily="18" charset="0"/>
                        </a:rPr>
                        <m:t>𝐦</m:t>
                      </m:r>
                    </m:oMath>
                  </m:oMathPara>
                </a14:m>
                <a:endParaRPr lang="es-ES_tradnl" sz="2000" b="1" dirty="0"/>
              </a:p>
            </p:txBody>
          </p:sp>
        </mc:Choice>
        <mc:Fallback xmlns="">
          <p:sp>
            <p:nvSpPr>
              <p:cNvPr id="8" name="CuadroTexto 7">
                <a:extLst>
                  <a:ext uri="{FF2B5EF4-FFF2-40B4-BE49-F238E27FC236}">
                    <a16:creationId xmlns:a16="http://schemas.microsoft.com/office/drawing/2014/main" id="{69FA90C3-E475-0F40-8784-4222ADBD3D7E}"/>
                  </a:ext>
                </a:extLst>
              </p:cNvPr>
              <p:cNvSpPr txBox="1">
                <a:spLocks noRot="1" noChangeAspect="1" noMove="1" noResize="1" noEditPoints="1" noAdjustHandles="1" noChangeArrowheads="1" noChangeShapeType="1" noTextEdit="1"/>
              </p:cNvSpPr>
              <p:nvPr/>
            </p:nvSpPr>
            <p:spPr>
              <a:xfrm>
                <a:off x="1628950" y="2225670"/>
                <a:ext cx="3643313" cy="400110"/>
              </a:xfrm>
              <a:prstGeom prst="rect">
                <a:avLst/>
              </a:prstGeom>
              <a:blipFill>
                <a:blip r:embed="rId2"/>
                <a:stretch>
                  <a:fillRect b="-15152"/>
                </a:stretch>
              </a:blipFill>
            </p:spPr>
            <p:txBody>
              <a:bodyPr/>
              <a:lstStyle/>
              <a:p>
                <a:r>
                  <a:rPr lang="es-ES_tradnl">
                    <a:noFill/>
                  </a:rPr>
                  <a:t> </a:t>
                </a:r>
              </a:p>
            </p:txBody>
          </p:sp>
        </mc:Fallback>
      </mc:AlternateContent>
      <mc:AlternateContent xmlns:mc="http://schemas.openxmlformats.org/markup-compatibility/2006" xmlns:a14="http://schemas.microsoft.com/office/drawing/2010/main">
        <mc:Choice Requires="a14">
          <p:sp>
            <p:nvSpPr>
              <p:cNvPr id="9" name="CuadroTexto 8">
                <a:extLst>
                  <a:ext uri="{FF2B5EF4-FFF2-40B4-BE49-F238E27FC236}">
                    <a16:creationId xmlns:a16="http://schemas.microsoft.com/office/drawing/2014/main" id="{E55594E4-94D0-204B-B3F7-186503DB71F5}"/>
                  </a:ext>
                </a:extLst>
              </p:cNvPr>
              <p:cNvSpPr txBox="1"/>
              <p:nvPr/>
            </p:nvSpPr>
            <p:spPr>
              <a:xfrm>
                <a:off x="6216173" y="2208202"/>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𝐒</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𝟏𝟔</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𝟏</m:t>
                          </m:r>
                        </m:e>
                      </m:d>
                      <m:r>
                        <a:rPr lang="es-ES" sz="2000" b="1" i="0" smtClean="0">
                          <a:latin typeface="Cambria Math" panose="02040503050406030204" pitchFamily="18" charset="0"/>
                        </a:rPr>
                        <m:t> </m:t>
                      </m:r>
                      <m:r>
                        <a:rPr lang="es-ES" sz="2000" b="1" i="0" smtClean="0">
                          <a:latin typeface="Cambria Math" panose="02040503050406030204" pitchFamily="18" charset="0"/>
                        </a:rPr>
                        <m:t>𝐦</m:t>
                      </m:r>
                    </m:oMath>
                  </m:oMathPara>
                </a14:m>
                <a:endParaRPr lang="es-ES_tradnl" sz="2000" b="1" dirty="0"/>
              </a:p>
            </p:txBody>
          </p:sp>
        </mc:Choice>
        <mc:Fallback xmlns="">
          <p:sp>
            <p:nvSpPr>
              <p:cNvPr id="9" name="CuadroTexto 8">
                <a:extLst>
                  <a:ext uri="{FF2B5EF4-FFF2-40B4-BE49-F238E27FC236}">
                    <a16:creationId xmlns:a16="http://schemas.microsoft.com/office/drawing/2014/main" id="{E55594E4-94D0-204B-B3F7-186503DB71F5}"/>
                  </a:ext>
                </a:extLst>
              </p:cNvPr>
              <p:cNvSpPr txBox="1">
                <a:spLocks noRot="1" noChangeAspect="1" noMove="1" noResize="1" noEditPoints="1" noAdjustHandles="1" noChangeArrowheads="1" noChangeShapeType="1" noTextEdit="1"/>
              </p:cNvSpPr>
              <p:nvPr/>
            </p:nvSpPr>
            <p:spPr>
              <a:xfrm>
                <a:off x="6216173" y="2208202"/>
                <a:ext cx="3643313" cy="400110"/>
              </a:xfrm>
              <a:prstGeom prst="rect">
                <a:avLst/>
              </a:prstGeom>
              <a:blipFill>
                <a:blip r:embed="rId3"/>
                <a:stretch>
                  <a:fillRect b="-18750"/>
                </a:stretch>
              </a:blipFill>
            </p:spPr>
            <p:txBody>
              <a:bodyPr/>
              <a:lstStyle/>
              <a:p>
                <a:r>
                  <a:rPr lang="es-ES_tradnl">
                    <a:noFill/>
                  </a:rPr>
                  <a:t> </a:t>
                </a:r>
              </a:p>
            </p:txBody>
          </p:sp>
        </mc:Fallback>
      </mc:AlternateContent>
      <p:sp>
        <p:nvSpPr>
          <p:cNvPr id="10" name="Rectángulo 9">
            <a:extLst>
              <a:ext uri="{FF2B5EF4-FFF2-40B4-BE49-F238E27FC236}">
                <a16:creationId xmlns:a16="http://schemas.microsoft.com/office/drawing/2014/main" id="{0EA67E13-027A-3046-B819-F54D649305F4}"/>
              </a:ext>
            </a:extLst>
          </p:cNvPr>
          <p:cNvSpPr/>
          <p:nvPr/>
        </p:nvSpPr>
        <p:spPr>
          <a:xfrm>
            <a:off x="4932256" y="2918998"/>
            <a:ext cx="1960793" cy="523220"/>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¿L=D + S?</a:t>
            </a:r>
          </a:p>
        </p:txBody>
      </p:sp>
    </p:spTree>
    <p:extLst>
      <p:ext uri="{BB962C8B-B14F-4D97-AF65-F5344CB8AC3E}">
        <p14:creationId xmlns:p14="http://schemas.microsoft.com/office/powerpoint/2010/main" val="4309384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CEE74755-A164-4624-7697-5A99EB9747B3}"/>
              </a:ext>
            </a:extLst>
          </p:cNvPr>
          <p:cNvSpPr>
            <a:spLocks noGrp="1"/>
          </p:cNvSpPr>
          <p:nvPr>
            <p:ph type="title"/>
          </p:nvPr>
        </p:nvSpPr>
        <p:spPr>
          <a:xfrm>
            <a:off x="838200" y="365125"/>
            <a:ext cx="10515600" cy="1325563"/>
          </a:xfrm>
        </p:spPr>
        <p:txBody>
          <a:bodyPr/>
          <a:lstStyle/>
          <a:p>
            <a:r>
              <a:rPr lang="es-ES_tradnl" b="1" u="sng" dirty="0">
                <a:solidFill>
                  <a:srgbClr val="002060"/>
                </a:solidFill>
              </a:rPr>
              <a:t>Ejemplo</a:t>
            </a:r>
            <a:endParaRPr lang="es-ES_tradnl" dirty="0"/>
          </a:p>
        </p:txBody>
      </p:sp>
      <mc:AlternateContent xmlns:mc="http://schemas.openxmlformats.org/markup-compatibility/2006" xmlns:a14="http://schemas.microsoft.com/office/drawing/2010/main">
        <mc:Choice Requires="a14">
          <p:sp>
            <p:nvSpPr>
              <p:cNvPr id="5" name="Marcador de contenido 2">
                <a:extLst>
                  <a:ext uri="{FF2B5EF4-FFF2-40B4-BE49-F238E27FC236}">
                    <a16:creationId xmlns:a16="http://schemas.microsoft.com/office/drawing/2014/main" id="{BBE45B8B-1940-199B-D3D0-CEB6539D30E2}"/>
                  </a:ext>
                </a:extLst>
              </p:cNvPr>
              <p:cNvSpPr>
                <a:spLocks noGrp="1"/>
              </p:cNvSpPr>
              <p:nvPr>
                <p:ph idx="1"/>
              </p:nvPr>
            </p:nvSpPr>
            <p:spPr>
              <a:xfrm>
                <a:off x="838200" y="1825625"/>
                <a:ext cx="10515600" cy="2252105"/>
              </a:xfrm>
            </p:spPr>
            <p:txBody>
              <a:bodyPr>
                <a:normAutofit fontScale="92500"/>
              </a:bodyPr>
              <a:lstStyle/>
              <a:p>
                <a:pPr marL="0" indent="0">
                  <a:buNone/>
                </a:pPr>
                <a:r>
                  <a:rPr lang="es-CL" dirty="0"/>
                  <a:t>En un experimento se introducen dos líquidos en un matraz y se quiere hallar la masa total (M</a:t>
                </a:r>
                <a:r>
                  <a:rPr lang="es-CL" baseline="-25000" dirty="0"/>
                  <a:t>total</a:t>
                </a:r>
                <a:r>
                  <a:rPr lang="es-CL" dirty="0"/>
                  <a:t>) del líquido. Se conoce que la masa del líquido 1 es:</a:t>
                </a:r>
              </a:p>
              <a:p>
                <a:pPr marL="0" indent="0">
                  <a:buNone/>
                </a:pPr>
                <a14:m>
                  <m:oMathPara xmlns:m="http://schemas.openxmlformats.org/officeDocument/2006/math">
                    <m:oMathParaPr>
                      <m:jc m:val="centerGroup"/>
                    </m:oMathParaPr>
                    <m:oMath xmlns:m="http://schemas.openxmlformats.org/officeDocument/2006/math">
                      <m:sSub>
                        <m:sSubPr>
                          <m:ctrlPr>
                            <a:rPr lang="es-ES" i="1" smtClean="0">
                              <a:solidFill>
                                <a:srgbClr val="0070C0"/>
                              </a:solidFill>
                              <a:latin typeface="Cambria Math" panose="02040503050406030204" pitchFamily="18" charset="0"/>
                            </a:rPr>
                          </m:ctrlPr>
                        </m:sSubPr>
                        <m:e>
                          <m:r>
                            <a:rPr lang="es-ES" b="0" i="1" smtClean="0">
                              <a:solidFill>
                                <a:srgbClr val="0070C0"/>
                              </a:solidFill>
                              <a:latin typeface="Cambria Math" panose="02040503050406030204" pitchFamily="18" charset="0"/>
                            </a:rPr>
                            <m:t>𝑀</m:t>
                          </m:r>
                        </m:e>
                        <m:sub>
                          <m:r>
                            <a:rPr lang="es-ES" b="0" i="1" smtClean="0">
                              <a:solidFill>
                                <a:srgbClr val="0070C0"/>
                              </a:solidFill>
                              <a:latin typeface="Cambria Math" panose="02040503050406030204" pitchFamily="18" charset="0"/>
                            </a:rPr>
                            <m:t>1</m:t>
                          </m:r>
                        </m:sub>
                      </m:sSub>
                      <m:r>
                        <a:rPr lang="es-ES">
                          <a:solidFill>
                            <a:srgbClr val="0070C0"/>
                          </a:solidFill>
                          <a:latin typeface="Cambria Math" panose="02040503050406030204" pitchFamily="18" charset="0"/>
                        </a:rPr>
                        <m:t>=</m:t>
                      </m:r>
                      <m:d>
                        <m:dPr>
                          <m:ctrlPr>
                            <a:rPr lang="es-ES" i="1" smtClean="0">
                              <a:solidFill>
                                <a:srgbClr val="0070C0"/>
                              </a:solidFill>
                              <a:latin typeface="Cambria Math" panose="02040503050406030204" pitchFamily="18" charset="0"/>
                            </a:rPr>
                          </m:ctrlPr>
                        </m:dPr>
                        <m:e>
                          <m:r>
                            <a:rPr lang="es-ES">
                              <a:solidFill>
                                <a:srgbClr val="0070C0"/>
                              </a:solidFill>
                              <a:latin typeface="Cambria Math" panose="02040503050406030204" pitchFamily="18" charset="0"/>
                            </a:rPr>
                            <m:t>100</m:t>
                          </m:r>
                          <m:r>
                            <a:rPr lang="es-ES">
                              <a:solidFill>
                                <a:srgbClr val="0070C0"/>
                              </a:solidFill>
                              <a:latin typeface="Cambria Math" panose="02040503050406030204" pitchFamily="18" charset="0"/>
                              <a:ea typeface="Cambria Math" panose="02040503050406030204" pitchFamily="18" charset="0"/>
                            </a:rPr>
                            <m:t>±1</m:t>
                          </m:r>
                        </m:e>
                      </m:d>
                      <m:r>
                        <a:rPr lang="es-ES" b="0" i="0" smtClean="0">
                          <a:solidFill>
                            <a:srgbClr val="0070C0"/>
                          </a:solidFill>
                          <a:latin typeface="Cambria Math" panose="02040503050406030204" pitchFamily="18" charset="0"/>
                          <a:ea typeface="Cambria Math" panose="02040503050406030204" pitchFamily="18" charset="0"/>
                        </a:rPr>
                        <m:t> </m:t>
                      </m:r>
                      <m:r>
                        <m:rPr>
                          <m:sty m:val="p"/>
                        </m:rPr>
                        <a:rPr lang="es-ES" b="0" i="0" smtClean="0">
                          <a:solidFill>
                            <a:srgbClr val="0070C0"/>
                          </a:solidFill>
                          <a:latin typeface="Cambria Math" panose="02040503050406030204" pitchFamily="18" charset="0"/>
                          <a:ea typeface="Cambria Math" panose="02040503050406030204" pitchFamily="18" charset="0"/>
                        </a:rPr>
                        <m:t>g</m:t>
                      </m:r>
                    </m:oMath>
                  </m:oMathPara>
                </a14:m>
                <a:endParaRPr lang="es-CL" sz="4000" dirty="0">
                  <a:solidFill>
                    <a:srgbClr val="0070C0"/>
                  </a:solidFill>
                </a:endParaRPr>
              </a:p>
              <a:p>
                <a:pPr marL="0" indent="0">
                  <a:buNone/>
                </a:pPr>
                <a:r>
                  <a:rPr lang="es-CL" dirty="0"/>
                  <a:t> y la masa del líquido 2 es: </a:t>
                </a:r>
              </a:p>
              <a:p>
                <a:pPr marL="0" indent="0">
                  <a:buNone/>
                </a:pPr>
                <a14:m>
                  <m:oMathPara xmlns:m="http://schemas.openxmlformats.org/officeDocument/2006/math">
                    <m:oMathParaPr>
                      <m:jc m:val="centerGroup"/>
                    </m:oMathParaPr>
                    <m:oMath xmlns:m="http://schemas.openxmlformats.org/officeDocument/2006/math">
                      <m:sSub>
                        <m:sSubPr>
                          <m:ctrlPr>
                            <a:rPr lang="es-ES" i="1">
                              <a:solidFill>
                                <a:srgbClr val="0070C0"/>
                              </a:solidFill>
                              <a:latin typeface="Cambria Math" panose="02040503050406030204" pitchFamily="18" charset="0"/>
                            </a:rPr>
                          </m:ctrlPr>
                        </m:sSubPr>
                        <m:e>
                          <m:r>
                            <a:rPr lang="es-ES" i="1">
                              <a:solidFill>
                                <a:srgbClr val="0070C0"/>
                              </a:solidFill>
                              <a:latin typeface="Cambria Math" panose="02040503050406030204" pitchFamily="18" charset="0"/>
                            </a:rPr>
                            <m:t>𝑀</m:t>
                          </m:r>
                        </m:e>
                        <m:sub>
                          <m:r>
                            <a:rPr lang="es-ES" b="0" i="1" smtClean="0">
                              <a:solidFill>
                                <a:srgbClr val="0070C0"/>
                              </a:solidFill>
                              <a:latin typeface="Cambria Math" panose="02040503050406030204" pitchFamily="18" charset="0"/>
                            </a:rPr>
                            <m:t>2</m:t>
                          </m:r>
                        </m:sub>
                      </m:sSub>
                      <m:r>
                        <a:rPr lang="es-ES">
                          <a:solidFill>
                            <a:srgbClr val="0070C0"/>
                          </a:solidFill>
                          <a:latin typeface="Cambria Math" panose="02040503050406030204" pitchFamily="18" charset="0"/>
                        </a:rPr>
                        <m:t>=</m:t>
                      </m:r>
                      <m:d>
                        <m:dPr>
                          <m:ctrlPr>
                            <a:rPr lang="es-ES" i="1">
                              <a:solidFill>
                                <a:srgbClr val="0070C0"/>
                              </a:solidFill>
                              <a:latin typeface="Cambria Math" panose="02040503050406030204" pitchFamily="18" charset="0"/>
                            </a:rPr>
                          </m:ctrlPr>
                        </m:dPr>
                        <m:e>
                          <m:r>
                            <a:rPr lang="es-ES" b="0" i="0" smtClean="0">
                              <a:solidFill>
                                <a:srgbClr val="0070C0"/>
                              </a:solidFill>
                              <a:latin typeface="Cambria Math" panose="02040503050406030204" pitchFamily="18" charset="0"/>
                            </a:rPr>
                            <m:t>125</m:t>
                          </m:r>
                          <m:r>
                            <a:rPr lang="es-ES">
                              <a:solidFill>
                                <a:srgbClr val="0070C0"/>
                              </a:solidFill>
                              <a:latin typeface="Cambria Math" panose="02040503050406030204" pitchFamily="18" charset="0"/>
                              <a:ea typeface="Cambria Math" panose="02040503050406030204" pitchFamily="18" charset="0"/>
                            </a:rPr>
                            <m:t>±</m:t>
                          </m:r>
                          <m:r>
                            <a:rPr lang="es-ES" b="0" i="1" smtClean="0">
                              <a:solidFill>
                                <a:srgbClr val="0070C0"/>
                              </a:solidFill>
                              <a:latin typeface="Cambria Math" panose="02040503050406030204" pitchFamily="18" charset="0"/>
                              <a:ea typeface="Cambria Math" panose="02040503050406030204" pitchFamily="18" charset="0"/>
                            </a:rPr>
                            <m:t>2</m:t>
                          </m:r>
                        </m:e>
                      </m:d>
                      <m:r>
                        <a:rPr lang="es-ES">
                          <a:solidFill>
                            <a:srgbClr val="0070C0"/>
                          </a:solidFill>
                          <a:latin typeface="Cambria Math" panose="02040503050406030204" pitchFamily="18" charset="0"/>
                          <a:ea typeface="Cambria Math" panose="02040503050406030204" pitchFamily="18" charset="0"/>
                        </a:rPr>
                        <m:t> </m:t>
                      </m:r>
                      <m:r>
                        <m:rPr>
                          <m:sty m:val="p"/>
                        </m:rPr>
                        <a:rPr lang="es-ES">
                          <a:solidFill>
                            <a:srgbClr val="0070C0"/>
                          </a:solidFill>
                          <a:latin typeface="Cambria Math" panose="02040503050406030204" pitchFamily="18" charset="0"/>
                          <a:ea typeface="Cambria Math" panose="02040503050406030204" pitchFamily="18" charset="0"/>
                        </a:rPr>
                        <m:t>g</m:t>
                      </m:r>
                    </m:oMath>
                  </m:oMathPara>
                </a14:m>
                <a:endParaRPr lang="es-CL" sz="4000" dirty="0">
                  <a:solidFill>
                    <a:srgbClr val="0070C0"/>
                  </a:solidFill>
                </a:endParaRPr>
              </a:p>
              <a:p>
                <a:pPr marL="0" indent="0">
                  <a:buNone/>
                </a:pPr>
                <a:endParaRPr lang="es-ES_tradnl" dirty="0"/>
              </a:p>
            </p:txBody>
          </p:sp>
        </mc:Choice>
        <mc:Fallback xmlns="">
          <p:sp>
            <p:nvSpPr>
              <p:cNvPr id="5" name="Marcador de contenido 2">
                <a:extLst>
                  <a:ext uri="{FF2B5EF4-FFF2-40B4-BE49-F238E27FC236}">
                    <a16:creationId xmlns:a16="http://schemas.microsoft.com/office/drawing/2014/main" id="{BBE45B8B-1940-199B-D3D0-CEB6539D30E2}"/>
                  </a:ext>
                </a:extLst>
              </p:cNvPr>
              <p:cNvSpPr>
                <a:spLocks noGrp="1" noRot="1" noChangeAspect="1" noMove="1" noResize="1" noEditPoints="1" noAdjustHandles="1" noChangeArrowheads="1" noChangeShapeType="1" noTextEdit="1"/>
              </p:cNvSpPr>
              <p:nvPr>
                <p:ph idx="1"/>
              </p:nvPr>
            </p:nvSpPr>
            <p:spPr>
              <a:xfrm>
                <a:off x="838200" y="1825625"/>
                <a:ext cx="10515600" cy="2252105"/>
              </a:xfrm>
              <a:blipFill>
                <a:blip r:embed="rId2"/>
                <a:stretch>
                  <a:fillRect l="-1086" t="-3911" r="-1568"/>
                </a:stretch>
              </a:blipFill>
            </p:spPr>
            <p:txBody>
              <a:bodyPr/>
              <a:lstStyle/>
              <a:p>
                <a:r>
                  <a:rPr lang="es-CL">
                    <a:noFill/>
                  </a:rPr>
                  <a:t> </a:t>
                </a:r>
              </a:p>
            </p:txBody>
          </p:sp>
        </mc:Fallback>
      </mc:AlternateContent>
      <p:pic>
        <p:nvPicPr>
          <p:cNvPr id="6" name="Picture 2" descr="PYREX™ Matraz Erlenmeyer de vidrio de uso intensivo y cuello estrecho  Pyrex™: Matraces de laboratorio Placas y matraces | Fisher Scientific">
            <a:extLst>
              <a:ext uri="{FF2B5EF4-FFF2-40B4-BE49-F238E27FC236}">
                <a16:creationId xmlns:a16="http://schemas.microsoft.com/office/drawing/2014/main" id="{B7B2D4B2-09F4-0216-DA19-7890B538E5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8772225" y="2891395"/>
            <a:ext cx="1923257"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39367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71E2DF-3CF0-60A3-EFB6-A9FB6B5BEEDD}"/>
              </a:ext>
            </a:extLst>
          </p:cNvPr>
          <p:cNvSpPr>
            <a:spLocks noGrp="1"/>
          </p:cNvSpPr>
          <p:nvPr>
            <p:ph type="title"/>
          </p:nvPr>
        </p:nvSpPr>
        <p:spPr/>
        <p:txBody>
          <a:bodyPr/>
          <a:lstStyle/>
          <a:p>
            <a:pPr algn="ctr"/>
            <a:r>
              <a:rPr lang="es-CL" b="1" dirty="0"/>
              <a:t>MULTIPLICACIÓN Y DIVISIÓN</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344D41B0-62E9-123A-BA0A-216760A5F5AC}"/>
                  </a:ext>
                </a:extLst>
              </p:cNvPr>
              <p:cNvSpPr>
                <a:spLocks noGrp="1"/>
              </p:cNvSpPr>
              <p:nvPr>
                <p:ph idx="1"/>
              </p:nvPr>
            </p:nvSpPr>
            <p:spPr/>
            <p:txBody>
              <a:bodyPr>
                <a:normAutofit lnSpcReduction="10000"/>
              </a:bodyPr>
              <a:lstStyle/>
              <a:p>
                <a:pPr marL="0" indent="0" algn="just">
                  <a:buNone/>
                </a:pPr>
                <a:r>
                  <a:rPr lang="es-ES" dirty="0">
                    <a:solidFill>
                      <a:srgbClr val="002060"/>
                    </a:solidFill>
                  </a:rPr>
                  <a:t>Ahora suponga que queremos determinar </a:t>
                </a:r>
                <a:r>
                  <a:rPr lang="es-ES" b="1" dirty="0">
                    <a:solidFill>
                      <a:srgbClr val="0070C0"/>
                    </a:solidFill>
                  </a:rPr>
                  <a:t>Z</a:t>
                </a:r>
                <a:r>
                  <a:rPr lang="es-ES" dirty="0">
                    <a:solidFill>
                      <a:srgbClr val="002060"/>
                    </a:solidFill>
                  </a:rPr>
                  <a:t> como </a:t>
                </a:r>
                <a:r>
                  <a:rPr lang="es-ES" b="1" dirty="0">
                    <a:solidFill>
                      <a:srgbClr val="0070C0"/>
                    </a:solidFill>
                  </a:rPr>
                  <a:t>XY</a:t>
                </a:r>
                <a:r>
                  <a:rPr lang="es-ES" dirty="0">
                    <a:solidFill>
                      <a:srgbClr val="002060"/>
                    </a:solidFill>
                  </a:rPr>
                  <a:t>, donde: </a:t>
                </a:r>
              </a:p>
              <a:p>
                <a:pPr marL="0" indent="0" algn="just">
                  <a:buNone/>
                </a:pPr>
                <a14:m>
                  <m:oMath xmlns:m="http://schemas.openxmlformats.org/officeDocument/2006/math">
                    <m:r>
                      <m:rPr>
                        <m:sty m:val="p"/>
                      </m:rPr>
                      <a:rPr lang="es-ES">
                        <a:solidFill>
                          <a:srgbClr val="0070C0"/>
                        </a:solidFill>
                        <a:latin typeface="Cambria Math" panose="02040503050406030204" pitchFamily="18" charset="0"/>
                      </a:rPr>
                      <m:t>X</m:t>
                    </m:r>
                    <m:r>
                      <a:rPr lang="es-ES">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X</m:t>
                        </m:r>
                      </m:e>
                    </m:bar>
                    <m:r>
                      <a:rPr lang="es-ES">
                        <a:solidFill>
                          <a:srgbClr val="0070C0"/>
                        </a:solidFill>
                        <a:latin typeface="Cambria Math" panose="02040503050406030204" pitchFamily="18" charset="0"/>
                        <a:ea typeface="Cambria Math" panose="02040503050406030204" pitchFamily="18" charset="0"/>
                      </a:rPr>
                      <m:t>±</m:t>
                    </m:r>
                    <m:r>
                      <m:rPr>
                        <m:sty m:val="p"/>
                      </m:rPr>
                      <a:rPr lang="es-ES">
                        <a:solidFill>
                          <a:srgbClr val="0070C0"/>
                        </a:solidFill>
                        <a:latin typeface="Cambria Math" panose="02040503050406030204" pitchFamily="18" charset="0"/>
                        <a:ea typeface="Cambria Math" panose="02040503050406030204" pitchFamily="18" charset="0"/>
                      </a:rPr>
                      <m:t>δX</m:t>
                    </m:r>
                  </m:oMath>
                </a14:m>
                <a:r>
                  <a:rPr lang="es-CL" dirty="0">
                    <a:solidFill>
                      <a:srgbClr val="0070C0"/>
                    </a:solidFill>
                  </a:rPr>
                  <a:t>  </a:t>
                </a:r>
                <a:r>
                  <a:rPr lang="es-CL" dirty="0">
                    <a:solidFill>
                      <a:srgbClr val="002060"/>
                    </a:solidFill>
                  </a:rPr>
                  <a:t>e </a:t>
                </a:r>
                <a14:m>
                  <m:oMath xmlns:m="http://schemas.openxmlformats.org/officeDocument/2006/math">
                    <m:r>
                      <m:rPr>
                        <m:sty m:val="p"/>
                      </m:rPr>
                      <a:rPr lang="es-ES">
                        <a:solidFill>
                          <a:srgbClr val="0070C0"/>
                        </a:solidFill>
                        <a:latin typeface="Cambria Math" panose="02040503050406030204" pitchFamily="18" charset="0"/>
                      </a:rPr>
                      <m:t>Y</m:t>
                    </m:r>
                    <m:r>
                      <a:rPr lang="es-ES">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Y</m:t>
                        </m:r>
                      </m:e>
                    </m:bar>
                    <m:r>
                      <a:rPr lang="es-ES">
                        <a:solidFill>
                          <a:srgbClr val="0070C0"/>
                        </a:solidFill>
                        <a:latin typeface="Cambria Math" panose="02040503050406030204" pitchFamily="18" charset="0"/>
                        <a:ea typeface="Cambria Math" panose="02040503050406030204" pitchFamily="18" charset="0"/>
                      </a:rPr>
                      <m:t>±</m:t>
                    </m:r>
                    <m:r>
                      <m:rPr>
                        <m:sty m:val="p"/>
                      </m:rPr>
                      <a:rPr lang="es-ES">
                        <a:solidFill>
                          <a:srgbClr val="0070C0"/>
                        </a:solidFill>
                        <a:latin typeface="Cambria Math" panose="02040503050406030204" pitchFamily="18" charset="0"/>
                        <a:ea typeface="Cambria Math" panose="02040503050406030204" pitchFamily="18" charset="0"/>
                      </a:rPr>
                      <m:t>δY</m:t>
                    </m:r>
                  </m:oMath>
                </a14:m>
                <a:r>
                  <a:rPr lang="es-CL" dirty="0">
                    <a:solidFill>
                      <a:srgbClr val="002060"/>
                    </a:solidFill>
                  </a:rPr>
                  <a:t>. </a:t>
                </a:r>
              </a:p>
              <a:p>
                <a:pPr marL="0" indent="0" algn="just">
                  <a:buNone/>
                </a:pPr>
                <a:r>
                  <a:rPr lang="es-CL" dirty="0">
                    <a:solidFill>
                      <a:srgbClr val="002060"/>
                    </a:solidFill>
                  </a:rPr>
                  <a:t>El resultado de la operación será:  </a:t>
                </a:r>
              </a:p>
              <a:p>
                <a:pPr marL="0" indent="0" algn="ctr">
                  <a:buNone/>
                </a:pPr>
                <a:r>
                  <a:rPr lang="es-ES" dirty="0">
                    <a:solidFill>
                      <a:srgbClr val="002060"/>
                    </a:solidFill>
                  </a:rPr>
                  <a:t>	</a:t>
                </a:r>
                <a14:m>
                  <m:oMath xmlns:m="http://schemas.openxmlformats.org/officeDocument/2006/math">
                    <m:r>
                      <m:rPr>
                        <m:sty m:val="p"/>
                      </m:rPr>
                      <a:rPr lang="es-ES">
                        <a:solidFill>
                          <a:srgbClr val="7030A0"/>
                        </a:solidFill>
                        <a:latin typeface="Cambria Math" panose="02040503050406030204" pitchFamily="18" charset="0"/>
                      </a:rPr>
                      <m:t>Z</m:t>
                    </m:r>
                    <m:r>
                      <a:rPr lang="es-ES">
                        <a:solidFill>
                          <a:srgbClr val="7030A0"/>
                        </a:solidFill>
                        <a:latin typeface="Cambria Math" panose="02040503050406030204" pitchFamily="18" charset="0"/>
                      </a:rPr>
                      <m:t>=</m:t>
                    </m:r>
                    <m:bar>
                      <m:barPr>
                        <m:pos m:val="top"/>
                        <m:ctrlPr>
                          <a:rPr lang="es-ES" i="1">
                            <a:solidFill>
                              <a:srgbClr val="7030A0"/>
                            </a:solidFill>
                            <a:latin typeface="Cambria Math" panose="02040503050406030204" pitchFamily="18" charset="0"/>
                          </a:rPr>
                        </m:ctrlPr>
                      </m:barPr>
                      <m:e>
                        <m:r>
                          <m:rPr>
                            <m:sty m:val="p"/>
                          </m:rPr>
                          <a:rPr lang="es-ES">
                            <a:solidFill>
                              <a:srgbClr val="7030A0"/>
                            </a:solidFill>
                            <a:latin typeface="Cambria Math" panose="02040503050406030204" pitchFamily="18" charset="0"/>
                          </a:rPr>
                          <m:t>Z</m:t>
                        </m:r>
                      </m:e>
                    </m:bar>
                    <m:r>
                      <a:rPr lang="es-ES">
                        <a:solidFill>
                          <a:srgbClr val="7030A0"/>
                        </a:solidFill>
                        <a:latin typeface="Cambria Math" panose="02040503050406030204" pitchFamily="18" charset="0"/>
                        <a:ea typeface="Cambria Math" panose="02040503050406030204" pitchFamily="18" charset="0"/>
                      </a:rPr>
                      <m:t>±</m:t>
                    </m:r>
                    <m:r>
                      <m:rPr>
                        <m:sty m:val="p"/>
                      </m:rPr>
                      <a:rPr lang="es-ES">
                        <a:solidFill>
                          <a:srgbClr val="7030A0"/>
                        </a:solidFill>
                        <a:latin typeface="Cambria Math" panose="02040503050406030204" pitchFamily="18" charset="0"/>
                        <a:ea typeface="Cambria Math" panose="02040503050406030204" pitchFamily="18" charset="0"/>
                      </a:rPr>
                      <m:t>δZ</m:t>
                    </m:r>
                  </m:oMath>
                </a14:m>
                <a:endParaRPr lang="es-CL" dirty="0">
                  <a:solidFill>
                    <a:srgbClr val="002060"/>
                  </a:solidFill>
                </a:endParaRPr>
              </a:p>
              <a:p>
                <a:pPr marL="0" indent="0" algn="just">
                  <a:buNone/>
                </a:pPr>
                <a:r>
                  <a:rPr lang="es-CL" dirty="0">
                    <a:solidFill>
                      <a:srgbClr val="002060"/>
                    </a:solidFill>
                  </a:rPr>
                  <a:t>Donde </a:t>
                </a:r>
              </a:p>
              <a:p>
                <a:pPr marL="0" indent="0" algn="ctr">
                  <a:buNone/>
                </a:pPr>
                <a:r>
                  <a:rPr lang="es-ES_tradnl" dirty="0">
                    <a:solidFill>
                      <a:srgbClr val="002060"/>
                    </a:solidFill>
                  </a:rPr>
                  <a:t> </a:t>
                </a:r>
                <a14:m>
                  <m:oMath xmlns:m="http://schemas.openxmlformats.org/officeDocument/2006/math">
                    <m:bar>
                      <m:barPr>
                        <m:pos m:val="top"/>
                        <m:ctrlPr>
                          <a:rPr lang="es-ES" i="1" smtClean="0">
                            <a:solidFill>
                              <a:schemeClr val="accent5">
                                <a:lumMod val="75000"/>
                              </a:schemeClr>
                            </a:solidFill>
                            <a:latin typeface="Cambria Math" panose="02040503050406030204" pitchFamily="18" charset="0"/>
                          </a:rPr>
                        </m:ctrlPr>
                      </m:barPr>
                      <m:e>
                        <m:r>
                          <m:rPr>
                            <m:sty m:val="p"/>
                          </m:rPr>
                          <a:rPr lang="es-ES">
                            <a:solidFill>
                              <a:schemeClr val="accent5">
                                <a:lumMod val="75000"/>
                              </a:schemeClr>
                            </a:solidFill>
                            <a:latin typeface="Cambria Math" panose="02040503050406030204" pitchFamily="18" charset="0"/>
                          </a:rPr>
                          <m:t>Z</m:t>
                        </m:r>
                      </m:e>
                    </m:bar>
                  </m:oMath>
                </a14:m>
                <a:r>
                  <a:rPr lang="es-ES_tradnl" dirty="0">
                    <a:solidFill>
                      <a:schemeClr val="accent5">
                        <a:lumMod val="75000"/>
                      </a:schemeClr>
                    </a:solidFill>
                  </a:rPr>
                  <a:t> =</a:t>
                </a:r>
                <a:r>
                  <a:rPr lang="es-ES" dirty="0">
                    <a:solidFill>
                      <a:schemeClr val="accent5">
                        <a:lumMod val="75000"/>
                      </a:schemeClr>
                    </a:solidFill>
                  </a:rPr>
                  <a:t> </a:t>
                </a:r>
                <a14:m>
                  <m:oMath xmlns:m="http://schemas.openxmlformats.org/officeDocument/2006/math">
                    <m:bar>
                      <m:barPr>
                        <m:pos m:val="top"/>
                        <m:ctrlPr>
                          <a:rPr lang="es-ES" i="1">
                            <a:solidFill>
                              <a:schemeClr val="accent5">
                                <a:lumMod val="75000"/>
                              </a:schemeClr>
                            </a:solidFill>
                            <a:latin typeface="Cambria Math" panose="02040503050406030204" pitchFamily="18" charset="0"/>
                          </a:rPr>
                        </m:ctrlPr>
                      </m:barPr>
                      <m:e>
                        <m:r>
                          <m:rPr>
                            <m:sty m:val="p"/>
                          </m:rPr>
                          <a:rPr lang="es-ES">
                            <a:solidFill>
                              <a:schemeClr val="accent5">
                                <a:lumMod val="75000"/>
                              </a:schemeClr>
                            </a:solidFill>
                            <a:latin typeface="Cambria Math" panose="02040503050406030204" pitchFamily="18" charset="0"/>
                          </a:rPr>
                          <m:t>X</m:t>
                        </m:r>
                      </m:e>
                    </m:bar>
                    <m:r>
                      <a:rPr lang="es-ES" b="0" i="1" smtClean="0">
                        <a:solidFill>
                          <a:schemeClr val="accent5">
                            <a:lumMod val="75000"/>
                          </a:schemeClr>
                        </a:solidFill>
                        <a:latin typeface="Cambria Math" panose="02040503050406030204" pitchFamily="18" charset="0"/>
                      </a:rPr>
                      <m:t> </m:t>
                    </m:r>
                    <m:r>
                      <a:rPr lang="es-ES" b="0" i="1" smtClean="0">
                        <a:solidFill>
                          <a:schemeClr val="accent5">
                            <a:lumMod val="75000"/>
                          </a:schemeClr>
                        </a:solidFill>
                        <a:latin typeface="Cambria Math" panose="02040503050406030204" pitchFamily="18" charset="0"/>
                        <a:ea typeface="Cambria Math" panose="02040503050406030204" pitchFamily="18" charset="0"/>
                      </a:rPr>
                      <m:t>∙</m:t>
                    </m:r>
                    <m:bar>
                      <m:barPr>
                        <m:pos m:val="top"/>
                        <m:ctrlPr>
                          <a:rPr lang="es-ES" i="1">
                            <a:solidFill>
                              <a:schemeClr val="accent5">
                                <a:lumMod val="75000"/>
                              </a:schemeClr>
                            </a:solidFill>
                            <a:latin typeface="Cambria Math" panose="02040503050406030204" pitchFamily="18" charset="0"/>
                          </a:rPr>
                        </m:ctrlPr>
                      </m:barPr>
                      <m:e>
                        <m:r>
                          <m:rPr>
                            <m:sty m:val="p"/>
                          </m:rPr>
                          <a:rPr lang="es-ES">
                            <a:solidFill>
                              <a:schemeClr val="accent5">
                                <a:lumMod val="75000"/>
                              </a:schemeClr>
                            </a:solidFill>
                            <a:latin typeface="Cambria Math" panose="02040503050406030204" pitchFamily="18" charset="0"/>
                          </a:rPr>
                          <m:t>Y</m:t>
                        </m:r>
                      </m:e>
                    </m:bar>
                  </m:oMath>
                </a14:m>
                <a:r>
                  <a:rPr lang="es-ES_tradnl" dirty="0">
                    <a:solidFill>
                      <a:schemeClr val="accent5">
                        <a:lumMod val="75000"/>
                      </a:schemeClr>
                    </a:solidFill>
                  </a:rPr>
                  <a:t>  y </a:t>
                </a:r>
                <a14:m>
                  <m:oMath xmlns:m="http://schemas.openxmlformats.org/officeDocument/2006/math">
                    <m:r>
                      <a:rPr lang="es-ES">
                        <a:solidFill>
                          <a:schemeClr val="accent5">
                            <a:lumMod val="75000"/>
                          </a:schemeClr>
                        </a:solidFill>
                        <a:latin typeface="Cambria Math" panose="02040503050406030204" pitchFamily="18" charset="0"/>
                        <a:ea typeface="Cambria Math" panose="02040503050406030204" pitchFamily="18" charset="0"/>
                      </a:rPr>
                      <m:t> </m:t>
                    </m:r>
                    <m:r>
                      <m:rPr>
                        <m:sty m:val="p"/>
                      </m:rPr>
                      <a:rPr lang="es-ES">
                        <a:solidFill>
                          <a:schemeClr val="accent5">
                            <a:lumMod val="75000"/>
                          </a:schemeClr>
                        </a:solidFill>
                        <a:latin typeface="Cambria Math" panose="02040503050406030204" pitchFamily="18" charset="0"/>
                        <a:ea typeface="Cambria Math" panose="02040503050406030204" pitchFamily="18" charset="0"/>
                      </a:rPr>
                      <m:t>δZ</m:t>
                    </m:r>
                    <m:r>
                      <a:rPr lang="es-ES">
                        <a:solidFill>
                          <a:schemeClr val="accent5">
                            <a:lumMod val="75000"/>
                          </a:schemeClr>
                        </a:solidFill>
                        <a:latin typeface="Cambria Math" panose="02040503050406030204" pitchFamily="18" charset="0"/>
                        <a:ea typeface="Cambria Math" panose="02040503050406030204" pitchFamily="18" charset="0"/>
                      </a:rPr>
                      <m:t>=</m:t>
                    </m:r>
                    <m:d>
                      <m:dPr>
                        <m:ctrlPr>
                          <a:rPr lang="es-ES" i="1" smtClean="0">
                            <a:solidFill>
                              <a:schemeClr val="accent5">
                                <a:lumMod val="75000"/>
                              </a:schemeClr>
                            </a:solidFill>
                            <a:latin typeface="Cambria Math" panose="02040503050406030204" pitchFamily="18" charset="0"/>
                            <a:ea typeface="Cambria Math" panose="02040503050406030204" pitchFamily="18" charset="0"/>
                          </a:rPr>
                        </m:ctrlPr>
                      </m:dPr>
                      <m:e>
                        <m:f>
                          <m:fPr>
                            <m:ctrlPr>
                              <a:rPr lang="es-ES" i="1" smtClean="0">
                                <a:solidFill>
                                  <a:schemeClr val="accent5">
                                    <a:lumMod val="75000"/>
                                  </a:schemeClr>
                                </a:solidFill>
                                <a:latin typeface="Cambria Math" panose="02040503050406030204" pitchFamily="18" charset="0"/>
                                <a:ea typeface="Cambria Math" panose="02040503050406030204" pitchFamily="18" charset="0"/>
                              </a:rPr>
                            </m:ctrlPr>
                          </m:fPr>
                          <m:num>
                            <m:sSub>
                              <m:sSubPr>
                                <m:ctrlPr>
                                  <a:rPr lang="es-ES" i="1" smtClean="0">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𝑋</m:t>
                                </m:r>
                              </m:e>
                              <m:sub>
                                <m:r>
                                  <a:rPr lang="es-ES" b="0" i="1" smtClean="0">
                                    <a:solidFill>
                                      <a:schemeClr val="accent5">
                                        <a:lumMod val="75000"/>
                                      </a:schemeClr>
                                    </a:solidFill>
                                    <a:latin typeface="Cambria Math" panose="02040503050406030204" pitchFamily="18" charset="0"/>
                                    <a:ea typeface="Cambria Math" panose="02040503050406030204" pitchFamily="18" charset="0"/>
                                  </a:rPr>
                                  <m:t>𝑚𝑎𝑥</m:t>
                                </m:r>
                              </m:sub>
                            </m:sSub>
                            <m:sSub>
                              <m:sSubPr>
                                <m:ctrlPr>
                                  <a:rPr lang="es-ES" i="1" smtClean="0">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𝑌</m:t>
                                </m:r>
                              </m:e>
                              <m:sub>
                                <m:r>
                                  <a:rPr lang="es-ES" b="0" i="1" smtClean="0">
                                    <a:solidFill>
                                      <a:schemeClr val="accent5">
                                        <a:lumMod val="75000"/>
                                      </a:schemeClr>
                                    </a:solidFill>
                                    <a:latin typeface="Cambria Math" panose="02040503050406030204" pitchFamily="18" charset="0"/>
                                    <a:ea typeface="Cambria Math" panose="02040503050406030204" pitchFamily="18" charset="0"/>
                                  </a:rPr>
                                  <m:t>𝑚𝑎𝑥</m:t>
                                </m:r>
                              </m:sub>
                            </m:sSub>
                            <m:r>
                              <a:rPr lang="es-ES" b="0" i="1" smtClean="0">
                                <a:solidFill>
                                  <a:schemeClr val="accent5">
                                    <a:lumMod val="75000"/>
                                  </a:schemeClr>
                                </a:solidFill>
                                <a:latin typeface="Cambria Math" panose="02040503050406030204" pitchFamily="18" charset="0"/>
                                <a:ea typeface="Cambria Math" panose="02040503050406030204" pitchFamily="18" charset="0"/>
                              </a:rPr>
                              <m:t>−</m:t>
                            </m:r>
                            <m:sSub>
                              <m:sSubPr>
                                <m:ctrlPr>
                                  <a:rPr lang="es-ES" i="1">
                                    <a:solidFill>
                                      <a:schemeClr val="accent5">
                                        <a:lumMod val="75000"/>
                                      </a:schemeClr>
                                    </a:solidFill>
                                    <a:latin typeface="Cambria Math" panose="02040503050406030204" pitchFamily="18" charset="0"/>
                                    <a:ea typeface="Cambria Math" panose="02040503050406030204" pitchFamily="18" charset="0"/>
                                  </a:rPr>
                                </m:ctrlPr>
                              </m:sSubPr>
                              <m:e>
                                <m:r>
                                  <a:rPr lang="es-ES" i="1">
                                    <a:solidFill>
                                      <a:schemeClr val="accent5">
                                        <a:lumMod val="75000"/>
                                      </a:schemeClr>
                                    </a:solidFill>
                                    <a:latin typeface="Cambria Math" panose="02040503050406030204" pitchFamily="18" charset="0"/>
                                    <a:ea typeface="Cambria Math" panose="02040503050406030204" pitchFamily="18" charset="0"/>
                                  </a:rPr>
                                  <m:t>𝑋</m:t>
                                </m:r>
                              </m:e>
                              <m:sub>
                                <m:r>
                                  <a:rPr lang="es-ES" i="1">
                                    <a:solidFill>
                                      <a:schemeClr val="accent5">
                                        <a:lumMod val="75000"/>
                                      </a:schemeClr>
                                    </a:solidFill>
                                    <a:latin typeface="Cambria Math" panose="02040503050406030204" pitchFamily="18" charset="0"/>
                                    <a:ea typeface="Cambria Math" panose="02040503050406030204" pitchFamily="18" charset="0"/>
                                  </a:rPr>
                                  <m:t>𝑚</m:t>
                                </m:r>
                                <m:r>
                                  <a:rPr lang="es-ES" b="0" i="1" smtClean="0">
                                    <a:solidFill>
                                      <a:schemeClr val="accent5">
                                        <a:lumMod val="75000"/>
                                      </a:schemeClr>
                                    </a:solidFill>
                                    <a:latin typeface="Cambria Math" panose="02040503050406030204" pitchFamily="18" charset="0"/>
                                    <a:ea typeface="Cambria Math" panose="02040503050406030204" pitchFamily="18" charset="0"/>
                                  </a:rPr>
                                  <m:t>𝑖𝑛</m:t>
                                </m:r>
                              </m:sub>
                            </m:sSub>
                            <m:sSub>
                              <m:sSubPr>
                                <m:ctrlPr>
                                  <a:rPr lang="es-ES" i="1">
                                    <a:solidFill>
                                      <a:schemeClr val="accent5">
                                        <a:lumMod val="75000"/>
                                      </a:schemeClr>
                                    </a:solidFill>
                                    <a:latin typeface="Cambria Math" panose="02040503050406030204" pitchFamily="18" charset="0"/>
                                    <a:ea typeface="Cambria Math" panose="02040503050406030204" pitchFamily="18" charset="0"/>
                                  </a:rPr>
                                </m:ctrlPr>
                              </m:sSubPr>
                              <m:e>
                                <m:r>
                                  <a:rPr lang="es-ES" i="1">
                                    <a:solidFill>
                                      <a:schemeClr val="accent5">
                                        <a:lumMod val="75000"/>
                                      </a:schemeClr>
                                    </a:solidFill>
                                    <a:latin typeface="Cambria Math" panose="02040503050406030204" pitchFamily="18" charset="0"/>
                                    <a:ea typeface="Cambria Math" panose="02040503050406030204" pitchFamily="18" charset="0"/>
                                  </a:rPr>
                                  <m:t>𝑌</m:t>
                                </m:r>
                              </m:e>
                              <m:sub>
                                <m:r>
                                  <a:rPr lang="es-ES" i="1">
                                    <a:solidFill>
                                      <a:schemeClr val="accent5">
                                        <a:lumMod val="75000"/>
                                      </a:schemeClr>
                                    </a:solidFill>
                                    <a:latin typeface="Cambria Math" panose="02040503050406030204" pitchFamily="18" charset="0"/>
                                    <a:ea typeface="Cambria Math" panose="02040503050406030204" pitchFamily="18" charset="0"/>
                                  </a:rPr>
                                  <m:t>𝑚</m:t>
                                </m:r>
                                <m:r>
                                  <a:rPr lang="es-ES" b="0" i="1" smtClean="0">
                                    <a:solidFill>
                                      <a:schemeClr val="accent5">
                                        <a:lumMod val="75000"/>
                                      </a:schemeClr>
                                    </a:solidFill>
                                    <a:latin typeface="Cambria Math" panose="02040503050406030204" pitchFamily="18" charset="0"/>
                                    <a:ea typeface="Cambria Math" panose="02040503050406030204" pitchFamily="18" charset="0"/>
                                  </a:rPr>
                                  <m:t>𝑖𝑛</m:t>
                                </m:r>
                              </m:sub>
                            </m:sSub>
                          </m:num>
                          <m:den>
                            <m:r>
                              <a:rPr lang="es-ES" b="0" i="1" smtClean="0">
                                <a:solidFill>
                                  <a:schemeClr val="accent5">
                                    <a:lumMod val="75000"/>
                                  </a:schemeClr>
                                </a:solidFill>
                                <a:latin typeface="Cambria Math" panose="02040503050406030204" pitchFamily="18" charset="0"/>
                                <a:ea typeface="Cambria Math" panose="02040503050406030204" pitchFamily="18" charset="0"/>
                              </a:rPr>
                              <m:t>2</m:t>
                            </m:r>
                          </m:den>
                        </m:f>
                      </m:e>
                    </m:d>
                  </m:oMath>
                </a14:m>
                <a:endParaRPr lang="es-CL" dirty="0"/>
              </a:p>
              <a:p>
                <a:pPr marL="0" indent="0">
                  <a:buNone/>
                </a:pPr>
                <a:r>
                  <a:rPr lang="es-ES_tradnl" dirty="0">
                    <a:solidFill>
                      <a:srgbClr val="002060"/>
                    </a:solidFill>
                  </a:rPr>
                  <a:t>En cambio si </a:t>
                </a:r>
                <a:r>
                  <a:rPr lang="es-ES_tradnl" dirty="0">
                    <a:solidFill>
                      <a:srgbClr val="0070C0"/>
                    </a:solidFill>
                  </a:rPr>
                  <a:t>Z=X/Y</a:t>
                </a:r>
              </a:p>
              <a:p>
                <a:pPr marL="0" indent="0" algn="ctr">
                  <a:buNone/>
                </a:pPr>
                <a14:m>
                  <m:oMath xmlns:m="http://schemas.openxmlformats.org/officeDocument/2006/math">
                    <m:bar>
                      <m:barPr>
                        <m:pos m:val="top"/>
                        <m:ctrlPr>
                          <a:rPr lang="es-ES" i="1" smtClean="0">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Z</m:t>
                        </m:r>
                      </m:e>
                    </m:bar>
                  </m:oMath>
                </a14:m>
                <a:r>
                  <a:rPr lang="es-ES_tradnl" dirty="0">
                    <a:solidFill>
                      <a:srgbClr val="0070C0"/>
                    </a:solidFill>
                  </a:rPr>
                  <a:t> =</a:t>
                </a:r>
                <a:r>
                  <a:rPr lang="es-ES" dirty="0">
                    <a:solidFill>
                      <a:srgbClr val="0070C0"/>
                    </a:solidFill>
                  </a:rPr>
                  <a:t> </a:t>
                </a:r>
                <a14:m>
                  <m:oMath xmlns:m="http://schemas.openxmlformats.org/officeDocument/2006/math">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X</m:t>
                        </m:r>
                      </m:e>
                    </m:bar>
                    <m:r>
                      <a:rPr lang="es-ES" i="1">
                        <a:solidFill>
                          <a:srgbClr val="0070C0"/>
                        </a:solidFill>
                        <a:latin typeface="Cambria Math" panose="02040503050406030204" pitchFamily="18" charset="0"/>
                      </a:rPr>
                      <m:t> </m:t>
                    </m:r>
                    <m:r>
                      <a:rPr lang="es-ES" b="0" i="1" smtClean="0">
                        <a:solidFill>
                          <a:srgbClr val="0070C0"/>
                        </a:solidFill>
                        <a:latin typeface="Cambria Math" panose="02040503050406030204" pitchFamily="18" charset="0"/>
                      </a:rPr>
                      <m:t>/</m:t>
                    </m:r>
                    <m:bar>
                      <m:barPr>
                        <m:pos m:val="top"/>
                        <m:ctrlPr>
                          <a:rPr lang="es-ES" i="1">
                            <a:solidFill>
                              <a:srgbClr val="0070C0"/>
                            </a:solidFill>
                            <a:latin typeface="Cambria Math" panose="02040503050406030204" pitchFamily="18" charset="0"/>
                          </a:rPr>
                        </m:ctrlPr>
                      </m:barPr>
                      <m:e>
                        <m:r>
                          <m:rPr>
                            <m:sty m:val="p"/>
                          </m:rPr>
                          <a:rPr lang="es-ES">
                            <a:solidFill>
                              <a:srgbClr val="0070C0"/>
                            </a:solidFill>
                            <a:latin typeface="Cambria Math" panose="02040503050406030204" pitchFamily="18" charset="0"/>
                          </a:rPr>
                          <m:t>Y</m:t>
                        </m:r>
                      </m:e>
                    </m:bar>
                  </m:oMath>
                </a14:m>
                <a:r>
                  <a:rPr lang="es-CL" dirty="0">
                    <a:solidFill>
                      <a:srgbClr val="0070C0"/>
                    </a:solidFill>
                  </a:rPr>
                  <a:t> </a:t>
                </a:r>
                <a:r>
                  <a:rPr lang="es-ES_tradnl" dirty="0">
                    <a:solidFill>
                      <a:schemeClr val="accent5">
                        <a:lumMod val="75000"/>
                      </a:schemeClr>
                    </a:solidFill>
                  </a:rPr>
                  <a:t>y </a:t>
                </a:r>
                <a14:m>
                  <m:oMath xmlns:m="http://schemas.openxmlformats.org/officeDocument/2006/math">
                    <m:r>
                      <a:rPr lang="es-ES">
                        <a:solidFill>
                          <a:schemeClr val="accent5">
                            <a:lumMod val="75000"/>
                          </a:schemeClr>
                        </a:solidFill>
                        <a:latin typeface="Cambria Math" panose="02040503050406030204" pitchFamily="18" charset="0"/>
                        <a:ea typeface="Cambria Math" panose="02040503050406030204" pitchFamily="18" charset="0"/>
                      </a:rPr>
                      <m:t> </m:t>
                    </m:r>
                    <m:r>
                      <m:rPr>
                        <m:sty m:val="p"/>
                      </m:rPr>
                      <a:rPr lang="es-ES">
                        <a:solidFill>
                          <a:schemeClr val="accent5">
                            <a:lumMod val="75000"/>
                          </a:schemeClr>
                        </a:solidFill>
                        <a:latin typeface="Cambria Math" panose="02040503050406030204" pitchFamily="18" charset="0"/>
                        <a:ea typeface="Cambria Math" panose="02040503050406030204" pitchFamily="18" charset="0"/>
                      </a:rPr>
                      <m:t>δZ</m:t>
                    </m:r>
                    <m:r>
                      <a:rPr lang="es-ES">
                        <a:solidFill>
                          <a:schemeClr val="accent5">
                            <a:lumMod val="75000"/>
                          </a:schemeClr>
                        </a:solidFill>
                        <a:latin typeface="Cambria Math" panose="02040503050406030204" pitchFamily="18" charset="0"/>
                        <a:ea typeface="Cambria Math" panose="02040503050406030204" pitchFamily="18" charset="0"/>
                      </a:rPr>
                      <m:t>=</m:t>
                    </m:r>
                    <m:d>
                      <m:dPr>
                        <m:ctrlPr>
                          <a:rPr lang="es-ES" i="1">
                            <a:solidFill>
                              <a:schemeClr val="accent5">
                                <a:lumMod val="75000"/>
                              </a:schemeClr>
                            </a:solidFill>
                            <a:latin typeface="Cambria Math" panose="02040503050406030204" pitchFamily="18" charset="0"/>
                            <a:ea typeface="Cambria Math" panose="02040503050406030204" pitchFamily="18" charset="0"/>
                          </a:rPr>
                        </m:ctrlPr>
                      </m:dPr>
                      <m:e>
                        <m:f>
                          <m:fPr>
                            <m:ctrlPr>
                              <a:rPr lang="es-ES" i="1">
                                <a:solidFill>
                                  <a:schemeClr val="accent5">
                                    <a:lumMod val="75000"/>
                                  </a:schemeClr>
                                </a:solidFill>
                                <a:latin typeface="Cambria Math" panose="02040503050406030204" pitchFamily="18" charset="0"/>
                                <a:ea typeface="Cambria Math" panose="02040503050406030204" pitchFamily="18" charset="0"/>
                              </a:rPr>
                            </m:ctrlPr>
                          </m:fPr>
                          <m:num>
                            <m:f>
                              <m:fPr>
                                <m:ctrlPr>
                                  <a:rPr lang="es-ES" i="1" smtClean="0">
                                    <a:solidFill>
                                      <a:schemeClr val="accent5">
                                        <a:lumMod val="75000"/>
                                      </a:schemeClr>
                                    </a:solidFill>
                                    <a:latin typeface="Cambria Math" panose="02040503050406030204" pitchFamily="18" charset="0"/>
                                    <a:ea typeface="Cambria Math" panose="02040503050406030204" pitchFamily="18" charset="0"/>
                                  </a:rPr>
                                </m:ctrlPr>
                              </m:fPr>
                              <m:num>
                                <m:sSub>
                                  <m:sSubPr>
                                    <m:ctrlPr>
                                      <a:rPr lang="es-ES" i="1" smtClean="0">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𝑋</m:t>
                                    </m:r>
                                  </m:e>
                                  <m:sub>
                                    <m:r>
                                      <a:rPr lang="es-ES" b="0" i="1" smtClean="0">
                                        <a:solidFill>
                                          <a:schemeClr val="accent5">
                                            <a:lumMod val="75000"/>
                                          </a:schemeClr>
                                        </a:solidFill>
                                        <a:latin typeface="Cambria Math" panose="02040503050406030204" pitchFamily="18" charset="0"/>
                                        <a:ea typeface="Cambria Math" panose="02040503050406030204" pitchFamily="18" charset="0"/>
                                      </a:rPr>
                                      <m:t>𝑚𝑎𝑥</m:t>
                                    </m:r>
                                  </m:sub>
                                </m:sSub>
                              </m:num>
                              <m:den>
                                <m:sSub>
                                  <m:sSubPr>
                                    <m:ctrlPr>
                                      <a:rPr lang="es-ES" i="1" smtClean="0">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𝑌</m:t>
                                    </m:r>
                                  </m:e>
                                  <m:sub>
                                    <m:r>
                                      <a:rPr lang="es-ES" b="0" i="1" smtClean="0">
                                        <a:solidFill>
                                          <a:schemeClr val="accent5">
                                            <a:lumMod val="75000"/>
                                          </a:schemeClr>
                                        </a:solidFill>
                                        <a:latin typeface="Cambria Math" panose="02040503050406030204" pitchFamily="18" charset="0"/>
                                        <a:ea typeface="Cambria Math" panose="02040503050406030204" pitchFamily="18" charset="0"/>
                                      </a:rPr>
                                      <m:t>𝑚𝑎𝑥</m:t>
                                    </m:r>
                                  </m:sub>
                                </m:sSub>
                              </m:den>
                            </m:f>
                            <m:r>
                              <a:rPr lang="es-ES" b="0" i="1" smtClean="0">
                                <a:solidFill>
                                  <a:schemeClr val="accent5">
                                    <a:lumMod val="75000"/>
                                  </a:schemeClr>
                                </a:solidFill>
                                <a:latin typeface="Cambria Math" panose="02040503050406030204" pitchFamily="18" charset="0"/>
                                <a:ea typeface="Cambria Math" panose="02040503050406030204" pitchFamily="18" charset="0"/>
                              </a:rPr>
                              <m:t> </m:t>
                            </m:r>
                            <m:r>
                              <a:rPr lang="es-ES" i="1">
                                <a:solidFill>
                                  <a:schemeClr val="accent5">
                                    <a:lumMod val="75000"/>
                                  </a:schemeClr>
                                </a:solidFill>
                                <a:latin typeface="Cambria Math" panose="02040503050406030204" pitchFamily="18" charset="0"/>
                                <a:ea typeface="Cambria Math" panose="02040503050406030204" pitchFamily="18" charset="0"/>
                              </a:rPr>
                              <m:t>−</m:t>
                            </m:r>
                            <m:f>
                              <m:fPr>
                                <m:ctrlPr>
                                  <a:rPr lang="es-ES" i="1">
                                    <a:solidFill>
                                      <a:schemeClr val="accent5">
                                        <a:lumMod val="75000"/>
                                      </a:schemeClr>
                                    </a:solidFill>
                                    <a:latin typeface="Cambria Math" panose="02040503050406030204" pitchFamily="18" charset="0"/>
                                    <a:ea typeface="Cambria Math" panose="02040503050406030204" pitchFamily="18" charset="0"/>
                                  </a:rPr>
                                </m:ctrlPr>
                              </m:fPr>
                              <m:num>
                                <m:sSub>
                                  <m:sSubPr>
                                    <m:ctrlPr>
                                      <a:rPr lang="es-ES" i="1">
                                        <a:solidFill>
                                          <a:schemeClr val="accent5">
                                            <a:lumMod val="75000"/>
                                          </a:schemeClr>
                                        </a:solidFill>
                                        <a:latin typeface="Cambria Math" panose="02040503050406030204" pitchFamily="18" charset="0"/>
                                        <a:ea typeface="Cambria Math" panose="02040503050406030204" pitchFamily="18" charset="0"/>
                                      </a:rPr>
                                    </m:ctrlPr>
                                  </m:sSubPr>
                                  <m:e>
                                    <m:r>
                                      <a:rPr lang="es-ES" b="0" i="1" smtClean="0">
                                        <a:solidFill>
                                          <a:schemeClr val="accent5">
                                            <a:lumMod val="75000"/>
                                          </a:schemeClr>
                                        </a:solidFill>
                                        <a:latin typeface="Cambria Math" panose="02040503050406030204" pitchFamily="18" charset="0"/>
                                        <a:ea typeface="Cambria Math" panose="02040503050406030204" pitchFamily="18" charset="0"/>
                                      </a:rPr>
                                      <m:t> </m:t>
                                    </m:r>
                                    <m:r>
                                      <a:rPr lang="es-ES" i="1">
                                        <a:solidFill>
                                          <a:schemeClr val="accent5">
                                            <a:lumMod val="75000"/>
                                          </a:schemeClr>
                                        </a:solidFill>
                                        <a:latin typeface="Cambria Math" panose="02040503050406030204" pitchFamily="18" charset="0"/>
                                        <a:ea typeface="Cambria Math" panose="02040503050406030204" pitchFamily="18" charset="0"/>
                                      </a:rPr>
                                      <m:t>𝑋</m:t>
                                    </m:r>
                                  </m:e>
                                  <m:sub>
                                    <m:r>
                                      <a:rPr lang="es-ES" i="1">
                                        <a:solidFill>
                                          <a:schemeClr val="accent5">
                                            <a:lumMod val="75000"/>
                                          </a:schemeClr>
                                        </a:solidFill>
                                        <a:latin typeface="Cambria Math" panose="02040503050406030204" pitchFamily="18" charset="0"/>
                                        <a:ea typeface="Cambria Math" panose="02040503050406030204" pitchFamily="18" charset="0"/>
                                      </a:rPr>
                                      <m:t>𝑚</m:t>
                                    </m:r>
                                    <m:r>
                                      <a:rPr lang="es-ES" b="0" i="1" smtClean="0">
                                        <a:solidFill>
                                          <a:schemeClr val="accent5">
                                            <a:lumMod val="75000"/>
                                          </a:schemeClr>
                                        </a:solidFill>
                                        <a:latin typeface="Cambria Math" panose="02040503050406030204" pitchFamily="18" charset="0"/>
                                        <a:ea typeface="Cambria Math" panose="02040503050406030204" pitchFamily="18" charset="0"/>
                                      </a:rPr>
                                      <m:t>𝑖𝑛</m:t>
                                    </m:r>
                                  </m:sub>
                                </m:sSub>
                              </m:num>
                              <m:den>
                                <m:sSub>
                                  <m:sSubPr>
                                    <m:ctrlPr>
                                      <a:rPr lang="es-ES" i="1">
                                        <a:solidFill>
                                          <a:schemeClr val="accent5">
                                            <a:lumMod val="75000"/>
                                          </a:schemeClr>
                                        </a:solidFill>
                                        <a:latin typeface="Cambria Math" panose="02040503050406030204" pitchFamily="18" charset="0"/>
                                        <a:ea typeface="Cambria Math" panose="02040503050406030204" pitchFamily="18" charset="0"/>
                                      </a:rPr>
                                    </m:ctrlPr>
                                  </m:sSubPr>
                                  <m:e>
                                    <m:r>
                                      <a:rPr lang="es-ES" i="1">
                                        <a:solidFill>
                                          <a:schemeClr val="accent5">
                                            <a:lumMod val="75000"/>
                                          </a:schemeClr>
                                        </a:solidFill>
                                        <a:latin typeface="Cambria Math" panose="02040503050406030204" pitchFamily="18" charset="0"/>
                                        <a:ea typeface="Cambria Math" panose="02040503050406030204" pitchFamily="18" charset="0"/>
                                      </a:rPr>
                                      <m:t>𝑌</m:t>
                                    </m:r>
                                  </m:e>
                                  <m:sub>
                                    <m:r>
                                      <a:rPr lang="es-ES" i="1">
                                        <a:solidFill>
                                          <a:schemeClr val="accent5">
                                            <a:lumMod val="75000"/>
                                          </a:schemeClr>
                                        </a:solidFill>
                                        <a:latin typeface="Cambria Math" panose="02040503050406030204" pitchFamily="18" charset="0"/>
                                        <a:ea typeface="Cambria Math" panose="02040503050406030204" pitchFamily="18" charset="0"/>
                                      </a:rPr>
                                      <m:t>𝑚</m:t>
                                    </m:r>
                                    <m:r>
                                      <a:rPr lang="es-ES" b="0" i="1" smtClean="0">
                                        <a:solidFill>
                                          <a:schemeClr val="accent5">
                                            <a:lumMod val="75000"/>
                                          </a:schemeClr>
                                        </a:solidFill>
                                        <a:latin typeface="Cambria Math" panose="02040503050406030204" pitchFamily="18" charset="0"/>
                                        <a:ea typeface="Cambria Math" panose="02040503050406030204" pitchFamily="18" charset="0"/>
                                      </a:rPr>
                                      <m:t>𝑖𝑛</m:t>
                                    </m:r>
                                  </m:sub>
                                </m:sSub>
                              </m:den>
                            </m:f>
                          </m:num>
                          <m:den>
                            <m:r>
                              <a:rPr lang="es-ES" i="1">
                                <a:solidFill>
                                  <a:schemeClr val="accent5">
                                    <a:lumMod val="75000"/>
                                  </a:schemeClr>
                                </a:solidFill>
                                <a:latin typeface="Cambria Math" panose="02040503050406030204" pitchFamily="18" charset="0"/>
                                <a:ea typeface="Cambria Math" panose="02040503050406030204" pitchFamily="18" charset="0"/>
                              </a:rPr>
                              <m:t>2</m:t>
                            </m:r>
                          </m:den>
                        </m:f>
                      </m:e>
                    </m:d>
                  </m:oMath>
                </a14:m>
                <a:endParaRPr lang="es-CL" dirty="0"/>
              </a:p>
            </p:txBody>
          </p:sp>
        </mc:Choice>
        <mc:Fallback xmlns="">
          <p:sp>
            <p:nvSpPr>
              <p:cNvPr id="3" name="Marcador de contenido 2">
                <a:extLst>
                  <a:ext uri="{FF2B5EF4-FFF2-40B4-BE49-F238E27FC236}">
                    <a16:creationId xmlns:a16="http://schemas.microsoft.com/office/drawing/2014/main" id="{344D41B0-62E9-123A-BA0A-216760A5F5AC}"/>
                  </a:ext>
                </a:extLst>
              </p:cNvPr>
              <p:cNvSpPr>
                <a:spLocks noGrp="1" noRot="1" noChangeAspect="1" noMove="1" noResize="1" noEditPoints="1" noAdjustHandles="1" noChangeArrowheads="1" noChangeShapeType="1" noTextEdit="1"/>
              </p:cNvSpPr>
              <p:nvPr>
                <p:ph idx="1"/>
              </p:nvPr>
            </p:nvSpPr>
            <p:spPr>
              <a:blipFill>
                <a:blip r:embed="rId2"/>
                <a:stretch>
                  <a:fillRect l="-1206" t="-3198" b="-1163"/>
                </a:stretch>
              </a:blipFill>
            </p:spPr>
            <p:txBody>
              <a:bodyPr/>
              <a:lstStyle/>
              <a:p>
                <a:r>
                  <a:rPr lang="es-CL">
                    <a:noFill/>
                  </a:rPr>
                  <a:t> </a:t>
                </a:r>
              </a:p>
            </p:txBody>
          </p:sp>
        </mc:Fallback>
      </mc:AlternateContent>
    </p:spTree>
    <p:extLst>
      <p:ext uri="{BB962C8B-B14F-4D97-AF65-F5344CB8AC3E}">
        <p14:creationId xmlns:p14="http://schemas.microsoft.com/office/powerpoint/2010/main" val="22389764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BBC5FD91-5E8A-D74A-AF37-56DC1960585E}"/>
              </a:ext>
            </a:extLst>
          </p:cNvPr>
          <p:cNvSpPr/>
          <p:nvPr/>
        </p:nvSpPr>
        <p:spPr>
          <a:xfrm>
            <a:off x="1543050" y="1608207"/>
            <a:ext cx="3714750" cy="1563618"/>
          </a:xfrm>
          <a:prstGeom prst="rect">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s-ES_tradnl"/>
          </a:p>
        </p:txBody>
      </p:sp>
      <mc:AlternateContent xmlns:mc="http://schemas.openxmlformats.org/markup-compatibility/2006" xmlns:a14="http://schemas.microsoft.com/office/drawing/2010/main">
        <mc:Choice Requires="a14">
          <p:sp>
            <p:nvSpPr>
              <p:cNvPr id="5" name="CuadroTexto 4">
                <a:extLst>
                  <a:ext uri="{FF2B5EF4-FFF2-40B4-BE49-F238E27FC236}">
                    <a16:creationId xmlns:a16="http://schemas.microsoft.com/office/drawing/2014/main" id="{73EE6AC6-7572-E44E-8821-63F7CECAD4A5}"/>
                  </a:ext>
                </a:extLst>
              </p:cNvPr>
              <p:cNvSpPr txBox="1"/>
              <p:nvPr/>
            </p:nvSpPr>
            <p:spPr>
              <a:xfrm>
                <a:off x="1578768" y="3277911"/>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𝐋</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𝟏𝟐</m:t>
                          </m:r>
                          <m:r>
                            <a:rPr lang="es-ES" sz="2000" b="1" i="0" smtClean="0">
                              <a:latin typeface="Cambria Math" panose="02040503050406030204" pitchFamily="18" charset="0"/>
                            </a:rPr>
                            <m:t>,</m:t>
                          </m:r>
                          <m:r>
                            <a:rPr lang="es-ES" sz="2000" b="1" i="0" smtClean="0">
                              <a:latin typeface="Cambria Math" panose="02040503050406030204" pitchFamily="18" charset="0"/>
                            </a:rPr>
                            <m:t>𝟒𝟖</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𝟎𝟐</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latin typeface="Arial" panose="020B0604020202020204" pitchFamily="34" charset="0"/>
                  <a:cs typeface="Arial" panose="020B0604020202020204" pitchFamily="34" charset="0"/>
                </a:endParaRPr>
              </a:p>
            </p:txBody>
          </p:sp>
        </mc:Choice>
        <mc:Fallback xmlns="">
          <p:sp>
            <p:nvSpPr>
              <p:cNvPr id="5" name="CuadroTexto 4">
                <a:extLst>
                  <a:ext uri="{FF2B5EF4-FFF2-40B4-BE49-F238E27FC236}">
                    <a16:creationId xmlns:a16="http://schemas.microsoft.com/office/drawing/2014/main" id="{73EE6AC6-7572-E44E-8821-63F7CECAD4A5}"/>
                  </a:ext>
                </a:extLst>
              </p:cNvPr>
              <p:cNvSpPr txBox="1">
                <a:spLocks noRot="1" noChangeAspect="1" noMove="1" noResize="1" noEditPoints="1" noAdjustHandles="1" noChangeArrowheads="1" noChangeShapeType="1" noTextEdit="1"/>
              </p:cNvSpPr>
              <p:nvPr/>
            </p:nvSpPr>
            <p:spPr>
              <a:xfrm>
                <a:off x="1578768" y="3277911"/>
                <a:ext cx="3643313" cy="400110"/>
              </a:xfrm>
              <a:prstGeom prst="rect">
                <a:avLst/>
              </a:prstGeom>
              <a:blipFill>
                <a:blip r:embed="rId2"/>
                <a:stretch>
                  <a:fillRect b="-15152"/>
                </a:stretch>
              </a:blipFill>
            </p:spPr>
            <p:txBody>
              <a:bodyPr/>
              <a:lstStyle/>
              <a:p>
                <a:r>
                  <a:rPr lang="es-ES_tradnl">
                    <a:noFill/>
                  </a:rPr>
                  <a:t> </a:t>
                </a:r>
              </a:p>
            </p:txBody>
          </p:sp>
        </mc:Fallback>
      </mc:AlternateContent>
      <mc:AlternateContent xmlns:mc="http://schemas.openxmlformats.org/markup-compatibility/2006" xmlns:a14="http://schemas.microsoft.com/office/drawing/2010/main">
        <mc:Choice Requires="a14">
          <p:sp>
            <p:nvSpPr>
              <p:cNvPr id="6" name="CuadroTexto 5">
                <a:extLst>
                  <a:ext uri="{FF2B5EF4-FFF2-40B4-BE49-F238E27FC236}">
                    <a16:creationId xmlns:a16="http://schemas.microsoft.com/office/drawing/2014/main" id="{1E63212B-4BB9-7241-8CF1-2E2BFBF632FD}"/>
                  </a:ext>
                </a:extLst>
              </p:cNvPr>
              <p:cNvSpPr txBox="1"/>
              <p:nvPr/>
            </p:nvSpPr>
            <p:spPr>
              <a:xfrm>
                <a:off x="4693443" y="2205350"/>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𝐇</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𝟖</m:t>
                          </m:r>
                          <m:r>
                            <a:rPr lang="es-ES" sz="2000" b="1" i="0" smtClean="0">
                              <a:latin typeface="Cambria Math" panose="02040503050406030204" pitchFamily="18" charset="0"/>
                            </a:rPr>
                            <m:t>,</m:t>
                          </m:r>
                          <m:r>
                            <a:rPr lang="es-ES" sz="2000" b="1" i="0" smtClean="0">
                              <a:latin typeface="Cambria Math" panose="02040503050406030204" pitchFamily="18" charset="0"/>
                            </a:rPr>
                            <m:t>𝟓</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𝟏</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p>
            </p:txBody>
          </p:sp>
        </mc:Choice>
        <mc:Fallback xmlns="">
          <p:sp>
            <p:nvSpPr>
              <p:cNvPr id="6" name="CuadroTexto 5">
                <a:extLst>
                  <a:ext uri="{FF2B5EF4-FFF2-40B4-BE49-F238E27FC236}">
                    <a16:creationId xmlns:a16="http://schemas.microsoft.com/office/drawing/2014/main" id="{1E63212B-4BB9-7241-8CF1-2E2BFBF632FD}"/>
                  </a:ext>
                </a:extLst>
              </p:cNvPr>
              <p:cNvSpPr txBox="1">
                <a:spLocks noRot="1" noChangeAspect="1" noMove="1" noResize="1" noEditPoints="1" noAdjustHandles="1" noChangeArrowheads="1" noChangeShapeType="1" noTextEdit="1"/>
              </p:cNvSpPr>
              <p:nvPr/>
            </p:nvSpPr>
            <p:spPr>
              <a:xfrm>
                <a:off x="4693443" y="2205350"/>
                <a:ext cx="3643313" cy="400110"/>
              </a:xfrm>
              <a:prstGeom prst="rect">
                <a:avLst/>
              </a:prstGeom>
              <a:blipFill>
                <a:blip r:embed="rId3"/>
                <a:stretch>
                  <a:fillRect b="-15625"/>
                </a:stretch>
              </a:blipFill>
            </p:spPr>
            <p:txBody>
              <a:bodyPr/>
              <a:lstStyle/>
              <a:p>
                <a:r>
                  <a:rPr lang="es-ES_tradnl">
                    <a:noFill/>
                  </a:rPr>
                  <a:t> </a:t>
                </a:r>
              </a:p>
            </p:txBody>
          </p:sp>
        </mc:Fallback>
      </mc:AlternateContent>
      <p:sp>
        <p:nvSpPr>
          <p:cNvPr id="7" name="Rectángulo 6">
            <a:extLst>
              <a:ext uri="{FF2B5EF4-FFF2-40B4-BE49-F238E27FC236}">
                <a16:creationId xmlns:a16="http://schemas.microsoft.com/office/drawing/2014/main" id="{BE403159-7BA7-4C43-837E-1FD986C29382}"/>
              </a:ext>
            </a:extLst>
          </p:cNvPr>
          <p:cNvSpPr/>
          <p:nvPr/>
        </p:nvSpPr>
        <p:spPr>
          <a:xfrm>
            <a:off x="494993" y="415409"/>
            <a:ext cx="7476727" cy="523220"/>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¿Cuál es el área del siguiente rectángulo ?</a:t>
            </a:r>
          </a:p>
        </p:txBody>
      </p:sp>
      <p:sp>
        <p:nvSpPr>
          <p:cNvPr id="11" name="Rectángulo 10">
            <a:extLst>
              <a:ext uri="{FF2B5EF4-FFF2-40B4-BE49-F238E27FC236}">
                <a16:creationId xmlns:a16="http://schemas.microsoft.com/office/drawing/2014/main" id="{E0F27C8C-2B4D-5E43-9503-B281C836FBEB}"/>
              </a:ext>
            </a:extLst>
          </p:cNvPr>
          <p:cNvSpPr/>
          <p:nvPr/>
        </p:nvSpPr>
        <p:spPr>
          <a:xfrm>
            <a:off x="2417655" y="2082240"/>
            <a:ext cx="1965538" cy="523220"/>
          </a:xfrm>
          <a:prstGeom prst="rect">
            <a:avLst/>
          </a:prstGeom>
        </p:spPr>
        <p:txBody>
          <a:bodyPr wrap="none">
            <a:spAutoFit/>
          </a:bodyPr>
          <a:lstStyle/>
          <a:p>
            <a:r>
              <a:rPr lang="es-ES_tradnl" sz="2800" b="1" dirty="0">
                <a:latin typeface="Arial" panose="020B0604020202020204" pitchFamily="34" charset="0"/>
                <a:cs typeface="Arial" panose="020B0604020202020204" pitchFamily="34" charset="0"/>
              </a:rPr>
              <a:t>¿A=L x H?</a:t>
            </a:r>
          </a:p>
        </p:txBody>
      </p:sp>
    </p:spTree>
    <p:extLst>
      <p:ext uri="{BB962C8B-B14F-4D97-AF65-F5344CB8AC3E}">
        <p14:creationId xmlns:p14="http://schemas.microsoft.com/office/powerpoint/2010/main" val="12400497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5702FA-A613-5BA1-FE39-1DC165A6CDC9}"/>
              </a:ext>
            </a:extLst>
          </p:cNvPr>
          <p:cNvSpPr>
            <a:spLocks noGrp="1"/>
          </p:cNvSpPr>
          <p:nvPr>
            <p:ph type="title"/>
          </p:nvPr>
        </p:nvSpPr>
        <p:spPr>
          <a:xfrm>
            <a:off x="838200" y="681037"/>
            <a:ext cx="10515600" cy="1325563"/>
          </a:xfrm>
        </p:spPr>
        <p:txBody>
          <a:bodyPr>
            <a:normAutofit fontScale="90000"/>
          </a:bodyPr>
          <a:lstStyle/>
          <a:p>
            <a:r>
              <a:rPr lang="es-ES_tradnl" b="1" dirty="0">
                <a:latin typeface="Arial" panose="020B0604020202020204" pitchFamily="34" charset="0"/>
                <a:cs typeface="Arial" panose="020B0604020202020204" pitchFamily="34" charset="0"/>
              </a:rPr>
              <a:t>¿Cuál es el volumen del siguiente paralelepípedo?</a:t>
            </a:r>
            <a:br>
              <a:rPr lang="es-ES_tradnl" b="1" dirty="0">
                <a:latin typeface="Arial" panose="020B0604020202020204" pitchFamily="34" charset="0"/>
                <a:cs typeface="Arial" panose="020B0604020202020204" pitchFamily="34" charset="0"/>
              </a:rPr>
            </a:br>
            <a:endParaRPr lang="es-CL" dirty="0"/>
          </a:p>
        </p:txBody>
      </p:sp>
      <p:grpSp>
        <p:nvGrpSpPr>
          <p:cNvPr id="3" name="Grupo 2">
            <a:extLst>
              <a:ext uri="{FF2B5EF4-FFF2-40B4-BE49-F238E27FC236}">
                <a16:creationId xmlns:a16="http://schemas.microsoft.com/office/drawing/2014/main" id="{A9F176D8-6BBA-04F1-E107-0A0C2745AA8C}"/>
              </a:ext>
            </a:extLst>
          </p:cNvPr>
          <p:cNvGrpSpPr/>
          <p:nvPr/>
        </p:nvGrpSpPr>
        <p:grpSpPr>
          <a:xfrm>
            <a:off x="838200" y="2305050"/>
            <a:ext cx="8257381" cy="3343304"/>
            <a:chOff x="838200" y="2305050"/>
            <a:chExt cx="8257381" cy="3343304"/>
          </a:xfrm>
        </p:grpSpPr>
        <p:sp>
          <p:nvSpPr>
            <p:cNvPr id="4" name="Cubo 3">
              <a:extLst>
                <a:ext uri="{FF2B5EF4-FFF2-40B4-BE49-F238E27FC236}">
                  <a16:creationId xmlns:a16="http://schemas.microsoft.com/office/drawing/2014/main" id="{FA936A50-CF07-1F0D-4095-BD1042F30018}"/>
                </a:ext>
              </a:extLst>
            </p:cNvPr>
            <p:cNvSpPr/>
            <p:nvPr/>
          </p:nvSpPr>
          <p:spPr>
            <a:xfrm>
              <a:off x="838200" y="2305050"/>
              <a:ext cx="4927600" cy="2787650"/>
            </a:xfrm>
            <a:prstGeom prst="cube">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noFill/>
              </a:endParaRPr>
            </a:p>
          </p:txBody>
        </p:sp>
        <p:cxnSp>
          <p:nvCxnSpPr>
            <p:cNvPr id="6" name="Conector recto 5">
              <a:extLst>
                <a:ext uri="{FF2B5EF4-FFF2-40B4-BE49-F238E27FC236}">
                  <a16:creationId xmlns:a16="http://schemas.microsoft.com/office/drawing/2014/main" id="{66E147F1-89AB-B17E-D1DD-406BCDAEEC21}"/>
                </a:ext>
              </a:extLst>
            </p:cNvPr>
            <p:cNvCxnSpPr/>
            <p:nvPr/>
          </p:nvCxnSpPr>
          <p:spPr>
            <a:xfrm>
              <a:off x="1524000" y="2311400"/>
              <a:ext cx="0" cy="21082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Conector recto 7">
              <a:extLst>
                <a:ext uri="{FF2B5EF4-FFF2-40B4-BE49-F238E27FC236}">
                  <a16:creationId xmlns:a16="http://schemas.microsoft.com/office/drawing/2014/main" id="{46F3C5CB-8EED-3EC8-6404-74D1F8A417CA}"/>
                </a:ext>
              </a:extLst>
            </p:cNvPr>
            <p:cNvCxnSpPr/>
            <p:nvPr/>
          </p:nvCxnSpPr>
          <p:spPr>
            <a:xfrm>
              <a:off x="1536700" y="4381500"/>
              <a:ext cx="4229100"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Conector recto 9">
              <a:extLst>
                <a:ext uri="{FF2B5EF4-FFF2-40B4-BE49-F238E27FC236}">
                  <a16:creationId xmlns:a16="http://schemas.microsoft.com/office/drawing/2014/main" id="{612CBF31-CD1F-BBC0-CB4B-3FD6F2CBB02E}"/>
                </a:ext>
              </a:extLst>
            </p:cNvPr>
            <p:cNvCxnSpPr/>
            <p:nvPr/>
          </p:nvCxnSpPr>
          <p:spPr>
            <a:xfrm flipH="1">
              <a:off x="838200" y="4394200"/>
              <a:ext cx="685800" cy="6731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1" name="CuadroTexto 10">
                  <a:extLst>
                    <a:ext uri="{FF2B5EF4-FFF2-40B4-BE49-F238E27FC236}">
                      <a16:creationId xmlns:a16="http://schemas.microsoft.com/office/drawing/2014/main" id="{53721E1E-EF4F-9AED-08A1-4FE1E789B7EE}"/>
                    </a:ext>
                  </a:extLst>
                </p:cNvPr>
                <p:cNvSpPr txBox="1"/>
                <p:nvPr/>
              </p:nvSpPr>
              <p:spPr>
                <a:xfrm>
                  <a:off x="1273968" y="5248244"/>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𝐋</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𝟔</m:t>
                            </m:r>
                            <m:r>
                              <a:rPr lang="es-ES" sz="2000" b="1" i="0" smtClean="0">
                                <a:latin typeface="Cambria Math" panose="02040503050406030204" pitchFamily="18" charset="0"/>
                              </a:rPr>
                              <m:t>,</m:t>
                            </m:r>
                            <m:r>
                              <a:rPr lang="es-ES" sz="2000" b="1" i="0" smtClean="0">
                                <a:latin typeface="Cambria Math" panose="02040503050406030204" pitchFamily="18" charset="0"/>
                              </a:rPr>
                              <m:t>𝟑</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𝟐</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latin typeface="Arial" panose="020B0604020202020204" pitchFamily="34" charset="0"/>
                    <a:cs typeface="Arial" panose="020B0604020202020204" pitchFamily="34" charset="0"/>
                  </a:endParaRPr>
                </a:p>
              </p:txBody>
            </p:sp>
          </mc:Choice>
          <mc:Fallback xmlns="">
            <p:sp>
              <p:nvSpPr>
                <p:cNvPr id="11" name="CuadroTexto 10">
                  <a:extLst>
                    <a:ext uri="{FF2B5EF4-FFF2-40B4-BE49-F238E27FC236}">
                      <a16:creationId xmlns:a16="http://schemas.microsoft.com/office/drawing/2014/main" id="{53721E1E-EF4F-9AED-08A1-4FE1E789B7EE}"/>
                    </a:ext>
                  </a:extLst>
                </p:cNvPr>
                <p:cNvSpPr txBox="1">
                  <a:spLocks noRot="1" noChangeAspect="1" noMove="1" noResize="1" noEditPoints="1" noAdjustHandles="1" noChangeArrowheads="1" noChangeShapeType="1" noTextEdit="1"/>
                </p:cNvSpPr>
                <p:nvPr/>
              </p:nvSpPr>
              <p:spPr>
                <a:xfrm>
                  <a:off x="1273968" y="5248244"/>
                  <a:ext cx="3643313" cy="400110"/>
                </a:xfrm>
                <a:prstGeom prst="rect">
                  <a:avLst/>
                </a:prstGeom>
                <a:blipFill>
                  <a:blip r:embed="rId2"/>
                  <a:stretch>
                    <a:fillRect b="-1875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2" name="CuadroTexto 11">
                  <a:extLst>
                    <a:ext uri="{FF2B5EF4-FFF2-40B4-BE49-F238E27FC236}">
                      <a16:creationId xmlns:a16="http://schemas.microsoft.com/office/drawing/2014/main" id="{814F1A5A-31FA-745F-3C09-D79AFEB065A9}"/>
                    </a:ext>
                  </a:extLst>
                </p:cNvPr>
                <p:cNvSpPr txBox="1"/>
                <p:nvPr/>
              </p:nvSpPr>
              <p:spPr>
                <a:xfrm>
                  <a:off x="5452268" y="4570307"/>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𝐖</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𝟏𝟓</m:t>
                            </m:r>
                            <m:r>
                              <a:rPr lang="es-ES" sz="2000" b="1" i="0" smtClean="0">
                                <a:latin typeface="Cambria Math" panose="02040503050406030204" pitchFamily="18" charset="0"/>
                              </a:rPr>
                              <m:t>,</m:t>
                            </m:r>
                            <m:r>
                              <a:rPr lang="es-ES" sz="2000" b="1" i="0" smtClean="0">
                                <a:latin typeface="Cambria Math" panose="02040503050406030204" pitchFamily="18" charset="0"/>
                              </a:rPr>
                              <m:t>𝟏𝟐</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𝟎𝟐</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latin typeface="Arial" panose="020B0604020202020204" pitchFamily="34" charset="0"/>
                    <a:cs typeface="Arial" panose="020B0604020202020204" pitchFamily="34" charset="0"/>
                  </a:endParaRPr>
                </a:p>
              </p:txBody>
            </p:sp>
          </mc:Choice>
          <mc:Fallback xmlns="">
            <p:sp>
              <p:nvSpPr>
                <p:cNvPr id="12" name="CuadroTexto 11">
                  <a:extLst>
                    <a:ext uri="{FF2B5EF4-FFF2-40B4-BE49-F238E27FC236}">
                      <a16:creationId xmlns:a16="http://schemas.microsoft.com/office/drawing/2014/main" id="{814F1A5A-31FA-745F-3C09-D79AFEB065A9}"/>
                    </a:ext>
                  </a:extLst>
                </p:cNvPr>
                <p:cNvSpPr txBox="1">
                  <a:spLocks noRot="1" noChangeAspect="1" noMove="1" noResize="1" noEditPoints="1" noAdjustHandles="1" noChangeArrowheads="1" noChangeShapeType="1" noTextEdit="1"/>
                </p:cNvSpPr>
                <p:nvPr/>
              </p:nvSpPr>
              <p:spPr>
                <a:xfrm>
                  <a:off x="5452268" y="4570307"/>
                  <a:ext cx="3643313" cy="400110"/>
                </a:xfrm>
                <a:prstGeom prst="rect">
                  <a:avLst/>
                </a:prstGeom>
                <a:blipFill>
                  <a:blip r:embed="rId3"/>
                  <a:stretch>
                    <a:fillRect b="-15625"/>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13" name="CuadroTexto 12">
                  <a:extLst>
                    <a:ext uri="{FF2B5EF4-FFF2-40B4-BE49-F238E27FC236}">
                      <a16:creationId xmlns:a16="http://schemas.microsoft.com/office/drawing/2014/main" id="{BEE6D2F7-0C1B-2DB7-4D41-731F1C3F7CC6}"/>
                    </a:ext>
                  </a:extLst>
                </p:cNvPr>
                <p:cNvSpPr txBox="1"/>
                <p:nvPr/>
              </p:nvSpPr>
              <p:spPr>
                <a:xfrm>
                  <a:off x="5452268" y="3270191"/>
                  <a:ext cx="3643313" cy="4001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ES" sz="2000" b="1" i="0" smtClean="0">
                            <a:latin typeface="Cambria Math" panose="02040503050406030204" pitchFamily="18" charset="0"/>
                          </a:rPr>
                          <m:t>𝐇</m:t>
                        </m:r>
                        <m:r>
                          <a:rPr lang="es-ES" sz="2000" b="1" i="0" smtClean="0">
                            <a:latin typeface="Cambria Math" panose="02040503050406030204" pitchFamily="18" charset="0"/>
                          </a:rPr>
                          <m:t>=</m:t>
                        </m:r>
                        <m:d>
                          <m:dPr>
                            <m:ctrlPr>
                              <a:rPr lang="es-ES" sz="2000" b="1" i="1" smtClean="0">
                                <a:latin typeface="Cambria Math" panose="02040503050406030204" pitchFamily="18" charset="0"/>
                              </a:rPr>
                            </m:ctrlPr>
                          </m:dPr>
                          <m:e>
                            <m:r>
                              <a:rPr lang="es-ES" sz="2000" b="1" i="0" smtClean="0">
                                <a:latin typeface="Cambria Math" panose="02040503050406030204" pitchFamily="18" charset="0"/>
                              </a:rPr>
                              <m:t>𝟏𝟐</m:t>
                            </m:r>
                            <m:r>
                              <a:rPr lang="es-ES" sz="2000" b="1" i="0" smtClean="0">
                                <a:latin typeface="Cambria Math" panose="02040503050406030204" pitchFamily="18" charset="0"/>
                              </a:rPr>
                              <m:t>,</m:t>
                            </m:r>
                            <m:r>
                              <a:rPr lang="es-ES" sz="2000" b="1" i="0" smtClean="0">
                                <a:latin typeface="Cambria Math" panose="02040503050406030204" pitchFamily="18" charset="0"/>
                              </a:rPr>
                              <m:t>𝟐</m:t>
                            </m:r>
                            <m:r>
                              <a:rPr lang="es-ES" sz="2000" b="1" i="0" smtClean="0">
                                <a:latin typeface="Cambria Math" panose="02040503050406030204" pitchFamily="18" charset="0"/>
                                <a:ea typeface="Cambria Math" panose="02040503050406030204" pitchFamily="18" charset="0"/>
                              </a:rPr>
                              <m:t>±</m:t>
                            </m:r>
                            <m:r>
                              <a:rPr lang="es-ES" sz="2000" b="1" i="0" smtClean="0">
                                <a:latin typeface="Cambria Math" panose="02040503050406030204" pitchFamily="18" charset="0"/>
                                <a:ea typeface="Cambria Math" panose="02040503050406030204" pitchFamily="18" charset="0"/>
                              </a:rPr>
                              <m:t>𝟎</m:t>
                            </m:r>
                            <m:r>
                              <a:rPr lang="es-ES" sz="2000" b="1" i="0" smtClean="0">
                                <a:latin typeface="Cambria Math" panose="02040503050406030204" pitchFamily="18" charset="0"/>
                                <a:ea typeface="Cambria Math" panose="02040503050406030204" pitchFamily="18" charset="0"/>
                              </a:rPr>
                              <m:t>,</m:t>
                            </m:r>
                            <m:r>
                              <a:rPr lang="es-ES" sz="2000" b="1" i="1" smtClean="0">
                                <a:latin typeface="Cambria Math" panose="02040503050406030204" pitchFamily="18" charset="0"/>
                                <a:ea typeface="Cambria Math" panose="02040503050406030204" pitchFamily="18" charset="0"/>
                              </a:rPr>
                              <m:t>𝟏</m:t>
                            </m:r>
                          </m:e>
                        </m:d>
                        <m:r>
                          <a:rPr lang="es-ES" sz="2000" b="1" i="0" smtClean="0">
                            <a:latin typeface="Cambria Math" panose="02040503050406030204" pitchFamily="18" charset="0"/>
                          </a:rPr>
                          <m:t> </m:t>
                        </m:r>
                        <m:r>
                          <a:rPr lang="es-ES" sz="2000" b="1" i="0" smtClean="0">
                            <a:latin typeface="Cambria Math" panose="02040503050406030204" pitchFamily="18" charset="0"/>
                          </a:rPr>
                          <m:t>𝐜𝐦</m:t>
                        </m:r>
                      </m:oMath>
                    </m:oMathPara>
                  </a14:m>
                  <a:endParaRPr lang="es-ES_tradnl" sz="2000" b="1" dirty="0">
                    <a:latin typeface="Arial" panose="020B0604020202020204" pitchFamily="34" charset="0"/>
                    <a:cs typeface="Arial" panose="020B0604020202020204" pitchFamily="34" charset="0"/>
                  </a:endParaRPr>
                </a:p>
              </p:txBody>
            </p:sp>
          </mc:Choice>
          <mc:Fallback xmlns="">
            <p:sp>
              <p:nvSpPr>
                <p:cNvPr id="13" name="CuadroTexto 12">
                  <a:extLst>
                    <a:ext uri="{FF2B5EF4-FFF2-40B4-BE49-F238E27FC236}">
                      <a16:creationId xmlns:a16="http://schemas.microsoft.com/office/drawing/2014/main" id="{BEE6D2F7-0C1B-2DB7-4D41-731F1C3F7CC6}"/>
                    </a:ext>
                  </a:extLst>
                </p:cNvPr>
                <p:cNvSpPr txBox="1">
                  <a:spLocks noRot="1" noChangeAspect="1" noMove="1" noResize="1" noEditPoints="1" noAdjustHandles="1" noChangeArrowheads="1" noChangeShapeType="1" noTextEdit="1"/>
                </p:cNvSpPr>
                <p:nvPr/>
              </p:nvSpPr>
              <p:spPr>
                <a:xfrm>
                  <a:off x="5452268" y="3270191"/>
                  <a:ext cx="3643313" cy="400110"/>
                </a:xfrm>
                <a:prstGeom prst="rect">
                  <a:avLst/>
                </a:prstGeom>
                <a:blipFill>
                  <a:blip r:embed="rId4"/>
                  <a:stretch>
                    <a:fillRect b="-18750"/>
                  </a:stretch>
                </a:blipFill>
              </p:spPr>
              <p:txBody>
                <a:bodyPr/>
                <a:lstStyle/>
                <a:p>
                  <a:r>
                    <a:rPr lang="es-CL">
                      <a:noFill/>
                    </a:rPr>
                    <a:t> </a:t>
                  </a:r>
                </a:p>
              </p:txBody>
            </p:sp>
          </mc:Fallback>
        </mc:AlternateContent>
      </p:grpSp>
    </p:spTree>
    <p:extLst>
      <p:ext uri="{BB962C8B-B14F-4D97-AF65-F5344CB8AC3E}">
        <p14:creationId xmlns:p14="http://schemas.microsoft.com/office/powerpoint/2010/main" val="11191806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788</TotalTime>
  <Words>536</Words>
  <Application>Microsoft Macintosh PowerPoint</Application>
  <PresentationFormat>Panorámica</PresentationFormat>
  <Paragraphs>65</Paragraphs>
  <Slides>13</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13</vt:i4>
      </vt:variant>
    </vt:vector>
  </HeadingPairs>
  <TitlesOfParts>
    <vt:vector size="18" baseType="lpstr">
      <vt:lpstr>Arial</vt:lpstr>
      <vt:lpstr>Calibri</vt:lpstr>
      <vt:lpstr>Calibri Light</vt:lpstr>
      <vt:lpstr>Cambria Math</vt:lpstr>
      <vt:lpstr>Tema de Office</vt:lpstr>
      <vt:lpstr>DESVIACIÓN ESTÁNDAR</vt:lpstr>
      <vt:lpstr>ERROR ESTADÍSTICO (desviación estándar σ)</vt:lpstr>
      <vt:lpstr>Distribución normal </vt:lpstr>
      <vt:lpstr>Desviación estándar</vt:lpstr>
      <vt:lpstr>Consideremos un ejemplo para estudiar el caso. (10 o más mediciones )</vt:lpstr>
      <vt:lpstr>PROPAGACIÓN DE ERRORES</vt:lpstr>
      <vt:lpstr>¿Cómo se propagan los errores en las mediciones al determinar otra cantidad física? </vt:lpstr>
      <vt:lpstr>SUMA Y/O RESTA</vt:lpstr>
      <vt:lpstr>Presentación de PowerPoint</vt:lpstr>
      <vt:lpstr>Ejemplo</vt:lpstr>
      <vt:lpstr>MULTIPLICACIÓN Y DIVISIÓN</vt:lpstr>
      <vt:lpstr>Presentación de PowerPoint</vt:lpstr>
      <vt:lpstr>¿Cuál es el volumen del siguiente paralelepípedo?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Propagación de errores</dc:title>
  <dc:creator>Cristian Romanque</dc:creator>
  <cp:lastModifiedBy>Hector Jaime</cp:lastModifiedBy>
  <cp:revision>17</cp:revision>
  <cp:lastPrinted>2020-04-14T13:42:28Z</cp:lastPrinted>
  <dcterms:created xsi:type="dcterms:W3CDTF">2020-04-14T00:52:36Z</dcterms:created>
  <dcterms:modified xsi:type="dcterms:W3CDTF">2023-09-04T13:08:53Z</dcterms:modified>
</cp:coreProperties>
</file>