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72"/>
  </p:notesMasterIdLst>
  <p:sldIdLst>
    <p:sldId id="256" r:id="rId2"/>
    <p:sldId id="259" r:id="rId3"/>
    <p:sldId id="274" r:id="rId4"/>
    <p:sldId id="275" r:id="rId5"/>
    <p:sldId id="276" r:id="rId6"/>
    <p:sldId id="277" r:id="rId7"/>
    <p:sldId id="279" r:id="rId8"/>
    <p:sldId id="350" r:id="rId9"/>
    <p:sldId id="280" r:id="rId10"/>
    <p:sldId id="281" r:id="rId11"/>
    <p:sldId id="282" r:id="rId12"/>
    <p:sldId id="283" r:id="rId13"/>
    <p:sldId id="287" r:id="rId14"/>
    <p:sldId id="286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304" r:id="rId24"/>
    <p:sldId id="296" r:id="rId25"/>
    <p:sldId id="297" r:id="rId26"/>
    <p:sldId id="298" r:id="rId27"/>
    <p:sldId id="299" r:id="rId28"/>
    <p:sldId id="312" r:id="rId29"/>
    <p:sldId id="313" r:id="rId30"/>
    <p:sldId id="314" r:id="rId31"/>
    <p:sldId id="315" r:id="rId32"/>
    <p:sldId id="316" r:id="rId33"/>
    <p:sldId id="317" r:id="rId34"/>
    <p:sldId id="300" r:id="rId35"/>
    <p:sldId id="301" r:id="rId36"/>
    <p:sldId id="302" r:id="rId37"/>
    <p:sldId id="351" r:id="rId38"/>
    <p:sldId id="309" r:id="rId39"/>
    <p:sldId id="336" r:id="rId40"/>
    <p:sldId id="311" r:id="rId41"/>
    <p:sldId id="303" r:id="rId42"/>
    <p:sldId id="318" r:id="rId43"/>
    <p:sldId id="328" r:id="rId44"/>
    <p:sldId id="327" r:id="rId45"/>
    <p:sldId id="329" r:id="rId46"/>
    <p:sldId id="330" r:id="rId47"/>
    <p:sldId id="337" r:id="rId48"/>
    <p:sldId id="331" r:id="rId49"/>
    <p:sldId id="332" r:id="rId50"/>
    <p:sldId id="333" r:id="rId51"/>
    <p:sldId id="334" r:id="rId52"/>
    <p:sldId id="338" r:id="rId53"/>
    <p:sldId id="339" r:id="rId54"/>
    <p:sldId id="340" r:id="rId55"/>
    <p:sldId id="341" r:id="rId56"/>
    <p:sldId id="342" r:id="rId57"/>
    <p:sldId id="343" r:id="rId58"/>
    <p:sldId id="335" r:id="rId59"/>
    <p:sldId id="306" r:id="rId60"/>
    <p:sldId id="308" r:id="rId61"/>
    <p:sldId id="322" r:id="rId62"/>
    <p:sldId id="325" r:id="rId63"/>
    <p:sldId id="323" r:id="rId64"/>
    <p:sldId id="344" r:id="rId65"/>
    <p:sldId id="345" r:id="rId66"/>
    <p:sldId id="346" r:id="rId67"/>
    <p:sldId id="347" r:id="rId68"/>
    <p:sldId id="348" r:id="rId69"/>
    <p:sldId id="349" r:id="rId70"/>
    <p:sldId id="265" r:id="rId71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552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2375E-C7DA-4151-91DD-1EF1F2C3CF5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2C3AD39E-2C5F-49C3-859C-0C625896900A}">
      <dgm:prSet/>
      <dgm:spPr/>
      <dgm:t>
        <a:bodyPr/>
        <a:lstStyle/>
        <a:p>
          <a:pPr rtl="0"/>
          <a:r>
            <a:rPr lang="es-CL" smtClean="0"/>
            <a:t>Víveres ARMADA </a:t>
          </a:r>
          <a:endParaRPr lang="es-CL"/>
        </a:p>
      </dgm:t>
    </dgm:pt>
    <dgm:pt modelId="{BFC11682-DD3D-44FB-BE15-EF6F2D7C3DE4}" type="parTrans" cxnId="{909E5BB8-24D2-40C4-A593-9D780A034B0B}">
      <dgm:prSet/>
      <dgm:spPr/>
      <dgm:t>
        <a:bodyPr/>
        <a:lstStyle/>
        <a:p>
          <a:endParaRPr lang="es-ES"/>
        </a:p>
      </dgm:t>
    </dgm:pt>
    <dgm:pt modelId="{62B1A49C-E317-4418-A9CC-2D2F92A2672C}" type="sibTrans" cxnId="{909E5BB8-24D2-40C4-A593-9D780A034B0B}">
      <dgm:prSet/>
      <dgm:spPr/>
      <dgm:t>
        <a:bodyPr/>
        <a:lstStyle/>
        <a:p>
          <a:endParaRPr lang="es-ES"/>
        </a:p>
      </dgm:t>
    </dgm:pt>
    <dgm:pt modelId="{B44577CC-633C-405D-AA84-A4810C8FE1C6}">
      <dgm:prSet/>
      <dgm:spPr/>
      <dgm:t>
        <a:bodyPr/>
        <a:lstStyle/>
        <a:p>
          <a:pPr rtl="0"/>
          <a:r>
            <a:rPr lang="es-CL" smtClean="0"/>
            <a:t>Boletín de reintegro </a:t>
          </a:r>
          <a:endParaRPr lang="es-CL"/>
        </a:p>
      </dgm:t>
    </dgm:pt>
    <dgm:pt modelId="{A56CF7A5-3418-452C-8637-2B2A58DE722E}" type="parTrans" cxnId="{184E97CE-9ADD-4E7B-B7A8-97E7C4BFF805}">
      <dgm:prSet/>
      <dgm:spPr/>
      <dgm:t>
        <a:bodyPr/>
        <a:lstStyle/>
        <a:p>
          <a:endParaRPr lang="es-ES"/>
        </a:p>
      </dgm:t>
    </dgm:pt>
    <dgm:pt modelId="{AC92F655-965E-4C03-A228-95A71280AC1E}" type="sibTrans" cxnId="{184E97CE-9ADD-4E7B-B7A8-97E7C4BFF805}">
      <dgm:prSet/>
      <dgm:spPr/>
      <dgm:t>
        <a:bodyPr/>
        <a:lstStyle/>
        <a:p>
          <a:endParaRPr lang="es-ES"/>
        </a:p>
      </dgm:t>
    </dgm:pt>
    <dgm:pt modelId="{6FC022FF-1883-4041-AA87-E2B3BD5C4EC0}">
      <dgm:prSet/>
      <dgm:spPr/>
      <dgm:t>
        <a:bodyPr/>
        <a:lstStyle/>
        <a:p>
          <a:pPr rtl="0"/>
          <a:r>
            <a:rPr lang="es-CL" smtClean="0"/>
            <a:t>Víveres ESPECIALES </a:t>
          </a:r>
          <a:endParaRPr lang="es-CL"/>
        </a:p>
      </dgm:t>
    </dgm:pt>
    <dgm:pt modelId="{1446C501-049D-4F2B-A58D-21EC6A39121C}" type="parTrans" cxnId="{5BC71D78-C06C-41BF-A886-2AE78EEC9B7C}">
      <dgm:prSet/>
      <dgm:spPr/>
      <dgm:t>
        <a:bodyPr/>
        <a:lstStyle/>
        <a:p>
          <a:endParaRPr lang="es-ES"/>
        </a:p>
      </dgm:t>
    </dgm:pt>
    <dgm:pt modelId="{767B2EA6-FACC-4E91-AF55-7CCC80E03569}" type="sibTrans" cxnId="{5BC71D78-C06C-41BF-A886-2AE78EEC9B7C}">
      <dgm:prSet/>
      <dgm:spPr/>
      <dgm:t>
        <a:bodyPr/>
        <a:lstStyle/>
        <a:p>
          <a:endParaRPr lang="es-ES"/>
        </a:p>
      </dgm:t>
    </dgm:pt>
    <dgm:pt modelId="{B75E29BF-EBB7-4CCC-8E74-21B000D3BCE0}">
      <dgm:prSet/>
      <dgm:spPr/>
      <dgm:t>
        <a:bodyPr/>
        <a:lstStyle/>
        <a:p>
          <a:pPr rtl="0"/>
          <a:r>
            <a:rPr lang="es-CL" smtClean="0"/>
            <a:t>Boletín de reintegro</a:t>
          </a:r>
          <a:endParaRPr lang="es-CL"/>
        </a:p>
      </dgm:t>
    </dgm:pt>
    <dgm:pt modelId="{A63FB363-41F9-4335-B5BB-A8944F0FEC8A}" type="parTrans" cxnId="{88FAB3DB-294E-49C3-BA0E-B9F7870FDE0D}">
      <dgm:prSet/>
      <dgm:spPr/>
      <dgm:t>
        <a:bodyPr/>
        <a:lstStyle/>
        <a:p>
          <a:endParaRPr lang="es-ES"/>
        </a:p>
      </dgm:t>
    </dgm:pt>
    <dgm:pt modelId="{C8A419F0-BE50-45AD-948B-364D8867CEDC}" type="sibTrans" cxnId="{88FAB3DB-294E-49C3-BA0E-B9F7870FDE0D}">
      <dgm:prSet/>
      <dgm:spPr/>
      <dgm:t>
        <a:bodyPr/>
        <a:lstStyle/>
        <a:p>
          <a:endParaRPr lang="es-ES"/>
        </a:p>
      </dgm:t>
    </dgm:pt>
    <dgm:pt modelId="{950F43A9-D991-4F61-B26F-E6FA34E5BA2D}">
      <dgm:prSet/>
      <dgm:spPr/>
      <dgm:t>
        <a:bodyPr/>
        <a:lstStyle/>
        <a:p>
          <a:pPr rtl="0"/>
          <a:r>
            <a:rPr lang="es-CL" smtClean="0"/>
            <a:t>Comercio Local </a:t>
          </a:r>
          <a:endParaRPr lang="es-CL"/>
        </a:p>
      </dgm:t>
    </dgm:pt>
    <dgm:pt modelId="{BEFAEBB3-8C0F-4922-9E79-863B45931398}" type="parTrans" cxnId="{DAB3398C-A69A-4032-BE25-C763BA2F9D09}">
      <dgm:prSet/>
      <dgm:spPr/>
      <dgm:t>
        <a:bodyPr/>
        <a:lstStyle/>
        <a:p>
          <a:endParaRPr lang="es-ES"/>
        </a:p>
      </dgm:t>
    </dgm:pt>
    <dgm:pt modelId="{46E02C75-12C9-41B0-B17B-898CF8CA9FC8}" type="sibTrans" cxnId="{DAB3398C-A69A-4032-BE25-C763BA2F9D09}">
      <dgm:prSet/>
      <dgm:spPr/>
      <dgm:t>
        <a:bodyPr/>
        <a:lstStyle/>
        <a:p>
          <a:endParaRPr lang="es-ES"/>
        </a:p>
      </dgm:t>
    </dgm:pt>
    <dgm:pt modelId="{9E86175B-2006-4432-A9A5-CFD863D8FD03}" type="pres">
      <dgm:prSet presAssocID="{1342375E-C7DA-4151-91DD-1EF1F2C3CF55}" presName="Name0" presStyleCnt="0">
        <dgm:presLayoutVars>
          <dgm:dir/>
          <dgm:animLvl val="lvl"/>
          <dgm:resizeHandles val="exact"/>
        </dgm:presLayoutVars>
      </dgm:prSet>
      <dgm:spPr/>
    </dgm:pt>
    <dgm:pt modelId="{FD8840E4-06A7-4E38-A94F-776E96F83223}" type="pres">
      <dgm:prSet presAssocID="{2C3AD39E-2C5F-49C3-859C-0C625896900A}" presName="composite" presStyleCnt="0"/>
      <dgm:spPr/>
    </dgm:pt>
    <dgm:pt modelId="{491BA957-188D-46BC-97F9-0E71FAC21BA3}" type="pres">
      <dgm:prSet presAssocID="{2C3AD39E-2C5F-49C3-859C-0C625896900A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82874E27-D004-4293-ACF6-F384B109EDD1}" type="pres">
      <dgm:prSet presAssocID="{2C3AD39E-2C5F-49C3-859C-0C625896900A}" presName="desTx" presStyleLbl="alignAccFollowNode1" presStyleIdx="0" presStyleCnt="2">
        <dgm:presLayoutVars>
          <dgm:bulletEnabled val="1"/>
        </dgm:presLayoutVars>
      </dgm:prSet>
      <dgm:spPr/>
    </dgm:pt>
    <dgm:pt modelId="{3FA53CA7-7EA6-4C66-B5BB-A69DE6B7FFB5}" type="pres">
      <dgm:prSet presAssocID="{62B1A49C-E317-4418-A9CC-2D2F92A2672C}" presName="space" presStyleCnt="0"/>
      <dgm:spPr/>
    </dgm:pt>
    <dgm:pt modelId="{75578DAA-22DC-4BEC-861A-ED5EB2CB0687}" type="pres">
      <dgm:prSet presAssocID="{6FC022FF-1883-4041-AA87-E2B3BD5C4EC0}" presName="composite" presStyleCnt="0"/>
      <dgm:spPr/>
    </dgm:pt>
    <dgm:pt modelId="{F60AE518-90EE-493A-B928-7D82455067F8}" type="pres">
      <dgm:prSet presAssocID="{6FC022FF-1883-4041-AA87-E2B3BD5C4EC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E5D394A5-1701-466F-BB4C-CBF6AF411E5D}" type="pres">
      <dgm:prSet presAssocID="{6FC022FF-1883-4041-AA87-E2B3BD5C4EC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8FAB3DB-294E-49C3-BA0E-B9F7870FDE0D}" srcId="{6FC022FF-1883-4041-AA87-E2B3BD5C4EC0}" destId="{B75E29BF-EBB7-4CCC-8E74-21B000D3BCE0}" srcOrd="0" destOrd="0" parTransId="{A63FB363-41F9-4335-B5BB-A8944F0FEC8A}" sibTransId="{C8A419F0-BE50-45AD-948B-364D8867CEDC}"/>
    <dgm:cxn modelId="{8D17573C-E9A1-482D-A8EA-AF3EE6ED7764}" type="presOf" srcId="{950F43A9-D991-4F61-B26F-E6FA34E5BA2D}" destId="{E5D394A5-1701-466F-BB4C-CBF6AF411E5D}" srcOrd="0" destOrd="1" presId="urn:microsoft.com/office/officeart/2005/8/layout/hList1"/>
    <dgm:cxn modelId="{909E5BB8-24D2-40C4-A593-9D780A034B0B}" srcId="{1342375E-C7DA-4151-91DD-1EF1F2C3CF55}" destId="{2C3AD39E-2C5F-49C3-859C-0C625896900A}" srcOrd="0" destOrd="0" parTransId="{BFC11682-DD3D-44FB-BE15-EF6F2D7C3DE4}" sibTransId="{62B1A49C-E317-4418-A9CC-2D2F92A2672C}"/>
    <dgm:cxn modelId="{B76C374A-BF66-41F9-AEE8-62BB7DC6FC15}" type="presOf" srcId="{B75E29BF-EBB7-4CCC-8E74-21B000D3BCE0}" destId="{E5D394A5-1701-466F-BB4C-CBF6AF411E5D}" srcOrd="0" destOrd="0" presId="urn:microsoft.com/office/officeart/2005/8/layout/hList1"/>
    <dgm:cxn modelId="{5BC71D78-C06C-41BF-A886-2AE78EEC9B7C}" srcId="{1342375E-C7DA-4151-91DD-1EF1F2C3CF55}" destId="{6FC022FF-1883-4041-AA87-E2B3BD5C4EC0}" srcOrd="1" destOrd="0" parTransId="{1446C501-049D-4F2B-A58D-21EC6A39121C}" sibTransId="{767B2EA6-FACC-4E91-AF55-7CCC80E03569}"/>
    <dgm:cxn modelId="{DAB3398C-A69A-4032-BE25-C763BA2F9D09}" srcId="{6FC022FF-1883-4041-AA87-E2B3BD5C4EC0}" destId="{950F43A9-D991-4F61-B26F-E6FA34E5BA2D}" srcOrd="1" destOrd="0" parTransId="{BEFAEBB3-8C0F-4922-9E79-863B45931398}" sibTransId="{46E02C75-12C9-41B0-B17B-898CF8CA9FC8}"/>
    <dgm:cxn modelId="{0777B95C-2B18-4280-A6BD-0D0BBCE01593}" type="presOf" srcId="{6FC022FF-1883-4041-AA87-E2B3BD5C4EC0}" destId="{F60AE518-90EE-493A-B928-7D82455067F8}" srcOrd="0" destOrd="0" presId="urn:microsoft.com/office/officeart/2005/8/layout/hList1"/>
    <dgm:cxn modelId="{77D5EEEA-5382-4008-9419-4070B9E678ED}" type="presOf" srcId="{2C3AD39E-2C5F-49C3-859C-0C625896900A}" destId="{491BA957-188D-46BC-97F9-0E71FAC21BA3}" srcOrd="0" destOrd="0" presId="urn:microsoft.com/office/officeart/2005/8/layout/hList1"/>
    <dgm:cxn modelId="{01A3066A-D11A-4A4C-BC03-4E07BE7FF036}" type="presOf" srcId="{1342375E-C7DA-4151-91DD-1EF1F2C3CF55}" destId="{9E86175B-2006-4432-A9A5-CFD863D8FD03}" srcOrd="0" destOrd="0" presId="urn:microsoft.com/office/officeart/2005/8/layout/hList1"/>
    <dgm:cxn modelId="{184E97CE-9ADD-4E7B-B7A8-97E7C4BFF805}" srcId="{2C3AD39E-2C5F-49C3-859C-0C625896900A}" destId="{B44577CC-633C-405D-AA84-A4810C8FE1C6}" srcOrd="0" destOrd="0" parTransId="{A56CF7A5-3418-452C-8637-2B2A58DE722E}" sibTransId="{AC92F655-965E-4C03-A228-95A71280AC1E}"/>
    <dgm:cxn modelId="{9B4D4585-E512-42F5-ACCC-675DFA1F8914}" type="presOf" srcId="{B44577CC-633C-405D-AA84-A4810C8FE1C6}" destId="{82874E27-D004-4293-ACF6-F384B109EDD1}" srcOrd="0" destOrd="0" presId="urn:microsoft.com/office/officeart/2005/8/layout/hList1"/>
    <dgm:cxn modelId="{434AF13D-2DC4-4D8D-BFA8-F01B79B973E4}" type="presParOf" srcId="{9E86175B-2006-4432-A9A5-CFD863D8FD03}" destId="{FD8840E4-06A7-4E38-A94F-776E96F83223}" srcOrd="0" destOrd="0" presId="urn:microsoft.com/office/officeart/2005/8/layout/hList1"/>
    <dgm:cxn modelId="{CF2A2F4D-D82F-47CA-8483-CCEC5F643EF6}" type="presParOf" srcId="{FD8840E4-06A7-4E38-A94F-776E96F83223}" destId="{491BA957-188D-46BC-97F9-0E71FAC21BA3}" srcOrd="0" destOrd="0" presId="urn:microsoft.com/office/officeart/2005/8/layout/hList1"/>
    <dgm:cxn modelId="{0BB8E7FC-BF31-4DA9-8C7F-3CE3ED45A729}" type="presParOf" srcId="{FD8840E4-06A7-4E38-A94F-776E96F83223}" destId="{82874E27-D004-4293-ACF6-F384B109EDD1}" srcOrd="1" destOrd="0" presId="urn:microsoft.com/office/officeart/2005/8/layout/hList1"/>
    <dgm:cxn modelId="{53103B88-E09D-4A27-9641-88E5B66AE630}" type="presParOf" srcId="{9E86175B-2006-4432-A9A5-CFD863D8FD03}" destId="{3FA53CA7-7EA6-4C66-B5BB-A69DE6B7FFB5}" srcOrd="1" destOrd="0" presId="urn:microsoft.com/office/officeart/2005/8/layout/hList1"/>
    <dgm:cxn modelId="{DC4C8E47-6813-41DA-82E2-6763596B5379}" type="presParOf" srcId="{9E86175B-2006-4432-A9A5-CFD863D8FD03}" destId="{75578DAA-22DC-4BEC-861A-ED5EB2CB0687}" srcOrd="2" destOrd="0" presId="urn:microsoft.com/office/officeart/2005/8/layout/hList1"/>
    <dgm:cxn modelId="{E7CA0253-5EC2-45FF-89A7-06849689223F}" type="presParOf" srcId="{75578DAA-22DC-4BEC-861A-ED5EB2CB0687}" destId="{F60AE518-90EE-493A-B928-7D82455067F8}" srcOrd="0" destOrd="0" presId="urn:microsoft.com/office/officeart/2005/8/layout/hList1"/>
    <dgm:cxn modelId="{972980DC-FA27-460A-A691-822934ED4431}" type="presParOf" srcId="{75578DAA-22DC-4BEC-861A-ED5EB2CB0687}" destId="{E5D394A5-1701-466F-BB4C-CBF6AF411E5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1BA957-188D-46BC-97F9-0E71FAC21BA3}">
      <dsp:nvSpPr>
        <dsp:cNvPr id="0" name=""/>
        <dsp:cNvSpPr/>
      </dsp:nvSpPr>
      <dsp:spPr>
        <a:xfrm>
          <a:off x="38" y="26069"/>
          <a:ext cx="3662109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smtClean="0"/>
            <a:t>Víveres ARMADA </a:t>
          </a:r>
          <a:endParaRPr lang="es-CL" sz="2700" kern="1200"/>
        </a:p>
      </dsp:txBody>
      <dsp:txXfrm>
        <a:off x="38" y="26069"/>
        <a:ext cx="3662109" cy="777600"/>
      </dsp:txXfrm>
    </dsp:sp>
    <dsp:sp modelId="{82874E27-D004-4293-ACF6-F384B109EDD1}">
      <dsp:nvSpPr>
        <dsp:cNvPr id="0" name=""/>
        <dsp:cNvSpPr/>
      </dsp:nvSpPr>
      <dsp:spPr>
        <a:xfrm>
          <a:off x="38" y="803669"/>
          <a:ext cx="3662109" cy="1185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Boletín de reintegro </a:t>
          </a:r>
          <a:endParaRPr lang="es-CL" sz="2700" kern="1200"/>
        </a:p>
      </dsp:txBody>
      <dsp:txXfrm>
        <a:off x="38" y="803669"/>
        <a:ext cx="3662109" cy="1185840"/>
      </dsp:txXfrm>
    </dsp:sp>
    <dsp:sp modelId="{F60AE518-90EE-493A-B928-7D82455067F8}">
      <dsp:nvSpPr>
        <dsp:cNvPr id="0" name=""/>
        <dsp:cNvSpPr/>
      </dsp:nvSpPr>
      <dsp:spPr>
        <a:xfrm>
          <a:off x="4174843" y="26069"/>
          <a:ext cx="3662109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smtClean="0"/>
            <a:t>Víveres ESPECIALES </a:t>
          </a:r>
          <a:endParaRPr lang="es-CL" sz="2700" kern="1200"/>
        </a:p>
      </dsp:txBody>
      <dsp:txXfrm>
        <a:off x="4174843" y="26069"/>
        <a:ext cx="3662109" cy="777600"/>
      </dsp:txXfrm>
    </dsp:sp>
    <dsp:sp modelId="{E5D394A5-1701-466F-BB4C-CBF6AF411E5D}">
      <dsp:nvSpPr>
        <dsp:cNvPr id="0" name=""/>
        <dsp:cNvSpPr/>
      </dsp:nvSpPr>
      <dsp:spPr>
        <a:xfrm>
          <a:off x="4174843" y="803669"/>
          <a:ext cx="3662109" cy="1185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Boletín de reintegro</a:t>
          </a:r>
          <a:endParaRPr lang="es-CL" sz="2700" kern="120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Comercio Local </a:t>
          </a:r>
          <a:endParaRPr lang="es-CL" sz="2700" kern="1200"/>
        </a:p>
      </dsp:txBody>
      <dsp:txXfrm>
        <a:off x="4174843" y="803669"/>
        <a:ext cx="3662109" cy="1185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21/07/2025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765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76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PROCEDIMIENTOS DEL CARGO ALIMENTACIÓN</a:t>
            </a:r>
          </a:p>
        </p:txBody>
      </p:sp>
      <p:pic>
        <p:nvPicPr>
          <p:cNvPr id="3" name="2 Imagen" descr="foto_0000001720181203110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179" y="2515716"/>
            <a:ext cx="4290053" cy="3217540"/>
          </a:xfrm>
          <a:prstGeom prst="rect">
            <a:avLst/>
          </a:prstGeom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Actualizado Julio 2025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85800"/>
            <a:ext cx="82296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solidFill>
                  <a:schemeClr val="tx2">
                    <a:lumMod val="75000"/>
                  </a:schemeClr>
                </a:solidFill>
              </a:rPr>
              <a:t>INTRODUCCIÓN</a:t>
            </a:r>
            <a:endParaRPr lang="es-CL" sz="36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968552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En enero del año 2004 se materializa la puesta en marcha y explotación del Sistema Automatizado de Cuenta de Víveres a nivel institucional,  estableciéndose inicialmente la administración según lo indica el mensaje R031617 Nov-2003  de la siguiente forma: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General</a:t>
            </a: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Funcional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Técnico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4 Imagen" descr="images22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708920"/>
            <a:ext cx="2954908" cy="2675384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b="1" smtClean="0">
                <a:latin typeface="Bahnschrift" pitchFamily="34" charset="0"/>
              </a:rPr>
              <a:pPr/>
              <a:t>2</a:t>
            </a:fld>
            <a:endParaRPr lang="es-CL" b="1" dirty="0">
              <a:latin typeface="Bahnschrif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75" y="2420887"/>
            <a:ext cx="8372897" cy="410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3528" y="1484784"/>
            <a:ext cx="8247062" cy="30003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Armada, con su Departamento I “Operaciones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” y el (CODE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"U") área de víveres,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es la encargada de la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administración de los recursos monetarios, en moneda nacional y dólar, asignados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en: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					     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 "Alimentos y Bebidas"</a:t>
            </a:r>
          </a:p>
        </p:txBody>
      </p:sp>
      <p:sp>
        <p:nvSpPr>
          <p:cNvPr id="8198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17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47062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 es responsable de: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obtención de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“</a:t>
            </a:r>
            <a:r>
              <a:rPr lang="es-CL" sz="2000" dirty="0" smtClean="0">
                <a:solidFill>
                  <a:srgbClr val="002060"/>
                </a:solidFill>
              </a:rPr>
              <a:t>V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íveres Armada”,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los cuales son almacenados y entregados a las Unidades y Reparticiones a través de los Centros de Abastecimiento.</a:t>
            </a: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Fijar el valor de la Ración Armada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  <a:r>
              <a:rPr lang="es-CL" sz="2000" dirty="0" smtClean="0">
                <a:solidFill>
                  <a:srgbClr val="002060"/>
                </a:solidFill>
              </a:rPr>
              <a:t> (BOLINFO </a:t>
            </a:r>
            <a:r>
              <a:rPr lang="es-CL" sz="2000" dirty="0" smtClean="0">
                <a:solidFill>
                  <a:srgbClr val="002060"/>
                </a:solidFill>
              </a:rPr>
              <a:t>02/2025 01 de junio).</a:t>
            </a:r>
            <a:endParaRPr lang="es-CL" sz="2000" dirty="0" smtClean="0">
              <a:solidFill>
                <a:srgbClr val="002060"/>
              </a:solidFill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COMPLETA: </a:t>
            </a:r>
            <a:r>
              <a:rPr lang="es-CL" sz="1800" dirty="0" smtClean="0">
                <a:solidFill>
                  <a:srgbClr val="002060"/>
                </a:solidFill>
              </a:rPr>
              <a:t>$2.429</a:t>
            </a: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MEDIA </a:t>
            </a:r>
            <a:r>
              <a:rPr lang="es-CL" sz="1800" dirty="0" smtClean="0">
                <a:solidFill>
                  <a:srgbClr val="002060"/>
                </a:solidFill>
              </a:rPr>
              <a:t>(85%): </a:t>
            </a:r>
            <a:r>
              <a:rPr lang="es-CL" sz="1800" dirty="0" smtClean="0">
                <a:solidFill>
                  <a:srgbClr val="002060"/>
                </a:solidFill>
              </a:rPr>
              <a:t>$2.065</a:t>
            </a:r>
            <a:endParaRPr lang="es-CL" sz="1800" dirty="0">
              <a:solidFill>
                <a:srgbClr val="002060"/>
              </a:solidFill>
            </a:endParaRPr>
          </a:p>
        </p:txBody>
      </p:sp>
      <p:sp>
        <p:nvSpPr>
          <p:cNvPr id="9222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774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spcBef>
                <a:spcPct val="20000"/>
              </a:spcBef>
              <a:defRPr/>
            </a:pPr>
            <a:r>
              <a:rPr lang="es-CL" sz="2000" u="sng" dirty="0" smtClean="0">
                <a:solidFill>
                  <a:srgbClr val="002060"/>
                </a:solidFill>
                <a:latin typeface="+mn-lt"/>
                <a:cs typeface="+mn-cs"/>
              </a:rPr>
              <a:t>Funciones </a:t>
            </a:r>
            <a:r>
              <a:rPr lang="es-CL" sz="2000" u="sng" dirty="0">
                <a:solidFill>
                  <a:srgbClr val="002060"/>
                </a:solidFill>
                <a:latin typeface="+mn-lt"/>
                <a:cs typeface="+mn-cs"/>
              </a:rPr>
              <a:t>del CODE "U“</a:t>
            </a:r>
          </a:p>
          <a:p>
            <a:pPr algn="just" eaLnBrk="0" hangingPunct="0">
              <a:spcBef>
                <a:spcPct val="20000"/>
              </a:spcBef>
              <a:defRPr/>
            </a:pPr>
            <a:endParaRPr lang="es-CL" sz="2000" u="sng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6195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Confeccionar el Presupuesto Anual de la Institución, correspondiente al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01, "Alimentos y Bebidas” de acuerdo a estadísticas de racionamiento de años anteriores, períodos de actividad y dotación de la Armada.</a:t>
            </a:r>
          </a:p>
        </p:txBody>
      </p:sp>
      <p:sp>
        <p:nvSpPr>
          <p:cNvPr id="1024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42" name="Picture 2" descr="https://encrypted-tbn3.gstatic.com/images?q=tbn:ANd9GcQiTqjsUMVFNYZky2uaGz0sxjBImN3WA-LnIFGCJsy_RZbTizs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1009"/>
            <a:ext cx="8207375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535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864221"/>
            <a:ext cx="8207375" cy="42290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Determinar </a:t>
            </a:r>
            <a:r>
              <a:rPr lang="es-CL" sz="2000" dirty="0">
                <a:solidFill>
                  <a:srgbClr val="002060"/>
                </a:solidFill>
              </a:rPr>
              <a:t>la cantidad de Víveres Armada a adquirir para ser entregados a UU y RR a través de los Centros de Abastecimiento.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Generar el Plan de Compras Anual de Víveres</a:t>
            </a:r>
            <a:r>
              <a:rPr lang="es-CL" sz="2000" dirty="0" smtClean="0">
                <a:solidFill>
                  <a:srgbClr val="002060"/>
                </a:solidFill>
              </a:rPr>
              <a:t>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Asesorar reglamentariamente a las UU y RR en lo concerniente a la correcta aplicación de las normas establecidas para el Sistema de Alimentación.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Impartir instrucciones a los mandos por intermedio de las Comisarías, relacionadas con modificaciones, disposiciones e instrucciones que se deban adoptar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249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772816"/>
            <a:ext cx="8207375" cy="24288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Confeccionar </a:t>
            </a:r>
            <a:r>
              <a:rPr lang="es-CL" sz="2000" dirty="0">
                <a:solidFill>
                  <a:srgbClr val="002060"/>
                </a:solidFill>
              </a:rPr>
              <a:t>el Boletín Informativo de Precios, de los Víveres Armada y de Reintegro cada vez que se produzcan modificaciones, enviándolos a los mandos para su difusión a las Unidades y Reparticiones dependientes.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194" name="Picture 2" descr="Resultado de imagen para BOLETIN DE PRECI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849215"/>
            <a:ext cx="2316087" cy="231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380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742887714"/>
              </p:ext>
            </p:extLst>
          </p:nvPr>
        </p:nvGraphicFramePr>
        <p:xfrm>
          <a:off x="479425" y="1436328"/>
          <a:ext cx="7836991" cy="2015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5717" y="3553044"/>
            <a:ext cx="3028950" cy="15144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4887" y="5164644"/>
            <a:ext cx="2714625" cy="168592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6996" y="3451907"/>
            <a:ext cx="2628900" cy="17430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6996" y="5126544"/>
            <a:ext cx="2647950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8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3"/>
          <p:cNvSpPr txBox="1">
            <a:spLocks noChangeArrowheads="1"/>
          </p:cNvSpPr>
          <p:nvPr/>
        </p:nvSpPr>
        <p:spPr bwMode="auto">
          <a:xfrm>
            <a:off x="468313" y="1357312"/>
            <a:ext cx="8207375" cy="537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1950" indent="-3619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En UU y RR, será responsabilidad del 2° Comandante o Sub Jefe y del Jefe del Departamento de Abastecimiento y Finanzas, a través del Cargo Alimentación, la administración de los víveres y recursos monetarios que se disponen para el otorgamiento de un racionamiento balanceado y racional, tanto en calidad como en calorías, acorde a las actividades que deba desarrollar el personal en la Institución.</a:t>
            </a:r>
          </a:p>
        </p:txBody>
      </p:sp>
      <p:sp>
        <p:nvSpPr>
          <p:cNvPr id="14342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6" r="6210"/>
          <a:stretch/>
        </p:blipFill>
        <p:spPr bwMode="auto">
          <a:xfrm>
            <a:off x="4439541" y="3212976"/>
            <a:ext cx="4380931" cy="3524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4519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Los Jefes de Departamento o Encargados de Abastecimiento y Finanzas, deberán dar estricto cumplimiento al Parte Diario de Racionamiento que haya autorizado el Segundo Comandante o Sub Jefe.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El Jefe del Departamento de Abastecimiento y Finanzas, debe administrar eficientemente los recursos monetarios presupuestarios, que le hayan sido asignados por la D.AB.A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536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64235"/>
            <a:ext cx="5328592" cy="32491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6945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7188" y="1528763"/>
            <a:ext cx="8286750" cy="4543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Obtener, recibir, almacenar y administrar el abastecimiento de víveres para proporcionar la alimentación adecuada a la dotación de la unidad y repartición.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recursos que aporta la Institución para la alimentación del personal, debiendo rendir cuenta documentada de su inversión a la Contraloría de la Armada.</a:t>
            </a:r>
            <a:endParaRPr lang="es-ES" altLang="es-ES" sz="2000" dirty="0" smtClean="0">
              <a:solidFill>
                <a:srgbClr val="002060"/>
              </a:solidFill>
            </a:endParaRPr>
          </a:p>
        </p:txBody>
      </p:sp>
      <p:sp>
        <p:nvSpPr>
          <p:cNvPr id="16389" name="5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89040"/>
            <a:ext cx="45720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282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8032" y="1357808"/>
            <a:ext cx="7772400" cy="531155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Elaborar y tramitar los informes de Alimentación que dispone la Comisaría respectiva.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fondos que aporta el personal para mejora del rancho en relación con los acuerdos de la comisión de Bienestar.</a:t>
            </a:r>
          </a:p>
          <a:p>
            <a:pPr algn="just"/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Estudiar  y planificar la alimentación de la Unidad o repartición, de acuerdo a los respectivos Menú.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Elaborar mensualmente la Cuenta de Víveres</a:t>
            </a:r>
            <a:r>
              <a:rPr lang="es-MX" altLang="es-ES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Verificar y controlar que los elementos de medición como balanza, romanas u otros se encuentren certificados.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Velar que los elementos requeridos para confeccionar la alimentación se ocupen a plenitud, con el objeto de no mermar la calidad de este. </a:t>
            </a:r>
            <a:endParaRPr lang="es-ES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>
              <a:solidFill>
                <a:srgbClr val="002060"/>
              </a:solidFill>
            </a:endParaRPr>
          </a:p>
        </p:txBody>
      </p:sp>
      <p:sp>
        <p:nvSpPr>
          <p:cNvPr id="17413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6229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7" t="19776" r="16015" b="9142"/>
          <a:stretch/>
        </p:blipFill>
        <p:spPr bwMode="auto">
          <a:xfrm>
            <a:off x="0" y="1253539"/>
            <a:ext cx="9144000" cy="51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ORGANIZACIÓN DEPTO ABASTECIMIENTO Y FZAS.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2564904"/>
            <a:ext cx="1584176" cy="39604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919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sz="2000" b="1" kern="0" dirty="0">
                <a:solidFill>
                  <a:srgbClr val="002060"/>
                </a:solidFill>
              </a:rPr>
              <a:t>MABA </a:t>
            </a:r>
            <a:r>
              <a:rPr lang="es-ES" sz="2000" b="1" kern="0" dirty="0" smtClean="0">
                <a:solidFill>
                  <a:srgbClr val="002060"/>
                </a:solidFill>
              </a:rPr>
              <a:t> </a:t>
            </a:r>
            <a:r>
              <a:rPr lang="es-CL" sz="2000" b="1" kern="0" dirty="0" smtClean="0">
                <a:solidFill>
                  <a:srgbClr val="002060"/>
                </a:solidFill>
              </a:rPr>
              <a:t>ART </a:t>
            </a:r>
            <a:r>
              <a:rPr lang="es-ES" sz="2000" b="1" kern="0" dirty="0" smtClean="0">
                <a:solidFill>
                  <a:srgbClr val="002060"/>
                </a:solidFill>
              </a:rPr>
              <a:t>30201.</a:t>
            </a:r>
            <a:endParaRPr lang="es-CL" sz="2000" b="1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La </a:t>
            </a:r>
            <a:r>
              <a:rPr lang="es-CL" sz="2000" kern="0" dirty="0">
                <a:solidFill>
                  <a:srgbClr val="002060"/>
                </a:solidFill>
                <a:latin typeface="+mn-lt"/>
                <a:cs typeface="+mn-cs"/>
              </a:rPr>
              <a:t>Ración Armada es la cantidad y calidad de alimentos que la Armada proporciona a su personal diariamente, para otorgarle una alimentación racional que le permita desarrollar las diferentes actividades que la Institución impone</a:t>
            </a: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</a:p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kern="0" dirty="0">
                <a:solidFill>
                  <a:srgbClr val="002060"/>
                </a:solidFill>
              </a:rPr>
              <a:t>Las Unidades y Reparticiones quedan facultadas para otorgar los e</a:t>
            </a:r>
            <a:r>
              <a:rPr lang="es-ES" sz="2000" kern="0" dirty="0" smtClean="0">
                <a:solidFill>
                  <a:srgbClr val="002060"/>
                </a:solidFill>
              </a:rPr>
              <a:t>jercicios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ranchos adicionales </a:t>
            </a:r>
            <a:r>
              <a:rPr lang="es-ES" sz="2000" kern="0" dirty="0">
                <a:solidFill>
                  <a:srgbClr val="002060"/>
                </a:solidFill>
              </a:rPr>
              <a:t>a lo antes mencionado, con cargo a sus disponibilidades de alimentación.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La ración Armada contempla, como mínimo los siguientes ejercicios de rancho: 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defRPr/>
            </a:pPr>
            <a:r>
              <a:rPr lang="es-CL" sz="2000" u="sng" kern="0" dirty="0">
                <a:solidFill>
                  <a:srgbClr val="002060"/>
                </a:solidFill>
              </a:rPr>
              <a:t>Ración Completa</a:t>
            </a:r>
            <a:r>
              <a:rPr lang="es-CL" sz="2000" kern="0" dirty="0">
                <a:solidFill>
                  <a:srgbClr val="002060"/>
                </a:solidFill>
              </a:rPr>
              <a:t>		</a:t>
            </a:r>
            <a:r>
              <a:rPr lang="es-CL" sz="2000" kern="0" dirty="0" smtClean="0">
                <a:solidFill>
                  <a:srgbClr val="002060"/>
                </a:solidFill>
              </a:rPr>
              <a:t>		</a:t>
            </a:r>
            <a:r>
              <a:rPr lang="es-CL" sz="2000" u="sng" kern="0" dirty="0">
                <a:solidFill>
                  <a:srgbClr val="002060"/>
                </a:solidFill>
              </a:rPr>
              <a:t>Media Ración</a:t>
            </a: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Desayuno 				Almuerzo</a:t>
            </a:r>
            <a:endParaRPr lang="es-MX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 smtClean="0">
                <a:solidFill>
                  <a:srgbClr val="002060"/>
                </a:solidFill>
              </a:rPr>
              <a:t>Almuerzo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Cena </a:t>
            </a: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20486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3558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7" t="27226" r="20687" b="6565"/>
          <a:stretch/>
        </p:blipFill>
        <p:spPr bwMode="auto">
          <a:xfrm>
            <a:off x="582410" y="1196752"/>
            <a:ext cx="8310070" cy="544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7" name="1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6285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6" t="20186" r="20590" b="16317"/>
          <a:stretch/>
        </p:blipFill>
        <p:spPr bwMode="auto">
          <a:xfrm>
            <a:off x="755576" y="1814694"/>
            <a:ext cx="8208912" cy="514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7" t="27226" r="20687" b="64916"/>
          <a:stretch/>
        </p:blipFill>
        <p:spPr bwMode="auto">
          <a:xfrm>
            <a:off x="755576" y="1206987"/>
            <a:ext cx="8208912" cy="63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4" name="2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50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DETERMINACIÓN </a:t>
            </a:r>
            <a:r>
              <a:rPr lang="es-ES" sz="2000" b="1" kern="0" dirty="0">
                <a:solidFill>
                  <a:srgbClr val="002060"/>
                </a:solidFill>
              </a:rPr>
              <a:t>DEL VALOR DE LA RACIÓN ARMADA</a:t>
            </a:r>
            <a:r>
              <a:rPr lang="es-ES" sz="2000" b="1" kern="0" dirty="0" smtClean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30206</a:t>
            </a:r>
            <a:r>
              <a:rPr lang="es-ES" sz="2000" kern="0" dirty="0">
                <a:solidFill>
                  <a:srgbClr val="002060"/>
                </a:solidFill>
              </a:rPr>
              <a:t> La Dirección de Abastecimiento de la Armada, fijará en forma </a:t>
            </a:r>
            <a:r>
              <a:rPr lang="es-ES" sz="2000" kern="0" dirty="0" smtClean="0">
                <a:solidFill>
                  <a:srgbClr val="002060"/>
                </a:solidFill>
              </a:rPr>
              <a:t>	    periódica </a:t>
            </a:r>
            <a:r>
              <a:rPr lang="es-ES" sz="2000" kern="0" dirty="0">
                <a:solidFill>
                  <a:srgbClr val="002060"/>
                </a:solidFill>
              </a:rPr>
              <a:t>el valor de la </a:t>
            </a:r>
            <a:r>
              <a:rPr lang="es-ES" sz="2000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kern="0" dirty="0">
                <a:solidFill>
                  <a:srgbClr val="002060"/>
                </a:solidFill>
              </a:rPr>
              <a:t>, de acuerdo a análisis y </a:t>
            </a:r>
            <a:r>
              <a:rPr lang="es-ES" sz="2000" kern="0" dirty="0" smtClean="0">
                <a:solidFill>
                  <a:srgbClr val="002060"/>
                </a:solidFill>
              </a:rPr>
              <a:t>	    evaluación </a:t>
            </a:r>
            <a:r>
              <a:rPr lang="es-ES" sz="2000" kern="0" dirty="0">
                <a:solidFill>
                  <a:srgbClr val="002060"/>
                </a:solidFill>
              </a:rPr>
              <a:t>de la situación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30207 </a:t>
            </a:r>
            <a:r>
              <a:rPr lang="es-ES" sz="2000" kern="0" dirty="0">
                <a:solidFill>
                  <a:srgbClr val="002060"/>
                </a:solidFill>
              </a:rPr>
              <a:t>Dicho valor será determinado basándose en el precio que </a:t>
            </a:r>
            <a:r>
              <a:rPr lang="es-ES" sz="2000" kern="0" dirty="0" smtClean="0">
                <a:solidFill>
                  <a:srgbClr val="002060"/>
                </a:solidFill>
              </a:rPr>
              <a:t>la   	    D.AB.A</a:t>
            </a:r>
            <a:r>
              <a:rPr lang="es-ES" sz="2000" kern="0" dirty="0">
                <a:solidFill>
                  <a:srgbClr val="002060"/>
                </a:solidFill>
              </a:rPr>
              <a:t>. obtenga de </a:t>
            </a:r>
            <a:r>
              <a:rPr lang="es-ES" sz="2000" kern="0" dirty="0" smtClean="0">
                <a:solidFill>
                  <a:srgbClr val="002060"/>
                </a:solidFill>
              </a:rPr>
              <a:t>sus proveedores </a:t>
            </a:r>
            <a:r>
              <a:rPr lang="es-ES" sz="2000" kern="0" dirty="0">
                <a:solidFill>
                  <a:srgbClr val="002060"/>
                </a:solidFill>
              </a:rPr>
              <a:t>por los diferentes elementos </a:t>
            </a:r>
            <a:r>
              <a:rPr lang="es-ES" sz="2000" kern="0" dirty="0" smtClean="0">
                <a:solidFill>
                  <a:srgbClr val="002060"/>
                </a:solidFill>
              </a:rPr>
              <a:t>	    que </a:t>
            </a:r>
            <a:r>
              <a:rPr lang="es-ES" sz="2000" kern="0" dirty="0">
                <a:solidFill>
                  <a:srgbClr val="002060"/>
                </a:solidFill>
              </a:rPr>
              <a:t>componen la Ración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30208</a:t>
            </a:r>
            <a:r>
              <a:rPr lang="es-ES" sz="2000" kern="0" dirty="0">
                <a:solidFill>
                  <a:srgbClr val="002060"/>
                </a:solidFill>
              </a:rPr>
              <a:t> El valor de la Ración Armada y el valor de sus componentes, será </a:t>
            </a:r>
            <a:r>
              <a:rPr lang="es-ES" sz="2000" kern="0" dirty="0" smtClean="0">
                <a:solidFill>
                  <a:srgbClr val="002060"/>
                </a:solidFill>
              </a:rPr>
              <a:t>	   informado </a:t>
            </a:r>
            <a:r>
              <a:rPr lang="es-ES" sz="2000" kern="0" dirty="0">
                <a:solidFill>
                  <a:srgbClr val="002060"/>
                </a:solidFill>
              </a:rPr>
              <a:t>por la D.AB.A. </a:t>
            </a:r>
            <a:r>
              <a:rPr lang="es-ES" sz="2000" kern="0" dirty="0" smtClean="0">
                <a:solidFill>
                  <a:srgbClr val="002060"/>
                </a:solidFill>
              </a:rPr>
              <a:t>a los </a:t>
            </a:r>
            <a:r>
              <a:rPr lang="es-ES" sz="2000" kern="0" dirty="0">
                <a:solidFill>
                  <a:srgbClr val="002060"/>
                </a:solidFill>
              </a:rPr>
              <a:t>Mandos, Comisarios y Jefes de </a:t>
            </a:r>
            <a:r>
              <a:rPr lang="es-ES" sz="2000" kern="0" dirty="0" smtClean="0">
                <a:solidFill>
                  <a:srgbClr val="002060"/>
                </a:solidFill>
              </a:rPr>
              <a:t>	  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y Finanzas, </a:t>
            </a:r>
            <a:r>
              <a:rPr lang="es-ES" sz="2000" kern="0" dirty="0" smtClean="0">
                <a:solidFill>
                  <a:srgbClr val="002060"/>
                </a:solidFill>
              </a:rPr>
              <a:t>por intermedio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	   un </a:t>
            </a:r>
            <a:r>
              <a:rPr lang="es-ES" sz="2000" kern="0" dirty="0">
                <a:solidFill>
                  <a:srgbClr val="002060"/>
                </a:solidFill>
              </a:rPr>
              <a:t>boletín informativo. (INFODABA).</a:t>
            </a:r>
            <a:r>
              <a:rPr lang="es-CL" sz="2000" kern="0" dirty="0" smtClean="0">
                <a:solidFill>
                  <a:srgbClr val="002060"/>
                </a:solidFill>
              </a:rPr>
              <a:t>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8282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60816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30206 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en </a:t>
            </a:r>
            <a:r>
              <a:rPr lang="es-ES" sz="2000" b="1" kern="0" dirty="0" smtClean="0">
                <a:solidFill>
                  <a:srgbClr val="002060"/>
                </a:solidFill>
              </a:rPr>
              <a:t>las siguientes circunstancias</a:t>
            </a:r>
            <a:endParaRPr lang="es-ES" sz="2000" b="1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889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15%: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embarcado en las Unidades de la IV Zona Naval y en aquellas que posean dotaciones menores de 50 hombres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Infantes de Marina y Naval de dotación en los Destacamentos I.M. y aquel que sea designado en Comisión a estas </a:t>
            </a:r>
            <a:r>
              <a:rPr lang="es-ES" sz="2000" kern="0" dirty="0" smtClean="0">
                <a:solidFill>
                  <a:srgbClr val="002060"/>
                </a:solidFill>
              </a:rPr>
              <a:t>Unidades.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en el Comando de Fuerzas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Cadetes </a:t>
            </a:r>
            <a:r>
              <a:rPr lang="es-ES" sz="2000" kern="0" dirty="0">
                <a:solidFill>
                  <a:srgbClr val="002060"/>
                </a:solidFill>
              </a:rPr>
              <a:t>y Grumetes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Aspirantes </a:t>
            </a:r>
            <a:r>
              <a:rPr lang="es-ES" sz="2000" kern="0" dirty="0">
                <a:solidFill>
                  <a:srgbClr val="002060"/>
                </a:solidFill>
              </a:rPr>
              <a:t>Navales en los Centros de </a:t>
            </a:r>
            <a:r>
              <a:rPr lang="es-ES" sz="2000" kern="0" dirty="0" smtClean="0">
                <a:solidFill>
                  <a:srgbClr val="002060"/>
                </a:solidFill>
              </a:rPr>
              <a:t>Instrucción.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Conscriptos </a:t>
            </a:r>
            <a:r>
              <a:rPr lang="es-ES" sz="2000" kern="0" dirty="0">
                <a:solidFill>
                  <a:srgbClr val="002060"/>
                </a:solidFill>
              </a:rPr>
              <a:t>del Servicio Militar Obligatorio en los Centros de Instrucción de </a:t>
            </a:r>
            <a:r>
              <a:rPr lang="es-ES" sz="2000" kern="0" dirty="0" smtClean="0">
                <a:solidFill>
                  <a:srgbClr val="002060"/>
                </a:solidFill>
              </a:rPr>
              <a:t>Reclutas.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Buzos </a:t>
            </a:r>
            <a:r>
              <a:rPr lang="es-ES" sz="2000" kern="0" dirty="0">
                <a:solidFill>
                  <a:srgbClr val="002060"/>
                </a:solidFill>
              </a:rPr>
              <a:t>de Salvatajes sólo por los períodos en que este personal, efectúe tareas o cursos que le impliquen un trabajo intensivo en la actividad de buceo de </a:t>
            </a:r>
            <a:r>
              <a:rPr lang="es-ES" sz="2000" kern="0" dirty="0" smtClean="0">
                <a:solidFill>
                  <a:srgbClr val="002060"/>
                </a:solidFill>
              </a:rPr>
              <a:t>salvataje.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de Unidades a flote, durante período de reparaciones, racionado en el Complejo Habitacional de la Base Naval de Talcahuano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9955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1196752"/>
            <a:ext cx="8207375" cy="55446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b.- 20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en Unidades en reparaciones fuera del Puerto Base.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30%:</a:t>
            </a:r>
          </a:p>
          <a:p>
            <a:endParaRPr lang="es-ES" sz="1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desempeñe en </a:t>
            </a:r>
            <a:r>
              <a:rPr lang="es-ES" sz="2000" b="1" kern="0" dirty="0">
                <a:solidFill>
                  <a:srgbClr val="002060"/>
                </a:solidFill>
              </a:rPr>
              <a:t>p</a:t>
            </a:r>
            <a:r>
              <a:rPr lang="es-ES" sz="2000" kern="0" dirty="0">
                <a:solidFill>
                  <a:srgbClr val="002060"/>
                </a:solidFill>
              </a:rPr>
              <a:t>uestos </a:t>
            </a:r>
            <a:r>
              <a:rPr lang="es-ES" sz="2000" b="1" kern="0" dirty="0">
                <a:solidFill>
                  <a:srgbClr val="002060"/>
                </a:solidFill>
              </a:rPr>
              <a:t>v</a:t>
            </a:r>
            <a:r>
              <a:rPr lang="es-ES" sz="2000" kern="0" dirty="0">
                <a:solidFill>
                  <a:srgbClr val="002060"/>
                </a:solidFill>
              </a:rPr>
              <a:t>isuales de </a:t>
            </a:r>
            <a:r>
              <a:rPr lang="es-ES" sz="2000" b="1" kern="0" dirty="0">
                <a:solidFill>
                  <a:srgbClr val="002060"/>
                </a:solidFill>
              </a:rPr>
              <a:t>s</a:t>
            </a:r>
            <a:r>
              <a:rPr lang="es-ES" sz="2000" kern="0" dirty="0">
                <a:solidFill>
                  <a:srgbClr val="002060"/>
                </a:solidFill>
              </a:rPr>
              <a:t>eñales (P.V.S.).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durante los días de operativos y acciones bélicas, en Tiempo de Guerra o Conmoción Interna.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sólo en los días en que cumpla comisiones derivadas de la aplicación de Planes de Seguridad Interior, dispuestas por el Mando Operativo o Guarnicional.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d.- </a:t>
            </a:r>
            <a:r>
              <a:rPr lang="es-ES" sz="2000" b="1" kern="0" dirty="0" smtClean="0">
                <a:solidFill>
                  <a:srgbClr val="002060"/>
                </a:solidFill>
              </a:rPr>
              <a:t>40%:</a:t>
            </a:r>
          </a:p>
          <a:p>
            <a:endParaRPr lang="es-ES" sz="105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del Comando de Fuerzas Especiales, que integra los </a:t>
            </a:r>
            <a:r>
              <a:rPr lang="es-ES" sz="2000" kern="0" dirty="0" smtClean="0">
                <a:solidFill>
                  <a:srgbClr val="002060"/>
                </a:solidFill>
              </a:rPr>
              <a:t>Grupos Operativos </a:t>
            </a:r>
            <a:r>
              <a:rPr lang="es-ES" sz="2000" kern="0" dirty="0">
                <a:solidFill>
                  <a:srgbClr val="002060"/>
                </a:solidFill>
              </a:rPr>
              <a:t>de “Unidad de Buceadores de Combate, Unidad Táctica de Comandos y </a:t>
            </a:r>
            <a:r>
              <a:rPr lang="es-ES" sz="2000" kern="0" dirty="0" smtClean="0">
                <a:solidFill>
                  <a:srgbClr val="002060"/>
                </a:solidFill>
              </a:rPr>
              <a:t>la Partida </a:t>
            </a:r>
            <a:r>
              <a:rPr lang="es-ES" sz="2000" kern="0" dirty="0">
                <a:solidFill>
                  <a:srgbClr val="002060"/>
                </a:solidFill>
              </a:rPr>
              <a:t>de Apoyo Logístico Especial”.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6734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980728"/>
            <a:ext cx="8207375" cy="587727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b.- 50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los Conscriptos del Servicio Militar Obligatorio (S.M.O.) en los días de </a:t>
            </a:r>
            <a:r>
              <a:rPr lang="es-ES" sz="2000" kern="0" dirty="0" smtClean="0">
                <a:solidFill>
                  <a:srgbClr val="002060"/>
                </a:solidFill>
              </a:rPr>
              <a:t>su licenciamiento.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el Personal racionado los días 21 de Mayo y 18 de Septiembre de cada </a:t>
            </a:r>
            <a:r>
              <a:rPr lang="es-ES" sz="2000" kern="0" dirty="0" smtClean="0">
                <a:solidFill>
                  <a:srgbClr val="002060"/>
                </a:solidFill>
              </a:rPr>
              <a:t>año.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embarcado: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Durante </a:t>
            </a:r>
            <a:r>
              <a:rPr lang="es-ES" sz="1800" kern="0" dirty="0">
                <a:solidFill>
                  <a:srgbClr val="002060"/>
                </a:solidFill>
              </a:rPr>
              <a:t>días de </a:t>
            </a:r>
            <a:r>
              <a:rPr lang="es-ES" sz="1800" kern="0" dirty="0" smtClean="0">
                <a:solidFill>
                  <a:srgbClr val="002060"/>
                </a:solidFill>
              </a:rPr>
              <a:t>navegación.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Permanencia </a:t>
            </a:r>
            <a:r>
              <a:rPr lang="es-ES" sz="1800" kern="0" dirty="0">
                <a:solidFill>
                  <a:srgbClr val="002060"/>
                </a:solidFill>
              </a:rPr>
              <a:t>de la Unidad fuera del Puerto Base exceptuando los períodos </a:t>
            </a:r>
            <a:r>
              <a:rPr lang="es-ES" sz="1800" kern="0" dirty="0" smtClean="0">
                <a:solidFill>
                  <a:srgbClr val="002060"/>
                </a:solidFill>
              </a:rPr>
              <a:t>de reparaciones.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Cuando </a:t>
            </a:r>
            <a:r>
              <a:rPr lang="es-ES" sz="1800" kern="0" dirty="0">
                <a:solidFill>
                  <a:srgbClr val="002060"/>
                </a:solidFill>
              </a:rPr>
              <a:t>por Inspección de Combate o Combate Real, se disponga Rancho </a:t>
            </a:r>
            <a:r>
              <a:rPr lang="es-ES" sz="1800" kern="0" dirty="0" smtClean="0">
                <a:solidFill>
                  <a:srgbClr val="002060"/>
                </a:solidFill>
              </a:rPr>
              <a:t>de Combate.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I.M. y Naval durante campañas terrestres programadas, debiendo informar </a:t>
            </a:r>
            <a:r>
              <a:rPr lang="es-ES" sz="2000" kern="0" dirty="0" smtClean="0">
                <a:solidFill>
                  <a:srgbClr val="002060"/>
                </a:solidFill>
              </a:rPr>
              <a:t>al término </a:t>
            </a:r>
            <a:r>
              <a:rPr lang="es-ES" sz="2000" kern="0" dirty="0">
                <a:solidFill>
                  <a:srgbClr val="002060"/>
                </a:solidFill>
              </a:rPr>
              <a:t>de éstas los días de duración, dotación participante y costo total involucrado </a:t>
            </a:r>
            <a:r>
              <a:rPr lang="es-ES" sz="2000" kern="0" dirty="0" smtClean="0">
                <a:solidFill>
                  <a:srgbClr val="002060"/>
                </a:solidFill>
              </a:rPr>
              <a:t>a 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del Comando de Fuerzas Especiales que integra los grupos de “Unidad </a:t>
            </a:r>
            <a:r>
              <a:rPr lang="es-ES" sz="2000" kern="0" dirty="0" smtClean="0">
                <a:solidFill>
                  <a:srgbClr val="002060"/>
                </a:solidFill>
              </a:rPr>
              <a:t>de Buceadores </a:t>
            </a:r>
            <a:r>
              <a:rPr lang="es-ES" sz="2000" kern="0" dirty="0">
                <a:solidFill>
                  <a:srgbClr val="002060"/>
                </a:solidFill>
              </a:rPr>
              <a:t>de Combate, Unidad Táctica de Comandos y la Partida de </a:t>
            </a:r>
            <a:r>
              <a:rPr lang="es-ES" sz="2000" kern="0" dirty="0" smtClean="0">
                <a:solidFill>
                  <a:srgbClr val="002060"/>
                </a:solidFill>
              </a:rPr>
              <a:t>Apoyo Logístico </a:t>
            </a:r>
            <a:r>
              <a:rPr lang="es-ES" sz="2000" kern="0" dirty="0">
                <a:solidFill>
                  <a:srgbClr val="002060"/>
                </a:solidFill>
              </a:rPr>
              <a:t>Especial”, sólo por los días que permanezca en campaña fuera de su </a:t>
            </a:r>
            <a:r>
              <a:rPr lang="es-ES" sz="2000" kern="0" dirty="0" smtClean="0">
                <a:solidFill>
                  <a:srgbClr val="002060"/>
                </a:solidFill>
              </a:rPr>
              <a:t>Unidad de </a:t>
            </a:r>
            <a:r>
              <a:rPr lang="es-ES" sz="2000" kern="0" dirty="0">
                <a:solidFill>
                  <a:srgbClr val="002060"/>
                </a:solidFill>
              </a:rPr>
              <a:t>Origen.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8846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2" y="909563"/>
            <a:ext cx="8207375" cy="29386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f.- 60%: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Para el Personal embarcado en submarinos, cuando estos últimos deban </a:t>
            </a:r>
            <a:r>
              <a:rPr lang="es-ES" sz="2000" kern="0" dirty="0" smtClean="0">
                <a:solidFill>
                  <a:srgbClr val="002060"/>
                </a:solidFill>
              </a:rPr>
              <a:t>cumplir comisiones </a:t>
            </a:r>
            <a:r>
              <a:rPr lang="es-ES" sz="2000" kern="0" dirty="0">
                <a:solidFill>
                  <a:srgbClr val="002060"/>
                </a:solidFill>
              </a:rPr>
              <a:t>superiores a 12 días de duración en la mar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g.- </a:t>
            </a:r>
            <a:r>
              <a:rPr lang="es-ES" sz="2000" b="1" kern="0" dirty="0" smtClean="0">
                <a:solidFill>
                  <a:srgbClr val="002060"/>
                </a:solidFill>
              </a:rPr>
              <a:t>200%: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El Personal Alumno de los Cursos de Buzos Tácticos y de Comandos I.M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4437112"/>
            <a:ext cx="83529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44500" indent="-444500" algn="ctr"/>
            <a:r>
              <a:rPr lang="es-ES" sz="3200" b="1" kern="0" dirty="0" smtClean="0">
                <a:solidFill>
                  <a:srgbClr val="FF0000"/>
                </a:solidFill>
              </a:rPr>
              <a:t>    Los </a:t>
            </a:r>
            <a:r>
              <a:rPr lang="es-ES" sz="3200" b="1" kern="0" dirty="0">
                <a:solidFill>
                  <a:srgbClr val="FF0000"/>
                </a:solidFill>
              </a:rPr>
              <a:t>porcentajes establecidos </a:t>
            </a:r>
            <a:r>
              <a:rPr lang="es-ES" sz="3200" b="1" kern="0" dirty="0" smtClean="0">
                <a:solidFill>
                  <a:srgbClr val="FF0000"/>
                </a:solidFill>
              </a:rPr>
              <a:t>  precedentemente </a:t>
            </a:r>
            <a:r>
              <a:rPr lang="es-ES" sz="3200" b="1" kern="0" dirty="0">
                <a:solidFill>
                  <a:srgbClr val="FF0000"/>
                </a:solidFill>
              </a:rPr>
              <a:t>son incompatibles entre sí.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6157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4417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30210 </a:t>
            </a:r>
            <a:r>
              <a:rPr lang="es-ES" sz="2000" kern="0" dirty="0">
                <a:solidFill>
                  <a:srgbClr val="002060"/>
                </a:solidFill>
              </a:rPr>
              <a:t>El 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de acuerdo a la ubicación geográfica: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9056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57113" y="1556792"/>
            <a:ext cx="8207375" cy="48245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b</a:t>
            </a:r>
            <a:r>
              <a:rPr lang="es-ES" sz="2000" b="1" kern="0" dirty="0">
                <a:solidFill>
                  <a:srgbClr val="002060"/>
                </a:solidFill>
              </a:rPr>
              <a:t>.- En un 15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cumple labores de seguridad de los Bienes Institucionales, en la IV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En un 30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ubicadas en XI y XII Regiones.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d</a:t>
            </a:r>
            <a:r>
              <a:rPr lang="es-ES" sz="2000" b="1" kern="0" dirty="0">
                <a:solidFill>
                  <a:srgbClr val="002060"/>
                </a:solidFill>
              </a:rPr>
              <a:t>.- En un 40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dependientes del Distrito </a:t>
            </a:r>
            <a:r>
              <a:rPr lang="es-ES" sz="2000" kern="0" dirty="0" smtClean="0">
                <a:solidFill>
                  <a:srgbClr val="002060"/>
                </a:solidFill>
              </a:rPr>
              <a:t>Naval Beagle</a:t>
            </a:r>
            <a:r>
              <a:rPr lang="es-ES" sz="2000" kern="0" dirty="0">
                <a:solidFill>
                  <a:srgbClr val="002060"/>
                </a:solidFill>
              </a:rPr>
              <a:t>, excepto Puestos Visuales de Señales (P.V.S</a:t>
            </a:r>
            <a:r>
              <a:rPr lang="es-ES" sz="2000" kern="0" dirty="0" smtClean="0">
                <a:solidFill>
                  <a:srgbClr val="002060"/>
                </a:solidFill>
              </a:rPr>
              <a:t>.).”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0743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484784"/>
            <a:ext cx="8207375" cy="511256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e.- En un 50%: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 la Unidades que componen la Flotilla </a:t>
            </a:r>
            <a:r>
              <a:rPr lang="es-ES" sz="2000" kern="0" dirty="0" smtClean="0">
                <a:solidFill>
                  <a:srgbClr val="002060"/>
                </a:solidFill>
              </a:rPr>
              <a:t>Antártica cuando </a:t>
            </a:r>
            <a:r>
              <a:rPr lang="es-ES" sz="2000" kern="0" dirty="0">
                <a:solidFill>
                  <a:srgbClr val="002060"/>
                </a:solidFill>
              </a:rPr>
              <a:t>deban, por razones de servicio, tomar parte en faenas de carga y descarga en fondeaderos de la Antártica.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presta servicios en Juan </a:t>
            </a:r>
            <a:r>
              <a:rPr lang="es-ES" sz="2000" kern="0" dirty="0" smtClean="0">
                <a:solidFill>
                  <a:srgbClr val="002060"/>
                </a:solidFill>
              </a:rPr>
              <a:t>Fernández.</a:t>
            </a:r>
          </a:p>
          <a:p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f.- En un 100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destacado en la Isla San </a:t>
            </a:r>
            <a:r>
              <a:rPr lang="es-ES" sz="2000" kern="0" dirty="0" smtClean="0">
                <a:solidFill>
                  <a:srgbClr val="002060"/>
                </a:solidFill>
              </a:rPr>
              <a:t>Félix </a:t>
            </a:r>
            <a:r>
              <a:rPr lang="es-ES" sz="2000" kern="0" dirty="0">
                <a:solidFill>
                  <a:srgbClr val="002060"/>
                </a:solidFill>
              </a:rPr>
              <a:t>y personal que presta servicios en la Isla de </a:t>
            </a:r>
            <a:r>
              <a:rPr lang="es-ES" sz="2000" kern="0" dirty="0" smtClean="0">
                <a:solidFill>
                  <a:srgbClr val="002060"/>
                </a:solidFill>
              </a:rPr>
              <a:t>Pascua.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46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g</a:t>
            </a:r>
            <a:r>
              <a:rPr lang="es-ES" sz="2000" b="1" kern="0" dirty="0">
                <a:solidFill>
                  <a:srgbClr val="002060"/>
                </a:solidFill>
              </a:rPr>
              <a:t>.- En un 280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Brigada de Reparaciones Antártica, sólo durante el tiempo efectivamente servido en dicha calidad.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Capitanía de Puerto de Bahía Fildes y Paraíso.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Base Naval Antártica “Arturo Prat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0153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55600" indent="-355600" algn="just"/>
            <a:r>
              <a:rPr lang="es-ES" sz="2000" b="1" kern="0" dirty="0" smtClean="0">
                <a:solidFill>
                  <a:srgbClr val="002060"/>
                </a:solidFill>
              </a:rPr>
              <a:t>h</a:t>
            </a:r>
            <a:r>
              <a:rPr lang="es-ES" sz="2000" b="1" kern="0" dirty="0">
                <a:solidFill>
                  <a:srgbClr val="002060"/>
                </a:solidFill>
              </a:rPr>
              <a:t>.- Cuando por disposiciones del Mando Institucional u Operativo, una Unidad </a:t>
            </a:r>
            <a:r>
              <a:rPr lang="es-ES" sz="2000" b="1" kern="0" dirty="0" smtClean="0">
                <a:solidFill>
                  <a:srgbClr val="002060"/>
                </a:solidFill>
              </a:rPr>
              <a:t>deba permanecer </a:t>
            </a:r>
            <a:r>
              <a:rPr lang="es-ES" sz="2000" b="1" kern="0" dirty="0">
                <a:solidFill>
                  <a:srgbClr val="002060"/>
                </a:solidFill>
              </a:rPr>
              <a:t>por un período superior a 30 días dentro de la Jurisdicción de la III </a:t>
            </a:r>
            <a:r>
              <a:rPr lang="es-ES" sz="2000" b="1" kern="0" dirty="0" smtClean="0">
                <a:solidFill>
                  <a:srgbClr val="002060"/>
                </a:solidFill>
              </a:rPr>
              <a:t>Zona Naval</a:t>
            </a:r>
            <a:r>
              <a:rPr lang="es-ES" sz="2000" b="1" kern="0" dirty="0">
                <a:solidFill>
                  <a:srgbClr val="002060"/>
                </a:solidFill>
              </a:rPr>
              <a:t>, cesará el porcentaje de suplemento de su ubicación geográfica de origen, </a:t>
            </a:r>
            <a:r>
              <a:rPr lang="es-ES" sz="2000" b="1" kern="0" dirty="0" smtClean="0">
                <a:solidFill>
                  <a:srgbClr val="002060"/>
                </a:solidFill>
              </a:rPr>
              <a:t>pudiendo racionar</a:t>
            </a:r>
            <a:r>
              <a:rPr lang="es-ES" sz="2000" b="1" kern="0" dirty="0">
                <a:solidFill>
                  <a:srgbClr val="002060"/>
                </a:solidFill>
              </a:rPr>
              <a:t>, por los días que permanezcan en tal condición, el porcentaje asignado a la XI </a:t>
            </a:r>
            <a:r>
              <a:rPr lang="es-ES" sz="2000" b="1" kern="0" dirty="0" smtClean="0">
                <a:solidFill>
                  <a:srgbClr val="002060"/>
                </a:solidFill>
              </a:rPr>
              <a:t>o XII </a:t>
            </a:r>
            <a:r>
              <a:rPr lang="es-ES" sz="2000" b="1" kern="0" dirty="0">
                <a:solidFill>
                  <a:srgbClr val="002060"/>
                </a:solidFill>
              </a:rPr>
              <a:t>Región.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i.- </a:t>
            </a:r>
            <a:r>
              <a:rPr lang="es-ES" sz="2000" b="1" kern="0" dirty="0">
                <a:solidFill>
                  <a:srgbClr val="FF0000"/>
                </a:solidFill>
              </a:rPr>
              <a:t>Los porcentajes establecidos precedentemente son incompatibles entre sí, </a:t>
            </a:r>
            <a:r>
              <a:rPr lang="es-ES" sz="2000" b="1" kern="0" dirty="0" smtClean="0">
                <a:solidFill>
                  <a:srgbClr val="FF0000"/>
                </a:solidFill>
              </a:rPr>
              <a:t>pero compatibles </a:t>
            </a:r>
            <a:r>
              <a:rPr lang="es-ES" sz="2000" b="1" kern="0" dirty="0">
                <a:solidFill>
                  <a:srgbClr val="FF0000"/>
                </a:solidFill>
              </a:rPr>
              <a:t>con los porcentajes señalados en el párrafo 30209</a:t>
            </a:r>
            <a:r>
              <a:rPr lang="es-ES" sz="2000" b="1" kern="0" dirty="0" smtClean="0">
                <a:solidFill>
                  <a:srgbClr val="FF0000"/>
                </a:solidFill>
              </a:rPr>
              <a:t>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j.- Al consumir Raciones de Combate las Unidades y Reparticiones, deberán racionar </a:t>
            </a:r>
            <a:r>
              <a:rPr lang="es-ES" sz="2000" b="1" kern="0" dirty="0" smtClean="0">
                <a:solidFill>
                  <a:srgbClr val="002060"/>
                </a:solidFill>
              </a:rPr>
              <a:t>al Personal </a:t>
            </a:r>
            <a:r>
              <a:rPr lang="es-ES" sz="2000" b="1" kern="0" dirty="0">
                <a:solidFill>
                  <a:srgbClr val="002060"/>
                </a:solidFill>
              </a:rPr>
              <a:t>involucrado con ración completa, más los suplementos al valor de la </a:t>
            </a:r>
            <a:r>
              <a:rPr lang="es-ES" sz="2000" b="1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b="1" kern="0" dirty="0">
                <a:solidFill>
                  <a:srgbClr val="002060"/>
                </a:solidFill>
              </a:rPr>
              <a:t>, que estipula el párrafo 30210.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352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560" y="4568006"/>
            <a:ext cx="3960440" cy="2227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2481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2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1077913" algn="just"/>
            <a:r>
              <a:rPr lang="es-ES" sz="2000" kern="0" dirty="0">
                <a:solidFill>
                  <a:srgbClr val="002060"/>
                </a:solidFill>
              </a:rPr>
              <a:t>La Ración de Combate consistirá en alimentos preparados y envasados al vacío, en la </a:t>
            </a:r>
            <a:r>
              <a:rPr lang="es-ES" sz="2000" kern="0" dirty="0" smtClean="0">
                <a:solidFill>
                  <a:srgbClr val="002060"/>
                </a:solidFill>
              </a:rPr>
              <a:t>cantidad suficiente </a:t>
            </a:r>
            <a:r>
              <a:rPr lang="es-ES" sz="2000" kern="0" dirty="0">
                <a:solidFill>
                  <a:srgbClr val="002060"/>
                </a:solidFill>
              </a:rPr>
              <a:t>para alimentar a un combatiente en acciones o ejercicios militares en tiempo de paz</a:t>
            </a:r>
            <a:r>
              <a:rPr lang="es-ES" sz="2000" kern="0" dirty="0" smtClean="0">
                <a:solidFill>
                  <a:srgbClr val="002060"/>
                </a:solidFill>
              </a:rPr>
              <a:t>, de </a:t>
            </a:r>
            <a:r>
              <a:rPr lang="es-ES" sz="2000" kern="0" dirty="0">
                <a:solidFill>
                  <a:srgbClr val="002060"/>
                </a:solidFill>
              </a:rPr>
              <a:t>guerra y cuando no sea posible proporcionarle rancho preparado en su Unidad o en </a:t>
            </a:r>
            <a:r>
              <a:rPr lang="es-ES" sz="2000" kern="0" dirty="0" smtClean="0">
                <a:solidFill>
                  <a:srgbClr val="002060"/>
                </a:solidFill>
              </a:rPr>
              <a:t>cocinas de </a:t>
            </a:r>
            <a:r>
              <a:rPr lang="es-ES" sz="2000" kern="0" dirty="0">
                <a:solidFill>
                  <a:srgbClr val="002060"/>
                </a:solidFill>
              </a:rPr>
              <a:t>campaña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1077913" algn="just"/>
            <a:endParaRPr lang="es-ES" sz="1400" kern="0" dirty="0">
              <a:solidFill>
                <a:srgbClr val="002060"/>
              </a:solidFill>
            </a:endParaRP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a.- Ración de Combate. </a:t>
            </a: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b.- Ración de Combate Extraordinaria.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7072"/>
            <a:ext cx="1800200" cy="27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13176"/>
            <a:ext cx="3453975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988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50918"/>
            <a:ext cx="2717533" cy="2174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5361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las Raciones de Combate sean adquiridas con recursos provenientes de una </a:t>
            </a:r>
            <a:r>
              <a:rPr lang="es-ES" sz="2000" kern="0" dirty="0" smtClean="0">
                <a:solidFill>
                  <a:srgbClr val="002060"/>
                </a:solidFill>
              </a:rPr>
              <a:t>fuente de </a:t>
            </a:r>
            <a:r>
              <a:rPr lang="es-ES" sz="2000" kern="0" dirty="0">
                <a:solidFill>
                  <a:srgbClr val="002060"/>
                </a:solidFill>
              </a:rPr>
              <a:t>financiamiento diferente al </a:t>
            </a:r>
            <a:r>
              <a:rPr lang="es-ES" sz="2000" kern="0" dirty="0" smtClean="0">
                <a:solidFill>
                  <a:srgbClr val="002060"/>
                </a:solidFill>
              </a:rPr>
              <a:t>Ítem </a:t>
            </a:r>
            <a:r>
              <a:rPr lang="es-ES" sz="2000" kern="0" dirty="0">
                <a:solidFill>
                  <a:srgbClr val="002060"/>
                </a:solidFill>
              </a:rPr>
              <a:t>01, se deberá cumplir el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no deberán ingresar las Raciones de </a:t>
            </a:r>
            <a:r>
              <a:rPr lang="es-ES" sz="2000" kern="0" dirty="0" smtClean="0">
                <a:solidFill>
                  <a:srgbClr val="002060"/>
                </a:solidFill>
              </a:rPr>
              <a:t>Combate asignadas </a:t>
            </a:r>
            <a:r>
              <a:rPr lang="es-ES" sz="2000" kern="0" dirty="0">
                <a:solidFill>
                  <a:srgbClr val="002060"/>
                </a:solidFill>
              </a:rPr>
              <a:t>en su Cuenta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personal que consuma Raciones de Combate, deberá ser considerado sin </a:t>
            </a:r>
            <a:r>
              <a:rPr lang="es-ES" sz="2000" kern="0" dirty="0" smtClean="0">
                <a:solidFill>
                  <a:srgbClr val="002060"/>
                </a:solidFill>
              </a:rPr>
              <a:t>la condición </a:t>
            </a:r>
            <a:r>
              <a:rPr lang="es-ES" sz="2000" kern="0" dirty="0">
                <a:solidFill>
                  <a:srgbClr val="002060"/>
                </a:solidFill>
              </a:rPr>
              <a:t>de racionamiento en el Parte Diario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 D.AB.A. adquiera Raciones de Combate con recursos del ítem </a:t>
            </a:r>
            <a:r>
              <a:rPr lang="es-ES" sz="2000" kern="0" dirty="0" smtClean="0">
                <a:solidFill>
                  <a:srgbClr val="002060"/>
                </a:solidFill>
              </a:rPr>
              <a:t>01 “</a:t>
            </a:r>
            <a:r>
              <a:rPr lang="es-ES" sz="2000" kern="0" dirty="0">
                <a:solidFill>
                  <a:srgbClr val="002060"/>
                </a:solidFill>
              </a:rPr>
              <a:t>Alimentación” las UU.RR. que las ocupen deben considerar ración completa, más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</a:t>
            </a:r>
            <a:r>
              <a:rPr lang="es-ES" sz="2000" kern="0" dirty="0">
                <a:solidFill>
                  <a:srgbClr val="002060"/>
                </a:solidFill>
              </a:rPr>
              <a:t>establecidos en el párrafo 30210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5956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2687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4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30267 RACIÓN DE ABANDONO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55600" algn="just"/>
            <a:r>
              <a:rPr lang="es-ES" sz="2000" kern="0" dirty="0">
                <a:solidFill>
                  <a:srgbClr val="002060"/>
                </a:solidFill>
              </a:rPr>
              <a:t>Este tipo de ración será consumido con cargo al Crédito de Consumo de las Unidades, por </a:t>
            </a:r>
            <a:r>
              <a:rPr lang="es-ES" sz="2000" kern="0" dirty="0" smtClean="0">
                <a:solidFill>
                  <a:srgbClr val="002060"/>
                </a:solidFill>
              </a:rPr>
              <a:t>lo tanto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b="1" kern="0" dirty="0" smtClean="0">
                <a:solidFill>
                  <a:srgbClr val="002060"/>
                </a:solidFill>
              </a:rPr>
              <a:t>NO</a:t>
            </a:r>
            <a:r>
              <a:rPr lang="es-ES" sz="2000" kern="0" dirty="0" smtClean="0">
                <a:solidFill>
                  <a:srgbClr val="002060"/>
                </a:solidFill>
              </a:rPr>
              <a:t> </a:t>
            </a:r>
            <a:r>
              <a:rPr lang="es-ES" sz="2000" kern="0" dirty="0">
                <a:solidFill>
                  <a:srgbClr val="002060"/>
                </a:solidFill>
              </a:rPr>
              <a:t>debe ser considerada en la Rendición de la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25"/>
          <a:stretch/>
        </p:blipFill>
        <p:spPr bwMode="auto">
          <a:xfrm>
            <a:off x="881063" y="3501008"/>
            <a:ext cx="7867401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26000"/>
          <a:stretch/>
        </p:blipFill>
        <p:spPr bwMode="auto">
          <a:xfrm>
            <a:off x="6948264" y="748113"/>
            <a:ext cx="1972296" cy="1816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382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464152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30268 RACIONAMIENTO EN MONEDA DÓLAR.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Autorizase </a:t>
            </a:r>
            <a:r>
              <a:rPr lang="es-ES" sz="2000" kern="0" dirty="0">
                <a:solidFill>
                  <a:srgbClr val="002060"/>
                </a:solidFill>
              </a:rPr>
              <a:t>para racionar en moneda dólar a la dotación de las Unidades de la Armada </a:t>
            </a:r>
            <a:r>
              <a:rPr lang="es-ES" sz="2000" kern="0" dirty="0" smtClean="0">
                <a:solidFill>
                  <a:srgbClr val="002060"/>
                </a:solidFill>
              </a:rPr>
              <a:t>que cumplen </a:t>
            </a:r>
            <a:r>
              <a:rPr lang="es-ES" sz="2000" kern="0" dirty="0">
                <a:solidFill>
                  <a:srgbClr val="002060"/>
                </a:solidFill>
              </a:rPr>
              <a:t>comisiones en el extranjero, por un período superior a </a:t>
            </a:r>
            <a:r>
              <a:rPr lang="es-ES" sz="2000" b="1" kern="0" dirty="0">
                <a:solidFill>
                  <a:srgbClr val="002060"/>
                </a:solidFill>
              </a:rPr>
              <a:t>45 días</a:t>
            </a:r>
            <a:r>
              <a:rPr lang="es-ES" sz="2000" kern="0" dirty="0">
                <a:solidFill>
                  <a:srgbClr val="002060"/>
                </a:solidFill>
              </a:rPr>
              <a:t>, a contar de </a:t>
            </a:r>
            <a:r>
              <a:rPr lang="es-ES" sz="2000" kern="0" dirty="0" smtClean="0">
                <a:solidFill>
                  <a:srgbClr val="002060"/>
                </a:solidFill>
              </a:rPr>
              <a:t>la fecha </a:t>
            </a:r>
            <a:r>
              <a:rPr lang="es-ES" sz="2000" kern="0" dirty="0">
                <a:solidFill>
                  <a:srgbClr val="002060"/>
                </a:solidFill>
              </a:rPr>
              <a:t>de la recalada al primer puerto extranjero y hasta la fecha de </a:t>
            </a:r>
            <a:r>
              <a:rPr lang="es-ES" sz="2000" kern="0" dirty="0" smtClean="0">
                <a:solidFill>
                  <a:srgbClr val="002060"/>
                </a:solidFill>
              </a:rPr>
              <a:t>recalada </a:t>
            </a:r>
            <a:r>
              <a:rPr lang="es-ES" sz="2000" kern="0" dirty="0">
                <a:solidFill>
                  <a:srgbClr val="002060"/>
                </a:solidFill>
              </a:rPr>
              <a:t>al </a:t>
            </a:r>
            <a:r>
              <a:rPr lang="es-ES" sz="2000" kern="0" dirty="0" smtClean="0">
                <a:solidFill>
                  <a:srgbClr val="002060"/>
                </a:solidFill>
              </a:rPr>
              <a:t>primer puerto </a:t>
            </a:r>
            <a:r>
              <a:rPr lang="es-ES" sz="2000" kern="0" dirty="0">
                <a:solidFill>
                  <a:srgbClr val="002060"/>
                </a:solidFill>
              </a:rPr>
              <a:t>nacional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723900" indent="-368300" algn="just">
              <a:tabLst>
                <a:tab pos="627063" algn="l"/>
              </a:tabLst>
            </a:pPr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3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D.AB.A registrará en el Sistema Automatizado Control de Víveres los valores en Monedas Dólar y </a:t>
            </a:r>
            <a:r>
              <a:rPr lang="es-ES" sz="2000" kern="0" dirty="0" smtClean="0">
                <a:solidFill>
                  <a:srgbClr val="002060"/>
                </a:solidFill>
              </a:rPr>
              <a:t>Pesos.</a:t>
            </a:r>
          </a:p>
          <a:p>
            <a:pPr marL="723900" indent="-368300">
              <a:tabLst>
                <a:tab pos="62706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4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Unidad previo al zarpe, debe realizar en el Sistema Automatizado, la “</a:t>
            </a:r>
            <a:r>
              <a:rPr lang="es-ES" sz="2000" kern="0" dirty="0" smtClean="0">
                <a:solidFill>
                  <a:srgbClr val="002060"/>
                </a:solidFill>
              </a:rPr>
              <a:t>Transferencia para </a:t>
            </a:r>
            <a:r>
              <a:rPr lang="es-ES" sz="2000" kern="0" dirty="0">
                <a:solidFill>
                  <a:srgbClr val="002060"/>
                </a:solidFill>
              </a:rPr>
              <a:t>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4340" name="Picture 4" descr="https://encrypted-tbn0.gstatic.com/images?q=tbn:ANd9GcQ_TL82NvB8TLaMqDOG7hJ87-WYxUzjF2ygJNq3yK49OTeLUaUB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2" r="12457"/>
          <a:stretch/>
        </p:blipFill>
        <p:spPr bwMode="auto">
          <a:xfrm>
            <a:off x="6794494" y="940320"/>
            <a:ext cx="2169994" cy="15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750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45518"/>
            <a:ext cx="9028113" cy="558388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algn="just"/>
            <a:r>
              <a:rPr lang="es-ES" sz="2000" kern="0" dirty="0" smtClean="0">
                <a:solidFill>
                  <a:srgbClr val="002060"/>
                </a:solidFill>
              </a:rPr>
              <a:t>Las UU.RR. que </a:t>
            </a:r>
            <a:r>
              <a:rPr lang="es-ES" sz="2000" kern="0" dirty="0">
                <a:solidFill>
                  <a:srgbClr val="002060"/>
                </a:solidFill>
              </a:rPr>
              <a:t>deban suministrar alimentación extraordinaria, producto </a:t>
            </a:r>
            <a:r>
              <a:rPr lang="es-ES" sz="2000" kern="0" dirty="0" smtClean="0">
                <a:solidFill>
                  <a:srgbClr val="002060"/>
                </a:solidFill>
              </a:rPr>
              <a:t>de actividades </a:t>
            </a:r>
            <a:r>
              <a:rPr lang="es-ES" sz="2000" kern="0" dirty="0">
                <a:solidFill>
                  <a:srgbClr val="002060"/>
                </a:solidFill>
              </a:rPr>
              <a:t>provenientes de situaciones de excepción constitucional, seguirán </a:t>
            </a:r>
            <a:r>
              <a:rPr lang="es-ES" sz="2000" kern="0" dirty="0" smtClean="0">
                <a:solidFill>
                  <a:srgbClr val="002060"/>
                </a:solidFill>
              </a:rPr>
              <a:t>los procedimientos </a:t>
            </a:r>
            <a:r>
              <a:rPr lang="es-ES" sz="2000" kern="0" dirty="0">
                <a:solidFill>
                  <a:srgbClr val="002060"/>
                </a:solidFill>
              </a:rPr>
              <a:t>que se indican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723900" algn="just"/>
            <a:endParaRPr lang="es-ES" sz="2000" kern="0" dirty="0">
              <a:solidFill>
                <a:srgbClr val="002060"/>
              </a:solidFill>
            </a:endParaRP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Contabilizarán </a:t>
            </a:r>
            <a:r>
              <a:rPr lang="es-ES" sz="2000" kern="0" dirty="0">
                <a:solidFill>
                  <a:srgbClr val="002060"/>
                </a:solidFill>
              </a:rPr>
              <a:t>el mayor costo sobre el racionamiento que corresponda, según lo </a:t>
            </a:r>
            <a:r>
              <a:rPr lang="es-ES" sz="2000" kern="0" dirty="0" smtClean="0">
                <a:solidFill>
                  <a:srgbClr val="002060"/>
                </a:solidFill>
              </a:rPr>
              <a:t>dispuesto en </a:t>
            </a:r>
            <a:r>
              <a:rPr lang="es-ES" sz="2000" kern="0" dirty="0">
                <a:solidFill>
                  <a:srgbClr val="002060"/>
                </a:solidFill>
              </a:rPr>
              <a:t>los párrafos 30205, 30209 y 30210, en cantidades de </a:t>
            </a:r>
            <a:r>
              <a:rPr lang="es-ES" sz="2000" kern="0" dirty="0" smtClean="0">
                <a:solidFill>
                  <a:srgbClr val="002060"/>
                </a:solidFill>
              </a:rPr>
              <a:t>raciones.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Valorizarán </a:t>
            </a:r>
            <a:r>
              <a:rPr lang="es-ES" sz="2000" kern="0" dirty="0">
                <a:solidFill>
                  <a:srgbClr val="002060"/>
                </a:solidFill>
              </a:rPr>
              <a:t>las raciones antes señaladas a precio de </a:t>
            </a:r>
            <a:r>
              <a:rPr lang="es-ES" sz="2000" kern="0" dirty="0" smtClean="0">
                <a:solidFill>
                  <a:srgbClr val="002060"/>
                </a:solidFill>
              </a:rPr>
              <a:t>reintegro.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Enviarán </a:t>
            </a:r>
            <a:r>
              <a:rPr lang="es-ES" sz="2000" kern="0" dirty="0">
                <a:solidFill>
                  <a:srgbClr val="002060"/>
                </a:solidFill>
              </a:rPr>
              <a:t>el detalle en número de raciones y valor de lo anterior a su Mando </a:t>
            </a:r>
            <a:r>
              <a:rPr lang="es-ES" sz="2000" kern="0" dirty="0" smtClean="0">
                <a:solidFill>
                  <a:srgbClr val="002060"/>
                </a:solidFill>
              </a:rPr>
              <a:t>Operativo.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E</a:t>
            </a:r>
            <a:r>
              <a:rPr lang="es-ES" sz="2000" kern="0" dirty="0" smtClean="0">
                <a:solidFill>
                  <a:srgbClr val="002060"/>
                </a:solidFill>
              </a:rPr>
              <a:t>mitirá </a:t>
            </a:r>
            <a:r>
              <a:rPr lang="es-ES" sz="2000" kern="0" dirty="0">
                <a:solidFill>
                  <a:srgbClr val="002060"/>
                </a:solidFill>
              </a:rPr>
              <a:t>la Resolución de </a:t>
            </a:r>
            <a:r>
              <a:rPr lang="es-ES" sz="2000" kern="0" dirty="0" smtClean="0">
                <a:solidFill>
                  <a:srgbClr val="002060"/>
                </a:solidFill>
              </a:rPr>
              <a:t>abono correspondiente</a:t>
            </a:r>
            <a:r>
              <a:rPr lang="es-ES" sz="2000" kern="0" dirty="0">
                <a:solidFill>
                  <a:srgbClr val="002060"/>
                </a:solidFill>
              </a:rPr>
              <a:t>, objeto la Unidad y/o Repartición, la registre en el Estado de Saldos</a:t>
            </a:r>
            <a:r>
              <a:rPr lang="es-ES" sz="2000" kern="0" dirty="0" smtClean="0">
                <a:solidFill>
                  <a:srgbClr val="002060"/>
                </a:solidFill>
              </a:rPr>
              <a:t>, Cargos </a:t>
            </a:r>
            <a:r>
              <a:rPr lang="es-ES" sz="2000" kern="0" dirty="0">
                <a:solidFill>
                  <a:srgbClr val="002060"/>
                </a:solidFill>
              </a:rPr>
              <a:t>y Abono de la Rendición de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349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9" y="2852936"/>
            <a:ext cx="3104289" cy="17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18135"/>
            <a:ext cx="9028113" cy="1434801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195" y="3861048"/>
            <a:ext cx="3982029" cy="2256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84" y="4786313"/>
            <a:ext cx="2907631" cy="2071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2995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30211 </a:t>
            </a:r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de Abastecimiento y Finanzas proporcionarán la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a dotación </a:t>
            </a:r>
            <a:r>
              <a:rPr lang="es-ES" sz="2000" kern="0" dirty="0">
                <a:solidFill>
                  <a:srgbClr val="002060"/>
                </a:solidFill>
              </a:rPr>
              <a:t>de sus Unidades o Reparticiones, basándose en sus Disponibilidades Diarias de </a:t>
            </a:r>
            <a:r>
              <a:rPr lang="es-ES" sz="2000" kern="0" dirty="0" smtClean="0">
                <a:solidFill>
                  <a:srgbClr val="002060"/>
                </a:solidFill>
              </a:rPr>
              <a:t>la Alimentación</a:t>
            </a:r>
            <a:r>
              <a:rPr lang="es-ES" sz="2000" kern="0" dirty="0">
                <a:solidFill>
                  <a:srgbClr val="002060"/>
                </a:solidFill>
              </a:rPr>
              <a:t>, calculadas de acuerdo al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 el número de raciones suministradas diariamente, de a</a:t>
            </a:r>
            <a:r>
              <a:rPr lang="es-ES" sz="2000" kern="0" dirty="0" smtClean="0">
                <a:solidFill>
                  <a:srgbClr val="002060"/>
                </a:solidFill>
              </a:rPr>
              <a:t>cuerdo </a:t>
            </a:r>
            <a:r>
              <a:rPr lang="es-ES" sz="2000" kern="0" dirty="0">
                <a:solidFill>
                  <a:srgbClr val="002060"/>
                </a:solidFill>
              </a:rPr>
              <a:t>a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de la Segunda </a:t>
            </a:r>
            <a:r>
              <a:rPr lang="es-ES" sz="2000" kern="0" dirty="0" smtClean="0">
                <a:solidFill>
                  <a:srgbClr val="002060"/>
                </a:solidFill>
              </a:rPr>
              <a:t>Comandancia.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valorizarán las raciones suministradas de acuerdo a los precios </a:t>
            </a:r>
            <a:r>
              <a:rPr lang="es-ES" sz="2000" kern="0" dirty="0" smtClean="0">
                <a:solidFill>
                  <a:srgbClr val="002060"/>
                </a:solidFill>
              </a:rPr>
              <a:t>indicados </a:t>
            </a:r>
            <a:r>
              <a:rPr lang="es-ES" sz="2000" kern="0" dirty="0">
                <a:solidFill>
                  <a:srgbClr val="002060"/>
                </a:solidFill>
              </a:rPr>
              <a:t>por </a:t>
            </a:r>
            <a:r>
              <a:rPr lang="es-ES" sz="2000" kern="0" dirty="0" smtClean="0">
                <a:solidFill>
                  <a:srgbClr val="002060"/>
                </a:solidFill>
              </a:rPr>
              <a:t>los boletines </a:t>
            </a:r>
            <a:r>
              <a:rPr lang="es-ES" sz="2000" kern="0" dirty="0">
                <a:solidFill>
                  <a:srgbClr val="002060"/>
                </a:solidFill>
              </a:rPr>
              <a:t>informativos de la </a:t>
            </a:r>
            <a:r>
              <a:rPr lang="es-ES" sz="2000" kern="0" dirty="0" smtClean="0">
                <a:solidFill>
                  <a:srgbClr val="002060"/>
                </a:solidFill>
              </a:rPr>
              <a:t>D.AB.A.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determinarán los suplementos correspondientes,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indicados en </a:t>
            </a:r>
            <a:r>
              <a:rPr lang="es-ES" sz="2000" kern="0" dirty="0">
                <a:solidFill>
                  <a:srgbClr val="002060"/>
                </a:solidFill>
              </a:rPr>
              <a:t>los párrafos 30209 y 30210 del presente </a:t>
            </a:r>
            <a:r>
              <a:rPr lang="es-ES" sz="2000" kern="0" dirty="0" smtClean="0">
                <a:solidFill>
                  <a:srgbClr val="002060"/>
                </a:solidFill>
              </a:rPr>
              <a:t>Capítulo.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totalizarán las Disponibilidades.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658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>
                <a:solidFill>
                  <a:srgbClr val="002060"/>
                </a:solidFill>
              </a:rPr>
              <a:t>30212 </a:t>
            </a:r>
            <a:r>
              <a:rPr lang="es-ES" sz="2000" kern="0" dirty="0">
                <a:solidFill>
                  <a:srgbClr val="002060"/>
                </a:solidFill>
              </a:rPr>
              <a:t>Las Disponibilidades serán determinadas en el Formulario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Abastecimiento y Finanzas de Unidades y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podrán mantener </a:t>
            </a:r>
            <a:r>
              <a:rPr lang="es-ES" sz="2000" kern="0" dirty="0">
                <a:solidFill>
                  <a:srgbClr val="002060"/>
                </a:solidFill>
              </a:rPr>
              <a:t>un promedio mensual de Economías sobre las Disponibilidades de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de hasta </a:t>
            </a:r>
            <a:r>
              <a:rPr lang="es-ES" sz="2000" kern="0" dirty="0">
                <a:solidFill>
                  <a:srgbClr val="002060"/>
                </a:solidFill>
              </a:rPr>
              <a:t>un 5%, con el objeto de enfrentar adecuadamente las variaciones en los valores de </a:t>
            </a:r>
            <a:r>
              <a:rPr lang="es-ES" sz="2000" kern="0" dirty="0" smtClean="0">
                <a:solidFill>
                  <a:srgbClr val="002060"/>
                </a:solidFill>
              </a:rPr>
              <a:t>los alimentos </a:t>
            </a:r>
            <a:r>
              <a:rPr lang="es-ES" sz="2000" kern="0" dirty="0">
                <a:solidFill>
                  <a:srgbClr val="002060"/>
                </a:solidFill>
              </a:rPr>
              <a:t>en el mercado nacional. Las </a:t>
            </a:r>
            <a:r>
              <a:rPr lang="es-ES" sz="2000" b="1" kern="0" dirty="0">
                <a:solidFill>
                  <a:srgbClr val="002060"/>
                </a:solidFill>
              </a:rPr>
              <a:t>Unidades a Flote</a:t>
            </a:r>
            <a:r>
              <a:rPr lang="es-ES" sz="2000" kern="0" dirty="0">
                <a:solidFill>
                  <a:srgbClr val="002060"/>
                </a:solidFill>
              </a:rPr>
              <a:t>, mientras permanezcan en puerto base</a:t>
            </a:r>
            <a:r>
              <a:rPr lang="es-ES" sz="2000" kern="0" dirty="0" smtClean="0">
                <a:solidFill>
                  <a:srgbClr val="002060"/>
                </a:solidFill>
              </a:rPr>
              <a:t>, podrán </a:t>
            </a:r>
            <a:r>
              <a:rPr lang="es-ES" sz="2000" kern="0" dirty="0">
                <a:solidFill>
                  <a:srgbClr val="002060"/>
                </a:solidFill>
              </a:rPr>
              <a:t>mantener un </a:t>
            </a:r>
            <a:r>
              <a:rPr lang="es-ES" sz="2000" b="1" kern="0" dirty="0">
                <a:solidFill>
                  <a:srgbClr val="002060"/>
                </a:solidFill>
              </a:rPr>
              <a:t>sobregiro y/o </a:t>
            </a:r>
            <a:r>
              <a:rPr lang="es-ES" sz="2000" b="1" kern="0" dirty="0" smtClean="0">
                <a:solidFill>
                  <a:srgbClr val="002060"/>
                </a:solidFill>
              </a:rPr>
              <a:t>superávit </a:t>
            </a:r>
            <a:r>
              <a:rPr lang="es-ES" sz="2000" kern="0" dirty="0">
                <a:solidFill>
                  <a:srgbClr val="002060"/>
                </a:solidFill>
              </a:rPr>
              <a:t>de sus economías de </a:t>
            </a:r>
            <a:r>
              <a:rPr lang="es-ES" sz="2000" b="1" kern="0" dirty="0">
                <a:solidFill>
                  <a:srgbClr val="002060"/>
                </a:solidFill>
              </a:rPr>
              <a:t>hasta un 25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pPr marL="900113" algn="just"/>
            <a:endParaRPr lang="es-ES" sz="12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>
                <a:solidFill>
                  <a:srgbClr val="002060"/>
                </a:solidFill>
              </a:rPr>
              <a:t>La fórmula para determinar el porcentaje de Disponibilidades será la siguiente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Disponibilidades </a:t>
            </a:r>
            <a:r>
              <a:rPr lang="es-ES" sz="2000" kern="0" dirty="0">
                <a:solidFill>
                  <a:srgbClr val="002060"/>
                </a:solidFill>
              </a:rPr>
              <a:t>Próximo Mes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			 </a:t>
            </a:r>
            <a:r>
              <a:rPr lang="es-ES" sz="2000" kern="0" dirty="0">
                <a:solidFill>
                  <a:srgbClr val="002060"/>
                </a:solidFill>
              </a:rPr>
              <a:t>x 100 = </a:t>
            </a:r>
            <a:r>
              <a:rPr lang="es-ES" sz="2000" kern="0" dirty="0" smtClean="0">
                <a:solidFill>
                  <a:srgbClr val="002060"/>
                </a:solidFill>
              </a:rPr>
              <a:t> XX %</a:t>
            </a:r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Abonos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cxnSp>
        <p:nvCxnSpPr>
          <p:cNvPr id="6" name="5 Conector recto"/>
          <p:cNvCxnSpPr/>
          <p:nvPr/>
        </p:nvCxnSpPr>
        <p:spPr>
          <a:xfrm>
            <a:off x="2339752" y="6093296"/>
            <a:ext cx="35283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738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17032"/>
            <a:ext cx="2375586" cy="1583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352928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30215 	</a:t>
            </a: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fuentes de obtención de víveres serán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>
                <a:solidFill>
                  <a:srgbClr val="002060"/>
                </a:solidFill>
              </a:rPr>
              <a:t>Centros de </a:t>
            </a:r>
            <a:r>
              <a:rPr lang="es-ES" sz="2000" kern="0" dirty="0" smtClean="0">
                <a:solidFill>
                  <a:srgbClr val="002060"/>
                </a:solidFill>
              </a:rPr>
              <a:t>Abastecimiento.			CREDIMAT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Otras </a:t>
            </a:r>
            <a:r>
              <a:rPr lang="es-ES" sz="2000" kern="0" dirty="0">
                <a:solidFill>
                  <a:srgbClr val="002060"/>
                </a:solidFill>
              </a:rPr>
              <a:t>Unidades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Reparticiones.		TRANSFERENCIA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Comercio establecido.				ITEM 01.001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Feriantes.					ITEM 01.001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974" y="4909062"/>
            <a:ext cx="1867010" cy="1400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960182"/>
            <a:ext cx="25241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5221429"/>
            <a:ext cx="1933063" cy="144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2526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395536" y="1772816"/>
            <a:ext cx="8352928" cy="265072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fuentes de obtención de víveres </a:t>
            </a:r>
            <a:r>
              <a:rPr lang="es-ES" sz="2000" kern="0" dirty="0" smtClean="0">
                <a:solidFill>
                  <a:srgbClr val="002060"/>
                </a:solidFill>
              </a:rPr>
              <a:t>como meta tendrán los </a:t>
            </a:r>
            <a:r>
              <a:rPr lang="es-ES" sz="2000" kern="0" dirty="0" err="1" smtClean="0">
                <a:solidFill>
                  <a:srgbClr val="002060"/>
                </a:solidFill>
              </a:rPr>
              <a:t>sgtes</a:t>
            </a:r>
            <a:r>
              <a:rPr lang="es-ES" sz="2000" kern="0" dirty="0" smtClean="0">
                <a:solidFill>
                  <a:srgbClr val="002060"/>
                </a:solidFill>
              </a:rPr>
              <a:t> porcentajes: 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>
                <a:solidFill>
                  <a:srgbClr val="002060"/>
                </a:solidFill>
              </a:rPr>
              <a:t>Centros de </a:t>
            </a:r>
            <a:r>
              <a:rPr lang="es-ES" sz="2000" kern="0" dirty="0" smtClean="0">
                <a:solidFill>
                  <a:srgbClr val="002060"/>
                </a:solidFill>
              </a:rPr>
              <a:t>Abastecimiento, </a:t>
            </a:r>
            <a:r>
              <a:rPr lang="es-ES" sz="2000" kern="0" dirty="0">
                <a:solidFill>
                  <a:srgbClr val="002060"/>
                </a:solidFill>
              </a:rPr>
              <a:t>o</a:t>
            </a:r>
            <a:r>
              <a:rPr lang="es-ES" sz="2000" kern="0" dirty="0" smtClean="0">
                <a:solidFill>
                  <a:srgbClr val="002060"/>
                </a:solidFill>
              </a:rPr>
              <a:t>tras UURR : </a:t>
            </a:r>
            <a:r>
              <a:rPr lang="es-ES" sz="2000" b="1" kern="0" dirty="0" smtClean="0">
                <a:solidFill>
                  <a:srgbClr val="002060"/>
                </a:solidFill>
              </a:rPr>
              <a:t>70%</a:t>
            </a:r>
            <a:endParaRPr lang="es-ES" sz="2000" b="1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Comercio establecido, </a:t>
            </a:r>
            <a:r>
              <a:rPr lang="es-ES" sz="2000" kern="0" dirty="0" smtClean="0">
                <a:solidFill>
                  <a:srgbClr val="002060"/>
                </a:solidFill>
              </a:rPr>
              <a:t>Feriantes: </a:t>
            </a:r>
            <a:r>
              <a:rPr lang="es-ES" sz="2000" b="1" kern="0" dirty="0" smtClean="0">
                <a:solidFill>
                  <a:srgbClr val="002060"/>
                </a:solidFill>
              </a:rPr>
              <a:t>30%</a:t>
            </a:r>
            <a:endParaRPr lang="es-ES" sz="2000" b="1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900113"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Se considera una variabilidad de un 5%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6645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30217</a:t>
            </a:r>
            <a:r>
              <a:rPr lang="es-ES" sz="1800" kern="0" dirty="0" smtClean="0">
                <a:solidFill>
                  <a:srgbClr val="002060"/>
                </a:solidFill>
              </a:rPr>
              <a:t>	Todas </a:t>
            </a:r>
            <a:r>
              <a:rPr lang="es-ES" sz="1800" kern="0" dirty="0">
                <a:solidFill>
                  <a:srgbClr val="002060"/>
                </a:solidFill>
              </a:rPr>
              <a:t>las compras realizadas en las fuentes de obtención, deben ser cargadas en el Estado </a:t>
            </a:r>
            <a:r>
              <a:rPr lang="es-ES" sz="1800" kern="0" dirty="0" smtClean="0">
                <a:solidFill>
                  <a:srgbClr val="002060"/>
                </a:solidFill>
              </a:rPr>
              <a:t>de Saldos</a:t>
            </a:r>
            <a:r>
              <a:rPr lang="es-ES" sz="1800" kern="0" dirty="0">
                <a:solidFill>
                  <a:srgbClr val="002060"/>
                </a:solidFill>
              </a:rPr>
              <a:t>, Cargos y Abonos de la Rendición de Cuenta de Víveres confeccionada en </a:t>
            </a:r>
            <a:r>
              <a:rPr lang="es-ES" sz="1800" kern="0" dirty="0" smtClean="0">
                <a:solidFill>
                  <a:srgbClr val="002060"/>
                </a:solidFill>
              </a:rPr>
              <a:t>forma manual, </a:t>
            </a:r>
            <a:r>
              <a:rPr lang="es-ES" sz="1800" kern="0" dirty="0">
                <a:solidFill>
                  <a:srgbClr val="002060"/>
                </a:solidFill>
              </a:rPr>
              <a:t>con excepción de aquellos Víveres adquiridos con </a:t>
            </a:r>
            <a:r>
              <a:rPr lang="es-ES" sz="1800" kern="0" dirty="0" smtClean="0">
                <a:solidFill>
                  <a:srgbClr val="002060"/>
                </a:solidFill>
              </a:rPr>
              <a:t>una fuente </a:t>
            </a:r>
            <a:r>
              <a:rPr lang="es-ES" sz="1800" kern="0" dirty="0">
                <a:solidFill>
                  <a:srgbClr val="002060"/>
                </a:solidFill>
              </a:rPr>
              <a:t>de financiamiento diferente al </a:t>
            </a:r>
            <a:r>
              <a:rPr lang="es-ES" sz="1800" kern="0" dirty="0" smtClean="0">
                <a:solidFill>
                  <a:srgbClr val="002060"/>
                </a:solidFill>
              </a:rPr>
              <a:t>Ítem </a:t>
            </a:r>
            <a:r>
              <a:rPr lang="es-ES" sz="1800" kern="0" dirty="0">
                <a:solidFill>
                  <a:srgbClr val="002060"/>
                </a:solidFill>
              </a:rPr>
              <a:t>01 “Alimentos y Bebidas</a:t>
            </a:r>
            <a:r>
              <a:rPr lang="es-ES" sz="1800" kern="0" dirty="0" smtClean="0">
                <a:solidFill>
                  <a:srgbClr val="002060"/>
                </a:solidFill>
              </a:rPr>
              <a:t>”.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30218</a:t>
            </a:r>
            <a:r>
              <a:rPr lang="es-ES" sz="1800" kern="0" dirty="0" smtClean="0">
                <a:solidFill>
                  <a:srgbClr val="002060"/>
                </a:solidFill>
              </a:rPr>
              <a:t>	La </a:t>
            </a:r>
            <a:r>
              <a:rPr lang="es-ES" sz="1800" kern="0" dirty="0">
                <a:solidFill>
                  <a:srgbClr val="002060"/>
                </a:solidFill>
              </a:rPr>
              <a:t>recepción y distribución de los víveres en las Unidades y Reparticiones estará a cargo </a:t>
            </a:r>
            <a:r>
              <a:rPr lang="es-ES" sz="1800" kern="0" dirty="0" smtClean="0">
                <a:solidFill>
                  <a:srgbClr val="002060"/>
                </a:solidFill>
              </a:rPr>
              <a:t>del Maestre </a:t>
            </a:r>
            <a:r>
              <a:rPr lang="es-ES" sz="1800" kern="0" dirty="0">
                <a:solidFill>
                  <a:srgbClr val="002060"/>
                </a:solidFill>
              </a:rPr>
              <a:t>de Víveres bajo el control del Jefe o Encargado del Departamento de Abastecimiento </a:t>
            </a:r>
            <a:r>
              <a:rPr lang="es-ES" sz="1800" kern="0" dirty="0" smtClean="0">
                <a:solidFill>
                  <a:srgbClr val="002060"/>
                </a:solidFill>
              </a:rPr>
              <a:t>y Finanzas</a:t>
            </a:r>
            <a:r>
              <a:rPr lang="es-ES" sz="1800" kern="0" dirty="0">
                <a:solidFill>
                  <a:srgbClr val="002060"/>
                </a:solidFill>
              </a:rPr>
              <a:t>, según corresponda</a:t>
            </a:r>
            <a:r>
              <a:rPr lang="es-ES" sz="18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>
                <a:solidFill>
                  <a:srgbClr val="002060"/>
                </a:solidFill>
              </a:rPr>
              <a:t>30219 </a:t>
            </a:r>
            <a:r>
              <a:rPr lang="es-ES" sz="1800" b="1" dirty="0" smtClean="0"/>
              <a:t>	</a:t>
            </a:r>
            <a:r>
              <a:rPr lang="es-ES" sz="1800" kern="0" dirty="0">
                <a:solidFill>
                  <a:srgbClr val="002060"/>
                </a:solidFill>
              </a:rPr>
              <a:t>El Encargado de Víveres denominado Maestre de Víveres, deberá ser el especialista </a:t>
            </a:r>
            <a:r>
              <a:rPr lang="es-ES" sz="1800" kern="0" dirty="0" smtClean="0">
                <a:solidFill>
                  <a:srgbClr val="002060"/>
                </a:solidFill>
              </a:rPr>
              <a:t>en Abastecimiento </a:t>
            </a:r>
            <a:r>
              <a:rPr lang="es-ES" sz="1800" kern="0" dirty="0">
                <a:solidFill>
                  <a:srgbClr val="002060"/>
                </a:solidFill>
              </a:rPr>
              <a:t>más antiguo y será responsable de la custodia, almacenamiento, conservación</a:t>
            </a:r>
            <a:r>
              <a:rPr lang="es-ES" sz="1800" kern="0" dirty="0" smtClean="0">
                <a:solidFill>
                  <a:srgbClr val="002060"/>
                </a:solidFill>
              </a:rPr>
              <a:t>, y </a:t>
            </a:r>
            <a:r>
              <a:rPr lang="es-ES" sz="1800" kern="0" dirty="0">
                <a:solidFill>
                  <a:srgbClr val="002060"/>
                </a:solidFill>
              </a:rPr>
              <a:t>distribución de los </a:t>
            </a:r>
            <a:r>
              <a:rPr lang="es-ES" sz="1800" kern="0" dirty="0" smtClean="0">
                <a:solidFill>
                  <a:srgbClr val="002060"/>
                </a:solidFill>
              </a:rPr>
              <a:t>víveres.</a:t>
            </a:r>
            <a:endParaRPr lang="es-ES" sz="18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1800" kern="0" dirty="0">
                <a:solidFill>
                  <a:srgbClr val="002060"/>
                </a:solidFill>
              </a:rPr>
              <a:t>Esto no releva al Jefe del Departamento de Abastecimiento y Finanzas de la </a:t>
            </a:r>
            <a:r>
              <a:rPr lang="es-ES" sz="1800" kern="0" dirty="0" smtClean="0">
                <a:solidFill>
                  <a:srgbClr val="002060"/>
                </a:solidFill>
              </a:rPr>
              <a:t>responsabilidad que </a:t>
            </a:r>
            <a:r>
              <a:rPr lang="es-ES" sz="1800" kern="0" dirty="0">
                <a:solidFill>
                  <a:srgbClr val="002060"/>
                </a:solidFill>
              </a:rPr>
              <a:t>le cabe, por la administración general de su Departamento.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30221</a:t>
            </a:r>
            <a:r>
              <a:rPr lang="es-ES" sz="1800" kern="0" dirty="0" smtClean="0">
                <a:solidFill>
                  <a:srgbClr val="002060"/>
                </a:solidFill>
              </a:rPr>
              <a:t>	El Maestre de Víveres deberá justificar las salidas de víveres de pañol, mediante un recibo diario, valorizado, foliado y legalizado con la firma de la persona autorizada para recibir dichos víveres.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30222</a:t>
            </a:r>
            <a:r>
              <a:rPr lang="es-ES" sz="1800" kern="0" dirty="0" smtClean="0">
                <a:solidFill>
                  <a:srgbClr val="002060"/>
                </a:solidFill>
              </a:rPr>
              <a:t>	El Jefe del Departamento de Abastecimiento y Finanzas deberá exigir que el Maestre de Víveres lleve un control de Existencias por las entradas y salidas de víveres, en el cual se señalen los documentos que originan dichos movimientos.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30224 </a:t>
            </a:r>
            <a:r>
              <a:rPr lang="es-ES" sz="1800" b="1" dirty="0" smtClean="0"/>
              <a:t>	</a:t>
            </a:r>
            <a:r>
              <a:rPr lang="es-ES" sz="1800" kern="0" dirty="0" smtClean="0">
                <a:solidFill>
                  <a:srgbClr val="002060"/>
                </a:solidFill>
              </a:rPr>
              <a:t>El Oficial de Sanidad o Enfermero de Cargo en las Unidades y Reparticiones, deberá efectuar a lo menos una vez al mes, una revista sanitaria a los víveres y dependencias destinadas al almacenamiento, conservación y distribución de éstos, como también a las áreas de su preparación y servicio, informando por escrito de lo obrado al Jefe del Departamento de Abastecimiento y Finanzas.</a:t>
            </a:r>
            <a:endParaRPr lang="es-ES" sz="18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73186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30225 	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Jefe del Departamento de Abastecimiento y Finanzas, deberá mantener </a:t>
            </a:r>
            <a:r>
              <a:rPr lang="es-ES" sz="2000" kern="0" dirty="0" smtClean="0">
                <a:solidFill>
                  <a:srgbClr val="002060"/>
                </a:solidFill>
              </a:rPr>
              <a:t>ordenado cronológicamente </a:t>
            </a:r>
            <a:r>
              <a:rPr lang="es-ES" sz="2000" kern="0" dirty="0">
                <a:solidFill>
                  <a:srgbClr val="002060"/>
                </a:solidFill>
              </a:rPr>
              <a:t>los siguientes documentos que justifican el movimiento de víveres</a:t>
            </a:r>
            <a:r>
              <a:rPr lang="es-ES" sz="2000" kern="0" dirty="0" smtClean="0">
                <a:solidFill>
                  <a:srgbClr val="002060"/>
                </a:solidFill>
              </a:rPr>
              <a:t>, conservando </a:t>
            </a:r>
            <a:r>
              <a:rPr lang="es-ES" sz="2000" kern="0" dirty="0">
                <a:solidFill>
                  <a:srgbClr val="002060"/>
                </a:solidFill>
              </a:rPr>
              <a:t>en el archivo los dos últimos </a:t>
            </a:r>
            <a:r>
              <a:rPr lang="es-ES" sz="2000" kern="0" dirty="0" smtClean="0">
                <a:solidFill>
                  <a:srgbClr val="002060"/>
                </a:solidFill>
              </a:rPr>
              <a:t>años: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11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Control </a:t>
            </a:r>
            <a:r>
              <a:rPr lang="es-ES" sz="2000" kern="0" dirty="0">
                <a:solidFill>
                  <a:srgbClr val="002060"/>
                </a:solidFill>
              </a:rPr>
              <a:t>de Existencias de los víveres D.AB.A. 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 de los documentos que justifican: Ingresos y Egresos.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Recibos </a:t>
            </a:r>
            <a:r>
              <a:rPr lang="es-ES" sz="2000" kern="0" dirty="0">
                <a:solidFill>
                  <a:srgbClr val="002060"/>
                </a:solidFill>
              </a:rPr>
              <a:t>por salida de víveres de </a:t>
            </a:r>
            <a:r>
              <a:rPr lang="es-ES" sz="2000" kern="0" dirty="0" smtClean="0">
                <a:solidFill>
                  <a:srgbClr val="002060"/>
                </a:solidFill>
              </a:rPr>
              <a:t>pañol.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Copias </a:t>
            </a:r>
            <a:r>
              <a:rPr lang="es-ES" sz="2000" kern="0" dirty="0">
                <a:solidFill>
                  <a:srgbClr val="002060"/>
                </a:solidFill>
              </a:rPr>
              <a:t>legalizadas de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suscritos por el </a:t>
            </a:r>
            <a:r>
              <a:rPr lang="es-ES" sz="2000" kern="0" dirty="0" smtClean="0">
                <a:solidFill>
                  <a:srgbClr val="002060"/>
                </a:solidFill>
              </a:rPr>
              <a:t>2º Cmdte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Certificados </a:t>
            </a:r>
            <a:r>
              <a:rPr lang="es-ES" sz="2000" kern="0" dirty="0">
                <a:solidFill>
                  <a:srgbClr val="002060"/>
                </a:solidFill>
              </a:rPr>
              <a:t>de Recepción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Archivos del </a:t>
            </a:r>
            <a:r>
              <a:rPr lang="es-ES" sz="2000" kern="0" dirty="0">
                <a:solidFill>
                  <a:srgbClr val="002060"/>
                </a:solidFill>
              </a:rPr>
              <a:t>menú.                                        </a:t>
            </a:r>
          </a:p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40</a:t>
            </a:fld>
            <a:endParaRPr lang="es-CL" dirty="0"/>
          </a:p>
        </p:txBody>
      </p:sp>
      <p:pic>
        <p:nvPicPr>
          <p:cNvPr id="11" name="10 Imagen" descr="descarga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4797152"/>
            <a:ext cx="25050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54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764704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RENDICIÓN DE CUENTA DE VÍVERES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41</a:t>
            </a:fld>
            <a:endParaRPr lang="es-CL" dirty="0"/>
          </a:p>
        </p:txBody>
      </p:sp>
      <p:pic>
        <p:nvPicPr>
          <p:cNvPr id="11" name="10 Imagen" descr="acceso Cuenta de Víve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8590977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A.- SISTEMA AUTOMATIZADO CONTROL DE VÍVERES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confecciona una Rendición de Cuenta de Víveres, que refleje las </a:t>
            </a:r>
            <a:r>
              <a:rPr lang="es-ES" sz="2000" kern="0" dirty="0" smtClean="0">
                <a:solidFill>
                  <a:srgbClr val="002060"/>
                </a:solidFill>
              </a:rPr>
              <a:t>existencias disponibles </a:t>
            </a:r>
            <a:r>
              <a:rPr lang="es-ES" sz="2000" kern="0" dirty="0">
                <a:solidFill>
                  <a:srgbClr val="002060"/>
                </a:solidFill>
              </a:rPr>
              <a:t>en pañol, tanto al inicio como al término del ejercicio, los </a:t>
            </a:r>
            <a:r>
              <a:rPr lang="es-ES" sz="2000" kern="0" dirty="0" smtClean="0">
                <a:solidFill>
                  <a:srgbClr val="002060"/>
                </a:solidFill>
              </a:rPr>
              <a:t>ingresos, traspasos</a:t>
            </a:r>
            <a:r>
              <a:rPr lang="es-ES" sz="2000" kern="0" dirty="0">
                <a:solidFill>
                  <a:srgbClr val="002060"/>
                </a:solidFill>
              </a:rPr>
              <a:t>, bajas y consumos de víveres, el detalle del racionamiento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partes </a:t>
            </a:r>
            <a:r>
              <a:rPr lang="es-ES" sz="2000" kern="0" dirty="0">
                <a:solidFill>
                  <a:srgbClr val="002060"/>
                </a:solidFill>
              </a:rPr>
              <a:t>diarios ingresados, suplementos aplicados al valor de la Ración Armada </a:t>
            </a:r>
            <a:r>
              <a:rPr lang="es-ES" sz="2000" kern="0" dirty="0" smtClean="0">
                <a:solidFill>
                  <a:srgbClr val="002060"/>
                </a:solidFill>
              </a:rPr>
              <a:t>por mayor </a:t>
            </a:r>
            <a:r>
              <a:rPr lang="es-ES" sz="2000" kern="0" dirty="0">
                <a:solidFill>
                  <a:srgbClr val="002060"/>
                </a:solidFill>
              </a:rPr>
              <a:t>índice de costo de vida en regiones determinadas y circunstancias especiales</a:t>
            </a:r>
            <a:r>
              <a:rPr lang="es-ES" sz="2000" kern="0" dirty="0" smtClean="0">
                <a:solidFill>
                  <a:srgbClr val="002060"/>
                </a:solidFill>
              </a:rPr>
              <a:t>, además </a:t>
            </a:r>
            <a:r>
              <a:rPr lang="es-ES" sz="2000" kern="0" dirty="0">
                <a:solidFill>
                  <a:srgbClr val="002060"/>
                </a:solidFill>
              </a:rPr>
              <a:t>de las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457200" indent="-457200" algn="just">
              <a:buFont typeface="+mj-lt"/>
              <a:buAutoNum type="arabi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Rendición de Cuenta de Víveres, es ejecutada mediante la utilización de </a:t>
            </a:r>
            <a:r>
              <a:rPr lang="es-ES" sz="2000" kern="0" dirty="0" smtClean="0">
                <a:solidFill>
                  <a:srgbClr val="002060"/>
                </a:solidFill>
              </a:rPr>
              <a:t>un sistema </a:t>
            </a:r>
            <a:r>
              <a:rPr lang="es-ES" sz="2000" kern="0" dirty="0">
                <a:solidFill>
                  <a:srgbClr val="002060"/>
                </a:solidFill>
              </a:rPr>
              <a:t>computacional, a través de la Intranet Institucional, denominado “</a:t>
            </a:r>
            <a:r>
              <a:rPr lang="es-ES" sz="2000" kern="0" dirty="0" smtClean="0">
                <a:solidFill>
                  <a:srgbClr val="002060"/>
                </a:solidFill>
              </a:rPr>
              <a:t>Sistema Automatizado </a:t>
            </a:r>
            <a:r>
              <a:rPr lang="es-ES" sz="2000" kern="0" dirty="0">
                <a:solidFill>
                  <a:srgbClr val="002060"/>
                </a:solidFill>
              </a:rPr>
              <a:t>Control de Víveres”, el cual contempla dos módulos principales </a:t>
            </a:r>
            <a:r>
              <a:rPr lang="es-ES" sz="2000" kern="0" dirty="0" smtClean="0">
                <a:solidFill>
                  <a:srgbClr val="002060"/>
                </a:solidFill>
              </a:rPr>
              <a:t>de operación </a:t>
            </a:r>
            <a:r>
              <a:rPr lang="es-ES" sz="2000" kern="0" dirty="0">
                <a:solidFill>
                  <a:srgbClr val="002060"/>
                </a:solidFill>
              </a:rPr>
              <a:t>“Parte Diario y Cuenta de Víveres”, y uno de Auditoría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</a:t>
            </a:r>
            <a:r>
              <a:rPr lang="es-ES" sz="2000" kern="0" dirty="0">
                <a:solidFill>
                  <a:srgbClr val="002060"/>
                </a:solidFill>
              </a:rPr>
              <a:t>y </a:t>
            </a:r>
            <a:r>
              <a:rPr lang="es-ES" sz="2000" kern="0" dirty="0" smtClean="0">
                <a:solidFill>
                  <a:srgbClr val="002060"/>
                </a:solidFill>
              </a:rPr>
              <a:t>de Administración </a:t>
            </a:r>
            <a:r>
              <a:rPr lang="es-ES" sz="2000" kern="0" dirty="0">
                <a:solidFill>
                  <a:srgbClr val="002060"/>
                </a:solidFill>
              </a:rPr>
              <a:t>D.AB.A.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964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la confección del Parte Diario las Unidades y Reparticiones obtienen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de la Dirección General del Personal de la Armada (SISPER), </a:t>
            </a:r>
            <a:r>
              <a:rPr lang="es-ES" sz="2000" kern="0" dirty="0" smtClean="0">
                <a:solidFill>
                  <a:srgbClr val="002060"/>
                </a:solidFill>
              </a:rPr>
              <a:t>la que </a:t>
            </a:r>
            <a:r>
              <a:rPr lang="es-ES" sz="2000" kern="0" dirty="0">
                <a:solidFill>
                  <a:srgbClr val="002060"/>
                </a:solidFill>
              </a:rPr>
              <a:t>considera las Altas, Bajas y las diferentes condiciones en que se </a:t>
            </a:r>
            <a:r>
              <a:rPr lang="es-ES" sz="2000" kern="0" dirty="0" smtClean="0">
                <a:solidFill>
                  <a:srgbClr val="002060"/>
                </a:solidFill>
              </a:rPr>
              <a:t>encuentra el </a:t>
            </a:r>
            <a:r>
              <a:rPr lang="es-ES" sz="2000" kern="0" dirty="0">
                <a:solidFill>
                  <a:srgbClr val="002060"/>
                </a:solidFill>
              </a:rPr>
              <a:t>personal, siendo responsabilidad de la </a:t>
            </a:r>
            <a:r>
              <a:rPr lang="es-ES" sz="2000" kern="0" dirty="0" err="1">
                <a:solidFill>
                  <a:srgbClr val="002060"/>
                </a:solidFill>
              </a:rPr>
              <a:t>Detallía</a:t>
            </a:r>
            <a:r>
              <a:rPr lang="es-ES" sz="2000" kern="0" dirty="0">
                <a:solidFill>
                  <a:srgbClr val="002060"/>
                </a:solidFill>
              </a:rPr>
              <a:t> agregar su realidad </a:t>
            </a:r>
            <a:r>
              <a:rPr lang="es-ES" sz="2000" kern="0" dirty="0" smtClean="0">
                <a:solidFill>
                  <a:srgbClr val="002060"/>
                </a:solidFill>
              </a:rPr>
              <a:t>particular del </a:t>
            </a:r>
            <a:r>
              <a:rPr lang="es-ES" sz="2000" kern="0" dirty="0">
                <a:solidFill>
                  <a:srgbClr val="002060"/>
                </a:solidFill>
              </a:rPr>
              <a:t>personal con derecho a ración y las circunstancias en que pierde </a:t>
            </a:r>
            <a:r>
              <a:rPr lang="es-ES" sz="2000" kern="0" dirty="0" smtClean="0">
                <a:solidFill>
                  <a:srgbClr val="002060"/>
                </a:solidFill>
              </a:rPr>
              <a:t>este derecho</a:t>
            </a:r>
            <a:r>
              <a:rPr lang="es-ES" sz="2000" kern="0" dirty="0">
                <a:solidFill>
                  <a:srgbClr val="002060"/>
                </a:solidFill>
              </a:rPr>
              <a:t>. Las Subdirecciones, Segundas Comandancias o </a:t>
            </a:r>
            <a:r>
              <a:rPr lang="es-ES" sz="2000" kern="0" dirty="0" err="1">
                <a:solidFill>
                  <a:srgbClr val="002060"/>
                </a:solidFill>
              </a:rPr>
              <a:t>Subjefaturas</a:t>
            </a:r>
            <a:r>
              <a:rPr lang="es-ES" sz="2000" kern="0" dirty="0">
                <a:solidFill>
                  <a:srgbClr val="002060"/>
                </a:solidFill>
              </a:rPr>
              <a:t> </a:t>
            </a:r>
            <a:r>
              <a:rPr lang="es-ES" sz="2000" kern="0" dirty="0" smtClean="0">
                <a:solidFill>
                  <a:srgbClr val="002060"/>
                </a:solidFill>
              </a:rPr>
              <a:t>deben autorizar </a:t>
            </a:r>
            <a:r>
              <a:rPr lang="es-ES" sz="2000" kern="0" dirty="0">
                <a:solidFill>
                  <a:srgbClr val="002060"/>
                </a:solidFill>
              </a:rPr>
              <a:t>dichos partes, en el plazo que disponga la Dirección </a:t>
            </a:r>
            <a:r>
              <a:rPr lang="es-ES" sz="2000" kern="0" dirty="0" smtClean="0">
                <a:solidFill>
                  <a:srgbClr val="002060"/>
                </a:solidFill>
              </a:rPr>
              <a:t>de Abastecimiento</a:t>
            </a:r>
            <a:r>
              <a:rPr lang="es-ES" sz="2000" kern="0" dirty="0">
                <a:solidFill>
                  <a:srgbClr val="002060"/>
                </a:solidFill>
              </a:rPr>
              <a:t>, los cuales arrojan en forma automática las </a:t>
            </a:r>
            <a:r>
              <a:rPr lang="es-ES" sz="2000" kern="0" dirty="0" smtClean="0">
                <a:solidFill>
                  <a:srgbClr val="002060"/>
                </a:solidFill>
              </a:rPr>
              <a:t>disponibilidades diarias </a:t>
            </a:r>
            <a:r>
              <a:rPr lang="es-ES" sz="2000" kern="0" dirty="0">
                <a:solidFill>
                  <a:srgbClr val="002060"/>
                </a:solidFill>
              </a:rPr>
              <a:t>y mensuales de su dotación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Aplica automáticamente el racionamiento que corresponde a cada servidor Institucional o particular.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850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la asignación automática de suplementos dispuestos en el M.AB.A</a:t>
            </a:r>
            <a:r>
              <a:rPr lang="es-ES" sz="2000" kern="0" dirty="0" smtClean="0">
                <a:solidFill>
                  <a:srgbClr val="002060"/>
                </a:solidFill>
              </a:rPr>
              <a:t>., por </a:t>
            </a:r>
            <a:r>
              <a:rPr lang="es-ES" sz="2000" kern="0" dirty="0">
                <a:solidFill>
                  <a:srgbClr val="002060"/>
                </a:solidFill>
              </a:rPr>
              <a:t>Zonas geográficas y/o circunstancias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Valida </a:t>
            </a:r>
            <a:r>
              <a:rPr lang="es-ES" sz="2000" kern="0" dirty="0">
                <a:solidFill>
                  <a:srgbClr val="002060"/>
                </a:solidFill>
              </a:rPr>
              <a:t>y evita el doble </a:t>
            </a:r>
            <a:r>
              <a:rPr lang="es-ES" sz="2000" kern="0" dirty="0" smtClean="0">
                <a:solidFill>
                  <a:srgbClr val="002060"/>
                </a:solidFill>
              </a:rPr>
              <a:t>racionamiento.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suministrar racionamiento con la condición de cobro, a particulares </a:t>
            </a:r>
            <a:r>
              <a:rPr lang="es-ES" sz="2000" kern="0" dirty="0" smtClean="0">
                <a:solidFill>
                  <a:srgbClr val="002060"/>
                </a:solidFill>
              </a:rPr>
              <a:t>o personal </a:t>
            </a:r>
            <a:r>
              <a:rPr lang="es-ES" sz="2000" kern="0" dirty="0" err="1" smtClean="0">
                <a:solidFill>
                  <a:srgbClr val="002060"/>
                </a:solidFill>
              </a:rPr>
              <a:t>extrainstitucional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Genera </a:t>
            </a:r>
            <a:r>
              <a:rPr lang="es-ES" sz="2000" kern="0" dirty="0">
                <a:solidFill>
                  <a:srgbClr val="002060"/>
                </a:solidFill>
              </a:rPr>
              <a:t>una relación automática de deudores afectos a reintegro, cuando se </a:t>
            </a:r>
            <a:r>
              <a:rPr lang="es-ES" sz="2000" kern="0" dirty="0" smtClean="0">
                <a:solidFill>
                  <a:srgbClr val="002060"/>
                </a:solidFill>
              </a:rPr>
              <a:t>ha racionado </a:t>
            </a:r>
            <a:r>
              <a:rPr lang="es-ES" sz="2000" kern="0" dirty="0">
                <a:solidFill>
                  <a:srgbClr val="002060"/>
                </a:solidFill>
              </a:rPr>
              <a:t>a personal sin derecho a </a:t>
            </a:r>
            <a:r>
              <a:rPr lang="es-ES" sz="2000" kern="0" dirty="0" smtClean="0">
                <a:solidFill>
                  <a:srgbClr val="002060"/>
                </a:solidFill>
              </a:rPr>
              <a:t>él.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al Jefe de Departamento de Abastecimiento y Finanzas y Maestre </a:t>
            </a:r>
            <a:r>
              <a:rPr lang="es-ES" sz="2000" kern="0" dirty="0" smtClean="0">
                <a:solidFill>
                  <a:srgbClr val="002060"/>
                </a:solidFill>
              </a:rPr>
              <a:t>de Víveres</a:t>
            </a:r>
            <a:r>
              <a:rPr lang="es-ES" sz="2000" kern="0" dirty="0">
                <a:solidFill>
                  <a:srgbClr val="002060"/>
                </a:solidFill>
              </a:rPr>
              <a:t>, visualizar en todo momento las disponibilidades de Alimentación.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1746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 </a:t>
            </a:r>
            <a:r>
              <a:rPr lang="es-ES" sz="2000" kern="0" dirty="0">
                <a:solidFill>
                  <a:srgbClr val="002060"/>
                </a:solidFill>
              </a:rPr>
              <a:t>En este módulo se registran en un </a:t>
            </a:r>
            <a:r>
              <a:rPr lang="es-ES" sz="2000" kern="0" dirty="0" err="1">
                <a:solidFill>
                  <a:srgbClr val="002060"/>
                </a:solidFill>
              </a:rPr>
              <a:t>kárdex</a:t>
            </a:r>
            <a:r>
              <a:rPr lang="es-ES" sz="2000" kern="0" dirty="0">
                <a:solidFill>
                  <a:srgbClr val="002060"/>
                </a:solidFill>
              </a:rPr>
              <a:t> electrónico, todos los </a:t>
            </a:r>
            <a:r>
              <a:rPr lang="es-ES" sz="2000" kern="0" dirty="0" smtClean="0">
                <a:solidFill>
                  <a:srgbClr val="002060"/>
                </a:solidFill>
              </a:rPr>
              <a:t>movimientos de </a:t>
            </a:r>
            <a:r>
              <a:rPr lang="es-ES" sz="2000" kern="0" dirty="0">
                <a:solidFill>
                  <a:srgbClr val="002060"/>
                </a:solidFill>
              </a:rPr>
              <a:t>víveres dentro del período, el que a su vez lleva el registro en la </a:t>
            </a:r>
            <a:r>
              <a:rPr lang="es-ES" sz="2000" kern="0" dirty="0" smtClean="0">
                <a:solidFill>
                  <a:srgbClr val="002060"/>
                </a:solidFill>
              </a:rPr>
              <a:t>propia Cuenta </a:t>
            </a:r>
            <a:r>
              <a:rPr lang="es-ES" sz="2000" kern="0" dirty="0">
                <a:solidFill>
                  <a:srgbClr val="002060"/>
                </a:solidFill>
              </a:rPr>
              <a:t>de Víveres. Genera el Informe Mensual de Alimentación, que </a:t>
            </a:r>
            <a:r>
              <a:rPr lang="es-ES" sz="2000" kern="0" dirty="0" smtClean="0">
                <a:solidFill>
                  <a:srgbClr val="002060"/>
                </a:solidFill>
              </a:rPr>
              <a:t>es remitido </a:t>
            </a:r>
            <a:r>
              <a:rPr lang="es-ES" sz="2000" kern="0" dirty="0">
                <a:solidFill>
                  <a:srgbClr val="002060"/>
                </a:solidFill>
              </a:rPr>
              <a:t>en forma automática a la Contraloría de la Armada, para su control, </a:t>
            </a:r>
            <a:r>
              <a:rPr lang="es-ES" sz="2000" kern="0" dirty="0" smtClean="0">
                <a:solidFill>
                  <a:srgbClr val="002060"/>
                </a:solidFill>
              </a:rPr>
              <a:t>y a </a:t>
            </a:r>
            <a:r>
              <a:rPr lang="es-ES" sz="2000" kern="0" dirty="0">
                <a:solidFill>
                  <a:srgbClr val="002060"/>
                </a:solidFill>
              </a:rPr>
              <a:t>la Dirección de Abastecimiento de la Armada, para el análisis de gestión </a:t>
            </a:r>
            <a:r>
              <a:rPr lang="es-ES" sz="2000" kern="0" dirty="0" smtClean="0">
                <a:solidFill>
                  <a:srgbClr val="002060"/>
                </a:solidFill>
              </a:rPr>
              <a:t>y confección </a:t>
            </a:r>
            <a:r>
              <a:rPr lang="es-ES" sz="2000" kern="0" dirty="0">
                <a:solidFill>
                  <a:srgbClr val="002060"/>
                </a:solidFill>
              </a:rPr>
              <a:t>del Informe de Contabilidad de Costo </a:t>
            </a:r>
            <a:r>
              <a:rPr lang="es-ES" sz="2000" kern="0" dirty="0" smtClean="0">
                <a:solidFill>
                  <a:srgbClr val="002060"/>
                </a:solidFill>
              </a:rPr>
              <a:t>Institucional.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Minimiza </a:t>
            </a:r>
            <a:r>
              <a:rPr lang="es-ES" sz="2000" kern="0" dirty="0">
                <a:solidFill>
                  <a:srgbClr val="002060"/>
                </a:solidFill>
              </a:rPr>
              <a:t>los errores en la administración de los víveres, </a:t>
            </a:r>
            <a:r>
              <a:rPr lang="es-ES" sz="2000" kern="0" dirty="0" smtClean="0">
                <a:solidFill>
                  <a:srgbClr val="002060"/>
                </a:solidFill>
              </a:rPr>
              <a:t>permitiendo aprovechar </a:t>
            </a:r>
            <a:r>
              <a:rPr lang="es-ES" sz="2000" kern="0" dirty="0">
                <a:solidFill>
                  <a:srgbClr val="002060"/>
                </a:solidFill>
              </a:rPr>
              <a:t>en mejor forma los recursos Institucionales, asignados para </a:t>
            </a:r>
            <a:r>
              <a:rPr lang="es-ES" sz="2000" kern="0" dirty="0" smtClean="0">
                <a:solidFill>
                  <a:srgbClr val="002060"/>
                </a:solidFill>
              </a:rPr>
              <a:t>este beneficio </a:t>
            </a:r>
            <a:r>
              <a:rPr lang="es-ES" sz="2000" kern="0" dirty="0">
                <a:solidFill>
                  <a:srgbClr val="002060"/>
                </a:solidFill>
              </a:rPr>
              <a:t>otorgado al </a:t>
            </a:r>
            <a:r>
              <a:rPr lang="es-ES" sz="2000" kern="0" dirty="0" smtClean="0">
                <a:solidFill>
                  <a:srgbClr val="002060"/>
                </a:solidFill>
              </a:rPr>
              <a:t>personal.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a flote durante períodos de navegación, deben ejecutar </a:t>
            </a:r>
            <a:r>
              <a:rPr lang="es-ES" sz="2000" kern="0" dirty="0" smtClean="0">
                <a:solidFill>
                  <a:srgbClr val="002060"/>
                </a:solidFill>
              </a:rPr>
              <a:t>los movimientos </a:t>
            </a:r>
            <a:r>
              <a:rPr lang="es-ES" sz="2000" kern="0" dirty="0">
                <a:solidFill>
                  <a:srgbClr val="002060"/>
                </a:solidFill>
              </a:rPr>
              <a:t>de víveres en la aplicación “Navegación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793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En </a:t>
            </a:r>
            <a:r>
              <a:rPr lang="es-ES" sz="2000" kern="0" dirty="0">
                <a:solidFill>
                  <a:srgbClr val="002060"/>
                </a:solidFill>
              </a:rPr>
              <a:t>todas aquellas reparticiones del área del Litoral y en aquellas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navales </a:t>
            </a:r>
            <a:r>
              <a:rPr lang="es-ES" sz="2000" kern="0" dirty="0">
                <a:solidFill>
                  <a:srgbClr val="002060"/>
                </a:solidFill>
              </a:rPr>
              <a:t>que presenten una figura similar a la orgánica de las anteriores, </a:t>
            </a:r>
            <a:r>
              <a:rPr lang="es-ES" sz="2000" kern="0" dirty="0" smtClean="0">
                <a:solidFill>
                  <a:srgbClr val="002060"/>
                </a:solidFill>
              </a:rPr>
              <a:t>como lo </a:t>
            </a:r>
            <a:r>
              <a:rPr lang="es-ES" sz="2000" kern="0" dirty="0">
                <a:solidFill>
                  <a:srgbClr val="002060"/>
                </a:solidFill>
              </a:rPr>
              <a:t>es JENAMONTT y COMBASEIQUE, se usarán los términos “</a:t>
            </a:r>
            <a:r>
              <a:rPr lang="es-ES" sz="2000" b="1" kern="0" dirty="0">
                <a:solidFill>
                  <a:srgbClr val="002060"/>
                </a:solidFill>
              </a:rPr>
              <a:t>Centro </a:t>
            </a:r>
            <a:r>
              <a:rPr lang="es-ES" sz="2000" b="1" kern="0" dirty="0" smtClean="0">
                <a:solidFill>
                  <a:srgbClr val="002060"/>
                </a:solidFill>
              </a:rPr>
              <a:t>de Alimentación</a:t>
            </a:r>
            <a:r>
              <a:rPr lang="es-ES" sz="2000" kern="0" dirty="0">
                <a:solidFill>
                  <a:srgbClr val="002060"/>
                </a:solidFill>
              </a:rPr>
              <a:t>” y “</a:t>
            </a:r>
            <a:r>
              <a:rPr lang="es-ES" sz="2000" b="1" kern="0" dirty="0">
                <a:solidFill>
                  <a:srgbClr val="002060"/>
                </a:solidFill>
              </a:rPr>
              <a:t>Pañoles Periféricos</a:t>
            </a:r>
            <a:r>
              <a:rPr lang="es-ES" sz="2000" kern="0" dirty="0" smtClean="0">
                <a:solidFill>
                  <a:srgbClr val="002060"/>
                </a:solidFill>
              </a:rPr>
              <a:t>”. 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“Centro de Alimentación” a todas aquellas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que suministran </a:t>
            </a:r>
            <a:r>
              <a:rPr lang="es-ES" sz="2000" kern="0" dirty="0">
                <a:solidFill>
                  <a:srgbClr val="002060"/>
                </a:solidFill>
              </a:rPr>
              <a:t>los víveres para la alimentación naval a sus Unidades </a:t>
            </a:r>
            <a:r>
              <a:rPr lang="es-ES" sz="2000" kern="0" dirty="0" smtClean="0">
                <a:solidFill>
                  <a:srgbClr val="002060"/>
                </a:solidFill>
              </a:rPr>
              <a:t>y Reparticiones </a:t>
            </a:r>
            <a:r>
              <a:rPr lang="es-ES" sz="2000" kern="0" dirty="0">
                <a:solidFill>
                  <a:srgbClr val="002060"/>
                </a:solidFill>
              </a:rPr>
              <a:t>dependientes (Pañoles Periféricos) y que a la vez centralizan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administrativa del movimiento de estos víveres, rindiendo </a:t>
            </a:r>
            <a:r>
              <a:rPr lang="es-ES" sz="2000" kern="0" dirty="0" smtClean="0">
                <a:solidFill>
                  <a:srgbClr val="002060"/>
                </a:solidFill>
              </a:rPr>
              <a:t>cuenta del </a:t>
            </a:r>
            <a:r>
              <a:rPr lang="es-ES" sz="2000" kern="0" dirty="0">
                <a:solidFill>
                  <a:srgbClr val="002060"/>
                </a:solidFill>
              </a:rPr>
              <a:t>proceso a la Contraloría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“Pañol Periférico” a todas aquellas Unidades y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dependientes </a:t>
            </a:r>
            <a:r>
              <a:rPr lang="es-ES" sz="2000" kern="0" dirty="0">
                <a:solidFill>
                  <a:srgbClr val="002060"/>
                </a:solidFill>
              </a:rPr>
              <a:t>de un Centro de Alimentación, que administran </a:t>
            </a:r>
            <a:r>
              <a:rPr lang="es-ES" sz="2000" kern="0" dirty="0" smtClean="0">
                <a:solidFill>
                  <a:srgbClr val="002060"/>
                </a:solidFill>
              </a:rPr>
              <a:t>víveres entregados </a:t>
            </a:r>
            <a:r>
              <a:rPr lang="es-ES" sz="2000" kern="0" dirty="0">
                <a:solidFill>
                  <a:srgbClr val="002060"/>
                </a:solidFill>
              </a:rPr>
              <a:t>por este último para la alimentación de sus dotaciones.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Sistema emite automáticamente las Actas de Recepción y las Papeletas de Salidas de Víveres del Pañol. 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el ingreso de un mismo artículo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, con distintos precios, valorizando las salidas de víveres en la modalidad F.I.F.O., (Primero en Entrar, Primero en Salir) es decir, al primer precio que fue ingresado.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Informe Mensual de Alimentación, se genera a partir de la información que se ingresa al Parte Diario,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 y a la consecuencia de las validaciones efectuadas por el Sistema.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registrar devoluciones al pañol de víveres, rebajándose el gasto en alimentación, debido a excedentes de cocina y cámaras.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3</a:t>
            </a:r>
            <a:r>
              <a:rPr lang="es-ES" sz="2000" b="1" kern="0" dirty="0" smtClean="0">
                <a:solidFill>
                  <a:srgbClr val="002060"/>
                </a:solidFill>
              </a:rPr>
              <a:t>.-  La </a:t>
            </a:r>
            <a:r>
              <a:rPr lang="es-ES" sz="2000" b="1" kern="0" dirty="0">
                <a:solidFill>
                  <a:srgbClr val="002060"/>
                </a:solidFill>
              </a:rPr>
              <a:t>Cuenta de Víveres se compone de los siguientes documentos base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Alimentación.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Partes Diarios.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Detalle </a:t>
            </a:r>
            <a:r>
              <a:rPr lang="es-ES" sz="2000" kern="0" dirty="0">
                <a:solidFill>
                  <a:srgbClr val="002060"/>
                </a:solidFill>
              </a:rPr>
              <a:t>de las Adquisiciones.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 </a:t>
            </a:r>
            <a:r>
              <a:rPr lang="es-ES" sz="2000" kern="0" dirty="0">
                <a:solidFill>
                  <a:srgbClr val="002060"/>
                </a:solidFill>
              </a:rPr>
              <a:t>Recepción de Víveres.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Papeletas </a:t>
            </a:r>
            <a:r>
              <a:rPr lang="es-ES" sz="2000" kern="0" dirty="0">
                <a:solidFill>
                  <a:srgbClr val="002060"/>
                </a:solidFill>
              </a:rPr>
              <a:t>Salidas de Víveres del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Devoluciones </a:t>
            </a:r>
            <a:r>
              <a:rPr lang="es-ES" sz="2000" kern="0" dirty="0">
                <a:solidFill>
                  <a:srgbClr val="002060"/>
                </a:solidFill>
              </a:rPr>
              <a:t>de Víveres a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Boletines </a:t>
            </a:r>
            <a:r>
              <a:rPr lang="es-ES" sz="2000" kern="0" dirty="0">
                <a:solidFill>
                  <a:srgbClr val="002060"/>
                </a:solidFill>
              </a:rPr>
              <a:t>de Reintegro (Pago Deudores).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Relación </a:t>
            </a:r>
            <a:r>
              <a:rPr lang="es-ES" sz="2000" kern="0" dirty="0">
                <a:solidFill>
                  <a:srgbClr val="002060"/>
                </a:solidFill>
              </a:rPr>
              <a:t>de Existencias en Pañol al cierre mensual.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Menú </a:t>
            </a:r>
            <a:r>
              <a:rPr lang="es-ES" sz="2000" kern="0" dirty="0">
                <a:solidFill>
                  <a:srgbClr val="002060"/>
                </a:solidFill>
              </a:rPr>
              <a:t>otorgado en el mes.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35" b="72670"/>
          <a:stretch/>
        </p:blipFill>
        <p:spPr bwMode="auto">
          <a:xfrm>
            <a:off x="5940152" y="4653136"/>
            <a:ext cx="3181678" cy="2204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049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jegoyalu.com/image/blog/tenga-cuidado-a-contratar-un-web-designer/warn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01562"/>
            <a:ext cx="1331640" cy="128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4.-  Consideraciones especiales:</a:t>
            </a:r>
          </a:p>
          <a:p>
            <a:pPr marL="355600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 Cuenta </a:t>
            </a:r>
            <a:r>
              <a:rPr lang="es-ES" sz="2000" kern="0" dirty="0">
                <a:solidFill>
                  <a:srgbClr val="002060"/>
                </a:solidFill>
              </a:rPr>
              <a:t>de Víveres, debe imprimirse mensualmente en un ejemplar, </a:t>
            </a:r>
            <a:r>
              <a:rPr lang="es-ES" sz="2000" kern="0" dirty="0" smtClean="0">
                <a:solidFill>
                  <a:srgbClr val="002060"/>
                </a:solidFill>
              </a:rPr>
              <a:t>que queda </a:t>
            </a:r>
            <a:r>
              <a:rPr lang="es-ES" sz="2000" kern="0" dirty="0">
                <a:solidFill>
                  <a:srgbClr val="002060"/>
                </a:solidFill>
              </a:rPr>
              <a:t>como archivo de la Unidad o Repartición, para las revistas Trimestrales</a:t>
            </a:r>
            <a:r>
              <a:rPr lang="es-ES" sz="2000" kern="0" dirty="0" smtClean="0">
                <a:solidFill>
                  <a:srgbClr val="002060"/>
                </a:solidFill>
              </a:rPr>
              <a:t>, Revistas </a:t>
            </a:r>
            <a:r>
              <a:rPr lang="es-ES" sz="2000" kern="0" dirty="0">
                <a:solidFill>
                  <a:srgbClr val="002060"/>
                </a:solidFill>
              </a:rPr>
              <a:t>de Inspección de la Contraloría de la Armada y entregas de cargo </a:t>
            </a:r>
            <a:r>
              <a:rPr lang="es-ES" sz="2000" kern="0" dirty="0" smtClean="0">
                <a:solidFill>
                  <a:srgbClr val="002060"/>
                </a:solidFill>
              </a:rPr>
              <a:t>del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</a:t>
            </a:r>
            <a:r>
              <a:rPr lang="es-ES" sz="2000" kern="0" dirty="0" smtClean="0">
                <a:solidFill>
                  <a:srgbClr val="002060"/>
                </a:solidFill>
              </a:rPr>
              <a:t>respectivo. 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cierre mensual del proceso de la Cuenta de Víveres Automatizada, </a:t>
            </a:r>
            <a:r>
              <a:rPr lang="es-ES" sz="2000" kern="0" dirty="0" smtClean="0">
                <a:solidFill>
                  <a:srgbClr val="002060"/>
                </a:solidFill>
              </a:rPr>
              <a:t>debe efectuarse </a:t>
            </a:r>
            <a:r>
              <a:rPr lang="es-ES" sz="2000" b="1" kern="0" dirty="0">
                <a:solidFill>
                  <a:srgbClr val="002060"/>
                </a:solidFill>
              </a:rPr>
              <a:t>dentro de los cinco primeros días hábiles del mes siguiente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kern="0" dirty="0" smtClean="0">
                <a:solidFill>
                  <a:srgbClr val="002060"/>
                </a:solidFill>
              </a:rPr>
              <a:t>previa autorización </a:t>
            </a:r>
            <a:r>
              <a:rPr lang="es-ES" sz="2000" kern="0" dirty="0">
                <a:solidFill>
                  <a:srgbClr val="002060"/>
                </a:solidFill>
              </a:rPr>
              <a:t>del Comandante de la Unidad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Repartición.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que no cuenten con este Sistema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Administración de </a:t>
            </a:r>
            <a:r>
              <a:rPr lang="es-ES" sz="2000" kern="0" dirty="0">
                <a:solidFill>
                  <a:srgbClr val="002060"/>
                </a:solidFill>
              </a:rPr>
              <a:t>Víveres, por falta o pérdida de enlace computacional de la operación, </a:t>
            </a:r>
            <a:r>
              <a:rPr lang="es-ES" sz="2000" kern="0" dirty="0" smtClean="0">
                <a:solidFill>
                  <a:srgbClr val="002060"/>
                </a:solidFill>
              </a:rPr>
              <a:t>sin posibilidades </a:t>
            </a:r>
            <a:r>
              <a:rPr lang="es-ES" sz="2000" kern="0" dirty="0">
                <a:solidFill>
                  <a:srgbClr val="002060"/>
                </a:solidFill>
              </a:rPr>
              <a:t>de interconexión, o cualquier otra circunstancia, deben </a:t>
            </a:r>
            <a:r>
              <a:rPr lang="es-ES" sz="2000" kern="0" dirty="0" smtClean="0">
                <a:solidFill>
                  <a:srgbClr val="002060"/>
                </a:solidFill>
              </a:rPr>
              <a:t>continuar confeccionando </a:t>
            </a:r>
            <a:r>
              <a:rPr lang="es-ES" sz="2000" kern="0" dirty="0">
                <a:solidFill>
                  <a:srgbClr val="002060"/>
                </a:solidFill>
              </a:rPr>
              <a:t>la Rendición de Cuentas de Víveres en forma manual.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329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5</a:t>
            </a:r>
            <a:r>
              <a:rPr lang="es-ES" sz="2000" b="1" kern="0" dirty="0" smtClean="0">
                <a:solidFill>
                  <a:srgbClr val="002060"/>
                </a:solidFill>
              </a:rPr>
              <a:t>.-  Módulo </a:t>
            </a:r>
            <a:r>
              <a:rPr lang="es-ES" sz="2000" b="1" kern="0" dirty="0">
                <a:solidFill>
                  <a:srgbClr val="002060"/>
                </a:solidFill>
              </a:rPr>
              <a:t>Contraloría: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los procesos de revisión, control y fiscalización que ejerce la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de </a:t>
            </a:r>
            <a:r>
              <a:rPr lang="es-ES" sz="2000" kern="0" dirty="0">
                <a:solidFill>
                  <a:srgbClr val="002060"/>
                </a:solidFill>
              </a:rPr>
              <a:t>la Armada sobre las Unidades y Reparticiones, sean más completos y eficientes</a:t>
            </a:r>
            <a:r>
              <a:rPr lang="es-ES" sz="2000" kern="0" dirty="0" smtClean="0">
                <a:solidFill>
                  <a:srgbClr val="002060"/>
                </a:solidFill>
              </a:rPr>
              <a:t>, a </a:t>
            </a:r>
            <a:r>
              <a:rPr lang="es-ES" sz="2000" kern="0" dirty="0">
                <a:solidFill>
                  <a:srgbClr val="002060"/>
                </a:solidFill>
              </a:rPr>
              <a:t>través de un sistema en línea, aprovechando la capacidad de la Red </a:t>
            </a:r>
            <a:r>
              <a:rPr lang="es-ES" sz="2000" kern="0" dirty="0" err="1" smtClean="0">
                <a:solidFill>
                  <a:srgbClr val="002060"/>
                </a:solidFill>
              </a:rPr>
              <a:t>Wan</a:t>
            </a:r>
            <a:r>
              <a:rPr lang="es-ES" sz="2000" kern="0" dirty="0" smtClean="0">
                <a:solidFill>
                  <a:srgbClr val="002060"/>
                </a:solidFill>
              </a:rPr>
              <a:t> Armada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6" y="4063702"/>
            <a:ext cx="4000500" cy="253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6.-  Módulo </a:t>
            </a:r>
            <a:r>
              <a:rPr lang="es-ES" sz="2000" b="1" kern="0" dirty="0">
                <a:solidFill>
                  <a:srgbClr val="002060"/>
                </a:solidFill>
              </a:rPr>
              <a:t>Dirección de Abastecimiento de la Armada: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Armada, es responsable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administrar operacionalmente </a:t>
            </a:r>
            <a:r>
              <a:rPr lang="es-ES" sz="2000" kern="0" dirty="0">
                <a:solidFill>
                  <a:srgbClr val="002060"/>
                </a:solidFill>
              </a:rPr>
              <a:t>el Sistema, actualizando los parámetros generales asociados </a:t>
            </a:r>
            <a:r>
              <a:rPr lang="es-ES" sz="2000" kern="0" dirty="0" smtClean="0">
                <a:solidFill>
                  <a:srgbClr val="002060"/>
                </a:solidFill>
              </a:rPr>
              <a:t>a cada </a:t>
            </a:r>
            <a:r>
              <a:rPr lang="es-ES" sz="2000" kern="0" dirty="0">
                <a:solidFill>
                  <a:srgbClr val="002060"/>
                </a:solidFill>
              </a:rPr>
              <a:t>Unidad y Repartición, tales como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Ración Armada vigente.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Valores </a:t>
            </a:r>
            <a:r>
              <a:rPr lang="es-ES" sz="2000" kern="0" dirty="0">
                <a:solidFill>
                  <a:srgbClr val="002060"/>
                </a:solidFill>
              </a:rPr>
              <a:t>de la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Unidad Tributaria Mensual (U.T.M.).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Actualizar </a:t>
            </a:r>
            <a:r>
              <a:rPr lang="es-ES" sz="2000" kern="0" dirty="0">
                <a:solidFill>
                  <a:srgbClr val="002060"/>
                </a:solidFill>
              </a:rPr>
              <a:t>el porcentaje del Impuesto al Valor Agregado (I.V.A</a:t>
            </a:r>
            <a:r>
              <a:rPr lang="es-ES" sz="2000" kern="0" dirty="0" smtClean="0">
                <a:solidFill>
                  <a:srgbClr val="002060"/>
                </a:solidFill>
              </a:rPr>
              <a:t>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por Zonas Geográficas.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Especiales.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Derecho </a:t>
            </a:r>
            <a:r>
              <a:rPr lang="es-ES" sz="2000" kern="0" dirty="0">
                <a:solidFill>
                  <a:srgbClr val="002060"/>
                </a:solidFill>
              </a:rPr>
              <a:t>a Racionamiento.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Proveedores </a:t>
            </a:r>
            <a:r>
              <a:rPr lang="es-ES" sz="2000" kern="0" dirty="0">
                <a:solidFill>
                  <a:srgbClr val="002060"/>
                </a:solidFill>
              </a:rPr>
              <a:t>de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Autorización </a:t>
            </a:r>
            <a:r>
              <a:rPr lang="es-ES" sz="2000" kern="0" dirty="0">
                <a:solidFill>
                  <a:srgbClr val="002060"/>
                </a:solidFill>
              </a:rPr>
              <a:t>a UU. y RR. (Abonos, Bajas y Suplementos).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Catálogo </a:t>
            </a:r>
            <a:r>
              <a:rPr lang="es-ES" sz="2000" kern="0" dirty="0">
                <a:solidFill>
                  <a:srgbClr val="002060"/>
                </a:solidFill>
              </a:rPr>
              <a:t>de Productos.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Manuales </a:t>
            </a:r>
            <a:r>
              <a:rPr lang="es-ES" sz="2000" kern="0" dirty="0">
                <a:solidFill>
                  <a:srgbClr val="002060"/>
                </a:solidFill>
              </a:rPr>
              <a:t>de Operación del Sistema.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97152"/>
            <a:ext cx="1444166" cy="207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3733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Comandantes de Unidades y Reparticiones dispondrán el cobro al valor de reintegro, </a:t>
            </a:r>
            <a:r>
              <a:rPr lang="es-ES" sz="2000" b="1" kern="0" dirty="0" smtClean="0">
                <a:solidFill>
                  <a:srgbClr val="002060"/>
                </a:solidFill>
              </a:rPr>
              <a:t>más los porcentajes establecidos al lugar geográfico </a:t>
            </a:r>
            <a:r>
              <a:rPr lang="es-ES" sz="2000" kern="0" dirty="0" smtClean="0">
                <a:solidFill>
                  <a:srgbClr val="002060"/>
                </a:solidFill>
              </a:rPr>
              <a:t>donde se encuentre, del racionamiento suministrado a personal del Ejército, Fuerza Aérea, Carabineros, Investigaciones y Personal Civil extra Institucional, </a:t>
            </a:r>
            <a:r>
              <a:rPr lang="es-ES" sz="2000" b="1" kern="0" dirty="0" smtClean="0">
                <a:solidFill>
                  <a:srgbClr val="002060"/>
                </a:solidFill>
              </a:rPr>
              <a:t>antes que éstos abandonen la Unidad</a:t>
            </a:r>
            <a:r>
              <a:rPr lang="es-ES" sz="2000" kern="0" dirty="0" smtClean="0">
                <a:solidFill>
                  <a:srgbClr val="002060"/>
                </a:solidFill>
              </a:rPr>
              <a:t>, si utilizan los buques de la Armada como medio de transporte, o bien de la Repartición, si han sido racionados en ésta por necesidades del servicio.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valores antes citados, deben reintegrarse a la Dirección de Contabilidad de la Armada, con información a la D.AB.A.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Como complemento al menú, se autoriza el consumo de bebidas alcohólicas y no alcohólicas con cargo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Item</a:t>
            </a:r>
            <a:r>
              <a:rPr lang="es-ES" sz="2000" kern="0" dirty="0" smtClean="0">
                <a:solidFill>
                  <a:srgbClr val="002060"/>
                </a:solidFill>
              </a:rPr>
              <a:t> 01 “Alimentos y Bebidas”, en las siguientes circunstancias:</a:t>
            </a:r>
          </a:p>
          <a:p>
            <a:pPr marL="457200" indent="-457200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Los días 21 de Mayo y 18 de Septiembre.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del licenciamiento del Personal SM.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 celebración del Reservista Naval.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En la confección de la alimentación del Personal, sólo como un ingrediente del Rancho, lo cual deberá estar señalado en el Menú correspondiente.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consumo máximo de vino será de 250cc.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54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30246</a:t>
            </a:r>
            <a:r>
              <a:rPr lang="es-ES" sz="1800" kern="0" dirty="0" smtClean="0">
                <a:solidFill>
                  <a:srgbClr val="002060"/>
                </a:solidFill>
              </a:rPr>
              <a:t>	(Víveres Armada Descompuestos) Los Comandantes de Unidades y Reparticiones darán cuenta al Centro de Abastecimiento respectivo cuando se presenten estos casos y los víveres descompuestos deberán ser enviados a dicha Repartición, siempre que durante el tiempo que deban permanecer a bordo, éstos no atenten contra la salubridad del buque. El Centro de Abastecimiento efectuará las gestiones pertinentes ante los proveedores, dando cuenta de lo obrado a la D.AB.A.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30248</a:t>
            </a:r>
            <a:r>
              <a:rPr lang="es-ES" sz="1800" kern="0" dirty="0" smtClean="0">
                <a:solidFill>
                  <a:srgbClr val="002060"/>
                </a:solidFill>
              </a:rPr>
              <a:t>	Si por causas extraordinarias se descomponen víveres en los pañoles, se averían durante el embarque o desembarque o bien cayeran al mar sin poder recuperarlos, el Jefe del Departamento de Abastecimiento y Finanzas dará cuenta inmediata al Comandante, quien nombrará una Comisión para que investigue lo acontecido, detallando los artículos no aprovechables o perdidos y el nombre de los responsables, cuando los hubiere. 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55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30249</a:t>
            </a:r>
            <a:r>
              <a:rPr lang="es-ES" sz="1800" kern="0" dirty="0" smtClean="0">
                <a:solidFill>
                  <a:srgbClr val="002060"/>
                </a:solidFill>
              </a:rPr>
              <a:t>	Cuando por rotura de los envases se produzcan mermas en el envío de víveres transportados como carga por buques de la Armada y siempre que dichas mermas no sean superiores a 5 Unidades Tributarias Mensuales, el Mando respectivo debe elevar un Parte Sumario, acompañando el Acta de la Comisión de Reconocimiento y Recepción, como elemento de prueba, solicitando su abono y dando cuenta en detalle de lo obrado a la D.AB.A., con el objeto de que ésta, dicte la Resolución correspondiente. La D.AB.A. puede, no obstante, disponer se instruya una Investigación Sumaria Administrativa si lo estima conveniente.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30250</a:t>
            </a:r>
            <a:r>
              <a:rPr lang="es-ES" sz="1800" kern="0" dirty="0" smtClean="0">
                <a:solidFill>
                  <a:srgbClr val="002060"/>
                </a:solidFill>
              </a:rPr>
              <a:t>	El monto máximo de los víveres descompuestos o averiados que pueden ser dados de baja sin Investigación Sumaria por las Comandancias o Jefaturas de Unidades y Reparticiones, será de hasta 3 UTM, requiriendo en este caso sólo de un Parte Sumario. Sin perjuicio de lo anterior, se informará detalladamente de lo obrado a la D.AB.A. Los víveres en cuestión deberán ser arrojados al mar o destruidos según corresponda, levantándose un acta detallada, firmada por la comisión nombrada para tal efecto.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56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30252</a:t>
            </a:r>
            <a:r>
              <a:rPr lang="es-ES" sz="1800" kern="0" dirty="0" smtClean="0">
                <a:solidFill>
                  <a:srgbClr val="002060"/>
                </a:solidFill>
              </a:rPr>
              <a:t>	El valor de los víveres que falten al Jefe del Departamento de Abastecimiento y Finanzas en la entrega del Cargo, por causa que no pueda justificarse y que estén bajo el control del Maestre de Víveres, serán de cargo de este último, sin perjuicio de la Investigación Sumaria que el Comandante o Jefe de la Unidad o Repartición pueda instruir para establecer responsabilidades por esta pérdida.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30253 	</a:t>
            </a:r>
            <a:r>
              <a:rPr lang="es-ES" sz="1800" kern="0" dirty="0" smtClean="0">
                <a:solidFill>
                  <a:srgbClr val="002060"/>
                </a:solidFill>
              </a:rPr>
              <a:t>Los documentos originales de cuanto se hubiere obrado, con respecto a víveres averiados, descompuestos, perdidos, robados o devueltos al proveedor deberán adjuntarse para justificar el abono y/o cargo practicado en la cuenta “Disponibilidades de Alimentación” de la Rendición de Cuentas que debe tramitarse a la Contraloría de la Armada.</a:t>
            </a: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57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30262</a:t>
            </a:r>
            <a:r>
              <a:rPr lang="es-ES" sz="1800" kern="0" dirty="0" smtClean="0">
                <a:solidFill>
                  <a:srgbClr val="002060"/>
                </a:solidFill>
              </a:rPr>
              <a:t>	La D.AB.A. queda facultada para contratar servicios de empresas particulares para suministrar alimentación a Reparticiones de la Armada, promoviendo la contratación de dichos servicios, cuando convenga a los intereses Institucionales.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30263 	</a:t>
            </a:r>
            <a:r>
              <a:rPr lang="es-ES" sz="1800" kern="0" dirty="0" smtClean="0">
                <a:solidFill>
                  <a:srgbClr val="002060"/>
                </a:solidFill>
              </a:rPr>
              <a:t>Las Reparticiones a las cuales se les suministre alimentación, a través de empresas particulares, no estarán afectas a las disposiciones del presente capítulo, ni rendirán Cuenta de Víveres, rigiendo para ellas el contrato que celebre la D.AB.A. con la empresa correspondiente y a las disposiciones reglamentarias que para estos casos existan.</a:t>
            </a:r>
          </a:p>
        </p:txBody>
      </p:sp>
      <p:pic>
        <p:nvPicPr>
          <p:cNvPr id="13" name="12 Imagen" descr="foto_000000012015012611372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280" y="4293096"/>
            <a:ext cx="1481279" cy="21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692696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EJEMPLOS SISTEMA AUTOMATIZADO 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58</a:t>
            </a:fld>
            <a:endParaRPr lang="es-CL" dirty="0"/>
          </a:p>
        </p:txBody>
      </p:sp>
      <p:pic>
        <p:nvPicPr>
          <p:cNvPr id="11" name="10 Imagen" descr="pant IMA ingres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56" y="1700808"/>
            <a:ext cx="876453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ALIMENTACIÓN.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11" name="10 Imagen" descr="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72816"/>
            <a:ext cx="8964488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60</a:t>
            </a:fld>
            <a:endParaRPr lang="es-CL" dirty="0"/>
          </a:p>
        </p:txBody>
      </p:sp>
      <p:pic>
        <p:nvPicPr>
          <p:cNvPr id="11" name="10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1196752"/>
            <a:ext cx="9108504" cy="536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8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817548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61</a:t>
            </a:fld>
            <a:endParaRPr lang="es-CL" dirty="0"/>
          </a:p>
        </p:txBody>
      </p:sp>
      <p:pic>
        <p:nvPicPr>
          <p:cNvPr id="12" name="11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772816"/>
            <a:ext cx="5904656" cy="388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8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64096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971600" y="745540"/>
            <a:ext cx="80648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52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83" y="1242442"/>
            <a:ext cx="8892479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20" y="3262154"/>
            <a:ext cx="8897176" cy="3623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SUPLEMENTOS.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RACIONAMIENTO EXTERNO SIN COBRO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64</a:t>
            </a:fld>
            <a:endParaRPr lang="es-C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1764" b="25165"/>
          <a:stretch>
            <a:fillRect/>
          </a:stretch>
        </p:blipFill>
        <p:spPr bwMode="auto">
          <a:xfrm>
            <a:off x="0" y="1484784"/>
            <a:ext cx="9144000" cy="410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LISTADO EXITENCIAS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65</a:t>
            </a:fld>
            <a:endParaRPr lang="es-C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6979" t="6993" r="2243" b="33400"/>
          <a:stretch>
            <a:fillRect/>
          </a:stretch>
        </p:blipFill>
        <p:spPr bwMode="auto">
          <a:xfrm>
            <a:off x="35496" y="1700808"/>
            <a:ext cx="9073008" cy="362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CENTROS AB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66</a:t>
            </a:fld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976" b="34127"/>
          <a:stretch>
            <a:fillRect/>
          </a:stretch>
        </p:blipFill>
        <p:spPr bwMode="auto">
          <a:xfrm>
            <a:off x="323528" y="1628800"/>
            <a:ext cx="864096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COMERCIO LOCAL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67</a:t>
            </a:fld>
            <a:endParaRPr lang="es-C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7651" t="6993" r="1564" b="34854"/>
          <a:stretch>
            <a:fillRect/>
          </a:stretch>
        </p:blipFill>
        <p:spPr bwMode="auto">
          <a:xfrm>
            <a:off x="-1016" y="1484784"/>
            <a:ext cx="9109520" cy="427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GENERAL PAPELETAS SALIDAS MENSUAL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68</a:t>
            </a:fld>
            <a:endParaRPr lang="es-CL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21063" t="7269" r="6488" b="7911"/>
          <a:stretch>
            <a:fillRect/>
          </a:stretch>
        </p:blipFill>
        <p:spPr bwMode="auto">
          <a:xfrm>
            <a:off x="395536" y="1280965"/>
            <a:ext cx="8496944" cy="538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683568" y="4293096"/>
            <a:ext cx="432048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172400" y="4293096"/>
            <a:ext cx="720080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PAPELETA DE SALIDA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69</a:t>
            </a:fld>
            <a:endParaRPr lang="es-C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7913" t="6993" r="1764" b="37762"/>
          <a:stretch>
            <a:fillRect/>
          </a:stretch>
        </p:blipFill>
        <p:spPr bwMode="auto">
          <a:xfrm>
            <a:off x="179512" y="1592090"/>
            <a:ext cx="8784976" cy="39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1115616" y="1700808"/>
            <a:ext cx="2088232" cy="504056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70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4899</TotalTime>
  <Words>5933</Words>
  <Application>Microsoft Office PowerPoint</Application>
  <PresentationFormat>Presentación en pantalla (4:3)</PresentationFormat>
  <Paragraphs>914</Paragraphs>
  <Slides>70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70</vt:i4>
      </vt:variant>
    </vt:vector>
  </HeadingPairs>
  <TitlesOfParts>
    <vt:vector size="76" baseType="lpstr">
      <vt:lpstr>Arial</vt:lpstr>
      <vt:lpstr>Bahnschrift</vt:lpstr>
      <vt:lpstr>Bookman Old Style</vt:lpstr>
      <vt:lpstr>Calibri</vt:lpstr>
      <vt:lpstr>Wingdings</vt:lpstr>
      <vt:lpstr>daba</vt:lpstr>
      <vt:lpstr>PROCEDIMIENTOS DEL CARGO ALIMENTACIÓN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RENDICIÓN DE CUENTA DE VÍVERES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EJEMPLOS SISTEMA AUTOMATIZADO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www.intercambiosvirtuales.org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C09 Oficial 6ª División T1 René Gallegos Jaccard</cp:lastModifiedBy>
  <cp:revision>117</cp:revision>
  <dcterms:created xsi:type="dcterms:W3CDTF">2014-09-01T13:50:03Z</dcterms:created>
  <dcterms:modified xsi:type="dcterms:W3CDTF">2025-07-21T14:08:38Z</dcterms:modified>
</cp:coreProperties>
</file>