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24" r:id="rId2"/>
    <p:sldId id="425" r:id="rId3"/>
    <p:sldId id="569" r:id="rId4"/>
    <p:sldId id="502" r:id="rId5"/>
    <p:sldId id="570" r:id="rId6"/>
    <p:sldId id="572" r:id="rId7"/>
    <p:sldId id="571" r:id="rId8"/>
    <p:sldId id="53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PS S-2" initials="C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272E87"/>
    <a:srgbClr val="9FF4B7"/>
    <a:srgbClr val="8DD6F7"/>
    <a:srgbClr val="EFE74E"/>
    <a:srgbClr val="E958E9"/>
    <a:srgbClr val="EE8285"/>
    <a:srgbClr val="00B050"/>
    <a:srgbClr val="282F88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50" autoAdjust="0"/>
    <p:restoredTop sz="95033" autoAdjust="0"/>
  </p:normalViewPr>
  <p:slideViewPr>
    <p:cSldViewPr snapToGrid="0">
      <p:cViewPr varScale="1">
        <p:scale>
          <a:sx n="74" d="100"/>
          <a:sy n="74" d="100"/>
        </p:scale>
        <p:origin x="984" y="283"/>
      </p:cViewPr>
      <p:guideLst/>
    </p:cSldViewPr>
  </p:slideViewPr>
  <p:notesTextViewPr>
    <p:cViewPr>
      <p:scale>
        <a:sx n="215" d="100"/>
        <a:sy n="21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978BB-6475-4785-99B2-6718BA78468F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87431-D09C-4921-8093-01F4B289B8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037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AD5895-7499-56A2-1ED8-AD37880E6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B848508-423D-A2D5-A6A1-FC09C4337D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6A63ED2-2CFB-5A2B-0881-8A0429C9E2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5FEB198-B1B0-D810-5379-6DE210CAD6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99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9715E-D593-6030-6ADD-D0CA29898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94CF0D7-1BCC-3F62-DE30-C8EE22B29D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49986E7-056F-0ABE-7F46-A17A0B45F8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42E4CD-8532-3F8F-110F-739DD17B3B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367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3881D-6410-E1A1-040F-EB1C56521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5E778B6-C590-2E08-6443-802ECE6563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1EE234F-5236-9341-12FD-0F68A9DB7D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9ADE8E-6168-AEF3-7508-EFE596A924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673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57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CustomShape 3"/>
          <p:cNvSpPr/>
          <p:nvPr userDrawn="1"/>
        </p:nvSpPr>
        <p:spPr bwMode="auto">
          <a:xfrm>
            <a:off x="930859" y="643141"/>
            <a:ext cx="10310969" cy="3188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  <a:round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3547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04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59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0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2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43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grpSp>
        <p:nvGrpSpPr>
          <p:cNvPr id="7" name="Grupo 6"/>
          <p:cNvGrpSpPr/>
          <p:nvPr userDrawn="1"/>
        </p:nvGrpSpPr>
        <p:grpSpPr>
          <a:xfrm>
            <a:off x="0" y="6341695"/>
            <a:ext cx="12192001" cy="504162"/>
            <a:chOff x="-1" y="6353838"/>
            <a:chExt cx="12192001" cy="504162"/>
          </a:xfrm>
        </p:grpSpPr>
        <p:sp>
          <p:nvSpPr>
            <p:cNvPr id="8" name="CustomShape 37"/>
            <p:cNvSpPr/>
            <p:nvPr/>
          </p:nvSpPr>
          <p:spPr bwMode="auto"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    	LEALTAD		         VALENTÍA	         INTEGRIDAD		  DEBER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CustomShape 3"/>
            <p:cNvSpPr/>
            <p:nvPr/>
          </p:nvSpPr>
          <p:spPr bwMode="auto">
            <a:xfrm flipV="1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10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296400" y="638378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60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376474" y="2348338"/>
            <a:ext cx="7743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ASIGNATURA: COMUNICACIONES</a:t>
            </a:r>
            <a:r>
              <a:rPr lang="es-MX" dirty="0"/>
              <a:t> </a:t>
            </a:r>
            <a:endParaRPr lang="es-CL" dirty="0"/>
          </a:p>
        </p:txBody>
      </p:sp>
      <p:sp>
        <p:nvSpPr>
          <p:cNvPr id="16" name="CuadroTexto 15"/>
          <p:cNvSpPr txBox="1"/>
          <p:nvPr/>
        </p:nvSpPr>
        <p:spPr>
          <a:xfrm>
            <a:off x="3026228" y="4792016"/>
            <a:ext cx="93208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PROFESOR MILITAR:             JUAN HERRERA SAN MARTÍN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		             TENIENTE PRIMERO IM</a:t>
            </a:r>
          </a:p>
          <a:p>
            <a:pPr algn="ctr"/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	              OFICIAL MANDO Y CONTROL B.IM N° 21 “MILLER” Y CMTE COMPAÑÍA N° 210.</a:t>
            </a:r>
          </a:p>
          <a:p>
            <a:pPr algn="ctr"/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07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49160" y="1125290"/>
            <a:ext cx="82936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U.T. </a:t>
            </a:r>
            <a:r>
              <a:rPr lang="es-MX" sz="3200" dirty="0" err="1">
                <a:latin typeface="Arial" panose="020B0604020202020204" pitchFamily="34" charset="0"/>
                <a:cs typeface="Arial" panose="020B0604020202020204" pitchFamily="34" charset="0"/>
              </a:rPr>
              <a:t>Nº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 4.   REDES DE COMUNICACIONES</a:t>
            </a:r>
            <a:endParaRPr lang="es-CL" sz="1600" dirty="0"/>
          </a:p>
        </p:txBody>
      </p:sp>
      <p:sp>
        <p:nvSpPr>
          <p:cNvPr id="7" name="CuadroTexto 6"/>
          <p:cNvSpPr txBox="1"/>
          <p:nvPr/>
        </p:nvSpPr>
        <p:spPr>
          <a:xfrm>
            <a:off x="384518" y="1865097"/>
            <a:ext cx="114229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OBJETIVOS Y CONTENIDOS</a:t>
            </a:r>
          </a:p>
          <a:p>
            <a:pPr>
              <a:spcBef>
                <a:spcPct val="50000"/>
              </a:spcBef>
            </a:pPr>
            <a:r>
              <a:rPr lang="es-CL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1.-	Objetivos referidos a la Comprensión de Textos.</a:t>
            </a:r>
          </a:p>
          <a:p>
            <a:pPr>
              <a:spcBef>
                <a:spcPct val="50000"/>
              </a:spcBef>
            </a:pPr>
            <a:endParaRPr lang="es-CL" alt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ct val="50000"/>
              </a:spcBef>
            </a:pPr>
            <a:r>
              <a:rPr lang="es-MX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a.-	Reconocer los significados de los términos empleados en las redes de comunicaciones</a:t>
            </a:r>
          </a:p>
          <a:p>
            <a:pPr lvl="1">
              <a:spcBef>
                <a:spcPct val="50000"/>
              </a:spcBef>
            </a:pPr>
            <a:r>
              <a:rPr lang="es-MX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b.-	Seleccionar los conceptos e ideas más relevantes de las redes de comunicaciones.</a:t>
            </a:r>
          </a:p>
          <a:p>
            <a:pPr lvl="1">
              <a:spcBef>
                <a:spcPct val="50000"/>
              </a:spcBef>
            </a:pPr>
            <a:r>
              <a:rPr lang="es-MX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c.-	Interpretar la información entregada por las redes de comunicaciones alámbricas e inalámbricas.</a:t>
            </a:r>
          </a:p>
          <a:p>
            <a:pPr>
              <a:spcBef>
                <a:spcPct val="50000"/>
              </a:spcBef>
            </a:pPr>
            <a:endParaRPr lang="es-CL" alt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8421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D48C4D-4A18-EE15-728A-BCF1540AA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93383DF-A27C-20EA-B452-01CE47897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A28302DD-87C1-03D8-1166-E38953BD0C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255ADD3-AB4B-CF1C-F072-A8D79BEAF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298630E-FEFA-B5E2-5171-87B0AB0DF015}"/>
              </a:ext>
            </a:extLst>
          </p:cNvPr>
          <p:cNvSpPr txBox="1"/>
          <p:nvPr/>
        </p:nvSpPr>
        <p:spPr>
          <a:xfrm>
            <a:off x="384518" y="1189029"/>
            <a:ext cx="11422966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800" b="1" dirty="0">
                <a:latin typeface="Arial" panose="020B0604020202020204" pitchFamily="34" charset="0"/>
              </a:rPr>
              <a:t>CONTENIDOS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600" b="1" i="1" dirty="0">
                <a:latin typeface="Arial" panose="020B0604020202020204" pitchFamily="34" charset="0"/>
              </a:rPr>
              <a:t>1.-	Red de Comunicaciones Inalámbricas.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endParaRPr lang="es-MX" altLang="es-CL" sz="1400" b="1" i="1" dirty="0">
              <a:latin typeface="Arial" panose="020B0604020202020204" pitchFamily="34" charset="0"/>
            </a:endParaRP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a.-	Organización del sistema de telecomunicaciones en la Armada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b.-	Descripción del sistema de comunicaciones en las Unidades IM.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c.-	Tipos de red.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d.-	Obligaciones de la estación controladora de red.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e.-	Cuadro de redes, características y frecuencias.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endParaRPr lang="es-MX" altLang="es-CL" sz="1400" b="1" i="1" dirty="0">
              <a:latin typeface="Arial" panose="020B0604020202020204" pitchFamily="34" charset="0"/>
            </a:endParaRP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600" b="1" i="1" dirty="0">
                <a:latin typeface="Arial" panose="020B0604020202020204" pitchFamily="34" charset="0"/>
              </a:rPr>
              <a:t>2.-	Red de Comunicaciones Alámbricas.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endParaRPr lang="es-MX" altLang="es-CL" sz="1400" b="1" i="1" dirty="0">
              <a:latin typeface="Arial" panose="020B0604020202020204" pitchFamily="34" charset="0"/>
            </a:endParaRP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a.-	Ventajas y desventajas.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b.-	Clasificación de los Circuitos Telefónicos.</a:t>
            </a:r>
          </a:p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s-MX" altLang="es-CL" sz="1400" b="1" dirty="0">
                <a:latin typeface="Arial" panose="020B0604020202020204" pitchFamily="34" charset="0"/>
              </a:rPr>
              <a:t>c.-	Documento a emplear para el registro y control de un Sistema Telefónico.</a:t>
            </a:r>
          </a:p>
          <a:p>
            <a:pPr algn="ctr"/>
            <a:r>
              <a:rPr lang="es-MX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73755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43272" y="1104626"/>
            <a:ext cx="659959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tx2">
                    <a:lumMod val="50000"/>
                  </a:schemeClr>
                </a:solidFill>
              </a:rPr>
              <a:t>INTRODUCCIÓN</a:t>
            </a:r>
          </a:p>
          <a:p>
            <a:pPr marL="342900" indent="-342900"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>
                <a:solidFill>
                  <a:schemeClr val="tx2">
                    <a:lumMod val="50000"/>
                  </a:schemeClr>
                </a:solidFill>
              </a:rPr>
              <a:t>Ahora ampliaremos la mirada al nivel institucional.</a:t>
            </a:r>
          </a:p>
          <a:p>
            <a:pPr marL="342900" indent="-342900"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>
                <a:solidFill>
                  <a:schemeClr val="tx2">
                    <a:lumMod val="50000"/>
                  </a:schemeClr>
                </a:solidFill>
              </a:rPr>
              <a:t>La Red de Telecomunicaciones de la Armada de Chile: Integra unidades terrestres, navales y aéreas.</a:t>
            </a:r>
          </a:p>
          <a:p>
            <a:pPr marL="342900" indent="-342900"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>
                <a:solidFill>
                  <a:schemeClr val="tx2">
                    <a:lumMod val="50000"/>
                  </a:schemeClr>
                </a:solidFill>
              </a:rPr>
              <a:t>Asegura mando y control desde lo operacional a lo táctico.</a:t>
            </a:r>
          </a:p>
          <a:p>
            <a:pPr marL="342900" indent="-342900"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>
                <a:solidFill>
                  <a:schemeClr val="tx2">
                    <a:lumMod val="50000"/>
                  </a:schemeClr>
                </a:solidFill>
              </a:rPr>
              <a:t>Conecta a la B.A.E. con el resto de la Armada.</a:t>
            </a:r>
            <a:endParaRPr lang="es-ES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9960" y="1917539"/>
            <a:ext cx="3267822" cy="3267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15775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C44E9-AB16-A7D9-5F05-07AD5C58A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9AB4718-8073-3671-DCAD-B511D3ABA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7D0FE1-12A7-454D-6637-0987E186C1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7563B77-BB1E-AF70-7068-60AFA1A44E3E}"/>
              </a:ext>
            </a:extLst>
          </p:cNvPr>
          <p:cNvSpPr/>
          <p:nvPr/>
        </p:nvSpPr>
        <p:spPr>
          <a:xfrm>
            <a:off x="3230881" y="87183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Clr>
                <a:srgbClr val="FFFFCC"/>
              </a:buClr>
              <a:buSzPct val="100000"/>
              <a:defRPr/>
            </a:pPr>
            <a:r>
              <a:rPr lang="en-GB" alt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CONCEPTOS CLAVE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187DA24-3719-3322-E18F-EE86E0C37965}"/>
              </a:ext>
            </a:extLst>
          </p:cNvPr>
          <p:cNvSpPr txBox="1"/>
          <p:nvPr/>
        </p:nvSpPr>
        <p:spPr>
          <a:xfrm>
            <a:off x="254000" y="1456610"/>
            <a:ext cx="119075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s-MX" b="1" dirty="0"/>
              <a:t>RED DE TELECOMUNICACIONES</a:t>
            </a:r>
          </a:p>
          <a:p>
            <a:endParaRPr lang="es-MX" b="1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Conjunto de </a:t>
            </a:r>
            <a:r>
              <a:rPr lang="es-MX" b="1" dirty="0"/>
              <a:t>equipos, medios de transmisión (cables, fibra óptica, ondas de radio) y protocolos </a:t>
            </a:r>
            <a:r>
              <a:rPr lang="es-MX" dirty="0"/>
              <a:t>que permiten la interconexión de múltiples puntos para transmitir y recibir entre ellos.</a:t>
            </a:r>
          </a:p>
          <a:p>
            <a:pPr>
              <a:buFont typeface="Arial" panose="020B0604020202020204" pitchFamily="34" charset="0"/>
              <a:buChar char="•"/>
            </a:pPr>
            <a:endParaRPr lang="es-MX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Estas redes están formadas por nodos (dispositivos) y enlaces (conexiones) y son fundamentales para servicios como Internet, la telefonía móvil y televisión por cable, ya que posibilitan el intercambio de datos, audio y video a través de diversos medios y a diferentes distancias.</a:t>
            </a:r>
          </a:p>
        </p:txBody>
      </p:sp>
    </p:spTree>
    <p:extLst>
      <p:ext uri="{BB962C8B-B14F-4D97-AF65-F5344CB8AC3E}">
        <p14:creationId xmlns:p14="http://schemas.microsoft.com/office/powerpoint/2010/main" val="1297638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3574F-D9B7-DF33-D376-9A2813417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509BA31-8981-76FE-A840-7F97FC129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C2C1180-F91A-39FF-85FA-810371B33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644BC59-4C5A-B677-6E46-FB01CFB5D862}"/>
              </a:ext>
            </a:extLst>
          </p:cNvPr>
          <p:cNvSpPr/>
          <p:nvPr/>
        </p:nvSpPr>
        <p:spPr>
          <a:xfrm>
            <a:off x="3230881" y="87183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Clr>
                <a:srgbClr val="FFFFCC"/>
              </a:buClr>
              <a:buSzPct val="100000"/>
              <a:defRPr/>
            </a:pPr>
            <a:r>
              <a:rPr lang="en-GB" alt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CONCEPTOS CLAVE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15D789E-709D-3025-C13F-14FB0A85B223}"/>
              </a:ext>
            </a:extLst>
          </p:cNvPr>
          <p:cNvSpPr txBox="1"/>
          <p:nvPr/>
        </p:nvSpPr>
        <p:spPr>
          <a:xfrm>
            <a:off x="254000" y="1456610"/>
            <a:ext cx="1190752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s-MX" b="1" dirty="0"/>
              <a:t>COMPONENTES PRINCIPALES DE UNA RED DE TELECOMUNICACIONES</a:t>
            </a:r>
          </a:p>
          <a:p>
            <a:endParaRPr lang="es-MX" b="1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Nodos: Son los puntos de conexión en la red. Pueden ser dispositivos como computadoras, teléfonos, servidores o equipos de red.</a:t>
            </a:r>
          </a:p>
          <a:p>
            <a:pPr>
              <a:buFont typeface="Arial" panose="020B0604020202020204" pitchFamily="34" charset="0"/>
              <a:buChar char="•"/>
            </a:pPr>
            <a:endParaRPr lang="es-MX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Enlaces: Son los medios físicos o no físicos que conectan los nodos.</a:t>
            </a:r>
          </a:p>
          <a:p>
            <a:pPr>
              <a:buFont typeface="Arial" panose="020B0604020202020204" pitchFamily="34" charset="0"/>
              <a:buChar char="•"/>
            </a:pPr>
            <a:endParaRPr lang="es-MX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Medios de transmisión: El canal por el cual viaja la información. Pueden ser: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MX" dirty="0"/>
              <a:t>Alámbricos: Cables de cobre o de fibra óptica.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MX" dirty="0"/>
              <a:t>Inalámbricos: Ondas de radio como en las redes WI-FI y celulares.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Protocolos: Son reglas y lenguajes que los nodos usan para comunicarse entre sí y organizar el intercambio de datos de manera eficiente.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Dispositivos de encaminamiento: Equipos como </a:t>
            </a:r>
            <a:r>
              <a:rPr lang="es-MX" dirty="0" err="1"/>
              <a:t>routers</a:t>
            </a:r>
            <a:r>
              <a:rPr lang="es-MX" dirty="0"/>
              <a:t> y conmutadores (switch) que determinan la mejor ruta para que la información llegue a su destino.</a:t>
            </a:r>
          </a:p>
        </p:txBody>
      </p:sp>
    </p:spTree>
    <p:extLst>
      <p:ext uri="{BB962C8B-B14F-4D97-AF65-F5344CB8AC3E}">
        <p14:creationId xmlns:p14="http://schemas.microsoft.com/office/powerpoint/2010/main" val="1321563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9ADB4-4298-688F-1649-FE597C0F8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678BBD3-488E-C14B-4D72-4CA3129CB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362FD35-38C3-A006-C5F9-BAF6D328DC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B44FA44-C3D7-9188-3841-F23D5A534DFF}"/>
              </a:ext>
            </a:extLst>
          </p:cNvPr>
          <p:cNvSpPr/>
          <p:nvPr/>
        </p:nvSpPr>
        <p:spPr>
          <a:xfrm>
            <a:off x="3230881" y="87183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Clr>
                <a:srgbClr val="FFFFCC"/>
              </a:buClr>
              <a:buSzPct val="100000"/>
              <a:defRPr/>
            </a:pPr>
            <a:r>
              <a:rPr lang="en-GB" alt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CONCEPTOS CLAVE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A12E045-43D3-D19B-C966-C140163660B5}"/>
              </a:ext>
            </a:extLst>
          </p:cNvPr>
          <p:cNvSpPr txBox="1"/>
          <p:nvPr/>
        </p:nvSpPr>
        <p:spPr>
          <a:xfrm>
            <a:off x="254000" y="1456610"/>
            <a:ext cx="119075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s-MX" b="1" dirty="0"/>
              <a:t>EJEMPLOS DE REDES DE TELECOMUNICACIONES</a:t>
            </a:r>
          </a:p>
          <a:p>
            <a:endParaRPr lang="es-MX" b="1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Internet: una red global de redes que conecta a usuarios de todo el mundo.</a:t>
            </a:r>
          </a:p>
          <a:p>
            <a:pPr>
              <a:buFont typeface="Arial" panose="020B0604020202020204" pitchFamily="34" charset="0"/>
              <a:buChar char="•"/>
            </a:pPr>
            <a:endParaRPr lang="es-MX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Redes de telefonía móvil: Comunican teléfonos y otros dispositivos a través de ondas de radio.</a:t>
            </a:r>
          </a:p>
          <a:p>
            <a:pPr>
              <a:buFont typeface="Arial" panose="020B0604020202020204" pitchFamily="34" charset="0"/>
              <a:buChar char="•"/>
            </a:pPr>
            <a:endParaRPr lang="es-MX" dirty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Redes de cableado: Utilizadas para la televisión por cable y servicios de internet.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32751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25B995AE-BD86-5B83-FC90-27FB69217C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5"/>
          <a:stretch>
            <a:fillRect/>
          </a:stretch>
        </p:blipFill>
        <p:spPr bwMode="auto">
          <a:xfrm>
            <a:off x="299567" y="341832"/>
            <a:ext cx="11592866" cy="6516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6903F85-C926-3A66-D48A-F17F84401694}"/>
              </a:ext>
            </a:extLst>
          </p:cNvPr>
          <p:cNvSpPr txBox="1"/>
          <p:nvPr/>
        </p:nvSpPr>
        <p:spPr>
          <a:xfrm>
            <a:off x="2524120" y="12760"/>
            <a:ext cx="720176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1800" b="1" dirty="0">
                <a:solidFill>
                  <a:schemeClr val="tx2">
                    <a:lumMod val="50000"/>
                  </a:schemeClr>
                </a:solidFill>
              </a:rPr>
              <a:t>SISTEMA 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</a:rPr>
              <a:t>DE TELECOMUNICACIONES DE LA ARMADA DE CHILE (SITACH)</a:t>
            </a:r>
            <a:endParaRPr lang="es-ES" sz="1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339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49485</TotalTime>
  <Words>611</Words>
  <Application>Microsoft Office PowerPoint</Application>
  <PresentationFormat>Panorámica</PresentationFormat>
  <Paragraphs>79</Paragraphs>
  <Slides>8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Courier New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</dc:creator>
  <cp:lastModifiedBy>Juan Ignacio Herrera San Martín</cp:lastModifiedBy>
  <cp:revision>945</cp:revision>
  <dcterms:created xsi:type="dcterms:W3CDTF">2023-05-08T01:19:02Z</dcterms:created>
  <dcterms:modified xsi:type="dcterms:W3CDTF">2025-10-03T15:09:54Z</dcterms:modified>
</cp:coreProperties>
</file>