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56" r:id="rId2"/>
    <p:sldId id="321" r:id="rId3"/>
    <p:sldId id="258" r:id="rId4"/>
    <p:sldId id="260" r:id="rId5"/>
    <p:sldId id="304" r:id="rId6"/>
    <p:sldId id="305" r:id="rId7"/>
    <p:sldId id="291" r:id="rId8"/>
    <p:sldId id="302" r:id="rId9"/>
    <p:sldId id="306" r:id="rId10"/>
    <p:sldId id="320" r:id="rId11"/>
    <p:sldId id="293" r:id="rId12"/>
    <p:sldId id="323" r:id="rId13"/>
    <p:sldId id="311" r:id="rId14"/>
    <p:sldId id="312" r:id="rId15"/>
    <p:sldId id="295" r:id="rId16"/>
    <p:sldId id="313" r:id="rId17"/>
    <p:sldId id="315" r:id="rId18"/>
    <p:sldId id="314" r:id="rId19"/>
    <p:sldId id="316" r:id="rId20"/>
    <p:sldId id="322" r:id="rId21"/>
    <p:sldId id="324" r:id="rId22"/>
    <p:sldId id="296" r:id="rId23"/>
    <p:sldId id="325" r:id="rId24"/>
    <p:sldId id="326" r:id="rId25"/>
    <p:sldId id="317" r:id="rId26"/>
    <p:sldId id="318" r:id="rId27"/>
    <p:sldId id="319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0066FF"/>
    <a:srgbClr val="FFFF99"/>
    <a:srgbClr val="FFFFCC"/>
    <a:srgbClr val="FF9966"/>
    <a:srgbClr val="CCECFF"/>
    <a:srgbClr val="CCFFCC"/>
    <a:srgbClr val="FF773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0605" autoAdjust="0"/>
    <p:restoredTop sz="92525"/>
  </p:normalViewPr>
  <p:slideViewPr>
    <p:cSldViewPr snapToGrid="0" snapToObjects="1">
      <p:cViewPr>
        <p:scale>
          <a:sx n="60" d="100"/>
          <a:sy n="60" d="100"/>
        </p:scale>
        <p:origin x="-1200" y="-1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12/01/2021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4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13905884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5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37997120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8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2675455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9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21865153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27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28035108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8B43AFE-3717-E849-ADA8-70E13B5C2E93}" type="datetime1">
              <a:rPr lang="es-CL" smtClean="0"/>
              <a:pPr/>
              <a:t>12-01-2021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6406-80B2-D24D-98C4-880585C0E889}" type="datetime1">
              <a:rPr lang="es-CL" smtClean="0"/>
              <a:pPr/>
              <a:t>12-01-2021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60DFB-32DE-4F4C-8645-61D801FC9B17}" type="datetime1">
              <a:rPr lang="es-CL" smtClean="0"/>
              <a:pPr/>
              <a:t>12-01-2021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8B68-B83A-F649-A80C-2C9B4AEA0A66}" type="datetime1">
              <a:rPr lang="es-CL" smtClean="0"/>
              <a:pPr/>
              <a:t>12-01-2021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300CE-65AB-CD4A-BBC0-4E9508C6C0E7}" type="datetime1">
              <a:rPr lang="es-CL" smtClean="0"/>
              <a:pPr/>
              <a:t>12-01-2021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F828-F988-FA45-A8BF-DFB1F51409A3}" type="datetime1">
              <a:rPr lang="es-CL" smtClean="0"/>
              <a:pPr/>
              <a:t>12-01-2021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4646-8546-0E4D-A00F-C567C1A504D7}" type="datetime1">
              <a:rPr lang="es-CL" smtClean="0"/>
              <a:pPr/>
              <a:t>12-01-2021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4271-7506-E442-A2BB-7D9DB38F1317}" type="datetime1">
              <a:rPr lang="es-CL" smtClean="0"/>
              <a:pPr/>
              <a:t>12-01-2021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4243E-FB05-6647-9C33-51310771077E}" type="datetime1">
              <a:rPr lang="es-CL" smtClean="0"/>
              <a:pPr/>
              <a:t>12-01-2021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4814-7DF5-0F4D-B81B-249A44AC4F9C}" type="datetime1">
              <a:rPr lang="es-CL" smtClean="0"/>
              <a:pPr/>
              <a:t>12-01-2021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9E5C-07E7-EB42-A235-3F43DDF438AA}" type="datetime1">
              <a:rPr lang="es-CL" smtClean="0"/>
              <a:pPr/>
              <a:t>12-01-2021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FDF3-594A-EB42-ABB1-6B6D74E1D4E2}" type="datetime1">
              <a:rPr lang="es-CL" smtClean="0"/>
              <a:pPr/>
              <a:t>12-01-2021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3883-CBFE-FC4C-B4D4-9A6AE22384F0}" type="datetime1">
              <a:rPr lang="es-CL" smtClean="0"/>
              <a:pPr/>
              <a:t>12-01-2021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E2B6-49B0-1047-8BCD-1ED9CC059E52}" type="datetime1">
              <a:rPr lang="es-CL" smtClean="0"/>
              <a:pPr/>
              <a:t>12-01-2021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9B6C-CD3A-DB42-AF9B-4766B687E382}" type="datetime1">
              <a:rPr lang="es-CL" smtClean="0"/>
              <a:pPr/>
              <a:t>12-01-2021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3A5D-557C-A145-AF08-F39F4D135049}" type="datetime1">
              <a:rPr lang="es-CL" smtClean="0"/>
              <a:pPr/>
              <a:t>12-01-2021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C60E5-1584-5143-BE12-96066073708B}" type="datetime1">
              <a:rPr lang="es-CL" smtClean="0"/>
              <a:pPr/>
              <a:t>12-01-2021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50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6C6A8E-A4FE-E64B-8803-6BF1CF423658}" type="datetime1">
              <a:rPr lang="es-CL" smtClean="0"/>
              <a:pPr/>
              <a:t>12-01-2021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7" name="Imagen 6" descr="3573694334_fd81afa8d5_o.jpg"/>
          <p:cNvPicPr>
            <a:picLocks noChangeAspect="1"/>
          </p:cNvPicPr>
          <p:nvPr/>
        </p:nvPicPr>
        <p:blipFill>
          <a:blip r:embed="rId3" cstate="print">
            <a:lum bright="24000" contrast="-27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13" y="-443771"/>
            <a:ext cx="12204113" cy="8136075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823843" y="1169551"/>
            <a:ext cx="7884037" cy="233910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</a:t>
            </a:r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NAVALES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ángulo 5"/>
          <p:cNvSpPr/>
          <p:nvPr/>
        </p:nvSpPr>
        <p:spPr>
          <a:xfrm>
            <a:off x="340422" y="5111264"/>
            <a:ext cx="1151115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UT.1</a:t>
            </a:r>
          </a:p>
          <a:p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HISTORIA DE LA ESCUELA NAVAL</a:t>
            </a:r>
            <a:endParaRPr lang="es-ES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tx1"/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28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28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1746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7" name="CuadroTexto 5"/>
          <p:cNvSpPr txBox="1"/>
          <p:nvPr/>
        </p:nvSpPr>
        <p:spPr>
          <a:xfrm>
            <a:off x="3656845" y="2659559"/>
            <a:ext cx="4378122" cy="92333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25000">
                <a:srgbClr val="00206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4651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891862" y="2963917"/>
            <a:ext cx="5118538" cy="32844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chemeClr val="bg1"/>
                </a:solidFill>
              </a:rPr>
              <a:pPr/>
              <a:t>3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tx1"/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2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Historia de la escuela naval</a:t>
            </a:r>
            <a:endParaRPr lang="es-ES_tradnl" sz="28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269480" y="954740"/>
            <a:ext cx="4922520" cy="5903259"/>
          </a:xfrm>
          <a:prstGeom prst="rect">
            <a:avLst/>
          </a:prstGeom>
          <a:gradFill flip="none" rotWithShape="0">
            <a:gsLst>
              <a:gs pos="0">
                <a:srgbClr val="66CC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36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s-ES" sz="2800" b="1" dirty="0" smtClean="0"/>
          </a:p>
          <a:p>
            <a:pPr algn="just"/>
            <a:r>
              <a:rPr lang="es-ES" sz="2800" b="1" dirty="0" smtClean="0"/>
              <a:t>Luego de la batalla de </a:t>
            </a:r>
            <a:r>
              <a:rPr lang="es-ES" sz="2800" b="1" dirty="0" err="1" smtClean="0"/>
              <a:t>Chacabuco</a:t>
            </a:r>
            <a:r>
              <a:rPr lang="es-ES" sz="2800" b="1" dirty="0" smtClean="0"/>
              <a:t> (</a:t>
            </a:r>
            <a:r>
              <a:rPr lang="es-ES" sz="2800" b="1" u="sng" dirty="0" smtClean="0"/>
              <a:t>12 de febrero 1817</a:t>
            </a:r>
            <a:r>
              <a:rPr lang="es-ES" sz="2800" b="1" dirty="0" smtClean="0"/>
              <a:t>) las fuerzas patriotas tomaron el control de Santiago y Valparaíso. </a:t>
            </a:r>
          </a:p>
          <a:p>
            <a:pPr algn="just"/>
            <a:endParaRPr lang="es-ES" sz="2800" b="1" dirty="0" smtClean="0"/>
          </a:p>
          <a:p>
            <a:pPr algn="just"/>
            <a:r>
              <a:rPr lang="es-ES" sz="2800" b="1" dirty="0" smtClean="0"/>
              <a:t>Al finalizar esta batalla O'Higgins expresó:</a:t>
            </a:r>
          </a:p>
          <a:p>
            <a:pPr marL="179388" lvl="1" indent="0" algn="just">
              <a:buNone/>
            </a:pPr>
            <a:r>
              <a:rPr lang="es-ES" sz="2800" b="1" i="1" dirty="0" smtClean="0"/>
              <a:t>“Este triunfo y cien más se harán insignificantes si no dominamos el mar”</a:t>
            </a:r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6061107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858000" y="954740"/>
            <a:ext cx="5334000" cy="5903259"/>
          </a:xfrm>
          <a:gradFill>
            <a:gsLst>
              <a:gs pos="0">
                <a:srgbClr val="03D4A8"/>
              </a:gs>
              <a:gs pos="25000">
                <a:srgbClr val="002060"/>
              </a:gs>
              <a:gs pos="75000">
                <a:srgbClr val="0087E6"/>
              </a:gs>
              <a:gs pos="100000">
                <a:srgbClr val="005CBF"/>
              </a:gs>
            </a:gsLst>
            <a:lin ang="3600000" scaled="0"/>
          </a:gradFill>
        </p:spPr>
        <p:txBody>
          <a:bodyPr>
            <a:noAutofit/>
          </a:bodyPr>
          <a:lstStyle/>
          <a:p>
            <a:pPr algn="just"/>
            <a:r>
              <a:rPr lang="es-ES_tradnl" sz="2800" dirty="0" smtClean="0">
                <a:ea typeface="Arial" charset="0"/>
                <a:cs typeface="Arial" charset="0"/>
              </a:rPr>
              <a:t>E</a:t>
            </a:r>
            <a:r>
              <a:rPr lang="es-ES_tradnl" sz="2800" b="1" u="sng" dirty="0" smtClean="0">
                <a:ea typeface="Arial" charset="0"/>
                <a:cs typeface="Arial" charset="0"/>
              </a:rPr>
              <a:t>l </a:t>
            </a:r>
            <a:r>
              <a:rPr lang="es-ES_tradnl" sz="2800" b="1" u="sng" dirty="0">
                <a:ea typeface="Arial" charset="0"/>
                <a:cs typeface="Arial" charset="0"/>
              </a:rPr>
              <a:t>26 de febrero de 1817 </a:t>
            </a:r>
            <a:r>
              <a:rPr lang="es-ES_tradnl" sz="2800" dirty="0" smtClean="0">
                <a:ea typeface="Arial" charset="0"/>
                <a:cs typeface="Arial" charset="0"/>
              </a:rPr>
              <a:t> es capturado </a:t>
            </a:r>
            <a:r>
              <a:rPr lang="es-ES_tradnl" sz="2800" dirty="0">
                <a:ea typeface="Arial" charset="0"/>
                <a:cs typeface="Arial" charset="0"/>
              </a:rPr>
              <a:t>en </a:t>
            </a:r>
            <a:r>
              <a:rPr lang="es-ES_tradnl" sz="2800" dirty="0" smtClean="0">
                <a:ea typeface="Arial" charset="0"/>
                <a:cs typeface="Arial" charset="0"/>
              </a:rPr>
              <a:t>Valparaíso el bergantín Águila y armado como unidad de combate.  Fue el primer buque de la Escuadra chilena. Posteriormente cambia su nombre a </a:t>
            </a:r>
            <a:r>
              <a:rPr lang="es-ES_tradnl" sz="2800" dirty="0" err="1" smtClean="0">
                <a:ea typeface="Arial" charset="0"/>
                <a:cs typeface="Arial" charset="0"/>
              </a:rPr>
              <a:t>Pueyrredón</a:t>
            </a:r>
            <a:r>
              <a:rPr lang="es-ES_tradnl" sz="2800" dirty="0" smtClean="0">
                <a:ea typeface="Arial" charset="0"/>
                <a:cs typeface="Arial" charset="0"/>
              </a:rPr>
              <a:t>.</a:t>
            </a:r>
          </a:p>
          <a:p>
            <a:pPr marL="0" indent="0" algn="just">
              <a:buNone/>
            </a:pPr>
            <a:endParaRPr lang="es-ES_tradnl" sz="2800" dirty="0" smtClean="0">
              <a:ea typeface="Arial" charset="0"/>
              <a:cs typeface="Arial" charset="0"/>
            </a:endParaRPr>
          </a:p>
          <a:p>
            <a:pPr algn="just"/>
            <a:r>
              <a:rPr lang="es-ES_tradnl" sz="2800" dirty="0" smtClean="0">
                <a:ea typeface="Arial" charset="0"/>
                <a:cs typeface="Arial" charset="0"/>
              </a:rPr>
              <a:t>Se le asignó el mando al oficial de artillería Raimundo Morris, de origen irlandés. Es considerado </a:t>
            </a:r>
            <a:r>
              <a:rPr lang="es-ES_tradnl" sz="2800" dirty="0">
                <a:ea typeface="Arial" charset="0"/>
                <a:cs typeface="Arial" charset="0"/>
              </a:rPr>
              <a:t>el primer oficial de la marina de </a:t>
            </a:r>
            <a:r>
              <a:rPr lang="es-ES_tradnl" sz="2800" dirty="0" smtClean="0">
                <a:ea typeface="Arial" charset="0"/>
                <a:cs typeface="Arial" charset="0"/>
              </a:rPr>
              <a:t>Chile.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3034" y="2758534"/>
            <a:ext cx="4668695" cy="36882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tx1"/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28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28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724939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7015654" y="954740"/>
            <a:ext cx="5176345" cy="5903259"/>
          </a:xfrm>
          <a:gradFill>
            <a:gsLst>
              <a:gs pos="0">
                <a:srgbClr val="03D4A8"/>
              </a:gs>
              <a:gs pos="25000">
                <a:srgbClr val="002060"/>
              </a:gs>
              <a:gs pos="75000">
                <a:srgbClr val="0087E6"/>
              </a:gs>
              <a:gs pos="100000">
                <a:srgbClr val="005CBF"/>
              </a:gs>
            </a:gsLst>
            <a:lin ang="3600000" scaled="0"/>
          </a:gradFill>
        </p:spPr>
        <p:txBody>
          <a:bodyPr>
            <a:noAutofit/>
          </a:bodyPr>
          <a:lstStyle/>
          <a:p>
            <a:pPr algn="just"/>
            <a:r>
              <a:rPr lang="es-ES_tradnl" sz="2800" dirty="0" smtClean="0">
                <a:ea typeface="Arial" charset="0"/>
                <a:cs typeface="Arial" charset="0"/>
              </a:rPr>
              <a:t>El </a:t>
            </a:r>
            <a:r>
              <a:rPr lang="es-ES_tradnl" sz="2800" dirty="0">
                <a:ea typeface="Arial" charset="0"/>
                <a:cs typeface="Arial" charset="0"/>
              </a:rPr>
              <a:t>31 de marzo de 1817, </a:t>
            </a:r>
            <a:r>
              <a:rPr lang="es-ES_tradnl" sz="2800" dirty="0" smtClean="0">
                <a:ea typeface="Arial" charset="0"/>
                <a:cs typeface="Arial" charset="0"/>
              </a:rPr>
              <a:t>se efectúa el rescate de 78 patriotas desterrados en el archipiélago de Juan Fernández. </a:t>
            </a:r>
          </a:p>
          <a:p>
            <a:pPr algn="just"/>
            <a:r>
              <a:rPr lang="es-ES_tradnl" sz="2800" b="1" u="sng" dirty="0" smtClean="0">
                <a:ea typeface="Arial" charset="0"/>
                <a:cs typeface="Arial" charset="0"/>
              </a:rPr>
              <a:t>Fue la Primera acción de la Armada de Chile.</a:t>
            </a:r>
            <a:endParaRPr lang="es-ES_tradnl" sz="2800" b="1" u="sng" dirty="0">
              <a:ea typeface="Arial" charset="0"/>
              <a:cs typeface="Arial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057" y="1587826"/>
            <a:ext cx="5588943" cy="36823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tx1"/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28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Historia de la escuela naval</a:t>
            </a:r>
            <a:endParaRPr lang="es-ES_tradnl" sz="28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93323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522485" y="1462790"/>
            <a:ext cx="10294742" cy="4770619"/>
          </a:xfrm>
        </p:spPr>
        <p:txBody>
          <a:bodyPr>
            <a:noAutofit/>
          </a:bodyPr>
          <a:lstStyle/>
          <a:p>
            <a:pPr algn="just"/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A fines del año 1817 </a:t>
            </a:r>
          </a:p>
          <a:p>
            <a:pPr algn="just"/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lvl="1" algn="just"/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Se crea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el cargo de Comandante Interino de Marina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.(CJA)</a:t>
            </a:r>
          </a:p>
          <a:p>
            <a:pPr lvl="1" algn="just"/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lvl="1" algn="just"/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Se promulga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el primer Reglamento Provisional de Marina, que fijó los sueldos y grados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del personal.</a:t>
            </a:r>
          </a:p>
          <a:p>
            <a:pPr lvl="1" algn="just"/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lvl="1" algn="just"/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Se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crea el Arsenal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de Marina en Valparaíso.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88354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87377" y="2463195"/>
            <a:ext cx="10842626" cy="3956056"/>
          </a:xfrm>
        </p:spPr>
        <p:txBody>
          <a:bodyPr>
            <a:noAutofit/>
          </a:bodyPr>
          <a:lstStyle/>
          <a:p>
            <a:pPr algn="just"/>
            <a:r>
              <a:rPr lang="es-ES_tradnl" sz="2400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En a</a:t>
            </a:r>
            <a:r>
              <a:rPr lang="es-ES_tradnl" sz="2400" b="1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bril </a:t>
            </a:r>
            <a:r>
              <a:rPr lang="es-ES_tradnl" sz="24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de 1817 </a:t>
            </a:r>
            <a:r>
              <a:rPr lang="es-ES_tradnl" sz="2400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se </a:t>
            </a:r>
            <a:r>
              <a:rPr lang="es-ES_tradnl" sz="24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captura el “Carmelo”, luego nombrado </a:t>
            </a:r>
            <a:r>
              <a:rPr lang="es-ES_tradnl" sz="24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“Araucano</a:t>
            </a:r>
            <a:r>
              <a:rPr lang="es-ES_tradnl" sz="2400" b="1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”.</a:t>
            </a:r>
          </a:p>
          <a:p>
            <a:pPr algn="just"/>
            <a:endParaRPr lang="es-ES_tradnl" sz="2400" b="1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  <a:p>
            <a:pPr algn="just"/>
            <a:r>
              <a:rPr lang="es-CL" sz="2400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En </a:t>
            </a:r>
            <a:r>
              <a:rPr lang="es-CL" sz="2400" b="1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marzo </a:t>
            </a:r>
            <a:r>
              <a:rPr lang="es-CL" sz="24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de 1818 </a:t>
            </a:r>
            <a:r>
              <a:rPr lang="es-CL" sz="24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fue adquirida </a:t>
            </a:r>
            <a:r>
              <a:rPr lang="es-CL" sz="2400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la fragata </a:t>
            </a:r>
            <a:r>
              <a:rPr lang="es-CL" sz="2400" dirty="0" err="1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Windham</a:t>
            </a:r>
            <a:r>
              <a:rPr lang="es-CL" sz="2400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 por </a:t>
            </a:r>
            <a:r>
              <a:rPr lang="es-CL" sz="24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Chile y se incorporó con el nombre de </a:t>
            </a:r>
            <a:r>
              <a:rPr lang="es-CL" sz="24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"Lautaro</a:t>
            </a:r>
            <a:r>
              <a:rPr lang="es-CL" sz="2400" b="1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"</a:t>
            </a:r>
            <a:r>
              <a:rPr lang="es-CL" sz="2400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.</a:t>
            </a:r>
          </a:p>
          <a:p>
            <a:pPr algn="just"/>
            <a:endParaRPr lang="es-ES_tradnl" sz="240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  <a:p>
            <a:pPr algn="just"/>
            <a:r>
              <a:rPr lang="es-CL" sz="2400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En </a:t>
            </a:r>
            <a:r>
              <a:rPr lang="es-CL" sz="2400" b="1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mayo</a:t>
            </a:r>
            <a:r>
              <a:rPr lang="es-CL" sz="24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s-CL" sz="2400" b="1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recaló </a:t>
            </a:r>
            <a:r>
              <a:rPr lang="es-CL" sz="24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el "Cumberland"</a:t>
            </a:r>
            <a:r>
              <a:rPr lang="es-CL" sz="24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, al mando de Guillermo </a:t>
            </a:r>
            <a:r>
              <a:rPr lang="es-CL" sz="2400" dirty="0" err="1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Wilkinson</a:t>
            </a:r>
            <a:r>
              <a:rPr lang="es-CL" sz="24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. Fue propiedad del Estado con el nombre de </a:t>
            </a:r>
            <a:r>
              <a:rPr lang="es-CL" sz="24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"San Martín"</a:t>
            </a:r>
            <a:r>
              <a:rPr lang="es-CL" sz="24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. </a:t>
            </a:r>
            <a:endParaRPr lang="es-CL" sz="2400" dirty="0" smtClean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  <a:p>
            <a:pPr algn="just"/>
            <a:endParaRPr lang="es-CL" sz="2400" dirty="0" smtClean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  <a:p>
            <a:pPr algn="just"/>
            <a:r>
              <a:rPr lang="es-CL" sz="2400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Ese mismo mes recaló  </a:t>
            </a:r>
            <a:r>
              <a:rPr lang="es-CL" sz="24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la corbeta </a:t>
            </a:r>
            <a:r>
              <a:rPr lang="es-CL" sz="24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"Coquimbo"</a:t>
            </a:r>
            <a:r>
              <a:rPr lang="es-CL" sz="24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, siendo incorporada a la naciente Escuadra como </a:t>
            </a:r>
            <a:r>
              <a:rPr lang="es-CL" sz="24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"Chacabuco</a:t>
            </a:r>
            <a:r>
              <a:rPr lang="es-CL" sz="2400" b="1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".</a:t>
            </a:r>
            <a:endParaRPr lang="es-ES_tradnl" sz="240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458386" y="1452852"/>
            <a:ext cx="66591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Conformación de la primera Escuadra Nacional</a:t>
            </a:r>
            <a:endParaRPr lang="en-US" sz="2400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658704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297140" y="1492609"/>
            <a:ext cx="5498620" cy="5305431"/>
          </a:xfrm>
          <a:blipFill>
            <a:blip r:embed="rId3"/>
            <a:tile tx="0" ty="0" sx="100000" sy="100000" flip="none" algn="tl"/>
          </a:blipFill>
        </p:spPr>
        <p:txBody>
          <a:bodyPr>
            <a:noAutofit/>
          </a:bodyPr>
          <a:lstStyle/>
          <a:p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El </a:t>
            </a:r>
            <a:r>
              <a:rPr lang="es-CL" sz="2800" b="1" dirty="0">
                <a:solidFill>
                  <a:schemeClr val="bg1"/>
                </a:solidFill>
                <a:ea typeface="Arial" charset="0"/>
                <a:cs typeface="Arial" charset="0"/>
              </a:rPr>
              <a:t>26 de </a:t>
            </a:r>
            <a:r>
              <a:rPr lang="es-CL" sz="2800" b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junio de 1818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,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se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decreta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el establecimiento en Valparaíso de la </a:t>
            </a:r>
            <a:r>
              <a:rPr lang="es-CL" sz="2800" b="1" dirty="0">
                <a:solidFill>
                  <a:schemeClr val="bg1"/>
                </a:solidFill>
                <a:ea typeface="Arial" charset="0"/>
                <a:cs typeface="Arial" charset="0"/>
              </a:rPr>
              <a:t>Comandancia General de Marina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 a cargo del Capitán de Marina de Primera Clase </a:t>
            </a:r>
            <a:r>
              <a:rPr lang="es-CL" sz="2800" b="1" dirty="0">
                <a:solidFill>
                  <a:schemeClr val="bg1"/>
                </a:solidFill>
                <a:ea typeface="Arial" charset="0"/>
                <a:cs typeface="Arial" charset="0"/>
              </a:rPr>
              <a:t>Manuel Blanco Encalada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435" y="1054036"/>
            <a:ext cx="4844110" cy="57440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963278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350327" y="28090"/>
            <a:ext cx="11128386" cy="5305431"/>
          </a:xfrm>
        </p:spPr>
        <p:txBody>
          <a:bodyPr>
            <a:noAutofit/>
          </a:bodyPr>
          <a:lstStyle/>
          <a:p>
            <a:pPr algn="just"/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El 9 de octubre de 1818 zarpa la primera Escuadra Nacional.</a:t>
            </a:r>
          </a:p>
          <a:p>
            <a:pPr marL="0" indent="0" algn="just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O'Higgins al verla exclamó </a:t>
            </a:r>
            <a:r>
              <a:rPr lang="es-CL" sz="36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“D</a:t>
            </a:r>
            <a:r>
              <a:rPr lang="es-CL" sz="3600" i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e estas cuatro tablas penden los destinos de américa”.</a:t>
            </a:r>
            <a:endParaRPr lang="es-CL" sz="2800" i="1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algn="just"/>
            <a:endParaRPr lang="es-ES_tradnl" sz="2800" dirty="0">
              <a:ea typeface="Arial" charset="0"/>
              <a:cs typeface="Arial" charset="0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" name="CuadroTexto 2"/>
          <p:cNvSpPr txBox="1"/>
          <p:nvPr/>
        </p:nvSpPr>
        <p:spPr>
          <a:xfrm>
            <a:off x="215417" y="3314956"/>
            <a:ext cx="6095379" cy="3108543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19050" cmpd="dbl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Primera Escuadra Nacional</a:t>
            </a:r>
          </a:p>
          <a:p>
            <a:endParaRPr lang="es-ES" sz="2800" dirty="0">
              <a:solidFill>
                <a:schemeClr val="bg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r>
              <a:rPr lang="es-ES" sz="2800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Navío “San Martín”</a:t>
            </a:r>
          </a:p>
          <a:p>
            <a:r>
              <a:rPr lang="es-ES" sz="2800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Fragata “Lautaro”</a:t>
            </a:r>
          </a:p>
          <a:p>
            <a:r>
              <a:rPr lang="es-ES" sz="2800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Corbeta “Chacabuco”</a:t>
            </a:r>
          </a:p>
          <a:p>
            <a:r>
              <a:rPr lang="es-ES" sz="2800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Bergantín “Araucano”</a:t>
            </a:r>
          </a:p>
          <a:p>
            <a:r>
              <a:rPr lang="es-ES" sz="2800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Bergantín “Pueyrredón” (No Zarpa)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707" y="2953062"/>
            <a:ext cx="5602822" cy="38099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22428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2800" smtClean="0">
                <a:latin typeface="Castellar" panose="020A0402060406010301" pitchFamily="18" charset="0"/>
              </a:rPr>
              <a:t>Historia de la escuela naval</a:t>
            </a:r>
            <a:endParaRPr lang="es-ES_tradnl" sz="2800" dirty="0">
              <a:latin typeface="Castellar" panose="020A0402060406010301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60655" y="2659559"/>
            <a:ext cx="9956572" cy="92333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25000">
                <a:srgbClr val="00206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Creación de  la Escuela Naval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8164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11458588" y="157156"/>
            <a:ext cx="528637" cy="5429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CuadroTexto 5"/>
          <p:cNvSpPr txBox="1"/>
          <p:nvPr/>
        </p:nvSpPr>
        <p:spPr>
          <a:xfrm>
            <a:off x="580868" y="1300093"/>
            <a:ext cx="1036195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sz="2800" dirty="0" smtClean="0">
                <a:solidFill>
                  <a:schemeClr val="bg1"/>
                </a:solidFill>
                <a:cs typeface="Arial" panose="020B0604020202020204" pitchFamily="34" charset="0"/>
              </a:rPr>
              <a:t>La Escuela Naval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fue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fundada por el Director Supremo General Don Bernardo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O'Higgins,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el 4 de agosto de 1818 con el nombre de </a:t>
            </a:r>
            <a:r>
              <a:rPr lang="es-CL" sz="2800" b="1" i="1" dirty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"Academia de Jóvenes Guardias Marinas"</a:t>
            </a:r>
            <a:r>
              <a:rPr lang="es-CL" sz="2800" i="1" dirty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.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 </a:t>
            </a:r>
            <a:endParaRPr lang="es-CL" sz="2800" dirty="0" smtClean="0">
              <a:solidFill>
                <a:schemeClr val="bg1"/>
              </a:solidFill>
              <a:ea typeface="Arial" charset="0"/>
              <a:cs typeface="Arial" panose="020B0604020202020204" pitchFamily="34" charset="0"/>
            </a:endParaRPr>
          </a:p>
          <a:p>
            <a:pPr lvl="1" algn="just"/>
            <a:r>
              <a:rPr lang="es-CL" sz="2800" dirty="0" smtClean="0">
                <a:solidFill>
                  <a:srgbClr val="FF0000"/>
                </a:solidFill>
                <a:ea typeface="Arial" charset="0"/>
                <a:cs typeface="Arial" panose="020B0604020202020204" pitchFamily="34" charset="0"/>
              </a:rPr>
              <a:t>Ingresaron 13 cadetes que fueron instruidos en los buques de la Escuadra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.</a:t>
            </a:r>
          </a:p>
          <a:p>
            <a:pPr lvl="1" algn="just"/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Su primer director fue el Sargento Mayor de artillería Don Francisco Diaz.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CL" sz="2800" dirty="0">
              <a:solidFill>
                <a:schemeClr val="bg1"/>
              </a:solidFill>
              <a:ea typeface="Arial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En 1822 se clausura la Academia al consolidarse la independencia.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CL" sz="2800" dirty="0">
              <a:solidFill>
                <a:schemeClr val="bg1"/>
              </a:solidFill>
              <a:ea typeface="Arial" charset="0"/>
              <a:cs typeface="Arial" panose="020B0604020202020204" pitchFamily="34" charset="0"/>
            </a:endParaRPr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2800" dirty="0" smtClean="0">
                <a:latin typeface="Castellar" panose="020A0402060406010301" pitchFamily="18" charset="0"/>
              </a:rPr>
              <a:t>Historia de la escuela naval</a:t>
            </a:r>
            <a:endParaRPr lang="es-ES_tradnl" sz="2800" dirty="0"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3290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11458588" y="157156"/>
            <a:ext cx="528637" cy="5429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CuadroTexto 5"/>
          <p:cNvSpPr txBox="1"/>
          <p:nvPr/>
        </p:nvSpPr>
        <p:spPr>
          <a:xfrm>
            <a:off x="580868" y="1300093"/>
            <a:ext cx="103619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endParaRPr lang="es-CL" sz="2800" dirty="0">
              <a:solidFill>
                <a:schemeClr val="bg1"/>
              </a:solidFill>
              <a:ea typeface="Arial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En febrero 1824 por decreto del Director Supremo General Don Ramón Freire reabre la Escuela con el nombre de </a:t>
            </a:r>
            <a:r>
              <a:rPr lang="es-CL" sz="2800" b="1" i="1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“Academia </a:t>
            </a:r>
            <a:r>
              <a:rPr lang="es-CL" sz="2800" b="1" i="1" dirty="0" err="1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Nautica</a:t>
            </a:r>
            <a:r>
              <a:rPr lang="es-CL" sz="2800" b="1" i="1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”.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En 1825 se vuelve a clausurar la Escuela ante la precaria situación económica del país. 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CL" sz="2800" b="1" i="1" dirty="0" smtClean="0">
              <a:solidFill>
                <a:schemeClr val="bg1"/>
              </a:solidFill>
              <a:ea typeface="Arial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CL" sz="2800" b="1" i="1" dirty="0" smtClean="0">
              <a:solidFill>
                <a:schemeClr val="bg1"/>
              </a:solidFill>
              <a:ea typeface="Arial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ES_tradnl" sz="2800" dirty="0">
              <a:solidFill>
                <a:schemeClr val="bg1"/>
              </a:solidFill>
              <a:ea typeface="Arial" charset="0"/>
              <a:cs typeface="Arial" panose="020B0604020202020204" pitchFamily="34" charset="0"/>
            </a:endParaRPr>
          </a:p>
          <a:p>
            <a:pPr marL="457200" indent="-457200"/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2800" dirty="0" smtClean="0">
                <a:latin typeface="Castellar" panose="020A0402060406010301" pitchFamily="18" charset="0"/>
              </a:rPr>
              <a:t>Historia de la escuela naval</a:t>
            </a:r>
            <a:endParaRPr lang="es-ES_tradnl" sz="2800" dirty="0"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3290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805720" y="1155923"/>
            <a:ext cx="10361952" cy="11295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En 1836 ante el peligro de una guerra contra la confederación Perú-Boliviana, se vuelve a crear la “</a:t>
            </a:r>
            <a:r>
              <a:rPr lang="es-CL" sz="2800" b="1" i="1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Escuela Náutica</a:t>
            </a:r>
            <a:r>
              <a:rPr lang="es-CL" sz="2800" i="1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”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. Durante la guerra funciona a bordo de buques de la Escuadra, al término del conflicto vuelve a tierra. En 1843 se instala en la fragata “Chile”.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Se clausura la </a:t>
            </a:r>
            <a:r>
              <a:rPr lang="es-CL" sz="2800" i="1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Escuela Náutica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en 1844 y se restablece en 1845 por decreto supremo del presidente don Manuel Bulnes, volviendo a funcionar en la fragata “Chile”.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CL" sz="2800" dirty="0">
              <a:solidFill>
                <a:schemeClr val="bg1"/>
              </a:solidFill>
              <a:ea typeface="Arial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En 1847 se dispone que la formación inicial debe comenzar en la Escuela Militar con un plan de estudios especiales y posteriormente efectuarían un período técnico y práctico en la fragata “Chile”. Pasa a denominarse </a:t>
            </a:r>
            <a:r>
              <a:rPr lang="es-CL" sz="2800" i="1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Escuela de Aplicación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CL" sz="2800" dirty="0">
              <a:solidFill>
                <a:schemeClr val="bg1"/>
              </a:solidFill>
              <a:ea typeface="Arial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CL" sz="2800" dirty="0">
              <a:solidFill>
                <a:schemeClr val="bg1"/>
              </a:solidFill>
              <a:ea typeface="Arial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ES_tradnl" sz="2800" dirty="0">
              <a:solidFill>
                <a:schemeClr val="bg1"/>
              </a:solidFill>
              <a:ea typeface="Arial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Durante sus primeros cuarenta años, el plantel llevó indistintamente los nombres de "</a:t>
            </a:r>
            <a:r>
              <a:rPr lang="es-CL" sz="2800" i="1" u="sng" dirty="0">
                <a:solidFill>
                  <a:schemeClr val="bg1"/>
                </a:solidFill>
                <a:ea typeface="Arial" charset="0"/>
                <a:cs typeface="Arial" charset="0"/>
              </a:rPr>
              <a:t>Academia de Guardiamarinas"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 y </a:t>
            </a:r>
            <a:r>
              <a:rPr lang="es-CL" sz="2800" i="1" u="sng" dirty="0">
                <a:solidFill>
                  <a:schemeClr val="bg1"/>
                </a:solidFill>
                <a:ea typeface="Arial" charset="0"/>
                <a:cs typeface="Arial" charset="0"/>
              </a:rPr>
              <a:t>"Escuela Náutica o de Aplicación"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,.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2800" dirty="0" smtClean="0">
                <a:latin typeface="Castellar" panose="020A0402060406010301" pitchFamily="18" charset="0"/>
              </a:rPr>
              <a:t>Historia de la escuela naval</a:t>
            </a:r>
            <a:endParaRPr lang="es-ES_tradnl" sz="2800" dirty="0"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44561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685799" y="2049662"/>
            <a:ext cx="1036195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 smtClean="0">
                <a:solidFill>
                  <a:schemeClr val="bg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En 1858 el presidente Manuel Montt firma el decreto que crea la “</a:t>
            </a:r>
            <a:r>
              <a:rPr lang="es-CL" sz="2400" i="1" dirty="0" smtClean="0">
                <a:solidFill>
                  <a:schemeClr val="bg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Escuela Naval del Estado”. </a:t>
            </a:r>
            <a:r>
              <a:rPr lang="es-CL" sz="2400" dirty="0" smtClean="0">
                <a:solidFill>
                  <a:schemeClr val="bg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Se establece en tierra y formaría a sus propios alumnos </a:t>
            </a:r>
          </a:p>
          <a:p>
            <a:pPr algn="just"/>
            <a:endParaRPr lang="es-CL" sz="2400" dirty="0" smtClean="0">
              <a:solidFill>
                <a:schemeClr val="bg1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algn="just"/>
            <a:endParaRPr lang="es-CL" sz="2400" dirty="0">
              <a:solidFill>
                <a:schemeClr val="bg1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algn="just"/>
            <a:endParaRPr lang="es-CL" sz="2400" dirty="0" smtClean="0">
              <a:solidFill>
                <a:schemeClr val="bg1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algn="just"/>
            <a:endParaRPr lang="es-CL" sz="2400" dirty="0" smtClean="0">
              <a:solidFill>
                <a:schemeClr val="bg1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algn="just"/>
            <a:endParaRPr lang="es-CL" sz="2400" dirty="0">
              <a:solidFill>
                <a:schemeClr val="bg1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algn="just"/>
            <a:endParaRPr lang="es-CL" sz="2400" dirty="0" smtClean="0">
              <a:solidFill>
                <a:schemeClr val="bg1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algn="just"/>
            <a:endParaRPr lang="es-CL" sz="2400" dirty="0" smtClean="0">
              <a:solidFill>
                <a:schemeClr val="bg1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algn="just"/>
            <a:endParaRPr lang="es-ES_tradnl" sz="2400" dirty="0">
              <a:solidFill>
                <a:schemeClr val="bg1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820" t="20328" r="3620" b="47104"/>
          <a:stretch/>
        </p:blipFill>
        <p:spPr>
          <a:xfrm>
            <a:off x="2031579" y="3057992"/>
            <a:ext cx="7427812" cy="3593327"/>
          </a:xfrm>
          <a:prstGeom prst="rect">
            <a:avLst/>
          </a:prstGeom>
        </p:spPr>
      </p:pic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2800" dirty="0" smtClean="0">
                <a:latin typeface="Castellar" panose="020A0402060406010301" pitchFamily="18" charset="0"/>
              </a:rPr>
              <a:t>Historia de la escuela naval</a:t>
            </a:r>
            <a:endParaRPr lang="es-ES_tradnl" sz="2800" dirty="0"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604362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87377" y="954741"/>
            <a:ext cx="6402971" cy="5783928"/>
          </a:xfrm>
        </p:spPr>
        <p:txBody>
          <a:bodyPr>
            <a:noAutofit/>
          </a:bodyPr>
          <a:lstStyle/>
          <a:p>
            <a:pPr algn="just"/>
            <a:r>
              <a:rPr lang="es-CL" sz="2800" dirty="0" smtClean="0">
                <a:solidFill>
                  <a:schemeClr val="bg1"/>
                </a:solidFill>
              </a:rPr>
              <a:t>En 1858 ingresan 22 alumnos, conocido como "</a:t>
            </a:r>
            <a:r>
              <a:rPr lang="es-CL" sz="2800" dirty="0">
                <a:solidFill>
                  <a:schemeClr val="bg1"/>
                </a:solidFill>
              </a:rPr>
              <a:t>Curso de los </a:t>
            </a:r>
            <a:r>
              <a:rPr lang="es-CL" sz="2800" dirty="0" smtClean="0">
                <a:solidFill>
                  <a:schemeClr val="bg1"/>
                </a:solidFill>
              </a:rPr>
              <a:t>Héroes”, sobresaliendo:</a:t>
            </a:r>
          </a:p>
          <a:p>
            <a:pPr lvl="1" algn="just">
              <a:buFont typeface="Wingdings" charset="2"/>
              <a:buChar char="Ø"/>
            </a:pPr>
            <a:r>
              <a:rPr lang="es-CL" sz="2000" u="sng" dirty="0" smtClean="0">
                <a:solidFill>
                  <a:schemeClr val="bg1"/>
                </a:solidFill>
              </a:rPr>
              <a:t>Arturo </a:t>
            </a:r>
            <a:r>
              <a:rPr lang="es-CL" sz="2000" u="sng" dirty="0">
                <a:solidFill>
                  <a:schemeClr val="bg1"/>
                </a:solidFill>
              </a:rPr>
              <a:t>Prat </a:t>
            </a:r>
            <a:r>
              <a:rPr lang="es-CL" sz="2000" u="sng" dirty="0" smtClean="0">
                <a:solidFill>
                  <a:schemeClr val="bg1"/>
                </a:solidFill>
              </a:rPr>
              <a:t>Chacón.</a:t>
            </a:r>
          </a:p>
          <a:p>
            <a:pPr lvl="1" algn="just">
              <a:buFont typeface="Wingdings" charset="2"/>
              <a:buChar char="Ø"/>
            </a:pPr>
            <a:r>
              <a:rPr lang="es-CL" sz="2000" u="sng" dirty="0" smtClean="0">
                <a:solidFill>
                  <a:schemeClr val="bg1"/>
                </a:solidFill>
              </a:rPr>
              <a:t>Juan </a:t>
            </a:r>
            <a:r>
              <a:rPr lang="es-CL" sz="2000" u="sng" dirty="0">
                <a:solidFill>
                  <a:schemeClr val="bg1"/>
                </a:solidFill>
              </a:rPr>
              <a:t>José Latorre </a:t>
            </a:r>
            <a:r>
              <a:rPr lang="es-CL" sz="2000" u="sng" dirty="0" smtClean="0">
                <a:solidFill>
                  <a:schemeClr val="bg1"/>
                </a:solidFill>
              </a:rPr>
              <a:t>Benavente.</a:t>
            </a:r>
          </a:p>
          <a:p>
            <a:pPr lvl="1" algn="just">
              <a:buFont typeface="Wingdings" charset="2"/>
              <a:buChar char="Ø"/>
            </a:pPr>
            <a:r>
              <a:rPr lang="es-CL" sz="2000" u="sng" dirty="0" smtClean="0">
                <a:solidFill>
                  <a:schemeClr val="bg1"/>
                </a:solidFill>
              </a:rPr>
              <a:t>Carlos </a:t>
            </a:r>
            <a:r>
              <a:rPr lang="es-CL" sz="2000" u="sng" dirty="0">
                <a:solidFill>
                  <a:schemeClr val="bg1"/>
                </a:solidFill>
              </a:rPr>
              <a:t>Condell de la </a:t>
            </a:r>
            <a:r>
              <a:rPr lang="es-CL" sz="2000" u="sng" dirty="0" smtClean="0">
                <a:solidFill>
                  <a:schemeClr val="bg1"/>
                </a:solidFill>
              </a:rPr>
              <a:t>Haza.</a:t>
            </a:r>
          </a:p>
          <a:p>
            <a:pPr lvl="1" algn="just">
              <a:buFont typeface="Wingdings" charset="2"/>
              <a:buChar char="Ø"/>
            </a:pPr>
            <a:r>
              <a:rPr lang="es-CL" sz="2000" u="sng" dirty="0" smtClean="0">
                <a:solidFill>
                  <a:schemeClr val="bg1"/>
                </a:solidFill>
              </a:rPr>
              <a:t>Luis </a:t>
            </a:r>
            <a:r>
              <a:rPr lang="es-CL" sz="2000" u="sng" dirty="0">
                <a:solidFill>
                  <a:schemeClr val="bg1"/>
                </a:solidFill>
              </a:rPr>
              <a:t>Uribe </a:t>
            </a:r>
            <a:r>
              <a:rPr lang="es-CL" sz="2000" u="sng" dirty="0" smtClean="0">
                <a:solidFill>
                  <a:schemeClr val="bg1"/>
                </a:solidFill>
              </a:rPr>
              <a:t>Orrego.</a:t>
            </a:r>
          </a:p>
          <a:p>
            <a:pPr lvl="1" algn="just">
              <a:buFont typeface="Wingdings" charset="2"/>
              <a:buChar char="Ø"/>
            </a:pPr>
            <a:r>
              <a:rPr lang="es-CL" sz="2000" u="sng" dirty="0" smtClean="0">
                <a:solidFill>
                  <a:schemeClr val="bg1"/>
                </a:solidFill>
              </a:rPr>
              <a:t>Jorge </a:t>
            </a:r>
            <a:r>
              <a:rPr lang="es-CL" sz="2000" u="sng" dirty="0">
                <a:solidFill>
                  <a:schemeClr val="bg1"/>
                </a:solidFill>
              </a:rPr>
              <a:t>Montt </a:t>
            </a:r>
            <a:r>
              <a:rPr lang="es-CL" sz="2000" u="sng" dirty="0" smtClean="0">
                <a:solidFill>
                  <a:schemeClr val="bg1"/>
                </a:solidFill>
              </a:rPr>
              <a:t>Alvarez.</a:t>
            </a:r>
          </a:p>
          <a:p>
            <a:pPr lvl="1" algn="just">
              <a:buFont typeface="Wingdings" charset="2"/>
              <a:buChar char="Ø"/>
            </a:pPr>
            <a:r>
              <a:rPr lang="es-CL" sz="2000" dirty="0" smtClean="0">
                <a:solidFill>
                  <a:schemeClr val="bg1"/>
                </a:solidFill>
              </a:rPr>
              <a:t>Constantino </a:t>
            </a:r>
            <a:r>
              <a:rPr lang="es-CL" sz="2000" dirty="0" err="1">
                <a:solidFill>
                  <a:schemeClr val="bg1"/>
                </a:solidFill>
              </a:rPr>
              <a:t>Bannen</a:t>
            </a:r>
            <a:r>
              <a:rPr lang="es-CL" sz="2000" dirty="0">
                <a:solidFill>
                  <a:schemeClr val="bg1"/>
                </a:solidFill>
              </a:rPr>
              <a:t> </a:t>
            </a:r>
            <a:r>
              <a:rPr lang="es-CL" sz="2000" dirty="0" err="1">
                <a:solidFill>
                  <a:schemeClr val="bg1"/>
                </a:solidFill>
              </a:rPr>
              <a:t>Pradel</a:t>
            </a:r>
            <a:r>
              <a:rPr lang="es-CL" sz="2000" dirty="0">
                <a:solidFill>
                  <a:schemeClr val="bg1"/>
                </a:solidFill>
              </a:rPr>
              <a:t>.</a:t>
            </a:r>
          </a:p>
          <a:p>
            <a:pPr lvl="1" algn="just">
              <a:buFont typeface="Wingdings" charset="2"/>
              <a:buChar char="Ø"/>
            </a:pPr>
            <a:r>
              <a:rPr lang="es-CL" sz="2000" dirty="0" smtClean="0">
                <a:solidFill>
                  <a:schemeClr val="bg1"/>
                </a:solidFill>
              </a:rPr>
              <a:t>Luis </a:t>
            </a:r>
            <a:r>
              <a:rPr lang="es-CL" sz="2000" dirty="0">
                <a:solidFill>
                  <a:schemeClr val="bg1"/>
                </a:solidFill>
              </a:rPr>
              <a:t>Anacleto Castillo </a:t>
            </a:r>
            <a:r>
              <a:rPr lang="es-CL" sz="2000" dirty="0" err="1">
                <a:solidFill>
                  <a:schemeClr val="bg1"/>
                </a:solidFill>
              </a:rPr>
              <a:t>Goñi</a:t>
            </a:r>
            <a:r>
              <a:rPr lang="es-CL" sz="2000" dirty="0">
                <a:solidFill>
                  <a:schemeClr val="bg1"/>
                </a:solidFill>
              </a:rPr>
              <a:t>.</a:t>
            </a:r>
            <a:endParaRPr lang="es-ES_tradnl" sz="2000" dirty="0">
              <a:solidFill>
                <a:schemeClr val="bg1"/>
              </a:solidFill>
            </a:endParaRPr>
          </a:p>
          <a:p>
            <a:pPr lvl="1" algn="just">
              <a:buFont typeface="Wingdings" charset="2"/>
              <a:buChar char="Ø"/>
            </a:pPr>
            <a:endParaRPr lang="es-ES_tradnl" sz="2000" dirty="0">
              <a:solidFill>
                <a:schemeClr val="bg1"/>
              </a:solidFill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628" t="9361" r="8127" b="11732"/>
          <a:stretch/>
        </p:blipFill>
        <p:spPr>
          <a:xfrm>
            <a:off x="7377728" y="1136977"/>
            <a:ext cx="4152275" cy="54114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2800" dirty="0" smtClean="0">
                <a:latin typeface="Castellar" panose="020A0402060406010301" pitchFamily="18" charset="0"/>
              </a:rPr>
              <a:t>Historia de la escuela naval</a:t>
            </a:r>
            <a:endParaRPr lang="es-ES_tradnl" sz="2800" dirty="0"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95171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87378" y="954741"/>
            <a:ext cx="5593502" cy="5783928"/>
          </a:xfrm>
        </p:spPr>
        <p:txBody>
          <a:bodyPr>
            <a:noAutofit/>
          </a:bodyPr>
          <a:lstStyle/>
          <a:p>
            <a:pPr algn="just"/>
            <a:r>
              <a:rPr lang="es-CL" sz="2800" dirty="0" smtClean="0">
                <a:solidFill>
                  <a:schemeClr val="bg1"/>
                </a:solidFill>
              </a:rPr>
              <a:t>En 1871 se decreta que la Escuela Naval debe establecerse en un buque de la Armada.</a:t>
            </a:r>
          </a:p>
          <a:p>
            <a:pPr algn="just"/>
            <a:endParaRPr lang="es-CL" sz="2800" dirty="0" smtClean="0">
              <a:solidFill>
                <a:schemeClr val="bg1"/>
              </a:solidFill>
            </a:endParaRPr>
          </a:p>
          <a:p>
            <a:pPr algn="just"/>
            <a:r>
              <a:rPr lang="es-CL" sz="2800" dirty="0" smtClean="0">
                <a:solidFill>
                  <a:schemeClr val="bg1"/>
                </a:solidFill>
              </a:rPr>
              <a:t>Un corto tiempo en el pontón “Valdivia” y posteriormente en la corbeta “Esmeralda” en 1874 el subdirector era el Teniente Arturo Prat.</a:t>
            </a:r>
          </a:p>
          <a:p>
            <a:pPr lvl="1" algn="just">
              <a:buFont typeface="Wingdings" charset="2"/>
              <a:buChar char="Ø"/>
            </a:pPr>
            <a:endParaRPr lang="es-CL" sz="2800" dirty="0">
              <a:solidFill>
                <a:schemeClr val="bg1"/>
              </a:solidFill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4191" t="18879" r="15820" b="23500"/>
          <a:stretch/>
        </p:blipFill>
        <p:spPr>
          <a:xfrm rot="16200000">
            <a:off x="7888266" y="1400347"/>
            <a:ext cx="3087283" cy="48927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Marcador de contenido 3"/>
          <p:cNvSpPr txBox="1">
            <a:spLocks/>
          </p:cNvSpPr>
          <p:nvPr/>
        </p:nvSpPr>
        <p:spPr>
          <a:xfrm>
            <a:off x="6407948" y="1569338"/>
            <a:ext cx="4903953" cy="57839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sz="2800" dirty="0" smtClean="0"/>
              <a:t>.</a:t>
            </a:r>
          </a:p>
          <a:p>
            <a:pPr algn="just"/>
            <a:endParaRPr lang="es-CL" sz="2800" dirty="0" smtClean="0"/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2800" dirty="0" smtClean="0">
                <a:latin typeface="Castellar" panose="020A0402060406010301" pitchFamily="18" charset="0"/>
              </a:rPr>
              <a:t>Historia de la escuela naval</a:t>
            </a:r>
            <a:endParaRPr lang="es-ES_tradnl" sz="2800" dirty="0"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6719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357595" y="1074072"/>
            <a:ext cx="5593502" cy="5783928"/>
          </a:xfrm>
        </p:spPr>
        <p:txBody>
          <a:bodyPr>
            <a:noAutofit/>
          </a:bodyPr>
          <a:lstStyle/>
          <a:p>
            <a:pPr marL="285750" lvl="1" algn="just">
              <a:buFont typeface="Arial" panose="020B0604020202020204" pitchFamily="34" charset="0"/>
              <a:buChar char="•"/>
            </a:pPr>
            <a:r>
              <a:rPr lang="es-CL" sz="2800" dirty="0" smtClean="0">
                <a:solidFill>
                  <a:schemeClr val="bg1"/>
                </a:solidFill>
              </a:rPr>
              <a:t>En 1879 por el inicio de la “Guerra del Pacífico” se cierra la Escuela Naval, los alumnos se forman en la Escuela Militar, reabriendo sus puertas en 1881. </a:t>
            </a:r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es-CL" sz="2800" dirty="0" smtClean="0">
              <a:solidFill>
                <a:schemeClr val="bg1"/>
              </a:solidFill>
            </a:endParaRPr>
          </a:p>
          <a:p>
            <a:pPr marL="285750" lvl="1" algn="just">
              <a:buFont typeface="Arial" panose="020B0604020202020204" pitchFamily="34" charset="0"/>
              <a:buChar char="•"/>
            </a:pPr>
            <a:r>
              <a:rPr lang="es-CL" sz="2800" dirty="0" smtClean="0">
                <a:solidFill>
                  <a:schemeClr val="bg1"/>
                </a:solidFill>
              </a:rPr>
              <a:t>En </a:t>
            </a:r>
            <a:r>
              <a:rPr lang="es-CL" sz="2800" dirty="0">
                <a:solidFill>
                  <a:schemeClr val="bg1"/>
                </a:solidFill>
              </a:rPr>
              <a:t>1891 la Escuela Naval cierra sus puertas como consecuencia de la revolución</a:t>
            </a:r>
            <a:endParaRPr lang="es-ES_tradnl" sz="2800" dirty="0">
              <a:solidFill>
                <a:schemeClr val="bg1"/>
              </a:solidFill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315" t="12752" r="10523" b="4739"/>
          <a:stretch/>
        </p:blipFill>
        <p:spPr>
          <a:xfrm rot="5400000">
            <a:off x="6983505" y="894501"/>
            <a:ext cx="4209738" cy="5742411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2800" dirty="0" smtClean="0">
                <a:latin typeface="Castellar" panose="020A0402060406010301" pitchFamily="18" charset="0"/>
              </a:rPr>
              <a:t>Historia de la escuela naval</a:t>
            </a:r>
            <a:endParaRPr lang="es-ES_tradnl" sz="2800" dirty="0"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359261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82525" y="1500151"/>
            <a:ext cx="4903953" cy="3498569"/>
          </a:xfrm>
        </p:spPr>
        <p:txBody>
          <a:bodyPr>
            <a:noAutofit/>
          </a:bodyPr>
          <a:lstStyle/>
          <a:p>
            <a:pPr algn="just"/>
            <a:r>
              <a:rPr lang="es-CL" sz="2800" dirty="0" smtClean="0">
                <a:solidFill>
                  <a:schemeClr val="bg1"/>
                </a:solidFill>
              </a:rPr>
              <a:t>En 1892 se termina de construir en el cerro de artillería la Nueva Escuela Naval hoy llamada “Escuela Antigua”, que alberga al comandante de operaciones navales y al museo naval</a:t>
            </a:r>
            <a:endParaRPr lang="es-ES_tradnl" sz="2000" dirty="0">
              <a:solidFill>
                <a:schemeClr val="bg1"/>
              </a:solidFill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2800" dirty="0" smtClean="0">
                <a:latin typeface="Castellar" panose="020A0402060406010301" pitchFamily="18" charset="0"/>
              </a:rPr>
              <a:t>Historia de la escuela naval</a:t>
            </a:r>
            <a:endParaRPr lang="es-ES_tradnl" sz="2800" dirty="0">
              <a:latin typeface="Castellar" panose="020A0402060406010301" pitchFamily="18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632" y="1249321"/>
            <a:ext cx="6655520" cy="481016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Marcador de contenido 3"/>
          <p:cNvSpPr txBox="1">
            <a:spLocks/>
          </p:cNvSpPr>
          <p:nvPr/>
        </p:nvSpPr>
        <p:spPr>
          <a:xfrm>
            <a:off x="402679" y="4998720"/>
            <a:ext cx="4903953" cy="1474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tabLst/>
              <a:defRPr/>
            </a:pPr>
            <a:r>
              <a:rPr lang="es-CL" sz="2800" dirty="0" smtClean="0">
                <a:solidFill>
                  <a:schemeClr val="bg1"/>
                </a:solidFill>
              </a:rPr>
              <a:t>Comienza a funcionar en 1893</a:t>
            </a:r>
            <a:endParaRPr kumimoji="0" lang="es-ES_tradnl" sz="2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883327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985" y="934675"/>
            <a:ext cx="8339328" cy="544068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985" y="934673"/>
            <a:ext cx="8339328" cy="552734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985" y="934675"/>
            <a:ext cx="8466201" cy="552734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3896"/>
          <a:stretch/>
        </p:blipFill>
        <p:spPr>
          <a:xfrm>
            <a:off x="2468381" y="935554"/>
            <a:ext cx="8844196" cy="5853298"/>
          </a:xfrm>
          <a:prstGeom prst="rect">
            <a:avLst/>
          </a:prstGeom>
        </p:spPr>
      </p:pic>
      <p:sp>
        <p:nvSpPr>
          <p:cNvPr id="10" name="Marcador de número de diapositiva 9"/>
          <p:cNvSpPr>
            <a:spLocks noGrp="1"/>
          </p:cNvSpPr>
          <p:nvPr>
            <p:ph type="sldNum" sz="quarter" idx="12"/>
          </p:nvPr>
        </p:nvSpPr>
        <p:spPr>
          <a:xfrm>
            <a:off x="10875660" y="5886073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11" name="Marcador de contenido 3"/>
          <p:cNvSpPr>
            <a:spLocks noGrp="1"/>
          </p:cNvSpPr>
          <p:nvPr>
            <p:ph idx="1"/>
          </p:nvPr>
        </p:nvSpPr>
        <p:spPr>
          <a:xfrm>
            <a:off x="246971" y="1835445"/>
            <a:ext cx="2136465" cy="2961407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L" sz="2800" b="1" dirty="0" smtClean="0">
                <a:solidFill>
                  <a:schemeClr val="bg1"/>
                </a:solidFill>
              </a:rPr>
              <a:t>En 1945 la Escuela Naval recibe el nombre de “</a:t>
            </a:r>
            <a:r>
              <a:rPr lang="es-CL" sz="2800" b="1" i="1" dirty="0" smtClean="0">
                <a:solidFill>
                  <a:schemeClr val="bg1"/>
                </a:solidFill>
              </a:rPr>
              <a:t>Arturo Prat”</a:t>
            </a:r>
            <a:endParaRPr lang="es-ES_tradnl" sz="2000" b="1" i="1" dirty="0">
              <a:solidFill>
                <a:schemeClr val="bg1"/>
              </a:solidFill>
            </a:endParaRPr>
          </a:p>
        </p:txBody>
      </p:sp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2800" dirty="0" smtClean="0">
                <a:latin typeface="Castellar" panose="020A0402060406010301" pitchFamily="18" charset="0"/>
              </a:rPr>
              <a:t>Historia de la escuela naval</a:t>
            </a:r>
            <a:endParaRPr lang="es-ES_tradnl" sz="2800" dirty="0"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967560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2800" smtClean="0">
                <a:latin typeface="Castellar" panose="020A0402060406010301" pitchFamily="18" charset="0"/>
              </a:rPr>
              <a:t>Historia de la escuela naval</a:t>
            </a:r>
            <a:endParaRPr lang="es-ES_tradnl" sz="2800" dirty="0">
              <a:latin typeface="Castellar" panose="020A0402060406010301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3337071" y="2838164"/>
            <a:ext cx="5492209" cy="83099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Ubicación definitiva</a:t>
            </a:r>
            <a:endParaRPr lang="en-US" sz="4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381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arcador de contenido 3"/>
          <p:cNvSpPr>
            <a:spLocks noGrp="1"/>
          </p:cNvSpPr>
          <p:nvPr>
            <p:ph idx="1"/>
          </p:nvPr>
        </p:nvSpPr>
        <p:spPr>
          <a:xfrm>
            <a:off x="6462685" y="2080928"/>
            <a:ext cx="4628862" cy="2696143"/>
          </a:xfrm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s-CL" sz="2800" dirty="0" smtClean="0"/>
              <a:t>El 4 de agosto de 1957 se coloca la primera piedra </a:t>
            </a:r>
            <a:r>
              <a:rPr lang="es-CL" sz="2800" dirty="0"/>
              <a:t>d</a:t>
            </a:r>
            <a:r>
              <a:rPr lang="es-CL" sz="2800" dirty="0" smtClean="0"/>
              <a:t>e la construcción de la nueva Escuela Naval.</a:t>
            </a:r>
            <a:endParaRPr lang="es-ES_tradnl" sz="2000" dirty="0"/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2800" dirty="0" smtClean="0">
                <a:latin typeface="Castellar" panose="020A0402060406010301" pitchFamily="18" charset="0"/>
              </a:rPr>
              <a:t>Historia de la escuela naval</a:t>
            </a:r>
            <a:endParaRPr lang="es-ES_tradnl" sz="2800" dirty="0">
              <a:latin typeface="Castellar" panose="020A0402060406010301" pitchFamily="18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26" name="Picture 2" descr="C:\Users\7089557-9\AppData\Local\Microsoft\Windows\Temporary Internet Files\Content.Outlook\D5NPDVC9\IMG_54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001" y="1508760"/>
            <a:ext cx="6056233" cy="4542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123" y="922771"/>
            <a:ext cx="9058482" cy="5798069"/>
          </a:xfrm>
          <a:prstGeom prst="rect">
            <a:avLst/>
          </a:prstGeom>
        </p:spPr>
      </p:pic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>
          <a:xfrm>
            <a:off x="10266060" y="573341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083" y="922771"/>
            <a:ext cx="8992885" cy="5886451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123" y="953251"/>
            <a:ext cx="9038617" cy="5839370"/>
          </a:xfrm>
          <a:prstGeom prst="rect">
            <a:avLst/>
          </a:prstGeom>
        </p:spPr>
      </p:pic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2800" dirty="0" smtClean="0">
                <a:latin typeface="Castellar" panose="020A0402060406010301" pitchFamily="18" charset="0"/>
              </a:rPr>
              <a:t>Historia de la escuela naval</a:t>
            </a:r>
            <a:endParaRPr lang="es-ES_tradnl" sz="2800" dirty="0">
              <a:latin typeface="Castellar" panose="020A0402060406010301" pitchFamily="18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83017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2" name="11 Marcador de contenido"/>
          <p:cNvSpPr>
            <a:spLocks noGrp="1"/>
          </p:cNvSpPr>
          <p:nvPr>
            <p:ph idx="1"/>
          </p:nvPr>
        </p:nvSpPr>
        <p:spPr>
          <a:xfrm>
            <a:off x="685801" y="2004907"/>
            <a:ext cx="10131425" cy="3649133"/>
          </a:xfr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35" y="971549"/>
            <a:ext cx="9001125" cy="5886451"/>
          </a:xfrm>
          <a:prstGeom prst="rect">
            <a:avLst/>
          </a:prstGeom>
        </p:spPr>
      </p:pic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2800" dirty="0" smtClean="0">
                <a:latin typeface="Castellar" panose="020A0402060406010301" pitchFamily="18" charset="0"/>
              </a:rPr>
              <a:t>Historia de la escuela naval</a:t>
            </a:r>
            <a:endParaRPr lang="es-ES_tradnl" sz="2800" dirty="0">
              <a:latin typeface="Castellar" panose="020A0402060406010301" pitchFamily="18" charset="0"/>
            </a:endParaRPr>
          </a:p>
        </p:txBody>
      </p:sp>
      <p:sp>
        <p:nvSpPr>
          <p:cNvPr id="9" name="Marcador de contenido 3"/>
          <p:cNvSpPr txBox="1">
            <a:spLocks/>
          </p:cNvSpPr>
          <p:nvPr/>
        </p:nvSpPr>
        <p:spPr>
          <a:xfrm>
            <a:off x="1264935" y="963745"/>
            <a:ext cx="9001125" cy="1261295"/>
          </a:xfrm>
          <a:prstGeom prst="rect">
            <a:avLst/>
          </a:prstGeom>
          <a:solidFill>
            <a:schemeClr val="bg2">
              <a:lumMod val="75000"/>
              <a:alpha val="54000"/>
            </a:schemeClr>
          </a:solidFill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sz="3200" b="1" dirty="0" smtClean="0">
                <a:ln w="6600">
                  <a:noFill/>
                  <a:prstDash val="solid"/>
                </a:ln>
              </a:rPr>
              <a:t>En junio de 1967 la escuela Naval se </a:t>
            </a:r>
            <a:r>
              <a:rPr lang="es-CL" sz="3200" b="1" dirty="0" err="1" smtClean="0">
                <a:ln w="6600">
                  <a:noFill/>
                  <a:prstDash val="solid"/>
                </a:ln>
              </a:rPr>
              <a:t>se</a:t>
            </a:r>
            <a:r>
              <a:rPr lang="es-CL" sz="3200" b="1" dirty="0" smtClean="0">
                <a:ln w="6600">
                  <a:noFill/>
                  <a:prstDash val="solid"/>
                </a:ln>
              </a:rPr>
              <a:t> traslada a la actual dependencia.</a:t>
            </a:r>
            <a:endParaRPr lang="es-ES_tradnl" sz="2400" b="1" dirty="0">
              <a:ln w="6600">
                <a:noFill/>
                <a:prstDash val="solid"/>
              </a:ln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6" t="8162" r="1524" b="-8162"/>
          <a:stretch/>
        </p:blipFill>
        <p:spPr>
          <a:xfrm>
            <a:off x="929899" y="1295705"/>
            <a:ext cx="4432516" cy="5886450"/>
          </a:xfrm>
          <a:prstGeom prst="rect">
            <a:avLst/>
          </a:prstGeom>
        </p:spPr>
      </p:pic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1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2800" dirty="0" smtClean="0">
                <a:latin typeface="Castellar" panose="020A0402060406010301" pitchFamily="18" charset="0"/>
              </a:rPr>
              <a:t>Historia de la escuela naval</a:t>
            </a:r>
            <a:endParaRPr lang="es-ES_tradnl" sz="2800" dirty="0">
              <a:latin typeface="Castellar" panose="020A0402060406010301" pitchFamily="18" charset="0"/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785" t="3191" b="4253"/>
          <a:stretch/>
        </p:blipFill>
        <p:spPr>
          <a:xfrm>
            <a:off x="6137329" y="1295705"/>
            <a:ext cx="4404314" cy="543055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874123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1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2800" dirty="0" smtClean="0">
                <a:latin typeface="Castellar" panose="020A0402060406010301" pitchFamily="18" charset="0"/>
              </a:rPr>
              <a:t>Historia de la escuela naval</a:t>
            </a:r>
            <a:endParaRPr lang="es-ES_tradnl" sz="2800" dirty="0">
              <a:latin typeface="Castellar" panose="020A0402060406010301" pitchFamily="18" charset="0"/>
            </a:endParaRPr>
          </a:p>
        </p:txBody>
      </p:sp>
      <p:pic>
        <p:nvPicPr>
          <p:cNvPr id="2050" name="Picture 2" descr="C:\Users\7089557-9\AppData\Local\Microsoft\Windows\Temporary Internet Files\Content.Outlook\D5NPDVC9\IMG_5475.JPG"/>
          <p:cNvPicPr>
            <a:picLocks noChangeAspect="1" noChangeArrowheads="1"/>
          </p:cNvPicPr>
          <p:nvPr/>
        </p:nvPicPr>
        <p:blipFill>
          <a:blip r:embed="rId2"/>
          <a:srcRect l="5333" t="3111" r="4396"/>
          <a:stretch>
            <a:fillRect/>
          </a:stretch>
        </p:blipFill>
        <p:spPr bwMode="auto">
          <a:xfrm>
            <a:off x="4206240" y="1480592"/>
            <a:ext cx="6263640" cy="50421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Marcador de contenido 3"/>
          <p:cNvSpPr>
            <a:spLocks noGrp="1"/>
          </p:cNvSpPr>
          <p:nvPr>
            <p:ph idx="1"/>
          </p:nvPr>
        </p:nvSpPr>
        <p:spPr>
          <a:xfrm>
            <a:off x="366685" y="2080928"/>
            <a:ext cx="3504275" cy="2696143"/>
          </a:xfrm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s-CL" sz="2800" dirty="0" smtClean="0"/>
              <a:t>El 4 de agosto de 1979 se inaugura el edificio Dirección.</a:t>
            </a:r>
            <a:endParaRPr lang="es-ES_tradnl" sz="2000" dirty="0"/>
          </a:p>
        </p:txBody>
      </p:sp>
    </p:spTree>
    <p:extLst>
      <p:ext uri="{BB962C8B-B14F-4D97-AF65-F5344CB8AC3E}">
        <p14:creationId xmlns="" xmlns:p14="http://schemas.microsoft.com/office/powerpoint/2010/main" val="31874123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957" y="1403100"/>
            <a:ext cx="6557549" cy="4845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2800" dirty="0" smtClean="0">
                <a:latin typeface="Castellar" panose="020A0402060406010301" pitchFamily="18" charset="0"/>
              </a:rPr>
              <a:t>Historia de la escuela naval</a:t>
            </a:r>
            <a:endParaRPr lang="es-ES_tradnl" sz="2800" dirty="0"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59248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  <a:p>
            <a:r>
              <a:rPr lang="es-ES_tradnl" dirty="0" smtClean="0"/>
              <a:t>LA ESCUELA NAVAL Y ARTURO PRAT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7" name="Imagen 6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  <a:endParaRPr lang="es-ES" sz="8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493085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6094</TotalTime>
  <Words>1053</Words>
  <Application>Microsoft Office PowerPoint</Application>
  <PresentationFormat>Personalizado</PresentationFormat>
  <Paragraphs>149</Paragraphs>
  <Slides>27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28" baseType="lpstr">
      <vt:lpstr>Celestial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Diapositiva 20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Diapositiva 27</vt:lpstr>
    </vt:vector>
  </TitlesOfParts>
  <Manager>Gonzalo Maldonado</Manager>
  <Company>Escuela Naval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subject>Historia de la Escuela Naval</dc:subject>
  <dc:creator>Gonzalo Maldonado</dc:creator>
  <cp:lastModifiedBy>7089557-9</cp:lastModifiedBy>
  <cp:revision>112</cp:revision>
  <dcterms:created xsi:type="dcterms:W3CDTF">2016-02-05T21:17:10Z</dcterms:created>
  <dcterms:modified xsi:type="dcterms:W3CDTF">2021-01-12T19:03:34Z</dcterms:modified>
</cp:coreProperties>
</file>