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4" r:id="rId3"/>
    <p:sldId id="262" r:id="rId4"/>
    <p:sldId id="362" r:id="rId5"/>
    <p:sldId id="364" r:id="rId6"/>
    <p:sldId id="365" r:id="rId7"/>
    <p:sldId id="366" r:id="rId8"/>
    <p:sldId id="367" r:id="rId9"/>
    <p:sldId id="369" r:id="rId10"/>
    <p:sldId id="370" r:id="rId11"/>
    <p:sldId id="371" r:id="rId12"/>
    <p:sldId id="372" r:id="rId13"/>
    <p:sldId id="374" r:id="rId14"/>
    <p:sldId id="375" r:id="rId15"/>
    <p:sldId id="376" r:id="rId16"/>
    <p:sldId id="368" r:id="rId17"/>
    <p:sldId id="335" r:id="rId18"/>
    <p:sldId id="308" r:id="rId19"/>
    <p:sldId id="379" r:id="rId20"/>
    <p:sldId id="378" r:id="rId21"/>
    <p:sldId id="380" r:id="rId22"/>
    <p:sldId id="381" r:id="rId23"/>
    <p:sldId id="382" r:id="rId24"/>
    <p:sldId id="383" r:id="rId25"/>
    <p:sldId id="384" r:id="rId26"/>
    <p:sldId id="377" r:id="rId27"/>
    <p:sldId id="385" r:id="rId28"/>
    <p:sldId id="373" r:id="rId29"/>
    <p:sldId id="386" r:id="rId30"/>
    <p:sldId id="387" r:id="rId31"/>
    <p:sldId id="388" r:id="rId32"/>
    <p:sldId id="389" r:id="rId33"/>
    <p:sldId id="340" r:id="rId34"/>
  </p:sldIdLst>
  <p:sldSz cx="9144000" cy="6858000" type="screen4x3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Norman Rodriguez Ortega" initials="NRO" lastIdx="4" clrIdx="0">
    <p:extLst>
      <p:ext uri="{19B8F6BF-5375-455C-9EA6-DF929625EA0E}">
        <p15:presenceInfo xmlns:p15="http://schemas.microsoft.com/office/powerpoint/2012/main" userId="S-1-5-21-1729689340-1663247860-3356130868-8466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1" autoAdjust="0"/>
    <p:restoredTop sz="87663" autoAdjust="0"/>
  </p:normalViewPr>
  <p:slideViewPr>
    <p:cSldViewPr>
      <p:cViewPr varScale="1">
        <p:scale>
          <a:sx n="81" d="100"/>
          <a:sy n="81" d="100"/>
        </p:scale>
        <p:origin x="1674" y="7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-18114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" d="1"/>
        <a:sy n="1" d="1"/>
      </p:scale>
      <p:origin x="0" y="-5742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commentAuthors" Target="commentAuthor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Rectángulo"/>
          <p:cNvSpPr/>
          <p:nvPr/>
        </p:nvSpPr>
        <p:spPr bwMode="white">
          <a:xfrm>
            <a:off x="0" y="5971032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0" name="9 Rectángulo"/>
          <p:cNvSpPr/>
          <p:nvPr/>
        </p:nvSpPr>
        <p:spPr>
          <a:xfrm>
            <a:off x="-9144" y="6053328"/>
            <a:ext cx="2249424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1" name="10 Rectángulo"/>
          <p:cNvSpPr/>
          <p:nvPr/>
        </p:nvSpPr>
        <p:spPr>
          <a:xfrm>
            <a:off x="2359152" y="6044184"/>
            <a:ext cx="6784848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8" name="7 Título"/>
          <p:cNvSpPr>
            <a:spLocks noGrp="1"/>
          </p:cNvSpPr>
          <p:nvPr>
            <p:ph type="ctrTitle"/>
          </p:nvPr>
        </p:nvSpPr>
        <p:spPr>
          <a:xfrm>
            <a:off x="2362200" y="4038600"/>
            <a:ext cx="6477000" cy="1828800"/>
          </a:xfrm>
        </p:spPr>
        <p:txBody>
          <a:bodyPr anchor="b"/>
          <a:lstStyle>
            <a:lvl1pPr>
              <a:defRPr cap="all" baseline="0"/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9" name="8 Subtítulo"/>
          <p:cNvSpPr>
            <a:spLocks noGrp="1"/>
          </p:cNvSpPr>
          <p:nvPr>
            <p:ph type="subTitle" idx="1"/>
          </p:nvPr>
        </p:nvSpPr>
        <p:spPr>
          <a:xfrm>
            <a:off x="2362200" y="6050037"/>
            <a:ext cx="6705600" cy="685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600">
                <a:solidFill>
                  <a:srgbClr val="FFFFFF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s-ES" smtClean="0"/>
              <a:t>Haga clic para modificar el estilo de subtítulo del patrón</a:t>
            </a:r>
            <a:endParaRPr kumimoji="0" lang="en-US"/>
          </a:p>
        </p:txBody>
      </p:sp>
      <p:sp>
        <p:nvSpPr>
          <p:cNvPr id="28" name="27 Marcador de fecha"/>
          <p:cNvSpPr>
            <a:spLocks noGrp="1"/>
          </p:cNvSpPr>
          <p:nvPr>
            <p:ph type="dt" sz="half" idx="10"/>
          </p:nvPr>
        </p:nvSpPr>
        <p:spPr>
          <a:xfrm>
            <a:off x="76200" y="6068699"/>
            <a:ext cx="2057400" cy="685800"/>
          </a:xfrm>
        </p:spPr>
        <p:txBody>
          <a:bodyPr>
            <a:noAutofit/>
          </a:bodyPr>
          <a:lstStyle>
            <a:lvl1pPr algn="ctr">
              <a:defRPr sz="2000">
                <a:solidFill>
                  <a:srgbClr val="FFFFFF"/>
                </a:solidFill>
              </a:defRPr>
            </a:lvl1pPr>
          </a:lstStyle>
          <a:p>
            <a:fld id="{78B02C18-5ED4-484A-8F62-3D9DFC655F61}" type="datetimeFigureOut">
              <a:rPr lang="es-CL" smtClean="0"/>
              <a:pPr/>
              <a:t>20-04-2020</a:t>
            </a:fld>
            <a:endParaRPr lang="es-CL" dirty="0"/>
          </a:p>
        </p:txBody>
      </p:sp>
      <p:sp>
        <p:nvSpPr>
          <p:cNvPr id="17" name="16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2085393" y="236538"/>
            <a:ext cx="5867400" cy="365125"/>
          </a:xfrm>
        </p:spPr>
        <p:txBody>
          <a:bodyPr/>
          <a:lstStyle>
            <a:lvl1pPr algn="r">
              <a:defRPr>
                <a:solidFill>
                  <a:schemeClr val="tx2"/>
                </a:solidFill>
              </a:defRPr>
            </a:lvl1pPr>
          </a:lstStyle>
          <a:p>
            <a:endParaRPr lang="es-CL" dirty="0"/>
          </a:p>
        </p:txBody>
      </p:sp>
      <p:sp>
        <p:nvSpPr>
          <p:cNvPr id="29" name="28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8001000" y="228600"/>
            <a:ext cx="8382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60F6C510-04DD-4E11-8C1E-D9F5F87648F9}" type="slidenum">
              <a:rPr lang="es-CL" smtClean="0"/>
              <a:pPr/>
              <a:t>‹Nº›</a:t>
            </a:fld>
            <a:endParaRPr lang="es-CL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12648" y="228600"/>
            <a:ext cx="8153400" cy="990600"/>
          </a:xfrm>
        </p:spPr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B02C18-5ED4-484A-8F62-3D9DFC655F61}" type="datetimeFigureOut">
              <a:rPr lang="es-CL" smtClean="0"/>
              <a:pPr/>
              <a:t>20-04-2020</a:t>
            </a:fld>
            <a:endParaRPr lang="es-CL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60F6C510-04DD-4E11-8C1E-D9F5F87648F9}" type="slidenum">
              <a:rPr lang="es-CL" smtClean="0"/>
              <a:pPr/>
              <a:t>‹Nº›</a:t>
            </a:fld>
            <a:endParaRPr lang="es-CL" dirty="0"/>
          </a:p>
        </p:txBody>
      </p:sp>
      <p:sp>
        <p:nvSpPr>
          <p:cNvPr id="8" name="7 Marcador de contenido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495800"/>
          </a:xfrm>
        </p:spPr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1371600" y="2743200"/>
            <a:ext cx="7123113" cy="1673225"/>
          </a:xfrm>
        </p:spPr>
        <p:txBody>
          <a:bodyPr anchor="t"/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7" name="6 Rectángulo"/>
          <p:cNvSpPr/>
          <p:nvPr/>
        </p:nvSpPr>
        <p:spPr bwMode="white">
          <a:xfrm>
            <a:off x="0" y="1524000"/>
            <a:ext cx="9144000" cy="114300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8" name="7 Rectángulo"/>
          <p:cNvSpPr/>
          <p:nvPr/>
        </p:nvSpPr>
        <p:spPr>
          <a:xfrm>
            <a:off x="0" y="1600200"/>
            <a:ext cx="1295400" cy="990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9" name="8 Rectángulo"/>
          <p:cNvSpPr/>
          <p:nvPr/>
        </p:nvSpPr>
        <p:spPr>
          <a:xfrm>
            <a:off x="1371600" y="1600200"/>
            <a:ext cx="7772400" cy="990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371600" y="1600200"/>
            <a:ext cx="7620000" cy="990600"/>
          </a:xfrm>
        </p:spPr>
        <p:txBody>
          <a:bodyPr/>
          <a:lstStyle>
            <a:lvl1pPr algn="l">
              <a:buNone/>
              <a:defRPr sz="4400" b="0" cap="none">
                <a:solidFill>
                  <a:srgbClr val="FFFFFF"/>
                </a:solidFill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12" name="1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B02C18-5ED4-484A-8F62-3D9DFC655F61}" type="datetimeFigureOut">
              <a:rPr lang="es-CL" smtClean="0"/>
              <a:pPr/>
              <a:t>20-04-2020</a:t>
            </a:fld>
            <a:endParaRPr lang="es-CL" dirty="0"/>
          </a:p>
        </p:txBody>
      </p:sp>
      <p:sp>
        <p:nvSpPr>
          <p:cNvPr id="13" name="12 Marcador de número de diapositiva"/>
          <p:cNvSpPr>
            <a:spLocks noGrp="1"/>
          </p:cNvSpPr>
          <p:nvPr>
            <p:ph type="sldNum" sz="quarter" idx="11"/>
          </p:nvPr>
        </p:nvSpPr>
        <p:spPr>
          <a:xfrm>
            <a:off x="0" y="1752600"/>
            <a:ext cx="1295400" cy="701676"/>
          </a:xfrm>
        </p:spPr>
        <p:txBody>
          <a:bodyPr>
            <a:noAutofit/>
          </a:bodyPr>
          <a:lstStyle>
            <a:lvl1pPr>
              <a:defRPr sz="2400">
                <a:solidFill>
                  <a:srgbClr val="FFFFFF"/>
                </a:solidFill>
              </a:defRPr>
            </a:lvl1pPr>
          </a:lstStyle>
          <a:p>
            <a:fld id="{60F6C510-04DD-4E11-8C1E-D9F5F87648F9}" type="slidenum">
              <a:rPr lang="es-CL" smtClean="0"/>
              <a:pPr/>
              <a:t>‹Nº›</a:t>
            </a:fld>
            <a:endParaRPr lang="es-CL" dirty="0"/>
          </a:p>
        </p:txBody>
      </p:sp>
      <p:sp>
        <p:nvSpPr>
          <p:cNvPr id="14" name="13 Marcador de pie de página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s-CL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9" name="8 Marcador de contenido"/>
          <p:cNvSpPr>
            <a:spLocks noGrp="1"/>
          </p:cNvSpPr>
          <p:nvPr>
            <p:ph sz="quarter" idx="1"/>
          </p:nvPr>
        </p:nvSpPr>
        <p:spPr>
          <a:xfrm>
            <a:off x="609600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11" name="10 Marcador de contenido"/>
          <p:cNvSpPr>
            <a:spLocks noGrp="1"/>
          </p:cNvSpPr>
          <p:nvPr>
            <p:ph sz="quarter" idx="2"/>
          </p:nvPr>
        </p:nvSpPr>
        <p:spPr>
          <a:xfrm>
            <a:off x="4844901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8" name="7 Marcador de fecha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78B02C18-5ED4-484A-8F62-3D9DFC655F61}" type="datetimeFigureOut">
              <a:rPr lang="es-CL" smtClean="0"/>
              <a:pPr/>
              <a:t>20-04-2020</a:t>
            </a:fld>
            <a:endParaRPr lang="es-CL" dirty="0"/>
          </a:p>
        </p:txBody>
      </p:sp>
      <p:sp>
        <p:nvSpPr>
          <p:cNvPr id="10" name="9 Marcador de número de diapositiva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60F6C510-04DD-4E11-8C1E-D9F5F87648F9}" type="slidenum">
              <a:rPr lang="es-CL" smtClean="0"/>
              <a:pPr/>
              <a:t>‹Nº›</a:t>
            </a:fld>
            <a:endParaRPr lang="es-CL" dirty="0"/>
          </a:p>
        </p:txBody>
      </p:sp>
      <p:sp>
        <p:nvSpPr>
          <p:cNvPr id="12" name="11 Marcador de pie de página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es-CL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33400" y="273050"/>
            <a:ext cx="8153400" cy="8699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11" name="10 Marcador de contenido"/>
          <p:cNvSpPr>
            <a:spLocks noGrp="1"/>
          </p:cNvSpPr>
          <p:nvPr>
            <p:ph sz="quarter" idx="2"/>
          </p:nvPr>
        </p:nvSpPr>
        <p:spPr>
          <a:xfrm>
            <a:off x="609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13" name="12 Marcador de contenido"/>
          <p:cNvSpPr>
            <a:spLocks noGrp="1"/>
          </p:cNvSpPr>
          <p:nvPr>
            <p:ph sz="quarter" idx="4"/>
          </p:nvPr>
        </p:nvSpPr>
        <p:spPr>
          <a:xfrm>
            <a:off x="4800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10" name="9 Marcador de fecha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78B02C18-5ED4-484A-8F62-3D9DFC655F61}" type="datetimeFigureOut">
              <a:rPr lang="es-CL" smtClean="0"/>
              <a:pPr/>
              <a:t>20-04-2020</a:t>
            </a:fld>
            <a:endParaRPr lang="es-CL" dirty="0"/>
          </a:p>
        </p:txBody>
      </p:sp>
      <p:sp>
        <p:nvSpPr>
          <p:cNvPr id="12" name="11 Marcador de número de diapositiva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60F6C510-04DD-4E11-8C1E-D9F5F87648F9}" type="slidenum">
              <a:rPr lang="es-CL" smtClean="0"/>
              <a:pPr/>
              <a:t>‹Nº›</a:t>
            </a:fld>
            <a:endParaRPr lang="es-CL" dirty="0"/>
          </a:p>
        </p:txBody>
      </p:sp>
      <p:sp>
        <p:nvSpPr>
          <p:cNvPr id="14" name="13 Marcador de pie de página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es-CL" dirty="0"/>
          </a:p>
        </p:txBody>
      </p:sp>
      <p:sp>
        <p:nvSpPr>
          <p:cNvPr id="16" name="15 Marcador de texto"/>
          <p:cNvSpPr>
            <a:spLocks noGrp="1"/>
          </p:cNvSpPr>
          <p:nvPr>
            <p:ph type="body" sz="quarter" idx="1"/>
          </p:nvPr>
        </p:nvSpPr>
        <p:spPr>
          <a:xfrm>
            <a:off x="609600" y="1752600"/>
            <a:ext cx="3886200" cy="640080"/>
          </a:xfrm>
          <a:solidFill>
            <a:schemeClr val="accent2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15" name="14 Marcador de texto"/>
          <p:cNvSpPr>
            <a:spLocks noGrp="1"/>
          </p:cNvSpPr>
          <p:nvPr>
            <p:ph type="body" sz="quarter" idx="3"/>
          </p:nvPr>
        </p:nvSpPr>
        <p:spPr>
          <a:xfrm>
            <a:off x="4800600" y="1752600"/>
            <a:ext cx="3886200" cy="640080"/>
          </a:xfrm>
          <a:solidFill>
            <a:schemeClr val="accent4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B02C18-5ED4-484A-8F62-3D9DFC655F61}" type="datetimeFigureOut">
              <a:rPr lang="es-CL" smtClean="0"/>
              <a:pPr/>
              <a:t>20-04-2020</a:t>
            </a:fld>
            <a:endParaRPr lang="es-CL" dirty="0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60F6C510-04DD-4E11-8C1E-D9F5F87648F9}" type="slidenum">
              <a:rPr lang="es-CL" smtClean="0"/>
              <a:pPr/>
              <a:t>‹Nº›</a:t>
            </a:fld>
            <a:endParaRPr lang="es-CL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B02C18-5ED4-484A-8F62-3D9DFC655F61}" type="datetimeFigureOut">
              <a:rPr lang="es-CL" smtClean="0"/>
              <a:pPr/>
              <a:t>20-04-2020</a:t>
            </a:fld>
            <a:endParaRPr lang="es-CL" dirty="0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0" y="6248400"/>
            <a:ext cx="5334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60F6C510-04DD-4E11-8C1E-D9F5F87648F9}" type="slidenum">
              <a:rPr lang="es-CL" smtClean="0"/>
              <a:pPr/>
              <a:t>‹Nº›</a:t>
            </a:fld>
            <a:endParaRPr lang="es-CL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0" y="273050"/>
            <a:ext cx="8077200" cy="869950"/>
          </a:xfrm>
        </p:spPr>
        <p:txBody>
          <a:bodyPr anchor="ctr"/>
          <a:lstStyle>
            <a:lvl1pPr algn="l">
              <a:buNone/>
              <a:defRPr sz="4400" b="0"/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B02C18-5ED4-484A-8F62-3D9DFC655F61}" type="datetimeFigureOut">
              <a:rPr lang="es-CL" smtClean="0"/>
              <a:pPr/>
              <a:t>20-04-2020</a:t>
            </a:fld>
            <a:endParaRPr lang="es-CL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60F6C510-04DD-4E11-8C1E-D9F5F87648F9}" type="slidenum">
              <a:rPr lang="es-CL" smtClean="0"/>
              <a:pPr/>
              <a:t>‹Nº›</a:t>
            </a:fld>
            <a:endParaRPr lang="es-CL" dirty="0"/>
          </a:p>
        </p:txBody>
      </p:sp>
      <p:sp>
        <p:nvSpPr>
          <p:cNvPr id="3" name="2 Marcador de texto"/>
          <p:cNvSpPr>
            <a:spLocks noGrp="1"/>
          </p:cNvSpPr>
          <p:nvPr>
            <p:ph type="body" idx="2"/>
          </p:nvPr>
        </p:nvSpPr>
        <p:spPr>
          <a:xfrm>
            <a:off x="609600" y="1752600"/>
            <a:ext cx="1600200" cy="4343400"/>
          </a:xfrm>
          <a:ln w="50800" cap="sq" cmpd="dbl" algn="ctr">
            <a:solidFill>
              <a:schemeClr val="accent2"/>
            </a:solidFill>
            <a:prstDash val="solid"/>
            <a:miter lim="800000"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137160" tIns="182880" rIns="137160" bIns="91440"/>
          <a:lstStyle>
            <a:lvl1pPr marL="0" indent="0">
              <a:spcAft>
                <a:spcPts val="1000"/>
              </a:spcAft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9" name="8 Marcador de contenido"/>
          <p:cNvSpPr>
            <a:spLocks noGrp="1"/>
          </p:cNvSpPr>
          <p:nvPr>
            <p:ph sz="quarter" idx="1"/>
          </p:nvPr>
        </p:nvSpPr>
        <p:spPr>
          <a:xfrm>
            <a:off x="2362200" y="1752600"/>
            <a:ext cx="6400800" cy="4419600"/>
          </a:xfrm>
        </p:spPr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600200" y="5486400"/>
            <a:ext cx="7315200" cy="685800"/>
          </a:xfrm>
        </p:spPr>
        <p:txBody>
          <a:bodyPr/>
          <a:lstStyle>
            <a:lvl1pPr marL="0" indent="0">
              <a:buFontTx/>
              <a:buNone/>
              <a:defRPr sz="17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8" name="7 Rectángulo"/>
          <p:cNvSpPr/>
          <p:nvPr/>
        </p:nvSpPr>
        <p:spPr bwMode="white">
          <a:xfrm>
            <a:off x="-9144" y="4572000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9" name="8 Rectángulo"/>
          <p:cNvSpPr/>
          <p:nvPr/>
        </p:nvSpPr>
        <p:spPr>
          <a:xfrm>
            <a:off x="-9144" y="4663440"/>
            <a:ext cx="1463040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0" name="9 Rectángulo"/>
          <p:cNvSpPr/>
          <p:nvPr/>
        </p:nvSpPr>
        <p:spPr>
          <a:xfrm>
            <a:off x="1545336" y="4654296"/>
            <a:ext cx="7598664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600200" y="4648200"/>
            <a:ext cx="7315200" cy="685800"/>
          </a:xfrm>
        </p:spPr>
        <p:txBody>
          <a:bodyPr anchor="ctr"/>
          <a:lstStyle>
            <a:lvl1pPr algn="l">
              <a:buNone/>
              <a:defRPr sz="2800" b="0">
                <a:solidFill>
                  <a:srgbClr val="FFFFFF"/>
                </a:solidFill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11" name="10 Rectángulo"/>
          <p:cNvSpPr/>
          <p:nvPr/>
        </p:nvSpPr>
        <p:spPr bwMode="white">
          <a:xfrm>
            <a:off x="1447800" y="0"/>
            <a:ext cx="100584" cy="6867144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2" name="11 Marcador de fecha"/>
          <p:cNvSpPr>
            <a:spLocks noGrp="1"/>
          </p:cNvSpPr>
          <p:nvPr>
            <p:ph type="dt" sz="half" idx="10"/>
          </p:nvPr>
        </p:nvSpPr>
        <p:spPr>
          <a:xfrm>
            <a:off x="6248400" y="6248400"/>
            <a:ext cx="2667000" cy="365125"/>
          </a:xfrm>
        </p:spPr>
        <p:txBody>
          <a:bodyPr rtlCol="0"/>
          <a:lstStyle/>
          <a:p>
            <a:fld id="{78B02C18-5ED4-484A-8F62-3D9DFC655F61}" type="datetimeFigureOut">
              <a:rPr lang="es-CL" smtClean="0"/>
              <a:pPr/>
              <a:t>20-04-2020</a:t>
            </a:fld>
            <a:endParaRPr lang="es-CL" dirty="0"/>
          </a:p>
        </p:txBody>
      </p:sp>
      <p:sp>
        <p:nvSpPr>
          <p:cNvPr id="13" name="12 Marcador de número de diapositiva"/>
          <p:cNvSpPr>
            <a:spLocks noGrp="1"/>
          </p:cNvSpPr>
          <p:nvPr>
            <p:ph type="sldNum" sz="quarter" idx="11"/>
          </p:nvPr>
        </p:nvSpPr>
        <p:spPr>
          <a:xfrm>
            <a:off x="0" y="4667249"/>
            <a:ext cx="1447800" cy="663578"/>
          </a:xfrm>
        </p:spPr>
        <p:txBody>
          <a:bodyPr rtlCol="0"/>
          <a:lstStyle>
            <a:lvl1pPr>
              <a:defRPr sz="2800"/>
            </a:lvl1pPr>
          </a:lstStyle>
          <a:p>
            <a:fld id="{60F6C510-04DD-4E11-8C1E-D9F5F87648F9}" type="slidenum">
              <a:rPr lang="es-CL" smtClean="0"/>
              <a:pPr/>
              <a:t>‹Nº›</a:t>
            </a:fld>
            <a:endParaRPr lang="es-CL" dirty="0"/>
          </a:p>
        </p:txBody>
      </p:sp>
      <p:sp>
        <p:nvSpPr>
          <p:cNvPr id="14" name="13 Marcador de pie de página"/>
          <p:cNvSpPr>
            <a:spLocks noGrp="1"/>
          </p:cNvSpPr>
          <p:nvPr>
            <p:ph type="ftr" sz="quarter" idx="12"/>
          </p:nvPr>
        </p:nvSpPr>
        <p:spPr>
          <a:xfrm>
            <a:off x="1600200" y="6248206"/>
            <a:ext cx="4572000" cy="365125"/>
          </a:xfrm>
        </p:spPr>
        <p:txBody>
          <a:bodyPr rtlCol="0"/>
          <a:lstStyle/>
          <a:p>
            <a:endParaRPr lang="es-CL" dirty="0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560576" y="0"/>
            <a:ext cx="7583424" cy="4568952"/>
          </a:xfrm>
          <a:solidFill>
            <a:schemeClr val="accent1">
              <a:tint val="40000"/>
            </a:schemeClr>
          </a:solidFill>
          <a:ln>
            <a:noFill/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s-ES" dirty="0" smtClean="0"/>
              <a:t>Haga clic en el icono para agregar una imagen</a:t>
            </a:r>
            <a:endParaRPr kumimoji="0"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B02C18-5ED4-484A-8F62-3D9DFC655F61}" type="datetimeFigureOut">
              <a:rPr lang="es-CL" smtClean="0"/>
              <a:pPr/>
              <a:t>20-04-2020</a:t>
            </a:fld>
            <a:endParaRPr lang="es-CL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F6C510-04DD-4E11-8C1E-D9F5F87648F9}" type="slidenum">
              <a:rPr lang="es-CL" smtClean="0"/>
              <a:pPr/>
              <a:t>‹Nº›</a:t>
            </a:fld>
            <a:endParaRPr lang="es-CL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vertical y texto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553200" y="609600"/>
            <a:ext cx="2057400" cy="5516563"/>
          </a:xfrm>
        </p:spPr>
        <p:txBody>
          <a:bodyPr vert="eaVert"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5562600" cy="5516564"/>
          </a:xfrm>
        </p:spPr>
        <p:txBody>
          <a:bodyPr vert="eaVert"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>
          <a:xfrm>
            <a:off x="6553200" y="6248402"/>
            <a:ext cx="2209800" cy="365125"/>
          </a:xfrm>
        </p:spPr>
        <p:txBody>
          <a:bodyPr/>
          <a:lstStyle/>
          <a:p>
            <a:fld id="{78B02C18-5ED4-484A-8F62-3D9DFC655F61}" type="datetimeFigureOut">
              <a:rPr lang="es-CL" smtClean="0"/>
              <a:pPr/>
              <a:t>20-04-2020</a:t>
            </a:fld>
            <a:endParaRPr lang="es-CL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457201" y="6248207"/>
            <a:ext cx="5573483" cy="365125"/>
          </a:xfrm>
        </p:spPr>
        <p:txBody>
          <a:bodyPr/>
          <a:lstStyle/>
          <a:p>
            <a:endParaRPr lang="es-CL" dirty="0"/>
          </a:p>
        </p:txBody>
      </p:sp>
      <p:sp>
        <p:nvSpPr>
          <p:cNvPr id="7" name="6 Rectángulo"/>
          <p:cNvSpPr/>
          <p:nvPr/>
        </p:nvSpPr>
        <p:spPr bwMode="white">
          <a:xfrm>
            <a:off x="6096318" y="0"/>
            <a:ext cx="320040" cy="6858000"/>
          </a:xfrm>
          <a:prstGeom prst="rect">
            <a:avLst/>
          </a:prstGeom>
          <a:solidFill>
            <a:srgbClr val="FFFFFF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8" name="7 Rectángulo"/>
          <p:cNvSpPr/>
          <p:nvPr/>
        </p:nvSpPr>
        <p:spPr>
          <a:xfrm>
            <a:off x="6142038" y="609600"/>
            <a:ext cx="228600" cy="6248400"/>
          </a:xfrm>
          <a:prstGeom prst="rect">
            <a:avLst/>
          </a:prstGeom>
          <a:solidFill>
            <a:schemeClr val="accent1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9" name="8 Rectángulo"/>
          <p:cNvSpPr/>
          <p:nvPr/>
        </p:nvSpPr>
        <p:spPr>
          <a:xfrm>
            <a:off x="6142038" y="0"/>
            <a:ext cx="228600" cy="533400"/>
          </a:xfrm>
          <a:prstGeom prst="rect">
            <a:avLst/>
          </a:prstGeom>
          <a:solidFill>
            <a:schemeClr val="accent2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>
          <a:xfrm rot="5400000">
            <a:off x="5989638" y="144462"/>
            <a:ext cx="533400" cy="244476"/>
          </a:xfrm>
        </p:spPr>
        <p:txBody>
          <a:bodyPr/>
          <a:lstStyle/>
          <a:p>
            <a:fld id="{60F6C510-04DD-4E11-8C1E-D9F5F87648F9}" type="slidenum">
              <a:rPr lang="es-CL" smtClean="0"/>
              <a:pPr/>
              <a:t>‹Nº›</a:t>
            </a:fld>
            <a:endParaRPr lang="es-CL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21 Marcador de título"/>
          <p:cNvSpPr>
            <a:spLocks noGrp="1"/>
          </p:cNvSpPr>
          <p:nvPr>
            <p:ph type="title"/>
          </p:nvPr>
        </p:nvSpPr>
        <p:spPr>
          <a:xfrm>
            <a:off x="609600" y="228600"/>
            <a:ext cx="8153400" cy="9906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13" name="12 Marcador de texto"/>
          <p:cNvSpPr>
            <a:spLocks noGrp="1"/>
          </p:cNvSpPr>
          <p:nvPr>
            <p:ph type="body" idx="1"/>
          </p:nvPr>
        </p:nvSpPr>
        <p:spPr>
          <a:xfrm>
            <a:off x="612648" y="1600200"/>
            <a:ext cx="8153400" cy="452628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  <a:p>
            <a:pPr lvl="1" eaLnBrk="1" latinLnBrk="0" hangingPunct="1"/>
            <a:r>
              <a:rPr kumimoji="0" lang="es-ES" smtClean="0"/>
              <a:t>Segundo nivel</a:t>
            </a:r>
          </a:p>
          <a:p>
            <a:pPr lvl="2" eaLnBrk="1" latinLnBrk="0" hangingPunct="1"/>
            <a:r>
              <a:rPr kumimoji="0" lang="es-ES" smtClean="0"/>
              <a:t>Tercer nivel</a:t>
            </a:r>
          </a:p>
          <a:p>
            <a:pPr lvl="3" eaLnBrk="1" latinLnBrk="0" hangingPunct="1"/>
            <a:r>
              <a:rPr kumimoji="0" lang="es-ES" smtClean="0"/>
              <a:t>Cuarto nivel</a:t>
            </a:r>
          </a:p>
          <a:p>
            <a:pPr lvl="4" eaLnBrk="1" latinLnBrk="0" hangingPunct="1"/>
            <a:r>
              <a:rPr kumimoji="0" lang="es-ES" smtClean="0"/>
              <a:t>Quinto nivel</a:t>
            </a:r>
            <a:endParaRPr kumimoji="0" lang="en-US"/>
          </a:p>
        </p:txBody>
      </p:sp>
      <p:sp>
        <p:nvSpPr>
          <p:cNvPr id="14" name="13 Marcador de fecha"/>
          <p:cNvSpPr>
            <a:spLocks noGrp="1"/>
          </p:cNvSpPr>
          <p:nvPr>
            <p:ph type="dt" sz="half" idx="2"/>
          </p:nvPr>
        </p:nvSpPr>
        <p:spPr>
          <a:xfrm>
            <a:off x="6096000" y="6248400"/>
            <a:ext cx="26670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78B02C18-5ED4-484A-8F62-3D9DFC655F61}" type="datetimeFigureOut">
              <a:rPr lang="es-CL" smtClean="0"/>
              <a:pPr/>
              <a:t>20-04-2020</a:t>
            </a:fld>
            <a:endParaRPr lang="es-CL" dirty="0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609600" y="6248206"/>
            <a:ext cx="5421083" cy="365125"/>
          </a:xfrm>
          <a:prstGeom prst="rect">
            <a:avLst/>
          </a:prstGeom>
        </p:spPr>
        <p:txBody>
          <a:bodyPr vert="horz" anchor="ctr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es-CL" dirty="0"/>
          </a:p>
        </p:txBody>
      </p:sp>
      <p:sp>
        <p:nvSpPr>
          <p:cNvPr id="7" name="6 Rectángulo"/>
          <p:cNvSpPr/>
          <p:nvPr/>
        </p:nvSpPr>
        <p:spPr bwMode="white">
          <a:xfrm>
            <a:off x="0" y="1234440"/>
            <a:ext cx="9144000" cy="32004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8" name="7 Rectángulo"/>
          <p:cNvSpPr/>
          <p:nvPr/>
        </p:nvSpPr>
        <p:spPr>
          <a:xfrm>
            <a:off x="0" y="1280160"/>
            <a:ext cx="533400" cy="228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9" name="8 Rectángulo"/>
          <p:cNvSpPr/>
          <p:nvPr/>
        </p:nvSpPr>
        <p:spPr>
          <a:xfrm>
            <a:off x="590550" y="1280160"/>
            <a:ext cx="8553450" cy="228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22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0" y="1272222"/>
            <a:ext cx="533400" cy="244476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60F6C510-04DD-4E11-8C1E-D9F5F87648F9}" type="slidenum">
              <a:rPr lang="es-CL" smtClean="0"/>
              <a:pPr/>
              <a:t>‹Nº›</a:t>
            </a:fld>
            <a:endParaRPr lang="es-CL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4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20040" indent="-320040" algn="l" rtl="0" eaLnBrk="1" latinLnBrk="0" hangingPunct="1">
        <a:spcBef>
          <a:spcPts val="700"/>
        </a:spcBef>
        <a:buClr>
          <a:schemeClr val="accent2"/>
        </a:buClr>
        <a:buSzPct val="60000"/>
        <a:buFont typeface="Wingdings"/>
        <a:buChar char=""/>
        <a:defRPr kumimoji="0"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550"/>
        </a:spcBef>
        <a:buClr>
          <a:schemeClr val="accent1"/>
        </a:buClr>
        <a:buSzPct val="70000"/>
        <a:buFont typeface="Wingdings 2"/>
        <a:buChar char="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rtl="0" eaLnBrk="1" latinLnBrk="0" hangingPunct="1">
        <a:spcBef>
          <a:spcPts val="500"/>
        </a:spcBef>
        <a:buClr>
          <a:schemeClr val="accent2"/>
        </a:buClr>
        <a:buSzPct val="75000"/>
        <a:buFont typeface="Wingdings"/>
        <a:buChar char="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28600" algn="l" rtl="0" eaLnBrk="1" latinLnBrk="0" hangingPunct="1">
        <a:spcBef>
          <a:spcPts val="400"/>
        </a:spcBef>
        <a:buClr>
          <a:schemeClr val="accent3"/>
        </a:buClr>
        <a:buSzPct val="7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-228600" algn="l" rtl="0" eaLnBrk="1" latinLnBrk="0" hangingPunct="1">
        <a:spcBef>
          <a:spcPts val="400"/>
        </a:spcBef>
        <a:buClr>
          <a:schemeClr val="accent4"/>
        </a:buClr>
        <a:buSzPct val="6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103120" indent="-228600" algn="l" rtl="0" eaLnBrk="1" latinLnBrk="0" hangingPunct="1">
        <a:spcBef>
          <a:spcPct val="20000"/>
        </a:spcBef>
        <a:buClr>
          <a:schemeClr val="accent1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rtl="0" eaLnBrk="1" latinLnBrk="0" hangingPunct="1">
        <a:spcBef>
          <a:spcPct val="20000"/>
        </a:spcBef>
        <a:buClr>
          <a:schemeClr val="accent2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651760" indent="-228600" algn="l" rtl="0" eaLnBrk="1" latinLnBrk="0" hangingPunct="1">
        <a:spcBef>
          <a:spcPct val="20000"/>
        </a:spcBef>
        <a:buClr>
          <a:schemeClr val="accent3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926080" indent="-228600" algn="l" rtl="0" eaLnBrk="1" latinLnBrk="0" hangingPunct="1">
        <a:spcBef>
          <a:spcPct val="20000"/>
        </a:spcBef>
        <a:buClr>
          <a:schemeClr val="accent4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2362200" y="1214422"/>
            <a:ext cx="6477000" cy="2071702"/>
          </a:xfrm>
        </p:spPr>
        <p:txBody>
          <a:bodyPr/>
          <a:lstStyle/>
          <a:p>
            <a:r>
              <a:rPr lang="es-CL" dirty="0" smtClean="0"/>
              <a:t>Unida temática dos</a:t>
            </a:r>
            <a:endParaRPr lang="es-CL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CL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2362200" y="1214422"/>
            <a:ext cx="6477000" cy="2071702"/>
          </a:xfrm>
        </p:spPr>
        <p:txBody>
          <a:bodyPr>
            <a:normAutofit/>
          </a:bodyPr>
          <a:lstStyle/>
          <a:p>
            <a:r>
              <a:rPr lang="es-CL" dirty="0" smtClean="0"/>
              <a:t>El impuesto al </a:t>
            </a:r>
            <a:r>
              <a:rPr lang="es-CL" smtClean="0"/>
              <a:t>valor agregado</a:t>
            </a:r>
            <a:endParaRPr lang="es-CL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s-CL" dirty="0" smtClean="0"/>
              <a:t>Unidad temática dos</a:t>
            </a:r>
            <a:endParaRPr lang="es-CL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CL" sz="2400" dirty="0" smtClean="0">
                <a:latin typeface="Arial" pitchFamily="34" charset="0"/>
                <a:cs typeface="Arial" pitchFamily="34" charset="0"/>
              </a:rPr>
              <a:t>La Contabilidad</a:t>
            </a:r>
            <a:r>
              <a:rPr lang="es-CL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s-CL" sz="2400" dirty="0" smtClean="0">
                <a:latin typeface="Arial" pitchFamily="34" charset="0"/>
                <a:cs typeface="Arial" pitchFamily="34" charset="0"/>
              </a:rPr>
              <a:t>de I. V. A. </a:t>
            </a:r>
            <a:endParaRPr lang="es-CL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s-CL" u="sng" dirty="0" smtClean="0"/>
              <a:t>¿Qué   es el IVA?</a:t>
            </a:r>
          </a:p>
          <a:p>
            <a:r>
              <a:rPr lang="es-CL" sz="2400" dirty="0" smtClean="0"/>
              <a:t>El 31 de diciembre  del año 1974 fue publicado en el Diario Oficial, el Decreto Ley n° 825, que vino a modificar radicalmente el sistema de tributación que hasta ese entonces regulaba las compras y ventas.</a:t>
            </a:r>
          </a:p>
          <a:p>
            <a:r>
              <a:rPr lang="es-CL" sz="2400" dirty="0" smtClean="0"/>
              <a:t>Hasta esa fecha las sucesivas transferencias de un determinado bien se encontraban afectas al Impuesto de Compra-Venta, aplicándose diferentes tasas según las características del bien ( de uso o consumo habitual, suntuarios, etc.); y según la característica de la empresa que efectuaba la venta, a saber minorista o bien mayorista.</a:t>
            </a:r>
            <a:endParaRPr lang="es-CL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CL" sz="2400" dirty="0" smtClean="0">
                <a:latin typeface="Arial" pitchFamily="34" charset="0"/>
                <a:cs typeface="Arial" pitchFamily="34" charset="0"/>
              </a:rPr>
              <a:t>La Contabilidad</a:t>
            </a:r>
            <a:r>
              <a:rPr lang="es-CL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s-CL" sz="2400" dirty="0" smtClean="0">
                <a:latin typeface="Arial" pitchFamily="34" charset="0"/>
                <a:cs typeface="Arial" pitchFamily="34" charset="0"/>
              </a:rPr>
              <a:t>de I.V.A. </a:t>
            </a:r>
            <a:endParaRPr lang="es-CL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sz="quarter" idx="1"/>
          </p:nvPr>
        </p:nvSpPr>
        <p:spPr>
          <a:xfrm>
            <a:off x="612648" y="1484784"/>
            <a:ext cx="8153400" cy="5040560"/>
          </a:xfrm>
        </p:spPr>
        <p:txBody>
          <a:bodyPr>
            <a:normAutofit lnSpcReduction="10000"/>
          </a:bodyPr>
          <a:lstStyle/>
          <a:p>
            <a:r>
              <a:rPr lang="es-CL" u="sng" dirty="0" smtClean="0"/>
              <a:t>¿Qué   es el IVA?</a:t>
            </a:r>
          </a:p>
          <a:p>
            <a:pPr marL="0" indent="0">
              <a:buNone/>
            </a:pPr>
            <a:r>
              <a:rPr lang="es-CL" sz="2400" dirty="0" smtClean="0"/>
              <a:t>Para efectos de mejor entendimiento se citan a continuación algunas de las principales definiciones y disposiciones del aludido Decreto Ley n° 825, a saber:</a:t>
            </a:r>
          </a:p>
          <a:p>
            <a:pPr marL="0" indent="0">
              <a:buNone/>
            </a:pPr>
            <a:r>
              <a:rPr lang="es-CL" sz="2400" b="1" u="sng" dirty="0" smtClean="0"/>
              <a:t>Articulo 2°:</a:t>
            </a:r>
          </a:p>
          <a:p>
            <a:pPr marL="0" indent="0">
              <a:buNone/>
            </a:pPr>
            <a:r>
              <a:rPr lang="es-CL" sz="2400" b="1" u="sng" dirty="0" smtClean="0"/>
              <a:t>1°:</a:t>
            </a:r>
            <a:endParaRPr lang="es-CL" sz="2400" b="1" u="sng" dirty="0"/>
          </a:p>
          <a:p>
            <a:pPr marL="0" indent="0">
              <a:buNone/>
            </a:pPr>
            <a:r>
              <a:rPr lang="es-CL" sz="2400" dirty="0" smtClean="0"/>
              <a:t> Se entenderá por </a:t>
            </a:r>
            <a:r>
              <a:rPr lang="es-CL" sz="2400" b="1" dirty="0" smtClean="0">
                <a:solidFill>
                  <a:srgbClr val="FF0000"/>
                </a:solidFill>
              </a:rPr>
              <a:t>venta</a:t>
            </a:r>
            <a:r>
              <a:rPr lang="es-CL" sz="2400" dirty="0" smtClean="0"/>
              <a:t> toda convención independiente de la designación que le dan las partes, que sirva para transferir a título oneroso el dominio de bienes corporales muebles, de un cuota de dominio sobre referidos bienes o de derechos reales constituidos  sobre ellos , como, asimismo todo  acto o contrato que conduzca al mismo fin o que le  presente ley equipare al concepto de venta. </a:t>
            </a:r>
            <a:endParaRPr lang="es-CL" sz="2400" dirty="0"/>
          </a:p>
        </p:txBody>
      </p:sp>
    </p:spTree>
    <p:extLst>
      <p:ext uri="{BB962C8B-B14F-4D97-AF65-F5344CB8AC3E}">
        <p14:creationId xmlns:p14="http://schemas.microsoft.com/office/powerpoint/2010/main" val="33353613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CL" sz="2400" dirty="0" smtClean="0">
                <a:latin typeface="Arial" pitchFamily="34" charset="0"/>
                <a:cs typeface="Arial" pitchFamily="34" charset="0"/>
              </a:rPr>
              <a:t>La Contabilidad</a:t>
            </a:r>
            <a:r>
              <a:rPr lang="es-CL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s-CL" sz="2400" dirty="0" smtClean="0">
                <a:latin typeface="Arial" pitchFamily="34" charset="0"/>
                <a:cs typeface="Arial" pitchFamily="34" charset="0"/>
              </a:rPr>
              <a:t>de I.V.A. </a:t>
            </a:r>
            <a:endParaRPr lang="es-CL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sz="quarter" idx="1"/>
          </p:nvPr>
        </p:nvSpPr>
        <p:spPr>
          <a:xfrm>
            <a:off x="612648" y="1484784"/>
            <a:ext cx="8153400" cy="4752528"/>
          </a:xfrm>
        </p:spPr>
        <p:txBody>
          <a:bodyPr>
            <a:normAutofit fontScale="92500" lnSpcReduction="10000"/>
          </a:bodyPr>
          <a:lstStyle/>
          <a:p>
            <a:r>
              <a:rPr lang="es-CL" u="sng" dirty="0" smtClean="0"/>
              <a:t>¿Qué   es el IVA?</a:t>
            </a:r>
          </a:p>
          <a:p>
            <a:pPr marL="0" indent="0">
              <a:buNone/>
            </a:pPr>
            <a:r>
              <a:rPr lang="es-CL" sz="2400" dirty="0" smtClean="0"/>
              <a:t>Para efectos de mejor entendimiento se citan a continuación algunas de las principales definiciones y disposiciones del aludido Decreto Ley n° 825, a saber:</a:t>
            </a:r>
          </a:p>
          <a:p>
            <a:pPr marL="0" indent="0">
              <a:buNone/>
            </a:pPr>
            <a:r>
              <a:rPr lang="es-CL" sz="2400" b="1" u="sng" dirty="0"/>
              <a:t> </a:t>
            </a:r>
            <a:r>
              <a:rPr lang="es-CL" sz="2400" b="1" u="sng" dirty="0" smtClean="0"/>
              <a:t>2°:</a:t>
            </a:r>
          </a:p>
          <a:p>
            <a:r>
              <a:rPr lang="es-CL" sz="2400" dirty="0" smtClean="0"/>
              <a:t>  Por </a:t>
            </a:r>
            <a:r>
              <a:rPr lang="es-CL" sz="2400" b="1" dirty="0" smtClean="0">
                <a:solidFill>
                  <a:srgbClr val="FF0000"/>
                </a:solidFill>
              </a:rPr>
              <a:t>servicio</a:t>
            </a:r>
            <a:r>
              <a:rPr lang="es-CL" sz="2400" dirty="0" smtClean="0"/>
              <a:t>  se conceptualiza la acción o prestación que una persona realiza para otra  y por l cual percibe un interés, prima, comisión o cualquier otra forma de remuneración, siempre que provenga del ejercicio de las actividades comprendidas  en los números 3 y 4 del artículo 20. de la Ley de  Impuesto a la Renta( se refiere  fundamentalmente a industria , comercio , minería, otras actividades extractivas, corredores , agentes de aduana , embarcadores , entre otros . </a:t>
            </a:r>
            <a:endParaRPr lang="es-CL" sz="2400" dirty="0"/>
          </a:p>
        </p:txBody>
      </p:sp>
    </p:spTree>
    <p:extLst>
      <p:ext uri="{BB962C8B-B14F-4D97-AF65-F5344CB8AC3E}">
        <p14:creationId xmlns:p14="http://schemas.microsoft.com/office/powerpoint/2010/main" val="25045418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CL" sz="2400" dirty="0" smtClean="0">
                <a:latin typeface="Arial" pitchFamily="34" charset="0"/>
                <a:cs typeface="Arial" pitchFamily="34" charset="0"/>
              </a:rPr>
              <a:t>La Contabilidad</a:t>
            </a:r>
            <a:r>
              <a:rPr lang="es-CL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s-CL" sz="2400" dirty="0" smtClean="0">
                <a:latin typeface="Arial" pitchFamily="34" charset="0"/>
                <a:cs typeface="Arial" pitchFamily="34" charset="0"/>
              </a:rPr>
              <a:t>de Activos </a:t>
            </a:r>
            <a:endParaRPr lang="es-CL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r>
              <a:rPr lang="es-CL" u="sng" dirty="0" smtClean="0"/>
              <a:t>¿Qué   es el IVA?</a:t>
            </a:r>
          </a:p>
          <a:p>
            <a:pPr marL="0" indent="0">
              <a:buNone/>
            </a:pPr>
            <a:r>
              <a:rPr lang="es-CL" sz="2400" dirty="0" smtClean="0"/>
              <a:t>Para efectos de mejor entendimiento se citan a continuación algunas de las principales definiciones y disposiciones del aludido Decreto Ley n° 825, a saber:</a:t>
            </a:r>
          </a:p>
          <a:p>
            <a:pPr marL="0" indent="0">
              <a:buNone/>
            </a:pPr>
            <a:r>
              <a:rPr lang="es-CL" sz="2400" b="1" u="sng" dirty="0" smtClean="0"/>
              <a:t> 3°:</a:t>
            </a:r>
          </a:p>
          <a:p>
            <a:r>
              <a:rPr lang="es-CL" sz="2400" dirty="0" smtClean="0"/>
              <a:t>Por </a:t>
            </a:r>
            <a:r>
              <a:rPr lang="es-CL" sz="2400" b="1" dirty="0" smtClean="0">
                <a:solidFill>
                  <a:srgbClr val="FF0000"/>
                </a:solidFill>
              </a:rPr>
              <a:t>vendedor </a:t>
            </a:r>
            <a:r>
              <a:rPr lang="es-CL" sz="2400" dirty="0" smtClean="0"/>
              <a:t>  se conceptualiza a cualquier persona natural o jurídica, incluyendo las comunidades y las sociedades de hecho de hecho, que se dedique en forma habitual ala venta de bienes corporales muebles, sean ellos de su propia producción o bien adquiridos de terceros. Corresponderá al S.I.I. , calificar, a su juicio exclusivo, la existencia de habitualidad.</a:t>
            </a:r>
            <a:endParaRPr lang="es-CL" sz="2400" dirty="0"/>
          </a:p>
        </p:txBody>
      </p:sp>
    </p:spTree>
    <p:extLst>
      <p:ext uri="{BB962C8B-B14F-4D97-AF65-F5344CB8AC3E}">
        <p14:creationId xmlns:p14="http://schemas.microsoft.com/office/powerpoint/2010/main" val="6838286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CL" sz="2400" dirty="0" smtClean="0">
                <a:latin typeface="Arial" pitchFamily="34" charset="0"/>
                <a:cs typeface="Arial" pitchFamily="34" charset="0"/>
              </a:rPr>
              <a:t>La Contabilidad</a:t>
            </a:r>
            <a:r>
              <a:rPr lang="es-CL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s-CL" sz="2400" dirty="0" smtClean="0">
                <a:latin typeface="Arial" pitchFamily="34" charset="0"/>
                <a:cs typeface="Arial" pitchFamily="34" charset="0"/>
              </a:rPr>
              <a:t>de I..V.A. </a:t>
            </a:r>
            <a:endParaRPr lang="es-CL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es-CL" u="sng" dirty="0" smtClean="0"/>
              <a:t>¿Qué   es el IVA?</a:t>
            </a:r>
          </a:p>
          <a:p>
            <a:pPr marL="0" indent="0">
              <a:buNone/>
            </a:pPr>
            <a:r>
              <a:rPr lang="es-CL" sz="2400" dirty="0" smtClean="0"/>
              <a:t>Para efectos de mejor entendimiento se citan a continuación algunas de las principales definiciones y disposiciones del aludido Decreto Ley n° 825, a saber:</a:t>
            </a:r>
          </a:p>
          <a:p>
            <a:pPr marL="0" indent="0">
              <a:buNone/>
            </a:pPr>
            <a:r>
              <a:rPr lang="es-CL" sz="2400" b="1" u="sng" dirty="0" smtClean="0"/>
              <a:t> 3°:</a:t>
            </a:r>
          </a:p>
          <a:p>
            <a:r>
              <a:rPr lang="es-CL" sz="2400" dirty="0" smtClean="0"/>
              <a:t>Se considerará también vendedor a aquel productor o fabricante que proceda a vender materias primas o bien insumos que , por cualquier causa, no utilice en sus procesos productivos.</a:t>
            </a:r>
            <a:endParaRPr lang="es-CL" sz="2400" dirty="0"/>
          </a:p>
        </p:txBody>
      </p:sp>
    </p:spTree>
    <p:extLst>
      <p:ext uri="{BB962C8B-B14F-4D97-AF65-F5344CB8AC3E}">
        <p14:creationId xmlns:p14="http://schemas.microsoft.com/office/powerpoint/2010/main" val="4610637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CL" sz="2400" dirty="0" smtClean="0">
                <a:latin typeface="Arial" pitchFamily="34" charset="0"/>
                <a:cs typeface="Arial" pitchFamily="34" charset="0"/>
              </a:rPr>
              <a:t>La Contabilidad</a:t>
            </a:r>
            <a:r>
              <a:rPr lang="es-CL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s-CL" sz="2400" dirty="0" smtClean="0">
                <a:latin typeface="Arial" pitchFamily="34" charset="0"/>
                <a:cs typeface="Arial" pitchFamily="34" charset="0"/>
              </a:rPr>
              <a:t>de I.V.A </a:t>
            </a:r>
            <a:endParaRPr lang="es-CL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es-CL" u="sng" dirty="0" smtClean="0"/>
              <a:t>¿Qué   es el IVA?</a:t>
            </a:r>
          </a:p>
          <a:p>
            <a:pPr marL="0" indent="0">
              <a:buNone/>
            </a:pPr>
            <a:r>
              <a:rPr lang="es-CL" sz="2400" dirty="0" smtClean="0"/>
              <a:t>Para efectos de mejor entendimiento se citan a continuación algunas de las principales definiciones y disposiciones del aludido Decreto Ley n° 825, a saber:</a:t>
            </a:r>
          </a:p>
          <a:p>
            <a:pPr marL="0" indent="0">
              <a:buNone/>
            </a:pPr>
            <a:r>
              <a:rPr lang="es-CL" sz="2400" b="1" u="sng" dirty="0" smtClean="0"/>
              <a:t> 4°:</a:t>
            </a:r>
          </a:p>
          <a:p>
            <a:r>
              <a:rPr lang="es-CL" sz="2400" dirty="0" smtClean="0"/>
              <a:t>Se entiende por  </a:t>
            </a:r>
            <a:r>
              <a:rPr lang="es-CL" sz="2400" b="1" dirty="0" smtClean="0">
                <a:solidFill>
                  <a:srgbClr val="FF0000"/>
                </a:solidFill>
              </a:rPr>
              <a:t>prestador de servicios </a:t>
            </a:r>
            <a:r>
              <a:rPr lang="es-CL" sz="2400" dirty="0" smtClean="0"/>
              <a:t>a cualquier persona, ya se natural o jurídica. Incluyendo las comunidades y sociedades de hecho, que realicen ventas, que presten servicios o bien efectúen cualquier otra operación gravada</a:t>
            </a:r>
            <a:endParaRPr lang="es-CL" sz="2400" dirty="0"/>
          </a:p>
        </p:txBody>
      </p:sp>
    </p:spTree>
    <p:extLst>
      <p:ext uri="{BB962C8B-B14F-4D97-AF65-F5344CB8AC3E}">
        <p14:creationId xmlns:p14="http://schemas.microsoft.com/office/powerpoint/2010/main" val="31667635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CL" sz="2400" dirty="0" smtClean="0">
                <a:latin typeface="Arial" pitchFamily="34" charset="0"/>
                <a:cs typeface="Arial" pitchFamily="34" charset="0"/>
              </a:rPr>
              <a:t>La Contabilidad</a:t>
            </a:r>
            <a:r>
              <a:rPr lang="es-CL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s-CL" sz="2400" dirty="0" smtClean="0">
                <a:latin typeface="Arial" pitchFamily="34" charset="0"/>
                <a:cs typeface="Arial" pitchFamily="34" charset="0"/>
              </a:rPr>
              <a:t>de I.V.A </a:t>
            </a:r>
            <a:endParaRPr lang="es-CL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es-CL" u="sng" dirty="0" smtClean="0"/>
              <a:t>¿Qué   es el IVA?</a:t>
            </a:r>
          </a:p>
          <a:p>
            <a:pPr marL="0" indent="0">
              <a:buNone/>
            </a:pPr>
            <a:r>
              <a:rPr lang="es-CL" sz="2400" dirty="0" smtClean="0"/>
              <a:t>Para efectos de mejor entendimiento se citan a continuación algunas de las principales definiciones y disposiciones del aludido Decreto Ley n° 825, a saber:</a:t>
            </a:r>
          </a:p>
          <a:p>
            <a:pPr marL="0" indent="0">
              <a:buNone/>
            </a:pPr>
            <a:r>
              <a:rPr lang="es-CL" sz="2400" b="1" u="sng" dirty="0" smtClean="0"/>
              <a:t> 5°:</a:t>
            </a:r>
          </a:p>
          <a:p>
            <a:r>
              <a:rPr lang="es-CL" sz="2400" dirty="0" smtClean="0"/>
              <a:t>Se entiende por </a:t>
            </a:r>
            <a:r>
              <a:rPr lang="es-CL" sz="2400" b="1" dirty="0" smtClean="0">
                <a:solidFill>
                  <a:srgbClr val="FF0000"/>
                </a:solidFill>
              </a:rPr>
              <a:t>período tributario</a:t>
            </a:r>
            <a:r>
              <a:rPr lang="es-CL" sz="2400" dirty="0" smtClean="0">
                <a:solidFill>
                  <a:srgbClr val="FF0000"/>
                </a:solidFill>
              </a:rPr>
              <a:t>, </a:t>
            </a:r>
            <a:r>
              <a:rPr lang="es-CL" sz="2400" dirty="0" smtClean="0"/>
              <a:t>un mes de calendario.</a:t>
            </a:r>
            <a:endParaRPr lang="es-CL" sz="2400" dirty="0"/>
          </a:p>
        </p:txBody>
      </p:sp>
    </p:spTree>
    <p:extLst>
      <p:ext uri="{BB962C8B-B14F-4D97-AF65-F5344CB8AC3E}">
        <p14:creationId xmlns:p14="http://schemas.microsoft.com/office/powerpoint/2010/main" val="32817245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CL" sz="2400" dirty="0" smtClean="0">
                <a:latin typeface="Arial" pitchFamily="34" charset="0"/>
                <a:cs typeface="Arial" pitchFamily="34" charset="0"/>
              </a:rPr>
              <a:t>La Contabilidad</a:t>
            </a:r>
            <a:r>
              <a:rPr lang="es-CL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s-CL" sz="2400" dirty="0" smtClean="0">
                <a:latin typeface="Arial" pitchFamily="34" charset="0"/>
                <a:cs typeface="Arial" pitchFamily="34" charset="0"/>
              </a:rPr>
              <a:t>de I.V.A. </a:t>
            </a:r>
            <a:endParaRPr lang="es-CL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es-CL" u="sng" dirty="0" smtClean="0"/>
              <a:t>¿Qué   es el IVA?</a:t>
            </a:r>
          </a:p>
          <a:p>
            <a:pPr marL="0" indent="0">
              <a:buNone/>
            </a:pPr>
            <a:r>
              <a:rPr lang="es-CL" sz="2400" dirty="0" smtClean="0"/>
              <a:t>Para efectos de mejor entendimiento se citan a continuación algunas de las principales definiciones y disposiciones del aludido Decreto Ley n° 825, a saber:</a:t>
            </a:r>
          </a:p>
          <a:p>
            <a:pPr marL="0" indent="0">
              <a:buNone/>
            </a:pPr>
            <a:r>
              <a:rPr lang="es-CL" sz="2400" b="1" u="sng" dirty="0" smtClean="0"/>
              <a:t>Articulo 3°:</a:t>
            </a:r>
          </a:p>
          <a:p>
            <a:r>
              <a:rPr lang="es-CL" sz="2400" dirty="0" smtClean="0"/>
              <a:t> Son contribuyentes , para los efectos de la presente ley, las personas naturales o jurídicas, incluyendo las comunidades y las sociedades de hecho, que realicen ventas, que presten servicios o bien efectúen cualquier otra operación gravada. </a:t>
            </a:r>
            <a:endParaRPr lang="es-CL" sz="2400" dirty="0"/>
          </a:p>
        </p:txBody>
      </p:sp>
    </p:spTree>
    <p:extLst>
      <p:ext uri="{BB962C8B-B14F-4D97-AF65-F5344CB8AC3E}">
        <p14:creationId xmlns:p14="http://schemas.microsoft.com/office/powerpoint/2010/main" val="14206815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CL" sz="2400" dirty="0" smtClean="0">
                <a:latin typeface="Arial" pitchFamily="34" charset="0"/>
                <a:cs typeface="Arial" pitchFamily="34" charset="0"/>
              </a:rPr>
              <a:t>La Contabilidad</a:t>
            </a:r>
            <a:r>
              <a:rPr lang="es-CL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s-CL" sz="2400" dirty="0" smtClean="0">
                <a:latin typeface="Arial" pitchFamily="34" charset="0"/>
                <a:cs typeface="Arial" pitchFamily="34" charset="0"/>
              </a:rPr>
              <a:t>de I.V.A. </a:t>
            </a:r>
            <a:endParaRPr lang="es-CL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es-CL" u="sng" dirty="0" smtClean="0"/>
              <a:t>¿Qué   es el IVA?</a:t>
            </a:r>
          </a:p>
          <a:p>
            <a:pPr marL="0" indent="0">
              <a:buNone/>
            </a:pPr>
            <a:r>
              <a:rPr lang="es-CL" sz="2400" dirty="0" smtClean="0"/>
              <a:t>Para efectos de mejor entendimiento se citan a continuación algunas de las principales definiciones y disposiciones del aludido Decreto Ley n° 825, a saber:</a:t>
            </a:r>
          </a:p>
          <a:p>
            <a:pPr marL="0" indent="0">
              <a:buNone/>
            </a:pPr>
            <a:r>
              <a:rPr lang="es-CL" sz="2400" b="1" u="sng" dirty="0" smtClean="0"/>
              <a:t>Articulo 10°:</a:t>
            </a:r>
          </a:p>
          <a:p>
            <a:r>
              <a:rPr lang="es-CL" sz="2400" dirty="0" smtClean="0"/>
              <a:t> El impuesto establecido en el presente título se devengará:</a:t>
            </a:r>
          </a:p>
          <a:p>
            <a:r>
              <a:rPr lang="es-CL" sz="2400" dirty="0" smtClean="0"/>
              <a:t>A.- En las ventas de los bienes corporales muebles  y prestaciones de servicios en la correspondiente fecha de la emisión de la boleta o factura. </a:t>
            </a:r>
            <a:endParaRPr lang="es-CL" sz="2400" dirty="0"/>
          </a:p>
        </p:txBody>
      </p:sp>
    </p:spTree>
    <p:extLst>
      <p:ext uri="{BB962C8B-B14F-4D97-AF65-F5344CB8AC3E}">
        <p14:creationId xmlns:p14="http://schemas.microsoft.com/office/powerpoint/2010/main" val="16460839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CL" sz="2400" dirty="0" smtClean="0">
                <a:latin typeface="Arial" pitchFamily="34" charset="0"/>
                <a:cs typeface="Arial" pitchFamily="34" charset="0"/>
              </a:rPr>
              <a:t>La Contabilidad</a:t>
            </a:r>
            <a:r>
              <a:rPr lang="es-CL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s-CL" sz="2400" dirty="0" smtClean="0">
                <a:latin typeface="Arial" pitchFamily="34" charset="0"/>
                <a:cs typeface="Arial" pitchFamily="34" charset="0"/>
              </a:rPr>
              <a:t>de I.V.A. </a:t>
            </a:r>
            <a:endParaRPr lang="es-CL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es-CL" u="sng" dirty="0" smtClean="0"/>
              <a:t>¿Qué   es el IVA?</a:t>
            </a:r>
          </a:p>
          <a:p>
            <a:pPr marL="0" indent="0">
              <a:buNone/>
            </a:pPr>
            <a:r>
              <a:rPr lang="es-CL" sz="2400" dirty="0" smtClean="0"/>
              <a:t>Para efectos de mejor entendimiento se citan a continuación algunas de las principales definiciones y disposiciones del aludido Decreto Ley n° 825, a saber:</a:t>
            </a:r>
          </a:p>
          <a:p>
            <a:pPr marL="0" indent="0">
              <a:buNone/>
            </a:pPr>
            <a:r>
              <a:rPr lang="es-CL" sz="2400" b="1" u="sng" dirty="0" smtClean="0"/>
              <a:t>Artículo 20°:</a:t>
            </a:r>
          </a:p>
          <a:p>
            <a:r>
              <a:rPr lang="es-CL" sz="2400" dirty="0" smtClean="0"/>
              <a:t> En lo particular constituye débito fiscal mensual, la suma total de los impuestos recargados en las ventas  y servicios efectuados durante el período tributario correspondiente. </a:t>
            </a:r>
          </a:p>
          <a:p>
            <a:r>
              <a:rPr lang="es-CL" sz="2400" dirty="0" smtClean="0"/>
              <a:t>“ El impuesto a pagarse, se determinará estableciendo la diferencia entre el débito fiscal y el crédito fiscal”</a:t>
            </a:r>
            <a:endParaRPr lang="es-CL" sz="2400" dirty="0"/>
          </a:p>
        </p:txBody>
      </p:sp>
    </p:spTree>
    <p:extLst>
      <p:ext uri="{BB962C8B-B14F-4D97-AF65-F5344CB8AC3E}">
        <p14:creationId xmlns:p14="http://schemas.microsoft.com/office/powerpoint/2010/main" val="5910921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CL" sz="2400" dirty="0" smtClean="0">
                <a:latin typeface="Arial" pitchFamily="34" charset="0"/>
                <a:cs typeface="Arial" pitchFamily="34" charset="0"/>
              </a:rPr>
              <a:t>La Contabilidad</a:t>
            </a:r>
            <a:r>
              <a:rPr lang="es-CL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s-CL" sz="2400" dirty="0" smtClean="0">
                <a:latin typeface="Arial" pitchFamily="34" charset="0"/>
                <a:cs typeface="Arial" pitchFamily="34" charset="0"/>
              </a:rPr>
              <a:t>de I.V.A. </a:t>
            </a:r>
            <a:endParaRPr lang="es-CL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s-CL" u="sng" dirty="0" smtClean="0"/>
              <a:t>¿Qué   es el IVA?</a:t>
            </a:r>
          </a:p>
          <a:p>
            <a:pPr marL="0" indent="0">
              <a:buNone/>
            </a:pPr>
            <a:r>
              <a:rPr lang="es-CL" sz="2400" dirty="0" smtClean="0"/>
              <a:t>Para efectos de mejor entendimiento se citan a continuación algunas de las principales definiciones y disposiciones del aludido Decreto Ley n° 825, a saber:</a:t>
            </a:r>
          </a:p>
          <a:p>
            <a:pPr marL="0" indent="0">
              <a:buNone/>
            </a:pPr>
            <a:r>
              <a:rPr lang="es-CL" sz="2400" b="1" u="sng" dirty="0" smtClean="0"/>
              <a:t>Artículo 23°:</a:t>
            </a:r>
          </a:p>
          <a:p>
            <a:r>
              <a:rPr lang="es-CL" sz="2400" dirty="0" smtClean="0"/>
              <a:t>Los contribuyentes afectos al pago del Tributo del presente título, tendrán derecho a un crédito fiscal contra el débito fiscal determinado por el mismo periodo tributario, el que se establecerá en  conformidad  a las siguientes normas, a saber:</a:t>
            </a:r>
          </a:p>
          <a:p>
            <a:r>
              <a:rPr lang="es-CL" sz="2400" dirty="0" smtClean="0"/>
              <a:t>1° Referido crédito  será equivalente al impuesto de este Título recargado en las facturas que acrediten sus adquisiciones  o la utilización de los servicios o en el caso de importaciones, el pagado por la internación de las especies al territorio nacional, respecto del mismo período.</a:t>
            </a:r>
            <a:endParaRPr lang="es-CL" sz="2400" dirty="0"/>
          </a:p>
        </p:txBody>
      </p:sp>
    </p:spTree>
    <p:extLst>
      <p:ext uri="{BB962C8B-B14F-4D97-AF65-F5344CB8AC3E}">
        <p14:creationId xmlns:p14="http://schemas.microsoft.com/office/powerpoint/2010/main" val="21648008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Line 2"/>
          <p:cNvSpPr>
            <a:spLocks noChangeShapeType="1"/>
          </p:cNvSpPr>
          <p:nvPr/>
        </p:nvSpPr>
        <p:spPr bwMode="auto">
          <a:xfrm>
            <a:off x="1371600" y="1219200"/>
            <a:ext cx="5410200" cy="0"/>
          </a:xfrm>
          <a:prstGeom prst="line">
            <a:avLst/>
          </a:prstGeom>
          <a:noFill/>
          <a:ln w="12700">
            <a:solidFill>
              <a:srgbClr val="FF0000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s-CL"/>
          </a:p>
        </p:txBody>
      </p:sp>
      <p:sp>
        <p:nvSpPr>
          <p:cNvPr id="28675" name="Line 3"/>
          <p:cNvSpPr>
            <a:spLocks noChangeShapeType="1"/>
          </p:cNvSpPr>
          <p:nvPr/>
        </p:nvSpPr>
        <p:spPr bwMode="auto">
          <a:xfrm>
            <a:off x="4572000" y="914400"/>
            <a:ext cx="0" cy="1676400"/>
          </a:xfrm>
          <a:prstGeom prst="line">
            <a:avLst/>
          </a:prstGeom>
          <a:noFill/>
          <a:ln w="12700">
            <a:solidFill>
              <a:srgbClr val="FF0000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s-CL"/>
          </a:p>
        </p:txBody>
      </p:sp>
      <p:sp>
        <p:nvSpPr>
          <p:cNvPr id="28676" name="Text Box 4"/>
          <p:cNvSpPr txBox="1">
            <a:spLocks noChangeArrowheads="1"/>
          </p:cNvSpPr>
          <p:nvPr/>
        </p:nvSpPr>
        <p:spPr bwMode="auto">
          <a:xfrm>
            <a:off x="990600" y="1219200"/>
            <a:ext cx="2438400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s-ES_tradnl" altLang="es-CL" sz="2400" dirty="0">
                <a:latin typeface="Times New Roman" panose="02020603050405020304" pitchFamily="18" charset="0"/>
              </a:rPr>
              <a:t>MCD</a:t>
            </a:r>
          </a:p>
          <a:p>
            <a:pPr>
              <a:spcBef>
                <a:spcPct val="50000"/>
              </a:spcBef>
              <a:buFontTx/>
              <a:buNone/>
            </a:pPr>
            <a:r>
              <a:rPr lang="es-ES_tradnl" altLang="es-CL" sz="24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IVA CF</a:t>
            </a:r>
          </a:p>
        </p:txBody>
      </p:sp>
      <p:sp>
        <p:nvSpPr>
          <p:cNvPr id="28677" name="Text Box 5"/>
          <p:cNvSpPr txBox="1">
            <a:spLocks noChangeArrowheads="1"/>
          </p:cNvSpPr>
          <p:nvPr/>
        </p:nvSpPr>
        <p:spPr bwMode="auto">
          <a:xfrm>
            <a:off x="2438400" y="2133600"/>
            <a:ext cx="9906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s-ES_tradnl" altLang="es-CL" sz="2400">
                <a:latin typeface="Times New Roman" panose="02020603050405020304" pitchFamily="18" charset="0"/>
              </a:rPr>
              <a:t>CAJA</a:t>
            </a:r>
          </a:p>
        </p:txBody>
      </p:sp>
      <p:sp>
        <p:nvSpPr>
          <p:cNvPr id="28678" name="Text Box 6"/>
          <p:cNvSpPr txBox="1">
            <a:spLocks noChangeArrowheads="1"/>
          </p:cNvSpPr>
          <p:nvPr/>
        </p:nvSpPr>
        <p:spPr bwMode="auto">
          <a:xfrm>
            <a:off x="3200400" y="1219200"/>
            <a:ext cx="1295400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s-ES_tradnl" altLang="es-CL" sz="2400" dirty="0">
                <a:latin typeface="Times New Roman" panose="02020603050405020304" pitchFamily="18" charset="0"/>
              </a:rPr>
              <a:t>200.000</a:t>
            </a:r>
          </a:p>
          <a:p>
            <a:pPr>
              <a:spcBef>
                <a:spcPct val="50000"/>
              </a:spcBef>
              <a:buFontTx/>
              <a:buNone/>
            </a:pPr>
            <a:r>
              <a:rPr lang="es-ES_tradnl" altLang="es-CL" sz="2400" dirty="0">
                <a:latin typeface="Times New Roman" panose="02020603050405020304" pitchFamily="18" charset="0"/>
              </a:rPr>
              <a:t>  </a:t>
            </a:r>
            <a:r>
              <a:rPr lang="es-ES_tradnl" altLang="es-CL" sz="24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38.000</a:t>
            </a:r>
          </a:p>
        </p:txBody>
      </p:sp>
      <p:sp>
        <p:nvSpPr>
          <p:cNvPr id="28679" name="Text Box 7"/>
          <p:cNvSpPr txBox="1">
            <a:spLocks noChangeArrowheads="1"/>
          </p:cNvSpPr>
          <p:nvPr/>
        </p:nvSpPr>
        <p:spPr bwMode="auto">
          <a:xfrm>
            <a:off x="4724400" y="2133600"/>
            <a:ext cx="1219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s-ES_tradnl" altLang="es-CL" sz="2400">
                <a:latin typeface="Times New Roman" panose="02020603050405020304" pitchFamily="18" charset="0"/>
              </a:rPr>
              <a:t>238.000</a:t>
            </a:r>
          </a:p>
        </p:txBody>
      </p:sp>
      <p:sp>
        <p:nvSpPr>
          <p:cNvPr id="28680" name="Line 8"/>
          <p:cNvSpPr>
            <a:spLocks noChangeShapeType="1"/>
          </p:cNvSpPr>
          <p:nvPr/>
        </p:nvSpPr>
        <p:spPr bwMode="auto">
          <a:xfrm>
            <a:off x="1066800" y="3505200"/>
            <a:ext cx="5334000" cy="0"/>
          </a:xfrm>
          <a:prstGeom prst="line">
            <a:avLst/>
          </a:prstGeom>
          <a:noFill/>
          <a:ln w="12700">
            <a:solidFill>
              <a:srgbClr val="FF0000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s-CL"/>
          </a:p>
        </p:txBody>
      </p:sp>
      <p:sp>
        <p:nvSpPr>
          <p:cNvPr id="28681" name="Line 9"/>
          <p:cNvSpPr>
            <a:spLocks noChangeShapeType="1"/>
          </p:cNvSpPr>
          <p:nvPr/>
        </p:nvSpPr>
        <p:spPr bwMode="auto">
          <a:xfrm>
            <a:off x="4572000" y="3352800"/>
            <a:ext cx="0" cy="1524000"/>
          </a:xfrm>
          <a:prstGeom prst="line">
            <a:avLst/>
          </a:prstGeom>
          <a:noFill/>
          <a:ln w="12700">
            <a:solidFill>
              <a:srgbClr val="FF0000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s-CL"/>
          </a:p>
        </p:txBody>
      </p:sp>
      <p:sp>
        <p:nvSpPr>
          <p:cNvPr id="28682" name="Text Box 10"/>
          <p:cNvSpPr txBox="1">
            <a:spLocks noChangeArrowheads="1"/>
          </p:cNvSpPr>
          <p:nvPr/>
        </p:nvSpPr>
        <p:spPr bwMode="auto">
          <a:xfrm>
            <a:off x="1143000" y="3657600"/>
            <a:ext cx="9906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s-ES_tradnl" altLang="es-CL" sz="2400">
                <a:latin typeface="Times New Roman" panose="02020603050405020304" pitchFamily="18" charset="0"/>
              </a:rPr>
              <a:t>CAJA</a:t>
            </a:r>
          </a:p>
        </p:txBody>
      </p:sp>
      <p:sp>
        <p:nvSpPr>
          <p:cNvPr id="28683" name="Text Box 11"/>
          <p:cNvSpPr txBox="1">
            <a:spLocks noChangeArrowheads="1"/>
          </p:cNvSpPr>
          <p:nvPr/>
        </p:nvSpPr>
        <p:spPr bwMode="auto">
          <a:xfrm>
            <a:off x="2286000" y="4191000"/>
            <a:ext cx="1447800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s-ES_tradnl" altLang="es-CL" sz="2400" dirty="0">
                <a:latin typeface="Times New Roman" panose="02020603050405020304" pitchFamily="18" charset="0"/>
              </a:rPr>
              <a:t>VTS</a:t>
            </a:r>
          </a:p>
          <a:p>
            <a:pPr>
              <a:spcBef>
                <a:spcPct val="50000"/>
              </a:spcBef>
              <a:buFontTx/>
              <a:buNone/>
            </a:pPr>
            <a:r>
              <a:rPr lang="es-ES_tradnl" altLang="es-CL" sz="24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IVA DF</a:t>
            </a:r>
          </a:p>
        </p:txBody>
      </p:sp>
      <p:sp>
        <p:nvSpPr>
          <p:cNvPr id="28684" name="Text Box 12"/>
          <p:cNvSpPr txBox="1">
            <a:spLocks noChangeArrowheads="1"/>
          </p:cNvSpPr>
          <p:nvPr/>
        </p:nvSpPr>
        <p:spPr bwMode="auto">
          <a:xfrm>
            <a:off x="4724400" y="4191000"/>
            <a:ext cx="1219200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s-ES_tradnl" altLang="es-CL" sz="2400" dirty="0">
                <a:latin typeface="Times New Roman" panose="02020603050405020304" pitchFamily="18" charset="0"/>
              </a:rPr>
              <a:t>250.000</a:t>
            </a:r>
          </a:p>
          <a:p>
            <a:pPr>
              <a:spcBef>
                <a:spcPct val="50000"/>
              </a:spcBef>
              <a:buFontTx/>
              <a:buNone/>
            </a:pPr>
            <a:r>
              <a:rPr lang="es-ES_tradnl" altLang="es-CL" sz="2400" dirty="0">
                <a:latin typeface="Times New Roman" panose="02020603050405020304" pitchFamily="18" charset="0"/>
              </a:rPr>
              <a:t>  </a:t>
            </a:r>
            <a:r>
              <a:rPr lang="es-ES_tradnl" altLang="es-CL" sz="24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47.500</a:t>
            </a:r>
          </a:p>
        </p:txBody>
      </p:sp>
      <p:sp>
        <p:nvSpPr>
          <p:cNvPr id="28685" name="Text Box 13"/>
          <p:cNvSpPr txBox="1">
            <a:spLocks noChangeArrowheads="1"/>
          </p:cNvSpPr>
          <p:nvPr/>
        </p:nvSpPr>
        <p:spPr bwMode="auto">
          <a:xfrm>
            <a:off x="3352800" y="3657600"/>
            <a:ext cx="1905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s-ES_tradnl" altLang="es-CL" sz="2400">
                <a:latin typeface="Times New Roman" panose="02020603050405020304" pitchFamily="18" charset="0"/>
              </a:rPr>
              <a:t>297.500</a:t>
            </a:r>
          </a:p>
        </p:txBody>
      </p:sp>
      <p:sp>
        <p:nvSpPr>
          <p:cNvPr id="28686" name="Text Box 14"/>
          <p:cNvSpPr txBox="1">
            <a:spLocks noChangeArrowheads="1"/>
          </p:cNvSpPr>
          <p:nvPr/>
        </p:nvSpPr>
        <p:spPr bwMode="auto">
          <a:xfrm>
            <a:off x="685800" y="533400"/>
            <a:ext cx="609600" cy="469900"/>
          </a:xfrm>
          <a:prstGeom prst="rect">
            <a:avLst/>
          </a:prstGeom>
          <a:noFill/>
          <a:ln w="12700" cap="rnd">
            <a:solidFill>
              <a:schemeClr val="tx1"/>
            </a:solidFill>
            <a:prstDash val="sysDot"/>
            <a:miter lim="800000"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s-ES_tradnl" altLang="es-CL" sz="2400" dirty="0">
                <a:latin typeface="Times New Roman" panose="02020603050405020304" pitchFamily="18" charset="0"/>
              </a:rPr>
              <a:t>-1-</a:t>
            </a:r>
          </a:p>
        </p:txBody>
      </p:sp>
      <p:sp>
        <p:nvSpPr>
          <p:cNvPr id="28687" name="Text Box 15"/>
          <p:cNvSpPr txBox="1">
            <a:spLocks noChangeArrowheads="1"/>
          </p:cNvSpPr>
          <p:nvPr/>
        </p:nvSpPr>
        <p:spPr bwMode="auto">
          <a:xfrm>
            <a:off x="762000" y="2971800"/>
            <a:ext cx="609600" cy="469900"/>
          </a:xfrm>
          <a:prstGeom prst="rect">
            <a:avLst/>
          </a:prstGeom>
          <a:noFill/>
          <a:ln w="12700" cap="rnd">
            <a:solidFill>
              <a:schemeClr val="tx1"/>
            </a:solidFill>
            <a:prstDash val="sysDot"/>
            <a:miter lim="800000"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s-ES_tradnl" altLang="es-CL" sz="2400">
                <a:latin typeface="Times New Roman" panose="02020603050405020304" pitchFamily="18" charset="0"/>
              </a:rPr>
              <a:t>-2-</a:t>
            </a:r>
          </a:p>
        </p:txBody>
      </p:sp>
      <p:sp>
        <p:nvSpPr>
          <p:cNvPr id="47120" name="Text Box 16"/>
          <p:cNvSpPr txBox="1">
            <a:spLocks noChangeArrowheads="1"/>
          </p:cNvSpPr>
          <p:nvPr/>
        </p:nvSpPr>
        <p:spPr bwMode="auto">
          <a:xfrm>
            <a:off x="6516688" y="1773238"/>
            <a:ext cx="2165350" cy="641350"/>
          </a:xfrm>
          <a:prstGeom prst="rect">
            <a:avLst/>
          </a:prstGeom>
          <a:noFill/>
          <a:ln w="28575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es-CL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Compras</a:t>
            </a:r>
          </a:p>
        </p:txBody>
      </p:sp>
      <p:sp>
        <p:nvSpPr>
          <p:cNvPr id="47121" name="Rectangle 17"/>
          <p:cNvSpPr>
            <a:spLocks noChangeArrowheads="1"/>
          </p:cNvSpPr>
          <p:nvPr/>
        </p:nvSpPr>
        <p:spPr bwMode="auto">
          <a:xfrm>
            <a:off x="6948488" y="4005263"/>
            <a:ext cx="1428750" cy="641350"/>
          </a:xfrm>
          <a:prstGeom prst="rect">
            <a:avLst/>
          </a:prstGeom>
          <a:noFill/>
          <a:ln w="28575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es-CL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Venta</a:t>
            </a:r>
          </a:p>
        </p:txBody>
      </p:sp>
    </p:spTree>
    <p:extLst>
      <p:ext uri="{BB962C8B-B14F-4D97-AF65-F5344CB8AC3E}">
        <p14:creationId xmlns:p14="http://schemas.microsoft.com/office/powerpoint/2010/main" val="276670907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Line 2"/>
          <p:cNvSpPr>
            <a:spLocks noChangeShapeType="1"/>
          </p:cNvSpPr>
          <p:nvPr/>
        </p:nvSpPr>
        <p:spPr bwMode="auto">
          <a:xfrm>
            <a:off x="1371600" y="1219200"/>
            <a:ext cx="5410200" cy="0"/>
          </a:xfrm>
          <a:prstGeom prst="line">
            <a:avLst/>
          </a:prstGeom>
          <a:noFill/>
          <a:ln w="12700">
            <a:solidFill>
              <a:srgbClr val="FF0000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s-CL"/>
          </a:p>
        </p:txBody>
      </p:sp>
      <p:sp>
        <p:nvSpPr>
          <p:cNvPr id="28675" name="Line 3"/>
          <p:cNvSpPr>
            <a:spLocks noChangeShapeType="1"/>
          </p:cNvSpPr>
          <p:nvPr/>
        </p:nvSpPr>
        <p:spPr bwMode="auto">
          <a:xfrm>
            <a:off x="4572000" y="914400"/>
            <a:ext cx="0" cy="1676400"/>
          </a:xfrm>
          <a:prstGeom prst="line">
            <a:avLst/>
          </a:prstGeom>
          <a:noFill/>
          <a:ln w="12700">
            <a:solidFill>
              <a:srgbClr val="FF0000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s-CL"/>
          </a:p>
        </p:txBody>
      </p:sp>
      <p:sp>
        <p:nvSpPr>
          <p:cNvPr id="28676" name="Text Box 4"/>
          <p:cNvSpPr txBox="1">
            <a:spLocks noChangeArrowheads="1"/>
          </p:cNvSpPr>
          <p:nvPr/>
        </p:nvSpPr>
        <p:spPr bwMode="auto">
          <a:xfrm>
            <a:off x="990600" y="1219200"/>
            <a:ext cx="3581400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endParaRPr lang="es-ES_tradnl" altLang="es-CL" sz="2400" dirty="0">
              <a:latin typeface="Times New Roman" panose="02020603050405020304" pitchFamily="18" charset="0"/>
            </a:endParaRPr>
          </a:p>
          <a:p>
            <a:pPr>
              <a:spcBef>
                <a:spcPct val="50000"/>
              </a:spcBef>
              <a:buFontTx/>
              <a:buNone/>
            </a:pPr>
            <a:r>
              <a:rPr lang="es-ES_tradnl" altLang="es-CL" sz="24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IVA CF</a:t>
            </a:r>
          </a:p>
        </p:txBody>
      </p:sp>
      <p:sp>
        <p:nvSpPr>
          <p:cNvPr id="28678" name="Text Box 6"/>
          <p:cNvSpPr txBox="1">
            <a:spLocks noChangeArrowheads="1"/>
          </p:cNvSpPr>
          <p:nvPr/>
        </p:nvSpPr>
        <p:spPr bwMode="auto">
          <a:xfrm>
            <a:off x="3200400" y="1219200"/>
            <a:ext cx="1295400" cy="1569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endParaRPr lang="es-ES_tradnl" altLang="es-CL" sz="2400" dirty="0">
              <a:latin typeface="Times New Roman" panose="02020603050405020304" pitchFamily="18" charset="0"/>
            </a:endParaRPr>
          </a:p>
          <a:p>
            <a:pPr>
              <a:spcBef>
                <a:spcPct val="50000"/>
              </a:spcBef>
              <a:buFontTx/>
              <a:buNone/>
            </a:pPr>
            <a:r>
              <a:rPr lang="es-ES_tradnl" altLang="es-CL" sz="2400" dirty="0">
                <a:latin typeface="Times New Roman" panose="02020603050405020304" pitchFamily="18" charset="0"/>
              </a:rPr>
              <a:t>  </a:t>
            </a:r>
            <a:r>
              <a:rPr lang="es-ES_tradnl" altLang="es-CL" sz="2400" b="1" dirty="0" smtClean="0">
                <a:solidFill>
                  <a:srgbClr val="FF0000"/>
                </a:solidFill>
                <a:latin typeface="Times New Roman" panose="02020603050405020304" pitchFamily="18" charset="0"/>
              </a:rPr>
              <a:t>38.000</a:t>
            </a:r>
          </a:p>
          <a:p>
            <a:pPr>
              <a:spcBef>
                <a:spcPct val="50000"/>
              </a:spcBef>
              <a:buFontTx/>
              <a:buNone/>
            </a:pPr>
            <a:r>
              <a:rPr lang="es-ES_tradnl" altLang="es-CL" sz="24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 </a:t>
            </a:r>
            <a:r>
              <a:rPr lang="es-ES_tradnl" altLang="es-CL" sz="2400" b="1" dirty="0" smtClean="0">
                <a:solidFill>
                  <a:srgbClr val="FF0000"/>
                </a:solidFill>
                <a:latin typeface="Times New Roman" panose="02020603050405020304" pitchFamily="18" charset="0"/>
              </a:rPr>
              <a:t>    </a:t>
            </a:r>
            <a:r>
              <a:rPr lang="es-ES_tradnl" altLang="es-CL" sz="2400" b="1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</a:rPr>
              <a:t>9500</a:t>
            </a:r>
            <a:endParaRPr lang="es-ES_tradnl" altLang="es-CL" sz="2400" b="1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</a:endParaRPr>
          </a:p>
        </p:txBody>
      </p:sp>
      <p:sp>
        <p:nvSpPr>
          <p:cNvPr id="28680" name="Line 8"/>
          <p:cNvSpPr>
            <a:spLocks noChangeShapeType="1"/>
          </p:cNvSpPr>
          <p:nvPr/>
        </p:nvSpPr>
        <p:spPr bwMode="auto">
          <a:xfrm>
            <a:off x="1066800" y="3505200"/>
            <a:ext cx="5334000" cy="0"/>
          </a:xfrm>
          <a:prstGeom prst="line">
            <a:avLst/>
          </a:prstGeom>
          <a:noFill/>
          <a:ln w="12700">
            <a:solidFill>
              <a:srgbClr val="FF0000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s-CL"/>
          </a:p>
        </p:txBody>
      </p:sp>
      <p:sp>
        <p:nvSpPr>
          <p:cNvPr id="28681" name="Line 9"/>
          <p:cNvSpPr>
            <a:spLocks noChangeShapeType="1"/>
          </p:cNvSpPr>
          <p:nvPr/>
        </p:nvSpPr>
        <p:spPr bwMode="auto">
          <a:xfrm>
            <a:off x="4572000" y="3352800"/>
            <a:ext cx="0" cy="1524000"/>
          </a:xfrm>
          <a:prstGeom prst="line">
            <a:avLst/>
          </a:prstGeom>
          <a:noFill/>
          <a:ln w="12700">
            <a:solidFill>
              <a:srgbClr val="FF0000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s-CL"/>
          </a:p>
        </p:txBody>
      </p:sp>
      <p:sp>
        <p:nvSpPr>
          <p:cNvPr id="28682" name="Text Box 10"/>
          <p:cNvSpPr txBox="1">
            <a:spLocks noChangeArrowheads="1"/>
          </p:cNvSpPr>
          <p:nvPr/>
        </p:nvSpPr>
        <p:spPr bwMode="auto">
          <a:xfrm>
            <a:off x="5220072" y="3657600"/>
            <a:ext cx="36004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s-ES_tradnl" altLang="es-CL" sz="2400" dirty="0" smtClean="0">
                <a:latin typeface="Times New Roman" panose="02020603050405020304" pitchFamily="18" charset="0"/>
              </a:rPr>
              <a:t> </a:t>
            </a:r>
            <a:r>
              <a:rPr lang="es-ES_tradnl" altLang="es-CL" sz="2400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</a:rPr>
              <a:t>9500 </a:t>
            </a:r>
            <a:r>
              <a:rPr lang="es-ES_tradnl" altLang="es-CL" sz="2400" dirty="0" smtClean="0">
                <a:latin typeface="Times New Roman" panose="02020603050405020304" pitchFamily="18" charset="0"/>
              </a:rPr>
              <a:t>                    CAJA                           </a:t>
            </a:r>
            <a:endParaRPr lang="es-ES_tradnl" altLang="es-CL" sz="2400" dirty="0">
              <a:latin typeface="Times New Roman" panose="02020603050405020304" pitchFamily="18" charset="0"/>
            </a:endParaRPr>
          </a:p>
        </p:txBody>
      </p:sp>
      <p:sp>
        <p:nvSpPr>
          <p:cNvPr id="28683" name="Text Box 11"/>
          <p:cNvSpPr txBox="1">
            <a:spLocks noChangeArrowheads="1"/>
          </p:cNvSpPr>
          <p:nvPr/>
        </p:nvSpPr>
        <p:spPr bwMode="auto">
          <a:xfrm>
            <a:off x="6406952" y="1193794"/>
            <a:ext cx="2203648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endParaRPr lang="es-ES_tradnl" altLang="es-CL" sz="2400" dirty="0">
              <a:latin typeface="Times New Roman" panose="02020603050405020304" pitchFamily="18" charset="0"/>
            </a:endParaRPr>
          </a:p>
          <a:p>
            <a:pPr>
              <a:spcBef>
                <a:spcPct val="50000"/>
              </a:spcBef>
              <a:buFontTx/>
              <a:buNone/>
            </a:pPr>
            <a:r>
              <a:rPr lang="es-ES_tradnl" altLang="es-CL" sz="24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IVA DF</a:t>
            </a:r>
          </a:p>
        </p:txBody>
      </p:sp>
      <p:sp>
        <p:nvSpPr>
          <p:cNvPr id="28684" name="Text Box 12"/>
          <p:cNvSpPr txBox="1">
            <a:spLocks noChangeArrowheads="1"/>
          </p:cNvSpPr>
          <p:nvPr/>
        </p:nvSpPr>
        <p:spPr bwMode="auto">
          <a:xfrm>
            <a:off x="4849491" y="1205023"/>
            <a:ext cx="1219200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endParaRPr lang="es-ES_tradnl" altLang="es-CL" sz="2400" dirty="0">
              <a:latin typeface="Times New Roman" panose="02020603050405020304" pitchFamily="18" charset="0"/>
            </a:endParaRPr>
          </a:p>
          <a:p>
            <a:pPr>
              <a:spcBef>
                <a:spcPct val="50000"/>
              </a:spcBef>
              <a:buFontTx/>
              <a:buNone/>
            </a:pPr>
            <a:r>
              <a:rPr lang="es-ES_tradnl" altLang="es-CL" sz="2400" dirty="0">
                <a:latin typeface="Times New Roman" panose="02020603050405020304" pitchFamily="18" charset="0"/>
              </a:rPr>
              <a:t>  </a:t>
            </a:r>
            <a:r>
              <a:rPr lang="es-ES_tradnl" altLang="es-CL" sz="24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47.500</a:t>
            </a:r>
          </a:p>
        </p:txBody>
      </p:sp>
      <p:sp>
        <p:nvSpPr>
          <p:cNvPr id="28686" name="Text Box 14"/>
          <p:cNvSpPr txBox="1">
            <a:spLocks noChangeArrowheads="1"/>
          </p:cNvSpPr>
          <p:nvPr/>
        </p:nvSpPr>
        <p:spPr bwMode="auto">
          <a:xfrm>
            <a:off x="685800" y="533400"/>
            <a:ext cx="609600" cy="469900"/>
          </a:xfrm>
          <a:prstGeom prst="rect">
            <a:avLst/>
          </a:prstGeom>
          <a:noFill/>
          <a:ln w="12700" cap="rnd">
            <a:solidFill>
              <a:schemeClr val="tx1"/>
            </a:solidFill>
            <a:prstDash val="sysDot"/>
            <a:miter lim="800000"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s-ES_tradnl" altLang="es-CL" sz="2400" dirty="0" smtClean="0">
                <a:latin typeface="Times New Roman" panose="02020603050405020304" pitchFamily="18" charset="0"/>
              </a:rPr>
              <a:t>-3-</a:t>
            </a:r>
            <a:endParaRPr lang="es-ES_tradnl" altLang="es-CL" sz="2400" dirty="0">
              <a:latin typeface="Times New Roman" panose="02020603050405020304" pitchFamily="18" charset="0"/>
            </a:endParaRPr>
          </a:p>
        </p:txBody>
      </p:sp>
      <p:sp>
        <p:nvSpPr>
          <p:cNvPr id="47120" name="Text Box 16"/>
          <p:cNvSpPr txBox="1">
            <a:spLocks noChangeArrowheads="1"/>
          </p:cNvSpPr>
          <p:nvPr/>
        </p:nvSpPr>
        <p:spPr bwMode="auto">
          <a:xfrm>
            <a:off x="2286000" y="217954"/>
            <a:ext cx="3929345" cy="646331"/>
          </a:xfrm>
          <a:prstGeom prst="rect">
            <a:avLst/>
          </a:prstGeom>
          <a:noFill/>
          <a:ln w="28575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es-CL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EL IVA A PAGAR </a:t>
            </a:r>
            <a:endParaRPr lang="es-CL" sz="3600" b="1" dirty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18" name="Text Box 10"/>
          <p:cNvSpPr txBox="1">
            <a:spLocks noChangeArrowheads="1"/>
          </p:cNvSpPr>
          <p:nvPr/>
        </p:nvSpPr>
        <p:spPr bwMode="auto">
          <a:xfrm>
            <a:off x="990600" y="3810000"/>
            <a:ext cx="3437384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s-ES_tradnl" altLang="es-CL" sz="2400" dirty="0" smtClean="0">
                <a:latin typeface="Times New Roman" panose="02020603050405020304" pitchFamily="18" charset="0"/>
              </a:rPr>
              <a:t>                          </a:t>
            </a:r>
            <a:endParaRPr lang="es-ES_tradnl" altLang="es-CL" sz="2400" dirty="0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3709276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CL" sz="2400" dirty="0" smtClean="0">
                <a:latin typeface="Arial" pitchFamily="34" charset="0"/>
                <a:cs typeface="Arial" pitchFamily="34" charset="0"/>
              </a:rPr>
              <a:t>La Contabilidad</a:t>
            </a:r>
            <a:r>
              <a:rPr lang="es-CL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s-CL" sz="2400" dirty="0" smtClean="0">
                <a:latin typeface="Arial" pitchFamily="34" charset="0"/>
                <a:cs typeface="Arial" pitchFamily="34" charset="0"/>
              </a:rPr>
              <a:t>de I.V.A </a:t>
            </a:r>
            <a:endParaRPr lang="es-CL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sz="quarter" idx="1"/>
          </p:nvPr>
        </p:nvSpPr>
        <p:spPr>
          <a:xfrm>
            <a:off x="612648" y="1591294"/>
            <a:ext cx="8153400" cy="4504706"/>
          </a:xfrm>
        </p:spPr>
        <p:txBody>
          <a:bodyPr>
            <a:normAutofit/>
          </a:bodyPr>
          <a:lstStyle/>
          <a:p>
            <a:endParaRPr lang="es-CL" sz="2400" dirty="0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5737" y="1453083"/>
            <a:ext cx="3888432" cy="47811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76009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CL" sz="2400" dirty="0" smtClean="0">
                <a:latin typeface="Arial" pitchFamily="34" charset="0"/>
                <a:cs typeface="Arial" pitchFamily="34" charset="0"/>
              </a:rPr>
              <a:t>La Contabilidad</a:t>
            </a:r>
            <a:r>
              <a:rPr lang="es-CL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s-CL" sz="2400" dirty="0" smtClean="0">
                <a:latin typeface="Arial" pitchFamily="34" charset="0"/>
                <a:cs typeface="Arial" pitchFamily="34" charset="0"/>
              </a:rPr>
              <a:t>de I.V.A. </a:t>
            </a:r>
            <a:endParaRPr lang="es-CL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r>
              <a:rPr lang="es-CL" u="sng" dirty="0" smtClean="0"/>
              <a:t>¿Cómo funciona  la mecánica del IVA?</a:t>
            </a:r>
          </a:p>
          <a:p>
            <a:endParaRPr lang="es-CL" u="sng" dirty="0" smtClean="0"/>
          </a:p>
          <a:p>
            <a:r>
              <a:rPr lang="es-CL" sz="2400" dirty="0" smtClean="0"/>
              <a:t>Con el fin de entender  cabalmente el funcionamiento del impuesto, a continuación,  desarrollaremos un simple ejercicio en tres etapas, que nos permitirá aclarar la mecánica de funcionamiento, a saber:</a:t>
            </a:r>
          </a:p>
          <a:p>
            <a:r>
              <a:rPr lang="es-CL" sz="2400" b="1" u="sng" dirty="0" smtClean="0"/>
              <a:t>Paso Uno: </a:t>
            </a:r>
            <a:r>
              <a:rPr lang="es-CL" sz="2400" dirty="0" smtClean="0"/>
              <a:t>Un artesano fabrica objetos de greda. Para confeccionarlos solo emplea elementos naturales y su habilidad manual . Vende a un comerciante mayorista una partida de $ 2000.000, es una venta habitual  de bienes corporales muebles, venta por lo tanto afecta al 19% de IVA.</a:t>
            </a:r>
          </a:p>
        </p:txBody>
      </p:sp>
    </p:spTree>
    <p:extLst>
      <p:ext uri="{BB962C8B-B14F-4D97-AF65-F5344CB8AC3E}">
        <p14:creationId xmlns:p14="http://schemas.microsoft.com/office/powerpoint/2010/main" val="34105754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CL" sz="2800" dirty="0" smtClean="0">
                <a:latin typeface="Arial" pitchFamily="34" charset="0"/>
                <a:cs typeface="Arial" pitchFamily="34" charset="0"/>
              </a:rPr>
              <a:t>Mecánica del IVA  </a:t>
            </a:r>
            <a:endParaRPr lang="es-CL" sz="2800" dirty="0"/>
          </a:p>
        </p:txBody>
      </p:sp>
      <p:sp>
        <p:nvSpPr>
          <p:cNvPr id="3" name="Marcador de contenido 2"/>
          <p:cNvSpPr>
            <a:spLocks noGrp="1"/>
          </p:cNvSpPr>
          <p:nvPr>
            <p:ph sz="quarter" idx="1"/>
          </p:nvPr>
        </p:nvSpPr>
        <p:spPr>
          <a:xfrm>
            <a:off x="612648" y="908720"/>
            <a:ext cx="8153400" cy="5187280"/>
          </a:xfrm>
        </p:spPr>
        <p:txBody>
          <a:bodyPr/>
          <a:lstStyle/>
          <a:p>
            <a:endParaRPr lang="es-CL" dirty="0"/>
          </a:p>
          <a:p>
            <a:r>
              <a:rPr lang="es-CL" sz="1600" dirty="0"/>
              <a:t> </a:t>
            </a:r>
            <a:r>
              <a:rPr lang="es-CL" sz="1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Ejemplo PASO UNO  : </a:t>
            </a:r>
            <a:r>
              <a:rPr lang="es-CL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 La venta del artesano al mayorista</a:t>
            </a:r>
            <a:endParaRPr lang="es-CL" sz="1600" dirty="0"/>
          </a:p>
        </p:txBody>
      </p:sp>
      <p:graphicFrame>
        <p:nvGraphicFramePr>
          <p:cNvPr id="4" name="Tabl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21286433"/>
              </p:ext>
            </p:extLst>
          </p:nvPr>
        </p:nvGraphicFramePr>
        <p:xfrm>
          <a:off x="1115616" y="2060847"/>
          <a:ext cx="6264696" cy="450453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38759"/>
                <a:gridCol w="2138759"/>
                <a:gridCol w="1987178"/>
              </a:tblGrid>
              <a:tr h="972108">
                <a:tc>
                  <a:txBody>
                    <a:bodyPr/>
                    <a:lstStyle/>
                    <a:p>
                      <a:r>
                        <a:rPr lang="es-CL" dirty="0" smtClean="0"/>
                        <a:t>VALOR</a:t>
                      </a:r>
                      <a:r>
                        <a:rPr lang="es-CL" baseline="0" dirty="0" smtClean="0"/>
                        <a:t> DE LOS ARTICULOS VENDIDOS( NETO)</a:t>
                      </a:r>
                      <a:endParaRPr lang="es-C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C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CL" dirty="0" smtClean="0"/>
                        <a:t>$ 2.000.000</a:t>
                      </a:r>
                      <a:endParaRPr lang="es-CL" dirty="0"/>
                    </a:p>
                  </a:txBody>
                  <a:tcPr/>
                </a:tc>
              </a:tr>
              <a:tr h="972108">
                <a:tc>
                  <a:txBody>
                    <a:bodyPr/>
                    <a:lstStyle/>
                    <a:p>
                      <a:r>
                        <a:rPr lang="es-CL" dirty="0" smtClean="0"/>
                        <a:t>VALOR DEL IVA  QUE CONSTITUYE  EL </a:t>
                      </a:r>
                      <a:r>
                        <a:rPr lang="es-CL" b="1" dirty="0" smtClean="0">
                          <a:solidFill>
                            <a:srgbClr val="FF0000"/>
                          </a:solidFill>
                        </a:rPr>
                        <a:t>DEBITO FISCAL</a:t>
                      </a:r>
                      <a:r>
                        <a:rPr lang="es-CL" b="1" baseline="0" dirty="0" smtClean="0">
                          <a:solidFill>
                            <a:srgbClr val="FF0000"/>
                          </a:solidFill>
                        </a:rPr>
                        <a:t> </a:t>
                      </a:r>
                      <a:r>
                        <a:rPr lang="es-CL" baseline="0" dirty="0" smtClean="0"/>
                        <a:t>QUE EL ARTESANO DEBE  INTEGRAR A TESORERÍA MEDIANTE EL CORRESPONDIENTE FORMULARIO 22</a:t>
                      </a:r>
                      <a:endParaRPr lang="es-C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CL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CL" dirty="0" smtClean="0"/>
                    </a:p>
                    <a:p>
                      <a:endParaRPr lang="es-CL" dirty="0" smtClean="0"/>
                    </a:p>
                    <a:p>
                      <a:endParaRPr lang="es-CL" dirty="0" smtClean="0"/>
                    </a:p>
                    <a:p>
                      <a:endParaRPr lang="es-CL" dirty="0" smtClean="0"/>
                    </a:p>
                    <a:p>
                      <a:r>
                        <a:rPr lang="es-CL" dirty="0" smtClean="0">
                          <a:solidFill>
                            <a:srgbClr val="FF0000"/>
                          </a:solidFill>
                        </a:rPr>
                        <a:t>$     380.000</a:t>
                      </a:r>
                      <a:endParaRPr lang="es-CL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  <a:tr h="972108">
                <a:tc>
                  <a:txBody>
                    <a:bodyPr/>
                    <a:lstStyle/>
                    <a:p>
                      <a:r>
                        <a:rPr lang="es-CL" dirty="0" smtClean="0"/>
                        <a:t>VALOR TOTAL</a:t>
                      </a:r>
                      <a:endParaRPr lang="es-CL" dirty="0"/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endParaRPr lang="es-CL" dirty="0"/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L" b="1" dirty="0" smtClean="0">
                          <a:solidFill>
                            <a:schemeClr val="bg1"/>
                          </a:solidFill>
                        </a:rPr>
                        <a:t>$  2.380.000</a:t>
                      </a:r>
                      <a:endParaRPr lang="es-CL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/>
                    </a:solidFill>
                  </a:tcPr>
                </a:tc>
              </a:tr>
            </a:tbl>
          </a:graphicData>
        </a:graphic>
      </p:graphicFrame>
      <p:sp>
        <p:nvSpPr>
          <p:cNvPr id="6" name="Flecha derecha 5"/>
          <p:cNvSpPr/>
          <p:nvPr/>
        </p:nvSpPr>
        <p:spPr>
          <a:xfrm>
            <a:off x="3923928" y="2276872"/>
            <a:ext cx="978408" cy="484632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7" name="Flecha derecha 6"/>
          <p:cNvSpPr/>
          <p:nvPr/>
        </p:nvSpPr>
        <p:spPr>
          <a:xfrm>
            <a:off x="3923928" y="3944120"/>
            <a:ext cx="978408" cy="484632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8" name="Flecha derecha 7"/>
          <p:cNvSpPr/>
          <p:nvPr/>
        </p:nvSpPr>
        <p:spPr>
          <a:xfrm>
            <a:off x="3923172" y="5603744"/>
            <a:ext cx="978408" cy="484632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1629571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CL" sz="2400" dirty="0" smtClean="0">
                <a:latin typeface="Arial" pitchFamily="34" charset="0"/>
                <a:cs typeface="Arial" pitchFamily="34" charset="0"/>
              </a:rPr>
              <a:t>La Contabilidad</a:t>
            </a:r>
            <a:r>
              <a:rPr lang="es-CL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s-CL" sz="2400" dirty="0" smtClean="0">
                <a:latin typeface="Arial" pitchFamily="34" charset="0"/>
                <a:cs typeface="Arial" pitchFamily="34" charset="0"/>
              </a:rPr>
              <a:t>de I.V.A. </a:t>
            </a:r>
            <a:endParaRPr lang="es-CL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es-CL" u="sng" dirty="0" smtClean="0"/>
              <a:t>¿Cómo funciona  la mecánica del IVA?</a:t>
            </a:r>
          </a:p>
          <a:p>
            <a:endParaRPr lang="es-CL" u="sng" dirty="0" smtClean="0"/>
          </a:p>
          <a:p>
            <a:r>
              <a:rPr lang="es-CL" sz="2400" dirty="0" smtClean="0"/>
              <a:t>Con el fin de entender  cabalmente el funcionamiento del impuesto, a continuación,  desarrollaremos un simple ejercicio en tres etapas, que nos permitirá aclarar la mecánica de funcionamiento, a saber:</a:t>
            </a:r>
          </a:p>
          <a:p>
            <a:r>
              <a:rPr lang="es-CL" sz="2400" b="1" u="sng" dirty="0" smtClean="0"/>
              <a:t>Paso DOS: </a:t>
            </a:r>
            <a:r>
              <a:rPr lang="es-CL" sz="2400" dirty="0" smtClean="0"/>
              <a:t>El comerciante mayorista tiene la oportunidad  de vender a un comerciante minorista la partida completa , que el había adquirido , en la suma  de  $ 2500.000 más IVA</a:t>
            </a:r>
          </a:p>
        </p:txBody>
      </p:sp>
    </p:spTree>
    <p:extLst>
      <p:ext uri="{BB962C8B-B14F-4D97-AF65-F5344CB8AC3E}">
        <p14:creationId xmlns:p14="http://schemas.microsoft.com/office/powerpoint/2010/main" val="3482756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CL" sz="2800" dirty="0" smtClean="0">
                <a:latin typeface="Arial" pitchFamily="34" charset="0"/>
                <a:cs typeface="Arial" pitchFamily="34" charset="0"/>
              </a:rPr>
              <a:t>Mecánica del IVA  </a:t>
            </a:r>
            <a:endParaRPr lang="es-CL" sz="2800" dirty="0"/>
          </a:p>
        </p:txBody>
      </p:sp>
      <p:sp>
        <p:nvSpPr>
          <p:cNvPr id="3" name="Marcador de contenido 2"/>
          <p:cNvSpPr>
            <a:spLocks noGrp="1"/>
          </p:cNvSpPr>
          <p:nvPr>
            <p:ph sz="quarter" idx="1"/>
          </p:nvPr>
        </p:nvSpPr>
        <p:spPr>
          <a:xfrm>
            <a:off x="612648" y="908720"/>
            <a:ext cx="8153400" cy="5187280"/>
          </a:xfrm>
        </p:spPr>
        <p:txBody>
          <a:bodyPr/>
          <a:lstStyle/>
          <a:p>
            <a:endParaRPr lang="es-CL" dirty="0"/>
          </a:p>
          <a:p>
            <a:r>
              <a:rPr lang="es-CL" sz="1600" dirty="0"/>
              <a:t> </a:t>
            </a:r>
            <a:r>
              <a:rPr lang="es-CL" sz="1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Ejemplo PASO DOS  : </a:t>
            </a:r>
            <a:r>
              <a:rPr lang="es-CL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 La venta del mayorista al minorista</a:t>
            </a:r>
            <a:endParaRPr lang="es-CL" sz="1600" dirty="0"/>
          </a:p>
        </p:txBody>
      </p:sp>
      <p:graphicFrame>
        <p:nvGraphicFramePr>
          <p:cNvPr id="4" name="Tabl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71768246"/>
              </p:ext>
            </p:extLst>
          </p:nvPr>
        </p:nvGraphicFramePr>
        <p:xfrm>
          <a:off x="1115616" y="2060847"/>
          <a:ext cx="6264696" cy="450453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38759"/>
                <a:gridCol w="2138759"/>
                <a:gridCol w="1987178"/>
              </a:tblGrid>
              <a:tr h="972108">
                <a:tc>
                  <a:txBody>
                    <a:bodyPr/>
                    <a:lstStyle/>
                    <a:p>
                      <a:r>
                        <a:rPr lang="es-CL" dirty="0" smtClean="0"/>
                        <a:t>VALOR</a:t>
                      </a:r>
                      <a:r>
                        <a:rPr lang="es-CL" baseline="0" dirty="0" smtClean="0"/>
                        <a:t> DE LOS ARTICULOS VENDIDOS( NETO)</a:t>
                      </a:r>
                      <a:endParaRPr lang="es-C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C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CL" dirty="0" smtClean="0"/>
                        <a:t>$ 2500.000</a:t>
                      </a:r>
                      <a:endParaRPr lang="es-CL" dirty="0"/>
                    </a:p>
                  </a:txBody>
                  <a:tcPr/>
                </a:tc>
              </a:tr>
              <a:tr h="972108">
                <a:tc>
                  <a:txBody>
                    <a:bodyPr/>
                    <a:lstStyle/>
                    <a:p>
                      <a:r>
                        <a:rPr lang="es-CL" dirty="0" smtClean="0"/>
                        <a:t>VALOR DEL IVA  QUE CONSTITUYE  EL DEBITO FISCAL</a:t>
                      </a:r>
                      <a:r>
                        <a:rPr lang="es-CL" baseline="0" dirty="0" smtClean="0"/>
                        <a:t> QUE EL MAYORISTA DEBE  INTEGRAR A TESORERÍA MEDIANTE EL CORRESPONDIENTE FORMULARIO 22</a:t>
                      </a:r>
                      <a:endParaRPr lang="es-C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CL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CL" dirty="0" smtClean="0"/>
                    </a:p>
                    <a:p>
                      <a:endParaRPr lang="es-CL" dirty="0" smtClean="0"/>
                    </a:p>
                    <a:p>
                      <a:endParaRPr lang="es-CL" dirty="0" smtClean="0"/>
                    </a:p>
                    <a:p>
                      <a:endParaRPr lang="es-CL" dirty="0" smtClean="0"/>
                    </a:p>
                    <a:p>
                      <a:r>
                        <a:rPr lang="es-CL" dirty="0" smtClean="0">
                          <a:solidFill>
                            <a:srgbClr val="FF0000"/>
                          </a:solidFill>
                        </a:rPr>
                        <a:t>$     475.000</a:t>
                      </a:r>
                      <a:endParaRPr lang="es-CL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  <a:tr h="972108">
                <a:tc>
                  <a:txBody>
                    <a:bodyPr/>
                    <a:lstStyle/>
                    <a:p>
                      <a:r>
                        <a:rPr lang="es-CL" dirty="0" smtClean="0"/>
                        <a:t>VALOR TOTAL</a:t>
                      </a:r>
                      <a:endParaRPr lang="es-CL" dirty="0"/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endParaRPr lang="es-CL" dirty="0"/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L" b="1" dirty="0" smtClean="0">
                          <a:solidFill>
                            <a:schemeClr val="bg1"/>
                          </a:solidFill>
                        </a:rPr>
                        <a:t>$  2.975.000</a:t>
                      </a:r>
                      <a:endParaRPr lang="es-CL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/>
                    </a:solidFill>
                  </a:tcPr>
                </a:tc>
              </a:tr>
            </a:tbl>
          </a:graphicData>
        </a:graphic>
      </p:graphicFrame>
      <p:sp>
        <p:nvSpPr>
          <p:cNvPr id="6" name="Flecha derecha 5"/>
          <p:cNvSpPr/>
          <p:nvPr/>
        </p:nvSpPr>
        <p:spPr>
          <a:xfrm>
            <a:off x="3923928" y="2276872"/>
            <a:ext cx="978408" cy="484632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7" name="Flecha derecha 6"/>
          <p:cNvSpPr/>
          <p:nvPr/>
        </p:nvSpPr>
        <p:spPr>
          <a:xfrm>
            <a:off x="3923928" y="3944120"/>
            <a:ext cx="978408" cy="484632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8" name="Flecha derecha 7"/>
          <p:cNvSpPr/>
          <p:nvPr/>
        </p:nvSpPr>
        <p:spPr>
          <a:xfrm>
            <a:off x="3923172" y="5603744"/>
            <a:ext cx="978408" cy="484632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0093206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CL" sz="2800" dirty="0" smtClean="0">
                <a:latin typeface="Arial" pitchFamily="34" charset="0"/>
                <a:cs typeface="Arial" pitchFamily="34" charset="0"/>
              </a:rPr>
              <a:t>Mecánica del IVA  </a:t>
            </a:r>
            <a:endParaRPr lang="es-CL" sz="2800" dirty="0"/>
          </a:p>
        </p:txBody>
      </p:sp>
      <p:sp>
        <p:nvSpPr>
          <p:cNvPr id="3" name="Marcador de contenido 2"/>
          <p:cNvSpPr>
            <a:spLocks noGrp="1"/>
          </p:cNvSpPr>
          <p:nvPr>
            <p:ph sz="quarter" idx="1"/>
          </p:nvPr>
        </p:nvSpPr>
        <p:spPr>
          <a:xfrm>
            <a:off x="612648" y="908720"/>
            <a:ext cx="8153400" cy="5187280"/>
          </a:xfrm>
        </p:spPr>
        <p:txBody>
          <a:bodyPr/>
          <a:lstStyle/>
          <a:p>
            <a:endParaRPr lang="es-CL" dirty="0"/>
          </a:p>
          <a:p>
            <a:r>
              <a:rPr lang="es-CL" sz="1600" dirty="0"/>
              <a:t> </a:t>
            </a:r>
            <a:r>
              <a:rPr lang="es-CL" sz="1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Ejemplo PASO DOS  : </a:t>
            </a:r>
            <a:r>
              <a:rPr lang="es-CL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  Pero debe considerarse , lo siguiente en La venta del mayorista al minorista</a:t>
            </a:r>
            <a:endParaRPr lang="es-CL" sz="1600" dirty="0"/>
          </a:p>
        </p:txBody>
      </p:sp>
      <p:graphicFrame>
        <p:nvGraphicFramePr>
          <p:cNvPr id="4" name="Tabl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95004995"/>
              </p:ext>
            </p:extLst>
          </p:nvPr>
        </p:nvGraphicFramePr>
        <p:xfrm>
          <a:off x="1115616" y="2060847"/>
          <a:ext cx="6264696" cy="417250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38759"/>
                <a:gridCol w="2138759"/>
                <a:gridCol w="1987178"/>
              </a:tblGrid>
              <a:tr h="972108">
                <a:tc>
                  <a:txBody>
                    <a:bodyPr/>
                    <a:lstStyle/>
                    <a:p>
                      <a:r>
                        <a:rPr lang="es-CL" dirty="0" smtClean="0">
                          <a:solidFill>
                            <a:schemeClr val="tx1"/>
                          </a:solidFill>
                        </a:rPr>
                        <a:t>Cantidad</a:t>
                      </a:r>
                      <a:r>
                        <a:rPr lang="es-CL" baseline="0" dirty="0" smtClean="0">
                          <a:solidFill>
                            <a:schemeClr val="tx1"/>
                          </a:solidFill>
                        </a:rPr>
                        <a:t> de  IVA ingresar a tesorería producto de la venta </a:t>
                      </a:r>
                      <a:endParaRPr lang="es-CL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C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CL" dirty="0" smtClean="0"/>
                        <a:t>$ 475.000</a:t>
                      </a:r>
                      <a:endParaRPr lang="es-CL" dirty="0"/>
                    </a:p>
                  </a:txBody>
                  <a:tcPr/>
                </a:tc>
              </a:tr>
              <a:tr h="972108">
                <a:tc>
                  <a:txBody>
                    <a:bodyPr/>
                    <a:lstStyle/>
                    <a:p>
                      <a:r>
                        <a:rPr lang="es-CL" dirty="0" smtClean="0"/>
                        <a:t>MENOS</a:t>
                      </a:r>
                      <a:r>
                        <a:rPr lang="es-CL" baseline="0" dirty="0" smtClean="0"/>
                        <a:t> VALOR DE </a:t>
                      </a:r>
                      <a:r>
                        <a:rPr lang="es-CL" b="1" baseline="0" dirty="0" smtClean="0">
                          <a:solidFill>
                            <a:srgbClr val="FF0000"/>
                          </a:solidFill>
                        </a:rPr>
                        <a:t>CRÉDITO FISCAL </a:t>
                      </a:r>
                      <a:r>
                        <a:rPr lang="es-CL" baseline="0" dirty="0" smtClean="0"/>
                        <a:t>ORIGINADO POR EL IVA PAGADO POR EL MAYORISTA AL COMPRAR AL ARTESANO </a:t>
                      </a:r>
                      <a:endParaRPr lang="es-C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CL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CL" dirty="0" smtClean="0"/>
                    </a:p>
                    <a:p>
                      <a:endParaRPr lang="es-CL" dirty="0" smtClean="0"/>
                    </a:p>
                    <a:p>
                      <a:endParaRPr lang="es-CL" dirty="0" smtClean="0"/>
                    </a:p>
                    <a:p>
                      <a:endParaRPr lang="es-CL" dirty="0" smtClean="0"/>
                    </a:p>
                    <a:p>
                      <a:r>
                        <a:rPr lang="es-CL" b="1" dirty="0" smtClean="0">
                          <a:solidFill>
                            <a:schemeClr val="bg1"/>
                          </a:solidFill>
                        </a:rPr>
                        <a:t>$   380.000( C.F,)</a:t>
                      </a:r>
                      <a:endParaRPr lang="es-CL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/>
                    </a:solidFill>
                  </a:tcPr>
                </a:tc>
              </a:tr>
              <a:tr h="972108">
                <a:tc>
                  <a:txBody>
                    <a:bodyPr/>
                    <a:lstStyle/>
                    <a:p>
                      <a:r>
                        <a:rPr lang="es-CL" dirty="0" smtClean="0"/>
                        <a:t>DIFERENCIA</a:t>
                      </a:r>
                      <a:r>
                        <a:rPr lang="es-CL" baseline="0" dirty="0" smtClean="0"/>
                        <a:t> A INGRESAR A TESORERÍA POR MAYORISTA</a:t>
                      </a:r>
                      <a:endParaRPr lang="es-CL" dirty="0"/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endParaRPr lang="es-CL" dirty="0"/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endParaRPr lang="es-CL" b="1" dirty="0" smtClean="0">
                        <a:solidFill>
                          <a:schemeClr val="bg1"/>
                        </a:solidFill>
                      </a:endParaRPr>
                    </a:p>
                    <a:p>
                      <a:r>
                        <a:rPr lang="es-CL" b="1" dirty="0" smtClean="0">
                          <a:solidFill>
                            <a:srgbClr val="FF0000"/>
                          </a:solidFill>
                        </a:rPr>
                        <a:t>$  95.000</a:t>
                      </a:r>
                      <a:endParaRPr lang="es-CL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solidFill>
                      <a:schemeClr val="accent1"/>
                    </a:solidFill>
                  </a:tcPr>
                </a:tc>
              </a:tr>
            </a:tbl>
          </a:graphicData>
        </a:graphic>
      </p:graphicFrame>
      <p:sp>
        <p:nvSpPr>
          <p:cNvPr id="6" name="Flecha derecha 5"/>
          <p:cNvSpPr/>
          <p:nvPr/>
        </p:nvSpPr>
        <p:spPr>
          <a:xfrm>
            <a:off x="3923928" y="2276872"/>
            <a:ext cx="978408" cy="484632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7" name="Flecha derecha 6"/>
          <p:cNvSpPr/>
          <p:nvPr/>
        </p:nvSpPr>
        <p:spPr>
          <a:xfrm>
            <a:off x="3923928" y="3944120"/>
            <a:ext cx="978408" cy="484632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8" name="Flecha derecha 7"/>
          <p:cNvSpPr/>
          <p:nvPr/>
        </p:nvSpPr>
        <p:spPr>
          <a:xfrm>
            <a:off x="3923928" y="5304255"/>
            <a:ext cx="978408" cy="484632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42709100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CL" sz="2400" dirty="0" smtClean="0">
                <a:latin typeface="Arial" pitchFamily="34" charset="0"/>
                <a:cs typeface="Arial" pitchFamily="34" charset="0"/>
              </a:rPr>
              <a:t>La Contabilidad</a:t>
            </a:r>
            <a:r>
              <a:rPr lang="es-CL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s-CL" sz="2400" dirty="0" smtClean="0">
                <a:latin typeface="Arial" pitchFamily="34" charset="0"/>
                <a:cs typeface="Arial" pitchFamily="34" charset="0"/>
              </a:rPr>
              <a:t>de I.V.A. </a:t>
            </a:r>
            <a:endParaRPr lang="es-CL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es-CL" u="sng" dirty="0" smtClean="0"/>
              <a:t>¿Cómo funciona  la mecánica del IVA?</a:t>
            </a:r>
          </a:p>
          <a:p>
            <a:endParaRPr lang="es-CL" u="sng" dirty="0" smtClean="0"/>
          </a:p>
          <a:p>
            <a:r>
              <a:rPr lang="es-CL" sz="2400" dirty="0" smtClean="0"/>
              <a:t>Con el fin de entender  cabalmente el funcionamiento del impuesto, a continuación,  desarrollaremos un simple ejercicio en tres etapas, que nos permitirá aclarar la mecánica de funcionamiento, a saber:</a:t>
            </a:r>
          </a:p>
          <a:p>
            <a:r>
              <a:rPr lang="es-CL" sz="2400" b="1" u="sng" dirty="0" smtClean="0"/>
              <a:t>Paso TRES: </a:t>
            </a:r>
            <a:r>
              <a:rPr lang="es-CL" sz="2400" dirty="0" smtClean="0"/>
              <a:t>El minorista es muy eficiente y logra vender la totalidad de la partida  , que el había adquirido al mayorista  , en la suma  de  $ 3500.000 más IVA.</a:t>
            </a:r>
          </a:p>
        </p:txBody>
      </p:sp>
    </p:spTree>
    <p:extLst>
      <p:ext uri="{BB962C8B-B14F-4D97-AF65-F5344CB8AC3E}">
        <p14:creationId xmlns:p14="http://schemas.microsoft.com/office/powerpoint/2010/main" val="732897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CL" sz="2800" dirty="0" smtClean="0">
                <a:latin typeface="Arial" pitchFamily="34" charset="0"/>
                <a:cs typeface="Arial" pitchFamily="34" charset="0"/>
              </a:rPr>
              <a:t>Mecánica del IVA  </a:t>
            </a:r>
            <a:endParaRPr lang="es-CL" sz="2800" dirty="0"/>
          </a:p>
        </p:txBody>
      </p:sp>
      <p:sp>
        <p:nvSpPr>
          <p:cNvPr id="3" name="Marcador de contenido 2"/>
          <p:cNvSpPr>
            <a:spLocks noGrp="1"/>
          </p:cNvSpPr>
          <p:nvPr>
            <p:ph sz="quarter" idx="1"/>
          </p:nvPr>
        </p:nvSpPr>
        <p:spPr>
          <a:xfrm>
            <a:off x="612648" y="908720"/>
            <a:ext cx="8153400" cy="5187280"/>
          </a:xfrm>
        </p:spPr>
        <p:txBody>
          <a:bodyPr/>
          <a:lstStyle/>
          <a:p>
            <a:endParaRPr lang="es-CL" dirty="0"/>
          </a:p>
          <a:p>
            <a:r>
              <a:rPr lang="es-CL" sz="1600" dirty="0"/>
              <a:t> </a:t>
            </a:r>
            <a:r>
              <a:rPr lang="es-CL" sz="1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Ejemplo PASO DOS  : </a:t>
            </a:r>
            <a:r>
              <a:rPr lang="es-CL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 La venta del mayorista al minorista</a:t>
            </a:r>
            <a:endParaRPr lang="es-CL" sz="1600" dirty="0"/>
          </a:p>
        </p:txBody>
      </p:sp>
      <p:graphicFrame>
        <p:nvGraphicFramePr>
          <p:cNvPr id="4" name="Tabl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28637948"/>
              </p:ext>
            </p:extLst>
          </p:nvPr>
        </p:nvGraphicFramePr>
        <p:xfrm>
          <a:off x="1115616" y="2060847"/>
          <a:ext cx="6264696" cy="450453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38759"/>
                <a:gridCol w="2138759"/>
                <a:gridCol w="1987178"/>
              </a:tblGrid>
              <a:tr h="972108">
                <a:tc>
                  <a:txBody>
                    <a:bodyPr/>
                    <a:lstStyle/>
                    <a:p>
                      <a:r>
                        <a:rPr lang="es-CL" dirty="0" smtClean="0"/>
                        <a:t>VALOR</a:t>
                      </a:r>
                      <a:r>
                        <a:rPr lang="es-CL" baseline="0" dirty="0" smtClean="0"/>
                        <a:t> DE LOS ARTICULOS VENDIDOS( NETO)</a:t>
                      </a:r>
                      <a:endParaRPr lang="es-C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C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CL" dirty="0" smtClean="0"/>
                        <a:t>$ 3500.000</a:t>
                      </a:r>
                      <a:endParaRPr lang="es-CL" dirty="0"/>
                    </a:p>
                  </a:txBody>
                  <a:tcPr/>
                </a:tc>
              </a:tr>
              <a:tr h="972108">
                <a:tc>
                  <a:txBody>
                    <a:bodyPr/>
                    <a:lstStyle/>
                    <a:p>
                      <a:r>
                        <a:rPr lang="es-CL" dirty="0" smtClean="0"/>
                        <a:t>VALOR DEL IVA  QUE CONSTITUYE  EL DEBITO FISCAL</a:t>
                      </a:r>
                      <a:r>
                        <a:rPr lang="es-CL" baseline="0" dirty="0" smtClean="0"/>
                        <a:t> QUE EL MAYORISTA DEBE  INTEGRAR A TESORERÍA MEDIANTE EL CORRESPONDIENTE FORMULARIO 22</a:t>
                      </a:r>
                      <a:endParaRPr lang="es-C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CL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CL" dirty="0" smtClean="0"/>
                    </a:p>
                    <a:p>
                      <a:endParaRPr lang="es-CL" dirty="0" smtClean="0"/>
                    </a:p>
                    <a:p>
                      <a:endParaRPr lang="es-CL" dirty="0" smtClean="0"/>
                    </a:p>
                    <a:p>
                      <a:endParaRPr lang="es-CL" dirty="0" smtClean="0"/>
                    </a:p>
                    <a:p>
                      <a:r>
                        <a:rPr lang="es-CL" dirty="0" smtClean="0">
                          <a:solidFill>
                            <a:srgbClr val="FF0000"/>
                          </a:solidFill>
                        </a:rPr>
                        <a:t>$    665.000</a:t>
                      </a:r>
                      <a:endParaRPr lang="es-CL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  <a:tr h="972108">
                <a:tc>
                  <a:txBody>
                    <a:bodyPr/>
                    <a:lstStyle/>
                    <a:p>
                      <a:r>
                        <a:rPr lang="es-CL" dirty="0" smtClean="0"/>
                        <a:t>VALOR TOTAL</a:t>
                      </a:r>
                      <a:endParaRPr lang="es-CL" dirty="0"/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endParaRPr lang="es-CL" dirty="0"/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L" b="1" dirty="0" smtClean="0">
                          <a:solidFill>
                            <a:schemeClr val="bg1"/>
                          </a:solidFill>
                        </a:rPr>
                        <a:t>$  4.165.000</a:t>
                      </a:r>
                      <a:endParaRPr lang="es-CL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/>
                    </a:solidFill>
                  </a:tcPr>
                </a:tc>
              </a:tr>
            </a:tbl>
          </a:graphicData>
        </a:graphic>
      </p:graphicFrame>
      <p:sp>
        <p:nvSpPr>
          <p:cNvPr id="6" name="Flecha derecha 5"/>
          <p:cNvSpPr/>
          <p:nvPr/>
        </p:nvSpPr>
        <p:spPr>
          <a:xfrm>
            <a:off x="3923928" y="2276872"/>
            <a:ext cx="978408" cy="484632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7" name="Flecha derecha 6"/>
          <p:cNvSpPr/>
          <p:nvPr/>
        </p:nvSpPr>
        <p:spPr>
          <a:xfrm>
            <a:off x="3923928" y="3944120"/>
            <a:ext cx="978408" cy="484632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8" name="Flecha derecha 7"/>
          <p:cNvSpPr/>
          <p:nvPr/>
        </p:nvSpPr>
        <p:spPr>
          <a:xfrm>
            <a:off x="3923172" y="5603744"/>
            <a:ext cx="978408" cy="484632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2906441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CL" sz="2800" dirty="0" smtClean="0">
                <a:latin typeface="Arial" pitchFamily="34" charset="0"/>
                <a:cs typeface="Arial" pitchFamily="34" charset="0"/>
              </a:rPr>
              <a:t>Mecánica del IVA  </a:t>
            </a:r>
            <a:endParaRPr lang="es-CL" sz="2800" dirty="0"/>
          </a:p>
        </p:txBody>
      </p:sp>
      <p:sp>
        <p:nvSpPr>
          <p:cNvPr id="3" name="Marcador de contenido 2"/>
          <p:cNvSpPr>
            <a:spLocks noGrp="1"/>
          </p:cNvSpPr>
          <p:nvPr>
            <p:ph sz="quarter" idx="1"/>
          </p:nvPr>
        </p:nvSpPr>
        <p:spPr>
          <a:xfrm>
            <a:off x="612648" y="908720"/>
            <a:ext cx="8153400" cy="5187280"/>
          </a:xfrm>
        </p:spPr>
        <p:txBody>
          <a:bodyPr/>
          <a:lstStyle/>
          <a:p>
            <a:endParaRPr lang="es-CL" dirty="0"/>
          </a:p>
          <a:p>
            <a:r>
              <a:rPr lang="es-CL" sz="1600" dirty="0"/>
              <a:t> </a:t>
            </a:r>
            <a:r>
              <a:rPr lang="es-CL" sz="1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Ejemplo PASO DOS  : </a:t>
            </a:r>
            <a:r>
              <a:rPr lang="es-CL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  Pero debe considerarse , lo siguiente en La venta del mayorista al minorista</a:t>
            </a:r>
            <a:endParaRPr lang="es-CL" sz="1600" dirty="0"/>
          </a:p>
        </p:txBody>
      </p:sp>
      <p:graphicFrame>
        <p:nvGraphicFramePr>
          <p:cNvPr id="4" name="Tabl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14994005"/>
              </p:ext>
            </p:extLst>
          </p:nvPr>
        </p:nvGraphicFramePr>
        <p:xfrm>
          <a:off x="1115616" y="2060847"/>
          <a:ext cx="6264696" cy="417250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38759"/>
                <a:gridCol w="2138759"/>
                <a:gridCol w="1987178"/>
              </a:tblGrid>
              <a:tr h="972108">
                <a:tc>
                  <a:txBody>
                    <a:bodyPr/>
                    <a:lstStyle/>
                    <a:p>
                      <a:r>
                        <a:rPr lang="es-CL" dirty="0" smtClean="0">
                          <a:solidFill>
                            <a:schemeClr val="tx1"/>
                          </a:solidFill>
                        </a:rPr>
                        <a:t>Cantidad</a:t>
                      </a:r>
                      <a:r>
                        <a:rPr lang="es-CL" baseline="0" dirty="0" smtClean="0">
                          <a:solidFill>
                            <a:schemeClr val="tx1"/>
                          </a:solidFill>
                        </a:rPr>
                        <a:t> de  IVA ingresar a tesorería producto de la venta </a:t>
                      </a:r>
                      <a:endParaRPr lang="es-CL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C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CL" dirty="0" smtClean="0"/>
                        <a:t>$ 665.000</a:t>
                      </a:r>
                      <a:endParaRPr lang="es-CL" dirty="0"/>
                    </a:p>
                  </a:txBody>
                  <a:tcPr/>
                </a:tc>
              </a:tr>
              <a:tr h="972108">
                <a:tc>
                  <a:txBody>
                    <a:bodyPr/>
                    <a:lstStyle/>
                    <a:p>
                      <a:r>
                        <a:rPr lang="es-CL" dirty="0" smtClean="0"/>
                        <a:t>MENOS</a:t>
                      </a:r>
                      <a:r>
                        <a:rPr lang="es-CL" baseline="0" dirty="0" smtClean="0"/>
                        <a:t> VALOR DE </a:t>
                      </a:r>
                      <a:r>
                        <a:rPr lang="es-CL" b="1" baseline="0" dirty="0" smtClean="0">
                          <a:solidFill>
                            <a:srgbClr val="FF0000"/>
                          </a:solidFill>
                        </a:rPr>
                        <a:t>CRÉDITO FISCAL </a:t>
                      </a:r>
                      <a:r>
                        <a:rPr lang="es-CL" baseline="0" dirty="0" smtClean="0"/>
                        <a:t>ORIGINADO POR EL IVA PAGADO POR EL MINORISTA AL COMPRAR AL MAYORISTA. </a:t>
                      </a:r>
                      <a:endParaRPr lang="es-C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CL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CL" dirty="0" smtClean="0"/>
                    </a:p>
                    <a:p>
                      <a:endParaRPr lang="es-CL" dirty="0" smtClean="0"/>
                    </a:p>
                    <a:p>
                      <a:endParaRPr lang="es-CL" dirty="0" smtClean="0"/>
                    </a:p>
                    <a:p>
                      <a:endParaRPr lang="es-CL" dirty="0" smtClean="0"/>
                    </a:p>
                    <a:p>
                      <a:r>
                        <a:rPr lang="es-CL" b="1" dirty="0" smtClean="0">
                          <a:solidFill>
                            <a:schemeClr val="bg1"/>
                          </a:solidFill>
                        </a:rPr>
                        <a:t>$  475.000( C.F,)</a:t>
                      </a:r>
                      <a:endParaRPr lang="es-CL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/>
                    </a:solidFill>
                  </a:tcPr>
                </a:tc>
              </a:tr>
              <a:tr h="972108">
                <a:tc>
                  <a:txBody>
                    <a:bodyPr/>
                    <a:lstStyle/>
                    <a:p>
                      <a:r>
                        <a:rPr lang="es-CL" dirty="0" smtClean="0"/>
                        <a:t>DIFERENCIA</a:t>
                      </a:r>
                      <a:r>
                        <a:rPr lang="es-CL" baseline="0" dirty="0" smtClean="0"/>
                        <a:t> A INGRESAR A TESORERÍA POR MINORISTA</a:t>
                      </a:r>
                      <a:endParaRPr lang="es-CL" dirty="0"/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endParaRPr lang="es-CL" dirty="0"/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endParaRPr lang="es-CL" b="1" dirty="0" smtClean="0">
                        <a:solidFill>
                          <a:schemeClr val="bg1"/>
                        </a:solidFill>
                      </a:endParaRPr>
                    </a:p>
                    <a:p>
                      <a:r>
                        <a:rPr lang="es-CL" b="1" dirty="0" smtClean="0">
                          <a:solidFill>
                            <a:srgbClr val="FF0000"/>
                          </a:solidFill>
                        </a:rPr>
                        <a:t>$  190..000</a:t>
                      </a:r>
                      <a:endParaRPr lang="es-CL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solidFill>
                      <a:schemeClr val="accent1"/>
                    </a:solidFill>
                  </a:tcPr>
                </a:tc>
              </a:tr>
            </a:tbl>
          </a:graphicData>
        </a:graphic>
      </p:graphicFrame>
      <p:sp>
        <p:nvSpPr>
          <p:cNvPr id="6" name="Flecha derecha 5"/>
          <p:cNvSpPr/>
          <p:nvPr/>
        </p:nvSpPr>
        <p:spPr>
          <a:xfrm>
            <a:off x="3923928" y="2276872"/>
            <a:ext cx="978408" cy="484632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7" name="Flecha derecha 6"/>
          <p:cNvSpPr/>
          <p:nvPr/>
        </p:nvSpPr>
        <p:spPr>
          <a:xfrm>
            <a:off x="3923928" y="3944120"/>
            <a:ext cx="978408" cy="484632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8" name="Flecha derecha 7"/>
          <p:cNvSpPr/>
          <p:nvPr/>
        </p:nvSpPr>
        <p:spPr>
          <a:xfrm>
            <a:off x="3923928" y="5304255"/>
            <a:ext cx="978408" cy="484632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9201262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CL" sz="2800" dirty="0" smtClean="0">
                <a:latin typeface="Arial" pitchFamily="34" charset="0"/>
                <a:cs typeface="Arial" pitchFamily="34" charset="0"/>
              </a:rPr>
              <a:t>Mecánica del IVA  </a:t>
            </a:r>
            <a:endParaRPr lang="es-CL" sz="2800" dirty="0"/>
          </a:p>
        </p:txBody>
      </p:sp>
      <p:sp>
        <p:nvSpPr>
          <p:cNvPr id="3" name="Marcador de contenido 2"/>
          <p:cNvSpPr>
            <a:spLocks noGrp="1"/>
          </p:cNvSpPr>
          <p:nvPr>
            <p:ph sz="quarter" idx="1"/>
          </p:nvPr>
        </p:nvSpPr>
        <p:spPr>
          <a:xfrm>
            <a:off x="612648" y="908720"/>
            <a:ext cx="8153400" cy="5187280"/>
          </a:xfrm>
        </p:spPr>
        <p:txBody>
          <a:bodyPr/>
          <a:lstStyle/>
          <a:p>
            <a:endParaRPr lang="es-CL" dirty="0"/>
          </a:p>
          <a:p>
            <a:r>
              <a:rPr lang="es-CL" sz="1600" dirty="0"/>
              <a:t> </a:t>
            </a:r>
            <a:r>
              <a:rPr lang="es-CL" sz="1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Resumen  : </a:t>
            </a:r>
            <a:r>
              <a:rPr lang="es-CL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   Si procedemos a sumar el total de </a:t>
            </a:r>
            <a:r>
              <a:rPr lang="es-CL" sz="16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lVA</a:t>
            </a:r>
            <a:r>
              <a:rPr lang="es-CL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 , que fue ingresado a </a:t>
            </a:r>
            <a:r>
              <a:rPr lang="es-CL" sz="16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tesoreria</a:t>
            </a:r>
            <a:r>
              <a:rPr lang="es-CL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 luego de las tres etapas , tenemos que </a:t>
            </a:r>
            <a:endParaRPr lang="es-CL" sz="1600" dirty="0"/>
          </a:p>
        </p:txBody>
      </p:sp>
      <p:graphicFrame>
        <p:nvGraphicFramePr>
          <p:cNvPr id="4" name="Tabl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84953579"/>
              </p:ext>
            </p:extLst>
          </p:nvPr>
        </p:nvGraphicFramePr>
        <p:xfrm>
          <a:off x="1115616" y="1983189"/>
          <a:ext cx="6264696" cy="506725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38759"/>
                <a:gridCol w="2138759"/>
                <a:gridCol w="1987178"/>
              </a:tblGrid>
              <a:tr h="1164683">
                <a:tc>
                  <a:txBody>
                    <a:bodyPr/>
                    <a:lstStyle/>
                    <a:p>
                      <a:r>
                        <a:rPr lang="es-CL" dirty="0" smtClean="0">
                          <a:solidFill>
                            <a:schemeClr val="tx1"/>
                          </a:solidFill>
                        </a:rPr>
                        <a:t>Cantidad</a:t>
                      </a:r>
                      <a:r>
                        <a:rPr lang="es-CL" baseline="0" dirty="0" smtClean="0">
                          <a:solidFill>
                            <a:schemeClr val="tx1"/>
                          </a:solidFill>
                        </a:rPr>
                        <a:t> de  IVA ingresada a tesorería por artesano </a:t>
                      </a:r>
                      <a:endParaRPr lang="es-CL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C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CL" b="1" dirty="0" smtClean="0">
                        <a:solidFill>
                          <a:srgbClr val="FF0000"/>
                        </a:solidFill>
                      </a:endParaRPr>
                    </a:p>
                    <a:p>
                      <a:r>
                        <a:rPr lang="es-CL" b="1" dirty="0" smtClean="0">
                          <a:solidFill>
                            <a:srgbClr val="FF0000"/>
                          </a:solidFill>
                        </a:rPr>
                        <a:t>$ 380.000</a:t>
                      </a:r>
                      <a:endParaRPr lang="es-CL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  <a:tr h="1265203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b="1" dirty="0" smtClean="0">
                          <a:solidFill>
                            <a:schemeClr val="tx1"/>
                          </a:solidFill>
                        </a:rPr>
                        <a:t>Cantidad</a:t>
                      </a:r>
                      <a:r>
                        <a:rPr lang="es-CL" b="1" baseline="0" dirty="0" smtClean="0">
                          <a:solidFill>
                            <a:schemeClr val="tx1"/>
                          </a:solidFill>
                        </a:rPr>
                        <a:t> de  IVA ingresada a tesorería por mayorista </a:t>
                      </a:r>
                      <a:endParaRPr lang="es-CL" b="1" dirty="0" smtClean="0">
                        <a:solidFill>
                          <a:schemeClr val="tx1"/>
                        </a:solidFill>
                      </a:endParaRPr>
                    </a:p>
                    <a:p>
                      <a:endParaRPr lang="es-C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CL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CL" dirty="0" smtClean="0"/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b="1" dirty="0" smtClean="0">
                          <a:solidFill>
                            <a:srgbClr val="FF0000"/>
                          </a:solidFill>
                        </a:rPr>
                        <a:t>$ </a:t>
                      </a:r>
                      <a:r>
                        <a:rPr lang="es-CL" b="1" baseline="0" dirty="0" smtClean="0">
                          <a:solidFill>
                            <a:srgbClr val="FF0000"/>
                          </a:solidFill>
                        </a:rPr>
                        <a:t>  95.000</a:t>
                      </a:r>
                      <a:r>
                        <a:rPr lang="es-CL" b="1" dirty="0" smtClean="0">
                          <a:solidFill>
                            <a:srgbClr val="FF0000"/>
                          </a:solidFill>
                        </a:rPr>
                        <a:t>.</a:t>
                      </a:r>
                    </a:p>
                    <a:p>
                      <a:endParaRPr lang="es-CL" dirty="0" smtClean="0"/>
                    </a:p>
                  </a:txBody>
                  <a:tcPr>
                    <a:solidFill>
                      <a:schemeClr val="accent1"/>
                    </a:solidFill>
                  </a:tcPr>
                </a:tc>
              </a:tr>
              <a:tr h="1098307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dirty="0" smtClean="0">
                          <a:solidFill>
                            <a:schemeClr val="tx1"/>
                          </a:solidFill>
                        </a:rPr>
                        <a:t>Cantidad</a:t>
                      </a:r>
                      <a:r>
                        <a:rPr lang="es-CL" baseline="0" dirty="0" smtClean="0">
                          <a:solidFill>
                            <a:schemeClr val="tx1"/>
                          </a:solidFill>
                        </a:rPr>
                        <a:t>  IVA ingresada a tesorería por minorista</a:t>
                      </a:r>
                      <a:endParaRPr lang="es-CL" dirty="0" smtClean="0">
                        <a:solidFill>
                          <a:schemeClr val="tx1"/>
                        </a:solidFill>
                      </a:endParaRPr>
                    </a:p>
                    <a:p>
                      <a:endParaRPr lang="es-CL" dirty="0"/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endParaRPr lang="es-CL" dirty="0"/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endParaRPr lang="es-CL" b="1" dirty="0" smtClean="0">
                        <a:solidFill>
                          <a:schemeClr val="bg1"/>
                        </a:solidFill>
                      </a:endParaRPr>
                    </a:p>
                    <a:p>
                      <a:r>
                        <a:rPr lang="es-CL" b="1" dirty="0" smtClean="0">
                          <a:solidFill>
                            <a:srgbClr val="FF0000"/>
                          </a:solidFill>
                        </a:rPr>
                        <a:t>$  190.000</a:t>
                      </a:r>
                      <a:endParaRPr lang="es-CL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solidFill>
                      <a:schemeClr val="accent1"/>
                    </a:solidFill>
                  </a:tcPr>
                </a:tc>
              </a:tr>
              <a:tr h="952451">
                <a:tc>
                  <a:txBody>
                    <a:bodyPr/>
                    <a:lstStyle/>
                    <a:p>
                      <a:r>
                        <a:rPr lang="es-CL" dirty="0" smtClean="0"/>
                        <a:t>Total:</a:t>
                      </a:r>
                      <a:r>
                        <a:rPr lang="es-CL" baseline="0" dirty="0" smtClean="0"/>
                        <a:t> </a:t>
                      </a:r>
                      <a:endParaRPr lang="es-CL" dirty="0"/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endParaRPr lang="es-CL" dirty="0"/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L" b="1" dirty="0" smtClean="0">
                          <a:solidFill>
                            <a:srgbClr val="FF0000"/>
                          </a:solidFill>
                        </a:rPr>
                        <a:t>$ 665.000</a:t>
                      </a:r>
                      <a:endParaRPr lang="es-CL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solidFill>
                      <a:schemeClr val="accent1"/>
                    </a:solidFill>
                  </a:tcPr>
                </a:tc>
              </a:tr>
            </a:tbl>
          </a:graphicData>
        </a:graphic>
      </p:graphicFrame>
      <p:sp>
        <p:nvSpPr>
          <p:cNvPr id="6" name="Flecha derecha 5"/>
          <p:cNvSpPr/>
          <p:nvPr/>
        </p:nvSpPr>
        <p:spPr>
          <a:xfrm>
            <a:off x="3995936" y="2205851"/>
            <a:ext cx="978408" cy="484632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7" name="Flecha derecha 6"/>
          <p:cNvSpPr/>
          <p:nvPr/>
        </p:nvSpPr>
        <p:spPr>
          <a:xfrm>
            <a:off x="3995936" y="3458091"/>
            <a:ext cx="978408" cy="484632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8" name="Flecha derecha 7"/>
          <p:cNvSpPr/>
          <p:nvPr/>
        </p:nvSpPr>
        <p:spPr>
          <a:xfrm>
            <a:off x="3955065" y="4941168"/>
            <a:ext cx="978408" cy="484632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9" name="Flecha derecha 8"/>
          <p:cNvSpPr/>
          <p:nvPr/>
        </p:nvSpPr>
        <p:spPr>
          <a:xfrm>
            <a:off x="3941784" y="6178265"/>
            <a:ext cx="978408" cy="484632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3343364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CL" sz="2400" dirty="0" smtClean="0">
                <a:latin typeface="Arial" pitchFamily="34" charset="0"/>
                <a:cs typeface="Arial" pitchFamily="34" charset="0"/>
              </a:rPr>
              <a:t>La Contabilidad</a:t>
            </a:r>
            <a:r>
              <a:rPr lang="es-CL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s-CL" sz="2400" dirty="0" smtClean="0">
                <a:latin typeface="Arial" pitchFamily="34" charset="0"/>
                <a:cs typeface="Arial" pitchFamily="34" charset="0"/>
              </a:rPr>
              <a:t>de I.V.A. </a:t>
            </a:r>
            <a:endParaRPr lang="es-CL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endParaRPr lang="es-CL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s-CL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En resumen es posible concluir que la cifra acumulada durante las tres etapas, lo que cada uno pago a tesorería de impuesto, equivale exactamente al 19% del correspondiente ultimo precio de venta aplicado por el minorista a la partida. En otras palabras, el impuesto que se fue generando en las sucesivas etapas, no excede en su monto l 19% del último precio.</a:t>
            </a:r>
          </a:p>
        </p:txBody>
      </p:sp>
    </p:spTree>
    <p:extLst>
      <p:ext uri="{BB962C8B-B14F-4D97-AF65-F5344CB8AC3E}">
        <p14:creationId xmlns:p14="http://schemas.microsoft.com/office/powerpoint/2010/main" val="12985823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CL" sz="2400" dirty="0" smtClean="0">
                <a:latin typeface="Arial" pitchFamily="34" charset="0"/>
                <a:cs typeface="Arial" pitchFamily="34" charset="0"/>
              </a:rPr>
              <a:t>La Contabilidad</a:t>
            </a:r>
            <a:r>
              <a:rPr lang="es-CL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s-CL" sz="2400" dirty="0" smtClean="0">
                <a:latin typeface="Arial" pitchFamily="34" charset="0"/>
                <a:cs typeface="Arial" pitchFamily="34" charset="0"/>
              </a:rPr>
              <a:t>de I.V.A. </a:t>
            </a:r>
            <a:endParaRPr lang="es-CL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es-CL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Por eso se postula que se trata de un impuesto tipo cascada , el 19% se aplica a la utilidad o margen obtenido por cada uno de los que intervienen en las diferentes etapas.</a:t>
            </a:r>
          </a:p>
          <a:p>
            <a:r>
              <a:rPr lang="es-CL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Se puede finalizar afirmando que  el registro contable del IVA , debe ser analizado bajo la perspectiva de las operaciones de compra ( Crédito fiscal ) y por otra parte las correspondientes operaciones de venta ( Débito fiscal)</a:t>
            </a:r>
          </a:p>
        </p:txBody>
      </p:sp>
    </p:spTree>
    <p:extLst>
      <p:ext uri="{BB962C8B-B14F-4D97-AF65-F5344CB8AC3E}">
        <p14:creationId xmlns:p14="http://schemas.microsoft.com/office/powerpoint/2010/main" val="4631463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CL" sz="2400" dirty="0" smtClean="0">
                <a:latin typeface="Arial" pitchFamily="34" charset="0"/>
                <a:cs typeface="Arial" pitchFamily="34" charset="0"/>
              </a:rPr>
              <a:t>La Contabilidad</a:t>
            </a:r>
            <a:r>
              <a:rPr lang="es-CL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s-CL" sz="2400" dirty="0" smtClean="0">
                <a:latin typeface="Arial" pitchFamily="34" charset="0"/>
                <a:cs typeface="Arial" pitchFamily="34" charset="0"/>
              </a:rPr>
              <a:t>de I.V.A. </a:t>
            </a:r>
            <a:endParaRPr lang="es-CL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s-CL" u="sng" dirty="0"/>
              <a:t> </a:t>
            </a:r>
            <a:r>
              <a:rPr lang="es-CL" u="sng" dirty="0" smtClean="0"/>
              <a:t>Ejercicio propuesto;</a:t>
            </a:r>
          </a:p>
          <a:p>
            <a:pPr marL="0" indent="0">
              <a:buNone/>
            </a:pPr>
            <a:r>
              <a:rPr lang="es-CL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Al vender o prestar un servicio se genera el impuesto ( debito fiscal) que la empresa percibe por cuenta del fisco y que tiene luego la obligación de enterar en arcas fiscales.</a:t>
            </a:r>
          </a:p>
          <a:p>
            <a:pPr marL="0" indent="0">
              <a:buNone/>
            </a:pPr>
            <a:r>
              <a:rPr lang="es-CL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Supongamos  que la empresa vende mercaderías  por un valor  de $ 5000 más IVA con pago en efectivo, el costo de la mercadería vendida es de $ 3500.El registro sería el siguiente:</a:t>
            </a:r>
          </a:p>
        </p:txBody>
      </p:sp>
    </p:spTree>
    <p:extLst>
      <p:ext uri="{BB962C8B-B14F-4D97-AF65-F5344CB8AC3E}">
        <p14:creationId xmlns:p14="http://schemas.microsoft.com/office/powerpoint/2010/main" val="35205304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CL" sz="2800" dirty="0" smtClean="0">
                <a:latin typeface="Arial" pitchFamily="34" charset="0"/>
                <a:cs typeface="Arial" pitchFamily="34" charset="0"/>
              </a:rPr>
              <a:t>Mecánica del IVA  </a:t>
            </a:r>
            <a:endParaRPr lang="es-CL" sz="2800" dirty="0"/>
          </a:p>
        </p:txBody>
      </p:sp>
      <p:sp>
        <p:nvSpPr>
          <p:cNvPr id="3" name="Marcador de contenido 2"/>
          <p:cNvSpPr>
            <a:spLocks noGrp="1"/>
          </p:cNvSpPr>
          <p:nvPr>
            <p:ph sz="quarter" idx="1"/>
          </p:nvPr>
        </p:nvSpPr>
        <p:spPr>
          <a:xfrm>
            <a:off x="612648" y="908720"/>
            <a:ext cx="8153400" cy="5187280"/>
          </a:xfrm>
        </p:spPr>
        <p:txBody>
          <a:bodyPr/>
          <a:lstStyle/>
          <a:p>
            <a:endParaRPr lang="es-CL" dirty="0"/>
          </a:p>
        </p:txBody>
      </p:sp>
      <p:graphicFrame>
        <p:nvGraphicFramePr>
          <p:cNvPr id="4" name="Tabl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21204533"/>
              </p:ext>
            </p:extLst>
          </p:nvPr>
        </p:nvGraphicFramePr>
        <p:xfrm>
          <a:off x="1115616" y="1556792"/>
          <a:ext cx="6264696" cy="473407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38759"/>
                <a:gridCol w="2138759"/>
                <a:gridCol w="1987178"/>
              </a:tblGrid>
              <a:tr h="1320195">
                <a:tc>
                  <a:txBody>
                    <a:bodyPr/>
                    <a:lstStyle/>
                    <a:p>
                      <a:r>
                        <a:rPr lang="es-CL" dirty="0" smtClean="0">
                          <a:solidFill>
                            <a:schemeClr val="tx1"/>
                          </a:solidFill>
                        </a:rPr>
                        <a:t>CAJA</a:t>
                      </a:r>
                      <a:endParaRPr lang="es-CL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CL" b="1" dirty="0" smtClean="0">
                          <a:solidFill>
                            <a:schemeClr val="tx1"/>
                          </a:solidFill>
                        </a:rPr>
                        <a:t>$ 5.950.</a:t>
                      </a:r>
                      <a:endParaRPr lang="es-CL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CL" b="1" dirty="0" smtClean="0">
                          <a:solidFill>
                            <a:srgbClr val="FF0000"/>
                          </a:solidFill>
                        </a:rPr>
                        <a:t>VENTA EN EFECTIVO</a:t>
                      </a:r>
                    </a:p>
                  </a:txBody>
                  <a:tcPr/>
                </a:tc>
              </a:tr>
              <a:tr h="1128077">
                <a:tc>
                  <a:txBody>
                    <a:bodyPr/>
                    <a:lstStyle/>
                    <a:p>
                      <a:r>
                        <a:rPr lang="es-CL" b="1" dirty="0" smtClean="0"/>
                        <a:t>MERCADERÍAS</a:t>
                      </a:r>
                    </a:p>
                    <a:p>
                      <a:r>
                        <a:rPr lang="es-CL" b="1" baseline="0" dirty="0" smtClean="0">
                          <a:solidFill>
                            <a:srgbClr val="FF0000"/>
                          </a:solidFill>
                        </a:rPr>
                        <a:t>COSTO DE VENTAS  </a:t>
                      </a:r>
                      <a:endParaRPr lang="es-CL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CL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CL" dirty="0" smtClean="0"/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b="1" dirty="0" smtClean="0">
                          <a:solidFill>
                            <a:schemeClr val="tx1"/>
                          </a:solidFill>
                        </a:rPr>
                        <a:t>$  3.500</a:t>
                      </a:r>
                    </a:p>
                  </a:txBody>
                  <a:tcPr>
                    <a:solidFill>
                      <a:schemeClr val="accent1"/>
                    </a:solidFill>
                  </a:tcPr>
                </a:tc>
              </a:tr>
              <a:tr h="1231414">
                <a:tc>
                  <a:txBody>
                    <a:bodyPr/>
                    <a:lstStyle/>
                    <a:p>
                      <a:r>
                        <a:rPr lang="es-CL" dirty="0" smtClean="0"/>
                        <a:t>UTILIDAD</a:t>
                      </a:r>
                      <a:r>
                        <a:rPr lang="es-CL" baseline="0" dirty="0" smtClean="0"/>
                        <a:t> EN VENTA MERCADERÍAS </a:t>
                      </a:r>
                      <a:endParaRPr lang="es-CL" dirty="0"/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endParaRPr lang="es-CL" dirty="0"/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endParaRPr lang="es-CL" b="1" dirty="0" smtClean="0">
                        <a:solidFill>
                          <a:schemeClr val="bg1"/>
                        </a:solidFill>
                      </a:endParaRPr>
                    </a:p>
                    <a:p>
                      <a:r>
                        <a:rPr lang="es-CL" b="1" dirty="0" smtClean="0">
                          <a:solidFill>
                            <a:schemeClr val="tx1"/>
                          </a:solidFill>
                        </a:rPr>
                        <a:t>$ 1.500</a:t>
                      </a:r>
                      <a:endParaRPr lang="es-CL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1"/>
                    </a:solidFill>
                  </a:tcPr>
                </a:tc>
              </a:tr>
              <a:tr h="105439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baseline="0" dirty="0" smtClean="0">
                          <a:solidFill>
                            <a:schemeClr val="tx1"/>
                          </a:solidFill>
                        </a:rPr>
                        <a:t> IVA DEBITO FISCAL</a:t>
                      </a:r>
                      <a:endParaRPr lang="es-CL" dirty="0" smtClean="0">
                        <a:solidFill>
                          <a:schemeClr val="tx1"/>
                        </a:solidFill>
                      </a:endParaRPr>
                    </a:p>
                    <a:p>
                      <a:endParaRPr lang="es-CL" dirty="0"/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endParaRPr lang="es-CL" dirty="0"/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L" b="1" dirty="0" smtClean="0">
                          <a:solidFill>
                            <a:schemeClr val="tx1"/>
                          </a:solidFill>
                        </a:rPr>
                        <a:t>$  950.</a:t>
                      </a:r>
                      <a:endParaRPr lang="es-CL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1"/>
                    </a:solidFill>
                  </a:tcPr>
                </a:tc>
              </a:tr>
            </a:tbl>
          </a:graphicData>
        </a:graphic>
      </p:graphicFrame>
      <p:sp>
        <p:nvSpPr>
          <p:cNvPr id="7" name="Flecha derecha 6"/>
          <p:cNvSpPr/>
          <p:nvPr/>
        </p:nvSpPr>
        <p:spPr>
          <a:xfrm>
            <a:off x="3758760" y="3041728"/>
            <a:ext cx="978408" cy="484632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8" name="Flecha derecha 7"/>
          <p:cNvSpPr/>
          <p:nvPr/>
        </p:nvSpPr>
        <p:spPr>
          <a:xfrm>
            <a:off x="3851920" y="4206480"/>
            <a:ext cx="978408" cy="484632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9" name="Flecha derecha 8"/>
          <p:cNvSpPr/>
          <p:nvPr/>
        </p:nvSpPr>
        <p:spPr>
          <a:xfrm>
            <a:off x="3851920" y="5346644"/>
            <a:ext cx="978408" cy="484632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648134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CL" sz="2400" dirty="0" smtClean="0">
                <a:latin typeface="Arial" pitchFamily="34" charset="0"/>
                <a:cs typeface="Arial" pitchFamily="34" charset="0"/>
              </a:rPr>
              <a:t>La Contabilidad</a:t>
            </a:r>
            <a:r>
              <a:rPr lang="es-CL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s-CL" sz="2400" dirty="0" smtClean="0">
                <a:latin typeface="Arial" pitchFamily="34" charset="0"/>
                <a:cs typeface="Arial" pitchFamily="34" charset="0"/>
              </a:rPr>
              <a:t>de I.V.A. </a:t>
            </a:r>
            <a:endParaRPr lang="es-CL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s-CL" u="sng" dirty="0"/>
              <a:t> </a:t>
            </a:r>
            <a:r>
              <a:rPr lang="es-CL" u="sng" dirty="0" smtClean="0"/>
              <a:t>Ejercicio propuesto, segunda parte:</a:t>
            </a:r>
          </a:p>
          <a:p>
            <a:pPr marL="0" indent="0">
              <a:buNone/>
            </a:pPr>
            <a:r>
              <a:rPr lang="es-CL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Por otra parte al comprar se genera el derecho de rebajar  el monto con que viene rebajada la respectiva compra ( Crédito fiscal) .Supongamos que procedemos a registrar la compra y que esta fue realizada al contado, de la misma mercadería, cuya venta cavamos de registrar precedentemente:</a:t>
            </a:r>
          </a:p>
        </p:txBody>
      </p:sp>
    </p:spTree>
    <p:extLst>
      <p:ext uri="{BB962C8B-B14F-4D97-AF65-F5344CB8AC3E}">
        <p14:creationId xmlns:p14="http://schemas.microsoft.com/office/powerpoint/2010/main" val="2922526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CL" sz="2800" dirty="0" smtClean="0">
                <a:latin typeface="Arial" pitchFamily="34" charset="0"/>
                <a:cs typeface="Arial" pitchFamily="34" charset="0"/>
              </a:rPr>
              <a:t>Mecánica del IVA  </a:t>
            </a:r>
            <a:endParaRPr lang="es-CL" sz="2800" dirty="0"/>
          </a:p>
        </p:txBody>
      </p:sp>
      <p:sp>
        <p:nvSpPr>
          <p:cNvPr id="3" name="Marcador de contenido 2"/>
          <p:cNvSpPr>
            <a:spLocks noGrp="1"/>
          </p:cNvSpPr>
          <p:nvPr>
            <p:ph sz="quarter" idx="1"/>
          </p:nvPr>
        </p:nvSpPr>
        <p:spPr>
          <a:xfrm>
            <a:off x="612648" y="908720"/>
            <a:ext cx="8153400" cy="5187280"/>
          </a:xfrm>
        </p:spPr>
        <p:txBody>
          <a:bodyPr/>
          <a:lstStyle/>
          <a:p>
            <a:endParaRPr lang="es-CL" dirty="0"/>
          </a:p>
        </p:txBody>
      </p:sp>
      <p:graphicFrame>
        <p:nvGraphicFramePr>
          <p:cNvPr id="4" name="Tabl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37419534"/>
              </p:ext>
            </p:extLst>
          </p:nvPr>
        </p:nvGraphicFramePr>
        <p:xfrm>
          <a:off x="1115616" y="1556792"/>
          <a:ext cx="6264696" cy="379965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38759"/>
                <a:gridCol w="2138759"/>
                <a:gridCol w="1987178"/>
              </a:tblGrid>
              <a:tr h="1440160">
                <a:tc>
                  <a:txBody>
                    <a:bodyPr/>
                    <a:lstStyle/>
                    <a:p>
                      <a:r>
                        <a:rPr lang="es-CL" dirty="0" smtClean="0">
                          <a:solidFill>
                            <a:schemeClr val="tx1"/>
                          </a:solidFill>
                        </a:rPr>
                        <a:t>CAJA</a:t>
                      </a:r>
                      <a:endParaRPr lang="es-CL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b="1" dirty="0" smtClean="0">
                          <a:solidFill>
                            <a:srgbClr val="FF0000"/>
                          </a:solidFill>
                        </a:rPr>
                        <a:t>COMPRA EN EFECTIVO NETO</a:t>
                      </a:r>
                    </a:p>
                    <a:p>
                      <a:endParaRPr lang="es-CL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CL" b="1" dirty="0" smtClean="0">
                          <a:solidFill>
                            <a:schemeClr val="tx1"/>
                          </a:solidFill>
                        </a:rPr>
                        <a:t>$ 4.165</a:t>
                      </a:r>
                    </a:p>
                  </a:txBody>
                  <a:tcPr/>
                </a:tc>
              </a:tr>
              <a:tr h="1128077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baseline="0" dirty="0" smtClean="0">
                          <a:solidFill>
                            <a:schemeClr val="tx1"/>
                          </a:solidFill>
                        </a:rPr>
                        <a:t> IVA CRÉDITO FISCAL</a:t>
                      </a:r>
                      <a:endParaRPr lang="es-CL" dirty="0" smtClean="0">
                        <a:solidFill>
                          <a:schemeClr val="tx1"/>
                        </a:solidFill>
                      </a:endParaRPr>
                    </a:p>
                    <a:p>
                      <a:endParaRPr lang="es-CL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CL" b="1" dirty="0" smtClean="0">
                          <a:solidFill>
                            <a:schemeClr val="tx1"/>
                          </a:solidFill>
                        </a:rPr>
                        <a:t>$   665</a:t>
                      </a:r>
                      <a:endParaRPr lang="es-CL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CL" dirty="0" smtClean="0"/>
                    </a:p>
                  </a:txBody>
                  <a:tcPr>
                    <a:solidFill>
                      <a:schemeClr val="accent1"/>
                    </a:solidFill>
                  </a:tcPr>
                </a:tc>
              </a:tr>
              <a:tr h="1231414">
                <a:tc>
                  <a:txBody>
                    <a:bodyPr/>
                    <a:lstStyle/>
                    <a:p>
                      <a:r>
                        <a:rPr lang="es-CL" baseline="0" dirty="0" smtClean="0"/>
                        <a:t>MERCADERÍAS </a:t>
                      </a:r>
                      <a:endParaRPr lang="es-CL" dirty="0"/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b="1" dirty="0" smtClean="0">
                          <a:solidFill>
                            <a:schemeClr val="tx1"/>
                          </a:solidFill>
                        </a:rPr>
                        <a:t>$ 3.500</a:t>
                      </a:r>
                    </a:p>
                    <a:p>
                      <a:endParaRPr lang="es-CL" dirty="0"/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endParaRPr lang="es-CL" b="1" dirty="0" smtClean="0">
                        <a:solidFill>
                          <a:schemeClr val="bg1"/>
                        </a:solidFill>
                      </a:endParaRPr>
                    </a:p>
                    <a:p>
                      <a:endParaRPr lang="es-CL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1"/>
                    </a:solidFill>
                  </a:tcPr>
                </a:tc>
              </a:tr>
            </a:tbl>
          </a:graphicData>
        </a:graphic>
      </p:graphicFrame>
      <p:sp>
        <p:nvSpPr>
          <p:cNvPr id="7" name="Flecha derecha 6"/>
          <p:cNvSpPr/>
          <p:nvPr/>
        </p:nvSpPr>
        <p:spPr>
          <a:xfrm rot="10800000">
            <a:off x="5868144" y="3172968"/>
            <a:ext cx="978408" cy="484632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8" name="Flecha derecha 7"/>
          <p:cNvSpPr/>
          <p:nvPr/>
        </p:nvSpPr>
        <p:spPr>
          <a:xfrm rot="10800000">
            <a:off x="5868144" y="4319692"/>
            <a:ext cx="978408" cy="484632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8455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CL" sz="2800" dirty="0" smtClean="0">
                <a:latin typeface="Arial" pitchFamily="34" charset="0"/>
                <a:cs typeface="Arial" pitchFamily="34" charset="0"/>
              </a:rPr>
              <a:t>Mecánica del IVA  </a:t>
            </a:r>
            <a:endParaRPr lang="es-CL" sz="2800" dirty="0"/>
          </a:p>
        </p:txBody>
      </p:sp>
      <p:sp>
        <p:nvSpPr>
          <p:cNvPr id="3" name="Marcador de contenido 2"/>
          <p:cNvSpPr>
            <a:spLocks noGrp="1"/>
          </p:cNvSpPr>
          <p:nvPr>
            <p:ph sz="quarter" idx="1"/>
          </p:nvPr>
        </p:nvSpPr>
        <p:spPr>
          <a:xfrm>
            <a:off x="612648" y="908720"/>
            <a:ext cx="8153400" cy="5187280"/>
          </a:xfrm>
        </p:spPr>
        <p:txBody>
          <a:bodyPr/>
          <a:lstStyle/>
          <a:p>
            <a:endParaRPr lang="es-CL" dirty="0"/>
          </a:p>
        </p:txBody>
      </p:sp>
      <p:graphicFrame>
        <p:nvGraphicFramePr>
          <p:cNvPr id="4" name="Tabl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93390103"/>
              </p:ext>
            </p:extLst>
          </p:nvPr>
        </p:nvGraphicFramePr>
        <p:xfrm>
          <a:off x="1331640" y="974746"/>
          <a:ext cx="6264696" cy="512855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38759"/>
                <a:gridCol w="2138759"/>
                <a:gridCol w="1987178"/>
              </a:tblGrid>
              <a:tr h="144016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baseline="0" dirty="0" smtClean="0">
                          <a:solidFill>
                            <a:schemeClr val="tx1"/>
                          </a:solidFill>
                        </a:rPr>
                        <a:t>IVA DÉBITO FISCAL</a:t>
                      </a:r>
                      <a:endParaRPr lang="es-CL" dirty="0" smtClean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CL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CL" b="1" dirty="0" smtClean="0">
                          <a:solidFill>
                            <a:schemeClr val="tx1"/>
                          </a:solidFill>
                        </a:rPr>
                        <a:t>$  950</a:t>
                      </a:r>
                    </a:p>
                  </a:txBody>
                  <a:tcPr/>
                </a:tc>
              </a:tr>
              <a:tr h="1128077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baseline="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s-CL" b="1" baseline="0" dirty="0" smtClean="0">
                          <a:solidFill>
                            <a:schemeClr val="tx1"/>
                          </a:solidFill>
                        </a:rPr>
                        <a:t>IVA CRÉDITO FISCAL</a:t>
                      </a:r>
                      <a:endParaRPr lang="es-CL" b="1" dirty="0" smtClean="0">
                        <a:solidFill>
                          <a:schemeClr val="tx1"/>
                        </a:solidFill>
                      </a:endParaRPr>
                    </a:p>
                    <a:p>
                      <a:endParaRPr lang="es-CL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CL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b="1" dirty="0" smtClean="0">
                          <a:solidFill>
                            <a:schemeClr val="tx1"/>
                          </a:solidFill>
                        </a:rPr>
                        <a:t>$   665</a:t>
                      </a:r>
                    </a:p>
                    <a:p>
                      <a:endParaRPr lang="es-CL" dirty="0" smtClean="0"/>
                    </a:p>
                  </a:txBody>
                  <a:tcPr>
                    <a:solidFill>
                      <a:schemeClr val="accent1"/>
                    </a:solidFill>
                  </a:tcPr>
                </a:tc>
              </a:tr>
              <a:tr h="1231414">
                <a:tc>
                  <a:txBody>
                    <a:bodyPr/>
                    <a:lstStyle/>
                    <a:p>
                      <a:r>
                        <a:rPr lang="es-CL" baseline="0" dirty="0" smtClean="0"/>
                        <a:t> La cuenta IVA, en este caso tendría saldo acreedor, es decir, cuenta de pasivo</a:t>
                      </a:r>
                      <a:endParaRPr lang="es-CL" dirty="0"/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endParaRPr lang="es-CL" dirty="0"/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b="1" dirty="0" smtClean="0">
                          <a:solidFill>
                            <a:srgbClr val="FF0000"/>
                          </a:solidFill>
                        </a:rPr>
                        <a:t>$   285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b="1" dirty="0" smtClean="0">
                          <a:solidFill>
                            <a:schemeClr val="tx1"/>
                          </a:solidFill>
                        </a:rPr>
                        <a:t>Este monto equivale exactamente al 19% de la utilidad obtenida en la venta. </a:t>
                      </a:r>
                    </a:p>
                    <a:p>
                      <a:endParaRPr lang="es-CL" b="1" dirty="0" smtClean="0">
                        <a:solidFill>
                          <a:schemeClr val="bg1"/>
                        </a:solidFill>
                      </a:endParaRPr>
                    </a:p>
                    <a:p>
                      <a:endParaRPr lang="es-CL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1"/>
                    </a:solidFill>
                  </a:tcPr>
                </a:tc>
              </a:tr>
            </a:tbl>
          </a:graphicData>
        </a:graphic>
      </p:graphicFrame>
      <p:sp>
        <p:nvSpPr>
          <p:cNvPr id="7" name="Flecha derecha 6"/>
          <p:cNvSpPr/>
          <p:nvPr/>
        </p:nvSpPr>
        <p:spPr>
          <a:xfrm>
            <a:off x="3693459" y="1657004"/>
            <a:ext cx="978408" cy="484632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8" name="Flecha derecha 7"/>
          <p:cNvSpPr/>
          <p:nvPr/>
        </p:nvSpPr>
        <p:spPr>
          <a:xfrm>
            <a:off x="3758760" y="3150963"/>
            <a:ext cx="978408" cy="484632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9" name="Flecha derecha 8"/>
          <p:cNvSpPr/>
          <p:nvPr/>
        </p:nvSpPr>
        <p:spPr>
          <a:xfrm>
            <a:off x="3791362" y="4315715"/>
            <a:ext cx="978408" cy="484632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5748474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CL" sz="2400" dirty="0" smtClean="0">
                <a:latin typeface="Arial" pitchFamily="34" charset="0"/>
                <a:cs typeface="Arial" pitchFamily="34" charset="0"/>
              </a:rPr>
              <a:t>La Contabilidad</a:t>
            </a:r>
            <a:r>
              <a:rPr lang="es-CL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s-CL" sz="2400" dirty="0" smtClean="0">
                <a:latin typeface="Arial" pitchFamily="34" charset="0"/>
                <a:cs typeface="Arial" pitchFamily="34" charset="0"/>
              </a:rPr>
              <a:t>de Activos </a:t>
            </a:r>
            <a:endParaRPr lang="es-CL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endParaRPr lang="es-CL" u="sng" dirty="0" smtClean="0"/>
          </a:p>
          <a:p>
            <a:endParaRPr lang="es-CL" u="sng" dirty="0"/>
          </a:p>
          <a:p>
            <a:endParaRPr lang="es-CL" u="sng" dirty="0" smtClean="0"/>
          </a:p>
          <a:p>
            <a:r>
              <a:rPr lang="es-CL" dirty="0"/>
              <a:t> </a:t>
            </a:r>
            <a:r>
              <a:rPr lang="es-CL" dirty="0" smtClean="0"/>
              <a:t>                           </a:t>
            </a:r>
            <a:r>
              <a:rPr lang="es-CL" u="sng" dirty="0"/>
              <a:t> FIN</a:t>
            </a:r>
            <a:endParaRPr lang="es-CL" u="sng" dirty="0" smtClean="0"/>
          </a:p>
        </p:txBody>
      </p:sp>
    </p:spTree>
    <p:extLst>
      <p:ext uri="{BB962C8B-B14F-4D97-AF65-F5344CB8AC3E}">
        <p14:creationId xmlns:p14="http://schemas.microsoft.com/office/powerpoint/2010/main" val="194797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ntermedio">
  <a:themeElements>
    <a:clrScheme name="Intermedio">
      <a:dk1>
        <a:sysClr val="windowText" lastClr="000000"/>
      </a:dk1>
      <a:lt1>
        <a:sysClr val="window" lastClr="FFFFFF"/>
      </a:lt1>
      <a:dk2>
        <a:srgbClr val="775F55"/>
      </a:dk2>
      <a:lt2>
        <a:srgbClr val="EBDDC3"/>
      </a:lt2>
      <a:accent1>
        <a:srgbClr val="94B6D2"/>
      </a:accent1>
      <a:accent2>
        <a:srgbClr val="DD8047"/>
      </a:accent2>
      <a:accent3>
        <a:srgbClr val="A5AB81"/>
      </a:accent3>
      <a:accent4>
        <a:srgbClr val="D8B25C"/>
      </a:accent4>
      <a:accent5>
        <a:srgbClr val="7BA79D"/>
      </a:accent5>
      <a:accent6>
        <a:srgbClr val="968C8C"/>
      </a:accent6>
      <a:hlink>
        <a:srgbClr val="F7B615"/>
      </a:hlink>
      <a:folHlink>
        <a:srgbClr val="704404"/>
      </a:folHlink>
    </a:clrScheme>
    <a:fontScheme name="Intermedio">
      <a:maj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Intermedio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  <a:blipFill>
          <a:blip xmlns:r="http://schemas.openxmlformats.org/officeDocument/2006/relationships" r:embed="rId2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Median</Template>
  <TotalTime>1637</TotalTime>
  <Words>2098</Words>
  <Application>Microsoft Office PowerPoint</Application>
  <PresentationFormat>Presentación en pantalla (4:3)</PresentationFormat>
  <Paragraphs>234</Paragraphs>
  <Slides>33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33</vt:i4>
      </vt:variant>
    </vt:vector>
  </HeadingPairs>
  <TitlesOfParts>
    <vt:vector size="39" baseType="lpstr">
      <vt:lpstr>Arial</vt:lpstr>
      <vt:lpstr>Times New Roman</vt:lpstr>
      <vt:lpstr>Tw Cen MT</vt:lpstr>
      <vt:lpstr>Wingdings</vt:lpstr>
      <vt:lpstr>Wingdings 2</vt:lpstr>
      <vt:lpstr>Intermedio</vt:lpstr>
      <vt:lpstr>Unida temática dos</vt:lpstr>
      <vt:lpstr>El impuesto al valor agregado</vt:lpstr>
      <vt:lpstr>La Contabilidad de I. V. A. </vt:lpstr>
      <vt:lpstr>La Contabilidad de I.V.A. </vt:lpstr>
      <vt:lpstr>La Contabilidad de I.V.A. </vt:lpstr>
      <vt:lpstr>La Contabilidad de Activos </vt:lpstr>
      <vt:lpstr>La Contabilidad de I..V.A. </vt:lpstr>
      <vt:lpstr>La Contabilidad de I.V.A </vt:lpstr>
      <vt:lpstr>La Contabilidad de I.V.A </vt:lpstr>
      <vt:lpstr>La Contabilidad de I.V.A. </vt:lpstr>
      <vt:lpstr>La Contabilidad de I.V.A. </vt:lpstr>
      <vt:lpstr>La Contabilidad de I.V.A. </vt:lpstr>
      <vt:lpstr>La Contabilidad de I.V.A. </vt:lpstr>
      <vt:lpstr>Presentación de PowerPoint</vt:lpstr>
      <vt:lpstr>Presentación de PowerPoint</vt:lpstr>
      <vt:lpstr>La Contabilidad de I.V.A </vt:lpstr>
      <vt:lpstr>La Contabilidad de I.V.A. </vt:lpstr>
      <vt:lpstr>Mecánica del IVA  </vt:lpstr>
      <vt:lpstr>La Contabilidad de I.V.A. </vt:lpstr>
      <vt:lpstr>Mecánica del IVA  </vt:lpstr>
      <vt:lpstr>Mecánica del IVA  </vt:lpstr>
      <vt:lpstr>La Contabilidad de I.V.A. </vt:lpstr>
      <vt:lpstr>Mecánica del IVA  </vt:lpstr>
      <vt:lpstr>Mecánica del IVA  </vt:lpstr>
      <vt:lpstr>Mecánica del IVA  </vt:lpstr>
      <vt:lpstr>La Contabilidad de I.V.A. </vt:lpstr>
      <vt:lpstr>La Contabilidad de I.V.A. </vt:lpstr>
      <vt:lpstr>La Contabilidad de I.V.A. </vt:lpstr>
      <vt:lpstr>Mecánica del IVA  </vt:lpstr>
      <vt:lpstr>La Contabilidad de I.V.A. </vt:lpstr>
      <vt:lpstr>Mecánica del IVA  </vt:lpstr>
      <vt:lpstr>Mecánica del IVA  </vt:lpstr>
      <vt:lpstr>La Contabilidad de Activos 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Unida tematica dos</dc:title>
  <dc:creator>casa</dc:creator>
  <cp:lastModifiedBy>Norman Rodriguez Ortega</cp:lastModifiedBy>
  <cp:revision>239</cp:revision>
  <dcterms:created xsi:type="dcterms:W3CDTF">2020-01-11T16:23:14Z</dcterms:created>
  <dcterms:modified xsi:type="dcterms:W3CDTF">2020-04-20T14:36:07Z</dcterms:modified>
</cp:coreProperties>
</file>