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7" r:id="rId3"/>
    <p:sldId id="275" r:id="rId4"/>
    <p:sldId id="276" r:id="rId5"/>
    <p:sldId id="277" r:id="rId6"/>
    <p:sldId id="278" r:id="rId7"/>
    <p:sldId id="280" r:id="rId8"/>
    <p:sldId id="259" r:id="rId9"/>
    <p:sldId id="282" r:id="rId10"/>
    <p:sldId id="283" r:id="rId11"/>
    <p:sldId id="284" r:id="rId12"/>
    <p:sldId id="285" r:id="rId13"/>
    <p:sldId id="337" r:id="rId14"/>
    <p:sldId id="338" r:id="rId15"/>
    <p:sldId id="289" r:id="rId16"/>
    <p:sldId id="288" r:id="rId17"/>
    <p:sldId id="287" r:id="rId18"/>
    <p:sldId id="286" r:id="rId19"/>
    <p:sldId id="290" r:id="rId20"/>
    <p:sldId id="291" r:id="rId21"/>
    <p:sldId id="292" r:id="rId22"/>
    <p:sldId id="293" r:id="rId23"/>
    <p:sldId id="295" r:id="rId24"/>
    <p:sldId id="296" r:id="rId25"/>
    <p:sldId id="298" r:id="rId26"/>
    <p:sldId id="297" r:id="rId27"/>
    <p:sldId id="299" r:id="rId28"/>
    <p:sldId id="300" r:id="rId29"/>
    <p:sldId id="301" r:id="rId30"/>
    <p:sldId id="302" r:id="rId31"/>
    <p:sldId id="303" r:id="rId32"/>
    <p:sldId id="304" r:id="rId33"/>
    <p:sldId id="305" r:id="rId34"/>
    <p:sldId id="307" r:id="rId35"/>
    <p:sldId id="306" r:id="rId36"/>
    <p:sldId id="308" r:id="rId37"/>
    <p:sldId id="311" r:id="rId38"/>
    <p:sldId id="309" r:id="rId39"/>
    <p:sldId id="310" r:id="rId40"/>
    <p:sldId id="312" r:id="rId41"/>
    <p:sldId id="313" r:id="rId42"/>
    <p:sldId id="314" r:id="rId43"/>
    <p:sldId id="315" r:id="rId44"/>
    <p:sldId id="317" r:id="rId45"/>
    <p:sldId id="316" r:id="rId46"/>
    <p:sldId id="318" r:id="rId47"/>
    <p:sldId id="319" r:id="rId48"/>
    <p:sldId id="320" r:id="rId49"/>
    <p:sldId id="321" r:id="rId50"/>
    <p:sldId id="322" r:id="rId51"/>
    <p:sldId id="323" r:id="rId52"/>
    <p:sldId id="324" r:id="rId53"/>
    <p:sldId id="325" r:id="rId54"/>
    <p:sldId id="326" r:id="rId55"/>
    <p:sldId id="327" r:id="rId56"/>
    <p:sldId id="328" r:id="rId57"/>
    <p:sldId id="329" r:id="rId58"/>
    <p:sldId id="330" r:id="rId59"/>
    <p:sldId id="331" r:id="rId60"/>
    <p:sldId id="332" r:id="rId61"/>
    <p:sldId id="333" r:id="rId62"/>
    <p:sldId id="334" r:id="rId63"/>
    <p:sldId id="335" r:id="rId64"/>
    <p:sldId id="336" r:id="rId65"/>
    <p:sldId id="281" r:id="rId66"/>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24" autoAdjust="0"/>
  </p:normalViewPr>
  <p:slideViewPr>
    <p:cSldViewPr>
      <p:cViewPr varScale="1">
        <p:scale>
          <a:sx n="70" d="100"/>
          <a:sy n="70" d="100"/>
        </p:scale>
        <p:origin x="-138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83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1"/>
      </p:bgRef>
    </p:bg>
    <p:spTree>
      <p:nvGrpSpPr>
        <p:cNvPr id="1" name=""/>
        <p:cNvGrpSpPr/>
        <p:nvPr/>
      </p:nvGrpSpPr>
      <p:grpSpPr>
        <a:xfrm>
          <a:off x="0" y="0"/>
          <a:ext cx="0" cy="0"/>
          <a:chOff x="0" y="0"/>
          <a:chExt cx="0" cy="0"/>
        </a:xfrm>
      </p:grpSpPr>
      <p:sp>
        <p:nvSpPr>
          <p:cNvPr id="8" name="7 Título"/>
          <p:cNvSpPr>
            <a:spLocks noGrp="1"/>
          </p:cNvSpPr>
          <p:nvPr>
            <p:ph type="ctrTitle"/>
          </p:nvPr>
        </p:nvSpPr>
        <p:spPr>
          <a:xfrm>
            <a:off x="2286000" y="3124200"/>
            <a:ext cx="6172200" cy="1894362"/>
          </a:xfrm>
        </p:spPr>
        <p:txBody>
          <a:bodyPr/>
          <a:lstStyle>
            <a:lvl1pPr>
              <a:defRPr b="1"/>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bwMode="auto">
          <a:xfrm rot="5400000">
            <a:off x="7764621" y="1174097"/>
            <a:ext cx="2286000" cy="381000"/>
          </a:xfrm>
        </p:spPr>
        <p:txBody>
          <a:bodyPr/>
          <a:lstStyle/>
          <a:p>
            <a:fld id="{D12C8A45-B9B2-4E01-B945-EA96BBA19178}" type="datetimeFigureOut">
              <a:rPr lang="es-CL" smtClean="0"/>
              <a:pPr/>
              <a:t>12-03-2020</a:t>
            </a:fld>
            <a:endParaRPr lang="es-CL"/>
          </a:p>
        </p:txBody>
      </p:sp>
      <p:sp>
        <p:nvSpPr>
          <p:cNvPr id="17" name="16 Marcador de pie de página"/>
          <p:cNvSpPr>
            <a:spLocks noGrp="1"/>
          </p:cNvSpPr>
          <p:nvPr>
            <p:ph type="ftr" sz="quarter" idx="11"/>
          </p:nvPr>
        </p:nvSpPr>
        <p:spPr bwMode="auto">
          <a:xfrm rot="5400000">
            <a:off x="7077269" y="4181669"/>
            <a:ext cx="3657600" cy="384048"/>
          </a:xfrm>
        </p:spPr>
        <p:txBody>
          <a:bodyPr/>
          <a:lstStyle/>
          <a:p>
            <a:endParaRPr lang="es-CL"/>
          </a:p>
        </p:txBody>
      </p:sp>
      <p:sp>
        <p:nvSpPr>
          <p:cNvPr id="10" name="9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Conector recto"/>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Elipse"/>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Elipse"/>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Marcador de número de diapositiva"/>
          <p:cNvSpPr>
            <a:spLocks noGrp="1"/>
          </p:cNvSpPr>
          <p:nvPr>
            <p:ph type="sldNum" sz="quarter" idx="12"/>
          </p:nvPr>
        </p:nvSpPr>
        <p:spPr bwMode="auto">
          <a:xfrm>
            <a:off x="1325544" y="4928702"/>
            <a:ext cx="609600" cy="517524"/>
          </a:xfrm>
        </p:spPr>
        <p:txBody>
          <a:bodyPr/>
          <a:lstStyle/>
          <a:p>
            <a:fld id="{AA964AEA-90DC-4BC5-83BC-E6AEB90072DD}" type="slidenum">
              <a:rPr lang="es-CL" smtClean="0"/>
              <a:pPr/>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8" name="7 Marcador de contenido"/>
          <p:cNvSpPr>
            <a:spLocks noGrp="1"/>
          </p:cNvSpPr>
          <p:nvPr>
            <p:ph sz="quarter" idx="1"/>
          </p:nvPr>
        </p:nvSpPr>
        <p:spPr>
          <a:xfrm>
            <a:off x="457200" y="1600200"/>
            <a:ext cx="7467600" cy="487375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4"/>
          </p:nvPr>
        </p:nvSpPr>
        <p:spPr/>
        <p:txBody>
          <a:bodyPr rtlCol="0"/>
          <a:lstStyle/>
          <a:p>
            <a:fld id="{D12C8A45-B9B2-4E01-B945-EA96BBA19178}" type="datetimeFigureOut">
              <a:rPr lang="es-CL" smtClean="0"/>
              <a:pPr/>
              <a:t>12-03-2020</a:t>
            </a:fld>
            <a:endParaRPr lang="es-CL"/>
          </a:p>
        </p:txBody>
      </p:sp>
      <p:sp>
        <p:nvSpPr>
          <p:cNvPr id="9" name="8 Marcador de número de diapositiva"/>
          <p:cNvSpPr>
            <a:spLocks noGrp="1"/>
          </p:cNvSpPr>
          <p:nvPr>
            <p:ph type="sldNum" sz="quarter" idx="15"/>
          </p:nvPr>
        </p:nvSpPr>
        <p:spPr/>
        <p:txBody>
          <a:bodyPr rtlCol="0"/>
          <a:lstStyle/>
          <a:p>
            <a:fld id="{AA964AEA-90DC-4BC5-83BC-E6AEB90072DD}" type="slidenum">
              <a:rPr lang="es-CL" smtClean="0"/>
              <a:pPr/>
              <a:t>‹Nº›</a:t>
            </a:fld>
            <a:endParaRPr lang="es-CL"/>
          </a:p>
        </p:txBody>
      </p:sp>
      <p:sp>
        <p:nvSpPr>
          <p:cNvPr id="10" name="9 Marcador de pie de página"/>
          <p:cNvSpPr>
            <a:spLocks noGrp="1"/>
          </p:cNvSpPr>
          <p:nvPr>
            <p:ph type="ftr" sz="quarter" idx="16"/>
          </p:nvPr>
        </p:nvSpPr>
        <p:spPr/>
        <p:txBody>
          <a:bodyPr rtlCol="0"/>
          <a:lstStyle/>
          <a:p>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286000" y="2895600"/>
            <a:ext cx="6172200" cy="2053590"/>
          </a:xfrm>
        </p:spPr>
        <p:txBody>
          <a:bodyPr/>
          <a:lstStyle>
            <a:lvl1pPr algn="l">
              <a:buNone/>
              <a:defRPr sz="3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bwMode="auto">
          <a:xfrm rot="5400000">
            <a:off x="7763256" y="1170432"/>
            <a:ext cx="2286000" cy="381000"/>
          </a:xfrm>
        </p:spPr>
        <p:txBody>
          <a:bodyPr/>
          <a:lstStyle/>
          <a:p>
            <a:fld id="{D12C8A45-B9B2-4E01-B945-EA96BBA19178}" type="datetimeFigureOut">
              <a:rPr lang="es-CL" smtClean="0"/>
              <a:pPr/>
              <a:t>12-03-2020</a:t>
            </a:fld>
            <a:endParaRPr lang="es-CL"/>
          </a:p>
        </p:txBody>
      </p:sp>
      <p:sp>
        <p:nvSpPr>
          <p:cNvPr id="5" name="4 Marcador de pie de página"/>
          <p:cNvSpPr>
            <a:spLocks noGrp="1"/>
          </p:cNvSpPr>
          <p:nvPr>
            <p:ph type="ftr" sz="quarter" idx="11"/>
          </p:nvPr>
        </p:nvSpPr>
        <p:spPr bwMode="auto">
          <a:xfrm rot="5400000">
            <a:off x="7077456" y="4178808"/>
            <a:ext cx="3657600" cy="384048"/>
          </a:xfrm>
        </p:spPr>
        <p:txBody>
          <a:bodyPr/>
          <a:lstStyle/>
          <a:p>
            <a:endParaRPr lang="es-CL"/>
          </a:p>
        </p:txBody>
      </p:sp>
      <p:sp>
        <p:nvSpPr>
          <p:cNvPr id="9" name="8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Elipse"/>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Elipse"/>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Elipse"/>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Conector recto"/>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número de diapositiva"/>
          <p:cNvSpPr>
            <a:spLocks noGrp="1"/>
          </p:cNvSpPr>
          <p:nvPr>
            <p:ph type="sldNum" sz="quarter" idx="12"/>
          </p:nvPr>
        </p:nvSpPr>
        <p:spPr bwMode="auto">
          <a:xfrm>
            <a:off x="1340616" y="4928702"/>
            <a:ext cx="609600" cy="517524"/>
          </a:xfrm>
        </p:spPr>
        <p:txBody>
          <a:bodyPr/>
          <a:lstStyle/>
          <a:p>
            <a:fld id="{AA964AEA-90DC-4BC5-83BC-E6AEB90072DD}" type="slidenum">
              <a:rPr lang="es-CL" smtClean="0"/>
              <a:pPr/>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D12C8A45-B9B2-4E01-B945-EA96BBA19178}" type="datetimeFigureOut">
              <a:rPr lang="es-CL" smtClean="0"/>
              <a:pPr/>
              <a:t>12-03-2020</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AA964AEA-90DC-4BC5-83BC-E6AEB90072DD}" type="slidenum">
              <a:rPr lang="es-CL" smtClean="0"/>
              <a:pPr/>
              <a:t>‹Nº›</a:t>
            </a:fld>
            <a:endParaRPr lang="es-CL"/>
          </a:p>
        </p:txBody>
      </p:sp>
      <p:sp>
        <p:nvSpPr>
          <p:cNvPr id="9" name="8 Marcador de contenido"/>
          <p:cNvSpPr>
            <a:spLocks noGrp="1"/>
          </p:cNvSpPr>
          <p:nvPr>
            <p:ph sz="quarter" idx="1"/>
          </p:nvPr>
        </p:nvSpPr>
        <p:spPr>
          <a:xfrm>
            <a:off x="457200"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270248"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7543800" cy="1143000"/>
          </a:xfrm>
        </p:spPr>
        <p:txBody>
          <a:bodyPr anchor="b"/>
          <a:lstStyle>
            <a:lvl1pPr>
              <a:defRPr/>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D12C8A45-B9B2-4E01-B945-EA96BBA19178}" type="datetimeFigureOut">
              <a:rPr lang="es-CL" smtClean="0"/>
              <a:pPr/>
              <a:t>12-03-2020</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AA964AEA-90DC-4BC5-83BC-E6AEB90072DD}" type="slidenum">
              <a:rPr lang="es-CL" smtClean="0"/>
              <a:pPr/>
              <a:t>‹Nº›</a:t>
            </a:fld>
            <a:endParaRPr lang="es-CL"/>
          </a:p>
        </p:txBody>
      </p:sp>
      <p:sp>
        <p:nvSpPr>
          <p:cNvPr id="11" name="10 Marcador de contenido"/>
          <p:cNvSpPr>
            <a:spLocks noGrp="1"/>
          </p:cNvSpPr>
          <p:nvPr>
            <p:ph sz="quarter" idx="2"/>
          </p:nvPr>
        </p:nvSpPr>
        <p:spPr>
          <a:xfrm>
            <a:off x="457200"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371975"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texto"/>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4" name="13 Marcador de texto"/>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6" name="5 Marcador de fecha"/>
          <p:cNvSpPr>
            <a:spLocks noGrp="1"/>
          </p:cNvSpPr>
          <p:nvPr>
            <p:ph type="dt" sz="half" idx="10"/>
          </p:nvPr>
        </p:nvSpPr>
        <p:spPr/>
        <p:txBody>
          <a:bodyPr rtlCol="0"/>
          <a:lstStyle/>
          <a:p>
            <a:fld id="{D12C8A45-B9B2-4E01-B945-EA96BBA19178}" type="datetimeFigureOut">
              <a:rPr lang="es-CL" smtClean="0"/>
              <a:pPr/>
              <a:t>12-03-2020</a:t>
            </a:fld>
            <a:endParaRPr lang="es-CL"/>
          </a:p>
        </p:txBody>
      </p:sp>
      <p:sp>
        <p:nvSpPr>
          <p:cNvPr id="7" name="6 Marcador de número de diapositiva"/>
          <p:cNvSpPr>
            <a:spLocks noGrp="1"/>
          </p:cNvSpPr>
          <p:nvPr>
            <p:ph type="sldNum" sz="quarter" idx="11"/>
          </p:nvPr>
        </p:nvSpPr>
        <p:spPr/>
        <p:txBody>
          <a:bodyPr rtlCol="0"/>
          <a:lstStyle/>
          <a:p>
            <a:fld id="{AA964AEA-90DC-4BC5-83BC-E6AEB90072DD}" type="slidenum">
              <a:rPr lang="es-CL" smtClean="0"/>
              <a:pPr/>
              <a:t>‹Nº›</a:t>
            </a:fld>
            <a:endParaRPr lang="es-CL"/>
          </a:p>
        </p:txBody>
      </p:sp>
      <p:sp>
        <p:nvSpPr>
          <p:cNvPr id="8" name="7 Marcador de pie de página"/>
          <p:cNvSpPr>
            <a:spLocks noGrp="1"/>
          </p:cNvSpPr>
          <p:nvPr>
            <p:ph type="ftr" sz="quarter" idx="12"/>
          </p:nvPr>
        </p:nvSpPr>
        <p:spPr/>
        <p:txBody>
          <a:bodyPr rtlCol="0"/>
          <a:lstStyle/>
          <a:p>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12C8A45-B9B2-4E01-B945-EA96BBA19178}" type="datetimeFigureOut">
              <a:rPr lang="es-CL" smtClean="0"/>
              <a:pPr/>
              <a:t>12-03-2020</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AA964AEA-90DC-4BC5-83BC-E6AEB90072DD}"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Marcador de contenido"/>
          <p:cNvSpPr>
            <a:spLocks noGrp="1"/>
          </p:cNvSpPr>
          <p:nvPr>
            <p:ph sz="quarter" idx="1"/>
          </p:nvPr>
        </p:nvSpPr>
        <p:spPr>
          <a:xfrm>
            <a:off x="304800" y="274320"/>
            <a:ext cx="5638800" cy="6327648"/>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4"/>
          </p:nvPr>
        </p:nvSpPr>
        <p:spPr/>
        <p:txBody>
          <a:bodyPr rtlCol="0"/>
          <a:lstStyle/>
          <a:p>
            <a:fld id="{D12C8A45-B9B2-4E01-B945-EA96BBA19178}" type="datetimeFigureOut">
              <a:rPr lang="es-CL" smtClean="0"/>
              <a:pPr/>
              <a:t>12-03-2020</a:t>
            </a:fld>
            <a:endParaRPr lang="es-CL"/>
          </a:p>
        </p:txBody>
      </p:sp>
      <p:sp>
        <p:nvSpPr>
          <p:cNvPr id="22" name="21 Marcador de número de diapositiva"/>
          <p:cNvSpPr>
            <a:spLocks noGrp="1"/>
          </p:cNvSpPr>
          <p:nvPr>
            <p:ph type="sldNum" sz="quarter" idx="15"/>
          </p:nvPr>
        </p:nvSpPr>
        <p:spPr/>
        <p:txBody>
          <a:bodyPr rtlCol="0"/>
          <a:lstStyle/>
          <a:p>
            <a:fld id="{AA964AEA-90DC-4BC5-83BC-E6AEB90072DD}" type="slidenum">
              <a:rPr lang="es-CL" smtClean="0"/>
              <a:pPr/>
              <a:t>‹Nº›</a:t>
            </a:fld>
            <a:endParaRPr lang="es-CL"/>
          </a:p>
        </p:txBody>
      </p:sp>
      <p:sp>
        <p:nvSpPr>
          <p:cNvPr id="23" name="22 Marcador de pie de página"/>
          <p:cNvSpPr>
            <a:spLocks noGrp="1"/>
          </p:cNvSpPr>
          <p:nvPr>
            <p:ph type="ftr" sz="quarter" idx="16"/>
          </p:nvPr>
        </p:nvSpPr>
        <p:spPr/>
        <p:txBody>
          <a:bodyPr rtlCol="0"/>
          <a:lstStyle/>
          <a:p>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Conector recto"/>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rot="5400000">
            <a:off x="3350133" y="3200400"/>
            <a:ext cx="6309360" cy="457200"/>
          </a:xfrm>
        </p:spPr>
        <p:txBody>
          <a:bodyPr anchor="b"/>
          <a:lstStyle>
            <a:lvl1pPr algn="l">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10" name="9 Conector recto"/>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Rectángulo"/>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Marcador de fecha"/>
          <p:cNvSpPr>
            <a:spLocks noGrp="1"/>
          </p:cNvSpPr>
          <p:nvPr>
            <p:ph type="dt" sz="half" idx="10"/>
          </p:nvPr>
        </p:nvSpPr>
        <p:spPr/>
        <p:txBody>
          <a:bodyPr rtlCol="0"/>
          <a:lstStyle/>
          <a:p>
            <a:fld id="{D12C8A45-B9B2-4E01-B945-EA96BBA19178}" type="datetimeFigureOut">
              <a:rPr lang="es-CL" smtClean="0"/>
              <a:pPr/>
              <a:t>12-03-2020</a:t>
            </a:fld>
            <a:endParaRPr lang="es-CL"/>
          </a:p>
        </p:txBody>
      </p:sp>
      <p:sp>
        <p:nvSpPr>
          <p:cNvPr id="18" name="17 Marcador de número de diapositiva"/>
          <p:cNvSpPr>
            <a:spLocks noGrp="1"/>
          </p:cNvSpPr>
          <p:nvPr>
            <p:ph type="sldNum" sz="quarter" idx="11"/>
          </p:nvPr>
        </p:nvSpPr>
        <p:spPr/>
        <p:txBody>
          <a:bodyPr rtlCol="0"/>
          <a:lstStyle/>
          <a:p>
            <a:fld id="{AA964AEA-90DC-4BC5-83BC-E6AEB90072DD}" type="slidenum">
              <a:rPr lang="es-CL" smtClean="0"/>
              <a:pPr/>
              <a:t>‹Nº›</a:t>
            </a:fld>
            <a:endParaRPr lang="es-CL"/>
          </a:p>
        </p:txBody>
      </p:sp>
      <p:sp>
        <p:nvSpPr>
          <p:cNvPr id="21" name="20 Marcador de pie de página"/>
          <p:cNvSpPr>
            <a:spLocks noGrp="1"/>
          </p:cNvSpPr>
          <p:nvPr>
            <p:ph type="ftr" sz="quarter" idx="12"/>
          </p:nvPr>
        </p:nvSpPr>
        <p:spPr/>
        <p:txBody>
          <a:bodyPr rtlCol="0"/>
          <a:lstStyle/>
          <a:p>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12C8A45-B9B2-4E01-B945-EA96BBA19178}" type="datetimeFigureOut">
              <a:rPr lang="es-CL" smtClean="0"/>
              <a:pPr/>
              <a:t>12-03-2020</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AA964AEA-90DC-4BC5-83BC-E6AEB90072DD}"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676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12C8A45-B9B2-4E01-B945-EA96BBA19178}" type="datetimeFigureOut">
              <a:rPr lang="es-CL" smtClean="0"/>
              <a:pPr/>
              <a:t>12-03-2020</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AA964AEA-90DC-4BC5-83BC-E6AEB90072DD}"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Marcador de título"/>
          <p:cNvSpPr>
            <a:spLocks noGrp="1"/>
          </p:cNvSpPr>
          <p:nvPr>
            <p:ph type="title"/>
          </p:nvPr>
        </p:nvSpPr>
        <p:spPr>
          <a:xfrm>
            <a:off x="457200" y="274638"/>
            <a:ext cx="7467600" cy="1143000"/>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D12C8A45-B9B2-4E01-B945-EA96BBA19178}" type="datetimeFigureOut">
              <a:rPr lang="es-CL" smtClean="0"/>
              <a:pPr/>
              <a:t>12-03-2020</a:t>
            </a:fld>
            <a:endParaRPr lang="es-CL"/>
          </a:p>
        </p:txBody>
      </p:sp>
      <p:sp>
        <p:nvSpPr>
          <p:cNvPr id="3" name="2 Marcador de pie de página"/>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s-CL"/>
          </a:p>
        </p:txBody>
      </p:sp>
      <p:sp>
        <p:nvSpPr>
          <p:cNvPr id="7" name="6 Conector recto"/>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AA964AEA-90DC-4BC5-83BC-E6AEB90072DD}"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CL" dirty="0" smtClean="0"/>
              <a:t>UNIDAD </a:t>
            </a:r>
            <a:r>
              <a:rPr lang="es-CL" smtClean="0"/>
              <a:t>TEMATICA </a:t>
            </a:r>
            <a:r>
              <a:rPr lang="es-CL" smtClean="0"/>
              <a:t>UNO</a:t>
            </a:r>
            <a:r>
              <a:rPr lang="es-CL" dirty="0" smtClean="0"/>
              <a:t/>
            </a:r>
            <a:br>
              <a:rPr lang="es-CL" dirty="0" smtClean="0"/>
            </a:br>
            <a:r>
              <a:rPr lang="es-CL" dirty="0" smtClean="0"/>
              <a:t>EL PODER LEGISLATIVO</a:t>
            </a:r>
            <a:endParaRPr lang="es-CL" dirty="0"/>
          </a:p>
        </p:txBody>
      </p:sp>
      <p:sp>
        <p:nvSpPr>
          <p:cNvPr id="3" name="2 Subtítulo"/>
          <p:cNvSpPr>
            <a:spLocks noGrp="1"/>
          </p:cNvSpPr>
          <p:nvPr>
            <p:ph type="subTitle" idx="1"/>
          </p:nvPr>
        </p:nvSpPr>
        <p:spPr/>
        <p:txBody>
          <a:bodyPr/>
          <a:lstStyle/>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FUNCION LEGISLATIVA</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Comúnmente, se define la función legislativa  por la producción de normas generales y obligatorias, tendientes a regular la conducta tanto de los ocupantes como de los no ocupantes de los cargos o roles de gobierno, y con respecto a todo tipo de relaciones que establezcan entre ellos. </a:t>
            </a:r>
            <a:endParaRPr lang="es-CL"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FUNCION LEGISLATIVA</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Esta función legislativa se traduce en ley propiamente tal, en decreto ley y decreto con fuerza de ley .Estos dos últimos constituyen la denominada legislación irregular.</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FUNCION LEGISLATIVA</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endParaRPr lang="es-CL" sz="2400" dirty="0" smtClean="0"/>
          </a:p>
          <a:p>
            <a:r>
              <a:rPr lang="es-CL" sz="2400" dirty="0" smtClean="0"/>
              <a:t>Los decretos leyes se podrían definir como aquel conjunto de normas jurídicas que proceden de gobiernos de hecho, y que tienen por objeto crear una legislación obligatoria para los habitantes de la Nación  ante la inexistencia de un Poder Legislativo.</a:t>
            </a:r>
            <a:endParaRPr lang="es-CL" sz="2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FUNCION LEGISLATIVA</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endParaRPr lang="es-CL" sz="2400" dirty="0" smtClean="0"/>
          </a:p>
          <a:p>
            <a:r>
              <a:rPr lang="es-CL" sz="2400" dirty="0" smtClean="0"/>
              <a:t>Los decretos con fuerza de ley se pueden definir como aquella norma generada por el Poder Ejecutivo y que , cumpliendo o no con las formalidades constitucionales, deriva de una autorización que el Congreso Nacional o Parlamento ha otorgado al Presidente de la República o al Jefe de Gobierno, para legislar en materia de competencia legislativa.</a:t>
            </a:r>
            <a:endParaRPr lang="es-CL"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FUNCION LEGISLATIVA</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endParaRPr lang="es-CL" sz="2400" dirty="0" smtClean="0"/>
          </a:p>
          <a:p>
            <a:r>
              <a:rPr lang="es-CL" sz="2400" dirty="0" smtClean="0"/>
              <a:t>Existen también  las denominadas leyes normativas, mediante las cuales el Congreso Nacional o Parlamento faculta al Poder Ejecutivo para que desarrolle, complete o reglamente una legislación, indicándole las bases o  presupuestos mas importantes. Se llaman también leyes bases o leyes cuadros.</a:t>
            </a:r>
            <a:endParaRPr lang="es-CL" sz="2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FUNCION LEGISLATIVA</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La función legislativa se encuentra radicada en un órgano colegiado que se estima representativo de la voluntad nacional, por cuanto sus miembros son designados mediante un proceso de elección </a:t>
            </a:r>
            <a:r>
              <a:rPr lang="es-CL" sz="2400" dirty="0" err="1" smtClean="0"/>
              <a:t>popular.Ha</a:t>
            </a:r>
            <a:r>
              <a:rPr lang="es-CL" sz="2400" dirty="0" smtClean="0"/>
              <a:t> predominado en esta materia el bicameralismo, es decir, la configuración de una Cámara de diputados y un Senado.</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El Congreso Nacional se compone de dos ramas: la Cámara de Diputados y el Senado . Ambas  concurren a la conformación de las leyes en base en lo establecido en la Constitución.</a:t>
            </a:r>
            <a:endParaRPr lang="es-CL" sz="2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En lo particular la Cámara de Diputados esta integrada por </a:t>
            </a:r>
            <a:r>
              <a:rPr lang="es-CL" sz="2400" dirty="0"/>
              <a:t>120 Miembros, </a:t>
            </a:r>
            <a:r>
              <a:rPr lang="es-CL" sz="2400" dirty="0" smtClean="0"/>
              <a:t>cambia a 155, elegidos  mediante votación directa  por los distritos electorales que establezca la ley orgánica constitucional respectiva. Actualmente 60 y pasa a 28 distritos.</a:t>
            </a:r>
          </a:p>
          <a:p>
            <a:r>
              <a:rPr lang="es-CL" sz="2400" dirty="0" smtClean="0"/>
              <a:t>Se renovara en su totalidad cada cuatro años. </a:t>
            </a:r>
            <a:endParaRPr lang="es-CL"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Para ser elegido Diputado se requiere ser ciudadano con derecho a sufragio, tener cumplido 21 años de edad, región a que pertenezca el distrito electoral correspondiente, durante un plazo no inferior a dos años, contados hacia atrás desde el día de haber </a:t>
            </a:r>
            <a:r>
              <a:rPr lang="es-CL" sz="2400" dirty="0"/>
              <a:t>cursado la enseñanza media o equivalente, y tener residencia en la </a:t>
            </a:r>
            <a:r>
              <a:rPr lang="es-CL" sz="2400" dirty="0" smtClean="0"/>
              <a:t> elección.  </a:t>
            </a:r>
            <a:endParaRPr lang="es-CL" sz="24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Senado se compone de miembros elegidos mediante votación directa por circunscripciones senatoriales, en consideración a las regiones del país, cada una constituirá a lo menos una </a:t>
            </a:r>
            <a:r>
              <a:rPr lang="es-CL" sz="2400" dirty="0" err="1" smtClean="0"/>
              <a:t>circunscripción.La</a:t>
            </a:r>
            <a:r>
              <a:rPr lang="es-CL" sz="2400" dirty="0" smtClean="0"/>
              <a:t> ley orgánica constitucional determina el numero de Senadores, las circunscripciones y la forma de elección.</a:t>
            </a:r>
            <a:endParaRPr lang="es-CL" sz="2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lnSpcReduction="10000"/>
          </a:bodyPr>
          <a:lstStyle/>
          <a:p>
            <a:r>
              <a:rPr lang="es-CL" sz="2400" dirty="0" smtClean="0"/>
              <a:t>Los Senadores duraran 8 años en su cargo y se renovaran alternadamente cada cuatro años.</a:t>
            </a:r>
          </a:p>
          <a:p>
            <a:r>
              <a:rPr lang="es-CL" sz="2400" dirty="0" smtClean="0"/>
              <a:t>Actualmente son 38 y pasan a ser 50, estableciéndose una sola circunscripción senatorial por Región.</a:t>
            </a:r>
          </a:p>
          <a:p>
            <a:r>
              <a:rPr lang="es-CL" sz="2400" dirty="0" smtClean="0"/>
              <a:t>Para ser elegido Senador se requiere ser ciudadano con derecho a sufragio, poseer enseñanza media cumplida y tener cumplidos 35 años de edad el día de la elección.</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regiones con derecho a elegir dos senadores son Arica y </a:t>
            </a:r>
            <a:r>
              <a:rPr lang="es-CL" sz="2400" dirty="0" err="1" smtClean="0"/>
              <a:t>Parinacota</a:t>
            </a:r>
            <a:r>
              <a:rPr lang="es-CL" sz="2400" dirty="0" smtClean="0"/>
              <a:t>, Tarapacá,Atacama,Aysén,Magallanes,Antofagasta,Coquimbo,Ohiggins,Los Ríos y Los Lagos. </a:t>
            </a:r>
          </a:p>
        </p:txBody>
      </p:sp>
    </p:spTree>
    <p:extLst>
      <p:ext uri="{BB962C8B-B14F-4D97-AF65-F5344CB8AC3E}">
        <p14:creationId xmlns:p14="http://schemas.microsoft.com/office/powerpoint/2010/main" val="6860176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regiones con derecho a elegir Cinco senadores son Metropolitana, </a:t>
            </a:r>
            <a:r>
              <a:rPr lang="es-CL" sz="2400" dirty="0" err="1" smtClean="0"/>
              <a:t>Valparaíso,Maule,BíoBío</a:t>
            </a:r>
            <a:r>
              <a:rPr lang="es-CL" sz="2400" dirty="0" smtClean="0"/>
              <a:t> y  la Araucanía.</a:t>
            </a:r>
          </a:p>
          <a:p>
            <a:r>
              <a:rPr lang="es-CL" sz="2400" dirty="0" smtClean="0"/>
              <a:t>En relación al número de nuevos senadores 9 de un total de 12 serán para regiones </a:t>
            </a:r>
          </a:p>
        </p:txBody>
      </p:sp>
    </p:spTree>
    <p:extLst>
      <p:ext uri="{BB962C8B-B14F-4D97-AF65-F5344CB8AC3E}">
        <p14:creationId xmlns:p14="http://schemas.microsoft.com/office/powerpoint/2010/main" val="11310960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214422"/>
            <a:ext cx="6172200" cy="5160500"/>
          </a:xfrm>
        </p:spPr>
        <p:txBody>
          <a:bodyPr>
            <a:normAutofit/>
          </a:bodyPr>
          <a:lstStyle/>
          <a:p>
            <a:r>
              <a:rPr lang="es-CL" sz="2400" dirty="0" smtClean="0"/>
              <a:t>Se entenderá que los diputados tienen, por el solo ministerio de la ley, su residencia en la región correspondiente, mientras se encuentren en ejercicio de su cargo.</a:t>
            </a:r>
          </a:p>
          <a:p>
            <a:endParaRPr lang="es-CL" sz="2400" dirty="0" smtClean="0"/>
          </a:p>
          <a:p>
            <a:r>
              <a:rPr lang="es-CL" sz="2400" dirty="0" smtClean="0"/>
              <a:t>Las elecciones de diputados y senadores se realizaran conjuntamente.</a:t>
            </a:r>
          </a:p>
          <a:p>
            <a:endParaRPr lang="es-CL" sz="2400" dirty="0" smtClean="0"/>
          </a:p>
          <a:p>
            <a:r>
              <a:rPr lang="es-CL" sz="2400" dirty="0" smtClean="0"/>
              <a:t>Los parlamentarios podrán ser reelegidos en sus cargos.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vacantes de diputados y las de senadores se proveerán con el ciudadano que señale el partido político al que pertenecía el parlamentario que produjo la vacante al momento de ser elegido.</a:t>
            </a:r>
          </a:p>
          <a:p>
            <a:endParaRPr lang="es-CL" sz="2400" dirty="0" smtClean="0"/>
          </a:p>
          <a:p>
            <a:r>
              <a:rPr lang="es-CL" sz="2400" dirty="0" smtClean="0"/>
              <a:t>Los parlamentarios elegidos como independientes no serán reemplazados.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nuevo diputado o senador ejercerá sus funciones por el termino que faltaba a quien origino la vacante.</a:t>
            </a:r>
          </a:p>
          <a:p>
            <a:endParaRPr lang="es-CL" sz="2400" dirty="0" smtClean="0"/>
          </a:p>
          <a:p>
            <a:r>
              <a:rPr lang="es-CL" sz="2400" dirty="0" smtClean="0"/>
              <a:t>En ningún caso procederan elecciones complementarias.</a:t>
            </a:r>
          </a:p>
          <a:p>
            <a:endParaRPr lang="es-CL" sz="2400" dirty="0" smtClean="0"/>
          </a:p>
          <a:p>
            <a:r>
              <a:rPr lang="es-CL" sz="2400" dirty="0" smtClean="0"/>
              <a: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Los Senadores duraran 8 años en su cargo y se renovaran alternadamente cada cuatro años.</a:t>
            </a:r>
          </a:p>
          <a:p>
            <a:endParaRPr lang="es-CL" sz="2400" dirty="0" smtClean="0"/>
          </a:p>
          <a:p>
            <a:r>
              <a:rPr lang="es-CL" sz="2400" dirty="0" smtClean="0"/>
              <a:t>Para ser elegido Senador se requiere ser ciudadano con derecho a sufragio, poseer enseñanza media cumplida y tener cumplidos 35 años de edad el día de la elección.</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70000" lnSpcReduction="20000"/>
          </a:bodyPr>
          <a:lstStyle/>
          <a:p>
            <a:r>
              <a:rPr lang="es-CL" sz="2400" dirty="0" smtClean="0"/>
              <a:t>Serán  atribuciones exclusivas de la Cámara de Diputado:</a:t>
            </a:r>
          </a:p>
          <a:p>
            <a:endParaRPr lang="es-CL" sz="2400" dirty="0" smtClean="0"/>
          </a:p>
          <a:p>
            <a:r>
              <a:rPr lang="es-CL" sz="2400" dirty="0" smtClean="0"/>
              <a:t>1.- Fiscalizar los actos del Gobierno, para lo cual puede:</a:t>
            </a:r>
          </a:p>
          <a:p>
            <a:endParaRPr lang="es-CL" sz="2400" dirty="0" smtClean="0"/>
          </a:p>
          <a:p>
            <a:r>
              <a:rPr lang="es-CL" sz="2400" dirty="0" smtClean="0"/>
              <a:t>a.-Adoptar acuerdos o sugerir observaciones, con el voto de la mayoría de lo diputados presentes, los que se transmitirán por escrito al Presidente de la República, debiendo dar respuesta fundada por medio del Ministro de Estado que corresponda dentro de un plazo de 30 días.</a:t>
            </a:r>
          </a:p>
          <a:p>
            <a:r>
              <a:rPr lang="es-CL" sz="2400" dirty="0" smtClean="0"/>
              <a:t>Además cualquier diputado con el voto favorable de un tercio de los presentes podrá solicitar determinados antecedentes al gobierno(plazo igual al anterior)</a:t>
            </a:r>
          </a:p>
          <a:p>
            <a:endParaRPr lang="es-CL" sz="2400" dirty="0" smtClean="0"/>
          </a:p>
          <a:p>
            <a:r>
              <a:rPr lang="es-CL" sz="2400" dirty="0" smtClean="0"/>
              <a:t>.</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555776" y="2204864"/>
            <a:ext cx="6172200" cy="4517558"/>
          </a:xfrm>
        </p:spPr>
        <p:txBody>
          <a:bodyPr>
            <a:normAutofit fontScale="92500" lnSpcReduction="20000"/>
          </a:bodyPr>
          <a:lstStyle/>
          <a:p>
            <a:r>
              <a:rPr lang="es-CL" sz="2400" dirty="0" smtClean="0"/>
              <a:t>Serán  atribuciones exclusivas de la Cámara de Diputado:</a:t>
            </a:r>
          </a:p>
          <a:p>
            <a:endParaRPr lang="es-CL" sz="2400" dirty="0" smtClean="0"/>
          </a:p>
          <a:p>
            <a:r>
              <a:rPr lang="es-CL" sz="2400" dirty="0" smtClean="0"/>
              <a:t>1.- Fiscalizar los actos del Gobierno, para lo cual puede (continuación):</a:t>
            </a:r>
          </a:p>
          <a:p>
            <a:endParaRPr lang="es-CL" sz="2400" dirty="0" smtClean="0"/>
          </a:p>
          <a:p>
            <a:r>
              <a:rPr lang="es-CL" sz="2400" dirty="0" smtClean="0"/>
              <a:t>b.-Citar a un Ministro de Estado, a petición de a lo menos un tercio de los diputados en ejercicio, con el propósito de formularle relacionadas con su cargo-( no mas de tres veces en un año).</a:t>
            </a:r>
          </a:p>
          <a:p>
            <a:r>
              <a:rPr lang="es-CL" sz="2400" dirty="0" smtClean="0"/>
              <a:t>La asistencia será obligatoria y deberá responder las preguntas y consultas que motivan su citación.</a:t>
            </a:r>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77500" lnSpcReduction="20000"/>
          </a:bodyPr>
          <a:lstStyle/>
          <a:p>
            <a:r>
              <a:rPr lang="es-CL" sz="2400" dirty="0" smtClean="0"/>
              <a:t>Serán  atribuciones exclusivas de la Cámara de Diputado:</a:t>
            </a:r>
          </a:p>
          <a:p>
            <a:endParaRPr lang="es-CL" sz="2400" dirty="0" smtClean="0"/>
          </a:p>
          <a:p>
            <a:r>
              <a:rPr lang="es-CL" sz="2400" dirty="0" smtClean="0"/>
              <a:t>1.- Fiscalizar los actos del Gobierno, para lo cual puede (continuación):</a:t>
            </a:r>
          </a:p>
          <a:p>
            <a:endParaRPr lang="es-CL" sz="2400" dirty="0" smtClean="0"/>
          </a:p>
          <a:p>
            <a:r>
              <a:rPr lang="es-CL" sz="2400" dirty="0" smtClean="0"/>
              <a:t>c.- Crear comisiones especiales investigadoras a petición de a lo menos dos quintos de los diputados en ejercicio, con el objeto de reunir informaciones relativas a determinados actos del Gobierno-</a:t>
            </a:r>
          </a:p>
          <a:p>
            <a:r>
              <a:rPr lang="es-CL" sz="2400" dirty="0" smtClean="0"/>
              <a:t>Las comisiones investigadoras, a petición de un tercio de sus miembros, podrán despachar  citaciones y solicitar antecedentes.</a:t>
            </a:r>
          </a:p>
          <a:p>
            <a:endParaRPr lang="es-CL" sz="2400" dirty="0" smtClean="0"/>
          </a:p>
          <a:p>
            <a:r>
              <a:rPr lang="es-CL" sz="2400" dirty="0" smtClean="0"/>
              <a:t>.</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70000" lnSpcReduction="20000"/>
          </a:bodyPr>
          <a:lstStyle/>
          <a:p>
            <a:r>
              <a:rPr lang="es-CL" sz="2400" dirty="0" smtClean="0"/>
              <a:t>Serán  atribuciones exclusivas de la Cámara de Diputado:</a:t>
            </a:r>
          </a:p>
          <a:p>
            <a:endParaRPr lang="es-CL" sz="2400" dirty="0" smtClean="0"/>
          </a:p>
          <a:p>
            <a:r>
              <a:rPr lang="es-CL" sz="2400" dirty="0" smtClean="0"/>
              <a:t>1.- Fiscalizar los actos del Gobierno, para lo cual puede (continuación):</a:t>
            </a:r>
          </a:p>
          <a:p>
            <a:endParaRPr lang="es-CL" sz="2400" dirty="0" smtClean="0"/>
          </a:p>
          <a:p>
            <a:r>
              <a:rPr lang="es-CL" sz="2400" dirty="0" smtClean="0"/>
              <a:t>C.-( continuación )Los Ministros de Estado, los demás funcionarios de la Administración publica y el personal de las empresas del estado o de aquellas en que este tenga participación mayoritaria, que sean citados , tendrán la obligación de comparecer y entregar los  antecedentes que le sean solicitados.</a:t>
            </a:r>
          </a:p>
          <a:p>
            <a:r>
              <a:rPr lang="es-CL" sz="2400" dirty="0" smtClean="0"/>
              <a:t>Cabe destacar que un Ministro de Estado no podrá ser citado por mas de tres veces a una misma comisión investigadora, sin el previo acuerdo de la mayoría de sus miembros.</a:t>
            </a:r>
          </a:p>
          <a:p>
            <a:endParaRPr lang="es-CL" sz="2400" dirty="0" smtClean="0"/>
          </a:p>
          <a:p>
            <a:r>
              <a:rPr lang="es-CL" sz="2400" dirty="0" smtClean="0"/>
              <a:t>.</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70000" lnSpcReduction="20000"/>
          </a:bodyPr>
          <a:lstStyle/>
          <a:p>
            <a:r>
              <a:rPr lang="es-CL" sz="2400" dirty="0" smtClean="0"/>
              <a:t>Serán  atribuciones exclusivas de la Cámara de Diputado:</a:t>
            </a:r>
          </a:p>
          <a:p>
            <a:endParaRPr lang="es-CL" sz="2400" dirty="0" smtClean="0"/>
          </a:p>
          <a:p>
            <a:r>
              <a:rPr lang="es-CL" sz="2400" dirty="0" smtClean="0"/>
              <a:t>2.- Declarar si han o no lugar las acusaciones que no menos de diez ni mas de veinte de sus miembros formulen en contra de las siguientes personas:</a:t>
            </a:r>
          </a:p>
          <a:p>
            <a:r>
              <a:rPr lang="es-CL" sz="2400" dirty="0" smtClean="0"/>
              <a:t>a.- Del Presidente de la República, por actos de su administración que hayan comprometido gravemente el honor o la seguridad dela Nación, o infringido abiertamente la Constitución o las leyes.</a:t>
            </a:r>
          </a:p>
          <a:p>
            <a:r>
              <a:rPr lang="es-CL" sz="2400" dirty="0" smtClean="0"/>
              <a:t>Plazo mientras este en funciones o hasta los seis meses siguientes a su expiración en el cargo. Durante este proceso no podrá ausentarse del país sin acuerdo de la Cámara.</a:t>
            </a:r>
          </a:p>
          <a:p>
            <a:endParaRPr lang="es-CL" sz="2400" dirty="0" smtClean="0"/>
          </a:p>
          <a:p>
            <a:r>
              <a:rPr lang="es-CL" sz="2400" dirty="0" smtClean="0"/>
              <a:t>.</a:t>
            </a:r>
          </a:p>
          <a:p>
            <a:endParaRPr lang="es-CL" sz="2400" dirty="0" smtClean="0"/>
          </a:p>
          <a:p>
            <a:r>
              <a:rPr lang="es-CL" sz="2400" dirty="0" smtClean="0"/>
              <a:t>.</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70000" lnSpcReduction="20000"/>
          </a:bodyPr>
          <a:lstStyle/>
          <a:p>
            <a:r>
              <a:rPr lang="es-CL" sz="2400" dirty="0" smtClean="0"/>
              <a:t>Serán  atribuciones exclusivas de la Cámara de Diputado:</a:t>
            </a:r>
          </a:p>
          <a:p>
            <a:endParaRPr lang="es-CL" sz="2400" dirty="0" smtClean="0"/>
          </a:p>
          <a:p>
            <a:r>
              <a:rPr lang="es-CL" sz="2400" dirty="0" smtClean="0"/>
              <a:t>2.- Declarar si han o no lugar las acusaciones que no menos de diez ni mas de veinte de sus miembros formulen en contra de las siguientes personas:</a:t>
            </a:r>
          </a:p>
          <a:p>
            <a:endParaRPr lang="es-CL" sz="2400" dirty="0" smtClean="0"/>
          </a:p>
          <a:p>
            <a:r>
              <a:rPr lang="es-CL" sz="2400" dirty="0" smtClean="0"/>
              <a:t>b.-De los Ministros de Estado, por haber comprometido gravemente el honor o la seguridad de la Nación, por infringir la constitución o las leyes o haber dejado estas sin ejecución. Además por lo delitos de traición, concusión, malversación de fondos públicos y soborno-</a:t>
            </a:r>
          </a:p>
          <a:p>
            <a:endParaRPr lang="es-CL" sz="2400" dirty="0" smtClean="0"/>
          </a:p>
          <a:p>
            <a:r>
              <a:rPr lang="es-CL" sz="2400" dirty="0" smtClean="0"/>
              <a:t>.</a:t>
            </a:r>
          </a:p>
          <a:p>
            <a:endParaRPr lang="es-CL" sz="2400" dirty="0" smtClean="0"/>
          </a:p>
          <a:p>
            <a:r>
              <a:rPr lang="es-CL" sz="2400" dirty="0" smtClean="0"/>
              <a:t>.</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70000" lnSpcReduction="20000"/>
          </a:bodyPr>
          <a:lstStyle/>
          <a:p>
            <a:r>
              <a:rPr lang="es-CL" sz="2400" dirty="0" smtClean="0"/>
              <a:t>Serán  atribuciones exclusivas de la Cámara de Diputado:</a:t>
            </a:r>
          </a:p>
          <a:p>
            <a:endParaRPr lang="es-CL" sz="2400" dirty="0" smtClean="0"/>
          </a:p>
          <a:p>
            <a:r>
              <a:rPr lang="es-CL" sz="2400" dirty="0" smtClean="0"/>
              <a:t>2.- Declarar si han o no lugar las acusaciones que no menos de diez ni mas de veinte de sus miembros formulen en contar de las siguientes personas:</a:t>
            </a:r>
          </a:p>
          <a:p>
            <a:endParaRPr lang="es-CL" sz="2400" dirty="0" smtClean="0"/>
          </a:p>
          <a:p>
            <a:r>
              <a:rPr lang="es-CL" sz="2400" dirty="0" smtClean="0"/>
              <a:t>c.-De los Ministros de Estado, por haber comprometido gravemente el honor o la seguridad de la Nación, por infringir la constitución o las leyes o haber dejado estas sin ejecución. Además por lo delitos de traición, concusión, malversación de fondos públicos y soborno-</a:t>
            </a:r>
          </a:p>
          <a:p>
            <a:endParaRPr lang="es-CL" sz="2400" dirty="0" smtClean="0"/>
          </a:p>
          <a:p>
            <a:r>
              <a:rPr lang="es-CL" sz="2400" dirty="0" smtClean="0"/>
              <a:t>.</a:t>
            </a:r>
          </a:p>
          <a:p>
            <a:endParaRPr lang="es-CL" sz="2400" dirty="0" smtClean="0"/>
          </a:p>
          <a:p>
            <a:r>
              <a:rPr lang="es-CL" sz="2400" dirty="0" smtClean="0"/>
              <a:t>.</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77500" lnSpcReduction="20000"/>
          </a:bodyPr>
          <a:lstStyle/>
          <a:p>
            <a:r>
              <a:rPr lang="es-CL" sz="2400" dirty="0" smtClean="0"/>
              <a:t>Serán  atribuciones exclusivas de la Cámara de Diputado:</a:t>
            </a:r>
          </a:p>
          <a:p>
            <a:endParaRPr lang="es-CL" sz="2400" dirty="0" smtClean="0"/>
          </a:p>
          <a:p>
            <a:r>
              <a:rPr lang="es-CL" sz="2400" dirty="0" smtClean="0"/>
              <a:t>2.- Declarar si han o no lugar las acusaciones que no menos de diez ni mas de veinte de sus miembros formulen en contra de las siguientes persona:</a:t>
            </a:r>
          </a:p>
          <a:p>
            <a:endParaRPr lang="es-CL" sz="2400" dirty="0" smtClean="0"/>
          </a:p>
          <a:p>
            <a:r>
              <a:rPr lang="es-CL" sz="2400" dirty="0" smtClean="0"/>
              <a:t>d.-De los generales o almirantes de las instituciones pertenecientes a las FFAA, por haber comprometido gravemente el honro o la seguridad de la Nación-.-</a:t>
            </a:r>
          </a:p>
          <a:p>
            <a:endParaRPr lang="es-CL" sz="2400" dirty="0" smtClean="0"/>
          </a:p>
          <a:p>
            <a:r>
              <a:rPr lang="es-CL" sz="2400" dirty="0" smtClean="0"/>
              <a:t>.</a:t>
            </a:r>
          </a:p>
          <a:p>
            <a:endParaRPr lang="es-CL" sz="2400" dirty="0" smtClean="0"/>
          </a:p>
          <a:p>
            <a:r>
              <a:rPr lang="es-CL" sz="2400" dirty="0" smtClean="0"/>
              <a:t>.</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70000" lnSpcReduction="20000"/>
          </a:bodyPr>
          <a:lstStyle/>
          <a:p>
            <a:r>
              <a:rPr lang="es-CL" sz="2400" dirty="0" smtClean="0"/>
              <a:t>Serán  atribuciones exclusivas de la Cámara de Diputado:</a:t>
            </a:r>
          </a:p>
          <a:p>
            <a:endParaRPr lang="es-CL" sz="2400" dirty="0" smtClean="0"/>
          </a:p>
          <a:p>
            <a:r>
              <a:rPr lang="es-CL" sz="2400" dirty="0" smtClean="0"/>
              <a:t>2.- Declarar si han o no lugar las acusaciones que no menos de diez ni mas de veinte de sus miembros formulen en contra de las siguientes persona:</a:t>
            </a:r>
          </a:p>
          <a:p>
            <a:r>
              <a:rPr lang="es-CL" sz="2400" dirty="0" smtClean="0"/>
              <a:t>e.-De los intendentes , gobernadores y de la autoridad que ejerza el Gobierno en los territorios especiales( Isla de Pascua y Juan Fernández), por infracción de la Constitución y por los delitos de traición, sedición, malversación de fondos públicos y concusión-</a:t>
            </a:r>
          </a:p>
          <a:p>
            <a:endParaRPr lang="es-CL" sz="2400" dirty="0" smtClean="0"/>
          </a:p>
          <a:p>
            <a:r>
              <a:rPr lang="es-CL" sz="2400" dirty="0" smtClean="0"/>
              <a:t>.</a:t>
            </a:r>
          </a:p>
          <a:p>
            <a:endParaRPr lang="es-CL" sz="2400" dirty="0" smtClean="0"/>
          </a:p>
          <a:p>
            <a:r>
              <a:rPr lang="es-CL" sz="2400" dirty="0" smtClean="0"/>
              <a:t>.</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92500" lnSpcReduction="20000"/>
          </a:bodyPr>
          <a:lstStyle/>
          <a:p>
            <a:r>
              <a:rPr lang="es-CL" sz="2400" dirty="0" smtClean="0"/>
              <a:t>Serán  atribuciones exclusivas del Senado:</a:t>
            </a:r>
          </a:p>
          <a:p>
            <a:endParaRPr lang="es-CL" sz="2400" dirty="0" smtClean="0"/>
          </a:p>
          <a:p>
            <a:r>
              <a:rPr lang="es-CL" sz="2400" dirty="0" smtClean="0"/>
              <a:t>1.-Conocer de las acusaciones que la Cámara de Diputados entable con arreglo a lo dispuesto en la Constitución.</a:t>
            </a:r>
          </a:p>
          <a:p>
            <a:r>
              <a:rPr lang="es-CL" sz="2400" dirty="0" smtClean="0"/>
              <a:t>El Senado resolverá como jurado y se limitara a declarar si el acusado es o no culpable del delito, infracción o abuso de poder que se le imputa.</a:t>
            </a:r>
          </a:p>
          <a:p>
            <a:endParaRPr lang="es-CL" sz="2400" dirty="0" smtClean="0"/>
          </a:p>
          <a:p>
            <a:r>
              <a:rPr lang="es-CL" sz="2400" dirty="0" smtClean="0"/>
              <a:t>.</a:t>
            </a:r>
          </a:p>
          <a:p>
            <a:endParaRPr lang="es-CL" sz="2400" dirty="0" smtClean="0"/>
          </a:p>
          <a:p>
            <a:r>
              <a:rPr lang="es-CL" sz="2400" dirty="0" smtClean="0"/>
              <a:t>.</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92500" lnSpcReduction="20000"/>
          </a:bodyPr>
          <a:lstStyle/>
          <a:p>
            <a:r>
              <a:rPr lang="es-CL" sz="2400" dirty="0" smtClean="0"/>
              <a:t>Serán  atribuciones exclusivas del Senado:</a:t>
            </a:r>
          </a:p>
          <a:p>
            <a:endParaRPr lang="es-CL" sz="2400" dirty="0" smtClean="0"/>
          </a:p>
          <a:p>
            <a:r>
              <a:rPr lang="es-CL" sz="2400" dirty="0" smtClean="0"/>
              <a:t>1.-( continuación) La declaración de culpabilidad deberá ser  pronunciada por dos tercios de los senadores en ejercicio cuando se trate de una acusación en contra del Presidente, y por la mayoría de los Senadores en ejercicio para los demás casos.</a:t>
            </a:r>
          </a:p>
          <a:p>
            <a:endParaRPr lang="es-CL" sz="2400" dirty="0" smtClean="0"/>
          </a:p>
          <a:p>
            <a:r>
              <a:rPr lang="es-CL" sz="2400" dirty="0" smtClean="0"/>
              <a:t>.</a:t>
            </a:r>
          </a:p>
          <a:p>
            <a:endParaRPr lang="es-CL" sz="2400" dirty="0" smtClean="0"/>
          </a:p>
          <a:p>
            <a:r>
              <a:rPr lang="es-CL" sz="2400" dirty="0" smtClean="0"/>
              <a:t>.</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92500" lnSpcReduction="10000"/>
          </a:bodyPr>
          <a:lstStyle/>
          <a:p>
            <a:r>
              <a:rPr lang="es-CL" sz="2400" dirty="0" smtClean="0"/>
              <a:t>Serán  atribuciones exclusivas del Senado:</a:t>
            </a:r>
          </a:p>
          <a:p>
            <a:endParaRPr lang="es-CL" sz="2400" dirty="0" smtClean="0"/>
          </a:p>
          <a:p>
            <a:r>
              <a:rPr lang="es-CL" sz="2400" dirty="0" smtClean="0"/>
              <a:t>1.-( continuación) Por la declaración de culpabilidad queda el acusado destituido de su cargo, y no podrá desempeñar ninguna función pública, sea o no de elección popular, por el termino de cinco años.</a:t>
            </a:r>
          </a:p>
          <a:p>
            <a:endParaRPr lang="es-CL" sz="2400" dirty="0" smtClean="0"/>
          </a:p>
          <a:p>
            <a:r>
              <a:rPr lang="es-CL" sz="2400" dirty="0" smtClean="0"/>
              <a:t>.</a:t>
            </a:r>
          </a:p>
          <a:p>
            <a:endParaRPr lang="es-CL" sz="2400" dirty="0" smtClean="0"/>
          </a:p>
          <a:p>
            <a:r>
              <a:rPr lang="es-CL" sz="2400" dirty="0" smtClean="0"/>
              <a:t>.</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lnSpcReduction="10000"/>
          </a:bodyPr>
          <a:lstStyle/>
          <a:p>
            <a:r>
              <a:rPr lang="es-CL" sz="2400" dirty="0" smtClean="0"/>
              <a:t>Serán  atribuciones exclusivas del Senado:</a:t>
            </a:r>
          </a:p>
          <a:p>
            <a:endParaRPr lang="es-CL" sz="2400" dirty="0" smtClean="0"/>
          </a:p>
          <a:p>
            <a:r>
              <a:rPr lang="es-CL" sz="2400" dirty="0" smtClean="0"/>
              <a:t>1.-( continuación) El funcionario declarado culpable será juzgado de acuerdo a las leyes por el tribunal competente, tanto para la aplicación de la pena señalada para  el delito, si lo hubiere, así como para hacer efectiva la responsabilidad civil por los daños y perjuicios causados al Estado o a particulares.</a:t>
            </a:r>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Serán  atribuciones exclusivas del Senado:</a:t>
            </a:r>
          </a:p>
          <a:p>
            <a:endParaRPr lang="es-CL" sz="2400" dirty="0" smtClean="0"/>
          </a:p>
          <a:p>
            <a:r>
              <a:rPr lang="es-CL" sz="2400" dirty="0" smtClean="0"/>
              <a:t>2.-Debera decidir si ha lugar o no  la admisión de las acciones judiciales que cualquier persona pretenda iniciar en contra de algún Ministro de Estado, originados por los perjuicios que pueda haber sufrido injustamente por acto de este en el desempeño de su cargo.</a:t>
            </a:r>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Serán  atribuciones exclusivas del Senado:</a:t>
            </a:r>
          </a:p>
          <a:p>
            <a:endParaRPr lang="es-CL" sz="2400" dirty="0" smtClean="0"/>
          </a:p>
          <a:p>
            <a:r>
              <a:rPr lang="es-CL" sz="2400" dirty="0" smtClean="0"/>
              <a:t>3.- Conocer de las contiendas de competencia que se produzcan entre las autoridades políticas o administrativas y los tribunales superiores de justicia.</a:t>
            </a:r>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Serán  atribuciones exclusivas del Senado:</a:t>
            </a:r>
          </a:p>
          <a:p>
            <a:endParaRPr lang="es-CL" sz="2400" dirty="0" smtClean="0"/>
          </a:p>
          <a:p>
            <a:r>
              <a:rPr lang="es-CL" sz="2400" dirty="0" smtClean="0"/>
              <a:t>4.- Otorgar la rehabilitación de la ciudadanía en el caso de que se haya perdido por condena originada por delitos que la ley califique como conducta terrorista y los relativos al trafico de estupefacientes y que hubieren merecido además pena aflictiva. </a:t>
            </a:r>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85000" lnSpcReduction="10000"/>
          </a:bodyPr>
          <a:lstStyle/>
          <a:p>
            <a:r>
              <a:rPr lang="es-CL" sz="2400" dirty="0" smtClean="0"/>
              <a:t>Serán  atribuciones exclusivas del Senado:</a:t>
            </a:r>
          </a:p>
          <a:p>
            <a:endParaRPr lang="es-CL" sz="2400" dirty="0" smtClean="0"/>
          </a:p>
          <a:p>
            <a:r>
              <a:rPr lang="es-CL" sz="2400" dirty="0" smtClean="0"/>
              <a:t>5.-Prestar o negar su consentimiento a los actos del Presidente del Presidente, en los casos en que la constitución o la ley lo requieran</a:t>
            </a:r>
          </a:p>
          <a:p>
            <a:r>
              <a:rPr lang="es-CL" sz="2400" dirty="0" smtClean="0"/>
              <a:t>Si el Senado no se pronunciare dentro de treinta días después de pedida la urgencia  por le Presidente, se entenderá por otorgado su consentimiento.</a:t>
            </a:r>
          </a:p>
          <a:p>
            <a:endParaRPr lang="es-CL" sz="2400" dirty="0" smtClean="0"/>
          </a:p>
          <a:p>
            <a:r>
              <a:rPr lang="es-CL" sz="2400" dirty="0" smtClean="0"/>
              <a:t>.</a:t>
            </a:r>
          </a:p>
          <a:p>
            <a:endParaRPr lang="es-CL" sz="2400" dirty="0" smtClean="0"/>
          </a:p>
          <a:p>
            <a:r>
              <a:rPr lang="es-CL" sz="2400" dirty="0" smtClean="0"/>
              <a:t>.</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Serán  atribuciones exclusivas del Senado:</a:t>
            </a:r>
          </a:p>
          <a:p>
            <a:endParaRPr lang="es-CL" sz="2400" dirty="0" smtClean="0"/>
          </a:p>
          <a:p>
            <a:r>
              <a:rPr lang="es-CL" sz="2400" dirty="0" smtClean="0"/>
              <a:t>6.-Otorgar su acuerdo para que el Presidente pueda ausentarse del país por mas de treinta días .</a:t>
            </a:r>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92500" lnSpcReduction="20000"/>
          </a:bodyPr>
          <a:lstStyle/>
          <a:p>
            <a:r>
              <a:rPr lang="es-CL" sz="2400" dirty="0" smtClean="0"/>
              <a:t>Serán  atribuciones exclusivas del Senado:</a:t>
            </a:r>
          </a:p>
          <a:p>
            <a:endParaRPr lang="es-CL" sz="2400" dirty="0" smtClean="0"/>
          </a:p>
          <a:p>
            <a:r>
              <a:rPr lang="es-CL" sz="2400" dirty="0" smtClean="0"/>
              <a:t>7.-Declarar la inhabilidad del Presidente dela República o el Presidente electo cuando su impedimento físico o menta lo inhabilite para el ejercicio de sus funciones. y declarar asimismo cuando el Presidente haga dimisión de su cargo, si los motivos que la originan son o no fundados y, en consecuencia  admitirla o desecharla.</a:t>
            </a:r>
          </a:p>
          <a:p>
            <a:r>
              <a:rPr lang="es-CL" sz="2400" dirty="0" smtClean="0"/>
              <a:t>En ambos caso deberá oír previamente los fundamentos que presente el tribunal constitucional.</a:t>
            </a:r>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Serán  atribuciones exclusivas del Senado:</a:t>
            </a:r>
          </a:p>
          <a:p>
            <a:r>
              <a:rPr lang="es-CL" sz="2400" dirty="0" smtClean="0"/>
              <a:t>8.- Aprobar por la mayoría de sus Miembros en ejercicio, la declaración del tribunal constitucional que declare la inconstitucionalidad de la persona del Presidente .</a:t>
            </a:r>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Serán  atribuciones exclusivas del Senado:</a:t>
            </a:r>
          </a:p>
          <a:p>
            <a:r>
              <a:rPr lang="es-CL" sz="2400" dirty="0" smtClean="0"/>
              <a:t>9.-Aprobar, en sesión especialmente convocada al efecto y con el voto conforme de los dos tercios  de los Senadores en ejercicio, la designación de los ministros y fiscales judiciales de la corte suprema y del Fiscal Nacional.</a:t>
            </a:r>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Serán  atribuciones exclusivas del Senado:</a:t>
            </a:r>
          </a:p>
          <a:p>
            <a:endParaRPr lang="es-CL" sz="2400" dirty="0" smtClean="0"/>
          </a:p>
          <a:p>
            <a:r>
              <a:rPr lang="es-CL" sz="2400" dirty="0" smtClean="0"/>
              <a:t>10.- Dar su dictamen al Presidente de la República en los casos en que este lo solicite.</a:t>
            </a:r>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Serán  atribuciones exclusivas del Senado:</a:t>
            </a:r>
          </a:p>
          <a:p>
            <a:r>
              <a:rPr lang="es-CL" sz="2400" dirty="0" smtClean="0"/>
              <a:t>El Senado, sus comisiones y sus demás órganos incluidos los  comités  parlamentarios si los hubiere, no podrán fiscalizar los actos del gobierno ni de las entidades que de el  dependan, ni tampoco adoptar ningún tipo de acuerdos que impliquen fiscalización.</a:t>
            </a:r>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92500" lnSpcReduction="20000"/>
          </a:bodyPr>
          <a:lstStyle/>
          <a:p>
            <a:r>
              <a:rPr lang="es-CL" sz="2400" dirty="0" smtClean="0"/>
              <a:t>Serán  atribuciones exclusivas del Congreso:</a:t>
            </a:r>
          </a:p>
          <a:p>
            <a:r>
              <a:rPr lang="es-CL" sz="2400" dirty="0" smtClean="0"/>
              <a:t>Aprobar o desechar los tratados internacionales que le presentare el   Presidente antes de su ratificación.</a:t>
            </a:r>
          </a:p>
          <a:p>
            <a:r>
              <a:rPr lang="es-CL" sz="2400" dirty="0" smtClean="0"/>
              <a:t>El Presidente informara al Congreso sobre el contenido y el alcance del  tratado, así como de las reservas que pretenda confirmar o formularle.</a:t>
            </a:r>
          </a:p>
          <a:p>
            <a:r>
              <a:rPr lang="es-CL" sz="2400" dirty="0" smtClean="0"/>
              <a:t>El Congreso podrá sugerir la formulación de reservas y declaraciones interpretativas a un tratado internacional, en el curso del tramite de su aprobación.</a:t>
            </a:r>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Funcionamiento del Congreso:</a:t>
            </a:r>
          </a:p>
          <a:p>
            <a:r>
              <a:rPr lang="es-CL" sz="2400" dirty="0" smtClean="0"/>
              <a:t>El Congreso Nacional se instalara e iniciara su periodo de sesiones en la forma que determine su ley orgánica constitucional.</a:t>
            </a:r>
          </a:p>
          <a:p>
            <a:r>
              <a:rPr lang="es-CL" sz="2400" dirty="0" smtClean="0"/>
              <a:t>En todo caso , se entenderá siempre convocado de pleno derecho para conocer de la declaración de estados de excepción constitucional. </a:t>
            </a:r>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Funcionamiento del Congreso:</a:t>
            </a:r>
          </a:p>
          <a:p>
            <a:r>
              <a:rPr lang="es-CL" sz="2400" dirty="0" smtClean="0"/>
              <a:t>La Cámara de Diputados y el Senado  no podrán entrar en sesión ni adoptar acuerdos sin la  concurrencia de la tercera   parte de los miembros en ejercicio. </a:t>
            </a:r>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85000" lnSpcReduction="20000"/>
          </a:bodyPr>
          <a:lstStyle/>
          <a:p>
            <a:r>
              <a:rPr lang="es-CL" sz="2400" dirty="0" smtClean="0"/>
              <a:t>Normas comunes para los Diputados y Senadores.</a:t>
            </a:r>
          </a:p>
          <a:p>
            <a:endParaRPr lang="es-CL" sz="2400" dirty="0" smtClean="0"/>
          </a:p>
          <a:p>
            <a:r>
              <a:rPr lang="es-CL" sz="2400" dirty="0" smtClean="0"/>
              <a:t>No pueden ser candidatos a Diputados y Senadores:</a:t>
            </a:r>
          </a:p>
          <a:p>
            <a:endParaRPr lang="es-CL" sz="2400" dirty="0" smtClean="0"/>
          </a:p>
          <a:p>
            <a:r>
              <a:rPr lang="es-CL" sz="2400" dirty="0" smtClean="0"/>
              <a:t>a.- Los Ministros de Estado.</a:t>
            </a:r>
          </a:p>
          <a:p>
            <a:endParaRPr lang="es-CL" sz="2400" dirty="0" smtClean="0"/>
          </a:p>
          <a:p>
            <a:r>
              <a:rPr lang="es-CL" sz="2400" dirty="0" smtClean="0"/>
              <a:t>b.-Los intendentes, los gobernadores, los alcaldes, los consejeros regionales, los concejales y subsecretarios.</a:t>
            </a:r>
          </a:p>
          <a:p>
            <a:endParaRPr lang="es-CL" sz="2400" dirty="0" smtClean="0"/>
          </a:p>
          <a:p>
            <a:r>
              <a:rPr lang="es-CL" sz="2400" dirty="0" smtClean="0"/>
              <a:t>c.-Los Miembros del Consejo del Banco Central.</a:t>
            </a:r>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47500" lnSpcReduction="20000"/>
          </a:bodyPr>
          <a:lstStyle/>
          <a:p>
            <a:r>
              <a:rPr lang="es-CL" sz="3600" dirty="0" smtClean="0"/>
              <a:t>Normas comunes para los Diputados y senadores.</a:t>
            </a:r>
          </a:p>
          <a:p>
            <a:r>
              <a:rPr lang="es-CL" sz="3600" dirty="0" smtClean="0"/>
              <a:t>No pueden ser candidatos a diputados y senadores:</a:t>
            </a:r>
          </a:p>
          <a:p>
            <a:endParaRPr lang="es-CL" sz="3600" dirty="0" smtClean="0"/>
          </a:p>
          <a:p>
            <a:r>
              <a:rPr lang="es-CL" sz="3600" dirty="0" smtClean="0"/>
              <a:t>d.-Los magistrados de los tribunales superiores de justicia.</a:t>
            </a:r>
          </a:p>
          <a:p>
            <a:endParaRPr lang="es-CL" sz="3600" dirty="0" smtClean="0"/>
          </a:p>
          <a:p>
            <a:r>
              <a:rPr lang="es-CL" sz="3600" dirty="0" smtClean="0"/>
              <a:t>e.-Los miembros del Tribunal Constitucional, del Tribunal Calificador de Elecciones y de los tribunales electorales regionales.</a:t>
            </a:r>
          </a:p>
          <a:p>
            <a:endParaRPr lang="es-CL" sz="3600" dirty="0" smtClean="0"/>
          </a:p>
          <a:p>
            <a:r>
              <a:rPr lang="es-CL" sz="3600" dirty="0" smtClean="0"/>
              <a:t>f.-Las personas naturales y los gerentes o administradores de personas jurídicas que celebren o caucionen contratos con el Estado.</a:t>
            </a:r>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47500" lnSpcReduction="20000"/>
          </a:bodyPr>
          <a:lstStyle/>
          <a:p>
            <a:r>
              <a:rPr lang="es-CL" sz="3600" dirty="0" smtClean="0"/>
              <a:t>Normas comunes para los Diputados y senadores.</a:t>
            </a:r>
          </a:p>
          <a:p>
            <a:r>
              <a:rPr lang="es-CL" sz="3600" dirty="0" smtClean="0"/>
              <a:t>No pueden ser candidatos a diputados y senadores:</a:t>
            </a:r>
          </a:p>
          <a:p>
            <a:endParaRPr lang="es-CL" sz="3600" dirty="0" smtClean="0"/>
          </a:p>
          <a:p>
            <a:r>
              <a:rPr lang="es-CL" sz="3600" dirty="0" smtClean="0"/>
              <a:t>d.-Los magistrados de los tribunales superiores de justicia.</a:t>
            </a:r>
          </a:p>
          <a:p>
            <a:endParaRPr lang="es-CL" sz="3600" dirty="0" smtClean="0"/>
          </a:p>
          <a:p>
            <a:r>
              <a:rPr lang="es-CL" sz="3600" dirty="0" smtClean="0"/>
              <a:t>e.-Los miembros del Tribunal Constitucional, del Tribunal Calificador de Elecciones y de los tribunales electorales regionales.</a:t>
            </a:r>
          </a:p>
          <a:p>
            <a:endParaRPr lang="es-CL" sz="3600" dirty="0" smtClean="0"/>
          </a:p>
          <a:p>
            <a:r>
              <a:rPr lang="es-CL" sz="3600" dirty="0" smtClean="0"/>
              <a:t>f.-Las personas naturales y los gerentes o administradores de personas jurídicas que celebren o caucionen contratos con el Estado.</a:t>
            </a:r>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62500" lnSpcReduction="20000"/>
          </a:bodyPr>
          <a:lstStyle/>
          <a:p>
            <a:r>
              <a:rPr lang="es-CL" sz="3600" dirty="0" smtClean="0"/>
              <a:t>Normas comunes para los Diputados y senadores.</a:t>
            </a:r>
          </a:p>
          <a:p>
            <a:r>
              <a:rPr lang="es-CL" sz="3600" dirty="0" smtClean="0"/>
              <a:t>No pueden ser candidatos a diputados y senadores:</a:t>
            </a:r>
          </a:p>
          <a:p>
            <a:endParaRPr lang="es-CL" sz="3600" dirty="0" smtClean="0"/>
          </a:p>
          <a:p>
            <a:r>
              <a:rPr lang="es-CL" sz="3600" dirty="0" smtClean="0"/>
              <a:t>g-.-El Fiscal Nacional, los fiscales regionales y los fiscales adjuntos del Ministerio Publico.</a:t>
            </a:r>
          </a:p>
          <a:p>
            <a:r>
              <a:rPr lang="es-CL" sz="3600" dirty="0" smtClean="0"/>
              <a:t>h.-Los Comandantes en Jefe del Ejercito, de la Armada y dela Fuerza Aérea, el Director General de la Policía de Investigaciones y los oficiales pertenecientes a las Fuerzas Armadas y las de Orden y Seguridad Publica.</a:t>
            </a:r>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77500" lnSpcReduction="20000"/>
          </a:bodyPr>
          <a:lstStyle/>
          <a:p>
            <a:r>
              <a:rPr lang="es-CL" sz="3600" dirty="0" smtClean="0"/>
              <a:t>Normas comunes para los Diputados y senadores.</a:t>
            </a:r>
          </a:p>
          <a:p>
            <a:r>
              <a:rPr lang="es-CL" sz="3600" dirty="0" smtClean="0"/>
              <a:t>No pueden ser candidatos a diputados y senadores:</a:t>
            </a:r>
          </a:p>
          <a:p>
            <a:endParaRPr lang="es-CL" sz="3600" dirty="0" smtClean="0"/>
          </a:p>
          <a:p>
            <a:r>
              <a:rPr lang="es-CL" sz="3600" dirty="0" smtClean="0"/>
              <a:t>Las inhabilidades establecidas precedentemente serán aplicables a quienes hubieren tenido las calidades o cargos antes mencionados dentro del año inmediatamente  anterior a la elección.</a:t>
            </a:r>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55000" lnSpcReduction="20000"/>
          </a:bodyPr>
          <a:lstStyle/>
          <a:p>
            <a:r>
              <a:rPr lang="es-CL" sz="3600" dirty="0" smtClean="0"/>
              <a:t>Normas comunes para los Diputados y senadores.</a:t>
            </a:r>
          </a:p>
          <a:p>
            <a:r>
              <a:rPr lang="es-CL" sz="3600" dirty="0" smtClean="0"/>
              <a:t>No pueden ser candidatos a diputados y senadores:</a:t>
            </a:r>
          </a:p>
          <a:p>
            <a:endParaRPr lang="es-CL" sz="3600" dirty="0" smtClean="0"/>
          </a:p>
          <a:p>
            <a:r>
              <a:rPr lang="es-CL" sz="3600" dirty="0" smtClean="0"/>
              <a:t>Las inhabilidades establecidas precedentemente serán aplicables a quienes desempeñen un cargo gremial o vecina, al Fiscal Nacional, los fiscales regionales y los fiscales adjuntos al Ministerio Publico y por ultimo aquellas personas naturales o gerentes o administradores de personas jurídicas que celebren o caucionen contratos con el estado les serán considerados un plazo  dentro de los dos años inmediatamente precedentes  a la elección.</a:t>
            </a:r>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70000" lnSpcReduction="20000"/>
          </a:bodyPr>
          <a:lstStyle/>
          <a:p>
            <a:r>
              <a:rPr lang="es-CL" sz="3600" dirty="0" smtClean="0"/>
              <a:t>Los cargos de diputados y senadores son incompatibles entre si y con todo empleo o comisión retribuidos con fondos del Fisco, de las municipalidades, de las entidades fiscales autónomas, semifiscales o de las empresas del Estado o en las que el Fisco tenga intervención por aportes de capital, y con toda otra función o comisión de la misma naturaleza. </a:t>
            </a:r>
          </a:p>
          <a:p>
            <a:endParaRPr lang="es-CL" sz="3600" dirty="0" smtClean="0"/>
          </a:p>
          <a:p>
            <a:endParaRPr lang="es-CL" sz="36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3600" dirty="0" smtClean="0"/>
              <a:t>Se exceptúan los empleos docentes y las funciones o comisiones de igual carácter de la enseñanza superior, media y especial. </a:t>
            </a:r>
          </a:p>
          <a:p>
            <a:endParaRPr lang="es-CL" sz="3600" dirty="0" smtClean="0"/>
          </a:p>
          <a:p>
            <a:endParaRPr lang="es-CL" sz="36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77500" lnSpcReduction="20000"/>
          </a:bodyPr>
          <a:lstStyle/>
          <a:p>
            <a:r>
              <a:rPr lang="es-CL" sz="3600" dirty="0" smtClean="0"/>
              <a:t>Los cargos de senadores y diputados son además incompatibles con las funciones de directores o consejeros, aun cuando sean no remuneradas, en las entidades fiscales autónomas, empresas semifiscales o estatales,  o en las  en las que el estado tenga participación por aporte de capital. </a:t>
            </a:r>
          </a:p>
          <a:p>
            <a:endParaRPr lang="es-CL" sz="3600" dirty="0" smtClean="0"/>
          </a:p>
          <a:p>
            <a:endParaRPr lang="es-CL" sz="36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92500"/>
          </a:bodyPr>
          <a:lstStyle/>
          <a:p>
            <a:r>
              <a:rPr lang="es-CL" sz="3600" dirty="0" smtClean="0"/>
              <a:t>Cesara  en el cargo el diputado o senador que se ausentare del país por mas  de 30 días sin permiso de la cámara a que pertenezca o  en receso de ella, del respectivo presidente de la misma. </a:t>
            </a:r>
          </a:p>
          <a:p>
            <a:endParaRPr lang="es-CL" sz="3600" dirty="0" smtClean="0"/>
          </a:p>
          <a:p>
            <a:endParaRPr lang="es-CL" sz="36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77500" lnSpcReduction="20000"/>
          </a:bodyPr>
          <a:lstStyle/>
          <a:p>
            <a:r>
              <a:rPr lang="es-CL" sz="3600" dirty="0" smtClean="0"/>
              <a:t>Cesara  en el cargo el diputado o senador  que durante su ejercicio celebrare o caucionare contratos con el Estado o el que actuare  como procurador o agente en gestiones particulares de carácter administrativo ,en la provisión de empleos públicos, consejerías , funciones o comisiones de similar naturaleza. </a:t>
            </a:r>
          </a:p>
          <a:p>
            <a:endParaRPr lang="es-CL" sz="3600" dirty="0" smtClean="0"/>
          </a:p>
          <a:p>
            <a:endParaRPr lang="es-CL" sz="36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77500" lnSpcReduction="20000"/>
          </a:bodyPr>
          <a:lstStyle/>
          <a:p>
            <a:r>
              <a:rPr lang="es-CL" sz="3600" dirty="0" smtClean="0"/>
              <a:t>Cesara  en el cargo el diputado o senador que   acepte ser director de banco o de alguna  sociedad anónima, o ejercer cargos de similar importancia en estas actividades. Esta inhabilidad tendrá lugar sea que el diputado o senador  actué por si o por interpósita persona, natural o jurídica, o por medio de una sociedad de personas de la que forme parte.</a:t>
            </a:r>
          </a:p>
          <a:p>
            <a:endParaRPr lang="es-CL" sz="3600" dirty="0" smtClean="0"/>
          </a:p>
          <a:p>
            <a:endParaRPr lang="es-CL" sz="36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70000" lnSpcReduction="20000"/>
          </a:bodyPr>
          <a:lstStyle/>
          <a:p>
            <a:r>
              <a:rPr lang="es-CL" sz="3600" dirty="0" smtClean="0"/>
              <a:t>Cesara en su cargo el diputado o senador que actué  como abogado o mandatario  en cualquier clase de juicio , que ejercite  cualquier influencia ante las autoridades administrativas o judiciales a favor o representación del empleador o de trabajadores en negociaciones o conflictos laborales, sean del sector publico o privad, o que intervengan en ellos ante cualquiera de las partes. </a:t>
            </a:r>
          </a:p>
          <a:p>
            <a:endParaRPr lang="es-CL" sz="3600" dirty="0" smtClean="0"/>
          </a:p>
          <a:p>
            <a:endParaRPr lang="es-CL" sz="36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92500" lnSpcReduction="20000"/>
          </a:bodyPr>
          <a:lstStyle/>
          <a:p>
            <a:r>
              <a:rPr lang="es-CL" sz="3600" dirty="0" smtClean="0"/>
              <a:t>Cesara  en el cargo el diputado o senador  que durante su ejercicio  actué o intervenga  en actividades estudiantiles, cualquiera que sea la rama de su enseñanza. Con el propósito de atentar contra su normal desenvolvimiento. </a:t>
            </a:r>
          </a:p>
          <a:p>
            <a:endParaRPr lang="es-CL" sz="3600" dirty="0" smtClean="0"/>
          </a:p>
          <a:p>
            <a:endParaRPr lang="es-CL" sz="36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77500" lnSpcReduction="20000"/>
          </a:bodyPr>
          <a:lstStyle/>
          <a:p>
            <a:r>
              <a:rPr lang="es-CL" sz="3600" dirty="0" smtClean="0"/>
              <a:t>Cesara  en el cargo el diputado o senador  que durante su ejercicio que ya sea de palabra o por escrito incite a la alteración del orden publico  o bien propicie el cambio de orden jurídico institucional por medios distintos a los que establece la constitución . O que comprometa gravemente la seguridad o el honor de la nación. </a:t>
            </a:r>
          </a:p>
          <a:p>
            <a:endParaRPr lang="es-CL" sz="3600" dirty="0" smtClean="0"/>
          </a:p>
          <a:p>
            <a:endParaRPr lang="es-CL" sz="36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92500" lnSpcReduction="10000"/>
          </a:bodyPr>
          <a:lstStyle/>
          <a:p>
            <a:r>
              <a:rPr lang="es-CL" sz="3600" dirty="0" smtClean="0"/>
              <a:t>Quien perdiere el cargo de diputado o senador por cualquiera delas causas explicitadas precedentemente no podrá optar a ninguna función o empleo publico, sea o no de elección popular, por el termino de dos años. </a:t>
            </a:r>
          </a:p>
          <a:p>
            <a:endParaRPr lang="es-CL" sz="3600" dirty="0" smtClean="0"/>
          </a:p>
          <a:p>
            <a:endParaRPr lang="es-CL" sz="36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92500"/>
          </a:bodyPr>
          <a:lstStyle/>
          <a:p>
            <a:r>
              <a:rPr lang="es-CL" sz="3600" dirty="0" smtClean="0"/>
              <a:t>Los diputados y senadores podrán renunciar a sus cargos cuando los afecte una enfermedad grave que les impida desempeñar sus funciones y además a si lo califique el tribunal constitucional. </a:t>
            </a:r>
          </a:p>
          <a:p>
            <a:endParaRPr lang="es-CL" sz="3600" dirty="0" smtClean="0"/>
          </a:p>
          <a:p>
            <a:endParaRPr lang="es-CL" sz="36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92500"/>
          </a:bodyPr>
          <a:lstStyle/>
          <a:p>
            <a:r>
              <a:rPr lang="es-CL" sz="3600" dirty="0" smtClean="0"/>
              <a:t>Los diputados y senadores podrán solo ser inviolables por las opiniones que manifiesten y los votos que emitan en el desempeño de sus cargos, en sesiones de sala o de comisión. </a:t>
            </a:r>
          </a:p>
          <a:p>
            <a:endParaRPr lang="es-CL" sz="3600" dirty="0" smtClean="0"/>
          </a:p>
          <a:p>
            <a:endParaRPr lang="es-CL" sz="36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3600" dirty="0" smtClean="0"/>
              <a:t>Ningún diputado o senador , desde el día de su elección o desde su juramento, según sea el caso, puede ser acusado o privado  de su libertad, salvo el caso de delito flagrante. </a:t>
            </a:r>
          </a:p>
          <a:p>
            <a:endParaRPr lang="es-CL" sz="3600" dirty="0" smtClean="0"/>
          </a:p>
          <a:p>
            <a:endParaRPr lang="es-CL" sz="36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Congreso Nacional</a:t>
            </a:r>
            <a:endParaRPr lang="es-CL" dirty="0"/>
          </a:p>
        </p:txBody>
      </p:sp>
      <p:sp>
        <p:nvSpPr>
          <p:cNvPr id="3" name="2 Subtítulo"/>
          <p:cNvSpPr>
            <a:spLocks noGrp="1"/>
          </p:cNvSpPr>
          <p:nvPr>
            <p:ph type="subTitle" idx="1"/>
          </p:nvPr>
        </p:nvSpPr>
        <p:spPr>
          <a:xfrm>
            <a:off x="2286000" y="1857364"/>
            <a:ext cx="6172200" cy="4517558"/>
          </a:xfrm>
        </p:spPr>
        <p:txBody>
          <a:bodyPr>
            <a:normAutofit fontScale="92500" lnSpcReduction="10000"/>
          </a:bodyPr>
          <a:lstStyle/>
          <a:p>
            <a:r>
              <a:rPr lang="es-CL" sz="3600" dirty="0" smtClean="0"/>
              <a:t>Los Diputados y Senadores percibirán como única renta una dieta equivalente a la remuneración de un Ministro de Estado incluidas todas las asignaciones que a estos correspondan. </a:t>
            </a:r>
          </a:p>
          <a:p>
            <a:endParaRPr lang="es-CL" sz="3600" dirty="0" smtClean="0"/>
          </a:p>
          <a:p>
            <a:endParaRPr lang="es-CL" sz="36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a:p>
            <a:endParaRPr lang="es-CL" sz="2400" dirty="0" smtClean="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L"/>
          </a:p>
        </p:txBody>
      </p:sp>
      <p:sp>
        <p:nvSpPr>
          <p:cNvPr id="3" name="2 Marcador de contenido"/>
          <p:cNvSpPr>
            <a:spLocks noGrp="1"/>
          </p:cNvSpPr>
          <p:nvPr>
            <p:ph sz="quarter" idx="1"/>
          </p:nvPr>
        </p:nvSpPr>
        <p:spPr/>
        <p:txBody>
          <a:bodyPr/>
          <a:lstStyle/>
          <a:p>
            <a:endParaRPr lang="es-CL"/>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rador">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1841</TotalTime>
  <Words>3496</Words>
  <Application>Microsoft Office PowerPoint</Application>
  <PresentationFormat>Presentación en pantalla (4:3)</PresentationFormat>
  <Paragraphs>447</Paragraphs>
  <Slides>65</Slides>
  <Notes>0</Notes>
  <HiddenSlides>0</HiddenSlides>
  <MMClips>0</MMClips>
  <ScaleCrop>false</ScaleCrop>
  <HeadingPairs>
    <vt:vector size="4" baseType="variant">
      <vt:variant>
        <vt:lpstr>Tema</vt:lpstr>
      </vt:variant>
      <vt:variant>
        <vt:i4>1</vt:i4>
      </vt:variant>
      <vt:variant>
        <vt:lpstr>Títulos de diapositiva</vt:lpstr>
      </vt:variant>
      <vt:variant>
        <vt:i4>65</vt:i4>
      </vt:variant>
    </vt:vector>
  </HeadingPairs>
  <TitlesOfParts>
    <vt:vector size="66" baseType="lpstr">
      <vt:lpstr>Mirador</vt:lpstr>
      <vt:lpstr>UNIDAD TEMATICA UNO EL PODER LEGISLATIVO</vt:lpstr>
      <vt:lpstr>FUNCION LEGISLATIVA</vt:lpstr>
      <vt:lpstr>FUNCION LEGISLATIVA</vt:lpstr>
      <vt:lpstr>FUNCION LEGISLATIVA</vt:lpstr>
      <vt:lpstr>FUNCION LEGISLATIVA</vt:lpstr>
      <vt:lpstr>FUNCION LEGISLATIVA</vt:lpstr>
      <vt:lpstr>FUNCION LEGISLATIVA</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Congreso Nacional</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UNIDAD TEMATICA DOS EL PODER EJECUTIVO</dc:title>
  <dc:creator>casa</dc:creator>
  <cp:lastModifiedBy>Personal</cp:lastModifiedBy>
  <cp:revision>203</cp:revision>
  <dcterms:created xsi:type="dcterms:W3CDTF">2014-03-27T13:54:37Z</dcterms:created>
  <dcterms:modified xsi:type="dcterms:W3CDTF">2020-03-12T10:50:56Z</dcterms:modified>
</cp:coreProperties>
</file>