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6" r:id="rId1"/>
  </p:sldMasterIdLst>
  <p:sldIdLst>
    <p:sldId id="256" r:id="rId2"/>
    <p:sldId id="272" r:id="rId3"/>
    <p:sldId id="264" r:id="rId4"/>
    <p:sldId id="267" r:id="rId5"/>
    <p:sldId id="268" r:id="rId6"/>
    <p:sldId id="270" r:id="rId7"/>
    <p:sldId id="266" r:id="rId8"/>
    <p:sldId id="257" r:id="rId9"/>
    <p:sldId id="259" r:id="rId10"/>
    <p:sldId id="258" r:id="rId11"/>
    <p:sldId id="262" r:id="rId12"/>
    <p:sldId id="27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18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09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198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694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389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392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90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736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87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571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361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723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04112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492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5879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5147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5999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164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1773222-11CA-4C7A-ABAD-D07ABBF4074E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CEAB4-AE36-4A50-96E3-7665F92956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8687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  <p:sldLayoutId id="2147483988" r:id="rId12"/>
    <p:sldLayoutId id="2147483989" r:id="rId13"/>
    <p:sldLayoutId id="2147483990" r:id="rId14"/>
    <p:sldLayoutId id="2147483991" r:id="rId15"/>
    <p:sldLayoutId id="2147483992" r:id="rId16"/>
    <p:sldLayoutId id="214748399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enfisicalab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396902" y="1296537"/>
            <a:ext cx="6992758" cy="1843112"/>
          </a:xfrm>
        </p:spPr>
        <p:txBody>
          <a:bodyPr/>
          <a:lstStyle/>
          <a:p>
            <a:pPr algn="ctr"/>
            <a:r>
              <a:rPr lang="es-ES" sz="4000" dirty="0" smtClean="0"/>
              <a:t>DIAGRAMAS PARA EL ANÁLISIS DE SISTEMAS </a:t>
            </a:r>
            <a:endParaRPr lang="en-US" sz="40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3695" y="4422538"/>
            <a:ext cx="8825658" cy="861420"/>
          </a:xfrm>
        </p:spPr>
        <p:txBody>
          <a:bodyPr>
            <a:normAutofit fontScale="92500"/>
          </a:bodyPr>
          <a:lstStyle/>
          <a:p>
            <a:r>
              <a:rPr lang="es-ES" dirty="0" smtClean="0"/>
              <a:t>Física II</a:t>
            </a:r>
          </a:p>
          <a:p>
            <a:r>
              <a:rPr lang="es-ES" dirty="0" smtClean="0"/>
              <a:t>Escuela Naval                                                                                       2020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12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03312" y="2052919"/>
            <a:ext cx="9446407" cy="1945876"/>
          </a:xfrm>
        </p:spPr>
        <p:txBody>
          <a:bodyPr>
            <a:normAutofit/>
          </a:bodyPr>
          <a:lstStyle/>
          <a:p>
            <a:pPr algn="just"/>
            <a:r>
              <a:rPr lang="es-ES" sz="2800" dirty="0">
                <a:solidFill>
                  <a:schemeClr val="tx1">
                    <a:lumMod val="95000"/>
                  </a:schemeClr>
                </a:solidFill>
              </a:rPr>
              <a:t>Un diagrama es un </a:t>
            </a:r>
            <a:r>
              <a:rPr lang="es-ES" sz="2800" dirty="0" smtClean="0">
                <a:solidFill>
                  <a:schemeClr val="tx1">
                    <a:lumMod val="95000"/>
                  </a:schemeClr>
                </a:solidFill>
              </a:rPr>
              <a:t>gráfico </a:t>
            </a:r>
            <a:r>
              <a:rPr lang="es-ES" sz="2800" dirty="0">
                <a:solidFill>
                  <a:schemeClr val="tx1">
                    <a:lumMod val="95000"/>
                  </a:schemeClr>
                </a:solidFill>
              </a:rPr>
              <a:t>que presenta los vínculos existentes entre los distintos componentes de un </a:t>
            </a:r>
            <a:r>
              <a:rPr lang="es-ES" sz="2800" dirty="0" smtClean="0">
                <a:solidFill>
                  <a:schemeClr val="tx1">
                    <a:lumMod val="95000"/>
                  </a:schemeClr>
                </a:solidFill>
              </a:rPr>
              <a:t> conjunto o de un sistema.</a:t>
            </a:r>
            <a:endParaRPr lang="en-US" sz="28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5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3511731" cy="653778"/>
          </a:xfrm>
        </p:spPr>
        <p:txBody>
          <a:bodyPr>
            <a:normAutofit/>
          </a:bodyPr>
          <a:lstStyle/>
          <a:p>
            <a:pPr algn="ctr"/>
            <a:r>
              <a:rPr lang="es-CL" sz="3200" dirty="0" smtClean="0"/>
              <a:t>SISTEMA </a:t>
            </a:r>
            <a:endParaRPr lang="en-US" sz="3200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98955" y="2053994"/>
            <a:ext cx="5185772" cy="3111463"/>
          </a:xfrm>
        </p:spPr>
      </p:pic>
      <p:grpSp>
        <p:nvGrpSpPr>
          <p:cNvPr id="15" name="Grupo 14"/>
          <p:cNvGrpSpPr/>
          <p:nvPr/>
        </p:nvGrpSpPr>
        <p:grpSpPr>
          <a:xfrm>
            <a:off x="5458265" y="1502229"/>
            <a:ext cx="4671981" cy="3409405"/>
            <a:chOff x="6087291" y="1018904"/>
            <a:chExt cx="4167052" cy="3409405"/>
          </a:xfrm>
        </p:grpSpPr>
        <p:sp>
          <p:nvSpPr>
            <p:cNvPr id="3" name="Elipse 2"/>
            <p:cNvSpPr/>
            <p:nvPr/>
          </p:nvSpPr>
          <p:spPr>
            <a:xfrm>
              <a:off x="8321040" y="1018904"/>
              <a:ext cx="1933303" cy="185492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dirty="0" smtClean="0"/>
                <a:t>CUERPO</a:t>
              </a:r>
              <a:endParaRPr lang="en-US" dirty="0"/>
            </a:p>
          </p:txBody>
        </p:sp>
        <p:sp>
          <p:nvSpPr>
            <p:cNvPr id="5" name="Elipse 4"/>
            <p:cNvSpPr/>
            <p:nvPr/>
          </p:nvSpPr>
          <p:spPr>
            <a:xfrm>
              <a:off x="6087291" y="1489167"/>
              <a:ext cx="1031966" cy="1162594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200" dirty="0" smtClean="0">
                  <a:solidFill>
                    <a:schemeClr val="tx1"/>
                  </a:solidFill>
                </a:rPr>
                <a:t>CUERDA</a:t>
              </a:r>
              <a:endParaRPr 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6" name="Elipse 5"/>
            <p:cNvSpPr/>
            <p:nvPr/>
          </p:nvSpPr>
          <p:spPr>
            <a:xfrm>
              <a:off x="7014756" y="3383280"/>
              <a:ext cx="953588" cy="1045029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200" dirty="0" smtClean="0">
                  <a:solidFill>
                    <a:schemeClr val="tx1"/>
                  </a:solidFill>
                </a:rPr>
                <a:t>TIERRA</a:t>
              </a:r>
              <a:endParaRPr 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Conector recto 7"/>
            <p:cNvCxnSpPr>
              <a:endCxn id="3" idx="2"/>
            </p:cNvCxnSpPr>
            <p:nvPr/>
          </p:nvCxnSpPr>
          <p:spPr>
            <a:xfrm>
              <a:off x="7119257" y="1933304"/>
              <a:ext cx="1201783" cy="13063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/>
            <p:cNvCxnSpPr>
              <a:stCxn id="6" idx="7"/>
            </p:cNvCxnSpPr>
            <p:nvPr/>
          </p:nvCxnSpPr>
          <p:spPr>
            <a:xfrm flipV="1">
              <a:off x="7828694" y="2782389"/>
              <a:ext cx="884232" cy="753932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CuadroTexto 12"/>
            <p:cNvSpPr txBox="1"/>
            <p:nvPr/>
          </p:nvSpPr>
          <p:spPr>
            <a:xfrm>
              <a:off x="7419703" y="1577034"/>
              <a:ext cx="444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C</a:t>
              </a:r>
              <a:endParaRPr lang="en-US" dirty="0"/>
            </a:p>
          </p:txBody>
        </p:sp>
        <p:sp>
          <p:nvSpPr>
            <p:cNvPr id="14" name="CuadroTexto 13"/>
            <p:cNvSpPr txBox="1"/>
            <p:nvPr/>
          </p:nvSpPr>
          <p:spPr>
            <a:xfrm>
              <a:off x="8118566" y="3230099"/>
              <a:ext cx="444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G</a:t>
              </a:r>
              <a:endParaRPr lang="en-US" dirty="0"/>
            </a:p>
          </p:txBody>
        </p:sp>
      </p:grpSp>
      <p:sp>
        <p:nvSpPr>
          <p:cNvPr id="16" name="CuadroTexto 15"/>
          <p:cNvSpPr txBox="1"/>
          <p:nvPr/>
        </p:nvSpPr>
        <p:spPr>
          <a:xfrm>
            <a:off x="6125449" y="491960"/>
            <a:ext cx="40168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u="sng" dirty="0">
                <a:solidFill>
                  <a:schemeClr val="accent1">
                    <a:lumMod val="50000"/>
                  </a:schemeClr>
                </a:solidFill>
              </a:rPr>
              <a:t>DIAGRAMA DE INTERACCIONES</a:t>
            </a:r>
            <a:endParaRPr lang="en-US" sz="2000" b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690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o 14"/>
          <p:cNvGrpSpPr/>
          <p:nvPr/>
        </p:nvGrpSpPr>
        <p:grpSpPr>
          <a:xfrm>
            <a:off x="5458265" y="1502229"/>
            <a:ext cx="4671981" cy="3409405"/>
            <a:chOff x="6087291" y="1018904"/>
            <a:chExt cx="4167052" cy="3409405"/>
          </a:xfrm>
        </p:grpSpPr>
        <p:sp>
          <p:nvSpPr>
            <p:cNvPr id="3" name="Elipse 2"/>
            <p:cNvSpPr/>
            <p:nvPr/>
          </p:nvSpPr>
          <p:spPr>
            <a:xfrm>
              <a:off x="8321040" y="1018904"/>
              <a:ext cx="1933303" cy="185492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dirty="0" smtClean="0"/>
                <a:t>CUERPO</a:t>
              </a:r>
              <a:endParaRPr lang="en-US" dirty="0"/>
            </a:p>
          </p:txBody>
        </p:sp>
        <p:sp>
          <p:nvSpPr>
            <p:cNvPr id="5" name="Elipse 4"/>
            <p:cNvSpPr/>
            <p:nvPr/>
          </p:nvSpPr>
          <p:spPr>
            <a:xfrm>
              <a:off x="6087291" y="1489167"/>
              <a:ext cx="1031966" cy="1162594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200" dirty="0" smtClean="0">
                  <a:solidFill>
                    <a:schemeClr val="tx1"/>
                  </a:solidFill>
                </a:rPr>
                <a:t>CUERDA</a:t>
              </a:r>
              <a:endParaRPr 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6" name="Elipse 5"/>
            <p:cNvSpPr/>
            <p:nvPr/>
          </p:nvSpPr>
          <p:spPr>
            <a:xfrm>
              <a:off x="7014756" y="3383280"/>
              <a:ext cx="953588" cy="1045029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200" dirty="0" smtClean="0">
                  <a:solidFill>
                    <a:schemeClr val="tx1"/>
                  </a:solidFill>
                </a:rPr>
                <a:t>TIERRA</a:t>
              </a:r>
              <a:endParaRPr 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Conector recto 7"/>
            <p:cNvCxnSpPr>
              <a:endCxn id="3" idx="2"/>
            </p:cNvCxnSpPr>
            <p:nvPr/>
          </p:nvCxnSpPr>
          <p:spPr>
            <a:xfrm>
              <a:off x="7119257" y="1933304"/>
              <a:ext cx="1201783" cy="13063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9"/>
            <p:cNvCxnSpPr>
              <a:stCxn id="6" idx="7"/>
            </p:cNvCxnSpPr>
            <p:nvPr/>
          </p:nvCxnSpPr>
          <p:spPr>
            <a:xfrm flipV="1">
              <a:off x="7828694" y="2782389"/>
              <a:ext cx="884232" cy="753932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CuadroTexto 12"/>
            <p:cNvSpPr txBox="1"/>
            <p:nvPr/>
          </p:nvSpPr>
          <p:spPr>
            <a:xfrm>
              <a:off x="7419703" y="1577034"/>
              <a:ext cx="444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C</a:t>
              </a:r>
              <a:endParaRPr lang="en-US" dirty="0"/>
            </a:p>
          </p:txBody>
        </p:sp>
        <p:sp>
          <p:nvSpPr>
            <p:cNvPr id="14" name="CuadroTexto 13"/>
            <p:cNvSpPr txBox="1"/>
            <p:nvPr/>
          </p:nvSpPr>
          <p:spPr>
            <a:xfrm>
              <a:off x="8118566" y="3230099"/>
              <a:ext cx="444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G</a:t>
              </a:r>
              <a:endParaRPr lang="en-US" dirty="0"/>
            </a:p>
          </p:txBody>
        </p:sp>
      </p:grpSp>
      <p:sp>
        <p:nvSpPr>
          <p:cNvPr id="16" name="CuadroTexto 15"/>
          <p:cNvSpPr txBox="1"/>
          <p:nvPr/>
        </p:nvSpPr>
        <p:spPr>
          <a:xfrm>
            <a:off x="5961029" y="493573"/>
            <a:ext cx="43727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u="sng" dirty="0" smtClean="0">
                <a:solidFill>
                  <a:schemeClr val="accent1">
                    <a:lumMod val="50000"/>
                  </a:schemeClr>
                </a:solidFill>
              </a:rPr>
              <a:t>DIAGRAMA DE INTERACCIONES</a:t>
            </a:r>
            <a:endParaRPr lang="en-US" sz="2000" b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672509" y="481541"/>
            <a:ext cx="3298872" cy="478317"/>
          </a:xfrm>
        </p:spPr>
        <p:txBody>
          <a:bodyPr/>
          <a:lstStyle/>
          <a:p>
            <a:r>
              <a:rPr lang="es-ES" sz="2000" b="1" u="sng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INVENTARIO DE FUERZAS</a:t>
            </a:r>
            <a:endParaRPr lang="en-US" sz="2000" b="1" u="sng" dirty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838394" y="1576809"/>
            <a:ext cx="3132987" cy="2272839"/>
            <a:chOff x="838394" y="1576809"/>
            <a:chExt cx="3132987" cy="2272839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2" name="CuadroTexto 31"/>
                <p:cNvSpPr txBox="1"/>
                <p:nvPr/>
              </p:nvSpPr>
              <p:spPr>
                <a:xfrm>
                  <a:off x="946829" y="1576809"/>
                  <a:ext cx="3024552" cy="8415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85750" indent="-285750">
                    <a:buFont typeface="Arial" panose="020B0604020202020204" pitchFamily="34" charset="0"/>
                    <a:buChar char="•"/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eqArr>
                            <m:eqArrPr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𝐶𝑜𝑛𝑡𝑎𝑐𝑡𝑜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            </m:t>
                              </m:r>
                            </m:e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𝐶𝑢𝑒𝑟𝑑𝑎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      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𝑐𝑢𝑒𝑟𝑝𝑜</m:t>
                              </m:r>
                            </m:e>
                          </m:eqAr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:  </m:t>
                      </m:r>
                      <m:acc>
                        <m:accPr>
                          <m:chr m:val="⃗"/>
                          <m:ctrlPr>
                            <a:rPr lang="es-ES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acc>
                    </m:oMath>
                  </a14:m>
                  <a:endParaRPr lang="en-US" sz="2800" dirty="0"/>
                </a:p>
              </p:txBody>
            </p:sp>
          </mc:Choice>
          <mc:Fallback>
            <p:sp>
              <p:nvSpPr>
                <p:cNvPr id="32" name="CuadroTexto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46829" y="1576809"/>
                  <a:ext cx="3024552" cy="841512"/>
                </a:xfrm>
                <a:prstGeom prst="rect">
                  <a:avLst/>
                </a:prstGeom>
                <a:blipFill>
                  <a:blip r:embed="rId2"/>
                  <a:stretch>
                    <a:fillRect l="-3629" r="-967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3" name="Conector recto de flecha 32"/>
            <p:cNvCxnSpPr/>
            <p:nvPr/>
          </p:nvCxnSpPr>
          <p:spPr>
            <a:xfrm>
              <a:off x="2095982" y="3642680"/>
              <a:ext cx="180975" cy="95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onector recto de flecha 33"/>
            <p:cNvCxnSpPr/>
            <p:nvPr/>
          </p:nvCxnSpPr>
          <p:spPr>
            <a:xfrm>
              <a:off x="2608346" y="2235500"/>
              <a:ext cx="180975" cy="95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5" name="Rectángulo 34"/>
                <p:cNvSpPr/>
                <p:nvPr/>
              </p:nvSpPr>
              <p:spPr>
                <a:xfrm>
                  <a:off x="838394" y="2469911"/>
                  <a:ext cx="2999796" cy="137973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endParaRPr lang="en-US" sz="2800" i="1" dirty="0" smtClean="0">
                    <a:latin typeface="Cambria Math" panose="02040503050406030204" pitchFamily="18" charset="0"/>
                  </a:endParaRP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eqArr>
                            <m:eqArrPr>
                              <m:ctrlPr>
                                <a:rPr lang="es-ES" sz="28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𝑔𝑟𝑎𝑣𝑖𝑡𝑎𝑐𝑖𝑜𝑛𝑎𝑙</m:t>
                              </m:r>
                            </m:e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𝑝𝑖𝑠𝑜</m:t>
                              </m:r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      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𝑐𝑢𝑒𝑟𝑝𝑜</m:t>
                              </m:r>
                            </m:e>
                          </m:eqAr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: </m:t>
                      </m:r>
                      <m:acc>
                        <m:accPr>
                          <m:chr m:val="⃗"/>
                          <m:ctrlPr>
                            <a:rPr lang="es-ES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endParaRPr lang="en-US" sz="2800" dirty="0"/>
                </a:p>
              </p:txBody>
            </p:sp>
          </mc:Choice>
          <mc:Fallback>
            <p:sp>
              <p:nvSpPr>
                <p:cNvPr id="35" name="Rectángulo 3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8394" y="2469911"/>
                  <a:ext cx="2999796" cy="1379737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301442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n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4686" y="1094839"/>
            <a:ext cx="2409825" cy="3162300"/>
          </a:xfrm>
          <a:prstGeom prst="rect">
            <a:avLst/>
          </a:prstGeom>
        </p:spPr>
      </p:pic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672509" y="481541"/>
            <a:ext cx="3298872" cy="478317"/>
          </a:xfrm>
        </p:spPr>
        <p:txBody>
          <a:bodyPr/>
          <a:lstStyle/>
          <a:p>
            <a:r>
              <a:rPr lang="es-ES" sz="2000" b="1" u="sng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INVENTARIO DE FUERZAS</a:t>
            </a:r>
            <a:endParaRPr lang="en-US" sz="2000" b="1" u="sng" dirty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838394" y="1576809"/>
            <a:ext cx="3132987" cy="2272839"/>
            <a:chOff x="838394" y="1576809"/>
            <a:chExt cx="3132987" cy="2272839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1" name="CuadroTexto 10"/>
                <p:cNvSpPr txBox="1"/>
                <p:nvPr/>
              </p:nvSpPr>
              <p:spPr>
                <a:xfrm>
                  <a:off x="946829" y="1576809"/>
                  <a:ext cx="3024552" cy="8415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85750" indent="-285750">
                    <a:buFont typeface="Arial" panose="020B0604020202020204" pitchFamily="34" charset="0"/>
                    <a:buChar char="•"/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eqArr>
                            <m:eqArrPr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𝐶𝑜𝑛𝑡𝑎𝑐𝑡𝑜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            </m:t>
                              </m:r>
                            </m:e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𝐶𝑢𝑒𝑟𝑑𝑎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      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𝑐𝑢𝑒𝑟𝑝𝑜</m:t>
                              </m:r>
                            </m:e>
                          </m:eqAr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:  </m:t>
                      </m:r>
                      <m:acc>
                        <m:accPr>
                          <m:chr m:val="⃗"/>
                          <m:ctrlPr>
                            <a:rPr lang="es-ES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acc>
                    </m:oMath>
                  </a14:m>
                  <a:endParaRPr lang="en-US" sz="2800" dirty="0"/>
                </a:p>
              </p:txBody>
            </p:sp>
          </mc:Choice>
          <mc:Fallback>
            <p:sp>
              <p:nvSpPr>
                <p:cNvPr id="11" name="CuadroTexto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46829" y="1576809"/>
                  <a:ext cx="3024552" cy="841512"/>
                </a:xfrm>
                <a:prstGeom prst="rect">
                  <a:avLst/>
                </a:prstGeom>
                <a:blipFill>
                  <a:blip r:embed="rId3"/>
                  <a:stretch>
                    <a:fillRect l="-3629" r="-967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9" name="Conector recto de flecha 18"/>
            <p:cNvCxnSpPr/>
            <p:nvPr/>
          </p:nvCxnSpPr>
          <p:spPr>
            <a:xfrm>
              <a:off x="2095982" y="3642680"/>
              <a:ext cx="180975" cy="95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ector recto de flecha 21"/>
            <p:cNvCxnSpPr/>
            <p:nvPr/>
          </p:nvCxnSpPr>
          <p:spPr>
            <a:xfrm>
              <a:off x="2608346" y="2235500"/>
              <a:ext cx="180975" cy="95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" name="Rectángulo 22"/>
                <p:cNvSpPr/>
                <p:nvPr/>
              </p:nvSpPr>
              <p:spPr>
                <a:xfrm>
                  <a:off x="838394" y="2469911"/>
                  <a:ext cx="2999796" cy="137973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endParaRPr lang="en-US" sz="2800" i="1" dirty="0" smtClean="0">
                    <a:latin typeface="Cambria Math" panose="02040503050406030204" pitchFamily="18" charset="0"/>
                  </a:endParaRP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eqArr>
                            <m:eqArrPr>
                              <m:ctrlPr>
                                <a:rPr lang="es-ES" sz="28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𝑔𝑟𝑎𝑣𝑖𝑡𝑎𝑐𝑖𝑜𝑛𝑎𝑙</m:t>
                              </m:r>
                            </m:e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𝑝𝑖𝑠𝑜</m:t>
                              </m:r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      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𝑐𝑢𝑒𝑟𝑝𝑜</m:t>
                              </m:r>
                            </m:e>
                          </m:eqAr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: </m:t>
                      </m:r>
                      <m:acc>
                        <m:accPr>
                          <m:chr m:val="⃗"/>
                          <m:ctrlPr>
                            <a:rPr lang="es-ES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endParaRPr lang="en-US" sz="2800" dirty="0"/>
                </a:p>
              </p:txBody>
            </p:sp>
          </mc:Choice>
          <mc:Fallback>
            <p:sp>
              <p:nvSpPr>
                <p:cNvPr id="23" name="Rectángulo 2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8394" y="2469911"/>
                  <a:ext cx="2999796" cy="1379737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3" name="Grupo 32"/>
          <p:cNvGrpSpPr/>
          <p:nvPr/>
        </p:nvGrpSpPr>
        <p:grpSpPr>
          <a:xfrm>
            <a:off x="5973061" y="481541"/>
            <a:ext cx="4372721" cy="4463438"/>
            <a:chOff x="5973061" y="481541"/>
            <a:chExt cx="4372721" cy="3777638"/>
          </a:xfrm>
        </p:grpSpPr>
        <p:sp>
          <p:nvSpPr>
            <p:cNvPr id="16" name="CuadroTexto 15"/>
            <p:cNvSpPr txBox="1"/>
            <p:nvPr/>
          </p:nvSpPr>
          <p:spPr>
            <a:xfrm>
              <a:off x="5973061" y="481541"/>
              <a:ext cx="43727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 u="sng" dirty="0" smtClean="0">
                  <a:solidFill>
                    <a:schemeClr val="accent1">
                      <a:lumMod val="50000"/>
                    </a:schemeClr>
                  </a:solidFill>
                </a:rPr>
                <a:t>DIAGRAMA </a:t>
              </a:r>
              <a:r>
                <a:rPr lang="es-ES" sz="2000" b="1" u="sng" dirty="0" smtClean="0">
                  <a:solidFill>
                    <a:schemeClr val="accent1">
                      <a:lumMod val="50000"/>
                    </a:schemeClr>
                  </a:solidFill>
                </a:rPr>
                <a:t>DEL CUERPO LIBRE</a:t>
              </a:r>
              <a:endParaRPr lang="en-US" sz="2000" b="1" u="sng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cxnSp>
          <p:nvCxnSpPr>
            <p:cNvPr id="4" name="Conector recto de flecha 3"/>
            <p:cNvCxnSpPr/>
            <p:nvPr/>
          </p:nvCxnSpPr>
          <p:spPr>
            <a:xfrm flipV="1">
              <a:off x="7916779" y="1179095"/>
              <a:ext cx="36095" cy="308008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de flecha 11"/>
            <p:cNvCxnSpPr/>
            <p:nvPr/>
          </p:nvCxnSpPr>
          <p:spPr>
            <a:xfrm>
              <a:off x="6677526" y="2767263"/>
              <a:ext cx="3188369" cy="2406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CuadroTexto 16"/>
            <p:cNvSpPr txBox="1"/>
            <p:nvPr/>
          </p:nvSpPr>
          <p:spPr>
            <a:xfrm>
              <a:off x="8049126" y="959858"/>
              <a:ext cx="433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/>
                <a:t>y</a:t>
              </a:r>
              <a:endParaRPr lang="en-US" dirty="0"/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9912645" y="2791326"/>
              <a:ext cx="433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x</a:t>
              </a:r>
              <a:endParaRPr lang="en-US" dirty="0"/>
            </a:p>
          </p:txBody>
        </p:sp>
        <p:cxnSp>
          <p:nvCxnSpPr>
            <p:cNvPr id="20" name="Conector recto de flecha 19"/>
            <p:cNvCxnSpPr/>
            <p:nvPr/>
          </p:nvCxnSpPr>
          <p:spPr>
            <a:xfrm flipV="1">
              <a:off x="7934826" y="1792705"/>
              <a:ext cx="18048" cy="998621"/>
            </a:xfrm>
            <a:prstGeom prst="straightConnector1">
              <a:avLst/>
            </a:prstGeom>
            <a:ln w="38100">
              <a:solidFill>
                <a:schemeClr val="tx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cto de flecha 25"/>
            <p:cNvCxnSpPr/>
            <p:nvPr/>
          </p:nvCxnSpPr>
          <p:spPr>
            <a:xfrm>
              <a:off x="7931818" y="2811743"/>
              <a:ext cx="0" cy="954141"/>
            </a:xfrm>
            <a:prstGeom prst="straightConnector1">
              <a:avLst/>
            </a:prstGeom>
            <a:ln w="38100">
              <a:solidFill>
                <a:schemeClr val="tx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Elipse 29"/>
            <p:cNvSpPr/>
            <p:nvPr/>
          </p:nvSpPr>
          <p:spPr>
            <a:xfrm>
              <a:off x="7883690" y="2731750"/>
              <a:ext cx="108000" cy="108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1" name="CuadroTexto 30"/>
                <p:cNvSpPr txBox="1"/>
                <p:nvPr/>
              </p:nvSpPr>
              <p:spPr>
                <a:xfrm>
                  <a:off x="7981270" y="1729894"/>
                  <a:ext cx="409074" cy="4029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oMath>
                    </m:oMathPara>
                  </a14:m>
                  <a:endParaRPr lang="en-US" dirty="0"/>
                </a:p>
              </p:txBody>
            </p:sp>
          </mc:Choice>
          <mc:Fallback>
            <p:sp>
              <p:nvSpPr>
                <p:cNvPr id="31" name="CuadroTexto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81270" y="1729894"/>
                  <a:ext cx="409074" cy="40293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2" name="CuadroTexto 31"/>
                <p:cNvSpPr txBox="1"/>
                <p:nvPr/>
              </p:nvSpPr>
              <p:spPr>
                <a:xfrm>
                  <a:off x="8049126" y="3369798"/>
                  <a:ext cx="409074" cy="4029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oMath>
                    </m:oMathPara>
                  </a14:m>
                  <a:endParaRPr lang="en-US" dirty="0"/>
                </a:p>
              </p:txBody>
            </p:sp>
          </mc:Choice>
          <mc:Fallback>
            <p:sp>
              <p:nvSpPr>
                <p:cNvPr id="32" name="CuadroTexto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49126" y="3369798"/>
                  <a:ext cx="409074" cy="40293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289789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n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4686" y="1094839"/>
            <a:ext cx="2409825" cy="3162300"/>
          </a:xfrm>
          <a:prstGeom prst="rect">
            <a:avLst/>
          </a:prstGeom>
        </p:spPr>
      </p:pic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672509" y="481541"/>
            <a:ext cx="3298872" cy="478317"/>
          </a:xfrm>
        </p:spPr>
        <p:txBody>
          <a:bodyPr/>
          <a:lstStyle/>
          <a:p>
            <a:r>
              <a:rPr lang="es-ES" sz="2000" b="1" u="sng" dirty="0" smtClean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2° principio de Newto</a:t>
            </a:r>
            <a:r>
              <a:rPr lang="es-ES" sz="2000" b="1" u="sng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n</a:t>
            </a:r>
            <a:endParaRPr lang="en-US" sz="2000" b="1" u="sng" dirty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838394" y="1576809"/>
            <a:ext cx="3132987" cy="1902289"/>
            <a:chOff x="838394" y="1576809"/>
            <a:chExt cx="3132987" cy="1902289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1" name="CuadroTexto 10"/>
                <p:cNvSpPr txBox="1"/>
                <p:nvPr/>
              </p:nvSpPr>
              <p:spPr>
                <a:xfrm>
                  <a:off x="946829" y="1576809"/>
                  <a:ext cx="3024552" cy="61940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85750" indent="-285750">
                    <a:buFont typeface="Arial" panose="020B0604020202020204" pitchFamily="34" charset="0"/>
                    <a:buChar char="•"/>
                  </a:pPr>
                  <a14:m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n-US" sz="2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800" b="0" i="1" smtClean="0">
                                      <a:latin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trike="sngStrike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a14:m>
                  <a:endParaRPr lang="en-US" sz="2800" dirty="0"/>
                </a:p>
              </p:txBody>
            </p:sp>
          </mc:Choice>
          <mc:Fallback>
            <p:sp>
              <p:nvSpPr>
                <p:cNvPr id="11" name="CuadroTexto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46829" y="1576809"/>
                  <a:ext cx="3024552" cy="619400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" name="Rectángulo 22"/>
                <p:cNvSpPr/>
                <p:nvPr/>
              </p:nvSpPr>
              <p:spPr>
                <a:xfrm>
                  <a:off x="838394" y="2469911"/>
                  <a:ext cx="2097690" cy="100918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endParaRPr lang="en-US" sz="2800" i="1" dirty="0" smtClean="0">
                    <a:latin typeface="Cambria Math" panose="02040503050406030204" pitchFamily="18" charset="0"/>
                  </a:endParaRPr>
                </a:p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+ </m:t>
                        </m:r>
                        <m:acc>
                          <m:accPr>
                            <m:chr m:val="⃗"/>
                            <m:ctrlP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acc>
                          <m:accPr>
                            <m:chr m:val="⃗"/>
                            <m:ctrlP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acc>
                      </m:oMath>
                    </m:oMathPara>
                  </a14:m>
                  <a:endParaRPr lang="en-US" sz="2800" dirty="0"/>
                </a:p>
              </p:txBody>
            </p:sp>
          </mc:Choice>
          <mc:Fallback>
            <p:sp>
              <p:nvSpPr>
                <p:cNvPr id="23" name="Rectángulo 2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8394" y="2469911"/>
                  <a:ext cx="2097690" cy="1009187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3" name="Grupo 32"/>
          <p:cNvGrpSpPr/>
          <p:nvPr/>
        </p:nvGrpSpPr>
        <p:grpSpPr>
          <a:xfrm>
            <a:off x="5973061" y="481541"/>
            <a:ext cx="4372721" cy="4463438"/>
            <a:chOff x="5973061" y="481541"/>
            <a:chExt cx="4372721" cy="3777638"/>
          </a:xfrm>
        </p:grpSpPr>
        <p:sp>
          <p:nvSpPr>
            <p:cNvPr id="16" name="CuadroTexto 15"/>
            <p:cNvSpPr txBox="1"/>
            <p:nvPr/>
          </p:nvSpPr>
          <p:spPr>
            <a:xfrm>
              <a:off x="5973061" y="481541"/>
              <a:ext cx="43727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 u="sng" dirty="0" smtClean="0">
                  <a:solidFill>
                    <a:schemeClr val="accent1">
                      <a:lumMod val="50000"/>
                    </a:schemeClr>
                  </a:solidFill>
                </a:rPr>
                <a:t>DIAGRAMA </a:t>
              </a:r>
              <a:r>
                <a:rPr lang="es-ES" sz="2000" b="1" u="sng" dirty="0" smtClean="0">
                  <a:solidFill>
                    <a:schemeClr val="accent1">
                      <a:lumMod val="50000"/>
                    </a:schemeClr>
                  </a:solidFill>
                </a:rPr>
                <a:t>DEL CUERPO LIBRE</a:t>
              </a:r>
              <a:endParaRPr lang="en-US" sz="2000" b="1" u="sng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cxnSp>
          <p:nvCxnSpPr>
            <p:cNvPr id="4" name="Conector recto de flecha 3"/>
            <p:cNvCxnSpPr/>
            <p:nvPr/>
          </p:nvCxnSpPr>
          <p:spPr>
            <a:xfrm flipV="1">
              <a:off x="7916779" y="1179095"/>
              <a:ext cx="36095" cy="308008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de flecha 11"/>
            <p:cNvCxnSpPr/>
            <p:nvPr/>
          </p:nvCxnSpPr>
          <p:spPr>
            <a:xfrm>
              <a:off x="6677526" y="2767263"/>
              <a:ext cx="3188369" cy="2406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CuadroTexto 16"/>
            <p:cNvSpPr txBox="1"/>
            <p:nvPr/>
          </p:nvSpPr>
          <p:spPr>
            <a:xfrm>
              <a:off x="8049126" y="959858"/>
              <a:ext cx="433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/>
                <a:t>y</a:t>
              </a:r>
              <a:endParaRPr lang="en-US" dirty="0"/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9912645" y="2791326"/>
              <a:ext cx="433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x</a:t>
              </a:r>
              <a:endParaRPr lang="en-US" dirty="0"/>
            </a:p>
          </p:txBody>
        </p:sp>
        <p:cxnSp>
          <p:nvCxnSpPr>
            <p:cNvPr id="20" name="Conector recto de flecha 19"/>
            <p:cNvCxnSpPr/>
            <p:nvPr/>
          </p:nvCxnSpPr>
          <p:spPr>
            <a:xfrm flipV="1">
              <a:off x="7934826" y="1792705"/>
              <a:ext cx="18048" cy="998621"/>
            </a:xfrm>
            <a:prstGeom prst="straightConnector1">
              <a:avLst/>
            </a:prstGeom>
            <a:ln w="38100">
              <a:solidFill>
                <a:schemeClr val="tx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cto de flecha 25"/>
            <p:cNvCxnSpPr/>
            <p:nvPr/>
          </p:nvCxnSpPr>
          <p:spPr>
            <a:xfrm>
              <a:off x="7931818" y="2811743"/>
              <a:ext cx="0" cy="954141"/>
            </a:xfrm>
            <a:prstGeom prst="straightConnector1">
              <a:avLst/>
            </a:prstGeom>
            <a:ln w="38100">
              <a:solidFill>
                <a:schemeClr val="tx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Elipse 29"/>
            <p:cNvSpPr/>
            <p:nvPr/>
          </p:nvSpPr>
          <p:spPr>
            <a:xfrm>
              <a:off x="7883690" y="2731750"/>
              <a:ext cx="108000" cy="108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1" name="CuadroTexto 30"/>
                <p:cNvSpPr txBox="1"/>
                <p:nvPr/>
              </p:nvSpPr>
              <p:spPr>
                <a:xfrm>
                  <a:off x="7981270" y="1729894"/>
                  <a:ext cx="409074" cy="4029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oMath>
                    </m:oMathPara>
                  </a14:m>
                  <a:endParaRPr lang="en-US" dirty="0"/>
                </a:p>
              </p:txBody>
            </p:sp>
          </mc:Choice>
          <mc:Fallback>
            <p:sp>
              <p:nvSpPr>
                <p:cNvPr id="31" name="CuadroTexto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81270" y="1729894"/>
                  <a:ext cx="409074" cy="40293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2" name="CuadroTexto 31"/>
                <p:cNvSpPr txBox="1"/>
                <p:nvPr/>
              </p:nvSpPr>
              <p:spPr>
                <a:xfrm>
                  <a:off x="8049126" y="3369798"/>
                  <a:ext cx="409074" cy="4029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oMath>
                    </m:oMathPara>
                  </a14:m>
                  <a:endParaRPr lang="en-US" dirty="0"/>
                </a:p>
              </p:txBody>
            </p:sp>
          </mc:Choice>
          <mc:Fallback>
            <p:sp>
              <p:nvSpPr>
                <p:cNvPr id="32" name="CuadroTexto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49126" y="3369798"/>
                  <a:ext cx="409074" cy="40293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Rectángulo 20"/>
              <p:cNvSpPr/>
              <p:nvPr/>
            </p:nvSpPr>
            <p:spPr>
              <a:xfrm>
                <a:off x="838394" y="3487227"/>
                <a:ext cx="2019142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endParaRPr lang="en-US" sz="2800" i="1" dirty="0" smtClean="0">
                  <a:latin typeface="Cambria Math" panose="02040503050406030204" pitchFamily="18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0" smtClean="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21" name="Rectángulo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394" y="3487227"/>
                <a:ext cx="2019142" cy="95410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Rectángulo 26"/>
              <p:cNvSpPr/>
              <p:nvPr/>
            </p:nvSpPr>
            <p:spPr>
              <a:xfrm>
                <a:off x="1117962" y="4893910"/>
                <a:ext cx="120398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27" name="Rectángulo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7962" y="4893910"/>
                <a:ext cx="1203983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3893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40040" y="2224585"/>
            <a:ext cx="8946541" cy="3805449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Objetivos</a:t>
            </a:r>
            <a:r>
              <a:rPr lang="es-ES" dirty="0" smtClean="0"/>
              <a:t>:</a:t>
            </a:r>
          </a:p>
          <a:p>
            <a:pPr marL="0" indent="0">
              <a:buNone/>
            </a:pPr>
            <a:endParaRPr lang="es-ES" dirty="0" smtClean="0"/>
          </a:p>
          <a:p>
            <a:r>
              <a:rPr lang="es-ES" dirty="0" smtClean="0"/>
              <a:t>Construir diagrama de interacciones y listado de fuerzas para </a:t>
            </a:r>
            <a:r>
              <a:rPr lang="es-ES" dirty="0" smtClean="0"/>
              <a:t> cada sistemas </a:t>
            </a:r>
            <a:r>
              <a:rPr lang="es-ES" dirty="0" smtClean="0"/>
              <a:t>en 2 D</a:t>
            </a:r>
            <a:r>
              <a:rPr lang="es-ES" dirty="0" smtClean="0"/>
              <a:t>.</a:t>
            </a:r>
          </a:p>
          <a:p>
            <a:pPr marL="0" indent="0">
              <a:buNone/>
            </a:pPr>
            <a:endParaRPr lang="es-ES" dirty="0" smtClean="0"/>
          </a:p>
          <a:p>
            <a:r>
              <a:rPr lang="es-ES" dirty="0" smtClean="0"/>
              <a:t>A partir del listado de fuerzas construir diagrama del cuerpo libre D.C.L para </a:t>
            </a:r>
            <a:r>
              <a:rPr lang="es-ES" dirty="0" smtClean="0"/>
              <a:t>cada</a:t>
            </a:r>
            <a:r>
              <a:rPr lang="es-ES" dirty="0" smtClean="0"/>
              <a:t> </a:t>
            </a:r>
            <a:r>
              <a:rPr lang="es-ES" dirty="0" smtClean="0"/>
              <a:t>sistemas.</a:t>
            </a:r>
            <a:endParaRPr lang="en-US" dirty="0"/>
          </a:p>
        </p:txBody>
      </p:sp>
      <p:sp>
        <p:nvSpPr>
          <p:cNvPr id="4" name="CuadroTexto 3"/>
          <p:cNvSpPr txBox="1"/>
          <p:nvPr/>
        </p:nvSpPr>
        <p:spPr>
          <a:xfrm>
            <a:off x="2716297" y="859810"/>
            <a:ext cx="6809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/>
              <a:t>DIAGRAMAS PARA EL ANÁLISIS DE SISTEMAS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7349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23579" y="411775"/>
            <a:ext cx="3803059" cy="912058"/>
          </a:xfrm>
        </p:spPr>
        <p:txBody>
          <a:bodyPr/>
          <a:lstStyle/>
          <a:p>
            <a:r>
              <a:rPr lang="es-ES" dirty="0" smtClean="0"/>
              <a:t>SISTEMA N°1</a:t>
            </a:r>
            <a:endParaRPr lang="en-US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201" y="1528549"/>
            <a:ext cx="5956976" cy="3889612"/>
          </a:xfrm>
        </p:spPr>
      </p:pic>
      <p:sp>
        <p:nvSpPr>
          <p:cNvPr id="3" name="CuadroTexto 2"/>
          <p:cNvSpPr txBox="1"/>
          <p:nvPr/>
        </p:nvSpPr>
        <p:spPr>
          <a:xfrm>
            <a:off x="1037229" y="1637732"/>
            <a:ext cx="37258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Para el sistema n°1:</a:t>
            </a:r>
          </a:p>
          <a:p>
            <a:endParaRPr lang="es-ES" dirty="0" smtClean="0"/>
          </a:p>
          <a:p>
            <a:endParaRPr lang="es-ES" dirty="0"/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Construya diagrama de interacciones.</a:t>
            </a:r>
          </a:p>
          <a:p>
            <a:pPr marL="342900" indent="-342900">
              <a:buFont typeface="+mj-lt"/>
              <a:buAutoNum type="arabicPeriod"/>
            </a:pPr>
            <a:endParaRPr lang="es-ES" dirty="0" smtClean="0"/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Inventario de fuerzas.</a:t>
            </a:r>
          </a:p>
          <a:p>
            <a:pPr marL="342900" indent="-342900">
              <a:buFont typeface="+mj-lt"/>
              <a:buAutoNum type="arabicPeriod"/>
            </a:pPr>
            <a:endParaRPr lang="es-ES" dirty="0" smtClean="0"/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Diagrama del cuerpo libre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33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671" y="2115402"/>
            <a:ext cx="5138830" cy="3082119"/>
          </a:xfrm>
        </p:spPr>
      </p:pic>
      <p:sp>
        <p:nvSpPr>
          <p:cNvPr id="5" name="CuadroTexto 4"/>
          <p:cNvSpPr txBox="1"/>
          <p:nvPr/>
        </p:nvSpPr>
        <p:spPr>
          <a:xfrm>
            <a:off x="646111" y="1555846"/>
            <a:ext cx="37258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Para el sistema n°2:</a:t>
            </a:r>
          </a:p>
          <a:p>
            <a:endParaRPr lang="es-ES" dirty="0" smtClean="0"/>
          </a:p>
          <a:p>
            <a:endParaRPr lang="es-ES" dirty="0"/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Construya diagrama de interacciones.</a:t>
            </a:r>
          </a:p>
          <a:p>
            <a:pPr marL="342900" indent="-342900">
              <a:buFont typeface="+mj-lt"/>
              <a:buAutoNum type="arabicPeriod"/>
            </a:pPr>
            <a:endParaRPr lang="es-ES" dirty="0" smtClean="0"/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Inventario de fuerzas.</a:t>
            </a:r>
          </a:p>
          <a:p>
            <a:pPr marL="342900" indent="-342900">
              <a:buFont typeface="+mj-lt"/>
              <a:buAutoNum type="arabicPeriod"/>
            </a:pPr>
            <a:endParaRPr lang="es-ES" dirty="0" smtClean="0"/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Diagrama del cuerpo libre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323579" y="411775"/>
            <a:ext cx="3803059" cy="9120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" dirty="0" smtClean="0"/>
              <a:t>SISTEMA N°2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54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445" y="1611867"/>
            <a:ext cx="5793390" cy="3474705"/>
          </a:xfr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6323579" y="411775"/>
            <a:ext cx="3803059" cy="9120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" dirty="0" smtClean="0"/>
              <a:t>SISTEMA N°3</a:t>
            </a:r>
            <a:endParaRPr lang="en-US" dirty="0"/>
          </a:p>
        </p:txBody>
      </p:sp>
      <p:sp>
        <p:nvSpPr>
          <p:cNvPr id="6" name="CuadroTexto 5"/>
          <p:cNvSpPr txBox="1"/>
          <p:nvPr/>
        </p:nvSpPr>
        <p:spPr>
          <a:xfrm>
            <a:off x="741645" y="562257"/>
            <a:ext cx="378941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Para el sistema n°3:</a:t>
            </a:r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Construya diagrama de interacciones.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Inventario de fuerzas.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Diagrama del cuerpo libre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Las ecuaciones que derivan del D.C.L.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Calcule el valor de cada tensión,  el valor de la masa es 60[g], </a:t>
            </a:r>
            <a:endParaRPr lang="en-US" dirty="0"/>
          </a:p>
        </p:txBody>
      </p:sp>
      <p:sp>
        <p:nvSpPr>
          <p:cNvPr id="3" name="CuadroTexto 2"/>
          <p:cNvSpPr txBox="1"/>
          <p:nvPr/>
        </p:nvSpPr>
        <p:spPr>
          <a:xfrm>
            <a:off x="5827594" y="5472752"/>
            <a:ext cx="54170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Mida </a:t>
            </a:r>
            <a:r>
              <a:rPr lang="es-ES" dirty="0"/>
              <a:t>con una transportador el ángulo que forma cada tensión con respecto a un eje del sistemas de coordenadas establecido.</a:t>
            </a:r>
          </a:p>
        </p:txBody>
      </p:sp>
    </p:spTree>
    <p:extLst>
      <p:ext uri="{BB962C8B-B14F-4D97-AF65-F5344CB8AC3E}">
        <p14:creationId xmlns:p14="http://schemas.microsoft.com/office/powerpoint/2010/main" val="184737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259" y="1645102"/>
            <a:ext cx="5426512" cy="3256341"/>
          </a:xfr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6323579" y="411775"/>
            <a:ext cx="3803059" cy="9120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" dirty="0" smtClean="0"/>
              <a:t>SISTEMA N°4</a:t>
            </a:r>
            <a:endParaRPr lang="en-US" dirty="0"/>
          </a:p>
        </p:txBody>
      </p:sp>
      <p:sp>
        <p:nvSpPr>
          <p:cNvPr id="6" name="CuadroTexto 5"/>
          <p:cNvSpPr txBox="1"/>
          <p:nvPr/>
        </p:nvSpPr>
        <p:spPr>
          <a:xfrm>
            <a:off x="768941" y="180119"/>
            <a:ext cx="415790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Para el sistema n°4:</a:t>
            </a:r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Construya diagrama de interacciones para cada cuerpo.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Inventario de fuerzas para cada cuerpo.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Diagrama del cuerpo libre para cada cuerpo.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Las ecuaciones que derivan de los D.C.L.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Calcule el valor de la fuerza de roce que se genera en el  carro,    el valor de la masa que cuelga  es 50[g] y masa del carro 131,2[g]. </a:t>
            </a:r>
          </a:p>
          <a:p>
            <a:pPr algn="just"/>
            <a:endParaRPr lang="en-US" dirty="0"/>
          </a:p>
        </p:txBody>
      </p:sp>
      <p:sp>
        <p:nvSpPr>
          <p:cNvPr id="3" name="CuadroTexto 2"/>
          <p:cNvSpPr txBox="1"/>
          <p:nvPr/>
        </p:nvSpPr>
        <p:spPr>
          <a:xfrm>
            <a:off x="6714476" y="5222712"/>
            <a:ext cx="3794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Mida </a:t>
            </a:r>
            <a:r>
              <a:rPr lang="es-ES" dirty="0"/>
              <a:t>con una transportador el ángulo que forma </a:t>
            </a:r>
            <a:r>
              <a:rPr lang="es-ES" dirty="0" smtClean="0"/>
              <a:t>el plano inclinado con la horizontal.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02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Plazo </a:t>
            </a:r>
            <a:r>
              <a:rPr lang="es-CL" dirty="0">
                <a:solidFill>
                  <a:schemeClr val="accent1">
                    <a:lumMod val="75000"/>
                  </a:schemeClr>
                </a:solidFill>
              </a:rPr>
              <a:t>de entrega </a:t>
            </a:r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………...</a:t>
            </a:r>
            <a:endParaRPr lang="es-CL" dirty="0">
              <a:solidFill>
                <a:schemeClr val="accent1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s-ES" dirty="0">
                <a:solidFill>
                  <a:schemeClr val="accent1">
                    <a:lumMod val="75000"/>
                  </a:schemeClr>
                </a:solidFill>
              </a:rPr>
              <a:t>El informe se  elabora en papel tamaño carta, oficio o cuadernillo  ( con letra legible. Se puede escanear o fotografiar (asegurar que quede nítida la imagen). Mande un solo archivo.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/>
              <a:t>Método de entrega del trabajo vía correo electrónico </a:t>
            </a:r>
            <a:r>
              <a:rPr lang="es-ES" u="sng" dirty="0">
                <a:hlinkClick r:id="rId2"/>
              </a:rPr>
              <a:t>enfisicalab@gmail.com</a:t>
            </a:r>
            <a:endParaRPr lang="es-ES" u="sng" dirty="0"/>
          </a:p>
          <a:p>
            <a:pPr marL="514350" indent="-514350">
              <a:buFont typeface="+mj-lt"/>
              <a:buAutoNum type="arabicPeriod"/>
            </a:pPr>
            <a:r>
              <a:rPr lang="es-ES" dirty="0"/>
              <a:t>Nombre  del archivo: curso-apellido     </a:t>
            </a:r>
            <a:r>
              <a:rPr lang="es-ES" dirty="0" err="1"/>
              <a:t>ej</a:t>
            </a:r>
            <a:r>
              <a:rPr lang="es-ES" dirty="0"/>
              <a:t>: 2F-Arancibia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/>
              <a:t>Asunto en el correo: </a:t>
            </a:r>
            <a:r>
              <a:rPr lang="es-ES" dirty="0" smtClean="0"/>
              <a:t>2F </a:t>
            </a:r>
            <a:r>
              <a:rPr lang="es-ES" dirty="0"/>
              <a:t>-Apellido</a:t>
            </a:r>
            <a:endParaRPr lang="es-CL" dirty="0"/>
          </a:p>
          <a:p>
            <a:endParaRPr lang="en-US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2529503" y="452718"/>
            <a:ext cx="6628146" cy="1400530"/>
          </a:xfrm>
        </p:spPr>
        <p:txBody>
          <a:bodyPr/>
          <a:lstStyle/>
          <a:p>
            <a:r>
              <a:rPr lang="es-ES" dirty="0" smtClean="0"/>
              <a:t>Entrega del Informe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87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214</TotalTime>
  <Words>374</Words>
  <Application>Microsoft Office PowerPoint</Application>
  <PresentationFormat>Panorámica</PresentationFormat>
  <Paragraphs>100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Cambria Math</vt:lpstr>
      <vt:lpstr>Century Gothic</vt:lpstr>
      <vt:lpstr>Wingdings 3</vt:lpstr>
      <vt:lpstr>Ion</vt:lpstr>
      <vt:lpstr>DIAGRAMAS PARA EL ANÁLISIS DE SISTEMAS </vt:lpstr>
      <vt:lpstr>Presentación de PowerPoint</vt:lpstr>
      <vt:lpstr>SISTEMA </vt:lpstr>
      <vt:lpstr>INVENTARIO DE FUERZAS</vt:lpstr>
      <vt:lpstr>INVENTARIO DE FUERZAS</vt:lpstr>
      <vt:lpstr>2° principio de Newton</vt:lpstr>
      <vt:lpstr>Presentación de PowerPoint</vt:lpstr>
      <vt:lpstr>SISTEMA N°1</vt:lpstr>
      <vt:lpstr>Presentación de PowerPoint</vt:lpstr>
      <vt:lpstr>Presentación de PowerPoint</vt:lpstr>
      <vt:lpstr>Presentación de PowerPoint</vt:lpstr>
      <vt:lpstr>Entrega del Informe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23</cp:revision>
  <dcterms:created xsi:type="dcterms:W3CDTF">2020-05-16T00:43:25Z</dcterms:created>
  <dcterms:modified xsi:type="dcterms:W3CDTF">2020-05-17T01:38:20Z</dcterms:modified>
</cp:coreProperties>
</file>