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8" r:id="rId1"/>
    <p:sldMasterId id="2147484244" r:id="rId2"/>
  </p:sldMasterIdLst>
  <p:notesMasterIdLst>
    <p:notesMasterId r:id="rId21"/>
  </p:notesMasterIdLst>
  <p:handoutMasterIdLst>
    <p:handoutMasterId r:id="rId22"/>
  </p:handoutMasterIdLst>
  <p:sldIdLst>
    <p:sldId id="1451" r:id="rId3"/>
    <p:sldId id="1416" r:id="rId4"/>
    <p:sldId id="1445" r:id="rId5"/>
    <p:sldId id="1452" r:id="rId6"/>
    <p:sldId id="1429" r:id="rId7"/>
    <p:sldId id="1298" r:id="rId8"/>
    <p:sldId id="1428" r:id="rId9"/>
    <p:sldId id="1292" r:id="rId10"/>
    <p:sldId id="1324" r:id="rId11"/>
    <p:sldId id="1322" r:id="rId12"/>
    <p:sldId id="1433" r:id="rId13"/>
    <p:sldId id="1448" r:id="rId14"/>
    <p:sldId id="1443" r:id="rId15"/>
    <p:sldId id="1444" r:id="rId16"/>
    <p:sldId id="1441" r:id="rId17"/>
    <p:sldId id="1442" r:id="rId18"/>
    <p:sldId id="1449" r:id="rId19"/>
    <p:sldId id="1453" r:id="rId20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793" userDrawn="1">
          <p15:clr>
            <a:srgbClr val="A4A3A4"/>
          </p15:clr>
        </p15:guide>
        <p15:guide id="4" pos="5586" userDrawn="1">
          <p15:clr>
            <a:srgbClr val="A4A3A4"/>
          </p15:clr>
        </p15:guide>
        <p15:guide id="5" pos="384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 userDrawn="1">
          <p15:clr>
            <a:srgbClr val="A4A3A4"/>
          </p15:clr>
        </p15:guide>
        <p15:guide id="2" pos="2228" userDrawn="1">
          <p15:clr>
            <a:srgbClr val="A4A3A4"/>
          </p15:clr>
        </p15:guide>
        <p15:guide id="3" orient="horz" pos="2928" userDrawn="1">
          <p15:clr>
            <a:srgbClr val="A4A3A4"/>
          </p15:clr>
        </p15:guide>
        <p15:guide id="4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1893"/>
    <a:srgbClr val="000099"/>
    <a:srgbClr val="ED7D31"/>
    <a:srgbClr val="FF0000"/>
    <a:srgbClr val="FFCC00"/>
    <a:srgbClr val="352884"/>
    <a:srgbClr val="00003E"/>
    <a:srgbClr val="000066"/>
    <a:srgbClr val="FFEEBD"/>
    <a:srgbClr val="106A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7A6AD5-FD7A-7E49-8B4C-44A2A08C44D9}" v="1" dt="2024-07-29T19:04:23.451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89" autoAdjust="0"/>
    <p:restoredTop sz="90352" autoAdjust="0"/>
  </p:normalViewPr>
  <p:slideViewPr>
    <p:cSldViewPr snapToGrid="0">
      <p:cViewPr varScale="1">
        <p:scale>
          <a:sx n="104" d="100"/>
          <a:sy n="104" d="100"/>
        </p:scale>
        <p:origin x="480" y="114"/>
      </p:cViewPr>
      <p:guideLst>
        <p:guide orient="horz" pos="2296"/>
        <p:guide pos="3840"/>
        <p:guide orient="horz" pos="3793"/>
        <p:guide pos="5586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8046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697"/>
        <p:guide pos="2228"/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28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án Pizarro Quezada" userId="43fb61e924d52f8d" providerId="LiveId" clId="{937A6AD5-FD7A-7E49-8B4C-44A2A08C44D9}"/>
    <pc:docChg chg="addSld delSld modSld">
      <pc:chgData name="Iván Pizarro Quezada" userId="43fb61e924d52f8d" providerId="LiveId" clId="{937A6AD5-FD7A-7E49-8B4C-44A2A08C44D9}" dt="2024-07-29T19:04:45.689" v="64" actId="20577"/>
      <pc:docMkLst>
        <pc:docMk/>
      </pc:docMkLst>
      <pc:sldChg chg="del">
        <pc:chgData name="Iván Pizarro Quezada" userId="43fb61e924d52f8d" providerId="LiveId" clId="{937A6AD5-FD7A-7E49-8B4C-44A2A08C44D9}" dt="2024-07-29T19:03:18.398" v="8" actId="2696"/>
        <pc:sldMkLst>
          <pc:docMk/>
          <pc:sldMk cId="2822291270" sldId="1308"/>
        </pc:sldMkLst>
      </pc:sldChg>
      <pc:sldChg chg="del">
        <pc:chgData name="Iván Pizarro Quezada" userId="43fb61e924d52f8d" providerId="LiveId" clId="{937A6AD5-FD7A-7E49-8B4C-44A2A08C44D9}" dt="2024-07-29T19:03:18.838" v="9" actId="2696"/>
        <pc:sldMkLst>
          <pc:docMk/>
          <pc:sldMk cId="2822291270" sldId="1327"/>
        </pc:sldMkLst>
      </pc:sldChg>
      <pc:sldChg chg="del">
        <pc:chgData name="Iván Pizarro Quezada" userId="43fb61e924d52f8d" providerId="LiveId" clId="{937A6AD5-FD7A-7E49-8B4C-44A2A08C44D9}" dt="2024-07-29T19:03:31.930" v="10" actId="2696"/>
        <pc:sldMkLst>
          <pc:docMk/>
          <pc:sldMk cId="2822291270" sldId="1412"/>
        </pc:sldMkLst>
      </pc:sldChg>
      <pc:sldChg chg="del">
        <pc:chgData name="Iván Pizarro Quezada" userId="43fb61e924d52f8d" providerId="LiveId" clId="{937A6AD5-FD7A-7E49-8B4C-44A2A08C44D9}" dt="2024-07-29T19:02:24.524" v="0" actId="2696"/>
        <pc:sldMkLst>
          <pc:docMk/>
          <pc:sldMk cId="2822291270" sldId="1424"/>
        </pc:sldMkLst>
      </pc:sldChg>
      <pc:sldChg chg="del">
        <pc:chgData name="Iván Pizarro Quezada" userId="43fb61e924d52f8d" providerId="LiveId" clId="{937A6AD5-FD7A-7E49-8B4C-44A2A08C44D9}" dt="2024-07-29T19:02:31.921" v="6" actId="2696"/>
        <pc:sldMkLst>
          <pc:docMk/>
          <pc:sldMk cId="2084941391" sldId="1431"/>
        </pc:sldMkLst>
      </pc:sldChg>
      <pc:sldChg chg="del">
        <pc:chgData name="Iván Pizarro Quezada" userId="43fb61e924d52f8d" providerId="LiveId" clId="{937A6AD5-FD7A-7E49-8B4C-44A2A08C44D9}" dt="2024-07-29T19:03:52.576" v="12" actId="2696"/>
        <pc:sldMkLst>
          <pc:docMk/>
          <pc:sldMk cId="2228049017" sldId="1439"/>
        </pc:sldMkLst>
      </pc:sldChg>
      <pc:sldChg chg="del">
        <pc:chgData name="Iván Pizarro Quezada" userId="43fb61e924d52f8d" providerId="LiveId" clId="{937A6AD5-FD7A-7E49-8B4C-44A2A08C44D9}" dt="2024-07-29T19:02:30.978" v="5" actId="2696"/>
        <pc:sldMkLst>
          <pc:docMk/>
          <pc:sldMk cId="1992703922" sldId="1446"/>
        </pc:sldMkLst>
      </pc:sldChg>
      <pc:sldChg chg="del">
        <pc:chgData name="Iván Pizarro Quezada" userId="43fb61e924d52f8d" providerId="LiveId" clId="{937A6AD5-FD7A-7E49-8B4C-44A2A08C44D9}" dt="2024-07-29T19:02:32.928" v="7" actId="2696"/>
        <pc:sldMkLst>
          <pc:docMk/>
          <pc:sldMk cId="1732528723" sldId="1447"/>
        </pc:sldMkLst>
      </pc:sldChg>
      <pc:sldChg chg="modSp add mod modTransition">
        <pc:chgData name="Iván Pizarro Quezada" userId="43fb61e924d52f8d" providerId="LiveId" clId="{937A6AD5-FD7A-7E49-8B4C-44A2A08C44D9}" dt="2024-07-29T19:04:45.689" v="64" actId="20577"/>
        <pc:sldMkLst>
          <pc:docMk/>
          <pc:sldMk cId="1851377941" sldId="1449"/>
        </pc:sldMkLst>
        <pc:spChg chg="mod">
          <ac:chgData name="Iván Pizarro Quezada" userId="43fb61e924d52f8d" providerId="LiveId" clId="{937A6AD5-FD7A-7E49-8B4C-44A2A08C44D9}" dt="2024-07-29T19:04:45.689" v="64" actId="20577"/>
          <ac:spMkLst>
            <pc:docMk/>
            <pc:sldMk cId="1851377941" sldId="1449"/>
            <ac:spMk id="25" creationId="{00000000-0000-0000-0000-000000000000}"/>
          </ac:spMkLst>
        </pc:spChg>
      </pc:sldChg>
      <pc:sldChg chg="del">
        <pc:chgData name="Iván Pizarro Quezada" userId="43fb61e924d52f8d" providerId="LiveId" clId="{937A6AD5-FD7A-7E49-8B4C-44A2A08C44D9}" dt="2024-07-29T19:02:28.309" v="3" actId="2696"/>
        <pc:sldMkLst>
          <pc:docMk/>
          <pc:sldMk cId="1840517621" sldId="1450"/>
        </pc:sldMkLst>
      </pc:sldChg>
      <pc:sldChg chg="del">
        <pc:chgData name="Iván Pizarro Quezada" userId="43fb61e924d52f8d" providerId="LiveId" clId="{937A6AD5-FD7A-7E49-8B4C-44A2A08C44D9}" dt="2024-07-29T19:02:25.671" v="1" actId="2696"/>
        <pc:sldMkLst>
          <pc:docMk/>
          <pc:sldMk cId="3473277962" sldId="1451"/>
        </pc:sldMkLst>
      </pc:sldChg>
      <pc:sldChg chg="del">
        <pc:chgData name="Iván Pizarro Quezada" userId="43fb61e924d52f8d" providerId="LiveId" clId="{937A6AD5-FD7A-7E49-8B4C-44A2A08C44D9}" dt="2024-07-29T19:02:29.178" v="4" actId="2696"/>
        <pc:sldMkLst>
          <pc:docMk/>
          <pc:sldMk cId="1649618183" sldId="1454"/>
        </pc:sldMkLst>
      </pc:sldChg>
      <pc:sldChg chg="del">
        <pc:chgData name="Iván Pizarro Quezada" userId="43fb61e924d52f8d" providerId="LiveId" clId="{937A6AD5-FD7A-7E49-8B4C-44A2A08C44D9}" dt="2024-07-29T19:02:27.512" v="2" actId="2696"/>
        <pc:sldMkLst>
          <pc:docMk/>
          <pc:sldMk cId="3653284949" sldId="1455"/>
        </pc:sldMkLst>
      </pc:sldChg>
      <pc:sldChg chg="del">
        <pc:chgData name="Iván Pizarro Quezada" userId="43fb61e924d52f8d" providerId="LiveId" clId="{937A6AD5-FD7A-7E49-8B4C-44A2A08C44D9}" dt="2024-07-29T19:03:34.287" v="11" actId="2696"/>
        <pc:sldMkLst>
          <pc:docMk/>
          <pc:sldMk cId="1927099944" sldId="145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E5A0D6-E7EA-4556-8FF3-98B1CBFC0A0C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3D371432-5871-429F-AE05-C2123C699AC4}">
      <dgm:prSet phldrT="[Texto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s-CL" dirty="0"/>
            <a:t>Todos los usuarios de sistemas de información institucionales tienen un rol dentro de la ciberseguridad.</a:t>
          </a:r>
        </a:p>
      </dgm:t>
    </dgm:pt>
    <dgm:pt modelId="{B1276052-B286-4506-B349-25EE8CDBACF9}" type="parTrans" cxnId="{96FF778C-0BD5-4F1C-ACD0-3DFCBDB263AC}">
      <dgm:prSet/>
      <dgm:spPr/>
      <dgm:t>
        <a:bodyPr/>
        <a:lstStyle/>
        <a:p>
          <a:endParaRPr lang="es-CL"/>
        </a:p>
      </dgm:t>
    </dgm:pt>
    <dgm:pt modelId="{2E77A0A3-D1E0-480B-94EC-CF5953DF524F}" type="sibTrans" cxnId="{96FF778C-0BD5-4F1C-ACD0-3DFCBDB263AC}">
      <dgm:prSet/>
      <dgm:spPr/>
      <dgm:t>
        <a:bodyPr/>
        <a:lstStyle/>
        <a:p>
          <a:endParaRPr lang="es-CL"/>
        </a:p>
      </dgm:t>
    </dgm:pt>
    <dgm:pt modelId="{6CE8629A-6242-4A51-8A40-53A595725707}">
      <dgm:prSet phldrT="[Texto]"/>
      <dgm:spPr>
        <a:solidFill>
          <a:srgbClr val="002060"/>
        </a:solidFill>
      </dgm:spPr>
      <dgm:t>
        <a:bodyPr/>
        <a:lstStyle/>
        <a:p>
          <a:r>
            <a:rPr lang="es-CL" dirty="0"/>
            <a:t>Todos podemos ser una puerta de acceso a los sistemas de información institucionales.</a:t>
          </a:r>
        </a:p>
      </dgm:t>
    </dgm:pt>
    <dgm:pt modelId="{641DDCCF-F22A-4E0B-BA6A-3AA694C281E8}" type="parTrans" cxnId="{A94D8CBC-82D6-49F3-86E3-E27EE7EB2B8E}">
      <dgm:prSet/>
      <dgm:spPr/>
      <dgm:t>
        <a:bodyPr/>
        <a:lstStyle/>
        <a:p>
          <a:endParaRPr lang="es-CL"/>
        </a:p>
      </dgm:t>
    </dgm:pt>
    <dgm:pt modelId="{BCF5EDCE-73BE-48D4-ADB5-93A42759E65F}" type="sibTrans" cxnId="{A94D8CBC-82D6-49F3-86E3-E27EE7EB2B8E}">
      <dgm:prSet/>
      <dgm:spPr/>
      <dgm:t>
        <a:bodyPr/>
        <a:lstStyle/>
        <a:p>
          <a:endParaRPr lang="es-CL"/>
        </a:p>
      </dgm:t>
    </dgm:pt>
    <dgm:pt modelId="{1C192B8C-ED5F-447E-BE20-BF26BC23B08D}">
      <dgm:prSet phldrT="[Texto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s-CL" dirty="0"/>
            <a:t>Los atacantes buscan formas de acceder a nuestra información y sistemas.</a:t>
          </a:r>
        </a:p>
      </dgm:t>
    </dgm:pt>
    <dgm:pt modelId="{EA5B1BF4-E006-44D6-A7D5-09E187617494}" type="parTrans" cxnId="{C93E0508-4DB2-4BF0-8CF3-ABAF59B972D8}">
      <dgm:prSet/>
      <dgm:spPr/>
      <dgm:t>
        <a:bodyPr/>
        <a:lstStyle/>
        <a:p>
          <a:endParaRPr lang="es-CL"/>
        </a:p>
      </dgm:t>
    </dgm:pt>
    <dgm:pt modelId="{CE4C89D2-FD74-4F93-A3C2-69362F87320A}" type="sibTrans" cxnId="{C93E0508-4DB2-4BF0-8CF3-ABAF59B972D8}">
      <dgm:prSet/>
      <dgm:spPr/>
      <dgm:t>
        <a:bodyPr/>
        <a:lstStyle/>
        <a:p>
          <a:endParaRPr lang="es-CL"/>
        </a:p>
      </dgm:t>
    </dgm:pt>
    <dgm:pt modelId="{C1B8D6B9-7B21-44D3-96C3-F4EACD149F74}">
      <dgm:prSet phldrT="[Texto]"/>
      <dgm:spPr>
        <a:solidFill>
          <a:srgbClr val="C00000"/>
        </a:solidFill>
      </dgm:spPr>
      <dgm:t>
        <a:bodyPr/>
        <a:lstStyle/>
        <a:p>
          <a:r>
            <a:rPr lang="es-CL" dirty="0"/>
            <a:t>No sea Ud. quien les permita entrar.</a:t>
          </a:r>
        </a:p>
      </dgm:t>
    </dgm:pt>
    <dgm:pt modelId="{C251E96F-6D05-4933-875D-9211802BA651}" type="parTrans" cxnId="{EC1BC30C-DE22-423E-A147-E3A477D24D58}">
      <dgm:prSet/>
      <dgm:spPr/>
      <dgm:t>
        <a:bodyPr/>
        <a:lstStyle/>
        <a:p>
          <a:endParaRPr lang="es-CL"/>
        </a:p>
      </dgm:t>
    </dgm:pt>
    <dgm:pt modelId="{69A5FCDF-7195-42C0-A2F1-788EA884A9DA}" type="sibTrans" cxnId="{EC1BC30C-DE22-423E-A147-E3A477D24D58}">
      <dgm:prSet/>
      <dgm:spPr/>
      <dgm:t>
        <a:bodyPr/>
        <a:lstStyle/>
        <a:p>
          <a:endParaRPr lang="es-CL"/>
        </a:p>
      </dgm:t>
    </dgm:pt>
    <dgm:pt modelId="{3C81A01A-3D52-430F-AF55-CDD24D508916}" type="pres">
      <dgm:prSet presAssocID="{7AE5A0D6-E7EA-4556-8FF3-98B1CBFC0A0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A8CF8F6-6A3B-4342-A1F5-511F22A09965}" type="pres">
      <dgm:prSet presAssocID="{3D371432-5871-429F-AE05-C2123C699AC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6BFCA60-C293-4321-9DFA-466278280800}" type="pres">
      <dgm:prSet presAssocID="{2E77A0A3-D1E0-480B-94EC-CF5953DF524F}" presName="spacer" presStyleCnt="0"/>
      <dgm:spPr/>
    </dgm:pt>
    <dgm:pt modelId="{5A82D918-28D8-4E60-8AD5-086580589EB3}" type="pres">
      <dgm:prSet presAssocID="{6CE8629A-6242-4A51-8A40-53A59572570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AD8F6F1-B12F-4BE9-AF21-DBE766F70FD3}" type="pres">
      <dgm:prSet presAssocID="{BCF5EDCE-73BE-48D4-ADB5-93A42759E65F}" presName="spacer" presStyleCnt="0"/>
      <dgm:spPr/>
    </dgm:pt>
    <dgm:pt modelId="{D59232BD-E763-4759-A1DF-9A138BEE98AC}" type="pres">
      <dgm:prSet presAssocID="{1C192B8C-ED5F-447E-BE20-BF26BC23B08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03455F-8640-47A1-9C93-E3E9FEEBF1EB}" type="pres">
      <dgm:prSet presAssocID="{CE4C89D2-FD74-4F93-A3C2-69362F87320A}" presName="spacer" presStyleCnt="0"/>
      <dgm:spPr/>
    </dgm:pt>
    <dgm:pt modelId="{79E0BB70-DFC3-4E87-B752-B231914F4727}" type="pres">
      <dgm:prSet presAssocID="{C1B8D6B9-7B21-44D3-96C3-F4EACD149F7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DC50B01-65A8-45C7-A03C-81158FE36234}" type="presOf" srcId="{3D371432-5871-429F-AE05-C2123C699AC4}" destId="{BA8CF8F6-6A3B-4342-A1F5-511F22A09965}" srcOrd="0" destOrd="0" presId="urn:microsoft.com/office/officeart/2005/8/layout/vList2"/>
    <dgm:cxn modelId="{A94D8CBC-82D6-49F3-86E3-E27EE7EB2B8E}" srcId="{7AE5A0D6-E7EA-4556-8FF3-98B1CBFC0A0C}" destId="{6CE8629A-6242-4A51-8A40-53A595725707}" srcOrd="1" destOrd="0" parTransId="{641DDCCF-F22A-4E0B-BA6A-3AA694C281E8}" sibTransId="{BCF5EDCE-73BE-48D4-ADB5-93A42759E65F}"/>
    <dgm:cxn modelId="{BA479480-BEA3-47A2-B7AD-BBE6DEE66E43}" type="presOf" srcId="{7AE5A0D6-E7EA-4556-8FF3-98B1CBFC0A0C}" destId="{3C81A01A-3D52-430F-AF55-CDD24D508916}" srcOrd="0" destOrd="0" presId="urn:microsoft.com/office/officeart/2005/8/layout/vList2"/>
    <dgm:cxn modelId="{C93E0508-4DB2-4BF0-8CF3-ABAF59B972D8}" srcId="{7AE5A0D6-E7EA-4556-8FF3-98B1CBFC0A0C}" destId="{1C192B8C-ED5F-447E-BE20-BF26BC23B08D}" srcOrd="2" destOrd="0" parTransId="{EA5B1BF4-E006-44D6-A7D5-09E187617494}" sibTransId="{CE4C89D2-FD74-4F93-A3C2-69362F87320A}"/>
    <dgm:cxn modelId="{96FF778C-0BD5-4F1C-ACD0-3DFCBDB263AC}" srcId="{7AE5A0D6-E7EA-4556-8FF3-98B1CBFC0A0C}" destId="{3D371432-5871-429F-AE05-C2123C699AC4}" srcOrd="0" destOrd="0" parTransId="{B1276052-B286-4506-B349-25EE8CDBACF9}" sibTransId="{2E77A0A3-D1E0-480B-94EC-CF5953DF524F}"/>
    <dgm:cxn modelId="{7116D50C-9FAF-4C69-BA85-F1C286EB3B6C}" type="presOf" srcId="{1C192B8C-ED5F-447E-BE20-BF26BC23B08D}" destId="{D59232BD-E763-4759-A1DF-9A138BEE98AC}" srcOrd="0" destOrd="0" presId="urn:microsoft.com/office/officeart/2005/8/layout/vList2"/>
    <dgm:cxn modelId="{FC5A12BA-AF57-4F02-A320-C5E976BA736D}" type="presOf" srcId="{6CE8629A-6242-4A51-8A40-53A595725707}" destId="{5A82D918-28D8-4E60-8AD5-086580589EB3}" srcOrd="0" destOrd="0" presId="urn:microsoft.com/office/officeart/2005/8/layout/vList2"/>
    <dgm:cxn modelId="{EC1BC30C-DE22-423E-A147-E3A477D24D58}" srcId="{7AE5A0D6-E7EA-4556-8FF3-98B1CBFC0A0C}" destId="{C1B8D6B9-7B21-44D3-96C3-F4EACD149F74}" srcOrd="3" destOrd="0" parTransId="{C251E96F-6D05-4933-875D-9211802BA651}" sibTransId="{69A5FCDF-7195-42C0-A2F1-788EA884A9DA}"/>
    <dgm:cxn modelId="{2114C384-B97C-44A6-AFF3-F27279424C13}" type="presOf" srcId="{C1B8D6B9-7B21-44D3-96C3-F4EACD149F74}" destId="{79E0BB70-DFC3-4E87-B752-B231914F4727}" srcOrd="0" destOrd="0" presId="urn:microsoft.com/office/officeart/2005/8/layout/vList2"/>
    <dgm:cxn modelId="{BA366A01-7CB9-4F7E-A8CA-5954D1CBD709}" type="presParOf" srcId="{3C81A01A-3D52-430F-AF55-CDD24D508916}" destId="{BA8CF8F6-6A3B-4342-A1F5-511F22A09965}" srcOrd="0" destOrd="0" presId="urn:microsoft.com/office/officeart/2005/8/layout/vList2"/>
    <dgm:cxn modelId="{D81E6955-C03B-4592-8189-6E8B52EAEE9A}" type="presParOf" srcId="{3C81A01A-3D52-430F-AF55-CDD24D508916}" destId="{86BFCA60-C293-4321-9DFA-466278280800}" srcOrd="1" destOrd="0" presId="urn:microsoft.com/office/officeart/2005/8/layout/vList2"/>
    <dgm:cxn modelId="{C6D399CC-9861-42CC-B679-9ACC691413A2}" type="presParOf" srcId="{3C81A01A-3D52-430F-AF55-CDD24D508916}" destId="{5A82D918-28D8-4E60-8AD5-086580589EB3}" srcOrd="2" destOrd="0" presId="urn:microsoft.com/office/officeart/2005/8/layout/vList2"/>
    <dgm:cxn modelId="{E97D64F2-7DCA-496E-85A8-15D6FD35E95B}" type="presParOf" srcId="{3C81A01A-3D52-430F-AF55-CDD24D508916}" destId="{8AD8F6F1-B12F-4BE9-AF21-DBE766F70FD3}" srcOrd="3" destOrd="0" presId="urn:microsoft.com/office/officeart/2005/8/layout/vList2"/>
    <dgm:cxn modelId="{05B3227B-BEB6-445D-81B0-36E6A286734F}" type="presParOf" srcId="{3C81A01A-3D52-430F-AF55-CDD24D508916}" destId="{D59232BD-E763-4759-A1DF-9A138BEE98AC}" srcOrd="4" destOrd="0" presId="urn:microsoft.com/office/officeart/2005/8/layout/vList2"/>
    <dgm:cxn modelId="{F25A8CE0-2ADC-4721-97AC-A023830FE432}" type="presParOf" srcId="{3C81A01A-3D52-430F-AF55-CDD24D508916}" destId="{5103455F-8640-47A1-9C93-E3E9FEEBF1EB}" srcOrd="5" destOrd="0" presId="urn:microsoft.com/office/officeart/2005/8/layout/vList2"/>
    <dgm:cxn modelId="{ACFE330B-AE16-4D25-8383-863F316A973A}" type="presParOf" srcId="{3C81A01A-3D52-430F-AF55-CDD24D508916}" destId="{79E0BB70-DFC3-4E87-B752-B231914F472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8CF8F6-6A3B-4342-A1F5-511F22A09965}">
      <dsp:nvSpPr>
        <dsp:cNvPr id="0" name=""/>
        <dsp:cNvSpPr/>
      </dsp:nvSpPr>
      <dsp:spPr>
        <a:xfrm>
          <a:off x="0" y="66669"/>
          <a:ext cx="11415738" cy="914940"/>
        </a:xfrm>
        <a:prstGeom prst="roundRec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kern="1200" dirty="0"/>
            <a:t>Todos los usuarios de sistemas de información institucionales tienen un rol dentro de la ciberseguridad.</a:t>
          </a:r>
        </a:p>
      </dsp:txBody>
      <dsp:txXfrm>
        <a:off x="44664" y="111333"/>
        <a:ext cx="11326410" cy="825612"/>
      </dsp:txXfrm>
    </dsp:sp>
    <dsp:sp modelId="{5A82D918-28D8-4E60-8AD5-086580589EB3}">
      <dsp:nvSpPr>
        <dsp:cNvPr id="0" name=""/>
        <dsp:cNvSpPr/>
      </dsp:nvSpPr>
      <dsp:spPr>
        <a:xfrm>
          <a:off x="0" y="1047849"/>
          <a:ext cx="11415738" cy="914940"/>
        </a:xfrm>
        <a:prstGeom prst="roundRect">
          <a:avLst/>
        </a:prstGeom>
        <a:solidFill>
          <a:srgbClr val="00206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kern="1200" dirty="0"/>
            <a:t>Todos podemos ser una puerta de acceso a los sistemas de información institucionales.</a:t>
          </a:r>
        </a:p>
      </dsp:txBody>
      <dsp:txXfrm>
        <a:off x="44664" y="1092513"/>
        <a:ext cx="11326410" cy="825612"/>
      </dsp:txXfrm>
    </dsp:sp>
    <dsp:sp modelId="{D59232BD-E763-4759-A1DF-9A138BEE98AC}">
      <dsp:nvSpPr>
        <dsp:cNvPr id="0" name=""/>
        <dsp:cNvSpPr/>
      </dsp:nvSpPr>
      <dsp:spPr>
        <a:xfrm>
          <a:off x="0" y="2029030"/>
          <a:ext cx="11415738" cy="914940"/>
        </a:xfrm>
        <a:prstGeom prst="roundRect">
          <a:avLst/>
        </a:prstGeom>
        <a:solidFill>
          <a:schemeClr val="accent2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kern="1200" dirty="0"/>
            <a:t>Los atacantes buscan formas de acceder a nuestra información y sistemas.</a:t>
          </a:r>
        </a:p>
      </dsp:txBody>
      <dsp:txXfrm>
        <a:off x="44664" y="2073694"/>
        <a:ext cx="11326410" cy="825612"/>
      </dsp:txXfrm>
    </dsp:sp>
    <dsp:sp modelId="{79E0BB70-DFC3-4E87-B752-B231914F4727}">
      <dsp:nvSpPr>
        <dsp:cNvPr id="0" name=""/>
        <dsp:cNvSpPr/>
      </dsp:nvSpPr>
      <dsp:spPr>
        <a:xfrm>
          <a:off x="0" y="3010210"/>
          <a:ext cx="11415738" cy="91494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kern="1200" dirty="0"/>
            <a:t>No sea Ud. quien les permita entrar.</a:t>
          </a:r>
        </a:p>
      </dsp:txBody>
      <dsp:txXfrm>
        <a:off x="44664" y="3054874"/>
        <a:ext cx="11326410" cy="8256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8604" cy="465341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159" y="2"/>
            <a:ext cx="3038604" cy="465341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12-08-2024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573"/>
            <a:ext cx="3038604" cy="465340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159" y="8829573"/>
            <a:ext cx="3038604" cy="465340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95" y="1166896"/>
            <a:ext cx="12495389" cy="697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ea typeface="ＭＳ Ｐゴシック" panose="020B0600070205080204" pitchFamily="34" charset="-128"/>
            </a:endParaRPr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6493B5-86D1-4EF0-8E26-303EF19948ED}" type="slidenum">
              <a:rPr kumimoji="0" lang="es-ES" altLang="es-CL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altLang="es-CL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6268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r>
              <a:rPr lang="es-CL" dirty="0"/>
              <a:t>Todos</a:t>
            </a:r>
            <a:r>
              <a:rPr lang="es-CL" baseline="0" dirty="0"/>
              <a:t> los usuarios que posean acceso a información o servicios institucionales, que no sean de clasificación pública, deben velar por mantener  la triada de la seguridad en ellos: CID, mencionadas en la diapositiva anterior.</a:t>
            </a:r>
          </a:p>
          <a:p>
            <a:endParaRPr lang="es-CL" baseline="0" dirty="0"/>
          </a:p>
          <a:p>
            <a:r>
              <a:rPr lang="es-CL" baseline="0" dirty="0"/>
              <a:t>No solamente se puede vulnerar la seguridad informática mediante complejos </a:t>
            </a:r>
            <a:r>
              <a:rPr lang="es-CL" baseline="0" dirty="0" err="1"/>
              <a:t>ciberataques</a:t>
            </a:r>
            <a:r>
              <a:rPr lang="es-CL" baseline="0" dirty="0"/>
              <a:t>.</a:t>
            </a:r>
          </a:p>
          <a:p>
            <a:r>
              <a:rPr lang="es-CL" baseline="0" dirty="0"/>
              <a:t>Las situaciones resaltadas en un cuadro rojo muestran algunas malas prácticas que pueden tener los usuarios, éstas son:</a:t>
            </a:r>
          </a:p>
          <a:p>
            <a:endParaRPr lang="es-CL" baseline="0" dirty="0"/>
          </a:p>
          <a:p>
            <a:r>
              <a:rPr lang="es-CL" baseline="0" dirty="0"/>
              <a:t>1.- Información clasificada sin medidas de seguridad físicas (en este caso un </a:t>
            </a:r>
            <a:r>
              <a:rPr lang="es-CL" baseline="0" dirty="0" err="1"/>
              <a:t>cd</a:t>
            </a:r>
            <a:r>
              <a:rPr lang="es-CL" baseline="0" dirty="0"/>
              <a:t>, podrían ser documentos escritos, dispositivos de almacenamiento masivos como </a:t>
            </a:r>
            <a:r>
              <a:rPr lang="es-CL" baseline="0" dirty="0" err="1"/>
              <a:t>pendrives</a:t>
            </a:r>
            <a:r>
              <a:rPr lang="es-CL" baseline="0" dirty="0"/>
              <a:t>, discos duros, etc.) deben quedar resguardados en un cajón o gabinete con llave, de forma que no sean accesibles por cualquier persona.</a:t>
            </a:r>
          </a:p>
          <a:p>
            <a:r>
              <a:rPr lang="es-CL" baseline="0" dirty="0"/>
              <a:t>2.- Dispositivos de almacenamiento masivo no institucional o particular conectado a computador sin autorización.</a:t>
            </a:r>
          </a:p>
          <a:p>
            <a:r>
              <a:rPr lang="es-CL" baseline="0" dirty="0"/>
              <a:t>3.- Claves de acceso a sistemas institucionales a la vista en la estación de trabajo. Esto es equivalente a que el sistema no tenga clave.</a:t>
            </a:r>
          </a:p>
          <a:p>
            <a:r>
              <a:rPr lang="es-CL" baseline="0" dirty="0"/>
              <a:t>4.- Credencial de acceso extraviada, esta puede ser utilizada de forma malintencionada (especialmente aquellas credenciales inteligentes, que dan acceso a sistemas o lugares)</a:t>
            </a:r>
          </a:p>
          <a:p>
            <a:r>
              <a:rPr lang="es-CL" baseline="0" dirty="0"/>
              <a:t>5.- Estación de trabajo sin bloqueo de sesión. Al dejar de utilizar un computador durante la jornada laboral, se debe bloquear la sesión (</a:t>
            </a:r>
            <a:r>
              <a:rPr lang="es-MX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Tecla </a:t>
            </a:r>
            <a:r>
              <a:rPr lang="es-MX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Windows</a:t>
            </a:r>
            <a:r>
              <a:rPr lang="es-MX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+ </a:t>
            </a:r>
            <a:r>
              <a:rPr lang="es-MX" sz="1200" b="1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</a:t>
            </a:r>
            <a:r>
              <a:rPr lang="es-MX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Al término de la jornada laboral,</a:t>
            </a:r>
            <a:r>
              <a:rPr lang="es-MX" sz="1200" b="0" i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este debe ser apagado.</a:t>
            </a:r>
          </a:p>
          <a:p>
            <a:r>
              <a:rPr lang="es-MX" sz="1200" b="0" i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6.- Computador (</a:t>
            </a:r>
            <a:r>
              <a:rPr lang="es-MX" sz="1200" b="0" i="0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Notebook</a:t>
            </a:r>
            <a:r>
              <a:rPr lang="es-MX" sz="1200" b="0" i="0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particular o no institucional, conectado a redes institucionales.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41835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Tx/>
              <a:buNone/>
              <a:tabLst/>
              <a:defRPr/>
            </a:pPr>
            <a:r>
              <a:rPr lang="es-MX" baseline="0" dirty="0"/>
              <a:t>En esta diapositiva se detalla como pueden acceder los usuarios a las Directivas de </a:t>
            </a:r>
            <a:r>
              <a:rPr lang="es-MX" baseline="0" dirty="0" err="1"/>
              <a:t>SeguridadDIRINTA</a:t>
            </a:r>
            <a:r>
              <a:rPr lang="es-MX" baseline="0" dirty="0"/>
              <a:t>, para su conocimiento, consulta cuando tengan dudas y que esto lleve a su cumplimiento.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¿Donde encontrarlas?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Al final de la página principal “PORTAL ARMADA” </a:t>
            </a: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Buscamos el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ícono </a:t>
            </a: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“Directivas de Seguridad – DIRINTA Luego seleccionamos “Directivas Ordinarias”.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Al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ser de clasificación ORDINARIA, las Directivas de Seguridad </a:t>
            </a:r>
            <a:r>
              <a:rPr lang="es-CL" sz="1200" baseline="0" dirty="0" err="1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Dirinta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relacionadas a la ciberseguridad, son accesibles por cualquier usuario institucional desde el Portal Armada.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63023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MX" dirty="0"/>
              <a:t>DDI</a:t>
            </a:r>
            <a:r>
              <a:rPr lang="es-MX" baseline="0" dirty="0"/>
              <a:t> destacadas en rojo son aquellas que se mencionarán en esta presentación.</a:t>
            </a:r>
          </a:p>
          <a:p>
            <a:r>
              <a:rPr lang="es-MX" baseline="0" dirty="0"/>
              <a:t>*La DDI 430003 no se mencionará en esta presentación, sin embargo, es importante por presentar a los A.CI.Z. (Administradores de </a:t>
            </a:r>
            <a:r>
              <a:rPr lang="es-MX" baseline="0" dirty="0" err="1"/>
              <a:t>Ciberdefensa</a:t>
            </a:r>
            <a:r>
              <a:rPr lang="es-MX" baseline="0" dirty="0"/>
              <a:t> Zonales), que son 7 y se distribuyen de la siguiente manera: uno en cada Zona Naval, uno en COMOPER y uno en DISNABE.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79854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r>
              <a:rPr lang="es-CL" dirty="0"/>
              <a:t>EJEMPLOS</a:t>
            </a:r>
            <a:r>
              <a:rPr lang="es-CL" baseline="0" dirty="0"/>
              <a:t>:</a:t>
            </a:r>
          </a:p>
          <a:p>
            <a:pPr marL="228600" indent="-228600">
              <a:buAutoNum type="arabicPeriod"/>
            </a:pPr>
            <a:r>
              <a:rPr lang="es-CL" baseline="0" dirty="0"/>
              <a:t>SECRETO: SISTEMAS DE MANDO Y CONTROL INSTITUCIONALES (la clasificación la da el Mando administrador de sistemas de información “MASI”)</a:t>
            </a:r>
          </a:p>
          <a:p>
            <a:pPr marL="228600" indent="-228600">
              <a:buAutoNum type="arabicPeriod"/>
            </a:pPr>
            <a:r>
              <a:rPr lang="es-CL" baseline="0" dirty="0"/>
              <a:t>RESERVADO: TABLA VIRTUAL.</a:t>
            </a:r>
          </a:p>
          <a:p>
            <a:pPr marL="228600" indent="-228600">
              <a:buAutoNum type="arabicPeriod"/>
            </a:pPr>
            <a:r>
              <a:rPr lang="es-CL" baseline="0" dirty="0"/>
              <a:t>ORDINARIO: PORTAL ARMADA.</a:t>
            </a:r>
          </a:p>
          <a:p>
            <a:pPr marL="228600" indent="-228600">
              <a:buAutoNum type="arabicPeriod"/>
            </a:pPr>
            <a:r>
              <a:rPr lang="es-CL" baseline="0" dirty="0"/>
              <a:t>PÚBLICO: PÁGINA ARMADA DE CHILE  WWW.ARMADA.CL. Accesible desde internet.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175780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62923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Tx/>
              <a:buNone/>
              <a:tabLst/>
              <a:defRPr/>
            </a:pPr>
            <a:r>
              <a:rPr lang="es-MX" baseline="0" dirty="0"/>
              <a:t>En esta diapositiva se detalla como pueden acceder los usuarios a las Directivas de Seguridad DIRINTA, para su conocimiento, consulta cuando tengan dudas y que esto lleve a su cumplimiento.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¿Donde encontrarlas?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Al final de la página principal “PORTAL ARMADA” </a:t>
            </a: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Buscamos el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ícono </a:t>
            </a: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“Directivas de Seguridad – DIRINTA Luego seleccionamos “Directivas Ordinarias”.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Al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ser de clasificación ORDINARIA, las Directivas de Seguridad </a:t>
            </a:r>
            <a:r>
              <a:rPr lang="es-CL" sz="1200" baseline="0" dirty="0" err="1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Dirinta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relacionadas a la ciberseguridad, son accesibles por cualquier usuario institucional desde el Portal Armada.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06098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Tx/>
              <a:buNone/>
              <a:tabLst/>
              <a:defRPr/>
            </a:pPr>
            <a:r>
              <a:rPr lang="es-MX" baseline="0" dirty="0"/>
              <a:t>En esta diapositiva se detalla como pueden acceder los usuarios a las Directivas de </a:t>
            </a:r>
            <a:r>
              <a:rPr lang="es-MX" baseline="0" dirty="0" err="1"/>
              <a:t>SeguridadDIRINTA</a:t>
            </a:r>
            <a:r>
              <a:rPr lang="es-MX" baseline="0" dirty="0"/>
              <a:t>, para su conocimiento, consulta cuando tengan dudas y que esto lleve a su cumplimiento.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¿Donde encontrarlas?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Al final de la página principal “PORTAL ARMADA” </a:t>
            </a: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Buscamos el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ícono </a:t>
            </a: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“Directivas de Seguridad – DIRINTA Luego seleccionamos “Directivas Ordinarias”.</a:t>
            </a: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Al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ser de clasificación ORDINARIA, las Directivas de Seguridad </a:t>
            </a:r>
            <a:r>
              <a:rPr lang="es-CL" sz="1200" baseline="0" dirty="0" err="1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Dirinta</a:t>
            </a:r>
            <a:r>
              <a:rPr lang="es-CL" sz="1200" baseline="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relacionadas a la ciberseguridad, son accesibles por cualquier usuario institucional desde el Portal Armada.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66362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730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17148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93533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09397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6383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0122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72828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75830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08681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02252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5696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88154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762078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324121F5-405C-48D9-B5F5-7498B3C9BD09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971D875-EF99-46E2-B9BB-BB6B01F1CEC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94858592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79A7959-4622-47AE-B442-2A1A3DFBE759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6ECC3CD-DFB8-40AE-B292-0C65269C09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3094551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31ADEBCA-BCE6-4651-9D6E-11531B281468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C6A3BFD9-29B7-47CB-BA55-022B9812F4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2253304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AC3AD39B-F1EF-4FFF-8199-21CED1617B33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9C38DD6-825F-43CA-A4C3-0A97CD99BA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268060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4FDF777-2F37-4438-89AD-09247BA13502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BCB083F-07FA-43F5-9C0B-93270E0D324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334481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38A01C1-9C21-4D5B-A73A-1D7A6FCE0D8C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EB18FAF-0C6B-4A98-9997-4726264591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2657484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5BFDA61-13A2-4E66-AD9E-34A614E75ACF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3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60DB901-FA99-4BE6-9D01-55A2F69CA2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19498218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5E79F2C-579B-4C6F-B392-A10FF5391DB9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D752C8F-E1CA-4E89-BB98-047BC421C9E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41916051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A1AFFB8-9E01-4EC2-A00D-AFF405E6CF4F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268B597-CA8D-42FC-9CBC-AAD0A6D3937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91498739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6A308EF-0FE6-4114-8D8E-DF7D49B8A123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1022B45-076D-4A5A-BDCB-D6B080A11C0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07746881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5AA6004-170C-4206-8275-7D344F4BF5C8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A3D5EC3-800E-4033-B778-3FD4AC092FC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42461026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472810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9340442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12-08-2024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6105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  <p:sldLayoutId id="2147484221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27" r:id="rId9"/>
    <p:sldLayoutId id="2147484228" r:id="rId10"/>
    <p:sldLayoutId id="2147484229" r:id="rId11"/>
    <p:sldLayoutId id="2147484230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342900">
              <a:defRPr sz="900">
                <a:solidFill>
                  <a:prstClr val="black">
                    <a:tint val="75000"/>
                  </a:prst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>
              <a:defRPr/>
            </a:pPr>
            <a:fld id="{8888E01D-7AE8-483F-9A37-0F56D74D49C2}" type="datetime1">
              <a:rPr lang="es-ES_tradnl"/>
              <a:pPr>
                <a:defRPr/>
              </a:pPr>
              <a:t>12/08/2024</a:t>
            </a:fld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342900">
              <a:defRPr sz="900">
                <a:solidFill>
                  <a:prstClr val="black">
                    <a:tint val="75000"/>
                  </a:prstClr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>
              <a:defRPr/>
            </a:pPr>
            <a:fld id="{0B0DAEC0-4EF2-4B27-B926-6432033EF89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13638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5" r:id="rId1"/>
    <p:sldLayoutId id="2147484246" r:id="rId2"/>
    <p:sldLayoutId id="2147484247" r:id="rId3"/>
    <p:sldLayoutId id="2147484248" r:id="rId4"/>
    <p:sldLayoutId id="2147484249" r:id="rId5"/>
    <p:sldLayoutId id="2147484250" r:id="rId6"/>
    <p:sldLayoutId id="2147484251" r:id="rId7"/>
    <p:sldLayoutId id="2147484252" r:id="rId8"/>
    <p:sldLayoutId id="2147484253" r:id="rId9"/>
    <p:sldLayoutId id="2147484254" r:id="rId10"/>
    <p:sldLayoutId id="2147484255" r:id="rId11"/>
    <p:sldLayoutId id="2147484256" r:id="rId12"/>
    <p:sldLayoutId id="2147484257" r:id="rId13"/>
  </p:sldLayoutIdLst>
  <p:transition>
    <p:fade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6.png"/><Relationship Id="rId3" Type="http://schemas.openxmlformats.org/officeDocument/2006/relationships/image" Target="../media/image7.jpeg"/><Relationship Id="rId7" Type="http://schemas.openxmlformats.org/officeDocument/2006/relationships/image" Target="../media/image5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eg"/><Relationship Id="rId11" Type="http://schemas.openxmlformats.org/officeDocument/2006/relationships/diagramColors" Target="../diagrams/colors1.xml"/><Relationship Id="rId5" Type="http://schemas.openxmlformats.org/officeDocument/2006/relationships/image" Target="../media/image9.jpe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8.jpeg"/><Relationship Id="rId9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5.pn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image" Target="../media/image5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6.jpe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Video Institucional de la Armada de Chi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" t="5545" r="-4328" b="-108"/>
          <a:stretch/>
        </p:blipFill>
        <p:spPr bwMode="auto">
          <a:xfrm>
            <a:off x="1524000" y="573212"/>
            <a:ext cx="9432540" cy="2423741"/>
          </a:xfrm>
          <a:prstGeom prst="rect">
            <a:avLst/>
          </a:prstGeom>
          <a:ln>
            <a:noFill/>
          </a:ln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9" name="14 CuadroTexto"/>
          <p:cNvSpPr txBox="1">
            <a:spLocks noChangeArrowheads="1"/>
          </p:cNvSpPr>
          <p:nvPr/>
        </p:nvSpPr>
        <p:spPr bwMode="auto">
          <a:xfrm>
            <a:off x="2892426" y="3852864"/>
            <a:ext cx="6048375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990" tIns="42496" rIns="84990" bIns="42496">
            <a:spAutoFit/>
          </a:bodyPr>
          <a:lstStyle>
            <a:lvl1pPr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3000" dirty="0" smtClean="0">
                <a:solidFill>
                  <a:srgbClr val="002178"/>
                </a:solidFill>
                <a:latin typeface="Calibri" panose="020F0502020204030204" pitchFamily="34" charset="0"/>
              </a:rPr>
              <a:t>SEGURIDAD, </a:t>
            </a:r>
            <a:r>
              <a:rPr lang="es-CL" altLang="es-CL" sz="3000" dirty="0" smtClean="0">
                <a:solidFill>
                  <a:srgbClr val="002178"/>
                </a:solidFill>
                <a:latin typeface="Calibri" panose="020F0502020204030204" pitchFamily="34" charset="0"/>
              </a:rPr>
              <a:t>PPT 2</a:t>
            </a:r>
            <a:endParaRPr lang="es-CL" altLang="es-CL" sz="3000" dirty="0">
              <a:solidFill>
                <a:srgbClr val="002178"/>
              </a:solidFill>
              <a:latin typeface="Calibri" panose="020F0502020204030204" pitchFamily="34" charset="0"/>
            </a:endParaRPr>
          </a:p>
        </p:txBody>
      </p:sp>
      <p:grpSp>
        <p:nvGrpSpPr>
          <p:cNvPr id="55300" name="Grupo 12"/>
          <p:cNvGrpSpPr>
            <a:grpSpLocks/>
          </p:cNvGrpSpPr>
          <p:nvPr/>
        </p:nvGrpSpPr>
        <p:grpSpPr bwMode="auto">
          <a:xfrm>
            <a:off x="1828801" y="2289176"/>
            <a:ext cx="7885113" cy="873125"/>
            <a:chOff x="-1116632" y="132088"/>
            <a:chExt cx="10513168" cy="1164059"/>
          </a:xfrm>
        </p:grpSpPr>
        <p:grpSp>
          <p:nvGrpSpPr>
            <p:cNvPr id="55303" name="Grupo 13"/>
            <p:cNvGrpSpPr>
              <a:grpSpLocks/>
            </p:cNvGrpSpPr>
            <p:nvPr/>
          </p:nvGrpSpPr>
          <p:grpSpPr bwMode="auto">
            <a:xfrm>
              <a:off x="244218" y="686822"/>
              <a:ext cx="9152318" cy="259790"/>
              <a:chOff x="1143651" y="601281"/>
              <a:chExt cx="9152318" cy="259790"/>
            </a:xfrm>
          </p:grpSpPr>
          <p:sp>
            <p:nvSpPr>
              <p:cNvPr id="21" name="10 Forma libre"/>
              <p:cNvSpPr/>
              <p:nvPr/>
            </p:nvSpPr>
            <p:spPr bwMode="auto">
              <a:xfrm>
                <a:off x="1143778" y="601062"/>
                <a:ext cx="7063104" cy="260326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s-CL" sz="1350" dirty="0">
                  <a:solidFill>
                    <a:srgbClr val="EEECE1">
                      <a:lumMod val="50000"/>
                    </a:srgbClr>
                  </a:solidFill>
                  <a:latin typeface="Calibri"/>
                </a:endParaRPr>
              </a:p>
            </p:txBody>
          </p:sp>
          <p:sp>
            <p:nvSpPr>
              <p:cNvPr id="22" name="11 Paralelogramo"/>
              <p:cNvSpPr/>
              <p:nvPr/>
            </p:nvSpPr>
            <p:spPr bwMode="auto">
              <a:xfrm>
                <a:off x="8073536" y="605295"/>
                <a:ext cx="1191647" cy="247627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s-CL" sz="1350" dirty="0">
                  <a:solidFill>
                    <a:srgbClr val="EEECE1">
                      <a:lumMod val="50000"/>
                    </a:srgbClr>
                  </a:solidFill>
                  <a:latin typeface="Calibri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9104321" y="605295"/>
                <a:ext cx="1191648" cy="247627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85800">
                  <a:defRPr/>
                </a:pPr>
                <a:endParaRPr lang="es-CL" sz="1350">
                  <a:solidFill>
                    <a:srgbClr val="EEECE1">
                      <a:lumMod val="50000"/>
                    </a:srgbClr>
                  </a:solidFill>
                  <a:latin typeface="Calibri"/>
                </a:endParaRPr>
              </a:p>
            </p:txBody>
          </p:sp>
        </p:grpSp>
        <p:sp>
          <p:nvSpPr>
            <p:cNvPr id="55304" name="2 CuadroTexto"/>
            <p:cNvSpPr txBox="1">
              <a:spLocks noChangeArrowheads="1"/>
            </p:cNvSpPr>
            <p:nvPr/>
          </p:nvSpPr>
          <p:spPr bwMode="auto">
            <a:xfrm>
              <a:off x="1044420" y="644274"/>
              <a:ext cx="5939188" cy="368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685800"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26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s-CL" altLang="es-CL" sz="700" b="0">
                  <a:solidFill>
                    <a:srgbClr val="DDD9C3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 panose="05000000000000000000" pitchFamily="2" charset="2"/>
                </a:rPr>
                <a:t>       </a:t>
              </a:r>
              <a:r>
                <a:rPr lang="es-CL" altLang="es-CL" sz="1200" b="0">
                  <a:solidFill>
                    <a:srgbClr val="DDD9C3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 panose="05000000000000000000" pitchFamily="2" charset="2"/>
                </a:rPr>
                <a:t>⚓</a:t>
              </a:r>
              <a:r>
                <a:rPr lang="es-CL" altLang="es-CL" sz="1200" b="0">
                  <a:solidFill>
                    <a:srgbClr val="DDD9C3"/>
                  </a:solidFill>
                  <a:latin typeface="Courier New" panose="02070309020205020404" pitchFamily="49" charset="0"/>
                  <a:ea typeface="Segoe UI Symbol" panose="020B0502040204020203" pitchFamily="34" charset="0"/>
                  <a:cs typeface="Courier New" panose="02070309020205020404" pitchFamily="49" charset="0"/>
                </a:rPr>
                <a:t> HONOR Y PATRIA </a:t>
              </a:r>
              <a:r>
                <a:rPr lang="es-CL" altLang="es-CL" sz="1200" b="0">
                  <a:solidFill>
                    <a:srgbClr val="DDD9C3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 panose="05000000000000000000" pitchFamily="2" charset="2"/>
                </a:rPr>
                <a:t>⚓</a:t>
              </a:r>
              <a:r>
                <a:rPr lang="es-CL" altLang="es-CL" sz="1200" b="0">
                  <a:solidFill>
                    <a:srgbClr val="DDD9C3"/>
                  </a:solidFill>
                  <a:latin typeface="Courier New" panose="02070309020205020404" pitchFamily="49" charset="0"/>
                  <a:ea typeface="Segoe UI Symbol" panose="020B0502040204020203" pitchFamily="34" charset="0"/>
                  <a:cs typeface="Courier New" panose="02070309020205020404" pitchFamily="49" charset="0"/>
                </a:rPr>
                <a:t> EFICIENCIA Y DISCIPLINA </a:t>
              </a:r>
              <a:r>
                <a:rPr lang="es-CL" altLang="es-CL" sz="1200" b="0">
                  <a:solidFill>
                    <a:srgbClr val="DDD9C3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Courier New" panose="02070309020205020404" pitchFamily="49" charset="0"/>
                  <a:sym typeface="Wingdings" panose="05000000000000000000" pitchFamily="2" charset="2"/>
                </a:rPr>
                <a:t>⚓</a:t>
              </a:r>
              <a:r>
                <a:rPr lang="es-CL" altLang="es-CL" sz="1200" b="0">
                  <a:solidFill>
                    <a:srgbClr val="DDD9C3"/>
                  </a:solidFill>
                  <a:latin typeface="Courier New" panose="02070309020205020404" pitchFamily="49" charset="0"/>
                  <a:ea typeface="Segoe UI Symbol" panose="020B0502040204020203" pitchFamily="34" charset="0"/>
                  <a:cs typeface="Courier New" panose="02070309020205020404" pitchFamily="49" charset="0"/>
                </a:rPr>
                <a:t> </a:t>
              </a:r>
            </a:p>
          </p:txBody>
        </p:sp>
        <p:pic>
          <p:nvPicPr>
            <p:cNvPr id="55305" name="Imagen 19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116632" y="132088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301" name="14 CuadroTexto"/>
          <p:cNvSpPr txBox="1">
            <a:spLocks noChangeArrowheads="1"/>
          </p:cNvSpPr>
          <p:nvPr/>
        </p:nvSpPr>
        <p:spPr bwMode="auto">
          <a:xfrm>
            <a:off x="6954839" y="5805488"/>
            <a:ext cx="3132137" cy="639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990" tIns="42496" rIns="84990" bIns="42496">
            <a:spAutoFit/>
          </a:bodyPr>
          <a:lstStyle>
            <a:lvl1pPr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200" dirty="0">
                <a:solidFill>
                  <a:srgbClr val="002178"/>
                </a:solidFill>
                <a:latin typeface="Calibri" panose="020F0502020204030204" pitchFamily="34" charset="0"/>
              </a:rPr>
              <a:t>Rodrigo Donoso Flores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1200" dirty="0">
                <a:solidFill>
                  <a:srgbClr val="002178"/>
                </a:solidFill>
                <a:latin typeface="Calibri" panose="020F0502020204030204" pitchFamily="34" charset="0"/>
              </a:rPr>
              <a:t>Suboficial IM  (R</a:t>
            </a:r>
            <a:r>
              <a:rPr lang="es-CL" altLang="es-CL" sz="1200" dirty="0" smtClean="0">
                <a:solidFill>
                  <a:srgbClr val="002178"/>
                </a:solidFill>
                <a:latin typeface="Calibri" panose="020F0502020204030204" pitchFamily="34" charset="0"/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MX" altLang="es-CL" sz="1200" dirty="0" smtClean="0">
                <a:solidFill>
                  <a:srgbClr val="002178"/>
                </a:solidFill>
                <a:latin typeface="Calibri" panose="020F0502020204030204" pitchFamily="34" charset="0"/>
              </a:rPr>
              <a:t>Administrador Público</a:t>
            </a:r>
            <a:endParaRPr lang="es-CL" altLang="es-CL" sz="1200" dirty="0">
              <a:solidFill>
                <a:srgbClr val="002178"/>
              </a:solidFill>
              <a:latin typeface="Calibri" panose="020F0502020204030204" pitchFamily="34" charset="0"/>
            </a:endParaRPr>
          </a:p>
        </p:txBody>
      </p:sp>
      <p:pic>
        <p:nvPicPr>
          <p:cNvPr id="55302" name="Picture 4" descr="http://portal.esnaval.cl/images/aplicaciones_externas/1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3914" y="2289176"/>
            <a:ext cx="839787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87033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2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513806" y="1272179"/>
            <a:ext cx="10373359" cy="353527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DEFINICIONES.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CIBERSEGURIDAD EN LA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ARMADA.</a:t>
            </a:r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DIRECTIVAS DIRINTA.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s-CL" sz="2400" kern="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kern="0" dirty="0">
                <a:latin typeface="Arial" pitchFamily="34" charset="0"/>
                <a:cs typeface="Arial" pitchFamily="34" charset="0"/>
              </a:rPr>
              <a:t>MEDIDAS DE SEGURIDAD.</a:t>
            </a: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4601300" y="152400"/>
            <a:ext cx="2689800" cy="45659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7632" y="-76540"/>
            <a:ext cx="841321" cy="76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912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3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513806" y="1272179"/>
            <a:ext cx="10373359" cy="353527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DEFINICIONES.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CIBERSEGURIDAD EN LA ARMADA.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DIRECTIVAS DIRINTA.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s-CL" sz="2400" kern="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kern="0" dirty="0">
                <a:latin typeface="Arial" pitchFamily="34" charset="0"/>
                <a:cs typeface="Arial" pitchFamily="34" charset="0"/>
              </a:rPr>
              <a:t>MEDIDAS DE SEGURIDAD.</a:t>
            </a: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4601300" y="152400"/>
            <a:ext cx="2689800" cy="45659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3" name="Marco 2"/>
          <p:cNvSpPr/>
          <p:nvPr/>
        </p:nvSpPr>
        <p:spPr>
          <a:xfrm>
            <a:off x="513806" y="2287688"/>
            <a:ext cx="3119080" cy="691979"/>
          </a:xfrm>
          <a:prstGeom prst="frame">
            <a:avLst>
              <a:gd name="adj1" fmla="val 52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>
              <a:solidFill>
                <a:schemeClr val="tx1"/>
              </a:solidFill>
            </a:endParaRPr>
          </a:p>
        </p:txBody>
      </p:sp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5863" y="-119046"/>
            <a:ext cx="841321" cy="81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8984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4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513806" y="1272179"/>
            <a:ext cx="10373359" cy="353527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anose="05000000000000000000" pitchFamily="2" charset="2"/>
              <a:buChar char="Ø"/>
            </a:pPr>
            <a:endParaRPr lang="es-CL" sz="2400" kern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4601300" y="152400"/>
            <a:ext cx="2689800" cy="45659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DEFINICIONES</a:t>
            </a:r>
            <a:endParaRPr lang="es-CL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5863" y="-119046"/>
            <a:ext cx="841321" cy="81752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70535" y="2162653"/>
            <a:ext cx="1095775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El hardware y el software son los dos aspectos distintos y complementarios de todo sistema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computarizado:</a:t>
            </a:r>
          </a:p>
          <a:p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hardware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es el conjunto de componentes físicos que forman el equipo, como el teclado, el monitor, el disco duro, etc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software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es el conjunto de programas o aplicaciones que hacen posible el funcionamiento del equipo, como el sistema operativo, el navegador, el procesador de textos,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etc.</a:t>
            </a:r>
          </a:p>
          <a:p>
            <a:pPr marL="342900" indent="-342900"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software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es lo que permite la comunicación entre el equipo y el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usuario.</a:t>
            </a:r>
          </a:p>
          <a:p>
            <a:pPr marL="342900" indent="-342900"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malware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, o software malicioso, es un término general para cualquier tipo de software informático con intenciones maliciosas de dañar su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dispositivo.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2032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5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1891870" y="65866"/>
            <a:ext cx="8178397" cy="52735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CIBERSEGURIDAD EN LA ARMADA DE CHILE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AutoShape 2" descr="Saber conocer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3078" name="Picture 6" descr="7 consejos para mejorar la seguridad en Interne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12" y="4673870"/>
            <a:ext cx="2055117" cy="154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Olvídate de actualizar más Windows 10 si tienes un pendrive conectado | Computer Ho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671602" y="4673870"/>
            <a:ext cx="2055116" cy="154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redencial con Broche - Copipunto Sho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590" y="4673870"/>
            <a:ext cx="2055527" cy="154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Remember CD-ROMS? Fear Of Change Is A Costly Business In Healthcar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989" y="4673870"/>
            <a:ext cx="2055527" cy="154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1BF1E2C-5675-F981-0063-49C616D280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1636658"/>
              </p:ext>
            </p:extLst>
          </p:nvPr>
        </p:nvGraphicFramePr>
        <p:xfrm>
          <a:off x="396156" y="612461"/>
          <a:ext cx="11415739" cy="3991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342216" y="-100274"/>
            <a:ext cx="841321" cy="77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9593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9310" y="1222119"/>
            <a:ext cx="7879466" cy="47676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0" name="31 Título"/>
          <p:cNvSpPr txBox="1">
            <a:spLocks/>
          </p:cNvSpPr>
          <p:nvPr/>
        </p:nvSpPr>
        <p:spPr bwMode="auto">
          <a:xfrm>
            <a:off x="3148971" y="643392"/>
            <a:ext cx="5894057" cy="4308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algn="l"/>
            <a:r>
              <a:rPr lang="es-CL" sz="2800" b="0" kern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HTTPS://directivasdirinta.armada.cl</a:t>
            </a:r>
          </a:p>
        </p:txBody>
      </p:sp>
      <p:sp>
        <p:nvSpPr>
          <p:cNvPr id="17" name="Marcador de contenido 2"/>
          <p:cNvSpPr>
            <a:spLocks noGrp="1"/>
          </p:cNvSpPr>
          <p:nvPr>
            <p:ph/>
          </p:nvPr>
        </p:nvSpPr>
        <p:spPr>
          <a:xfrm>
            <a:off x="393760" y="4299302"/>
            <a:ext cx="11061578" cy="231606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buClr>
                <a:schemeClr val="tx1"/>
              </a:buClr>
              <a:buSzPct val="100000"/>
              <a:buNone/>
            </a:pP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endParaRPr lang="es-CL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662550" y="2582500"/>
            <a:ext cx="1023125" cy="976951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21" name="Marcador de contenido 2"/>
          <p:cNvSpPr txBox="1">
            <a:spLocks/>
          </p:cNvSpPr>
          <p:nvPr/>
        </p:nvSpPr>
        <p:spPr>
          <a:xfrm>
            <a:off x="8717162" y="2501526"/>
            <a:ext cx="426977" cy="2944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SzPct val="100000"/>
              <a:buFont typeface="Arial" panose="020B0604020202020204" pitchFamily="34" charset="0"/>
              <a:buNone/>
            </a:pPr>
            <a:r>
              <a:rPr lang="es-CL" sz="15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  <a:p>
            <a:pPr marL="0" indent="0" algn="just">
              <a:buClr>
                <a:schemeClr val="tx1"/>
              </a:buClr>
              <a:buSzPct val="100000"/>
              <a:buFont typeface="Arial" panose="020B0604020202020204" pitchFamily="34" charset="0"/>
              <a:buNone/>
            </a:pP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12676" y="1218749"/>
            <a:ext cx="3325602" cy="4770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" name="Rectángulo 24"/>
          <p:cNvSpPr/>
          <p:nvPr/>
        </p:nvSpPr>
        <p:spPr>
          <a:xfrm>
            <a:off x="8815573" y="4783438"/>
            <a:ext cx="2694215" cy="383953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1117937" y="84408"/>
            <a:ext cx="9742317" cy="52735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CIBERSEGURIDAD EN LA ARMADA DE CHILE</a:t>
            </a:r>
          </a:p>
        </p:txBody>
      </p:sp>
      <p:pic>
        <p:nvPicPr>
          <p:cNvPr id="24" name="Picture 2" descr="Imagen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6</a:t>
            </a:fld>
            <a:endParaRPr lang="es-CL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17268" y="-91849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9127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7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0" name="31 Título"/>
          <p:cNvSpPr txBox="1">
            <a:spLocks/>
          </p:cNvSpPr>
          <p:nvPr/>
        </p:nvSpPr>
        <p:spPr bwMode="auto">
          <a:xfrm>
            <a:off x="3846205" y="795802"/>
            <a:ext cx="4499587" cy="40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algn="l"/>
            <a:r>
              <a:rPr lang="es-CL" sz="2800" kern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DIRECTIVAS DIRINTA</a:t>
            </a:r>
          </a:p>
        </p:txBody>
      </p:sp>
      <p:sp>
        <p:nvSpPr>
          <p:cNvPr id="17" name="Marcador de contenido 2"/>
          <p:cNvSpPr>
            <a:spLocks noGrp="1"/>
          </p:cNvSpPr>
          <p:nvPr>
            <p:ph/>
          </p:nvPr>
        </p:nvSpPr>
        <p:spPr>
          <a:xfrm>
            <a:off x="1039628" y="1479641"/>
            <a:ext cx="9790931" cy="4910137"/>
          </a:xfrm>
          <a:prstGeom prst="rect">
            <a:avLst/>
          </a:prstGeom>
        </p:spPr>
        <p:txBody>
          <a:bodyPr>
            <a:noAutofit/>
          </a:bodyPr>
          <a:lstStyle/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430001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Establece responsabilidades para la gestión y</a:t>
            </a:r>
            <a:r>
              <a:rPr lang="es-CL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mantenimiento de la seguridad informática institucional.</a:t>
            </a: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430002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Define criterio en la </a:t>
            </a: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los datos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, documentos digitales y Sistemas de Información Institucionales.</a:t>
            </a: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430003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Define responsabilidades, funciones y atribuciones de los Administradores de Seguridad Informática Institucional.</a:t>
            </a: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430004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Establece Uso de Correo Electrónico Institucional.</a:t>
            </a: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430005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Establece procedimientos comunes y prohibiciones</a:t>
            </a:r>
            <a:r>
              <a:rPr lang="es-CL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especificas de seguridad para el uso de los recursos Informáticos de la institucional.</a:t>
            </a: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430006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Define las medidas de seguridad para aéreas de conexión  y zonas de servicios de las Redes Informáticas Institucionales.</a:t>
            </a: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430008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Estable procedimientos comunes para el empleo y manipulación de los dispositivos de almacenamiento </a:t>
            </a:r>
            <a:r>
              <a:rPr lang="es-CL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portátiles o removibles.</a:t>
            </a: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430009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Establece metodología para la Certificación de Seguridad Informática de redes </a:t>
            </a:r>
            <a:r>
              <a:rPr lang="es-ES" sz="1500" dirty="0" err="1">
                <a:latin typeface="Arial" panose="020B0604020202020204" pitchFamily="34" charset="0"/>
                <a:cs typeface="Arial" panose="020B0604020202020204" pitchFamily="34" charset="0"/>
              </a:rPr>
              <a:t>Lan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 UU. Y RR.</a:t>
            </a: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430010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Establece procedimientos a seguir para la implementación del software DLP en la Institución.</a:t>
            </a:r>
          </a:p>
          <a:p>
            <a:pPr marL="177800" indent="-177800" algn="just"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es-ES" sz="1500" b="1" dirty="0">
                <a:latin typeface="Arial" panose="020B0604020202020204" pitchFamily="34" charset="0"/>
                <a:cs typeface="Arial" panose="020B0604020202020204" pitchFamily="34" charset="0"/>
              </a:rPr>
              <a:t>DDI 430011 </a:t>
            </a:r>
            <a:r>
              <a:rPr lang="es-ES" sz="1500" dirty="0">
                <a:latin typeface="Arial" panose="020B0604020202020204" pitchFamily="34" charset="0"/>
                <a:cs typeface="Arial" panose="020B0604020202020204" pitchFamily="34" charset="0"/>
              </a:rPr>
              <a:t>Procedimiento para conexión de Terceras Partes a redes de la Armada.</a:t>
            </a:r>
            <a:endParaRPr lang="es-CL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0" y="-207601"/>
            <a:ext cx="12191999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1117937" y="84408"/>
            <a:ext cx="9742317" cy="52735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CIBERSEGURIDAD EN LA ARMADA DE CHILE</a:t>
            </a:r>
          </a:p>
        </p:txBody>
      </p:sp>
      <p:sp>
        <p:nvSpPr>
          <p:cNvPr id="15" name="Marco 14"/>
          <p:cNvSpPr/>
          <p:nvPr/>
        </p:nvSpPr>
        <p:spPr>
          <a:xfrm>
            <a:off x="1043259" y="1969335"/>
            <a:ext cx="9829679" cy="522196"/>
          </a:xfrm>
          <a:prstGeom prst="frame">
            <a:avLst>
              <a:gd name="adj1" fmla="val 52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>
              <a:solidFill>
                <a:schemeClr val="tx1"/>
              </a:solidFill>
            </a:endParaRPr>
          </a:p>
        </p:txBody>
      </p:sp>
      <p:sp>
        <p:nvSpPr>
          <p:cNvPr id="21" name="Marco 20"/>
          <p:cNvSpPr/>
          <p:nvPr/>
        </p:nvSpPr>
        <p:spPr>
          <a:xfrm>
            <a:off x="1043259" y="3089866"/>
            <a:ext cx="9787299" cy="284200"/>
          </a:xfrm>
          <a:prstGeom prst="frame">
            <a:avLst>
              <a:gd name="adj1" fmla="val 52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>
              <a:solidFill>
                <a:schemeClr val="tx1"/>
              </a:solidFill>
            </a:endParaRPr>
          </a:p>
        </p:txBody>
      </p:sp>
      <p:sp>
        <p:nvSpPr>
          <p:cNvPr id="23" name="Marco 22"/>
          <p:cNvSpPr/>
          <p:nvPr/>
        </p:nvSpPr>
        <p:spPr>
          <a:xfrm>
            <a:off x="1035751" y="3413342"/>
            <a:ext cx="9794807" cy="503079"/>
          </a:xfrm>
          <a:prstGeom prst="frame">
            <a:avLst>
              <a:gd name="adj1" fmla="val 52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>
              <a:solidFill>
                <a:schemeClr val="tx1"/>
              </a:solidFill>
            </a:endParaRPr>
          </a:p>
        </p:txBody>
      </p:sp>
      <p:pic>
        <p:nvPicPr>
          <p:cNvPr id="2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7268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812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8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3932499" y="97845"/>
            <a:ext cx="3579882" cy="47301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DIRECTIVA 430002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Rectángulo 4"/>
          <p:cNvSpPr/>
          <p:nvPr/>
        </p:nvSpPr>
        <p:spPr>
          <a:xfrm>
            <a:off x="1469963" y="707573"/>
            <a:ext cx="8504955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CLASIFICACIÓN DE LOS DATOS, DOCUMENTOS DIGITALES </a:t>
            </a:r>
          </a:p>
          <a:p>
            <a:pPr algn="ctr"/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</a:p>
          <a:p>
            <a:pPr algn="ctr"/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SISTEMAS DE INFORMACIÓN INSTITUCIONALES.</a:t>
            </a:r>
            <a:endParaRPr lang="es-CL" b="1" dirty="0"/>
          </a:p>
        </p:txBody>
      </p:sp>
      <p:pic>
        <p:nvPicPr>
          <p:cNvPr id="15" name="Imagen 6">
            <a:extLst>
              <a:ext uri="{FF2B5EF4-FFF2-40B4-BE49-F238E27FC236}">
                <a16:creationId xmlns:a16="http://schemas.microsoft.com/office/drawing/2014/main" id="{B6428C22-DE40-45E5-924A-1621100B94ED}"/>
              </a:ext>
            </a:extLst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785694" y="2405267"/>
            <a:ext cx="2659641" cy="14470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 flipH="1">
            <a:off x="8403304" y="2741668"/>
            <a:ext cx="4120954" cy="25422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redondeado 2"/>
          <p:cNvSpPr/>
          <p:nvPr/>
        </p:nvSpPr>
        <p:spPr>
          <a:xfrm>
            <a:off x="6322144" y="4603911"/>
            <a:ext cx="1875332" cy="1538465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dirty="0"/>
              <a:t>ORDINARIO</a:t>
            </a:r>
          </a:p>
          <a:p>
            <a:pPr algn="ctr"/>
            <a:r>
              <a:rPr lang="es-CL" sz="2400" dirty="0">
                <a:solidFill>
                  <a:srgbClr val="000099"/>
                </a:solidFill>
              </a:rPr>
              <a:t>RESERVADO</a:t>
            </a:r>
            <a:r>
              <a:rPr lang="es-CL" sz="2400" dirty="0"/>
              <a:t> </a:t>
            </a:r>
          </a:p>
          <a:p>
            <a:pPr algn="ctr"/>
            <a:r>
              <a:rPr lang="es-CL" sz="2400" dirty="0">
                <a:solidFill>
                  <a:srgbClr val="FF0000"/>
                </a:solidFill>
              </a:rPr>
              <a:t>SECRETO</a:t>
            </a:r>
          </a:p>
        </p:txBody>
      </p:sp>
      <p:cxnSp>
        <p:nvCxnSpPr>
          <p:cNvPr id="6" name="Conector recto de flecha 5"/>
          <p:cNvCxnSpPr/>
          <p:nvPr/>
        </p:nvCxnSpPr>
        <p:spPr>
          <a:xfrm>
            <a:off x="7214037" y="3852295"/>
            <a:ext cx="11337" cy="74580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Conector angular 26"/>
          <p:cNvCxnSpPr>
            <a:stCxn id="15" idx="0"/>
          </p:cNvCxnSpPr>
          <p:nvPr/>
        </p:nvCxnSpPr>
        <p:spPr>
          <a:xfrm rot="16200000" flipV="1">
            <a:off x="2658350" y="948102"/>
            <a:ext cx="433879" cy="2480452"/>
          </a:xfrm>
          <a:prstGeom prst="bentConnector3">
            <a:avLst>
              <a:gd name="adj1" fmla="val 152688"/>
            </a:avLst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ector angular 33"/>
          <p:cNvCxnSpPr>
            <a:stCxn id="10" idx="0"/>
            <a:endCxn id="24" idx="1"/>
          </p:cNvCxnSpPr>
          <p:nvPr/>
        </p:nvCxnSpPr>
        <p:spPr>
          <a:xfrm rot="5400000" flipH="1" flipV="1">
            <a:off x="8594755" y="532818"/>
            <a:ext cx="449504" cy="3288547"/>
          </a:xfrm>
          <a:prstGeom prst="bentConnector3">
            <a:avLst>
              <a:gd name="adj1" fmla="val 141973"/>
            </a:avLst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5">
            <a:extLst>
              <a:ext uri="{FF2B5EF4-FFF2-40B4-BE49-F238E27FC236}">
                <a16:creationId xmlns:a16="http://schemas.microsoft.com/office/drawing/2014/main" id="{CFFE11AE-888B-4FCC-A4DD-1A39AD5EEC25}"/>
              </a:ext>
            </a:extLst>
          </p:cNvPr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5875123" y="2401843"/>
            <a:ext cx="2600222" cy="14549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25" name="Conector recto 24"/>
          <p:cNvCxnSpPr/>
          <p:nvPr/>
        </p:nvCxnSpPr>
        <p:spPr>
          <a:xfrm>
            <a:off x="5705816" y="1630903"/>
            <a:ext cx="13341" cy="4655885"/>
          </a:xfrm>
          <a:prstGeom prst="line">
            <a:avLst/>
          </a:prstGeom>
          <a:ln w="28575"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14268" y="-72783"/>
            <a:ext cx="841321" cy="78035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53" y="4025611"/>
            <a:ext cx="5692524" cy="2225233"/>
          </a:xfrm>
          <a:prstGeom prst="rect">
            <a:avLst/>
          </a:prstGeom>
        </p:spPr>
      </p:pic>
      <p:sp>
        <p:nvSpPr>
          <p:cNvPr id="8" name="Elipse 7"/>
          <p:cNvSpPr/>
          <p:nvPr/>
        </p:nvSpPr>
        <p:spPr>
          <a:xfrm>
            <a:off x="2785694" y="3694545"/>
            <a:ext cx="2913183" cy="231211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22912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5" name="Picture 4" descr="Resultado de imagen para correo carta 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36" y="1055881"/>
            <a:ext cx="153917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CuadroTexto"/>
          <p:cNvSpPr txBox="1"/>
          <p:nvPr/>
        </p:nvSpPr>
        <p:spPr>
          <a:xfrm>
            <a:off x="1687906" y="1167809"/>
            <a:ext cx="7430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RECUERDA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que la información que envíe a través del correo electrónico institucional entre dominios seguros debe ser a lo más de carácter RESERVADO, lo Secreto NO se envía por correo electrónico. </a:t>
            </a:r>
          </a:p>
        </p:txBody>
      </p:sp>
      <p:pic>
        <p:nvPicPr>
          <p:cNvPr id="19" name="Picture 12" descr="Resultado de imagen para usuario 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60" y="4469162"/>
            <a:ext cx="1477089" cy="131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19 CuadroTexto"/>
          <p:cNvSpPr txBox="1"/>
          <p:nvPr/>
        </p:nvSpPr>
        <p:spPr>
          <a:xfrm>
            <a:off x="1870849" y="4498415"/>
            <a:ext cx="6480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Como usuarios debemos ser precavidos y acuciosos con el correo electrónico, la ciberamenaza sabe que somos el eslabón más débil de la organización e intentarán engañarnos para lograr su cometido.</a:t>
            </a:r>
          </a:p>
        </p:txBody>
      </p:sp>
      <p:sp>
        <p:nvSpPr>
          <p:cNvPr id="14" name="2 Título"/>
          <p:cNvSpPr txBox="1">
            <a:spLocks/>
          </p:cNvSpPr>
          <p:nvPr/>
        </p:nvSpPr>
        <p:spPr>
          <a:xfrm>
            <a:off x="9101910" y="1223367"/>
            <a:ext cx="2810690" cy="3566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DOMINIOS SEGUROS</a:t>
            </a:r>
          </a:p>
        </p:txBody>
      </p:sp>
      <p:sp>
        <p:nvSpPr>
          <p:cNvPr id="21" name="3 Marcador de contenido"/>
          <p:cNvSpPr>
            <a:spLocks noGrp="1"/>
          </p:cNvSpPr>
          <p:nvPr>
            <p:ph/>
          </p:nvPr>
        </p:nvSpPr>
        <p:spPr bwMode="auto">
          <a:xfrm>
            <a:off x="9107741" y="1623582"/>
            <a:ext cx="2804859" cy="43835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@armada.cl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@movil.armada.cl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@armada.mil.cl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@asmar.cl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@asmarcorp.cl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@dgtm.cl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@direcsan.cl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@directemar.cl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@emco.ejercito.mil.cl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@emco.mil.cl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@emdn.cl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@hospitalnaval.cl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@sanidadnaval.cl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@shoa.cl</a:t>
            </a:r>
          </a:p>
        </p:txBody>
      </p:sp>
      <p:sp>
        <p:nvSpPr>
          <p:cNvPr id="23" name="Rectángulo 1"/>
          <p:cNvSpPr/>
          <p:nvPr/>
        </p:nvSpPr>
        <p:spPr>
          <a:xfrm>
            <a:off x="4723262" y="2950244"/>
            <a:ext cx="3963537" cy="1200329"/>
          </a:xfrm>
          <a:prstGeom prst="rect">
            <a:avLst/>
          </a:prstGeom>
          <a:effectLst>
            <a:glow rad="203200">
              <a:srgbClr val="FF0000">
                <a:alpha val="68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CL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ESTÁ PROHIBIDO ENVIAR DOCUMENTOS OFICIALES POR CORREO, SIN IMPORTAR SU  CLASIFICACIÓN</a:t>
            </a:r>
          </a:p>
        </p:txBody>
      </p:sp>
      <p:sp>
        <p:nvSpPr>
          <p:cNvPr id="4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3932499" y="97845"/>
            <a:ext cx="3579882" cy="47301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DIRECTIVA 430004</a:t>
            </a:r>
          </a:p>
        </p:txBody>
      </p:sp>
      <p:sp>
        <p:nvSpPr>
          <p:cNvPr id="46" name="Rectángulo 1"/>
          <p:cNvSpPr/>
          <p:nvPr/>
        </p:nvSpPr>
        <p:spPr>
          <a:xfrm>
            <a:off x="466909" y="2799960"/>
            <a:ext cx="3981570" cy="1477328"/>
          </a:xfrm>
          <a:prstGeom prst="rect">
            <a:avLst/>
          </a:prstGeom>
          <a:effectLst>
            <a:glow rad="203200">
              <a:srgbClr val="FF0000">
                <a:alpha val="68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CL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ESTÁ PROHIBIDO UTILIZAR SERVICIOS DE CORREO O MENSAJERÍA NO INSTITUCIONALES (GMAIL, WHATSAPP, TELEGRAM, ETC.)</a:t>
            </a:r>
          </a:p>
        </p:txBody>
      </p:sp>
      <p:pic>
        <p:nvPicPr>
          <p:cNvPr id="25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63339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912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10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TextBox 35"/>
          <p:cNvSpPr txBox="1">
            <a:spLocks noChangeArrowheads="1"/>
          </p:cNvSpPr>
          <p:nvPr/>
        </p:nvSpPr>
        <p:spPr bwMode="auto">
          <a:xfrm>
            <a:off x="1897701" y="727724"/>
            <a:ext cx="83965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s-CL" sz="2800" b="1" kern="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BUENAS PRÁCTICAS EN EL USO DEL CORREO</a:t>
            </a:r>
            <a:endParaRPr kumimoji="0" lang="en-US" altLang="es-CL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17" name="Picture 4" descr="Resultado de imagen para CORREO CORPORATIVO 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501" y="1691431"/>
            <a:ext cx="1808597" cy="1308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CuadroTexto"/>
          <p:cNvSpPr txBox="1"/>
          <p:nvPr/>
        </p:nvSpPr>
        <p:spPr>
          <a:xfrm>
            <a:off x="3555261" y="1728942"/>
            <a:ext cx="6480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El correo electrónico institucional, solo debe ser usado para establecer contactos entre UU.RR pertenecientes a la Armada de Chile o proveedores  y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para fines particulares o comerciales.</a:t>
            </a:r>
          </a:p>
        </p:txBody>
      </p:sp>
      <p:pic>
        <p:nvPicPr>
          <p:cNvPr id="20" name="Picture 6" descr="Resultado de imagen para CORREO CON ADJUNTO 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258" y="3138783"/>
            <a:ext cx="1642840" cy="146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20 CuadroTexto"/>
          <p:cNvSpPr txBox="1"/>
          <p:nvPr/>
        </p:nvSpPr>
        <p:spPr>
          <a:xfrm>
            <a:off x="3555261" y="3407269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NO acceda a adjuntos o links insertos en correos de dudosa procedencia o remitentes desconocidos, ya que podrían ser maliciosos e infectar su equipo.</a:t>
            </a:r>
          </a:p>
        </p:txBody>
      </p:sp>
      <p:pic>
        <p:nvPicPr>
          <p:cNvPr id="22" name="Picture 10" descr="Resultado de imagen para click 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110" y="4539454"/>
            <a:ext cx="1215135" cy="151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22 CuadroTexto"/>
          <p:cNvSpPr txBox="1"/>
          <p:nvPr/>
        </p:nvSpPr>
        <p:spPr>
          <a:xfrm>
            <a:off x="3555261" y="4837116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Para comprobar a donde direccionará un link o enlace puede posicionarse sobre este y verificar </a:t>
            </a:r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SIN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HACER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CLIC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en él.</a:t>
            </a:r>
          </a:p>
        </p:txBody>
      </p:sp>
      <p:sp>
        <p:nvSpPr>
          <p:cNvPr id="26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3932499" y="97845"/>
            <a:ext cx="3579882" cy="47301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DIRECTIVA 430004</a:t>
            </a:r>
          </a:p>
        </p:txBody>
      </p:sp>
      <p:pic>
        <p:nvPicPr>
          <p:cNvPr id="27" name="Picture 2" descr="Imagen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35863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9127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989423" y="-24359"/>
            <a:ext cx="97755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300000"/>
              </a:lnSpc>
            </a:pPr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PROHIBICIONES ESPECÍFICAS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Emplear recursos informáticos para beneficio propio o en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fines ajenos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 los Institucionales.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Instalar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software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malicioso o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no autorizado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Realizar acciones que afecten a la Ciberseguridad o cause cualquier tipo de interrupción de servicios.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Habilitación de internet público y/o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redes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inalámbricas.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19 CuadroTexto"/>
          <p:cNvSpPr txBox="1"/>
          <p:nvPr/>
        </p:nvSpPr>
        <p:spPr>
          <a:xfrm>
            <a:off x="599606" y="4711679"/>
            <a:ext cx="33428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Instalar software no autorizado y utilizar recursos para fines ajenos a los institucionales</a:t>
            </a:r>
          </a:p>
        </p:txBody>
      </p:sp>
      <p:sp>
        <p:nvSpPr>
          <p:cNvPr id="23" name="Rectángulo 1"/>
          <p:cNvSpPr/>
          <p:nvPr/>
        </p:nvSpPr>
        <p:spPr>
          <a:xfrm>
            <a:off x="1394898" y="5584846"/>
            <a:ext cx="9233302" cy="369332"/>
          </a:xfrm>
          <a:prstGeom prst="rect">
            <a:avLst/>
          </a:prstGeom>
          <a:effectLst>
            <a:glow rad="203200">
              <a:srgbClr val="FF0000">
                <a:alpha val="68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es-CL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Está prohibido utilizar la función “compartir acceso a internet” dentro de UU. Y RR.</a:t>
            </a:r>
          </a:p>
        </p:txBody>
      </p:sp>
      <p:sp>
        <p:nvSpPr>
          <p:cNvPr id="4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3932499" y="97845"/>
            <a:ext cx="3579882" cy="47301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DIRECTIVA 430005</a:t>
            </a:r>
          </a:p>
        </p:txBody>
      </p:sp>
      <p:pic>
        <p:nvPicPr>
          <p:cNvPr id="1026" name="Picture 2" descr="https://www.wearethemighty.com/app/uploads/legacy/assets.rbl.ms/17509046/orig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99" y="2988714"/>
            <a:ext cx="3302894" cy="17285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92732" y="2779928"/>
            <a:ext cx="3368894" cy="23933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▷ Cómo compartir datos móviles desde tu computadora o celular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13" r="7090"/>
          <a:stretch/>
        </p:blipFill>
        <p:spPr bwMode="auto">
          <a:xfrm>
            <a:off x="7827852" y="2981389"/>
            <a:ext cx="3791062" cy="17000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Conector recto 7"/>
          <p:cNvCxnSpPr/>
          <p:nvPr/>
        </p:nvCxnSpPr>
        <p:spPr>
          <a:xfrm>
            <a:off x="4603634" y="4325733"/>
            <a:ext cx="986970" cy="37879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29"/>
          <p:cNvCxnSpPr/>
          <p:nvPr/>
        </p:nvCxnSpPr>
        <p:spPr>
          <a:xfrm flipV="1">
            <a:off x="4641734" y="4313033"/>
            <a:ext cx="986970" cy="37879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33696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76923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12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513806" y="1272179"/>
            <a:ext cx="10373359" cy="353527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>
                <a:latin typeface="Arial" pitchFamily="34" charset="0"/>
                <a:cs typeface="Arial" pitchFamily="34" charset="0"/>
              </a:rPr>
              <a:t>INTRODUCCIÓN.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CIBERSEGURIDAD EN LA ARMADA.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dirty="0" smtClean="0">
                <a:latin typeface="Arial" pitchFamily="34" charset="0"/>
                <a:cs typeface="Arial" pitchFamily="34" charset="0"/>
              </a:rPr>
              <a:t>DIRECTIVAS DIRINTA.</a:t>
            </a:r>
            <a:endParaRPr lang="es-CL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s-CL" sz="2400" kern="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s-CL" sz="2400" kern="0" dirty="0">
                <a:latin typeface="Arial" pitchFamily="34" charset="0"/>
                <a:cs typeface="Arial" pitchFamily="34" charset="0"/>
              </a:rPr>
              <a:t>MEDIDAS DE SEGURIDAD.</a:t>
            </a:r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4601300" y="152400"/>
            <a:ext cx="2689800" cy="45659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3" name="Marco 2"/>
          <p:cNvSpPr/>
          <p:nvPr/>
        </p:nvSpPr>
        <p:spPr>
          <a:xfrm>
            <a:off x="513806" y="4258215"/>
            <a:ext cx="4430154" cy="691979"/>
          </a:xfrm>
          <a:prstGeom prst="frame">
            <a:avLst>
              <a:gd name="adj1" fmla="val 522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>
              <a:solidFill>
                <a:schemeClr val="tx1"/>
              </a:solidFill>
            </a:endParaRPr>
          </a:p>
        </p:txBody>
      </p:sp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5863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07348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13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0" name="31 Título"/>
          <p:cNvSpPr txBox="1">
            <a:spLocks/>
          </p:cNvSpPr>
          <p:nvPr/>
        </p:nvSpPr>
        <p:spPr bwMode="auto">
          <a:xfrm>
            <a:off x="4055656" y="649869"/>
            <a:ext cx="3737785" cy="4308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algn="l"/>
            <a:r>
              <a:rPr lang="es-CL" sz="2800" b="0" kern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http://portal.armada.cl</a:t>
            </a:r>
          </a:p>
        </p:txBody>
      </p:sp>
      <p:sp>
        <p:nvSpPr>
          <p:cNvPr id="17" name="Marcador de contenido 2"/>
          <p:cNvSpPr>
            <a:spLocks noGrp="1"/>
          </p:cNvSpPr>
          <p:nvPr>
            <p:ph/>
          </p:nvPr>
        </p:nvSpPr>
        <p:spPr>
          <a:xfrm>
            <a:off x="393760" y="4299302"/>
            <a:ext cx="11061578" cy="231606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buClr>
                <a:schemeClr val="tx1"/>
              </a:buClr>
              <a:buSzPct val="100000"/>
              <a:buNone/>
            </a:pP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endParaRPr lang="es-CL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1117937" y="84408"/>
            <a:ext cx="9742317" cy="52735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MEDIDAS DE SEGURIDAD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82" y="1111391"/>
            <a:ext cx="9242235" cy="517539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362832" y="3015048"/>
            <a:ext cx="1392195" cy="1222917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35863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7239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Marcador de contenido 2"/>
          <p:cNvSpPr>
            <a:spLocks noGrp="1"/>
          </p:cNvSpPr>
          <p:nvPr>
            <p:ph/>
          </p:nvPr>
        </p:nvSpPr>
        <p:spPr>
          <a:xfrm>
            <a:off x="393760" y="4299302"/>
            <a:ext cx="11061578" cy="231606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buClr>
                <a:schemeClr val="tx1"/>
              </a:buClr>
              <a:buSzPct val="100000"/>
              <a:buNone/>
            </a:pPr>
            <a:endParaRPr lang="es-CL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Clr>
                <a:schemeClr val="tx1"/>
              </a:buClr>
              <a:buSzPct val="100000"/>
              <a:buNone/>
            </a:pPr>
            <a:endParaRPr lang="es-CL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1117937" y="84408"/>
            <a:ext cx="9742317" cy="52735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INSTRUCTIVOS DE CIBERSEGURIDAD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91" y="792276"/>
            <a:ext cx="5611008" cy="131056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91" y="2211139"/>
            <a:ext cx="5620534" cy="129558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692" y="3661038"/>
            <a:ext cx="5620534" cy="120894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691" y="5005180"/>
            <a:ext cx="5620533" cy="124233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8925" y="788210"/>
            <a:ext cx="6020078" cy="131463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98924" y="2211139"/>
            <a:ext cx="6020079" cy="129558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14292" y="3667151"/>
            <a:ext cx="6004711" cy="12028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12079" y="5005180"/>
            <a:ext cx="6004713" cy="1238978"/>
          </a:xfrm>
          <a:prstGeom prst="rect">
            <a:avLst/>
          </a:prstGeom>
        </p:spPr>
      </p:pic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>
                <a:solidFill>
                  <a:schemeClr val="tx1"/>
                </a:solidFill>
              </a:rPr>
              <a:pPr/>
              <a:t>14</a:t>
            </a:fld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0691" y="3658435"/>
            <a:ext cx="1295581" cy="121155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165" y="5006318"/>
            <a:ext cx="1305106" cy="12378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06271" y="5105484"/>
            <a:ext cx="4315428" cy="103837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12079" y="3667151"/>
            <a:ext cx="1345066" cy="120283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023819" y="5005180"/>
            <a:ext cx="1333326" cy="1238978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335863" y="-83038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15161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15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381000" y="-207601"/>
            <a:ext cx="11068049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MEDIDAS DE SEGURIDAD</a:t>
            </a:r>
          </a:p>
        </p:txBody>
      </p:sp>
      <p:pic>
        <p:nvPicPr>
          <p:cNvPr id="3074" name="Picture 2" descr="enfermedad ventana Galantería no se guardan las contraseñas en google  chrome Mesa final toque Efica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18442"/>
            <a:ext cx="2164492" cy="216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uadroTexto 2">
            <a:extLst>
              <a:ext uri="{FF2B5EF4-FFF2-40B4-BE49-F238E27FC236}">
                <a16:creationId xmlns:a16="http://schemas.microsoft.com/office/drawing/2014/main" id="{010D4EF8-AB8B-4CD9-8425-615189A7E095}"/>
              </a:ext>
            </a:extLst>
          </p:cNvPr>
          <p:cNvSpPr txBox="1"/>
          <p:nvPr/>
        </p:nvSpPr>
        <p:spPr>
          <a:xfrm>
            <a:off x="2550899" y="2169855"/>
            <a:ext cx="8582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No guardar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credenciales (DATOS DE ACCESO) 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en el explorador.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6" name="Picture 4" descr="Informática Básica: ¿Cómo apagar el computador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201" y="3625794"/>
            <a:ext cx="2005501" cy="170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La Pantalla Del Computador Se Queda En Negro: Qué Pasa Y, 57% OF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282" y="3467438"/>
            <a:ext cx="2497080" cy="187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¿Cómo firmar documentos PDF en tu PC sin instalar programas ni pagar en un  sitio web?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19" y="3625794"/>
            <a:ext cx="2948202" cy="170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CuadroTexto 2">
            <a:extLst>
              <a:ext uri="{FF2B5EF4-FFF2-40B4-BE49-F238E27FC236}">
                <a16:creationId xmlns:a16="http://schemas.microsoft.com/office/drawing/2014/main" id="{010D4EF8-AB8B-4CD9-8425-615189A7E095}"/>
              </a:ext>
            </a:extLst>
          </p:cNvPr>
          <p:cNvSpPr txBox="1"/>
          <p:nvPr/>
        </p:nvSpPr>
        <p:spPr>
          <a:xfrm>
            <a:off x="8527942" y="3482935"/>
            <a:ext cx="3603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El computador siempre debe quedar apagado al final de la jornada laboral.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2" descr="https://encrypted-tbn0.gstatic.com/images?q=tbn:ANd9GcRmDKxo8rTtc0JhHiMb5InWU60-DvNZhIV-wPn85Uu66g&amp;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196" y="5334830"/>
            <a:ext cx="713252" cy="71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ágenes de Equis: descubre bancos de fotos, ilustraciones, vectores y  vídeos de 488,409 | Adobe Stock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487" y="5378347"/>
            <a:ext cx="869164" cy="86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Marco 27"/>
          <p:cNvSpPr/>
          <p:nvPr/>
        </p:nvSpPr>
        <p:spPr>
          <a:xfrm>
            <a:off x="4072816" y="3922349"/>
            <a:ext cx="684270" cy="214185"/>
          </a:xfrm>
          <a:prstGeom prst="frame">
            <a:avLst>
              <a:gd name="adj1" fmla="val 416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>
              <a:solidFill>
                <a:schemeClr val="tx1"/>
              </a:solidFill>
            </a:endParaRPr>
          </a:p>
        </p:txBody>
      </p:sp>
      <p:sp>
        <p:nvSpPr>
          <p:cNvPr id="18" name="CuadroTexto 2">
            <a:extLst>
              <a:ext uri="{FF2B5EF4-FFF2-40B4-BE49-F238E27FC236}">
                <a16:creationId xmlns:a16="http://schemas.microsoft.com/office/drawing/2014/main" id="{010D4EF8-AB8B-4CD9-8425-615189A7E095}"/>
              </a:ext>
            </a:extLst>
          </p:cNvPr>
          <p:cNvSpPr txBox="1"/>
          <p:nvPr/>
        </p:nvSpPr>
        <p:spPr>
          <a:xfrm>
            <a:off x="4099305" y="624944"/>
            <a:ext cx="3993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BUENAS PRÁCTICAS</a:t>
            </a:r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50679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52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26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16</a:t>
            </a:fld>
            <a:endParaRPr lang="es-CL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381000" y="-207601"/>
            <a:ext cx="11068049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MEDIDAS DE SEGURIDAD</a:t>
            </a:r>
          </a:p>
        </p:txBody>
      </p:sp>
      <p:sp>
        <p:nvSpPr>
          <p:cNvPr id="19" name="CuadroTexto 2">
            <a:extLst>
              <a:ext uri="{FF2B5EF4-FFF2-40B4-BE49-F238E27FC236}">
                <a16:creationId xmlns:a16="http://schemas.microsoft.com/office/drawing/2014/main" id="{010D4EF8-AB8B-4CD9-8425-615189A7E095}"/>
              </a:ext>
            </a:extLst>
          </p:cNvPr>
          <p:cNvSpPr txBox="1"/>
          <p:nvPr/>
        </p:nvSpPr>
        <p:spPr>
          <a:xfrm>
            <a:off x="2532530" y="738443"/>
            <a:ext cx="7898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NO INSTALAR SOFTWARE NO AUTORIZADO</a:t>
            </a:r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">
            <a:extLst>
              <a:ext uri="{FF2B5EF4-FFF2-40B4-BE49-F238E27FC236}">
                <a16:creationId xmlns:a16="http://schemas.microsoft.com/office/drawing/2014/main" id="{010D4EF8-AB8B-4CD9-8425-615189A7E095}"/>
              </a:ext>
            </a:extLst>
          </p:cNvPr>
          <p:cNvSpPr txBox="1"/>
          <p:nvPr/>
        </p:nvSpPr>
        <p:spPr>
          <a:xfrm>
            <a:off x="94005" y="1426781"/>
            <a:ext cx="116963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Todos los softwares autorizados se encuentran en la página web: 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software.armada.cl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Para descargar cualquier software que no esté incluido en la página mencionada en el punto anterior, se deberá pedir autorización a DIRECTELINF mediante mensaje naval, informativo DIRINTA. </a:t>
            </a:r>
          </a:p>
        </p:txBody>
      </p:sp>
      <p:pic>
        <p:nvPicPr>
          <p:cNvPr id="4100" name="Picture 4" descr="Los mejores programas para controlar el PC en remot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91" y="3523509"/>
            <a:ext cx="3005385" cy="157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VPN vs. proxy: te explicamos las diferencias - Surfsha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US"/>
          </a:p>
        </p:txBody>
      </p:sp>
      <p:pic>
        <p:nvPicPr>
          <p:cNvPr id="29" name="Picture 2" descr="Imágenes de Equis: descubre bancos de fotos, ilustraciones, vectores y  vídeos de 488,409 | Adobe 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326" y="5140887"/>
            <a:ext cx="869164" cy="86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Imágenes de Equis: descubre bancos de fotos, ilustraciones, vectores y  vídeos de 488,409 | Adobe 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2111" y="5299510"/>
            <a:ext cx="869164" cy="86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ágenes de Equis: descubre bancos de fotos, ilustraciones, vectores y  vídeos de 488,409 | Adobe Sto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730" y="5265526"/>
            <a:ext cx="869164" cy="86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35863" y="-89375"/>
            <a:ext cx="841321" cy="78035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4918" y="3478027"/>
            <a:ext cx="2878282" cy="163540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91549" y="3533284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2493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 sz="2600" b="1">
              <a:solidFill>
                <a:prstClr val="white"/>
              </a:solidFill>
            </a:endParaRPr>
          </a:p>
        </p:txBody>
      </p:sp>
      <p:sp>
        <p:nvSpPr>
          <p:cNvPr id="17" name="Título 1"/>
          <p:cNvSpPr txBox="1">
            <a:spLocks/>
          </p:cNvSpPr>
          <p:nvPr/>
        </p:nvSpPr>
        <p:spPr>
          <a:xfrm>
            <a:off x="0" y="2879725"/>
            <a:ext cx="12192000" cy="573088"/>
          </a:xfrm>
          <a:prstGeom prst="rect">
            <a:avLst/>
          </a:prstGeom>
          <a:effectLst/>
        </p:spPr>
        <p:txBody>
          <a:bodyPr lIns="68580" tIns="34290" rIns="68580" bIns="3429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s-CL" sz="4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45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18 Rectángulo redondeado"/>
          <p:cNvSpPr/>
          <p:nvPr/>
        </p:nvSpPr>
        <p:spPr>
          <a:xfrm>
            <a:off x="661459" y="2330426"/>
            <a:ext cx="10862733" cy="9842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8 Rectángulo redondeado"/>
          <p:cNvSpPr/>
          <p:nvPr/>
        </p:nvSpPr>
        <p:spPr>
          <a:xfrm>
            <a:off x="746123" y="3168653"/>
            <a:ext cx="10862733" cy="9842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 smtClean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PREGUNTAS</a:t>
            </a:r>
            <a:endParaRPr lang="es-ES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1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5863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37794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-26988"/>
            <a:ext cx="12177184" cy="633413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 sz="2600" b="1">
              <a:solidFill>
                <a:prstClr val="white"/>
              </a:solidFill>
            </a:endParaRPr>
          </a:p>
        </p:txBody>
      </p:sp>
      <p:sp>
        <p:nvSpPr>
          <p:cNvPr id="17" name="Título 1"/>
          <p:cNvSpPr txBox="1">
            <a:spLocks/>
          </p:cNvSpPr>
          <p:nvPr/>
        </p:nvSpPr>
        <p:spPr>
          <a:xfrm>
            <a:off x="0" y="2879725"/>
            <a:ext cx="12192000" cy="573088"/>
          </a:xfrm>
          <a:prstGeom prst="rect">
            <a:avLst/>
          </a:prstGeom>
          <a:effectLst/>
        </p:spPr>
        <p:txBody>
          <a:bodyPr lIns="68580" tIns="34290" rIns="68580" bIns="3429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s-CL" sz="4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45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18 Rectángulo redondeado"/>
          <p:cNvSpPr/>
          <p:nvPr/>
        </p:nvSpPr>
        <p:spPr>
          <a:xfrm>
            <a:off x="661459" y="2330426"/>
            <a:ext cx="10862733" cy="9842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8 Rectángulo redondeado"/>
          <p:cNvSpPr/>
          <p:nvPr/>
        </p:nvSpPr>
        <p:spPr>
          <a:xfrm>
            <a:off x="746123" y="3168653"/>
            <a:ext cx="10862733" cy="9842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 smtClean="0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SACAR UNA HOJA Y PONER SU NOMBRE</a:t>
            </a:r>
            <a:endParaRPr lang="es-ES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1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" y="-19563"/>
            <a:ext cx="507453" cy="6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5863" y="-100460"/>
            <a:ext cx="841321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90471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14641</TotalTime>
  <Words>1938</Words>
  <Application>Microsoft Office PowerPoint</Application>
  <PresentationFormat>Panorámica</PresentationFormat>
  <Paragraphs>189</Paragraphs>
  <Slides>18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8" baseType="lpstr">
      <vt:lpstr>ＭＳ Ｐゴシック</vt:lpstr>
      <vt:lpstr>Arial</vt:lpstr>
      <vt:lpstr>Calibri</vt:lpstr>
      <vt:lpstr>Calibri Light</vt:lpstr>
      <vt:lpstr>Courier New</vt:lpstr>
      <vt:lpstr>Segoe UI Symbol</vt:lpstr>
      <vt:lpstr>Times New Roman</vt:lpstr>
      <vt:lpstr>Wingdings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I12 Coordinador Form. Naval Rodrigo Donoso F.</cp:lastModifiedBy>
  <cp:revision>1713</cp:revision>
  <cp:lastPrinted>2018-11-14T23:06:33Z</cp:lastPrinted>
  <dcterms:created xsi:type="dcterms:W3CDTF">2015-03-04T13:15:16Z</dcterms:created>
  <dcterms:modified xsi:type="dcterms:W3CDTF">2024-08-12T21:13:05Z</dcterms:modified>
</cp:coreProperties>
</file>