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72" r:id="rId11"/>
    <p:sldId id="267" r:id="rId12"/>
    <p:sldId id="274" r:id="rId13"/>
    <p:sldId id="273" r:id="rId14"/>
    <p:sldId id="270" r:id="rId1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49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763EDF-0FF1-45B8-9FF8-CED993FDB37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BAE0B9BD-8C16-4EE3-A9C0-0634E6F117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FAB114D5-0643-410E-8A5C-05C95F8372FB}"/>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546A2B56-AD05-4654-91DF-62AF5DE54A5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E163528-86DC-41A5-B99D-23A3091A35A4}"/>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331816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2633B6-1DFE-4905-B6D5-15BFC25755F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400405A9-C394-4257-B8BF-65623305276B}"/>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803D6E2-F0A6-4EBD-9ADA-E7DF7CE3EF68}"/>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6578BE55-F30D-466E-8BDF-CD86D3F4861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C1DB28B-721E-4A86-B085-6203ACB5AB6C}"/>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2291260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742202-CFBE-4725-A20F-42AE0A238AF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9FD4041-BA65-40A3-BE92-81532EF143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5E52793-9613-4B2F-8274-333F3DBAA6D9}"/>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4B7D75AC-2C6E-4142-8F4A-D672528EFB12}"/>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4B3CC2E-0A13-4782-BB4D-8F8D3AA4F715}"/>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224069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DA4362-B261-483D-A0CD-FB7E339AF23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6EA8688-B555-4FFE-B66A-3526ACA79C5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920B103-3092-46E9-B324-0A1DCF0141E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3B4CAA71-0CC4-43B2-B784-89C5E1C6B2F6}"/>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6" name="Marcador de pie de página 5">
            <a:extLst>
              <a:ext uri="{FF2B5EF4-FFF2-40B4-BE49-F238E27FC236}">
                <a16:creationId xmlns:a16="http://schemas.microsoft.com/office/drawing/2014/main" id="{DD9627DF-48FC-42DD-97D1-86C71FFDF62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489C8A66-AE9B-4631-88F1-52BF267922CB}"/>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1485401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73751E-B09C-44EA-A42B-D04E11146C32}"/>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F4B222D-2D36-4B64-94A0-08D24B7FD2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C8A3E4A-F78D-4559-9C3B-A25B50CE016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9DA25C01-DA09-4F47-9066-CEED4E2B2B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533E422-FDD3-4804-9100-76C2321FE93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07F4E1A3-B823-4902-8344-7F8ED4E62924}"/>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8" name="Marcador de pie de página 7">
            <a:extLst>
              <a:ext uri="{FF2B5EF4-FFF2-40B4-BE49-F238E27FC236}">
                <a16:creationId xmlns:a16="http://schemas.microsoft.com/office/drawing/2014/main" id="{9477222C-45DC-44F2-8186-ABCC74E1C95B}"/>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88645EFE-A7E3-4963-911F-0CE7F1AE83AC}"/>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4152890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E679D2-D409-422D-9286-16DB67CE8D3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835DF8AA-B741-4C6F-8441-B4DB9E3CC739}"/>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4" name="Marcador de pie de página 3">
            <a:extLst>
              <a:ext uri="{FF2B5EF4-FFF2-40B4-BE49-F238E27FC236}">
                <a16:creationId xmlns:a16="http://schemas.microsoft.com/office/drawing/2014/main" id="{B9E53ECA-5E38-441F-B56C-AF56CEC45243}"/>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D15CA98A-14E9-46CA-A454-9BDE0836CAD0}"/>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3290089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8D9882F-BD52-45E1-8193-EA428A255A28}"/>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3" name="Marcador de pie de página 2">
            <a:extLst>
              <a:ext uri="{FF2B5EF4-FFF2-40B4-BE49-F238E27FC236}">
                <a16:creationId xmlns:a16="http://schemas.microsoft.com/office/drawing/2014/main" id="{DC1B30D2-9C7A-45CF-BB62-8BE65E806F45}"/>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F4E36292-A615-47B1-84DE-0434F28490B1}"/>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308544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2EC619-0A05-4E79-AE0B-7DE729E1DD3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D65A4CC-2286-495A-B06F-96D79C8F91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35959E0F-A590-47A9-BB6B-BCB1E667A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14C00EF-1A87-4895-B8C9-43A159F2E94C}"/>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6" name="Marcador de pie de página 5">
            <a:extLst>
              <a:ext uri="{FF2B5EF4-FFF2-40B4-BE49-F238E27FC236}">
                <a16:creationId xmlns:a16="http://schemas.microsoft.com/office/drawing/2014/main" id="{728A1529-C7B3-4339-BCFC-512FA19ACA2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78DE5BBA-852D-44EE-8F4A-817697B5CB03}"/>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3729280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C44996-63AF-4C2F-96FF-C9AF07F4BA0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CE043763-7990-416F-B63C-DFF2CE7EDB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AF492F47-A3B5-4964-ADFF-C5E31362D7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0698CE1-9D22-41D6-AA47-91395D96187D}"/>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6" name="Marcador de pie de página 5">
            <a:extLst>
              <a:ext uri="{FF2B5EF4-FFF2-40B4-BE49-F238E27FC236}">
                <a16:creationId xmlns:a16="http://schemas.microsoft.com/office/drawing/2014/main" id="{54B363A3-8BC3-4484-A592-585DD93DE3F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295C311A-3E5B-4F51-B450-BB2475600590}"/>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3349872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C77CC7-D9CB-47DE-B1C3-CC9465FF6D7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3266F72D-0792-4E6A-A658-390E07C42C0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D26976-54DD-48FA-911D-3A9AEFCD0313}"/>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84007B75-0851-48A3-8587-CF7BBA63B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086E07C-AD47-4573-8842-2F7D0749D6A9}"/>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832256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EFC7B70-BF51-4AFC-915D-FDED94472FC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20AA823-6889-446B-A079-9B643BBE0A72}"/>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FC710B7-FE65-474B-900C-F77AFC8C8C5C}"/>
              </a:ext>
            </a:extLst>
          </p:cNvPr>
          <p:cNvSpPr>
            <a:spLocks noGrp="1"/>
          </p:cNvSpPr>
          <p:nvPr>
            <p:ph type="dt" sz="half" idx="10"/>
          </p:nvPr>
        </p:nvSpPr>
        <p:spPr/>
        <p:txBody>
          <a:body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049204A9-66FC-4CF8-B1EB-1006C15DC70C}"/>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2EF3987-6240-4D6D-8624-2B908C80F7A6}"/>
              </a:ext>
            </a:extLst>
          </p:cNvPr>
          <p:cNvSpPr>
            <a:spLocks noGrp="1"/>
          </p:cNvSpPr>
          <p:nvPr>
            <p:ph type="sldNum" sz="quarter" idx="12"/>
          </p:nvPr>
        </p:nvSpPr>
        <p:spPr/>
        <p:txBody>
          <a:bodyPr/>
          <a:lstStyle/>
          <a:p>
            <a:fld id="{E758E065-BFE7-4D71-82D8-4A360B595337}" type="slidenum">
              <a:rPr lang="es-CL" smtClean="0"/>
              <a:t>‹Nº›</a:t>
            </a:fld>
            <a:endParaRPr lang="es-CL"/>
          </a:p>
        </p:txBody>
      </p:sp>
    </p:spTree>
    <p:extLst>
      <p:ext uri="{BB962C8B-B14F-4D97-AF65-F5344CB8AC3E}">
        <p14:creationId xmlns:p14="http://schemas.microsoft.com/office/powerpoint/2010/main" val="777683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A6467FF-14C9-4625-90AF-B9AB58CE1B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ABEDE4C-E4F3-4403-9EE0-3F14F987CE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130ECB1-07F7-4781-8850-25FEB22144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0BB2E0-6EF4-4B51-8287-70E01930235F}" type="datetimeFigureOut">
              <a:rPr lang="es-CL" smtClean="0"/>
              <a:t>28-01-2021</a:t>
            </a:fld>
            <a:endParaRPr lang="es-CL"/>
          </a:p>
        </p:txBody>
      </p:sp>
      <p:sp>
        <p:nvSpPr>
          <p:cNvPr id="5" name="Marcador de pie de página 4">
            <a:extLst>
              <a:ext uri="{FF2B5EF4-FFF2-40B4-BE49-F238E27FC236}">
                <a16:creationId xmlns:a16="http://schemas.microsoft.com/office/drawing/2014/main" id="{353E3C68-16DE-4A1C-B050-078DD0E7DE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C7601E52-7F32-4A8B-B01A-751DFD07C7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58E065-BFE7-4D71-82D8-4A360B595337}" type="slidenum">
              <a:rPr lang="es-CL" smtClean="0"/>
              <a:t>‹Nº›</a:t>
            </a:fld>
            <a:endParaRPr lang="es-CL"/>
          </a:p>
        </p:txBody>
      </p:sp>
    </p:spTree>
    <p:extLst>
      <p:ext uri="{BB962C8B-B14F-4D97-AF65-F5344CB8AC3E}">
        <p14:creationId xmlns:p14="http://schemas.microsoft.com/office/powerpoint/2010/main" val="593334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97F62A9-690D-47EA-8143-F4302FA80D80}"/>
              </a:ext>
            </a:extLst>
          </p:cNvPr>
          <p:cNvSpPr txBox="1"/>
          <p:nvPr/>
        </p:nvSpPr>
        <p:spPr>
          <a:xfrm>
            <a:off x="349344" y="265581"/>
            <a:ext cx="11394831" cy="584775"/>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EJECUCIÓN Y CONTROL PRESUPUESTARIO DE LOS RECURSOS DE LA LEY DE PRESUPUESTOS</a:t>
            </a:r>
          </a:p>
          <a:p>
            <a:pPr algn="ctr"/>
            <a:r>
              <a:rPr lang="es-CL" sz="1600" b="1" dirty="0">
                <a:solidFill>
                  <a:schemeClr val="accent1">
                    <a:lumMod val="50000"/>
                  </a:schemeClr>
                </a:solidFill>
                <a:effectLst>
                  <a:outerShdw blurRad="38100" dist="38100" dir="2700000" algn="tl">
                    <a:srgbClr val="000000">
                      <a:alpha val="43137"/>
                    </a:srgbClr>
                  </a:outerShdw>
                </a:effectLst>
              </a:rPr>
              <a:t>DIRECTIVA D.G.F.A. ORDINARIO</a:t>
            </a:r>
            <a:r>
              <a:rPr lang="es-ES" sz="1600" b="1" dirty="0">
                <a:solidFill>
                  <a:schemeClr val="accent1">
                    <a:lumMod val="50000"/>
                  </a:schemeClr>
                </a:solidFill>
                <a:effectLst>
                  <a:outerShdw blurRad="38100" dist="38100" dir="2700000" algn="tl">
                    <a:srgbClr val="000000">
                      <a:alpha val="43137"/>
                    </a:srgbClr>
                  </a:outerShdw>
                </a:effectLst>
              </a:rPr>
              <a:t> </a:t>
            </a:r>
            <a:r>
              <a:rPr lang="es-CL" sz="1600" b="1" dirty="0" err="1">
                <a:solidFill>
                  <a:schemeClr val="accent1">
                    <a:lumMod val="50000"/>
                  </a:schemeClr>
                </a:solidFill>
                <a:effectLst>
                  <a:outerShdw blurRad="38100" dist="38100" dir="2700000" algn="tl">
                    <a:srgbClr val="000000">
                      <a:alpha val="43137"/>
                    </a:srgbClr>
                  </a:outerShdw>
                </a:effectLst>
              </a:rPr>
              <a:t>N°</a:t>
            </a:r>
            <a:r>
              <a:rPr lang="es-CL" sz="1600" b="1" dirty="0">
                <a:solidFill>
                  <a:schemeClr val="accent1">
                    <a:lumMod val="50000"/>
                  </a:schemeClr>
                </a:solidFill>
                <a:effectLst>
                  <a:outerShdw blurRad="38100" dist="38100" dir="2700000" algn="tl">
                    <a:srgbClr val="000000">
                      <a:alpha val="43137"/>
                    </a:srgbClr>
                  </a:outerShdw>
                </a:effectLst>
              </a:rPr>
              <a:t> 01-DP/0101/03 </a:t>
            </a:r>
          </a:p>
        </p:txBody>
      </p:sp>
      <p:sp>
        <p:nvSpPr>
          <p:cNvPr id="5" name="CuadroTexto 4">
            <a:extLst>
              <a:ext uri="{FF2B5EF4-FFF2-40B4-BE49-F238E27FC236}">
                <a16:creationId xmlns:a16="http://schemas.microsoft.com/office/drawing/2014/main" id="{0C3F5464-EDF9-464A-AEC7-D0813A15D19D}"/>
              </a:ext>
            </a:extLst>
          </p:cNvPr>
          <p:cNvSpPr txBox="1"/>
          <p:nvPr/>
        </p:nvSpPr>
        <p:spPr>
          <a:xfrm>
            <a:off x="365760" y="897999"/>
            <a:ext cx="11378415" cy="2431435"/>
          </a:xfrm>
          <a:prstGeom prst="rect">
            <a:avLst/>
          </a:prstGeom>
          <a:noFill/>
        </p:spPr>
        <p:txBody>
          <a:bodyPr wrap="square" rtlCol="0">
            <a:spAutoFit/>
          </a:bodyPr>
          <a:lstStyle/>
          <a:p>
            <a:pPr algn="just"/>
            <a:r>
              <a:rPr lang="es-ES" b="1" dirty="0">
                <a:solidFill>
                  <a:schemeClr val="accent1">
                    <a:lumMod val="50000"/>
                  </a:schemeClr>
                </a:solidFill>
                <a:effectLst>
                  <a:outerShdw blurRad="38100" dist="38100" dir="2700000" algn="tl">
                    <a:srgbClr val="000000">
                      <a:alpha val="43137"/>
                    </a:srgbClr>
                  </a:outerShdw>
                </a:effectLst>
              </a:rPr>
              <a:t>La Ley de Presupuestos establece un marco de recursos, de continuidad, en moneda nacional y dólar, para que la Institución financie las tareas y actividades propias de su Misión, referidas, a los ámbitos de operación, sostenimiento y, en menor medida, a desarrollo.</a:t>
            </a:r>
          </a:p>
          <a:p>
            <a:pPr algn="just"/>
            <a:endParaRPr lang="es-ES" sz="800" b="1" dirty="0">
              <a:solidFill>
                <a:schemeClr val="accent1">
                  <a:lumMod val="50000"/>
                </a:schemeClr>
              </a:solidFill>
              <a:effectLst>
                <a:outerShdw blurRad="38100" dist="38100" dir="2700000" algn="tl">
                  <a:srgbClr val="000000">
                    <a:alpha val="43137"/>
                  </a:srgbClr>
                </a:outerShdw>
              </a:effectLst>
            </a:endParaRPr>
          </a:p>
          <a:p>
            <a:pPr algn="just"/>
            <a:r>
              <a:rPr lang="es-ES" b="1" dirty="0">
                <a:solidFill>
                  <a:schemeClr val="accent1">
                    <a:lumMod val="50000"/>
                  </a:schemeClr>
                </a:solidFill>
                <a:effectLst>
                  <a:outerShdw blurRad="38100" dist="38100" dir="2700000" algn="tl">
                    <a:srgbClr val="000000">
                      <a:alpha val="43137"/>
                    </a:srgbClr>
                  </a:outerShdw>
                </a:effectLst>
              </a:rPr>
              <a:t>La Ley señala que además de los recursos que correspondan para gastos en personal, la Ley de Presupuestos, deberá asignar como mínimo para los demás gastos de las Fuerzas Armadas, un aporte en moneda nacional y dólar no inferior al asignado en la Ley de Presupuestos aprobada y ejecutada para el año 1989, corregido el aporte en moneda nacional por el factor que resulte de dividir el valor del índice promedio de precios al consumidor del año en que rija la Ley de Presupuestos y el promedio del año 1989.</a:t>
            </a:r>
            <a:endParaRPr lang="es-CL" b="1" dirty="0">
              <a:solidFill>
                <a:schemeClr val="accent1">
                  <a:lumMod val="50000"/>
                </a:schemeClr>
              </a:solidFill>
              <a:effectLst>
                <a:outerShdw blurRad="38100" dist="38100" dir="2700000" algn="tl">
                  <a:srgbClr val="000000">
                    <a:alpha val="43137"/>
                  </a:srgbClr>
                </a:outerShdw>
              </a:effectLst>
            </a:endParaRPr>
          </a:p>
        </p:txBody>
      </p:sp>
      <p:sp>
        <p:nvSpPr>
          <p:cNvPr id="6" name="CuadroTexto 5">
            <a:extLst>
              <a:ext uri="{FF2B5EF4-FFF2-40B4-BE49-F238E27FC236}">
                <a16:creationId xmlns:a16="http://schemas.microsoft.com/office/drawing/2014/main" id="{DC02E15F-2614-49B6-BD1F-4C65420F31B0}"/>
              </a:ext>
            </a:extLst>
          </p:cNvPr>
          <p:cNvSpPr txBox="1"/>
          <p:nvPr/>
        </p:nvSpPr>
        <p:spPr>
          <a:xfrm>
            <a:off x="447825" y="4720974"/>
            <a:ext cx="1448973" cy="646331"/>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Materias de la Directiva</a:t>
            </a:r>
          </a:p>
        </p:txBody>
      </p:sp>
      <p:sp>
        <p:nvSpPr>
          <p:cNvPr id="10" name="CuadroTexto 9">
            <a:extLst>
              <a:ext uri="{FF2B5EF4-FFF2-40B4-BE49-F238E27FC236}">
                <a16:creationId xmlns:a16="http://schemas.microsoft.com/office/drawing/2014/main" id="{6CD07BF0-C4FA-4387-9FA3-0615B645916A}"/>
              </a:ext>
            </a:extLst>
          </p:cNvPr>
          <p:cNvSpPr txBox="1"/>
          <p:nvPr/>
        </p:nvSpPr>
        <p:spPr>
          <a:xfrm>
            <a:off x="5563776" y="3329434"/>
            <a:ext cx="6180399" cy="3416320"/>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pPr marL="285750" indent="-285750" algn="just">
              <a:buFont typeface="Arial" panose="020B0604020202020204" pitchFamily="34" charset="0"/>
              <a:buChar char="•"/>
            </a:pPr>
            <a:r>
              <a:rPr lang="es-ES" dirty="0">
                <a:solidFill>
                  <a:schemeClr val="accent1">
                    <a:lumMod val="50000"/>
                  </a:schemeClr>
                </a:solidFill>
              </a:rPr>
              <a:t>Carga presupuestaria inicial</a:t>
            </a:r>
          </a:p>
          <a:p>
            <a:pPr marL="285750" indent="-285750" algn="just">
              <a:buFont typeface="Arial" panose="020B0604020202020204" pitchFamily="34" charset="0"/>
              <a:buChar char="•"/>
            </a:pPr>
            <a:r>
              <a:rPr lang="es-ES" dirty="0">
                <a:solidFill>
                  <a:schemeClr val="accent1">
                    <a:lumMod val="50000"/>
                  </a:schemeClr>
                </a:solidFill>
              </a:rPr>
              <a:t>Cambios de subtítulos, </a:t>
            </a:r>
            <a:r>
              <a:rPr lang="es-ES" dirty="0" err="1">
                <a:solidFill>
                  <a:schemeClr val="accent1">
                    <a:lumMod val="50000"/>
                  </a:schemeClr>
                </a:solidFill>
              </a:rPr>
              <a:t>ítemes</a:t>
            </a:r>
            <a:r>
              <a:rPr lang="es-ES" dirty="0">
                <a:solidFill>
                  <a:schemeClr val="accent1">
                    <a:lumMod val="50000"/>
                  </a:schemeClr>
                </a:solidFill>
              </a:rPr>
              <a:t> y/o asignaciones</a:t>
            </a:r>
          </a:p>
          <a:p>
            <a:pPr marL="285750" indent="-285750" algn="just">
              <a:buFont typeface="Arial" panose="020B0604020202020204" pitchFamily="34" charset="0"/>
              <a:buChar char="•"/>
            </a:pPr>
            <a:r>
              <a:rPr lang="es-ES" dirty="0">
                <a:solidFill>
                  <a:schemeClr val="accent1">
                    <a:lumMod val="50000"/>
                  </a:schemeClr>
                </a:solidFill>
              </a:rPr>
              <a:t>Evaluación de planes y proyectos por organismos externos</a:t>
            </a:r>
          </a:p>
          <a:p>
            <a:pPr marL="285750" indent="-285750" algn="just">
              <a:buFont typeface="Arial" panose="020B0604020202020204" pitchFamily="34" charset="0"/>
              <a:buChar char="•"/>
            </a:pPr>
            <a:r>
              <a:rPr lang="es-ES" dirty="0">
                <a:solidFill>
                  <a:schemeClr val="accent1">
                    <a:lumMod val="50000"/>
                  </a:schemeClr>
                </a:solidFill>
              </a:rPr>
              <a:t>Modificaciones presupuestarias</a:t>
            </a:r>
          </a:p>
          <a:p>
            <a:pPr marL="285750" indent="-285750" algn="just">
              <a:buFont typeface="Arial" panose="020B0604020202020204" pitchFamily="34" charset="0"/>
              <a:buChar char="•"/>
            </a:pPr>
            <a:r>
              <a:rPr lang="es-ES" dirty="0">
                <a:solidFill>
                  <a:schemeClr val="accent1">
                    <a:lumMod val="50000"/>
                  </a:schemeClr>
                </a:solidFill>
              </a:rPr>
              <a:t>Obligación de rendir cuentas</a:t>
            </a:r>
          </a:p>
          <a:p>
            <a:pPr marL="285750" indent="-285750" algn="just">
              <a:buFont typeface="Arial" panose="020B0604020202020204" pitchFamily="34" charset="0"/>
              <a:buChar char="•"/>
            </a:pPr>
            <a:r>
              <a:rPr lang="es-ES" dirty="0">
                <a:solidFill>
                  <a:schemeClr val="accent1">
                    <a:lumMod val="50000"/>
                  </a:schemeClr>
                </a:solidFill>
              </a:rPr>
              <a:t>Operaciones de cambio interna</a:t>
            </a:r>
          </a:p>
          <a:p>
            <a:pPr marL="285750" indent="-285750" algn="just">
              <a:buFont typeface="Arial" panose="020B0604020202020204" pitchFamily="34" charset="0"/>
              <a:buChar char="•"/>
            </a:pPr>
            <a:r>
              <a:rPr lang="es-ES" dirty="0">
                <a:solidFill>
                  <a:schemeClr val="accent1">
                    <a:lumMod val="50000"/>
                  </a:schemeClr>
                </a:solidFill>
              </a:rPr>
              <a:t>Pagos Diferidos</a:t>
            </a:r>
          </a:p>
          <a:p>
            <a:pPr marL="285750" indent="-285750" algn="just">
              <a:buFont typeface="Arial" panose="020B0604020202020204" pitchFamily="34" charset="0"/>
              <a:buChar char="•"/>
            </a:pPr>
            <a:r>
              <a:rPr lang="es-ES" dirty="0">
                <a:solidFill>
                  <a:schemeClr val="accent1">
                    <a:lumMod val="50000"/>
                  </a:schemeClr>
                </a:solidFill>
              </a:rPr>
              <a:t>Plazos para ejecución del presupuesto</a:t>
            </a:r>
          </a:p>
          <a:p>
            <a:pPr marL="285750" indent="-285750" algn="just">
              <a:buFont typeface="Arial" panose="020B0604020202020204" pitchFamily="34" charset="0"/>
              <a:buChar char="•"/>
            </a:pPr>
            <a:r>
              <a:rPr lang="es-ES" dirty="0">
                <a:solidFill>
                  <a:schemeClr val="accent1">
                    <a:lumMod val="50000"/>
                  </a:schemeClr>
                </a:solidFill>
              </a:rPr>
              <a:t>Recuperación de recursos usados en apoyos a la comunidad</a:t>
            </a:r>
          </a:p>
          <a:p>
            <a:pPr marL="285750" indent="-285750" algn="just">
              <a:buFont typeface="Arial" panose="020B0604020202020204" pitchFamily="34" charset="0"/>
              <a:buChar char="•"/>
            </a:pPr>
            <a:r>
              <a:rPr lang="es-ES" dirty="0">
                <a:solidFill>
                  <a:schemeClr val="accent1">
                    <a:lumMod val="50000"/>
                  </a:schemeClr>
                </a:solidFill>
              </a:rPr>
              <a:t>Transferencias a organismos del sector privado, Gobierno Central, y otras entidades públicas</a:t>
            </a:r>
          </a:p>
          <a:p>
            <a:pPr marL="285750" indent="-285750" algn="just">
              <a:buFont typeface="Arial" panose="020B0604020202020204" pitchFamily="34" charset="0"/>
              <a:buChar char="•"/>
            </a:pPr>
            <a:r>
              <a:rPr lang="es-ES" dirty="0">
                <a:solidFill>
                  <a:schemeClr val="accent1">
                    <a:lumMod val="50000"/>
                  </a:schemeClr>
                </a:solidFill>
              </a:rPr>
              <a:t>Traspaso de recursos a la “Ley de Obras”</a:t>
            </a:r>
            <a:endParaRPr lang="es-CL" dirty="0">
              <a:solidFill>
                <a:schemeClr val="accent1">
                  <a:lumMod val="50000"/>
                </a:schemeClr>
              </a:solidFill>
            </a:endParaRPr>
          </a:p>
        </p:txBody>
      </p:sp>
      <p:grpSp>
        <p:nvGrpSpPr>
          <p:cNvPr id="37" name="Grupo 36">
            <a:extLst>
              <a:ext uri="{FF2B5EF4-FFF2-40B4-BE49-F238E27FC236}">
                <a16:creationId xmlns:a16="http://schemas.microsoft.com/office/drawing/2014/main" id="{3C603F29-1725-413E-9049-1963A21EAF27}"/>
              </a:ext>
            </a:extLst>
          </p:cNvPr>
          <p:cNvGrpSpPr/>
          <p:nvPr/>
        </p:nvGrpSpPr>
        <p:grpSpPr>
          <a:xfrm>
            <a:off x="1896798" y="4720974"/>
            <a:ext cx="3319971" cy="646331"/>
            <a:chOff x="1896798" y="4720974"/>
            <a:chExt cx="3319971" cy="646331"/>
          </a:xfrm>
        </p:grpSpPr>
        <p:sp>
          <p:nvSpPr>
            <p:cNvPr id="8" name="CuadroTexto 7">
              <a:extLst>
                <a:ext uri="{FF2B5EF4-FFF2-40B4-BE49-F238E27FC236}">
                  <a16:creationId xmlns:a16="http://schemas.microsoft.com/office/drawing/2014/main" id="{D9EB7C7B-E9A8-4683-AD84-158DDA15199A}"/>
                </a:ext>
              </a:extLst>
            </p:cNvPr>
            <p:cNvSpPr txBox="1"/>
            <p:nvPr/>
          </p:nvSpPr>
          <p:spPr>
            <a:xfrm>
              <a:off x="2400888" y="4720974"/>
              <a:ext cx="2815881" cy="646331"/>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Instrucciones para la ejecución presupuestaria</a:t>
              </a:r>
              <a:endParaRPr lang="es-CL" dirty="0">
                <a:solidFill>
                  <a:schemeClr val="accent1">
                    <a:lumMod val="50000"/>
                  </a:schemeClr>
                </a:solidFill>
              </a:endParaRPr>
            </a:p>
          </p:txBody>
        </p:sp>
        <p:cxnSp>
          <p:nvCxnSpPr>
            <p:cNvPr id="15" name="Conector recto 14">
              <a:extLst>
                <a:ext uri="{FF2B5EF4-FFF2-40B4-BE49-F238E27FC236}">
                  <a16:creationId xmlns:a16="http://schemas.microsoft.com/office/drawing/2014/main" id="{829B3483-2EFA-4084-B6A0-E281656A39CB}"/>
                </a:ext>
              </a:extLst>
            </p:cNvPr>
            <p:cNvCxnSpPr>
              <a:cxnSpLocks/>
            </p:cNvCxnSpPr>
            <p:nvPr/>
          </p:nvCxnSpPr>
          <p:spPr>
            <a:xfrm flipV="1">
              <a:off x="1896798" y="5050024"/>
              <a:ext cx="515811" cy="81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0" name="Abrir llave 29">
            <a:extLst>
              <a:ext uri="{FF2B5EF4-FFF2-40B4-BE49-F238E27FC236}">
                <a16:creationId xmlns:a16="http://schemas.microsoft.com/office/drawing/2014/main" id="{15B9A460-5E9F-49D1-8CCC-9E22457651F2}"/>
              </a:ext>
            </a:extLst>
          </p:cNvPr>
          <p:cNvSpPr/>
          <p:nvPr/>
        </p:nvSpPr>
        <p:spPr>
          <a:xfrm>
            <a:off x="5350419" y="3329434"/>
            <a:ext cx="143016" cy="3416320"/>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nvGrpSpPr>
          <p:cNvPr id="36" name="Grupo 35">
            <a:extLst>
              <a:ext uri="{FF2B5EF4-FFF2-40B4-BE49-F238E27FC236}">
                <a16:creationId xmlns:a16="http://schemas.microsoft.com/office/drawing/2014/main" id="{90CCCB84-7146-49AA-B73C-817FD64120D6}"/>
              </a:ext>
            </a:extLst>
          </p:cNvPr>
          <p:cNvGrpSpPr/>
          <p:nvPr/>
        </p:nvGrpSpPr>
        <p:grpSpPr>
          <a:xfrm>
            <a:off x="1896798" y="3765546"/>
            <a:ext cx="3319971" cy="1278594"/>
            <a:chOff x="1896798" y="3765546"/>
            <a:chExt cx="3319971" cy="1278594"/>
          </a:xfrm>
        </p:grpSpPr>
        <p:sp>
          <p:nvSpPr>
            <p:cNvPr id="7" name="CuadroTexto 6">
              <a:extLst>
                <a:ext uri="{FF2B5EF4-FFF2-40B4-BE49-F238E27FC236}">
                  <a16:creationId xmlns:a16="http://schemas.microsoft.com/office/drawing/2014/main" id="{07673287-F3B5-4398-A9E6-9568FE80A7E0}"/>
                </a:ext>
              </a:extLst>
            </p:cNvPr>
            <p:cNvSpPr txBox="1"/>
            <p:nvPr/>
          </p:nvSpPr>
          <p:spPr>
            <a:xfrm>
              <a:off x="2400888" y="3765546"/>
              <a:ext cx="2815881" cy="646331"/>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Clasificación de las partidas de ingresos y gastos</a:t>
              </a:r>
              <a:endParaRPr lang="es-CL" dirty="0">
                <a:solidFill>
                  <a:schemeClr val="accent1">
                    <a:lumMod val="50000"/>
                  </a:schemeClr>
                </a:solidFill>
              </a:endParaRPr>
            </a:p>
          </p:txBody>
        </p:sp>
        <p:cxnSp>
          <p:nvCxnSpPr>
            <p:cNvPr id="33" name="Conector: angular 32">
              <a:extLst>
                <a:ext uri="{FF2B5EF4-FFF2-40B4-BE49-F238E27FC236}">
                  <a16:creationId xmlns:a16="http://schemas.microsoft.com/office/drawing/2014/main" id="{E00A2F1E-2580-4C2A-88E7-C1B6BAC4A3A9}"/>
                </a:ext>
              </a:extLst>
            </p:cNvPr>
            <p:cNvCxnSpPr>
              <a:stCxn id="6" idx="3"/>
              <a:endCxn id="7" idx="1"/>
            </p:cNvCxnSpPr>
            <p:nvPr/>
          </p:nvCxnSpPr>
          <p:spPr>
            <a:xfrm flipV="1">
              <a:off x="1896798" y="4088712"/>
              <a:ext cx="504090" cy="955428"/>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8" name="Grupo 37">
            <a:extLst>
              <a:ext uri="{FF2B5EF4-FFF2-40B4-BE49-F238E27FC236}">
                <a16:creationId xmlns:a16="http://schemas.microsoft.com/office/drawing/2014/main" id="{569FA2CE-73AD-48F1-BB89-9266E8A9B4AA}"/>
              </a:ext>
            </a:extLst>
          </p:cNvPr>
          <p:cNvGrpSpPr/>
          <p:nvPr/>
        </p:nvGrpSpPr>
        <p:grpSpPr>
          <a:xfrm>
            <a:off x="1896798" y="5044140"/>
            <a:ext cx="3319971" cy="989306"/>
            <a:chOff x="1896798" y="5044140"/>
            <a:chExt cx="3319971" cy="989306"/>
          </a:xfrm>
        </p:grpSpPr>
        <p:sp>
          <p:nvSpPr>
            <p:cNvPr id="9" name="CuadroTexto 8">
              <a:extLst>
                <a:ext uri="{FF2B5EF4-FFF2-40B4-BE49-F238E27FC236}">
                  <a16:creationId xmlns:a16="http://schemas.microsoft.com/office/drawing/2014/main" id="{B37B95F3-27AE-4DAD-A513-5FF2FEFBC43B}"/>
                </a:ext>
              </a:extLst>
            </p:cNvPr>
            <p:cNvSpPr txBox="1"/>
            <p:nvPr/>
          </p:nvSpPr>
          <p:spPr>
            <a:xfrm>
              <a:off x="2412609" y="5664114"/>
              <a:ext cx="2804160"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CL" dirty="0">
                  <a:solidFill>
                    <a:schemeClr val="accent1">
                      <a:lumMod val="50000"/>
                    </a:schemeClr>
                  </a:solidFill>
                </a:rPr>
                <a:t>Control presupuestario</a:t>
              </a:r>
            </a:p>
          </p:txBody>
        </p:sp>
        <p:cxnSp>
          <p:nvCxnSpPr>
            <p:cNvPr id="35" name="Conector: angular 34">
              <a:extLst>
                <a:ext uri="{FF2B5EF4-FFF2-40B4-BE49-F238E27FC236}">
                  <a16:creationId xmlns:a16="http://schemas.microsoft.com/office/drawing/2014/main" id="{1917761E-BA07-4505-B6D4-53D0BBDB1489}"/>
                </a:ext>
              </a:extLst>
            </p:cNvPr>
            <p:cNvCxnSpPr>
              <a:stCxn id="6" idx="3"/>
              <a:endCxn id="9" idx="1"/>
            </p:cNvCxnSpPr>
            <p:nvPr/>
          </p:nvCxnSpPr>
          <p:spPr>
            <a:xfrm>
              <a:off x="1896798" y="5044140"/>
              <a:ext cx="515811" cy="804640"/>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960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2000"/>
                                        <p:tgtEl>
                                          <p:spTgt spid="3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left)">
                                      <p:cBhvr>
                                        <p:cTn id="24" dur="20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2000"/>
                                        <p:tgtEl>
                                          <p:spTgt spid="38"/>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0"/>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0">
                                            <p:bg/>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1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animBg="1"/>
      <p:bldP spid="10" grpId="0" build="p" animBg="1"/>
      <p:bldP spid="3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8E7F2B42-1F08-4AC9-AB35-DDB5AF2B63C2}"/>
              </a:ext>
            </a:extLst>
          </p:cNvPr>
          <p:cNvSpPr txBox="1"/>
          <p:nvPr/>
        </p:nvSpPr>
        <p:spPr>
          <a:xfrm>
            <a:off x="302458" y="2927256"/>
            <a:ext cx="1413803" cy="338554"/>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sz="1600" dirty="0">
                <a:solidFill>
                  <a:schemeClr val="accent1">
                    <a:lumMod val="50000"/>
                  </a:schemeClr>
                </a:solidFill>
              </a:rPr>
              <a:t>INGRESOS</a:t>
            </a:r>
            <a:endParaRPr lang="es-CL" sz="1600" dirty="0">
              <a:solidFill>
                <a:schemeClr val="accent1">
                  <a:lumMod val="50000"/>
                </a:schemeClr>
              </a:solidFill>
            </a:endParaRPr>
          </a:p>
        </p:txBody>
      </p:sp>
      <p:sp>
        <p:nvSpPr>
          <p:cNvPr id="4" name="CuadroTexto 3">
            <a:extLst>
              <a:ext uri="{FF2B5EF4-FFF2-40B4-BE49-F238E27FC236}">
                <a16:creationId xmlns:a16="http://schemas.microsoft.com/office/drawing/2014/main" id="{F6F173B7-0DA8-4A43-A61D-6F6C360DDF55}"/>
              </a:ext>
            </a:extLst>
          </p:cNvPr>
          <p:cNvSpPr txBox="1"/>
          <p:nvPr/>
        </p:nvSpPr>
        <p:spPr>
          <a:xfrm>
            <a:off x="398584" y="265581"/>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CLASIFICACIÓN DE LAS PARTIDAS DE INGRESOS Y GASTOS</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D881CD0F-5FD8-497A-AD6C-7BF41C0780FA}"/>
              </a:ext>
            </a:extLst>
          </p:cNvPr>
          <p:cNvSpPr txBox="1"/>
          <p:nvPr/>
        </p:nvSpPr>
        <p:spPr>
          <a:xfrm>
            <a:off x="1946026" y="848845"/>
            <a:ext cx="9847389" cy="4524315"/>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pPr marL="285750" indent="-285750" algn="just">
              <a:buFont typeface="Arial" panose="020B0604020202020204" pitchFamily="34" charset="0"/>
              <a:buChar char="•"/>
            </a:pPr>
            <a:r>
              <a:rPr lang="es-ES" dirty="0">
                <a:solidFill>
                  <a:srgbClr val="FF0000"/>
                </a:solidFill>
              </a:rPr>
              <a:t>Subtítulo 05 “Transferencias Corrientes”</a:t>
            </a:r>
            <a:r>
              <a:rPr lang="es-ES" dirty="0">
                <a:solidFill>
                  <a:schemeClr val="accent1">
                    <a:lumMod val="50000"/>
                  </a:schemeClr>
                </a:solidFill>
              </a:rPr>
              <a:t>: Originado a partir de los servicios que presta la Armada a otros organismos o instituciones del sector público, tales como: cursos y capacitaciones, transporte marítimo o aéreo, ayuda a gobiernos regionales por catástrofes o siniestros, entre otros.</a:t>
            </a:r>
          </a:p>
          <a:p>
            <a:pPr marL="285750" indent="-285750" algn="just">
              <a:buFont typeface="Arial" panose="020B0604020202020204" pitchFamily="34" charset="0"/>
              <a:buChar char="•"/>
            </a:pPr>
            <a:r>
              <a:rPr lang="es-ES" dirty="0">
                <a:solidFill>
                  <a:srgbClr val="FF0000"/>
                </a:solidFill>
              </a:rPr>
              <a:t>Subtítulo 08 “Otros Ingresos Corrientes”</a:t>
            </a:r>
            <a:r>
              <a:rPr lang="es-ES" dirty="0">
                <a:solidFill>
                  <a:schemeClr val="accent1">
                    <a:lumMod val="50000"/>
                  </a:schemeClr>
                </a:solidFill>
              </a:rPr>
              <a:t>: Originado a partir de los pagos de servicios y uso de medios navales por parte de la Dirección General del Territorio Marítimo (D.G.T.M.), para satisfacer los requerimientos del ámbito de su responsabilidad.</a:t>
            </a:r>
          </a:p>
          <a:p>
            <a:pPr marL="285750" indent="-285750" algn="just">
              <a:buFont typeface="Arial" panose="020B0604020202020204" pitchFamily="34" charset="0"/>
              <a:buChar char="•"/>
            </a:pPr>
            <a:r>
              <a:rPr lang="es-ES" dirty="0">
                <a:solidFill>
                  <a:srgbClr val="FF0000"/>
                </a:solidFill>
              </a:rPr>
              <a:t>Subtítulo 09 “Aporte Fiscal Libre”</a:t>
            </a:r>
            <a:r>
              <a:rPr lang="es-ES" dirty="0">
                <a:solidFill>
                  <a:schemeClr val="accent1">
                    <a:lumMod val="50000"/>
                  </a:schemeClr>
                </a:solidFill>
              </a:rPr>
              <a:t>: Esta asignación corresponde a los recursos entregados por el Ministerio de Hacienda.</a:t>
            </a:r>
          </a:p>
          <a:p>
            <a:pPr marL="285750" indent="-285750" algn="just">
              <a:buFont typeface="Arial" panose="020B0604020202020204" pitchFamily="34" charset="0"/>
              <a:buChar char="•"/>
            </a:pPr>
            <a:r>
              <a:rPr lang="es-ES" dirty="0">
                <a:solidFill>
                  <a:srgbClr val="FF0000"/>
                </a:solidFill>
              </a:rPr>
              <a:t>Subtítulo 11 “Venta de Activos Financieros”</a:t>
            </a:r>
            <a:r>
              <a:rPr lang="es-ES" dirty="0">
                <a:solidFill>
                  <a:schemeClr val="accent1">
                    <a:lumMod val="50000"/>
                  </a:schemeClr>
                </a:solidFill>
              </a:rPr>
              <a:t>: Se refiere al monto en moneda nacional entregado por el Ministerio de Hacienda, para efectuar operaciones de cambio (compra de dólares), conforme lo establece anualmente la Ley de Presupuestos</a:t>
            </a:r>
          </a:p>
          <a:p>
            <a:pPr marL="285750" indent="-285750" algn="just">
              <a:buFont typeface="Arial" panose="020B0604020202020204" pitchFamily="34" charset="0"/>
              <a:buChar char="•"/>
            </a:pPr>
            <a:r>
              <a:rPr lang="es-ES" dirty="0">
                <a:solidFill>
                  <a:srgbClr val="FF0000"/>
                </a:solidFill>
              </a:rPr>
              <a:t>Subtítulo 12 “Recuperación de Préstamos”</a:t>
            </a:r>
            <a:r>
              <a:rPr lang="es-ES" dirty="0">
                <a:solidFill>
                  <a:schemeClr val="accent1">
                    <a:lumMod val="50000"/>
                  </a:schemeClr>
                </a:solidFill>
              </a:rPr>
              <a:t>: Proviene del reintegro de anticipos de sueldo que realiza el personal en servicio activo, como consecuencia de los cambios de residencia dispuestos por la Institución.</a:t>
            </a:r>
          </a:p>
          <a:p>
            <a:pPr marL="285750" indent="-285750" algn="just">
              <a:buFont typeface="Arial" panose="020B0604020202020204" pitchFamily="34" charset="0"/>
              <a:buChar char="•"/>
            </a:pPr>
            <a:r>
              <a:rPr lang="es-ES" dirty="0">
                <a:solidFill>
                  <a:srgbClr val="FF0000"/>
                </a:solidFill>
              </a:rPr>
              <a:t>Subtítulo 15 “Saldo Inicial de Caja”</a:t>
            </a:r>
            <a:r>
              <a:rPr lang="es-ES" dirty="0">
                <a:solidFill>
                  <a:schemeClr val="accent1">
                    <a:lumMod val="50000"/>
                  </a:schemeClr>
                </a:solidFill>
              </a:rPr>
              <a:t>: Cifras corresponden a las obligaciones contraídas del ejercicio presupuestario año anterior, para el pago de Deuda Exigible.</a:t>
            </a:r>
            <a:endParaRPr lang="es-CL" dirty="0">
              <a:solidFill>
                <a:schemeClr val="accent1">
                  <a:lumMod val="50000"/>
                </a:schemeClr>
              </a:solidFill>
            </a:endParaRPr>
          </a:p>
        </p:txBody>
      </p:sp>
      <p:sp>
        <p:nvSpPr>
          <p:cNvPr id="9" name="Abrir llave 8">
            <a:extLst>
              <a:ext uri="{FF2B5EF4-FFF2-40B4-BE49-F238E27FC236}">
                <a16:creationId xmlns:a16="http://schemas.microsoft.com/office/drawing/2014/main" id="{5BDD5CD4-4FC9-4D39-9AFB-70FAA9840C0E}"/>
              </a:ext>
            </a:extLst>
          </p:cNvPr>
          <p:cNvSpPr/>
          <p:nvPr/>
        </p:nvSpPr>
        <p:spPr>
          <a:xfrm>
            <a:off x="1777218" y="839451"/>
            <a:ext cx="168808" cy="4533709"/>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2295282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build="p"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8E7F2B42-1F08-4AC9-AB35-DDB5AF2B63C2}"/>
              </a:ext>
            </a:extLst>
          </p:cNvPr>
          <p:cNvSpPr txBox="1"/>
          <p:nvPr/>
        </p:nvSpPr>
        <p:spPr>
          <a:xfrm>
            <a:off x="302458" y="2772269"/>
            <a:ext cx="1413803" cy="338554"/>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sz="1600" dirty="0">
                <a:solidFill>
                  <a:schemeClr val="accent1">
                    <a:lumMod val="50000"/>
                  </a:schemeClr>
                </a:solidFill>
              </a:rPr>
              <a:t>GASTOS</a:t>
            </a:r>
            <a:endParaRPr lang="es-CL" sz="1600" dirty="0">
              <a:solidFill>
                <a:schemeClr val="accent1">
                  <a:lumMod val="50000"/>
                </a:schemeClr>
              </a:solidFill>
            </a:endParaRPr>
          </a:p>
        </p:txBody>
      </p:sp>
      <p:sp>
        <p:nvSpPr>
          <p:cNvPr id="4" name="CuadroTexto 3">
            <a:extLst>
              <a:ext uri="{FF2B5EF4-FFF2-40B4-BE49-F238E27FC236}">
                <a16:creationId xmlns:a16="http://schemas.microsoft.com/office/drawing/2014/main" id="{F6F173B7-0DA8-4A43-A61D-6F6C360DDF55}"/>
              </a:ext>
            </a:extLst>
          </p:cNvPr>
          <p:cNvSpPr txBox="1"/>
          <p:nvPr/>
        </p:nvSpPr>
        <p:spPr>
          <a:xfrm>
            <a:off x="398584" y="265581"/>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CLASIFICACIÓN DE LAS PARTIDAS DE INGRESOS Y GASTOS</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D881CD0F-5FD8-497A-AD6C-7BF41C0780FA}"/>
              </a:ext>
            </a:extLst>
          </p:cNvPr>
          <p:cNvSpPr txBox="1"/>
          <p:nvPr/>
        </p:nvSpPr>
        <p:spPr>
          <a:xfrm>
            <a:off x="1946026" y="848845"/>
            <a:ext cx="9847389" cy="4247317"/>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pPr marL="285750" indent="-285750" algn="just">
              <a:buFont typeface="Arial" panose="020B0604020202020204" pitchFamily="34" charset="0"/>
              <a:buChar char="•"/>
            </a:pPr>
            <a:r>
              <a:rPr lang="es-ES" dirty="0">
                <a:solidFill>
                  <a:srgbClr val="FF0000"/>
                </a:solidFill>
              </a:rPr>
              <a:t>Subtítulo 21 “Gastos en Personal”</a:t>
            </a:r>
            <a:r>
              <a:rPr lang="es-ES" dirty="0">
                <a:solidFill>
                  <a:schemeClr val="accent1">
                    <a:lumMod val="50000"/>
                  </a:schemeClr>
                </a:solidFill>
              </a:rPr>
              <a:t>: Referido al pago de remuneraciones, honorarios y viáticos.</a:t>
            </a:r>
          </a:p>
          <a:p>
            <a:pPr marL="285750" indent="-285750" algn="just">
              <a:buFont typeface="Arial" panose="020B0604020202020204" pitchFamily="34" charset="0"/>
              <a:buChar char="•"/>
            </a:pPr>
            <a:r>
              <a:rPr lang="es-ES" dirty="0">
                <a:solidFill>
                  <a:srgbClr val="FF0000"/>
                </a:solidFill>
              </a:rPr>
              <a:t>Subtítulo 22 “Bienes y Servicios de Consumo”</a:t>
            </a:r>
            <a:r>
              <a:rPr lang="es-ES" dirty="0">
                <a:solidFill>
                  <a:schemeClr val="accent1">
                    <a:lumMod val="50000"/>
                  </a:schemeClr>
                </a:solidFill>
              </a:rPr>
              <a:t>: Corresponde a los gastos en alimentación, vestuario, insumos de oficina y computacionales, combustibles, electricidad, gas, agua, teléfono, pasajes y fletes, mantenimiento y reparaciones, entre otros.</a:t>
            </a:r>
          </a:p>
          <a:p>
            <a:pPr marL="263525" algn="just"/>
            <a:r>
              <a:rPr lang="es-ES" dirty="0">
                <a:solidFill>
                  <a:schemeClr val="accent1">
                    <a:lumMod val="50000"/>
                  </a:schemeClr>
                </a:solidFill>
              </a:rPr>
              <a:t>En esta partida se encuentran también los “Gastos de representación” y “Gastos reservados”.</a:t>
            </a:r>
          </a:p>
          <a:p>
            <a:pPr marL="263525" algn="just"/>
            <a:r>
              <a:rPr lang="es-ES" dirty="0">
                <a:solidFill>
                  <a:schemeClr val="accent1">
                    <a:lumMod val="50000"/>
                  </a:schemeClr>
                </a:solidFill>
              </a:rPr>
              <a:t>El clasificador presupuestario no considera la definición y conceptos asociados al ítem 15 “Material Militar y Policial” correspondientes a este subtítulo, aún cuando, la Ley de Presupuestos otorga recursos para los fines de este ítem.</a:t>
            </a:r>
          </a:p>
          <a:p>
            <a:pPr marL="263525" algn="just"/>
            <a:r>
              <a:rPr lang="es-ES" dirty="0">
                <a:solidFill>
                  <a:schemeClr val="accent1">
                    <a:lumMod val="50000"/>
                  </a:schemeClr>
                </a:solidFill>
              </a:rPr>
              <a:t>Su desglose se encuentra en el Decreto </a:t>
            </a:r>
            <a:r>
              <a:rPr lang="es-ES" dirty="0" err="1">
                <a:solidFill>
                  <a:schemeClr val="accent1">
                    <a:lumMod val="50000"/>
                  </a:schemeClr>
                </a:solidFill>
              </a:rPr>
              <a:t>N°</a:t>
            </a:r>
            <a:r>
              <a:rPr lang="es-ES" dirty="0">
                <a:solidFill>
                  <a:schemeClr val="accent1">
                    <a:lumMod val="50000"/>
                  </a:schemeClr>
                </a:solidFill>
              </a:rPr>
              <a:t> 427 de 2005, del Ministerio de Hacienda.</a:t>
            </a:r>
          </a:p>
          <a:p>
            <a:pPr marL="285750" indent="-285750" algn="just">
              <a:buFont typeface="Arial" panose="020B0604020202020204" pitchFamily="34" charset="0"/>
              <a:buChar char="•"/>
            </a:pPr>
            <a:r>
              <a:rPr lang="es-ES" dirty="0">
                <a:solidFill>
                  <a:srgbClr val="FF0000"/>
                </a:solidFill>
              </a:rPr>
              <a:t>Subtítulo 23 “Prestaciones de Seguridad Social”</a:t>
            </a:r>
            <a:r>
              <a:rPr lang="es-ES" dirty="0">
                <a:solidFill>
                  <a:schemeClr val="accent1">
                    <a:lumMod val="50000"/>
                  </a:schemeClr>
                </a:solidFill>
              </a:rPr>
              <a:t>: Corresponde a pagos de subsidios e indemnizaciones por accidentes en actos de servicio y despidos de personal con cotizaciones previsionales en Administradoras de Fondos de Pensiones.</a:t>
            </a:r>
          </a:p>
          <a:p>
            <a:pPr marL="285750" indent="-285750" algn="just">
              <a:buFont typeface="Arial" panose="020B0604020202020204" pitchFamily="34" charset="0"/>
              <a:buChar char="•"/>
            </a:pPr>
            <a:r>
              <a:rPr lang="es-ES" dirty="0">
                <a:solidFill>
                  <a:srgbClr val="FF0000"/>
                </a:solidFill>
              </a:rPr>
              <a:t>Subtítulo 24 “Transferencias Corrientes”</a:t>
            </a:r>
            <a:r>
              <a:rPr lang="es-ES" dirty="0">
                <a:solidFill>
                  <a:schemeClr val="accent1">
                    <a:lumMod val="50000"/>
                  </a:schemeClr>
                </a:solidFill>
              </a:rPr>
              <a:t>: Corresponde a los aportes que realiza la Armada a las Direcciones de Sanidad y Bienestar Social, pagos de servicios a otros organismos del sector público, como el Ejército y Fuerza Aérea y donaciones a clubes y fundaciones, entre otros.</a:t>
            </a:r>
          </a:p>
        </p:txBody>
      </p:sp>
      <p:sp>
        <p:nvSpPr>
          <p:cNvPr id="9" name="Abrir llave 8">
            <a:extLst>
              <a:ext uri="{FF2B5EF4-FFF2-40B4-BE49-F238E27FC236}">
                <a16:creationId xmlns:a16="http://schemas.microsoft.com/office/drawing/2014/main" id="{5BDD5CD4-4FC9-4D39-9AFB-70FAA9840C0E}"/>
              </a:ext>
            </a:extLst>
          </p:cNvPr>
          <p:cNvSpPr/>
          <p:nvPr/>
        </p:nvSpPr>
        <p:spPr>
          <a:xfrm>
            <a:off x="1777218" y="839452"/>
            <a:ext cx="168808" cy="4256710"/>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361457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bg/>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6F173B7-0DA8-4A43-A61D-6F6C360DDF55}"/>
              </a:ext>
            </a:extLst>
          </p:cNvPr>
          <p:cNvSpPr txBox="1"/>
          <p:nvPr/>
        </p:nvSpPr>
        <p:spPr>
          <a:xfrm>
            <a:off x="398584" y="265581"/>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CLASIFICACIÓN DE LAS PARTIDAS DE INGRESOS Y GASTOS</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D881CD0F-5FD8-497A-AD6C-7BF41C0780FA}"/>
              </a:ext>
            </a:extLst>
          </p:cNvPr>
          <p:cNvSpPr txBox="1"/>
          <p:nvPr/>
        </p:nvSpPr>
        <p:spPr>
          <a:xfrm>
            <a:off x="1946026" y="848845"/>
            <a:ext cx="9847389" cy="4524315"/>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pPr marL="285750" indent="-285750" algn="just">
              <a:buFont typeface="Arial" panose="020B0604020202020204" pitchFamily="34" charset="0"/>
              <a:buChar char="•"/>
            </a:pPr>
            <a:r>
              <a:rPr lang="es-ES" dirty="0">
                <a:solidFill>
                  <a:srgbClr val="FF0000"/>
                </a:solidFill>
              </a:rPr>
              <a:t>Subtítulo 29 “Adquisición de Activos no Financieros”</a:t>
            </a:r>
            <a:r>
              <a:rPr lang="es-ES" dirty="0">
                <a:solidFill>
                  <a:schemeClr val="accent1">
                    <a:lumMod val="50000"/>
                  </a:schemeClr>
                </a:solidFill>
              </a:rPr>
              <a:t>: Está referido a la compra de vehículos de carácter militar y administrativos, muebles, equipos, máquinas, equipamiento y programas computacionales. Comprende todos aquellos elementos que sean de carácter inventariable.</a:t>
            </a:r>
          </a:p>
          <a:p>
            <a:pPr marL="285750" indent="-285750" algn="just">
              <a:buFont typeface="Arial" panose="020B0604020202020204" pitchFamily="34" charset="0"/>
              <a:buChar char="•"/>
            </a:pPr>
            <a:r>
              <a:rPr lang="es-ES" dirty="0">
                <a:solidFill>
                  <a:srgbClr val="FF0000"/>
                </a:solidFill>
              </a:rPr>
              <a:t>Subtitulo 30 “Adquisición de Activos Financieros”</a:t>
            </a:r>
            <a:r>
              <a:rPr lang="es-ES" dirty="0">
                <a:solidFill>
                  <a:schemeClr val="accent1">
                    <a:lumMod val="50000"/>
                  </a:schemeClr>
                </a:solidFill>
              </a:rPr>
              <a:t>: Comprende los gastos asociados a la compra de valores mobiliarios e instrumentos financieros que no se liquiden, vendan o rescaten al 31 de diciembre </a:t>
            </a:r>
            <a:r>
              <a:rPr lang="es-CL" dirty="0">
                <a:solidFill>
                  <a:schemeClr val="accent1">
                    <a:lumMod val="50000"/>
                  </a:schemeClr>
                </a:solidFill>
              </a:rPr>
              <a:t>del año en curso.</a:t>
            </a:r>
          </a:p>
          <a:p>
            <a:pPr marL="285750" indent="-285750" algn="just">
              <a:buFont typeface="Arial" panose="020B0604020202020204" pitchFamily="34" charset="0"/>
              <a:buChar char="•"/>
            </a:pPr>
            <a:r>
              <a:rPr lang="es-ES" dirty="0">
                <a:solidFill>
                  <a:srgbClr val="FF0000"/>
                </a:solidFill>
              </a:rPr>
              <a:t>Subtitulo 31 “Iniciativas de Inversión”</a:t>
            </a:r>
            <a:r>
              <a:rPr lang="es-ES" dirty="0">
                <a:solidFill>
                  <a:schemeClr val="accent1">
                    <a:lumMod val="50000"/>
                  </a:schemeClr>
                </a:solidFill>
              </a:rPr>
              <a:t>: Referido a los recursos destinados al financiamiento de los proyectos de obras civiles, reparación y modificaciones mayores de los bienes inmuebles, incluyendo los gastos de estudios de prefactibilidad, factibilidad y diseño.</a:t>
            </a:r>
          </a:p>
          <a:p>
            <a:pPr marL="285750" indent="-285750" algn="just">
              <a:buFont typeface="Arial" panose="020B0604020202020204" pitchFamily="34" charset="0"/>
              <a:buChar char="•"/>
            </a:pPr>
            <a:r>
              <a:rPr lang="es-ES" dirty="0">
                <a:solidFill>
                  <a:srgbClr val="FF0000"/>
                </a:solidFill>
              </a:rPr>
              <a:t>Subtítulo 32 “Préstamos”</a:t>
            </a:r>
            <a:r>
              <a:rPr lang="es-ES" dirty="0">
                <a:solidFill>
                  <a:schemeClr val="accent1">
                    <a:lumMod val="50000"/>
                  </a:schemeClr>
                </a:solidFill>
              </a:rPr>
              <a:t>: Corresponde a los anticipos de sueldo que se otorgan al personal en servicio activo, como consecuencia del cambio de residencia generado por una orden de transbordo.</a:t>
            </a:r>
          </a:p>
          <a:p>
            <a:pPr marL="285750" indent="-285750" algn="just">
              <a:buFont typeface="Arial" panose="020B0604020202020204" pitchFamily="34" charset="0"/>
              <a:buChar char="•"/>
            </a:pPr>
            <a:r>
              <a:rPr lang="es-ES" dirty="0">
                <a:solidFill>
                  <a:srgbClr val="FF0000"/>
                </a:solidFill>
              </a:rPr>
              <a:t>Subtítulo 33 “Transferencias de Capital”</a:t>
            </a:r>
            <a:r>
              <a:rPr lang="es-ES" dirty="0">
                <a:solidFill>
                  <a:schemeClr val="accent1">
                    <a:lumMod val="50000"/>
                  </a:schemeClr>
                </a:solidFill>
              </a:rPr>
              <a:t>: Comprende todo desembolso financiero, que no supone la contraprestación de bienes o servicios, destinado a gastos de inversión o a la formación de capital.</a:t>
            </a:r>
          </a:p>
          <a:p>
            <a:pPr marL="285750" indent="-285750" algn="just">
              <a:buFont typeface="Arial" panose="020B0604020202020204" pitchFamily="34" charset="0"/>
              <a:buChar char="•"/>
            </a:pPr>
            <a:r>
              <a:rPr lang="es-ES" dirty="0">
                <a:solidFill>
                  <a:srgbClr val="FF0000"/>
                </a:solidFill>
              </a:rPr>
              <a:t>Subtítulo 35 “Saldo Final de Caja”</a:t>
            </a:r>
            <a:r>
              <a:rPr lang="es-ES" dirty="0">
                <a:solidFill>
                  <a:schemeClr val="accent1">
                    <a:lumMod val="50000"/>
                  </a:schemeClr>
                </a:solidFill>
              </a:rPr>
              <a:t>: Estimación al 31 de diciembre del ejercicio presupuestario.</a:t>
            </a:r>
            <a:endParaRPr lang="es-CL" dirty="0">
              <a:solidFill>
                <a:schemeClr val="accent1">
                  <a:lumMod val="50000"/>
                </a:schemeClr>
              </a:solidFill>
            </a:endParaRPr>
          </a:p>
        </p:txBody>
      </p:sp>
      <p:sp>
        <p:nvSpPr>
          <p:cNvPr id="6" name="CuadroTexto 5">
            <a:extLst>
              <a:ext uri="{FF2B5EF4-FFF2-40B4-BE49-F238E27FC236}">
                <a16:creationId xmlns:a16="http://schemas.microsoft.com/office/drawing/2014/main" id="{676930BE-5F9B-4116-A832-50AFA6659F13}"/>
              </a:ext>
            </a:extLst>
          </p:cNvPr>
          <p:cNvSpPr txBox="1"/>
          <p:nvPr/>
        </p:nvSpPr>
        <p:spPr>
          <a:xfrm>
            <a:off x="302458" y="2911755"/>
            <a:ext cx="1413803" cy="338554"/>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sz="1600" dirty="0"/>
              <a:t>GASTOS</a:t>
            </a:r>
            <a:endParaRPr lang="es-CL" sz="1600" dirty="0"/>
          </a:p>
        </p:txBody>
      </p:sp>
      <p:sp>
        <p:nvSpPr>
          <p:cNvPr id="7" name="Abrir llave 6">
            <a:extLst>
              <a:ext uri="{FF2B5EF4-FFF2-40B4-BE49-F238E27FC236}">
                <a16:creationId xmlns:a16="http://schemas.microsoft.com/office/drawing/2014/main" id="{1A4E9F8C-F088-4C62-80B4-26A1391E53A0}"/>
              </a:ext>
            </a:extLst>
          </p:cNvPr>
          <p:cNvSpPr/>
          <p:nvPr/>
        </p:nvSpPr>
        <p:spPr>
          <a:xfrm>
            <a:off x="1777218" y="839452"/>
            <a:ext cx="168808" cy="4533708"/>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11077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INSTRUCCIONES PARA LA EJECUCIÓN PRESUPUESTARIA</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65760" y="727521"/>
            <a:ext cx="11378415" cy="5355312"/>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Carga presupuestaria inicial</a:t>
            </a:r>
            <a:r>
              <a:rPr lang="es-ES" b="1" dirty="0">
                <a:solidFill>
                  <a:schemeClr val="accent1">
                    <a:lumMod val="50000"/>
                  </a:schemeClr>
                </a:solidFill>
                <a:effectLst>
                  <a:outerShdw blurRad="38100" dist="38100" dir="2700000" algn="tl">
                    <a:srgbClr val="000000">
                      <a:alpha val="43137"/>
                    </a:srgbClr>
                  </a:outerShdw>
                </a:effectLst>
              </a:rPr>
              <a:t>: En la primera quincena de Enero de cada año, la Dirección de Presupuestos de la Armada (D.P.A.) analiza y carga en el sistema contable CGU+PLUS, el presupuesto inicial asignado a cada unidad ejecutora, establecida por el plan de actividades de la Armada y su </a:t>
            </a:r>
            <a:r>
              <a:rPr lang="es-ES" b="1" dirty="0" err="1">
                <a:solidFill>
                  <a:schemeClr val="accent1">
                    <a:lumMod val="50000"/>
                  </a:schemeClr>
                </a:solidFill>
                <a:effectLst>
                  <a:outerShdw blurRad="38100" dist="38100" dir="2700000" algn="tl">
                    <a:srgbClr val="000000">
                      <a:alpha val="43137"/>
                    </a:srgbClr>
                  </a:outerShdw>
                </a:effectLst>
              </a:rPr>
              <a:t>itemización</a:t>
            </a:r>
            <a:r>
              <a:rPr lang="es-ES" b="1" dirty="0">
                <a:solidFill>
                  <a:schemeClr val="accent1">
                    <a:lumMod val="50000"/>
                  </a:schemeClr>
                </a:solidFill>
                <a:effectLst>
                  <a:outerShdw blurRad="38100" dist="38100" dir="2700000" algn="tl">
                    <a:srgbClr val="000000">
                      <a:alpha val="43137"/>
                    </a:srgbClr>
                  </a:outerShdw>
                </a:effectLst>
              </a:rPr>
              <a:t> por el Estado Mayor General de la Armada. A partir de ese momento, éstas quedan habilitadas para comprometer los recursos asignados.</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Cambios de subtítulos, </a:t>
            </a:r>
            <a:r>
              <a:rPr lang="es-ES" b="1" dirty="0" err="1">
                <a:solidFill>
                  <a:srgbClr val="FF0000"/>
                </a:solidFill>
                <a:effectLst>
                  <a:outerShdw blurRad="38100" dist="38100" dir="2700000" algn="tl">
                    <a:srgbClr val="000000">
                      <a:alpha val="43137"/>
                    </a:srgbClr>
                  </a:outerShdw>
                </a:effectLst>
              </a:rPr>
              <a:t>ítemes</a:t>
            </a:r>
            <a:r>
              <a:rPr lang="es-ES" b="1" dirty="0">
                <a:solidFill>
                  <a:srgbClr val="FF0000"/>
                </a:solidFill>
                <a:effectLst>
                  <a:outerShdw blurRad="38100" dist="38100" dir="2700000" algn="tl">
                    <a:srgbClr val="000000">
                      <a:alpha val="43137"/>
                    </a:srgbClr>
                  </a:outerShdw>
                </a:effectLst>
              </a:rPr>
              <a:t> y/o asignaciones:</a:t>
            </a:r>
          </a:p>
          <a:p>
            <a:pPr marL="606425" indent="-342900" algn="just">
              <a:buAutoNum type="arabicParenR"/>
            </a:pPr>
            <a:r>
              <a:rPr lang="es-ES" b="1" dirty="0">
                <a:solidFill>
                  <a:schemeClr val="accent1">
                    <a:lumMod val="50000"/>
                  </a:schemeClr>
                </a:solidFill>
                <a:effectLst>
                  <a:outerShdw blurRad="38100" dist="38100" dir="2700000" algn="tl">
                    <a:srgbClr val="000000">
                      <a:alpha val="43137"/>
                    </a:srgbClr>
                  </a:outerShdw>
                </a:effectLst>
              </a:rPr>
              <a:t>Las UU.EE. dependientes de un mismo mando ejecutor, y a su vez entre mandos ejecutores dependientes de un mismo mando administrador, podrán intercambiar subtítulos e </a:t>
            </a:r>
            <a:r>
              <a:rPr lang="es-ES" b="1" dirty="0" err="1">
                <a:solidFill>
                  <a:schemeClr val="accent1">
                    <a:lumMod val="50000"/>
                  </a:schemeClr>
                </a:solidFill>
                <a:effectLst>
                  <a:outerShdw blurRad="38100" dist="38100" dir="2700000" algn="tl">
                    <a:srgbClr val="000000">
                      <a:alpha val="43137"/>
                    </a:srgbClr>
                  </a:outerShdw>
                </a:effectLst>
              </a:rPr>
              <a:t>ítemes</a:t>
            </a:r>
            <a:r>
              <a:rPr lang="es-ES" b="1" dirty="0">
                <a:solidFill>
                  <a:schemeClr val="accent1">
                    <a:lumMod val="50000"/>
                  </a:schemeClr>
                </a:solidFill>
                <a:effectLst>
                  <a:outerShdw blurRad="38100" dist="38100" dir="2700000" algn="tl">
                    <a:srgbClr val="000000">
                      <a:alpha val="43137"/>
                    </a:srgbClr>
                  </a:outerShdw>
                </a:effectLst>
              </a:rPr>
              <a:t> de sus respectivos presupuestos. Para ello, deberán tramitar a la D.P.A. a través de </a:t>
            </a:r>
            <a:r>
              <a:rPr lang="es-ES" b="1" dirty="0" err="1">
                <a:solidFill>
                  <a:schemeClr val="accent1">
                    <a:lumMod val="50000"/>
                  </a:schemeClr>
                </a:solidFill>
                <a:effectLst>
                  <a:outerShdw blurRad="38100" dist="38100" dir="2700000" algn="tl">
                    <a:srgbClr val="000000">
                      <a:alpha val="43137"/>
                    </a:srgbClr>
                  </a:outerShdw>
                </a:effectLst>
              </a:rPr>
              <a:t>Of</a:t>
            </a:r>
            <a:r>
              <a:rPr lang="es-ES" b="1" dirty="0">
                <a:solidFill>
                  <a:schemeClr val="accent1">
                    <a:lumMod val="50000"/>
                  </a:schemeClr>
                </a:solidFill>
                <a:effectLst>
                  <a:outerShdw blurRad="38100" dist="38100" dir="2700000" algn="tl">
                    <a:srgbClr val="000000">
                      <a:alpha val="43137"/>
                    </a:srgbClr>
                  </a:outerShdw>
                </a:effectLst>
              </a:rPr>
              <a:t>. Partes, el formulario “Traspaso de Asignación”, indicado en Anexo 1. Estos cambios podrán ser requeridos en cualquier momento, dentro del ejercicio presupuestario.</a:t>
            </a:r>
          </a:p>
          <a:p>
            <a:pPr marL="606425" indent="-342900" algn="just">
              <a:buAutoNum type="arabicParenR"/>
            </a:pPr>
            <a:r>
              <a:rPr lang="es-ES" b="1" dirty="0">
                <a:solidFill>
                  <a:schemeClr val="accent1">
                    <a:lumMod val="50000"/>
                  </a:schemeClr>
                </a:solidFill>
                <a:effectLst>
                  <a:outerShdw blurRad="38100" dist="38100" dir="2700000" algn="tl">
                    <a:srgbClr val="000000">
                      <a:alpha val="43137"/>
                    </a:srgbClr>
                  </a:outerShdw>
                </a:effectLst>
              </a:rPr>
              <a:t>Las UU.EE. podrán realizar cambios de </a:t>
            </a:r>
            <a:r>
              <a:rPr lang="es-ES" b="1" dirty="0" err="1">
                <a:solidFill>
                  <a:schemeClr val="accent1">
                    <a:lumMod val="50000"/>
                  </a:schemeClr>
                </a:solidFill>
                <a:effectLst>
                  <a:outerShdw blurRad="38100" dist="38100" dir="2700000" algn="tl">
                    <a:srgbClr val="000000">
                      <a:alpha val="43137"/>
                    </a:srgbClr>
                  </a:outerShdw>
                </a:effectLst>
              </a:rPr>
              <a:t>ítemes</a:t>
            </a:r>
            <a:r>
              <a:rPr lang="es-ES" b="1" dirty="0">
                <a:solidFill>
                  <a:schemeClr val="accent1">
                    <a:lumMod val="50000"/>
                  </a:schemeClr>
                </a:solidFill>
                <a:effectLst>
                  <a:outerShdw blurRad="38100" dist="38100" dir="2700000" algn="tl">
                    <a:srgbClr val="000000">
                      <a:alpha val="43137"/>
                    </a:srgbClr>
                  </a:outerShdw>
                </a:effectLst>
              </a:rPr>
              <a:t>, en un mismo subtítulo y moneda, en su presupuesto asignado. Para ello, deberán tramitar a la D.P.A. a través de su mando administrador, por mensaje naval, el formulario “Cambio de Ítem”, indicado en Anexo 2.</a:t>
            </a:r>
          </a:p>
          <a:p>
            <a:pPr marL="620713" algn="just"/>
            <a:r>
              <a:rPr lang="es-ES" b="1" dirty="0">
                <a:solidFill>
                  <a:schemeClr val="accent1">
                    <a:lumMod val="50000"/>
                  </a:schemeClr>
                </a:solidFill>
                <a:effectLst>
                  <a:outerShdw blurRad="38100" dist="38100" dir="2700000" algn="tl">
                    <a:srgbClr val="000000">
                      <a:alpha val="43137"/>
                    </a:srgbClr>
                  </a:outerShdw>
                </a:effectLst>
              </a:rPr>
              <a:t>Estos cambios podrán ser requeridos en cualquier momento, dentro del ejercicio presupuestario anual y sólo comprenderán los que afecten a los subtítulos 21 “Gastos en Personal” y 22 “Bienes y Servicios de Consumo”.</a:t>
            </a:r>
          </a:p>
          <a:p>
            <a:pPr marL="606425" indent="-342900" algn="just">
              <a:buFont typeface="+mj-lt"/>
              <a:buAutoNum type="arabicParenR" startAt="3"/>
            </a:pPr>
            <a:r>
              <a:rPr lang="es-ES" b="1" dirty="0">
                <a:solidFill>
                  <a:schemeClr val="accent1">
                    <a:lumMod val="50000"/>
                  </a:schemeClr>
                </a:solidFill>
                <a:effectLst>
                  <a:outerShdw blurRad="38100" dist="38100" dir="2700000" algn="tl">
                    <a:srgbClr val="000000">
                      <a:alpha val="43137"/>
                    </a:srgbClr>
                  </a:outerShdw>
                </a:effectLst>
              </a:rPr>
              <a:t>Los subtítulos que no puedan ser intercambiados al interior de la Institución, deberán ser tramitados por el mando administrador a la Dirección General de Finanzas de la Armada (D.G.F.A.), durante la segunda quincena de los meses de Marzo, Junio y Septiembre de cada año, con los antecedentes que justifiquen la solicitud. Se debe tener presente que los cambios de subtítulos deben ser autorizados por el Ministerio de Hacienda. Ello se resuelve una vez al año, normalmente en el mes de Noviembre.</a:t>
            </a:r>
            <a:endParaRPr lang="es-CL" b="1"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46659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INSTRUCCIONES PARA LA EJECUCIÓN PRESUPUESTARIA</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65760" y="727521"/>
            <a:ext cx="11378415" cy="1477328"/>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Carga presupuestaria inicial:</a:t>
            </a:r>
            <a:r>
              <a:rPr lang="es-ES" b="1" dirty="0">
                <a:solidFill>
                  <a:schemeClr val="accent1">
                    <a:lumMod val="50000"/>
                  </a:schemeClr>
                </a:solidFill>
                <a:effectLst>
                  <a:outerShdw blurRad="38100" dist="38100" dir="2700000" algn="tl">
                    <a:srgbClr val="000000">
                      <a:alpha val="43137"/>
                    </a:srgbClr>
                  </a:outerShdw>
                </a:effectLst>
              </a:rPr>
              <a:t> En la primera quincena de Enero de cada año, la Dirección de Presupuestos de la Armada (D.P.A.) analiza y carga en el sistema contable CGU+PLUS, el presupuesto inicial asignado a cada unidad ejecutora, establecida por el plan de actividades de la Armada y su </a:t>
            </a:r>
            <a:r>
              <a:rPr lang="es-ES" b="1" dirty="0" err="1">
                <a:solidFill>
                  <a:schemeClr val="accent1">
                    <a:lumMod val="50000"/>
                  </a:schemeClr>
                </a:solidFill>
                <a:effectLst>
                  <a:outerShdw blurRad="38100" dist="38100" dir="2700000" algn="tl">
                    <a:srgbClr val="000000">
                      <a:alpha val="43137"/>
                    </a:srgbClr>
                  </a:outerShdw>
                </a:effectLst>
              </a:rPr>
              <a:t>itemización</a:t>
            </a:r>
            <a:r>
              <a:rPr lang="es-ES" b="1" dirty="0">
                <a:solidFill>
                  <a:schemeClr val="accent1">
                    <a:lumMod val="50000"/>
                  </a:schemeClr>
                </a:solidFill>
                <a:effectLst>
                  <a:outerShdw blurRad="38100" dist="38100" dir="2700000" algn="tl">
                    <a:srgbClr val="000000">
                      <a:alpha val="43137"/>
                    </a:srgbClr>
                  </a:outerShdw>
                </a:effectLst>
              </a:rPr>
              <a:t> por el Estado Mayor General de la Armada. A partir de ese momento, éstas quedan habilitadas para comprometer los recursos asignados.</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Cambios de subtítulos, </a:t>
            </a:r>
            <a:r>
              <a:rPr lang="es-ES" b="1" dirty="0" err="1">
                <a:solidFill>
                  <a:srgbClr val="FF0000"/>
                </a:solidFill>
                <a:effectLst>
                  <a:outerShdw blurRad="38100" dist="38100" dir="2700000" algn="tl">
                    <a:srgbClr val="000000">
                      <a:alpha val="43137"/>
                    </a:srgbClr>
                  </a:outerShdw>
                </a:effectLst>
              </a:rPr>
              <a:t>ítemes</a:t>
            </a:r>
            <a:r>
              <a:rPr lang="es-ES" b="1" dirty="0">
                <a:solidFill>
                  <a:srgbClr val="FF0000"/>
                </a:solidFill>
                <a:effectLst>
                  <a:outerShdw blurRad="38100" dist="38100" dir="2700000" algn="tl">
                    <a:srgbClr val="000000">
                      <a:alpha val="43137"/>
                    </a:srgbClr>
                  </a:outerShdw>
                </a:effectLst>
              </a:rPr>
              <a:t> y/o asignaciones:</a:t>
            </a:r>
            <a:endParaRPr lang="es-CL" b="1" dirty="0">
              <a:solidFill>
                <a:schemeClr val="accent1">
                  <a:lumMod val="50000"/>
                </a:schemeClr>
              </a:solidFill>
              <a:effectLst>
                <a:outerShdw blurRad="38100" dist="38100" dir="2700000" algn="tl">
                  <a:srgbClr val="000000">
                    <a:alpha val="43137"/>
                  </a:srgbClr>
                </a:outerShdw>
              </a:effectLst>
            </a:endParaRPr>
          </a:p>
        </p:txBody>
      </p:sp>
      <p:sp>
        <p:nvSpPr>
          <p:cNvPr id="4" name="CuadroTexto 3">
            <a:extLst>
              <a:ext uri="{FF2B5EF4-FFF2-40B4-BE49-F238E27FC236}">
                <a16:creationId xmlns:a16="http://schemas.microsoft.com/office/drawing/2014/main" id="{0DCFEA1A-78A1-4CAC-96A2-3BD0CEC66DE9}"/>
              </a:ext>
            </a:extLst>
          </p:cNvPr>
          <p:cNvSpPr txBox="1"/>
          <p:nvPr/>
        </p:nvSpPr>
        <p:spPr>
          <a:xfrm>
            <a:off x="363180" y="2088765"/>
            <a:ext cx="11378415" cy="3416320"/>
          </a:xfrm>
          <a:prstGeom prst="rect">
            <a:avLst/>
          </a:prstGeom>
          <a:noFill/>
        </p:spPr>
        <p:txBody>
          <a:bodyPr wrap="square" rtlCol="0">
            <a:spAutoFit/>
          </a:bodyPr>
          <a:lstStyle/>
          <a:p>
            <a:pPr marL="606425" indent="-342900" algn="just">
              <a:buFont typeface="+mj-lt"/>
              <a:buAutoNum type="arabicParenR" startAt="4"/>
            </a:pPr>
            <a:r>
              <a:rPr lang="es-ES" b="1" dirty="0">
                <a:solidFill>
                  <a:schemeClr val="accent1">
                    <a:lumMod val="50000"/>
                  </a:schemeClr>
                </a:solidFill>
                <a:effectLst>
                  <a:outerShdw blurRad="38100" dist="38100" dir="2700000" algn="tl">
                    <a:srgbClr val="000000">
                      <a:alpha val="43137"/>
                    </a:srgbClr>
                  </a:outerShdw>
                </a:effectLst>
              </a:rPr>
              <a:t>Los mandos administradores, mandos ejecutores o unidades ejecutoras no podrán efectuar cambio de </a:t>
            </a:r>
            <a:r>
              <a:rPr lang="es-ES" b="1" dirty="0" err="1">
                <a:solidFill>
                  <a:schemeClr val="accent1">
                    <a:lumMod val="50000"/>
                  </a:schemeClr>
                </a:solidFill>
                <a:effectLst>
                  <a:outerShdw blurRad="38100" dist="38100" dir="2700000" algn="tl">
                    <a:srgbClr val="000000">
                      <a:alpha val="43137"/>
                    </a:srgbClr>
                  </a:outerShdw>
                </a:effectLst>
              </a:rPr>
              <a:t>ítemes</a:t>
            </a:r>
            <a:r>
              <a:rPr lang="es-ES" b="1" dirty="0">
                <a:solidFill>
                  <a:schemeClr val="accent1">
                    <a:lumMod val="50000"/>
                  </a:schemeClr>
                </a:solidFill>
                <a:effectLst>
                  <a:outerShdw blurRad="38100" dist="38100" dir="2700000" algn="tl">
                    <a:srgbClr val="000000">
                      <a:alpha val="43137"/>
                    </a:srgbClr>
                  </a:outerShdw>
                </a:effectLst>
              </a:rPr>
              <a:t> del subtítulo 29 “Adquisición de Activos no Financieros”, ni del subtítulo 31 “Iniciativas de Inversión”, debido a que los montos autorizados en la Ley de Presupuestos, se encuentran asociados al plan de inversiones controlado en el Ministerio de Hacienda.</a:t>
            </a:r>
          </a:p>
          <a:p>
            <a:pPr marL="620713" algn="just"/>
            <a:r>
              <a:rPr lang="es-ES" b="1" dirty="0">
                <a:solidFill>
                  <a:schemeClr val="accent1">
                    <a:lumMod val="50000"/>
                  </a:schemeClr>
                </a:solidFill>
                <a:effectLst>
                  <a:outerShdw blurRad="38100" dist="38100" dir="2700000" algn="tl">
                    <a:srgbClr val="000000">
                      <a:alpha val="43137"/>
                    </a:srgbClr>
                  </a:outerShdw>
                </a:effectLst>
              </a:rPr>
              <a:t>Además, este plan de inversiones es supervisado trimestralmente por el Congreso Nacional.</a:t>
            </a:r>
          </a:p>
          <a:p>
            <a:pPr marL="620713" algn="just"/>
            <a:r>
              <a:rPr lang="es-ES" b="1" dirty="0">
                <a:solidFill>
                  <a:schemeClr val="accent1">
                    <a:lumMod val="50000"/>
                  </a:schemeClr>
                </a:solidFill>
                <a:effectLst>
                  <a:outerShdw blurRad="38100" dist="38100" dir="2700000" algn="tl">
                    <a:srgbClr val="000000">
                      <a:alpha val="43137"/>
                    </a:srgbClr>
                  </a:outerShdw>
                </a:effectLst>
              </a:rPr>
              <a:t>En caso de requerirse alguna excepción, los respectivos mandos administradores deberán plantear sus requerimientos a la D.G.F.A., adjuntando la “Ficha Resumen” descrita en la Circular </a:t>
            </a:r>
            <a:r>
              <a:rPr lang="es-ES" b="1" dirty="0" err="1">
                <a:solidFill>
                  <a:schemeClr val="accent1">
                    <a:lumMod val="50000"/>
                  </a:schemeClr>
                </a:solidFill>
                <a:effectLst>
                  <a:outerShdw blurRad="38100" dist="38100" dir="2700000" algn="tl">
                    <a:srgbClr val="000000">
                      <a:alpha val="43137"/>
                    </a:srgbClr>
                  </a:outerShdw>
                </a:effectLst>
              </a:rPr>
              <a:t>N°</a:t>
            </a:r>
            <a:r>
              <a:rPr lang="es-ES" b="1" dirty="0">
                <a:solidFill>
                  <a:schemeClr val="accent1">
                    <a:lumMod val="50000"/>
                  </a:schemeClr>
                </a:solidFill>
                <a:effectLst>
                  <a:outerShdw blurRad="38100" dist="38100" dir="2700000" algn="tl">
                    <a:srgbClr val="000000">
                      <a:alpha val="43137"/>
                    </a:srgbClr>
                  </a:outerShdw>
                </a:effectLst>
              </a:rPr>
              <a:t> 36 de 2007, respaldarla con el plan o evaluación de proyectos, según corresponda, e indicar lo que no se adquirirá del plan original, objeto sustentar, la petición al Ministerio de Hacienda.</a:t>
            </a:r>
          </a:p>
          <a:p>
            <a:pPr marL="606425" indent="-342900" algn="just">
              <a:buFont typeface="+mj-lt"/>
              <a:buAutoNum type="arabicParenR" startAt="5"/>
            </a:pPr>
            <a:r>
              <a:rPr lang="es-ES" b="1" dirty="0">
                <a:solidFill>
                  <a:schemeClr val="accent1">
                    <a:lumMod val="50000"/>
                  </a:schemeClr>
                </a:solidFill>
                <a:effectLst>
                  <a:outerShdw blurRad="38100" dist="38100" dir="2700000" algn="tl">
                    <a:srgbClr val="000000">
                      <a:alpha val="43137"/>
                    </a:srgbClr>
                  </a:outerShdw>
                </a:effectLst>
              </a:rPr>
              <a:t>Los centros financieros están autorizados para ejecutar cambios a nivel de asignación en los presupuestos de las unidades ejecutoras dependientes, excepto las asignaciones que correspondan a viáticos, PMET, astilleros, gastos reservados y de gastos de representación. </a:t>
            </a:r>
            <a:endParaRPr lang="es-CL" b="1"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372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INSTRUCCIONES PARA LA EJECUCIÓN PRESUPUESTARIA</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98584" y="751344"/>
            <a:ext cx="11378415" cy="5355312"/>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Obligación de rendir cuentas</a:t>
            </a:r>
            <a:r>
              <a:rPr lang="es-ES" b="1" dirty="0">
                <a:solidFill>
                  <a:schemeClr val="accent1">
                    <a:lumMod val="50000"/>
                  </a:schemeClr>
                </a:solidFill>
                <a:effectLst>
                  <a:outerShdw blurRad="38100" dist="38100" dir="2700000" algn="tl">
                    <a:srgbClr val="000000">
                      <a:alpha val="43137"/>
                    </a:srgbClr>
                  </a:outerShdw>
                </a:effectLst>
              </a:rPr>
              <a:t>: Los mandos, tienen la obligación de rendir cuenta documentada, a través de los centros financieros operativos, de todos y cada uno de los gastos efectuados, con cargo a los recursos de la Ley de Presupuestos asignados.</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Operaciones de cambio interna</a:t>
            </a:r>
            <a:r>
              <a:rPr lang="es-ES" b="1" dirty="0">
                <a:solidFill>
                  <a:schemeClr val="accent1">
                    <a:lumMod val="50000"/>
                  </a:schemeClr>
                </a:solidFill>
                <a:effectLst>
                  <a:outerShdw blurRad="38100" dist="38100" dir="2700000" algn="tl">
                    <a:srgbClr val="000000">
                      <a:alpha val="43137"/>
                    </a:srgbClr>
                  </a:outerShdw>
                </a:effectLst>
              </a:rPr>
              <a:t>: Son aquellas requeridas por las unidades ejecutoras desde moneda nacional a dólar o viceversa. Éstas deberán ser solicitadas a la D.G.F.A., a través de sus respectivos mandos administradores.</a:t>
            </a:r>
          </a:p>
          <a:p>
            <a:pPr marL="266700" algn="just"/>
            <a:r>
              <a:rPr lang="es-ES" b="1" dirty="0">
                <a:solidFill>
                  <a:schemeClr val="accent1">
                    <a:lumMod val="50000"/>
                  </a:schemeClr>
                </a:solidFill>
                <a:effectLst>
                  <a:outerShdw blurRad="38100" dist="38100" dir="2700000" algn="tl">
                    <a:srgbClr val="000000">
                      <a:alpha val="43137"/>
                    </a:srgbClr>
                  </a:outerShdw>
                </a:effectLst>
              </a:rPr>
              <a:t>Los cambios podrán ser solicitados, en cualquier momento, y hasta el 30 de septiembre de cada año, indicando el motivo que justifique la solicitud.</a:t>
            </a:r>
          </a:p>
          <a:p>
            <a:pPr marL="266700" algn="just"/>
            <a:r>
              <a:rPr lang="es-ES" b="1" dirty="0">
                <a:solidFill>
                  <a:schemeClr val="accent1">
                    <a:lumMod val="50000"/>
                  </a:schemeClr>
                </a:solidFill>
                <a:effectLst>
                  <a:outerShdw blurRad="38100" dist="38100" dir="2700000" algn="tl">
                    <a:srgbClr val="000000">
                      <a:alpha val="43137"/>
                    </a:srgbClr>
                  </a:outerShdw>
                </a:effectLst>
              </a:rPr>
              <a:t>La D.P.A. ejecutará los cambios, siempre y cuando las disponibilidades permitan su financiamiento y no signifiquen un detrimento presupuestario, que afecte las disponibilidades institucionales.</a:t>
            </a:r>
          </a:p>
          <a:p>
            <a:pPr marL="266700" algn="just"/>
            <a:r>
              <a:rPr lang="es-ES" b="1" dirty="0">
                <a:solidFill>
                  <a:schemeClr val="accent1">
                    <a:lumMod val="50000"/>
                  </a:schemeClr>
                </a:solidFill>
                <a:effectLst>
                  <a:outerShdw blurRad="38100" dist="38100" dir="2700000" algn="tl">
                    <a:srgbClr val="000000">
                      <a:alpha val="43137"/>
                    </a:srgbClr>
                  </a:outerShdw>
                </a:effectLst>
              </a:rPr>
              <a:t>La unidad ejecutora que solicita la operación de cambio deberá tener presente que el mecanismo de cálculo que se aplicará será el siguiente:</a:t>
            </a:r>
          </a:p>
          <a:p>
            <a:pPr marL="552450" indent="-285750" algn="just">
              <a:buFont typeface="Arial" panose="020B0604020202020204" pitchFamily="34" charset="0"/>
              <a:buChar char="•"/>
            </a:pPr>
            <a:r>
              <a:rPr lang="es-ES" b="1" u="sng" dirty="0">
                <a:solidFill>
                  <a:schemeClr val="accent1">
                    <a:lumMod val="50000"/>
                  </a:schemeClr>
                </a:solidFill>
                <a:effectLst>
                  <a:outerShdw blurRad="38100" dist="38100" dir="2700000" algn="tl">
                    <a:srgbClr val="000000">
                      <a:alpha val="43137"/>
                    </a:srgbClr>
                  </a:outerShdw>
                </a:effectLst>
              </a:rPr>
              <a:t>Requerimientos de moneda dólar:</a:t>
            </a:r>
            <a:r>
              <a:rPr lang="es-ES" b="1" dirty="0">
                <a:solidFill>
                  <a:schemeClr val="accent1">
                    <a:lumMod val="50000"/>
                  </a:schemeClr>
                </a:solidFill>
                <a:effectLst>
                  <a:outerShdw blurRad="38100" dist="38100" dir="2700000" algn="tl">
                    <a:srgbClr val="000000">
                      <a:alpha val="43137"/>
                    </a:srgbClr>
                  </a:outerShdw>
                </a:effectLst>
              </a:rPr>
              <a:t> la operación se hará tomando el mayor valor entre el tipo de cambio observado, del día de la operación, y el precio del dólar establecido en el P.AC.A.</a:t>
            </a:r>
          </a:p>
          <a:p>
            <a:pPr marL="552450" indent="-285750" algn="just">
              <a:buFont typeface="Arial" panose="020B0604020202020204" pitchFamily="34" charset="0"/>
              <a:buChar char="•"/>
            </a:pPr>
            <a:r>
              <a:rPr lang="es-ES" b="1" u="sng" dirty="0">
                <a:solidFill>
                  <a:schemeClr val="accent1">
                    <a:lumMod val="50000"/>
                  </a:schemeClr>
                </a:solidFill>
                <a:effectLst>
                  <a:outerShdw blurRad="38100" dist="38100" dir="2700000" algn="tl">
                    <a:srgbClr val="000000">
                      <a:alpha val="43137"/>
                    </a:srgbClr>
                  </a:outerShdw>
                </a:effectLst>
              </a:rPr>
              <a:t>Requerimientos de moneda nacional:</a:t>
            </a:r>
            <a:r>
              <a:rPr lang="es-ES" b="1" dirty="0">
                <a:solidFill>
                  <a:schemeClr val="accent1">
                    <a:lumMod val="50000"/>
                  </a:schemeClr>
                </a:solidFill>
                <a:effectLst>
                  <a:outerShdw blurRad="38100" dist="38100" dir="2700000" algn="tl">
                    <a:srgbClr val="000000">
                      <a:alpha val="43137"/>
                    </a:srgbClr>
                  </a:outerShdw>
                </a:effectLst>
              </a:rPr>
              <a:t> la operación se hará tomando el menor valor entre el tipo de cambio observado, del día de la operación, y el precio del dólar establecido en el P.AC.A.</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Pagos Diferidos</a:t>
            </a:r>
            <a:r>
              <a:rPr lang="es-ES" b="1" dirty="0">
                <a:solidFill>
                  <a:schemeClr val="accent1">
                    <a:lumMod val="50000"/>
                  </a:schemeClr>
                </a:solidFill>
                <a:effectLst>
                  <a:outerShdw blurRad="38100" dist="38100" dir="2700000" algn="tl">
                    <a:srgbClr val="000000">
                      <a:alpha val="43137"/>
                    </a:srgbClr>
                  </a:outerShdw>
                </a:effectLst>
              </a:rPr>
              <a:t>: El artículo 19 bis del Decreto Ley </a:t>
            </a:r>
            <a:r>
              <a:rPr lang="es-ES" b="1" dirty="0" err="1">
                <a:solidFill>
                  <a:schemeClr val="accent1">
                    <a:lumMod val="50000"/>
                  </a:schemeClr>
                </a:solidFill>
                <a:effectLst>
                  <a:outerShdw blurRad="38100" dist="38100" dir="2700000" algn="tl">
                    <a:srgbClr val="000000">
                      <a:alpha val="43137"/>
                    </a:srgbClr>
                  </a:outerShdw>
                </a:effectLst>
              </a:rPr>
              <a:t>N°</a:t>
            </a:r>
            <a:r>
              <a:rPr lang="es-ES" b="1" dirty="0">
                <a:solidFill>
                  <a:schemeClr val="accent1">
                    <a:lumMod val="50000"/>
                  </a:schemeClr>
                </a:solidFill>
                <a:effectLst>
                  <a:outerShdw blurRad="38100" dist="38100" dir="2700000" algn="tl">
                    <a:srgbClr val="000000">
                      <a:alpha val="43137"/>
                    </a:srgbClr>
                  </a:outerShdw>
                </a:effectLst>
              </a:rPr>
              <a:t> 1.263 de 1975, establece que en los contratos de estudios, de proyectos o de ejecución de obras, sólo se debe pactar compromisos de pagos, que se encuentren respaldados con el financiamiento autorizado en la Ley de Presupuestos. Los pagos deben tener una relación directa con el avance efectivo de las obras.</a:t>
            </a:r>
          </a:p>
        </p:txBody>
      </p:sp>
    </p:spTree>
    <p:extLst>
      <p:ext uri="{BB962C8B-B14F-4D97-AF65-F5344CB8AC3E}">
        <p14:creationId xmlns:p14="http://schemas.microsoft.com/office/powerpoint/2010/main" val="389618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INSTRUCCIONES PARA LA EJECUCIÓN PRESUPUESTARIA</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98584" y="469984"/>
            <a:ext cx="11378415" cy="6463308"/>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Plazos para la ejecución del presupuesto</a:t>
            </a:r>
            <a:r>
              <a:rPr lang="es-ES" b="1" dirty="0">
                <a:solidFill>
                  <a:schemeClr val="accent1">
                    <a:lumMod val="50000"/>
                  </a:schemeClr>
                </a:solidFill>
                <a:effectLst>
                  <a:outerShdw blurRad="38100" dist="38100" dir="2700000" algn="tl">
                    <a:srgbClr val="000000">
                      <a:alpha val="43137"/>
                    </a:srgbClr>
                  </a:outerShdw>
                </a:effectLst>
              </a:rPr>
              <a:t>: Los recursos deben estar devengados a mas tardar el 28 de Noviembre de cada año en moneda nacional y dólar. Las unidades ejecutoras sólo mantendrán saldos presupuestarios para financiar gastos menores, fletes, viáticos, alimentación, consumos básicos, servicios portuarios y muellaje.</a:t>
            </a:r>
          </a:p>
          <a:p>
            <a:pPr marL="266700" algn="just"/>
            <a:r>
              <a:rPr lang="es-ES" b="1" dirty="0">
                <a:solidFill>
                  <a:schemeClr val="accent1">
                    <a:lumMod val="50000"/>
                  </a:schemeClr>
                </a:solidFill>
                <a:effectLst>
                  <a:outerShdw blurRad="38100" dist="38100" dir="2700000" algn="tl">
                    <a:srgbClr val="000000">
                      <a:alpha val="43137"/>
                    </a:srgbClr>
                  </a:outerShdw>
                </a:effectLst>
              </a:rPr>
              <a:t>Los recursos para pagar compromisos que queden pendientes de pago al 31 de diciembre la D.P.A. los traspasará a “PROVISIONES COPLES” y solicitará al Ministerio de Hacienda su incorporación como “Saldo Inicial de Caja”</a:t>
            </a:r>
          </a:p>
          <a:p>
            <a:pPr marL="266700" indent="-266700" algn="just"/>
            <a:r>
              <a:rPr lang="es-ES" sz="800" b="1" dirty="0">
                <a:solidFill>
                  <a:schemeClr val="accent1">
                    <a:lumMod val="50000"/>
                  </a:schemeClr>
                </a:solidFill>
                <a:effectLst>
                  <a:outerShdw blurRad="38100" dist="38100" dir="2700000" algn="tl">
                    <a:srgbClr val="000000">
                      <a:alpha val="43137"/>
                    </a:srgbClr>
                  </a:outerShdw>
                </a:effectLst>
              </a:rPr>
              <a:t>	</a:t>
            </a:r>
            <a:r>
              <a:rPr lang="es-ES" b="1" dirty="0">
                <a:solidFill>
                  <a:schemeClr val="accent1">
                    <a:lumMod val="50000"/>
                  </a:schemeClr>
                </a:solidFill>
                <a:effectLst>
                  <a:outerShdw blurRad="38100" dist="38100" dir="2700000" algn="tl">
                    <a:srgbClr val="000000">
                      <a:alpha val="43137"/>
                    </a:srgbClr>
                  </a:outerShdw>
                </a:effectLst>
              </a:rPr>
              <a:t>El 01 de Diciembre la D.P.A. retirará los recursos </a:t>
            </a:r>
            <a:r>
              <a:rPr lang="es-ES" b="1" dirty="0" err="1">
                <a:solidFill>
                  <a:schemeClr val="accent1">
                    <a:lumMod val="50000"/>
                  </a:schemeClr>
                </a:solidFill>
                <a:effectLst>
                  <a:outerShdw blurRad="38100" dist="38100" dir="2700000" algn="tl">
                    <a:srgbClr val="000000">
                      <a:alpha val="43137"/>
                    </a:srgbClr>
                  </a:outerShdw>
                </a:effectLst>
              </a:rPr>
              <a:t>disponibilizados</a:t>
            </a:r>
            <a:r>
              <a:rPr lang="es-ES" b="1" dirty="0">
                <a:solidFill>
                  <a:schemeClr val="accent1">
                    <a:lumMod val="50000"/>
                  </a:schemeClr>
                </a:solidFill>
                <a:effectLst>
                  <a:outerShdw blurRad="38100" dist="38100" dir="2700000" algn="tl">
                    <a:srgbClr val="000000">
                      <a:alpha val="43137"/>
                    </a:srgbClr>
                  </a:outerShdw>
                </a:effectLst>
              </a:rPr>
              <a:t> por los Mandos y los saldos no comprometidos por las UU.RR., los que quedarán a disposición del E.M.G.A.</a:t>
            </a:r>
          </a:p>
          <a:p>
            <a:pPr marL="266700" indent="-266700" algn="just"/>
            <a:r>
              <a:rPr lang="es-ES" b="1" dirty="0">
                <a:solidFill>
                  <a:schemeClr val="accent1">
                    <a:lumMod val="50000"/>
                  </a:schemeClr>
                </a:solidFill>
                <a:effectLst>
                  <a:outerShdw blurRad="38100" dist="38100" dir="2700000" algn="tl">
                    <a:srgbClr val="000000">
                      <a:alpha val="43137"/>
                    </a:srgbClr>
                  </a:outerShdw>
                </a:effectLst>
              </a:rPr>
              <a:t>	A contar del 01 de octubre de cada año, los mandos deberán solicitar autorización a la D.G.S.A., condición “A/S” año siguiente, objeto girar órdenes de compra con cargo a los Recursos de la Ley de Presupuesto del año siguiente.</a:t>
            </a:r>
          </a:p>
          <a:p>
            <a:pPr marL="266700" indent="-266700" algn="just"/>
            <a:r>
              <a:rPr lang="es-ES" b="1" dirty="0">
                <a:solidFill>
                  <a:schemeClr val="accent1">
                    <a:lumMod val="50000"/>
                  </a:schemeClr>
                </a:solidFill>
                <a:effectLst>
                  <a:outerShdw blurRad="38100" dist="38100" dir="2700000" algn="tl">
                    <a:srgbClr val="000000">
                      <a:alpha val="43137"/>
                    </a:srgbClr>
                  </a:outerShdw>
                </a:effectLst>
              </a:rPr>
              <a:t>	Las autorizaciones antes referidas se otorgarán sólo para adquisiciones de elementos destinados a la alimentación, vestuario, equipo, forraje, combustible y lubricantes, y deberán ser consumidos durante la vigencia de la correspondiente Ley de Presupuesto.</a:t>
            </a:r>
          </a:p>
          <a:p>
            <a:pPr marL="266700" indent="-266700" algn="just"/>
            <a:r>
              <a:rPr lang="es-ES" b="1" dirty="0">
                <a:solidFill>
                  <a:schemeClr val="accent1">
                    <a:lumMod val="50000"/>
                  </a:schemeClr>
                </a:solidFill>
                <a:effectLst>
                  <a:outerShdw blurRad="38100" dist="38100" dir="2700000" algn="tl">
                    <a:srgbClr val="000000">
                      <a:alpha val="43137"/>
                    </a:srgbClr>
                  </a:outerShdw>
                </a:effectLst>
              </a:rPr>
              <a:t>	La autorización que se otorgue no exime a tales adquisiciones del cumplimiento de las demás normas legales y reglamentarias pertinentes sobre contratación pública que les sean aplicable.</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Recuperación de recursos usados en apoyos a la comunidad</a:t>
            </a:r>
            <a:r>
              <a:rPr lang="es-ES" b="1" dirty="0">
                <a:solidFill>
                  <a:schemeClr val="accent1">
                    <a:lumMod val="50000"/>
                  </a:schemeClr>
                </a:solidFill>
                <a:effectLst>
                  <a:outerShdw blurRad="38100" dist="38100" dir="2700000" algn="tl">
                    <a:srgbClr val="000000">
                      <a:alpha val="43137"/>
                    </a:srgbClr>
                  </a:outerShdw>
                </a:effectLst>
              </a:rPr>
              <a:t>: En aquellos casos en que la Institución utilice recursos asignados en la Ley de Presupuestos, en el financiamiento de actividades derivadas, principalmente, por ayuda a la comunidad, debido a catástrofes naturales, como terremotos, inundaciones, incendios, etc., en que el Gobierno ha solicitado su apoyo, se aplicará el siguiente procedimiento:</a:t>
            </a:r>
          </a:p>
          <a:p>
            <a:pPr marL="266700" algn="just"/>
            <a:r>
              <a:rPr lang="es-ES" b="1" dirty="0">
                <a:solidFill>
                  <a:schemeClr val="accent1">
                    <a:lumMod val="50000"/>
                  </a:schemeClr>
                </a:solidFill>
                <a:effectLst>
                  <a:outerShdw blurRad="38100" dist="38100" dir="2700000" algn="tl">
                    <a:srgbClr val="000000">
                      <a:alpha val="43137"/>
                    </a:srgbClr>
                  </a:outerShdw>
                </a:effectLst>
              </a:rPr>
              <a:t>Las unidades ejecutoras comprometerán los recursos asignados en su presupuesto anual, en las actividades que disponga el E.M.G.A. Una vez finalizado este evento, se solicitará el reintegro de los recursos invertidos al Ministerio del Interior.</a:t>
            </a:r>
          </a:p>
          <a:p>
            <a:pPr marL="266700" algn="just"/>
            <a:r>
              <a:rPr lang="es-ES" b="1" dirty="0">
                <a:solidFill>
                  <a:schemeClr val="accent1">
                    <a:lumMod val="50000"/>
                  </a:schemeClr>
                </a:solidFill>
                <a:effectLst>
                  <a:outerShdw blurRad="38100" dist="38100" dir="2700000" algn="tl">
                    <a:srgbClr val="000000">
                      <a:alpha val="43137"/>
                    </a:srgbClr>
                  </a:outerShdw>
                </a:effectLst>
              </a:rPr>
              <a:t>Una vez percibidos los recursos de dicho Ministerio, se comenzará a liberar el presupuesto gastado por las Unidades Ejecutoras involucradas, a través de los Centros financieros correspondientes</a:t>
            </a:r>
          </a:p>
        </p:txBody>
      </p:sp>
    </p:spTree>
    <p:extLst>
      <p:ext uri="{BB962C8B-B14F-4D97-AF65-F5344CB8AC3E}">
        <p14:creationId xmlns:p14="http://schemas.microsoft.com/office/powerpoint/2010/main" val="91966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INSTRUCCIONES PARA LA EJECUCIÓN PRESUPUESTARIA</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98584" y="469984"/>
            <a:ext cx="11378415" cy="6186309"/>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Transferencias a Organismos del Sector Público y Privado</a:t>
            </a:r>
            <a:r>
              <a:rPr lang="es-ES" b="1" dirty="0">
                <a:solidFill>
                  <a:schemeClr val="accent1">
                    <a:lumMod val="50000"/>
                  </a:schemeClr>
                </a:solidFill>
                <a:effectLst>
                  <a:outerShdw blurRad="38100" dist="38100" dir="2700000" algn="tl">
                    <a:srgbClr val="000000">
                      <a:alpha val="43137"/>
                    </a:srgbClr>
                  </a:outerShdw>
                </a:effectLst>
              </a:rPr>
              <a:t>:</a:t>
            </a:r>
            <a:r>
              <a:rPr lang="es-ES" dirty="0">
                <a:solidFill>
                  <a:schemeClr val="accent1">
                    <a:lumMod val="50000"/>
                  </a:schemeClr>
                </a:solidFill>
              </a:rPr>
              <a:t> </a:t>
            </a:r>
            <a:r>
              <a:rPr lang="es-ES" b="1" dirty="0">
                <a:solidFill>
                  <a:schemeClr val="accent1">
                    <a:lumMod val="50000"/>
                  </a:schemeClr>
                </a:solidFill>
                <a:effectLst>
                  <a:outerShdw blurRad="38100" dist="38100" dir="2700000" algn="tl">
                    <a:srgbClr val="000000">
                      <a:alpha val="43137"/>
                    </a:srgbClr>
                  </a:outerShdw>
                </a:effectLst>
              </a:rPr>
              <a:t>La Ley de Presupuestos autoriza transferencias Corrientes a través del Capítulo 05 “Armada de Chile”, de acuerdo al siguiente detalle:</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Sector Privado, son los gastos correspondientes a las </a:t>
            </a:r>
            <a:r>
              <a:rPr lang="es-ES" b="1" dirty="0" err="1">
                <a:solidFill>
                  <a:schemeClr val="accent1">
                    <a:lumMod val="50000"/>
                  </a:schemeClr>
                </a:solidFill>
                <a:effectLst>
                  <a:outerShdw blurRad="38100" dist="38100" dir="2700000" algn="tl">
                    <a:srgbClr val="000000">
                      <a:alpha val="43137"/>
                    </a:srgbClr>
                  </a:outerShdw>
                </a:effectLst>
              </a:rPr>
              <a:t>tranferencias</a:t>
            </a:r>
            <a:r>
              <a:rPr lang="es-ES" b="1" dirty="0">
                <a:solidFill>
                  <a:schemeClr val="accent1">
                    <a:lumMod val="50000"/>
                  </a:schemeClr>
                </a:solidFill>
                <a:effectLst>
                  <a:outerShdw blurRad="38100" dist="38100" dir="2700000" algn="tl">
                    <a:srgbClr val="000000">
                      <a:alpha val="43137"/>
                    </a:srgbClr>
                  </a:outerShdw>
                </a:effectLst>
              </a:rPr>
              <a:t> efectuadas a Clubes y atenciones médicas, otorgadas directamente por el C.J.A.</a:t>
            </a:r>
          </a:p>
          <a:p>
            <a:pPr marL="266700" algn="just"/>
            <a:r>
              <a:rPr lang="es-ES" b="1" dirty="0">
                <a:solidFill>
                  <a:schemeClr val="accent1">
                    <a:lumMod val="50000"/>
                  </a:schemeClr>
                </a:solidFill>
                <a:effectLst>
                  <a:outerShdw blurRad="38100" dist="38100" dir="2700000" algn="tl">
                    <a:srgbClr val="000000">
                      <a:alpha val="43137"/>
                    </a:srgbClr>
                  </a:outerShdw>
                </a:effectLst>
              </a:rPr>
              <a:t>Las transferencias en calidad de donaciones que efectúa la Armada a personas naturales, instituciones del sector público y privado, clubes sociales y deportivos, mutualidades y cooperativas, entre otras, son prerrogativas del C.J.A., y tienen el propósito de ayudar a instituciones de derecho privado, sin fines de lucro, que se relacionan con la Institución.</a:t>
            </a:r>
          </a:p>
          <a:p>
            <a:pPr marL="266700" algn="just"/>
            <a:r>
              <a:rPr lang="es-CL" b="1" dirty="0">
                <a:solidFill>
                  <a:schemeClr val="accent1">
                    <a:lumMod val="50000"/>
                  </a:schemeClr>
                </a:solidFill>
                <a:effectLst>
                  <a:outerShdw blurRad="38100" dist="38100" dir="2700000" algn="tl">
                    <a:srgbClr val="000000">
                      <a:alpha val="43137"/>
                    </a:srgbClr>
                  </a:outerShdw>
                </a:effectLst>
              </a:rPr>
              <a:t>Se debe requerir su </a:t>
            </a:r>
            <a:r>
              <a:rPr lang="es-ES" b="1" dirty="0">
                <a:solidFill>
                  <a:schemeClr val="accent1">
                    <a:lumMod val="50000"/>
                  </a:schemeClr>
                </a:solidFill>
                <a:effectLst>
                  <a:outerShdw blurRad="38100" dist="38100" dir="2700000" algn="tl">
                    <a:srgbClr val="000000">
                      <a:alpha val="43137"/>
                    </a:srgbClr>
                  </a:outerShdw>
                </a:effectLst>
              </a:rPr>
              <a:t>registro en la dirección electrónica www.registros19862.cl o en los medios que establezca la ley. Para ello, las instituciones beneficiarias deben estar inscritas en el “Registro de Personas Jurídicas Receptoras de Fondos Públicos”, conforme lo establece el artículo </a:t>
            </a:r>
            <a:r>
              <a:rPr lang="es-ES" b="1" dirty="0" err="1">
                <a:solidFill>
                  <a:schemeClr val="accent1">
                    <a:lumMod val="50000"/>
                  </a:schemeClr>
                </a:solidFill>
                <a:effectLst>
                  <a:outerShdw blurRad="38100" dist="38100" dir="2700000" algn="tl">
                    <a:srgbClr val="000000">
                      <a:alpha val="43137"/>
                    </a:srgbClr>
                  </a:outerShdw>
                </a:effectLst>
              </a:rPr>
              <a:t>N°</a:t>
            </a:r>
            <a:r>
              <a:rPr lang="es-ES" b="1" dirty="0">
                <a:solidFill>
                  <a:schemeClr val="accent1">
                    <a:lumMod val="50000"/>
                  </a:schemeClr>
                </a:solidFill>
                <a:effectLst>
                  <a:outerShdw blurRad="38100" dist="38100" dir="2700000" algn="tl">
                    <a:srgbClr val="000000">
                      <a:alpha val="43137"/>
                    </a:srgbClr>
                  </a:outerShdw>
                </a:effectLst>
              </a:rPr>
              <a:t> 6 de la Ley </a:t>
            </a:r>
            <a:r>
              <a:rPr lang="es-ES" b="1" dirty="0" err="1">
                <a:solidFill>
                  <a:schemeClr val="accent1">
                    <a:lumMod val="50000"/>
                  </a:schemeClr>
                </a:solidFill>
                <a:effectLst>
                  <a:outerShdw blurRad="38100" dist="38100" dir="2700000" algn="tl">
                    <a:srgbClr val="000000">
                      <a:alpha val="43137"/>
                    </a:srgbClr>
                  </a:outerShdw>
                </a:effectLst>
              </a:rPr>
              <a:t>N°</a:t>
            </a:r>
            <a:r>
              <a:rPr lang="es-ES" b="1" dirty="0">
                <a:solidFill>
                  <a:schemeClr val="accent1">
                    <a:lumMod val="50000"/>
                  </a:schemeClr>
                </a:solidFill>
                <a:effectLst>
                  <a:outerShdw blurRad="38100" dist="38100" dir="2700000" algn="tl">
                    <a:srgbClr val="000000">
                      <a:alpha val="43137"/>
                    </a:srgbClr>
                  </a:outerShdw>
                </a:effectLst>
              </a:rPr>
              <a:t> 19.862 de 2003.</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Al Gobierno Central, son los gastos por concepto de transferencias correspondiente al pago de alimentación para el personal naval destinado en Estado Mayor Conjunto y Dirección Nacional de Movilización.</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A otras Entidades Públicas, son los gastos por concepto de </a:t>
            </a:r>
            <a:r>
              <a:rPr lang="es-ES" b="1" dirty="0" err="1">
                <a:solidFill>
                  <a:schemeClr val="accent1">
                    <a:lumMod val="50000"/>
                  </a:schemeClr>
                </a:solidFill>
                <a:effectLst>
                  <a:outerShdw blurRad="38100" dist="38100" dir="2700000" algn="tl">
                    <a:srgbClr val="000000">
                      <a:alpha val="43137"/>
                    </a:srgbClr>
                  </a:outerShdw>
                </a:effectLst>
              </a:rPr>
              <a:t>tranferencias</a:t>
            </a:r>
            <a:r>
              <a:rPr lang="es-ES" b="1" dirty="0">
                <a:solidFill>
                  <a:schemeClr val="accent1">
                    <a:lumMod val="50000"/>
                  </a:schemeClr>
                </a:solidFill>
                <a:effectLst>
                  <a:outerShdw blurRad="38100" dist="38100" dir="2700000" algn="tl">
                    <a:srgbClr val="000000">
                      <a:alpha val="43137"/>
                    </a:srgbClr>
                  </a:outerShdw>
                </a:effectLst>
              </a:rPr>
              <a:t> al sistema de salud naval, (AFISAN) y al Bienestar Social Naval, (DIREBIEN).</a:t>
            </a:r>
          </a:p>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Traspaso de recursos a la Ley de Obras</a:t>
            </a:r>
            <a:r>
              <a:rPr lang="es-ES" b="1" dirty="0">
                <a:solidFill>
                  <a:schemeClr val="accent1">
                    <a:lumMod val="50000"/>
                  </a:schemeClr>
                </a:solidFill>
                <a:effectLst>
                  <a:outerShdw blurRad="38100" dist="38100" dir="2700000" algn="tl">
                    <a:srgbClr val="000000">
                      <a:alpha val="43137"/>
                    </a:srgbClr>
                  </a:outerShdw>
                </a:effectLst>
              </a:rPr>
              <a:t>:</a:t>
            </a:r>
            <a:r>
              <a:rPr lang="es-ES" dirty="0">
                <a:solidFill>
                  <a:schemeClr val="accent1">
                    <a:lumMod val="50000"/>
                  </a:schemeClr>
                </a:solidFill>
              </a:rPr>
              <a:t> </a:t>
            </a:r>
            <a:r>
              <a:rPr lang="es-ES" b="1" dirty="0">
                <a:solidFill>
                  <a:schemeClr val="accent1">
                    <a:lumMod val="50000"/>
                  </a:schemeClr>
                </a:solidFill>
                <a:effectLst>
                  <a:outerShdw blurRad="38100" dist="38100" dir="2700000" algn="tl">
                    <a:srgbClr val="000000">
                      <a:alpha val="43137"/>
                    </a:srgbClr>
                  </a:outerShdw>
                </a:effectLst>
              </a:rPr>
              <a:t>El artículo 5 de la citada Ley, señala que la Armada podrá tener una cuenta corriente para manejar los recursos correspondientes a obras de exclusivo carácter militar, en la cual se depositarán entre otros, recursos provenientes de la Ley de Presupuestos.</a:t>
            </a:r>
          </a:p>
          <a:p>
            <a:pPr marL="266700" algn="just"/>
            <a:r>
              <a:rPr lang="es-ES" b="1" dirty="0">
                <a:solidFill>
                  <a:schemeClr val="accent1">
                    <a:lumMod val="50000"/>
                  </a:schemeClr>
                </a:solidFill>
                <a:effectLst>
                  <a:outerShdw blurRad="38100" dist="38100" dir="2700000" algn="tl">
                    <a:srgbClr val="000000">
                      <a:alpha val="43137"/>
                    </a:srgbClr>
                  </a:outerShdw>
                </a:effectLst>
              </a:rPr>
              <a:t>Esto implica que los recursos traspasados deben mantener la clasificación y destino que les han sido asignados en la correspondiente partida presupuestaria de la Ley de Presupuestos, no siendo posible que, por el sólo hecho de su incorporación a la referida cuenta corriente, puedan ser aplicados a una finalidad distinta a la que originalmente tenían asignada.</a:t>
            </a:r>
          </a:p>
        </p:txBody>
      </p:sp>
    </p:spTree>
    <p:extLst>
      <p:ext uri="{BB962C8B-B14F-4D97-AF65-F5344CB8AC3E}">
        <p14:creationId xmlns:p14="http://schemas.microsoft.com/office/powerpoint/2010/main" val="127365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97F62A9-690D-47EA-8143-F4302FA80D80}"/>
              </a:ext>
            </a:extLst>
          </p:cNvPr>
          <p:cNvSpPr txBox="1"/>
          <p:nvPr/>
        </p:nvSpPr>
        <p:spPr>
          <a:xfrm>
            <a:off x="349344" y="265581"/>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CONTROL PRESUPUESTARIO</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0C3F5464-EDF9-464A-AEC7-D0813A15D19D}"/>
              </a:ext>
            </a:extLst>
          </p:cNvPr>
          <p:cNvSpPr txBox="1"/>
          <p:nvPr/>
        </p:nvSpPr>
        <p:spPr>
          <a:xfrm>
            <a:off x="365760" y="897854"/>
            <a:ext cx="11378415" cy="646331"/>
          </a:xfrm>
          <a:prstGeom prst="rect">
            <a:avLst/>
          </a:prstGeom>
          <a:noFill/>
        </p:spPr>
        <p:txBody>
          <a:bodyPr wrap="square" rtlCol="0">
            <a:spAutoFit/>
          </a:bodyPr>
          <a:lstStyle/>
          <a:p>
            <a:pPr algn="just"/>
            <a:r>
              <a:rPr lang="es-ES" b="1" dirty="0">
                <a:solidFill>
                  <a:schemeClr val="accent1">
                    <a:lumMod val="50000"/>
                  </a:schemeClr>
                </a:solidFill>
                <a:effectLst>
                  <a:outerShdw blurRad="38100" dist="38100" dir="2700000" algn="tl">
                    <a:srgbClr val="000000">
                      <a:alpha val="43137"/>
                    </a:srgbClr>
                  </a:outerShdw>
                </a:effectLst>
              </a:rPr>
              <a:t>Organismos externos e internos que participan en el proceso del control presupuestario de los recursos asignados en la Ley de Presupuestos y los medios utilizados para este efecto.</a:t>
            </a:r>
            <a:endParaRPr lang="es-CL" b="1" dirty="0">
              <a:solidFill>
                <a:schemeClr val="accent1">
                  <a:lumMod val="50000"/>
                </a:schemeClr>
              </a:solidFill>
              <a:effectLst>
                <a:outerShdw blurRad="38100" dist="38100" dir="2700000" algn="tl">
                  <a:srgbClr val="000000">
                    <a:alpha val="43137"/>
                  </a:srgbClr>
                </a:outerShdw>
              </a:effectLst>
            </a:endParaRPr>
          </a:p>
        </p:txBody>
      </p:sp>
      <p:sp>
        <p:nvSpPr>
          <p:cNvPr id="24" name="CuadroTexto 23">
            <a:extLst>
              <a:ext uri="{FF2B5EF4-FFF2-40B4-BE49-F238E27FC236}">
                <a16:creationId xmlns:a16="http://schemas.microsoft.com/office/drawing/2014/main" id="{0B6628D0-988E-4A5C-B245-2D2B7464102A}"/>
              </a:ext>
            </a:extLst>
          </p:cNvPr>
          <p:cNvSpPr txBox="1"/>
          <p:nvPr/>
        </p:nvSpPr>
        <p:spPr>
          <a:xfrm>
            <a:off x="178190" y="3776098"/>
            <a:ext cx="1448973" cy="369332"/>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Organismos</a:t>
            </a:r>
          </a:p>
        </p:txBody>
      </p:sp>
      <p:grpSp>
        <p:nvGrpSpPr>
          <p:cNvPr id="66" name="Grupo 65">
            <a:extLst>
              <a:ext uri="{FF2B5EF4-FFF2-40B4-BE49-F238E27FC236}">
                <a16:creationId xmlns:a16="http://schemas.microsoft.com/office/drawing/2014/main" id="{68844C9C-CD20-4DBC-942C-EC955ECAC914}"/>
              </a:ext>
            </a:extLst>
          </p:cNvPr>
          <p:cNvGrpSpPr/>
          <p:nvPr/>
        </p:nvGrpSpPr>
        <p:grpSpPr>
          <a:xfrm>
            <a:off x="1627163" y="2640097"/>
            <a:ext cx="1814731" cy="1320667"/>
            <a:chOff x="1627163" y="2640097"/>
            <a:chExt cx="1814731" cy="1320667"/>
          </a:xfrm>
        </p:grpSpPr>
        <p:sp>
          <p:nvSpPr>
            <p:cNvPr id="22" name="CuadroTexto 21">
              <a:extLst>
                <a:ext uri="{FF2B5EF4-FFF2-40B4-BE49-F238E27FC236}">
                  <a16:creationId xmlns:a16="http://schemas.microsoft.com/office/drawing/2014/main" id="{109B27D7-4EB1-436D-A9B5-4E4E2201A2B9}"/>
                </a:ext>
              </a:extLst>
            </p:cNvPr>
            <p:cNvSpPr txBox="1"/>
            <p:nvPr/>
          </p:nvSpPr>
          <p:spPr>
            <a:xfrm>
              <a:off x="1992921" y="2640097"/>
              <a:ext cx="1448973" cy="369332"/>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Externos</a:t>
              </a:r>
            </a:p>
          </p:txBody>
        </p:sp>
        <p:cxnSp>
          <p:nvCxnSpPr>
            <p:cNvPr id="12" name="Conector: angular 11">
              <a:extLst>
                <a:ext uri="{FF2B5EF4-FFF2-40B4-BE49-F238E27FC236}">
                  <a16:creationId xmlns:a16="http://schemas.microsoft.com/office/drawing/2014/main" id="{DFC3394D-4ADA-4EC5-BA8F-5CC2E665FBC0}"/>
                </a:ext>
              </a:extLst>
            </p:cNvPr>
            <p:cNvCxnSpPr>
              <a:stCxn id="24" idx="3"/>
              <a:endCxn id="22" idx="1"/>
            </p:cNvCxnSpPr>
            <p:nvPr/>
          </p:nvCxnSpPr>
          <p:spPr>
            <a:xfrm flipV="1">
              <a:off x="1627163" y="2824763"/>
              <a:ext cx="365758" cy="1136001"/>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87" name="Grupo 86">
            <a:extLst>
              <a:ext uri="{FF2B5EF4-FFF2-40B4-BE49-F238E27FC236}">
                <a16:creationId xmlns:a16="http://schemas.microsoft.com/office/drawing/2014/main" id="{8F761A4D-6922-4548-AD3C-FA75A9D2E62C}"/>
              </a:ext>
            </a:extLst>
          </p:cNvPr>
          <p:cNvGrpSpPr/>
          <p:nvPr/>
        </p:nvGrpSpPr>
        <p:grpSpPr>
          <a:xfrm>
            <a:off x="3441894" y="1793320"/>
            <a:ext cx="4942445" cy="1504571"/>
            <a:chOff x="3441894" y="1785979"/>
            <a:chExt cx="4942445" cy="1504571"/>
          </a:xfrm>
        </p:grpSpPr>
        <p:grpSp>
          <p:nvGrpSpPr>
            <p:cNvPr id="75" name="Grupo 74">
              <a:extLst>
                <a:ext uri="{FF2B5EF4-FFF2-40B4-BE49-F238E27FC236}">
                  <a16:creationId xmlns:a16="http://schemas.microsoft.com/office/drawing/2014/main" id="{B4AE5F4E-7761-42A8-8E3F-18745DF3D29F}"/>
                </a:ext>
              </a:extLst>
            </p:cNvPr>
            <p:cNvGrpSpPr/>
            <p:nvPr/>
          </p:nvGrpSpPr>
          <p:grpSpPr>
            <a:xfrm>
              <a:off x="3441894" y="1785979"/>
              <a:ext cx="4928378" cy="1038784"/>
              <a:chOff x="3441894" y="1785979"/>
              <a:chExt cx="4928378" cy="1038784"/>
            </a:xfrm>
          </p:grpSpPr>
          <p:sp>
            <p:nvSpPr>
              <p:cNvPr id="7" name="CuadroTexto 6">
                <a:extLst>
                  <a:ext uri="{FF2B5EF4-FFF2-40B4-BE49-F238E27FC236}">
                    <a16:creationId xmlns:a16="http://schemas.microsoft.com/office/drawing/2014/main" id="{07673287-F3B5-4398-A9E6-9568FE80A7E0}"/>
                  </a:ext>
                </a:extLst>
              </p:cNvPr>
              <p:cNvSpPr txBox="1"/>
              <p:nvPr/>
            </p:nvSpPr>
            <p:spPr>
              <a:xfrm>
                <a:off x="3990533" y="1785979"/>
                <a:ext cx="4379739"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Presidencia de la República</a:t>
                </a:r>
                <a:endParaRPr lang="es-CL" dirty="0">
                  <a:solidFill>
                    <a:schemeClr val="accent1">
                      <a:lumMod val="50000"/>
                    </a:schemeClr>
                  </a:solidFill>
                </a:endParaRPr>
              </a:p>
            </p:txBody>
          </p:sp>
          <p:cxnSp>
            <p:nvCxnSpPr>
              <p:cNvPr id="27" name="Conector: angular 26">
                <a:extLst>
                  <a:ext uri="{FF2B5EF4-FFF2-40B4-BE49-F238E27FC236}">
                    <a16:creationId xmlns:a16="http://schemas.microsoft.com/office/drawing/2014/main" id="{13F1B498-492B-4EAD-88B1-0CA2FBAAFEC9}"/>
                  </a:ext>
                </a:extLst>
              </p:cNvPr>
              <p:cNvCxnSpPr>
                <a:cxnSpLocks/>
                <a:stCxn id="22" idx="3"/>
                <a:endCxn id="7" idx="1"/>
              </p:cNvCxnSpPr>
              <p:nvPr/>
            </p:nvCxnSpPr>
            <p:spPr>
              <a:xfrm flipV="1">
                <a:off x="3441894" y="1970645"/>
                <a:ext cx="548639" cy="854118"/>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6" name="Grupo 75">
              <a:extLst>
                <a:ext uri="{FF2B5EF4-FFF2-40B4-BE49-F238E27FC236}">
                  <a16:creationId xmlns:a16="http://schemas.microsoft.com/office/drawing/2014/main" id="{8931CB0F-D002-4BA7-8AEC-400D35DDE789}"/>
                </a:ext>
              </a:extLst>
            </p:cNvPr>
            <p:cNvGrpSpPr/>
            <p:nvPr/>
          </p:nvGrpSpPr>
          <p:grpSpPr>
            <a:xfrm>
              <a:off x="3441894" y="2343447"/>
              <a:ext cx="4942445" cy="481316"/>
              <a:chOff x="3441894" y="2343447"/>
              <a:chExt cx="4942445" cy="481316"/>
            </a:xfrm>
          </p:grpSpPr>
          <p:sp>
            <p:nvSpPr>
              <p:cNvPr id="8" name="CuadroTexto 7">
                <a:extLst>
                  <a:ext uri="{FF2B5EF4-FFF2-40B4-BE49-F238E27FC236}">
                    <a16:creationId xmlns:a16="http://schemas.microsoft.com/office/drawing/2014/main" id="{D9EB7C7B-E9A8-4683-AD84-158DDA15199A}"/>
                  </a:ext>
                </a:extLst>
              </p:cNvPr>
              <p:cNvSpPr txBox="1"/>
              <p:nvPr/>
            </p:nvSpPr>
            <p:spPr>
              <a:xfrm>
                <a:off x="4004600" y="2343447"/>
                <a:ext cx="4379739"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Ministerio de Hacienda</a:t>
                </a:r>
                <a:endParaRPr lang="es-CL" dirty="0">
                  <a:solidFill>
                    <a:schemeClr val="accent1">
                      <a:lumMod val="50000"/>
                    </a:schemeClr>
                  </a:solidFill>
                </a:endParaRPr>
              </a:p>
            </p:txBody>
          </p:sp>
          <p:cxnSp>
            <p:nvCxnSpPr>
              <p:cNvPr id="29" name="Conector: angular 28">
                <a:extLst>
                  <a:ext uri="{FF2B5EF4-FFF2-40B4-BE49-F238E27FC236}">
                    <a16:creationId xmlns:a16="http://schemas.microsoft.com/office/drawing/2014/main" id="{5D322B97-B73C-43FF-9326-C7E2C7627D84}"/>
                  </a:ext>
                </a:extLst>
              </p:cNvPr>
              <p:cNvCxnSpPr>
                <a:cxnSpLocks/>
                <a:stCxn id="22" idx="3"/>
                <a:endCxn id="8" idx="1"/>
              </p:cNvCxnSpPr>
              <p:nvPr/>
            </p:nvCxnSpPr>
            <p:spPr>
              <a:xfrm flipV="1">
                <a:off x="3441894" y="2528113"/>
                <a:ext cx="562706" cy="296650"/>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8" name="Grupo 47">
              <a:extLst>
                <a:ext uri="{FF2B5EF4-FFF2-40B4-BE49-F238E27FC236}">
                  <a16:creationId xmlns:a16="http://schemas.microsoft.com/office/drawing/2014/main" id="{95924DD2-E57B-4C87-9213-8375DF9D1013}"/>
                </a:ext>
              </a:extLst>
            </p:cNvPr>
            <p:cNvGrpSpPr/>
            <p:nvPr/>
          </p:nvGrpSpPr>
          <p:grpSpPr>
            <a:xfrm>
              <a:off x="3441894" y="2824763"/>
              <a:ext cx="4928378" cy="465787"/>
              <a:chOff x="3441894" y="2824763"/>
              <a:chExt cx="4928378" cy="465787"/>
            </a:xfrm>
          </p:grpSpPr>
          <p:sp>
            <p:nvSpPr>
              <p:cNvPr id="9" name="CuadroTexto 8">
                <a:extLst>
                  <a:ext uri="{FF2B5EF4-FFF2-40B4-BE49-F238E27FC236}">
                    <a16:creationId xmlns:a16="http://schemas.microsoft.com/office/drawing/2014/main" id="{B37B95F3-27AE-4DAD-A513-5FF2FEFBC43B}"/>
                  </a:ext>
                </a:extLst>
              </p:cNvPr>
              <p:cNvSpPr txBox="1"/>
              <p:nvPr/>
            </p:nvSpPr>
            <p:spPr>
              <a:xfrm>
                <a:off x="3999911" y="2921218"/>
                <a:ext cx="4370361"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CL" dirty="0">
                    <a:solidFill>
                      <a:schemeClr val="accent1">
                        <a:lumMod val="50000"/>
                      </a:schemeClr>
                    </a:solidFill>
                  </a:rPr>
                  <a:t>Ministerio de Defensa Nacional</a:t>
                </a:r>
              </a:p>
            </p:txBody>
          </p:sp>
          <p:cxnSp>
            <p:nvCxnSpPr>
              <p:cNvPr id="47" name="Conector: angular 46">
                <a:extLst>
                  <a:ext uri="{FF2B5EF4-FFF2-40B4-BE49-F238E27FC236}">
                    <a16:creationId xmlns:a16="http://schemas.microsoft.com/office/drawing/2014/main" id="{FC643DD5-AE73-453C-9218-6D26B17CC75C}"/>
                  </a:ext>
                </a:extLst>
              </p:cNvPr>
              <p:cNvCxnSpPr>
                <a:stCxn id="22" idx="3"/>
                <a:endCxn id="9" idx="1"/>
              </p:cNvCxnSpPr>
              <p:nvPr/>
            </p:nvCxnSpPr>
            <p:spPr>
              <a:xfrm>
                <a:off x="3441894" y="2824763"/>
                <a:ext cx="558017" cy="281121"/>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93" name="Grupo 92">
            <a:extLst>
              <a:ext uri="{FF2B5EF4-FFF2-40B4-BE49-F238E27FC236}">
                <a16:creationId xmlns:a16="http://schemas.microsoft.com/office/drawing/2014/main" id="{D356BFE3-29D2-43F3-A63C-80C4C2413152}"/>
              </a:ext>
            </a:extLst>
          </p:cNvPr>
          <p:cNvGrpSpPr/>
          <p:nvPr/>
        </p:nvGrpSpPr>
        <p:grpSpPr>
          <a:xfrm>
            <a:off x="8384339" y="1540682"/>
            <a:ext cx="3739665" cy="1200329"/>
            <a:chOff x="8384339" y="1540682"/>
            <a:chExt cx="3739665" cy="1200329"/>
          </a:xfrm>
        </p:grpSpPr>
        <p:sp>
          <p:nvSpPr>
            <p:cNvPr id="90" name="CuadroTexto 89">
              <a:extLst>
                <a:ext uri="{FF2B5EF4-FFF2-40B4-BE49-F238E27FC236}">
                  <a16:creationId xmlns:a16="http://schemas.microsoft.com/office/drawing/2014/main" id="{1F9FC70A-4F31-4515-9AEE-6192070B125A}"/>
                </a:ext>
              </a:extLst>
            </p:cNvPr>
            <p:cNvSpPr txBox="1"/>
            <p:nvPr/>
          </p:nvSpPr>
          <p:spPr>
            <a:xfrm>
              <a:off x="8677417" y="1540682"/>
              <a:ext cx="3446587" cy="1200329"/>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solidFill>
                    <a:schemeClr val="accent1">
                      <a:lumMod val="50000"/>
                    </a:schemeClr>
                  </a:solidFill>
                  <a:effectLst>
                    <a:outerShdw blurRad="38100" dist="38100" dir="2700000" algn="tl">
                      <a:srgbClr val="000000">
                        <a:alpha val="43137"/>
                      </a:srgbClr>
                    </a:outerShdw>
                  </a:effectLst>
                </a:defRPr>
              </a:lvl1pPr>
            </a:lstStyle>
            <a:p>
              <a:r>
                <a:rPr lang="es-ES" dirty="0"/>
                <a:t>D.C.A. carga en portal SIGFE, la ejecución presupuestaria institucional, antes del cuarto día hábil del mes siguiente</a:t>
              </a:r>
              <a:endParaRPr lang="es-CL" dirty="0"/>
            </a:p>
          </p:txBody>
        </p:sp>
        <p:cxnSp>
          <p:nvCxnSpPr>
            <p:cNvPr id="92" name="Conector: angular 91">
              <a:extLst>
                <a:ext uri="{FF2B5EF4-FFF2-40B4-BE49-F238E27FC236}">
                  <a16:creationId xmlns:a16="http://schemas.microsoft.com/office/drawing/2014/main" id="{4D26A41E-DCF3-4C47-A177-2E024B3F0E08}"/>
                </a:ext>
              </a:extLst>
            </p:cNvPr>
            <p:cNvCxnSpPr>
              <a:stCxn id="8" idx="3"/>
              <a:endCxn id="90" idx="1"/>
            </p:cNvCxnSpPr>
            <p:nvPr/>
          </p:nvCxnSpPr>
          <p:spPr>
            <a:xfrm flipV="1">
              <a:off x="8384339" y="2140847"/>
              <a:ext cx="293078" cy="394607"/>
            </a:xfrm>
            <a:prstGeom prst="bentConnector3">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6103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left)">
                                      <p:cBhvr>
                                        <p:cTn id="11" dur="2000"/>
                                        <p:tgtEl>
                                          <p:spTgt spid="6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left)">
                                      <p:cBhvr>
                                        <p:cTn id="16" dur="2000"/>
                                        <p:tgtEl>
                                          <p:spTgt spid="8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left)">
                                      <p:cBhvr>
                                        <p:cTn id="21" dur="2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69332"/>
          </a:xfrm>
          <a:prstGeom prst="rect">
            <a:avLst/>
          </a:prstGeom>
          <a:noFill/>
        </p:spPr>
        <p:txBody>
          <a:bodyPr wrap="square" rtlCol="0">
            <a:spAutoFit/>
          </a:bodyPr>
          <a:lstStyle/>
          <a:p>
            <a:pPr algn="ctr"/>
            <a:r>
              <a:rPr lang="es-ES" b="1" dirty="0">
                <a:solidFill>
                  <a:schemeClr val="accent1">
                    <a:lumMod val="50000"/>
                  </a:schemeClr>
                </a:solidFill>
                <a:effectLst>
                  <a:outerShdw blurRad="38100" dist="38100" dir="2700000" algn="tl">
                    <a:srgbClr val="000000">
                      <a:alpha val="43137"/>
                    </a:srgbClr>
                  </a:outerShdw>
                </a:effectLst>
              </a:rPr>
              <a:t>Sistema de Información para la gestión Financiera del Estado (SIGFE)</a:t>
            </a:r>
            <a:endParaRPr lang="es-CL"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2386742" y="952822"/>
            <a:ext cx="7702657" cy="2031325"/>
          </a:xfrm>
          <a:prstGeom prst="rect">
            <a:avLst/>
          </a:prstGeom>
          <a:noFill/>
        </p:spPr>
        <p:txBody>
          <a:bodyPr wrap="square" rtlCol="0">
            <a:spAutoFit/>
          </a:bodyPr>
          <a:lstStyle/>
          <a:p>
            <a:pPr algn="just"/>
            <a:r>
              <a:rPr lang="es-CL" b="1" dirty="0">
                <a:solidFill>
                  <a:schemeClr val="accent1">
                    <a:lumMod val="50000"/>
                  </a:schemeClr>
                </a:solidFill>
                <a:effectLst>
                  <a:outerShdw blurRad="38100" dist="38100" dir="2700000" algn="tl">
                    <a:srgbClr val="000000">
                      <a:alpha val="43137"/>
                    </a:srgbClr>
                  </a:outerShdw>
                </a:effectLst>
              </a:rPr>
              <a:t>Constituye un programa de Gobierno para desarrollar e implementar un Sistema de Información único, integral y uniforme, de carácter dinámico, que busca constituirse en una herramienta de apoyo efectivo para mejorar y dar mayor transparencia a la Gestión Financiera en el Sector Público en los niveles:</a:t>
            </a:r>
          </a:p>
          <a:p>
            <a:pPr marL="285750" indent="-285750" algn="just">
              <a:buFont typeface="Wingdings" panose="05000000000000000000" pitchFamily="2" charset="2"/>
              <a:buChar char="Ø"/>
            </a:pPr>
            <a:r>
              <a:rPr lang="es-CL" b="1" dirty="0">
                <a:solidFill>
                  <a:schemeClr val="accent1">
                    <a:lumMod val="50000"/>
                  </a:schemeClr>
                </a:solidFill>
                <a:effectLst>
                  <a:outerShdw blurRad="38100" dist="38100" dir="2700000" algn="tl">
                    <a:srgbClr val="000000">
                      <a:alpha val="43137"/>
                    </a:srgbClr>
                  </a:outerShdw>
                </a:effectLst>
              </a:rPr>
              <a:t>Estratégico</a:t>
            </a:r>
          </a:p>
          <a:p>
            <a:pPr marL="285750" indent="-285750" algn="just">
              <a:buFont typeface="Wingdings" panose="05000000000000000000" pitchFamily="2" charset="2"/>
              <a:buChar char="Ø"/>
            </a:pPr>
            <a:r>
              <a:rPr lang="es-CL" b="1" dirty="0">
                <a:solidFill>
                  <a:schemeClr val="accent1">
                    <a:lumMod val="50000"/>
                  </a:schemeClr>
                </a:solidFill>
                <a:effectLst>
                  <a:outerShdw blurRad="38100" dist="38100" dir="2700000" algn="tl">
                    <a:srgbClr val="000000">
                      <a:alpha val="43137"/>
                    </a:srgbClr>
                  </a:outerShdw>
                </a:effectLst>
              </a:rPr>
              <a:t>Sectorial</a:t>
            </a:r>
          </a:p>
          <a:p>
            <a:pPr marL="285750" indent="-285750" algn="just">
              <a:buFont typeface="Wingdings" panose="05000000000000000000" pitchFamily="2" charset="2"/>
              <a:buChar char="Ø"/>
            </a:pPr>
            <a:r>
              <a:rPr lang="es-CL" b="1" dirty="0">
                <a:solidFill>
                  <a:schemeClr val="accent1">
                    <a:lumMod val="50000"/>
                  </a:schemeClr>
                </a:solidFill>
                <a:effectLst>
                  <a:outerShdw blurRad="38100" dist="38100" dir="2700000" algn="tl">
                    <a:srgbClr val="000000">
                      <a:alpha val="43137"/>
                    </a:srgbClr>
                  </a:outerShdw>
                </a:effectLst>
              </a:rPr>
              <a:t>Institucional</a:t>
            </a:r>
            <a:endParaRPr lang="es-ES" b="1"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5585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97F62A9-690D-47EA-8143-F4302FA80D80}"/>
              </a:ext>
            </a:extLst>
          </p:cNvPr>
          <p:cNvSpPr txBox="1"/>
          <p:nvPr/>
        </p:nvSpPr>
        <p:spPr>
          <a:xfrm>
            <a:off x="349344" y="265581"/>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CONTROL PRESUPUESTARIO</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0C3F5464-EDF9-464A-AEC7-D0813A15D19D}"/>
              </a:ext>
            </a:extLst>
          </p:cNvPr>
          <p:cNvSpPr txBox="1"/>
          <p:nvPr/>
        </p:nvSpPr>
        <p:spPr>
          <a:xfrm>
            <a:off x="365760" y="897854"/>
            <a:ext cx="11378415" cy="646331"/>
          </a:xfrm>
          <a:prstGeom prst="rect">
            <a:avLst/>
          </a:prstGeom>
          <a:noFill/>
        </p:spPr>
        <p:txBody>
          <a:bodyPr wrap="square" rtlCol="0">
            <a:spAutoFit/>
          </a:bodyPr>
          <a:lstStyle/>
          <a:p>
            <a:pPr algn="just"/>
            <a:r>
              <a:rPr lang="es-ES" b="1" dirty="0">
                <a:solidFill>
                  <a:schemeClr val="accent1">
                    <a:lumMod val="50000"/>
                  </a:schemeClr>
                </a:solidFill>
                <a:effectLst>
                  <a:outerShdw blurRad="38100" dist="38100" dir="2700000" algn="tl">
                    <a:srgbClr val="000000">
                      <a:alpha val="43137"/>
                    </a:srgbClr>
                  </a:outerShdw>
                </a:effectLst>
              </a:rPr>
              <a:t>Organismos externos e internos que participan en el proceso del control presupuestario de los recursos asignados en la Ley de Presupuestos y los medios utilizados para este efecto.</a:t>
            </a:r>
            <a:endParaRPr lang="es-CL" b="1" dirty="0">
              <a:solidFill>
                <a:schemeClr val="accent1">
                  <a:lumMod val="50000"/>
                </a:schemeClr>
              </a:solidFill>
              <a:effectLst>
                <a:outerShdw blurRad="38100" dist="38100" dir="2700000" algn="tl">
                  <a:srgbClr val="000000">
                    <a:alpha val="43137"/>
                  </a:srgbClr>
                </a:outerShdw>
              </a:effectLst>
            </a:endParaRPr>
          </a:p>
        </p:txBody>
      </p:sp>
      <p:sp>
        <p:nvSpPr>
          <p:cNvPr id="24" name="CuadroTexto 23">
            <a:extLst>
              <a:ext uri="{FF2B5EF4-FFF2-40B4-BE49-F238E27FC236}">
                <a16:creationId xmlns:a16="http://schemas.microsoft.com/office/drawing/2014/main" id="{0B6628D0-988E-4A5C-B245-2D2B7464102A}"/>
              </a:ext>
            </a:extLst>
          </p:cNvPr>
          <p:cNvSpPr txBox="1"/>
          <p:nvPr/>
        </p:nvSpPr>
        <p:spPr>
          <a:xfrm>
            <a:off x="178190" y="3776362"/>
            <a:ext cx="1448973" cy="369332"/>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Organismos</a:t>
            </a:r>
          </a:p>
        </p:txBody>
      </p:sp>
      <p:grpSp>
        <p:nvGrpSpPr>
          <p:cNvPr id="66" name="Grupo 65">
            <a:extLst>
              <a:ext uri="{FF2B5EF4-FFF2-40B4-BE49-F238E27FC236}">
                <a16:creationId xmlns:a16="http://schemas.microsoft.com/office/drawing/2014/main" id="{68844C9C-CD20-4DBC-942C-EC955ECAC914}"/>
              </a:ext>
            </a:extLst>
          </p:cNvPr>
          <p:cNvGrpSpPr/>
          <p:nvPr/>
        </p:nvGrpSpPr>
        <p:grpSpPr>
          <a:xfrm>
            <a:off x="1627163" y="2640361"/>
            <a:ext cx="1814731" cy="1320931"/>
            <a:chOff x="1627163" y="2640097"/>
            <a:chExt cx="1814731" cy="1320931"/>
          </a:xfrm>
        </p:grpSpPr>
        <p:sp>
          <p:nvSpPr>
            <p:cNvPr id="22" name="CuadroTexto 21">
              <a:extLst>
                <a:ext uri="{FF2B5EF4-FFF2-40B4-BE49-F238E27FC236}">
                  <a16:creationId xmlns:a16="http://schemas.microsoft.com/office/drawing/2014/main" id="{109B27D7-4EB1-436D-A9B5-4E4E2201A2B9}"/>
                </a:ext>
              </a:extLst>
            </p:cNvPr>
            <p:cNvSpPr txBox="1"/>
            <p:nvPr/>
          </p:nvSpPr>
          <p:spPr>
            <a:xfrm>
              <a:off x="1992921" y="2640097"/>
              <a:ext cx="1448973" cy="369332"/>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Externos</a:t>
              </a:r>
            </a:p>
          </p:txBody>
        </p:sp>
        <p:cxnSp>
          <p:nvCxnSpPr>
            <p:cNvPr id="12" name="Conector: angular 11">
              <a:extLst>
                <a:ext uri="{FF2B5EF4-FFF2-40B4-BE49-F238E27FC236}">
                  <a16:creationId xmlns:a16="http://schemas.microsoft.com/office/drawing/2014/main" id="{DFC3394D-4ADA-4EC5-BA8F-5CC2E665FBC0}"/>
                </a:ext>
              </a:extLst>
            </p:cNvPr>
            <p:cNvCxnSpPr>
              <a:stCxn id="24" idx="3"/>
              <a:endCxn id="22" idx="1"/>
            </p:cNvCxnSpPr>
            <p:nvPr/>
          </p:nvCxnSpPr>
          <p:spPr>
            <a:xfrm flipV="1">
              <a:off x="1627163" y="2824763"/>
              <a:ext cx="365758" cy="1136265"/>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4" name="Grupo 73">
            <a:extLst>
              <a:ext uri="{FF2B5EF4-FFF2-40B4-BE49-F238E27FC236}">
                <a16:creationId xmlns:a16="http://schemas.microsoft.com/office/drawing/2014/main" id="{950CB1CA-5F38-4766-BFE1-433C6C76763C}"/>
              </a:ext>
            </a:extLst>
          </p:cNvPr>
          <p:cNvGrpSpPr/>
          <p:nvPr/>
        </p:nvGrpSpPr>
        <p:grpSpPr>
          <a:xfrm>
            <a:off x="1627163" y="3961028"/>
            <a:ext cx="1814732" cy="1395360"/>
            <a:chOff x="1627163" y="3961028"/>
            <a:chExt cx="1814732" cy="1395360"/>
          </a:xfrm>
        </p:grpSpPr>
        <p:sp>
          <p:nvSpPr>
            <p:cNvPr id="23" name="CuadroTexto 22">
              <a:extLst>
                <a:ext uri="{FF2B5EF4-FFF2-40B4-BE49-F238E27FC236}">
                  <a16:creationId xmlns:a16="http://schemas.microsoft.com/office/drawing/2014/main" id="{187F5F79-B4E6-4FE6-9850-0ABE1CA8F66E}"/>
                </a:ext>
              </a:extLst>
            </p:cNvPr>
            <p:cNvSpPr txBox="1"/>
            <p:nvPr/>
          </p:nvSpPr>
          <p:spPr>
            <a:xfrm>
              <a:off x="1992921" y="4987056"/>
              <a:ext cx="1448974" cy="369332"/>
            </a:xfrm>
            <a:prstGeom prst="rect">
              <a:avLst/>
            </a:prstGeom>
            <a:solidFill>
              <a:schemeClr val="accent6">
                <a:lumMod val="40000"/>
                <a:lumOff val="60000"/>
              </a:schemeClr>
            </a:solidFill>
            <a:ln>
              <a:noFill/>
            </a:ln>
            <a:effectLst/>
          </p:spPr>
          <p:txBody>
            <a:bodyPr wrap="square" rtlCol="0">
              <a:spAutoFit/>
            </a:bodyPr>
            <a:lstStyle/>
            <a:p>
              <a:pPr algn="ctr"/>
              <a:r>
                <a:rPr lang="es-CL" b="1" dirty="0">
                  <a:solidFill>
                    <a:schemeClr val="accent1">
                      <a:lumMod val="50000"/>
                    </a:schemeClr>
                  </a:solidFill>
                  <a:effectLst>
                    <a:outerShdw blurRad="38100" dist="38100" dir="2700000" algn="tl">
                      <a:srgbClr val="000000">
                        <a:alpha val="43137"/>
                      </a:srgbClr>
                    </a:outerShdw>
                  </a:effectLst>
                </a:rPr>
                <a:t>Internos</a:t>
              </a:r>
            </a:p>
          </p:txBody>
        </p:sp>
        <p:cxnSp>
          <p:nvCxnSpPr>
            <p:cNvPr id="14" name="Conector: angular 13">
              <a:extLst>
                <a:ext uri="{FF2B5EF4-FFF2-40B4-BE49-F238E27FC236}">
                  <a16:creationId xmlns:a16="http://schemas.microsoft.com/office/drawing/2014/main" id="{B5F887F9-EDDA-4B34-86DA-6EA777549E59}"/>
                </a:ext>
              </a:extLst>
            </p:cNvPr>
            <p:cNvCxnSpPr>
              <a:cxnSpLocks/>
              <a:stCxn id="24" idx="3"/>
              <a:endCxn id="23" idx="1"/>
            </p:cNvCxnSpPr>
            <p:nvPr/>
          </p:nvCxnSpPr>
          <p:spPr>
            <a:xfrm>
              <a:off x="1627163" y="3961028"/>
              <a:ext cx="365758" cy="1210694"/>
            </a:xfrm>
            <a:prstGeom prst="bentConnector3">
              <a:avLst>
                <a:gd name="adj1" fmla="val 50000"/>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88" name="Grupo 87">
            <a:extLst>
              <a:ext uri="{FF2B5EF4-FFF2-40B4-BE49-F238E27FC236}">
                <a16:creationId xmlns:a16="http://schemas.microsoft.com/office/drawing/2014/main" id="{471AE2E3-B35D-4AD0-8F81-4C4C6A29439B}"/>
              </a:ext>
            </a:extLst>
          </p:cNvPr>
          <p:cNvGrpSpPr/>
          <p:nvPr/>
        </p:nvGrpSpPr>
        <p:grpSpPr>
          <a:xfrm>
            <a:off x="3441895" y="4404860"/>
            <a:ext cx="4984650" cy="1526284"/>
            <a:chOff x="3441895" y="4404860"/>
            <a:chExt cx="4984650" cy="1526284"/>
          </a:xfrm>
        </p:grpSpPr>
        <p:grpSp>
          <p:nvGrpSpPr>
            <p:cNvPr id="78" name="Grupo 77">
              <a:extLst>
                <a:ext uri="{FF2B5EF4-FFF2-40B4-BE49-F238E27FC236}">
                  <a16:creationId xmlns:a16="http://schemas.microsoft.com/office/drawing/2014/main" id="{256C6AF1-22F1-4002-9F24-D4708633CBE9}"/>
                </a:ext>
              </a:extLst>
            </p:cNvPr>
            <p:cNvGrpSpPr/>
            <p:nvPr/>
          </p:nvGrpSpPr>
          <p:grpSpPr>
            <a:xfrm>
              <a:off x="3441895" y="4404860"/>
              <a:ext cx="4984650" cy="766862"/>
              <a:chOff x="3441895" y="4404860"/>
              <a:chExt cx="4984650" cy="766862"/>
            </a:xfrm>
          </p:grpSpPr>
          <p:sp>
            <p:nvSpPr>
              <p:cNvPr id="19" name="CuadroTexto 18">
                <a:extLst>
                  <a:ext uri="{FF2B5EF4-FFF2-40B4-BE49-F238E27FC236}">
                    <a16:creationId xmlns:a16="http://schemas.microsoft.com/office/drawing/2014/main" id="{A1DE8B48-E233-46E5-8DDB-E3DF062C91C6}"/>
                  </a:ext>
                </a:extLst>
              </p:cNvPr>
              <p:cNvSpPr txBox="1"/>
              <p:nvPr/>
            </p:nvSpPr>
            <p:spPr>
              <a:xfrm>
                <a:off x="4042116" y="4404860"/>
                <a:ext cx="4384429"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Dirección General de Finanzas de la Armada</a:t>
                </a:r>
                <a:endParaRPr lang="es-CL" dirty="0">
                  <a:solidFill>
                    <a:schemeClr val="accent1">
                      <a:lumMod val="50000"/>
                    </a:schemeClr>
                  </a:solidFill>
                </a:endParaRPr>
              </a:p>
            </p:txBody>
          </p:sp>
          <p:cxnSp>
            <p:nvCxnSpPr>
              <p:cNvPr id="41" name="Conector: angular 40">
                <a:extLst>
                  <a:ext uri="{FF2B5EF4-FFF2-40B4-BE49-F238E27FC236}">
                    <a16:creationId xmlns:a16="http://schemas.microsoft.com/office/drawing/2014/main" id="{E7D5B531-CAF3-444C-BE1B-47C5455A1699}"/>
                  </a:ext>
                </a:extLst>
              </p:cNvPr>
              <p:cNvCxnSpPr>
                <a:cxnSpLocks/>
                <a:stCxn id="23" idx="3"/>
                <a:endCxn id="19" idx="1"/>
              </p:cNvCxnSpPr>
              <p:nvPr/>
            </p:nvCxnSpPr>
            <p:spPr>
              <a:xfrm flipV="1">
                <a:off x="3441895" y="4589526"/>
                <a:ext cx="600221" cy="582196"/>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80" name="Grupo 79">
              <a:extLst>
                <a:ext uri="{FF2B5EF4-FFF2-40B4-BE49-F238E27FC236}">
                  <a16:creationId xmlns:a16="http://schemas.microsoft.com/office/drawing/2014/main" id="{A5209B2B-B0F0-441D-A18D-98F86D3CC89A}"/>
                </a:ext>
              </a:extLst>
            </p:cNvPr>
            <p:cNvGrpSpPr/>
            <p:nvPr/>
          </p:nvGrpSpPr>
          <p:grpSpPr>
            <a:xfrm>
              <a:off x="3441895" y="5171722"/>
              <a:ext cx="4970588" cy="759422"/>
              <a:chOff x="3441895" y="5171722"/>
              <a:chExt cx="4970588" cy="759422"/>
            </a:xfrm>
          </p:grpSpPr>
          <p:sp>
            <p:nvSpPr>
              <p:cNvPr id="21" name="CuadroTexto 20">
                <a:extLst>
                  <a:ext uri="{FF2B5EF4-FFF2-40B4-BE49-F238E27FC236}">
                    <a16:creationId xmlns:a16="http://schemas.microsoft.com/office/drawing/2014/main" id="{B3307EC6-56ED-4373-8062-A9D25C701689}"/>
                  </a:ext>
                </a:extLst>
              </p:cNvPr>
              <p:cNvSpPr txBox="1"/>
              <p:nvPr/>
            </p:nvSpPr>
            <p:spPr>
              <a:xfrm>
                <a:off x="4039775" y="5561812"/>
                <a:ext cx="4372708"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CL" dirty="0">
                    <a:solidFill>
                      <a:schemeClr val="accent1">
                        <a:lumMod val="50000"/>
                      </a:schemeClr>
                    </a:solidFill>
                  </a:rPr>
                  <a:t>Unidades Ejecutoras</a:t>
                </a:r>
              </a:p>
            </p:txBody>
          </p:sp>
          <p:cxnSp>
            <p:nvCxnSpPr>
              <p:cNvPr id="43" name="Conector: angular 42">
                <a:extLst>
                  <a:ext uri="{FF2B5EF4-FFF2-40B4-BE49-F238E27FC236}">
                    <a16:creationId xmlns:a16="http://schemas.microsoft.com/office/drawing/2014/main" id="{23428AAA-A289-4295-B333-F344DBAF4AA6}"/>
                  </a:ext>
                </a:extLst>
              </p:cNvPr>
              <p:cNvCxnSpPr>
                <a:cxnSpLocks/>
                <a:stCxn id="23" idx="3"/>
                <a:endCxn id="21" idx="1"/>
              </p:cNvCxnSpPr>
              <p:nvPr/>
            </p:nvCxnSpPr>
            <p:spPr>
              <a:xfrm>
                <a:off x="3441895" y="5171722"/>
                <a:ext cx="597880" cy="574756"/>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9" name="Grupo 78">
              <a:extLst>
                <a:ext uri="{FF2B5EF4-FFF2-40B4-BE49-F238E27FC236}">
                  <a16:creationId xmlns:a16="http://schemas.microsoft.com/office/drawing/2014/main" id="{60E7D013-8BCC-4338-BA78-F1BBB6290AC4}"/>
                </a:ext>
              </a:extLst>
            </p:cNvPr>
            <p:cNvGrpSpPr/>
            <p:nvPr/>
          </p:nvGrpSpPr>
          <p:grpSpPr>
            <a:xfrm>
              <a:off x="3441895" y="4983336"/>
              <a:ext cx="4970586" cy="369332"/>
              <a:chOff x="3441895" y="4983336"/>
              <a:chExt cx="4970586" cy="369332"/>
            </a:xfrm>
          </p:grpSpPr>
          <p:sp>
            <p:nvSpPr>
              <p:cNvPr id="20" name="CuadroTexto 19">
                <a:extLst>
                  <a:ext uri="{FF2B5EF4-FFF2-40B4-BE49-F238E27FC236}">
                    <a16:creationId xmlns:a16="http://schemas.microsoft.com/office/drawing/2014/main" id="{E5695073-9788-4232-9B70-0EDC8C99C3B4}"/>
                  </a:ext>
                </a:extLst>
              </p:cNvPr>
              <p:cNvSpPr txBox="1"/>
              <p:nvPr/>
            </p:nvSpPr>
            <p:spPr>
              <a:xfrm>
                <a:off x="4039773" y="4983336"/>
                <a:ext cx="4372708"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CL" dirty="0">
                    <a:solidFill>
                      <a:schemeClr val="accent1">
                        <a:lumMod val="50000"/>
                      </a:schemeClr>
                    </a:solidFill>
                  </a:rPr>
                  <a:t>Centros Financieros Operativos</a:t>
                </a:r>
              </a:p>
            </p:txBody>
          </p:sp>
          <p:cxnSp>
            <p:nvCxnSpPr>
              <p:cNvPr id="45" name="Conector: angular 44">
                <a:extLst>
                  <a:ext uri="{FF2B5EF4-FFF2-40B4-BE49-F238E27FC236}">
                    <a16:creationId xmlns:a16="http://schemas.microsoft.com/office/drawing/2014/main" id="{336B58CD-A759-4E39-AC6E-9CE36C0002F8}"/>
                  </a:ext>
                </a:extLst>
              </p:cNvPr>
              <p:cNvCxnSpPr>
                <a:cxnSpLocks/>
                <a:stCxn id="23" idx="3"/>
                <a:endCxn id="20" idx="1"/>
              </p:cNvCxnSpPr>
              <p:nvPr/>
            </p:nvCxnSpPr>
            <p:spPr>
              <a:xfrm flipV="1">
                <a:off x="3441895" y="5168002"/>
                <a:ext cx="597878" cy="3720"/>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87" name="Grupo 86">
            <a:extLst>
              <a:ext uri="{FF2B5EF4-FFF2-40B4-BE49-F238E27FC236}">
                <a16:creationId xmlns:a16="http://schemas.microsoft.com/office/drawing/2014/main" id="{8F761A4D-6922-4548-AD3C-FA75A9D2E62C}"/>
              </a:ext>
            </a:extLst>
          </p:cNvPr>
          <p:cNvGrpSpPr/>
          <p:nvPr/>
        </p:nvGrpSpPr>
        <p:grpSpPr>
          <a:xfrm>
            <a:off x="3441894" y="1786243"/>
            <a:ext cx="4942445" cy="1504571"/>
            <a:chOff x="3441894" y="1785979"/>
            <a:chExt cx="4942445" cy="1504571"/>
          </a:xfrm>
        </p:grpSpPr>
        <p:grpSp>
          <p:nvGrpSpPr>
            <p:cNvPr id="75" name="Grupo 74">
              <a:extLst>
                <a:ext uri="{FF2B5EF4-FFF2-40B4-BE49-F238E27FC236}">
                  <a16:creationId xmlns:a16="http://schemas.microsoft.com/office/drawing/2014/main" id="{B4AE5F4E-7761-42A8-8E3F-18745DF3D29F}"/>
                </a:ext>
              </a:extLst>
            </p:cNvPr>
            <p:cNvGrpSpPr/>
            <p:nvPr/>
          </p:nvGrpSpPr>
          <p:grpSpPr>
            <a:xfrm>
              <a:off x="3441894" y="1785979"/>
              <a:ext cx="4928378" cy="1039048"/>
              <a:chOff x="3441894" y="1785979"/>
              <a:chExt cx="4928378" cy="1039048"/>
            </a:xfrm>
          </p:grpSpPr>
          <p:sp>
            <p:nvSpPr>
              <p:cNvPr id="7" name="CuadroTexto 6">
                <a:extLst>
                  <a:ext uri="{FF2B5EF4-FFF2-40B4-BE49-F238E27FC236}">
                    <a16:creationId xmlns:a16="http://schemas.microsoft.com/office/drawing/2014/main" id="{07673287-F3B5-4398-A9E6-9568FE80A7E0}"/>
                  </a:ext>
                </a:extLst>
              </p:cNvPr>
              <p:cNvSpPr txBox="1"/>
              <p:nvPr/>
            </p:nvSpPr>
            <p:spPr>
              <a:xfrm>
                <a:off x="3990533" y="1785979"/>
                <a:ext cx="4379739"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Presidencia de la República</a:t>
                </a:r>
                <a:endParaRPr lang="es-CL" dirty="0">
                  <a:solidFill>
                    <a:schemeClr val="accent1">
                      <a:lumMod val="50000"/>
                    </a:schemeClr>
                  </a:solidFill>
                </a:endParaRPr>
              </a:p>
            </p:txBody>
          </p:sp>
          <p:cxnSp>
            <p:nvCxnSpPr>
              <p:cNvPr id="27" name="Conector: angular 26">
                <a:extLst>
                  <a:ext uri="{FF2B5EF4-FFF2-40B4-BE49-F238E27FC236}">
                    <a16:creationId xmlns:a16="http://schemas.microsoft.com/office/drawing/2014/main" id="{13F1B498-492B-4EAD-88B1-0CA2FBAAFEC9}"/>
                  </a:ext>
                </a:extLst>
              </p:cNvPr>
              <p:cNvCxnSpPr>
                <a:cxnSpLocks/>
                <a:stCxn id="22" idx="3"/>
                <a:endCxn id="7" idx="1"/>
              </p:cNvCxnSpPr>
              <p:nvPr/>
            </p:nvCxnSpPr>
            <p:spPr>
              <a:xfrm flipV="1">
                <a:off x="3441894" y="1970645"/>
                <a:ext cx="548639" cy="854382"/>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6" name="Grupo 75">
              <a:extLst>
                <a:ext uri="{FF2B5EF4-FFF2-40B4-BE49-F238E27FC236}">
                  <a16:creationId xmlns:a16="http://schemas.microsoft.com/office/drawing/2014/main" id="{8931CB0F-D002-4BA7-8AEC-400D35DDE789}"/>
                </a:ext>
              </a:extLst>
            </p:cNvPr>
            <p:cNvGrpSpPr/>
            <p:nvPr/>
          </p:nvGrpSpPr>
          <p:grpSpPr>
            <a:xfrm>
              <a:off x="3441894" y="2343447"/>
              <a:ext cx="4942445" cy="481580"/>
              <a:chOff x="3441894" y="2343447"/>
              <a:chExt cx="4942445" cy="481580"/>
            </a:xfrm>
          </p:grpSpPr>
          <p:sp>
            <p:nvSpPr>
              <p:cNvPr id="8" name="CuadroTexto 7">
                <a:extLst>
                  <a:ext uri="{FF2B5EF4-FFF2-40B4-BE49-F238E27FC236}">
                    <a16:creationId xmlns:a16="http://schemas.microsoft.com/office/drawing/2014/main" id="{D9EB7C7B-E9A8-4683-AD84-158DDA15199A}"/>
                  </a:ext>
                </a:extLst>
              </p:cNvPr>
              <p:cNvSpPr txBox="1"/>
              <p:nvPr/>
            </p:nvSpPr>
            <p:spPr>
              <a:xfrm>
                <a:off x="4004600" y="2343447"/>
                <a:ext cx="4379739"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Ministerio de Hacienda</a:t>
                </a:r>
                <a:endParaRPr lang="es-CL" dirty="0">
                  <a:solidFill>
                    <a:schemeClr val="accent1">
                      <a:lumMod val="50000"/>
                    </a:schemeClr>
                  </a:solidFill>
                </a:endParaRPr>
              </a:p>
            </p:txBody>
          </p:sp>
          <p:cxnSp>
            <p:nvCxnSpPr>
              <p:cNvPr id="29" name="Conector: angular 28">
                <a:extLst>
                  <a:ext uri="{FF2B5EF4-FFF2-40B4-BE49-F238E27FC236}">
                    <a16:creationId xmlns:a16="http://schemas.microsoft.com/office/drawing/2014/main" id="{5D322B97-B73C-43FF-9326-C7E2C7627D84}"/>
                  </a:ext>
                </a:extLst>
              </p:cNvPr>
              <p:cNvCxnSpPr>
                <a:cxnSpLocks/>
                <a:stCxn id="22" idx="3"/>
                <a:endCxn id="8" idx="1"/>
              </p:cNvCxnSpPr>
              <p:nvPr/>
            </p:nvCxnSpPr>
            <p:spPr>
              <a:xfrm flipV="1">
                <a:off x="3441894" y="2528113"/>
                <a:ext cx="562706" cy="296914"/>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8" name="Grupo 47">
              <a:extLst>
                <a:ext uri="{FF2B5EF4-FFF2-40B4-BE49-F238E27FC236}">
                  <a16:creationId xmlns:a16="http://schemas.microsoft.com/office/drawing/2014/main" id="{95924DD2-E57B-4C87-9213-8375DF9D1013}"/>
                </a:ext>
              </a:extLst>
            </p:cNvPr>
            <p:cNvGrpSpPr/>
            <p:nvPr/>
          </p:nvGrpSpPr>
          <p:grpSpPr>
            <a:xfrm>
              <a:off x="3441894" y="2825027"/>
              <a:ext cx="4928378" cy="465523"/>
              <a:chOff x="3441894" y="2825027"/>
              <a:chExt cx="4928378" cy="465523"/>
            </a:xfrm>
          </p:grpSpPr>
          <p:sp>
            <p:nvSpPr>
              <p:cNvPr id="9" name="CuadroTexto 8">
                <a:extLst>
                  <a:ext uri="{FF2B5EF4-FFF2-40B4-BE49-F238E27FC236}">
                    <a16:creationId xmlns:a16="http://schemas.microsoft.com/office/drawing/2014/main" id="{B37B95F3-27AE-4DAD-A513-5FF2FEFBC43B}"/>
                  </a:ext>
                </a:extLst>
              </p:cNvPr>
              <p:cNvSpPr txBox="1"/>
              <p:nvPr/>
            </p:nvSpPr>
            <p:spPr>
              <a:xfrm>
                <a:off x="3999911" y="2921218"/>
                <a:ext cx="4370361" cy="369332"/>
              </a:xfrm>
              <a:prstGeom prst="rect">
                <a:avLst/>
              </a:prstGeom>
              <a:solidFill>
                <a:schemeClr val="accent6">
                  <a:lumMod val="40000"/>
                  <a:lumOff val="6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CL" dirty="0">
                    <a:solidFill>
                      <a:schemeClr val="accent1">
                        <a:lumMod val="50000"/>
                      </a:schemeClr>
                    </a:solidFill>
                  </a:rPr>
                  <a:t>Ministerio de Defensa Nacional</a:t>
                </a:r>
              </a:p>
            </p:txBody>
          </p:sp>
          <p:cxnSp>
            <p:nvCxnSpPr>
              <p:cNvPr id="47" name="Conector: angular 46">
                <a:extLst>
                  <a:ext uri="{FF2B5EF4-FFF2-40B4-BE49-F238E27FC236}">
                    <a16:creationId xmlns:a16="http://schemas.microsoft.com/office/drawing/2014/main" id="{FC643DD5-AE73-453C-9218-6D26B17CC75C}"/>
                  </a:ext>
                </a:extLst>
              </p:cNvPr>
              <p:cNvCxnSpPr>
                <a:stCxn id="22" idx="3"/>
                <a:endCxn id="9" idx="1"/>
              </p:cNvCxnSpPr>
              <p:nvPr/>
            </p:nvCxnSpPr>
            <p:spPr>
              <a:xfrm>
                <a:off x="3441894" y="2825027"/>
                <a:ext cx="558017" cy="280857"/>
              </a:xfrm>
              <a:prstGeom prst="bentConnector3">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93" name="Grupo 92">
            <a:extLst>
              <a:ext uri="{FF2B5EF4-FFF2-40B4-BE49-F238E27FC236}">
                <a16:creationId xmlns:a16="http://schemas.microsoft.com/office/drawing/2014/main" id="{D356BFE3-29D2-43F3-A63C-80C4C2413152}"/>
              </a:ext>
            </a:extLst>
          </p:cNvPr>
          <p:cNvGrpSpPr/>
          <p:nvPr/>
        </p:nvGrpSpPr>
        <p:grpSpPr>
          <a:xfrm>
            <a:off x="8384339" y="1540946"/>
            <a:ext cx="3739665" cy="1200329"/>
            <a:chOff x="8384339" y="1540682"/>
            <a:chExt cx="3739665" cy="1200329"/>
          </a:xfrm>
        </p:grpSpPr>
        <p:sp>
          <p:nvSpPr>
            <p:cNvPr id="90" name="CuadroTexto 89">
              <a:extLst>
                <a:ext uri="{FF2B5EF4-FFF2-40B4-BE49-F238E27FC236}">
                  <a16:creationId xmlns:a16="http://schemas.microsoft.com/office/drawing/2014/main" id="{1F9FC70A-4F31-4515-9AEE-6192070B125A}"/>
                </a:ext>
              </a:extLst>
            </p:cNvPr>
            <p:cNvSpPr txBox="1"/>
            <p:nvPr/>
          </p:nvSpPr>
          <p:spPr>
            <a:xfrm>
              <a:off x="8677417" y="1540682"/>
              <a:ext cx="3446587" cy="1200329"/>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solidFill>
                    <a:schemeClr val="accent1">
                      <a:lumMod val="50000"/>
                    </a:schemeClr>
                  </a:solidFill>
                  <a:effectLst>
                    <a:outerShdw blurRad="38100" dist="38100" dir="2700000" algn="tl">
                      <a:srgbClr val="000000">
                        <a:alpha val="43137"/>
                      </a:srgbClr>
                    </a:outerShdw>
                  </a:effectLst>
                </a:defRPr>
              </a:lvl1pPr>
            </a:lstStyle>
            <a:p>
              <a:r>
                <a:rPr lang="es-ES" dirty="0"/>
                <a:t>D.C.A. carga en portal SIGFE, la ejecución presupuestaria institucional, antes del cuarto día hábil del mes siguiente</a:t>
              </a:r>
              <a:endParaRPr lang="es-CL" dirty="0"/>
            </a:p>
          </p:txBody>
        </p:sp>
        <p:cxnSp>
          <p:nvCxnSpPr>
            <p:cNvPr id="92" name="Conector: angular 91">
              <a:extLst>
                <a:ext uri="{FF2B5EF4-FFF2-40B4-BE49-F238E27FC236}">
                  <a16:creationId xmlns:a16="http://schemas.microsoft.com/office/drawing/2014/main" id="{4D26A41E-DCF3-4C47-A177-2E024B3F0E08}"/>
                </a:ext>
              </a:extLst>
            </p:cNvPr>
            <p:cNvCxnSpPr>
              <a:stCxn id="8" idx="3"/>
              <a:endCxn id="90" idx="1"/>
            </p:cNvCxnSpPr>
            <p:nvPr/>
          </p:nvCxnSpPr>
          <p:spPr>
            <a:xfrm flipV="1">
              <a:off x="8384339" y="2140847"/>
              <a:ext cx="293078" cy="387530"/>
            </a:xfrm>
            <a:prstGeom prst="bentConnector3">
              <a:avLst/>
            </a:prstGeom>
          </p:spPr>
          <p:style>
            <a:lnRef idx="1">
              <a:schemeClr val="accent1"/>
            </a:lnRef>
            <a:fillRef idx="0">
              <a:schemeClr val="accent1"/>
            </a:fillRef>
            <a:effectRef idx="0">
              <a:schemeClr val="accent1"/>
            </a:effectRef>
            <a:fontRef idx="minor">
              <a:schemeClr val="tx1"/>
            </a:fontRef>
          </p:style>
        </p:cxnSp>
      </p:grpSp>
      <p:grpSp>
        <p:nvGrpSpPr>
          <p:cNvPr id="98" name="Grupo 97">
            <a:extLst>
              <a:ext uri="{FF2B5EF4-FFF2-40B4-BE49-F238E27FC236}">
                <a16:creationId xmlns:a16="http://schemas.microsoft.com/office/drawing/2014/main" id="{372F9D87-E836-4CF4-A542-C3BDF8453B2F}"/>
              </a:ext>
            </a:extLst>
          </p:cNvPr>
          <p:cNvGrpSpPr/>
          <p:nvPr/>
        </p:nvGrpSpPr>
        <p:grpSpPr>
          <a:xfrm>
            <a:off x="8370272" y="2887722"/>
            <a:ext cx="3753732" cy="923330"/>
            <a:chOff x="8370272" y="2887722"/>
            <a:chExt cx="3753732" cy="923330"/>
          </a:xfrm>
        </p:grpSpPr>
        <p:sp>
          <p:nvSpPr>
            <p:cNvPr id="72" name="CuadroTexto 71">
              <a:extLst>
                <a:ext uri="{FF2B5EF4-FFF2-40B4-BE49-F238E27FC236}">
                  <a16:creationId xmlns:a16="http://schemas.microsoft.com/office/drawing/2014/main" id="{1FA939C2-EDAE-4D36-978B-D3C93C5F8B74}"/>
                </a:ext>
              </a:extLst>
            </p:cNvPr>
            <p:cNvSpPr txBox="1"/>
            <p:nvPr/>
          </p:nvSpPr>
          <p:spPr>
            <a:xfrm>
              <a:off x="8677417" y="2887722"/>
              <a:ext cx="3446587" cy="923330"/>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Ejecución Presupuestaria Mensual D.P.A. envía antes del día 10 al Comité Asesor de MINDEF</a:t>
              </a:r>
              <a:endParaRPr lang="es-CL" dirty="0">
                <a:solidFill>
                  <a:schemeClr val="accent1">
                    <a:lumMod val="50000"/>
                  </a:schemeClr>
                </a:solidFill>
              </a:endParaRPr>
            </a:p>
          </p:txBody>
        </p:sp>
        <p:cxnSp>
          <p:nvCxnSpPr>
            <p:cNvPr id="95" name="Conector: angular 94">
              <a:extLst>
                <a:ext uri="{FF2B5EF4-FFF2-40B4-BE49-F238E27FC236}">
                  <a16:creationId xmlns:a16="http://schemas.microsoft.com/office/drawing/2014/main" id="{5D3F8B66-7851-49F3-8A08-6B4B1A64CB18}"/>
                </a:ext>
              </a:extLst>
            </p:cNvPr>
            <p:cNvCxnSpPr>
              <a:stCxn id="9" idx="3"/>
              <a:endCxn id="72" idx="1"/>
            </p:cNvCxnSpPr>
            <p:nvPr/>
          </p:nvCxnSpPr>
          <p:spPr>
            <a:xfrm>
              <a:off x="8370272" y="3106148"/>
              <a:ext cx="307145" cy="243239"/>
            </a:xfrm>
            <a:prstGeom prst="bentConnector3">
              <a:avLst/>
            </a:prstGeom>
          </p:spPr>
          <p:style>
            <a:lnRef idx="1">
              <a:schemeClr val="accent1"/>
            </a:lnRef>
            <a:fillRef idx="0">
              <a:schemeClr val="accent1"/>
            </a:fillRef>
            <a:effectRef idx="0">
              <a:schemeClr val="accent1"/>
            </a:effectRef>
            <a:fontRef idx="minor">
              <a:schemeClr val="tx1"/>
            </a:fontRef>
          </p:style>
        </p:cxnSp>
      </p:grpSp>
      <p:grpSp>
        <p:nvGrpSpPr>
          <p:cNvPr id="99" name="Grupo 98">
            <a:extLst>
              <a:ext uri="{FF2B5EF4-FFF2-40B4-BE49-F238E27FC236}">
                <a16:creationId xmlns:a16="http://schemas.microsoft.com/office/drawing/2014/main" id="{DC03DBCC-1772-4369-BEF7-4729506EFC66}"/>
              </a:ext>
            </a:extLst>
          </p:cNvPr>
          <p:cNvGrpSpPr/>
          <p:nvPr/>
        </p:nvGrpSpPr>
        <p:grpSpPr>
          <a:xfrm>
            <a:off x="8370272" y="3106148"/>
            <a:ext cx="3810005" cy="1970288"/>
            <a:chOff x="8370272" y="3106148"/>
            <a:chExt cx="3810005" cy="1970288"/>
          </a:xfrm>
        </p:grpSpPr>
        <p:sp>
          <p:nvSpPr>
            <p:cNvPr id="73" name="CuadroTexto 72">
              <a:extLst>
                <a:ext uri="{FF2B5EF4-FFF2-40B4-BE49-F238E27FC236}">
                  <a16:creationId xmlns:a16="http://schemas.microsoft.com/office/drawing/2014/main" id="{74A42030-961F-416B-BA17-8518656EE49E}"/>
                </a:ext>
              </a:extLst>
            </p:cNvPr>
            <p:cNvSpPr txBox="1"/>
            <p:nvPr/>
          </p:nvSpPr>
          <p:spPr>
            <a:xfrm>
              <a:off x="8679765" y="3876107"/>
              <a:ext cx="3500512" cy="1200329"/>
            </a:xfrm>
            <a:prstGeom prst="rect">
              <a:avLst/>
            </a:prstGeom>
            <a:solidFill>
              <a:schemeClr val="accent4">
                <a:lumMod val="20000"/>
                <a:lumOff val="80000"/>
              </a:schemeClr>
            </a:solidFill>
            <a:ln>
              <a:noFill/>
            </a:ln>
            <a:effectLst/>
          </p:spPr>
          <p:txBody>
            <a:bodyPr wrap="square" rtlCol="0">
              <a:spAutoFit/>
            </a:bodyPr>
            <a:lstStyle>
              <a:defPPr>
                <a:defRPr lang="es-CL"/>
              </a:defPPr>
              <a:lvl1pPr algn="ctr">
                <a:defRPr b="1">
                  <a:effectLst>
                    <a:outerShdw blurRad="38100" dist="38100" dir="2700000" algn="tl">
                      <a:srgbClr val="000000">
                        <a:alpha val="43137"/>
                      </a:srgbClr>
                    </a:outerShdw>
                  </a:effectLst>
                </a:defRPr>
              </a:lvl1pPr>
            </a:lstStyle>
            <a:p>
              <a:r>
                <a:rPr lang="es-ES" dirty="0">
                  <a:solidFill>
                    <a:schemeClr val="accent1">
                      <a:lumMod val="50000"/>
                    </a:schemeClr>
                  </a:solidFill>
                </a:rPr>
                <a:t>Evaluación de la Ejecución Presupuestaria del Año </a:t>
              </a:r>
              <a:r>
                <a:rPr lang="es-ES" dirty="0" err="1">
                  <a:solidFill>
                    <a:schemeClr val="accent1">
                      <a:lumMod val="50000"/>
                    </a:schemeClr>
                  </a:solidFill>
                </a:rPr>
                <a:t>xxxx</a:t>
              </a:r>
              <a:endParaRPr lang="es-ES" dirty="0">
                <a:solidFill>
                  <a:schemeClr val="accent1">
                    <a:lumMod val="50000"/>
                  </a:schemeClr>
                </a:solidFill>
              </a:endParaRPr>
            </a:p>
            <a:p>
              <a:r>
                <a:rPr lang="es-ES" dirty="0">
                  <a:solidFill>
                    <a:schemeClr val="accent1">
                      <a:lumMod val="50000"/>
                    </a:schemeClr>
                  </a:solidFill>
                </a:rPr>
                <a:t>D.G.F.A. envía a más tardar el mes de marzo al MINDEF</a:t>
              </a:r>
              <a:endParaRPr lang="es-CL" dirty="0">
                <a:solidFill>
                  <a:schemeClr val="accent1">
                    <a:lumMod val="50000"/>
                  </a:schemeClr>
                </a:solidFill>
              </a:endParaRPr>
            </a:p>
          </p:txBody>
        </p:sp>
        <p:cxnSp>
          <p:nvCxnSpPr>
            <p:cNvPr id="97" name="Conector: angular 96">
              <a:extLst>
                <a:ext uri="{FF2B5EF4-FFF2-40B4-BE49-F238E27FC236}">
                  <a16:creationId xmlns:a16="http://schemas.microsoft.com/office/drawing/2014/main" id="{7B5A9294-945D-45D9-BADA-336CB6826850}"/>
                </a:ext>
              </a:extLst>
            </p:cNvPr>
            <p:cNvCxnSpPr>
              <a:stCxn id="9" idx="3"/>
              <a:endCxn id="73" idx="1"/>
            </p:cNvCxnSpPr>
            <p:nvPr/>
          </p:nvCxnSpPr>
          <p:spPr>
            <a:xfrm>
              <a:off x="8370272" y="3106148"/>
              <a:ext cx="309493" cy="1370124"/>
            </a:xfrm>
            <a:prstGeom prst="bentConnector3">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88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wipe(left)">
                                      <p:cBhvr>
                                        <p:cTn id="7" dur="2000"/>
                                        <p:tgtEl>
                                          <p:spTgt spid="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9"/>
                                        </p:tgtEl>
                                        <p:attrNameLst>
                                          <p:attrName>style.visibility</p:attrName>
                                        </p:attrNameLst>
                                      </p:cBhvr>
                                      <p:to>
                                        <p:strVal val="visible"/>
                                      </p:to>
                                    </p:set>
                                    <p:animEffect transition="in" filter="wipe(left)">
                                      <p:cBhvr>
                                        <p:cTn id="12" dur="2000"/>
                                        <p:tgtEl>
                                          <p:spTgt spid="9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wipe(left)">
                                      <p:cBhvr>
                                        <p:cTn id="17" dur="2000"/>
                                        <p:tgtEl>
                                          <p:spTgt spid="7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8"/>
                                        </p:tgtEl>
                                        <p:attrNameLst>
                                          <p:attrName>style.visibility</p:attrName>
                                        </p:attrNameLst>
                                      </p:cBhvr>
                                      <p:to>
                                        <p:strVal val="visible"/>
                                      </p:to>
                                    </p:set>
                                    <p:animEffect transition="in" filter="wipe(left)">
                                      <p:cBhvr>
                                        <p:cTn id="22" dur="2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CONTROL PRESUPUESTARIO</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98584" y="751344"/>
            <a:ext cx="11394831" cy="4247317"/>
          </a:xfrm>
          <a:prstGeom prst="rect">
            <a:avLst/>
          </a:prstGeom>
          <a:noFill/>
        </p:spPr>
        <p:txBody>
          <a:bodyPr wrap="square" rtlCol="0">
            <a:spAutoFit/>
          </a:bodyPr>
          <a:lstStyle/>
          <a:p>
            <a:pPr marL="285750" indent="-285750" algn="just">
              <a:buFont typeface="Arial" panose="020B0604020202020204" pitchFamily="34" charset="0"/>
              <a:buChar char="•"/>
            </a:pPr>
            <a:r>
              <a:rPr lang="es-ES" b="1" dirty="0">
                <a:solidFill>
                  <a:srgbClr val="FF0000"/>
                </a:solidFill>
                <a:effectLst>
                  <a:outerShdw blurRad="38100" dist="38100" dir="2700000" algn="tl">
                    <a:srgbClr val="000000">
                      <a:alpha val="43137"/>
                    </a:srgbClr>
                  </a:outerShdw>
                </a:effectLst>
              </a:rPr>
              <a:t>Dirección General de Finanzas de la Armada</a:t>
            </a:r>
            <a:r>
              <a:rPr lang="es-ES" b="1" dirty="0">
                <a:solidFill>
                  <a:schemeClr val="accent1">
                    <a:lumMod val="50000"/>
                  </a:schemeClr>
                </a:solidFill>
                <a:effectLst>
                  <a:outerShdw blurRad="38100" dist="38100" dir="2700000" algn="tl">
                    <a:srgbClr val="000000">
                      <a:alpha val="43137"/>
                    </a:srgbClr>
                  </a:outerShdw>
                </a:effectLst>
              </a:rPr>
              <a:t>:</a:t>
            </a:r>
            <a:r>
              <a:rPr lang="es-ES" dirty="0">
                <a:solidFill>
                  <a:schemeClr val="accent1">
                    <a:lumMod val="50000"/>
                  </a:schemeClr>
                </a:solidFill>
              </a:rPr>
              <a:t> </a:t>
            </a:r>
            <a:r>
              <a:rPr lang="es-ES" b="1" dirty="0">
                <a:solidFill>
                  <a:schemeClr val="accent1">
                    <a:lumMod val="50000"/>
                  </a:schemeClr>
                </a:solidFill>
                <a:effectLst>
                  <a:outerShdw blurRad="38100" dist="38100" dir="2700000" algn="tl">
                    <a:srgbClr val="000000">
                      <a:alpha val="43137"/>
                    </a:srgbClr>
                  </a:outerShdw>
                </a:effectLst>
              </a:rPr>
              <a:t>Ejerce el control presupuestario institucional, mediante la supervisión periódica del avance del gasto, de cada uno de los mandos administradores, mandos ejecutores y unidades ejecutoras.</a:t>
            </a:r>
          </a:p>
          <a:p>
            <a:pPr marL="266700" algn="just"/>
            <a:r>
              <a:rPr lang="es-ES" b="1" dirty="0">
                <a:solidFill>
                  <a:schemeClr val="accent1">
                    <a:lumMod val="50000"/>
                  </a:schemeClr>
                </a:solidFill>
                <a:effectLst>
                  <a:outerShdw blurRad="38100" dist="38100" dir="2700000" algn="tl">
                    <a:srgbClr val="000000">
                      <a:alpha val="43137"/>
                    </a:srgbClr>
                  </a:outerShdw>
                </a:effectLst>
              </a:rPr>
              <a:t>Para materializar lo anterior cuenta con una herramienta computacional, denominada “On-Line </a:t>
            </a:r>
            <a:r>
              <a:rPr lang="es-ES" b="1" dirty="0" err="1">
                <a:solidFill>
                  <a:schemeClr val="accent1">
                    <a:lumMod val="50000"/>
                  </a:schemeClr>
                </a:solidFill>
                <a:effectLst>
                  <a:outerShdw blurRad="38100" dist="38100" dir="2700000" algn="tl">
                    <a:srgbClr val="000000">
                      <a:alpha val="43137"/>
                    </a:srgbClr>
                  </a:outerShdw>
                </a:effectLst>
              </a:rPr>
              <a:t>Analytical</a:t>
            </a:r>
            <a:r>
              <a:rPr lang="es-ES" b="1" dirty="0">
                <a:solidFill>
                  <a:schemeClr val="accent1">
                    <a:lumMod val="50000"/>
                  </a:schemeClr>
                </a:solidFill>
                <a:effectLst>
                  <a:outerShdw blurRad="38100" dist="38100" dir="2700000" algn="tl">
                    <a:srgbClr val="000000">
                      <a:alpha val="43137"/>
                    </a:srgbClr>
                  </a:outerShdw>
                </a:effectLst>
              </a:rPr>
              <a:t> Processing” (OLAP), la cual permite visualizar los comportamientos diarios, mensuales y anuales, de la partida de gastos, desagregados según los </a:t>
            </a:r>
            <a:r>
              <a:rPr lang="es-CL" b="1" dirty="0">
                <a:solidFill>
                  <a:schemeClr val="accent1">
                    <a:lumMod val="50000"/>
                  </a:schemeClr>
                </a:solidFill>
                <a:effectLst>
                  <a:outerShdw blurRad="38100" dist="38100" dir="2700000" algn="tl">
                    <a:srgbClr val="000000">
                      <a:alpha val="43137"/>
                    </a:srgbClr>
                  </a:outerShdw>
                </a:effectLst>
              </a:rPr>
              <a:t>parámetros que se indican:</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Mando </a:t>
            </a:r>
            <a:r>
              <a:rPr lang="es-ES" b="1" dirty="0" err="1">
                <a:solidFill>
                  <a:schemeClr val="accent1">
                    <a:lumMod val="50000"/>
                  </a:schemeClr>
                </a:solidFill>
                <a:effectLst>
                  <a:outerShdw blurRad="38100" dist="38100" dir="2700000" algn="tl">
                    <a:srgbClr val="000000">
                      <a:alpha val="43137"/>
                    </a:srgbClr>
                  </a:outerShdw>
                </a:effectLst>
              </a:rPr>
              <a:t>Aministrador</a:t>
            </a:r>
            <a:endParaRPr lang="es-ES" b="1" dirty="0">
              <a:solidFill>
                <a:schemeClr val="accent1">
                  <a:lumMod val="50000"/>
                </a:schemeClr>
              </a:solidFill>
              <a:effectLst>
                <a:outerShdw blurRad="38100" dist="38100" dir="2700000" algn="tl">
                  <a:srgbClr val="000000">
                    <a:alpha val="43137"/>
                  </a:srgbClr>
                </a:outerShdw>
              </a:effectLst>
            </a:endParaRP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Mando Ejecutor</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Unidad Ejecutora</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Subtítulos</a:t>
            </a:r>
          </a:p>
          <a:p>
            <a:pPr marL="609600" indent="-342900" algn="just">
              <a:buFont typeface="+mj-lt"/>
              <a:buAutoNum type="arabicParenR"/>
            </a:pPr>
            <a:r>
              <a:rPr lang="es-ES" b="1" dirty="0" err="1">
                <a:solidFill>
                  <a:schemeClr val="accent1">
                    <a:lumMod val="50000"/>
                  </a:schemeClr>
                </a:solidFill>
                <a:effectLst>
                  <a:outerShdw blurRad="38100" dist="38100" dir="2700000" algn="tl">
                    <a:srgbClr val="000000">
                      <a:alpha val="43137"/>
                    </a:srgbClr>
                  </a:outerShdw>
                </a:effectLst>
              </a:rPr>
              <a:t>Ítemes</a:t>
            </a:r>
            <a:endParaRPr lang="es-ES" b="1" dirty="0">
              <a:solidFill>
                <a:schemeClr val="accent1">
                  <a:lumMod val="50000"/>
                </a:schemeClr>
              </a:solidFill>
              <a:effectLst>
                <a:outerShdw blurRad="38100" dist="38100" dir="2700000" algn="tl">
                  <a:srgbClr val="000000">
                    <a:alpha val="43137"/>
                  </a:srgbClr>
                </a:outerShdw>
              </a:effectLst>
            </a:endParaRP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Asignación</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Tarea</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Actividad</a:t>
            </a:r>
          </a:p>
          <a:p>
            <a:pPr marL="609600" indent="-342900" algn="just">
              <a:buFont typeface="+mj-lt"/>
              <a:buAutoNum type="arabicParenR"/>
            </a:pPr>
            <a:r>
              <a:rPr lang="es-ES" b="1" dirty="0">
                <a:solidFill>
                  <a:schemeClr val="accent1">
                    <a:lumMod val="50000"/>
                  </a:schemeClr>
                </a:solidFill>
                <a:effectLst>
                  <a:outerShdw blurRad="38100" dist="38100" dir="2700000" algn="tl">
                    <a:srgbClr val="000000">
                      <a:alpha val="43137"/>
                    </a:srgbClr>
                  </a:outerShdw>
                </a:effectLst>
              </a:rPr>
              <a:t>Subactividad</a:t>
            </a:r>
          </a:p>
        </p:txBody>
      </p:sp>
      <p:sp>
        <p:nvSpPr>
          <p:cNvPr id="4" name="CuadroTexto 3">
            <a:extLst>
              <a:ext uri="{FF2B5EF4-FFF2-40B4-BE49-F238E27FC236}">
                <a16:creationId xmlns:a16="http://schemas.microsoft.com/office/drawing/2014/main" id="{D13ECC2B-72E0-45F8-8EF5-7AB058BAA5EB}"/>
              </a:ext>
            </a:extLst>
          </p:cNvPr>
          <p:cNvSpPr txBox="1"/>
          <p:nvPr/>
        </p:nvSpPr>
        <p:spPr>
          <a:xfrm>
            <a:off x="398584" y="4915387"/>
            <a:ext cx="11378415" cy="1477328"/>
          </a:xfrm>
          <a:prstGeom prst="rect">
            <a:avLst/>
          </a:prstGeom>
          <a:noFill/>
        </p:spPr>
        <p:txBody>
          <a:bodyPr wrap="square" rtlCol="0">
            <a:spAutoFit/>
          </a:bodyPr>
          <a:lstStyle/>
          <a:p>
            <a:pPr marL="285750" indent="-285750" algn="just">
              <a:buFont typeface="Arial" panose="020B0604020202020204" pitchFamily="34" charset="0"/>
              <a:buChar char="•"/>
            </a:pPr>
            <a:r>
              <a:rPr lang="es-CL" b="1" dirty="0">
                <a:solidFill>
                  <a:srgbClr val="FF0000"/>
                </a:solidFill>
                <a:effectLst>
                  <a:outerShdw blurRad="38100" dist="38100" dir="2700000" algn="tl">
                    <a:srgbClr val="000000">
                      <a:alpha val="43137"/>
                    </a:srgbClr>
                  </a:outerShdw>
                </a:effectLst>
              </a:rPr>
              <a:t>Centros financieros operativos</a:t>
            </a:r>
            <a:r>
              <a:rPr lang="es-ES" b="1" dirty="0">
                <a:solidFill>
                  <a:schemeClr val="accent1">
                    <a:lumMod val="50000"/>
                  </a:schemeClr>
                </a:solidFill>
                <a:effectLst>
                  <a:outerShdw blurRad="38100" dist="38100" dir="2700000" algn="tl">
                    <a:srgbClr val="000000">
                      <a:alpha val="43137"/>
                    </a:srgbClr>
                  </a:outerShdw>
                </a:effectLst>
              </a:rPr>
              <a:t>:</a:t>
            </a:r>
            <a:r>
              <a:rPr lang="es-ES" dirty="0">
                <a:solidFill>
                  <a:schemeClr val="accent1">
                    <a:lumMod val="50000"/>
                  </a:schemeClr>
                </a:solidFill>
              </a:rPr>
              <a:t> </a:t>
            </a:r>
            <a:r>
              <a:rPr lang="es-ES" b="1" dirty="0">
                <a:solidFill>
                  <a:schemeClr val="accent1">
                    <a:lumMod val="50000"/>
                  </a:schemeClr>
                </a:solidFill>
                <a:effectLst>
                  <a:outerShdw blurRad="38100" dist="38100" dir="2700000" algn="tl">
                    <a:srgbClr val="000000">
                      <a:alpha val="43137"/>
                    </a:srgbClr>
                  </a:outerShdw>
                </a:effectLst>
              </a:rPr>
              <a:t>Después de cada cierre mensual, deben </a:t>
            </a:r>
            <a:r>
              <a:rPr lang="es-ES" b="1" dirty="0" err="1">
                <a:solidFill>
                  <a:schemeClr val="accent1">
                    <a:lumMod val="50000"/>
                  </a:schemeClr>
                </a:solidFill>
                <a:effectLst>
                  <a:outerShdw blurRad="38100" dist="38100" dir="2700000" algn="tl">
                    <a:srgbClr val="000000">
                      <a:alpha val="43137"/>
                    </a:srgbClr>
                  </a:outerShdw>
                </a:effectLst>
              </a:rPr>
              <a:t>recepcionar</a:t>
            </a:r>
            <a:r>
              <a:rPr lang="es-ES" b="1" dirty="0">
                <a:solidFill>
                  <a:schemeClr val="accent1">
                    <a:lumMod val="50000"/>
                  </a:schemeClr>
                </a:solidFill>
                <a:effectLst>
                  <a:outerShdw blurRad="38100" dist="38100" dir="2700000" algn="tl">
                    <a:srgbClr val="000000">
                      <a:alpha val="43137"/>
                    </a:srgbClr>
                  </a:outerShdw>
                </a:effectLst>
              </a:rPr>
              <a:t> de las Unidades Ejecutoras Acuse de Recibo de Cartola Presupuestaria mensual, de los movimientos presupuestarios.</a:t>
            </a:r>
          </a:p>
          <a:p>
            <a:pPr marL="534988"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En caso de discrepancias, el centro financiero analizará la información y efectuará las correcciones que procedan.</a:t>
            </a:r>
          </a:p>
          <a:p>
            <a:pPr marL="534988"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Supervisará que los gastos por ítem efectuados por las unidades ejecutoras no excedan los recursos presupuestarios autorizados.</a:t>
            </a:r>
          </a:p>
        </p:txBody>
      </p:sp>
    </p:spTree>
    <p:extLst>
      <p:ext uri="{BB962C8B-B14F-4D97-AF65-F5344CB8AC3E}">
        <p14:creationId xmlns:p14="http://schemas.microsoft.com/office/powerpoint/2010/main" val="246832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B364D3-7411-4BE2-9482-C18335BE6EF7}"/>
              </a:ext>
            </a:extLst>
          </p:cNvPr>
          <p:cNvSpPr txBox="1"/>
          <p:nvPr/>
        </p:nvSpPr>
        <p:spPr>
          <a:xfrm>
            <a:off x="398584" y="250083"/>
            <a:ext cx="11394831" cy="338554"/>
          </a:xfrm>
          <a:prstGeom prst="rect">
            <a:avLst/>
          </a:prstGeom>
          <a:noFill/>
        </p:spPr>
        <p:txBody>
          <a:bodyPr wrap="square" rtlCol="0">
            <a:spAutoFit/>
          </a:bodyPr>
          <a:lstStyle/>
          <a:p>
            <a:pPr algn="ctr"/>
            <a:r>
              <a:rPr lang="es-ES" sz="1600" b="1" dirty="0">
                <a:solidFill>
                  <a:schemeClr val="accent1">
                    <a:lumMod val="50000"/>
                  </a:schemeClr>
                </a:solidFill>
                <a:effectLst>
                  <a:outerShdw blurRad="38100" dist="38100" dir="2700000" algn="tl">
                    <a:srgbClr val="000000">
                      <a:alpha val="43137"/>
                    </a:srgbClr>
                  </a:outerShdw>
                </a:effectLst>
              </a:rPr>
              <a:t>CONTROL PRESUPUESTARIO</a:t>
            </a:r>
            <a:endParaRPr lang="es-CL" sz="1600" b="1" dirty="0">
              <a:solidFill>
                <a:schemeClr val="accent1">
                  <a:lumMod val="50000"/>
                </a:schemeClr>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093A0FB3-8697-4BD7-B269-EFC277B4229B}"/>
              </a:ext>
            </a:extLst>
          </p:cNvPr>
          <p:cNvSpPr txBox="1"/>
          <p:nvPr/>
        </p:nvSpPr>
        <p:spPr>
          <a:xfrm>
            <a:off x="398584" y="751344"/>
            <a:ext cx="11378415" cy="5632311"/>
          </a:xfrm>
          <a:prstGeom prst="rect">
            <a:avLst/>
          </a:prstGeom>
          <a:noFill/>
        </p:spPr>
        <p:txBody>
          <a:bodyPr wrap="square" rtlCol="0">
            <a:spAutoFit/>
          </a:bodyPr>
          <a:lstStyle/>
          <a:p>
            <a:pPr marL="285750" indent="-285750" algn="just">
              <a:buFont typeface="Arial" panose="020B0604020202020204" pitchFamily="34" charset="0"/>
              <a:buChar char="•"/>
            </a:pPr>
            <a:r>
              <a:rPr lang="es-CL" b="1" dirty="0">
                <a:solidFill>
                  <a:srgbClr val="FF0000"/>
                </a:solidFill>
                <a:effectLst>
                  <a:outerShdw blurRad="38100" dist="38100" dir="2700000" algn="tl">
                    <a:srgbClr val="000000">
                      <a:alpha val="43137"/>
                    </a:srgbClr>
                  </a:outerShdw>
                </a:effectLst>
              </a:rPr>
              <a:t>Unidades Ejecutoras</a:t>
            </a:r>
            <a:r>
              <a:rPr lang="es-ES" b="1" dirty="0">
                <a:solidFill>
                  <a:schemeClr val="accent1">
                    <a:lumMod val="50000"/>
                  </a:schemeClr>
                </a:solidFill>
                <a:effectLst>
                  <a:outerShdw blurRad="38100" dist="38100" dir="2700000" algn="tl">
                    <a:srgbClr val="000000">
                      <a:alpha val="43137"/>
                    </a:srgbClr>
                  </a:outerShdw>
                </a:effectLst>
              </a:rPr>
              <a:t>:</a:t>
            </a:r>
            <a:r>
              <a:rPr lang="es-ES" dirty="0">
                <a:solidFill>
                  <a:schemeClr val="accent1">
                    <a:lumMod val="50000"/>
                  </a:schemeClr>
                </a:solidFill>
              </a:rPr>
              <a:t> </a:t>
            </a:r>
            <a:r>
              <a:rPr lang="es-ES" b="1" dirty="0">
                <a:solidFill>
                  <a:schemeClr val="accent1">
                    <a:lumMod val="50000"/>
                  </a:schemeClr>
                </a:solidFill>
                <a:effectLst>
                  <a:outerShdw blurRad="38100" dist="38100" dir="2700000" algn="tl">
                    <a:srgbClr val="000000">
                      <a:alpha val="43137"/>
                    </a:srgbClr>
                  </a:outerShdw>
                </a:effectLst>
              </a:rPr>
              <a:t>Deberán llevar un control a nivel de </a:t>
            </a:r>
            <a:r>
              <a:rPr lang="es-ES" b="1" dirty="0" err="1">
                <a:solidFill>
                  <a:schemeClr val="accent1">
                    <a:lumMod val="50000"/>
                  </a:schemeClr>
                </a:solidFill>
                <a:effectLst>
                  <a:outerShdw blurRad="38100" dist="38100" dir="2700000" algn="tl">
                    <a:srgbClr val="000000">
                      <a:alpha val="43137"/>
                    </a:srgbClr>
                  </a:outerShdw>
                </a:effectLst>
              </a:rPr>
              <a:t>ítemes</a:t>
            </a:r>
            <a:r>
              <a:rPr lang="es-ES" b="1" dirty="0">
                <a:solidFill>
                  <a:schemeClr val="accent1">
                    <a:lumMod val="50000"/>
                  </a:schemeClr>
                </a:solidFill>
                <a:effectLst>
                  <a:outerShdw blurRad="38100" dist="38100" dir="2700000" algn="tl">
                    <a:srgbClr val="000000">
                      <a:alpha val="43137"/>
                    </a:srgbClr>
                  </a:outerShdw>
                </a:effectLst>
              </a:rPr>
              <a:t>, para lo cual registrarán cada movimiento presupuestario, en el formulario “Tarjeta Control Asignación Presupuestaria”, indicado en el Anexo 5. Paralelamente, llevarán un control desagregado a nivel tarea, actividad y subactividad.</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Deberán cotejar sus controles presupuestarios con la “Cartola Mensual de Movimientos Presupuestarios por Unidad Ejecutora”, informándole al Centro Financiero su conformidad o discrepancia. Esta última situación, debe ser respaldada con una conciliación en la cual se detallen los documentos que producen las diferencias.</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Deberán mantener copia de cada documento de Traspaso de Asignación, Cambio de </a:t>
            </a:r>
            <a:r>
              <a:rPr lang="es-ES" b="1" dirty="0" err="1">
                <a:solidFill>
                  <a:schemeClr val="accent1">
                    <a:lumMod val="50000"/>
                  </a:schemeClr>
                </a:solidFill>
                <a:effectLst>
                  <a:outerShdw blurRad="38100" dist="38100" dir="2700000" algn="tl">
                    <a:srgbClr val="000000">
                      <a:alpha val="43137"/>
                    </a:srgbClr>
                  </a:outerShdw>
                </a:effectLst>
              </a:rPr>
              <a:t>Item</a:t>
            </a:r>
            <a:r>
              <a:rPr lang="es-ES" b="1" dirty="0">
                <a:solidFill>
                  <a:schemeClr val="accent1">
                    <a:lumMod val="50000"/>
                  </a:schemeClr>
                </a:solidFill>
                <a:effectLst>
                  <a:outerShdw blurRad="38100" dist="38100" dir="2700000" algn="tl">
                    <a:srgbClr val="000000">
                      <a:alpha val="43137"/>
                    </a:srgbClr>
                  </a:outerShdw>
                </a:effectLst>
              </a:rPr>
              <a:t>, Tarjeta Control Asignación Presupuestaria, Cartola Mensual de Movimientos Presupuestarios por Unidad Ejecutora y Cartola de Gastos por Tarea, asociados a su presupuesto asignado.</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Firmadas conforme las Actas de Recepción por los bienes o servicios adquiridos, certificarán su conformidad a través de una Resolución fundada que sustente el acto administrativo.</a:t>
            </a:r>
          </a:p>
          <a:p>
            <a:pPr marL="266700" algn="just"/>
            <a:r>
              <a:rPr lang="es-ES" b="1" dirty="0">
                <a:solidFill>
                  <a:schemeClr val="accent1">
                    <a:lumMod val="50000"/>
                  </a:schemeClr>
                </a:solidFill>
                <a:effectLst>
                  <a:outerShdw blurRad="38100" dist="38100" dir="2700000" algn="tl">
                    <a:srgbClr val="000000">
                      <a:alpha val="43137"/>
                    </a:srgbClr>
                  </a:outerShdw>
                </a:effectLst>
              </a:rPr>
              <a:t>Las facturas o documentos de pago deben corresponder a gastos de un solo </a:t>
            </a:r>
            <a:r>
              <a:rPr lang="es-ES" b="1" dirty="0" err="1">
                <a:solidFill>
                  <a:schemeClr val="accent1">
                    <a:lumMod val="50000"/>
                  </a:schemeClr>
                </a:solidFill>
                <a:effectLst>
                  <a:outerShdw blurRad="38100" dist="38100" dir="2700000" algn="tl">
                    <a:srgbClr val="000000">
                      <a:alpha val="43137"/>
                    </a:srgbClr>
                  </a:outerShdw>
                </a:effectLst>
              </a:rPr>
              <a:t>item</a:t>
            </a:r>
            <a:r>
              <a:rPr lang="es-ES" b="1" dirty="0">
                <a:solidFill>
                  <a:schemeClr val="accent1">
                    <a:lumMod val="50000"/>
                  </a:schemeClr>
                </a:solidFill>
                <a:effectLst>
                  <a:outerShdw blurRad="38100" dist="38100" dir="2700000" algn="tl">
                    <a:srgbClr val="000000">
                      <a:alpha val="43137"/>
                    </a:srgbClr>
                  </a:outerShdw>
                </a:effectLst>
              </a:rPr>
              <a:t> presupuestario. En la Resolución deberá indicar la imputación presupuestaria, el código de la unidad ejecutora, Subtítulo, </a:t>
            </a:r>
            <a:r>
              <a:rPr lang="es-ES" b="1" dirty="0" err="1">
                <a:solidFill>
                  <a:schemeClr val="accent1">
                    <a:lumMod val="50000"/>
                  </a:schemeClr>
                </a:solidFill>
                <a:effectLst>
                  <a:outerShdw blurRad="38100" dist="38100" dir="2700000" algn="tl">
                    <a:srgbClr val="000000">
                      <a:alpha val="43137"/>
                    </a:srgbClr>
                  </a:outerShdw>
                </a:effectLst>
              </a:rPr>
              <a:t>item</a:t>
            </a:r>
            <a:r>
              <a:rPr lang="es-ES" b="1" dirty="0">
                <a:solidFill>
                  <a:schemeClr val="accent1">
                    <a:lumMod val="50000"/>
                  </a:schemeClr>
                </a:solidFill>
                <a:effectLst>
                  <a:outerShdw blurRad="38100" dist="38100" dir="2700000" algn="tl">
                    <a:srgbClr val="000000">
                      <a:alpha val="43137"/>
                    </a:srgbClr>
                  </a:outerShdw>
                </a:effectLst>
              </a:rPr>
              <a:t>, Asignación, </a:t>
            </a:r>
            <a:r>
              <a:rPr lang="es-ES" b="1" dirty="0" err="1">
                <a:solidFill>
                  <a:schemeClr val="accent1">
                    <a:lumMod val="50000"/>
                  </a:schemeClr>
                </a:solidFill>
                <a:effectLst>
                  <a:outerShdw blurRad="38100" dist="38100" dir="2700000" algn="tl">
                    <a:srgbClr val="000000">
                      <a:alpha val="43137"/>
                    </a:srgbClr>
                  </a:outerShdw>
                </a:effectLst>
              </a:rPr>
              <a:t>Subasignación</a:t>
            </a:r>
            <a:r>
              <a:rPr lang="es-ES" b="1" dirty="0">
                <a:solidFill>
                  <a:schemeClr val="accent1">
                    <a:lumMod val="50000"/>
                  </a:schemeClr>
                </a:solidFill>
                <a:effectLst>
                  <a:outerShdw blurRad="38100" dist="38100" dir="2700000" algn="tl">
                    <a:srgbClr val="000000">
                      <a:alpha val="43137"/>
                    </a:srgbClr>
                  </a:outerShdw>
                </a:effectLst>
              </a:rPr>
              <a:t> y el detalle de las tareas, actividades y subactividades involucradas en el gasto.</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Ejercer el control presupuestario mediante la supervisión periódica del avance del gasto lineal y planificado, considerando para esto el flujo de gasto ingresado en el sistema PROPACA por cada Unidad Ejecutora, objeto contribuir a la gestión y cumplimiento de los objetivos institucionales respecto de la entrega de informes y exposición del avance de presupuesto global.</a:t>
            </a:r>
          </a:p>
          <a:p>
            <a:pPr marL="285750" indent="-285750" algn="just">
              <a:buFont typeface="Arial" panose="020B0604020202020204" pitchFamily="34" charset="0"/>
              <a:buChar char="•"/>
            </a:pPr>
            <a:r>
              <a:rPr lang="es-ES" b="1" dirty="0">
                <a:solidFill>
                  <a:schemeClr val="accent1">
                    <a:lumMod val="50000"/>
                  </a:schemeClr>
                </a:solidFill>
                <a:effectLst>
                  <a:outerShdw blurRad="38100" dist="38100" dir="2700000" algn="tl">
                    <a:srgbClr val="000000">
                      <a:alpha val="43137"/>
                    </a:srgbClr>
                  </a:outerShdw>
                </a:effectLst>
              </a:rPr>
              <a:t>Los recursos asignados para Operaciones de Paz y Programa Antártico, deberán ser ejecutados en Sistema C.G.U. en las Tareas dispuestas anualmente por el Plan de Actividades de la Armada.</a:t>
            </a:r>
          </a:p>
        </p:txBody>
      </p:sp>
    </p:spTree>
    <p:extLst>
      <p:ext uri="{BB962C8B-B14F-4D97-AF65-F5344CB8AC3E}">
        <p14:creationId xmlns:p14="http://schemas.microsoft.com/office/powerpoint/2010/main" val="351568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TotalTime>
  <Words>3439</Words>
  <Application>Microsoft Office PowerPoint</Application>
  <PresentationFormat>Panorámica</PresentationFormat>
  <Paragraphs>138</Paragraphs>
  <Slides>14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Calibri Light</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Vidal</dc:creator>
  <cp:lastModifiedBy>Carlos Vidal</cp:lastModifiedBy>
  <cp:revision>29</cp:revision>
  <dcterms:created xsi:type="dcterms:W3CDTF">2021-01-19T11:30:28Z</dcterms:created>
  <dcterms:modified xsi:type="dcterms:W3CDTF">2021-01-28T19:42:33Z</dcterms:modified>
</cp:coreProperties>
</file>