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7" r:id="rId2"/>
    <p:sldId id="258" r:id="rId3"/>
    <p:sldId id="355" r:id="rId4"/>
    <p:sldId id="340" r:id="rId5"/>
    <p:sldId id="337" r:id="rId6"/>
    <p:sldId id="341" r:id="rId7"/>
    <p:sldId id="342" r:id="rId8"/>
    <p:sldId id="343" r:id="rId9"/>
    <p:sldId id="345" r:id="rId10"/>
    <p:sldId id="344" r:id="rId11"/>
    <p:sldId id="346" r:id="rId12"/>
    <p:sldId id="347" r:id="rId13"/>
    <p:sldId id="356" r:id="rId14"/>
    <p:sldId id="357" r:id="rId15"/>
    <p:sldId id="358" r:id="rId16"/>
    <p:sldId id="359" r:id="rId17"/>
    <p:sldId id="360" r:id="rId18"/>
    <p:sldId id="361" r:id="rId19"/>
    <p:sldId id="348" r:id="rId20"/>
    <p:sldId id="349" r:id="rId21"/>
    <p:sldId id="338" r:id="rId22"/>
    <p:sldId id="350" r:id="rId23"/>
    <p:sldId id="352" r:id="rId24"/>
    <p:sldId id="351" r:id="rId25"/>
    <p:sldId id="353" r:id="rId26"/>
    <p:sldId id="365" r:id="rId27"/>
    <p:sldId id="363" r:id="rId28"/>
    <p:sldId id="362" r:id="rId29"/>
    <p:sldId id="354" r:id="rId30"/>
    <p:sldId id="297"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5A31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0" d="100"/>
          <a:sy n="70" d="100"/>
        </p:scale>
        <p:origin x="66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47D90C0-9E32-48EA-8B1D-2EBE71FEE139}" type="datetimeFigureOut">
              <a:rPr lang="en-US" smtClean="0"/>
              <a:t>4/4/2024</a:t>
            </a:fld>
            <a:endParaRPr lang="en-U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53F9B21-CE36-42EF-9E74-4405B15EA47E}" type="slidenum">
              <a:rPr lang="en-US" smtClean="0"/>
              <a:t>‹Nº›</a:t>
            </a:fld>
            <a:endParaRPr lang="en-US"/>
          </a:p>
        </p:txBody>
      </p:sp>
    </p:spTree>
    <p:extLst>
      <p:ext uri="{BB962C8B-B14F-4D97-AF65-F5344CB8AC3E}">
        <p14:creationId xmlns:p14="http://schemas.microsoft.com/office/powerpoint/2010/main" val="29385836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7931465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2992922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37192279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16053543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22718798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7149158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23650957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8274455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30212816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6266852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13729720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23400020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8716622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17761753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31517856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1171358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31839636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26208026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33169655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3290485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39804325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315069368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137868907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371065982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10792101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413909353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309699269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414252779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419807296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1374178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n-U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n-US"/>
          </a:p>
        </p:txBody>
      </p:sp>
      <p:sp>
        <p:nvSpPr>
          <p:cNvPr id="4" name="Marcador de fecha 3"/>
          <p:cNvSpPr>
            <a:spLocks noGrp="1"/>
          </p:cNvSpPr>
          <p:nvPr>
            <p:ph type="dt" sz="half" idx="10"/>
          </p:nvPr>
        </p:nvSpPr>
        <p:spPr/>
        <p:txBody>
          <a:bodyPr/>
          <a:lstStyle/>
          <a:p>
            <a:fld id="{3A97145A-4989-4801-A359-712B9E1E939B}" type="datetimeFigureOut">
              <a:rPr lang="en-US" smtClean="0"/>
              <a:t>4/4/2024</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7924F9CE-357B-45FB-9A62-C25CD4B5F236}" type="slidenum">
              <a:rPr lang="en-US" smtClean="0"/>
              <a:t>‹Nº›</a:t>
            </a:fld>
            <a:endParaRPr lang="en-US"/>
          </a:p>
        </p:txBody>
      </p:sp>
    </p:spTree>
    <p:extLst>
      <p:ext uri="{BB962C8B-B14F-4D97-AF65-F5344CB8AC3E}">
        <p14:creationId xmlns:p14="http://schemas.microsoft.com/office/powerpoint/2010/main" val="42005737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p:txBody>
          <a:bodyPr/>
          <a:lstStyle/>
          <a:p>
            <a:fld id="{3A97145A-4989-4801-A359-712B9E1E939B}" type="datetimeFigureOut">
              <a:rPr lang="en-US" smtClean="0"/>
              <a:t>4/4/2024</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7924F9CE-357B-45FB-9A62-C25CD4B5F236}" type="slidenum">
              <a:rPr lang="en-US" smtClean="0"/>
              <a:t>‹Nº›</a:t>
            </a:fld>
            <a:endParaRPr lang="en-US"/>
          </a:p>
        </p:txBody>
      </p:sp>
    </p:spTree>
    <p:extLst>
      <p:ext uri="{BB962C8B-B14F-4D97-AF65-F5344CB8AC3E}">
        <p14:creationId xmlns:p14="http://schemas.microsoft.com/office/powerpoint/2010/main" val="17291645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n-U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3A97145A-4989-4801-A359-712B9E1E939B}" type="datetimeFigureOut">
              <a:rPr lang="en-US" smtClean="0"/>
              <a:t>4/4/2024</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7924F9CE-357B-45FB-9A62-C25CD4B5F236}" type="slidenum">
              <a:rPr lang="en-US" smtClean="0"/>
              <a:t>‹Nº›</a:t>
            </a:fld>
            <a:endParaRPr lang="en-US"/>
          </a:p>
        </p:txBody>
      </p:sp>
    </p:spTree>
    <p:extLst>
      <p:ext uri="{BB962C8B-B14F-4D97-AF65-F5344CB8AC3E}">
        <p14:creationId xmlns:p14="http://schemas.microsoft.com/office/powerpoint/2010/main" val="37277174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fecha 4"/>
          <p:cNvSpPr>
            <a:spLocks noGrp="1"/>
          </p:cNvSpPr>
          <p:nvPr>
            <p:ph type="dt" sz="half" idx="10"/>
          </p:nvPr>
        </p:nvSpPr>
        <p:spPr/>
        <p:txBody>
          <a:bodyPr/>
          <a:lstStyle/>
          <a:p>
            <a:fld id="{3A97145A-4989-4801-A359-712B9E1E939B}" type="datetimeFigureOut">
              <a:rPr lang="en-US" smtClean="0"/>
              <a:t>4/4/2024</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7924F9CE-357B-45FB-9A62-C25CD4B5F236}" type="slidenum">
              <a:rPr lang="en-US" smtClean="0"/>
              <a:t>‹Nº›</a:t>
            </a:fld>
            <a:endParaRPr lang="en-US"/>
          </a:p>
        </p:txBody>
      </p:sp>
    </p:spTree>
    <p:extLst>
      <p:ext uri="{BB962C8B-B14F-4D97-AF65-F5344CB8AC3E}">
        <p14:creationId xmlns:p14="http://schemas.microsoft.com/office/powerpoint/2010/main" val="42246042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n-U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Marcador de fecha 6"/>
          <p:cNvSpPr>
            <a:spLocks noGrp="1"/>
          </p:cNvSpPr>
          <p:nvPr>
            <p:ph type="dt" sz="half" idx="10"/>
          </p:nvPr>
        </p:nvSpPr>
        <p:spPr/>
        <p:txBody>
          <a:bodyPr/>
          <a:lstStyle/>
          <a:p>
            <a:fld id="{3A97145A-4989-4801-A359-712B9E1E939B}" type="datetimeFigureOut">
              <a:rPr lang="en-US" smtClean="0"/>
              <a:t>4/4/2024</a:t>
            </a:fld>
            <a:endParaRPr lang="en-US"/>
          </a:p>
        </p:txBody>
      </p:sp>
      <p:sp>
        <p:nvSpPr>
          <p:cNvPr id="8" name="Marcador de pie de página 7"/>
          <p:cNvSpPr>
            <a:spLocks noGrp="1"/>
          </p:cNvSpPr>
          <p:nvPr>
            <p:ph type="ftr" sz="quarter" idx="11"/>
          </p:nvPr>
        </p:nvSpPr>
        <p:spPr/>
        <p:txBody>
          <a:bodyPr/>
          <a:lstStyle/>
          <a:p>
            <a:endParaRPr lang="en-US"/>
          </a:p>
        </p:txBody>
      </p:sp>
      <p:sp>
        <p:nvSpPr>
          <p:cNvPr id="9" name="Marcador de número de diapositiva 8"/>
          <p:cNvSpPr>
            <a:spLocks noGrp="1"/>
          </p:cNvSpPr>
          <p:nvPr>
            <p:ph type="sldNum" sz="quarter" idx="12"/>
          </p:nvPr>
        </p:nvSpPr>
        <p:spPr/>
        <p:txBody>
          <a:bodyPr/>
          <a:lstStyle/>
          <a:p>
            <a:fld id="{7924F9CE-357B-45FB-9A62-C25CD4B5F236}" type="slidenum">
              <a:rPr lang="en-US" smtClean="0"/>
              <a:t>‹Nº›</a:t>
            </a:fld>
            <a:endParaRPr lang="en-US"/>
          </a:p>
        </p:txBody>
      </p:sp>
    </p:spTree>
    <p:extLst>
      <p:ext uri="{BB962C8B-B14F-4D97-AF65-F5344CB8AC3E}">
        <p14:creationId xmlns:p14="http://schemas.microsoft.com/office/powerpoint/2010/main" val="1177663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fecha 2"/>
          <p:cNvSpPr>
            <a:spLocks noGrp="1"/>
          </p:cNvSpPr>
          <p:nvPr>
            <p:ph type="dt" sz="half" idx="10"/>
          </p:nvPr>
        </p:nvSpPr>
        <p:spPr/>
        <p:txBody>
          <a:bodyPr/>
          <a:lstStyle/>
          <a:p>
            <a:fld id="{3A97145A-4989-4801-A359-712B9E1E939B}" type="datetimeFigureOut">
              <a:rPr lang="en-US" smtClean="0"/>
              <a:t>4/4/2024</a:t>
            </a:fld>
            <a:endParaRPr lang="en-US"/>
          </a:p>
        </p:txBody>
      </p:sp>
      <p:sp>
        <p:nvSpPr>
          <p:cNvPr id="4" name="Marcador de pie de página 3"/>
          <p:cNvSpPr>
            <a:spLocks noGrp="1"/>
          </p:cNvSpPr>
          <p:nvPr>
            <p:ph type="ftr" sz="quarter" idx="11"/>
          </p:nvPr>
        </p:nvSpPr>
        <p:spPr/>
        <p:txBody>
          <a:bodyPr/>
          <a:lstStyle/>
          <a:p>
            <a:endParaRPr lang="en-US"/>
          </a:p>
        </p:txBody>
      </p:sp>
      <p:sp>
        <p:nvSpPr>
          <p:cNvPr id="5" name="Marcador de número de diapositiva 4"/>
          <p:cNvSpPr>
            <a:spLocks noGrp="1"/>
          </p:cNvSpPr>
          <p:nvPr>
            <p:ph type="sldNum" sz="quarter" idx="12"/>
          </p:nvPr>
        </p:nvSpPr>
        <p:spPr/>
        <p:txBody>
          <a:bodyPr/>
          <a:lstStyle/>
          <a:p>
            <a:fld id="{7924F9CE-357B-45FB-9A62-C25CD4B5F236}" type="slidenum">
              <a:rPr lang="en-US" smtClean="0"/>
              <a:t>‹Nº›</a:t>
            </a:fld>
            <a:endParaRPr lang="en-US"/>
          </a:p>
        </p:txBody>
      </p:sp>
    </p:spTree>
    <p:extLst>
      <p:ext uri="{BB962C8B-B14F-4D97-AF65-F5344CB8AC3E}">
        <p14:creationId xmlns:p14="http://schemas.microsoft.com/office/powerpoint/2010/main" val="23156645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A97145A-4989-4801-A359-712B9E1E939B}" type="datetimeFigureOut">
              <a:rPr lang="en-US" smtClean="0"/>
              <a:t>4/4/2024</a:t>
            </a:fld>
            <a:endParaRPr lang="en-US"/>
          </a:p>
        </p:txBody>
      </p:sp>
      <p:sp>
        <p:nvSpPr>
          <p:cNvPr id="3" name="Marcador de pie de página 2"/>
          <p:cNvSpPr>
            <a:spLocks noGrp="1"/>
          </p:cNvSpPr>
          <p:nvPr>
            <p:ph type="ftr" sz="quarter" idx="11"/>
          </p:nvPr>
        </p:nvSpPr>
        <p:spPr/>
        <p:txBody>
          <a:bodyPr/>
          <a:lstStyle/>
          <a:p>
            <a:endParaRPr lang="en-US"/>
          </a:p>
        </p:txBody>
      </p:sp>
      <p:sp>
        <p:nvSpPr>
          <p:cNvPr id="4" name="Marcador de número de diapositiva 3"/>
          <p:cNvSpPr>
            <a:spLocks noGrp="1"/>
          </p:cNvSpPr>
          <p:nvPr>
            <p:ph type="sldNum" sz="quarter" idx="12"/>
          </p:nvPr>
        </p:nvSpPr>
        <p:spPr/>
        <p:txBody>
          <a:bodyPr/>
          <a:lstStyle/>
          <a:p>
            <a:fld id="{7924F9CE-357B-45FB-9A62-C25CD4B5F236}" type="slidenum">
              <a:rPr lang="en-US" smtClean="0"/>
              <a:t>‹Nº›</a:t>
            </a:fld>
            <a:endParaRPr lang="en-US"/>
          </a:p>
        </p:txBody>
      </p:sp>
    </p:spTree>
    <p:extLst>
      <p:ext uri="{BB962C8B-B14F-4D97-AF65-F5344CB8AC3E}">
        <p14:creationId xmlns:p14="http://schemas.microsoft.com/office/powerpoint/2010/main" val="24672325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3A97145A-4989-4801-A359-712B9E1E939B}" type="datetimeFigureOut">
              <a:rPr lang="en-US" smtClean="0"/>
              <a:t>4/4/2024</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7924F9CE-357B-45FB-9A62-C25CD4B5F236}" type="slidenum">
              <a:rPr lang="en-US" smtClean="0"/>
              <a:t>‹Nº›</a:t>
            </a:fld>
            <a:endParaRPr lang="en-US"/>
          </a:p>
        </p:txBody>
      </p:sp>
    </p:spTree>
    <p:extLst>
      <p:ext uri="{BB962C8B-B14F-4D97-AF65-F5344CB8AC3E}">
        <p14:creationId xmlns:p14="http://schemas.microsoft.com/office/powerpoint/2010/main" val="19452843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3A97145A-4989-4801-A359-712B9E1E939B}" type="datetimeFigureOut">
              <a:rPr lang="en-US" smtClean="0"/>
              <a:t>4/4/2024</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7924F9CE-357B-45FB-9A62-C25CD4B5F236}" type="slidenum">
              <a:rPr lang="en-US" smtClean="0"/>
              <a:t>‹Nº›</a:t>
            </a:fld>
            <a:endParaRPr lang="en-US"/>
          </a:p>
        </p:txBody>
      </p:sp>
    </p:spTree>
    <p:extLst>
      <p:ext uri="{BB962C8B-B14F-4D97-AF65-F5344CB8AC3E}">
        <p14:creationId xmlns:p14="http://schemas.microsoft.com/office/powerpoint/2010/main" val="35124167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p:txBody>
          <a:bodyPr/>
          <a:lstStyle/>
          <a:p>
            <a:fld id="{3A97145A-4989-4801-A359-712B9E1E939B}" type="datetimeFigureOut">
              <a:rPr lang="en-US" smtClean="0"/>
              <a:t>4/4/2024</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7924F9CE-357B-45FB-9A62-C25CD4B5F236}" type="slidenum">
              <a:rPr lang="en-US" smtClean="0"/>
              <a:t>‹Nº›</a:t>
            </a:fld>
            <a:endParaRPr lang="en-US"/>
          </a:p>
        </p:txBody>
      </p:sp>
    </p:spTree>
    <p:extLst>
      <p:ext uri="{BB962C8B-B14F-4D97-AF65-F5344CB8AC3E}">
        <p14:creationId xmlns:p14="http://schemas.microsoft.com/office/powerpoint/2010/main" val="12597232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n-U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p:txBody>
          <a:bodyPr/>
          <a:lstStyle/>
          <a:p>
            <a:fld id="{3A97145A-4989-4801-A359-712B9E1E939B}" type="datetimeFigureOut">
              <a:rPr lang="en-US" smtClean="0"/>
              <a:t>4/4/2024</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7924F9CE-357B-45FB-9A62-C25CD4B5F236}" type="slidenum">
              <a:rPr lang="en-US" smtClean="0"/>
              <a:t>‹Nº›</a:t>
            </a:fld>
            <a:endParaRPr lang="en-US"/>
          </a:p>
        </p:txBody>
      </p:sp>
    </p:spTree>
    <p:extLst>
      <p:ext uri="{BB962C8B-B14F-4D97-AF65-F5344CB8AC3E}">
        <p14:creationId xmlns:p14="http://schemas.microsoft.com/office/powerpoint/2010/main" val="7526784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n-U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97145A-4989-4801-A359-712B9E1E939B}" type="datetimeFigureOut">
              <a:rPr lang="en-US" smtClean="0"/>
              <a:t>4/4/2024</a:t>
            </a:fld>
            <a:endParaRPr lang="en-U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24F9CE-357B-45FB-9A62-C25CD4B5F236}" type="slidenum">
              <a:rPr lang="en-US" smtClean="0"/>
              <a:t>‹Nº›</a:t>
            </a:fld>
            <a:endParaRPr lang="en-US"/>
          </a:p>
        </p:txBody>
      </p:sp>
    </p:spTree>
    <p:extLst>
      <p:ext uri="{BB962C8B-B14F-4D97-AF65-F5344CB8AC3E}">
        <p14:creationId xmlns:p14="http://schemas.microsoft.com/office/powerpoint/2010/main" val="34516703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2.jpeg"/></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2.jpeg"/></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2.jpeg"/></Relationships>
</file>

<file path=ppt/slides/_rels/slide1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jpg"/><Relationship Id="rId7"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2.jpeg"/></Relationships>
</file>

<file path=ppt/slides/_rels/slide12.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jpg"/><Relationship Id="rId7"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9.jpeg"/><Relationship Id="rId4" Type="http://schemas.openxmlformats.org/officeDocument/2006/relationships/image" Target="../media/image2.jpeg"/></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2.jpeg"/></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2.jpeg"/></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2.jpeg"/></Relationships>
</file>

<file path=ppt/slides/_rels/slide1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2.jpeg"/></Relationships>
</file>

<file path=ppt/slides/_rels/slide1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9.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jpg"/><Relationship Id="rId7"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9.jpeg"/><Relationship Id="rId4" Type="http://schemas.openxmlformats.org/officeDocument/2006/relationships/image" Target="../media/image2.jpeg"/></Relationships>
</file>

<file path=ppt/slides/_rels/slide20.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jpg"/><Relationship Id="rId7"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9.jpeg"/><Relationship Id="rId4" Type="http://schemas.openxmlformats.org/officeDocument/2006/relationships/image" Target="../media/image2.jpeg"/></Relationships>
</file>

<file path=ppt/slides/_rels/slide21.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1.jpg"/><Relationship Id="rId7" Type="http://schemas.openxmlformats.org/officeDocument/2006/relationships/image" Target="../media/image25.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9.jpeg"/><Relationship Id="rId4" Type="http://schemas.openxmlformats.org/officeDocument/2006/relationships/image" Target="../media/image2.jpeg"/></Relationships>
</file>

<file path=ppt/slides/_rels/slide2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2.jpeg"/></Relationships>
</file>

<file path=ppt/slides/_rels/slide2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2.jpeg"/><Relationship Id="rId4" Type="http://schemas.openxmlformats.org/officeDocument/2006/relationships/image" Target="../media/image1.jpg"/></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2.jpeg"/><Relationship Id="rId4" Type="http://schemas.openxmlformats.org/officeDocument/2006/relationships/image" Target="../media/image1.jpg"/></Relationships>
</file>

<file path=ppt/slides/_rels/slide28.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30.png"/><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29.png"/><Relationship Id="rId5" Type="http://schemas.openxmlformats.org/officeDocument/2006/relationships/image" Target="../media/image28.jpeg"/><Relationship Id="rId4" Type="http://schemas.openxmlformats.org/officeDocument/2006/relationships/image" Target="../media/image2.jpeg"/></Relationships>
</file>

<file path=ppt/slides/_rels/slide2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31.jpeg"/><Relationship Id="rId4" Type="http://schemas.openxmlformats.org/officeDocument/2006/relationships/image" Target="../media/image2.jpeg"/></Relationships>
</file>

<file path=ppt/slides/_rels/slide3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ángulo 11"/>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APOYO DE COMBATE II</a:t>
            </a:r>
          </a:p>
        </p:txBody>
      </p:sp>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528353" y="2379149"/>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UT N°2:</a:t>
            </a:r>
          </a:p>
          <a:p>
            <a:pPr algn="ctr"/>
            <a:r>
              <a:rPr lang="es-ES" sz="3200" b="1" dirty="0">
                <a:solidFill>
                  <a:schemeClr val="tx1"/>
                </a:solidFill>
                <a:latin typeface="Arial" panose="020B0604020202020204" pitchFamily="34" charset="0"/>
                <a:cs typeface="Arial" panose="020B0604020202020204" pitchFamily="34" charset="0"/>
              </a:rPr>
              <a:t>MATERIAL DE ARTILLERÍA</a:t>
            </a:r>
            <a:endParaRPr lang="es-CL" sz="3200" b="1" dirty="0">
              <a:solidFill>
                <a:schemeClr val="tx1"/>
              </a:solidFill>
              <a:latin typeface="Arial" panose="020B0604020202020204" pitchFamily="34" charset="0"/>
              <a:cs typeface="Arial" panose="020B0604020202020204" pitchFamily="34" charset="0"/>
            </a:endParaRPr>
          </a:p>
        </p:txBody>
      </p:sp>
      <p:sp>
        <p:nvSpPr>
          <p:cNvPr id="2" name="CuadroTexto 1"/>
          <p:cNvSpPr txBox="1"/>
          <p:nvPr/>
        </p:nvSpPr>
        <p:spPr>
          <a:xfrm>
            <a:off x="7430954" y="5472922"/>
            <a:ext cx="4598125" cy="646331"/>
          </a:xfrm>
          <a:prstGeom prst="rect">
            <a:avLst/>
          </a:prstGeom>
          <a:noFill/>
        </p:spPr>
        <p:txBody>
          <a:bodyPr wrap="square" rtlCol="0">
            <a:spAutoFit/>
          </a:bodyPr>
          <a:lstStyle/>
          <a:p>
            <a:r>
              <a:rPr lang="es-ES" b="1" dirty="0">
                <a:latin typeface="Arial" panose="020B0604020202020204" pitchFamily="34" charset="0"/>
                <a:cs typeface="Arial" panose="020B0604020202020204" pitchFamily="34" charset="0"/>
              </a:rPr>
              <a:t>Profesor: </a:t>
            </a:r>
            <a:r>
              <a:rPr lang="es-ES" dirty="0">
                <a:latin typeface="Arial" panose="020B0604020202020204" pitchFamily="34" charset="0"/>
                <a:cs typeface="Arial" panose="020B0604020202020204" pitchFamily="34" charset="0"/>
              </a:rPr>
              <a:t>T1 IM Jorge NARVÁEZ Salgado</a:t>
            </a:r>
          </a:p>
          <a:p>
            <a:r>
              <a:rPr lang="es-ES" b="1" dirty="0">
                <a:latin typeface="Arial" panose="020B0604020202020204" pitchFamily="34" charset="0"/>
                <a:cs typeface="Arial" panose="020B0604020202020204" pitchFamily="34" charset="0"/>
              </a:rPr>
              <a:t>Fecha	:  </a:t>
            </a:r>
            <a:r>
              <a:rPr lang="es-ES" dirty="0" smtClean="0">
                <a:latin typeface="Arial" panose="020B0604020202020204" pitchFamily="34" charset="0"/>
                <a:cs typeface="Arial" panose="020B0604020202020204" pitchFamily="34" charset="0"/>
              </a:rPr>
              <a:t>05</a:t>
            </a:r>
            <a:r>
              <a:rPr lang="es-ES" dirty="0" smtClean="0">
                <a:latin typeface="Arial" panose="020B0604020202020204" pitchFamily="34" charset="0"/>
                <a:cs typeface="Arial" panose="020B0604020202020204" pitchFamily="34" charset="0"/>
              </a:rPr>
              <a:t> </a:t>
            </a:r>
            <a:r>
              <a:rPr lang="es-ES" dirty="0">
                <a:latin typeface="Arial" panose="020B0604020202020204" pitchFamily="34" charset="0"/>
                <a:cs typeface="Arial" panose="020B0604020202020204" pitchFamily="34" charset="0"/>
              </a:rPr>
              <a:t>de </a:t>
            </a:r>
            <a:r>
              <a:rPr lang="es-ES" dirty="0" smtClean="0">
                <a:latin typeface="Arial" panose="020B0604020202020204" pitchFamily="34" charset="0"/>
                <a:cs typeface="Arial" panose="020B0604020202020204" pitchFamily="34" charset="0"/>
              </a:rPr>
              <a:t>abril</a:t>
            </a:r>
            <a:r>
              <a:rPr lang="es-ES" dirty="0" smtClean="0">
                <a:latin typeface="Arial" panose="020B0604020202020204" pitchFamily="34" charset="0"/>
                <a:cs typeface="Arial" panose="020B0604020202020204" pitchFamily="34" charset="0"/>
              </a:rPr>
              <a:t> 2024</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429394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ángulo 11"/>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TEMARIO</a:t>
            </a:r>
          </a:p>
        </p:txBody>
      </p:sp>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p:cNvSpPr txBox="1"/>
          <p:nvPr/>
        </p:nvSpPr>
        <p:spPr>
          <a:xfrm>
            <a:off x="1454151" y="1373139"/>
            <a:ext cx="9283700" cy="1631216"/>
          </a:xfrm>
          <a:prstGeom prst="rect">
            <a:avLst/>
          </a:prstGeom>
          <a:noFill/>
        </p:spPr>
        <p:txBody>
          <a:bodyPr wrap="square" rtlCol="0">
            <a:spAutoFit/>
          </a:bodyPr>
          <a:lstStyle/>
          <a:p>
            <a:pPr lvl="2" indent="-914400" fontAlgn="base"/>
            <a:r>
              <a:rPr lang="es-ES_tradnl" sz="2000" b="1" dirty="0">
                <a:latin typeface="Arial" panose="020B0604020202020204" pitchFamily="34" charset="0"/>
                <a:cs typeface="Arial" panose="020B0604020202020204" pitchFamily="34" charset="0"/>
              </a:rPr>
              <a:t>1. SOLTAM M-71 155MM.</a:t>
            </a:r>
            <a:endParaRPr lang="en-US" sz="2000" dirty="0">
              <a:latin typeface="Arial" panose="020B0604020202020204" pitchFamily="34" charset="0"/>
              <a:cs typeface="Arial" panose="020B0604020202020204" pitchFamily="34" charset="0"/>
            </a:endParaRPr>
          </a:p>
          <a:p>
            <a:r>
              <a:rPr lang="es-ES_tradnl" sz="2000" b="1" dirty="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a:p>
            <a:pPr marL="457200" lvl="0" indent="-457200">
              <a:buFont typeface="+mj-lt"/>
              <a:buAutoNum type="alphaUcPeriod"/>
            </a:pPr>
            <a:r>
              <a:rPr lang="es-ES_tradnl" sz="2000" dirty="0">
                <a:latin typeface="Arial" panose="020B0604020202020204" pitchFamily="34" charset="0"/>
                <a:cs typeface="Arial" panose="020B0604020202020204" pitchFamily="34" charset="0"/>
              </a:rPr>
              <a:t>Generalidades y nomenclatura.</a:t>
            </a:r>
            <a:endParaRPr lang="en-US" sz="2000" dirty="0">
              <a:latin typeface="Arial" panose="020B0604020202020204" pitchFamily="34" charset="0"/>
              <a:cs typeface="Arial" panose="020B0604020202020204" pitchFamily="34" charset="0"/>
            </a:endParaRPr>
          </a:p>
          <a:p>
            <a:pPr marL="457200" lvl="0" indent="-457200">
              <a:buFont typeface="+mj-lt"/>
              <a:buAutoNum type="alphaUcPeriod"/>
            </a:pPr>
            <a:r>
              <a:rPr lang="es-ES_tradnl" sz="2000" dirty="0">
                <a:latin typeface="Arial" panose="020B0604020202020204" pitchFamily="34" charset="0"/>
                <a:cs typeface="Arial" panose="020B0604020202020204" pitchFamily="34" charset="0"/>
              </a:rPr>
              <a:t>Capacidades y limitaciones técnicas y tácticas.</a:t>
            </a:r>
            <a:endParaRPr lang="en-US" sz="2000" dirty="0">
              <a:latin typeface="Arial" panose="020B0604020202020204" pitchFamily="34" charset="0"/>
              <a:cs typeface="Arial" panose="020B0604020202020204" pitchFamily="34" charset="0"/>
            </a:endParaRPr>
          </a:p>
          <a:p>
            <a:pPr marL="457200" lvl="0" indent="-457200">
              <a:buFont typeface="+mj-lt"/>
              <a:buAutoNum type="alphaUcPeriod"/>
            </a:pPr>
            <a:r>
              <a:rPr lang="es-ES_tradnl" sz="2000" dirty="0">
                <a:latin typeface="Arial" panose="020B0604020202020204" pitchFamily="34" charset="0"/>
                <a:cs typeface="Arial" panose="020B0604020202020204" pitchFamily="34" charset="0"/>
              </a:rPr>
              <a:t>Generalidades del servicio a la pieza.</a:t>
            </a:r>
            <a:endParaRPr lang="en-US" sz="2000" dirty="0">
              <a:latin typeface="Arial" panose="020B0604020202020204" pitchFamily="34" charset="0"/>
              <a:cs typeface="Arial" panose="020B0604020202020204" pitchFamily="34" charset="0"/>
            </a:endParaRPr>
          </a:p>
        </p:txBody>
      </p:sp>
      <p:pic>
        <p:nvPicPr>
          <p:cNvPr id="5" name="Imagen 4"/>
          <p:cNvPicPr>
            <a:picLocks noChangeAspect="1"/>
          </p:cNvPicPr>
          <p:nvPr/>
        </p:nvPicPr>
        <p:blipFill>
          <a:blip r:embed="rId5"/>
          <a:stretch>
            <a:fillRect/>
          </a:stretch>
        </p:blipFill>
        <p:spPr>
          <a:xfrm>
            <a:off x="0" y="4221255"/>
            <a:ext cx="2784143" cy="1818791"/>
          </a:xfrm>
          <a:prstGeom prst="rect">
            <a:avLst/>
          </a:prstGeom>
          <a:ln>
            <a:noFill/>
          </a:ln>
          <a:effectLst>
            <a:softEdge rad="112500"/>
          </a:effectLst>
        </p:spPr>
      </p:pic>
      <p:pic>
        <p:nvPicPr>
          <p:cNvPr id="6" name="Imagen 5"/>
          <p:cNvPicPr>
            <a:picLocks noChangeAspect="1"/>
          </p:cNvPicPr>
          <p:nvPr/>
        </p:nvPicPr>
        <p:blipFill>
          <a:blip r:embed="rId6"/>
          <a:stretch>
            <a:fillRect/>
          </a:stretch>
        </p:blipFill>
        <p:spPr>
          <a:xfrm>
            <a:off x="2676267" y="4221255"/>
            <a:ext cx="3247841" cy="1818791"/>
          </a:xfrm>
          <a:prstGeom prst="rect">
            <a:avLst/>
          </a:prstGeom>
          <a:ln>
            <a:noFill/>
          </a:ln>
          <a:effectLst>
            <a:softEdge rad="112500"/>
          </a:effectLst>
        </p:spPr>
      </p:pic>
      <p:pic>
        <p:nvPicPr>
          <p:cNvPr id="7" name="Imagen 6"/>
          <p:cNvPicPr>
            <a:picLocks noChangeAspect="1"/>
          </p:cNvPicPr>
          <p:nvPr/>
        </p:nvPicPr>
        <p:blipFill>
          <a:blip r:embed="rId7"/>
          <a:stretch>
            <a:fillRect/>
          </a:stretch>
        </p:blipFill>
        <p:spPr>
          <a:xfrm>
            <a:off x="5808415" y="4221255"/>
            <a:ext cx="3247843" cy="1818792"/>
          </a:xfrm>
          <a:prstGeom prst="rect">
            <a:avLst/>
          </a:prstGeom>
          <a:ln>
            <a:noFill/>
          </a:ln>
          <a:effectLst>
            <a:softEdge rad="112500"/>
          </a:effectLst>
        </p:spPr>
      </p:pic>
      <p:pic>
        <p:nvPicPr>
          <p:cNvPr id="8" name="Imagen 7"/>
          <p:cNvPicPr>
            <a:picLocks noChangeAspect="1"/>
          </p:cNvPicPr>
          <p:nvPr/>
        </p:nvPicPr>
        <p:blipFill>
          <a:blip r:embed="rId8"/>
          <a:stretch>
            <a:fillRect/>
          </a:stretch>
        </p:blipFill>
        <p:spPr>
          <a:xfrm>
            <a:off x="8940564" y="4221255"/>
            <a:ext cx="3258671" cy="1818793"/>
          </a:xfrm>
          <a:prstGeom prst="rect">
            <a:avLst/>
          </a:prstGeom>
          <a:ln>
            <a:noFill/>
          </a:ln>
          <a:effectLst>
            <a:softEdge rad="112500"/>
          </a:effectLst>
        </p:spPr>
      </p:pic>
    </p:spTree>
    <p:extLst>
      <p:ext uri="{BB962C8B-B14F-4D97-AF65-F5344CB8AC3E}">
        <p14:creationId xmlns:p14="http://schemas.microsoft.com/office/powerpoint/2010/main" val="26995683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88012" y="171257"/>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7501"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528353" y="58793"/>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MATERIAL DE ARTILLERÍA</a:t>
            </a:r>
            <a:endParaRPr lang="es-CL" sz="3200" b="1" dirty="0">
              <a:solidFill>
                <a:schemeClr val="tx1"/>
              </a:solidFill>
              <a:latin typeface="Arial" panose="020B0604020202020204" pitchFamily="34" charset="0"/>
              <a:cs typeface="Arial" panose="020B0604020202020204" pitchFamily="34" charset="0"/>
            </a:endParaRPr>
          </a:p>
        </p:txBody>
      </p:sp>
      <p:sp>
        <p:nvSpPr>
          <p:cNvPr id="10" name="Rectángulo redondeado 9"/>
          <p:cNvSpPr/>
          <p:nvPr/>
        </p:nvSpPr>
        <p:spPr>
          <a:xfrm>
            <a:off x="3952425" y="1421516"/>
            <a:ext cx="3934247" cy="52108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solidFill>
                  <a:schemeClr val="tx1"/>
                </a:solidFill>
                <a:latin typeface="Arial" panose="020B0604020202020204" pitchFamily="34" charset="0"/>
                <a:cs typeface="Arial" panose="020B0604020202020204" pitchFamily="34" charset="0"/>
              </a:rPr>
              <a:t>REFERECIAS</a:t>
            </a:r>
            <a:endParaRPr lang="en-US" b="1" dirty="0">
              <a:solidFill>
                <a:schemeClr val="tx1"/>
              </a:solidFill>
              <a:latin typeface="Arial" panose="020B0604020202020204" pitchFamily="34" charset="0"/>
              <a:cs typeface="Arial" panose="020B0604020202020204" pitchFamily="34" charset="0"/>
            </a:endParaRPr>
          </a:p>
        </p:txBody>
      </p:sp>
      <p:sp>
        <p:nvSpPr>
          <p:cNvPr id="3" name="CuadroTexto 2"/>
          <p:cNvSpPr txBox="1"/>
          <p:nvPr/>
        </p:nvSpPr>
        <p:spPr>
          <a:xfrm>
            <a:off x="1751704" y="2399780"/>
            <a:ext cx="8934493" cy="923330"/>
          </a:xfrm>
          <a:prstGeom prst="rect">
            <a:avLst/>
          </a:prstGeom>
          <a:solidFill>
            <a:schemeClr val="accent6">
              <a:lumMod val="60000"/>
              <a:lumOff val="40000"/>
            </a:schemeClr>
          </a:solidFill>
          <a:ln>
            <a:solidFill>
              <a:schemeClr val="tx1"/>
            </a:solidFill>
          </a:ln>
        </p:spPr>
        <p:txBody>
          <a:bodyPr wrap="square" rtlCol="0">
            <a:spAutoFit/>
          </a:bodyPr>
          <a:lstStyle/>
          <a:p>
            <a:endParaRPr lang="es-ES" dirty="0" smtClean="0">
              <a:latin typeface="Arial" panose="020B0604020202020204" pitchFamily="34" charset="0"/>
              <a:cs typeface="Arial" panose="020B0604020202020204" pitchFamily="34" charset="0"/>
            </a:endParaRPr>
          </a:p>
          <a:p>
            <a:r>
              <a:rPr lang="es-ES" smtClean="0">
                <a:latin typeface="Arial" panose="020B0604020202020204" pitchFamily="34" charset="0"/>
                <a:cs typeface="Arial" panose="020B0604020202020204" pitchFamily="34" charset="0"/>
              </a:rPr>
              <a:t>- MANUAL </a:t>
            </a:r>
            <a:r>
              <a:rPr lang="es-ES" dirty="0" smtClean="0">
                <a:latin typeface="Arial" panose="020B0604020202020204" pitchFamily="34" charset="0"/>
                <a:cs typeface="Arial" panose="020B0604020202020204" pitchFamily="34" charset="0"/>
              </a:rPr>
              <a:t>DE OPERACIÓN DEL CAÑÓN OBUS DE 155/39 MM SOLTAM.</a:t>
            </a:r>
          </a:p>
          <a:p>
            <a:r>
              <a:rPr lang="es-ES" dirty="0" smtClean="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76644918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redondeado 1"/>
          <p:cNvSpPr/>
          <p:nvPr/>
        </p:nvSpPr>
        <p:spPr>
          <a:xfrm>
            <a:off x="1528352" y="2026142"/>
            <a:ext cx="4567648" cy="3955713"/>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s-ES" dirty="0">
              <a:solidFill>
                <a:schemeClr val="tx1"/>
              </a:solidFill>
              <a:latin typeface="Arial" panose="020B0604020202020204" pitchFamily="34" charset="0"/>
              <a:cs typeface="Arial" panose="020B0604020202020204" pitchFamily="34" charset="0"/>
            </a:endParaRPr>
          </a:p>
          <a:p>
            <a:pPr algn="just"/>
            <a:endParaRPr lang="es-ES" sz="1400" dirty="0">
              <a:solidFill>
                <a:schemeClr val="tx1"/>
              </a:solidFill>
              <a:latin typeface="Arial" panose="020B0604020202020204" pitchFamily="34" charset="0"/>
              <a:cs typeface="Arial" panose="020B0604020202020204" pitchFamily="34" charset="0"/>
            </a:endParaRPr>
          </a:p>
          <a:p>
            <a:pPr algn="just"/>
            <a:r>
              <a:rPr lang="es-ES" sz="1400" dirty="0">
                <a:solidFill>
                  <a:schemeClr val="tx1"/>
                </a:solidFill>
                <a:latin typeface="Arial" panose="020B0604020202020204" pitchFamily="34" charset="0"/>
                <a:cs typeface="Arial" panose="020B0604020202020204" pitchFamily="34" charset="0"/>
              </a:rPr>
              <a:t>1.- OBÚS M-71 155MM CONSTRUIDO POR SOLTAM SYSTEM (1974), AHORA LLAMADO ELBIT SYSTEM. </a:t>
            </a:r>
          </a:p>
          <a:p>
            <a:pPr algn="just"/>
            <a:endParaRPr lang="es-ES" sz="1400" dirty="0">
              <a:solidFill>
                <a:schemeClr val="tx1"/>
              </a:solidFill>
              <a:latin typeface="Arial" panose="020B0604020202020204" pitchFamily="34" charset="0"/>
              <a:cs typeface="Arial" panose="020B0604020202020204" pitchFamily="34" charset="0"/>
            </a:endParaRPr>
          </a:p>
          <a:p>
            <a:pPr algn="just"/>
            <a:r>
              <a:rPr lang="es-ES" sz="1400" dirty="0">
                <a:solidFill>
                  <a:schemeClr val="tx1"/>
                </a:solidFill>
                <a:latin typeface="Arial" panose="020B0604020202020204" pitchFamily="34" charset="0"/>
                <a:cs typeface="Arial" panose="020B0604020202020204" pitchFamily="34" charset="0"/>
              </a:rPr>
              <a:t>2.- VERSIÓN MEJORADA OBÚS M-68, TUBO MAS LARGO (</a:t>
            </a:r>
            <a:r>
              <a:rPr lang="es-ES" sz="1400" dirty="0" smtClean="0">
                <a:solidFill>
                  <a:schemeClr val="tx1"/>
                </a:solidFill>
                <a:latin typeface="Arial" panose="020B0604020202020204" pitchFamily="34" charset="0"/>
                <a:cs typeface="Arial" panose="020B0604020202020204" pitchFamily="34" charset="0"/>
              </a:rPr>
              <a:t>MÁS </a:t>
            </a:r>
            <a:r>
              <a:rPr lang="es-ES" sz="1400" dirty="0">
                <a:solidFill>
                  <a:schemeClr val="tx1"/>
                </a:solidFill>
                <a:latin typeface="Arial" panose="020B0604020202020204" pitchFamily="34" charset="0"/>
                <a:cs typeface="Arial" panose="020B0604020202020204" pitchFamily="34" charset="0"/>
              </a:rPr>
              <a:t>ALCANCE) Y SISTEMA DE CARGA POR BANDEJA  ACCIONADA POR AIRE COMPRIMIDO.</a:t>
            </a:r>
          </a:p>
          <a:p>
            <a:pPr algn="just"/>
            <a:endParaRPr lang="es-ES" sz="1400" dirty="0">
              <a:solidFill>
                <a:schemeClr val="tx1"/>
              </a:solidFill>
              <a:latin typeface="Arial" panose="020B0604020202020204" pitchFamily="34" charset="0"/>
              <a:cs typeface="Arial" panose="020B0604020202020204" pitchFamily="34" charset="0"/>
            </a:endParaRPr>
          </a:p>
          <a:p>
            <a:pPr algn="just"/>
            <a:r>
              <a:rPr lang="es-ES" sz="1400" dirty="0">
                <a:solidFill>
                  <a:schemeClr val="tx1"/>
                </a:solidFill>
                <a:latin typeface="Arial" panose="020B0604020202020204" pitchFamily="34" charset="0"/>
                <a:cs typeface="Arial" panose="020B0604020202020204" pitchFamily="34" charset="0"/>
              </a:rPr>
              <a:t>3.- USADOS POR CHILE, SUDÁFRICA, SINGAPUR, </a:t>
            </a:r>
            <a:r>
              <a:rPr lang="es-ES" sz="1400" dirty="0" smtClean="0">
                <a:solidFill>
                  <a:schemeClr val="tx1"/>
                </a:solidFill>
                <a:latin typeface="Arial" panose="020B0604020202020204" pitchFamily="34" charset="0"/>
                <a:cs typeface="Arial" panose="020B0604020202020204" pitchFamily="34" charset="0"/>
              </a:rPr>
              <a:t>FILIPINAS </a:t>
            </a:r>
            <a:r>
              <a:rPr lang="es-ES" sz="1400" dirty="0">
                <a:solidFill>
                  <a:schemeClr val="tx1"/>
                </a:solidFill>
                <a:latin typeface="Arial" panose="020B0604020202020204" pitchFamily="34" charset="0"/>
                <a:cs typeface="Arial" panose="020B0604020202020204" pitchFamily="34" charset="0"/>
              </a:rPr>
              <a:t>Y ESLOVENIA.</a:t>
            </a:r>
          </a:p>
          <a:p>
            <a:pPr algn="just"/>
            <a:endParaRPr lang="es-ES" sz="1400" dirty="0">
              <a:solidFill>
                <a:schemeClr val="tx1"/>
              </a:solidFill>
              <a:latin typeface="Arial" panose="020B0604020202020204" pitchFamily="34" charset="0"/>
              <a:cs typeface="Arial" panose="020B0604020202020204" pitchFamily="34" charset="0"/>
            </a:endParaRPr>
          </a:p>
          <a:p>
            <a:pPr algn="just"/>
            <a:r>
              <a:rPr lang="es-ES" sz="1400" dirty="0">
                <a:solidFill>
                  <a:schemeClr val="tx1"/>
                </a:solidFill>
                <a:latin typeface="Arial" panose="020B0604020202020204" pitchFamily="34" charset="0"/>
                <a:cs typeface="Arial" panose="020B0604020202020204" pitchFamily="34" charset="0"/>
              </a:rPr>
              <a:t>4.- POR SU CAPACIDAD DE ALCANCE ES EMPLEADO COMO ARTILLERÍA DE COSTA.</a:t>
            </a:r>
          </a:p>
          <a:p>
            <a:pPr algn="just"/>
            <a:endParaRPr lang="es-ES" sz="1400" dirty="0">
              <a:solidFill>
                <a:schemeClr val="tx1"/>
              </a:solidFill>
              <a:latin typeface="Arial" panose="020B0604020202020204" pitchFamily="34" charset="0"/>
              <a:cs typeface="Arial" panose="020B0604020202020204" pitchFamily="34" charset="0"/>
            </a:endParaRPr>
          </a:p>
          <a:p>
            <a:pPr algn="just"/>
            <a:endParaRPr lang="es-ES" dirty="0">
              <a:solidFill>
                <a:schemeClr val="tx1"/>
              </a:solidFill>
              <a:latin typeface="Arial" panose="020B0604020202020204" pitchFamily="34" charset="0"/>
              <a:cs typeface="Arial" panose="020B0604020202020204" pitchFamily="34" charset="0"/>
            </a:endParaRPr>
          </a:p>
          <a:p>
            <a:pPr algn="just"/>
            <a:endParaRPr lang="es-ES" dirty="0">
              <a:solidFill>
                <a:schemeClr val="tx1"/>
              </a:solidFill>
              <a:latin typeface="Arial" panose="020B0604020202020204" pitchFamily="34" charset="0"/>
              <a:cs typeface="Arial" panose="020B0604020202020204" pitchFamily="34" charset="0"/>
            </a:endParaRPr>
          </a:p>
        </p:txBody>
      </p:sp>
      <p:pic>
        <p:nvPicPr>
          <p:cNvPr id="3076" name="Picture 4" descr="FDRA - Fuerza Terrestre: Artillería de campo: IMI M-71 (Israel)">
            <a:extLst>
              <a:ext uri="{FF2B5EF4-FFF2-40B4-BE49-F238E27FC236}">
                <a16:creationId xmlns:a16="http://schemas.microsoft.com/office/drawing/2014/main" id="{8D051D37-8042-49EB-8420-45D9D5884BE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98179" y="2092414"/>
            <a:ext cx="5104126" cy="382316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12" name="Rectángulo 11">
            <a:extLst>
              <a:ext uri="{FF2B5EF4-FFF2-40B4-BE49-F238E27FC236}">
                <a16:creationId xmlns:a16="http://schemas.microsoft.com/office/drawing/2014/main" id="{331A4913-F6C8-4472-B6DA-A633F1E3A09F}"/>
              </a:ext>
            </a:extLst>
          </p:cNvPr>
          <p:cNvSpPr/>
          <p:nvPr/>
        </p:nvSpPr>
        <p:spPr>
          <a:xfrm>
            <a:off x="1528352" y="1366632"/>
            <a:ext cx="2506753" cy="5186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b="1" dirty="0">
                <a:solidFill>
                  <a:schemeClr val="bg1"/>
                </a:solidFill>
                <a:latin typeface="Arial" panose="020B0604020202020204" pitchFamily="34" charset="0"/>
                <a:cs typeface="Arial" panose="020B0604020202020204" pitchFamily="34" charset="0"/>
              </a:rPr>
              <a:t>A. GENERALIDADES</a:t>
            </a:r>
            <a:endParaRPr lang="en-US" b="1" dirty="0">
              <a:solidFill>
                <a:schemeClr val="bg1"/>
              </a:solidFill>
              <a:latin typeface="Arial" panose="020B0604020202020204" pitchFamily="34" charset="0"/>
              <a:cs typeface="Arial" panose="020B0604020202020204" pitchFamily="34" charset="0"/>
            </a:endParaRPr>
          </a:p>
        </p:txBody>
      </p:sp>
      <p:sp>
        <p:nvSpPr>
          <p:cNvPr id="13" name="Rectángulo 12"/>
          <p:cNvSpPr/>
          <p:nvPr/>
        </p:nvSpPr>
        <p:spPr>
          <a:xfrm>
            <a:off x="1528353" y="58793"/>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MATERIAL DE ARTILLERÍA</a:t>
            </a:r>
            <a:endParaRPr lang="es-CL" sz="32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80370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redondeado 1"/>
          <p:cNvSpPr/>
          <p:nvPr/>
        </p:nvSpPr>
        <p:spPr>
          <a:xfrm>
            <a:off x="1528352" y="2026142"/>
            <a:ext cx="4567648" cy="3955713"/>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s-ES" dirty="0">
              <a:solidFill>
                <a:schemeClr val="tx1"/>
              </a:solidFill>
              <a:latin typeface="Arial" panose="020B0604020202020204" pitchFamily="34" charset="0"/>
              <a:cs typeface="Arial" panose="020B0604020202020204" pitchFamily="34" charset="0"/>
            </a:endParaRPr>
          </a:p>
          <a:p>
            <a:pPr algn="just"/>
            <a:endParaRPr lang="es-ES" sz="1400" dirty="0">
              <a:solidFill>
                <a:schemeClr val="tx1"/>
              </a:solidFill>
              <a:latin typeface="Arial" panose="020B0604020202020204" pitchFamily="34" charset="0"/>
              <a:cs typeface="Arial" panose="020B0604020202020204" pitchFamily="34" charset="0"/>
            </a:endParaRPr>
          </a:p>
          <a:p>
            <a:pPr algn="just"/>
            <a:r>
              <a:rPr lang="es-ES" sz="1400" dirty="0">
                <a:solidFill>
                  <a:schemeClr val="tx1"/>
                </a:solidFill>
                <a:latin typeface="Arial" panose="020B0604020202020204" pitchFamily="34" charset="0"/>
                <a:cs typeface="Arial" panose="020B0604020202020204" pitchFamily="34" charset="0"/>
              </a:rPr>
              <a:t>6.- POR SU CALIBRE ES CONSIDERADA ARMA DE </a:t>
            </a:r>
            <a:r>
              <a:rPr lang="es-ES" sz="1400" dirty="0" smtClean="0">
                <a:solidFill>
                  <a:schemeClr val="tx1"/>
                </a:solidFill>
                <a:latin typeface="Arial" panose="020B0604020202020204" pitchFamily="34" charset="0"/>
                <a:cs typeface="Arial" panose="020B0604020202020204" pitchFamily="34" charset="0"/>
              </a:rPr>
              <a:t>ARTILLERÍA MEDIANA.</a:t>
            </a:r>
            <a:endParaRPr lang="es-ES" sz="1400" dirty="0">
              <a:solidFill>
                <a:schemeClr val="tx1"/>
              </a:solidFill>
              <a:latin typeface="Arial" panose="020B0604020202020204" pitchFamily="34" charset="0"/>
              <a:cs typeface="Arial" panose="020B0604020202020204" pitchFamily="34" charset="0"/>
            </a:endParaRPr>
          </a:p>
          <a:p>
            <a:pPr algn="just"/>
            <a:endParaRPr lang="es-ES" sz="1400" dirty="0">
              <a:solidFill>
                <a:schemeClr val="tx1"/>
              </a:solidFill>
              <a:latin typeface="Arial" panose="020B0604020202020204" pitchFamily="34" charset="0"/>
              <a:cs typeface="Arial" panose="020B0604020202020204" pitchFamily="34" charset="0"/>
            </a:endParaRPr>
          </a:p>
          <a:p>
            <a:pPr algn="just"/>
            <a:r>
              <a:rPr lang="es-ES" sz="1400" dirty="0">
                <a:solidFill>
                  <a:schemeClr val="tx1"/>
                </a:solidFill>
                <a:latin typeface="Arial" panose="020B0604020202020204" pitchFamily="34" charset="0"/>
                <a:cs typeface="Arial" panose="020B0604020202020204" pitchFamily="34" charset="0"/>
              </a:rPr>
              <a:t>7.- FÁCIL TRASPORTE.</a:t>
            </a:r>
          </a:p>
          <a:p>
            <a:pPr algn="just"/>
            <a:endParaRPr lang="es-ES" sz="1400" dirty="0">
              <a:solidFill>
                <a:schemeClr val="tx1"/>
              </a:solidFill>
              <a:latin typeface="Arial" panose="020B0604020202020204" pitchFamily="34" charset="0"/>
              <a:cs typeface="Arial" panose="020B0604020202020204" pitchFamily="34" charset="0"/>
            </a:endParaRPr>
          </a:p>
          <a:p>
            <a:pPr algn="just">
              <a:tabLst>
                <a:tab pos="273050" algn="l"/>
              </a:tabLst>
            </a:pPr>
            <a:r>
              <a:rPr lang="es-ES" sz="1400" dirty="0">
                <a:solidFill>
                  <a:schemeClr val="tx1"/>
                </a:solidFill>
                <a:latin typeface="Arial" panose="020B0604020202020204" pitchFamily="34" charset="0"/>
                <a:cs typeface="Arial" panose="020B0604020202020204" pitchFamily="34" charset="0"/>
              </a:rPr>
              <a:t>8</a:t>
            </a:r>
            <a:r>
              <a:rPr lang="es-ES" sz="1400" dirty="0" smtClean="0">
                <a:solidFill>
                  <a:schemeClr val="tx1"/>
                </a:solidFill>
                <a:latin typeface="Arial" panose="020B0604020202020204" pitchFamily="34" charset="0"/>
                <a:cs typeface="Arial" panose="020B0604020202020204" pitchFamily="34" charset="0"/>
              </a:rPr>
              <a:t>.-ARMA </a:t>
            </a:r>
            <a:r>
              <a:rPr lang="es-ES" sz="1400" dirty="0">
                <a:solidFill>
                  <a:schemeClr val="tx1"/>
                </a:solidFill>
                <a:latin typeface="Arial" panose="020B0604020202020204" pitchFamily="34" charset="0"/>
                <a:cs typeface="Arial" panose="020B0604020202020204" pitchFamily="34" charset="0"/>
              </a:rPr>
              <a:t>CONFIABLE EN DISTINTOS TERRENOS Y CLIMAS.</a:t>
            </a:r>
          </a:p>
          <a:p>
            <a:pPr algn="just"/>
            <a:endParaRPr lang="es-ES" sz="1400" dirty="0">
              <a:solidFill>
                <a:schemeClr val="tx1"/>
              </a:solidFill>
              <a:latin typeface="Arial" panose="020B0604020202020204" pitchFamily="34" charset="0"/>
              <a:cs typeface="Arial" panose="020B0604020202020204" pitchFamily="34" charset="0"/>
            </a:endParaRPr>
          </a:p>
          <a:p>
            <a:pPr algn="just"/>
            <a:r>
              <a:rPr lang="es-ES" sz="1400" dirty="0">
                <a:solidFill>
                  <a:schemeClr val="tx1"/>
                </a:solidFill>
                <a:latin typeface="Arial" panose="020B0604020202020204" pitchFamily="34" charset="0"/>
                <a:cs typeface="Arial" panose="020B0604020202020204" pitchFamily="34" charset="0"/>
              </a:rPr>
              <a:t>9.- REQUIERE DE UNA DOTACIÓN DE 11 </a:t>
            </a:r>
            <a:r>
              <a:rPr lang="es-ES" sz="1400" dirty="0" smtClean="0">
                <a:solidFill>
                  <a:schemeClr val="tx1"/>
                </a:solidFill>
                <a:latin typeface="Arial" panose="020B0604020202020204" pitchFamily="34" charset="0"/>
                <a:cs typeface="Arial" panose="020B0604020202020204" pitchFamily="34" charset="0"/>
              </a:rPr>
              <a:t>(COMO MÍNIMO 8</a:t>
            </a:r>
            <a:r>
              <a:rPr lang="es-ES" sz="1400" dirty="0">
                <a:solidFill>
                  <a:schemeClr val="tx1"/>
                </a:solidFill>
                <a:latin typeface="Arial" panose="020B0604020202020204" pitchFamily="34" charset="0"/>
                <a:cs typeface="Arial" panose="020B0604020202020204" pitchFamily="34" charset="0"/>
              </a:rPr>
              <a:t>) PERSONAS PARA OPERADO.</a:t>
            </a:r>
          </a:p>
          <a:p>
            <a:pPr algn="just"/>
            <a:endParaRPr lang="es-ES" sz="1400" dirty="0">
              <a:solidFill>
                <a:schemeClr val="tx1"/>
              </a:solidFill>
              <a:latin typeface="Arial" panose="020B0604020202020204" pitchFamily="34" charset="0"/>
              <a:cs typeface="Arial" panose="020B0604020202020204" pitchFamily="34" charset="0"/>
            </a:endParaRPr>
          </a:p>
          <a:p>
            <a:pPr algn="just"/>
            <a:endParaRPr lang="es-ES" sz="1400" dirty="0">
              <a:solidFill>
                <a:schemeClr val="tx1"/>
              </a:solidFill>
              <a:latin typeface="Arial" panose="020B0604020202020204" pitchFamily="34" charset="0"/>
              <a:cs typeface="Arial" panose="020B0604020202020204" pitchFamily="34" charset="0"/>
            </a:endParaRPr>
          </a:p>
          <a:p>
            <a:pPr algn="just"/>
            <a:endParaRPr lang="es-ES" sz="1400" dirty="0">
              <a:solidFill>
                <a:schemeClr val="tx1"/>
              </a:solidFill>
              <a:latin typeface="Arial" panose="020B0604020202020204" pitchFamily="34" charset="0"/>
              <a:cs typeface="Arial" panose="020B0604020202020204" pitchFamily="34" charset="0"/>
            </a:endParaRPr>
          </a:p>
          <a:p>
            <a:pPr algn="just"/>
            <a:endParaRPr lang="es-ES" sz="1400" dirty="0">
              <a:solidFill>
                <a:schemeClr val="tx1"/>
              </a:solidFill>
              <a:latin typeface="Arial" panose="020B0604020202020204" pitchFamily="34" charset="0"/>
              <a:cs typeface="Arial" panose="020B0604020202020204" pitchFamily="34" charset="0"/>
            </a:endParaRPr>
          </a:p>
          <a:p>
            <a:pPr algn="just"/>
            <a:endParaRPr lang="es-ES" dirty="0">
              <a:solidFill>
                <a:schemeClr val="tx1"/>
              </a:solidFill>
              <a:latin typeface="Arial" panose="020B0604020202020204" pitchFamily="34" charset="0"/>
              <a:cs typeface="Arial" panose="020B0604020202020204" pitchFamily="34" charset="0"/>
            </a:endParaRPr>
          </a:p>
          <a:p>
            <a:pPr algn="just"/>
            <a:endParaRPr lang="es-ES" dirty="0">
              <a:solidFill>
                <a:schemeClr val="tx1"/>
              </a:solidFill>
              <a:latin typeface="Arial" panose="020B0604020202020204" pitchFamily="34" charset="0"/>
              <a:cs typeface="Arial" panose="020B0604020202020204" pitchFamily="34" charset="0"/>
            </a:endParaRPr>
          </a:p>
        </p:txBody>
      </p:sp>
      <p:pic>
        <p:nvPicPr>
          <p:cNvPr id="3076" name="Picture 4" descr="FDRA - Fuerza Terrestre: Artillería de campo: IMI M-71 (Israel)">
            <a:extLst>
              <a:ext uri="{FF2B5EF4-FFF2-40B4-BE49-F238E27FC236}">
                <a16:creationId xmlns:a16="http://schemas.microsoft.com/office/drawing/2014/main" id="{8D051D37-8042-49EB-8420-45D9D5884BE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40124" y="2127696"/>
            <a:ext cx="5104126" cy="3823168"/>
          </a:xfrm>
          <a:prstGeom prst="rect">
            <a:avLst/>
          </a:prstGeom>
          <a:noFill/>
          <a:extLst>
            <a:ext uri="{909E8E84-426E-40DD-AFC4-6F175D3DCCD1}">
              <a14:hiddenFill xmlns:a14="http://schemas.microsoft.com/office/drawing/2010/main">
                <a:solidFill>
                  <a:srgbClr val="FFFFFF"/>
                </a:solidFill>
              </a14:hiddenFill>
            </a:ext>
          </a:extLst>
        </p:spPr>
      </p:pic>
      <p:sp>
        <p:nvSpPr>
          <p:cNvPr id="17" name="Rectángulo 16">
            <a:extLst>
              <a:ext uri="{FF2B5EF4-FFF2-40B4-BE49-F238E27FC236}">
                <a16:creationId xmlns:a16="http://schemas.microsoft.com/office/drawing/2014/main" id="{891D7BF2-C8BC-4EBD-9315-BFAA361D9B2D}"/>
              </a:ext>
            </a:extLst>
          </p:cNvPr>
          <p:cNvSpPr/>
          <p:nvPr/>
        </p:nvSpPr>
        <p:spPr>
          <a:xfrm>
            <a:off x="1528352" y="1366632"/>
            <a:ext cx="2506753" cy="5186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b="1" dirty="0">
                <a:solidFill>
                  <a:schemeClr val="bg1"/>
                </a:solidFill>
                <a:latin typeface="Arial" panose="020B0604020202020204" pitchFamily="34" charset="0"/>
                <a:cs typeface="Arial" panose="020B0604020202020204" pitchFamily="34" charset="0"/>
              </a:rPr>
              <a:t>A. GENERALIDADES</a:t>
            </a:r>
            <a:endParaRPr lang="en-US" b="1" dirty="0">
              <a:solidFill>
                <a:schemeClr val="bg1"/>
              </a:solidFill>
              <a:latin typeface="Arial" panose="020B0604020202020204" pitchFamily="34" charset="0"/>
              <a:cs typeface="Arial" panose="020B0604020202020204" pitchFamily="34" charset="0"/>
            </a:endParaRPr>
          </a:p>
        </p:txBody>
      </p:sp>
      <p:sp>
        <p:nvSpPr>
          <p:cNvPr id="12" name="Rectángulo 11"/>
          <p:cNvSpPr/>
          <p:nvPr/>
        </p:nvSpPr>
        <p:spPr>
          <a:xfrm>
            <a:off x="1528353" y="58793"/>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MATERIAL DE ARTILLERÍA</a:t>
            </a:r>
            <a:endParaRPr lang="es-CL" sz="32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49467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redondeado 1"/>
          <p:cNvSpPr/>
          <p:nvPr/>
        </p:nvSpPr>
        <p:spPr>
          <a:xfrm>
            <a:off x="1528352" y="2026142"/>
            <a:ext cx="4567648" cy="3955713"/>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s-ES" dirty="0">
              <a:solidFill>
                <a:schemeClr val="tx1"/>
              </a:solidFill>
              <a:latin typeface="Arial" panose="020B0604020202020204" pitchFamily="34" charset="0"/>
              <a:cs typeface="Arial" panose="020B0604020202020204" pitchFamily="34" charset="0"/>
            </a:endParaRPr>
          </a:p>
          <a:p>
            <a:pPr algn="ctr"/>
            <a:r>
              <a:rPr lang="es-ES" sz="1400" b="1" u="sng" dirty="0">
                <a:solidFill>
                  <a:schemeClr val="tx1"/>
                </a:solidFill>
                <a:latin typeface="Arial" panose="020B0604020202020204" pitchFamily="34" charset="0"/>
                <a:cs typeface="Arial" panose="020B0604020202020204" pitchFamily="34" charset="0"/>
              </a:rPr>
              <a:t>DATOS TÉCNICOS GENERALES</a:t>
            </a:r>
          </a:p>
          <a:p>
            <a:pPr algn="ctr"/>
            <a:endParaRPr lang="es-ES" sz="1400" dirty="0">
              <a:solidFill>
                <a:schemeClr val="tx1"/>
              </a:solidFill>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s-ES" sz="1400" dirty="0">
                <a:solidFill>
                  <a:schemeClr val="tx1"/>
                </a:solidFill>
                <a:latin typeface="Arial" panose="020B0604020202020204" pitchFamily="34" charset="0"/>
                <a:cs typeface="Arial" panose="020B0604020202020204" pitchFamily="34" charset="0"/>
              </a:rPr>
              <a:t>PESO POS. MARCHA: 9200 KG.</a:t>
            </a:r>
          </a:p>
          <a:p>
            <a:pPr marL="285750" indent="-285750">
              <a:buFont typeface="Wingdings" panose="05000000000000000000" pitchFamily="2" charset="2"/>
              <a:buChar char="§"/>
            </a:pPr>
            <a:endParaRPr lang="es-ES" sz="1400" dirty="0">
              <a:solidFill>
                <a:schemeClr val="tx1"/>
              </a:solidFill>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s-ES" sz="1400" dirty="0">
                <a:solidFill>
                  <a:schemeClr val="tx1"/>
                </a:solidFill>
                <a:latin typeface="Arial" panose="020B0604020202020204" pitchFamily="34" charset="0"/>
                <a:cs typeface="Arial" panose="020B0604020202020204" pitchFamily="34" charset="0"/>
              </a:rPr>
              <a:t>LONG. POS. MARCHA: 7,5 MTS.</a:t>
            </a:r>
          </a:p>
          <a:p>
            <a:pPr marL="285750" indent="-285750">
              <a:buFont typeface="Wingdings" panose="05000000000000000000" pitchFamily="2" charset="2"/>
              <a:buChar char="§"/>
            </a:pPr>
            <a:endParaRPr lang="es-ES" sz="1400" dirty="0">
              <a:solidFill>
                <a:schemeClr val="tx1"/>
              </a:solidFill>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ES" sz="1400" dirty="0">
                <a:solidFill>
                  <a:schemeClr val="tx1"/>
                </a:solidFill>
                <a:latin typeface="Arial" panose="020B0604020202020204" pitchFamily="34" charset="0"/>
                <a:cs typeface="Arial" panose="020B0604020202020204" pitchFamily="34" charset="0"/>
              </a:rPr>
              <a:t>ANCHO POS. MARCHA: 2,58 MTS</a:t>
            </a:r>
          </a:p>
          <a:p>
            <a:pPr marL="285750" indent="-285750" algn="just">
              <a:buFont typeface="Wingdings" panose="05000000000000000000" pitchFamily="2" charset="2"/>
              <a:buChar char="§"/>
            </a:pPr>
            <a:endParaRPr lang="es-ES" sz="1400" dirty="0">
              <a:solidFill>
                <a:schemeClr val="tx1"/>
              </a:solidFill>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ES" sz="1400" dirty="0">
                <a:solidFill>
                  <a:schemeClr val="tx1"/>
                </a:solidFill>
                <a:latin typeface="Arial" panose="020B0604020202020204" pitchFamily="34" charset="0"/>
                <a:cs typeface="Arial" panose="020B0604020202020204" pitchFamily="34" charset="0"/>
              </a:rPr>
              <a:t>ALTURA POS. MARCHA: 2 MTS</a:t>
            </a:r>
          </a:p>
          <a:p>
            <a:pPr marL="285750" indent="-285750" algn="just">
              <a:buFont typeface="Wingdings" panose="05000000000000000000" pitchFamily="2" charset="2"/>
              <a:buChar char="§"/>
            </a:pPr>
            <a:endParaRPr lang="es-ES" sz="1400" dirty="0">
              <a:solidFill>
                <a:schemeClr val="tx1"/>
              </a:solidFill>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ES" sz="1400" dirty="0">
                <a:solidFill>
                  <a:schemeClr val="tx1"/>
                </a:solidFill>
                <a:latin typeface="Arial" panose="020B0604020202020204" pitchFamily="34" charset="0"/>
                <a:cs typeface="Arial" panose="020B0604020202020204" pitchFamily="34" charset="0"/>
              </a:rPr>
              <a:t>ALTURA LIBRE DEL SUELO: 38 CMS</a:t>
            </a:r>
          </a:p>
          <a:p>
            <a:pPr marL="285750" indent="-285750" algn="just">
              <a:buFont typeface="Wingdings" panose="05000000000000000000" pitchFamily="2" charset="2"/>
              <a:buChar char="§"/>
            </a:pPr>
            <a:endParaRPr lang="es-ES" sz="1400" dirty="0">
              <a:solidFill>
                <a:schemeClr val="tx1"/>
              </a:solidFill>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ES" sz="1400" dirty="0">
                <a:solidFill>
                  <a:schemeClr val="tx1"/>
                </a:solidFill>
                <a:latin typeface="Arial" panose="020B0604020202020204" pitchFamily="34" charset="0"/>
                <a:cs typeface="Arial" panose="020B0604020202020204" pitchFamily="34" charset="0"/>
              </a:rPr>
              <a:t>VELOCIDAD MÁX.: 100 KM/HR.</a:t>
            </a:r>
          </a:p>
          <a:p>
            <a:pPr algn="just"/>
            <a:endParaRPr lang="es-ES" sz="1400" dirty="0">
              <a:solidFill>
                <a:schemeClr val="tx1"/>
              </a:solidFill>
              <a:latin typeface="Arial" panose="020B0604020202020204" pitchFamily="34" charset="0"/>
              <a:cs typeface="Arial" panose="020B0604020202020204" pitchFamily="34" charset="0"/>
            </a:endParaRPr>
          </a:p>
          <a:p>
            <a:pPr algn="just"/>
            <a:endParaRPr lang="es-ES" sz="1400" dirty="0">
              <a:solidFill>
                <a:schemeClr val="tx1"/>
              </a:solidFill>
              <a:latin typeface="Arial" panose="020B0604020202020204" pitchFamily="34" charset="0"/>
              <a:cs typeface="Arial" panose="020B0604020202020204" pitchFamily="34" charset="0"/>
            </a:endParaRPr>
          </a:p>
          <a:p>
            <a:pPr algn="just"/>
            <a:endParaRPr lang="es-ES" sz="1400" dirty="0">
              <a:solidFill>
                <a:schemeClr val="tx1"/>
              </a:solidFill>
              <a:latin typeface="Arial" panose="020B0604020202020204" pitchFamily="34" charset="0"/>
              <a:cs typeface="Arial" panose="020B0604020202020204" pitchFamily="34" charset="0"/>
            </a:endParaRPr>
          </a:p>
          <a:p>
            <a:pPr algn="just"/>
            <a:endParaRPr lang="es-ES" dirty="0">
              <a:solidFill>
                <a:schemeClr val="tx1"/>
              </a:solidFill>
              <a:latin typeface="Arial" panose="020B0604020202020204" pitchFamily="34" charset="0"/>
              <a:cs typeface="Arial" panose="020B0604020202020204" pitchFamily="34" charset="0"/>
            </a:endParaRPr>
          </a:p>
          <a:p>
            <a:pPr algn="just"/>
            <a:endParaRPr lang="es-ES" dirty="0">
              <a:solidFill>
                <a:schemeClr val="tx1"/>
              </a:solidFill>
              <a:latin typeface="Arial" panose="020B0604020202020204" pitchFamily="34" charset="0"/>
              <a:cs typeface="Arial" panose="020B0604020202020204" pitchFamily="34" charset="0"/>
            </a:endParaRPr>
          </a:p>
        </p:txBody>
      </p:sp>
      <p:pic>
        <p:nvPicPr>
          <p:cNvPr id="3" name="Imagen 2">
            <a:extLst>
              <a:ext uri="{FF2B5EF4-FFF2-40B4-BE49-F238E27FC236}">
                <a16:creationId xmlns:a16="http://schemas.microsoft.com/office/drawing/2014/main" id="{05D18D8E-B9C5-41AC-82B8-274F62513632}"/>
              </a:ext>
            </a:extLst>
          </p:cNvPr>
          <p:cNvPicPr>
            <a:picLocks noChangeAspect="1"/>
          </p:cNvPicPr>
          <p:nvPr/>
        </p:nvPicPr>
        <p:blipFill>
          <a:blip r:embed="rId5"/>
          <a:stretch>
            <a:fillRect/>
          </a:stretch>
        </p:blipFill>
        <p:spPr>
          <a:xfrm>
            <a:off x="6669629" y="2174722"/>
            <a:ext cx="4776593" cy="3582445"/>
          </a:xfrm>
          <a:prstGeom prst="rect">
            <a:avLst/>
          </a:prstGeom>
          <a:ln>
            <a:noFill/>
          </a:ln>
          <a:effectLst>
            <a:outerShdw blurRad="190500" algn="tl" rotWithShape="0">
              <a:srgbClr val="000000">
                <a:alpha val="70000"/>
              </a:srgbClr>
            </a:outerShdw>
          </a:effectLst>
        </p:spPr>
      </p:pic>
      <p:sp>
        <p:nvSpPr>
          <p:cNvPr id="13" name="Rectángulo 12">
            <a:extLst>
              <a:ext uri="{FF2B5EF4-FFF2-40B4-BE49-F238E27FC236}">
                <a16:creationId xmlns:a16="http://schemas.microsoft.com/office/drawing/2014/main" id="{80F0C3A0-A4F3-4B28-A88B-179CD2C9DA14}"/>
              </a:ext>
            </a:extLst>
          </p:cNvPr>
          <p:cNvSpPr/>
          <p:nvPr/>
        </p:nvSpPr>
        <p:spPr>
          <a:xfrm>
            <a:off x="1528352" y="1366632"/>
            <a:ext cx="2506753" cy="5186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b="1" dirty="0">
                <a:solidFill>
                  <a:schemeClr val="bg1"/>
                </a:solidFill>
                <a:latin typeface="Arial" panose="020B0604020202020204" pitchFamily="34" charset="0"/>
                <a:cs typeface="Arial" panose="020B0604020202020204" pitchFamily="34" charset="0"/>
              </a:rPr>
              <a:t>A. GENERALIDADES</a:t>
            </a:r>
            <a:endParaRPr lang="en-US" b="1" dirty="0">
              <a:solidFill>
                <a:schemeClr val="bg1"/>
              </a:solidFill>
              <a:latin typeface="Arial" panose="020B0604020202020204" pitchFamily="34" charset="0"/>
              <a:cs typeface="Arial" panose="020B0604020202020204" pitchFamily="34" charset="0"/>
            </a:endParaRPr>
          </a:p>
        </p:txBody>
      </p:sp>
      <p:sp>
        <p:nvSpPr>
          <p:cNvPr id="12" name="Rectángulo 11"/>
          <p:cNvSpPr/>
          <p:nvPr/>
        </p:nvSpPr>
        <p:spPr>
          <a:xfrm>
            <a:off x="1528353" y="58793"/>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MATERIAL DE ARTILLERÍA</a:t>
            </a:r>
            <a:endParaRPr lang="es-CL" sz="32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39117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redondeado 1"/>
          <p:cNvSpPr/>
          <p:nvPr/>
        </p:nvSpPr>
        <p:spPr>
          <a:xfrm>
            <a:off x="1528352" y="2026142"/>
            <a:ext cx="4567648" cy="3955713"/>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s-ES" dirty="0">
              <a:solidFill>
                <a:schemeClr val="tx1"/>
              </a:solidFill>
              <a:latin typeface="Arial" panose="020B0604020202020204" pitchFamily="34" charset="0"/>
              <a:cs typeface="Arial" panose="020B0604020202020204" pitchFamily="34" charset="0"/>
            </a:endParaRPr>
          </a:p>
          <a:p>
            <a:pPr algn="ctr"/>
            <a:r>
              <a:rPr lang="es-ES" sz="1400" b="1" u="sng" dirty="0">
                <a:solidFill>
                  <a:schemeClr val="tx1"/>
                </a:solidFill>
                <a:latin typeface="Arial" panose="020B0604020202020204" pitchFamily="34" charset="0"/>
                <a:cs typeface="Arial" panose="020B0604020202020204" pitchFamily="34" charset="0"/>
              </a:rPr>
              <a:t>DATOS TÉCNICOS GENERALES</a:t>
            </a:r>
          </a:p>
          <a:p>
            <a:pPr algn="ctr"/>
            <a:endParaRPr lang="es-ES" sz="1400" dirty="0">
              <a:solidFill>
                <a:schemeClr val="tx1"/>
              </a:solidFill>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s-ES" sz="1400" dirty="0">
                <a:solidFill>
                  <a:schemeClr val="tx1"/>
                </a:solidFill>
                <a:latin typeface="Arial" panose="020B0604020202020204" pitchFamily="34" charset="0"/>
                <a:cs typeface="Arial" panose="020B0604020202020204" pitchFamily="34" charset="0"/>
              </a:rPr>
              <a:t>CALIBRE: 155MM.</a:t>
            </a:r>
          </a:p>
          <a:p>
            <a:pPr marL="285750" indent="-285750">
              <a:buFont typeface="Wingdings" panose="05000000000000000000" pitchFamily="2" charset="2"/>
              <a:buChar char="§"/>
            </a:pPr>
            <a:endParaRPr lang="es-ES" sz="1400" dirty="0">
              <a:solidFill>
                <a:schemeClr val="tx1"/>
              </a:solidFill>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s-ES" sz="1400" dirty="0">
                <a:solidFill>
                  <a:schemeClr val="tx1"/>
                </a:solidFill>
                <a:latin typeface="Arial" panose="020B0604020202020204" pitchFamily="34" charset="0"/>
                <a:cs typeface="Arial" panose="020B0604020202020204" pitchFamily="34" charset="0"/>
              </a:rPr>
              <a:t>LONG. TUBO CON MACIZO: 6,67 MTS.</a:t>
            </a:r>
          </a:p>
          <a:p>
            <a:pPr marL="285750" indent="-285750">
              <a:buFont typeface="Wingdings" panose="05000000000000000000" pitchFamily="2" charset="2"/>
              <a:buChar char="§"/>
            </a:pPr>
            <a:endParaRPr lang="es-ES" sz="1400" dirty="0">
              <a:solidFill>
                <a:schemeClr val="tx1"/>
              </a:solidFill>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ES" sz="1400" dirty="0" smtClean="0">
                <a:solidFill>
                  <a:schemeClr val="tx1"/>
                </a:solidFill>
                <a:latin typeface="Arial" panose="020B0604020202020204" pitchFamily="34" charset="0"/>
                <a:cs typeface="Arial" panose="020B0604020202020204" pitchFamily="34" charset="0"/>
              </a:rPr>
              <a:t>DIÁMETRO </a:t>
            </a:r>
            <a:r>
              <a:rPr lang="es-ES" sz="1400" dirty="0">
                <a:solidFill>
                  <a:schemeClr val="tx1"/>
                </a:solidFill>
                <a:latin typeface="Arial" panose="020B0604020202020204" pitchFamily="34" charset="0"/>
                <a:cs typeface="Arial" panose="020B0604020202020204" pitchFamily="34" charset="0"/>
              </a:rPr>
              <a:t>RECAMARA: 17,2 CMS</a:t>
            </a:r>
          </a:p>
          <a:p>
            <a:pPr marL="285750" indent="-285750" algn="just">
              <a:buFont typeface="Wingdings" panose="05000000000000000000" pitchFamily="2" charset="2"/>
              <a:buChar char="§"/>
            </a:pPr>
            <a:endParaRPr lang="es-ES" sz="1400" dirty="0">
              <a:solidFill>
                <a:schemeClr val="tx1"/>
              </a:solidFill>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ES" sz="1400" dirty="0">
                <a:solidFill>
                  <a:schemeClr val="tx1"/>
                </a:solidFill>
                <a:latin typeface="Arial" panose="020B0604020202020204" pitchFamily="34" charset="0"/>
                <a:cs typeface="Arial" panose="020B0604020202020204" pitchFamily="34" charset="0"/>
              </a:rPr>
              <a:t>ALCANCE MÁX: 30,7 KMS</a:t>
            </a:r>
          </a:p>
          <a:p>
            <a:pPr marL="285750" indent="-285750" algn="just">
              <a:buFont typeface="Wingdings" panose="05000000000000000000" pitchFamily="2" charset="2"/>
              <a:buChar char="§"/>
            </a:pPr>
            <a:endParaRPr lang="es-ES" sz="1400" dirty="0">
              <a:solidFill>
                <a:schemeClr val="tx1"/>
              </a:solidFill>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ES" sz="1400" dirty="0">
                <a:solidFill>
                  <a:schemeClr val="tx1"/>
                </a:solidFill>
                <a:latin typeface="Arial" panose="020B0604020202020204" pitchFamily="34" charset="0"/>
                <a:cs typeface="Arial" panose="020B0604020202020204" pitchFamily="34" charset="0"/>
              </a:rPr>
              <a:t>ALCANCE EFECTIVO: 23 KMS</a:t>
            </a:r>
          </a:p>
          <a:p>
            <a:pPr marL="285750" indent="-285750" algn="just">
              <a:buFont typeface="Wingdings" panose="05000000000000000000" pitchFamily="2" charset="2"/>
              <a:buChar char="§"/>
            </a:pPr>
            <a:endParaRPr lang="es-ES" sz="1400" dirty="0">
              <a:solidFill>
                <a:schemeClr val="tx1"/>
              </a:solidFill>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ES" sz="1400" dirty="0">
                <a:solidFill>
                  <a:schemeClr val="tx1"/>
                </a:solidFill>
                <a:latin typeface="Arial" panose="020B0604020202020204" pitchFamily="34" charset="0"/>
                <a:cs typeface="Arial" panose="020B0604020202020204" pitchFamily="34" charset="0"/>
              </a:rPr>
              <a:t>CADENCIA FUEGO: 4/5 TIROS X MIN.</a:t>
            </a:r>
          </a:p>
          <a:p>
            <a:pPr algn="just"/>
            <a:endParaRPr lang="es-ES" sz="1400" dirty="0">
              <a:solidFill>
                <a:schemeClr val="tx1"/>
              </a:solidFill>
              <a:latin typeface="Arial" panose="020B0604020202020204" pitchFamily="34" charset="0"/>
              <a:cs typeface="Arial" panose="020B0604020202020204" pitchFamily="34" charset="0"/>
            </a:endParaRPr>
          </a:p>
          <a:p>
            <a:pPr algn="just"/>
            <a:endParaRPr lang="es-ES" sz="1400" dirty="0">
              <a:solidFill>
                <a:schemeClr val="tx1"/>
              </a:solidFill>
              <a:latin typeface="Arial" panose="020B0604020202020204" pitchFamily="34" charset="0"/>
              <a:cs typeface="Arial" panose="020B0604020202020204" pitchFamily="34" charset="0"/>
            </a:endParaRPr>
          </a:p>
          <a:p>
            <a:pPr algn="just"/>
            <a:endParaRPr lang="es-ES" sz="1400" dirty="0">
              <a:solidFill>
                <a:schemeClr val="tx1"/>
              </a:solidFill>
              <a:latin typeface="Arial" panose="020B0604020202020204" pitchFamily="34" charset="0"/>
              <a:cs typeface="Arial" panose="020B0604020202020204" pitchFamily="34" charset="0"/>
            </a:endParaRPr>
          </a:p>
          <a:p>
            <a:pPr algn="just"/>
            <a:endParaRPr lang="es-ES" dirty="0">
              <a:solidFill>
                <a:schemeClr val="tx1"/>
              </a:solidFill>
              <a:latin typeface="Arial" panose="020B0604020202020204" pitchFamily="34" charset="0"/>
              <a:cs typeface="Arial" panose="020B0604020202020204" pitchFamily="34" charset="0"/>
            </a:endParaRPr>
          </a:p>
          <a:p>
            <a:pPr algn="just"/>
            <a:endParaRPr lang="es-ES" dirty="0">
              <a:solidFill>
                <a:schemeClr val="tx1"/>
              </a:solidFill>
              <a:latin typeface="Arial" panose="020B0604020202020204" pitchFamily="34" charset="0"/>
              <a:cs typeface="Arial" panose="020B0604020202020204" pitchFamily="34" charset="0"/>
            </a:endParaRPr>
          </a:p>
        </p:txBody>
      </p:sp>
      <p:pic>
        <p:nvPicPr>
          <p:cNvPr id="3" name="Imagen 2">
            <a:extLst>
              <a:ext uri="{FF2B5EF4-FFF2-40B4-BE49-F238E27FC236}">
                <a16:creationId xmlns:a16="http://schemas.microsoft.com/office/drawing/2014/main" id="{05D18D8E-B9C5-41AC-82B8-274F62513632}"/>
              </a:ext>
            </a:extLst>
          </p:cNvPr>
          <p:cNvPicPr>
            <a:picLocks noChangeAspect="1"/>
          </p:cNvPicPr>
          <p:nvPr/>
        </p:nvPicPr>
        <p:blipFill>
          <a:blip r:embed="rId5"/>
          <a:stretch>
            <a:fillRect/>
          </a:stretch>
        </p:blipFill>
        <p:spPr>
          <a:xfrm>
            <a:off x="6669629" y="2174722"/>
            <a:ext cx="4776593" cy="3582445"/>
          </a:xfrm>
          <a:prstGeom prst="rect">
            <a:avLst/>
          </a:prstGeom>
          <a:ln>
            <a:noFill/>
          </a:ln>
          <a:effectLst>
            <a:outerShdw blurRad="190500" algn="tl" rotWithShape="0">
              <a:srgbClr val="000000">
                <a:alpha val="70000"/>
              </a:srgbClr>
            </a:outerShdw>
          </a:effectLst>
        </p:spPr>
      </p:pic>
      <p:sp>
        <p:nvSpPr>
          <p:cNvPr id="12" name="Rectángulo 11">
            <a:extLst>
              <a:ext uri="{FF2B5EF4-FFF2-40B4-BE49-F238E27FC236}">
                <a16:creationId xmlns:a16="http://schemas.microsoft.com/office/drawing/2014/main" id="{41EB065F-2838-4502-8C11-89E012A2F8C7}"/>
              </a:ext>
            </a:extLst>
          </p:cNvPr>
          <p:cNvSpPr/>
          <p:nvPr/>
        </p:nvSpPr>
        <p:spPr>
          <a:xfrm>
            <a:off x="1528352" y="1366632"/>
            <a:ext cx="2506753" cy="5186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b="1" dirty="0">
                <a:solidFill>
                  <a:schemeClr val="bg1"/>
                </a:solidFill>
                <a:latin typeface="Arial" panose="020B0604020202020204" pitchFamily="34" charset="0"/>
                <a:cs typeface="Arial" panose="020B0604020202020204" pitchFamily="34" charset="0"/>
              </a:rPr>
              <a:t>A. GENERALIDADES</a:t>
            </a:r>
            <a:endParaRPr lang="en-US" b="1" dirty="0">
              <a:solidFill>
                <a:schemeClr val="bg1"/>
              </a:solidFill>
              <a:latin typeface="Arial" panose="020B0604020202020204" pitchFamily="34" charset="0"/>
              <a:cs typeface="Arial" panose="020B0604020202020204" pitchFamily="34" charset="0"/>
            </a:endParaRPr>
          </a:p>
        </p:txBody>
      </p:sp>
      <p:sp>
        <p:nvSpPr>
          <p:cNvPr id="13" name="Rectángulo 12"/>
          <p:cNvSpPr/>
          <p:nvPr/>
        </p:nvSpPr>
        <p:spPr>
          <a:xfrm>
            <a:off x="1528353" y="58793"/>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MATERIAL DE ARTILLERÍA</a:t>
            </a:r>
            <a:endParaRPr lang="es-CL" sz="32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4864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redondeado 1"/>
          <p:cNvSpPr/>
          <p:nvPr/>
        </p:nvSpPr>
        <p:spPr>
          <a:xfrm>
            <a:off x="1528352" y="2026142"/>
            <a:ext cx="4567648" cy="3955713"/>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s-ES" dirty="0">
              <a:solidFill>
                <a:schemeClr val="tx1"/>
              </a:solidFill>
              <a:latin typeface="Arial" panose="020B0604020202020204" pitchFamily="34" charset="0"/>
              <a:cs typeface="Arial" panose="020B0604020202020204" pitchFamily="34" charset="0"/>
            </a:endParaRPr>
          </a:p>
          <a:p>
            <a:pPr algn="ctr"/>
            <a:r>
              <a:rPr lang="es-ES" sz="1400" b="1" u="sng" dirty="0">
                <a:solidFill>
                  <a:schemeClr val="tx1"/>
                </a:solidFill>
                <a:latin typeface="Arial" panose="020B0604020202020204" pitchFamily="34" charset="0"/>
                <a:cs typeface="Arial" panose="020B0604020202020204" pitchFamily="34" charset="0"/>
              </a:rPr>
              <a:t>DATOS TÉCNICOS GENERALES</a:t>
            </a:r>
          </a:p>
          <a:p>
            <a:pPr algn="ctr"/>
            <a:endParaRPr lang="es-ES" sz="1400" dirty="0">
              <a:solidFill>
                <a:schemeClr val="tx1"/>
              </a:solidFill>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s-ES" sz="1400" dirty="0">
                <a:solidFill>
                  <a:schemeClr val="tx1"/>
                </a:solidFill>
                <a:latin typeface="Arial" panose="020B0604020202020204" pitchFamily="34" charset="0"/>
                <a:cs typeface="Arial" panose="020B0604020202020204" pitchFamily="34" charset="0"/>
              </a:rPr>
              <a:t>ESTRIADO: 48 ESTRÍAS.</a:t>
            </a:r>
          </a:p>
          <a:p>
            <a:pPr marL="285750" indent="-285750">
              <a:buFont typeface="Wingdings" panose="05000000000000000000" pitchFamily="2" charset="2"/>
              <a:buChar char="§"/>
            </a:pPr>
            <a:endParaRPr lang="es-ES" sz="1400" dirty="0">
              <a:solidFill>
                <a:schemeClr val="tx1"/>
              </a:solidFill>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s-ES" sz="1400" dirty="0">
                <a:solidFill>
                  <a:schemeClr val="tx1"/>
                </a:solidFill>
                <a:latin typeface="Arial" panose="020B0604020202020204" pitchFamily="34" charset="0"/>
                <a:cs typeface="Arial" panose="020B0604020202020204" pitchFamily="34" charset="0"/>
              </a:rPr>
              <a:t>LONG. RAYADO: 5 MTS</a:t>
            </a:r>
          </a:p>
          <a:p>
            <a:pPr marL="285750" indent="-285750">
              <a:buFont typeface="Wingdings" panose="05000000000000000000" pitchFamily="2" charset="2"/>
              <a:buChar char="§"/>
            </a:pPr>
            <a:endParaRPr lang="es-ES" sz="1400" dirty="0">
              <a:solidFill>
                <a:schemeClr val="tx1"/>
              </a:solidFill>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ES" sz="1400" dirty="0">
                <a:solidFill>
                  <a:schemeClr val="tx1"/>
                </a:solidFill>
                <a:latin typeface="Arial" panose="020B0604020202020204" pitchFamily="34" charset="0"/>
                <a:cs typeface="Arial" panose="020B0604020202020204" pitchFamily="34" charset="0"/>
              </a:rPr>
              <a:t>ANCHO RAYAS: 6,6 MM</a:t>
            </a:r>
          </a:p>
          <a:p>
            <a:pPr marL="285750" indent="-285750" algn="just">
              <a:buFont typeface="Wingdings" panose="05000000000000000000" pitchFamily="2" charset="2"/>
              <a:buChar char="§"/>
            </a:pPr>
            <a:endParaRPr lang="es-ES" sz="1400" dirty="0">
              <a:solidFill>
                <a:schemeClr val="tx1"/>
              </a:solidFill>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ES" sz="1400" dirty="0">
                <a:solidFill>
                  <a:schemeClr val="tx1"/>
                </a:solidFill>
                <a:latin typeface="Arial" panose="020B0604020202020204" pitchFamily="34" charset="0"/>
                <a:cs typeface="Arial" panose="020B0604020202020204" pitchFamily="34" charset="0"/>
              </a:rPr>
              <a:t>PROFUNDIDAD RAYAS: 1,2 MM</a:t>
            </a:r>
          </a:p>
          <a:p>
            <a:pPr marL="285750" indent="-285750" algn="just">
              <a:buFont typeface="Wingdings" panose="05000000000000000000" pitchFamily="2" charset="2"/>
              <a:buChar char="§"/>
            </a:pPr>
            <a:endParaRPr lang="es-ES" sz="1400" dirty="0">
              <a:solidFill>
                <a:schemeClr val="tx1"/>
              </a:solidFill>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ES" sz="1400" dirty="0">
                <a:solidFill>
                  <a:schemeClr val="tx1"/>
                </a:solidFill>
                <a:latin typeface="Arial" panose="020B0604020202020204" pitchFamily="34" charset="0"/>
                <a:cs typeface="Arial" panose="020B0604020202020204" pitchFamily="34" charset="0"/>
              </a:rPr>
              <a:t>ANCHO MACIZOS: 3,5 MM</a:t>
            </a:r>
          </a:p>
          <a:p>
            <a:pPr algn="just"/>
            <a:endParaRPr lang="es-ES" sz="1400" dirty="0">
              <a:solidFill>
                <a:schemeClr val="tx1"/>
              </a:solidFill>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ES" sz="1400" dirty="0">
                <a:solidFill>
                  <a:schemeClr val="tx1"/>
                </a:solidFill>
                <a:latin typeface="Arial" panose="020B0604020202020204" pitchFamily="34" charset="0"/>
                <a:cs typeface="Arial" panose="020B0604020202020204" pitchFamily="34" charset="0"/>
              </a:rPr>
              <a:t>INCLINACIÓN RAYADO: DEXTROGIRO, TORSIÓN PROGRESIVA 5°51´- 8°56´</a:t>
            </a:r>
          </a:p>
          <a:p>
            <a:pPr algn="just"/>
            <a:endParaRPr lang="es-ES" sz="1400" dirty="0">
              <a:solidFill>
                <a:schemeClr val="tx1"/>
              </a:solidFill>
              <a:latin typeface="Arial" panose="020B0604020202020204" pitchFamily="34" charset="0"/>
              <a:cs typeface="Arial" panose="020B0604020202020204" pitchFamily="34" charset="0"/>
            </a:endParaRPr>
          </a:p>
          <a:p>
            <a:pPr algn="just"/>
            <a:endParaRPr lang="es-ES" sz="1400" dirty="0">
              <a:solidFill>
                <a:schemeClr val="tx1"/>
              </a:solidFill>
              <a:latin typeface="Arial" panose="020B0604020202020204" pitchFamily="34" charset="0"/>
              <a:cs typeface="Arial" panose="020B0604020202020204" pitchFamily="34" charset="0"/>
            </a:endParaRPr>
          </a:p>
          <a:p>
            <a:pPr algn="just"/>
            <a:endParaRPr lang="es-ES" sz="1400" dirty="0">
              <a:solidFill>
                <a:schemeClr val="tx1"/>
              </a:solidFill>
              <a:latin typeface="Arial" panose="020B0604020202020204" pitchFamily="34" charset="0"/>
              <a:cs typeface="Arial" panose="020B0604020202020204" pitchFamily="34" charset="0"/>
            </a:endParaRPr>
          </a:p>
          <a:p>
            <a:pPr algn="just"/>
            <a:endParaRPr lang="es-ES" dirty="0">
              <a:solidFill>
                <a:schemeClr val="tx1"/>
              </a:solidFill>
              <a:latin typeface="Arial" panose="020B0604020202020204" pitchFamily="34" charset="0"/>
              <a:cs typeface="Arial" panose="020B0604020202020204" pitchFamily="34" charset="0"/>
            </a:endParaRPr>
          </a:p>
          <a:p>
            <a:pPr algn="just"/>
            <a:endParaRPr lang="es-ES" dirty="0">
              <a:solidFill>
                <a:schemeClr val="tx1"/>
              </a:solidFill>
              <a:latin typeface="Arial" panose="020B0604020202020204" pitchFamily="34" charset="0"/>
              <a:cs typeface="Arial" panose="020B0604020202020204" pitchFamily="34" charset="0"/>
            </a:endParaRPr>
          </a:p>
        </p:txBody>
      </p:sp>
      <p:pic>
        <p:nvPicPr>
          <p:cNvPr id="3" name="Imagen 2">
            <a:extLst>
              <a:ext uri="{FF2B5EF4-FFF2-40B4-BE49-F238E27FC236}">
                <a16:creationId xmlns:a16="http://schemas.microsoft.com/office/drawing/2014/main" id="{05D18D8E-B9C5-41AC-82B8-274F62513632}"/>
              </a:ext>
            </a:extLst>
          </p:cNvPr>
          <p:cNvPicPr>
            <a:picLocks noChangeAspect="1"/>
          </p:cNvPicPr>
          <p:nvPr/>
        </p:nvPicPr>
        <p:blipFill>
          <a:blip r:embed="rId5"/>
          <a:stretch>
            <a:fillRect/>
          </a:stretch>
        </p:blipFill>
        <p:spPr>
          <a:xfrm>
            <a:off x="6669629" y="2174722"/>
            <a:ext cx="4776593" cy="3582445"/>
          </a:xfrm>
          <a:prstGeom prst="rect">
            <a:avLst/>
          </a:prstGeom>
          <a:ln>
            <a:noFill/>
          </a:ln>
          <a:effectLst>
            <a:outerShdw blurRad="190500" algn="tl" rotWithShape="0">
              <a:srgbClr val="000000">
                <a:alpha val="70000"/>
              </a:srgbClr>
            </a:outerShdw>
          </a:effectLst>
        </p:spPr>
      </p:pic>
      <p:sp>
        <p:nvSpPr>
          <p:cNvPr id="12" name="Rectángulo 11">
            <a:extLst>
              <a:ext uri="{FF2B5EF4-FFF2-40B4-BE49-F238E27FC236}">
                <a16:creationId xmlns:a16="http://schemas.microsoft.com/office/drawing/2014/main" id="{9196CB47-9FBC-46D9-B512-F3E6F32A2BA6}"/>
              </a:ext>
            </a:extLst>
          </p:cNvPr>
          <p:cNvSpPr/>
          <p:nvPr/>
        </p:nvSpPr>
        <p:spPr>
          <a:xfrm>
            <a:off x="1528352" y="1366632"/>
            <a:ext cx="2506753" cy="5186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b="1" dirty="0">
                <a:solidFill>
                  <a:schemeClr val="bg1"/>
                </a:solidFill>
                <a:latin typeface="Arial" panose="020B0604020202020204" pitchFamily="34" charset="0"/>
                <a:cs typeface="Arial" panose="020B0604020202020204" pitchFamily="34" charset="0"/>
              </a:rPr>
              <a:t>A. GENERALIDADES</a:t>
            </a:r>
            <a:endParaRPr lang="en-US" b="1" dirty="0">
              <a:solidFill>
                <a:schemeClr val="bg1"/>
              </a:solidFill>
              <a:latin typeface="Arial" panose="020B0604020202020204" pitchFamily="34" charset="0"/>
              <a:cs typeface="Arial" panose="020B0604020202020204" pitchFamily="34" charset="0"/>
            </a:endParaRPr>
          </a:p>
        </p:txBody>
      </p:sp>
      <p:sp>
        <p:nvSpPr>
          <p:cNvPr id="13" name="Rectángulo 12"/>
          <p:cNvSpPr/>
          <p:nvPr/>
        </p:nvSpPr>
        <p:spPr>
          <a:xfrm>
            <a:off x="1528353" y="58793"/>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MATERIAL DE ARTILLERÍA</a:t>
            </a:r>
            <a:endParaRPr lang="es-CL" sz="32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90729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redondeado 1"/>
          <p:cNvSpPr/>
          <p:nvPr/>
        </p:nvSpPr>
        <p:spPr>
          <a:xfrm>
            <a:off x="1528352" y="2026142"/>
            <a:ext cx="4567648" cy="3955713"/>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s-ES" sz="1400" b="1" u="sng" dirty="0">
                <a:solidFill>
                  <a:schemeClr val="tx1"/>
                </a:solidFill>
                <a:latin typeface="Arial" panose="020B0604020202020204" pitchFamily="34" charset="0"/>
                <a:cs typeface="Arial" panose="020B0604020202020204" pitchFamily="34" charset="0"/>
              </a:rPr>
              <a:t>DATOS TÉCNICOS GENERALES</a:t>
            </a:r>
          </a:p>
          <a:p>
            <a:pPr algn="ctr"/>
            <a:endParaRPr lang="es-ES" sz="1400" dirty="0">
              <a:solidFill>
                <a:schemeClr val="tx1"/>
              </a:solidFill>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s-ES" sz="1400" dirty="0">
                <a:solidFill>
                  <a:schemeClr val="tx1"/>
                </a:solidFill>
                <a:latin typeface="Arial" panose="020B0604020202020204" pitchFamily="34" charset="0"/>
                <a:cs typeface="Arial" panose="020B0604020202020204" pitchFamily="34" charset="0"/>
              </a:rPr>
              <a:t>ÁNGULO ELEVACIÓN:  - 53 MILS.	</a:t>
            </a:r>
          </a:p>
          <a:p>
            <a:r>
              <a:rPr lang="es-ES" sz="1400" dirty="0">
                <a:solidFill>
                  <a:schemeClr val="tx1"/>
                </a:solidFill>
                <a:latin typeface="Arial" panose="020B0604020202020204" pitchFamily="34" charset="0"/>
                <a:cs typeface="Arial" panose="020B0604020202020204" pitchFamily="34" charset="0"/>
              </a:rPr>
              <a:t>                                             + 925 MILS</a:t>
            </a:r>
          </a:p>
          <a:p>
            <a:endParaRPr lang="es-ES" sz="1400" dirty="0">
              <a:solidFill>
                <a:schemeClr val="tx1"/>
              </a:solidFill>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s-ES" sz="1400" dirty="0">
                <a:solidFill>
                  <a:schemeClr val="tx1"/>
                </a:solidFill>
                <a:latin typeface="Arial" panose="020B0604020202020204" pitchFamily="34" charset="0"/>
                <a:cs typeface="Arial" panose="020B0604020202020204" pitchFamily="34" charset="0"/>
              </a:rPr>
              <a:t>MECANISMO ELEVACIÓN: TORNILLO Y RUEDA TORNILLO SIN FIN</a:t>
            </a:r>
          </a:p>
          <a:p>
            <a:pPr marL="285750" indent="-285750">
              <a:buFont typeface="Wingdings" panose="05000000000000000000" pitchFamily="2" charset="2"/>
              <a:buChar char="§"/>
            </a:pPr>
            <a:endParaRPr lang="es-ES" sz="1400" dirty="0">
              <a:solidFill>
                <a:schemeClr val="tx1"/>
              </a:solidFill>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ES" sz="1400" dirty="0">
                <a:solidFill>
                  <a:schemeClr val="tx1"/>
                </a:solidFill>
                <a:latin typeface="Arial" panose="020B0604020202020204" pitchFamily="34" charset="0"/>
                <a:cs typeface="Arial" panose="020B0604020202020204" pitchFamily="34" charset="0"/>
              </a:rPr>
              <a:t>ROT. VOL. MANIOBRA: 01 VUELTA = 9 MILS.</a:t>
            </a:r>
          </a:p>
          <a:p>
            <a:pPr marL="285750" indent="-285750" algn="just">
              <a:buFont typeface="Wingdings" panose="05000000000000000000" pitchFamily="2" charset="2"/>
              <a:buChar char="§"/>
            </a:pPr>
            <a:endParaRPr lang="es-ES" sz="1400" dirty="0">
              <a:solidFill>
                <a:schemeClr val="tx1"/>
              </a:solidFill>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ES" sz="1400" dirty="0">
                <a:solidFill>
                  <a:schemeClr val="tx1"/>
                </a:solidFill>
                <a:latin typeface="Arial" panose="020B0604020202020204" pitchFamily="34" charset="0"/>
                <a:cs typeface="Arial" panose="020B0604020202020204" pitchFamily="34" charset="0"/>
              </a:rPr>
              <a:t>ÁNG. MOV. LATERAL: 748 MILS IZQ.</a:t>
            </a:r>
          </a:p>
          <a:p>
            <a:pPr algn="just"/>
            <a:r>
              <a:rPr lang="es-ES" sz="1400" dirty="0">
                <a:solidFill>
                  <a:schemeClr val="tx1"/>
                </a:solidFill>
                <a:latin typeface="Arial" panose="020B0604020202020204" pitchFamily="34" charset="0"/>
                <a:cs typeface="Arial" panose="020B0604020202020204" pitchFamily="34" charset="0"/>
              </a:rPr>
              <a:t>	                         748 MILS DER.</a:t>
            </a:r>
          </a:p>
          <a:p>
            <a:pPr marL="285750" indent="-285750" algn="just">
              <a:buFont typeface="Wingdings" panose="05000000000000000000" pitchFamily="2" charset="2"/>
              <a:buChar char="§"/>
            </a:pPr>
            <a:r>
              <a:rPr lang="es-ES" sz="1400" dirty="0">
                <a:solidFill>
                  <a:schemeClr val="tx1"/>
                </a:solidFill>
                <a:latin typeface="Arial" panose="020B0604020202020204" pitchFamily="34" charset="0"/>
                <a:cs typeface="Arial" panose="020B0604020202020204" pitchFamily="34" charset="0"/>
              </a:rPr>
              <a:t>ROT. VOL. DEFLEXIÓN: 01 VUELTA= 16 MILS.</a:t>
            </a:r>
          </a:p>
          <a:p>
            <a:pPr algn="just"/>
            <a:endParaRPr lang="es-ES" dirty="0">
              <a:solidFill>
                <a:schemeClr val="tx1"/>
              </a:solidFill>
              <a:latin typeface="Arial" panose="020B0604020202020204" pitchFamily="34" charset="0"/>
              <a:cs typeface="Arial" panose="020B0604020202020204" pitchFamily="34" charset="0"/>
            </a:endParaRPr>
          </a:p>
          <a:p>
            <a:pPr algn="just"/>
            <a:endParaRPr lang="es-ES" dirty="0">
              <a:solidFill>
                <a:schemeClr val="tx1"/>
              </a:solidFill>
              <a:latin typeface="Arial" panose="020B0604020202020204" pitchFamily="34" charset="0"/>
              <a:cs typeface="Arial" panose="020B0604020202020204" pitchFamily="34" charset="0"/>
            </a:endParaRPr>
          </a:p>
        </p:txBody>
      </p:sp>
      <p:pic>
        <p:nvPicPr>
          <p:cNvPr id="3" name="Imagen 2">
            <a:extLst>
              <a:ext uri="{FF2B5EF4-FFF2-40B4-BE49-F238E27FC236}">
                <a16:creationId xmlns:a16="http://schemas.microsoft.com/office/drawing/2014/main" id="{05D18D8E-B9C5-41AC-82B8-274F62513632}"/>
              </a:ext>
            </a:extLst>
          </p:cNvPr>
          <p:cNvPicPr>
            <a:picLocks noChangeAspect="1"/>
          </p:cNvPicPr>
          <p:nvPr/>
        </p:nvPicPr>
        <p:blipFill>
          <a:blip r:embed="rId5"/>
          <a:stretch>
            <a:fillRect/>
          </a:stretch>
        </p:blipFill>
        <p:spPr>
          <a:xfrm>
            <a:off x="6669629" y="2174722"/>
            <a:ext cx="4776593" cy="3582445"/>
          </a:xfrm>
          <a:prstGeom prst="rect">
            <a:avLst/>
          </a:prstGeom>
          <a:ln>
            <a:noFill/>
          </a:ln>
          <a:effectLst>
            <a:outerShdw blurRad="190500" algn="tl" rotWithShape="0">
              <a:srgbClr val="000000">
                <a:alpha val="70000"/>
              </a:srgbClr>
            </a:outerShdw>
          </a:effectLst>
        </p:spPr>
      </p:pic>
      <p:sp>
        <p:nvSpPr>
          <p:cNvPr id="12" name="Rectángulo 11">
            <a:extLst>
              <a:ext uri="{FF2B5EF4-FFF2-40B4-BE49-F238E27FC236}">
                <a16:creationId xmlns:a16="http://schemas.microsoft.com/office/drawing/2014/main" id="{D2FE85D7-D77A-4AA3-A3CA-C46F534851FD}"/>
              </a:ext>
            </a:extLst>
          </p:cNvPr>
          <p:cNvSpPr/>
          <p:nvPr/>
        </p:nvSpPr>
        <p:spPr>
          <a:xfrm>
            <a:off x="1528352" y="1415110"/>
            <a:ext cx="2506753" cy="5186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b="1" dirty="0">
                <a:solidFill>
                  <a:schemeClr val="bg1"/>
                </a:solidFill>
                <a:latin typeface="Arial" panose="020B0604020202020204" pitchFamily="34" charset="0"/>
                <a:cs typeface="Arial" panose="020B0604020202020204" pitchFamily="34" charset="0"/>
              </a:rPr>
              <a:t>A. GENERALIDADES</a:t>
            </a:r>
            <a:endParaRPr lang="en-US" b="1" dirty="0">
              <a:solidFill>
                <a:schemeClr val="bg1"/>
              </a:solidFill>
              <a:latin typeface="Arial" panose="020B0604020202020204" pitchFamily="34" charset="0"/>
              <a:cs typeface="Arial" panose="020B0604020202020204" pitchFamily="34" charset="0"/>
            </a:endParaRPr>
          </a:p>
        </p:txBody>
      </p:sp>
      <p:sp>
        <p:nvSpPr>
          <p:cNvPr id="13" name="Rectángulo 12"/>
          <p:cNvSpPr/>
          <p:nvPr/>
        </p:nvSpPr>
        <p:spPr>
          <a:xfrm>
            <a:off x="1528353" y="58793"/>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MATERIAL DE ARTILLERÍA</a:t>
            </a:r>
            <a:endParaRPr lang="es-CL" sz="32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51546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redondeado 1"/>
          <p:cNvSpPr/>
          <p:nvPr/>
        </p:nvSpPr>
        <p:spPr>
          <a:xfrm>
            <a:off x="1369126" y="1963469"/>
            <a:ext cx="9283699" cy="3284088"/>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s-ES" dirty="0">
                <a:solidFill>
                  <a:schemeClr val="tx1"/>
                </a:solidFill>
                <a:latin typeface="Arial" panose="020B0604020202020204" pitchFamily="34" charset="0"/>
                <a:cs typeface="Arial" panose="020B0604020202020204" pitchFamily="34" charset="0"/>
              </a:rPr>
              <a:t>PARA SU ESTUDIO EL </a:t>
            </a:r>
            <a:r>
              <a:rPr lang="es-ES" dirty="0" smtClean="0">
                <a:solidFill>
                  <a:schemeClr val="tx1"/>
                </a:solidFill>
                <a:latin typeface="Arial" panose="020B0604020202020204" pitchFamily="34" charset="0"/>
                <a:cs typeface="Arial" panose="020B0604020202020204" pitchFamily="34" charset="0"/>
              </a:rPr>
              <a:t>CAÑON </a:t>
            </a:r>
            <a:r>
              <a:rPr lang="es-ES" dirty="0">
                <a:solidFill>
                  <a:schemeClr val="tx1"/>
                </a:solidFill>
                <a:latin typeface="Arial" panose="020B0604020202020204" pitchFamily="34" charset="0"/>
                <a:cs typeface="Arial" panose="020B0604020202020204" pitchFamily="34" charset="0"/>
              </a:rPr>
              <a:t>SE DIVIDE EN:</a:t>
            </a:r>
          </a:p>
          <a:p>
            <a:pPr algn="just"/>
            <a:endParaRPr lang="es-ES" dirty="0">
              <a:solidFill>
                <a:schemeClr val="tx1"/>
              </a:solidFill>
              <a:latin typeface="Arial" panose="020B0604020202020204" pitchFamily="34" charset="0"/>
              <a:cs typeface="Arial" panose="020B0604020202020204" pitchFamily="34" charset="0"/>
            </a:endParaRPr>
          </a:p>
          <a:p>
            <a:pPr algn="just"/>
            <a:r>
              <a:rPr lang="es-ES" dirty="0">
                <a:solidFill>
                  <a:schemeClr val="tx1"/>
                </a:solidFill>
                <a:latin typeface="Arial" panose="020B0604020202020204" pitchFamily="34" charset="0"/>
                <a:cs typeface="Arial" panose="020B0604020202020204" pitchFamily="34" charset="0"/>
              </a:rPr>
              <a:t>1-  CAÑON.</a:t>
            </a:r>
          </a:p>
          <a:p>
            <a:pPr algn="just"/>
            <a:r>
              <a:rPr lang="es-ES" dirty="0">
                <a:solidFill>
                  <a:schemeClr val="tx1"/>
                </a:solidFill>
                <a:latin typeface="Arial" panose="020B0604020202020204" pitchFamily="34" charset="0"/>
                <a:cs typeface="Arial" panose="020B0604020202020204" pitchFamily="34" charset="0"/>
              </a:rPr>
              <a:t>2.- CUNA</a:t>
            </a:r>
          </a:p>
          <a:p>
            <a:pPr algn="just"/>
            <a:r>
              <a:rPr lang="es-ES" dirty="0">
                <a:solidFill>
                  <a:schemeClr val="tx1"/>
                </a:solidFill>
                <a:latin typeface="Arial" panose="020B0604020202020204" pitchFamily="34" charset="0"/>
                <a:cs typeface="Arial" panose="020B0604020202020204" pitchFamily="34" charset="0"/>
              </a:rPr>
              <a:t>3.- HORQUILLA</a:t>
            </a:r>
          </a:p>
          <a:p>
            <a:pPr algn="just"/>
            <a:r>
              <a:rPr lang="es-ES" dirty="0">
                <a:solidFill>
                  <a:schemeClr val="tx1"/>
                </a:solidFill>
                <a:latin typeface="Arial" panose="020B0604020202020204" pitchFamily="34" charset="0"/>
                <a:cs typeface="Arial" panose="020B0604020202020204" pitchFamily="34" charset="0"/>
              </a:rPr>
              <a:t>4.- BASE</a:t>
            </a:r>
          </a:p>
          <a:p>
            <a:pPr algn="just"/>
            <a:r>
              <a:rPr lang="es-ES" dirty="0">
                <a:solidFill>
                  <a:schemeClr val="tx1"/>
                </a:solidFill>
                <a:latin typeface="Arial" panose="020B0604020202020204" pitchFamily="34" charset="0"/>
                <a:cs typeface="Arial" panose="020B0604020202020204" pitchFamily="34" charset="0"/>
              </a:rPr>
              <a:t>5.- FLECHAS</a:t>
            </a:r>
          </a:p>
          <a:p>
            <a:pPr algn="just"/>
            <a:r>
              <a:rPr lang="es-ES" dirty="0">
                <a:solidFill>
                  <a:schemeClr val="tx1"/>
                </a:solidFill>
                <a:latin typeface="Arial" panose="020B0604020202020204" pitchFamily="34" charset="0"/>
                <a:cs typeface="Arial" panose="020B0604020202020204" pitchFamily="34" charset="0"/>
              </a:rPr>
              <a:t>6.- TREN RODANTE</a:t>
            </a:r>
          </a:p>
          <a:p>
            <a:pPr algn="just"/>
            <a:endParaRPr lang="es-ES" dirty="0">
              <a:solidFill>
                <a:schemeClr val="tx1"/>
              </a:solidFill>
              <a:latin typeface="Arial" panose="020B0604020202020204" pitchFamily="34" charset="0"/>
              <a:cs typeface="Arial" panose="020B0604020202020204" pitchFamily="34" charset="0"/>
            </a:endParaRPr>
          </a:p>
          <a:p>
            <a:pPr algn="ctr"/>
            <a:endParaRPr lang="es-ES" sz="1400" dirty="0">
              <a:solidFill>
                <a:schemeClr val="tx1"/>
              </a:solidFill>
              <a:latin typeface="Arial" panose="020B0604020202020204" pitchFamily="34" charset="0"/>
              <a:cs typeface="Arial" panose="020B0604020202020204" pitchFamily="34" charset="0"/>
            </a:endParaRPr>
          </a:p>
          <a:p>
            <a:pPr algn="just"/>
            <a:endParaRPr lang="es-ES" sz="1400" dirty="0">
              <a:solidFill>
                <a:schemeClr val="tx1"/>
              </a:solidFill>
              <a:latin typeface="Arial" panose="020B0604020202020204" pitchFamily="34" charset="0"/>
              <a:cs typeface="Arial" panose="020B0604020202020204" pitchFamily="34" charset="0"/>
            </a:endParaRPr>
          </a:p>
          <a:p>
            <a:pPr algn="just"/>
            <a:endParaRPr lang="es-ES" sz="1400" dirty="0">
              <a:solidFill>
                <a:schemeClr val="tx1"/>
              </a:solidFill>
              <a:latin typeface="Arial" panose="020B0604020202020204" pitchFamily="34" charset="0"/>
              <a:cs typeface="Arial" panose="020B0604020202020204" pitchFamily="34" charset="0"/>
            </a:endParaRPr>
          </a:p>
          <a:p>
            <a:pPr algn="just"/>
            <a:endParaRPr lang="es-ES" sz="1400" dirty="0">
              <a:solidFill>
                <a:schemeClr val="tx1"/>
              </a:solidFill>
              <a:latin typeface="Arial" panose="020B0604020202020204" pitchFamily="34" charset="0"/>
              <a:cs typeface="Arial" panose="020B0604020202020204" pitchFamily="34" charset="0"/>
            </a:endParaRPr>
          </a:p>
          <a:p>
            <a:pPr algn="just"/>
            <a:endParaRPr lang="es-ES" dirty="0">
              <a:solidFill>
                <a:schemeClr val="tx1"/>
              </a:solidFill>
              <a:latin typeface="Arial" panose="020B0604020202020204" pitchFamily="34" charset="0"/>
              <a:cs typeface="Arial" panose="020B0604020202020204" pitchFamily="34" charset="0"/>
            </a:endParaRPr>
          </a:p>
          <a:p>
            <a:pPr algn="just"/>
            <a:endParaRPr lang="es-ES" dirty="0">
              <a:solidFill>
                <a:schemeClr val="tx1"/>
              </a:solidFill>
              <a:latin typeface="Arial" panose="020B0604020202020204" pitchFamily="34" charset="0"/>
              <a:cs typeface="Arial" panose="020B0604020202020204" pitchFamily="34" charset="0"/>
            </a:endParaRPr>
          </a:p>
        </p:txBody>
      </p:sp>
      <p:sp>
        <p:nvSpPr>
          <p:cNvPr id="16" name="Rectángulo 15"/>
          <p:cNvSpPr/>
          <p:nvPr/>
        </p:nvSpPr>
        <p:spPr>
          <a:xfrm>
            <a:off x="1528353" y="1366633"/>
            <a:ext cx="2582254" cy="3750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b="1" dirty="0">
                <a:solidFill>
                  <a:schemeClr val="bg1"/>
                </a:solidFill>
                <a:latin typeface="Arial" panose="020B0604020202020204" pitchFamily="34" charset="0"/>
                <a:cs typeface="Arial" panose="020B0604020202020204" pitchFamily="34" charset="0"/>
              </a:rPr>
              <a:t>A. NOMENCLATURA</a:t>
            </a:r>
            <a:endParaRPr lang="en-US" b="1" dirty="0">
              <a:solidFill>
                <a:schemeClr val="bg1"/>
              </a:solidFill>
              <a:latin typeface="Arial" panose="020B0604020202020204" pitchFamily="34" charset="0"/>
              <a:cs typeface="Arial" panose="020B0604020202020204" pitchFamily="34" charset="0"/>
            </a:endParaRPr>
          </a:p>
        </p:txBody>
      </p:sp>
      <p:pic>
        <p:nvPicPr>
          <p:cNvPr id="5122" name="Picture 2" descr="Soltam M-68 / M-71 | Wiki | – Carros De Combate – Amino">
            <a:extLst>
              <a:ext uri="{FF2B5EF4-FFF2-40B4-BE49-F238E27FC236}">
                <a16:creationId xmlns:a16="http://schemas.microsoft.com/office/drawing/2014/main" id="{41897CD3-CB45-429D-89C2-10A192D2E82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76173" y="2806536"/>
            <a:ext cx="4876800" cy="17907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cxnSp>
        <p:nvCxnSpPr>
          <p:cNvPr id="5" name="Conector recto de flecha 4">
            <a:extLst>
              <a:ext uri="{FF2B5EF4-FFF2-40B4-BE49-F238E27FC236}">
                <a16:creationId xmlns:a16="http://schemas.microsoft.com/office/drawing/2014/main" id="{53652975-9B49-4E58-B60F-9C7A3C324244}"/>
              </a:ext>
            </a:extLst>
          </p:cNvPr>
          <p:cNvCxnSpPr/>
          <p:nvPr/>
        </p:nvCxnSpPr>
        <p:spPr>
          <a:xfrm flipV="1">
            <a:off x="7835317" y="2434512"/>
            <a:ext cx="662731" cy="879139"/>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7" name="Conector recto de flecha 6">
            <a:extLst>
              <a:ext uri="{FF2B5EF4-FFF2-40B4-BE49-F238E27FC236}">
                <a16:creationId xmlns:a16="http://schemas.microsoft.com/office/drawing/2014/main" id="{2EED9CDF-C393-4D9F-A444-ACF732F1A5B5}"/>
              </a:ext>
            </a:extLst>
          </p:cNvPr>
          <p:cNvCxnSpPr/>
          <p:nvPr/>
        </p:nvCxnSpPr>
        <p:spPr>
          <a:xfrm flipV="1">
            <a:off x="6484690" y="2431641"/>
            <a:ext cx="385893" cy="997359"/>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Conector recto de flecha 9">
            <a:extLst>
              <a:ext uri="{FF2B5EF4-FFF2-40B4-BE49-F238E27FC236}">
                <a16:creationId xmlns:a16="http://schemas.microsoft.com/office/drawing/2014/main" id="{01E8F583-DC30-46A4-9B7C-A49B42E34DF0}"/>
              </a:ext>
            </a:extLst>
          </p:cNvPr>
          <p:cNvCxnSpPr>
            <a:cxnSpLocks/>
          </p:cNvCxnSpPr>
          <p:nvPr/>
        </p:nvCxnSpPr>
        <p:spPr>
          <a:xfrm flipH="1" flipV="1">
            <a:off x="4662307" y="2895885"/>
            <a:ext cx="1518720" cy="681356"/>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2" name="Conector recto de flecha 11">
            <a:extLst>
              <a:ext uri="{FF2B5EF4-FFF2-40B4-BE49-F238E27FC236}">
                <a16:creationId xmlns:a16="http://schemas.microsoft.com/office/drawing/2014/main" id="{591632D5-2DA5-4957-9EFC-68268F48ED7D}"/>
              </a:ext>
            </a:extLst>
          </p:cNvPr>
          <p:cNvCxnSpPr/>
          <p:nvPr/>
        </p:nvCxnSpPr>
        <p:spPr>
          <a:xfrm flipH="1">
            <a:off x="5176173" y="4144161"/>
            <a:ext cx="760602" cy="733731"/>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Conector recto de flecha 16">
            <a:extLst>
              <a:ext uri="{FF2B5EF4-FFF2-40B4-BE49-F238E27FC236}">
                <a16:creationId xmlns:a16="http://schemas.microsoft.com/office/drawing/2014/main" id="{FAC02E48-8820-483B-A3FB-1DA9D6D8B73E}"/>
              </a:ext>
            </a:extLst>
          </p:cNvPr>
          <p:cNvCxnSpPr/>
          <p:nvPr/>
        </p:nvCxnSpPr>
        <p:spPr>
          <a:xfrm>
            <a:off x="7701094" y="3884103"/>
            <a:ext cx="1275126" cy="1085157"/>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2" name="Conector recto de flecha 21">
            <a:extLst>
              <a:ext uri="{FF2B5EF4-FFF2-40B4-BE49-F238E27FC236}">
                <a16:creationId xmlns:a16="http://schemas.microsoft.com/office/drawing/2014/main" id="{28406685-3FDB-4E05-8107-646F2632A393}"/>
              </a:ext>
            </a:extLst>
          </p:cNvPr>
          <p:cNvCxnSpPr/>
          <p:nvPr/>
        </p:nvCxnSpPr>
        <p:spPr>
          <a:xfrm flipH="1">
            <a:off x="4706224" y="3685675"/>
            <a:ext cx="1304751" cy="99019"/>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5" name="Conector recto de flecha 24">
            <a:extLst>
              <a:ext uri="{FF2B5EF4-FFF2-40B4-BE49-F238E27FC236}">
                <a16:creationId xmlns:a16="http://schemas.microsoft.com/office/drawing/2014/main" id="{FF3DDDDD-9666-4214-9AF9-DE8FB884A0F5}"/>
              </a:ext>
            </a:extLst>
          </p:cNvPr>
          <p:cNvCxnSpPr/>
          <p:nvPr/>
        </p:nvCxnSpPr>
        <p:spPr>
          <a:xfrm>
            <a:off x="6484690" y="4077050"/>
            <a:ext cx="637563" cy="89221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6" name="CuadroTexto 25">
            <a:extLst>
              <a:ext uri="{FF2B5EF4-FFF2-40B4-BE49-F238E27FC236}">
                <a16:creationId xmlns:a16="http://schemas.microsoft.com/office/drawing/2014/main" id="{40E00E0D-FC1E-41AB-958A-14D0E291F777}"/>
              </a:ext>
            </a:extLst>
          </p:cNvPr>
          <p:cNvSpPr txBox="1"/>
          <p:nvPr/>
        </p:nvSpPr>
        <p:spPr>
          <a:xfrm>
            <a:off x="8498048" y="2107542"/>
            <a:ext cx="293614" cy="369332"/>
          </a:xfrm>
          <a:prstGeom prst="rect">
            <a:avLst/>
          </a:prstGeom>
          <a:noFill/>
          <a:ln>
            <a:solidFill>
              <a:schemeClr val="tx1"/>
            </a:solidFill>
          </a:ln>
        </p:spPr>
        <p:txBody>
          <a:bodyPr wrap="square" rtlCol="0">
            <a:spAutoFit/>
          </a:bodyPr>
          <a:lstStyle/>
          <a:p>
            <a:r>
              <a:rPr lang="es-ES" b="1" dirty="0">
                <a:latin typeface="Arial" panose="020B0604020202020204" pitchFamily="34" charset="0"/>
                <a:cs typeface="Arial" panose="020B0604020202020204" pitchFamily="34" charset="0"/>
              </a:rPr>
              <a:t>1</a:t>
            </a:r>
            <a:endParaRPr lang="es-CL" b="1" dirty="0">
              <a:latin typeface="Arial" panose="020B0604020202020204" pitchFamily="34" charset="0"/>
              <a:cs typeface="Arial" panose="020B0604020202020204" pitchFamily="34" charset="0"/>
            </a:endParaRPr>
          </a:p>
        </p:txBody>
      </p:sp>
      <p:sp>
        <p:nvSpPr>
          <p:cNvPr id="29" name="CuadroTexto 28">
            <a:extLst>
              <a:ext uri="{FF2B5EF4-FFF2-40B4-BE49-F238E27FC236}">
                <a16:creationId xmlns:a16="http://schemas.microsoft.com/office/drawing/2014/main" id="{AFD2ED85-B6CA-48F6-8C9D-A115B92FF3D5}"/>
              </a:ext>
            </a:extLst>
          </p:cNvPr>
          <p:cNvSpPr txBox="1"/>
          <p:nvPr/>
        </p:nvSpPr>
        <p:spPr>
          <a:xfrm>
            <a:off x="6912529" y="2074168"/>
            <a:ext cx="293614" cy="369332"/>
          </a:xfrm>
          <a:prstGeom prst="rect">
            <a:avLst/>
          </a:prstGeom>
          <a:noFill/>
          <a:ln>
            <a:solidFill>
              <a:schemeClr val="tx1"/>
            </a:solidFill>
          </a:ln>
        </p:spPr>
        <p:txBody>
          <a:bodyPr wrap="square" rtlCol="0">
            <a:spAutoFit/>
          </a:bodyPr>
          <a:lstStyle/>
          <a:p>
            <a:r>
              <a:rPr lang="es-ES" b="1" dirty="0">
                <a:latin typeface="Arial" panose="020B0604020202020204" pitchFamily="34" charset="0"/>
                <a:cs typeface="Arial" panose="020B0604020202020204" pitchFamily="34" charset="0"/>
              </a:rPr>
              <a:t>2</a:t>
            </a:r>
            <a:endParaRPr lang="es-CL" b="1" dirty="0">
              <a:latin typeface="Arial" panose="020B0604020202020204" pitchFamily="34" charset="0"/>
              <a:cs typeface="Arial" panose="020B0604020202020204" pitchFamily="34" charset="0"/>
            </a:endParaRPr>
          </a:p>
        </p:txBody>
      </p:sp>
      <p:sp>
        <p:nvSpPr>
          <p:cNvPr id="30" name="CuadroTexto 29">
            <a:extLst>
              <a:ext uri="{FF2B5EF4-FFF2-40B4-BE49-F238E27FC236}">
                <a16:creationId xmlns:a16="http://schemas.microsoft.com/office/drawing/2014/main" id="{3F1A4A36-1B1E-4B04-9A81-56445B4337BD}"/>
              </a:ext>
            </a:extLst>
          </p:cNvPr>
          <p:cNvSpPr txBox="1"/>
          <p:nvPr/>
        </p:nvSpPr>
        <p:spPr>
          <a:xfrm>
            <a:off x="4375108" y="2627194"/>
            <a:ext cx="293614" cy="369332"/>
          </a:xfrm>
          <a:prstGeom prst="rect">
            <a:avLst/>
          </a:prstGeom>
          <a:noFill/>
          <a:ln>
            <a:solidFill>
              <a:schemeClr val="tx1"/>
            </a:solidFill>
          </a:ln>
        </p:spPr>
        <p:txBody>
          <a:bodyPr wrap="square" rtlCol="0">
            <a:spAutoFit/>
          </a:bodyPr>
          <a:lstStyle/>
          <a:p>
            <a:r>
              <a:rPr lang="es-ES" b="1" dirty="0">
                <a:latin typeface="Arial" panose="020B0604020202020204" pitchFamily="34" charset="0"/>
                <a:cs typeface="Arial" panose="020B0604020202020204" pitchFamily="34" charset="0"/>
              </a:rPr>
              <a:t>3</a:t>
            </a:r>
            <a:endParaRPr lang="es-CL" b="1" dirty="0">
              <a:latin typeface="Arial" panose="020B0604020202020204" pitchFamily="34" charset="0"/>
              <a:cs typeface="Arial" panose="020B0604020202020204" pitchFamily="34" charset="0"/>
            </a:endParaRPr>
          </a:p>
        </p:txBody>
      </p:sp>
      <p:sp>
        <p:nvSpPr>
          <p:cNvPr id="31" name="CuadroTexto 30">
            <a:extLst>
              <a:ext uri="{FF2B5EF4-FFF2-40B4-BE49-F238E27FC236}">
                <a16:creationId xmlns:a16="http://schemas.microsoft.com/office/drawing/2014/main" id="{5EB66F28-3AC9-45ED-A065-21B8A4805141}"/>
              </a:ext>
            </a:extLst>
          </p:cNvPr>
          <p:cNvSpPr txBox="1"/>
          <p:nvPr/>
        </p:nvSpPr>
        <p:spPr>
          <a:xfrm>
            <a:off x="4302484" y="3577241"/>
            <a:ext cx="293614" cy="369332"/>
          </a:xfrm>
          <a:prstGeom prst="rect">
            <a:avLst/>
          </a:prstGeom>
          <a:noFill/>
          <a:ln>
            <a:solidFill>
              <a:schemeClr val="tx1"/>
            </a:solidFill>
          </a:ln>
        </p:spPr>
        <p:txBody>
          <a:bodyPr wrap="square" rtlCol="0">
            <a:spAutoFit/>
          </a:bodyPr>
          <a:lstStyle/>
          <a:p>
            <a:r>
              <a:rPr lang="es-ES" b="1" dirty="0">
                <a:latin typeface="Arial" panose="020B0604020202020204" pitchFamily="34" charset="0"/>
                <a:cs typeface="Arial" panose="020B0604020202020204" pitchFamily="34" charset="0"/>
              </a:rPr>
              <a:t>4</a:t>
            </a:r>
            <a:endParaRPr lang="es-CL" b="1" dirty="0">
              <a:latin typeface="Arial" panose="020B0604020202020204" pitchFamily="34" charset="0"/>
              <a:cs typeface="Arial" panose="020B0604020202020204" pitchFamily="34" charset="0"/>
            </a:endParaRPr>
          </a:p>
        </p:txBody>
      </p:sp>
      <p:sp>
        <p:nvSpPr>
          <p:cNvPr id="32" name="CuadroTexto 31">
            <a:extLst>
              <a:ext uri="{FF2B5EF4-FFF2-40B4-BE49-F238E27FC236}">
                <a16:creationId xmlns:a16="http://schemas.microsoft.com/office/drawing/2014/main" id="{20AA32AD-7129-4D36-933C-627AFEC4C407}"/>
              </a:ext>
            </a:extLst>
          </p:cNvPr>
          <p:cNvSpPr txBox="1"/>
          <p:nvPr/>
        </p:nvSpPr>
        <p:spPr>
          <a:xfrm>
            <a:off x="9069980" y="4784594"/>
            <a:ext cx="293614" cy="369332"/>
          </a:xfrm>
          <a:prstGeom prst="rect">
            <a:avLst/>
          </a:prstGeom>
          <a:noFill/>
          <a:ln>
            <a:solidFill>
              <a:schemeClr val="tx1"/>
            </a:solidFill>
          </a:ln>
        </p:spPr>
        <p:txBody>
          <a:bodyPr wrap="square" rtlCol="0">
            <a:spAutoFit/>
          </a:bodyPr>
          <a:lstStyle/>
          <a:p>
            <a:r>
              <a:rPr lang="es-ES" b="1" dirty="0">
                <a:latin typeface="Arial" panose="020B0604020202020204" pitchFamily="34" charset="0"/>
                <a:cs typeface="Arial" panose="020B0604020202020204" pitchFamily="34" charset="0"/>
              </a:rPr>
              <a:t>5</a:t>
            </a:r>
            <a:endParaRPr lang="es-CL" b="1" dirty="0">
              <a:latin typeface="Arial" panose="020B0604020202020204" pitchFamily="34" charset="0"/>
              <a:cs typeface="Arial" panose="020B0604020202020204" pitchFamily="34" charset="0"/>
            </a:endParaRPr>
          </a:p>
        </p:txBody>
      </p:sp>
      <p:sp>
        <p:nvSpPr>
          <p:cNvPr id="33" name="CuadroTexto 32">
            <a:extLst>
              <a:ext uri="{FF2B5EF4-FFF2-40B4-BE49-F238E27FC236}">
                <a16:creationId xmlns:a16="http://schemas.microsoft.com/office/drawing/2014/main" id="{6376D5D0-37D0-49B4-BBDB-0233C2CCE8C0}"/>
              </a:ext>
            </a:extLst>
          </p:cNvPr>
          <p:cNvSpPr txBox="1"/>
          <p:nvPr/>
        </p:nvSpPr>
        <p:spPr>
          <a:xfrm>
            <a:off x="4835679" y="4702472"/>
            <a:ext cx="293614" cy="369332"/>
          </a:xfrm>
          <a:prstGeom prst="rect">
            <a:avLst/>
          </a:prstGeom>
          <a:noFill/>
          <a:ln>
            <a:solidFill>
              <a:schemeClr val="tx1"/>
            </a:solidFill>
          </a:ln>
        </p:spPr>
        <p:txBody>
          <a:bodyPr wrap="square" rtlCol="0">
            <a:spAutoFit/>
          </a:bodyPr>
          <a:lstStyle/>
          <a:p>
            <a:r>
              <a:rPr lang="es-ES" b="1" dirty="0" smtClean="0">
                <a:latin typeface="Arial" panose="020B0604020202020204" pitchFamily="34" charset="0"/>
                <a:cs typeface="Arial" panose="020B0604020202020204" pitchFamily="34" charset="0"/>
              </a:rPr>
              <a:t>6</a:t>
            </a:r>
            <a:endParaRPr lang="es-CL" b="1" dirty="0">
              <a:latin typeface="Arial" panose="020B0604020202020204" pitchFamily="34" charset="0"/>
              <a:cs typeface="Arial" panose="020B0604020202020204" pitchFamily="34" charset="0"/>
            </a:endParaRPr>
          </a:p>
        </p:txBody>
      </p:sp>
      <p:sp>
        <p:nvSpPr>
          <p:cNvPr id="34" name="CuadroTexto 33">
            <a:extLst>
              <a:ext uri="{FF2B5EF4-FFF2-40B4-BE49-F238E27FC236}">
                <a16:creationId xmlns:a16="http://schemas.microsoft.com/office/drawing/2014/main" id="{81289CB0-31EB-45A6-AF20-6EA4A4BE96E9}"/>
              </a:ext>
            </a:extLst>
          </p:cNvPr>
          <p:cNvSpPr txBox="1"/>
          <p:nvPr/>
        </p:nvSpPr>
        <p:spPr>
          <a:xfrm>
            <a:off x="7159755" y="4791431"/>
            <a:ext cx="293614" cy="369332"/>
          </a:xfrm>
          <a:prstGeom prst="rect">
            <a:avLst/>
          </a:prstGeom>
          <a:noFill/>
          <a:ln>
            <a:solidFill>
              <a:schemeClr val="tx1"/>
            </a:solidFill>
          </a:ln>
        </p:spPr>
        <p:txBody>
          <a:bodyPr wrap="square" rtlCol="0">
            <a:spAutoFit/>
          </a:bodyPr>
          <a:lstStyle/>
          <a:p>
            <a:r>
              <a:rPr lang="es-ES" b="1" dirty="0">
                <a:latin typeface="Arial" panose="020B0604020202020204" pitchFamily="34" charset="0"/>
                <a:cs typeface="Arial" panose="020B0604020202020204" pitchFamily="34" charset="0"/>
              </a:rPr>
              <a:t>7</a:t>
            </a:r>
            <a:endParaRPr lang="es-CL" b="1" dirty="0">
              <a:latin typeface="Arial" panose="020B0604020202020204" pitchFamily="34" charset="0"/>
              <a:cs typeface="Arial" panose="020B0604020202020204" pitchFamily="34" charset="0"/>
            </a:endParaRPr>
          </a:p>
        </p:txBody>
      </p:sp>
      <p:sp>
        <p:nvSpPr>
          <p:cNvPr id="27" name="Rectángulo 26"/>
          <p:cNvSpPr/>
          <p:nvPr/>
        </p:nvSpPr>
        <p:spPr>
          <a:xfrm>
            <a:off x="1528353" y="58793"/>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MATERIAL DE ARTILLERÍA</a:t>
            </a:r>
            <a:endParaRPr lang="es-CL" sz="32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32479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ángulo redondeado 1">
            <a:extLst>
              <a:ext uri="{FF2B5EF4-FFF2-40B4-BE49-F238E27FC236}">
                <a16:creationId xmlns:a16="http://schemas.microsoft.com/office/drawing/2014/main" id="{DF82D17C-61FF-4A5A-9B94-483F02FD12EC}"/>
              </a:ext>
            </a:extLst>
          </p:cNvPr>
          <p:cNvSpPr/>
          <p:nvPr/>
        </p:nvSpPr>
        <p:spPr>
          <a:xfrm>
            <a:off x="1398879" y="1867433"/>
            <a:ext cx="9622340" cy="3880783"/>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s-ES" b="1" u="sng" dirty="0">
                <a:solidFill>
                  <a:schemeClr val="tx1"/>
                </a:solidFill>
                <a:latin typeface="Arial" panose="020B0604020202020204" pitchFamily="34" charset="0"/>
                <a:cs typeface="Arial" panose="020B0604020202020204" pitchFamily="34" charset="0"/>
              </a:rPr>
              <a:t>CAÑÓN</a:t>
            </a:r>
          </a:p>
        </p:txBody>
      </p:sp>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16" name="Rectángulo 15"/>
          <p:cNvSpPr/>
          <p:nvPr/>
        </p:nvSpPr>
        <p:spPr>
          <a:xfrm>
            <a:off x="1528352" y="1366632"/>
            <a:ext cx="2523531" cy="33608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b="1" dirty="0">
                <a:solidFill>
                  <a:schemeClr val="bg1"/>
                </a:solidFill>
                <a:latin typeface="Arial" panose="020B0604020202020204" pitchFamily="34" charset="0"/>
                <a:cs typeface="Arial" panose="020B0604020202020204" pitchFamily="34" charset="0"/>
              </a:rPr>
              <a:t>A. NOMENCLATURA</a:t>
            </a:r>
            <a:endParaRPr lang="en-US" b="1" dirty="0">
              <a:solidFill>
                <a:schemeClr val="bg1"/>
              </a:solidFill>
              <a:latin typeface="Arial" panose="020B0604020202020204" pitchFamily="34" charset="0"/>
              <a:cs typeface="Arial" panose="020B0604020202020204" pitchFamily="34" charset="0"/>
            </a:endParaRPr>
          </a:p>
        </p:txBody>
      </p:sp>
      <p:pic>
        <p:nvPicPr>
          <p:cNvPr id="5122" name="Picture 2" descr="Soltam M-68 / M-71 | Wiki | – Carros De Combate – Amino">
            <a:extLst>
              <a:ext uri="{FF2B5EF4-FFF2-40B4-BE49-F238E27FC236}">
                <a16:creationId xmlns:a16="http://schemas.microsoft.com/office/drawing/2014/main" id="{41897CD3-CB45-429D-89C2-10A192D2E82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39763" y="2695446"/>
            <a:ext cx="4681589" cy="1719021"/>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3" name="Elipse 2">
            <a:extLst>
              <a:ext uri="{FF2B5EF4-FFF2-40B4-BE49-F238E27FC236}">
                <a16:creationId xmlns:a16="http://schemas.microsoft.com/office/drawing/2014/main" id="{C4A604DA-964E-4C66-83AB-D8957F415A28}"/>
              </a:ext>
            </a:extLst>
          </p:cNvPr>
          <p:cNvSpPr/>
          <p:nvPr/>
        </p:nvSpPr>
        <p:spPr>
          <a:xfrm>
            <a:off x="7885652" y="2975385"/>
            <a:ext cx="620785" cy="501242"/>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8" name="Elipse 27">
            <a:extLst>
              <a:ext uri="{FF2B5EF4-FFF2-40B4-BE49-F238E27FC236}">
                <a16:creationId xmlns:a16="http://schemas.microsoft.com/office/drawing/2014/main" id="{FA512688-1A87-4EFF-AF70-137CB1DC04BF}"/>
              </a:ext>
            </a:extLst>
          </p:cNvPr>
          <p:cNvSpPr/>
          <p:nvPr/>
        </p:nvSpPr>
        <p:spPr>
          <a:xfrm>
            <a:off x="6603534" y="2948675"/>
            <a:ext cx="795556" cy="501242"/>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5" name="Elipse 34">
            <a:extLst>
              <a:ext uri="{FF2B5EF4-FFF2-40B4-BE49-F238E27FC236}">
                <a16:creationId xmlns:a16="http://schemas.microsoft.com/office/drawing/2014/main" id="{F7B4F788-A896-44B5-9DBA-143496997D18}"/>
              </a:ext>
            </a:extLst>
          </p:cNvPr>
          <p:cNvSpPr/>
          <p:nvPr/>
        </p:nvSpPr>
        <p:spPr>
          <a:xfrm>
            <a:off x="3741490" y="2786061"/>
            <a:ext cx="1199626" cy="89670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nvGrpSpPr>
          <p:cNvPr id="8" name="Grupo 7">
            <a:extLst>
              <a:ext uri="{FF2B5EF4-FFF2-40B4-BE49-F238E27FC236}">
                <a16:creationId xmlns:a16="http://schemas.microsoft.com/office/drawing/2014/main" id="{E5FF5C0A-581F-4C4D-8324-CDFB9F70BB74}"/>
              </a:ext>
            </a:extLst>
          </p:cNvPr>
          <p:cNvGrpSpPr/>
          <p:nvPr/>
        </p:nvGrpSpPr>
        <p:grpSpPr>
          <a:xfrm>
            <a:off x="9023980" y="2323686"/>
            <a:ext cx="1882672" cy="1637035"/>
            <a:chOff x="8764690" y="2317600"/>
            <a:chExt cx="2035014" cy="1727549"/>
          </a:xfrm>
          <a:solidFill>
            <a:schemeClr val="bg1"/>
          </a:solidFill>
        </p:grpSpPr>
        <p:sp>
          <p:nvSpPr>
            <p:cNvPr id="4" name="CuadroTexto 3">
              <a:extLst>
                <a:ext uri="{FF2B5EF4-FFF2-40B4-BE49-F238E27FC236}">
                  <a16:creationId xmlns:a16="http://schemas.microsoft.com/office/drawing/2014/main" id="{0F782DED-AA35-41A1-A3D4-730DBF31EC71}"/>
                </a:ext>
              </a:extLst>
            </p:cNvPr>
            <p:cNvSpPr txBox="1"/>
            <p:nvPr/>
          </p:nvSpPr>
          <p:spPr>
            <a:xfrm>
              <a:off x="8764690" y="2317600"/>
              <a:ext cx="2035014" cy="276075"/>
            </a:xfrm>
            <a:prstGeom prst="rect">
              <a:avLst/>
            </a:prstGeom>
            <a:grpFill/>
            <a:ln>
              <a:solidFill>
                <a:schemeClr val="tx1"/>
              </a:solidFill>
            </a:ln>
          </p:spPr>
          <p:txBody>
            <a:bodyPr wrap="square" rtlCol="0">
              <a:spAutoFit/>
            </a:bodyPr>
            <a:lstStyle/>
            <a:p>
              <a:pPr algn="ctr"/>
              <a:r>
                <a:rPr lang="es-ES" sz="1100" b="1" dirty="0">
                  <a:latin typeface="Arial" panose="020B0604020202020204" pitchFamily="34" charset="0"/>
                  <a:cs typeface="Arial" panose="020B0604020202020204" pitchFamily="34" charset="0"/>
                </a:rPr>
                <a:t>BOCA DE FRENO</a:t>
              </a:r>
              <a:endParaRPr lang="es-CL" sz="1100" b="1" dirty="0">
                <a:latin typeface="Arial" panose="020B0604020202020204" pitchFamily="34" charset="0"/>
                <a:cs typeface="Arial" panose="020B0604020202020204" pitchFamily="34" charset="0"/>
              </a:endParaRPr>
            </a:p>
          </p:txBody>
        </p:sp>
        <p:pic>
          <p:nvPicPr>
            <p:cNvPr id="6" name="Imagen 5">
              <a:extLst>
                <a:ext uri="{FF2B5EF4-FFF2-40B4-BE49-F238E27FC236}">
                  <a16:creationId xmlns:a16="http://schemas.microsoft.com/office/drawing/2014/main" id="{3D54A0D9-0267-4D7A-B774-A441DCA161A0}"/>
                </a:ext>
              </a:extLst>
            </p:cNvPr>
            <p:cNvPicPr>
              <a:picLocks noChangeAspect="1"/>
            </p:cNvPicPr>
            <p:nvPr/>
          </p:nvPicPr>
          <p:blipFill>
            <a:blip r:embed="rId6"/>
            <a:stretch>
              <a:fillRect/>
            </a:stretch>
          </p:blipFill>
          <p:spPr>
            <a:xfrm>
              <a:off x="8764690" y="2583059"/>
              <a:ext cx="2033142" cy="1462090"/>
            </a:xfrm>
            <a:prstGeom prst="rect">
              <a:avLst/>
            </a:prstGeom>
            <a:grpFill/>
            <a:ln>
              <a:solidFill>
                <a:schemeClr val="tx1"/>
              </a:solidFill>
            </a:ln>
          </p:spPr>
        </p:pic>
      </p:grpSp>
      <p:cxnSp>
        <p:nvCxnSpPr>
          <p:cNvPr id="38" name="Conector recto de flecha 37">
            <a:extLst>
              <a:ext uri="{FF2B5EF4-FFF2-40B4-BE49-F238E27FC236}">
                <a16:creationId xmlns:a16="http://schemas.microsoft.com/office/drawing/2014/main" id="{A53F1006-191B-41ED-83BA-C8A5C0CB2FFE}"/>
              </a:ext>
            </a:extLst>
          </p:cNvPr>
          <p:cNvCxnSpPr>
            <a:cxnSpLocks/>
          </p:cNvCxnSpPr>
          <p:nvPr/>
        </p:nvCxnSpPr>
        <p:spPr>
          <a:xfrm flipV="1">
            <a:off x="8220913" y="2588230"/>
            <a:ext cx="711637" cy="373437"/>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nvGrpSpPr>
          <p:cNvPr id="18" name="Grupo 17">
            <a:extLst>
              <a:ext uri="{FF2B5EF4-FFF2-40B4-BE49-F238E27FC236}">
                <a16:creationId xmlns:a16="http://schemas.microsoft.com/office/drawing/2014/main" id="{48648523-C859-4A9A-8C82-0E7765D9ADCB}"/>
              </a:ext>
            </a:extLst>
          </p:cNvPr>
          <p:cNvGrpSpPr/>
          <p:nvPr/>
        </p:nvGrpSpPr>
        <p:grpSpPr>
          <a:xfrm>
            <a:off x="6210049" y="4542660"/>
            <a:ext cx="1865408" cy="1772609"/>
            <a:chOff x="6210049" y="4542660"/>
            <a:chExt cx="1865408" cy="1772609"/>
          </a:xfrm>
          <a:solidFill>
            <a:schemeClr val="bg1"/>
          </a:solidFill>
        </p:grpSpPr>
        <p:sp>
          <p:nvSpPr>
            <p:cNvPr id="37" name="CuadroTexto 36">
              <a:extLst>
                <a:ext uri="{FF2B5EF4-FFF2-40B4-BE49-F238E27FC236}">
                  <a16:creationId xmlns:a16="http://schemas.microsoft.com/office/drawing/2014/main" id="{AE90BC7D-9B92-44F2-818F-81BD53194886}"/>
                </a:ext>
              </a:extLst>
            </p:cNvPr>
            <p:cNvSpPr txBox="1"/>
            <p:nvPr/>
          </p:nvSpPr>
          <p:spPr>
            <a:xfrm>
              <a:off x="6210049" y="4542660"/>
              <a:ext cx="1865408" cy="261610"/>
            </a:xfrm>
            <a:prstGeom prst="rect">
              <a:avLst/>
            </a:prstGeom>
            <a:grpFill/>
            <a:ln>
              <a:solidFill>
                <a:schemeClr val="tx1"/>
              </a:solidFill>
            </a:ln>
          </p:spPr>
          <p:txBody>
            <a:bodyPr wrap="square" rtlCol="0">
              <a:spAutoFit/>
            </a:bodyPr>
            <a:lstStyle/>
            <a:p>
              <a:pPr algn="ctr"/>
              <a:r>
                <a:rPr lang="es-ES" sz="1100" b="1" dirty="0">
                  <a:latin typeface="Arial" panose="020B0604020202020204" pitchFamily="34" charset="0"/>
                  <a:cs typeface="Arial" panose="020B0604020202020204" pitchFamily="34" charset="0"/>
                </a:rPr>
                <a:t>EXTRACTOR DE GASES</a:t>
              </a:r>
              <a:endParaRPr lang="es-CL" sz="1100" b="1" dirty="0">
                <a:latin typeface="Arial" panose="020B0604020202020204" pitchFamily="34" charset="0"/>
                <a:cs typeface="Arial" panose="020B0604020202020204" pitchFamily="34" charset="0"/>
              </a:endParaRPr>
            </a:p>
          </p:txBody>
        </p:sp>
        <p:pic>
          <p:nvPicPr>
            <p:cNvPr id="13" name="Imagen 12">
              <a:extLst>
                <a:ext uri="{FF2B5EF4-FFF2-40B4-BE49-F238E27FC236}">
                  <a16:creationId xmlns:a16="http://schemas.microsoft.com/office/drawing/2014/main" id="{B0D1488C-8DCB-4E11-9D63-642780E82A1F}"/>
                </a:ext>
              </a:extLst>
            </p:cNvPr>
            <p:cNvPicPr>
              <a:picLocks noChangeAspect="1"/>
            </p:cNvPicPr>
            <p:nvPr/>
          </p:nvPicPr>
          <p:blipFill>
            <a:blip r:embed="rId7"/>
            <a:stretch>
              <a:fillRect/>
            </a:stretch>
          </p:blipFill>
          <p:spPr>
            <a:xfrm>
              <a:off x="6210049" y="4769538"/>
              <a:ext cx="1865408" cy="1545731"/>
            </a:xfrm>
            <a:prstGeom prst="rect">
              <a:avLst/>
            </a:prstGeom>
            <a:grpFill/>
            <a:ln>
              <a:solidFill>
                <a:schemeClr val="tx1"/>
              </a:solidFill>
            </a:ln>
          </p:spPr>
        </p:pic>
      </p:grpSp>
      <p:grpSp>
        <p:nvGrpSpPr>
          <p:cNvPr id="24" name="Grupo 23">
            <a:extLst>
              <a:ext uri="{FF2B5EF4-FFF2-40B4-BE49-F238E27FC236}">
                <a16:creationId xmlns:a16="http://schemas.microsoft.com/office/drawing/2014/main" id="{2DAF7620-CFDC-4A8B-86FD-DB825C47E63D}"/>
              </a:ext>
            </a:extLst>
          </p:cNvPr>
          <p:cNvGrpSpPr/>
          <p:nvPr/>
        </p:nvGrpSpPr>
        <p:grpSpPr>
          <a:xfrm>
            <a:off x="1451688" y="2368614"/>
            <a:ext cx="2134932" cy="1652162"/>
            <a:chOff x="1545234" y="1998284"/>
            <a:chExt cx="2134932" cy="1652162"/>
          </a:xfrm>
          <a:solidFill>
            <a:schemeClr val="bg1"/>
          </a:solidFill>
        </p:grpSpPr>
        <p:sp>
          <p:nvSpPr>
            <p:cNvPr id="36" name="CuadroTexto 35">
              <a:extLst>
                <a:ext uri="{FF2B5EF4-FFF2-40B4-BE49-F238E27FC236}">
                  <a16:creationId xmlns:a16="http://schemas.microsoft.com/office/drawing/2014/main" id="{CAB247B3-A00C-49C5-ADE4-0AA010DEA668}"/>
                </a:ext>
              </a:extLst>
            </p:cNvPr>
            <p:cNvSpPr txBox="1"/>
            <p:nvPr/>
          </p:nvSpPr>
          <p:spPr>
            <a:xfrm>
              <a:off x="1545234" y="1998284"/>
              <a:ext cx="2134931" cy="261610"/>
            </a:xfrm>
            <a:prstGeom prst="rect">
              <a:avLst/>
            </a:prstGeom>
            <a:grpFill/>
            <a:ln>
              <a:solidFill>
                <a:schemeClr val="tx1"/>
              </a:solidFill>
            </a:ln>
          </p:spPr>
          <p:txBody>
            <a:bodyPr wrap="square" rtlCol="0">
              <a:spAutoFit/>
            </a:bodyPr>
            <a:lstStyle/>
            <a:p>
              <a:pPr algn="ctr"/>
              <a:r>
                <a:rPr lang="es-ES" sz="1100" b="1" dirty="0">
                  <a:latin typeface="Arial" panose="020B0604020202020204" pitchFamily="34" charset="0"/>
                  <a:cs typeface="Arial" panose="020B0604020202020204" pitchFamily="34" charset="0"/>
                </a:rPr>
                <a:t>MACIZO DE CULATA</a:t>
              </a:r>
              <a:endParaRPr lang="es-CL" sz="1100" b="1" dirty="0">
                <a:latin typeface="Arial" panose="020B0604020202020204" pitchFamily="34" charset="0"/>
                <a:cs typeface="Arial" panose="020B0604020202020204" pitchFamily="34" charset="0"/>
              </a:endParaRPr>
            </a:p>
          </p:txBody>
        </p:sp>
        <p:pic>
          <p:nvPicPr>
            <p:cNvPr id="23" name="Imagen 22">
              <a:extLst>
                <a:ext uri="{FF2B5EF4-FFF2-40B4-BE49-F238E27FC236}">
                  <a16:creationId xmlns:a16="http://schemas.microsoft.com/office/drawing/2014/main" id="{E83D3F05-DB3E-4602-8314-DFDCE465E5DE}"/>
                </a:ext>
              </a:extLst>
            </p:cNvPr>
            <p:cNvPicPr>
              <a:picLocks noChangeAspect="1"/>
            </p:cNvPicPr>
            <p:nvPr/>
          </p:nvPicPr>
          <p:blipFill>
            <a:blip r:embed="rId8"/>
            <a:stretch>
              <a:fillRect/>
            </a:stretch>
          </p:blipFill>
          <p:spPr>
            <a:xfrm>
              <a:off x="1546967" y="2246903"/>
              <a:ext cx="2133199" cy="1403543"/>
            </a:xfrm>
            <a:prstGeom prst="rect">
              <a:avLst/>
            </a:prstGeom>
            <a:grpFill/>
            <a:ln>
              <a:solidFill>
                <a:schemeClr val="tx1"/>
              </a:solidFill>
            </a:ln>
          </p:spPr>
        </p:pic>
      </p:grpSp>
      <p:sp>
        <p:nvSpPr>
          <p:cNvPr id="41" name="CuadroTexto 40">
            <a:extLst>
              <a:ext uri="{FF2B5EF4-FFF2-40B4-BE49-F238E27FC236}">
                <a16:creationId xmlns:a16="http://schemas.microsoft.com/office/drawing/2014/main" id="{00F8802F-6610-4E84-9A52-B7EEECDB4EFB}"/>
              </a:ext>
            </a:extLst>
          </p:cNvPr>
          <p:cNvSpPr txBox="1"/>
          <p:nvPr/>
        </p:nvSpPr>
        <p:spPr>
          <a:xfrm>
            <a:off x="1451687" y="4013653"/>
            <a:ext cx="2134931" cy="1277273"/>
          </a:xfrm>
          <a:prstGeom prst="rect">
            <a:avLst/>
          </a:prstGeom>
          <a:solidFill>
            <a:schemeClr val="bg1"/>
          </a:solidFill>
          <a:ln>
            <a:solidFill>
              <a:schemeClr val="tx1"/>
            </a:solidFill>
          </a:ln>
        </p:spPr>
        <p:txBody>
          <a:bodyPr wrap="square" rtlCol="0">
            <a:spAutoFit/>
          </a:bodyPr>
          <a:lstStyle/>
          <a:p>
            <a:r>
              <a:rPr lang="es-ES" sz="1100" b="1" dirty="0">
                <a:latin typeface="Arial" panose="020B0604020202020204" pitchFamily="34" charset="0"/>
                <a:cs typeface="Arial" panose="020B0604020202020204" pitchFamily="34" charset="0"/>
              </a:rPr>
              <a:t>1.- CONJUNTO MACISO CULTA.</a:t>
            </a:r>
          </a:p>
          <a:p>
            <a:r>
              <a:rPr lang="es-ES" sz="1100" b="1" dirty="0">
                <a:latin typeface="Arial" panose="020B0604020202020204" pitchFamily="34" charset="0"/>
                <a:cs typeface="Arial" panose="020B0604020202020204" pitchFamily="34" charset="0"/>
              </a:rPr>
              <a:t>2.- MECANÍSMO DISPARO.</a:t>
            </a:r>
          </a:p>
          <a:p>
            <a:r>
              <a:rPr lang="es-ES" sz="1100" b="1" dirty="0">
                <a:latin typeface="Arial" panose="020B0604020202020204" pitchFamily="34" charset="0"/>
                <a:cs typeface="Arial" panose="020B0604020202020204" pitchFamily="34" charset="0"/>
              </a:rPr>
              <a:t>3.- MECANÍSMO CIERRE.</a:t>
            </a:r>
          </a:p>
          <a:p>
            <a:r>
              <a:rPr lang="es-ES" sz="1100" b="1" dirty="0">
                <a:latin typeface="Arial" panose="020B0604020202020204" pitchFamily="34" charset="0"/>
                <a:cs typeface="Arial" panose="020B0604020202020204" pitchFamily="34" charset="0"/>
              </a:rPr>
              <a:t>4.- ARO UNION AL TUBO.</a:t>
            </a:r>
          </a:p>
          <a:p>
            <a:r>
              <a:rPr lang="es-ES" sz="1100" b="1" dirty="0">
                <a:latin typeface="Arial" panose="020B0604020202020204" pitchFamily="34" charset="0"/>
                <a:cs typeface="Arial" panose="020B0604020202020204" pitchFamily="34" charset="0"/>
              </a:rPr>
              <a:t>5.- CERROJO ALOJAMIENTO ESTOPIN.</a:t>
            </a:r>
            <a:endParaRPr lang="es-CL" sz="1100" b="1" dirty="0">
              <a:latin typeface="Arial" panose="020B0604020202020204" pitchFamily="34" charset="0"/>
              <a:cs typeface="Arial" panose="020B0604020202020204" pitchFamily="34" charset="0"/>
            </a:endParaRPr>
          </a:p>
        </p:txBody>
      </p:sp>
      <p:cxnSp>
        <p:nvCxnSpPr>
          <p:cNvPr id="43" name="Conector recto de flecha 42">
            <a:extLst>
              <a:ext uri="{FF2B5EF4-FFF2-40B4-BE49-F238E27FC236}">
                <a16:creationId xmlns:a16="http://schemas.microsoft.com/office/drawing/2014/main" id="{1751DE7F-BE62-42FE-8C9D-E5B9557478AE}"/>
              </a:ext>
            </a:extLst>
          </p:cNvPr>
          <p:cNvCxnSpPr>
            <a:cxnSpLocks/>
          </p:cNvCxnSpPr>
          <p:nvPr/>
        </p:nvCxnSpPr>
        <p:spPr>
          <a:xfrm flipH="1" flipV="1">
            <a:off x="3639428" y="2430990"/>
            <a:ext cx="699344" cy="330965"/>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45" name="Conector recto de flecha 44">
            <a:extLst>
              <a:ext uri="{FF2B5EF4-FFF2-40B4-BE49-F238E27FC236}">
                <a16:creationId xmlns:a16="http://schemas.microsoft.com/office/drawing/2014/main" id="{09493B93-B9F1-4289-AABA-4B182028AC07}"/>
              </a:ext>
            </a:extLst>
          </p:cNvPr>
          <p:cNvCxnSpPr>
            <a:cxnSpLocks/>
          </p:cNvCxnSpPr>
          <p:nvPr/>
        </p:nvCxnSpPr>
        <p:spPr>
          <a:xfrm>
            <a:off x="6997442" y="3449918"/>
            <a:ext cx="145311" cy="105801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9" name="Rectángulo 28"/>
          <p:cNvSpPr/>
          <p:nvPr/>
        </p:nvSpPr>
        <p:spPr>
          <a:xfrm>
            <a:off x="1528353" y="58793"/>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MATERIAL DE ARTILLERÍA</a:t>
            </a:r>
            <a:endParaRPr lang="es-CL" sz="32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11641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ángulo redondeado 1">
            <a:extLst>
              <a:ext uri="{FF2B5EF4-FFF2-40B4-BE49-F238E27FC236}">
                <a16:creationId xmlns:a16="http://schemas.microsoft.com/office/drawing/2014/main" id="{DF82D17C-61FF-4A5A-9B94-483F02FD12EC}"/>
              </a:ext>
            </a:extLst>
          </p:cNvPr>
          <p:cNvSpPr/>
          <p:nvPr/>
        </p:nvSpPr>
        <p:spPr>
          <a:xfrm>
            <a:off x="1398879" y="1867433"/>
            <a:ext cx="9622340" cy="3880783"/>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s-ES" b="1" u="sng" dirty="0">
                <a:solidFill>
                  <a:schemeClr val="tx1"/>
                </a:solidFill>
                <a:latin typeface="Arial" panose="020B0604020202020204" pitchFamily="34" charset="0"/>
                <a:cs typeface="Arial" panose="020B0604020202020204" pitchFamily="34" charset="0"/>
              </a:rPr>
              <a:t>CUNA</a:t>
            </a:r>
          </a:p>
        </p:txBody>
      </p:sp>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16" name="Rectángulo 15"/>
          <p:cNvSpPr/>
          <p:nvPr/>
        </p:nvSpPr>
        <p:spPr>
          <a:xfrm>
            <a:off x="1528352" y="1366632"/>
            <a:ext cx="2523531" cy="33608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b="1" dirty="0">
                <a:solidFill>
                  <a:schemeClr val="bg1"/>
                </a:solidFill>
                <a:latin typeface="Arial" panose="020B0604020202020204" pitchFamily="34" charset="0"/>
                <a:cs typeface="Arial" panose="020B0604020202020204" pitchFamily="34" charset="0"/>
              </a:rPr>
              <a:t>A. NOMENCLATURA</a:t>
            </a:r>
            <a:endParaRPr lang="en-US" b="1" dirty="0">
              <a:solidFill>
                <a:schemeClr val="bg1"/>
              </a:solidFill>
              <a:latin typeface="Arial" panose="020B0604020202020204" pitchFamily="34" charset="0"/>
              <a:cs typeface="Arial" panose="020B0604020202020204" pitchFamily="34" charset="0"/>
            </a:endParaRPr>
          </a:p>
        </p:txBody>
      </p:sp>
      <p:pic>
        <p:nvPicPr>
          <p:cNvPr id="5122" name="Picture 2" descr="Soltam M-68 / M-71 | Wiki | – Carros De Combate – Amino">
            <a:extLst>
              <a:ext uri="{FF2B5EF4-FFF2-40B4-BE49-F238E27FC236}">
                <a16:creationId xmlns:a16="http://schemas.microsoft.com/office/drawing/2014/main" id="{41897CD3-CB45-429D-89C2-10A192D2E82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39763" y="2695446"/>
            <a:ext cx="4681589" cy="1719021"/>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4" name="CuadroTexto 3">
            <a:extLst>
              <a:ext uri="{FF2B5EF4-FFF2-40B4-BE49-F238E27FC236}">
                <a16:creationId xmlns:a16="http://schemas.microsoft.com/office/drawing/2014/main" id="{0F782DED-AA35-41A1-A3D4-730DBF31EC71}"/>
              </a:ext>
            </a:extLst>
          </p:cNvPr>
          <p:cNvSpPr txBox="1"/>
          <p:nvPr/>
        </p:nvSpPr>
        <p:spPr>
          <a:xfrm>
            <a:off x="9023980" y="2323684"/>
            <a:ext cx="1882672" cy="261610"/>
          </a:xfrm>
          <a:prstGeom prst="rect">
            <a:avLst/>
          </a:prstGeom>
          <a:solidFill>
            <a:schemeClr val="bg1"/>
          </a:solidFill>
          <a:ln>
            <a:solidFill>
              <a:schemeClr val="tx1"/>
            </a:solidFill>
          </a:ln>
        </p:spPr>
        <p:txBody>
          <a:bodyPr wrap="square" rtlCol="0">
            <a:spAutoFit/>
          </a:bodyPr>
          <a:lstStyle/>
          <a:p>
            <a:pPr algn="ctr"/>
            <a:r>
              <a:rPr lang="es-ES" sz="1100" b="1" dirty="0">
                <a:latin typeface="Arial" panose="020B0604020202020204" pitchFamily="34" charset="0"/>
                <a:cs typeface="Arial" panose="020B0604020202020204" pitchFamily="34" charset="0"/>
              </a:rPr>
              <a:t>FRENO RETROCESO</a:t>
            </a:r>
            <a:endParaRPr lang="es-CL" sz="1100" b="1" dirty="0">
              <a:latin typeface="Arial" panose="020B0604020202020204" pitchFamily="34" charset="0"/>
              <a:cs typeface="Arial" panose="020B0604020202020204" pitchFamily="34" charset="0"/>
            </a:endParaRPr>
          </a:p>
        </p:txBody>
      </p:sp>
      <p:sp>
        <p:nvSpPr>
          <p:cNvPr id="36" name="CuadroTexto 35">
            <a:extLst>
              <a:ext uri="{FF2B5EF4-FFF2-40B4-BE49-F238E27FC236}">
                <a16:creationId xmlns:a16="http://schemas.microsoft.com/office/drawing/2014/main" id="{CAB247B3-A00C-49C5-ADE4-0AA010DEA668}"/>
              </a:ext>
            </a:extLst>
          </p:cNvPr>
          <p:cNvSpPr txBox="1"/>
          <p:nvPr/>
        </p:nvSpPr>
        <p:spPr>
          <a:xfrm>
            <a:off x="1410657" y="2427227"/>
            <a:ext cx="2391261" cy="261610"/>
          </a:xfrm>
          <a:prstGeom prst="rect">
            <a:avLst/>
          </a:prstGeom>
          <a:solidFill>
            <a:schemeClr val="bg1"/>
          </a:solidFill>
          <a:ln>
            <a:solidFill>
              <a:schemeClr val="tx1"/>
            </a:solidFill>
          </a:ln>
        </p:spPr>
        <p:txBody>
          <a:bodyPr wrap="square" rtlCol="0">
            <a:spAutoFit/>
          </a:bodyPr>
          <a:lstStyle/>
          <a:p>
            <a:pPr algn="ctr"/>
            <a:r>
              <a:rPr lang="es-ES" sz="1100" b="1" dirty="0">
                <a:latin typeface="Arial" panose="020B0604020202020204" pitchFamily="34" charset="0"/>
                <a:cs typeface="Arial" panose="020B0604020202020204" pitchFamily="34" charset="0"/>
              </a:rPr>
              <a:t>CILINDRO RECUREADOR</a:t>
            </a:r>
            <a:endParaRPr lang="es-CL" sz="1100" b="1" dirty="0">
              <a:latin typeface="Arial" panose="020B0604020202020204" pitchFamily="34" charset="0"/>
              <a:cs typeface="Arial" panose="020B0604020202020204" pitchFamily="34" charset="0"/>
            </a:endParaRPr>
          </a:p>
        </p:txBody>
      </p:sp>
      <p:cxnSp>
        <p:nvCxnSpPr>
          <p:cNvPr id="43" name="Conector recto de flecha 42">
            <a:extLst>
              <a:ext uri="{FF2B5EF4-FFF2-40B4-BE49-F238E27FC236}">
                <a16:creationId xmlns:a16="http://schemas.microsoft.com/office/drawing/2014/main" id="{1751DE7F-BE62-42FE-8C9D-E5B9557478AE}"/>
              </a:ext>
            </a:extLst>
          </p:cNvPr>
          <p:cNvCxnSpPr>
            <a:cxnSpLocks/>
          </p:cNvCxnSpPr>
          <p:nvPr/>
        </p:nvCxnSpPr>
        <p:spPr>
          <a:xfrm flipH="1" flipV="1">
            <a:off x="3779563" y="2543581"/>
            <a:ext cx="1851997" cy="526822"/>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45" name="Conector recto de flecha 44">
            <a:extLst>
              <a:ext uri="{FF2B5EF4-FFF2-40B4-BE49-F238E27FC236}">
                <a16:creationId xmlns:a16="http://schemas.microsoft.com/office/drawing/2014/main" id="{09493B93-B9F1-4289-AABA-4B182028AC07}"/>
              </a:ext>
            </a:extLst>
          </p:cNvPr>
          <p:cNvCxnSpPr>
            <a:cxnSpLocks/>
          </p:cNvCxnSpPr>
          <p:nvPr/>
        </p:nvCxnSpPr>
        <p:spPr>
          <a:xfrm flipV="1">
            <a:off x="5545123" y="3015751"/>
            <a:ext cx="3280095" cy="413249"/>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7" name="Imagen 6">
            <a:extLst>
              <a:ext uri="{FF2B5EF4-FFF2-40B4-BE49-F238E27FC236}">
                <a16:creationId xmlns:a16="http://schemas.microsoft.com/office/drawing/2014/main" id="{155AD4D4-AA10-4602-9609-CB5FAFFE80E3}"/>
              </a:ext>
            </a:extLst>
          </p:cNvPr>
          <p:cNvPicPr>
            <a:picLocks noChangeAspect="1"/>
          </p:cNvPicPr>
          <p:nvPr/>
        </p:nvPicPr>
        <p:blipFill>
          <a:blip r:embed="rId6"/>
          <a:stretch>
            <a:fillRect/>
          </a:stretch>
        </p:blipFill>
        <p:spPr>
          <a:xfrm>
            <a:off x="1419293" y="2696513"/>
            <a:ext cx="2382626" cy="2528416"/>
          </a:xfrm>
          <a:prstGeom prst="rect">
            <a:avLst/>
          </a:prstGeom>
          <a:ln>
            <a:solidFill>
              <a:schemeClr val="tx1"/>
            </a:solidFill>
          </a:ln>
        </p:spPr>
      </p:pic>
      <p:pic>
        <p:nvPicPr>
          <p:cNvPr id="11" name="Imagen 10">
            <a:extLst>
              <a:ext uri="{FF2B5EF4-FFF2-40B4-BE49-F238E27FC236}">
                <a16:creationId xmlns:a16="http://schemas.microsoft.com/office/drawing/2014/main" id="{E280E6F9-A8D1-4907-BE55-916B7BE90924}"/>
              </a:ext>
            </a:extLst>
          </p:cNvPr>
          <p:cNvPicPr>
            <a:picLocks noChangeAspect="1"/>
          </p:cNvPicPr>
          <p:nvPr/>
        </p:nvPicPr>
        <p:blipFill>
          <a:blip r:embed="rId7"/>
          <a:stretch>
            <a:fillRect/>
          </a:stretch>
        </p:blipFill>
        <p:spPr>
          <a:xfrm>
            <a:off x="9023980" y="2585294"/>
            <a:ext cx="1882672" cy="2217774"/>
          </a:xfrm>
          <a:prstGeom prst="rect">
            <a:avLst/>
          </a:prstGeom>
          <a:ln>
            <a:solidFill>
              <a:schemeClr val="tx1"/>
            </a:solidFill>
          </a:ln>
        </p:spPr>
      </p:pic>
      <p:cxnSp>
        <p:nvCxnSpPr>
          <p:cNvPr id="39" name="Conector recto de flecha 38">
            <a:extLst>
              <a:ext uri="{FF2B5EF4-FFF2-40B4-BE49-F238E27FC236}">
                <a16:creationId xmlns:a16="http://schemas.microsoft.com/office/drawing/2014/main" id="{1F30EFF8-CCA8-457B-AD68-053EEF2AD2F5}"/>
              </a:ext>
            </a:extLst>
          </p:cNvPr>
          <p:cNvCxnSpPr>
            <a:cxnSpLocks/>
          </p:cNvCxnSpPr>
          <p:nvPr/>
        </p:nvCxnSpPr>
        <p:spPr>
          <a:xfrm>
            <a:off x="5145529" y="3125268"/>
            <a:ext cx="486031" cy="1289199"/>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2" name="CuadroTexto 41">
            <a:extLst>
              <a:ext uri="{FF2B5EF4-FFF2-40B4-BE49-F238E27FC236}">
                <a16:creationId xmlns:a16="http://schemas.microsoft.com/office/drawing/2014/main" id="{2FA8ED4A-5CFC-4110-8031-A9F65EBC8F4E}"/>
              </a:ext>
            </a:extLst>
          </p:cNvPr>
          <p:cNvSpPr txBox="1"/>
          <p:nvPr/>
        </p:nvSpPr>
        <p:spPr>
          <a:xfrm>
            <a:off x="5116285" y="4409935"/>
            <a:ext cx="2411870" cy="261610"/>
          </a:xfrm>
          <a:prstGeom prst="rect">
            <a:avLst/>
          </a:prstGeom>
          <a:solidFill>
            <a:schemeClr val="bg1"/>
          </a:solidFill>
          <a:ln>
            <a:solidFill>
              <a:schemeClr val="tx1"/>
            </a:solidFill>
          </a:ln>
        </p:spPr>
        <p:txBody>
          <a:bodyPr wrap="square" rtlCol="0">
            <a:spAutoFit/>
          </a:bodyPr>
          <a:lstStyle/>
          <a:p>
            <a:pPr algn="ctr"/>
            <a:r>
              <a:rPr lang="es-ES" sz="1100" b="1" dirty="0">
                <a:latin typeface="Arial" panose="020B0604020202020204" pitchFamily="34" charset="0"/>
                <a:cs typeface="Arial" panose="020B0604020202020204" pitchFamily="34" charset="0"/>
              </a:rPr>
              <a:t>EQUILIBRADORES</a:t>
            </a:r>
            <a:endParaRPr lang="es-CL" sz="1100" b="1" dirty="0">
              <a:latin typeface="Arial" panose="020B0604020202020204" pitchFamily="34" charset="0"/>
              <a:cs typeface="Arial" panose="020B0604020202020204" pitchFamily="34" charset="0"/>
            </a:endParaRPr>
          </a:p>
        </p:txBody>
      </p:sp>
      <p:pic>
        <p:nvPicPr>
          <p:cNvPr id="31" name="Imagen 30">
            <a:extLst>
              <a:ext uri="{FF2B5EF4-FFF2-40B4-BE49-F238E27FC236}">
                <a16:creationId xmlns:a16="http://schemas.microsoft.com/office/drawing/2014/main" id="{16CEA2A2-5D1F-4AD5-A3DC-DD31CD021CA7}"/>
              </a:ext>
            </a:extLst>
          </p:cNvPr>
          <p:cNvPicPr>
            <a:picLocks noChangeAspect="1"/>
          </p:cNvPicPr>
          <p:nvPr/>
        </p:nvPicPr>
        <p:blipFill>
          <a:blip r:embed="rId8"/>
          <a:stretch>
            <a:fillRect/>
          </a:stretch>
        </p:blipFill>
        <p:spPr>
          <a:xfrm>
            <a:off x="5145529" y="4669582"/>
            <a:ext cx="2382626" cy="1898317"/>
          </a:xfrm>
          <a:prstGeom prst="rect">
            <a:avLst/>
          </a:prstGeom>
          <a:ln>
            <a:solidFill>
              <a:schemeClr val="tx1"/>
            </a:solidFill>
          </a:ln>
        </p:spPr>
      </p:pic>
      <p:sp>
        <p:nvSpPr>
          <p:cNvPr id="22" name="Rectángulo 21"/>
          <p:cNvSpPr/>
          <p:nvPr/>
        </p:nvSpPr>
        <p:spPr>
          <a:xfrm>
            <a:off x="1528353" y="58793"/>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MATERIAL DE ARTILLERÍA</a:t>
            </a:r>
            <a:endParaRPr lang="es-CL" sz="32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35208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3" y="136525"/>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42" name="CuadroTexto 41">
            <a:extLst>
              <a:ext uri="{FF2B5EF4-FFF2-40B4-BE49-F238E27FC236}">
                <a16:creationId xmlns:a16="http://schemas.microsoft.com/office/drawing/2014/main" id="{2FA8ED4A-5CFC-4110-8031-A9F65EBC8F4E}"/>
              </a:ext>
            </a:extLst>
          </p:cNvPr>
          <p:cNvSpPr txBox="1"/>
          <p:nvPr/>
        </p:nvSpPr>
        <p:spPr>
          <a:xfrm>
            <a:off x="1566575" y="1452583"/>
            <a:ext cx="2662938" cy="523220"/>
          </a:xfrm>
          <a:prstGeom prst="rect">
            <a:avLst/>
          </a:prstGeom>
          <a:solidFill>
            <a:schemeClr val="bg1"/>
          </a:solidFill>
          <a:ln>
            <a:solidFill>
              <a:schemeClr val="tx1"/>
            </a:solidFill>
          </a:ln>
        </p:spPr>
        <p:txBody>
          <a:bodyPr wrap="square" rtlCol="0">
            <a:spAutoFit/>
          </a:bodyPr>
          <a:lstStyle/>
          <a:p>
            <a:pPr algn="ctr"/>
            <a:r>
              <a:rPr lang="es-CL" sz="1400" b="1" dirty="0" smtClean="0">
                <a:latin typeface="Arial" panose="020B0604020202020204" pitchFamily="34" charset="0"/>
                <a:cs typeface="Arial" panose="020B0604020202020204" pitchFamily="34" charset="0"/>
              </a:rPr>
              <a:t>FUNCIONAMIENTO SISTEMA DE RECUPERACIÓN</a:t>
            </a:r>
            <a:endParaRPr lang="es-CL" sz="1400" b="1" dirty="0">
              <a:latin typeface="Arial" panose="020B0604020202020204" pitchFamily="34" charset="0"/>
              <a:cs typeface="Arial" panose="020B0604020202020204" pitchFamily="34" charset="0"/>
            </a:endParaRPr>
          </a:p>
        </p:txBody>
      </p:sp>
      <p:sp>
        <p:nvSpPr>
          <p:cNvPr id="23" name="Rectángulo 22"/>
          <p:cNvSpPr/>
          <p:nvPr/>
        </p:nvSpPr>
        <p:spPr>
          <a:xfrm>
            <a:off x="7796204" y="2926680"/>
            <a:ext cx="2997051" cy="997358"/>
          </a:xfrm>
          <a:prstGeom prst="rect">
            <a:avLst/>
          </a:prstGeom>
          <a:gradFill>
            <a:gsLst>
              <a:gs pos="0">
                <a:srgbClr val="BCBCBC"/>
              </a:gs>
              <a:gs pos="100000">
                <a:srgbClr val="595959"/>
              </a:gs>
            </a:gsLst>
            <a:lin ang="5400012" scaled="0"/>
          </a:gradFill>
          <a:ln w="9525" cap="rnd" cmpd="sng">
            <a:solidFill>
              <a:schemeClr val="dk1"/>
            </a:solidFill>
            <a:prstDash val="solid"/>
            <a:round/>
            <a:headEnd type="none" w="med" len="med"/>
            <a:tailEnd type="none" w="med" len="med"/>
          </a:ln>
        </p:spPr>
        <p:txBody>
          <a:bodyPr wrap="square" lIns="91425" tIns="45700" rIns="91425" bIns="45700" anchor="ctr" anchorCtr="0">
            <a:noAutofit/>
          </a:bodyPr>
          <a:lstStyle/>
          <a:p>
            <a:pPr algn="ctr">
              <a:buClr>
                <a:schemeClr val="dk1"/>
              </a:buClr>
              <a:buFont typeface="Arial"/>
              <a:buNone/>
            </a:pPr>
            <a:endParaRPr lang="en-US">
              <a:solidFill>
                <a:schemeClr val="dk1"/>
              </a:solidFill>
              <a:latin typeface="Century Gothic"/>
              <a:ea typeface="Century Gothic"/>
              <a:cs typeface="Century Gothic"/>
            </a:endParaRPr>
          </a:p>
        </p:txBody>
      </p:sp>
      <p:sp>
        <p:nvSpPr>
          <p:cNvPr id="24" name="Shape 33322"/>
          <p:cNvSpPr/>
          <p:nvPr/>
        </p:nvSpPr>
        <p:spPr>
          <a:xfrm>
            <a:off x="3967226" y="2673009"/>
            <a:ext cx="5468516" cy="745882"/>
          </a:xfrm>
          <a:prstGeom prst="rect">
            <a:avLst/>
          </a:prstGeom>
          <a:solidFill>
            <a:schemeClr val="lt1"/>
          </a:solidFill>
          <a:ln w="9525" cap="flat" cmpd="sng">
            <a:solidFill>
              <a:schemeClr val="dk1"/>
            </a:solidFill>
            <a:prstDash val="solid"/>
            <a:round/>
            <a:headEnd type="none" w="med" len="med"/>
            <a:tailEnd type="none" w="med" len="med"/>
          </a:ln>
        </p:spPr>
        <p:txBody>
          <a:bodyPr wrap="square" lIns="91425" tIns="45700" rIns="91425" bIns="45700" anchor="b" anchorCtr="0">
            <a:noAutofit/>
          </a:bodyPr>
          <a:lstStyle/>
          <a:p>
            <a:pPr marL="0" marR="0" lvl="0" indent="0" algn="ctr" rtl="0">
              <a:spcBef>
                <a:spcPts val="0"/>
              </a:spcBef>
              <a:buClr>
                <a:schemeClr val="dk1"/>
              </a:buClr>
              <a:buSzPct val="25000"/>
              <a:buFont typeface="Century Gothic"/>
              <a:buNone/>
            </a:pPr>
            <a:r>
              <a:rPr lang="es-CL" sz="6000" b="0" i="0" u="none" strike="noStrike" cap="none" dirty="0">
                <a:solidFill>
                  <a:schemeClr val="dk1"/>
                </a:solidFill>
                <a:latin typeface="Century Gothic"/>
                <a:ea typeface="Century Gothic"/>
                <a:cs typeface="Century Gothic"/>
                <a:sym typeface="Century Gothic"/>
              </a:rPr>
              <a:t>     </a:t>
            </a:r>
            <a:r>
              <a:rPr lang="es-CL" sz="2800" b="0" i="0" u="none" strike="noStrike" cap="none" dirty="0" smtClean="0">
                <a:solidFill>
                  <a:schemeClr val="dk1"/>
                </a:solidFill>
                <a:latin typeface="Arial" panose="020B0604020202020204" pitchFamily="34" charset="0"/>
                <a:ea typeface="Century Gothic"/>
                <a:cs typeface="Arial" panose="020B0604020202020204" pitchFamily="34" charset="0"/>
                <a:sym typeface="Century Gothic"/>
              </a:rPr>
              <a:t>NITRÓGENO</a:t>
            </a:r>
            <a:endParaRPr lang="es-CL" sz="1200" b="0" i="0" u="none" strike="noStrike" cap="none" dirty="0">
              <a:solidFill>
                <a:srgbClr val="795E0E"/>
              </a:solidFill>
              <a:latin typeface="Arial" panose="020B0604020202020204" pitchFamily="34" charset="0"/>
              <a:ea typeface="Century Gothic"/>
              <a:cs typeface="Arial" panose="020B0604020202020204" pitchFamily="34" charset="0"/>
              <a:sym typeface="Century Gothic"/>
            </a:endParaRPr>
          </a:p>
        </p:txBody>
      </p:sp>
      <p:sp>
        <p:nvSpPr>
          <p:cNvPr id="25" name="Shape 33323"/>
          <p:cNvSpPr/>
          <p:nvPr/>
        </p:nvSpPr>
        <p:spPr>
          <a:xfrm>
            <a:off x="3967226" y="3748908"/>
            <a:ext cx="4828681" cy="745882"/>
          </a:xfrm>
          <a:prstGeom prst="rect">
            <a:avLst/>
          </a:prstGeom>
          <a:solidFill>
            <a:schemeClr val="lt1"/>
          </a:solidFill>
          <a:ln w="9525" cap="flat" cmpd="sng">
            <a:solidFill>
              <a:schemeClr val="dk1"/>
            </a:solidFill>
            <a:prstDash val="solid"/>
            <a:round/>
            <a:headEnd type="none" w="med" len="med"/>
            <a:tailEnd type="none" w="med" len="med"/>
          </a:ln>
        </p:spPr>
        <p:txBody>
          <a:bodyPr wrap="square" lIns="91425" tIns="45700" rIns="91425" bIns="45700" anchor="ctr" anchorCtr="0">
            <a:noAutofit/>
          </a:bodyPr>
          <a:lstStyle/>
          <a:p>
            <a:pPr marL="0" marR="0" lvl="0" indent="0" algn="l" rtl="0">
              <a:spcBef>
                <a:spcPts val="0"/>
              </a:spcBef>
              <a:buClr>
                <a:schemeClr val="dk1"/>
              </a:buClr>
              <a:buFont typeface="Arial"/>
              <a:buNone/>
            </a:pPr>
            <a:endParaRPr sz="1800" b="0" i="0" u="none" strike="noStrike" cap="none">
              <a:solidFill>
                <a:schemeClr val="dk1"/>
              </a:solidFill>
              <a:latin typeface="Century Gothic"/>
              <a:ea typeface="Century Gothic"/>
              <a:cs typeface="Century Gothic"/>
              <a:sym typeface="Century Gothic"/>
            </a:endParaRPr>
          </a:p>
        </p:txBody>
      </p:sp>
      <p:sp>
        <p:nvSpPr>
          <p:cNvPr id="26" name="Shape 33324"/>
          <p:cNvSpPr/>
          <p:nvPr/>
        </p:nvSpPr>
        <p:spPr>
          <a:xfrm>
            <a:off x="3967227" y="3418807"/>
            <a:ext cx="872656" cy="344272"/>
          </a:xfrm>
          <a:prstGeom prst="rect">
            <a:avLst/>
          </a:prstGeom>
          <a:solidFill>
            <a:schemeClr val="lt1"/>
          </a:solidFill>
          <a:ln w="9525" cap="flat" cmpd="sng">
            <a:solidFill>
              <a:schemeClr val="dk1"/>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Clr>
                <a:schemeClr val="dk1"/>
              </a:buClr>
              <a:buFont typeface="Arial"/>
              <a:buNone/>
            </a:pPr>
            <a:endParaRPr sz="1800" b="0" i="0" u="none" strike="noStrike" cap="none">
              <a:solidFill>
                <a:schemeClr val="dk1"/>
              </a:solidFill>
              <a:latin typeface="Century Gothic"/>
              <a:ea typeface="Century Gothic"/>
              <a:cs typeface="Century Gothic"/>
              <a:sym typeface="Century Gothic"/>
            </a:endParaRPr>
          </a:p>
        </p:txBody>
      </p:sp>
      <p:sp>
        <p:nvSpPr>
          <p:cNvPr id="28" name="Shape 33325"/>
          <p:cNvSpPr/>
          <p:nvPr/>
        </p:nvSpPr>
        <p:spPr>
          <a:xfrm>
            <a:off x="7622666" y="3761842"/>
            <a:ext cx="407256" cy="745882"/>
          </a:xfrm>
          <a:prstGeom prst="rect">
            <a:avLst/>
          </a:prstGeom>
          <a:gradFill>
            <a:gsLst>
              <a:gs pos="0">
                <a:srgbClr val="BCBCBC"/>
              </a:gs>
              <a:gs pos="100000">
                <a:srgbClr val="595959"/>
              </a:gs>
            </a:gsLst>
            <a:lin ang="5400012" scaled="0"/>
          </a:gradFill>
          <a:ln w="9525" cap="rnd" cmpd="sng">
            <a:solidFill>
              <a:schemeClr val="dk1"/>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Clr>
                <a:schemeClr val="dk1"/>
              </a:buClr>
              <a:buFont typeface="Arial"/>
              <a:buNone/>
            </a:pPr>
            <a:endParaRPr sz="1800" b="0" i="0" u="none" strike="noStrike" cap="none">
              <a:solidFill>
                <a:schemeClr val="dk1"/>
              </a:solidFill>
              <a:latin typeface="Century Gothic"/>
              <a:ea typeface="Century Gothic"/>
              <a:cs typeface="Century Gothic"/>
              <a:sym typeface="Century Gothic"/>
            </a:endParaRPr>
          </a:p>
        </p:txBody>
      </p:sp>
      <p:sp>
        <p:nvSpPr>
          <p:cNvPr id="29" name="Shape 33326"/>
          <p:cNvSpPr/>
          <p:nvPr/>
        </p:nvSpPr>
        <p:spPr>
          <a:xfrm>
            <a:off x="7738060" y="3774776"/>
            <a:ext cx="58145" cy="745882"/>
          </a:xfrm>
          <a:prstGeom prst="rect">
            <a:avLst/>
          </a:prstGeom>
          <a:solidFill>
            <a:schemeClr val="dk1"/>
          </a:solidFill>
          <a:ln w="19050" cap="rnd" cmpd="sng">
            <a:solidFill>
              <a:schemeClr val="dk1"/>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Clr>
                <a:schemeClr val="dk1"/>
              </a:buClr>
              <a:buFont typeface="Arial"/>
              <a:buNone/>
            </a:pPr>
            <a:endParaRPr sz="1800" b="0" i="0" u="none" strike="noStrike" cap="none">
              <a:solidFill>
                <a:schemeClr val="lt1"/>
              </a:solidFill>
              <a:latin typeface="Century Gothic"/>
              <a:ea typeface="Century Gothic"/>
              <a:cs typeface="Century Gothic"/>
              <a:sym typeface="Century Gothic"/>
            </a:endParaRPr>
          </a:p>
        </p:txBody>
      </p:sp>
      <p:sp>
        <p:nvSpPr>
          <p:cNvPr id="30" name="Shape 33327"/>
          <p:cNvSpPr/>
          <p:nvPr/>
        </p:nvSpPr>
        <p:spPr>
          <a:xfrm>
            <a:off x="7853695" y="3774776"/>
            <a:ext cx="58145" cy="745882"/>
          </a:xfrm>
          <a:prstGeom prst="rect">
            <a:avLst/>
          </a:prstGeom>
          <a:solidFill>
            <a:schemeClr val="dk1"/>
          </a:solidFill>
          <a:ln w="19050" cap="rnd" cmpd="sng">
            <a:solidFill>
              <a:schemeClr val="dk1"/>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Clr>
                <a:schemeClr val="dk1"/>
              </a:buClr>
              <a:buFont typeface="Arial"/>
              <a:buNone/>
            </a:pPr>
            <a:endParaRPr sz="1800" b="0" i="0" u="none" strike="noStrike" cap="none">
              <a:solidFill>
                <a:schemeClr val="lt1"/>
              </a:solidFill>
              <a:latin typeface="Century Gothic"/>
              <a:ea typeface="Century Gothic"/>
              <a:cs typeface="Century Gothic"/>
              <a:sym typeface="Century Gothic"/>
            </a:endParaRPr>
          </a:p>
        </p:txBody>
      </p:sp>
      <p:pic>
        <p:nvPicPr>
          <p:cNvPr id="32" name="Shape 33328"/>
          <p:cNvPicPr preferRelativeResize="0"/>
          <p:nvPr/>
        </p:nvPicPr>
        <p:blipFill rotWithShape="1">
          <a:blip r:embed="rId5">
            <a:alphaModFix/>
          </a:blip>
          <a:srcRect/>
          <a:stretch/>
        </p:blipFill>
        <p:spPr>
          <a:xfrm>
            <a:off x="5072562" y="2673009"/>
            <a:ext cx="434373" cy="772625"/>
          </a:xfrm>
          <a:prstGeom prst="rect">
            <a:avLst/>
          </a:prstGeom>
          <a:noFill/>
          <a:ln>
            <a:noFill/>
          </a:ln>
        </p:spPr>
      </p:pic>
      <p:sp>
        <p:nvSpPr>
          <p:cNvPr id="33" name="Shape 33329"/>
          <p:cNvSpPr/>
          <p:nvPr/>
        </p:nvSpPr>
        <p:spPr>
          <a:xfrm>
            <a:off x="3369965" y="4049254"/>
            <a:ext cx="4256677" cy="224803"/>
          </a:xfrm>
          <a:prstGeom prst="rect">
            <a:avLst/>
          </a:prstGeom>
          <a:gradFill>
            <a:gsLst>
              <a:gs pos="0">
                <a:srgbClr val="BCBCBC"/>
              </a:gs>
              <a:gs pos="100000">
                <a:srgbClr val="595959"/>
              </a:gs>
            </a:gsLst>
            <a:lin ang="5400012" scaled="0"/>
          </a:gradFill>
          <a:ln w="9525" cap="rnd" cmpd="sng">
            <a:solidFill>
              <a:schemeClr val="dk1"/>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Clr>
                <a:schemeClr val="dk1"/>
              </a:buClr>
              <a:buFont typeface="Arial"/>
              <a:buNone/>
            </a:pPr>
            <a:endParaRPr sz="1800" b="0" i="0" u="none" strike="noStrike" cap="none">
              <a:solidFill>
                <a:schemeClr val="dk1"/>
              </a:solidFill>
              <a:latin typeface="Century Gothic"/>
              <a:ea typeface="Century Gothic"/>
              <a:cs typeface="Century Gothic"/>
              <a:sym typeface="Century Gothic"/>
            </a:endParaRPr>
          </a:p>
        </p:txBody>
      </p:sp>
      <p:sp>
        <p:nvSpPr>
          <p:cNvPr id="34" name="Rectángulo 33"/>
          <p:cNvSpPr/>
          <p:nvPr/>
        </p:nvSpPr>
        <p:spPr>
          <a:xfrm>
            <a:off x="1569492" y="2523491"/>
            <a:ext cx="1800473" cy="2134903"/>
          </a:xfrm>
          <a:prstGeom prst="rect">
            <a:avLst/>
          </a:prstGeom>
          <a:solidFill>
            <a:srgbClr val="B49E42"/>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ángulo 34"/>
          <p:cNvSpPr/>
          <p:nvPr/>
        </p:nvSpPr>
        <p:spPr>
          <a:xfrm>
            <a:off x="3369965" y="2958859"/>
            <a:ext cx="597261" cy="997358"/>
          </a:xfrm>
          <a:prstGeom prst="rect">
            <a:avLst/>
          </a:prstGeom>
          <a:gradFill>
            <a:gsLst>
              <a:gs pos="0">
                <a:srgbClr val="BCBCBC"/>
              </a:gs>
              <a:gs pos="100000">
                <a:srgbClr val="595959"/>
              </a:gs>
            </a:gsLst>
            <a:lin ang="5400012" scaled="0"/>
          </a:gradFill>
          <a:ln w="9525" cap="rnd" cmpd="sng">
            <a:solidFill>
              <a:schemeClr val="dk1"/>
            </a:solidFill>
            <a:prstDash val="solid"/>
            <a:round/>
            <a:headEnd type="none" w="med" len="med"/>
            <a:tailEnd type="none" w="med" len="med"/>
          </a:ln>
        </p:spPr>
        <p:txBody>
          <a:bodyPr wrap="square" lIns="91425" tIns="45700" rIns="91425" bIns="45700" anchor="ctr" anchorCtr="0">
            <a:noAutofit/>
          </a:bodyPr>
          <a:lstStyle/>
          <a:p>
            <a:pPr algn="ctr">
              <a:buClr>
                <a:schemeClr val="dk1"/>
              </a:buClr>
              <a:buFont typeface="Arial"/>
              <a:buNone/>
            </a:pPr>
            <a:endParaRPr lang="en-US">
              <a:solidFill>
                <a:schemeClr val="dk1"/>
              </a:solidFill>
              <a:latin typeface="Century Gothic"/>
              <a:ea typeface="Century Gothic"/>
              <a:cs typeface="Century Gothic"/>
            </a:endParaRPr>
          </a:p>
        </p:txBody>
      </p:sp>
      <p:sp>
        <p:nvSpPr>
          <p:cNvPr id="37" name="CuadroTexto 36"/>
          <p:cNvSpPr txBox="1"/>
          <p:nvPr/>
        </p:nvSpPr>
        <p:spPr>
          <a:xfrm>
            <a:off x="4475300" y="3767553"/>
            <a:ext cx="2550104" cy="354296"/>
          </a:xfrm>
          <a:prstGeom prst="rect">
            <a:avLst/>
          </a:prstGeom>
          <a:noFill/>
        </p:spPr>
        <p:txBody>
          <a:bodyPr wrap="square" rtlCol="0">
            <a:spAutoFit/>
          </a:bodyPr>
          <a:lstStyle/>
          <a:p>
            <a:pPr algn="ctr"/>
            <a:r>
              <a:rPr lang="es-ES" dirty="0" smtClean="0">
                <a:latin typeface="Arial" panose="020B0604020202020204" pitchFamily="34" charset="0"/>
                <a:cs typeface="Arial" panose="020B0604020202020204" pitchFamily="34" charset="0"/>
              </a:rPr>
              <a:t>ACEITE HIDRÁULICO</a:t>
            </a:r>
            <a:endParaRPr lang="en-US" dirty="0">
              <a:latin typeface="Arial" panose="020B0604020202020204" pitchFamily="34" charset="0"/>
              <a:cs typeface="Arial" panose="020B0604020202020204" pitchFamily="34" charset="0"/>
            </a:endParaRPr>
          </a:p>
        </p:txBody>
      </p:sp>
      <p:cxnSp>
        <p:nvCxnSpPr>
          <p:cNvPr id="38" name="Conector recto de flecha 37"/>
          <p:cNvCxnSpPr/>
          <p:nvPr/>
        </p:nvCxnSpPr>
        <p:spPr>
          <a:xfrm>
            <a:off x="6099710" y="4555758"/>
            <a:ext cx="570975" cy="834916"/>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40" name="Conector recto de flecha 39"/>
          <p:cNvCxnSpPr/>
          <p:nvPr/>
        </p:nvCxnSpPr>
        <p:spPr>
          <a:xfrm flipH="1" flipV="1">
            <a:off x="8325134" y="2305657"/>
            <a:ext cx="526378" cy="324908"/>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1" name="CuadroTexto 40"/>
          <p:cNvSpPr txBox="1"/>
          <p:nvPr/>
        </p:nvSpPr>
        <p:spPr>
          <a:xfrm>
            <a:off x="5506934" y="5384995"/>
            <a:ext cx="2550104" cy="620019"/>
          </a:xfrm>
          <a:prstGeom prst="rect">
            <a:avLst/>
          </a:prstGeom>
          <a:noFill/>
        </p:spPr>
        <p:txBody>
          <a:bodyPr wrap="square" rtlCol="0">
            <a:spAutoFit/>
          </a:bodyPr>
          <a:lstStyle/>
          <a:p>
            <a:pPr algn="ctr"/>
            <a:r>
              <a:rPr lang="es-ES" dirty="0" smtClean="0">
                <a:latin typeface="Arial" panose="020B0604020202020204" pitchFamily="34" charset="0"/>
                <a:cs typeface="Arial" panose="020B0604020202020204" pitchFamily="34" charset="0"/>
              </a:rPr>
              <a:t>CILINDRO DE RETROCESO</a:t>
            </a:r>
            <a:endParaRPr lang="en-US" dirty="0">
              <a:latin typeface="Arial" panose="020B0604020202020204" pitchFamily="34" charset="0"/>
              <a:cs typeface="Arial" panose="020B0604020202020204" pitchFamily="34" charset="0"/>
            </a:endParaRPr>
          </a:p>
        </p:txBody>
      </p:sp>
      <p:sp>
        <p:nvSpPr>
          <p:cNvPr id="44" name="CuadroTexto 43"/>
          <p:cNvSpPr txBox="1"/>
          <p:nvPr/>
        </p:nvSpPr>
        <p:spPr>
          <a:xfrm>
            <a:off x="6245803" y="1692321"/>
            <a:ext cx="2550104" cy="620019"/>
          </a:xfrm>
          <a:prstGeom prst="rect">
            <a:avLst/>
          </a:prstGeom>
          <a:noFill/>
        </p:spPr>
        <p:txBody>
          <a:bodyPr wrap="square" rtlCol="0">
            <a:spAutoFit/>
          </a:bodyPr>
          <a:lstStyle/>
          <a:p>
            <a:pPr algn="ctr"/>
            <a:r>
              <a:rPr lang="es-ES" dirty="0" smtClean="0">
                <a:latin typeface="Arial" panose="020B0604020202020204" pitchFamily="34" charset="0"/>
                <a:cs typeface="Arial" panose="020B0604020202020204" pitchFamily="34" charset="0"/>
              </a:rPr>
              <a:t>CILINDRO DE RECUPERADOR</a:t>
            </a:r>
            <a:endParaRPr lang="en-US" dirty="0">
              <a:latin typeface="Arial" panose="020B0604020202020204" pitchFamily="34" charset="0"/>
              <a:cs typeface="Arial" panose="020B0604020202020204" pitchFamily="34" charset="0"/>
            </a:endParaRPr>
          </a:p>
        </p:txBody>
      </p:sp>
      <p:cxnSp>
        <p:nvCxnSpPr>
          <p:cNvPr id="63" name="Conector recto de flecha 62"/>
          <p:cNvCxnSpPr/>
          <p:nvPr/>
        </p:nvCxnSpPr>
        <p:spPr>
          <a:xfrm flipV="1">
            <a:off x="5270215" y="2167245"/>
            <a:ext cx="19533" cy="479022"/>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4" name="CuadroTexto 63"/>
          <p:cNvSpPr txBox="1"/>
          <p:nvPr/>
        </p:nvSpPr>
        <p:spPr>
          <a:xfrm>
            <a:off x="4014696" y="1531019"/>
            <a:ext cx="2550104" cy="646331"/>
          </a:xfrm>
          <a:prstGeom prst="rect">
            <a:avLst/>
          </a:prstGeom>
          <a:noFill/>
        </p:spPr>
        <p:txBody>
          <a:bodyPr wrap="square" rtlCol="0">
            <a:spAutoFit/>
          </a:bodyPr>
          <a:lstStyle/>
          <a:p>
            <a:pPr algn="ctr"/>
            <a:r>
              <a:rPr lang="es-ES" dirty="0">
                <a:latin typeface="Arial" panose="020B0604020202020204" pitchFamily="34" charset="0"/>
                <a:cs typeface="Arial" panose="020B0604020202020204" pitchFamily="34" charset="0"/>
              </a:rPr>
              <a:t>É</a:t>
            </a:r>
            <a:r>
              <a:rPr lang="es-ES" dirty="0" smtClean="0">
                <a:latin typeface="Arial" panose="020B0604020202020204" pitchFamily="34" charset="0"/>
                <a:cs typeface="Arial" panose="020B0604020202020204" pitchFamily="34" charset="0"/>
              </a:rPr>
              <a:t>MBOLO </a:t>
            </a:r>
          </a:p>
          <a:p>
            <a:pPr algn="ctr"/>
            <a:r>
              <a:rPr lang="es-ES" dirty="0" smtClean="0">
                <a:latin typeface="Arial" panose="020B0604020202020204" pitchFamily="34" charset="0"/>
                <a:cs typeface="Arial" panose="020B0604020202020204" pitchFamily="34" charset="0"/>
              </a:rPr>
              <a:t>FLOTANTE</a:t>
            </a:r>
            <a:endParaRPr lang="en-US" dirty="0">
              <a:latin typeface="Arial" panose="020B0604020202020204" pitchFamily="34" charset="0"/>
              <a:cs typeface="Arial" panose="020B0604020202020204" pitchFamily="34" charset="0"/>
            </a:endParaRPr>
          </a:p>
        </p:txBody>
      </p:sp>
      <p:sp>
        <p:nvSpPr>
          <p:cNvPr id="31" name="Rectángulo 30"/>
          <p:cNvSpPr/>
          <p:nvPr/>
        </p:nvSpPr>
        <p:spPr>
          <a:xfrm>
            <a:off x="4843495" y="3420028"/>
            <a:ext cx="2952708" cy="324405"/>
          </a:xfrm>
          <a:prstGeom prst="rect">
            <a:avLst/>
          </a:prstGeom>
          <a:solidFill>
            <a:srgbClr val="B49E42"/>
          </a:solidFill>
          <a:ln w="349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Operación manual 2"/>
          <p:cNvSpPr/>
          <p:nvPr/>
        </p:nvSpPr>
        <p:spPr>
          <a:xfrm rot="5400000">
            <a:off x="10327108" y="3096713"/>
            <a:ext cx="1643493" cy="711200"/>
          </a:xfrm>
          <a:prstGeom prst="flowChartManualOperation">
            <a:avLst/>
          </a:prstGeom>
          <a:solidFill>
            <a:srgbClr val="B5A31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ángulo 35"/>
          <p:cNvSpPr/>
          <p:nvPr/>
        </p:nvSpPr>
        <p:spPr>
          <a:xfrm>
            <a:off x="1528353" y="58793"/>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MATERIAL DE ARTILLERÍA</a:t>
            </a:r>
            <a:endParaRPr lang="es-CL" sz="32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6295095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Operación manual 28"/>
          <p:cNvSpPr/>
          <p:nvPr/>
        </p:nvSpPr>
        <p:spPr>
          <a:xfrm rot="5400000">
            <a:off x="10181696" y="3025617"/>
            <a:ext cx="1643493" cy="711200"/>
          </a:xfrm>
          <a:prstGeom prst="flowChartManualOperation">
            <a:avLst/>
          </a:prstGeom>
          <a:solidFill>
            <a:srgbClr val="B5A31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3" y="136525"/>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42" name="CuadroTexto 41">
            <a:extLst>
              <a:ext uri="{FF2B5EF4-FFF2-40B4-BE49-F238E27FC236}">
                <a16:creationId xmlns:a16="http://schemas.microsoft.com/office/drawing/2014/main" id="{2FA8ED4A-5CFC-4110-8031-A9F65EBC8F4E}"/>
              </a:ext>
            </a:extLst>
          </p:cNvPr>
          <p:cNvSpPr txBox="1"/>
          <p:nvPr/>
        </p:nvSpPr>
        <p:spPr>
          <a:xfrm>
            <a:off x="1566575" y="1452583"/>
            <a:ext cx="2662938" cy="523220"/>
          </a:xfrm>
          <a:prstGeom prst="rect">
            <a:avLst/>
          </a:prstGeom>
          <a:solidFill>
            <a:schemeClr val="bg1"/>
          </a:solidFill>
          <a:ln>
            <a:solidFill>
              <a:schemeClr val="tx1"/>
            </a:solidFill>
          </a:ln>
        </p:spPr>
        <p:txBody>
          <a:bodyPr wrap="square" rtlCol="0">
            <a:spAutoFit/>
          </a:bodyPr>
          <a:lstStyle/>
          <a:p>
            <a:pPr algn="ctr"/>
            <a:r>
              <a:rPr lang="es-CL" sz="1400" b="1" dirty="0" smtClean="0">
                <a:latin typeface="Arial" panose="020B0604020202020204" pitchFamily="34" charset="0"/>
                <a:cs typeface="Arial" panose="020B0604020202020204" pitchFamily="34" charset="0"/>
              </a:rPr>
              <a:t>FUNCIONAMIENTO SISTEMA DE RECUPERACIÓN</a:t>
            </a:r>
            <a:endParaRPr lang="es-CL" sz="1400" b="1" dirty="0">
              <a:latin typeface="Arial" panose="020B0604020202020204" pitchFamily="34" charset="0"/>
              <a:cs typeface="Arial" panose="020B0604020202020204" pitchFamily="34" charset="0"/>
            </a:endParaRPr>
          </a:p>
        </p:txBody>
      </p:sp>
      <p:grpSp>
        <p:nvGrpSpPr>
          <p:cNvPr id="31" name="Grupo 30"/>
          <p:cNvGrpSpPr/>
          <p:nvPr/>
        </p:nvGrpSpPr>
        <p:grpSpPr>
          <a:xfrm>
            <a:off x="835296" y="2464409"/>
            <a:ext cx="10626336" cy="3227759"/>
            <a:chOff x="251293" y="1774209"/>
            <a:chExt cx="11630637" cy="3282350"/>
          </a:xfrm>
        </p:grpSpPr>
        <p:sp>
          <p:nvSpPr>
            <p:cNvPr id="36" name="Rectángulo 35"/>
            <p:cNvSpPr/>
            <p:nvPr/>
          </p:nvSpPr>
          <p:spPr>
            <a:xfrm>
              <a:off x="8390670" y="2194508"/>
              <a:ext cx="2587621" cy="1039684"/>
            </a:xfrm>
            <a:prstGeom prst="rect">
              <a:avLst/>
            </a:prstGeom>
            <a:gradFill>
              <a:gsLst>
                <a:gs pos="0">
                  <a:srgbClr val="BCBCBC"/>
                </a:gs>
                <a:gs pos="100000">
                  <a:srgbClr val="595959"/>
                </a:gs>
              </a:gsLst>
              <a:lin ang="5400012" scaled="0"/>
            </a:gradFill>
            <a:ln w="9525" cap="rnd" cmpd="sng">
              <a:solidFill>
                <a:schemeClr val="dk1"/>
              </a:solidFill>
              <a:prstDash val="solid"/>
              <a:round/>
              <a:headEnd type="none" w="med" len="med"/>
              <a:tailEnd type="none" w="med" len="med"/>
            </a:ln>
          </p:spPr>
          <p:txBody>
            <a:bodyPr wrap="square" lIns="91425" tIns="45700" rIns="91425" bIns="45700" anchor="ctr" anchorCtr="0">
              <a:noAutofit/>
            </a:bodyPr>
            <a:lstStyle/>
            <a:p>
              <a:pPr algn="ctr">
                <a:buClr>
                  <a:schemeClr val="dk1"/>
                </a:buClr>
                <a:buFont typeface="Arial"/>
                <a:buNone/>
              </a:pPr>
              <a:endParaRPr lang="en-US">
                <a:solidFill>
                  <a:schemeClr val="dk1"/>
                </a:solidFill>
                <a:latin typeface="Century Gothic"/>
                <a:ea typeface="Century Gothic"/>
                <a:cs typeface="Century Gothic"/>
              </a:endParaRPr>
            </a:p>
          </p:txBody>
        </p:sp>
        <p:sp>
          <p:nvSpPr>
            <p:cNvPr id="39" name="Shape 33322"/>
            <p:cNvSpPr/>
            <p:nvPr/>
          </p:nvSpPr>
          <p:spPr>
            <a:xfrm>
              <a:off x="5227568" y="1929075"/>
              <a:ext cx="6326203" cy="777536"/>
            </a:xfrm>
            <a:prstGeom prst="rect">
              <a:avLst/>
            </a:prstGeom>
            <a:solidFill>
              <a:schemeClr val="lt1"/>
            </a:solidFill>
            <a:ln w="9525" cap="flat" cmpd="sng">
              <a:solidFill>
                <a:schemeClr val="dk1"/>
              </a:solidFill>
              <a:prstDash val="solid"/>
              <a:round/>
              <a:headEnd type="none" w="med" len="med"/>
              <a:tailEnd type="none" w="med" len="med"/>
            </a:ln>
          </p:spPr>
          <p:txBody>
            <a:bodyPr wrap="square" lIns="91425" tIns="45700" rIns="91425" bIns="45700" anchor="b" anchorCtr="0">
              <a:noAutofit/>
            </a:bodyPr>
            <a:lstStyle/>
            <a:p>
              <a:pPr marL="0" marR="0" lvl="0" indent="0" algn="r" rtl="0">
                <a:spcBef>
                  <a:spcPts val="0"/>
                </a:spcBef>
                <a:buClr>
                  <a:schemeClr val="dk1"/>
                </a:buClr>
                <a:buSzPct val="25000"/>
                <a:buFont typeface="Century Gothic"/>
                <a:buNone/>
              </a:pPr>
              <a:r>
                <a:rPr lang="es-CL" sz="6000" b="0" i="0" u="none" strike="noStrike" cap="none" dirty="0">
                  <a:solidFill>
                    <a:schemeClr val="dk1"/>
                  </a:solidFill>
                  <a:latin typeface="Century Gothic"/>
                  <a:ea typeface="Century Gothic"/>
                  <a:cs typeface="Century Gothic"/>
                  <a:sym typeface="Century Gothic"/>
                </a:rPr>
                <a:t>             </a:t>
              </a:r>
              <a:endParaRPr lang="es-CL" sz="1050" b="0" i="0" u="none" strike="noStrike" cap="none" dirty="0" smtClean="0">
                <a:solidFill>
                  <a:schemeClr val="dk1"/>
                </a:solidFill>
                <a:latin typeface="Arial" panose="020B0604020202020204" pitchFamily="34" charset="0"/>
                <a:ea typeface="Century Gothic"/>
                <a:cs typeface="Arial" panose="020B0604020202020204" pitchFamily="34" charset="0"/>
                <a:sym typeface="Century Gothic"/>
              </a:endParaRPr>
            </a:p>
          </p:txBody>
        </p:sp>
        <p:sp>
          <p:nvSpPr>
            <p:cNvPr id="43" name="Shape 33323"/>
            <p:cNvSpPr/>
            <p:nvPr/>
          </p:nvSpPr>
          <p:spPr>
            <a:xfrm>
              <a:off x="5227568" y="3065317"/>
              <a:ext cx="5586016" cy="777536"/>
            </a:xfrm>
            <a:prstGeom prst="rect">
              <a:avLst/>
            </a:prstGeom>
            <a:solidFill>
              <a:schemeClr val="lt1"/>
            </a:solidFill>
            <a:ln w="9525" cap="flat" cmpd="sng">
              <a:solidFill>
                <a:schemeClr val="dk1"/>
              </a:solidFill>
              <a:prstDash val="solid"/>
              <a:round/>
              <a:headEnd type="none" w="med" len="med"/>
              <a:tailEnd type="none" w="med" len="med"/>
            </a:ln>
          </p:spPr>
          <p:txBody>
            <a:bodyPr wrap="square" lIns="91425" tIns="45700" rIns="91425" bIns="45700" anchor="ctr" anchorCtr="0">
              <a:noAutofit/>
            </a:bodyPr>
            <a:lstStyle/>
            <a:p>
              <a:pPr marL="0" marR="0" lvl="0" indent="0" algn="l" rtl="0">
                <a:spcBef>
                  <a:spcPts val="0"/>
                </a:spcBef>
                <a:buClr>
                  <a:schemeClr val="dk1"/>
                </a:buClr>
                <a:buFont typeface="Arial"/>
                <a:buNone/>
              </a:pPr>
              <a:endParaRPr sz="1800" b="0" i="0" u="none" strike="noStrike" cap="none">
                <a:solidFill>
                  <a:schemeClr val="dk1"/>
                </a:solidFill>
                <a:latin typeface="Century Gothic"/>
                <a:ea typeface="Century Gothic"/>
                <a:cs typeface="Century Gothic"/>
                <a:sym typeface="Century Gothic"/>
              </a:endParaRPr>
            </a:p>
          </p:txBody>
        </p:sp>
        <p:sp>
          <p:nvSpPr>
            <p:cNvPr id="45" name="Shape 33324"/>
            <p:cNvSpPr/>
            <p:nvPr/>
          </p:nvSpPr>
          <p:spPr>
            <a:xfrm>
              <a:off x="5227569" y="2706523"/>
              <a:ext cx="1009524" cy="358882"/>
            </a:xfrm>
            <a:prstGeom prst="rect">
              <a:avLst/>
            </a:prstGeom>
            <a:solidFill>
              <a:schemeClr val="lt1"/>
            </a:solidFill>
            <a:ln w="9525" cap="flat" cmpd="sng">
              <a:solidFill>
                <a:schemeClr val="dk1"/>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Clr>
                  <a:schemeClr val="dk1"/>
                </a:buClr>
                <a:buFont typeface="Arial"/>
                <a:buNone/>
              </a:pPr>
              <a:endParaRPr sz="1800" b="0" i="0" u="none" strike="noStrike" cap="none">
                <a:solidFill>
                  <a:schemeClr val="dk1"/>
                </a:solidFill>
                <a:latin typeface="Century Gothic"/>
                <a:ea typeface="Century Gothic"/>
                <a:cs typeface="Century Gothic"/>
                <a:sym typeface="Century Gothic"/>
              </a:endParaRPr>
            </a:p>
          </p:txBody>
        </p:sp>
        <p:grpSp>
          <p:nvGrpSpPr>
            <p:cNvPr id="46" name="Grupo 45"/>
            <p:cNvGrpSpPr/>
            <p:nvPr/>
          </p:nvGrpSpPr>
          <p:grpSpPr>
            <a:xfrm>
              <a:off x="6632812" y="3065317"/>
              <a:ext cx="471130" cy="777536"/>
              <a:chOff x="8368957" y="4174185"/>
              <a:chExt cx="471130" cy="777536"/>
            </a:xfrm>
          </p:grpSpPr>
          <p:sp>
            <p:nvSpPr>
              <p:cNvPr id="56" name="Shape 33325"/>
              <p:cNvSpPr/>
              <p:nvPr/>
            </p:nvSpPr>
            <p:spPr>
              <a:xfrm>
                <a:off x="8368957" y="4174185"/>
                <a:ext cx="471130" cy="777536"/>
              </a:xfrm>
              <a:prstGeom prst="rect">
                <a:avLst/>
              </a:prstGeom>
              <a:gradFill>
                <a:gsLst>
                  <a:gs pos="0">
                    <a:srgbClr val="BCBCBC"/>
                  </a:gs>
                  <a:gs pos="100000">
                    <a:srgbClr val="595959"/>
                  </a:gs>
                </a:gsLst>
                <a:lin ang="5400012" scaled="0"/>
              </a:gradFill>
              <a:ln w="9525" cap="rnd" cmpd="sng">
                <a:solidFill>
                  <a:schemeClr val="dk1"/>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Clr>
                    <a:schemeClr val="dk1"/>
                  </a:buClr>
                  <a:buFont typeface="Arial"/>
                  <a:buNone/>
                </a:pPr>
                <a:endParaRPr sz="1800" b="0" i="0" u="none" strike="noStrike" cap="none">
                  <a:solidFill>
                    <a:schemeClr val="dk1"/>
                  </a:solidFill>
                  <a:latin typeface="Century Gothic"/>
                  <a:ea typeface="Century Gothic"/>
                  <a:cs typeface="Century Gothic"/>
                  <a:sym typeface="Century Gothic"/>
                </a:endParaRPr>
              </a:p>
            </p:txBody>
          </p:sp>
          <p:sp>
            <p:nvSpPr>
              <p:cNvPr id="57" name="Shape 33326"/>
              <p:cNvSpPr/>
              <p:nvPr/>
            </p:nvSpPr>
            <p:spPr>
              <a:xfrm>
                <a:off x="8514474" y="4174185"/>
                <a:ext cx="67264" cy="777536"/>
              </a:xfrm>
              <a:prstGeom prst="rect">
                <a:avLst/>
              </a:prstGeom>
              <a:solidFill>
                <a:schemeClr val="dk1"/>
              </a:solidFill>
              <a:ln w="19050" cap="rnd" cmpd="sng">
                <a:solidFill>
                  <a:schemeClr val="dk1"/>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Clr>
                    <a:schemeClr val="dk1"/>
                  </a:buClr>
                  <a:buFont typeface="Arial"/>
                  <a:buNone/>
                </a:pPr>
                <a:endParaRPr sz="1800" b="0" i="0" u="none" strike="noStrike" cap="none">
                  <a:solidFill>
                    <a:schemeClr val="lt1"/>
                  </a:solidFill>
                  <a:latin typeface="Century Gothic"/>
                  <a:ea typeface="Century Gothic"/>
                  <a:cs typeface="Century Gothic"/>
                  <a:sym typeface="Century Gothic"/>
                </a:endParaRPr>
              </a:p>
            </p:txBody>
          </p:sp>
          <p:sp>
            <p:nvSpPr>
              <p:cNvPr id="58" name="Shape 33327"/>
              <p:cNvSpPr/>
              <p:nvPr/>
            </p:nvSpPr>
            <p:spPr>
              <a:xfrm>
                <a:off x="8648246" y="4174185"/>
                <a:ext cx="67264" cy="777536"/>
              </a:xfrm>
              <a:prstGeom prst="rect">
                <a:avLst/>
              </a:prstGeom>
              <a:solidFill>
                <a:schemeClr val="dk1"/>
              </a:solidFill>
              <a:ln w="19050" cap="rnd" cmpd="sng">
                <a:solidFill>
                  <a:schemeClr val="dk1"/>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Clr>
                    <a:schemeClr val="dk1"/>
                  </a:buClr>
                  <a:buFont typeface="Arial"/>
                  <a:buNone/>
                </a:pPr>
                <a:endParaRPr sz="1800" b="0" i="0" u="none" strike="noStrike" cap="none">
                  <a:solidFill>
                    <a:schemeClr val="lt1"/>
                  </a:solidFill>
                  <a:latin typeface="Century Gothic"/>
                  <a:ea typeface="Century Gothic"/>
                  <a:cs typeface="Century Gothic"/>
                  <a:sym typeface="Century Gothic"/>
                </a:endParaRPr>
              </a:p>
            </p:txBody>
          </p:sp>
        </p:grpSp>
        <p:pic>
          <p:nvPicPr>
            <p:cNvPr id="47" name="Shape 33328"/>
            <p:cNvPicPr preferRelativeResize="0"/>
            <p:nvPr/>
          </p:nvPicPr>
          <p:blipFill rotWithShape="1">
            <a:blip r:embed="rId5">
              <a:alphaModFix/>
            </a:blip>
            <a:srcRect/>
            <a:stretch/>
          </p:blipFill>
          <p:spPr>
            <a:xfrm>
              <a:off x="9501780" y="1929075"/>
              <a:ext cx="502500" cy="805413"/>
            </a:xfrm>
            <a:prstGeom prst="rect">
              <a:avLst/>
            </a:prstGeom>
            <a:noFill/>
            <a:ln>
              <a:noFill/>
            </a:ln>
          </p:spPr>
        </p:pic>
        <p:sp>
          <p:nvSpPr>
            <p:cNvPr id="48" name="Shape 33329"/>
            <p:cNvSpPr/>
            <p:nvPr/>
          </p:nvSpPr>
          <p:spPr>
            <a:xfrm>
              <a:off x="2334153" y="3424111"/>
              <a:ext cx="4298659" cy="226818"/>
            </a:xfrm>
            <a:prstGeom prst="rect">
              <a:avLst/>
            </a:prstGeom>
            <a:gradFill>
              <a:gsLst>
                <a:gs pos="0">
                  <a:srgbClr val="BCBCBC"/>
                </a:gs>
                <a:gs pos="100000">
                  <a:srgbClr val="595959"/>
                </a:gs>
              </a:gsLst>
              <a:lin ang="5400012" scaled="0"/>
            </a:gradFill>
            <a:ln w="9525" cap="rnd" cmpd="sng">
              <a:solidFill>
                <a:schemeClr val="dk1"/>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Clr>
                  <a:schemeClr val="dk1"/>
                </a:buClr>
                <a:buFont typeface="Arial"/>
                <a:buNone/>
              </a:pPr>
              <a:endParaRPr sz="1800" b="0" i="0" u="none" strike="noStrike" cap="none">
                <a:solidFill>
                  <a:schemeClr val="dk1"/>
                </a:solidFill>
                <a:latin typeface="Century Gothic"/>
                <a:ea typeface="Century Gothic"/>
                <a:cs typeface="Century Gothic"/>
                <a:sym typeface="Century Gothic"/>
              </a:endParaRPr>
            </a:p>
          </p:txBody>
        </p:sp>
        <p:sp>
          <p:nvSpPr>
            <p:cNvPr id="49" name="Rectángulo 48"/>
            <p:cNvSpPr/>
            <p:nvPr/>
          </p:nvSpPr>
          <p:spPr>
            <a:xfrm>
              <a:off x="251293" y="1774209"/>
              <a:ext cx="2082861" cy="2225504"/>
            </a:xfrm>
            <a:prstGeom prst="rect">
              <a:avLst/>
            </a:prstGeom>
            <a:solidFill>
              <a:srgbClr val="B49E42"/>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ángulo 49"/>
            <p:cNvSpPr/>
            <p:nvPr/>
          </p:nvSpPr>
          <p:spPr>
            <a:xfrm>
              <a:off x="2334153" y="2228053"/>
              <a:ext cx="2893413" cy="1039684"/>
            </a:xfrm>
            <a:prstGeom prst="rect">
              <a:avLst/>
            </a:prstGeom>
            <a:gradFill>
              <a:gsLst>
                <a:gs pos="0">
                  <a:srgbClr val="BCBCBC"/>
                </a:gs>
                <a:gs pos="100000">
                  <a:srgbClr val="595959"/>
                </a:gs>
              </a:gsLst>
              <a:lin ang="5400012" scaled="0"/>
            </a:gradFill>
            <a:ln w="9525" cap="rnd" cmpd="sng">
              <a:solidFill>
                <a:schemeClr val="dk1"/>
              </a:solidFill>
              <a:prstDash val="solid"/>
              <a:round/>
              <a:headEnd type="none" w="med" len="med"/>
              <a:tailEnd type="none" w="med" len="med"/>
            </a:ln>
          </p:spPr>
          <p:txBody>
            <a:bodyPr wrap="square" lIns="91425" tIns="45700" rIns="91425" bIns="45700" anchor="ctr" anchorCtr="0">
              <a:noAutofit/>
            </a:bodyPr>
            <a:lstStyle/>
            <a:p>
              <a:pPr algn="ctr">
                <a:buClr>
                  <a:schemeClr val="dk1"/>
                </a:buClr>
                <a:buFont typeface="Arial"/>
                <a:buNone/>
              </a:pPr>
              <a:endParaRPr lang="en-US">
                <a:solidFill>
                  <a:schemeClr val="dk1"/>
                </a:solidFill>
                <a:latin typeface="Century Gothic"/>
                <a:ea typeface="Century Gothic"/>
                <a:cs typeface="Century Gothic"/>
              </a:endParaRPr>
            </a:p>
          </p:txBody>
        </p:sp>
        <p:sp>
          <p:nvSpPr>
            <p:cNvPr id="51" name="CuadroTexto 50"/>
            <p:cNvSpPr txBox="1"/>
            <p:nvPr/>
          </p:nvSpPr>
          <p:spPr>
            <a:xfrm>
              <a:off x="6463724" y="2017634"/>
              <a:ext cx="2136693" cy="646331"/>
            </a:xfrm>
            <a:prstGeom prst="rect">
              <a:avLst/>
            </a:prstGeom>
            <a:noFill/>
          </p:spPr>
          <p:txBody>
            <a:bodyPr wrap="square" rtlCol="0">
              <a:spAutoFit/>
            </a:bodyPr>
            <a:lstStyle/>
            <a:p>
              <a:pPr algn="ctr"/>
              <a:r>
                <a:rPr lang="es-ES" dirty="0" smtClean="0">
                  <a:latin typeface="Arial" panose="020B0604020202020204" pitchFamily="34" charset="0"/>
                  <a:cs typeface="Arial" panose="020B0604020202020204" pitchFamily="34" charset="0"/>
                </a:rPr>
                <a:t>ACEITE HIDRÁULICO</a:t>
              </a:r>
              <a:endParaRPr lang="en-US" dirty="0">
                <a:latin typeface="Arial" panose="020B0604020202020204" pitchFamily="34" charset="0"/>
                <a:cs typeface="Arial" panose="020B0604020202020204" pitchFamily="34" charset="0"/>
              </a:endParaRPr>
            </a:p>
          </p:txBody>
        </p:sp>
        <p:sp>
          <p:nvSpPr>
            <p:cNvPr id="52" name="CuadroTexto 51"/>
            <p:cNvSpPr txBox="1"/>
            <p:nvPr/>
          </p:nvSpPr>
          <p:spPr>
            <a:xfrm>
              <a:off x="9745237" y="2017634"/>
              <a:ext cx="2136693" cy="594665"/>
            </a:xfrm>
            <a:prstGeom prst="rect">
              <a:avLst/>
            </a:prstGeom>
            <a:noFill/>
          </p:spPr>
          <p:txBody>
            <a:bodyPr wrap="square" rtlCol="0">
              <a:spAutoFit/>
            </a:bodyPr>
            <a:lstStyle/>
            <a:p>
              <a:pPr algn="ctr"/>
              <a:r>
                <a:rPr lang="es-ES" sz="1600" dirty="0" smtClean="0">
                  <a:latin typeface="Arial" panose="020B0604020202020204" pitchFamily="34" charset="0"/>
                  <a:cs typeface="Arial" panose="020B0604020202020204" pitchFamily="34" charset="0"/>
                </a:rPr>
                <a:t>NITRÓGENO COMPRIMIDO</a:t>
              </a:r>
              <a:endParaRPr lang="en-US" sz="1600" dirty="0">
                <a:latin typeface="Arial" panose="020B0604020202020204" pitchFamily="34" charset="0"/>
                <a:cs typeface="Arial" panose="020B0604020202020204" pitchFamily="34" charset="0"/>
              </a:endParaRPr>
            </a:p>
          </p:txBody>
        </p:sp>
        <p:cxnSp>
          <p:nvCxnSpPr>
            <p:cNvPr id="53" name="Conector recto de flecha 52"/>
            <p:cNvCxnSpPr/>
            <p:nvPr/>
          </p:nvCxnSpPr>
          <p:spPr>
            <a:xfrm flipH="1">
              <a:off x="4039737" y="4312693"/>
              <a:ext cx="5462043" cy="13647"/>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54" name="CuadroTexto 53"/>
            <p:cNvSpPr txBox="1"/>
            <p:nvPr/>
          </p:nvSpPr>
          <p:spPr>
            <a:xfrm>
              <a:off x="5008545" y="4410228"/>
              <a:ext cx="3606831" cy="646331"/>
            </a:xfrm>
            <a:prstGeom prst="rect">
              <a:avLst/>
            </a:prstGeom>
            <a:noFill/>
          </p:spPr>
          <p:txBody>
            <a:bodyPr wrap="square" rtlCol="0">
              <a:spAutoFit/>
            </a:bodyPr>
            <a:lstStyle/>
            <a:p>
              <a:pPr algn="ctr"/>
              <a:r>
                <a:rPr lang="es-ES" dirty="0" smtClean="0">
                  <a:latin typeface="Arial" panose="020B0604020202020204" pitchFamily="34" charset="0"/>
                  <a:cs typeface="Arial" panose="020B0604020202020204" pitchFamily="34" charset="0"/>
                </a:rPr>
                <a:t>AL DISPRAR RETROCEDE EL TUBO, MACIZO Y VASTAGO</a:t>
              </a:r>
              <a:endParaRPr lang="en-US" dirty="0">
                <a:latin typeface="Arial" panose="020B0604020202020204" pitchFamily="34" charset="0"/>
                <a:cs typeface="Arial" panose="020B0604020202020204" pitchFamily="34" charset="0"/>
              </a:endParaRPr>
            </a:p>
          </p:txBody>
        </p:sp>
        <p:sp>
          <p:nvSpPr>
            <p:cNvPr id="55" name="Flecha doblada 54"/>
            <p:cNvSpPr/>
            <p:nvPr/>
          </p:nvSpPr>
          <p:spPr>
            <a:xfrm>
              <a:off x="5498947" y="2017634"/>
              <a:ext cx="1023582" cy="1124431"/>
            </a:xfrm>
            <a:prstGeom prst="bentArrow">
              <a:avLst/>
            </a:prstGeom>
            <a:solidFill>
              <a:srgbClr val="C9821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28" name="Rectángulo 27"/>
          <p:cNvSpPr/>
          <p:nvPr/>
        </p:nvSpPr>
        <p:spPr>
          <a:xfrm>
            <a:off x="6304224" y="3391061"/>
            <a:ext cx="1967617" cy="351243"/>
          </a:xfrm>
          <a:prstGeom prst="rect">
            <a:avLst/>
          </a:prstGeom>
          <a:solidFill>
            <a:srgbClr val="B49E42"/>
          </a:solidFill>
          <a:ln w="349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ángulo 29"/>
          <p:cNvSpPr/>
          <p:nvPr/>
        </p:nvSpPr>
        <p:spPr>
          <a:xfrm>
            <a:off x="1528353" y="58793"/>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MATERIAL DE ARTILLERÍA</a:t>
            </a:r>
            <a:endParaRPr lang="es-CL" sz="32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280293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2" y="1222541"/>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3" y="136525"/>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42" name="CuadroTexto 41">
            <a:extLst>
              <a:ext uri="{FF2B5EF4-FFF2-40B4-BE49-F238E27FC236}">
                <a16:creationId xmlns:a16="http://schemas.microsoft.com/office/drawing/2014/main" id="{2FA8ED4A-5CFC-4110-8031-A9F65EBC8F4E}"/>
              </a:ext>
            </a:extLst>
          </p:cNvPr>
          <p:cNvSpPr txBox="1"/>
          <p:nvPr/>
        </p:nvSpPr>
        <p:spPr>
          <a:xfrm>
            <a:off x="1566575" y="1452583"/>
            <a:ext cx="2662938" cy="523220"/>
          </a:xfrm>
          <a:prstGeom prst="rect">
            <a:avLst/>
          </a:prstGeom>
          <a:solidFill>
            <a:schemeClr val="bg1"/>
          </a:solidFill>
          <a:ln>
            <a:solidFill>
              <a:schemeClr val="tx1"/>
            </a:solidFill>
          </a:ln>
        </p:spPr>
        <p:txBody>
          <a:bodyPr wrap="square" rtlCol="0">
            <a:spAutoFit/>
          </a:bodyPr>
          <a:lstStyle/>
          <a:p>
            <a:pPr algn="ctr"/>
            <a:r>
              <a:rPr lang="es-CL" sz="1400" b="1" dirty="0" smtClean="0">
                <a:latin typeface="Arial" panose="020B0604020202020204" pitchFamily="34" charset="0"/>
                <a:cs typeface="Arial" panose="020B0604020202020204" pitchFamily="34" charset="0"/>
              </a:rPr>
              <a:t>FUNCIONAMIENTO SISTEMA DE RECUPERACIÓN</a:t>
            </a:r>
            <a:endParaRPr lang="es-CL" sz="1400" b="1" dirty="0">
              <a:latin typeface="Arial" panose="020B0604020202020204" pitchFamily="34" charset="0"/>
              <a:cs typeface="Arial" panose="020B0604020202020204" pitchFamily="34" charset="0"/>
            </a:endParaRPr>
          </a:p>
        </p:txBody>
      </p:sp>
      <p:sp>
        <p:nvSpPr>
          <p:cNvPr id="36" name="Rectángulo 35"/>
          <p:cNvSpPr/>
          <p:nvPr/>
        </p:nvSpPr>
        <p:spPr>
          <a:xfrm>
            <a:off x="8641533" y="2971543"/>
            <a:ext cx="2436260" cy="1022392"/>
          </a:xfrm>
          <a:prstGeom prst="rect">
            <a:avLst/>
          </a:prstGeom>
          <a:gradFill>
            <a:gsLst>
              <a:gs pos="0">
                <a:srgbClr val="BCBCBC"/>
              </a:gs>
              <a:gs pos="100000">
                <a:srgbClr val="595959"/>
              </a:gs>
            </a:gsLst>
            <a:lin ang="5400012" scaled="0"/>
          </a:gradFill>
          <a:ln w="9525" cap="rnd" cmpd="sng">
            <a:solidFill>
              <a:schemeClr val="dk1"/>
            </a:solidFill>
            <a:prstDash val="solid"/>
            <a:round/>
            <a:headEnd type="none" w="med" len="med"/>
            <a:tailEnd type="none" w="med" len="med"/>
          </a:ln>
        </p:spPr>
        <p:txBody>
          <a:bodyPr wrap="square" lIns="91425" tIns="45700" rIns="91425" bIns="45700" anchor="ctr" anchorCtr="0">
            <a:noAutofit/>
          </a:bodyPr>
          <a:lstStyle/>
          <a:p>
            <a:pPr algn="ctr">
              <a:buClr>
                <a:schemeClr val="dk1"/>
              </a:buClr>
              <a:buFont typeface="Arial"/>
              <a:buNone/>
            </a:pPr>
            <a:endParaRPr lang="en-US">
              <a:solidFill>
                <a:schemeClr val="dk1"/>
              </a:solidFill>
              <a:latin typeface="Century Gothic"/>
              <a:ea typeface="Century Gothic"/>
              <a:cs typeface="Century Gothic"/>
            </a:endParaRPr>
          </a:p>
        </p:txBody>
      </p:sp>
      <p:sp>
        <p:nvSpPr>
          <p:cNvPr id="39" name="Shape 33322"/>
          <p:cNvSpPr/>
          <p:nvPr/>
        </p:nvSpPr>
        <p:spPr>
          <a:xfrm>
            <a:off x="3537867" y="2617355"/>
            <a:ext cx="5779938" cy="764604"/>
          </a:xfrm>
          <a:prstGeom prst="rect">
            <a:avLst/>
          </a:prstGeom>
          <a:solidFill>
            <a:schemeClr val="lt1"/>
          </a:solidFill>
          <a:ln w="9525" cap="flat" cmpd="sng">
            <a:solidFill>
              <a:schemeClr val="dk1"/>
            </a:solidFill>
            <a:prstDash val="solid"/>
            <a:round/>
            <a:headEnd type="none" w="med" len="med"/>
            <a:tailEnd type="none" w="med" len="med"/>
          </a:ln>
        </p:spPr>
        <p:txBody>
          <a:bodyPr wrap="square" lIns="91425" tIns="45700" rIns="91425" bIns="45700" anchor="b" anchorCtr="0">
            <a:noAutofit/>
          </a:bodyPr>
          <a:lstStyle/>
          <a:p>
            <a:pPr marL="0" marR="0" lvl="0" indent="0" algn="r" rtl="0">
              <a:spcBef>
                <a:spcPts val="0"/>
              </a:spcBef>
              <a:buClr>
                <a:schemeClr val="dk1"/>
              </a:buClr>
              <a:buSzPct val="25000"/>
              <a:buFont typeface="Century Gothic"/>
              <a:buNone/>
            </a:pPr>
            <a:r>
              <a:rPr lang="es-CL" sz="6000" b="0" i="0" u="none" strike="noStrike" cap="none" dirty="0">
                <a:solidFill>
                  <a:schemeClr val="dk1"/>
                </a:solidFill>
                <a:latin typeface="Century Gothic"/>
                <a:ea typeface="Century Gothic"/>
                <a:cs typeface="Century Gothic"/>
                <a:sym typeface="Century Gothic"/>
              </a:rPr>
              <a:t>             </a:t>
            </a:r>
            <a:endParaRPr lang="es-CL" sz="1050" b="0" i="0" u="none" strike="noStrike" cap="none" dirty="0" smtClean="0">
              <a:solidFill>
                <a:schemeClr val="dk1"/>
              </a:solidFill>
              <a:latin typeface="Arial" panose="020B0604020202020204" pitchFamily="34" charset="0"/>
              <a:ea typeface="Century Gothic"/>
              <a:cs typeface="Arial" panose="020B0604020202020204" pitchFamily="34" charset="0"/>
              <a:sym typeface="Century Gothic"/>
            </a:endParaRPr>
          </a:p>
        </p:txBody>
      </p:sp>
      <p:sp>
        <p:nvSpPr>
          <p:cNvPr id="43" name="Shape 33323"/>
          <p:cNvSpPr/>
          <p:nvPr/>
        </p:nvSpPr>
        <p:spPr>
          <a:xfrm>
            <a:off x="3537867" y="3734700"/>
            <a:ext cx="5103666" cy="764604"/>
          </a:xfrm>
          <a:prstGeom prst="rect">
            <a:avLst/>
          </a:prstGeom>
          <a:solidFill>
            <a:schemeClr val="lt1"/>
          </a:solidFill>
          <a:ln w="9525" cap="flat" cmpd="sng">
            <a:solidFill>
              <a:schemeClr val="dk1"/>
            </a:solidFill>
            <a:prstDash val="solid"/>
            <a:round/>
            <a:headEnd type="none" w="med" len="med"/>
            <a:tailEnd type="none" w="med" len="med"/>
          </a:ln>
        </p:spPr>
        <p:txBody>
          <a:bodyPr wrap="square" lIns="91425" tIns="45700" rIns="91425" bIns="45700" anchor="ctr" anchorCtr="0">
            <a:noAutofit/>
          </a:bodyPr>
          <a:lstStyle/>
          <a:p>
            <a:pPr marL="0" marR="0" lvl="0" indent="0" algn="l" rtl="0">
              <a:spcBef>
                <a:spcPts val="0"/>
              </a:spcBef>
              <a:buClr>
                <a:schemeClr val="dk1"/>
              </a:buClr>
              <a:buFont typeface="Arial"/>
              <a:buNone/>
            </a:pPr>
            <a:endParaRPr sz="1800" b="0" i="0" u="none" strike="noStrike" cap="none">
              <a:solidFill>
                <a:schemeClr val="dk1"/>
              </a:solidFill>
              <a:latin typeface="Century Gothic"/>
              <a:ea typeface="Century Gothic"/>
              <a:cs typeface="Century Gothic"/>
              <a:sym typeface="Century Gothic"/>
            </a:endParaRPr>
          </a:p>
        </p:txBody>
      </p:sp>
      <p:sp>
        <p:nvSpPr>
          <p:cNvPr id="45" name="Shape 33324"/>
          <p:cNvSpPr/>
          <p:nvPr/>
        </p:nvSpPr>
        <p:spPr>
          <a:xfrm>
            <a:off x="3534770" y="3381873"/>
            <a:ext cx="925449" cy="352913"/>
          </a:xfrm>
          <a:prstGeom prst="rect">
            <a:avLst/>
          </a:prstGeom>
          <a:solidFill>
            <a:schemeClr val="lt1"/>
          </a:solidFill>
          <a:ln w="9525" cap="flat" cmpd="sng">
            <a:solidFill>
              <a:schemeClr val="dk1"/>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Clr>
                <a:schemeClr val="dk1"/>
              </a:buClr>
              <a:buFont typeface="Arial"/>
              <a:buNone/>
            </a:pPr>
            <a:endParaRPr sz="1800" b="0" i="0" u="none" strike="noStrike" cap="none">
              <a:solidFill>
                <a:schemeClr val="dk1"/>
              </a:solidFill>
              <a:latin typeface="Century Gothic"/>
              <a:ea typeface="Century Gothic"/>
              <a:cs typeface="Century Gothic"/>
              <a:sym typeface="Century Gothic"/>
            </a:endParaRPr>
          </a:p>
        </p:txBody>
      </p:sp>
      <p:grpSp>
        <p:nvGrpSpPr>
          <p:cNvPr id="46" name="Grupo 45"/>
          <p:cNvGrpSpPr/>
          <p:nvPr/>
        </p:nvGrpSpPr>
        <p:grpSpPr>
          <a:xfrm>
            <a:off x="7596079" y="3751173"/>
            <a:ext cx="430448" cy="764604"/>
            <a:chOff x="8368957" y="4174185"/>
            <a:chExt cx="471130" cy="777536"/>
          </a:xfrm>
        </p:grpSpPr>
        <p:sp>
          <p:nvSpPr>
            <p:cNvPr id="56" name="Shape 33325"/>
            <p:cNvSpPr/>
            <p:nvPr/>
          </p:nvSpPr>
          <p:spPr>
            <a:xfrm>
              <a:off x="8368957" y="4174185"/>
              <a:ext cx="471130" cy="777536"/>
            </a:xfrm>
            <a:prstGeom prst="rect">
              <a:avLst/>
            </a:prstGeom>
            <a:gradFill>
              <a:gsLst>
                <a:gs pos="0">
                  <a:srgbClr val="BCBCBC"/>
                </a:gs>
                <a:gs pos="100000">
                  <a:srgbClr val="595959"/>
                </a:gs>
              </a:gsLst>
              <a:lin ang="5400012" scaled="0"/>
            </a:gradFill>
            <a:ln w="9525" cap="rnd" cmpd="sng">
              <a:solidFill>
                <a:schemeClr val="dk1"/>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Clr>
                  <a:schemeClr val="dk1"/>
                </a:buClr>
                <a:buFont typeface="Arial"/>
                <a:buNone/>
              </a:pPr>
              <a:endParaRPr sz="1800" b="0" i="0" u="none" strike="noStrike" cap="none">
                <a:solidFill>
                  <a:schemeClr val="dk1"/>
                </a:solidFill>
                <a:latin typeface="Century Gothic"/>
                <a:ea typeface="Century Gothic"/>
                <a:cs typeface="Century Gothic"/>
                <a:sym typeface="Century Gothic"/>
              </a:endParaRPr>
            </a:p>
          </p:txBody>
        </p:sp>
        <p:sp>
          <p:nvSpPr>
            <p:cNvPr id="57" name="Shape 33326"/>
            <p:cNvSpPr/>
            <p:nvPr/>
          </p:nvSpPr>
          <p:spPr>
            <a:xfrm>
              <a:off x="8514474" y="4174185"/>
              <a:ext cx="67264" cy="777536"/>
            </a:xfrm>
            <a:prstGeom prst="rect">
              <a:avLst/>
            </a:prstGeom>
            <a:solidFill>
              <a:schemeClr val="dk1"/>
            </a:solidFill>
            <a:ln w="19050" cap="rnd" cmpd="sng">
              <a:solidFill>
                <a:schemeClr val="dk1"/>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Clr>
                  <a:schemeClr val="dk1"/>
                </a:buClr>
                <a:buFont typeface="Arial"/>
                <a:buNone/>
              </a:pPr>
              <a:endParaRPr sz="1800" b="0" i="0" u="none" strike="noStrike" cap="none">
                <a:solidFill>
                  <a:schemeClr val="lt1"/>
                </a:solidFill>
                <a:latin typeface="Century Gothic"/>
                <a:ea typeface="Century Gothic"/>
                <a:cs typeface="Century Gothic"/>
                <a:sym typeface="Century Gothic"/>
              </a:endParaRPr>
            </a:p>
          </p:txBody>
        </p:sp>
        <p:sp>
          <p:nvSpPr>
            <p:cNvPr id="58" name="Shape 33327"/>
            <p:cNvSpPr/>
            <p:nvPr/>
          </p:nvSpPr>
          <p:spPr>
            <a:xfrm>
              <a:off x="8648246" y="4174185"/>
              <a:ext cx="67264" cy="777536"/>
            </a:xfrm>
            <a:prstGeom prst="rect">
              <a:avLst/>
            </a:prstGeom>
            <a:solidFill>
              <a:schemeClr val="dk1"/>
            </a:solidFill>
            <a:ln w="19050" cap="rnd" cmpd="sng">
              <a:solidFill>
                <a:schemeClr val="dk1"/>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Clr>
                  <a:schemeClr val="dk1"/>
                </a:buClr>
                <a:buFont typeface="Arial"/>
                <a:buNone/>
              </a:pPr>
              <a:endParaRPr sz="1800" b="0" i="0" u="none" strike="noStrike" cap="none">
                <a:solidFill>
                  <a:schemeClr val="lt1"/>
                </a:solidFill>
                <a:latin typeface="Century Gothic"/>
                <a:ea typeface="Century Gothic"/>
                <a:cs typeface="Century Gothic"/>
                <a:sym typeface="Century Gothic"/>
              </a:endParaRPr>
            </a:p>
          </p:txBody>
        </p:sp>
      </p:grpSp>
      <p:pic>
        <p:nvPicPr>
          <p:cNvPr id="47" name="Shape 33328"/>
          <p:cNvPicPr preferRelativeResize="0"/>
          <p:nvPr/>
        </p:nvPicPr>
        <p:blipFill rotWithShape="1">
          <a:blip r:embed="rId5">
            <a:alphaModFix/>
          </a:blip>
          <a:srcRect/>
          <a:stretch/>
        </p:blipFill>
        <p:spPr>
          <a:xfrm>
            <a:off x="4627123" y="2617355"/>
            <a:ext cx="459109" cy="792018"/>
          </a:xfrm>
          <a:prstGeom prst="rect">
            <a:avLst/>
          </a:prstGeom>
          <a:noFill/>
          <a:ln>
            <a:noFill/>
          </a:ln>
        </p:spPr>
      </p:pic>
      <p:sp>
        <p:nvSpPr>
          <p:cNvPr id="48" name="Shape 33329"/>
          <p:cNvSpPr/>
          <p:nvPr/>
        </p:nvSpPr>
        <p:spPr>
          <a:xfrm>
            <a:off x="2738302" y="4053039"/>
            <a:ext cx="4857777" cy="256877"/>
          </a:xfrm>
          <a:prstGeom prst="rect">
            <a:avLst/>
          </a:prstGeom>
          <a:gradFill>
            <a:gsLst>
              <a:gs pos="0">
                <a:srgbClr val="BCBCBC"/>
              </a:gs>
              <a:gs pos="100000">
                <a:srgbClr val="595959"/>
              </a:gs>
            </a:gsLst>
            <a:lin ang="5400012" scaled="0"/>
          </a:gradFill>
          <a:ln w="9525" cap="rnd" cmpd="sng">
            <a:solidFill>
              <a:schemeClr val="dk1"/>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Clr>
                <a:schemeClr val="dk1"/>
              </a:buClr>
              <a:buFont typeface="Arial"/>
              <a:buNone/>
            </a:pPr>
            <a:endParaRPr sz="1800" b="0" i="0" u="none" strike="noStrike" cap="none">
              <a:solidFill>
                <a:schemeClr val="dk1"/>
              </a:solidFill>
              <a:latin typeface="Century Gothic"/>
              <a:ea typeface="Century Gothic"/>
              <a:cs typeface="Century Gothic"/>
              <a:sym typeface="Century Gothic"/>
            </a:endParaRPr>
          </a:p>
        </p:txBody>
      </p:sp>
      <p:sp>
        <p:nvSpPr>
          <p:cNvPr id="49" name="Rectángulo 48"/>
          <p:cNvSpPr/>
          <p:nvPr/>
        </p:nvSpPr>
        <p:spPr>
          <a:xfrm>
            <a:off x="835296" y="2464409"/>
            <a:ext cx="1903007" cy="2188490"/>
          </a:xfrm>
          <a:prstGeom prst="rect">
            <a:avLst/>
          </a:prstGeom>
          <a:solidFill>
            <a:srgbClr val="B49E42"/>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ángulo 49"/>
          <p:cNvSpPr/>
          <p:nvPr/>
        </p:nvSpPr>
        <p:spPr>
          <a:xfrm>
            <a:off x="2738302" y="2910705"/>
            <a:ext cx="799565" cy="1022392"/>
          </a:xfrm>
          <a:prstGeom prst="rect">
            <a:avLst/>
          </a:prstGeom>
          <a:gradFill>
            <a:gsLst>
              <a:gs pos="0">
                <a:srgbClr val="BCBCBC"/>
              </a:gs>
              <a:gs pos="100000">
                <a:srgbClr val="595959"/>
              </a:gs>
            </a:gsLst>
            <a:lin ang="5400012" scaled="0"/>
          </a:gradFill>
          <a:ln w="9525" cap="rnd" cmpd="sng">
            <a:solidFill>
              <a:schemeClr val="dk1"/>
            </a:solidFill>
            <a:prstDash val="solid"/>
            <a:round/>
            <a:headEnd type="none" w="med" len="med"/>
            <a:tailEnd type="none" w="med" len="med"/>
          </a:ln>
        </p:spPr>
        <p:txBody>
          <a:bodyPr wrap="square" lIns="91425" tIns="45700" rIns="91425" bIns="45700" anchor="ctr" anchorCtr="0">
            <a:noAutofit/>
          </a:bodyPr>
          <a:lstStyle/>
          <a:p>
            <a:pPr algn="ctr">
              <a:buClr>
                <a:schemeClr val="dk1"/>
              </a:buClr>
              <a:buFont typeface="Arial"/>
              <a:buNone/>
            </a:pPr>
            <a:endParaRPr lang="en-US">
              <a:solidFill>
                <a:schemeClr val="dk1"/>
              </a:solidFill>
              <a:latin typeface="Century Gothic"/>
              <a:ea typeface="Century Gothic"/>
              <a:cs typeface="Century Gothic"/>
            </a:endParaRPr>
          </a:p>
        </p:txBody>
      </p:sp>
      <p:sp>
        <p:nvSpPr>
          <p:cNvPr id="51" name="CuadroTexto 50"/>
          <p:cNvSpPr txBox="1"/>
          <p:nvPr/>
        </p:nvSpPr>
        <p:spPr>
          <a:xfrm>
            <a:off x="3599897" y="3727626"/>
            <a:ext cx="3749989" cy="369332"/>
          </a:xfrm>
          <a:prstGeom prst="rect">
            <a:avLst/>
          </a:prstGeom>
          <a:noFill/>
        </p:spPr>
        <p:txBody>
          <a:bodyPr wrap="square" rtlCol="0">
            <a:spAutoFit/>
          </a:bodyPr>
          <a:lstStyle/>
          <a:p>
            <a:pPr algn="ctr"/>
            <a:r>
              <a:rPr lang="es-ES" dirty="0" smtClean="0">
                <a:latin typeface="Arial" panose="020B0604020202020204" pitchFamily="34" charset="0"/>
                <a:cs typeface="Arial" panose="020B0604020202020204" pitchFamily="34" charset="0"/>
              </a:rPr>
              <a:t>ACEITE HIDRÁULICO</a:t>
            </a:r>
            <a:endParaRPr lang="en-US" dirty="0">
              <a:latin typeface="Arial" panose="020B0604020202020204" pitchFamily="34" charset="0"/>
              <a:cs typeface="Arial" panose="020B0604020202020204" pitchFamily="34" charset="0"/>
            </a:endParaRPr>
          </a:p>
        </p:txBody>
      </p:sp>
      <p:sp>
        <p:nvSpPr>
          <p:cNvPr id="52" name="CuadroTexto 51"/>
          <p:cNvSpPr txBox="1"/>
          <p:nvPr/>
        </p:nvSpPr>
        <p:spPr>
          <a:xfrm>
            <a:off x="6860181" y="2715193"/>
            <a:ext cx="1952190" cy="584775"/>
          </a:xfrm>
          <a:prstGeom prst="rect">
            <a:avLst/>
          </a:prstGeom>
          <a:noFill/>
        </p:spPr>
        <p:txBody>
          <a:bodyPr wrap="square" rtlCol="0">
            <a:spAutoFit/>
          </a:bodyPr>
          <a:lstStyle/>
          <a:p>
            <a:pPr algn="ctr"/>
            <a:r>
              <a:rPr lang="es-ES" sz="1600" dirty="0" smtClean="0">
                <a:latin typeface="Arial" panose="020B0604020202020204" pitchFamily="34" charset="0"/>
                <a:cs typeface="Arial" panose="020B0604020202020204" pitchFamily="34" charset="0"/>
              </a:rPr>
              <a:t>NITRÓGENO DESCOMPRIMIDO</a:t>
            </a:r>
            <a:endParaRPr lang="en-US" sz="1600" dirty="0">
              <a:latin typeface="Arial" panose="020B0604020202020204" pitchFamily="34" charset="0"/>
              <a:cs typeface="Arial" panose="020B0604020202020204" pitchFamily="34" charset="0"/>
            </a:endParaRPr>
          </a:p>
        </p:txBody>
      </p:sp>
      <p:cxnSp>
        <p:nvCxnSpPr>
          <p:cNvPr id="53" name="Conector recto de flecha 52"/>
          <p:cNvCxnSpPr/>
          <p:nvPr/>
        </p:nvCxnSpPr>
        <p:spPr>
          <a:xfrm>
            <a:off x="4740130" y="4879338"/>
            <a:ext cx="4361630" cy="13420"/>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54" name="CuadroTexto 53"/>
          <p:cNvSpPr txBox="1"/>
          <p:nvPr/>
        </p:nvSpPr>
        <p:spPr>
          <a:xfrm>
            <a:off x="5086232" y="5004074"/>
            <a:ext cx="3295383" cy="369332"/>
          </a:xfrm>
          <a:prstGeom prst="rect">
            <a:avLst/>
          </a:prstGeom>
          <a:noFill/>
        </p:spPr>
        <p:txBody>
          <a:bodyPr wrap="square" rtlCol="0">
            <a:spAutoFit/>
          </a:bodyPr>
          <a:lstStyle/>
          <a:p>
            <a:pPr algn="ctr"/>
            <a:r>
              <a:rPr lang="es-ES" dirty="0" smtClean="0">
                <a:latin typeface="Arial" panose="020B0604020202020204" pitchFamily="34" charset="0"/>
                <a:cs typeface="Arial" panose="020B0604020202020204" pitchFamily="34" charset="0"/>
              </a:rPr>
              <a:t>VUELTA EN BATERÍA</a:t>
            </a:r>
            <a:endParaRPr lang="en-US" dirty="0">
              <a:latin typeface="Arial" panose="020B0604020202020204" pitchFamily="34" charset="0"/>
              <a:cs typeface="Arial" panose="020B0604020202020204" pitchFamily="34" charset="0"/>
            </a:endParaRPr>
          </a:p>
        </p:txBody>
      </p:sp>
      <p:sp>
        <p:nvSpPr>
          <p:cNvPr id="2" name="Flecha derecha 1"/>
          <p:cNvSpPr/>
          <p:nvPr/>
        </p:nvSpPr>
        <p:spPr>
          <a:xfrm rot="10800000">
            <a:off x="5474892" y="2811842"/>
            <a:ext cx="1323833" cy="2897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lecha doblada 28"/>
          <p:cNvSpPr/>
          <p:nvPr/>
        </p:nvSpPr>
        <p:spPr>
          <a:xfrm rot="10800000" flipH="1">
            <a:off x="3787263" y="3145552"/>
            <a:ext cx="442250" cy="825556"/>
          </a:xfrm>
          <a:prstGeom prst="bentArrow">
            <a:avLst/>
          </a:prstGeom>
          <a:solidFill>
            <a:srgbClr val="C9821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8" name="Operación manual 27"/>
          <p:cNvSpPr/>
          <p:nvPr/>
        </p:nvSpPr>
        <p:spPr>
          <a:xfrm rot="5400000">
            <a:off x="10586351" y="3139516"/>
            <a:ext cx="1643493" cy="711200"/>
          </a:xfrm>
          <a:prstGeom prst="flowChartManualOperation">
            <a:avLst/>
          </a:prstGeom>
          <a:solidFill>
            <a:srgbClr val="B5A31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ángulo 29"/>
          <p:cNvSpPr/>
          <p:nvPr/>
        </p:nvSpPr>
        <p:spPr>
          <a:xfrm>
            <a:off x="4472995" y="3397806"/>
            <a:ext cx="4168538" cy="320421"/>
          </a:xfrm>
          <a:prstGeom prst="rect">
            <a:avLst/>
          </a:prstGeom>
          <a:solidFill>
            <a:srgbClr val="B49E42"/>
          </a:solidFill>
          <a:ln w="349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ángulo 30"/>
          <p:cNvSpPr/>
          <p:nvPr/>
        </p:nvSpPr>
        <p:spPr>
          <a:xfrm>
            <a:off x="1528353" y="58793"/>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MATERIAL DE ARTILLERÍA</a:t>
            </a:r>
            <a:endParaRPr lang="es-CL" sz="32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3542968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3" y="136525"/>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42" name="CuadroTexto 41">
            <a:extLst>
              <a:ext uri="{FF2B5EF4-FFF2-40B4-BE49-F238E27FC236}">
                <a16:creationId xmlns:a16="http://schemas.microsoft.com/office/drawing/2014/main" id="{2FA8ED4A-5CFC-4110-8031-A9F65EBC8F4E}"/>
              </a:ext>
            </a:extLst>
          </p:cNvPr>
          <p:cNvSpPr txBox="1"/>
          <p:nvPr/>
        </p:nvSpPr>
        <p:spPr>
          <a:xfrm>
            <a:off x="1566575" y="1452583"/>
            <a:ext cx="2662938" cy="523220"/>
          </a:xfrm>
          <a:prstGeom prst="rect">
            <a:avLst/>
          </a:prstGeom>
          <a:solidFill>
            <a:schemeClr val="bg1"/>
          </a:solidFill>
          <a:ln>
            <a:solidFill>
              <a:schemeClr val="tx1"/>
            </a:solidFill>
          </a:ln>
        </p:spPr>
        <p:txBody>
          <a:bodyPr wrap="square" rtlCol="0">
            <a:spAutoFit/>
          </a:bodyPr>
          <a:lstStyle/>
          <a:p>
            <a:pPr algn="ctr"/>
            <a:r>
              <a:rPr lang="es-CL" sz="1400" b="1" dirty="0" smtClean="0">
                <a:latin typeface="Arial" panose="020B0604020202020204" pitchFamily="34" charset="0"/>
                <a:cs typeface="Arial" panose="020B0604020202020204" pitchFamily="34" charset="0"/>
              </a:rPr>
              <a:t>FUNCIONAMIENTO FRENO AMORTIGUADOR</a:t>
            </a:r>
            <a:endParaRPr lang="es-CL" sz="1400" b="1" dirty="0">
              <a:latin typeface="Arial" panose="020B0604020202020204" pitchFamily="34" charset="0"/>
              <a:cs typeface="Arial" panose="020B0604020202020204" pitchFamily="34" charset="0"/>
            </a:endParaRPr>
          </a:p>
        </p:txBody>
      </p:sp>
      <p:sp>
        <p:nvSpPr>
          <p:cNvPr id="49" name="Rectángulo 48"/>
          <p:cNvSpPr/>
          <p:nvPr/>
        </p:nvSpPr>
        <p:spPr>
          <a:xfrm>
            <a:off x="1566575" y="2419664"/>
            <a:ext cx="1903007" cy="2188490"/>
          </a:xfrm>
          <a:prstGeom prst="rect">
            <a:avLst/>
          </a:prstGeom>
          <a:solidFill>
            <a:srgbClr val="B49E42"/>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ángulo 49"/>
          <p:cNvSpPr/>
          <p:nvPr/>
        </p:nvSpPr>
        <p:spPr>
          <a:xfrm>
            <a:off x="3479097" y="3002713"/>
            <a:ext cx="6951608" cy="1022392"/>
          </a:xfrm>
          <a:prstGeom prst="rect">
            <a:avLst/>
          </a:prstGeom>
          <a:gradFill>
            <a:gsLst>
              <a:gs pos="0">
                <a:srgbClr val="BCBCBC"/>
              </a:gs>
              <a:gs pos="100000">
                <a:srgbClr val="595959"/>
              </a:gs>
            </a:gsLst>
            <a:lin ang="5400012" scaled="0"/>
          </a:gradFill>
          <a:ln w="9525" cap="rnd" cmpd="sng">
            <a:solidFill>
              <a:schemeClr val="dk1"/>
            </a:solidFill>
            <a:prstDash val="solid"/>
            <a:round/>
            <a:headEnd type="none" w="med" len="med"/>
            <a:tailEnd type="none" w="med" len="med"/>
          </a:ln>
        </p:spPr>
        <p:txBody>
          <a:bodyPr wrap="square" lIns="91425" tIns="45700" rIns="91425" bIns="45700" anchor="ctr" anchorCtr="0">
            <a:noAutofit/>
          </a:bodyPr>
          <a:lstStyle/>
          <a:p>
            <a:pPr algn="ctr">
              <a:buClr>
                <a:schemeClr val="dk1"/>
              </a:buClr>
              <a:buFont typeface="Arial"/>
              <a:buNone/>
            </a:pPr>
            <a:endParaRPr lang="en-US">
              <a:solidFill>
                <a:schemeClr val="dk1"/>
              </a:solidFill>
              <a:latin typeface="Century Gothic"/>
              <a:ea typeface="Century Gothic"/>
              <a:cs typeface="Century Gothic"/>
            </a:endParaRPr>
          </a:p>
        </p:txBody>
      </p:sp>
      <p:sp>
        <p:nvSpPr>
          <p:cNvPr id="39" name="Shape 33322"/>
          <p:cNvSpPr/>
          <p:nvPr/>
        </p:nvSpPr>
        <p:spPr>
          <a:xfrm>
            <a:off x="3479096" y="3102661"/>
            <a:ext cx="5779938" cy="764604"/>
          </a:xfrm>
          <a:prstGeom prst="rect">
            <a:avLst/>
          </a:prstGeom>
          <a:solidFill>
            <a:schemeClr val="lt1"/>
          </a:solidFill>
          <a:ln w="38100" cap="flat" cmpd="sng">
            <a:solidFill>
              <a:schemeClr val="dk1"/>
            </a:solidFill>
            <a:prstDash val="solid"/>
            <a:round/>
            <a:headEnd type="none" w="med" len="med"/>
            <a:tailEnd type="none" w="med" len="med"/>
          </a:ln>
        </p:spPr>
        <p:txBody>
          <a:bodyPr wrap="square" lIns="91425" tIns="45700" rIns="91425" bIns="45700" anchor="b" anchorCtr="0">
            <a:noAutofit/>
          </a:bodyPr>
          <a:lstStyle/>
          <a:p>
            <a:pPr marL="0" marR="0" lvl="0" indent="0" algn="r" rtl="0">
              <a:spcBef>
                <a:spcPts val="0"/>
              </a:spcBef>
              <a:buClr>
                <a:schemeClr val="dk1"/>
              </a:buClr>
              <a:buSzPct val="25000"/>
              <a:buFont typeface="Century Gothic"/>
              <a:buNone/>
            </a:pPr>
            <a:r>
              <a:rPr lang="es-CL" sz="6000" b="0" i="0" u="none" strike="noStrike" cap="none" dirty="0">
                <a:solidFill>
                  <a:schemeClr val="dk1"/>
                </a:solidFill>
                <a:latin typeface="Century Gothic"/>
                <a:ea typeface="Century Gothic"/>
                <a:cs typeface="Century Gothic"/>
                <a:sym typeface="Century Gothic"/>
              </a:rPr>
              <a:t>             </a:t>
            </a:r>
            <a:endParaRPr lang="es-CL" sz="1050" b="0" i="0" u="none" strike="noStrike" cap="none" dirty="0" smtClean="0">
              <a:solidFill>
                <a:schemeClr val="dk1"/>
              </a:solidFill>
              <a:latin typeface="Arial" panose="020B0604020202020204" pitchFamily="34" charset="0"/>
              <a:ea typeface="Century Gothic"/>
              <a:cs typeface="Arial" panose="020B0604020202020204" pitchFamily="34" charset="0"/>
              <a:sym typeface="Century Gothic"/>
            </a:endParaRPr>
          </a:p>
        </p:txBody>
      </p:sp>
      <p:sp>
        <p:nvSpPr>
          <p:cNvPr id="48" name="Shape 33329"/>
          <p:cNvSpPr/>
          <p:nvPr/>
        </p:nvSpPr>
        <p:spPr>
          <a:xfrm>
            <a:off x="3479097" y="3404523"/>
            <a:ext cx="4857777" cy="256877"/>
          </a:xfrm>
          <a:prstGeom prst="rect">
            <a:avLst/>
          </a:prstGeom>
          <a:gradFill>
            <a:gsLst>
              <a:gs pos="0">
                <a:srgbClr val="BCBCBC"/>
              </a:gs>
              <a:gs pos="100000">
                <a:srgbClr val="595959"/>
              </a:gs>
            </a:gsLst>
            <a:lin ang="5400012" scaled="0"/>
          </a:gradFill>
          <a:ln w="9525" cap="rnd" cmpd="sng">
            <a:solidFill>
              <a:schemeClr val="dk1"/>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Clr>
                <a:schemeClr val="dk1"/>
              </a:buClr>
              <a:buFont typeface="Arial"/>
              <a:buNone/>
            </a:pPr>
            <a:endParaRPr sz="1800" b="0" i="0" u="none" strike="noStrike" cap="none">
              <a:solidFill>
                <a:schemeClr val="dk1"/>
              </a:solidFill>
              <a:latin typeface="Century Gothic"/>
              <a:ea typeface="Century Gothic"/>
              <a:cs typeface="Century Gothic"/>
              <a:sym typeface="Century Gothic"/>
            </a:endParaRPr>
          </a:p>
        </p:txBody>
      </p:sp>
      <p:grpSp>
        <p:nvGrpSpPr>
          <p:cNvPr id="46" name="Grupo 45"/>
          <p:cNvGrpSpPr/>
          <p:nvPr/>
        </p:nvGrpSpPr>
        <p:grpSpPr>
          <a:xfrm>
            <a:off x="8355901" y="3123026"/>
            <a:ext cx="430448" cy="744239"/>
            <a:chOff x="8368957" y="4174185"/>
            <a:chExt cx="471130" cy="777536"/>
          </a:xfrm>
        </p:grpSpPr>
        <p:sp>
          <p:nvSpPr>
            <p:cNvPr id="56" name="Shape 33325"/>
            <p:cNvSpPr/>
            <p:nvPr/>
          </p:nvSpPr>
          <p:spPr>
            <a:xfrm>
              <a:off x="8368957" y="4174185"/>
              <a:ext cx="471130" cy="777536"/>
            </a:xfrm>
            <a:prstGeom prst="rect">
              <a:avLst/>
            </a:prstGeom>
            <a:gradFill>
              <a:gsLst>
                <a:gs pos="0">
                  <a:srgbClr val="BCBCBC"/>
                </a:gs>
                <a:gs pos="100000">
                  <a:srgbClr val="595959"/>
                </a:gs>
              </a:gsLst>
              <a:lin ang="5400012" scaled="0"/>
            </a:gradFill>
            <a:ln w="9525" cap="rnd" cmpd="sng">
              <a:solidFill>
                <a:schemeClr val="dk1"/>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Clr>
                  <a:schemeClr val="dk1"/>
                </a:buClr>
                <a:buFont typeface="Arial"/>
                <a:buNone/>
              </a:pPr>
              <a:endParaRPr sz="1800" b="0" i="0" u="none" strike="noStrike" cap="none">
                <a:solidFill>
                  <a:schemeClr val="dk1"/>
                </a:solidFill>
                <a:latin typeface="Century Gothic"/>
                <a:ea typeface="Century Gothic"/>
                <a:cs typeface="Century Gothic"/>
                <a:sym typeface="Century Gothic"/>
              </a:endParaRPr>
            </a:p>
          </p:txBody>
        </p:sp>
        <p:sp>
          <p:nvSpPr>
            <p:cNvPr id="57" name="Shape 33326"/>
            <p:cNvSpPr/>
            <p:nvPr/>
          </p:nvSpPr>
          <p:spPr>
            <a:xfrm>
              <a:off x="8514474" y="4174185"/>
              <a:ext cx="67264" cy="777536"/>
            </a:xfrm>
            <a:prstGeom prst="rect">
              <a:avLst/>
            </a:prstGeom>
            <a:solidFill>
              <a:schemeClr val="dk1"/>
            </a:solidFill>
            <a:ln w="19050" cap="rnd" cmpd="sng">
              <a:solidFill>
                <a:schemeClr val="dk1"/>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Clr>
                  <a:schemeClr val="dk1"/>
                </a:buClr>
                <a:buFont typeface="Arial"/>
                <a:buNone/>
              </a:pPr>
              <a:endParaRPr sz="1800" b="0" i="0" u="none" strike="noStrike" cap="none">
                <a:solidFill>
                  <a:schemeClr val="lt1"/>
                </a:solidFill>
                <a:latin typeface="Century Gothic"/>
                <a:ea typeface="Century Gothic"/>
                <a:cs typeface="Century Gothic"/>
                <a:sym typeface="Century Gothic"/>
              </a:endParaRPr>
            </a:p>
          </p:txBody>
        </p:sp>
        <p:sp>
          <p:nvSpPr>
            <p:cNvPr id="58" name="Shape 33327"/>
            <p:cNvSpPr/>
            <p:nvPr/>
          </p:nvSpPr>
          <p:spPr>
            <a:xfrm>
              <a:off x="8648246" y="4174185"/>
              <a:ext cx="67264" cy="777536"/>
            </a:xfrm>
            <a:prstGeom prst="rect">
              <a:avLst/>
            </a:prstGeom>
            <a:solidFill>
              <a:schemeClr val="dk1"/>
            </a:solidFill>
            <a:ln w="19050" cap="rnd" cmpd="sng">
              <a:solidFill>
                <a:schemeClr val="dk1"/>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Clr>
                  <a:schemeClr val="dk1"/>
                </a:buClr>
                <a:buFont typeface="Arial"/>
                <a:buNone/>
              </a:pPr>
              <a:endParaRPr sz="1800" b="0" i="0" u="none" strike="noStrike" cap="none">
                <a:solidFill>
                  <a:schemeClr val="lt1"/>
                </a:solidFill>
                <a:latin typeface="Century Gothic"/>
                <a:ea typeface="Century Gothic"/>
                <a:cs typeface="Century Gothic"/>
                <a:sym typeface="Century Gothic"/>
              </a:endParaRPr>
            </a:p>
          </p:txBody>
        </p:sp>
      </p:grpSp>
      <p:sp>
        <p:nvSpPr>
          <p:cNvPr id="51" name="CuadroTexto 50"/>
          <p:cNvSpPr txBox="1"/>
          <p:nvPr/>
        </p:nvSpPr>
        <p:spPr>
          <a:xfrm>
            <a:off x="3819797" y="3108541"/>
            <a:ext cx="3749989" cy="369332"/>
          </a:xfrm>
          <a:prstGeom prst="rect">
            <a:avLst/>
          </a:prstGeom>
          <a:noFill/>
        </p:spPr>
        <p:txBody>
          <a:bodyPr wrap="square" rtlCol="0">
            <a:spAutoFit/>
          </a:bodyPr>
          <a:lstStyle/>
          <a:p>
            <a:pPr algn="ctr"/>
            <a:r>
              <a:rPr lang="es-ES" dirty="0" smtClean="0">
                <a:latin typeface="Arial" panose="020B0604020202020204" pitchFamily="34" charset="0"/>
                <a:cs typeface="Arial" panose="020B0604020202020204" pitchFamily="34" charset="0"/>
              </a:rPr>
              <a:t>ACEITE HIDRÁULICO</a:t>
            </a:r>
            <a:endParaRPr lang="en-US" dirty="0">
              <a:latin typeface="Arial" panose="020B0604020202020204" pitchFamily="34" charset="0"/>
              <a:cs typeface="Arial" panose="020B0604020202020204" pitchFamily="34" charset="0"/>
            </a:endParaRPr>
          </a:p>
        </p:txBody>
      </p:sp>
      <p:cxnSp>
        <p:nvCxnSpPr>
          <p:cNvPr id="28" name="Conector recto de flecha 27"/>
          <p:cNvCxnSpPr/>
          <p:nvPr/>
        </p:nvCxnSpPr>
        <p:spPr>
          <a:xfrm>
            <a:off x="10003815" y="4118757"/>
            <a:ext cx="583548" cy="825740"/>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0" name="CuadroTexto 29"/>
          <p:cNvSpPr txBox="1"/>
          <p:nvPr/>
        </p:nvSpPr>
        <p:spPr>
          <a:xfrm>
            <a:off x="9650088" y="5000917"/>
            <a:ext cx="2550104" cy="369332"/>
          </a:xfrm>
          <a:prstGeom prst="rect">
            <a:avLst/>
          </a:prstGeom>
          <a:noFill/>
        </p:spPr>
        <p:txBody>
          <a:bodyPr wrap="square" rtlCol="0">
            <a:spAutoFit/>
          </a:bodyPr>
          <a:lstStyle/>
          <a:p>
            <a:pPr algn="ctr"/>
            <a:r>
              <a:rPr lang="es-ES" dirty="0" smtClean="0">
                <a:latin typeface="Arial" panose="020B0604020202020204" pitchFamily="34" charset="0"/>
                <a:cs typeface="Arial" panose="020B0604020202020204" pitchFamily="34" charset="0"/>
              </a:rPr>
              <a:t>TUBO CAÑÓN</a:t>
            </a:r>
            <a:endParaRPr lang="en-US" dirty="0">
              <a:latin typeface="Arial" panose="020B0604020202020204" pitchFamily="34" charset="0"/>
              <a:cs typeface="Arial" panose="020B0604020202020204" pitchFamily="34" charset="0"/>
            </a:endParaRPr>
          </a:p>
        </p:txBody>
      </p:sp>
      <p:cxnSp>
        <p:nvCxnSpPr>
          <p:cNvPr id="31" name="Conector recto de flecha 30"/>
          <p:cNvCxnSpPr/>
          <p:nvPr/>
        </p:nvCxnSpPr>
        <p:spPr>
          <a:xfrm flipH="1">
            <a:off x="1692322" y="4713932"/>
            <a:ext cx="622174" cy="733323"/>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3" name="CuadroTexto 32"/>
          <p:cNvSpPr txBox="1"/>
          <p:nvPr/>
        </p:nvSpPr>
        <p:spPr>
          <a:xfrm>
            <a:off x="417270" y="5439931"/>
            <a:ext cx="2550104" cy="369332"/>
          </a:xfrm>
          <a:prstGeom prst="rect">
            <a:avLst/>
          </a:prstGeom>
          <a:noFill/>
        </p:spPr>
        <p:txBody>
          <a:bodyPr wrap="square" rtlCol="0">
            <a:spAutoFit/>
          </a:bodyPr>
          <a:lstStyle/>
          <a:p>
            <a:pPr algn="ctr"/>
            <a:r>
              <a:rPr lang="es-ES" dirty="0" smtClean="0">
                <a:latin typeface="Arial" panose="020B0604020202020204" pitchFamily="34" charset="0"/>
                <a:cs typeface="Arial" panose="020B0604020202020204" pitchFamily="34" charset="0"/>
              </a:rPr>
              <a:t>MACIZO DE CULATA</a:t>
            </a:r>
            <a:endParaRPr lang="en-US" dirty="0">
              <a:latin typeface="Arial" panose="020B0604020202020204" pitchFamily="34" charset="0"/>
              <a:cs typeface="Arial" panose="020B0604020202020204" pitchFamily="34" charset="0"/>
            </a:endParaRPr>
          </a:p>
        </p:txBody>
      </p:sp>
      <p:sp>
        <p:nvSpPr>
          <p:cNvPr id="34" name="CuadroTexto 33"/>
          <p:cNvSpPr txBox="1"/>
          <p:nvPr/>
        </p:nvSpPr>
        <p:spPr>
          <a:xfrm>
            <a:off x="9156817" y="2010658"/>
            <a:ext cx="2550104" cy="369332"/>
          </a:xfrm>
          <a:prstGeom prst="rect">
            <a:avLst/>
          </a:prstGeom>
          <a:noFill/>
        </p:spPr>
        <p:txBody>
          <a:bodyPr wrap="square" rtlCol="0">
            <a:spAutoFit/>
          </a:bodyPr>
          <a:lstStyle/>
          <a:p>
            <a:pPr algn="ctr"/>
            <a:r>
              <a:rPr lang="es-ES" dirty="0" smtClean="0">
                <a:latin typeface="Arial" panose="020B0604020202020204" pitchFamily="34" charset="0"/>
                <a:cs typeface="Arial" panose="020B0604020202020204" pitchFamily="34" charset="0"/>
              </a:rPr>
              <a:t>CILINDRO FRENO</a:t>
            </a:r>
            <a:endParaRPr lang="en-US" dirty="0">
              <a:latin typeface="Arial" panose="020B0604020202020204" pitchFamily="34" charset="0"/>
              <a:cs typeface="Arial" panose="020B0604020202020204" pitchFamily="34" charset="0"/>
            </a:endParaRPr>
          </a:p>
        </p:txBody>
      </p:sp>
      <p:cxnSp>
        <p:nvCxnSpPr>
          <p:cNvPr id="35" name="Conector recto de flecha 34"/>
          <p:cNvCxnSpPr/>
          <p:nvPr/>
        </p:nvCxnSpPr>
        <p:spPr>
          <a:xfrm flipV="1">
            <a:off x="9156817" y="2366594"/>
            <a:ext cx="493271" cy="768959"/>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7" name="Conector recto de flecha 36"/>
          <p:cNvCxnSpPr/>
          <p:nvPr/>
        </p:nvCxnSpPr>
        <p:spPr>
          <a:xfrm flipH="1">
            <a:off x="5694791" y="3494544"/>
            <a:ext cx="2642083" cy="1952711"/>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0" name="CuadroTexto 39"/>
          <p:cNvSpPr txBox="1"/>
          <p:nvPr/>
        </p:nvSpPr>
        <p:spPr>
          <a:xfrm>
            <a:off x="4309269" y="5419160"/>
            <a:ext cx="2550104" cy="646331"/>
          </a:xfrm>
          <a:prstGeom prst="rect">
            <a:avLst/>
          </a:prstGeom>
          <a:noFill/>
        </p:spPr>
        <p:txBody>
          <a:bodyPr wrap="square" rtlCol="0">
            <a:spAutoFit/>
          </a:bodyPr>
          <a:lstStyle/>
          <a:p>
            <a:pPr algn="ctr"/>
            <a:r>
              <a:rPr lang="es-ES" dirty="0" smtClean="0">
                <a:latin typeface="Arial" panose="020B0604020202020204" pitchFamily="34" charset="0"/>
                <a:cs typeface="Arial" panose="020B0604020202020204" pitchFamily="34" charset="0"/>
              </a:rPr>
              <a:t>VASTAGO Y EMBOLO DE FRENO</a:t>
            </a:r>
            <a:endParaRPr lang="en-US" dirty="0">
              <a:latin typeface="Arial" panose="020B0604020202020204" pitchFamily="34" charset="0"/>
              <a:cs typeface="Arial" panose="020B0604020202020204" pitchFamily="34" charset="0"/>
            </a:endParaRPr>
          </a:p>
        </p:txBody>
      </p:sp>
      <p:sp>
        <p:nvSpPr>
          <p:cNvPr id="7" name="Rectángulo 6"/>
          <p:cNvSpPr/>
          <p:nvPr/>
        </p:nvSpPr>
        <p:spPr>
          <a:xfrm>
            <a:off x="4672538" y="2895394"/>
            <a:ext cx="2866030" cy="19106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ángulo 40"/>
          <p:cNvSpPr/>
          <p:nvPr/>
        </p:nvSpPr>
        <p:spPr>
          <a:xfrm>
            <a:off x="4672538" y="3867513"/>
            <a:ext cx="2866030" cy="19106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Imagen 1"/>
          <p:cNvPicPr>
            <a:picLocks noChangeAspect="1"/>
          </p:cNvPicPr>
          <p:nvPr/>
        </p:nvPicPr>
        <p:blipFill>
          <a:blip r:embed="rId5"/>
          <a:stretch>
            <a:fillRect/>
          </a:stretch>
        </p:blipFill>
        <p:spPr>
          <a:xfrm>
            <a:off x="1692322" y="164466"/>
            <a:ext cx="9285013" cy="1670449"/>
          </a:xfrm>
          <a:prstGeom prst="rect">
            <a:avLst/>
          </a:prstGeom>
        </p:spPr>
      </p:pic>
    </p:spTree>
    <p:extLst>
      <p:ext uri="{BB962C8B-B14F-4D97-AF65-F5344CB8AC3E}">
        <p14:creationId xmlns:p14="http://schemas.microsoft.com/office/powerpoint/2010/main" val="52912863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3" y="136525"/>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42" name="CuadroTexto 41">
            <a:extLst>
              <a:ext uri="{FF2B5EF4-FFF2-40B4-BE49-F238E27FC236}">
                <a16:creationId xmlns:a16="http://schemas.microsoft.com/office/drawing/2014/main" id="{2FA8ED4A-5CFC-4110-8031-A9F65EBC8F4E}"/>
              </a:ext>
            </a:extLst>
          </p:cNvPr>
          <p:cNvSpPr txBox="1"/>
          <p:nvPr/>
        </p:nvSpPr>
        <p:spPr>
          <a:xfrm>
            <a:off x="1566575" y="1452583"/>
            <a:ext cx="2662938" cy="523220"/>
          </a:xfrm>
          <a:prstGeom prst="rect">
            <a:avLst/>
          </a:prstGeom>
          <a:solidFill>
            <a:schemeClr val="bg1"/>
          </a:solidFill>
          <a:ln>
            <a:solidFill>
              <a:schemeClr val="tx1"/>
            </a:solidFill>
          </a:ln>
        </p:spPr>
        <p:txBody>
          <a:bodyPr wrap="square" rtlCol="0">
            <a:spAutoFit/>
          </a:bodyPr>
          <a:lstStyle/>
          <a:p>
            <a:pPr algn="ctr"/>
            <a:r>
              <a:rPr lang="es-CL" sz="1400" b="1" dirty="0" smtClean="0">
                <a:latin typeface="Arial" panose="020B0604020202020204" pitchFamily="34" charset="0"/>
                <a:cs typeface="Arial" panose="020B0604020202020204" pitchFamily="34" charset="0"/>
              </a:rPr>
              <a:t>FUNCIONAMIENTO FRENO AMORTIGUADOR</a:t>
            </a:r>
            <a:endParaRPr lang="es-CL" sz="1400" b="1" dirty="0">
              <a:latin typeface="Arial" panose="020B0604020202020204" pitchFamily="34" charset="0"/>
              <a:cs typeface="Arial" panose="020B0604020202020204" pitchFamily="34" charset="0"/>
            </a:endParaRPr>
          </a:p>
        </p:txBody>
      </p:sp>
      <p:sp>
        <p:nvSpPr>
          <p:cNvPr id="49" name="Rectángulo 48"/>
          <p:cNvSpPr/>
          <p:nvPr/>
        </p:nvSpPr>
        <p:spPr>
          <a:xfrm>
            <a:off x="417270" y="2433025"/>
            <a:ext cx="1903007" cy="2188490"/>
          </a:xfrm>
          <a:prstGeom prst="rect">
            <a:avLst/>
          </a:prstGeom>
          <a:solidFill>
            <a:srgbClr val="B49E42"/>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ángulo 49"/>
          <p:cNvSpPr/>
          <p:nvPr/>
        </p:nvSpPr>
        <p:spPr>
          <a:xfrm>
            <a:off x="2329792" y="3016074"/>
            <a:ext cx="6951608" cy="1022392"/>
          </a:xfrm>
          <a:prstGeom prst="rect">
            <a:avLst/>
          </a:prstGeom>
          <a:gradFill>
            <a:gsLst>
              <a:gs pos="0">
                <a:srgbClr val="BCBCBC"/>
              </a:gs>
              <a:gs pos="100000">
                <a:srgbClr val="595959"/>
              </a:gs>
            </a:gsLst>
            <a:lin ang="5400012" scaled="0"/>
          </a:gradFill>
          <a:ln w="9525" cap="rnd" cmpd="sng">
            <a:solidFill>
              <a:schemeClr val="dk1"/>
            </a:solidFill>
            <a:prstDash val="solid"/>
            <a:round/>
            <a:headEnd type="none" w="med" len="med"/>
            <a:tailEnd type="none" w="med" len="med"/>
          </a:ln>
        </p:spPr>
        <p:txBody>
          <a:bodyPr wrap="square" lIns="91425" tIns="45700" rIns="91425" bIns="45700" anchor="ctr" anchorCtr="0">
            <a:noAutofit/>
          </a:bodyPr>
          <a:lstStyle/>
          <a:p>
            <a:pPr algn="ctr">
              <a:buClr>
                <a:schemeClr val="dk1"/>
              </a:buClr>
              <a:buFont typeface="Arial"/>
              <a:buNone/>
            </a:pPr>
            <a:endParaRPr lang="en-US">
              <a:solidFill>
                <a:schemeClr val="dk1"/>
              </a:solidFill>
              <a:latin typeface="Century Gothic"/>
              <a:ea typeface="Century Gothic"/>
              <a:cs typeface="Century Gothic"/>
            </a:endParaRPr>
          </a:p>
        </p:txBody>
      </p:sp>
      <p:sp>
        <p:nvSpPr>
          <p:cNvPr id="39" name="Shape 33322"/>
          <p:cNvSpPr/>
          <p:nvPr/>
        </p:nvSpPr>
        <p:spPr>
          <a:xfrm>
            <a:off x="5446905" y="3116149"/>
            <a:ext cx="5779938" cy="764604"/>
          </a:xfrm>
          <a:prstGeom prst="rect">
            <a:avLst/>
          </a:prstGeom>
          <a:solidFill>
            <a:schemeClr val="lt1"/>
          </a:solidFill>
          <a:ln w="38100" cap="flat" cmpd="sng">
            <a:solidFill>
              <a:schemeClr val="dk1"/>
            </a:solidFill>
            <a:prstDash val="solid"/>
            <a:round/>
            <a:headEnd type="none" w="med" len="med"/>
            <a:tailEnd type="none" w="med" len="med"/>
          </a:ln>
        </p:spPr>
        <p:txBody>
          <a:bodyPr wrap="square" lIns="91425" tIns="45700" rIns="91425" bIns="45700" anchor="b" anchorCtr="0">
            <a:noAutofit/>
          </a:bodyPr>
          <a:lstStyle/>
          <a:p>
            <a:pPr marL="0" marR="0" lvl="0" indent="0" algn="r" rtl="0">
              <a:spcBef>
                <a:spcPts val="0"/>
              </a:spcBef>
              <a:buClr>
                <a:schemeClr val="dk1"/>
              </a:buClr>
              <a:buSzPct val="25000"/>
              <a:buFont typeface="Century Gothic"/>
              <a:buNone/>
            </a:pPr>
            <a:r>
              <a:rPr lang="es-CL" sz="6000" b="0" i="0" u="none" strike="noStrike" cap="none" dirty="0">
                <a:solidFill>
                  <a:schemeClr val="dk1"/>
                </a:solidFill>
                <a:latin typeface="Century Gothic"/>
                <a:ea typeface="Century Gothic"/>
                <a:cs typeface="Century Gothic"/>
                <a:sym typeface="Century Gothic"/>
              </a:rPr>
              <a:t>             </a:t>
            </a:r>
            <a:endParaRPr lang="es-CL" sz="1050" b="0" i="0" u="none" strike="noStrike" cap="none" dirty="0" smtClean="0">
              <a:solidFill>
                <a:schemeClr val="dk1"/>
              </a:solidFill>
              <a:latin typeface="Arial" panose="020B0604020202020204" pitchFamily="34" charset="0"/>
              <a:ea typeface="Century Gothic"/>
              <a:cs typeface="Arial" panose="020B0604020202020204" pitchFamily="34" charset="0"/>
              <a:sym typeface="Century Gothic"/>
            </a:endParaRPr>
          </a:p>
        </p:txBody>
      </p:sp>
      <p:sp>
        <p:nvSpPr>
          <p:cNvPr id="48" name="Shape 33329"/>
          <p:cNvSpPr/>
          <p:nvPr/>
        </p:nvSpPr>
        <p:spPr>
          <a:xfrm>
            <a:off x="2329792" y="3417884"/>
            <a:ext cx="4857777" cy="256877"/>
          </a:xfrm>
          <a:prstGeom prst="rect">
            <a:avLst/>
          </a:prstGeom>
          <a:gradFill>
            <a:gsLst>
              <a:gs pos="0">
                <a:srgbClr val="BCBCBC"/>
              </a:gs>
              <a:gs pos="100000">
                <a:srgbClr val="595959"/>
              </a:gs>
            </a:gsLst>
            <a:lin ang="5400012" scaled="0"/>
          </a:gradFill>
          <a:ln w="9525" cap="rnd" cmpd="sng">
            <a:solidFill>
              <a:schemeClr val="dk1"/>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Clr>
                <a:schemeClr val="dk1"/>
              </a:buClr>
              <a:buFont typeface="Arial"/>
              <a:buNone/>
            </a:pPr>
            <a:endParaRPr sz="1800" b="0" i="0" u="none" strike="noStrike" cap="none">
              <a:solidFill>
                <a:schemeClr val="dk1"/>
              </a:solidFill>
              <a:latin typeface="Century Gothic"/>
              <a:ea typeface="Century Gothic"/>
              <a:cs typeface="Century Gothic"/>
              <a:sym typeface="Century Gothic"/>
            </a:endParaRPr>
          </a:p>
        </p:txBody>
      </p:sp>
      <p:grpSp>
        <p:nvGrpSpPr>
          <p:cNvPr id="46" name="Grupo 45"/>
          <p:cNvGrpSpPr/>
          <p:nvPr/>
        </p:nvGrpSpPr>
        <p:grpSpPr>
          <a:xfrm>
            <a:off x="7206596" y="3136387"/>
            <a:ext cx="430448" cy="744239"/>
            <a:chOff x="8368957" y="4174185"/>
            <a:chExt cx="471130" cy="777536"/>
          </a:xfrm>
        </p:grpSpPr>
        <p:sp>
          <p:nvSpPr>
            <p:cNvPr id="56" name="Shape 33325"/>
            <p:cNvSpPr/>
            <p:nvPr/>
          </p:nvSpPr>
          <p:spPr>
            <a:xfrm>
              <a:off x="8368957" y="4174185"/>
              <a:ext cx="471130" cy="777536"/>
            </a:xfrm>
            <a:prstGeom prst="rect">
              <a:avLst/>
            </a:prstGeom>
            <a:gradFill>
              <a:gsLst>
                <a:gs pos="0">
                  <a:srgbClr val="BCBCBC"/>
                </a:gs>
                <a:gs pos="100000">
                  <a:srgbClr val="595959"/>
                </a:gs>
              </a:gsLst>
              <a:lin ang="5400012" scaled="0"/>
            </a:gradFill>
            <a:ln w="9525" cap="rnd" cmpd="sng">
              <a:solidFill>
                <a:schemeClr val="dk1"/>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Clr>
                  <a:schemeClr val="dk1"/>
                </a:buClr>
                <a:buFont typeface="Arial"/>
                <a:buNone/>
              </a:pPr>
              <a:endParaRPr sz="1800" b="0" i="0" u="none" strike="noStrike" cap="none">
                <a:solidFill>
                  <a:schemeClr val="dk1"/>
                </a:solidFill>
                <a:latin typeface="Century Gothic"/>
                <a:ea typeface="Century Gothic"/>
                <a:cs typeface="Century Gothic"/>
                <a:sym typeface="Century Gothic"/>
              </a:endParaRPr>
            </a:p>
          </p:txBody>
        </p:sp>
        <p:sp>
          <p:nvSpPr>
            <p:cNvPr id="57" name="Shape 33326"/>
            <p:cNvSpPr/>
            <p:nvPr/>
          </p:nvSpPr>
          <p:spPr>
            <a:xfrm>
              <a:off x="8514474" y="4174185"/>
              <a:ext cx="67264" cy="777536"/>
            </a:xfrm>
            <a:prstGeom prst="rect">
              <a:avLst/>
            </a:prstGeom>
            <a:solidFill>
              <a:schemeClr val="dk1"/>
            </a:solidFill>
            <a:ln w="19050" cap="rnd" cmpd="sng">
              <a:solidFill>
                <a:schemeClr val="dk1"/>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Clr>
                  <a:schemeClr val="dk1"/>
                </a:buClr>
                <a:buFont typeface="Arial"/>
                <a:buNone/>
              </a:pPr>
              <a:endParaRPr sz="1800" b="0" i="0" u="none" strike="noStrike" cap="none">
                <a:solidFill>
                  <a:schemeClr val="lt1"/>
                </a:solidFill>
                <a:latin typeface="Century Gothic"/>
                <a:ea typeface="Century Gothic"/>
                <a:cs typeface="Century Gothic"/>
                <a:sym typeface="Century Gothic"/>
              </a:endParaRPr>
            </a:p>
          </p:txBody>
        </p:sp>
        <p:sp>
          <p:nvSpPr>
            <p:cNvPr id="58" name="Shape 33327"/>
            <p:cNvSpPr/>
            <p:nvPr/>
          </p:nvSpPr>
          <p:spPr>
            <a:xfrm>
              <a:off x="8648246" y="4174185"/>
              <a:ext cx="67264" cy="777536"/>
            </a:xfrm>
            <a:prstGeom prst="rect">
              <a:avLst/>
            </a:prstGeom>
            <a:solidFill>
              <a:schemeClr val="dk1"/>
            </a:solidFill>
            <a:ln w="19050" cap="rnd" cmpd="sng">
              <a:solidFill>
                <a:schemeClr val="dk1"/>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Clr>
                  <a:schemeClr val="dk1"/>
                </a:buClr>
                <a:buFont typeface="Arial"/>
                <a:buNone/>
              </a:pPr>
              <a:endParaRPr sz="1800" b="0" i="0" u="none" strike="noStrike" cap="none">
                <a:solidFill>
                  <a:schemeClr val="lt1"/>
                </a:solidFill>
                <a:latin typeface="Century Gothic"/>
                <a:ea typeface="Century Gothic"/>
                <a:cs typeface="Century Gothic"/>
                <a:sym typeface="Century Gothic"/>
              </a:endParaRPr>
            </a:p>
          </p:txBody>
        </p:sp>
      </p:grpSp>
      <p:sp>
        <p:nvSpPr>
          <p:cNvPr id="51" name="CuadroTexto 50"/>
          <p:cNvSpPr txBox="1"/>
          <p:nvPr/>
        </p:nvSpPr>
        <p:spPr>
          <a:xfrm>
            <a:off x="7111011" y="3271902"/>
            <a:ext cx="3749989" cy="369332"/>
          </a:xfrm>
          <a:prstGeom prst="rect">
            <a:avLst/>
          </a:prstGeom>
          <a:noFill/>
        </p:spPr>
        <p:txBody>
          <a:bodyPr wrap="square" rtlCol="0">
            <a:spAutoFit/>
          </a:bodyPr>
          <a:lstStyle/>
          <a:p>
            <a:pPr algn="ctr"/>
            <a:r>
              <a:rPr lang="es-ES" dirty="0" smtClean="0">
                <a:latin typeface="Arial" panose="020B0604020202020204" pitchFamily="34" charset="0"/>
                <a:cs typeface="Arial" panose="020B0604020202020204" pitchFamily="34" charset="0"/>
              </a:rPr>
              <a:t>ACEITE HIDRÁULICO</a:t>
            </a:r>
            <a:endParaRPr lang="en-US" dirty="0">
              <a:latin typeface="Arial" panose="020B0604020202020204" pitchFamily="34" charset="0"/>
              <a:cs typeface="Arial" panose="020B0604020202020204" pitchFamily="34" charset="0"/>
            </a:endParaRPr>
          </a:p>
        </p:txBody>
      </p:sp>
      <p:sp>
        <p:nvSpPr>
          <p:cNvPr id="2" name="Flecha derecha 1"/>
          <p:cNvSpPr/>
          <p:nvPr/>
        </p:nvSpPr>
        <p:spPr>
          <a:xfrm>
            <a:off x="6499217" y="3161751"/>
            <a:ext cx="3029803" cy="153248"/>
          </a:xfrm>
          <a:prstGeom prst="rightArrow">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lecha derecha 40"/>
          <p:cNvSpPr/>
          <p:nvPr/>
        </p:nvSpPr>
        <p:spPr>
          <a:xfrm>
            <a:off x="6510957" y="3656674"/>
            <a:ext cx="3029803" cy="153248"/>
          </a:xfrm>
          <a:prstGeom prst="rightArrow">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ángulo 42"/>
          <p:cNvSpPr/>
          <p:nvPr/>
        </p:nvSpPr>
        <p:spPr>
          <a:xfrm>
            <a:off x="6120553" y="2922232"/>
            <a:ext cx="2866030" cy="19106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ángulo 43"/>
          <p:cNvSpPr/>
          <p:nvPr/>
        </p:nvSpPr>
        <p:spPr>
          <a:xfrm>
            <a:off x="6133353" y="3892999"/>
            <a:ext cx="2866030" cy="19106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5" name="Conector recto de flecha 44"/>
          <p:cNvCxnSpPr/>
          <p:nvPr/>
        </p:nvCxnSpPr>
        <p:spPr>
          <a:xfrm flipH="1">
            <a:off x="4321180" y="4322799"/>
            <a:ext cx="5477913" cy="17387"/>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7" name="CuadroTexto 46"/>
          <p:cNvSpPr txBox="1"/>
          <p:nvPr/>
        </p:nvSpPr>
        <p:spPr>
          <a:xfrm>
            <a:off x="5539877" y="4480512"/>
            <a:ext cx="3295383" cy="635581"/>
          </a:xfrm>
          <a:prstGeom prst="rect">
            <a:avLst/>
          </a:prstGeom>
          <a:noFill/>
        </p:spPr>
        <p:txBody>
          <a:bodyPr wrap="square" rtlCol="0">
            <a:spAutoFit/>
          </a:bodyPr>
          <a:lstStyle/>
          <a:p>
            <a:pPr algn="ctr"/>
            <a:r>
              <a:rPr lang="es-ES" dirty="0" smtClean="0">
                <a:latin typeface="Arial" panose="020B0604020202020204" pitchFamily="34" charset="0"/>
                <a:cs typeface="Arial" panose="020B0604020202020204" pitchFamily="34" charset="0"/>
              </a:rPr>
              <a:t>AL DISPRAR RETROCEDE EL TUBO, MACIZO Y VASTAGO</a:t>
            </a:r>
            <a:endParaRPr lang="en-US" dirty="0">
              <a:latin typeface="Arial" panose="020B0604020202020204" pitchFamily="34" charset="0"/>
              <a:cs typeface="Arial" panose="020B0604020202020204" pitchFamily="34" charset="0"/>
            </a:endParaRPr>
          </a:p>
        </p:txBody>
      </p:sp>
      <p:sp>
        <p:nvSpPr>
          <p:cNvPr id="25" name="Rectángulo 24"/>
          <p:cNvSpPr/>
          <p:nvPr/>
        </p:nvSpPr>
        <p:spPr>
          <a:xfrm>
            <a:off x="1528353" y="58793"/>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MATERIAL DE ARTILLERÍA</a:t>
            </a:r>
            <a:endParaRPr lang="es-CL" sz="32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3456151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3" y="136525"/>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42" name="CuadroTexto 41">
            <a:extLst>
              <a:ext uri="{FF2B5EF4-FFF2-40B4-BE49-F238E27FC236}">
                <a16:creationId xmlns:a16="http://schemas.microsoft.com/office/drawing/2014/main" id="{2FA8ED4A-5CFC-4110-8031-A9F65EBC8F4E}"/>
              </a:ext>
            </a:extLst>
          </p:cNvPr>
          <p:cNvSpPr txBox="1"/>
          <p:nvPr/>
        </p:nvSpPr>
        <p:spPr>
          <a:xfrm>
            <a:off x="1566575" y="1452583"/>
            <a:ext cx="2662938" cy="523220"/>
          </a:xfrm>
          <a:prstGeom prst="rect">
            <a:avLst/>
          </a:prstGeom>
          <a:solidFill>
            <a:schemeClr val="bg1"/>
          </a:solidFill>
          <a:ln>
            <a:solidFill>
              <a:schemeClr val="tx1"/>
            </a:solidFill>
          </a:ln>
        </p:spPr>
        <p:txBody>
          <a:bodyPr wrap="square" rtlCol="0">
            <a:spAutoFit/>
          </a:bodyPr>
          <a:lstStyle/>
          <a:p>
            <a:pPr algn="ctr"/>
            <a:r>
              <a:rPr lang="es-CL" sz="1400" b="1" dirty="0" smtClean="0">
                <a:latin typeface="Arial" panose="020B0604020202020204" pitchFamily="34" charset="0"/>
                <a:cs typeface="Arial" panose="020B0604020202020204" pitchFamily="34" charset="0"/>
              </a:rPr>
              <a:t>FUNCIONAMIENTO FRENO AMORTIGUADOR</a:t>
            </a:r>
            <a:endParaRPr lang="es-CL" sz="1400" b="1" dirty="0">
              <a:latin typeface="Arial" panose="020B0604020202020204" pitchFamily="34" charset="0"/>
              <a:cs typeface="Arial" panose="020B0604020202020204" pitchFamily="34" charset="0"/>
            </a:endParaRPr>
          </a:p>
        </p:txBody>
      </p:sp>
      <p:sp>
        <p:nvSpPr>
          <p:cNvPr id="49" name="Rectángulo 48"/>
          <p:cNvSpPr/>
          <p:nvPr/>
        </p:nvSpPr>
        <p:spPr>
          <a:xfrm>
            <a:off x="1566575" y="2419664"/>
            <a:ext cx="1903007" cy="2188490"/>
          </a:xfrm>
          <a:prstGeom prst="rect">
            <a:avLst/>
          </a:prstGeom>
          <a:solidFill>
            <a:srgbClr val="B49E42"/>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ángulo 49"/>
          <p:cNvSpPr/>
          <p:nvPr/>
        </p:nvSpPr>
        <p:spPr>
          <a:xfrm>
            <a:off x="3479097" y="3002713"/>
            <a:ext cx="6951608" cy="1022392"/>
          </a:xfrm>
          <a:prstGeom prst="rect">
            <a:avLst/>
          </a:prstGeom>
          <a:gradFill>
            <a:gsLst>
              <a:gs pos="0">
                <a:srgbClr val="BCBCBC"/>
              </a:gs>
              <a:gs pos="100000">
                <a:srgbClr val="595959"/>
              </a:gs>
            </a:gsLst>
            <a:lin ang="5400012" scaled="0"/>
          </a:gradFill>
          <a:ln w="9525" cap="rnd" cmpd="sng">
            <a:solidFill>
              <a:schemeClr val="dk1"/>
            </a:solidFill>
            <a:prstDash val="solid"/>
            <a:round/>
            <a:headEnd type="none" w="med" len="med"/>
            <a:tailEnd type="none" w="med" len="med"/>
          </a:ln>
        </p:spPr>
        <p:txBody>
          <a:bodyPr wrap="square" lIns="91425" tIns="45700" rIns="91425" bIns="45700" anchor="ctr" anchorCtr="0">
            <a:noAutofit/>
          </a:bodyPr>
          <a:lstStyle/>
          <a:p>
            <a:pPr algn="ctr">
              <a:buClr>
                <a:schemeClr val="dk1"/>
              </a:buClr>
              <a:buFont typeface="Arial"/>
              <a:buNone/>
            </a:pPr>
            <a:endParaRPr lang="en-US">
              <a:solidFill>
                <a:schemeClr val="dk1"/>
              </a:solidFill>
              <a:latin typeface="Century Gothic"/>
              <a:ea typeface="Century Gothic"/>
              <a:cs typeface="Century Gothic"/>
            </a:endParaRPr>
          </a:p>
        </p:txBody>
      </p:sp>
      <p:sp>
        <p:nvSpPr>
          <p:cNvPr id="39" name="Shape 33322"/>
          <p:cNvSpPr/>
          <p:nvPr/>
        </p:nvSpPr>
        <p:spPr>
          <a:xfrm>
            <a:off x="3479096" y="3102661"/>
            <a:ext cx="5779938" cy="764604"/>
          </a:xfrm>
          <a:prstGeom prst="rect">
            <a:avLst/>
          </a:prstGeom>
          <a:solidFill>
            <a:schemeClr val="lt1"/>
          </a:solidFill>
          <a:ln w="38100" cap="flat" cmpd="sng">
            <a:solidFill>
              <a:schemeClr val="dk1"/>
            </a:solidFill>
            <a:prstDash val="solid"/>
            <a:round/>
            <a:headEnd type="none" w="med" len="med"/>
            <a:tailEnd type="none" w="med" len="med"/>
          </a:ln>
        </p:spPr>
        <p:txBody>
          <a:bodyPr wrap="square" lIns="91425" tIns="45700" rIns="91425" bIns="45700" anchor="b" anchorCtr="0">
            <a:noAutofit/>
          </a:bodyPr>
          <a:lstStyle/>
          <a:p>
            <a:pPr marL="0" marR="0" lvl="0" indent="0" algn="r" rtl="0">
              <a:spcBef>
                <a:spcPts val="0"/>
              </a:spcBef>
              <a:buClr>
                <a:schemeClr val="dk1"/>
              </a:buClr>
              <a:buSzPct val="25000"/>
              <a:buFont typeface="Century Gothic"/>
              <a:buNone/>
            </a:pPr>
            <a:r>
              <a:rPr lang="es-CL" sz="6000" b="0" i="0" u="none" strike="noStrike" cap="none" dirty="0">
                <a:solidFill>
                  <a:schemeClr val="dk1"/>
                </a:solidFill>
                <a:latin typeface="Century Gothic"/>
                <a:ea typeface="Century Gothic"/>
                <a:cs typeface="Century Gothic"/>
                <a:sym typeface="Century Gothic"/>
              </a:rPr>
              <a:t>             </a:t>
            </a:r>
            <a:endParaRPr lang="es-CL" sz="1050" b="0" i="0" u="none" strike="noStrike" cap="none" dirty="0" smtClean="0">
              <a:solidFill>
                <a:schemeClr val="dk1"/>
              </a:solidFill>
              <a:latin typeface="Arial" panose="020B0604020202020204" pitchFamily="34" charset="0"/>
              <a:ea typeface="Century Gothic"/>
              <a:cs typeface="Arial" panose="020B0604020202020204" pitchFamily="34" charset="0"/>
              <a:sym typeface="Century Gothic"/>
            </a:endParaRPr>
          </a:p>
        </p:txBody>
      </p:sp>
      <p:sp>
        <p:nvSpPr>
          <p:cNvPr id="48" name="Shape 33329"/>
          <p:cNvSpPr/>
          <p:nvPr/>
        </p:nvSpPr>
        <p:spPr>
          <a:xfrm>
            <a:off x="3479097" y="3404523"/>
            <a:ext cx="4857777" cy="256877"/>
          </a:xfrm>
          <a:prstGeom prst="rect">
            <a:avLst/>
          </a:prstGeom>
          <a:gradFill>
            <a:gsLst>
              <a:gs pos="0">
                <a:srgbClr val="BCBCBC"/>
              </a:gs>
              <a:gs pos="100000">
                <a:srgbClr val="595959"/>
              </a:gs>
            </a:gsLst>
            <a:lin ang="5400012" scaled="0"/>
          </a:gradFill>
          <a:ln w="9525" cap="rnd" cmpd="sng">
            <a:solidFill>
              <a:schemeClr val="dk1"/>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Clr>
                <a:schemeClr val="dk1"/>
              </a:buClr>
              <a:buFont typeface="Arial"/>
              <a:buNone/>
            </a:pPr>
            <a:endParaRPr sz="1800" b="0" i="0" u="none" strike="noStrike" cap="none">
              <a:solidFill>
                <a:schemeClr val="dk1"/>
              </a:solidFill>
              <a:latin typeface="Century Gothic"/>
              <a:ea typeface="Century Gothic"/>
              <a:cs typeface="Century Gothic"/>
              <a:sym typeface="Century Gothic"/>
            </a:endParaRPr>
          </a:p>
        </p:txBody>
      </p:sp>
      <p:grpSp>
        <p:nvGrpSpPr>
          <p:cNvPr id="46" name="Grupo 45"/>
          <p:cNvGrpSpPr/>
          <p:nvPr/>
        </p:nvGrpSpPr>
        <p:grpSpPr>
          <a:xfrm>
            <a:off x="8355901" y="3123026"/>
            <a:ext cx="430448" cy="744239"/>
            <a:chOff x="8368957" y="4174185"/>
            <a:chExt cx="471130" cy="777536"/>
          </a:xfrm>
        </p:grpSpPr>
        <p:sp>
          <p:nvSpPr>
            <p:cNvPr id="56" name="Shape 33325"/>
            <p:cNvSpPr/>
            <p:nvPr/>
          </p:nvSpPr>
          <p:spPr>
            <a:xfrm>
              <a:off x="8368957" y="4174185"/>
              <a:ext cx="471130" cy="777536"/>
            </a:xfrm>
            <a:prstGeom prst="rect">
              <a:avLst/>
            </a:prstGeom>
            <a:gradFill>
              <a:gsLst>
                <a:gs pos="0">
                  <a:srgbClr val="BCBCBC"/>
                </a:gs>
                <a:gs pos="100000">
                  <a:srgbClr val="595959"/>
                </a:gs>
              </a:gsLst>
              <a:lin ang="5400012" scaled="0"/>
            </a:gradFill>
            <a:ln w="9525" cap="rnd" cmpd="sng">
              <a:solidFill>
                <a:schemeClr val="dk1"/>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Clr>
                  <a:schemeClr val="dk1"/>
                </a:buClr>
                <a:buFont typeface="Arial"/>
                <a:buNone/>
              </a:pPr>
              <a:endParaRPr sz="1800" b="0" i="0" u="none" strike="noStrike" cap="none">
                <a:solidFill>
                  <a:schemeClr val="dk1"/>
                </a:solidFill>
                <a:latin typeface="Century Gothic"/>
                <a:ea typeface="Century Gothic"/>
                <a:cs typeface="Century Gothic"/>
                <a:sym typeface="Century Gothic"/>
              </a:endParaRPr>
            </a:p>
          </p:txBody>
        </p:sp>
        <p:sp>
          <p:nvSpPr>
            <p:cNvPr id="57" name="Shape 33326"/>
            <p:cNvSpPr/>
            <p:nvPr/>
          </p:nvSpPr>
          <p:spPr>
            <a:xfrm>
              <a:off x="8514474" y="4174185"/>
              <a:ext cx="67264" cy="777536"/>
            </a:xfrm>
            <a:prstGeom prst="rect">
              <a:avLst/>
            </a:prstGeom>
            <a:solidFill>
              <a:schemeClr val="dk1"/>
            </a:solidFill>
            <a:ln w="19050" cap="rnd" cmpd="sng">
              <a:solidFill>
                <a:schemeClr val="dk1"/>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Clr>
                  <a:schemeClr val="dk1"/>
                </a:buClr>
                <a:buFont typeface="Arial"/>
                <a:buNone/>
              </a:pPr>
              <a:endParaRPr sz="1800" b="0" i="0" u="none" strike="noStrike" cap="none">
                <a:solidFill>
                  <a:schemeClr val="lt1"/>
                </a:solidFill>
                <a:latin typeface="Century Gothic"/>
                <a:ea typeface="Century Gothic"/>
                <a:cs typeface="Century Gothic"/>
                <a:sym typeface="Century Gothic"/>
              </a:endParaRPr>
            </a:p>
          </p:txBody>
        </p:sp>
        <p:sp>
          <p:nvSpPr>
            <p:cNvPr id="58" name="Shape 33327"/>
            <p:cNvSpPr/>
            <p:nvPr/>
          </p:nvSpPr>
          <p:spPr>
            <a:xfrm>
              <a:off x="8648246" y="4174185"/>
              <a:ext cx="67264" cy="777536"/>
            </a:xfrm>
            <a:prstGeom prst="rect">
              <a:avLst/>
            </a:prstGeom>
            <a:solidFill>
              <a:schemeClr val="dk1"/>
            </a:solidFill>
            <a:ln w="19050" cap="rnd" cmpd="sng">
              <a:solidFill>
                <a:schemeClr val="dk1"/>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Clr>
                  <a:schemeClr val="dk1"/>
                </a:buClr>
                <a:buFont typeface="Arial"/>
                <a:buNone/>
              </a:pPr>
              <a:endParaRPr sz="1800" b="0" i="0" u="none" strike="noStrike" cap="none">
                <a:solidFill>
                  <a:schemeClr val="lt1"/>
                </a:solidFill>
                <a:latin typeface="Century Gothic"/>
                <a:ea typeface="Century Gothic"/>
                <a:cs typeface="Century Gothic"/>
                <a:sym typeface="Century Gothic"/>
              </a:endParaRPr>
            </a:p>
          </p:txBody>
        </p:sp>
      </p:grpSp>
      <p:sp>
        <p:nvSpPr>
          <p:cNvPr id="51" name="CuadroTexto 50"/>
          <p:cNvSpPr txBox="1"/>
          <p:nvPr/>
        </p:nvSpPr>
        <p:spPr>
          <a:xfrm>
            <a:off x="2913339" y="3084703"/>
            <a:ext cx="3749989" cy="369332"/>
          </a:xfrm>
          <a:prstGeom prst="rect">
            <a:avLst/>
          </a:prstGeom>
          <a:noFill/>
        </p:spPr>
        <p:txBody>
          <a:bodyPr wrap="square" rtlCol="0">
            <a:spAutoFit/>
          </a:bodyPr>
          <a:lstStyle/>
          <a:p>
            <a:pPr algn="ctr"/>
            <a:r>
              <a:rPr lang="es-ES" dirty="0" smtClean="0">
                <a:latin typeface="Arial" panose="020B0604020202020204" pitchFamily="34" charset="0"/>
                <a:cs typeface="Arial" panose="020B0604020202020204" pitchFamily="34" charset="0"/>
              </a:rPr>
              <a:t>ACEITE HIDRÁULICO</a:t>
            </a:r>
            <a:endParaRPr lang="en-US" dirty="0">
              <a:latin typeface="Arial" panose="020B0604020202020204" pitchFamily="34" charset="0"/>
              <a:cs typeface="Arial" panose="020B0604020202020204" pitchFamily="34" charset="0"/>
            </a:endParaRPr>
          </a:p>
        </p:txBody>
      </p:sp>
      <p:sp>
        <p:nvSpPr>
          <p:cNvPr id="7" name="Rectángulo 6"/>
          <p:cNvSpPr/>
          <p:nvPr/>
        </p:nvSpPr>
        <p:spPr>
          <a:xfrm>
            <a:off x="4672538" y="2895394"/>
            <a:ext cx="2866030" cy="19106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ángulo 40"/>
          <p:cNvSpPr/>
          <p:nvPr/>
        </p:nvSpPr>
        <p:spPr>
          <a:xfrm>
            <a:off x="4672538" y="3867513"/>
            <a:ext cx="2866030" cy="19106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lecha derecha 28"/>
          <p:cNvSpPr/>
          <p:nvPr/>
        </p:nvSpPr>
        <p:spPr>
          <a:xfrm rot="10800000">
            <a:off x="6038023" y="3158858"/>
            <a:ext cx="3029803" cy="153248"/>
          </a:xfrm>
          <a:prstGeom prst="rightArrow">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Flecha derecha 31"/>
          <p:cNvSpPr/>
          <p:nvPr/>
        </p:nvSpPr>
        <p:spPr>
          <a:xfrm rot="10800000">
            <a:off x="6054884" y="3679678"/>
            <a:ext cx="3029803" cy="153248"/>
          </a:xfrm>
          <a:prstGeom prst="rightArrow">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6" name="Conector recto de flecha 35"/>
          <p:cNvCxnSpPr/>
          <p:nvPr/>
        </p:nvCxnSpPr>
        <p:spPr>
          <a:xfrm flipV="1">
            <a:off x="4244454" y="4392677"/>
            <a:ext cx="5854889" cy="15550"/>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8" name="CuadroTexto 37"/>
          <p:cNvSpPr txBox="1"/>
          <p:nvPr/>
        </p:nvSpPr>
        <p:spPr>
          <a:xfrm>
            <a:off x="5275742" y="4495177"/>
            <a:ext cx="3295383" cy="369332"/>
          </a:xfrm>
          <a:prstGeom prst="rect">
            <a:avLst/>
          </a:prstGeom>
          <a:noFill/>
        </p:spPr>
        <p:txBody>
          <a:bodyPr wrap="square" rtlCol="0">
            <a:spAutoFit/>
          </a:bodyPr>
          <a:lstStyle/>
          <a:p>
            <a:pPr algn="ctr"/>
            <a:r>
              <a:rPr lang="es-ES" dirty="0" smtClean="0">
                <a:latin typeface="Arial" panose="020B0604020202020204" pitchFamily="34" charset="0"/>
                <a:cs typeface="Arial" panose="020B0604020202020204" pitchFamily="34" charset="0"/>
              </a:rPr>
              <a:t>VUELTA EN BATERÍA</a:t>
            </a:r>
            <a:endParaRPr lang="en-US" dirty="0">
              <a:latin typeface="Arial" panose="020B0604020202020204" pitchFamily="34" charset="0"/>
              <a:cs typeface="Arial" panose="020B0604020202020204" pitchFamily="34" charset="0"/>
            </a:endParaRPr>
          </a:p>
        </p:txBody>
      </p:sp>
      <p:sp>
        <p:nvSpPr>
          <p:cNvPr id="25" name="Rectángulo 24"/>
          <p:cNvSpPr/>
          <p:nvPr/>
        </p:nvSpPr>
        <p:spPr>
          <a:xfrm>
            <a:off x="1528353" y="58793"/>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MATERIAL DE ARTILLERÍA</a:t>
            </a:r>
            <a:endParaRPr lang="es-CL" sz="32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3270375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ángulo redondeado 1">
            <a:extLst>
              <a:ext uri="{FF2B5EF4-FFF2-40B4-BE49-F238E27FC236}">
                <a16:creationId xmlns:a16="http://schemas.microsoft.com/office/drawing/2014/main" id="{DF82D17C-61FF-4A5A-9B94-483F02FD12EC}"/>
              </a:ext>
            </a:extLst>
          </p:cNvPr>
          <p:cNvSpPr/>
          <p:nvPr/>
        </p:nvSpPr>
        <p:spPr>
          <a:xfrm>
            <a:off x="1398879" y="1867433"/>
            <a:ext cx="9622340" cy="3880783"/>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s-ES" b="1" u="sng" dirty="0">
                <a:solidFill>
                  <a:schemeClr val="tx1"/>
                </a:solidFill>
                <a:latin typeface="Arial" panose="020B0604020202020204" pitchFamily="34" charset="0"/>
                <a:cs typeface="Arial" panose="020B0604020202020204" pitchFamily="34" charset="0"/>
              </a:rPr>
              <a:t>HORQUILLA</a:t>
            </a:r>
          </a:p>
        </p:txBody>
      </p:sp>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16" name="Rectángulo 15"/>
          <p:cNvSpPr/>
          <p:nvPr/>
        </p:nvSpPr>
        <p:spPr>
          <a:xfrm>
            <a:off x="1528352" y="1366632"/>
            <a:ext cx="2523531" cy="33608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b="1" dirty="0">
                <a:solidFill>
                  <a:schemeClr val="bg1"/>
                </a:solidFill>
                <a:latin typeface="Arial" panose="020B0604020202020204" pitchFamily="34" charset="0"/>
                <a:cs typeface="Arial" panose="020B0604020202020204" pitchFamily="34" charset="0"/>
              </a:rPr>
              <a:t>A. NOMENCLATURA</a:t>
            </a:r>
            <a:endParaRPr lang="en-US" b="1" dirty="0">
              <a:solidFill>
                <a:schemeClr val="bg1"/>
              </a:solidFill>
              <a:latin typeface="Arial" panose="020B0604020202020204" pitchFamily="34" charset="0"/>
              <a:cs typeface="Arial" panose="020B0604020202020204" pitchFamily="34" charset="0"/>
            </a:endParaRPr>
          </a:p>
        </p:txBody>
      </p:sp>
      <p:pic>
        <p:nvPicPr>
          <p:cNvPr id="5122" name="Picture 2" descr="Soltam M-68 / M-71 | Wiki | – Carros De Combate – Amino">
            <a:extLst>
              <a:ext uri="{FF2B5EF4-FFF2-40B4-BE49-F238E27FC236}">
                <a16:creationId xmlns:a16="http://schemas.microsoft.com/office/drawing/2014/main" id="{41897CD3-CB45-429D-89C2-10A192D2E82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39763" y="2695446"/>
            <a:ext cx="4681589" cy="1719021"/>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4" name="CuadroTexto 3">
            <a:extLst>
              <a:ext uri="{FF2B5EF4-FFF2-40B4-BE49-F238E27FC236}">
                <a16:creationId xmlns:a16="http://schemas.microsoft.com/office/drawing/2014/main" id="{0F782DED-AA35-41A1-A3D4-730DBF31EC71}"/>
              </a:ext>
            </a:extLst>
          </p:cNvPr>
          <p:cNvSpPr txBox="1"/>
          <p:nvPr/>
        </p:nvSpPr>
        <p:spPr>
          <a:xfrm>
            <a:off x="8828517" y="2341354"/>
            <a:ext cx="2136750" cy="430887"/>
          </a:xfrm>
          <a:prstGeom prst="rect">
            <a:avLst/>
          </a:prstGeom>
          <a:solidFill>
            <a:schemeClr val="bg1"/>
          </a:solidFill>
          <a:ln>
            <a:solidFill>
              <a:schemeClr val="tx1"/>
            </a:solidFill>
          </a:ln>
        </p:spPr>
        <p:txBody>
          <a:bodyPr wrap="square" rtlCol="0">
            <a:spAutoFit/>
          </a:bodyPr>
          <a:lstStyle/>
          <a:p>
            <a:pPr algn="ctr"/>
            <a:r>
              <a:rPr lang="es-ES" sz="1100" b="1" dirty="0">
                <a:latin typeface="Arial" panose="020B0604020202020204" pitchFamily="34" charset="0"/>
                <a:cs typeface="Arial" panose="020B0604020202020204" pitchFamily="34" charset="0"/>
              </a:rPr>
              <a:t>MECANISMO DE ELEVACIÓN</a:t>
            </a:r>
            <a:endParaRPr lang="es-CL" sz="1100" b="1" dirty="0">
              <a:latin typeface="Arial" panose="020B0604020202020204" pitchFamily="34" charset="0"/>
              <a:cs typeface="Arial" panose="020B0604020202020204" pitchFamily="34" charset="0"/>
            </a:endParaRPr>
          </a:p>
        </p:txBody>
      </p:sp>
      <p:cxnSp>
        <p:nvCxnSpPr>
          <p:cNvPr id="43" name="Conector recto de flecha 42">
            <a:extLst>
              <a:ext uri="{FF2B5EF4-FFF2-40B4-BE49-F238E27FC236}">
                <a16:creationId xmlns:a16="http://schemas.microsoft.com/office/drawing/2014/main" id="{1751DE7F-BE62-42FE-8C9D-E5B9557478AE}"/>
              </a:ext>
            </a:extLst>
          </p:cNvPr>
          <p:cNvCxnSpPr>
            <a:cxnSpLocks/>
          </p:cNvCxnSpPr>
          <p:nvPr/>
        </p:nvCxnSpPr>
        <p:spPr>
          <a:xfrm flipH="1" flipV="1">
            <a:off x="3510393" y="2451041"/>
            <a:ext cx="1047676" cy="1026306"/>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45" name="Conector recto de flecha 44">
            <a:extLst>
              <a:ext uri="{FF2B5EF4-FFF2-40B4-BE49-F238E27FC236}">
                <a16:creationId xmlns:a16="http://schemas.microsoft.com/office/drawing/2014/main" id="{09493B93-B9F1-4289-AABA-4B182028AC07}"/>
              </a:ext>
            </a:extLst>
          </p:cNvPr>
          <p:cNvCxnSpPr>
            <a:cxnSpLocks/>
          </p:cNvCxnSpPr>
          <p:nvPr/>
        </p:nvCxnSpPr>
        <p:spPr>
          <a:xfrm flipV="1">
            <a:off x="5340665" y="2539127"/>
            <a:ext cx="3280687" cy="824858"/>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2" name="Conector recto de flecha 21">
            <a:extLst>
              <a:ext uri="{FF2B5EF4-FFF2-40B4-BE49-F238E27FC236}">
                <a16:creationId xmlns:a16="http://schemas.microsoft.com/office/drawing/2014/main" id="{7AB3A841-B9D5-4B98-89A5-9413D490CFDD}"/>
              </a:ext>
            </a:extLst>
          </p:cNvPr>
          <p:cNvCxnSpPr>
            <a:cxnSpLocks/>
          </p:cNvCxnSpPr>
          <p:nvPr/>
        </p:nvCxnSpPr>
        <p:spPr>
          <a:xfrm>
            <a:off x="4798503" y="3234004"/>
            <a:ext cx="4060271" cy="1581277"/>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5" name="CuadroTexto 24">
            <a:extLst>
              <a:ext uri="{FF2B5EF4-FFF2-40B4-BE49-F238E27FC236}">
                <a16:creationId xmlns:a16="http://schemas.microsoft.com/office/drawing/2014/main" id="{CB7453A6-423A-4581-9820-CBED75004425}"/>
              </a:ext>
            </a:extLst>
          </p:cNvPr>
          <p:cNvSpPr txBox="1"/>
          <p:nvPr/>
        </p:nvSpPr>
        <p:spPr>
          <a:xfrm>
            <a:off x="1528352" y="2240955"/>
            <a:ext cx="1919156" cy="430887"/>
          </a:xfrm>
          <a:prstGeom prst="rect">
            <a:avLst/>
          </a:prstGeom>
          <a:solidFill>
            <a:schemeClr val="bg1"/>
          </a:solidFill>
          <a:ln>
            <a:solidFill>
              <a:schemeClr val="tx1"/>
            </a:solidFill>
          </a:ln>
        </p:spPr>
        <p:txBody>
          <a:bodyPr wrap="square" rtlCol="0">
            <a:spAutoFit/>
          </a:bodyPr>
          <a:lstStyle/>
          <a:p>
            <a:pPr algn="ctr"/>
            <a:r>
              <a:rPr lang="es-ES" sz="1100" b="1" dirty="0">
                <a:latin typeface="Arial" panose="020B0604020202020204" pitchFamily="34" charset="0"/>
                <a:cs typeface="Arial" panose="020B0604020202020204" pitchFamily="34" charset="0"/>
              </a:rPr>
              <a:t>MECANISMO DE DIRECCIÓN</a:t>
            </a:r>
            <a:endParaRPr lang="es-CL" sz="1100" b="1" dirty="0">
              <a:latin typeface="Arial" panose="020B0604020202020204" pitchFamily="34" charset="0"/>
              <a:cs typeface="Arial" panose="020B0604020202020204" pitchFamily="34" charset="0"/>
            </a:endParaRPr>
          </a:p>
        </p:txBody>
      </p:sp>
      <p:sp>
        <p:nvSpPr>
          <p:cNvPr id="28" name="CuadroTexto 27">
            <a:extLst>
              <a:ext uri="{FF2B5EF4-FFF2-40B4-BE49-F238E27FC236}">
                <a16:creationId xmlns:a16="http://schemas.microsoft.com/office/drawing/2014/main" id="{DB012C29-D6B7-4A86-B8A0-3711111D3DA0}"/>
              </a:ext>
            </a:extLst>
          </p:cNvPr>
          <p:cNvSpPr txBox="1"/>
          <p:nvPr/>
        </p:nvSpPr>
        <p:spPr>
          <a:xfrm>
            <a:off x="8904634" y="4599837"/>
            <a:ext cx="1888487" cy="430887"/>
          </a:xfrm>
          <a:prstGeom prst="rect">
            <a:avLst/>
          </a:prstGeom>
          <a:solidFill>
            <a:schemeClr val="bg1"/>
          </a:solidFill>
          <a:ln>
            <a:solidFill>
              <a:schemeClr val="tx1"/>
            </a:solidFill>
          </a:ln>
        </p:spPr>
        <p:txBody>
          <a:bodyPr wrap="square" rtlCol="0">
            <a:spAutoFit/>
          </a:bodyPr>
          <a:lstStyle/>
          <a:p>
            <a:pPr algn="ctr"/>
            <a:r>
              <a:rPr lang="es-ES" sz="1100" b="1" dirty="0">
                <a:latin typeface="Arial" panose="020B0604020202020204" pitchFamily="34" charset="0"/>
                <a:cs typeface="Arial" panose="020B0604020202020204" pitchFamily="34" charset="0"/>
              </a:rPr>
              <a:t>MECANISMO ALZA CUADRANTAL</a:t>
            </a:r>
            <a:endParaRPr lang="es-CL" sz="1100" b="1" dirty="0">
              <a:latin typeface="Arial" panose="020B0604020202020204" pitchFamily="34" charset="0"/>
              <a:cs typeface="Arial" panose="020B0604020202020204" pitchFamily="34" charset="0"/>
            </a:endParaRPr>
          </a:p>
        </p:txBody>
      </p:sp>
      <p:pic>
        <p:nvPicPr>
          <p:cNvPr id="8" name="Imagen 7">
            <a:extLst>
              <a:ext uri="{FF2B5EF4-FFF2-40B4-BE49-F238E27FC236}">
                <a16:creationId xmlns:a16="http://schemas.microsoft.com/office/drawing/2014/main" id="{14587F8A-40EF-4510-8E11-6486AAE4643B}"/>
              </a:ext>
            </a:extLst>
          </p:cNvPr>
          <p:cNvPicPr>
            <a:picLocks noChangeAspect="1"/>
          </p:cNvPicPr>
          <p:nvPr/>
        </p:nvPicPr>
        <p:blipFill>
          <a:blip r:embed="rId6"/>
          <a:stretch>
            <a:fillRect/>
          </a:stretch>
        </p:blipFill>
        <p:spPr>
          <a:xfrm>
            <a:off x="8828517" y="2772241"/>
            <a:ext cx="2136751" cy="1581277"/>
          </a:xfrm>
          <a:prstGeom prst="rect">
            <a:avLst/>
          </a:prstGeom>
          <a:ln>
            <a:solidFill>
              <a:schemeClr val="tx1"/>
            </a:solidFill>
          </a:ln>
        </p:spPr>
      </p:pic>
      <p:pic>
        <p:nvPicPr>
          <p:cNvPr id="12" name="Imagen 11">
            <a:extLst>
              <a:ext uri="{FF2B5EF4-FFF2-40B4-BE49-F238E27FC236}">
                <a16:creationId xmlns:a16="http://schemas.microsoft.com/office/drawing/2014/main" id="{C8063BB9-C957-4A57-AC27-D5F9202EEBD0}"/>
              </a:ext>
            </a:extLst>
          </p:cNvPr>
          <p:cNvPicPr>
            <a:picLocks noChangeAspect="1"/>
          </p:cNvPicPr>
          <p:nvPr/>
        </p:nvPicPr>
        <p:blipFill>
          <a:blip r:embed="rId7"/>
          <a:stretch>
            <a:fillRect/>
          </a:stretch>
        </p:blipFill>
        <p:spPr>
          <a:xfrm>
            <a:off x="1528351" y="2675293"/>
            <a:ext cx="1919157" cy="1719022"/>
          </a:xfrm>
          <a:prstGeom prst="rect">
            <a:avLst/>
          </a:prstGeom>
          <a:ln>
            <a:solidFill>
              <a:schemeClr val="tx1"/>
            </a:solidFill>
          </a:ln>
        </p:spPr>
      </p:pic>
      <p:pic>
        <p:nvPicPr>
          <p:cNvPr id="17" name="Imagen 16">
            <a:extLst>
              <a:ext uri="{FF2B5EF4-FFF2-40B4-BE49-F238E27FC236}">
                <a16:creationId xmlns:a16="http://schemas.microsoft.com/office/drawing/2014/main" id="{5733CA72-43C4-4F21-BFF3-46C472890B97}"/>
              </a:ext>
            </a:extLst>
          </p:cNvPr>
          <p:cNvPicPr>
            <a:picLocks noChangeAspect="1"/>
          </p:cNvPicPr>
          <p:nvPr/>
        </p:nvPicPr>
        <p:blipFill>
          <a:blip r:embed="rId8"/>
          <a:stretch>
            <a:fillRect/>
          </a:stretch>
        </p:blipFill>
        <p:spPr>
          <a:xfrm>
            <a:off x="3775472" y="4778712"/>
            <a:ext cx="1919158" cy="1462237"/>
          </a:xfrm>
          <a:prstGeom prst="rect">
            <a:avLst/>
          </a:prstGeom>
          <a:ln>
            <a:solidFill>
              <a:schemeClr val="tx1"/>
            </a:solidFill>
          </a:ln>
        </p:spPr>
      </p:pic>
      <p:sp>
        <p:nvSpPr>
          <p:cNvPr id="34" name="CuadroTexto 33">
            <a:extLst>
              <a:ext uri="{FF2B5EF4-FFF2-40B4-BE49-F238E27FC236}">
                <a16:creationId xmlns:a16="http://schemas.microsoft.com/office/drawing/2014/main" id="{16422353-3C2B-432F-8812-1A90F438D7C2}"/>
              </a:ext>
            </a:extLst>
          </p:cNvPr>
          <p:cNvSpPr txBox="1"/>
          <p:nvPr/>
        </p:nvSpPr>
        <p:spPr>
          <a:xfrm>
            <a:off x="3775472" y="4347825"/>
            <a:ext cx="1919157" cy="430887"/>
          </a:xfrm>
          <a:prstGeom prst="rect">
            <a:avLst/>
          </a:prstGeom>
          <a:solidFill>
            <a:schemeClr val="bg1"/>
          </a:solidFill>
          <a:ln>
            <a:solidFill>
              <a:schemeClr val="tx1"/>
            </a:solidFill>
          </a:ln>
        </p:spPr>
        <p:txBody>
          <a:bodyPr wrap="square" rtlCol="0">
            <a:spAutoFit/>
          </a:bodyPr>
          <a:lstStyle/>
          <a:p>
            <a:pPr algn="ctr"/>
            <a:r>
              <a:rPr lang="es-ES" sz="1100" b="1" dirty="0">
                <a:latin typeface="Arial" panose="020B0604020202020204" pitchFamily="34" charset="0"/>
                <a:cs typeface="Arial" panose="020B0604020202020204" pitchFamily="34" charset="0"/>
              </a:rPr>
              <a:t>BOTELLA BAJA PRESIÓN</a:t>
            </a:r>
            <a:endParaRPr lang="es-CL" sz="1100" b="1" dirty="0">
              <a:latin typeface="Arial" panose="020B0604020202020204" pitchFamily="34" charset="0"/>
              <a:cs typeface="Arial" panose="020B0604020202020204" pitchFamily="34" charset="0"/>
            </a:endParaRPr>
          </a:p>
        </p:txBody>
      </p:sp>
      <p:cxnSp>
        <p:nvCxnSpPr>
          <p:cNvPr id="35" name="Conector recto de flecha 34">
            <a:extLst>
              <a:ext uri="{FF2B5EF4-FFF2-40B4-BE49-F238E27FC236}">
                <a16:creationId xmlns:a16="http://schemas.microsoft.com/office/drawing/2014/main" id="{59F7DC5C-F621-43A0-94D9-2139B21CD3C1}"/>
              </a:ext>
            </a:extLst>
          </p:cNvPr>
          <p:cNvCxnSpPr>
            <a:cxnSpLocks/>
          </p:cNvCxnSpPr>
          <p:nvPr/>
        </p:nvCxnSpPr>
        <p:spPr>
          <a:xfrm flipH="1">
            <a:off x="4186106" y="3665989"/>
            <a:ext cx="973463" cy="681836"/>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3" name="Rectángulo 22"/>
          <p:cNvSpPr/>
          <p:nvPr/>
        </p:nvSpPr>
        <p:spPr>
          <a:xfrm>
            <a:off x="1528353" y="58793"/>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MATERIAL DE ARTILLERÍA</a:t>
            </a:r>
            <a:endParaRPr lang="es-CL" sz="32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09908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ángulo redondeado 1">
            <a:extLst>
              <a:ext uri="{FF2B5EF4-FFF2-40B4-BE49-F238E27FC236}">
                <a16:creationId xmlns:a16="http://schemas.microsoft.com/office/drawing/2014/main" id="{DF82D17C-61FF-4A5A-9B94-483F02FD12EC}"/>
              </a:ext>
            </a:extLst>
          </p:cNvPr>
          <p:cNvSpPr/>
          <p:nvPr/>
        </p:nvSpPr>
        <p:spPr>
          <a:xfrm>
            <a:off x="1342926" y="1776940"/>
            <a:ext cx="9713763" cy="3880783"/>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s-ES" b="1" u="sng" dirty="0">
                <a:solidFill>
                  <a:schemeClr val="tx1"/>
                </a:solidFill>
                <a:latin typeface="Arial" panose="020B0604020202020204" pitchFamily="34" charset="0"/>
                <a:cs typeface="Arial" panose="020B0604020202020204" pitchFamily="34" charset="0"/>
              </a:rPr>
              <a:t>BASE</a:t>
            </a:r>
          </a:p>
        </p:txBody>
      </p:sp>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16" name="Rectángulo 15"/>
          <p:cNvSpPr/>
          <p:nvPr/>
        </p:nvSpPr>
        <p:spPr>
          <a:xfrm>
            <a:off x="1528352" y="1366632"/>
            <a:ext cx="2523531" cy="33608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b="1" dirty="0">
                <a:solidFill>
                  <a:schemeClr val="bg1"/>
                </a:solidFill>
                <a:latin typeface="Arial" panose="020B0604020202020204" pitchFamily="34" charset="0"/>
                <a:cs typeface="Arial" panose="020B0604020202020204" pitchFamily="34" charset="0"/>
              </a:rPr>
              <a:t>A. NOMENCLATURA</a:t>
            </a:r>
            <a:endParaRPr lang="en-US" b="1" dirty="0">
              <a:solidFill>
                <a:schemeClr val="bg1"/>
              </a:solidFill>
              <a:latin typeface="Arial" panose="020B0604020202020204" pitchFamily="34" charset="0"/>
              <a:cs typeface="Arial" panose="020B0604020202020204" pitchFamily="34" charset="0"/>
            </a:endParaRPr>
          </a:p>
        </p:txBody>
      </p:sp>
      <p:pic>
        <p:nvPicPr>
          <p:cNvPr id="5122" name="Picture 2" descr="Soltam M-68 / M-71 | Wiki | – Carros De Combate – Amino">
            <a:extLst>
              <a:ext uri="{FF2B5EF4-FFF2-40B4-BE49-F238E27FC236}">
                <a16:creationId xmlns:a16="http://schemas.microsoft.com/office/drawing/2014/main" id="{41897CD3-CB45-429D-89C2-10A192D2E82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39763" y="2695446"/>
            <a:ext cx="4681589" cy="1719021"/>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4" name="CuadroTexto 3">
            <a:extLst>
              <a:ext uri="{FF2B5EF4-FFF2-40B4-BE49-F238E27FC236}">
                <a16:creationId xmlns:a16="http://schemas.microsoft.com/office/drawing/2014/main" id="{0F782DED-AA35-41A1-A3D4-730DBF31EC71}"/>
              </a:ext>
            </a:extLst>
          </p:cNvPr>
          <p:cNvSpPr txBox="1"/>
          <p:nvPr/>
        </p:nvSpPr>
        <p:spPr>
          <a:xfrm>
            <a:off x="1468690" y="2210549"/>
            <a:ext cx="2401261" cy="261610"/>
          </a:xfrm>
          <a:prstGeom prst="rect">
            <a:avLst/>
          </a:prstGeom>
          <a:solidFill>
            <a:schemeClr val="bg1"/>
          </a:solidFill>
          <a:ln>
            <a:solidFill>
              <a:schemeClr val="tx1"/>
            </a:solidFill>
          </a:ln>
        </p:spPr>
        <p:txBody>
          <a:bodyPr wrap="square" rtlCol="0">
            <a:spAutoFit/>
          </a:bodyPr>
          <a:lstStyle/>
          <a:p>
            <a:pPr algn="ctr"/>
            <a:r>
              <a:rPr lang="es-ES" sz="1100" b="1" dirty="0">
                <a:latin typeface="Arial" panose="020B0604020202020204" pitchFamily="34" charset="0"/>
                <a:cs typeface="Arial" panose="020B0604020202020204" pitchFamily="34" charset="0"/>
              </a:rPr>
              <a:t>BASE SUPERIOR</a:t>
            </a:r>
            <a:endParaRPr lang="es-CL" sz="1100" b="1" dirty="0">
              <a:latin typeface="Arial" panose="020B0604020202020204" pitchFamily="34" charset="0"/>
              <a:cs typeface="Arial" panose="020B0604020202020204" pitchFamily="34" charset="0"/>
            </a:endParaRPr>
          </a:p>
        </p:txBody>
      </p:sp>
      <p:pic>
        <p:nvPicPr>
          <p:cNvPr id="2" name="Imagen 1">
            <a:extLst>
              <a:ext uri="{FF2B5EF4-FFF2-40B4-BE49-F238E27FC236}">
                <a16:creationId xmlns:a16="http://schemas.microsoft.com/office/drawing/2014/main" id="{E819D436-1B33-47CA-BB61-4F15FDB72985}"/>
              </a:ext>
            </a:extLst>
          </p:cNvPr>
          <p:cNvPicPr>
            <a:picLocks noChangeAspect="1"/>
          </p:cNvPicPr>
          <p:nvPr/>
        </p:nvPicPr>
        <p:blipFill>
          <a:blip r:embed="rId6"/>
          <a:stretch>
            <a:fillRect/>
          </a:stretch>
        </p:blipFill>
        <p:spPr>
          <a:xfrm>
            <a:off x="1468691" y="2472159"/>
            <a:ext cx="2401261" cy="2264696"/>
          </a:xfrm>
          <a:prstGeom prst="rect">
            <a:avLst/>
          </a:prstGeom>
          <a:ln>
            <a:solidFill>
              <a:schemeClr val="tx1"/>
            </a:solidFill>
          </a:ln>
        </p:spPr>
      </p:pic>
      <p:sp>
        <p:nvSpPr>
          <p:cNvPr id="24" name="CuadroTexto 23">
            <a:extLst>
              <a:ext uri="{FF2B5EF4-FFF2-40B4-BE49-F238E27FC236}">
                <a16:creationId xmlns:a16="http://schemas.microsoft.com/office/drawing/2014/main" id="{D8B8E806-27E5-4626-8EDC-03D380854F20}"/>
              </a:ext>
            </a:extLst>
          </p:cNvPr>
          <p:cNvSpPr txBox="1"/>
          <p:nvPr/>
        </p:nvSpPr>
        <p:spPr>
          <a:xfrm>
            <a:off x="8691163" y="2320485"/>
            <a:ext cx="1970892" cy="261610"/>
          </a:xfrm>
          <a:prstGeom prst="rect">
            <a:avLst/>
          </a:prstGeom>
          <a:solidFill>
            <a:schemeClr val="bg1"/>
          </a:solidFill>
          <a:ln>
            <a:solidFill>
              <a:schemeClr val="tx1"/>
            </a:solidFill>
          </a:ln>
        </p:spPr>
        <p:txBody>
          <a:bodyPr wrap="square" rtlCol="0">
            <a:spAutoFit/>
          </a:bodyPr>
          <a:lstStyle/>
          <a:p>
            <a:pPr algn="ctr"/>
            <a:r>
              <a:rPr lang="es-ES" sz="1100" b="1" dirty="0">
                <a:latin typeface="Arial" panose="020B0604020202020204" pitchFamily="34" charset="0"/>
                <a:cs typeface="Arial" panose="020B0604020202020204" pitchFamily="34" charset="0"/>
              </a:rPr>
              <a:t>BASE INFERIOR</a:t>
            </a:r>
            <a:endParaRPr lang="es-CL" sz="1100" b="1" dirty="0">
              <a:latin typeface="Arial" panose="020B0604020202020204" pitchFamily="34" charset="0"/>
              <a:cs typeface="Arial" panose="020B0604020202020204" pitchFamily="34" charset="0"/>
            </a:endParaRPr>
          </a:p>
        </p:txBody>
      </p:sp>
      <p:grpSp>
        <p:nvGrpSpPr>
          <p:cNvPr id="6" name="Grupo 5">
            <a:extLst>
              <a:ext uri="{FF2B5EF4-FFF2-40B4-BE49-F238E27FC236}">
                <a16:creationId xmlns:a16="http://schemas.microsoft.com/office/drawing/2014/main" id="{96B0CC4E-2CFE-4E19-88BE-A8CA9E7044BF}"/>
              </a:ext>
            </a:extLst>
          </p:cNvPr>
          <p:cNvGrpSpPr/>
          <p:nvPr/>
        </p:nvGrpSpPr>
        <p:grpSpPr>
          <a:xfrm>
            <a:off x="8691163" y="2596166"/>
            <a:ext cx="1970892" cy="2578882"/>
            <a:chOff x="8691163" y="2596166"/>
            <a:chExt cx="1970892" cy="2578882"/>
          </a:xfrm>
        </p:grpSpPr>
        <p:pic>
          <p:nvPicPr>
            <p:cNvPr id="3" name="Imagen 2">
              <a:extLst>
                <a:ext uri="{FF2B5EF4-FFF2-40B4-BE49-F238E27FC236}">
                  <a16:creationId xmlns:a16="http://schemas.microsoft.com/office/drawing/2014/main" id="{A9459C11-7AE2-4900-9F12-448592F90307}"/>
                </a:ext>
              </a:extLst>
            </p:cNvPr>
            <p:cNvPicPr>
              <a:picLocks noChangeAspect="1"/>
            </p:cNvPicPr>
            <p:nvPr/>
          </p:nvPicPr>
          <p:blipFill>
            <a:blip r:embed="rId7"/>
            <a:stretch>
              <a:fillRect/>
            </a:stretch>
          </p:blipFill>
          <p:spPr>
            <a:xfrm>
              <a:off x="8691164" y="2596166"/>
              <a:ext cx="1970891" cy="1886604"/>
            </a:xfrm>
            <a:prstGeom prst="rect">
              <a:avLst/>
            </a:prstGeom>
            <a:ln>
              <a:solidFill>
                <a:schemeClr val="tx1"/>
              </a:solidFill>
            </a:ln>
          </p:spPr>
        </p:pic>
        <p:pic>
          <p:nvPicPr>
            <p:cNvPr id="5" name="Imagen 4">
              <a:extLst>
                <a:ext uri="{FF2B5EF4-FFF2-40B4-BE49-F238E27FC236}">
                  <a16:creationId xmlns:a16="http://schemas.microsoft.com/office/drawing/2014/main" id="{2D8196D9-66DA-4D97-93CC-F0B8153453E5}"/>
                </a:ext>
              </a:extLst>
            </p:cNvPr>
            <p:cNvPicPr>
              <a:picLocks noChangeAspect="1"/>
            </p:cNvPicPr>
            <p:nvPr/>
          </p:nvPicPr>
          <p:blipFill>
            <a:blip r:embed="rId8"/>
            <a:stretch>
              <a:fillRect/>
            </a:stretch>
          </p:blipFill>
          <p:spPr>
            <a:xfrm>
              <a:off x="8691163" y="4482770"/>
              <a:ext cx="1970892" cy="692278"/>
            </a:xfrm>
            <a:prstGeom prst="rect">
              <a:avLst/>
            </a:prstGeom>
            <a:ln>
              <a:solidFill>
                <a:schemeClr val="tx1"/>
              </a:solidFill>
            </a:ln>
          </p:spPr>
        </p:pic>
      </p:grpSp>
      <p:cxnSp>
        <p:nvCxnSpPr>
          <p:cNvPr id="29" name="Conector recto de flecha 28">
            <a:extLst>
              <a:ext uri="{FF2B5EF4-FFF2-40B4-BE49-F238E27FC236}">
                <a16:creationId xmlns:a16="http://schemas.microsoft.com/office/drawing/2014/main" id="{AEA0294B-22F9-4A31-AD4A-D012B2AD30FF}"/>
              </a:ext>
            </a:extLst>
          </p:cNvPr>
          <p:cNvCxnSpPr>
            <a:cxnSpLocks/>
          </p:cNvCxnSpPr>
          <p:nvPr/>
        </p:nvCxnSpPr>
        <p:spPr>
          <a:xfrm flipH="1" flipV="1">
            <a:off x="3939763" y="2372025"/>
            <a:ext cx="1298933" cy="1453781"/>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0" name="Conector recto de flecha 29">
            <a:extLst>
              <a:ext uri="{FF2B5EF4-FFF2-40B4-BE49-F238E27FC236}">
                <a16:creationId xmlns:a16="http://schemas.microsoft.com/office/drawing/2014/main" id="{82A7D5AC-84B6-470C-ADAD-26FD91CE6DF4}"/>
              </a:ext>
            </a:extLst>
          </p:cNvPr>
          <p:cNvCxnSpPr>
            <a:cxnSpLocks/>
          </p:cNvCxnSpPr>
          <p:nvPr/>
        </p:nvCxnSpPr>
        <p:spPr>
          <a:xfrm flipV="1">
            <a:off x="5238696" y="2582095"/>
            <a:ext cx="3452467" cy="1135236"/>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2" name="Rectángulo 21"/>
          <p:cNvSpPr/>
          <p:nvPr/>
        </p:nvSpPr>
        <p:spPr>
          <a:xfrm>
            <a:off x="1528353" y="58793"/>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MATERIAL DE ARTILLERÍA</a:t>
            </a:r>
            <a:endParaRPr lang="es-CL" sz="32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44043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11" name="Rectángulo redondeado 1">
            <a:extLst>
              <a:ext uri="{FF2B5EF4-FFF2-40B4-BE49-F238E27FC236}">
                <a16:creationId xmlns:a16="http://schemas.microsoft.com/office/drawing/2014/main" id="{7E980E09-423B-4D5B-B31E-9948C774FD68}"/>
              </a:ext>
            </a:extLst>
          </p:cNvPr>
          <p:cNvSpPr/>
          <p:nvPr/>
        </p:nvSpPr>
        <p:spPr>
          <a:xfrm>
            <a:off x="1474880" y="1883950"/>
            <a:ext cx="9713763" cy="3880783"/>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s-ES" b="1" u="sng" dirty="0">
                <a:solidFill>
                  <a:schemeClr val="tx1"/>
                </a:solidFill>
                <a:latin typeface="Arial" panose="020B0604020202020204" pitchFamily="34" charset="0"/>
                <a:cs typeface="Arial" panose="020B0604020202020204" pitchFamily="34" charset="0"/>
              </a:rPr>
              <a:t>FLECHAS</a:t>
            </a:r>
          </a:p>
        </p:txBody>
      </p:sp>
      <p:pic>
        <p:nvPicPr>
          <p:cNvPr id="12" name="Picture 2" descr="Soltam M-68 / M-71 | Wiki | – Carros De Combate – Amino">
            <a:extLst>
              <a:ext uri="{FF2B5EF4-FFF2-40B4-BE49-F238E27FC236}">
                <a16:creationId xmlns:a16="http://schemas.microsoft.com/office/drawing/2014/main" id="{3F6CD47B-C16B-4DC3-AC43-C17BC6A1B2D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72706" y="2522520"/>
            <a:ext cx="4681589" cy="1719021"/>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13" name="Rectángulo 12">
            <a:extLst>
              <a:ext uri="{FF2B5EF4-FFF2-40B4-BE49-F238E27FC236}">
                <a16:creationId xmlns:a16="http://schemas.microsoft.com/office/drawing/2014/main" id="{2DA4B586-B7F9-4F8A-809B-DD5872DFEFED}"/>
              </a:ext>
            </a:extLst>
          </p:cNvPr>
          <p:cNvSpPr/>
          <p:nvPr/>
        </p:nvSpPr>
        <p:spPr>
          <a:xfrm>
            <a:off x="1528352" y="1366632"/>
            <a:ext cx="2523531" cy="33608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b="1" dirty="0">
                <a:solidFill>
                  <a:schemeClr val="bg1"/>
                </a:solidFill>
                <a:latin typeface="Arial" panose="020B0604020202020204" pitchFamily="34" charset="0"/>
                <a:cs typeface="Arial" panose="020B0604020202020204" pitchFamily="34" charset="0"/>
              </a:rPr>
              <a:t>A. NOMENCLATURA</a:t>
            </a:r>
            <a:endParaRPr lang="en-US" b="1" dirty="0">
              <a:solidFill>
                <a:schemeClr val="bg1"/>
              </a:solidFill>
              <a:latin typeface="Arial" panose="020B0604020202020204" pitchFamily="34" charset="0"/>
              <a:cs typeface="Arial" panose="020B0604020202020204" pitchFamily="34" charset="0"/>
            </a:endParaRPr>
          </a:p>
        </p:txBody>
      </p:sp>
      <p:cxnSp>
        <p:nvCxnSpPr>
          <p:cNvPr id="17" name="Conector recto de flecha 16">
            <a:extLst>
              <a:ext uri="{FF2B5EF4-FFF2-40B4-BE49-F238E27FC236}">
                <a16:creationId xmlns:a16="http://schemas.microsoft.com/office/drawing/2014/main" id="{FB14D7C6-D492-46BE-B019-3084FE4E5CB8}"/>
              </a:ext>
            </a:extLst>
          </p:cNvPr>
          <p:cNvCxnSpPr>
            <a:cxnSpLocks/>
          </p:cNvCxnSpPr>
          <p:nvPr/>
        </p:nvCxnSpPr>
        <p:spPr>
          <a:xfrm flipH="1" flipV="1">
            <a:off x="3808602" y="3158683"/>
            <a:ext cx="2523160" cy="494199"/>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8" name="Conector recto de flecha 17">
            <a:extLst>
              <a:ext uri="{FF2B5EF4-FFF2-40B4-BE49-F238E27FC236}">
                <a16:creationId xmlns:a16="http://schemas.microsoft.com/office/drawing/2014/main" id="{FB2637CE-905F-4F06-885B-2A03AAFBC9F4}"/>
              </a:ext>
            </a:extLst>
          </p:cNvPr>
          <p:cNvCxnSpPr>
            <a:cxnSpLocks/>
          </p:cNvCxnSpPr>
          <p:nvPr/>
        </p:nvCxnSpPr>
        <p:spPr>
          <a:xfrm flipV="1">
            <a:off x="6981760" y="2931457"/>
            <a:ext cx="1860236" cy="50734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5" name="Imagen 4">
            <a:extLst>
              <a:ext uri="{FF2B5EF4-FFF2-40B4-BE49-F238E27FC236}">
                <a16:creationId xmlns:a16="http://schemas.microsoft.com/office/drawing/2014/main" id="{3192D169-E235-47D2-AD9B-218E7B1513D5}"/>
              </a:ext>
            </a:extLst>
          </p:cNvPr>
          <p:cNvPicPr>
            <a:picLocks noChangeAspect="1"/>
          </p:cNvPicPr>
          <p:nvPr/>
        </p:nvPicPr>
        <p:blipFill>
          <a:blip r:embed="rId6"/>
          <a:stretch>
            <a:fillRect/>
          </a:stretch>
        </p:blipFill>
        <p:spPr>
          <a:xfrm>
            <a:off x="1551453" y="2515701"/>
            <a:ext cx="2196254" cy="2690026"/>
          </a:xfrm>
          <a:prstGeom prst="rect">
            <a:avLst/>
          </a:prstGeom>
          <a:ln>
            <a:solidFill>
              <a:schemeClr val="tx1"/>
            </a:solidFill>
          </a:ln>
        </p:spPr>
      </p:pic>
      <p:sp>
        <p:nvSpPr>
          <p:cNvPr id="22" name="CuadroTexto 21">
            <a:extLst>
              <a:ext uri="{FF2B5EF4-FFF2-40B4-BE49-F238E27FC236}">
                <a16:creationId xmlns:a16="http://schemas.microsoft.com/office/drawing/2014/main" id="{23D259F8-0166-435D-A306-7C046BD6CFB4}"/>
              </a:ext>
            </a:extLst>
          </p:cNvPr>
          <p:cNvSpPr txBox="1"/>
          <p:nvPr/>
        </p:nvSpPr>
        <p:spPr>
          <a:xfrm>
            <a:off x="1551453" y="2260910"/>
            <a:ext cx="2196254" cy="261610"/>
          </a:xfrm>
          <a:prstGeom prst="rect">
            <a:avLst/>
          </a:prstGeom>
          <a:solidFill>
            <a:schemeClr val="bg1"/>
          </a:solidFill>
          <a:ln>
            <a:solidFill>
              <a:schemeClr val="tx1"/>
            </a:solidFill>
          </a:ln>
        </p:spPr>
        <p:txBody>
          <a:bodyPr wrap="square" rtlCol="0">
            <a:spAutoFit/>
          </a:bodyPr>
          <a:lstStyle/>
          <a:p>
            <a:pPr algn="ctr"/>
            <a:r>
              <a:rPr lang="es-ES" sz="1100" b="1" dirty="0">
                <a:latin typeface="Arial" panose="020B0604020202020204" pitchFamily="34" charset="0"/>
                <a:cs typeface="Arial" panose="020B0604020202020204" pitchFamily="34" charset="0"/>
              </a:rPr>
              <a:t>FLECHA IZQUIERDA</a:t>
            </a:r>
            <a:endParaRPr lang="es-CL" sz="1100" b="1" dirty="0">
              <a:latin typeface="Arial" panose="020B0604020202020204" pitchFamily="34" charset="0"/>
              <a:cs typeface="Arial" panose="020B0604020202020204" pitchFamily="34" charset="0"/>
            </a:endParaRPr>
          </a:p>
        </p:txBody>
      </p:sp>
      <p:sp>
        <p:nvSpPr>
          <p:cNvPr id="23" name="CuadroTexto 22">
            <a:extLst>
              <a:ext uri="{FF2B5EF4-FFF2-40B4-BE49-F238E27FC236}">
                <a16:creationId xmlns:a16="http://schemas.microsoft.com/office/drawing/2014/main" id="{90F9105A-DAC0-4B7C-8A20-EF0707B541CD}"/>
              </a:ext>
            </a:extLst>
          </p:cNvPr>
          <p:cNvSpPr txBox="1"/>
          <p:nvPr/>
        </p:nvSpPr>
        <p:spPr>
          <a:xfrm>
            <a:off x="8848213" y="2260910"/>
            <a:ext cx="2196254" cy="261610"/>
          </a:xfrm>
          <a:prstGeom prst="rect">
            <a:avLst/>
          </a:prstGeom>
          <a:solidFill>
            <a:schemeClr val="bg1"/>
          </a:solidFill>
          <a:ln>
            <a:solidFill>
              <a:schemeClr val="tx1"/>
            </a:solidFill>
          </a:ln>
        </p:spPr>
        <p:txBody>
          <a:bodyPr wrap="square" rtlCol="0">
            <a:spAutoFit/>
          </a:bodyPr>
          <a:lstStyle/>
          <a:p>
            <a:pPr algn="ctr"/>
            <a:r>
              <a:rPr lang="es-ES" sz="1100" b="1" dirty="0">
                <a:latin typeface="Arial" panose="020B0604020202020204" pitchFamily="34" charset="0"/>
                <a:cs typeface="Arial" panose="020B0604020202020204" pitchFamily="34" charset="0"/>
              </a:rPr>
              <a:t>FLECHA DERECHA</a:t>
            </a:r>
            <a:endParaRPr lang="es-CL" sz="1100" b="1" dirty="0">
              <a:latin typeface="Arial" panose="020B0604020202020204" pitchFamily="34" charset="0"/>
              <a:cs typeface="Arial" panose="020B0604020202020204" pitchFamily="34" charset="0"/>
            </a:endParaRPr>
          </a:p>
        </p:txBody>
      </p:sp>
      <p:pic>
        <p:nvPicPr>
          <p:cNvPr id="7" name="Imagen 6">
            <a:extLst>
              <a:ext uri="{FF2B5EF4-FFF2-40B4-BE49-F238E27FC236}">
                <a16:creationId xmlns:a16="http://schemas.microsoft.com/office/drawing/2014/main" id="{6F160C96-1597-4AB2-92F8-386FDC2736FC}"/>
              </a:ext>
            </a:extLst>
          </p:cNvPr>
          <p:cNvPicPr>
            <a:picLocks noChangeAspect="1"/>
          </p:cNvPicPr>
          <p:nvPr/>
        </p:nvPicPr>
        <p:blipFill>
          <a:blip r:embed="rId7"/>
          <a:stretch>
            <a:fillRect/>
          </a:stretch>
        </p:blipFill>
        <p:spPr>
          <a:xfrm>
            <a:off x="8841996" y="2515701"/>
            <a:ext cx="2196254" cy="2338827"/>
          </a:xfrm>
          <a:prstGeom prst="rect">
            <a:avLst/>
          </a:prstGeom>
        </p:spPr>
      </p:pic>
      <p:pic>
        <p:nvPicPr>
          <p:cNvPr id="8" name="Imagen 7">
            <a:extLst>
              <a:ext uri="{FF2B5EF4-FFF2-40B4-BE49-F238E27FC236}">
                <a16:creationId xmlns:a16="http://schemas.microsoft.com/office/drawing/2014/main" id="{1106F58C-7E6B-415B-AFB9-36D28A5980DF}"/>
              </a:ext>
            </a:extLst>
          </p:cNvPr>
          <p:cNvPicPr>
            <a:picLocks noChangeAspect="1"/>
          </p:cNvPicPr>
          <p:nvPr/>
        </p:nvPicPr>
        <p:blipFill>
          <a:blip r:embed="rId8"/>
          <a:stretch>
            <a:fillRect/>
          </a:stretch>
        </p:blipFill>
        <p:spPr>
          <a:xfrm>
            <a:off x="8841996" y="4854528"/>
            <a:ext cx="2196254" cy="585268"/>
          </a:xfrm>
          <a:prstGeom prst="rect">
            <a:avLst/>
          </a:prstGeom>
        </p:spPr>
      </p:pic>
      <p:sp>
        <p:nvSpPr>
          <p:cNvPr id="24" name="Rectángulo 23"/>
          <p:cNvSpPr/>
          <p:nvPr/>
        </p:nvSpPr>
        <p:spPr>
          <a:xfrm>
            <a:off x="1528353" y="58793"/>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MATERIAL DE ARTILLERÍA</a:t>
            </a:r>
            <a:endParaRPr lang="es-CL" sz="32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16314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11" name="Rectángulo redondeado 1">
            <a:extLst>
              <a:ext uri="{FF2B5EF4-FFF2-40B4-BE49-F238E27FC236}">
                <a16:creationId xmlns:a16="http://schemas.microsoft.com/office/drawing/2014/main" id="{7E980E09-423B-4D5B-B31E-9948C774FD68}"/>
              </a:ext>
            </a:extLst>
          </p:cNvPr>
          <p:cNvSpPr/>
          <p:nvPr/>
        </p:nvSpPr>
        <p:spPr>
          <a:xfrm>
            <a:off x="1474880" y="1883950"/>
            <a:ext cx="9713763" cy="3880783"/>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s-ES" b="1" u="sng" dirty="0">
                <a:solidFill>
                  <a:schemeClr val="tx1"/>
                </a:solidFill>
                <a:latin typeface="Arial" panose="020B0604020202020204" pitchFamily="34" charset="0"/>
                <a:cs typeface="Arial" panose="020B0604020202020204" pitchFamily="34" charset="0"/>
              </a:rPr>
              <a:t>TREN RODANTE</a:t>
            </a:r>
          </a:p>
          <a:p>
            <a:pPr algn="ctr"/>
            <a:endParaRPr lang="es-ES" b="1" u="sng" dirty="0">
              <a:solidFill>
                <a:schemeClr val="tx1"/>
              </a:solidFill>
              <a:latin typeface="Arial" panose="020B0604020202020204" pitchFamily="34" charset="0"/>
              <a:cs typeface="Arial" panose="020B0604020202020204" pitchFamily="34" charset="0"/>
            </a:endParaRPr>
          </a:p>
          <a:p>
            <a:pPr algn="ctr"/>
            <a:endParaRPr lang="es-ES" b="1" u="sng" dirty="0">
              <a:solidFill>
                <a:schemeClr val="tx1"/>
              </a:solidFill>
              <a:latin typeface="Arial" panose="020B0604020202020204" pitchFamily="34" charset="0"/>
              <a:cs typeface="Arial" panose="020B0604020202020204" pitchFamily="34" charset="0"/>
            </a:endParaRPr>
          </a:p>
          <a:p>
            <a:pPr algn="ctr"/>
            <a:endParaRPr lang="es-ES" b="1" u="sng" dirty="0">
              <a:solidFill>
                <a:schemeClr val="tx1"/>
              </a:solidFill>
              <a:latin typeface="Arial" panose="020B0604020202020204" pitchFamily="34" charset="0"/>
              <a:cs typeface="Arial" panose="020B0604020202020204" pitchFamily="34" charset="0"/>
            </a:endParaRPr>
          </a:p>
          <a:p>
            <a:pPr algn="ctr"/>
            <a:endParaRPr lang="es-ES" b="1" u="sng" dirty="0">
              <a:solidFill>
                <a:schemeClr val="tx1"/>
              </a:solidFill>
              <a:latin typeface="Arial" panose="020B0604020202020204" pitchFamily="34" charset="0"/>
              <a:cs typeface="Arial" panose="020B0604020202020204" pitchFamily="34" charset="0"/>
            </a:endParaRPr>
          </a:p>
          <a:p>
            <a:pPr algn="ctr"/>
            <a:endParaRPr lang="es-ES" b="1" u="sng" dirty="0">
              <a:solidFill>
                <a:schemeClr val="tx1"/>
              </a:solidFill>
              <a:latin typeface="Arial" panose="020B0604020202020204" pitchFamily="34" charset="0"/>
              <a:cs typeface="Arial" panose="020B0604020202020204" pitchFamily="34" charset="0"/>
            </a:endParaRPr>
          </a:p>
          <a:p>
            <a:pPr algn="ctr"/>
            <a:endParaRPr lang="es-ES" b="1" u="sng" dirty="0">
              <a:solidFill>
                <a:schemeClr val="tx1"/>
              </a:solidFill>
              <a:latin typeface="Arial" panose="020B0604020202020204" pitchFamily="34" charset="0"/>
              <a:cs typeface="Arial" panose="020B0604020202020204" pitchFamily="34" charset="0"/>
            </a:endParaRPr>
          </a:p>
          <a:p>
            <a:pPr algn="ctr"/>
            <a:endParaRPr lang="es-ES" b="1" u="sng" dirty="0">
              <a:solidFill>
                <a:schemeClr val="tx1"/>
              </a:solidFill>
              <a:latin typeface="Arial" panose="020B0604020202020204" pitchFamily="34" charset="0"/>
              <a:cs typeface="Arial" panose="020B0604020202020204" pitchFamily="34" charset="0"/>
            </a:endParaRPr>
          </a:p>
          <a:p>
            <a:pPr algn="ctr"/>
            <a:endParaRPr lang="es-ES" b="1" u="sng" dirty="0">
              <a:solidFill>
                <a:schemeClr val="tx1"/>
              </a:solidFill>
              <a:latin typeface="Arial" panose="020B0604020202020204" pitchFamily="34" charset="0"/>
              <a:cs typeface="Arial" panose="020B0604020202020204" pitchFamily="34" charset="0"/>
            </a:endParaRPr>
          </a:p>
          <a:p>
            <a:pPr algn="just"/>
            <a:r>
              <a:rPr lang="es-ES" sz="1600" cap="all" dirty="0">
                <a:solidFill>
                  <a:schemeClr val="tx1"/>
                </a:solidFill>
                <a:latin typeface="Arial" panose="020B0604020202020204" pitchFamily="34" charset="0"/>
                <a:cs typeface="Arial" panose="020B0604020202020204" pitchFamily="34" charset="0"/>
              </a:rPr>
              <a:t>El tren rodante, que consta de cuatro ruedas, está compuesto por dos brazos, en cada uno de los cuales hay dos ruedas. Cada rueda está dotada de un cilindro de freno neumático operado por aire comprimido desde el vehículo de remolque. </a:t>
            </a:r>
          </a:p>
        </p:txBody>
      </p:sp>
      <p:pic>
        <p:nvPicPr>
          <p:cNvPr id="12" name="Picture 2" descr="Soltam M-68 / M-71 | Wiki | – Carros De Combate – Amino">
            <a:extLst>
              <a:ext uri="{FF2B5EF4-FFF2-40B4-BE49-F238E27FC236}">
                <a16:creationId xmlns:a16="http://schemas.microsoft.com/office/drawing/2014/main" id="{3F6CD47B-C16B-4DC3-AC43-C17BC6A1B2D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72706" y="2522520"/>
            <a:ext cx="4681589" cy="1719021"/>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13" name="Rectángulo 12">
            <a:extLst>
              <a:ext uri="{FF2B5EF4-FFF2-40B4-BE49-F238E27FC236}">
                <a16:creationId xmlns:a16="http://schemas.microsoft.com/office/drawing/2014/main" id="{2DA4B586-B7F9-4F8A-809B-DD5872DFEFED}"/>
              </a:ext>
            </a:extLst>
          </p:cNvPr>
          <p:cNvSpPr/>
          <p:nvPr/>
        </p:nvSpPr>
        <p:spPr>
          <a:xfrm>
            <a:off x="1528352" y="1366632"/>
            <a:ext cx="2523531" cy="33608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b="1" dirty="0">
                <a:solidFill>
                  <a:schemeClr val="bg1"/>
                </a:solidFill>
                <a:latin typeface="Arial" panose="020B0604020202020204" pitchFamily="34" charset="0"/>
                <a:cs typeface="Arial" panose="020B0604020202020204" pitchFamily="34" charset="0"/>
              </a:rPr>
              <a:t>A. NOMENCLATURA</a:t>
            </a:r>
            <a:endParaRPr lang="en-US" b="1" dirty="0">
              <a:solidFill>
                <a:schemeClr val="bg1"/>
              </a:solidFill>
              <a:latin typeface="Arial" panose="020B0604020202020204" pitchFamily="34" charset="0"/>
              <a:cs typeface="Arial" panose="020B0604020202020204" pitchFamily="34" charset="0"/>
            </a:endParaRPr>
          </a:p>
        </p:txBody>
      </p:sp>
      <p:sp>
        <p:nvSpPr>
          <p:cNvPr id="25" name="Elipse 24">
            <a:extLst>
              <a:ext uri="{FF2B5EF4-FFF2-40B4-BE49-F238E27FC236}">
                <a16:creationId xmlns:a16="http://schemas.microsoft.com/office/drawing/2014/main" id="{205DE556-63A4-45FC-AFE2-3D3299487A38}"/>
              </a:ext>
            </a:extLst>
          </p:cNvPr>
          <p:cNvSpPr/>
          <p:nvPr/>
        </p:nvSpPr>
        <p:spPr>
          <a:xfrm>
            <a:off x="4072706" y="3272622"/>
            <a:ext cx="2592198" cy="89670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6" name="Rectángulo 15"/>
          <p:cNvSpPr/>
          <p:nvPr/>
        </p:nvSpPr>
        <p:spPr>
          <a:xfrm>
            <a:off x="1528353" y="58793"/>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MATERIAL DE ARTILLERÍA</a:t>
            </a:r>
            <a:endParaRPr lang="es-CL" sz="32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36410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redondeado 1"/>
          <p:cNvSpPr/>
          <p:nvPr/>
        </p:nvSpPr>
        <p:spPr>
          <a:xfrm>
            <a:off x="1550223" y="2055159"/>
            <a:ext cx="9041548" cy="3780679"/>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s-ES" dirty="0">
              <a:solidFill>
                <a:schemeClr val="tx1"/>
              </a:solidFill>
              <a:latin typeface="Arial" panose="020B0604020202020204" pitchFamily="34" charset="0"/>
              <a:cs typeface="Arial" panose="020B0604020202020204" pitchFamily="34" charset="0"/>
            </a:endParaRPr>
          </a:p>
        </p:txBody>
      </p:sp>
      <p:sp>
        <p:nvSpPr>
          <p:cNvPr id="16" name="Rectángulo 15"/>
          <p:cNvSpPr/>
          <p:nvPr/>
        </p:nvSpPr>
        <p:spPr>
          <a:xfrm>
            <a:off x="1550223" y="1429618"/>
            <a:ext cx="5683090" cy="5186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solidFill>
                  <a:schemeClr val="bg1"/>
                </a:solidFill>
                <a:latin typeface="Arial" panose="020B0604020202020204" pitchFamily="34" charset="0"/>
                <a:cs typeface="Arial" panose="020B0604020202020204" pitchFamily="34" charset="0"/>
              </a:rPr>
              <a:t>B. CAPACIDADES Y LIMITACIONES TÉCNICAS</a:t>
            </a:r>
            <a:endParaRPr lang="en-US" b="1" dirty="0">
              <a:solidFill>
                <a:schemeClr val="bg1"/>
              </a:solidFill>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D15CB8E0-E937-4467-95E3-A1AFA46B2D74}"/>
              </a:ext>
            </a:extLst>
          </p:cNvPr>
          <p:cNvSpPr txBox="1"/>
          <p:nvPr/>
        </p:nvSpPr>
        <p:spPr>
          <a:xfrm>
            <a:off x="1988190" y="2277730"/>
            <a:ext cx="3707931" cy="4462760"/>
          </a:xfrm>
          <a:prstGeom prst="rect">
            <a:avLst/>
          </a:prstGeom>
          <a:noFill/>
        </p:spPr>
        <p:txBody>
          <a:bodyPr wrap="square" rtlCol="0">
            <a:spAutoFit/>
          </a:bodyPr>
          <a:lstStyle/>
          <a:p>
            <a:pPr algn="ctr"/>
            <a:r>
              <a:rPr lang="es-ES" b="1" u="sng" dirty="0">
                <a:latin typeface="Arial" panose="020B0604020202020204" pitchFamily="34" charset="0"/>
                <a:cs typeface="Arial" panose="020B0604020202020204" pitchFamily="34" charset="0"/>
              </a:rPr>
              <a:t>CAPACIDADES</a:t>
            </a:r>
          </a:p>
          <a:p>
            <a:pPr algn="ctr"/>
            <a:endParaRPr lang="es-ES" sz="1400" b="1" u="sng"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ES" sz="1400" dirty="0">
                <a:latin typeface="Arial" panose="020B0604020202020204" pitchFamily="34" charset="0"/>
                <a:cs typeface="Arial" panose="020B0604020202020204" pitchFamily="34" charset="0"/>
              </a:rPr>
              <a:t>COMPATIBILIDAD DE MUNICIÓN 155 NATO.</a:t>
            </a:r>
          </a:p>
          <a:p>
            <a:pPr algn="just"/>
            <a:endParaRPr lang="es-ES" sz="14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ES" sz="1400" dirty="0">
                <a:latin typeface="Arial" panose="020B0604020202020204" pitchFamily="34" charset="0"/>
                <a:cs typeface="Arial" panose="020B0604020202020204" pitchFamily="34" charset="0"/>
              </a:rPr>
              <a:t>SISTEMA DE ESTRIADO LE DA MAYOR ESTABILIDAD EL TIRO.</a:t>
            </a:r>
          </a:p>
          <a:p>
            <a:pPr marL="285750" indent="-285750" algn="just">
              <a:buFont typeface="Wingdings" panose="05000000000000000000" pitchFamily="2" charset="2"/>
              <a:buChar char="§"/>
            </a:pPr>
            <a:endParaRPr lang="es-ES" sz="14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ES" sz="1400" dirty="0">
                <a:latin typeface="Arial" panose="020B0604020202020204" pitchFamily="34" charset="0"/>
                <a:cs typeface="Arial" panose="020B0604020202020204" pitchFamily="34" charset="0"/>
              </a:rPr>
              <a:t>AUMENTO EN ALCANCE RESPECTO A VERSIONES ANTERIORES.</a:t>
            </a:r>
          </a:p>
          <a:p>
            <a:pPr marL="285750" indent="-285750" algn="just">
              <a:buFont typeface="Wingdings" panose="05000000000000000000" pitchFamily="2" charset="2"/>
              <a:buChar char="§"/>
            </a:pPr>
            <a:endParaRPr lang="es-ES" sz="14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ES" sz="1400" dirty="0">
                <a:latin typeface="Arial" panose="020B0604020202020204" pitchFamily="34" charset="0"/>
                <a:cs typeface="Arial" panose="020B0604020202020204" pitchFamily="34" charset="0"/>
              </a:rPr>
              <a:t>BANDEJA NEUMÁTICA DISMINUYE EL DESGASTE DEL CARGADOR.</a:t>
            </a:r>
          </a:p>
          <a:p>
            <a:pPr marL="285750" indent="-285750" algn="just">
              <a:buFont typeface="Wingdings" panose="05000000000000000000" pitchFamily="2" charset="2"/>
              <a:buChar char="§"/>
            </a:pPr>
            <a:endParaRPr lang="es-ES" sz="1400" dirty="0">
              <a:latin typeface="Arial" panose="020B0604020202020204" pitchFamily="34" charset="0"/>
              <a:cs typeface="Arial" panose="020B0604020202020204" pitchFamily="34" charset="0"/>
            </a:endParaRPr>
          </a:p>
          <a:p>
            <a:pPr algn="just"/>
            <a:endParaRPr lang="es-ES" sz="14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endParaRPr lang="es-ES" sz="14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endParaRPr lang="es-ES" sz="14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endParaRPr lang="es-ES" sz="1400"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endParaRPr lang="es-ES" sz="1400" dirty="0">
              <a:latin typeface="Arial" panose="020B0604020202020204" pitchFamily="34" charset="0"/>
              <a:cs typeface="Arial" panose="020B0604020202020204" pitchFamily="34" charset="0"/>
            </a:endParaRPr>
          </a:p>
          <a:p>
            <a:pPr marL="285750" indent="-285750">
              <a:buFontTx/>
              <a:buChar char="-"/>
            </a:pPr>
            <a:endParaRPr lang="es-ES" sz="1400" dirty="0">
              <a:latin typeface="Arial" panose="020B0604020202020204" pitchFamily="34" charset="0"/>
              <a:cs typeface="Arial" panose="020B0604020202020204" pitchFamily="34" charset="0"/>
            </a:endParaRPr>
          </a:p>
        </p:txBody>
      </p:sp>
      <p:sp>
        <p:nvSpPr>
          <p:cNvPr id="12" name="CuadroTexto 11">
            <a:extLst>
              <a:ext uri="{FF2B5EF4-FFF2-40B4-BE49-F238E27FC236}">
                <a16:creationId xmlns:a16="http://schemas.microsoft.com/office/drawing/2014/main" id="{6EF4E585-D1DE-4175-BD34-CC9EF995E686}"/>
              </a:ext>
            </a:extLst>
          </p:cNvPr>
          <p:cNvSpPr txBox="1"/>
          <p:nvPr/>
        </p:nvSpPr>
        <p:spPr>
          <a:xfrm>
            <a:off x="6302930" y="2277545"/>
            <a:ext cx="3688352" cy="4678204"/>
          </a:xfrm>
          <a:prstGeom prst="rect">
            <a:avLst/>
          </a:prstGeom>
          <a:noFill/>
        </p:spPr>
        <p:txBody>
          <a:bodyPr wrap="square" rtlCol="0">
            <a:spAutoFit/>
          </a:bodyPr>
          <a:lstStyle/>
          <a:p>
            <a:pPr algn="ctr"/>
            <a:r>
              <a:rPr lang="es-ES" b="1" u="sng" dirty="0">
                <a:latin typeface="Arial" panose="020B0604020202020204" pitchFamily="34" charset="0"/>
                <a:cs typeface="Arial" panose="020B0604020202020204" pitchFamily="34" charset="0"/>
              </a:rPr>
              <a:t>LIMITACIONES</a:t>
            </a:r>
          </a:p>
          <a:p>
            <a:pPr algn="just"/>
            <a:endParaRPr lang="es-ES" sz="14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ES" sz="1400" dirty="0">
                <a:latin typeface="Arial" panose="020B0604020202020204" pitchFamily="34" charset="0"/>
                <a:cs typeface="Arial" panose="020B0604020202020204" pitchFamily="34" charset="0"/>
              </a:rPr>
              <a:t>DEPENDENCIA DE NITRÓGENO Y ACEITE.</a:t>
            </a:r>
          </a:p>
          <a:p>
            <a:pPr marL="285750" indent="-285750" algn="just">
              <a:buFont typeface="Wingdings" panose="05000000000000000000" pitchFamily="2" charset="2"/>
              <a:buChar char="§"/>
            </a:pPr>
            <a:endParaRPr lang="es-ES" sz="14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ES" sz="1400" dirty="0">
                <a:latin typeface="Arial" panose="020B0604020202020204" pitchFamily="34" charset="0"/>
                <a:cs typeface="Arial" panose="020B0604020202020204" pitchFamily="34" charset="0"/>
              </a:rPr>
              <a:t>NECESIDAD DE MANTENIEMIENTO PERMANENTE.</a:t>
            </a:r>
          </a:p>
          <a:p>
            <a:pPr marL="285750" indent="-285750" algn="just">
              <a:buFont typeface="Wingdings" panose="05000000000000000000" pitchFamily="2" charset="2"/>
              <a:buChar char="§"/>
            </a:pPr>
            <a:endParaRPr lang="es-ES" sz="14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ES" sz="1400" dirty="0">
                <a:latin typeface="Arial" panose="020B0604020202020204" pitchFamily="34" charset="0"/>
                <a:cs typeface="Arial" panose="020B0604020202020204" pitchFamily="34" charset="0"/>
              </a:rPr>
              <a:t>SISTEMAS COMPLEJOS QUE AL FALLAR  PUEDEN INCAPACITAR A LA PIEZA.</a:t>
            </a:r>
          </a:p>
          <a:p>
            <a:endParaRPr lang="es-ES" sz="1400" dirty="0">
              <a:latin typeface="Arial" panose="020B0604020202020204" pitchFamily="34" charset="0"/>
              <a:cs typeface="Arial" panose="020B0604020202020204" pitchFamily="34" charset="0"/>
            </a:endParaRPr>
          </a:p>
          <a:p>
            <a:endParaRPr lang="es-ES" sz="1400" dirty="0">
              <a:latin typeface="Arial" panose="020B0604020202020204" pitchFamily="34" charset="0"/>
              <a:cs typeface="Arial" panose="020B0604020202020204" pitchFamily="34" charset="0"/>
            </a:endParaRPr>
          </a:p>
          <a:p>
            <a:endParaRPr lang="es-ES" sz="1400" dirty="0">
              <a:latin typeface="Arial" panose="020B0604020202020204" pitchFamily="34" charset="0"/>
              <a:cs typeface="Arial" panose="020B0604020202020204" pitchFamily="34" charset="0"/>
            </a:endParaRPr>
          </a:p>
          <a:p>
            <a:endParaRPr lang="es-ES" sz="1400" dirty="0">
              <a:latin typeface="Arial" panose="020B0604020202020204" pitchFamily="34" charset="0"/>
              <a:cs typeface="Arial" panose="020B0604020202020204" pitchFamily="34" charset="0"/>
            </a:endParaRPr>
          </a:p>
          <a:p>
            <a:endParaRPr lang="es-ES" sz="1400" dirty="0">
              <a:latin typeface="Arial" panose="020B0604020202020204" pitchFamily="34" charset="0"/>
              <a:cs typeface="Arial" panose="020B0604020202020204" pitchFamily="34" charset="0"/>
            </a:endParaRPr>
          </a:p>
          <a:p>
            <a:endParaRPr lang="es-ES" sz="1400" dirty="0">
              <a:latin typeface="Arial" panose="020B0604020202020204" pitchFamily="34" charset="0"/>
              <a:cs typeface="Arial" panose="020B0604020202020204" pitchFamily="34" charset="0"/>
            </a:endParaRPr>
          </a:p>
          <a:p>
            <a:endParaRPr lang="es-ES" sz="1400" dirty="0">
              <a:latin typeface="Arial" panose="020B0604020202020204" pitchFamily="34" charset="0"/>
              <a:cs typeface="Arial" panose="020B0604020202020204" pitchFamily="34" charset="0"/>
            </a:endParaRPr>
          </a:p>
          <a:p>
            <a:endParaRPr lang="es-ES" sz="1400" dirty="0">
              <a:latin typeface="Arial" panose="020B0604020202020204" pitchFamily="34" charset="0"/>
              <a:cs typeface="Arial" panose="020B0604020202020204" pitchFamily="34" charset="0"/>
            </a:endParaRPr>
          </a:p>
          <a:p>
            <a:endParaRPr lang="es-ES" sz="1400" dirty="0">
              <a:latin typeface="Arial" panose="020B0604020202020204" pitchFamily="34" charset="0"/>
              <a:cs typeface="Arial" panose="020B0604020202020204" pitchFamily="34" charset="0"/>
            </a:endParaRPr>
          </a:p>
          <a:p>
            <a:endParaRPr lang="es-CL" sz="1400" dirty="0">
              <a:latin typeface="Arial" panose="020B0604020202020204" pitchFamily="34" charset="0"/>
              <a:cs typeface="Arial" panose="020B0604020202020204" pitchFamily="34" charset="0"/>
            </a:endParaRPr>
          </a:p>
        </p:txBody>
      </p:sp>
      <p:cxnSp>
        <p:nvCxnSpPr>
          <p:cNvPr id="5" name="Conector recto 4">
            <a:extLst>
              <a:ext uri="{FF2B5EF4-FFF2-40B4-BE49-F238E27FC236}">
                <a16:creationId xmlns:a16="http://schemas.microsoft.com/office/drawing/2014/main" id="{84E9B314-DE0B-4BDB-8F40-0DBD354E8DF0}"/>
              </a:ext>
            </a:extLst>
          </p:cNvPr>
          <p:cNvCxnSpPr/>
          <p:nvPr/>
        </p:nvCxnSpPr>
        <p:spPr>
          <a:xfrm>
            <a:off x="5889072" y="2222681"/>
            <a:ext cx="0" cy="347150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17" name="Rectángulo 16"/>
          <p:cNvSpPr/>
          <p:nvPr/>
        </p:nvSpPr>
        <p:spPr>
          <a:xfrm>
            <a:off x="1528353" y="58793"/>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MATERIAL DE ARTILLERÍA</a:t>
            </a:r>
            <a:endParaRPr lang="es-CL" sz="32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94524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redondeado 1"/>
          <p:cNvSpPr/>
          <p:nvPr/>
        </p:nvSpPr>
        <p:spPr>
          <a:xfrm>
            <a:off x="1550223" y="2055159"/>
            <a:ext cx="9041548" cy="3780679"/>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s-ES" dirty="0">
              <a:solidFill>
                <a:schemeClr val="tx1"/>
              </a:solidFill>
              <a:latin typeface="Arial" panose="020B0604020202020204" pitchFamily="34" charset="0"/>
              <a:cs typeface="Arial" panose="020B0604020202020204" pitchFamily="34" charset="0"/>
            </a:endParaRPr>
          </a:p>
        </p:txBody>
      </p:sp>
      <p:sp>
        <p:nvSpPr>
          <p:cNvPr id="16" name="Rectángulo 15"/>
          <p:cNvSpPr/>
          <p:nvPr/>
        </p:nvSpPr>
        <p:spPr>
          <a:xfrm>
            <a:off x="1550223" y="1429618"/>
            <a:ext cx="5683090" cy="5186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solidFill>
                  <a:schemeClr val="bg1"/>
                </a:solidFill>
                <a:latin typeface="Arial" panose="020B0604020202020204" pitchFamily="34" charset="0"/>
                <a:cs typeface="Arial" panose="020B0604020202020204" pitchFamily="34" charset="0"/>
              </a:rPr>
              <a:t>B. CAPACIDADES Y LIMITACIONES TÁCTICAS</a:t>
            </a:r>
            <a:endParaRPr lang="en-US" b="1" dirty="0">
              <a:solidFill>
                <a:schemeClr val="bg1"/>
              </a:solidFill>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D15CB8E0-E937-4467-95E3-A1AFA46B2D74}"/>
              </a:ext>
            </a:extLst>
          </p:cNvPr>
          <p:cNvSpPr txBox="1"/>
          <p:nvPr/>
        </p:nvSpPr>
        <p:spPr>
          <a:xfrm>
            <a:off x="1719748" y="2277730"/>
            <a:ext cx="3976374" cy="4154984"/>
          </a:xfrm>
          <a:prstGeom prst="rect">
            <a:avLst/>
          </a:prstGeom>
          <a:noFill/>
        </p:spPr>
        <p:txBody>
          <a:bodyPr wrap="square" rtlCol="0">
            <a:spAutoFit/>
          </a:bodyPr>
          <a:lstStyle/>
          <a:p>
            <a:pPr algn="ctr"/>
            <a:r>
              <a:rPr lang="es-ES" b="1" u="sng" dirty="0">
                <a:latin typeface="Arial" panose="020B0604020202020204" pitchFamily="34" charset="0"/>
                <a:cs typeface="Arial" panose="020B0604020202020204" pitchFamily="34" charset="0"/>
              </a:rPr>
              <a:t>CAPACIDADES</a:t>
            </a:r>
          </a:p>
          <a:p>
            <a:pPr marL="285750" indent="-285750" algn="ctr">
              <a:buFont typeface="Wingdings" panose="05000000000000000000" pitchFamily="2" charset="2"/>
              <a:buChar char="§"/>
            </a:pPr>
            <a:endParaRPr lang="es-ES" sz="1400" b="1" u="sng"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ES" sz="1200" dirty="0">
                <a:latin typeface="Arial" panose="020B0604020202020204" pitchFamily="34" charset="0"/>
                <a:cs typeface="Arial" panose="020B0604020202020204" pitchFamily="34" charset="0"/>
              </a:rPr>
              <a:t>GRAN CAPACIDAD DE MOVILIDAD EN TERRENO.</a:t>
            </a:r>
          </a:p>
          <a:p>
            <a:pPr marL="285750" indent="-285750" algn="just">
              <a:buFont typeface="Wingdings" panose="05000000000000000000" pitchFamily="2" charset="2"/>
              <a:buChar char="§"/>
            </a:pPr>
            <a:endParaRPr lang="es-ES" sz="12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ES" sz="1200" dirty="0">
                <a:latin typeface="Arial" panose="020B0604020202020204" pitchFamily="34" charset="0"/>
                <a:cs typeface="Arial" panose="020B0604020202020204" pitchFamily="34" charset="0"/>
              </a:rPr>
              <a:t>LA CADENCIA DE FUEGO, PERMITE GRAN CONCENTRACIÓN DE FUEGO SOBRE EL OBJETIVO.</a:t>
            </a:r>
          </a:p>
          <a:p>
            <a:pPr algn="just"/>
            <a:endParaRPr lang="es-ES" sz="12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ES" sz="1200" dirty="0">
                <a:latin typeface="Arial" panose="020B0604020202020204" pitchFamily="34" charset="0"/>
                <a:cs typeface="Arial" panose="020B0604020202020204" pitchFamily="34" charset="0"/>
              </a:rPr>
              <a:t>BANDEJA NEUMÁTICA PERMITE CARGA DE MUNICIÓN MAS RÁPIDA CON EL CAÑON ELEVADO.</a:t>
            </a:r>
          </a:p>
          <a:p>
            <a:pPr marL="285750" indent="-285750" algn="just">
              <a:buFont typeface="Wingdings" panose="05000000000000000000" pitchFamily="2" charset="2"/>
              <a:buChar char="§"/>
            </a:pPr>
            <a:endParaRPr lang="es-ES" sz="12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ES" sz="1200" dirty="0">
                <a:latin typeface="Arial" panose="020B0604020202020204" pitchFamily="34" charset="0"/>
                <a:cs typeface="Arial" panose="020B0604020202020204" pitchFamily="34" charset="0"/>
              </a:rPr>
              <a:t>GRAN CAPACIDAD EN DEFLEXIÓN.</a:t>
            </a:r>
          </a:p>
          <a:p>
            <a:pPr marL="285750" indent="-285750" algn="just">
              <a:buFont typeface="Wingdings" panose="05000000000000000000" pitchFamily="2" charset="2"/>
              <a:buChar char="§"/>
            </a:pPr>
            <a:endParaRPr lang="es-ES" sz="12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ES" sz="1200" dirty="0">
                <a:latin typeface="Arial" panose="020B0604020202020204" pitchFamily="34" charset="0"/>
                <a:cs typeface="Arial" panose="020B0604020202020204" pitchFamily="34" charset="0"/>
              </a:rPr>
              <a:t>PUEDE SER OPERADA POR MENOS SIRVIENTES.</a:t>
            </a:r>
          </a:p>
          <a:p>
            <a:pPr marL="285750" indent="-285750" algn="just">
              <a:buFont typeface="Wingdings" panose="05000000000000000000" pitchFamily="2" charset="2"/>
              <a:buChar char="§"/>
            </a:pPr>
            <a:endParaRPr lang="es-ES" sz="12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endParaRPr lang="es-ES" sz="1200" dirty="0">
              <a:latin typeface="Arial" panose="020B0604020202020204" pitchFamily="34" charset="0"/>
              <a:cs typeface="Arial" panose="020B0604020202020204" pitchFamily="34" charset="0"/>
            </a:endParaRPr>
          </a:p>
          <a:p>
            <a:pPr marL="285750" indent="-285750">
              <a:buFontTx/>
              <a:buChar char="-"/>
            </a:pPr>
            <a:endParaRPr lang="es-ES" sz="1400" dirty="0">
              <a:latin typeface="Arial" panose="020B0604020202020204" pitchFamily="34" charset="0"/>
              <a:cs typeface="Arial" panose="020B0604020202020204" pitchFamily="34" charset="0"/>
            </a:endParaRPr>
          </a:p>
          <a:p>
            <a:pPr marL="285750" indent="-285750">
              <a:buFontTx/>
              <a:buChar char="-"/>
            </a:pPr>
            <a:endParaRPr lang="es-ES" sz="1400" dirty="0">
              <a:latin typeface="Arial" panose="020B0604020202020204" pitchFamily="34" charset="0"/>
              <a:cs typeface="Arial" panose="020B0604020202020204" pitchFamily="34" charset="0"/>
            </a:endParaRPr>
          </a:p>
        </p:txBody>
      </p:sp>
      <p:sp>
        <p:nvSpPr>
          <p:cNvPr id="12" name="CuadroTexto 11">
            <a:extLst>
              <a:ext uri="{FF2B5EF4-FFF2-40B4-BE49-F238E27FC236}">
                <a16:creationId xmlns:a16="http://schemas.microsoft.com/office/drawing/2014/main" id="{6EF4E585-D1DE-4175-BD34-CC9EF995E686}"/>
              </a:ext>
            </a:extLst>
          </p:cNvPr>
          <p:cNvSpPr txBox="1"/>
          <p:nvPr/>
        </p:nvSpPr>
        <p:spPr>
          <a:xfrm>
            <a:off x="6302930" y="2277545"/>
            <a:ext cx="3688352" cy="3908762"/>
          </a:xfrm>
          <a:prstGeom prst="rect">
            <a:avLst/>
          </a:prstGeom>
          <a:noFill/>
        </p:spPr>
        <p:txBody>
          <a:bodyPr wrap="square" rtlCol="0">
            <a:spAutoFit/>
          </a:bodyPr>
          <a:lstStyle/>
          <a:p>
            <a:pPr algn="ctr"/>
            <a:r>
              <a:rPr lang="es-ES" b="1" u="sng" dirty="0">
                <a:latin typeface="Arial" panose="020B0604020202020204" pitchFamily="34" charset="0"/>
                <a:cs typeface="Arial" panose="020B0604020202020204" pitchFamily="34" charset="0"/>
              </a:rPr>
              <a:t>LIMITACIONES</a:t>
            </a:r>
          </a:p>
          <a:p>
            <a:pPr algn="just"/>
            <a:endParaRPr lang="es-ES" sz="1600" b="1" u="sng"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ES" sz="1200" dirty="0" smtClean="0">
                <a:latin typeface="Arial" panose="020B0604020202020204" pitchFamily="34" charset="0"/>
                <a:cs typeface="Arial" panose="020B0604020202020204" pitchFamily="34" charset="0"/>
              </a:rPr>
              <a:t>EMISIÓN </a:t>
            </a:r>
            <a:r>
              <a:rPr lang="es-ES" sz="1200" dirty="0">
                <a:latin typeface="Arial" panose="020B0604020202020204" pitchFamily="34" charset="0"/>
                <a:cs typeface="Arial" panose="020B0604020202020204" pitchFamily="34" charset="0"/>
              </a:rPr>
              <a:t>DE SONIDO Y HUMO AL DISPARAR.</a:t>
            </a:r>
          </a:p>
          <a:p>
            <a:pPr marL="285750" indent="-285750" algn="just">
              <a:buFont typeface="Wingdings" panose="05000000000000000000" pitchFamily="2" charset="2"/>
              <a:buChar char="§"/>
            </a:pPr>
            <a:endParaRPr lang="es-ES" sz="12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ES" sz="1200" dirty="0">
                <a:latin typeface="Arial" panose="020B0604020202020204" pitchFamily="34" charset="0"/>
                <a:cs typeface="Arial" panose="020B0604020202020204" pitchFamily="34" charset="0"/>
              </a:rPr>
              <a:t>DURANTE DESPLZAMAIENTO LEVANTA GRAN CANTIDADES DE POLVO.</a:t>
            </a:r>
          </a:p>
          <a:p>
            <a:pPr marL="285750" indent="-285750" algn="just">
              <a:buFont typeface="Wingdings" panose="05000000000000000000" pitchFamily="2" charset="2"/>
              <a:buChar char="§"/>
            </a:pPr>
            <a:endParaRPr lang="es-ES" sz="12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ES" sz="1200" dirty="0">
                <a:latin typeface="Arial" panose="020B0604020202020204" pitchFamily="34" charset="0"/>
                <a:cs typeface="Arial" panose="020B0604020202020204" pitchFamily="34" charset="0"/>
              </a:rPr>
              <a:t>EN HORARIO NOCTURNO ES PELIGROSO MANIPULAR LA PIEZA.</a:t>
            </a:r>
          </a:p>
          <a:p>
            <a:pPr algn="just"/>
            <a:endParaRPr lang="es-ES" sz="12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ES" sz="1200" dirty="0">
                <a:latin typeface="Arial" panose="020B0604020202020204" pitchFamily="34" charset="0"/>
                <a:cs typeface="Arial" panose="020B0604020202020204" pitchFamily="34" charset="0"/>
              </a:rPr>
              <a:t>LLAMARADA DURANTE HORARIOS NOCTURNOS</a:t>
            </a:r>
            <a:r>
              <a:rPr lang="es-ES" sz="1400" dirty="0">
                <a:latin typeface="Arial" panose="020B0604020202020204" pitchFamily="34" charset="0"/>
                <a:cs typeface="Arial" panose="020B0604020202020204" pitchFamily="34" charset="0"/>
              </a:rPr>
              <a:t>.</a:t>
            </a:r>
          </a:p>
          <a:p>
            <a:pPr marL="285750" indent="-285750" algn="just">
              <a:buFont typeface="Wingdings" panose="05000000000000000000" pitchFamily="2" charset="2"/>
              <a:buChar char="§"/>
            </a:pPr>
            <a:endParaRPr lang="es-ES" sz="14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ES" sz="1200" dirty="0">
                <a:latin typeface="Arial" panose="020B0604020202020204" pitchFamily="34" charset="0"/>
                <a:cs typeface="Arial" panose="020B0604020202020204" pitchFamily="34" charset="0"/>
              </a:rPr>
              <a:t>REQUIERE CONSTANTE PROVISIÓN DE LOGISTICA. </a:t>
            </a:r>
          </a:p>
          <a:p>
            <a:endParaRPr lang="es-ES" sz="1400" dirty="0">
              <a:latin typeface="Arial" panose="020B0604020202020204" pitchFamily="34" charset="0"/>
              <a:cs typeface="Arial" panose="020B0604020202020204" pitchFamily="34" charset="0"/>
            </a:endParaRPr>
          </a:p>
          <a:p>
            <a:endParaRPr lang="es-ES" sz="1400" dirty="0">
              <a:latin typeface="Arial" panose="020B0604020202020204" pitchFamily="34" charset="0"/>
              <a:cs typeface="Arial" panose="020B0604020202020204" pitchFamily="34" charset="0"/>
            </a:endParaRPr>
          </a:p>
          <a:p>
            <a:endParaRPr lang="es-CL" sz="1400" dirty="0">
              <a:latin typeface="Arial" panose="020B0604020202020204" pitchFamily="34" charset="0"/>
              <a:cs typeface="Arial" panose="020B0604020202020204" pitchFamily="34" charset="0"/>
            </a:endParaRPr>
          </a:p>
        </p:txBody>
      </p:sp>
      <p:cxnSp>
        <p:nvCxnSpPr>
          <p:cNvPr id="5" name="Conector recto 4">
            <a:extLst>
              <a:ext uri="{FF2B5EF4-FFF2-40B4-BE49-F238E27FC236}">
                <a16:creationId xmlns:a16="http://schemas.microsoft.com/office/drawing/2014/main" id="{84E9B314-DE0B-4BDB-8F40-0DBD354E8DF0}"/>
              </a:ext>
            </a:extLst>
          </p:cNvPr>
          <p:cNvCxnSpPr/>
          <p:nvPr/>
        </p:nvCxnSpPr>
        <p:spPr>
          <a:xfrm>
            <a:off x="5889072" y="2222681"/>
            <a:ext cx="0" cy="347150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17" name="Rectángulo 16"/>
          <p:cNvSpPr/>
          <p:nvPr/>
        </p:nvSpPr>
        <p:spPr>
          <a:xfrm>
            <a:off x="1528353" y="58793"/>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MATERIAL DE ARTILLERÍA</a:t>
            </a:r>
            <a:endParaRPr lang="es-CL" sz="32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44267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redondeado 1"/>
          <p:cNvSpPr/>
          <p:nvPr/>
        </p:nvSpPr>
        <p:spPr>
          <a:xfrm>
            <a:off x="1550223" y="2055159"/>
            <a:ext cx="9041548" cy="3780679"/>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s-ES" sz="1600" dirty="0">
                <a:solidFill>
                  <a:schemeClr val="tx1"/>
                </a:solidFill>
                <a:latin typeface="Arial" panose="020B0604020202020204" pitchFamily="34" charset="0"/>
                <a:cs typeface="Arial" panose="020B0604020202020204" pitchFamily="34" charset="0"/>
              </a:rPr>
              <a:t>LA DOTACIÓN DE LA PIEZA ESTA COMPUESTA POR EL SIGUIENTE PERSONAL:</a:t>
            </a:r>
          </a:p>
          <a:p>
            <a:pPr algn="just"/>
            <a:endParaRPr lang="es-ES" sz="1600" dirty="0">
              <a:solidFill>
                <a:schemeClr val="tx1"/>
              </a:solidFill>
              <a:latin typeface="Arial" panose="020B0604020202020204" pitchFamily="34" charset="0"/>
              <a:cs typeface="Arial" panose="020B0604020202020204" pitchFamily="34" charset="0"/>
            </a:endParaRPr>
          </a:p>
          <a:p>
            <a:pPr algn="just"/>
            <a:r>
              <a:rPr lang="es-ES" sz="1600" dirty="0">
                <a:solidFill>
                  <a:schemeClr val="tx1"/>
                </a:solidFill>
                <a:latin typeface="Arial" panose="020B0604020202020204" pitchFamily="34" charset="0"/>
                <a:cs typeface="Arial" panose="020B0604020202020204" pitchFamily="34" charset="0"/>
              </a:rPr>
              <a:t>JEFE DE PIEZA :		S1. o S2 IM. (Art.)</a:t>
            </a:r>
          </a:p>
          <a:p>
            <a:pPr algn="just"/>
            <a:r>
              <a:rPr lang="es-ES" sz="1600" dirty="0">
                <a:solidFill>
                  <a:schemeClr val="tx1"/>
                </a:solidFill>
                <a:latin typeface="Arial" panose="020B0604020202020204" pitchFamily="34" charset="0"/>
                <a:cs typeface="Arial" panose="020B0604020202020204" pitchFamily="34" charset="0"/>
              </a:rPr>
              <a:t>CULATA :			C1. o C2 IM. (Art.)</a:t>
            </a:r>
          </a:p>
          <a:p>
            <a:pPr algn="just"/>
            <a:r>
              <a:rPr lang="es-ES" sz="1600" dirty="0">
                <a:solidFill>
                  <a:schemeClr val="tx1"/>
                </a:solidFill>
                <a:latin typeface="Arial" panose="020B0604020202020204" pitchFamily="34" charset="0"/>
                <a:cs typeface="Arial" panose="020B0604020202020204" pitchFamily="34" charset="0"/>
              </a:rPr>
              <a:t>APUNTADOR :		C2. IM. (Art.)</a:t>
            </a:r>
          </a:p>
          <a:p>
            <a:pPr algn="just"/>
            <a:r>
              <a:rPr lang="es-ES" sz="1600" dirty="0" smtClean="0">
                <a:solidFill>
                  <a:schemeClr val="tx1"/>
                </a:solidFill>
                <a:latin typeface="Arial" panose="020B0604020202020204" pitchFamily="34" charset="0"/>
                <a:cs typeface="Arial" panose="020B0604020202020204" pitchFamily="34" charset="0"/>
              </a:rPr>
              <a:t>ESPOLETA:</a:t>
            </a:r>
            <a:r>
              <a:rPr lang="es-ES" sz="1600" dirty="0">
                <a:solidFill>
                  <a:schemeClr val="tx1"/>
                </a:solidFill>
                <a:latin typeface="Arial" panose="020B0604020202020204" pitchFamily="34" charset="0"/>
                <a:cs typeface="Arial" panose="020B0604020202020204" pitchFamily="34" charset="0"/>
              </a:rPr>
              <a:t>		C2. IM. (Art.)</a:t>
            </a:r>
          </a:p>
          <a:p>
            <a:pPr algn="just"/>
            <a:r>
              <a:rPr lang="es-ES" sz="1600" dirty="0" smtClean="0">
                <a:solidFill>
                  <a:schemeClr val="tx1"/>
                </a:solidFill>
                <a:latin typeface="Arial" panose="020B0604020202020204" pitchFamily="34" charset="0"/>
                <a:cs typeface="Arial" panose="020B0604020202020204" pitchFamily="34" charset="0"/>
              </a:rPr>
              <a:t>ATACADOR:</a:t>
            </a:r>
            <a:r>
              <a:rPr lang="es-ES" sz="1600" dirty="0">
                <a:solidFill>
                  <a:schemeClr val="tx1"/>
                </a:solidFill>
                <a:latin typeface="Arial" panose="020B0604020202020204" pitchFamily="34" charset="0"/>
                <a:cs typeface="Arial" panose="020B0604020202020204" pitchFamily="34" charset="0"/>
              </a:rPr>
              <a:t>		Z.IM.(Art.)</a:t>
            </a:r>
          </a:p>
          <a:p>
            <a:pPr algn="just"/>
            <a:r>
              <a:rPr lang="es-ES" sz="1600" dirty="0">
                <a:solidFill>
                  <a:schemeClr val="tx1"/>
                </a:solidFill>
                <a:latin typeface="Arial" panose="020B0604020202020204" pitchFamily="34" charset="0"/>
                <a:cs typeface="Arial" panose="020B0604020202020204" pitchFamily="34" charset="0"/>
              </a:rPr>
              <a:t>PROYECTILISTA 1 :	Z.IM.(</a:t>
            </a:r>
            <a:r>
              <a:rPr lang="es-ES" sz="1600" dirty="0">
                <a:solidFill>
                  <a:prstClr val="black"/>
                </a:solidFill>
                <a:latin typeface="Arial" panose="020B0604020202020204" pitchFamily="34" charset="0"/>
                <a:cs typeface="Arial" panose="020B0604020202020204" pitchFamily="34" charset="0"/>
              </a:rPr>
              <a:t>Art</a:t>
            </a:r>
            <a:r>
              <a:rPr lang="es-ES" sz="1600" dirty="0">
                <a:solidFill>
                  <a:schemeClr val="tx1"/>
                </a:solidFill>
                <a:latin typeface="Arial" panose="020B0604020202020204" pitchFamily="34" charset="0"/>
                <a:cs typeface="Arial" panose="020B0604020202020204" pitchFamily="34" charset="0"/>
              </a:rPr>
              <a:t>.)</a:t>
            </a:r>
          </a:p>
          <a:p>
            <a:pPr algn="just"/>
            <a:r>
              <a:rPr lang="es-ES" sz="1600" dirty="0">
                <a:solidFill>
                  <a:schemeClr val="tx1"/>
                </a:solidFill>
                <a:latin typeface="Arial" panose="020B0604020202020204" pitchFamily="34" charset="0"/>
                <a:cs typeface="Arial" panose="020B0604020202020204" pitchFamily="34" charset="0"/>
              </a:rPr>
              <a:t>PROYECTILISTA 2 :	Z.IM.(Art.)</a:t>
            </a:r>
          </a:p>
          <a:p>
            <a:pPr algn="just"/>
            <a:r>
              <a:rPr lang="es-ES" sz="1600" dirty="0" smtClean="0">
                <a:solidFill>
                  <a:schemeClr val="tx1"/>
                </a:solidFill>
                <a:latin typeface="Arial" panose="020B0604020202020204" pitchFamily="34" charset="0"/>
                <a:cs typeface="Arial" panose="020B0604020202020204" pitchFamily="34" charset="0"/>
              </a:rPr>
              <a:t>PROYECTISTA 3:</a:t>
            </a:r>
            <a:r>
              <a:rPr lang="es-ES" sz="1600" dirty="0">
                <a:solidFill>
                  <a:schemeClr val="tx1"/>
                </a:solidFill>
                <a:latin typeface="Arial" panose="020B0604020202020204" pitchFamily="34" charset="0"/>
                <a:cs typeface="Arial" panose="020B0604020202020204" pitchFamily="34" charset="0"/>
              </a:rPr>
              <a:t>		Z.IM.(SMO.)</a:t>
            </a:r>
          </a:p>
          <a:p>
            <a:pPr algn="just"/>
            <a:r>
              <a:rPr lang="es-ES" sz="1600" dirty="0" smtClean="0">
                <a:solidFill>
                  <a:schemeClr val="tx1"/>
                </a:solidFill>
                <a:latin typeface="Arial" panose="020B0604020202020204" pitchFamily="34" charset="0"/>
                <a:cs typeface="Arial" panose="020B0604020202020204" pitchFamily="34" charset="0"/>
              </a:rPr>
              <a:t>SAQUETE 1: </a:t>
            </a:r>
            <a:r>
              <a:rPr lang="es-ES" sz="1600" dirty="0">
                <a:solidFill>
                  <a:schemeClr val="tx1"/>
                </a:solidFill>
                <a:latin typeface="Arial" panose="020B0604020202020204" pitchFamily="34" charset="0"/>
                <a:cs typeface="Arial" panose="020B0604020202020204" pitchFamily="34" charset="0"/>
              </a:rPr>
              <a:t>		Z.IM.(SMO.) </a:t>
            </a:r>
          </a:p>
          <a:p>
            <a:pPr algn="just"/>
            <a:r>
              <a:rPr lang="pt-BR" sz="1600" dirty="0" smtClean="0">
                <a:solidFill>
                  <a:schemeClr val="tx1"/>
                </a:solidFill>
                <a:latin typeface="Arial" panose="020B0604020202020204" pitchFamily="34" charset="0"/>
                <a:cs typeface="Arial" panose="020B0604020202020204" pitchFamily="34" charset="0"/>
              </a:rPr>
              <a:t>SAQUETE 2 </a:t>
            </a:r>
            <a:r>
              <a:rPr lang="pt-BR" sz="1600" dirty="0">
                <a:solidFill>
                  <a:schemeClr val="tx1"/>
                </a:solidFill>
                <a:latin typeface="Arial" panose="020B0604020202020204" pitchFamily="34" charset="0"/>
                <a:cs typeface="Arial" panose="020B0604020202020204" pitchFamily="34" charset="0"/>
              </a:rPr>
              <a:t>: 		Z.IM.(SMO</a:t>
            </a:r>
            <a:r>
              <a:rPr lang="pt-BR" sz="1600" dirty="0" smtClean="0">
                <a:solidFill>
                  <a:schemeClr val="tx1"/>
                </a:solidFill>
                <a:latin typeface="Arial" panose="020B0604020202020204" pitchFamily="34" charset="0"/>
                <a:cs typeface="Arial" panose="020B0604020202020204" pitchFamily="34" charset="0"/>
              </a:rPr>
              <a:t>.)</a:t>
            </a:r>
            <a:endParaRPr lang="pt-BR" sz="1600" dirty="0">
              <a:solidFill>
                <a:schemeClr val="tx1"/>
              </a:solidFill>
              <a:latin typeface="Arial" panose="020B0604020202020204" pitchFamily="34" charset="0"/>
              <a:cs typeface="Arial" panose="020B0604020202020204" pitchFamily="34" charset="0"/>
            </a:endParaRPr>
          </a:p>
        </p:txBody>
      </p:sp>
      <p:sp>
        <p:nvSpPr>
          <p:cNvPr id="16" name="Rectángulo 15"/>
          <p:cNvSpPr/>
          <p:nvPr/>
        </p:nvSpPr>
        <p:spPr>
          <a:xfrm>
            <a:off x="1550223" y="1429618"/>
            <a:ext cx="5683090" cy="5186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solidFill>
                  <a:schemeClr val="bg1"/>
                </a:solidFill>
                <a:latin typeface="Arial" panose="020B0604020202020204" pitchFamily="34" charset="0"/>
                <a:cs typeface="Arial" panose="020B0604020202020204" pitchFamily="34" charset="0"/>
              </a:rPr>
              <a:t>C. GENERALIDADES DEL SERVICIO A LA PIEZA</a:t>
            </a:r>
            <a:endParaRPr lang="en-US" b="1" dirty="0">
              <a:solidFill>
                <a:schemeClr val="bg1"/>
              </a:solidFill>
              <a:latin typeface="Arial" panose="020B0604020202020204" pitchFamily="34" charset="0"/>
              <a:cs typeface="Arial" panose="020B0604020202020204" pitchFamily="34" charset="0"/>
            </a:endParaRPr>
          </a:p>
        </p:txBody>
      </p:sp>
      <p:sp>
        <p:nvSpPr>
          <p:cNvPr id="11" name="Rectángulo 10"/>
          <p:cNvSpPr/>
          <p:nvPr/>
        </p:nvSpPr>
        <p:spPr>
          <a:xfrm>
            <a:off x="1528353" y="58793"/>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MATERIAL DE ARTILLERÍA</a:t>
            </a:r>
            <a:endParaRPr lang="es-CL" sz="32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09908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ángulo redondeado 25"/>
          <p:cNvSpPr/>
          <p:nvPr/>
        </p:nvSpPr>
        <p:spPr>
          <a:xfrm>
            <a:off x="1346738" y="1861817"/>
            <a:ext cx="5846864" cy="3780679"/>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pt-BR" sz="1600" dirty="0">
              <a:solidFill>
                <a:schemeClr val="tx1"/>
              </a:solidFill>
              <a:latin typeface="Arial" panose="020B0604020202020204" pitchFamily="34" charset="0"/>
              <a:cs typeface="Arial" panose="020B0604020202020204" pitchFamily="34" charset="0"/>
            </a:endParaRPr>
          </a:p>
        </p:txBody>
      </p:sp>
      <p:pic>
        <p:nvPicPr>
          <p:cNvPr id="2" name="Picture 2" descr="K9 Thunder 155mm Self-Propelled Howitzer, South Korea | Thai Military and  Asian Reg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032955" y="2994339"/>
            <a:ext cx="4508691" cy="181515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cxnSp>
        <p:nvCxnSpPr>
          <p:cNvPr id="15" name="Conector recto 14"/>
          <p:cNvCxnSpPr/>
          <p:nvPr/>
        </p:nvCxnSpPr>
        <p:spPr>
          <a:xfrm>
            <a:off x="1588891" y="941461"/>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4">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16" name="Rectángulo 15"/>
          <p:cNvSpPr/>
          <p:nvPr/>
        </p:nvSpPr>
        <p:spPr>
          <a:xfrm>
            <a:off x="1528353" y="1102054"/>
            <a:ext cx="6665074" cy="5186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solidFill>
                  <a:schemeClr val="bg1"/>
                </a:solidFill>
                <a:latin typeface="Arial" panose="020B0604020202020204" pitchFamily="34" charset="0"/>
                <a:cs typeface="Arial" panose="020B0604020202020204" pitchFamily="34" charset="0"/>
              </a:rPr>
              <a:t>D</a:t>
            </a:r>
            <a:r>
              <a:rPr lang="es-ES" b="1" dirty="0" smtClean="0">
                <a:solidFill>
                  <a:schemeClr val="bg1"/>
                </a:solidFill>
                <a:latin typeface="Arial" panose="020B0604020202020204" pitchFamily="34" charset="0"/>
                <a:cs typeface="Arial" panose="020B0604020202020204" pitchFamily="34" charset="0"/>
              </a:rPr>
              <a:t>. MUNICIÓN, ESPOLETAS Y CARGAS DE PROYECCIÓN</a:t>
            </a:r>
            <a:endParaRPr lang="en-US" b="1" dirty="0">
              <a:solidFill>
                <a:schemeClr val="bg1"/>
              </a:solidFill>
              <a:latin typeface="Arial" panose="020B0604020202020204" pitchFamily="34" charset="0"/>
              <a:cs typeface="Arial" panose="020B0604020202020204" pitchFamily="34" charset="0"/>
            </a:endParaRPr>
          </a:p>
        </p:txBody>
      </p:sp>
      <p:sp>
        <p:nvSpPr>
          <p:cNvPr id="3" name="CuadroTexto 2"/>
          <p:cNvSpPr txBox="1"/>
          <p:nvPr/>
        </p:nvSpPr>
        <p:spPr>
          <a:xfrm>
            <a:off x="1588891" y="2068952"/>
            <a:ext cx="5391062" cy="3139321"/>
          </a:xfrm>
          <a:prstGeom prst="rect">
            <a:avLst/>
          </a:prstGeom>
          <a:noFill/>
        </p:spPr>
        <p:txBody>
          <a:bodyPr wrap="square" rtlCol="0">
            <a:spAutoFit/>
          </a:bodyPr>
          <a:lstStyle/>
          <a:p>
            <a:pPr algn="ctr"/>
            <a:r>
              <a:rPr lang="es-ES" u="sng" dirty="0" smtClean="0">
                <a:latin typeface="Arial" panose="020B0604020202020204" pitchFamily="34" charset="0"/>
                <a:cs typeface="Arial" panose="020B0604020202020204" pitchFamily="34" charset="0"/>
              </a:rPr>
              <a:t>MUNICIÓN AUTORIZADA</a:t>
            </a:r>
          </a:p>
          <a:p>
            <a:endParaRPr lang="es-ES" dirty="0">
              <a:latin typeface="Arial" panose="020B0604020202020204" pitchFamily="34" charset="0"/>
              <a:cs typeface="Arial" panose="020B0604020202020204" pitchFamily="34" charset="0"/>
            </a:endParaRPr>
          </a:p>
          <a:p>
            <a:r>
              <a:rPr lang="es-ES" dirty="0" smtClean="0">
                <a:latin typeface="Arial" panose="020B0604020202020204" pitchFamily="34" charset="0"/>
                <a:cs typeface="Arial" panose="020B0604020202020204" pitchFamily="34" charset="0"/>
              </a:rPr>
              <a:t>ALTO EXPLOSIVO M-107 (TNT/RDX)</a:t>
            </a:r>
          </a:p>
          <a:p>
            <a:endParaRPr lang="es-ES" dirty="0" smtClean="0">
              <a:latin typeface="Arial" panose="020B0604020202020204" pitchFamily="34" charset="0"/>
              <a:cs typeface="Arial" panose="020B0604020202020204" pitchFamily="34" charset="0"/>
            </a:endParaRPr>
          </a:p>
          <a:p>
            <a:r>
              <a:rPr lang="es-ES" dirty="0" smtClean="0">
                <a:latin typeface="Arial" panose="020B0604020202020204" pitchFamily="34" charset="0"/>
                <a:cs typeface="Arial" panose="020B0604020202020204" pitchFamily="34" charset="0"/>
              </a:rPr>
              <a:t>ALTO EXPLOSIVO M-56 </a:t>
            </a:r>
          </a:p>
          <a:p>
            <a:endParaRPr lang="es-ES" dirty="0">
              <a:latin typeface="Arial" panose="020B0604020202020204" pitchFamily="34" charset="0"/>
              <a:cs typeface="Arial" panose="020B0604020202020204" pitchFamily="34" charset="0"/>
            </a:endParaRPr>
          </a:p>
          <a:p>
            <a:r>
              <a:rPr lang="es-ES" dirty="0" smtClean="0">
                <a:latin typeface="Arial" panose="020B0604020202020204" pitchFamily="34" charset="0"/>
                <a:cs typeface="Arial" panose="020B0604020202020204" pitchFamily="34" charset="0"/>
              </a:rPr>
              <a:t>ALTO EXPLOSIVO M-15 </a:t>
            </a:r>
            <a:r>
              <a:rPr lang="es-ES" dirty="0">
                <a:latin typeface="Arial" panose="020B0604020202020204" pitchFamily="34" charset="0"/>
                <a:cs typeface="Arial" panose="020B0604020202020204" pitchFamily="34" charset="0"/>
              </a:rPr>
              <a:t>(HE CON  RA/BB</a:t>
            </a:r>
            <a:r>
              <a:rPr lang="es-ES" dirty="0" smtClean="0">
                <a:latin typeface="Arial" panose="020B0604020202020204" pitchFamily="34" charset="0"/>
                <a:cs typeface="Arial" panose="020B0604020202020204" pitchFamily="34" charset="0"/>
              </a:rPr>
              <a:t>)</a:t>
            </a:r>
          </a:p>
          <a:p>
            <a:endParaRPr lang="es-ES" dirty="0" smtClean="0">
              <a:latin typeface="Arial" panose="020B0604020202020204" pitchFamily="34" charset="0"/>
              <a:cs typeface="Arial" panose="020B0604020202020204" pitchFamily="34" charset="0"/>
            </a:endParaRPr>
          </a:p>
          <a:p>
            <a:r>
              <a:rPr lang="es-ES" dirty="0" smtClean="0">
                <a:latin typeface="Arial" panose="020B0604020202020204" pitchFamily="34" charset="0"/>
                <a:cs typeface="Arial" panose="020B0604020202020204" pitchFamily="34" charset="0"/>
              </a:rPr>
              <a:t>FUMIGENO WP M-16 (FÓSFORO BLANCO)</a:t>
            </a:r>
          </a:p>
          <a:p>
            <a:endParaRPr lang="es-ES" dirty="0" smtClean="0">
              <a:latin typeface="Arial" panose="020B0604020202020204" pitchFamily="34" charset="0"/>
              <a:cs typeface="Arial" panose="020B0604020202020204" pitchFamily="34" charset="0"/>
            </a:endParaRPr>
          </a:p>
          <a:p>
            <a:r>
              <a:rPr lang="es-ES" dirty="0" smtClean="0">
                <a:latin typeface="Arial" panose="020B0604020202020204" pitchFamily="34" charset="0"/>
                <a:cs typeface="Arial" panose="020B0604020202020204" pitchFamily="34" charset="0"/>
              </a:rPr>
              <a:t>ILUMINACIÓN M-485</a:t>
            </a:r>
            <a:endParaRPr lang="en-US" dirty="0">
              <a:latin typeface="Arial" panose="020B0604020202020204" pitchFamily="34" charset="0"/>
              <a:cs typeface="Arial" panose="020B0604020202020204" pitchFamily="34" charset="0"/>
            </a:endParaRPr>
          </a:p>
        </p:txBody>
      </p:sp>
      <p:sp>
        <p:nvSpPr>
          <p:cNvPr id="13" name="Rectángulo 12"/>
          <p:cNvSpPr/>
          <p:nvPr/>
        </p:nvSpPr>
        <p:spPr>
          <a:xfrm>
            <a:off x="1528353" y="-14607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MATERIAL DE ARTILLERÍA</a:t>
            </a:r>
            <a:endParaRPr lang="es-CL" sz="32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72034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K9 Thunder 155mm Self-Propelled Howitzer, South Korea | Thai Military and  Asian Reg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2858136" y="2900394"/>
            <a:ext cx="5123177" cy="1776036"/>
          </a:xfrm>
          <a:prstGeom prst="rect">
            <a:avLst/>
          </a:prstGeom>
          <a:noFill/>
          <a:extLst>
            <a:ext uri="{909E8E84-426E-40DD-AFC4-6F175D3DCCD1}">
              <a14:hiddenFill xmlns:a14="http://schemas.microsoft.com/office/drawing/2010/main">
                <a:solidFill>
                  <a:srgbClr val="FFFFFF"/>
                </a:solidFill>
              </a14:hiddenFill>
            </a:ext>
          </a:extLst>
        </p:spPr>
      </p:pic>
      <p:cxnSp>
        <p:nvCxnSpPr>
          <p:cNvPr id="15" name="Conector recto 14"/>
          <p:cNvCxnSpPr/>
          <p:nvPr/>
        </p:nvCxnSpPr>
        <p:spPr>
          <a:xfrm>
            <a:off x="1588891" y="941461"/>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4">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16" name="Rectángulo 15"/>
          <p:cNvSpPr/>
          <p:nvPr/>
        </p:nvSpPr>
        <p:spPr>
          <a:xfrm>
            <a:off x="1528353" y="1102054"/>
            <a:ext cx="6665074" cy="5186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solidFill>
                  <a:schemeClr val="bg1"/>
                </a:solidFill>
                <a:latin typeface="Arial" panose="020B0604020202020204" pitchFamily="34" charset="0"/>
                <a:cs typeface="Arial" panose="020B0604020202020204" pitchFamily="34" charset="0"/>
              </a:rPr>
              <a:t>D</a:t>
            </a:r>
            <a:r>
              <a:rPr lang="es-ES" b="1" dirty="0" smtClean="0">
                <a:solidFill>
                  <a:schemeClr val="bg1"/>
                </a:solidFill>
                <a:latin typeface="Arial" panose="020B0604020202020204" pitchFamily="34" charset="0"/>
                <a:cs typeface="Arial" panose="020B0604020202020204" pitchFamily="34" charset="0"/>
              </a:rPr>
              <a:t>. MUNICIÓN, ESPOLETAS Y CARGAS DE PROYECCIÓN</a:t>
            </a:r>
            <a:endParaRPr lang="en-US" b="1" dirty="0">
              <a:solidFill>
                <a:schemeClr val="bg1"/>
              </a:solidFill>
              <a:latin typeface="Arial" panose="020B0604020202020204" pitchFamily="34" charset="0"/>
              <a:cs typeface="Arial" panose="020B0604020202020204" pitchFamily="34" charset="0"/>
            </a:endParaRPr>
          </a:p>
        </p:txBody>
      </p:sp>
      <p:cxnSp>
        <p:nvCxnSpPr>
          <p:cNvPr id="4" name="Conector recto de flecha 3"/>
          <p:cNvCxnSpPr/>
          <p:nvPr/>
        </p:nvCxnSpPr>
        <p:spPr>
          <a:xfrm flipV="1">
            <a:off x="5635134" y="3456750"/>
            <a:ext cx="2127740" cy="271281"/>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2" name="Conector recto de flecha 31"/>
          <p:cNvCxnSpPr/>
          <p:nvPr/>
        </p:nvCxnSpPr>
        <p:spPr>
          <a:xfrm flipH="1">
            <a:off x="3000375" y="3652627"/>
            <a:ext cx="2276476" cy="18252"/>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3" name="Conector recto de flecha 32"/>
          <p:cNvCxnSpPr/>
          <p:nvPr/>
        </p:nvCxnSpPr>
        <p:spPr>
          <a:xfrm flipH="1">
            <a:off x="3000375" y="3858146"/>
            <a:ext cx="2102456" cy="717104"/>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Conector recto de flecha 33"/>
          <p:cNvCxnSpPr/>
          <p:nvPr/>
        </p:nvCxnSpPr>
        <p:spPr>
          <a:xfrm flipV="1">
            <a:off x="5886450" y="2543532"/>
            <a:ext cx="1628775" cy="215053"/>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5" name="Conector recto de flecha 34"/>
          <p:cNvCxnSpPr/>
          <p:nvPr/>
        </p:nvCxnSpPr>
        <p:spPr>
          <a:xfrm>
            <a:off x="5850543" y="4730307"/>
            <a:ext cx="2030867" cy="387603"/>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6" name="Conector recto de flecha 35"/>
          <p:cNvCxnSpPr/>
          <p:nvPr/>
        </p:nvCxnSpPr>
        <p:spPr>
          <a:xfrm flipH="1" flipV="1">
            <a:off x="3076575" y="2543532"/>
            <a:ext cx="2231781" cy="851888"/>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0" name="Shape 33454"/>
          <p:cNvSpPr txBox="1"/>
          <p:nvPr/>
        </p:nvSpPr>
        <p:spPr>
          <a:xfrm>
            <a:off x="7831907" y="3231192"/>
            <a:ext cx="2458505" cy="400069"/>
          </a:xfrm>
          <a:prstGeom prst="rect">
            <a:avLst/>
          </a:prstGeom>
          <a:noFill/>
          <a:ln>
            <a:noFill/>
          </a:ln>
        </p:spPr>
        <p:txBody>
          <a:bodyPr wrap="square" lIns="91425" tIns="45700" rIns="91425" bIns="45700" anchor="t" anchorCtr="0">
            <a:spAutoFit/>
          </a:bodyPr>
          <a:lstStyle/>
          <a:p>
            <a:pPr marL="0" marR="0" lvl="0" indent="0" algn="l" rtl="0">
              <a:spcBef>
                <a:spcPts val="0"/>
              </a:spcBef>
              <a:buClr>
                <a:schemeClr val="dk1"/>
              </a:buClr>
              <a:buSzPct val="25000"/>
              <a:buFont typeface="Comic Sans MS"/>
              <a:buNone/>
            </a:pPr>
            <a:r>
              <a:rPr lang="es-CL" sz="2000" b="0" i="0" u="none" strike="noStrike" cap="none" dirty="0" smtClean="0">
                <a:solidFill>
                  <a:schemeClr val="dk1"/>
                </a:solidFill>
                <a:ea typeface="Comic Sans MS"/>
                <a:cs typeface="Comic Sans MS"/>
                <a:sym typeface="Comic Sans MS"/>
              </a:rPr>
              <a:t>LOTE DE MUNICIÓN</a:t>
            </a:r>
            <a:endParaRPr lang="es-CL" sz="2000" b="0" i="0" u="none" strike="noStrike" cap="none" dirty="0">
              <a:solidFill>
                <a:schemeClr val="dk1"/>
              </a:solidFill>
              <a:ea typeface="Comic Sans MS"/>
              <a:cs typeface="Comic Sans MS"/>
              <a:sym typeface="Comic Sans MS"/>
            </a:endParaRPr>
          </a:p>
        </p:txBody>
      </p:sp>
      <p:sp>
        <p:nvSpPr>
          <p:cNvPr id="41" name="Shape 33454"/>
          <p:cNvSpPr txBox="1"/>
          <p:nvPr/>
        </p:nvSpPr>
        <p:spPr>
          <a:xfrm>
            <a:off x="7970994" y="4964574"/>
            <a:ext cx="2458505" cy="400069"/>
          </a:xfrm>
          <a:prstGeom prst="rect">
            <a:avLst/>
          </a:prstGeom>
          <a:noFill/>
          <a:ln>
            <a:noFill/>
          </a:ln>
        </p:spPr>
        <p:txBody>
          <a:bodyPr wrap="square" lIns="91425" tIns="45700" rIns="91425" bIns="45700" anchor="t" anchorCtr="0">
            <a:spAutoFit/>
          </a:bodyPr>
          <a:lstStyle/>
          <a:p>
            <a:pPr marL="0" marR="0" lvl="0" indent="0" algn="l" rtl="0">
              <a:spcBef>
                <a:spcPts val="0"/>
              </a:spcBef>
              <a:buClr>
                <a:schemeClr val="dk1"/>
              </a:buClr>
              <a:buSzPct val="25000"/>
              <a:buFont typeface="Comic Sans MS"/>
              <a:buNone/>
            </a:pPr>
            <a:r>
              <a:rPr lang="es-CL" sz="2000" b="0" i="0" u="none" strike="noStrike" cap="none" dirty="0" smtClean="0">
                <a:solidFill>
                  <a:schemeClr val="dk1"/>
                </a:solidFill>
                <a:ea typeface="Comic Sans MS"/>
                <a:cs typeface="Comic Sans MS"/>
                <a:sym typeface="Comic Sans MS"/>
              </a:rPr>
              <a:t>CODIGO DOD</a:t>
            </a:r>
            <a:endParaRPr lang="es-CL" sz="2000" b="0" i="0" u="none" strike="noStrike" cap="none" dirty="0">
              <a:solidFill>
                <a:schemeClr val="dk1"/>
              </a:solidFill>
              <a:ea typeface="Comic Sans MS"/>
              <a:cs typeface="Comic Sans MS"/>
              <a:sym typeface="Comic Sans MS"/>
            </a:endParaRPr>
          </a:p>
        </p:txBody>
      </p:sp>
      <p:sp>
        <p:nvSpPr>
          <p:cNvPr id="42" name="Shape 33454"/>
          <p:cNvSpPr txBox="1"/>
          <p:nvPr/>
        </p:nvSpPr>
        <p:spPr>
          <a:xfrm>
            <a:off x="576557" y="2234881"/>
            <a:ext cx="2458505" cy="707846"/>
          </a:xfrm>
          <a:prstGeom prst="rect">
            <a:avLst/>
          </a:prstGeom>
          <a:noFill/>
          <a:ln>
            <a:noFill/>
          </a:ln>
        </p:spPr>
        <p:txBody>
          <a:bodyPr wrap="square" lIns="91425" tIns="45700" rIns="91425" bIns="45700" anchor="t" anchorCtr="0">
            <a:spAutoFit/>
          </a:bodyPr>
          <a:lstStyle/>
          <a:p>
            <a:pPr marL="0" marR="0" lvl="0" indent="0" algn="ctr" rtl="0">
              <a:spcBef>
                <a:spcPts val="0"/>
              </a:spcBef>
              <a:buClr>
                <a:schemeClr val="dk1"/>
              </a:buClr>
              <a:buSzPct val="25000"/>
              <a:buFont typeface="Comic Sans MS"/>
              <a:buNone/>
            </a:pPr>
            <a:r>
              <a:rPr lang="es-CL" sz="2000" b="0" i="0" u="none" strike="noStrike" cap="none" dirty="0" smtClean="0">
                <a:solidFill>
                  <a:schemeClr val="dk1"/>
                </a:solidFill>
                <a:ea typeface="Comic Sans MS"/>
                <a:cs typeface="Comic Sans MS"/>
                <a:sym typeface="Comic Sans MS"/>
              </a:rPr>
              <a:t>CALIBRE MUNICIÓN Y PARA QUE ARMA</a:t>
            </a:r>
            <a:endParaRPr lang="es-CL" sz="2000" b="0" i="0" u="none" strike="noStrike" cap="none" dirty="0">
              <a:solidFill>
                <a:schemeClr val="dk1"/>
              </a:solidFill>
              <a:ea typeface="Comic Sans MS"/>
              <a:cs typeface="Comic Sans MS"/>
              <a:sym typeface="Comic Sans MS"/>
            </a:endParaRPr>
          </a:p>
        </p:txBody>
      </p:sp>
      <p:sp>
        <p:nvSpPr>
          <p:cNvPr id="43" name="Shape 33454"/>
          <p:cNvSpPr txBox="1"/>
          <p:nvPr/>
        </p:nvSpPr>
        <p:spPr>
          <a:xfrm>
            <a:off x="664807" y="3466447"/>
            <a:ext cx="2458505" cy="400069"/>
          </a:xfrm>
          <a:prstGeom prst="rect">
            <a:avLst/>
          </a:prstGeom>
          <a:noFill/>
          <a:ln>
            <a:noFill/>
          </a:ln>
        </p:spPr>
        <p:txBody>
          <a:bodyPr wrap="square" lIns="91425" tIns="45700" rIns="91425" bIns="45700" anchor="t" anchorCtr="0">
            <a:spAutoFit/>
          </a:bodyPr>
          <a:lstStyle/>
          <a:p>
            <a:pPr marL="0" marR="0" lvl="0" indent="0" algn="ctr" rtl="0">
              <a:spcBef>
                <a:spcPts val="0"/>
              </a:spcBef>
              <a:buClr>
                <a:schemeClr val="dk1"/>
              </a:buClr>
              <a:buSzPct val="25000"/>
              <a:buFont typeface="Comic Sans MS"/>
              <a:buNone/>
            </a:pPr>
            <a:r>
              <a:rPr lang="es-CL" sz="2000" b="0" i="0" u="none" strike="noStrike" cap="none" dirty="0" smtClean="0">
                <a:solidFill>
                  <a:schemeClr val="dk1"/>
                </a:solidFill>
                <a:ea typeface="Comic Sans MS"/>
                <a:cs typeface="Comic Sans MS"/>
                <a:sym typeface="Comic Sans MS"/>
              </a:rPr>
              <a:t>COMPOSICIÓN</a:t>
            </a:r>
            <a:endParaRPr lang="es-CL" sz="2000" b="0" i="0" u="none" strike="noStrike" cap="none" dirty="0">
              <a:solidFill>
                <a:schemeClr val="dk1"/>
              </a:solidFill>
              <a:ea typeface="Comic Sans MS"/>
              <a:cs typeface="Comic Sans MS"/>
              <a:sym typeface="Comic Sans MS"/>
            </a:endParaRPr>
          </a:p>
        </p:txBody>
      </p:sp>
      <p:sp>
        <p:nvSpPr>
          <p:cNvPr id="44" name="Shape 33454"/>
          <p:cNvSpPr txBox="1"/>
          <p:nvPr/>
        </p:nvSpPr>
        <p:spPr>
          <a:xfrm>
            <a:off x="499534" y="4360013"/>
            <a:ext cx="2458505" cy="400069"/>
          </a:xfrm>
          <a:prstGeom prst="rect">
            <a:avLst/>
          </a:prstGeom>
          <a:noFill/>
          <a:ln>
            <a:noFill/>
          </a:ln>
        </p:spPr>
        <p:txBody>
          <a:bodyPr wrap="square" lIns="91425" tIns="45700" rIns="91425" bIns="45700" anchor="t" anchorCtr="0">
            <a:spAutoFit/>
          </a:bodyPr>
          <a:lstStyle/>
          <a:p>
            <a:pPr marL="0" marR="0" lvl="0" indent="0" algn="l" rtl="0">
              <a:spcBef>
                <a:spcPts val="0"/>
              </a:spcBef>
              <a:buClr>
                <a:schemeClr val="dk1"/>
              </a:buClr>
              <a:buSzPct val="25000"/>
              <a:buFont typeface="Comic Sans MS"/>
              <a:buNone/>
            </a:pPr>
            <a:r>
              <a:rPr lang="es-CL" sz="2000" b="0" i="0" u="none" strike="noStrike" cap="none" dirty="0" smtClean="0">
                <a:solidFill>
                  <a:schemeClr val="dk1"/>
                </a:solidFill>
                <a:ea typeface="Comic Sans MS"/>
                <a:cs typeface="Comic Sans MS"/>
                <a:sym typeface="Comic Sans MS"/>
              </a:rPr>
              <a:t>MODELO MUNICIÓN</a:t>
            </a:r>
            <a:endParaRPr lang="es-CL" sz="2000" b="0" i="0" u="none" strike="noStrike" cap="none" dirty="0">
              <a:solidFill>
                <a:schemeClr val="dk1"/>
              </a:solidFill>
              <a:ea typeface="Comic Sans MS"/>
              <a:cs typeface="Comic Sans MS"/>
              <a:sym typeface="Comic Sans MS"/>
            </a:endParaRPr>
          </a:p>
        </p:txBody>
      </p:sp>
      <p:cxnSp>
        <p:nvCxnSpPr>
          <p:cNvPr id="46" name="Conector recto de flecha 45"/>
          <p:cNvCxnSpPr/>
          <p:nvPr/>
        </p:nvCxnSpPr>
        <p:spPr>
          <a:xfrm>
            <a:off x="5838510" y="4048837"/>
            <a:ext cx="2000564" cy="250954"/>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8" name="Shape 33454"/>
          <p:cNvSpPr txBox="1"/>
          <p:nvPr/>
        </p:nvSpPr>
        <p:spPr>
          <a:xfrm>
            <a:off x="7970994" y="4071826"/>
            <a:ext cx="2458505" cy="707846"/>
          </a:xfrm>
          <a:prstGeom prst="rect">
            <a:avLst/>
          </a:prstGeom>
          <a:noFill/>
          <a:ln>
            <a:noFill/>
          </a:ln>
        </p:spPr>
        <p:txBody>
          <a:bodyPr wrap="square" lIns="91425" tIns="45700" rIns="91425" bIns="45700" anchor="t" anchorCtr="0">
            <a:spAutoFit/>
          </a:bodyPr>
          <a:lstStyle/>
          <a:p>
            <a:pPr marL="0" marR="0" lvl="0" indent="0" algn="ctr" rtl="0">
              <a:spcBef>
                <a:spcPts val="0"/>
              </a:spcBef>
              <a:buClr>
                <a:schemeClr val="dk1"/>
              </a:buClr>
              <a:buSzPct val="25000"/>
              <a:buFont typeface="Comic Sans MS"/>
              <a:buNone/>
            </a:pPr>
            <a:r>
              <a:rPr lang="es-CL" sz="2000" b="0" i="0" u="none" strike="noStrike" cap="none" dirty="0" smtClean="0">
                <a:solidFill>
                  <a:schemeClr val="dk1"/>
                </a:solidFill>
                <a:ea typeface="Comic Sans MS"/>
                <a:cs typeface="Comic Sans MS"/>
                <a:sym typeface="Comic Sans MS"/>
              </a:rPr>
              <a:t>INFORMACIÓN SUPLEMENTARIA</a:t>
            </a:r>
            <a:endParaRPr lang="es-CL" sz="2000" b="0" i="0" u="none" strike="noStrike" cap="none" dirty="0">
              <a:solidFill>
                <a:schemeClr val="dk1"/>
              </a:solidFill>
              <a:ea typeface="Comic Sans MS"/>
              <a:cs typeface="Comic Sans MS"/>
              <a:sym typeface="Comic Sans MS"/>
            </a:endParaRPr>
          </a:p>
        </p:txBody>
      </p:sp>
      <p:sp>
        <p:nvSpPr>
          <p:cNvPr id="49" name="Shape 33454"/>
          <p:cNvSpPr txBox="1"/>
          <p:nvPr/>
        </p:nvSpPr>
        <p:spPr>
          <a:xfrm>
            <a:off x="7716137" y="2224659"/>
            <a:ext cx="2458505" cy="400069"/>
          </a:xfrm>
          <a:prstGeom prst="rect">
            <a:avLst/>
          </a:prstGeom>
          <a:noFill/>
          <a:ln>
            <a:noFill/>
          </a:ln>
        </p:spPr>
        <p:txBody>
          <a:bodyPr wrap="square" lIns="91425" tIns="45700" rIns="91425" bIns="45700" anchor="t" anchorCtr="0">
            <a:spAutoFit/>
          </a:bodyPr>
          <a:lstStyle/>
          <a:p>
            <a:pPr marL="0" marR="0" lvl="0" indent="0" algn="ctr" rtl="0">
              <a:spcBef>
                <a:spcPts val="0"/>
              </a:spcBef>
              <a:buClr>
                <a:schemeClr val="dk1"/>
              </a:buClr>
              <a:buSzPct val="25000"/>
              <a:buFont typeface="Comic Sans MS"/>
              <a:buNone/>
            </a:pPr>
            <a:r>
              <a:rPr lang="es-CL" sz="2000" b="0" i="0" u="none" strike="noStrike" cap="none" dirty="0" smtClean="0">
                <a:solidFill>
                  <a:schemeClr val="dk1"/>
                </a:solidFill>
                <a:ea typeface="Comic Sans MS"/>
                <a:cs typeface="Comic Sans MS"/>
                <a:sym typeface="Comic Sans MS"/>
              </a:rPr>
              <a:t>PESO MUNICIÓN</a:t>
            </a:r>
            <a:endParaRPr lang="es-CL" sz="2000" b="0" i="0" u="none" strike="noStrike" cap="none" dirty="0">
              <a:solidFill>
                <a:schemeClr val="dk1"/>
              </a:solidFill>
              <a:ea typeface="Comic Sans MS"/>
              <a:cs typeface="Comic Sans MS"/>
              <a:sym typeface="Comic Sans MS"/>
            </a:endParaRPr>
          </a:p>
        </p:txBody>
      </p:sp>
      <p:sp>
        <p:nvSpPr>
          <p:cNvPr id="25" name="Rectángulo 24"/>
          <p:cNvSpPr/>
          <p:nvPr/>
        </p:nvSpPr>
        <p:spPr>
          <a:xfrm>
            <a:off x="1528353" y="-120154"/>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MATERIAL DE ARTILLERÍA</a:t>
            </a:r>
            <a:endParaRPr lang="es-CL" sz="32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3852198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16" name="Rectángulo 15"/>
          <p:cNvSpPr/>
          <p:nvPr/>
        </p:nvSpPr>
        <p:spPr>
          <a:xfrm>
            <a:off x="1550223" y="1429618"/>
            <a:ext cx="6665074" cy="5186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solidFill>
                  <a:schemeClr val="bg1"/>
                </a:solidFill>
                <a:latin typeface="Arial" panose="020B0604020202020204" pitchFamily="34" charset="0"/>
                <a:cs typeface="Arial" panose="020B0604020202020204" pitchFamily="34" charset="0"/>
              </a:rPr>
              <a:t>D</a:t>
            </a:r>
            <a:r>
              <a:rPr lang="es-ES" b="1" dirty="0" smtClean="0">
                <a:solidFill>
                  <a:schemeClr val="bg1"/>
                </a:solidFill>
                <a:latin typeface="Arial" panose="020B0604020202020204" pitchFamily="34" charset="0"/>
                <a:cs typeface="Arial" panose="020B0604020202020204" pitchFamily="34" charset="0"/>
              </a:rPr>
              <a:t>. MUNICIÓN, ESPOLETAS Y CARGAS DE PROYECCIÓN</a:t>
            </a:r>
            <a:endParaRPr lang="en-US" b="1" dirty="0">
              <a:solidFill>
                <a:schemeClr val="bg1"/>
              </a:solidFill>
              <a:latin typeface="Arial" panose="020B0604020202020204" pitchFamily="34" charset="0"/>
              <a:cs typeface="Arial" panose="020B0604020202020204" pitchFamily="34" charset="0"/>
            </a:endParaRPr>
          </a:p>
        </p:txBody>
      </p:sp>
      <p:grpSp>
        <p:nvGrpSpPr>
          <p:cNvPr id="11" name="Grupo 10"/>
          <p:cNvGrpSpPr/>
          <p:nvPr/>
        </p:nvGrpSpPr>
        <p:grpSpPr>
          <a:xfrm>
            <a:off x="1908337" y="2192624"/>
            <a:ext cx="7866732" cy="4015720"/>
            <a:chOff x="952467" y="1529346"/>
            <a:chExt cx="8604975" cy="5479248"/>
          </a:xfrm>
        </p:grpSpPr>
        <p:pic>
          <p:nvPicPr>
            <p:cNvPr id="13" name="Shape 33444"/>
            <p:cNvPicPr preferRelativeResize="0"/>
            <p:nvPr/>
          </p:nvPicPr>
          <p:blipFill rotWithShape="1">
            <a:blip r:embed="rId5">
              <a:alphaModFix/>
            </a:blip>
            <a:srcRect t="18758" b="19820"/>
            <a:stretch/>
          </p:blipFill>
          <p:spPr>
            <a:xfrm rot="16200000">
              <a:off x="-806021" y="3287834"/>
              <a:ext cx="5281153" cy="1764177"/>
            </a:xfrm>
            <a:prstGeom prst="rect">
              <a:avLst/>
            </a:prstGeom>
            <a:noFill/>
            <a:ln w="28575" cap="flat" cmpd="sng">
              <a:solidFill>
                <a:schemeClr val="dk1"/>
              </a:solidFill>
              <a:prstDash val="solid"/>
              <a:round/>
              <a:headEnd type="none" w="med" len="med"/>
              <a:tailEnd type="none" w="med" len="med"/>
            </a:ln>
          </p:spPr>
        </p:pic>
        <p:pic>
          <p:nvPicPr>
            <p:cNvPr id="17" name="Shape 33445"/>
            <p:cNvPicPr preferRelativeResize="0"/>
            <p:nvPr/>
          </p:nvPicPr>
          <p:blipFill rotWithShape="1">
            <a:blip r:embed="rId6">
              <a:alphaModFix/>
            </a:blip>
            <a:srcRect l="12103" t="1497"/>
            <a:stretch/>
          </p:blipFill>
          <p:spPr>
            <a:xfrm>
              <a:off x="3833719" y="1607632"/>
              <a:ext cx="1767387" cy="5159010"/>
            </a:xfrm>
            <a:prstGeom prst="rect">
              <a:avLst/>
            </a:prstGeom>
            <a:noFill/>
            <a:ln w="28575" cap="flat" cmpd="sng">
              <a:solidFill>
                <a:schemeClr val="dk1"/>
              </a:solidFill>
              <a:prstDash val="solid"/>
              <a:miter lim="800000"/>
              <a:headEnd type="none" w="med" len="med"/>
              <a:tailEnd type="none" w="med" len="med"/>
            </a:ln>
          </p:spPr>
        </p:pic>
        <p:cxnSp>
          <p:nvCxnSpPr>
            <p:cNvPr id="18" name="Shape 33447"/>
            <p:cNvCxnSpPr/>
            <p:nvPr/>
          </p:nvCxnSpPr>
          <p:spPr>
            <a:xfrm>
              <a:off x="4725229" y="6024580"/>
              <a:ext cx="1987727" cy="0"/>
            </a:xfrm>
            <a:prstGeom prst="straightConnector1">
              <a:avLst/>
            </a:prstGeom>
            <a:noFill/>
            <a:ln w="28575" cap="rnd" cmpd="sng">
              <a:solidFill>
                <a:schemeClr val="dk1"/>
              </a:solidFill>
              <a:prstDash val="solid"/>
              <a:round/>
              <a:headEnd type="none" w="med" len="med"/>
              <a:tailEnd type="none" w="med" len="med"/>
            </a:ln>
            <a:effectLst>
              <a:outerShdw blurRad="38100" dist="25400" dir="5400000" rotWithShape="0">
                <a:srgbClr val="000000">
                  <a:alpha val="44710"/>
                </a:srgbClr>
              </a:outerShdw>
            </a:effectLst>
          </p:spPr>
        </p:cxnSp>
        <p:cxnSp>
          <p:nvCxnSpPr>
            <p:cNvPr id="22" name="Shape 33448"/>
            <p:cNvCxnSpPr/>
            <p:nvPr/>
          </p:nvCxnSpPr>
          <p:spPr>
            <a:xfrm>
              <a:off x="4717425" y="5178959"/>
              <a:ext cx="1987726" cy="15524"/>
            </a:xfrm>
            <a:prstGeom prst="straightConnector1">
              <a:avLst/>
            </a:prstGeom>
            <a:noFill/>
            <a:ln w="28575" cap="rnd" cmpd="sng">
              <a:solidFill>
                <a:schemeClr val="dk1"/>
              </a:solidFill>
              <a:prstDash val="solid"/>
              <a:round/>
              <a:headEnd type="none" w="med" len="med"/>
              <a:tailEnd type="none" w="med" len="med"/>
            </a:ln>
            <a:effectLst>
              <a:outerShdw blurRad="38100" dist="25400" dir="5400000" rotWithShape="0">
                <a:srgbClr val="000000">
                  <a:alpha val="44710"/>
                </a:srgbClr>
              </a:outerShdw>
            </a:effectLst>
          </p:spPr>
        </p:cxnSp>
        <p:cxnSp>
          <p:nvCxnSpPr>
            <p:cNvPr id="23" name="Shape 33449"/>
            <p:cNvCxnSpPr/>
            <p:nvPr/>
          </p:nvCxnSpPr>
          <p:spPr>
            <a:xfrm>
              <a:off x="4717425" y="4262677"/>
              <a:ext cx="1972258" cy="0"/>
            </a:xfrm>
            <a:prstGeom prst="straightConnector1">
              <a:avLst/>
            </a:prstGeom>
            <a:noFill/>
            <a:ln w="28575" cap="rnd" cmpd="sng">
              <a:solidFill>
                <a:schemeClr val="dk1"/>
              </a:solidFill>
              <a:prstDash val="solid"/>
              <a:round/>
              <a:headEnd type="none" w="med" len="med"/>
              <a:tailEnd type="none" w="med" len="med"/>
            </a:ln>
            <a:effectLst>
              <a:outerShdw blurRad="38100" dist="25400" dir="5400000" rotWithShape="0">
                <a:srgbClr val="000000">
                  <a:alpha val="44710"/>
                </a:srgbClr>
              </a:outerShdw>
            </a:effectLst>
          </p:spPr>
        </p:cxnSp>
        <p:cxnSp>
          <p:nvCxnSpPr>
            <p:cNvPr id="24" name="Shape 33450"/>
            <p:cNvCxnSpPr/>
            <p:nvPr/>
          </p:nvCxnSpPr>
          <p:spPr>
            <a:xfrm>
              <a:off x="4717425" y="3033137"/>
              <a:ext cx="1972258" cy="15524"/>
            </a:xfrm>
            <a:prstGeom prst="straightConnector1">
              <a:avLst/>
            </a:prstGeom>
            <a:noFill/>
            <a:ln w="28575" cap="rnd" cmpd="sng">
              <a:solidFill>
                <a:schemeClr val="dk1"/>
              </a:solidFill>
              <a:prstDash val="solid"/>
              <a:round/>
              <a:headEnd type="none" w="med" len="med"/>
              <a:tailEnd type="none" w="med" len="med"/>
            </a:ln>
            <a:effectLst>
              <a:outerShdw blurRad="38100" dist="25400" dir="5400000" rotWithShape="0">
                <a:srgbClr val="000000">
                  <a:alpha val="44710"/>
                </a:srgbClr>
              </a:outerShdw>
            </a:effectLst>
          </p:spPr>
        </p:cxnSp>
        <p:sp>
          <p:nvSpPr>
            <p:cNvPr id="25" name="Shape 33451"/>
            <p:cNvSpPr txBox="1"/>
            <p:nvPr/>
          </p:nvSpPr>
          <p:spPr>
            <a:xfrm>
              <a:off x="6689578" y="2719347"/>
              <a:ext cx="1919436" cy="369291"/>
            </a:xfrm>
            <a:prstGeom prst="rect">
              <a:avLst/>
            </a:prstGeom>
            <a:noFill/>
            <a:ln>
              <a:noFill/>
            </a:ln>
          </p:spPr>
          <p:txBody>
            <a:bodyPr wrap="square" lIns="91425" tIns="45700" rIns="91425" bIns="45700" anchor="t" anchorCtr="0">
              <a:spAutoFit/>
            </a:bodyPr>
            <a:lstStyle/>
            <a:p>
              <a:pPr marL="0" marR="0" lvl="0" indent="0" algn="l" rtl="0">
                <a:spcBef>
                  <a:spcPts val="0"/>
                </a:spcBef>
                <a:buClr>
                  <a:schemeClr val="dk1"/>
                </a:buClr>
                <a:buFont typeface="Arial"/>
                <a:buNone/>
              </a:pPr>
              <a:endParaRPr sz="1800" b="0" i="0" u="none" strike="noStrike" cap="none">
                <a:solidFill>
                  <a:schemeClr val="lt1"/>
                </a:solidFill>
                <a:ea typeface="Century Gothic"/>
                <a:cs typeface="Century Gothic"/>
                <a:sym typeface="Century Gothic"/>
              </a:endParaRPr>
            </a:p>
          </p:txBody>
        </p:sp>
        <p:sp>
          <p:nvSpPr>
            <p:cNvPr id="26" name="Shape 33453"/>
            <p:cNvSpPr txBox="1"/>
            <p:nvPr/>
          </p:nvSpPr>
          <p:spPr>
            <a:xfrm>
              <a:off x="6705185" y="4082376"/>
              <a:ext cx="2184719" cy="400069"/>
            </a:xfrm>
            <a:prstGeom prst="rect">
              <a:avLst/>
            </a:prstGeom>
            <a:noFill/>
            <a:ln>
              <a:noFill/>
            </a:ln>
          </p:spPr>
          <p:txBody>
            <a:bodyPr wrap="square" lIns="91425" tIns="45700" rIns="91425" bIns="45700" anchor="t" anchorCtr="0">
              <a:spAutoFit/>
            </a:bodyPr>
            <a:lstStyle/>
            <a:p>
              <a:pPr marL="0" marR="0" lvl="0" indent="0" algn="l" rtl="0">
                <a:spcBef>
                  <a:spcPts val="0"/>
                </a:spcBef>
                <a:buClr>
                  <a:schemeClr val="dk1"/>
                </a:buClr>
                <a:buSzPct val="25000"/>
                <a:buFont typeface="Comic Sans MS"/>
                <a:buNone/>
              </a:pPr>
              <a:r>
                <a:rPr lang="es-CL" sz="2000" b="0" i="0" u="none" strike="noStrike" cap="none" dirty="0">
                  <a:solidFill>
                    <a:schemeClr val="dk1"/>
                  </a:solidFill>
                  <a:ea typeface="Comic Sans MS"/>
                  <a:cs typeface="Comic Sans MS"/>
                  <a:sym typeface="Comic Sans MS"/>
                </a:rPr>
                <a:t>ZONA 3</a:t>
              </a:r>
              <a:r>
                <a:rPr lang="es-CL" sz="1800" b="0" i="0" u="none" strike="noStrike" cap="none" dirty="0">
                  <a:solidFill>
                    <a:schemeClr val="lt1"/>
                  </a:solidFill>
                  <a:ea typeface="Comic Sans MS"/>
                  <a:cs typeface="Comic Sans MS"/>
                  <a:sym typeface="Comic Sans MS"/>
                </a:rPr>
                <a:t>	</a:t>
              </a:r>
            </a:p>
          </p:txBody>
        </p:sp>
        <p:sp>
          <p:nvSpPr>
            <p:cNvPr id="27" name="Shape 33454"/>
            <p:cNvSpPr txBox="1"/>
            <p:nvPr/>
          </p:nvSpPr>
          <p:spPr>
            <a:xfrm>
              <a:off x="6627156" y="5006489"/>
              <a:ext cx="2262932" cy="400069"/>
            </a:xfrm>
            <a:prstGeom prst="rect">
              <a:avLst/>
            </a:prstGeom>
            <a:noFill/>
            <a:ln>
              <a:noFill/>
            </a:ln>
          </p:spPr>
          <p:txBody>
            <a:bodyPr wrap="square" lIns="91425" tIns="45700" rIns="91425" bIns="45700" anchor="t" anchorCtr="0">
              <a:spAutoFit/>
            </a:bodyPr>
            <a:lstStyle/>
            <a:p>
              <a:pPr marL="0" marR="0" lvl="0" indent="0" algn="l" rtl="0">
                <a:spcBef>
                  <a:spcPts val="0"/>
                </a:spcBef>
                <a:buClr>
                  <a:schemeClr val="dk1"/>
                </a:buClr>
                <a:buSzPct val="25000"/>
                <a:buFont typeface="Comic Sans MS"/>
                <a:buNone/>
              </a:pPr>
              <a:r>
                <a:rPr lang="es-CL" sz="2000" b="0" i="0" u="none" strike="noStrike" cap="none" dirty="0">
                  <a:solidFill>
                    <a:schemeClr val="dk1"/>
                  </a:solidFill>
                  <a:ea typeface="Comic Sans MS"/>
                  <a:cs typeface="Comic Sans MS"/>
                  <a:sym typeface="Comic Sans MS"/>
                </a:rPr>
                <a:t>ZONA 2</a:t>
              </a:r>
            </a:p>
          </p:txBody>
        </p:sp>
        <p:sp>
          <p:nvSpPr>
            <p:cNvPr id="28" name="Shape 33455"/>
            <p:cNvSpPr txBox="1"/>
            <p:nvPr/>
          </p:nvSpPr>
          <p:spPr>
            <a:xfrm>
              <a:off x="6712988" y="5829253"/>
              <a:ext cx="2590669" cy="400069"/>
            </a:xfrm>
            <a:prstGeom prst="rect">
              <a:avLst/>
            </a:prstGeom>
            <a:noFill/>
            <a:ln>
              <a:noFill/>
            </a:ln>
          </p:spPr>
          <p:txBody>
            <a:bodyPr wrap="square" lIns="91425" tIns="45700" rIns="91425" bIns="45700" anchor="t" anchorCtr="0">
              <a:spAutoFit/>
            </a:bodyPr>
            <a:lstStyle/>
            <a:p>
              <a:pPr marL="0" marR="0" lvl="0" indent="0" algn="l" rtl="0">
                <a:spcBef>
                  <a:spcPts val="0"/>
                </a:spcBef>
                <a:buClr>
                  <a:schemeClr val="dk1"/>
                </a:buClr>
                <a:buSzPct val="25000"/>
                <a:buFont typeface="Comic Sans MS"/>
                <a:buNone/>
              </a:pPr>
              <a:r>
                <a:rPr lang="es-CL" sz="2000" b="0" i="0" u="none" strike="noStrike" cap="none" dirty="0">
                  <a:solidFill>
                    <a:schemeClr val="dk1"/>
                  </a:solidFill>
                  <a:ea typeface="Comic Sans MS"/>
                  <a:cs typeface="Comic Sans MS"/>
                  <a:sym typeface="Comic Sans MS"/>
                </a:rPr>
                <a:t>ZONA 1</a:t>
              </a:r>
            </a:p>
          </p:txBody>
        </p:sp>
        <p:cxnSp>
          <p:nvCxnSpPr>
            <p:cNvPr id="29" name="Shape 33456"/>
            <p:cNvCxnSpPr/>
            <p:nvPr/>
          </p:nvCxnSpPr>
          <p:spPr>
            <a:xfrm rot="10800000" flipH="1">
              <a:off x="4885246" y="6604254"/>
              <a:ext cx="1827798" cy="16403"/>
            </a:xfrm>
            <a:prstGeom prst="straightConnector1">
              <a:avLst/>
            </a:prstGeom>
            <a:noFill/>
            <a:ln w="28575" cap="rnd" cmpd="sng">
              <a:solidFill>
                <a:schemeClr val="dk1"/>
              </a:solidFill>
              <a:prstDash val="solid"/>
              <a:round/>
              <a:headEnd type="none" w="med" len="med"/>
              <a:tailEnd type="none" w="med" len="med"/>
            </a:ln>
            <a:effectLst>
              <a:outerShdw blurRad="38100" dist="25400" dir="5400000" rotWithShape="0">
                <a:srgbClr val="000000">
                  <a:alpha val="44710"/>
                </a:srgbClr>
              </a:outerShdw>
            </a:effectLst>
          </p:spPr>
        </p:cxnSp>
        <p:sp>
          <p:nvSpPr>
            <p:cNvPr id="30" name="Shape 33457"/>
            <p:cNvSpPr txBox="1"/>
            <p:nvPr/>
          </p:nvSpPr>
          <p:spPr>
            <a:xfrm>
              <a:off x="6712988" y="6378731"/>
              <a:ext cx="2844454" cy="629863"/>
            </a:xfrm>
            <a:prstGeom prst="rect">
              <a:avLst/>
            </a:prstGeom>
            <a:noFill/>
            <a:ln>
              <a:noFill/>
            </a:ln>
          </p:spPr>
          <p:txBody>
            <a:bodyPr wrap="square" lIns="91425" tIns="45700" rIns="91425" bIns="45700" anchor="t" anchorCtr="0">
              <a:spAutoFit/>
            </a:bodyPr>
            <a:lstStyle/>
            <a:p>
              <a:pPr marL="0" marR="0" lvl="0" indent="0" algn="l" rtl="0">
                <a:spcBef>
                  <a:spcPts val="0"/>
                </a:spcBef>
                <a:buClr>
                  <a:schemeClr val="dk1"/>
                </a:buClr>
                <a:buSzPct val="25000"/>
                <a:buFont typeface="Comic Sans MS"/>
                <a:buNone/>
              </a:pPr>
              <a:r>
                <a:rPr lang="es-CL" sz="2400" b="0" i="0" u="none" strike="noStrike" cap="none" dirty="0" smtClean="0">
                  <a:solidFill>
                    <a:schemeClr val="dk1"/>
                  </a:solidFill>
                  <a:ea typeface="Comic Sans MS"/>
                  <a:cs typeface="Comic Sans MS"/>
                  <a:sym typeface="Comic Sans MS"/>
                </a:rPr>
                <a:t>CEBO DE IGNICIÓN</a:t>
              </a:r>
              <a:endParaRPr lang="es-CL" sz="2400" b="0" i="0" u="none" strike="noStrike" cap="none" dirty="0">
                <a:solidFill>
                  <a:schemeClr val="dk1"/>
                </a:solidFill>
                <a:ea typeface="Comic Sans MS"/>
                <a:cs typeface="Comic Sans MS"/>
                <a:sym typeface="Comic Sans MS"/>
              </a:endParaRPr>
            </a:p>
          </p:txBody>
        </p:sp>
      </p:grpSp>
      <p:sp>
        <p:nvSpPr>
          <p:cNvPr id="31" name="Shape 33453"/>
          <p:cNvSpPr txBox="1"/>
          <p:nvPr/>
        </p:nvSpPr>
        <p:spPr>
          <a:xfrm>
            <a:off x="7216654" y="3106089"/>
            <a:ext cx="1997286" cy="400069"/>
          </a:xfrm>
          <a:prstGeom prst="rect">
            <a:avLst/>
          </a:prstGeom>
          <a:noFill/>
          <a:ln>
            <a:noFill/>
          </a:ln>
        </p:spPr>
        <p:txBody>
          <a:bodyPr wrap="square" lIns="91425" tIns="45700" rIns="91425" bIns="45700" anchor="t" anchorCtr="0">
            <a:spAutoFit/>
          </a:bodyPr>
          <a:lstStyle/>
          <a:p>
            <a:pPr marL="0" marR="0" lvl="0" indent="0" algn="l" rtl="0">
              <a:spcBef>
                <a:spcPts val="0"/>
              </a:spcBef>
              <a:buClr>
                <a:schemeClr val="dk1"/>
              </a:buClr>
              <a:buSzPct val="25000"/>
              <a:buFont typeface="Comic Sans MS"/>
              <a:buNone/>
            </a:pPr>
            <a:r>
              <a:rPr lang="es-CL" sz="2000" b="0" i="0" u="none" strike="noStrike" cap="none" dirty="0">
                <a:solidFill>
                  <a:schemeClr val="dk1"/>
                </a:solidFill>
                <a:ea typeface="Comic Sans MS"/>
                <a:cs typeface="Comic Sans MS"/>
                <a:sym typeface="Comic Sans MS"/>
              </a:rPr>
              <a:t>ZONA </a:t>
            </a:r>
            <a:r>
              <a:rPr lang="es-CL" sz="2000" b="0" i="0" u="none" strike="noStrike" cap="none" dirty="0" smtClean="0">
                <a:solidFill>
                  <a:schemeClr val="dk1"/>
                </a:solidFill>
                <a:ea typeface="Comic Sans MS"/>
                <a:cs typeface="Comic Sans MS"/>
                <a:sym typeface="Comic Sans MS"/>
              </a:rPr>
              <a:t>4</a:t>
            </a:r>
            <a:r>
              <a:rPr lang="es-CL" sz="1800" b="0" i="0" u="none" strike="noStrike" cap="none" dirty="0">
                <a:solidFill>
                  <a:schemeClr val="lt1"/>
                </a:solidFill>
                <a:ea typeface="Comic Sans MS"/>
                <a:cs typeface="Comic Sans MS"/>
                <a:sym typeface="Comic Sans MS"/>
              </a:rPr>
              <a:t>	</a:t>
            </a:r>
          </a:p>
        </p:txBody>
      </p:sp>
      <p:pic>
        <p:nvPicPr>
          <p:cNvPr id="3" name="Imagen 2"/>
          <p:cNvPicPr>
            <a:picLocks noChangeAspect="1"/>
          </p:cNvPicPr>
          <p:nvPr/>
        </p:nvPicPr>
        <p:blipFill>
          <a:blip r:embed="rId7"/>
          <a:stretch>
            <a:fillRect/>
          </a:stretch>
        </p:blipFill>
        <p:spPr>
          <a:xfrm>
            <a:off x="9105606" y="2010532"/>
            <a:ext cx="1967396" cy="2744000"/>
          </a:xfrm>
          <a:prstGeom prst="rect">
            <a:avLst/>
          </a:prstGeom>
        </p:spPr>
      </p:pic>
      <p:sp>
        <p:nvSpPr>
          <p:cNvPr id="32" name="Shape 33453"/>
          <p:cNvSpPr txBox="1"/>
          <p:nvPr/>
        </p:nvSpPr>
        <p:spPr>
          <a:xfrm>
            <a:off x="8896900" y="4810096"/>
            <a:ext cx="1997286" cy="677068"/>
          </a:xfrm>
          <a:prstGeom prst="rect">
            <a:avLst/>
          </a:prstGeom>
          <a:noFill/>
          <a:ln>
            <a:noFill/>
          </a:ln>
        </p:spPr>
        <p:txBody>
          <a:bodyPr wrap="square" lIns="91425" tIns="45700" rIns="91425" bIns="45700" anchor="t" anchorCtr="0">
            <a:spAutoFit/>
          </a:bodyPr>
          <a:lstStyle/>
          <a:p>
            <a:pPr marL="0" marR="0" lvl="0" indent="0" algn="l" rtl="0">
              <a:spcBef>
                <a:spcPts val="0"/>
              </a:spcBef>
              <a:buClr>
                <a:schemeClr val="dk1"/>
              </a:buClr>
              <a:buSzPct val="25000"/>
              <a:buFont typeface="Comic Sans MS"/>
              <a:buNone/>
            </a:pPr>
            <a:r>
              <a:rPr lang="es-CL" sz="2000" b="0" i="0" u="none" strike="noStrike" cap="none" dirty="0" smtClean="0">
                <a:solidFill>
                  <a:schemeClr val="dk1"/>
                </a:solidFill>
                <a:ea typeface="Comic Sans MS"/>
                <a:cs typeface="Comic Sans MS"/>
                <a:sym typeface="Comic Sans MS"/>
              </a:rPr>
              <a:t>ESTOPIN M82</a:t>
            </a:r>
            <a:r>
              <a:rPr lang="es-CL" sz="1800" b="0" i="0" u="none" strike="noStrike" cap="none" dirty="0">
                <a:solidFill>
                  <a:schemeClr val="lt1"/>
                </a:solidFill>
                <a:ea typeface="Comic Sans MS"/>
                <a:cs typeface="Comic Sans MS"/>
                <a:sym typeface="Comic Sans MS"/>
              </a:rPr>
              <a:t>	</a:t>
            </a:r>
          </a:p>
        </p:txBody>
      </p:sp>
      <p:sp>
        <p:nvSpPr>
          <p:cNvPr id="33" name="Rectángulo 32"/>
          <p:cNvSpPr/>
          <p:nvPr/>
        </p:nvSpPr>
        <p:spPr>
          <a:xfrm>
            <a:off x="1528353" y="58793"/>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MATERIAL DE ARTILLERÍA</a:t>
            </a:r>
            <a:endParaRPr lang="es-CL" sz="32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2630448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ángulo redondeado 32"/>
          <p:cNvSpPr/>
          <p:nvPr/>
        </p:nvSpPr>
        <p:spPr>
          <a:xfrm>
            <a:off x="1398879" y="2058741"/>
            <a:ext cx="5846864" cy="3780679"/>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pt-BR" sz="1600" dirty="0">
              <a:solidFill>
                <a:schemeClr val="tx1"/>
              </a:solidFill>
              <a:latin typeface="Arial" panose="020B0604020202020204" pitchFamily="34" charset="0"/>
              <a:cs typeface="Arial" panose="020B0604020202020204" pitchFamily="34" charset="0"/>
            </a:endParaRPr>
          </a:p>
        </p:txBody>
      </p:sp>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16" name="Rectángulo 15"/>
          <p:cNvSpPr/>
          <p:nvPr/>
        </p:nvSpPr>
        <p:spPr>
          <a:xfrm>
            <a:off x="1550223" y="1429618"/>
            <a:ext cx="6665074" cy="5186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solidFill>
                  <a:schemeClr val="bg1"/>
                </a:solidFill>
                <a:latin typeface="Arial" panose="020B0604020202020204" pitchFamily="34" charset="0"/>
                <a:cs typeface="Arial" panose="020B0604020202020204" pitchFamily="34" charset="0"/>
              </a:rPr>
              <a:t>D</a:t>
            </a:r>
            <a:r>
              <a:rPr lang="es-ES" b="1" dirty="0" smtClean="0">
                <a:solidFill>
                  <a:schemeClr val="bg1"/>
                </a:solidFill>
                <a:latin typeface="Arial" panose="020B0604020202020204" pitchFamily="34" charset="0"/>
                <a:cs typeface="Arial" panose="020B0604020202020204" pitchFamily="34" charset="0"/>
              </a:rPr>
              <a:t>. MUNICIÓN, ESPOLETAS Y CARGAS DE PROYECCIÓN</a:t>
            </a:r>
            <a:endParaRPr lang="en-US" b="1" dirty="0">
              <a:solidFill>
                <a:schemeClr val="bg1"/>
              </a:solidFill>
              <a:latin typeface="Arial" panose="020B0604020202020204" pitchFamily="34" charset="0"/>
              <a:cs typeface="Arial" panose="020B0604020202020204" pitchFamily="34" charset="0"/>
            </a:endParaRPr>
          </a:p>
        </p:txBody>
      </p:sp>
      <p:sp>
        <p:nvSpPr>
          <p:cNvPr id="31" name="Shape 33453"/>
          <p:cNvSpPr txBox="1"/>
          <p:nvPr/>
        </p:nvSpPr>
        <p:spPr>
          <a:xfrm>
            <a:off x="1774209" y="2195162"/>
            <a:ext cx="4735773" cy="3724056"/>
          </a:xfrm>
          <a:prstGeom prst="rect">
            <a:avLst/>
          </a:prstGeom>
          <a:noFill/>
          <a:ln>
            <a:noFill/>
          </a:ln>
        </p:spPr>
        <p:txBody>
          <a:bodyPr wrap="square" lIns="91425" tIns="45700" rIns="91425" bIns="45700" anchor="t" anchorCtr="0">
            <a:spAutoFit/>
          </a:bodyPr>
          <a:lstStyle/>
          <a:p>
            <a:pPr marL="0" marR="0" lvl="0" indent="0" algn="ctr" rtl="0">
              <a:spcBef>
                <a:spcPts val="0"/>
              </a:spcBef>
              <a:buClr>
                <a:schemeClr val="dk1"/>
              </a:buClr>
              <a:buSzPct val="25000"/>
              <a:buFont typeface="Comic Sans MS"/>
              <a:buNone/>
            </a:pPr>
            <a:r>
              <a:rPr lang="es-CL" b="0" i="0" u="sng" strike="noStrike" cap="none" dirty="0" smtClean="0">
                <a:solidFill>
                  <a:schemeClr val="dk1"/>
                </a:solidFill>
                <a:latin typeface="Arial" panose="020B0604020202020204" pitchFamily="34" charset="0"/>
                <a:ea typeface="Comic Sans MS"/>
                <a:cs typeface="Arial" panose="020B0604020202020204" pitchFamily="34" charset="0"/>
                <a:sym typeface="Comic Sans MS"/>
              </a:rPr>
              <a:t>ESPOLETAS AUTORIZADAS</a:t>
            </a:r>
          </a:p>
          <a:p>
            <a:pPr marL="0" marR="0" lvl="0" indent="0" algn="ctr" rtl="0">
              <a:spcBef>
                <a:spcPts val="0"/>
              </a:spcBef>
              <a:buClr>
                <a:schemeClr val="dk1"/>
              </a:buClr>
              <a:buSzPct val="25000"/>
              <a:buFont typeface="Comic Sans MS"/>
              <a:buNone/>
            </a:pPr>
            <a:endParaRPr lang="es-CL" dirty="0">
              <a:solidFill>
                <a:schemeClr val="dk1"/>
              </a:solidFill>
              <a:latin typeface="Arial" panose="020B0604020202020204" pitchFamily="34" charset="0"/>
              <a:ea typeface="Comic Sans MS"/>
              <a:cs typeface="Arial" panose="020B0604020202020204" pitchFamily="34" charset="0"/>
              <a:sym typeface="Comic Sans MS"/>
            </a:endParaRPr>
          </a:p>
          <a:p>
            <a:pPr marL="0" marR="0" lvl="0" indent="0" rtl="0">
              <a:spcBef>
                <a:spcPts val="0"/>
              </a:spcBef>
              <a:buClr>
                <a:schemeClr val="dk1"/>
              </a:buClr>
              <a:buSzPct val="25000"/>
              <a:buFont typeface="Comic Sans MS"/>
              <a:buNone/>
            </a:pPr>
            <a:r>
              <a:rPr lang="es-CL" b="0" i="0" u="none" strike="noStrike" cap="none" dirty="0" smtClean="0">
                <a:solidFill>
                  <a:schemeClr val="dk1"/>
                </a:solidFill>
                <a:latin typeface="Arial" panose="020B0604020202020204" pitchFamily="34" charset="0"/>
                <a:ea typeface="Comic Sans MS"/>
                <a:cs typeface="Arial" panose="020B0604020202020204" pitchFamily="34" charset="0"/>
                <a:sym typeface="Comic Sans MS"/>
              </a:rPr>
              <a:t>M-557 (SQ/DELAY 0.05SG)</a:t>
            </a:r>
          </a:p>
          <a:p>
            <a:pPr marL="0" marR="0" lvl="0" indent="0" rtl="0">
              <a:spcBef>
                <a:spcPts val="0"/>
              </a:spcBef>
              <a:buClr>
                <a:schemeClr val="dk1"/>
              </a:buClr>
              <a:buSzPct val="25000"/>
              <a:buFont typeface="Comic Sans MS"/>
              <a:buNone/>
            </a:pPr>
            <a:endParaRPr lang="es-CL" b="0" i="0" u="none" strike="noStrike" cap="none" dirty="0" smtClean="0">
              <a:solidFill>
                <a:schemeClr val="dk1"/>
              </a:solidFill>
              <a:latin typeface="Arial" panose="020B0604020202020204" pitchFamily="34" charset="0"/>
              <a:ea typeface="Comic Sans MS"/>
              <a:cs typeface="Arial" panose="020B0604020202020204" pitchFamily="34" charset="0"/>
              <a:sym typeface="Comic Sans MS"/>
            </a:endParaRPr>
          </a:p>
          <a:p>
            <a:pPr marL="0" marR="0" lvl="0" indent="0" rtl="0">
              <a:spcBef>
                <a:spcPts val="0"/>
              </a:spcBef>
              <a:buClr>
                <a:schemeClr val="dk1"/>
              </a:buClr>
              <a:buSzPct val="25000"/>
              <a:buFont typeface="Comic Sans MS"/>
              <a:buNone/>
            </a:pPr>
            <a:r>
              <a:rPr lang="es-CL" dirty="0" smtClean="0">
                <a:solidFill>
                  <a:schemeClr val="dk1"/>
                </a:solidFill>
                <a:latin typeface="Arial" panose="020B0604020202020204" pitchFamily="34" charset="0"/>
                <a:ea typeface="Comic Sans MS"/>
                <a:cs typeface="Arial" panose="020B0604020202020204" pitchFamily="34" charset="0"/>
                <a:sym typeface="Comic Sans MS"/>
              </a:rPr>
              <a:t>M-78   (CP/DELAY)</a:t>
            </a:r>
          </a:p>
          <a:p>
            <a:pPr marL="0" marR="0" lvl="0" indent="0" rtl="0">
              <a:spcBef>
                <a:spcPts val="0"/>
              </a:spcBef>
              <a:buClr>
                <a:schemeClr val="dk1"/>
              </a:buClr>
              <a:buSzPct val="25000"/>
              <a:buFont typeface="Comic Sans MS"/>
              <a:buNone/>
            </a:pPr>
            <a:endParaRPr lang="es-CL" dirty="0" smtClean="0">
              <a:solidFill>
                <a:schemeClr val="dk1"/>
              </a:solidFill>
              <a:latin typeface="Arial" panose="020B0604020202020204" pitchFamily="34" charset="0"/>
              <a:ea typeface="Comic Sans MS"/>
              <a:cs typeface="Arial" panose="020B0604020202020204" pitchFamily="34" charset="0"/>
              <a:sym typeface="Comic Sans MS"/>
            </a:endParaRPr>
          </a:p>
          <a:p>
            <a:pPr marL="0" marR="0" lvl="0" indent="0" rtl="0">
              <a:spcBef>
                <a:spcPts val="0"/>
              </a:spcBef>
              <a:buClr>
                <a:schemeClr val="dk1"/>
              </a:buClr>
              <a:buSzPct val="25000"/>
              <a:buFont typeface="Comic Sans MS"/>
              <a:buNone/>
            </a:pPr>
            <a:r>
              <a:rPr lang="es-CL" b="0" i="0" u="none" strike="noStrike" cap="none" dirty="0" smtClean="0">
                <a:solidFill>
                  <a:schemeClr val="dk1"/>
                </a:solidFill>
                <a:latin typeface="Arial" panose="020B0604020202020204" pitchFamily="34" charset="0"/>
                <a:ea typeface="Comic Sans MS"/>
                <a:cs typeface="Arial" panose="020B0604020202020204" pitchFamily="34" charset="0"/>
                <a:sym typeface="Comic Sans MS"/>
              </a:rPr>
              <a:t>M-520 (MT/SQ)</a:t>
            </a:r>
          </a:p>
          <a:p>
            <a:pPr marL="0" marR="0" lvl="0" indent="0" rtl="0">
              <a:spcBef>
                <a:spcPts val="0"/>
              </a:spcBef>
              <a:buClr>
                <a:schemeClr val="dk1"/>
              </a:buClr>
              <a:buSzPct val="25000"/>
              <a:buFont typeface="Comic Sans MS"/>
              <a:buNone/>
            </a:pPr>
            <a:endParaRPr lang="es-CL" b="0" i="0" u="none" strike="noStrike" cap="none" dirty="0" smtClean="0">
              <a:solidFill>
                <a:schemeClr val="dk1"/>
              </a:solidFill>
              <a:latin typeface="Arial" panose="020B0604020202020204" pitchFamily="34" charset="0"/>
              <a:ea typeface="Comic Sans MS"/>
              <a:cs typeface="Arial" panose="020B0604020202020204" pitchFamily="34" charset="0"/>
              <a:sym typeface="Comic Sans MS"/>
            </a:endParaRPr>
          </a:p>
          <a:p>
            <a:pPr marL="0" marR="0" lvl="0" indent="0" rtl="0">
              <a:spcBef>
                <a:spcPts val="0"/>
              </a:spcBef>
              <a:buClr>
                <a:schemeClr val="dk1"/>
              </a:buClr>
              <a:buSzPct val="25000"/>
              <a:buFont typeface="Comic Sans MS"/>
              <a:buNone/>
            </a:pPr>
            <a:r>
              <a:rPr lang="es-CL" dirty="0" smtClean="0">
                <a:solidFill>
                  <a:schemeClr val="dk1"/>
                </a:solidFill>
                <a:latin typeface="Arial" panose="020B0604020202020204" pitchFamily="34" charset="0"/>
                <a:ea typeface="Comic Sans MS"/>
                <a:cs typeface="Arial" panose="020B0604020202020204" pitchFamily="34" charset="0"/>
                <a:sym typeface="Comic Sans MS"/>
              </a:rPr>
              <a:t>M-514  </a:t>
            </a:r>
            <a:r>
              <a:rPr lang="es-CL" dirty="0">
                <a:solidFill>
                  <a:schemeClr val="dk1"/>
                </a:solidFill>
                <a:latin typeface="Arial" panose="020B0604020202020204" pitchFamily="34" charset="0"/>
                <a:ea typeface="Comic Sans MS"/>
                <a:cs typeface="Arial" panose="020B0604020202020204" pitchFamily="34" charset="0"/>
                <a:sym typeface="Comic Sans MS"/>
              </a:rPr>
              <a:t>(PD/DELAY</a:t>
            </a:r>
            <a:r>
              <a:rPr lang="es-CL" dirty="0" smtClean="0">
                <a:solidFill>
                  <a:schemeClr val="dk1"/>
                </a:solidFill>
                <a:latin typeface="Arial" panose="020B0604020202020204" pitchFamily="34" charset="0"/>
                <a:ea typeface="Comic Sans MS"/>
                <a:cs typeface="Arial" panose="020B0604020202020204" pitchFamily="34" charset="0"/>
                <a:sym typeface="Comic Sans MS"/>
              </a:rPr>
              <a:t>)</a:t>
            </a:r>
          </a:p>
          <a:p>
            <a:pPr marL="0" marR="0" lvl="0" indent="0" rtl="0">
              <a:spcBef>
                <a:spcPts val="0"/>
              </a:spcBef>
              <a:buClr>
                <a:schemeClr val="dk1"/>
              </a:buClr>
              <a:buSzPct val="25000"/>
              <a:buFont typeface="Comic Sans MS"/>
              <a:buNone/>
            </a:pPr>
            <a:endParaRPr lang="es-CL" dirty="0" smtClean="0">
              <a:solidFill>
                <a:schemeClr val="dk1"/>
              </a:solidFill>
              <a:latin typeface="Arial" panose="020B0604020202020204" pitchFamily="34" charset="0"/>
              <a:ea typeface="Comic Sans MS"/>
              <a:cs typeface="Arial" panose="020B0604020202020204" pitchFamily="34" charset="0"/>
              <a:sym typeface="Comic Sans MS"/>
            </a:endParaRPr>
          </a:p>
          <a:p>
            <a:pPr marL="0" marR="0" lvl="0" indent="0" rtl="0">
              <a:spcBef>
                <a:spcPts val="0"/>
              </a:spcBef>
              <a:buClr>
                <a:schemeClr val="dk1"/>
              </a:buClr>
              <a:buSzPct val="25000"/>
              <a:buFont typeface="Comic Sans MS"/>
              <a:buNone/>
            </a:pPr>
            <a:r>
              <a:rPr lang="es-CL" b="0" i="0" u="none" strike="noStrike" cap="none" dirty="0" smtClean="0">
                <a:solidFill>
                  <a:schemeClr val="dk1"/>
                </a:solidFill>
                <a:latin typeface="Arial" panose="020B0604020202020204" pitchFamily="34" charset="0"/>
                <a:ea typeface="Comic Sans MS"/>
                <a:cs typeface="Arial" panose="020B0604020202020204" pitchFamily="34" charset="0"/>
                <a:sym typeface="Comic Sans MS"/>
              </a:rPr>
              <a:t>M-565  (MT/SQ)</a:t>
            </a:r>
          </a:p>
          <a:p>
            <a:pPr marL="0" marR="0" lvl="0" indent="0" rtl="0">
              <a:spcBef>
                <a:spcPts val="0"/>
              </a:spcBef>
              <a:buClr>
                <a:schemeClr val="dk1"/>
              </a:buClr>
              <a:buSzPct val="25000"/>
              <a:buFont typeface="Comic Sans MS"/>
              <a:buNone/>
            </a:pPr>
            <a:endParaRPr lang="es-CL" sz="2000" dirty="0">
              <a:solidFill>
                <a:schemeClr val="dk1"/>
              </a:solidFill>
              <a:ea typeface="Comic Sans MS"/>
              <a:cs typeface="Comic Sans MS"/>
              <a:sym typeface="Comic Sans MS"/>
            </a:endParaRPr>
          </a:p>
          <a:p>
            <a:pPr marL="0" marR="0" lvl="0" indent="0" algn="ctr" rtl="0">
              <a:spcBef>
                <a:spcPts val="0"/>
              </a:spcBef>
              <a:buClr>
                <a:schemeClr val="dk1"/>
              </a:buClr>
              <a:buSzPct val="25000"/>
              <a:buFont typeface="Comic Sans MS"/>
              <a:buNone/>
            </a:pPr>
            <a:r>
              <a:rPr lang="es-CL" sz="1800" b="0" i="0" u="none" strike="noStrike" cap="none" dirty="0">
                <a:solidFill>
                  <a:schemeClr val="lt1"/>
                </a:solidFill>
                <a:ea typeface="Comic Sans MS"/>
                <a:cs typeface="Comic Sans MS"/>
                <a:sym typeface="Comic Sans MS"/>
              </a:rPr>
              <a:t>	</a:t>
            </a:r>
          </a:p>
        </p:txBody>
      </p:sp>
      <p:pic>
        <p:nvPicPr>
          <p:cNvPr id="32" name="Shape 33439" descr="D:\MIS DOCUMENTOS\LYNCH\SL270685.JPG"/>
          <p:cNvPicPr preferRelativeResize="0"/>
          <p:nvPr/>
        </p:nvPicPr>
        <p:blipFill rotWithShape="1">
          <a:blip r:embed="rId5">
            <a:alphaModFix/>
          </a:blip>
          <a:srcRect l="21785" r="12199" b="20337"/>
          <a:stretch/>
        </p:blipFill>
        <p:spPr>
          <a:xfrm>
            <a:off x="7828192" y="2153047"/>
            <a:ext cx="2230207" cy="3592068"/>
          </a:xfrm>
          <a:prstGeom prst="rect">
            <a:avLst/>
          </a:prstGeom>
          <a:noFill/>
          <a:ln w="28575" cap="flat" cmpd="sng">
            <a:solidFill>
              <a:schemeClr val="dk1"/>
            </a:solidFill>
            <a:prstDash val="solid"/>
            <a:round/>
            <a:headEnd type="none" w="med" len="med"/>
            <a:tailEnd type="none" w="med" len="med"/>
          </a:ln>
        </p:spPr>
      </p:pic>
      <p:sp>
        <p:nvSpPr>
          <p:cNvPr id="13" name="Rectángulo 12"/>
          <p:cNvSpPr/>
          <p:nvPr/>
        </p:nvSpPr>
        <p:spPr>
          <a:xfrm>
            <a:off x="1528353" y="58793"/>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MATERIAL DE ARTILLERÍA</a:t>
            </a:r>
            <a:endParaRPr lang="es-CL" sz="32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7915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6342775" y="2352630"/>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64916" y="2228674"/>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3365588" y="4376758"/>
            <a:ext cx="5609230" cy="523220"/>
          </a:xfrm>
          <a:prstGeom prst="rect">
            <a:avLst/>
          </a:prstGeom>
          <a:noFill/>
        </p:spPr>
        <p:txBody>
          <a:bodyPr wrap="square" rtlCol="0">
            <a:spAutoFit/>
          </a:bodyPr>
          <a:lstStyle/>
          <a:p>
            <a:pPr algn="ctr"/>
            <a:r>
              <a:rPr lang="es-ES" sz="2800" b="1" dirty="0"/>
              <a:t>TERMINO DE LA PRESENTACIÓN</a:t>
            </a:r>
            <a:endParaRPr lang="en-US" sz="2800" b="1" dirty="0"/>
          </a:p>
        </p:txBody>
      </p:sp>
      <p:sp>
        <p:nvSpPr>
          <p:cNvPr id="10" name="Rectángulo 9"/>
          <p:cNvSpPr/>
          <p:nvPr/>
        </p:nvSpPr>
        <p:spPr>
          <a:xfrm>
            <a:off x="1528353" y="58793"/>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MATERIAL DE ARTILLERÍA</a:t>
            </a:r>
            <a:endParaRPr lang="es-CL" sz="32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14926509"/>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4525</TotalTime>
  <Words>1006</Words>
  <Application>Microsoft Office PowerPoint</Application>
  <PresentationFormat>Panorámica</PresentationFormat>
  <Paragraphs>398</Paragraphs>
  <Slides>30</Slides>
  <Notes>30</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30</vt:i4>
      </vt:variant>
    </vt:vector>
  </HeadingPairs>
  <TitlesOfParts>
    <vt:vector size="37" baseType="lpstr">
      <vt:lpstr>Arial</vt:lpstr>
      <vt:lpstr>Calibri</vt:lpstr>
      <vt:lpstr>Calibri Light</vt:lpstr>
      <vt:lpstr>Century Gothic</vt:lpstr>
      <vt:lpstr>Comic Sans MS</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pc</dc:creator>
  <cp:lastModifiedBy>pc</cp:lastModifiedBy>
  <cp:revision>203</cp:revision>
  <dcterms:created xsi:type="dcterms:W3CDTF">2022-02-21T10:06:55Z</dcterms:created>
  <dcterms:modified xsi:type="dcterms:W3CDTF">2024-04-05T02:16:52Z</dcterms:modified>
</cp:coreProperties>
</file>