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4" r:id="rId4"/>
    <p:sldId id="272" r:id="rId5"/>
    <p:sldId id="273" r:id="rId6"/>
    <p:sldId id="278" r:id="rId7"/>
    <p:sldId id="277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98" r:id="rId27"/>
    <p:sldId id="299" r:id="rId28"/>
    <p:sldId id="300" r:id="rId29"/>
    <p:sldId id="301" r:id="rId30"/>
    <p:sldId id="302" r:id="rId31"/>
    <p:sldId id="303" r:id="rId32"/>
    <p:sldId id="275" r:id="rId33"/>
    <p:sldId id="276" r:id="rId3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6E25E2A-DBC0-4C98-8A17-5465521A6549}" type="datetimeFigureOut">
              <a:rPr lang="es-CL" smtClean="0"/>
              <a:t>06-09-2020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A9D0FBF-DAB0-4491-B66B-F9C212BE279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PC NORMAN RODRIGUEZ ORTEGA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Costeo ABC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130276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s-MX" dirty="0" smtClean="0"/>
              <a:t>¿</a:t>
            </a:r>
            <a:r>
              <a:rPr lang="es-MX" dirty="0"/>
              <a:t>Qué es el costeo basado en actividades</a:t>
            </a:r>
            <a:r>
              <a:rPr lang="es-MX" dirty="0" smtClean="0"/>
              <a:t>?</a:t>
            </a:r>
          </a:p>
          <a:p>
            <a:pPr marL="457200" indent="-457200">
              <a:buAutoNum type="arabicPeriod"/>
            </a:pPr>
            <a:endParaRPr lang="es-MX" dirty="0"/>
          </a:p>
          <a:p>
            <a:pPr marL="457200" indent="-457200">
              <a:buAutoNum type="arabicPeriod"/>
            </a:pPr>
            <a:endParaRPr lang="es-MX" dirty="0" smtClean="0"/>
          </a:p>
          <a:p>
            <a:r>
              <a:rPr lang="es-MX" dirty="0"/>
              <a:t>El costeo basado en actividades es un nuevo enfoque de los costos de la empresa, que toma la información financiera y operacional existente y la visualiza a través de un modelo de actividades, permitiendo así analizar múltiples visiones del negocio, según las decisiones que la empresa debe tomar.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912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pPr marL="457200" indent="-457200">
              <a:buAutoNum type="arabicPeriod"/>
            </a:pPr>
            <a:r>
              <a:rPr lang="es-MX" dirty="0" smtClean="0"/>
              <a:t>¿</a:t>
            </a:r>
            <a:r>
              <a:rPr lang="es-MX" dirty="0"/>
              <a:t>Qué es el costeo basado en actividades</a:t>
            </a:r>
            <a:r>
              <a:rPr lang="es-MX" dirty="0" smtClean="0"/>
              <a:t>?</a:t>
            </a:r>
          </a:p>
          <a:p>
            <a:pPr marL="457200" indent="-457200">
              <a:buAutoNum type="arabicPeriod"/>
            </a:pPr>
            <a:endParaRPr lang="es-MX" dirty="0"/>
          </a:p>
          <a:p>
            <a:r>
              <a:rPr lang="es-MX" dirty="0"/>
              <a:t>Puede adoptar la forma de un sistema </a:t>
            </a:r>
            <a:r>
              <a:rPr lang="es-MX" dirty="0" err="1"/>
              <a:t>rutinizable</a:t>
            </a:r>
            <a:r>
              <a:rPr lang="es-MX" dirty="0"/>
              <a:t>, si la relación costo beneficio lo justifica, o la forma de un análisis de costos si esto no es así. La forma de análisis de costos se emplea fundamentalmente para sustentar decisiones estratégicas y puede motivar y facilitar, en algunos casos la introducción de sistemas </a:t>
            </a:r>
            <a:r>
              <a:rPr lang="es-MX" dirty="0" err="1"/>
              <a:t>rutinizables</a:t>
            </a:r>
            <a:r>
              <a:rPr lang="es-MX" dirty="0"/>
              <a:t>.</a:t>
            </a:r>
            <a:endParaRPr lang="es-MX" dirty="0" smtClean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58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MX" dirty="0" smtClean="0"/>
              <a:t> </a:t>
            </a:r>
            <a:r>
              <a:rPr lang="es-MX" dirty="0"/>
              <a:t>2. ¿Cómo trabaja el ABC? </a:t>
            </a:r>
            <a:endParaRPr lang="es-MX" dirty="0" smtClean="0"/>
          </a:p>
          <a:p>
            <a:endParaRPr lang="es-MX" dirty="0"/>
          </a:p>
          <a:p>
            <a:r>
              <a:rPr lang="es-MX" dirty="0" smtClean="0"/>
              <a:t>El </a:t>
            </a:r>
            <a:r>
              <a:rPr lang="es-MX" dirty="0"/>
              <a:t>ABC parte de la información contable y la agrupa en elementos de costo. Estos gastos son asignados a las actividades de la empresa, y estas a su vez a la visión más adecuada para los temas claves del negocio que importan a la toma de </a:t>
            </a:r>
            <a:r>
              <a:rPr lang="es-MX" dirty="0" smtClean="0"/>
              <a:t>decisiones.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990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MX" dirty="0"/>
              <a:t>2.1. De la información contable a los Elementos de </a:t>
            </a:r>
            <a:r>
              <a:rPr lang="es-MX" dirty="0" smtClean="0"/>
              <a:t>Costo.</a:t>
            </a:r>
          </a:p>
          <a:p>
            <a:endParaRPr lang="es-MX" dirty="0"/>
          </a:p>
          <a:p>
            <a:r>
              <a:rPr lang="es-MX" dirty="0" smtClean="0"/>
              <a:t> </a:t>
            </a:r>
            <a:r>
              <a:rPr lang="es-MX" dirty="0"/>
              <a:t>El Costeo basado en actividades agrupa los rubros contables de gastos en elementos de costo, de modo que cada elemento de costo refleja el uso de un recurso determinado</a:t>
            </a:r>
            <a:r>
              <a:rPr lang="es-MX" dirty="0" smtClean="0"/>
              <a:t>.</a:t>
            </a:r>
          </a:p>
          <a:p>
            <a:r>
              <a:rPr lang="es-MX" dirty="0"/>
              <a:t>Para realizar esta agrupación será necesario analizar la información contable, y en algunos casos realizar ajustes extracontables que permitan adaptar los criterios financieros a los requerimientos de la información </a:t>
            </a:r>
            <a:r>
              <a:rPr lang="es-MX" dirty="0" smtClean="0"/>
              <a:t>gerencial.</a:t>
            </a:r>
            <a:endParaRPr lang="es-MX" dirty="0"/>
          </a:p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9900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MX" dirty="0"/>
              <a:t>2.1. De la información contable a los Elementos de </a:t>
            </a:r>
            <a:r>
              <a:rPr lang="es-MX" dirty="0" smtClean="0"/>
              <a:t>Costo.</a:t>
            </a:r>
          </a:p>
          <a:p>
            <a:endParaRPr lang="es-MX" dirty="0"/>
          </a:p>
          <a:p>
            <a:r>
              <a:rPr lang="es-MX" dirty="0" smtClean="0"/>
              <a:t>A modo </a:t>
            </a:r>
            <a:r>
              <a:rPr lang="es-MX" dirty="0"/>
              <a:t>de ejemplo, veamos esta asociación en elementos de costos para un número reducido de rubros contables</a:t>
            </a:r>
            <a:r>
              <a:rPr lang="es-MX" dirty="0" smtClean="0"/>
              <a:t>.</a:t>
            </a:r>
          </a:p>
          <a:p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5179501"/>
              </p:ext>
            </p:extLst>
          </p:nvPr>
        </p:nvGraphicFramePr>
        <p:xfrm>
          <a:off x="78158" y="937961"/>
          <a:ext cx="9036492" cy="6035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6082"/>
                <a:gridCol w="1506082"/>
                <a:gridCol w="1506083"/>
                <a:gridCol w="1506081"/>
                <a:gridCol w="1506082"/>
                <a:gridCol w="1506082"/>
              </a:tblGrid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Cuenta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Elemento del</a:t>
                      </a:r>
                      <a:r>
                        <a:rPr lang="es-CL" baseline="0" dirty="0" smtClean="0"/>
                        <a:t> Costo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Sueldos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$ 80.500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Jornales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$ 65.000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Cargas Sociales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$ 35.000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Gratificaciones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$ 15.000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$195.500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606871">
                <a:tc>
                  <a:txBody>
                    <a:bodyPr/>
                    <a:lstStyle/>
                    <a:p>
                      <a:r>
                        <a:rPr lang="es-CL" dirty="0" smtClean="0"/>
                        <a:t>Servicios de Terceros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$ 32.000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Servicios Contratados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Honorarios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$ 12.500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Servicios Contratados</a:t>
                      </a:r>
                    </a:p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98551">
                <a:tc>
                  <a:txBody>
                    <a:bodyPr/>
                    <a:lstStyle/>
                    <a:p>
                      <a:r>
                        <a:rPr lang="es-CL" dirty="0" smtClean="0"/>
                        <a:t>Sub-total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44.500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Flecha abajo"/>
          <p:cNvSpPr/>
          <p:nvPr/>
        </p:nvSpPr>
        <p:spPr>
          <a:xfrm>
            <a:off x="5076056" y="1916832"/>
            <a:ext cx="484632" cy="2304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Flecha abajo"/>
          <p:cNvSpPr/>
          <p:nvPr/>
        </p:nvSpPr>
        <p:spPr>
          <a:xfrm>
            <a:off x="5148064" y="5085184"/>
            <a:ext cx="504056" cy="144016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730934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MX" dirty="0"/>
              <a:t>2.1. De la información contable a los Elementos de </a:t>
            </a:r>
            <a:r>
              <a:rPr lang="es-MX" dirty="0" smtClean="0"/>
              <a:t>Costo.</a:t>
            </a:r>
          </a:p>
          <a:p>
            <a:endParaRPr lang="es-MX" dirty="0"/>
          </a:p>
          <a:p>
            <a:r>
              <a:rPr lang="es-MX" dirty="0" smtClean="0"/>
              <a:t>A modo </a:t>
            </a:r>
            <a:r>
              <a:rPr lang="es-MX" dirty="0"/>
              <a:t>de ejemplo, veamos esta asociación en elementos de costos para un número reducido de rubros contables</a:t>
            </a:r>
            <a:r>
              <a:rPr lang="es-MX" dirty="0" smtClean="0"/>
              <a:t>.</a:t>
            </a:r>
          </a:p>
          <a:p>
            <a:endParaRPr lang="es-MX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5594648"/>
              </p:ext>
            </p:extLst>
          </p:nvPr>
        </p:nvGraphicFramePr>
        <p:xfrm>
          <a:off x="78158" y="937961"/>
          <a:ext cx="9036492" cy="5937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6082"/>
                <a:gridCol w="1506082"/>
                <a:gridCol w="1506083"/>
                <a:gridCol w="1506081"/>
                <a:gridCol w="1506082"/>
                <a:gridCol w="1506082"/>
              </a:tblGrid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Cuenta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Elemento del</a:t>
                      </a:r>
                      <a:r>
                        <a:rPr lang="es-CL" baseline="0" dirty="0" smtClean="0"/>
                        <a:t> Costo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Monto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Sueldos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$ 80.500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Jornales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$ 65.000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Cargas Sociales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$ 35.000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Gratificaciones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$ 15.000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$195.500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606871">
                <a:tc>
                  <a:txBody>
                    <a:bodyPr/>
                    <a:lstStyle/>
                    <a:p>
                      <a:r>
                        <a:rPr lang="es-CL" dirty="0" smtClean="0"/>
                        <a:t>Servicios de Terceros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816539">
                <a:tc>
                  <a:txBody>
                    <a:bodyPr/>
                    <a:lstStyle/>
                    <a:p>
                      <a:r>
                        <a:rPr lang="es-CL" dirty="0" smtClean="0"/>
                        <a:t>Honorarios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398551">
                <a:tc>
                  <a:txBody>
                    <a:bodyPr/>
                    <a:lstStyle/>
                    <a:p>
                      <a:r>
                        <a:rPr lang="es-CL" dirty="0" smtClean="0"/>
                        <a:t>Sub-total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4 Flecha abajo"/>
          <p:cNvSpPr/>
          <p:nvPr/>
        </p:nvSpPr>
        <p:spPr>
          <a:xfrm>
            <a:off x="5076056" y="1916832"/>
            <a:ext cx="484632" cy="23042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5351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88640"/>
            <a:ext cx="7848871" cy="1152128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3.-¿CUAL ES  EL CONTEXTO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DE NEGOCIOS PARA SISTEMAS DE COSTEO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TRADICIONALES?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9663" y="1484784"/>
            <a:ext cx="8291513" cy="9398496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Poca variedad de </a:t>
            </a:r>
            <a:r>
              <a:rPr lang="es-AR" altLang="es-CL" sz="2000" dirty="0" smtClean="0"/>
              <a:t>productos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Consumo de mano de obra </a:t>
            </a:r>
            <a:r>
              <a:rPr lang="es-AR" altLang="es-CL" sz="2000" dirty="0" smtClean="0"/>
              <a:t>intensivo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Escasa tecnología </a:t>
            </a:r>
            <a:r>
              <a:rPr lang="es-AR" altLang="es-CL" sz="2000" dirty="0" smtClean="0"/>
              <a:t>aplicada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Duración de productos en el mercado-Largo </a:t>
            </a:r>
            <a:r>
              <a:rPr lang="es-AR" altLang="es-CL" sz="2000" dirty="0" smtClean="0"/>
              <a:t>plazo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Costos relevantes al cuadro de </a:t>
            </a:r>
            <a:r>
              <a:rPr lang="es-AR" altLang="es-CL" sz="2000" dirty="0" smtClean="0"/>
              <a:t>resultados</a:t>
            </a:r>
          </a:p>
        </p:txBody>
      </p:sp>
    </p:spTree>
    <p:extLst>
      <p:ext uri="{BB962C8B-B14F-4D97-AF65-F5344CB8AC3E}">
        <p14:creationId xmlns:p14="http://schemas.microsoft.com/office/powerpoint/2010/main" val="235144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899592" y="188640"/>
            <a:ext cx="7848871" cy="1152128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3.-¿CUAL ES EL CONTEXTO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DE NEGOCIOS PARA SISTEMAS DE COSTEO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TRADICIONALES?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39663" y="1484784"/>
            <a:ext cx="8291513" cy="9398496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Poca variedad de </a:t>
            </a:r>
            <a:r>
              <a:rPr lang="es-AR" altLang="es-CL" sz="2000" dirty="0" smtClean="0"/>
              <a:t>productos</a:t>
            </a:r>
          </a:p>
          <a:p>
            <a:pPr marL="45720" indent="0" eaLnBrk="1" hangingPunct="1">
              <a:lnSpc>
                <a:spcPct val="80000"/>
              </a:lnSpc>
              <a:buNone/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Sistemas pensados para determinar el costo de </a:t>
            </a:r>
            <a:r>
              <a:rPr lang="es-AR" altLang="es-CL" sz="2000" dirty="0" smtClean="0"/>
              <a:t>existencias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Sistemas pensados para elaborar información </a:t>
            </a:r>
            <a:r>
              <a:rPr lang="es-AR" altLang="es-CL" sz="2000" dirty="0" smtClean="0"/>
              <a:t>externa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Costos indirectos asignados por bases de </a:t>
            </a:r>
            <a:r>
              <a:rPr lang="es-AR" altLang="es-CL" sz="2000" dirty="0" smtClean="0"/>
              <a:t>distribución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Proceso de toma de decisiones con datos </a:t>
            </a:r>
            <a:r>
              <a:rPr lang="es-AR" altLang="es-CL" sz="2000" dirty="0" smtClean="0"/>
              <a:t>históricos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000" dirty="0" smtClean="0"/>
              <a:t>Costos directos como mayor parte de los costos de un producto</a:t>
            </a:r>
          </a:p>
        </p:txBody>
      </p:sp>
    </p:spTree>
    <p:extLst>
      <p:ext uri="{BB962C8B-B14F-4D97-AF65-F5344CB8AC3E}">
        <p14:creationId xmlns:p14="http://schemas.microsoft.com/office/powerpoint/2010/main" val="107923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9" y="260648"/>
            <a:ext cx="6120679" cy="936104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4.-¿CUAL ES EL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NUEVO ROL DE LOS SISTEMAS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COSTOS?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412776"/>
            <a:ext cx="8229600" cy="4608511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Procesos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automatizados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Clientes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informados, exigentes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Mercados más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competitivos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Mayor oferta y variedad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productos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AR" altLang="es-CL" dirty="0" smtClean="0"/>
          </a:p>
        </p:txBody>
      </p:sp>
    </p:spTree>
    <p:extLst>
      <p:ext uri="{BB962C8B-B14F-4D97-AF65-F5344CB8AC3E}">
        <p14:creationId xmlns:p14="http://schemas.microsoft.com/office/powerpoint/2010/main" val="93154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9" y="260648"/>
            <a:ext cx="6120679" cy="936104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4.-¿CUAL ES EL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NUEVO ROL DE LOS SISTEMAS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COSTOS?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412776"/>
            <a:ext cx="8229600" cy="4608511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s-AR" altLang="es-CL" sz="20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Menor vida útil de los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productos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Mercados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diferenciados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Precios definidos por el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mercado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Mayor incidencia de los costos indirectos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045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289" y="260648"/>
            <a:ext cx="6512511" cy="1296144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>
                <a:latin typeface="Arial" pitchFamily="34" charset="0"/>
                <a:cs typeface="Arial" pitchFamily="34" charset="0"/>
              </a:rPr>
              <a:t>5.-¿CUALES SON LAS CARACTERISTICAS </a:t>
            </a:r>
            <a:r>
              <a:rPr lang="es-AR" altLang="es-CL" sz="2000" dirty="0" smtClean="0">
                <a:latin typeface="Arial" pitchFamily="34" charset="0"/>
                <a:cs typeface="Arial" pitchFamily="34" charset="0"/>
              </a:rPr>
              <a:t>DE LOS NUEVOS SISTEMAS DE </a:t>
            </a:r>
            <a:r>
              <a:rPr lang="es-AR" altLang="es-CL" sz="2000" dirty="0" smtClean="0">
                <a:latin typeface="Arial" pitchFamily="34" charset="0"/>
                <a:cs typeface="Arial" pitchFamily="34" charset="0"/>
              </a:rPr>
              <a:t>COSTOS?</a:t>
            </a:r>
            <a:endParaRPr lang="es-AR" altLang="es-CL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916832"/>
            <a:ext cx="8229600" cy="3744416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Herramienta clave para el aumento de la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competitividad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Deben brindar información sobre el costo real del producto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. Deben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asignarse correctamente los costos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indirectos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Deben brindar información que le permita a la empresa, definir si ante un precio que le viene dado, le conviene o no participar en este mercado</a:t>
            </a:r>
          </a:p>
        </p:txBody>
      </p:sp>
    </p:spTree>
    <p:extLst>
      <p:ext uri="{BB962C8B-B14F-4D97-AF65-F5344CB8AC3E}">
        <p14:creationId xmlns:p14="http://schemas.microsoft.com/office/powerpoint/2010/main" val="315601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332656"/>
            <a:ext cx="6624735" cy="1080120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6.-¿CUAL ES EL POSTULADO DEL COSTEO ABC?</a:t>
            </a:r>
            <a:r>
              <a:rPr lang="es-AR" altLang="es-CL" sz="4000" dirty="0" smtClean="0"/>
              <a:t/>
            </a:r>
            <a:br>
              <a:rPr lang="es-AR" altLang="es-CL" sz="4000" dirty="0" smtClean="0"/>
            </a:br>
            <a:endParaRPr lang="es-AR" altLang="es-CL" sz="4000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600200"/>
            <a:ext cx="8135937" cy="3052763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ABC SE BASA EN EL PRINCIPIO QUE DICE QUE LA ACTIVIDAD ES LA GENERADORA DE COSTOS Y QUE LOS PRODUCTOS CONSUMEN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ACTIVIDADES.</a:t>
            </a:r>
          </a:p>
          <a:p>
            <a:pPr eaLnBrk="1" hangingPunct="1"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LOS PRODUCTOS GENERAN ACTIVIDADES Y LAS ACTIVIDADES CONSUMEN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COSTOS.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defRPr/>
            </a:pPr>
            <a:endParaRPr lang="es-AR" altLang="es-CL" sz="2800" dirty="0" smtClean="0"/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971550" y="5084763"/>
            <a:ext cx="1439863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s-AR" altLang="es-CL"/>
              <a:t>Producto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3492500" y="5084763"/>
            <a:ext cx="1439863" cy="720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s-AR" altLang="es-CL"/>
              <a:t>Actividad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5940425" y="5084763"/>
            <a:ext cx="1584325" cy="720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s-AR" altLang="es-CL"/>
              <a:t>Costos</a:t>
            </a:r>
          </a:p>
        </p:txBody>
      </p:sp>
      <p:sp>
        <p:nvSpPr>
          <p:cNvPr id="7175" name="Line 7"/>
          <p:cNvSpPr>
            <a:spLocks noChangeShapeType="1"/>
          </p:cNvSpPr>
          <p:nvPr/>
        </p:nvSpPr>
        <p:spPr bwMode="auto">
          <a:xfrm>
            <a:off x="2484438" y="5445125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4932363" y="5445125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54933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7" y="260648"/>
            <a:ext cx="6120679" cy="1368152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7.-¿CUÁL ES EL  CONCEPTO </a:t>
            </a:r>
            <a:r>
              <a:rPr lang="es-AR" altLang="es-CL" sz="2000" dirty="0" smtClean="0"/>
              <a:t>DE </a:t>
            </a:r>
            <a:r>
              <a:rPr lang="es-AR" altLang="es-CL" sz="2000" dirty="0" smtClean="0"/>
              <a:t>ACTIVIDAD?</a:t>
            </a:r>
            <a:endParaRPr lang="es-AR" altLang="es-CL" sz="2000" dirty="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Conjunto de tareas que generan costos y que son necesarias de llevar a cabo para satisfacer necesidades de los clientes internos y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externos.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Las actividades son diferentes a las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tareas.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La tarea es un medio para alcanzar una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actividad.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La actividad es un fin en sí misma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, agrega valor.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629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9" y="476672"/>
            <a:ext cx="5904655" cy="1152128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8.-¿CÓMO SE CLASIFICAN LAS  ACTIVIDADES?</a:t>
            </a:r>
            <a:endParaRPr lang="es-AR" altLang="es-CL" sz="2000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752"/>
            <a:ext cx="8229600" cy="6192687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z="2800" dirty="0" smtClean="0"/>
              <a:t>Según las funciones de la empresa</a:t>
            </a:r>
            <a:r>
              <a:rPr lang="es-AR" altLang="es-CL" sz="2800" dirty="0" smtClean="0"/>
              <a:t>:</a:t>
            </a:r>
            <a:endParaRPr lang="es-AR" altLang="es-CL" sz="28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Investigación y </a:t>
            </a:r>
            <a:r>
              <a:rPr lang="es-AR" altLang="es-CL" sz="2400" dirty="0" smtClean="0"/>
              <a:t>desarrollo</a:t>
            </a:r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Logística</a:t>
            </a:r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Producción</a:t>
            </a:r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Comercialización</a:t>
            </a:r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Administración</a:t>
            </a:r>
          </a:p>
          <a:p>
            <a:pPr lvl="1" eaLnBrk="1" hangingPunct="1">
              <a:buFontTx/>
              <a:buNone/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endParaRPr lang="es-AR" altLang="es-CL" sz="2400" dirty="0" smtClean="0"/>
          </a:p>
        </p:txBody>
      </p:sp>
    </p:spTree>
    <p:extLst>
      <p:ext uri="{BB962C8B-B14F-4D97-AF65-F5344CB8AC3E}">
        <p14:creationId xmlns:p14="http://schemas.microsoft.com/office/powerpoint/2010/main" val="3398750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9" y="476672"/>
            <a:ext cx="5904655" cy="1152128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8.-¿CÓMO SE CLASIFICAN LAS  ACTIVIDADES?</a:t>
            </a:r>
            <a:endParaRPr lang="es-AR" altLang="es-CL" sz="2000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96752"/>
            <a:ext cx="8229600" cy="6192687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z="2800" dirty="0" smtClean="0"/>
              <a:t>Según </a:t>
            </a:r>
            <a:r>
              <a:rPr lang="es-AR" altLang="es-CL" sz="2800" dirty="0" smtClean="0"/>
              <a:t>su relación con los productos o servicios</a:t>
            </a:r>
            <a:r>
              <a:rPr lang="es-AR" altLang="es-CL" sz="2800" dirty="0" smtClean="0"/>
              <a:t>:</a:t>
            </a:r>
          </a:p>
          <a:p>
            <a:pPr eaLnBrk="1" hangingPunct="1">
              <a:defRPr/>
            </a:pPr>
            <a:endParaRPr lang="es-AR" altLang="es-CL" sz="28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Actividades </a:t>
            </a:r>
            <a:r>
              <a:rPr lang="es-AR" altLang="es-CL" sz="2400" dirty="0" smtClean="0"/>
              <a:t>principales.</a:t>
            </a:r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r>
              <a:rPr lang="es-AR" altLang="es-CL" sz="2400" dirty="0" smtClean="0"/>
              <a:t>Actividades </a:t>
            </a:r>
            <a:r>
              <a:rPr lang="es-AR" altLang="es-CL" sz="2400" dirty="0" smtClean="0"/>
              <a:t>secundarias.</a:t>
            </a:r>
            <a:endParaRPr lang="es-AR" altLang="es-CL" sz="2400" dirty="0" smtClean="0"/>
          </a:p>
          <a:p>
            <a:pPr lvl="1" eaLnBrk="1" hangingPunct="1">
              <a:buFontTx/>
              <a:buNone/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endParaRPr lang="es-AR" altLang="es-CL" sz="2400" dirty="0" smtClean="0"/>
          </a:p>
          <a:p>
            <a:pPr lvl="1" eaLnBrk="1" hangingPunct="1">
              <a:defRPr/>
            </a:pPr>
            <a:endParaRPr lang="es-AR" altLang="es-CL" sz="2400" dirty="0" smtClean="0"/>
          </a:p>
        </p:txBody>
      </p:sp>
    </p:spTree>
    <p:extLst>
      <p:ext uri="{BB962C8B-B14F-4D97-AF65-F5344CB8AC3E}">
        <p14:creationId xmlns:p14="http://schemas.microsoft.com/office/powerpoint/2010/main" val="1894410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548680"/>
            <a:ext cx="6480719" cy="1368152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9.-¿CUÁL ES EL OBJETIVO </a:t>
            </a:r>
            <a:r>
              <a:rPr lang="es-AR" altLang="es-CL" sz="2000" dirty="0" smtClean="0"/>
              <a:t>EN </a:t>
            </a:r>
            <a:r>
              <a:rPr lang="es-AR" altLang="es-CL" sz="2000" dirty="0" smtClean="0"/>
              <a:t> EL COSTEO ABC?</a:t>
            </a:r>
            <a:endParaRPr lang="es-AR" altLang="es-CL" sz="2000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636912"/>
            <a:ext cx="8229600" cy="2952327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dirty="0" smtClean="0"/>
              <a:t>GESTIONAR COSTOS EN ACTIVIDADES QUE AGREGAN VALOR Y REDUCIR COSTOS ELIMINANDO ACTIVIDADES CON POCO VALOR O REDISEÑANDO LAS </a:t>
            </a:r>
            <a:r>
              <a:rPr lang="es-AR" altLang="es-CL" dirty="0" smtClean="0"/>
              <a:t>MISMAS.</a:t>
            </a:r>
            <a:endParaRPr lang="es-AR" altLang="es-CL" dirty="0" smtClean="0"/>
          </a:p>
        </p:txBody>
      </p:sp>
    </p:spTree>
    <p:extLst>
      <p:ext uri="{BB962C8B-B14F-4D97-AF65-F5344CB8AC3E}">
        <p14:creationId xmlns:p14="http://schemas.microsoft.com/office/powerpoint/2010/main" val="1998678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548680"/>
            <a:ext cx="7920880" cy="936104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10.-¿CUÁL ES  EL CONCEPTO </a:t>
            </a:r>
            <a:r>
              <a:rPr lang="es-AR" altLang="es-CL" sz="2000" dirty="0" smtClean="0"/>
              <a:t>DE INDUCTOR EN </a:t>
            </a:r>
            <a:r>
              <a:rPr lang="es-AR" altLang="es-CL" sz="2000" dirty="0" smtClean="0"/>
              <a:t>EL COSTEO ABC?</a:t>
            </a:r>
            <a:endParaRPr lang="es-AR" altLang="es-CL" sz="2000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484784"/>
            <a:ext cx="8229600" cy="6336704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Unidad de medida cuantitativa que provee la base de asignación de los costos a las actividades y de éstas a los </a:t>
            </a:r>
            <a:r>
              <a:rPr lang="es-AR" altLang="es-CL" sz="2000" dirty="0" smtClean="0"/>
              <a:t>productos.</a:t>
            </a:r>
          </a:p>
          <a:p>
            <a:pPr eaLnBrk="1" hangingPunct="1">
              <a:defRPr/>
            </a:pPr>
            <a:endParaRPr lang="es-AR" altLang="es-CL" sz="2000" dirty="0" smtClean="0"/>
          </a:p>
          <a:p>
            <a:pPr eaLnBrk="1" hangingPunct="1">
              <a:defRPr/>
            </a:pPr>
            <a:r>
              <a:rPr lang="es-AR" altLang="es-CL" sz="2000" dirty="0" smtClean="0"/>
              <a:t>Tipos de inductores:</a:t>
            </a:r>
          </a:p>
          <a:p>
            <a:pPr lvl="1" eaLnBrk="1" hangingPunct="1">
              <a:defRPr/>
            </a:pPr>
            <a:r>
              <a:rPr lang="es-AR" altLang="es-CL" b="1" dirty="0" smtClean="0"/>
              <a:t>Inductores</a:t>
            </a:r>
            <a:r>
              <a:rPr lang="es-AR" altLang="es-CL" dirty="0" smtClean="0"/>
              <a:t> </a:t>
            </a:r>
            <a:r>
              <a:rPr lang="es-AR" altLang="es-CL" b="1" dirty="0" smtClean="0"/>
              <a:t>de </a:t>
            </a:r>
            <a:r>
              <a:rPr lang="es-AR" altLang="es-CL" b="1" dirty="0" err="1" smtClean="0"/>
              <a:t>recursos:</a:t>
            </a:r>
            <a:r>
              <a:rPr lang="es-AR" altLang="es-CL" dirty="0" err="1" smtClean="0"/>
              <a:t>tienen</a:t>
            </a:r>
            <a:r>
              <a:rPr lang="es-AR" altLang="es-CL" dirty="0" smtClean="0"/>
              <a:t> en cuenta el volumen de </a:t>
            </a:r>
            <a:r>
              <a:rPr lang="es-AR" altLang="es-CL" dirty="0" err="1" smtClean="0"/>
              <a:t>actividad,ej</a:t>
            </a:r>
            <a:r>
              <a:rPr lang="es-AR" altLang="es-CL" dirty="0" smtClean="0"/>
              <a:t>.: m2-hs/h-</a:t>
            </a:r>
            <a:r>
              <a:rPr lang="es-AR" altLang="es-CL" dirty="0" err="1" smtClean="0"/>
              <a:t>hs</a:t>
            </a:r>
            <a:r>
              <a:rPr lang="es-AR" altLang="es-CL" dirty="0" smtClean="0"/>
              <a:t>/</a:t>
            </a:r>
            <a:r>
              <a:rPr lang="es-AR" altLang="es-CL" dirty="0" err="1" smtClean="0"/>
              <a:t>maq</a:t>
            </a:r>
            <a:r>
              <a:rPr lang="es-AR" altLang="es-CL" dirty="0" smtClean="0"/>
              <a:t>. Etc.</a:t>
            </a:r>
          </a:p>
          <a:p>
            <a:pPr lvl="1" eaLnBrk="1" hangingPunct="1">
              <a:defRPr/>
            </a:pPr>
            <a:r>
              <a:rPr lang="es-AR" altLang="es-CL" b="1" dirty="0" smtClean="0"/>
              <a:t>Inductores de </a:t>
            </a:r>
            <a:r>
              <a:rPr lang="es-AR" altLang="es-CL" b="1" dirty="0" err="1" smtClean="0"/>
              <a:t>actividades:</a:t>
            </a:r>
            <a:r>
              <a:rPr lang="es-AR" altLang="es-CL" dirty="0" err="1" smtClean="0"/>
              <a:t>miden</a:t>
            </a:r>
            <a:r>
              <a:rPr lang="es-AR" altLang="es-CL" dirty="0" smtClean="0"/>
              <a:t> la intensidad de uso de una actividad ,para obtener un producto,</a:t>
            </a:r>
            <a:r>
              <a:rPr lang="es-AR" altLang="es-CL" dirty="0" err="1" smtClean="0"/>
              <a:t>ej</a:t>
            </a:r>
            <a:r>
              <a:rPr lang="es-AR" altLang="es-CL" dirty="0" smtClean="0"/>
              <a:t>.:cantidad de pedidos de </a:t>
            </a:r>
            <a:r>
              <a:rPr lang="es-AR" altLang="es-CL" dirty="0" err="1" smtClean="0"/>
              <a:t>clientes,cantidad</a:t>
            </a:r>
            <a:r>
              <a:rPr lang="es-AR" altLang="es-CL" dirty="0" smtClean="0"/>
              <a:t> de </a:t>
            </a:r>
            <a:r>
              <a:rPr lang="es-AR" altLang="es-CL" dirty="0" err="1" smtClean="0"/>
              <a:t>setups</a:t>
            </a:r>
            <a:r>
              <a:rPr lang="es-AR" altLang="es-CL" dirty="0" smtClean="0"/>
              <a:t> realizados en la línea de </a:t>
            </a:r>
            <a:r>
              <a:rPr lang="es-AR" altLang="es-CL" dirty="0" err="1" smtClean="0"/>
              <a:t>producción,etc</a:t>
            </a:r>
            <a:r>
              <a:rPr lang="es-AR" altLang="es-CL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82795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260648"/>
            <a:ext cx="8352928" cy="936104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11.-¿CUALES SON  LAS ETAPAS </a:t>
            </a:r>
            <a:r>
              <a:rPr lang="es-AR" altLang="es-CL" sz="2000" dirty="0" smtClean="0"/>
              <a:t>PARA LA IMPLEMENTACION DE </a:t>
            </a:r>
            <a:r>
              <a:rPr lang="es-AR" altLang="es-CL" sz="2000" dirty="0" smtClean="0"/>
              <a:t>ABC?</a:t>
            </a:r>
            <a:endParaRPr lang="es-AR" altLang="es-CL" sz="2000" dirty="0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1"/>
            <a:ext cx="8229600" cy="2620888"/>
          </a:xfrm>
          <a:prstGeom prst="rect">
            <a:avLst/>
          </a:prstGeo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s-AR" altLang="es-CL" dirty="0" smtClean="0"/>
              <a:t>Definición de objetivos de costos (</a:t>
            </a:r>
            <a:r>
              <a:rPr lang="es-AR" altLang="es-CL" dirty="0" err="1" smtClean="0"/>
              <a:t>productos,clientes,canales</a:t>
            </a:r>
            <a:r>
              <a:rPr lang="es-AR" altLang="es-CL" dirty="0" smtClean="0"/>
              <a:t> de </a:t>
            </a:r>
            <a:r>
              <a:rPr lang="es-AR" altLang="es-CL" dirty="0" err="1" smtClean="0"/>
              <a:t>distribución,etc</a:t>
            </a:r>
            <a:r>
              <a:rPr lang="es-AR" altLang="es-CL" dirty="0" smtClean="0"/>
              <a:t>.)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endParaRPr lang="es-AR" altLang="es-CL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s-AR" altLang="es-CL" dirty="0" smtClean="0"/>
              <a:t>Asignar centros de costos (optativo pero recomendable al inicio en una empresa</a:t>
            </a:r>
            <a:r>
              <a:rPr lang="es-AR" altLang="es-CL" dirty="0" smtClean="0"/>
              <a:t>).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endParaRPr lang="es-AR" altLang="es-CL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s-AR" altLang="es-CL" dirty="0" smtClean="0"/>
              <a:t>Definición de criterios para la distribución de costos indirectos</a:t>
            </a:r>
            <a:r>
              <a:rPr lang="es-AR" altLang="es-CL" dirty="0" smtClean="0"/>
              <a:t>.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endParaRPr lang="es-AR" altLang="es-CL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s-AR" altLang="es-CL" dirty="0" smtClean="0"/>
              <a:t>Distribución de costos indirectos por centro de </a:t>
            </a:r>
            <a:r>
              <a:rPr lang="es-AR" altLang="es-CL" dirty="0" smtClean="0"/>
              <a:t>costos.</a:t>
            </a:r>
            <a:endParaRPr lang="es-AR" altLang="es-CL" dirty="0" smtClean="0"/>
          </a:p>
        </p:txBody>
      </p:sp>
    </p:spTree>
    <p:extLst>
      <p:ext uri="{BB962C8B-B14F-4D97-AF65-F5344CB8AC3E}">
        <p14:creationId xmlns:p14="http://schemas.microsoft.com/office/powerpoint/2010/main" val="182244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692150"/>
            <a:ext cx="8362950" cy="5438775"/>
          </a:xfrm>
          <a:prstGeom prst="rect">
            <a:avLst/>
          </a:prstGeo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	</a:t>
            </a:r>
            <a:r>
              <a:rPr lang="es-AR" altLang="es-CL" dirty="0" smtClean="0"/>
              <a:t>12.  Identificación </a:t>
            </a:r>
            <a:r>
              <a:rPr lang="es-AR" altLang="es-CL" dirty="0" smtClean="0"/>
              <a:t>de actividades por centro de costos</a:t>
            </a:r>
          </a:p>
          <a:p>
            <a:pPr marL="1371600" lvl="2" indent="-457200" eaLnBrk="1" hangingPunct="1">
              <a:defRPr/>
            </a:pPr>
            <a:r>
              <a:rPr lang="es-AR" altLang="es-CL" dirty="0" err="1" smtClean="0"/>
              <a:t>Dpto.Cirugía</a:t>
            </a:r>
            <a:r>
              <a:rPr lang="es-AR" altLang="es-CL" dirty="0" smtClean="0"/>
              <a:t> 	        Programación</a:t>
            </a:r>
          </a:p>
          <a:p>
            <a:pPr marL="1371600" lvl="2" indent="-4572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                                         Ejecución</a:t>
            </a:r>
          </a:p>
          <a:p>
            <a:pPr marL="1371600" lvl="2" indent="-457200" eaLnBrk="1" hangingPunct="1">
              <a:buFont typeface="Wingdings" pitchFamily="2" charset="2"/>
              <a:buNone/>
              <a:defRPr/>
            </a:pPr>
            <a:endParaRPr lang="es-AR" altLang="es-CL" dirty="0" smtClean="0"/>
          </a:p>
          <a:p>
            <a:pPr marL="1371600" lvl="2" indent="-457200" eaLnBrk="1" hangingPunct="1">
              <a:defRPr/>
            </a:pPr>
            <a:r>
              <a:rPr lang="es-AR" altLang="es-CL" dirty="0" err="1" smtClean="0"/>
              <a:t>Dpto.Compras</a:t>
            </a:r>
            <a:r>
              <a:rPr lang="es-AR" altLang="es-CL" dirty="0" smtClean="0"/>
              <a:t>            Selección de proveedores</a:t>
            </a:r>
          </a:p>
          <a:p>
            <a:pPr marL="1752600" lvl="3" indent="-381000" eaLnBrk="1" hangingPunct="1">
              <a:buFontTx/>
              <a:buNone/>
              <a:defRPr/>
            </a:pPr>
            <a:r>
              <a:rPr lang="es-AR" altLang="es-CL" dirty="0" smtClean="0"/>
              <a:t>                                          </a:t>
            </a:r>
            <a:r>
              <a:rPr lang="es-AR" altLang="es-CL" sz="2400" dirty="0" smtClean="0"/>
              <a:t>Gestión de pedidos</a:t>
            </a:r>
          </a:p>
          <a:p>
            <a:pPr marL="1752600" lvl="3" indent="-381000" eaLnBrk="1" hangingPunct="1">
              <a:buFontTx/>
              <a:buNone/>
              <a:defRPr/>
            </a:pPr>
            <a:r>
              <a:rPr lang="es-AR" altLang="es-CL" sz="2400" dirty="0" smtClean="0"/>
              <a:t>                                    Pagos</a:t>
            </a:r>
          </a:p>
          <a:p>
            <a:pPr marL="1371600" lvl="2" indent="-457200" eaLnBrk="1" hangingPunct="1">
              <a:defRPr/>
            </a:pPr>
            <a:r>
              <a:rPr lang="es-AR" altLang="es-CL" dirty="0" smtClean="0"/>
              <a:t>Dpto. </a:t>
            </a:r>
            <a:r>
              <a:rPr lang="es-AR" altLang="es-CL" dirty="0" err="1" smtClean="0"/>
              <a:t>Administ</a:t>
            </a:r>
            <a:r>
              <a:rPr lang="es-AR" altLang="es-CL" dirty="0" smtClean="0"/>
              <a:t>.	        Registración contable</a:t>
            </a:r>
          </a:p>
          <a:p>
            <a:pPr marL="1371600" lvl="2" indent="-4572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                                         Archivo		</a:t>
            </a:r>
          </a:p>
          <a:p>
            <a:pPr marL="1371600" lvl="2" indent="-457200" eaLnBrk="1" hangingPunct="1">
              <a:buFont typeface="Wingdings" pitchFamily="2" charset="2"/>
              <a:buNone/>
              <a:defRPr/>
            </a:pPr>
            <a:endParaRPr lang="es-AR" altLang="es-CL" dirty="0" smtClean="0"/>
          </a:p>
        </p:txBody>
      </p:sp>
      <p:sp>
        <p:nvSpPr>
          <p:cNvPr id="13315" name="Line 6"/>
          <p:cNvSpPr>
            <a:spLocks noChangeShapeType="1"/>
          </p:cNvSpPr>
          <p:nvPr/>
        </p:nvSpPr>
        <p:spPr bwMode="auto">
          <a:xfrm>
            <a:off x="3779838" y="1989138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3316" name="Line 9"/>
          <p:cNvSpPr>
            <a:spLocks noChangeShapeType="1"/>
          </p:cNvSpPr>
          <p:nvPr/>
        </p:nvSpPr>
        <p:spPr bwMode="auto">
          <a:xfrm>
            <a:off x="3779838" y="2060575"/>
            <a:ext cx="287337" cy="215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3317" name="Line 10"/>
          <p:cNvSpPr>
            <a:spLocks noChangeShapeType="1"/>
          </p:cNvSpPr>
          <p:nvPr/>
        </p:nvSpPr>
        <p:spPr bwMode="auto">
          <a:xfrm>
            <a:off x="3995738" y="3357563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3318" name="Line 11"/>
          <p:cNvSpPr>
            <a:spLocks noChangeShapeType="1"/>
          </p:cNvSpPr>
          <p:nvPr/>
        </p:nvSpPr>
        <p:spPr bwMode="auto">
          <a:xfrm>
            <a:off x="3995738" y="3429000"/>
            <a:ext cx="647700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3319" name="Line 12"/>
          <p:cNvSpPr>
            <a:spLocks noChangeShapeType="1"/>
          </p:cNvSpPr>
          <p:nvPr/>
        </p:nvSpPr>
        <p:spPr bwMode="auto">
          <a:xfrm>
            <a:off x="3995738" y="3500438"/>
            <a:ext cx="647700" cy="576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3320" name="Line 13"/>
          <p:cNvSpPr>
            <a:spLocks noChangeShapeType="1"/>
          </p:cNvSpPr>
          <p:nvPr/>
        </p:nvSpPr>
        <p:spPr bwMode="auto">
          <a:xfrm>
            <a:off x="3995738" y="458152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3321" name="Line 14"/>
          <p:cNvSpPr>
            <a:spLocks noChangeShapeType="1"/>
          </p:cNvSpPr>
          <p:nvPr/>
        </p:nvSpPr>
        <p:spPr bwMode="auto">
          <a:xfrm>
            <a:off x="3995738" y="4652963"/>
            <a:ext cx="720725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67003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549275"/>
            <a:ext cx="8158163" cy="5688013"/>
          </a:xfrm>
          <a:prstGeom prst="rect">
            <a:avLst/>
          </a:prstGeo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13. </a:t>
            </a:r>
            <a:r>
              <a:rPr lang="es-AR" altLang="es-CL" dirty="0" smtClean="0"/>
              <a:t>Asignación de costos a cada actividad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	7. Definición de </a:t>
            </a:r>
            <a:r>
              <a:rPr lang="es-AR" altLang="es-CL" dirty="0" err="1" smtClean="0"/>
              <a:t>inductores.Ej</a:t>
            </a:r>
            <a:r>
              <a:rPr lang="es-AR" altLang="es-CL" dirty="0" smtClean="0"/>
              <a:t>.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		</a:t>
            </a:r>
            <a:r>
              <a:rPr lang="es-AR" altLang="es-CL" sz="2000" dirty="0" err="1" smtClean="0"/>
              <a:t>Dpto.Cirugía</a:t>
            </a:r>
            <a:r>
              <a:rPr lang="es-AR" altLang="es-CL" sz="2000" dirty="0" smtClean="0"/>
              <a:t>      Programación       Ordenes de internación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s-AR" altLang="es-CL" sz="2000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sz="2000" dirty="0" smtClean="0"/>
              <a:t>		</a:t>
            </a:r>
            <a:r>
              <a:rPr lang="es-AR" altLang="es-CL" sz="2000" dirty="0" err="1" smtClean="0"/>
              <a:t>Dpto.Compras</a:t>
            </a:r>
            <a:r>
              <a:rPr lang="es-AR" altLang="es-CL" sz="2000" dirty="0" smtClean="0"/>
              <a:t>      Gestión de pedidos     N° de </a:t>
            </a:r>
            <a:r>
              <a:rPr lang="es-AR" altLang="es-CL" sz="2000" dirty="0" err="1" smtClean="0"/>
              <a:t>ord</a:t>
            </a:r>
            <a:r>
              <a:rPr lang="es-AR" altLang="es-CL" sz="2000" dirty="0" smtClean="0"/>
              <a:t>. de repos.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s-AR" altLang="es-CL" sz="2000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sz="2000" dirty="0" smtClean="0"/>
              <a:t>	</a:t>
            </a:r>
            <a:r>
              <a:rPr lang="es-AR" altLang="es-CL" dirty="0" smtClean="0"/>
              <a:t>8. Cálculo de costos por </a:t>
            </a:r>
            <a:r>
              <a:rPr lang="es-AR" altLang="es-CL" dirty="0" smtClean="0"/>
              <a:t>inductor.</a:t>
            </a:r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s-AR" altLang="es-CL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	9. Asignación de costos de la actividad a cada objeto de </a:t>
            </a:r>
            <a:r>
              <a:rPr lang="es-AR" altLang="es-CL" dirty="0" smtClean="0"/>
              <a:t>costos.</a:t>
            </a:r>
            <a:endParaRPr lang="es-AR" altLang="es-CL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endParaRPr lang="es-AR" altLang="es-CL" dirty="0" smtClean="0"/>
          </a:p>
          <a:p>
            <a:pPr marL="609600" indent="-609600" eaLnBrk="1" hangingPunct="1">
              <a:buFont typeface="Wingdings" pitchFamily="2" charset="2"/>
              <a:buNone/>
              <a:defRPr/>
            </a:pPr>
            <a:r>
              <a:rPr lang="es-AR" altLang="es-CL" sz="2000" dirty="0" smtClean="0"/>
              <a:t>	</a:t>
            </a:r>
          </a:p>
        </p:txBody>
      </p:sp>
      <p:sp>
        <p:nvSpPr>
          <p:cNvPr id="14339" name="Line 11"/>
          <p:cNvSpPr>
            <a:spLocks noChangeShapeType="1"/>
          </p:cNvSpPr>
          <p:nvPr/>
        </p:nvSpPr>
        <p:spPr bwMode="auto">
          <a:xfrm>
            <a:off x="3059113" y="1700808"/>
            <a:ext cx="3603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4340" name="Line 12"/>
          <p:cNvSpPr>
            <a:spLocks noChangeShapeType="1"/>
          </p:cNvSpPr>
          <p:nvPr/>
        </p:nvSpPr>
        <p:spPr bwMode="auto">
          <a:xfrm>
            <a:off x="5003800" y="1700808"/>
            <a:ext cx="504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4341" name="Line 13"/>
          <p:cNvSpPr>
            <a:spLocks noChangeShapeType="1"/>
          </p:cNvSpPr>
          <p:nvPr/>
        </p:nvSpPr>
        <p:spPr bwMode="auto">
          <a:xfrm>
            <a:off x="3240087" y="2492896"/>
            <a:ext cx="3587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4342" name="Line 14"/>
          <p:cNvSpPr>
            <a:spLocks noChangeShapeType="1"/>
          </p:cNvSpPr>
          <p:nvPr/>
        </p:nvSpPr>
        <p:spPr bwMode="auto">
          <a:xfrm>
            <a:off x="5867399" y="2492896"/>
            <a:ext cx="2889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57591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8208911" cy="1512168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14.-GRAFICO </a:t>
            </a:r>
            <a:r>
              <a:rPr lang="es-AR" altLang="es-CL" sz="2000" dirty="0" smtClean="0"/>
              <a:t>DE ASIGNACION DE COSTOS EN ABC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772816"/>
            <a:ext cx="8291512" cy="4824536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es-AR" altLang="es-CL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			        </a:t>
            </a:r>
            <a:r>
              <a:rPr lang="es-AR" altLang="es-CL" sz="1800" dirty="0" smtClean="0"/>
              <a:t>Costos Totales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1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1800" dirty="0" smtClean="0"/>
              <a:t>          Costos directos		                     Costos indirectos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1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1800" dirty="0" smtClean="0"/>
              <a:t>					Sec. 1           Sec. 2           Sec. 3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1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1800" dirty="0" smtClean="0"/>
              <a:t>				Activ.1             </a:t>
            </a:r>
            <a:r>
              <a:rPr lang="es-AR" altLang="es-CL" sz="1800" dirty="0" err="1" smtClean="0"/>
              <a:t>Activ</a:t>
            </a:r>
            <a:r>
              <a:rPr lang="es-AR" altLang="es-CL" sz="1800" dirty="0" smtClean="0"/>
              <a:t>. 2 	          </a:t>
            </a:r>
            <a:r>
              <a:rPr lang="es-AR" altLang="es-CL" sz="1800" dirty="0" err="1" smtClean="0"/>
              <a:t>Activ</a:t>
            </a:r>
            <a:r>
              <a:rPr lang="es-AR" altLang="es-CL" sz="1800" dirty="0" smtClean="0"/>
              <a:t>. N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1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1800" dirty="0" smtClean="0"/>
              <a:t>			       </a:t>
            </a:r>
            <a:r>
              <a:rPr lang="es-AR" altLang="es-CL" sz="1800" dirty="0" err="1" smtClean="0"/>
              <a:t>Induc.Costos</a:t>
            </a:r>
            <a:r>
              <a:rPr lang="es-AR" altLang="es-CL" sz="1800" dirty="0" smtClean="0"/>
              <a:t> |     </a:t>
            </a:r>
            <a:r>
              <a:rPr lang="es-AR" altLang="es-CL" sz="1800" dirty="0" err="1" smtClean="0"/>
              <a:t>Induc.Costos</a:t>
            </a:r>
            <a:r>
              <a:rPr lang="es-AR" altLang="es-CL" sz="1800" dirty="0" smtClean="0"/>
              <a:t> 2   </a:t>
            </a:r>
            <a:r>
              <a:rPr lang="es-AR" altLang="es-CL" sz="1800" dirty="0" err="1" smtClean="0"/>
              <a:t>Induc.Costos</a:t>
            </a:r>
            <a:r>
              <a:rPr lang="es-AR" altLang="es-CL" sz="1800" dirty="0" smtClean="0"/>
              <a:t> N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18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1800" dirty="0" smtClean="0"/>
              <a:t>     Producto |		Producto II                         Producto III</a:t>
            </a:r>
          </a:p>
        </p:txBody>
      </p:sp>
      <p:sp>
        <p:nvSpPr>
          <p:cNvPr id="15364" name="Line 4"/>
          <p:cNvSpPr>
            <a:spLocks noChangeShapeType="1"/>
          </p:cNvSpPr>
          <p:nvPr/>
        </p:nvSpPr>
        <p:spPr bwMode="auto">
          <a:xfrm flipH="1">
            <a:off x="2700338" y="2708275"/>
            <a:ext cx="576262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65" name="Line 5"/>
          <p:cNvSpPr>
            <a:spLocks noChangeShapeType="1"/>
          </p:cNvSpPr>
          <p:nvPr/>
        </p:nvSpPr>
        <p:spPr bwMode="auto">
          <a:xfrm>
            <a:off x="4643438" y="2708275"/>
            <a:ext cx="1008062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 flipH="1">
            <a:off x="4787900" y="3429000"/>
            <a:ext cx="86360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 flipH="1">
            <a:off x="6011863" y="3357563"/>
            <a:ext cx="2159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6732588" y="3357563"/>
            <a:ext cx="360362" cy="5032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>
            <a:off x="3924300" y="4076700"/>
            <a:ext cx="360363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0" name="Line 11"/>
          <p:cNvSpPr>
            <a:spLocks noChangeShapeType="1"/>
          </p:cNvSpPr>
          <p:nvPr/>
        </p:nvSpPr>
        <p:spPr bwMode="auto">
          <a:xfrm>
            <a:off x="4500563" y="4076700"/>
            <a:ext cx="43180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1" name="Line 12"/>
          <p:cNvSpPr>
            <a:spLocks noChangeShapeType="1"/>
          </p:cNvSpPr>
          <p:nvPr/>
        </p:nvSpPr>
        <p:spPr bwMode="auto">
          <a:xfrm flipH="1">
            <a:off x="5508625" y="4005263"/>
            <a:ext cx="35877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2" name="Line 13"/>
          <p:cNvSpPr>
            <a:spLocks noChangeShapeType="1"/>
          </p:cNvSpPr>
          <p:nvPr/>
        </p:nvSpPr>
        <p:spPr bwMode="auto">
          <a:xfrm>
            <a:off x="7019925" y="40767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3" name="Line 14"/>
          <p:cNvSpPr>
            <a:spLocks noChangeShapeType="1"/>
          </p:cNvSpPr>
          <p:nvPr/>
        </p:nvSpPr>
        <p:spPr bwMode="auto">
          <a:xfrm>
            <a:off x="3492500" y="46529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4" name="Line 15"/>
          <p:cNvSpPr>
            <a:spLocks noChangeShapeType="1"/>
          </p:cNvSpPr>
          <p:nvPr/>
        </p:nvSpPr>
        <p:spPr bwMode="auto">
          <a:xfrm>
            <a:off x="5076825" y="4652963"/>
            <a:ext cx="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5" name="Line 16"/>
          <p:cNvSpPr>
            <a:spLocks noChangeShapeType="1"/>
          </p:cNvSpPr>
          <p:nvPr/>
        </p:nvSpPr>
        <p:spPr bwMode="auto">
          <a:xfrm>
            <a:off x="7019925" y="4724400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6" name="Line 18"/>
          <p:cNvSpPr>
            <a:spLocks noChangeShapeType="1"/>
          </p:cNvSpPr>
          <p:nvPr/>
        </p:nvSpPr>
        <p:spPr bwMode="auto">
          <a:xfrm>
            <a:off x="1476375" y="3429000"/>
            <a:ext cx="0" cy="2305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7" name="Line 19"/>
          <p:cNvSpPr>
            <a:spLocks noChangeShapeType="1"/>
          </p:cNvSpPr>
          <p:nvPr/>
        </p:nvSpPr>
        <p:spPr bwMode="auto">
          <a:xfrm>
            <a:off x="1476375" y="5373688"/>
            <a:ext cx="1800225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8" name="Line 20"/>
          <p:cNvSpPr>
            <a:spLocks noChangeShapeType="1"/>
          </p:cNvSpPr>
          <p:nvPr/>
        </p:nvSpPr>
        <p:spPr bwMode="auto">
          <a:xfrm>
            <a:off x="1476375" y="5373688"/>
            <a:ext cx="4464050" cy="43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79" name="Line 21"/>
          <p:cNvSpPr>
            <a:spLocks noChangeShapeType="1"/>
          </p:cNvSpPr>
          <p:nvPr/>
        </p:nvSpPr>
        <p:spPr bwMode="auto">
          <a:xfrm flipH="1">
            <a:off x="1547813" y="5300663"/>
            <a:ext cx="1511300" cy="433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80" name="Line 22"/>
          <p:cNvSpPr>
            <a:spLocks noChangeShapeType="1"/>
          </p:cNvSpPr>
          <p:nvPr/>
        </p:nvSpPr>
        <p:spPr bwMode="auto">
          <a:xfrm>
            <a:off x="3563938" y="5373688"/>
            <a:ext cx="0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81" name="Line 23"/>
          <p:cNvSpPr>
            <a:spLocks noChangeShapeType="1"/>
          </p:cNvSpPr>
          <p:nvPr/>
        </p:nvSpPr>
        <p:spPr bwMode="auto">
          <a:xfrm flipH="1">
            <a:off x="3779838" y="5300663"/>
            <a:ext cx="1296987" cy="4333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5382" name="Line 24"/>
          <p:cNvSpPr>
            <a:spLocks noChangeShapeType="1"/>
          </p:cNvSpPr>
          <p:nvPr/>
        </p:nvSpPr>
        <p:spPr bwMode="auto">
          <a:xfrm flipH="1">
            <a:off x="6372225" y="5373688"/>
            <a:ext cx="3603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09477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2656"/>
            <a:ext cx="6804247" cy="720080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15.-¿CUALÉS SON LAS VENTAJAS DEL COSTEO  ABC?</a:t>
            </a:r>
            <a:endParaRPr lang="es-AR" altLang="es-CL" sz="2000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196752"/>
            <a:ext cx="8949680" cy="8779197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En lo </a:t>
            </a:r>
            <a:r>
              <a:rPr lang="es-AR" altLang="es-CL" sz="2400" dirty="0" err="1" smtClean="0">
                <a:latin typeface="Arial" pitchFamily="34" charset="0"/>
                <a:cs typeface="Arial" pitchFamily="34" charset="0"/>
              </a:rPr>
              <a:t>operativo,permite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 hacer correctamente las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cosas.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En lo estratégico ,permite hacer las cosas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correctas.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Herramienta de control y medición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costos.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043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32656"/>
            <a:ext cx="6804247" cy="720080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15.-¿CUALÉS SON LAS VENTAJAS DEL COSTEO  ABC?</a:t>
            </a:r>
            <a:endParaRPr lang="es-AR" altLang="es-CL" sz="2000" dirty="0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196752"/>
            <a:ext cx="8949680" cy="8779197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Permite el análisis de rentabilidad por producto </a:t>
            </a:r>
            <a:r>
              <a:rPr lang="es-AR" altLang="es-CL" sz="2400" dirty="0" err="1" smtClean="0">
                <a:latin typeface="Arial" pitchFamily="34" charset="0"/>
                <a:cs typeface="Arial" pitchFamily="34" charset="0"/>
              </a:rPr>
              <a:t>cliente,etc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Permite implementar una gestión de costos a partir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las actividades-ABM.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Aplicable a cualquier tipo de organización</a:t>
            </a:r>
          </a:p>
          <a:p>
            <a:pPr eaLnBrk="1" hangingPunct="1">
              <a:lnSpc>
                <a:spcPct val="9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83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-180528" y="476672"/>
            <a:ext cx="9324528" cy="1008112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16.-¿CUALÉS SON LOS ASPECTOS </a:t>
            </a:r>
            <a:r>
              <a:rPr lang="es-AR" altLang="es-CL" sz="2000" dirty="0" smtClean="0"/>
              <a:t>BASICOS EN LA IMPLEMENTACION DE </a:t>
            </a:r>
            <a:r>
              <a:rPr lang="es-AR" altLang="es-CL" sz="2000" dirty="0" smtClean="0"/>
              <a:t>ABC?</a:t>
            </a:r>
            <a:endParaRPr lang="es-AR" altLang="es-CL" sz="2000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40768"/>
            <a:ext cx="8229600" cy="4790157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Debe surgir de un cambio en la forma de pensar la empresa y los sistemas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costos.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Genera un cambio en la cultura y en el lenguaje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organizacional.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Debemos establecer una adecuada relación costo-beneficio entre la implementación y medición del sistema y el costo de errores en la toma de decisiones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704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-324544" y="476672"/>
            <a:ext cx="9433048" cy="1008112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16.-¿CUALÉS SON LOS ASPECTOS </a:t>
            </a:r>
            <a:r>
              <a:rPr lang="es-AR" altLang="es-CL" sz="2000" dirty="0" smtClean="0"/>
              <a:t>BASICOS EN LA IMPLEMENTACION DE </a:t>
            </a:r>
            <a:r>
              <a:rPr lang="es-AR" altLang="es-CL" sz="2000" dirty="0" smtClean="0"/>
              <a:t>ABC?</a:t>
            </a:r>
            <a:endParaRPr lang="es-AR" altLang="es-CL" sz="2000" dirty="0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40768"/>
            <a:ext cx="8229600" cy="4790157"/>
          </a:xfrm>
          <a:prstGeom prst="rect">
            <a:avLst/>
          </a:prstGeo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Cantidad de inductores no más de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50.</a:t>
            </a: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ABC TAMBIEN TIENE LIMITES: existen costos indirectos que no se pueden asignar a alguna </a:t>
            </a:r>
            <a:r>
              <a:rPr lang="es-AR" altLang="es-CL" sz="2400" dirty="0" err="1" smtClean="0">
                <a:latin typeface="Arial" pitchFamily="34" charset="0"/>
                <a:cs typeface="Arial" pitchFamily="34" charset="0"/>
              </a:rPr>
              <a:t>actividad,ej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.: sueldo del nivel </a:t>
            </a:r>
            <a:r>
              <a:rPr lang="es-AR" altLang="es-CL" sz="2400" dirty="0" smtClean="0">
                <a:latin typeface="Arial" pitchFamily="34" charset="0"/>
                <a:cs typeface="Arial" pitchFamily="34" charset="0"/>
              </a:rPr>
              <a:t>estratégico. </a:t>
            </a: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s-AR" altLang="es-CL" sz="24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32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289" y="404664"/>
            <a:ext cx="6512511" cy="936104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/>
              <a:t>17.-CASO PRÁCTICO DE COSTEO  </a:t>
            </a:r>
            <a:r>
              <a:rPr lang="es-AR" altLang="es-CL" sz="2400" dirty="0" smtClean="0"/>
              <a:t>ABC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412776"/>
            <a:ext cx="8229600" cy="4718149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dirty="0" smtClean="0"/>
              <a:t>Centro de </a:t>
            </a:r>
            <a:r>
              <a:rPr lang="es-AR" altLang="es-CL" dirty="0" err="1" smtClean="0"/>
              <a:t>Costos:Prácticas</a:t>
            </a:r>
            <a:r>
              <a:rPr lang="es-AR" altLang="es-CL" dirty="0" smtClean="0"/>
              <a:t> y estudios</a:t>
            </a:r>
          </a:p>
          <a:p>
            <a:pPr lvl="1" eaLnBrk="1" hangingPunct="1">
              <a:defRPr/>
            </a:pPr>
            <a:r>
              <a:rPr lang="es-AR" altLang="es-CL" dirty="0" smtClean="0"/>
              <a:t>Actividad I : Atención turnos</a:t>
            </a:r>
          </a:p>
          <a:p>
            <a:pPr lvl="1" eaLnBrk="1" hangingPunct="1">
              <a:defRPr/>
            </a:pPr>
            <a:r>
              <a:rPr lang="es-AR" altLang="es-CL" dirty="0" smtClean="0"/>
              <a:t>Actividad II: Diagnóstico</a:t>
            </a:r>
          </a:p>
          <a:p>
            <a:pPr lvl="1" eaLnBrk="1" hangingPunct="1">
              <a:defRPr/>
            </a:pPr>
            <a:endParaRPr lang="es-AR" altLang="es-CL" dirty="0" smtClean="0"/>
          </a:p>
          <a:p>
            <a:pPr lvl="1" eaLnBrk="1" hangingPunct="1">
              <a:defRPr/>
            </a:pPr>
            <a:r>
              <a:rPr lang="es-AR" altLang="es-CL" dirty="0" smtClean="0"/>
              <a:t>Inductores seleccionados:</a:t>
            </a:r>
          </a:p>
          <a:p>
            <a:pPr lvl="2" eaLnBrk="1" hangingPunct="1">
              <a:defRPr/>
            </a:pPr>
            <a:r>
              <a:rPr lang="es-AR" altLang="es-CL" sz="2800" dirty="0" err="1" smtClean="0"/>
              <a:t>Ind</a:t>
            </a:r>
            <a:r>
              <a:rPr lang="es-AR" altLang="es-CL" sz="2800" dirty="0" smtClean="0"/>
              <a:t>. </a:t>
            </a:r>
            <a:r>
              <a:rPr lang="es-AR" altLang="es-CL" sz="2800" dirty="0" err="1" smtClean="0"/>
              <a:t>Activ</a:t>
            </a:r>
            <a:r>
              <a:rPr lang="es-AR" altLang="es-CL" sz="2800" dirty="0" smtClean="0"/>
              <a:t>. I                 Turnos dados</a:t>
            </a:r>
          </a:p>
          <a:p>
            <a:pPr lvl="2" eaLnBrk="1" hangingPunct="1">
              <a:defRPr/>
            </a:pPr>
            <a:r>
              <a:rPr lang="es-AR" altLang="es-CL" sz="2800" dirty="0" err="1" smtClean="0"/>
              <a:t>Ind</a:t>
            </a:r>
            <a:r>
              <a:rPr lang="es-AR" altLang="es-CL" sz="2800" dirty="0" smtClean="0"/>
              <a:t>. </a:t>
            </a:r>
            <a:r>
              <a:rPr lang="es-AR" altLang="es-CL" sz="2800" dirty="0" err="1" smtClean="0"/>
              <a:t>Activ</a:t>
            </a:r>
            <a:r>
              <a:rPr lang="es-AR" altLang="es-CL" sz="2800" dirty="0" smtClean="0"/>
              <a:t>. II                Turnos atendidos</a:t>
            </a:r>
          </a:p>
          <a:p>
            <a:pPr lvl="1" eaLnBrk="1" hangingPunct="1">
              <a:buFontTx/>
              <a:buNone/>
              <a:defRPr/>
            </a:pPr>
            <a:endParaRPr lang="es-AR" altLang="es-CL" dirty="0" smtClean="0"/>
          </a:p>
          <a:p>
            <a:pPr lvl="1" eaLnBrk="1" hangingPunct="1">
              <a:buFontTx/>
              <a:buNone/>
              <a:defRPr/>
            </a:pPr>
            <a:endParaRPr lang="es-AR" altLang="es-CL" dirty="0" smtClean="0"/>
          </a:p>
        </p:txBody>
      </p:sp>
      <p:sp>
        <p:nvSpPr>
          <p:cNvPr id="18436" name="Line 10"/>
          <p:cNvSpPr>
            <a:spLocks noChangeShapeType="1"/>
          </p:cNvSpPr>
          <p:nvPr/>
        </p:nvSpPr>
        <p:spPr bwMode="auto">
          <a:xfrm>
            <a:off x="3635896" y="3789040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18437" name="Line 12"/>
          <p:cNvSpPr>
            <a:spLocks noChangeShapeType="1"/>
          </p:cNvSpPr>
          <p:nvPr/>
        </p:nvSpPr>
        <p:spPr bwMode="auto">
          <a:xfrm>
            <a:off x="3707904" y="4293096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88160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333375"/>
            <a:ext cx="8351837" cy="5975350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z="4000" smtClean="0"/>
              <a:t>Costos Indirectos</a:t>
            </a:r>
            <a:r>
              <a:rPr lang="es-AR" altLang="es-CL" sz="2400" smtClean="0"/>
              <a:t>:(Dados por la contabilidad)</a:t>
            </a:r>
          </a:p>
          <a:p>
            <a:pPr lvl="1" eaLnBrk="1" hangingPunct="1">
              <a:defRPr/>
            </a:pPr>
            <a:r>
              <a:rPr lang="es-AR" altLang="es-CL" sz="2000" smtClean="0"/>
              <a:t>Costo Indirecto Centro de costos	Prácticas y estudios $ 10.000.-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2000" smtClean="0"/>
          </a:p>
          <a:p>
            <a:pPr lvl="1" eaLnBrk="1" hangingPunct="1">
              <a:defRPr/>
            </a:pPr>
            <a:r>
              <a:rPr lang="es-AR" altLang="es-CL" smtClean="0"/>
              <a:t>CIF Actividad I   $ 2.000.-</a:t>
            </a:r>
          </a:p>
          <a:p>
            <a:pPr lvl="2" eaLnBrk="1" hangingPunct="1">
              <a:defRPr/>
            </a:pPr>
            <a:r>
              <a:rPr lang="es-AR" altLang="es-CL" sz="2800" smtClean="0"/>
              <a:t>Turnos dados en el mes 100</a:t>
            </a:r>
          </a:p>
          <a:p>
            <a:pPr lvl="1" eaLnBrk="1" hangingPunct="1">
              <a:buFontTx/>
              <a:buNone/>
              <a:defRPr/>
            </a:pPr>
            <a:endParaRPr lang="es-AR" altLang="es-CL" smtClean="0"/>
          </a:p>
          <a:p>
            <a:pPr lvl="1" eaLnBrk="1" hangingPunct="1">
              <a:defRPr/>
            </a:pPr>
            <a:r>
              <a:rPr lang="es-AR" altLang="es-CL" smtClean="0"/>
              <a:t>CIF Actividad II   $ 8.000.-</a:t>
            </a:r>
          </a:p>
          <a:p>
            <a:pPr lvl="2" eaLnBrk="1" hangingPunct="1">
              <a:defRPr/>
            </a:pPr>
            <a:r>
              <a:rPr lang="es-AR" altLang="es-CL" sz="2800" smtClean="0"/>
              <a:t>Turnos atendidos en el mes 80</a:t>
            </a:r>
          </a:p>
          <a:p>
            <a:pPr lvl="2" eaLnBrk="1" hangingPunct="1">
              <a:defRPr/>
            </a:pPr>
            <a:endParaRPr lang="es-AR" altLang="es-CL" sz="3200" smtClean="0"/>
          </a:p>
          <a:p>
            <a:pPr lvl="3" eaLnBrk="1" hangingPunct="1">
              <a:buFontTx/>
              <a:buNone/>
              <a:defRPr/>
            </a:pPr>
            <a:r>
              <a:rPr lang="es-AR" altLang="es-CL" sz="2800" smtClean="0"/>
              <a:t>							</a:t>
            </a:r>
          </a:p>
        </p:txBody>
      </p:sp>
    </p:spTree>
    <p:extLst>
      <p:ext uri="{BB962C8B-B14F-4D97-AF65-F5344CB8AC3E}">
        <p14:creationId xmlns:p14="http://schemas.microsoft.com/office/powerpoint/2010/main" val="267100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4" y="260648"/>
            <a:ext cx="4176910" cy="792088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000" dirty="0" smtClean="0"/>
              <a:t>Asignación s/ ABC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mtClean="0"/>
              <a:t>Valorización del inductor:</a:t>
            </a:r>
          </a:p>
          <a:p>
            <a:pPr lvl="3" eaLnBrk="1" hangingPunct="1">
              <a:defRPr/>
            </a:pPr>
            <a:endParaRPr lang="es-AR" altLang="es-CL" smtClean="0"/>
          </a:p>
          <a:p>
            <a:pPr lvl="4" eaLnBrk="1" hangingPunct="1">
              <a:buFont typeface="Wingdings" pitchFamily="2" charset="2"/>
              <a:buNone/>
              <a:defRPr/>
            </a:pPr>
            <a:r>
              <a:rPr lang="es-AR" altLang="es-CL" sz="2800" smtClean="0"/>
              <a:t>	CIF s/actividad</a:t>
            </a:r>
          </a:p>
          <a:p>
            <a:pPr lvl="4" eaLnBrk="1" hangingPunct="1">
              <a:buFont typeface="Wingdings" pitchFamily="2" charset="2"/>
              <a:buNone/>
              <a:defRPr/>
            </a:pPr>
            <a:r>
              <a:rPr lang="es-AR" altLang="es-CL" sz="2800" smtClean="0"/>
              <a:t>  Cant. Inductor</a:t>
            </a:r>
          </a:p>
          <a:p>
            <a:pPr lvl="4" eaLnBrk="1" hangingPunct="1">
              <a:buFont typeface="Wingdings" pitchFamily="2" charset="2"/>
              <a:buNone/>
              <a:defRPr/>
            </a:pPr>
            <a:endParaRPr lang="es-AR" altLang="es-CL" smtClean="0"/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2627313" y="3068638"/>
            <a:ext cx="2089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0485" name="Line 9"/>
          <p:cNvSpPr>
            <a:spLocks noChangeShapeType="1"/>
          </p:cNvSpPr>
          <p:nvPr/>
        </p:nvSpPr>
        <p:spPr bwMode="auto">
          <a:xfrm>
            <a:off x="4500563" y="45085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566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289" y="548680"/>
            <a:ext cx="3570799" cy="720080"/>
          </a:xfrm>
        </p:spPr>
        <p:txBody>
          <a:bodyPr/>
          <a:lstStyle/>
          <a:p>
            <a:pPr eaLnBrk="1" hangingPunct="1">
              <a:defRPr/>
            </a:pPr>
            <a:r>
              <a:rPr lang="es-AR" altLang="es-CL" sz="2400" dirty="0" smtClean="0"/>
              <a:t>Asignación s/ ABC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124744"/>
            <a:ext cx="8229600" cy="5006181"/>
          </a:xfrm>
          <a:prstGeom prst="rect">
            <a:avLst/>
          </a:prstGeom>
        </p:spPr>
        <p:txBody>
          <a:bodyPr/>
          <a:lstStyle/>
          <a:p>
            <a:pPr lvl="1" eaLnBrk="1" hangingPunct="1">
              <a:buFontTx/>
              <a:buNone/>
              <a:defRPr/>
            </a:pPr>
            <a:r>
              <a:rPr lang="es-AR" altLang="es-CL" dirty="0" smtClean="0"/>
              <a:t>CIF Atención turnos        </a:t>
            </a:r>
            <a:r>
              <a:rPr lang="es-AR" altLang="es-CL" dirty="0" smtClean="0"/>
              <a:t>                             </a:t>
            </a:r>
            <a:r>
              <a:rPr lang="es-AR" altLang="es-CL" dirty="0" smtClean="0"/>
              <a:t>2.000 </a:t>
            </a:r>
          </a:p>
          <a:p>
            <a:pPr lvl="1" eaLnBrk="1" hangingPunct="1">
              <a:buFontTx/>
              <a:buNone/>
              <a:defRPr/>
            </a:pPr>
            <a:r>
              <a:rPr lang="es-AR" altLang="es-CL" dirty="0" smtClean="0"/>
              <a:t>   				</a:t>
            </a:r>
            <a:r>
              <a:rPr lang="en-US" altLang="es-CL" dirty="0" smtClean="0">
                <a:cs typeface="Arial" panose="020B0604020202020204" pitchFamily="34" charset="0"/>
              </a:rPr>
              <a:t>=		</a:t>
            </a:r>
            <a:r>
              <a:rPr lang="en-US" altLang="es-CL" dirty="0" smtClean="0">
                <a:cs typeface="Arial" panose="020B0604020202020204" pitchFamily="34" charset="0"/>
              </a:rPr>
              <a:t>               =   </a:t>
            </a:r>
            <a:r>
              <a:rPr lang="en-US" altLang="es-CL" dirty="0" smtClean="0">
                <a:cs typeface="Arial" panose="020B0604020202020204" pitchFamily="34" charset="0"/>
              </a:rPr>
              <a:t>$ 20</a:t>
            </a:r>
          </a:p>
          <a:p>
            <a:pPr lvl="1" eaLnBrk="1" hangingPunct="1">
              <a:buFontTx/>
              <a:buNone/>
              <a:defRPr/>
            </a:pPr>
            <a:r>
              <a:rPr lang="es-AR" altLang="es-CL" dirty="0" smtClean="0"/>
              <a:t>N° Turnos dados		</a:t>
            </a:r>
            <a:r>
              <a:rPr lang="es-AR" altLang="es-CL" dirty="0" smtClean="0"/>
              <a:t>                        100</a:t>
            </a:r>
            <a:r>
              <a:rPr lang="es-AR" altLang="es-CL" dirty="0" smtClean="0"/>
              <a:t>	</a:t>
            </a:r>
          </a:p>
          <a:p>
            <a:pPr lvl="1" eaLnBrk="1" hangingPunct="1">
              <a:buFontTx/>
              <a:buNone/>
              <a:defRPr/>
            </a:pPr>
            <a:endParaRPr lang="es-AR" altLang="es-CL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dirty="0" smtClean="0"/>
              <a:t>	</a:t>
            </a:r>
            <a:r>
              <a:rPr lang="es-AR" altLang="es-CL" sz="2000" dirty="0" smtClean="0"/>
              <a:t>CIF Diagnóstico		</a:t>
            </a:r>
            <a:r>
              <a:rPr lang="es-AR" altLang="es-CL" sz="2000" dirty="0" smtClean="0"/>
              <a:t>              8.000</a:t>
            </a:r>
            <a:endParaRPr lang="es-AR" altLang="es-CL" sz="20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dirty="0" smtClean="0"/>
              <a:t>					  </a:t>
            </a:r>
            <a:r>
              <a:rPr lang="en-US" altLang="es-CL" sz="2000" dirty="0" smtClean="0">
                <a:cs typeface="Arial" panose="020B0604020202020204" pitchFamily="34" charset="0"/>
              </a:rPr>
              <a:t>=</a:t>
            </a:r>
            <a:r>
              <a:rPr lang="es-AR" altLang="es-CL" sz="2000" dirty="0" smtClean="0"/>
              <a:t>		   </a:t>
            </a:r>
            <a:r>
              <a:rPr lang="es-AR" altLang="es-CL" sz="2000" dirty="0" smtClean="0"/>
              <a:t>        </a:t>
            </a:r>
            <a:r>
              <a:rPr lang="en-US" altLang="es-CL" sz="2000" dirty="0" smtClean="0">
                <a:cs typeface="Arial" panose="020B0604020202020204" pitchFamily="34" charset="0"/>
              </a:rPr>
              <a:t>=</a:t>
            </a:r>
            <a:r>
              <a:rPr lang="es-AR" altLang="es-CL" sz="2000" dirty="0" smtClean="0"/>
              <a:t> 	$100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dirty="0" smtClean="0"/>
              <a:t>	N° Turnos atendidos		</a:t>
            </a:r>
            <a:r>
              <a:rPr lang="es-AR" altLang="es-CL" sz="2000" smtClean="0"/>
              <a:t>  </a:t>
            </a:r>
            <a:r>
              <a:rPr lang="es-AR" altLang="es-CL" sz="2000" smtClean="0"/>
              <a:t>                </a:t>
            </a:r>
            <a:r>
              <a:rPr lang="es-AR" altLang="es-CL" sz="2000" dirty="0" smtClean="0"/>
              <a:t>80</a:t>
            </a:r>
          </a:p>
        </p:txBody>
      </p:sp>
      <p:sp>
        <p:nvSpPr>
          <p:cNvPr id="21508" name="Line 5"/>
          <p:cNvSpPr>
            <a:spLocks noChangeShapeType="1"/>
          </p:cNvSpPr>
          <p:nvPr/>
        </p:nvSpPr>
        <p:spPr bwMode="auto">
          <a:xfrm>
            <a:off x="4500563" y="45085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1509" name="Line 11"/>
          <p:cNvSpPr>
            <a:spLocks noChangeShapeType="1"/>
          </p:cNvSpPr>
          <p:nvPr/>
        </p:nvSpPr>
        <p:spPr bwMode="auto">
          <a:xfrm>
            <a:off x="755576" y="1700808"/>
            <a:ext cx="28082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1510" name="Line 12"/>
          <p:cNvSpPr>
            <a:spLocks noChangeShapeType="1"/>
          </p:cNvSpPr>
          <p:nvPr/>
        </p:nvSpPr>
        <p:spPr bwMode="auto">
          <a:xfrm>
            <a:off x="5867400" y="1700808"/>
            <a:ext cx="7905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1511" name="Line 13"/>
          <p:cNvSpPr>
            <a:spLocks noChangeShapeType="1"/>
          </p:cNvSpPr>
          <p:nvPr/>
        </p:nvSpPr>
        <p:spPr bwMode="auto">
          <a:xfrm>
            <a:off x="539676" y="3861048"/>
            <a:ext cx="32400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1512" name="Line 14"/>
          <p:cNvSpPr>
            <a:spLocks noChangeShapeType="1"/>
          </p:cNvSpPr>
          <p:nvPr/>
        </p:nvSpPr>
        <p:spPr bwMode="auto">
          <a:xfrm>
            <a:off x="5148263" y="3861048"/>
            <a:ext cx="10080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9481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476250"/>
            <a:ext cx="8569325" cy="5976938"/>
          </a:xfrm>
          <a:prstGeom prst="rect">
            <a:avLst/>
          </a:prstGeom>
        </p:spPr>
        <p:txBody>
          <a:bodyPr/>
          <a:lstStyle/>
          <a:p>
            <a:pPr eaLnBrk="1" hangingPunct="1">
              <a:defRPr/>
            </a:pPr>
            <a:r>
              <a:rPr lang="es-AR" altLang="es-CL" smtClean="0"/>
              <a:t>Asignación de costos por inductores, al Objeto del costo (Prod.,servicio,etc.)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Servicio	        T/dados   Actividad I   T/atendidos    Actividad II  CIF p/Serv.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		        cant.    $        $           cant.     $              $		$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Cirugía A     30  </a:t>
            </a:r>
            <a:r>
              <a:rPr lang="en-US" altLang="es-CL" sz="2000" smtClean="0">
                <a:cs typeface="Arial" panose="020B0604020202020204" pitchFamily="34" charset="0"/>
              </a:rPr>
              <a:t>×</a:t>
            </a:r>
            <a:r>
              <a:rPr lang="es-AR" altLang="es-CL" sz="2000" smtClean="0"/>
              <a:t> 20	600	   20  </a:t>
            </a:r>
            <a:r>
              <a:rPr lang="en-US" altLang="es-CL" sz="2000" smtClean="0">
                <a:cs typeface="Arial" panose="020B0604020202020204" pitchFamily="34" charset="0"/>
              </a:rPr>
              <a:t>×</a:t>
            </a:r>
            <a:r>
              <a:rPr lang="es-AR" altLang="es-CL" sz="2000" smtClean="0"/>
              <a:t>   100          2.000	2.600	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2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Cirugía B      30  </a:t>
            </a:r>
            <a:r>
              <a:rPr lang="en-US" altLang="es-CL" sz="2000" smtClean="0">
                <a:cs typeface="Arial" panose="020B0604020202020204" pitchFamily="34" charset="0"/>
              </a:rPr>
              <a:t>×</a:t>
            </a:r>
            <a:r>
              <a:rPr lang="es-AR" altLang="es-CL" sz="2000" smtClean="0"/>
              <a:t> 20     600          10  </a:t>
            </a:r>
            <a:r>
              <a:rPr lang="en-US" altLang="es-CL" sz="2000" smtClean="0">
                <a:cs typeface="Arial" panose="020B0604020202020204" pitchFamily="34" charset="0"/>
              </a:rPr>
              <a:t>×</a:t>
            </a:r>
            <a:r>
              <a:rPr lang="es-AR" altLang="es-CL" sz="2000" smtClean="0"/>
              <a:t>    100         1.000	1.600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2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Cirugía C      40  </a:t>
            </a:r>
            <a:r>
              <a:rPr lang="en-US" altLang="es-CL" sz="2000" smtClean="0">
                <a:cs typeface="Arial" panose="020B0604020202020204" pitchFamily="34" charset="0"/>
              </a:rPr>
              <a:t>×</a:t>
            </a:r>
            <a:r>
              <a:rPr lang="es-AR" altLang="es-CL" sz="2000" smtClean="0"/>
              <a:t> 20     800           50  </a:t>
            </a:r>
            <a:r>
              <a:rPr lang="en-US" altLang="es-CL" sz="2000" smtClean="0">
                <a:cs typeface="Arial" panose="020B0604020202020204" pitchFamily="34" charset="0"/>
              </a:rPr>
              <a:t>×</a:t>
            </a:r>
            <a:r>
              <a:rPr lang="es-AR" altLang="es-CL" sz="2000" smtClean="0"/>
              <a:t>   100         5.000	5.800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20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s-AR" altLang="es-CL" sz="2000" smtClean="0"/>
              <a:t>			            2.000			    8.000	10.000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es-AR" altLang="es-CL" sz="2000" smtClean="0"/>
          </a:p>
        </p:txBody>
      </p:sp>
      <p:sp>
        <p:nvSpPr>
          <p:cNvPr id="22531" name="Line 8"/>
          <p:cNvSpPr>
            <a:spLocks noChangeShapeType="1"/>
          </p:cNvSpPr>
          <p:nvPr/>
        </p:nvSpPr>
        <p:spPr bwMode="auto">
          <a:xfrm>
            <a:off x="2987675" y="522922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2" name="Line 9"/>
          <p:cNvSpPr>
            <a:spLocks noChangeShapeType="1"/>
          </p:cNvSpPr>
          <p:nvPr/>
        </p:nvSpPr>
        <p:spPr bwMode="auto">
          <a:xfrm>
            <a:off x="6156325" y="5229225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3" name="Line 10"/>
          <p:cNvSpPr>
            <a:spLocks noChangeShapeType="1"/>
          </p:cNvSpPr>
          <p:nvPr/>
        </p:nvSpPr>
        <p:spPr bwMode="auto">
          <a:xfrm>
            <a:off x="7596188" y="5229225"/>
            <a:ext cx="863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75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MX" dirty="0"/>
              <a:t>1. ¿Qué es el costeo basado en actividades?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7546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51520" y="1340769"/>
            <a:ext cx="8280919" cy="4593896"/>
          </a:xfrm>
        </p:spPr>
        <p:txBody>
          <a:bodyPr/>
          <a:lstStyle/>
          <a:p>
            <a:r>
              <a:rPr lang="es-MX" dirty="0"/>
              <a:t>1. ¿Qué es el costeo basado en actividades?</a:t>
            </a:r>
            <a:endParaRPr lang="es-CL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7581" y="260649"/>
            <a:ext cx="7175351" cy="720080"/>
          </a:xfrm>
        </p:spPr>
        <p:txBody>
          <a:bodyPr/>
          <a:lstStyle/>
          <a:p>
            <a:r>
              <a:rPr lang="es-CL" sz="2800" dirty="0" smtClean="0">
                <a:latin typeface="Arial" pitchFamily="34" charset="0"/>
                <a:cs typeface="Arial" pitchFamily="34" charset="0"/>
              </a:rPr>
              <a:t>Costos por Actividades</a:t>
            </a:r>
            <a:endParaRPr lang="es-CL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754627"/>
      </p:ext>
    </p:extLst>
  </p:cSld>
  <p:clrMapOvr>
    <a:masterClrMapping/>
  </p:clrMapOvr>
</p:sld>
</file>

<file path=ppt/theme/theme1.xml><?xml version="1.0" encoding="utf-8"?>
<a:theme xmlns:a="http://schemas.openxmlformats.org/drawingml/2006/main" name="Transmisión de listas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ransmisión de listas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nsmisión de listas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190</TotalTime>
  <Words>1309</Words>
  <Application>Microsoft Office PowerPoint</Application>
  <PresentationFormat>Presentación en pantalla (4:3)</PresentationFormat>
  <Paragraphs>274</Paragraphs>
  <Slides>33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Transmisión de listas</vt:lpstr>
      <vt:lpstr>Costeo ABC</vt:lpstr>
      <vt:lpstr>Costos por Actividades</vt:lpstr>
      <vt:lpstr>Costos por Actividades</vt:lpstr>
      <vt:lpstr>Costos por Actividades</vt:lpstr>
      <vt:lpstr>Costos por Actividades</vt:lpstr>
      <vt:lpstr>Costos por Actividades</vt:lpstr>
      <vt:lpstr>Costos por Actividades</vt:lpstr>
      <vt:lpstr>3.-¿CUAL ES  EL CONTEXTO DE NEGOCIOS PARA SISTEMAS DE COSTEO TRADICIONALES?</vt:lpstr>
      <vt:lpstr>3.-¿CUAL ES EL CONTEXTO DE NEGOCIOS PARA SISTEMAS DE COSTEO TRADICIONALES?</vt:lpstr>
      <vt:lpstr>4.-¿CUAL ES EL NUEVO ROL DE LOS SISTEMAS DE COSTOS?</vt:lpstr>
      <vt:lpstr>4.-¿CUAL ES EL NUEVO ROL DE LOS SISTEMAS DE COSTOS?</vt:lpstr>
      <vt:lpstr>5.-¿CUALES SON LAS CARACTERISTICAS DE LOS NUEVOS SISTEMAS DE COSTOS?</vt:lpstr>
      <vt:lpstr>6.-¿CUAL ES EL POSTULADO DEL COSTEO ABC? </vt:lpstr>
      <vt:lpstr>7.-¿CUÁL ES EL  CONCEPTO DE ACTIVIDAD?</vt:lpstr>
      <vt:lpstr>8.-¿CÓMO SE CLASIFICAN LAS  ACTIVIDADES?</vt:lpstr>
      <vt:lpstr>8.-¿CÓMO SE CLASIFICAN LAS  ACTIVIDADES?</vt:lpstr>
      <vt:lpstr>9.-¿CUÁL ES EL OBJETIVO EN  EL COSTEO ABC?</vt:lpstr>
      <vt:lpstr>10.-¿CUÁL ES  EL CONCEPTO DE INDUCTOR EN EL COSTEO ABC?</vt:lpstr>
      <vt:lpstr>11.-¿CUALES SON  LAS ETAPAS PARA LA IMPLEMENTACION DE ABC?</vt:lpstr>
      <vt:lpstr>Presentación de PowerPoint</vt:lpstr>
      <vt:lpstr>Presentación de PowerPoint</vt:lpstr>
      <vt:lpstr>14.-GRAFICO DE ASIGNACION DE COSTOS EN ABC</vt:lpstr>
      <vt:lpstr>15.-¿CUALÉS SON LAS VENTAJAS DEL COSTEO  ABC?</vt:lpstr>
      <vt:lpstr>15.-¿CUALÉS SON LAS VENTAJAS DEL COSTEO  ABC?</vt:lpstr>
      <vt:lpstr>16.-¿CUALÉS SON LOS ASPECTOS BASICOS EN LA IMPLEMENTACION DE ABC?</vt:lpstr>
      <vt:lpstr>16.-¿CUALÉS SON LOS ASPECTOS BASICOS EN LA IMPLEMENTACION DE ABC?</vt:lpstr>
      <vt:lpstr>17.-CASO PRÁCTICO DE COSTEO  ABC</vt:lpstr>
      <vt:lpstr>Presentación de PowerPoint</vt:lpstr>
      <vt:lpstr>Asignación s/ ABC</vt:lpstr>
      <vt:lpstr>Asignación s/ ABC</vt:lpstr>
      <vt:lpstr>Presentación de PowerPoint</vt:lpstr>
      <vt:lpstr>Costos por Actividades</vt:lpstr>
      <vt:lpstr>Costos por Actividades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Costos por Proceso</dc:title>
  <dc:creator>09nrodriguezo@gmail.com</dc:creator>
  <cp:lastModifiedBy>09nrodriguezo@gmail.com</cp:lastModifiedBy>
  <cp:revision>52</cp:revision>
  <dcterms:created xsi:type="dcterms:W3CDTF">2020-08-16T18:27:46Z</dcterms:created>
  <dcterms:modified xsi:type="dcterms:W3CDTF">2020-09-06T14:48:07Z</dcterms:modified>
</cp:coreProperties>
</file>