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letter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49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923E2-5FA8-4EE4-BD2E-92AFA4553E01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A6F49-C1B7-489E-B1EB-8297C51B4D9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71380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6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82114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104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7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7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485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180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0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0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0129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74985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365128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203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63878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937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8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6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3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6156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3" y="987428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6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3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5978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24574-4137-4FC9-9017-08D767C16B22}" type="datetimeFigureOut">
              <a:rPr lang="es-CL" smtClean="0"/>
              <a:t>04-09-2023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30613-297B-45CE-8F36-12EAA67EBB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04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7989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/>
              <a:t>INDICADORES</a:t>
            </a:r>
            <a:endParaRPr lang="es-CL" sz="4000" b="1" dirty="0"/>
          </a:p>
        </p:txBody>
      </p:sp>
      <p:sp>
        <p:nvSpPr>
          <p:cNvPr id="5" name="Rectángulo redondeado 4"/>
          <p:cNvSpPr/>
          <p:nvPr/>
        </p:nvSpPr>
        <p:spPr>
          <a:xfrm>
            <a:off x="1615743" y="949911"/>
            <a:ext cx="1340528" cy="80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/>
              <a:t>RESULTADO ACADÉMICO</a:t>
            </a:r>
            <a:endParaRPr lang="es-CL" sz="1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5183083" y="949911"/>
            <a:ext cx="1340528" cy="80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/>
              <a:t>AVANCE CURRICULAR</a:t>
            </a:r>
            <a:endParaRPr lang="es-CL" sz="1400" dirty="0"/>
          </a:p>
        </p:txBody>
      </p:sp>
      <p:sp>
        <p:nvSpPr>
          <p:cNvPr id="7" name="Rectángulo redondeado 6"/>
          <p:cNvSpPr/>
          <p:nvPr/>
        </p:nvSpPr>
        <p:spPr>
          <a:xfrm>
            <a:off x="7365505" y="949911"/>
            <a:ext cx="1340528" cy="80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/>
              <a:t>% HORAS REALIZADAS</a:t>
            </a:r>
            <a:endParaRPr lang="es-CL" sz="1400" dirty="0"/>
          </a:p>
        </p:txBody>
      </p:sp>
      <p:sp>
        <p:nvSpPr>
          <p:cNvPr id="8" name="Rectángulo redondeado 7"/>
          <p:cNvSpPr/>
          <p:nvPr/>
        </p:nvSpPr>
        <p:spPr>
          <a:xfrm>
            <a:off x="668053" y="2122335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b="1" dirty="0"/>
              <a:t>POR ALUMNO</a:t>
            </a:r>
          </a:p>
          <a:p>
            <a:pPr algn="ctr"/>
            <a:r>
              <a:rPr lang="es-ES" sz="900" dirty="0"/>
              <a:t>(MENSUAL)</a:t>
            </a:r>
            <a:endParaRPr lang="es-CL" sz="900" dirty="0"/>
          </a:p>
        </p:txBody>
      </p:sp>
      <p:sp>
        <p:nvSpPr>
          <p:cNvPr id="9" name="Rectángulo redondeado 8"/>
          <p:cNvSpPr/>
          <p:nvPr/>
        </p:nvSpPr>
        <p:spPr>
          <a:xfrm>
            <a:off x="2616703" y="2122335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b="1" dirty="0"/>
              <a:t>POR ASIGNATURA</a:t>
            </a:r>
          </a:p>
          <a:p>
            <a:pPr algn="ctr"/>
            <a:r>
              <a:rPr lang="es-ES" sz="900" dirty="0"/>
              <a:t>(POR EVALUACIÓN)</a:t>
            </a:r>
            <a:endParaRPr lang="es-CL" sz="900" dirty="0"/>
          </a:p>
        </p:txBody>
      </p:sp>
      <p:sp>
        <p:nvSpPr>
          <p:cNvPr id="10" name="Rectángulo redondeado 9"/>
          <p:cNvSpPr/>
          <p:nvPr/>
        </p:nvSpPr>
        <p:spPr>
          <a:xfrm>
            <a:off x="5183083" y="2104581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/>
              <a:t>ANÁLISIS SEMESTRAL</a:t>
            </a:r>
            <a:endParaRPr lang="es-CL" sz="1400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7365505" y="2104579"/>
            <a:ext cx="1340528" cy="8078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/>
              <a:t>ANÁLISIS SEMESTRAL</a:t>
            </a:r>
            <a:endParaRPr lang="es-CL" sz="1400" dirty="0"/>
          </a:p>
        </p:txBody>
      </p:sp>
      <p:cxnSp>
        <p:nvCxnSpPr>
          <p:cNvPr id="13" name="Conector recto de flecha 12"/>
          <p:cNvCxnSpPr>
            <a:stCxn id="5" idx="2"/>
            <a:endCxn id="9" idx="0"/>
          </p:cNvCxnSpPr>
          <p:nvPr/>
        </p:nvCxnSpPr>
        <p:spPr>
          <a:xfrm>
            <a:off x="2286007" y="1757779"/>
            <a:ext cx="1000959" cy="364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>
            <a:stCxn id="5" idx="2"/>
            <a:endCxn id="8" idx="0"/>
          </p:cNvCxnSpPr>
          <p:nvPr/>
        </p:nvCxnSpPr>
        <p:spPr>
          <a:xfrm flipH="1">
            <a:off x="1338317" y="1757779"/>
            <a:ext cx="947691" cy="364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347424" y="3084601"/>
            <a:ext cx="2232000" cy="24468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 indent="-177800">
              <a:buAutoNum type="romanUcPeriod"/>
            </a:pPr>
            <a:r>
              <a:rPr lang="es-ES" sz="900" b="1" dirty="0"/>
              <a:t>SOBRE 30% BAJO RENDIMIENTO:</a:t>
            </a:r>
          </a:p>
          <a:p>
            <a:pPr marL="355600" lvl="1" indent="-177800">
              <a:buFont typeface="+mj-lt"/>
              <a:buAutoNum type="arabicPeriod"/>
            </a:pPr>
            <a:r>
              <a:rPr lang="es-ES" sz="900" dirty="0"/>
              <a:t>Informe del profesor de la asignatura.</a:t>
            </a:r>
          </a:p>
          <a:p>
            <a:pPr marL="355600" lvl="1" indent="-177800">
              <a:buFont typeface="+mj-lt"/>
              <a:buAutoNum type="arabicPeriod"/>
            </a:pPr>
            <a:r>
              <a:rPr lang="es-ES" sz="900" dirty="0"/>
              <a:t>Informe del Oficial de División.</a:t>
            </a:r>
          </a:p>
          <a:p>
            <a:pPr marL="355600" lvl="1" indent="-177800">
              <a:buFont typeface="+mj-lt"/>
              <a:buAutoNum type="arabicPeriod"/>
            </a:pPr>
            <a:r>
              <a:rPr lang="es-ES" sz="900" dirty="0"/>
              <a:t>Análisis de Asesores UAC.</a:t>
            </a:r>
          </a:p>
          <a:p>
            <a:pPr marL="355600" lvl="1" indent="-177800">
              <a:buFont typeface="+mj-lt"/>
              <a:buAutoNum type="arabicPeriod"/>
            </a:pPr>
            <a:r>
              <a:rPr lang="es-ES" sz="900" dirty="0"/>
              <a:t>Informe UAC con medidas remediales</a:t>
            </a:r>
            <a:r>
              <a:rPr lang="es-ES" sz="900" dirty="0" smtClean="0"/>
              <a:t>.</a:t>
            </a:r>
          </a:p>
          <a:p>
            <a:pPr marL="177800" indent="-177800">
              <a:buFont typeface="+mj-lt"/>
              <a:buAutoNum type="romanUcPeriod" startAt="2"/>
            </a:pPr>
            <a:r>
              <a:rPr lang="es-ES" sz="900" b="1" dirty="0" smtClean="0"/>
              <a:t>SOBRE 50% BAJO RENDIMIENTO:</a:t>
            </a:r>
          </a:p>
          <a:p>
            <a:pPr marL="177800" lvl="1"/>
            <a:r>
              <a:rPr lang="es-ES" sz="900" dirty="0" smtClean="0"/>
              <a:t>A los pasos anteriores se agrega:</a:t>
            </a:r>
          </a:p>
          <a:p>
            <a:pPr marL="406400" lvl="1" indent="-228600">
              <a:buFont typeface="+mj-lt"/>
              <a:buAutoNum type="arabicPeriod"/>
            </a:pPr>
            <a:r>
              <a:rPr lang="es-ES" sz="900" dirty="0" smtClean="0"/>
              <a:t>Analizar incluir CUC previos a la siguiente evaluación, que aseguren que el objetivo del contenido sea integrado por los cadetes.</a:t>
            </a:r>
          </a:p>
          <a:p>
            <a:pPr marL="406400" lvl="1" indent="-228600">
              <a:buFont typeface="+mj-lt"/>
              <a:buAutoNum type="arabicPeriod"/>
            </a:pPr>
            <a:r>
              <a:rPr lang="es-ES" sz="900" dirty="0" smtClean="0"/>
              <a:t>Indicarle al profesor que DEBE analizar un instrumento de evaluación paso a paso previo a su </a:t>
            </a:r>
            <a:r>
              <a:rPr lang="es-ES" sz="900" smtClean="0"/>
              <a:t>siguiente evaluación.</a:t>
            </a:r>
            <a:endParaRPr lang="es-ES" sz="900" dirty="0" smtClean="0"/>
          </a:p>
        </p:txBody>
      </p:sp>
      <p:cxnSp>
        <p:nvCxnSpPr>
          <p:cNvPr id="19" name="Conector recto de flecha 18"/>
          <p:cNvCxnSpPr>
            <a:stCxn id="8" idx="2"/>
            <a:endCxn id="41" idx="0"/>
          </p:cNvCxnSpPr>
          <p:nvPr/>
        </p:nvCxnSpPr>
        <p:spPr>
          <a:xfrm flipH="1">
            <a:off x="1178151" y="2930203"/>
            <a:ext cx="160166" cy="154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9" idx="2"/>
            <a:endCxn id="17" idx="0"/>
          </p:cNvCxnSpPr>
          <p:nvPr/>
        </p:nvCxnSpPr>
        <p:spPr>
          <a:xfrm>
            <a:off x="3286967" y="2930203"/>
            <a:ext cx="176457" cy="154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>
            <a:off x="62151" y="3084602"/>
            <a:ext cx="2232000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88896" indent="-88896">
              <a:buAutoNum type="romanUcPeriod"/>
            </a:pPr>
            <a:r>
              <a:rPr lang="es-ES" sz="900" b="1" dirty="0"/>
              <a:t>NO ACADÉMICOS</a:t>
            </a:r>
          </a:p>
          <a:p>
            <a:pPr marL="228589" indent="-139694">
              <a:buFont typeface="+mj-lt"/>
              <a:buAutoNum type="arabicPeriod"/>
            </a:pPr>
            <a:r>
              <a:rPr lang="es-ES" sz="900" dirty="0"/>
              <a:t>Estudio con recogida los sábados.</a:t>
            </a:r>
          </a:p>
          <a:p>
            <a:pPr marL="228589" indent="-139694">
              <a:buFont typeface="+mj-lt"/>
              <a:buAutoNum type="arabicPeriod"/>
            </a:pPr>
            <a:r>
              <a:rPr lang="es-ES" sz="900" dirty="0"/>
              <a:t>Informe desde UAC a Jefe Depto Educación. Jefe Depto Educación y respectivos Oficiales de División.</a:t>
            </a:r>
          </a:p>
          <a:p>
            <a:pPr marL="228589" indent="-139694">
              <a:buFont typeface="+mj-lt"/>
              <a:buAutoNum type="arabicPeriod"/>
            </a:pPr>
            <a:r>
              <a:rPr lang="es-ES" sz="900" dirty="0"/>
              <a:t>Medidas remediales a través de los Oficiales de División.</a:t>
            </a:r>
          </a:p>
          <a:p>
            <a:pPr marL="355582" lvl="1" indent="-88896">
              <a:buFont typeface="Arial" panose="020B0604020202020204" pitchFamily="34" charset="0"/>
              <a:buChar char="•"/>
            </a:pPr>
            <a:r>
              <a:rPr lang="es-ES" sz="900" dirty="0"/>
              <a:t>Asistencia a consultoría como instrucción de su mando.</a:t>
            </a:r>
          </a:p>
          <a:p>
            <a:pPr marL="355582" lvl="1" indent="-88896">
              <a:buFont typeface="Arial" panose="020B0604020202020204" pitchFamily="34" charset="0"/>
              <a:buChar char="•"/>
            </a:pPr>
            <a:r>
              <a:rPr lang="es-ES" sz="900" dirty="0"/>
              <a:t>Generarle instancias de profesor particular si lo requiere.</a:t>
            </a:r>
          </a:p>
          <a:p>
            <a:pPr marL="355582" lvl="1" indent="-88896">
              <a:buFont typeface="Arial" panose="020B0604020202020204" pitchFamily="34" charset="0"/>
              <a:buChar char="•"/>
            </a:pPr>
            <a:r>
              <a:rPr lang="es-ES" sz="900" dirty="0"/>
              <a:t>Bajar su carga en otros modelos de formación (banda, seleccionado, círculo).</a:t>
            </a:r>
          </a:p>
        </p:txBody>
      </p:sp>
      <p:cxnSp>
        <p:nvCxnSpPr>
          <p:cNvPr id="44" name="Conector recto de flecha 43"/>
          <p:cNvCxnSpPr>
            <a:stCxn id="6" idx="2"/>
            <a:endCxn id="10" idx="0"/>
          </p:cNvCxnSpPr>
          <p:nvPr/>
        </p:nvCxnSpPr>
        <p:spPr>
          <a:xfrm>
            <a:off x="5853347" y="1757779"/>
            <a:ext cx="0" cy="346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de flecha 45"/>
          <p:cNvCxnSpPr>
            <a:stCxn id="7" idx="2"/>
            <a:endCxn id="11" idx="0"/>
          </p:cNvCxnSpPr>
          <p:nvPr/>
        </p:nvCxnSpPr>
        <p:spPr>
          <a:xfrm>
            <a:off x="8035769" y="1757779"/>
            <a:ext cx="0" cy="346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4791347" y="3086915"/>
            <a:ext cx="2124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792" indent="-177792">
              <a:buAutoNum type="romanUcPeriod"/>
            </a:pPr>
            <a:r>
              <a:rPr lang="es-ES" sz="900" dirty="0"/>
              <a:t>Se informan medidas remediales respecto de observaciones analizadas.</a:t>
            </a:r>
          </a:p>
          <a:p>
            <a:pPr marL="177792" indent="-177792">
              <a:buAutoNum type="romanUcPeriod"/>
            </a:pPr>
            <a:r>
              <a:rPr lang="es-ES" sz="900" dirty="0"/>
              <a:t>Análisis por cursos según sus mallas.</a:t>
            </a:r>
          </a:p>
        </p:txBody>
      </p:sp>
      <p:cxnSp>
        <p:nvCxnSpPr>
          <p:cNvPr id="52" name="Conector recto de flecha 51"/>
          <p:cNvCxnSpPr>
            <a:stCxn id="10" idx="2"/>
            <a:endCxn id="47" idx="0"/>
          </p:cNvCxnSpPr>
          <p:nvPr/>
        </p:nvCxnSpPr>
        <p:spPr>
          <a:xfrm>
            <a:off x="5853347" y="2912449"/>
            <a:ext cx="0" cy="174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adroTexto 56"/>
          <p:cNvSpPr txBox="1"/>
          <p:nvPr/>
        </p:nvSpPr>
        <p:spPr>
          <a:xfrm>
            <a:off x="6969347" y="3086915"/>
            <a:ext cx="2124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792" indent="-177792">
              <a:buAutoNum type="romanUcPeriod"/>
            </a:pPr>
            <a:r>
              <a:rPr lang="es-ES" sz="900" dirty="0"/>
              <a:t>Se informan medidas remediales respecto de observaciones analizadas.</a:t>
            </a:r>
          </a:p>
          <a:p>
            <a:pPr marL="177792" indent="-177792">
              <a:buAutoNum type="romanUcPeriod"/>
            </a:pPr>
            <a:r>
              <a:rPr lang="es-ES" sz="900" dirty="0"/>
              <a:t>Análisis por cursos según sus mallas.</a:t>
            </a:r>
          </a:p>
        </p:txBody>
      </p:sp>
      <p:cxnSp>
        <p:nvCxnSpPr>
          <p:cNvPr id="59" name="Conector recto de flecha 58"/>
          <p:cNvCxnSpPr>
            <a:stCxn id="11" idx="2"/>
            <a:endCxn id="57" idx="0"/>
          </p:cNvCxnSpPr>
          <p:nvPr/>
        </p:nvCxnSpPr>
        <p:spPr>
          <a:xfrm flipH="1">
            <a:off x="8031347" y="2912447"/>
            <a:ext cx="4422" cy="174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08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207</Words>
  <Application>Microsoft Office PowerPoint</Application>
  <PresentationFormat>Carta (216 x 279 mm)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17202744-k</dc:creator>
  <cp:lastModifiedBy>17202744-k</cp:lastModifiedBy>
  <cp:revision>7</cp:revision>
  <cp:lastPrinted>2023-09-04T21:36:51Z</cp:lastPrinted>
  <dcterms:created xsi:type="dcterms:W3CDTF">2023-09-04T21:00:09Z</dcterms:created>
  <dcterms:modified xsi:type="dcterms:W3CDTF">2023-09-04T22:08:33Z</dcterms:modified>
</cp:coreProperties>
</file>