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90235" r:id="rId2"/>
    <p:sldMasterId id="2147493726" r:id="rId3"/>
  </p:sldMasterIdLst>
  <p:notesMasterIdLst>
    <p:notesMasterId r:id="rId16"/>
  </p:notesMasterIdLst>
  <p:handoutMasterIdLst>
    <p:handoutMasterId r:id="rId17"/>
  </p:handoutMasterIdLst>
  <p:sldIdLst>
    <p:sldId id="577" r:id="rId4"/>
    <p:sldId id="551" r:id="rId5"/>
    <p:sldId id="654" r:id="rId6"/>
    <p:sldId id="655" r:id="rId7"/>
    <p:sldId id="656" r:id="rId8"/>
    <p:sldId id="657" r:id="rId9"/>
    <p:sldId id="658" r:id="rId10"/>
    <p:sldId id="653" r:id="rId11"/>
    <p:sldId id="659" r:id="rId12"/>
    <p:sldId id="660" r:id="rId13"/>
    <p:sldId id="661" r:id="rId14"/>
    <p:sldId id="662" r:id="rId15"/>
  </p:sldIdLst>
  <p:sldSz cx="9144000" cy="6858000" type="screen4x3"/>
  <p:notesSz cx="6954838" cy="9309100"/>
  <p:defaultTextStyle>
    <a:defPPr>
      <a:defRPr lang="es-ES"/>
    </a:defPPr>
    <a:lvl1pPr algn="ctr" rtl="0" fontAlgn="base">
      <a:spcBef>
        <a:spcPct val="0"/>
      </a:spcBef>
      <a:spcAft>
        <a:spcPct val="0"/>
      </a:spcAft>
      <a:defRPr sz="2800" kern="1200">
        <a:solidFill>
          <a:schemeClr val="bg1"/>
        </a:solidFill>
        <a:latin typeface="Arial" charset="0"/>
        <a:ea typeface="+mn-ea"/>
        <a:cs typeface="+mn-cs"/>
      </a:defRPr>
    </a:lvl1pPr>
    <a:lvl2pPr marL="457200" algn="ctr" rtl="0" fontAlgn="base">
      <a:spcBef>
        <a:spcPct val="0"/>
      </a:spcBef>
      <a:spcAft>
        <a:spcPct val="0"/>
      </a:spcAft>
      <a:defRPr sz="2800" kern="1200">
        <a:solidFill>
          <a:schemeClr val="bg1"/>
        </a:solidFill>
        <a:latin typeface="Arial" charset="0"/>
        <a:ea typeface="+mn-ea"/>
        <a:cs typeface="+mn-cs"/>
      </a:defRPr>
    </a:lvl2pPr>
    <a:lvl3pPr marL="914400" algn="ctr" rtl="0" fontAlgn="base">
      <a:spcBef>
        <a:spcPct val="0"/>
      </a:spcBef>
      <a:spcAft>
        <a:spcPct val="0"/>
      </a:spcAft>
      <a:defRPr sz="2800" kern="1200">
        <a:solidFill>
          <a:schemeClr val="bg1"/>
        </a:solidFill>
        <a:latin typeface="Arial" charset="0"/>
        <a:ea typeface="+mn-ea"/>
        <a:cs typeface="+mn-cs"/>
      </a:defRPr>
    </a:lvl3pPr>
    <a:lvl4pPr marL="1371600" algn="ctr" rtl="0" fontAlgn="base">
      <a:spcBef>
        <a:spcPct val="0"/>
      </a:spcBef>
      <a:spcAft>
        <a:spcPct val="0"/>
      </a:spcAft>
      <a:defRPr sz="2800" kern="1200">
        <a:solidFill>
          <a:schemeClr val="bg1"/>
        </a:solidFill>
        <a:latin typeface="Arial" charset="0"/>
        <a:ea typeface="+mn-ea"/>
        <a:cs typeface="+mn-cs"/>
      </a:defRPr>
    </a:lvl4pPr>
    <a:lvl5pPr marL="1828800" algn="ctr" rtl="0" fontAlgn="base">
      <a:spcBef>
        <a:spcPct val="0"/>
      </a:spcBef>
      <a:spcAft>
        <a:spcPct val="0"/>
      </a:spcAft>
      <a:defRPr sz="2800" kern="1200">
        <a:solidFill>
          <a:schemeClr val="bg1"/>
        </a:solidFill>
        <a:latin typeface="Arial" charset="0"/>
        <a:ea typeface="+mn-ea"/>
        <a:cs typeface="+mn-cs"/>
      </a:defRPr>
    </a:lvl5pPr>
    <a:lvl6pPr marL="2286000" algn="l" defTabSz="914400" rtl="0" eaLnBrk="1" latinLnBrk="0" hangingPunct="1">
      <a:defRPr sz="2800" kern="1200">
        <a:solidFill>
          <a:schemeClr val="bg1"/>
        </a:solidFill>
        <a:latin typeface="Arial" charset="0"/>
        <a:ea typeface="+mn-ea"/>
        <a:cs typeface="+mn-cs"/>
      </a:defRPr>
    </a:lvl6pPr>
    <a:lvl7pPr marL="2743200" algn="l" defTabSz="914400" rtl="0" eaLnBrk="1" latinLnBrk="0" hangingPunct="1">
      <a:defRPr sz="2800" kern="1200">
        <a:solidFill>
          <a:schemeClr val="bg1"/>
        </a:solidFill>
        <a:latin typeface="Arial" charset="0"/>
        <a:ea typeface="+mn-ea"/>
        <a:cs typeface="+mn-cs"/>
      </a:defRPr>
    </a:lvl7pPr>
    <a:lvl8pPr marL="3200400" algn="l" defTabSz="914400" rtl="0" eaLnBrk="1" latinLnBrk="0" hangingPunct="1">
      <a:defRPr sz="2800" kern="1200">
        <a:solidFill>
          <a:schemeClr val="bg1"/>
        </a:solidFill>
        <a:latin typeface="Arial" charset="0"/>
        <a:ea typeface="+mn-ea"/>
        <a:cs typeface="+mn-cs"/>
      </a:defRPr>
    </a:lvl8pPr>
    <a:lvl9pPr marL="3657600" algn="l" defTabSz="914400" rtl="0" eaLnBrk="1" latinLnBrk="0" hangingPunct="1">
      <a:defRPr sz="2800" kern="1200">
        <a:solidFill>
          <a:schemeClr val="bg1"/>
        </a:solidFill>
        <a:latin typeface="Arial" charset="0"/>
        <a:ea typeface="+mn-ea"/>
        <a:cs typeface="+mn-cs"/>
      </a:defRPr>
    </a:lvl9pPr>
  </p:defaultTextStyle>
  <p:extLst>
    <p:ext uri="{521415D9-36F7-43E2-AB2F-B90AF26B5E84}">
      <p14:sectionLst xmlns:p14="http://schemas.microsoft.com/office/powerpoint/2010/main">
        <p14:section name="Sección predeterminada" id="{586E8C4D-440A-1F40-8D14-E9C93687A605}">
          <p14:sldIdLst>
            <p14:sldId id="577"/>
            <p14:sldId id="551"/>
            <p14:sldId id="654"/>
            <p14:sldId id="655"/>
            <p14:sldId id="656"/>
            <p14:sldId id="657"/>
            <p14:sldId id="658"/>
            <p14:sldId id="653"/>
            <p14:sldId id="659"/>
            <p14:sldId id="660"/>
            <p14:sldId id="661"/>
            <p14:sldId id="662"/>
          </p14:sldIdLst>
        </p14:section>
      </p14:sectionLst>
    </p:ext>
    <p:ext uri="{EFAFB233-063F-42B5-8137-9DF3F51BA10A}">
      <p15:sldGuideLst xmlns:p15="http://schemas.microsoft.com/office/powerpoint/2012/main">
        <p15:guide id="1" orient="horz" pos="2614">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FFCC00"/>
    <a:srgbClr val="FFCCCC"/>
    <a:srgbClr val="FF9933"/>
    <a:srgbClr val="FF6600"/>
    <a:srgbClr val="003399"/>
    <a:srgbClr val="CC3300"/>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93D81CF-94F2-401A-BA57-92F5A7B2D0C5}" styleName="Estilo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269D01E-BC32-4049-B463-5C60D7B0CCD2}" styleName="Estilo temático 2 - Énfasis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62" autoAdjust="0"/>
    <p:restoredTop sz="95523" autoAdjust="0"/>
  </p:normalViewPr>
  <p:slideViewPr>
    <p:cSldViewPr>
      <p:cViewPr varScale="1">
        <p:scale>
          <a:sx n="56" d="100"/>
          <a:sy n="56" d="100"/>
        </p:scale>
        <p:origin x="1353" y="49"/>
      </p:cViewPr>
      <p:guideLst>
        <p:guide orient="horz" pos="2614"/>
        <p:guide pos="2880"/>
      </p:guideLst>
    </p:cSldViewPr>
  </p:slideViewPr>
  <p:outlineViewPr>
    <p:cViewPr>
      <p:scale>
        <a:sx n="33" d="100"/>
        <a:sy n="33" d="100"/>
      </p:scale>
      <p:origin x="0" y="3210"/>
    </p:cViewPr>
  </p:outlineViewPr>
  <p:notesTextViewPr>
    <p:cViewPr>
      <p:scale>
        <a:sx n="100" d="100"/>
        <a:sy n="100" d="100"/>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13075" cy="465138"/>
          </a:xfrm>
          <a:prstGeom prst="rect">
            <a:avLst/>
          </a:prstGeom>
        </p:spPr>
        <p:txBody>
          <a:bodyPr vert="horz" lIns="92930" tIns="46465" rIns="92930" bIns="46465" rtlCol="0"/>
          <a:lstStyle>
            <a:lvl1pPr algn="l">
              <a:defRPr sz="1200">
                <a:latin typeface="Arial" charset="0"/>
              </a:defRPr>
            </a:lvl1pPr>
          </a:lstStyle>
          <a:p>
            <a:pPr>
              <a:defRPr/>
            </a:pPr>
            <a:endParaRPr lang="es-CL"/>
          </a:p>
        </p:txBody>
      </p:sp>
      <p:sp>
        <p:nvSpPr>
          <p:cNvPr id="3" name="2 Marcador de fecha"/>
          <p:cNvSpPr>
            <a:spLocks noGrp="1"/>
          </p:cNvSpPr>
          <p:nvPr>
            <p:ph type="dt" sz="quarter" idx="1"/>
          </p:nvPr>
        </p:nvSpPr>
        <p:spPr>
          <a:xfrm>
            <a:off x="3940175" y="0"/>
            <a:ext cx="3013075" cy="465138"/>
          </a:xfrm>
          <a:prstGeom prst="rect">
            <a:avLst/>
          </a:prstGeom>
        </p:spPr>
        <p:txBody>
          <a:bodyPr vert="horz" lIns="92930" tIns="46465" rIns="92930" bIns="46465" rtlCol="0"/>
          <a:lstStyle>
            <a:lvl1pPr algn="r">
              <a:defRPr sz="1200">
                <a:latin typeface="Arial" charset="0"/>
              </a:defRPr>
            </a:lvl1pPr>
          </a:lstStyle>
          <a:p>
            <a:pPr>
              <a:defRPr/>
            </a:pPr>
            <a:fld id="{6F48A6A4-7F64-4EFC-A2FF-687DF7A235E7}" type="datetimeFigureOut">
              <a:rPr lang="es-CL"/>
              <a:pPr>
                <a:defRPr/>
              </a:pPr>
              <a:t>10-10-2023</a:t>
            </a:fld>
            <a:endParaRPr lang="es-CL"/>
          </a:p>
        </p:txBody>
      </p:sp>
      <p:sp>
        <p:nvSpPr>
          <p:cNvPr id="4" name="3 Marcador de pie de página"/>
          <p:cNvSpPr>
            <a:spLocks noGrp="1"/>
          </p:cNvSpPr>
          <p:nvPr>
            <p:ph type="ftr" sz="quarter" idx="2"/>
          </p:nvPr>
        </p:nvSpPr>
        <p:spPr>
          <a:xfrm>
            <a:off x="0" y="8842375"/>
            <a:ext cx="3013075" cy="465138"/>
          </a:xfrm>
          <a:prstGeom prst="rect">
            <a:avLst/>
          </a:prstGeom>
        </p:spPr>
        <p:txBody>
          <a:bodyPr vert="horz" lIns="92930" tIns="46465" rIns="92930" bIns="46465" rtlCol="0" anchor="b"/>
          <a:lstStyle>
            <a:lvl1pPr algn="l">
              <a:defRPr sz="1200">
                <a:latin typeface="Arial" charset="0"/>
              </a:defRPr>
            </a:lvl1pPr>
          </a:lstStyle>
          <a:p>
            <a:pPr>
              <a:defRPr/>
            </a:pPr>
            <a:endParaRPr lang="es-CL"/>
          </a:p>
        </p:txBody>
      </p:sp>
      <p:sp>
        <p:nvSpPr>
          <p:cNvPr id="5" name="4 Marcador de número de diapositiva"/>
          <p:cNvSpPr>
            <a:spLocks noGrp="1"/>
          </p:cNvSpPr>
          <p:nvPr>
            <p:ph type="sldNum" sz="quarter" idx="3"/>
          </p:nvPr>
        </p:nvSpPr>
        <p:spPr>
          <a:xfrm>
            <a:off x="3940175" y="8842375"/>
            <a:ext cx="3013075" cy="465138"/>
          </a:xfrm>
          <a:prstGeom prst="rect">
            <a:avLst/>
          </a:prstGeom>
        </p:spPr>
        <p:txBody>
          <a:bodyPr vert="horz" lIns="92930" tIns="46465" rIns="92930" bIns="46465" rtlCol="0" anchor="b"/>
          <a:lstStyle>
            <a:lvl1pPr algn="r">
              <a:defRPr sz="1200">
                <a:latin typeface="Arial" charset="0"/>
              </a:defRPr>
            </a:lvl1pPr>
          </a:lstStyle>
          <a:p>
            <a:pPr>
              <a:defRPr/>
            </a:pPr>
            <a:fld id="{A3B0176A-7D5A-41F7-83C0-139241F17CD4}" type="slidenum">
              <a:rPr lang="es-CL"/>
              <a:pPr>
                <a:defRPr/>
              </a:pPr>
              <a:t>‹Nº›</a:t>
            </a:fld>
            <a:endParaRPr lang="es-CL"/>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3013075" cy="465138"/>
          </a:xfrm>
          <a:prstGeom prst="rect">
            <a:avLst/>
          </a:prstGeom>
          <a:noFill/>
          <a:ln w="9525">
            <a:noFill/>
            <a:miter lim="800000"/>
            <a:headEnd/>
            <a:tailEnd/>
          </a:ln>
          <a:effectLst/>
        </p:spPr>
        <p:txBody>
          <a:bodyPr vert="horz" wrap="square" lIns="92930" tIns="46465" rIns="92930" bIns="46465" numCol="1" anchor="t" anchorCtr="0" compatLnSpc="1">
            <a:prstTxWarp prst="textNoShape">
              <a:avLst/>
            </a:prstTxWarp>
          </a:bodyPr>
          <a:lstStyle>
            <a:lvl1pPr algn="l">
              <a:defRPr sz="1200" b="0">
                <a:solidFill>
                  <a:schemeClr val="tx1"/>
                </a:solidFill>
                <a:latin typeface="Arial" charset="0"/>
              </a:defRPr>
            </a:lvl1pPr>
          </a:lstStyle>
          <a:p>
            <a:pPr>
              <a:defRPr/>
            </a:pPr>
            <a:endParaRPr lang="es-ES"/>
          </a:p>
        </p:txBody>
      </p:sp>
      <p:sp>
        <p:nvSpPr>
          <p:cNvPr id="20483" name="Rectangle 3"/>
          <p:cNvSpPr>
            <a:spLocks noGrp="1" noChangeArrowheads="1"/>
          </p:cNvSpPr>
          <p:nvPr>
            <p:ph type="dt" idx="1"/>
          </p:nvPr>
        </p:nvSpPr>
        <p:spPr bwMode="auto">
          <a:xfrm>
            <a:off x="3940175" y="0"/>
            <a:ext cx="3013075" cy="465138"/>
          </a:xfrm>
          <a:prstGeom prst="rect">
            <a:avLst/>
          </a:prstGeom>
          <a:noFill/>
          <a:ln w="9525">
            <a:noFill/>
            <a:miter lim="800000"/>
            <a:headEnd/>
            <a:tailEnd/>
          </a:ln>
          <a:effectLst/>
        </p:spPr>
        <p:txBody>
          <a:bodyPr vert="horz" wrap="square" lIns="92930" tIns="46465" rIns="92930" bIns="46465" numCol="1" anchor="t" anchorCtr="0" compatLnSpc="1">
            <a:prstTxWarp prst="textNoShape">
              <a:avLst/>
            </a:prstTxWarp>
          </a:bodyPr>
          <a:lstStyle>
            <a:lvl1pPr algn="r">
              <a:defRPr sz="1200" b="0">
                <a:solidFill>
                  <a:schemeClr val="tx1"/>
                </a:solidFill>
                <a:latin typeface="Arial" charset="0"/>
              </a:defRPr>
            </a:lvl1pPr>
          </a:lstStyle>
          <a:p>
            <a:pPr>
              <a:defRPr/>
            </a:pPr>
            <a:endParaRPr lang="es-ES"/>
          </a:p>
        </p:txBody>
      </p:sp>
      <p:sp>
        <p:nvSpPr>
          <p:cNvPr id="132100" name="Rectangle 4"/>
          <p:cNvSpPr>
            <a:spLocks noGrp="1" noRot="1" noChangeAspect="1" noChangeArrowheads="1" noTextEdit="1"/>
          </p:cNvSpPr>
          <p:nvPr>
            <p:ph type="sldImg" idx="2"/>
          </p:nvPr>
        </p:nvSpPr>
        <p:spPr bwMode="auto">
          <a:xfrm>
            <a:off x="1150938" y="698500"/>
            <a:ext cx="4652962" cy="3490913"/>
          </a:xfrm>
          <a:prstGeom prst="rect">
            <a:avLst/>
          </a:prstGeom>
          <a:noFill/>
          <a:ln w="9525">
            <a:solidFill>
              <a:srgbClr val="000000"/>
            </a:solidFill>
            <a:miter lim="800000"/>
            <a:headEnd/>
            <a:tailEnd/>
          </a:ln>
        </p:spPr>
      </p:sp>
      <p:sp>
        <p:nvSpPr>
          <p:cNvPr id="20485" name="Rectangle 5"/>
          <p:cNvSpPr>
            <a:spLocks noGrp="1" noChangeArrowheads="1"/>
          </p:cNvSpPr>
          <p:nvPr>
            <p:ph type="body" sz="quarter" idx="3"/>
          </p:nvPr>
        </p:nvSpPr>
        <p:spPr bwMode="auto">
          <a:xfrm>
            <a:off x="695325" y="4421188"/>
            <a:ext cx="5564188" cy="4189412"/>
          </a:xfrm>
          <a:prstGeom prst="rect">
            <a:avLst/>
          </a:prstGeom>
          <a:noFill/>
          <a:ln w="9525">
            <a:noFill/>
            <a:miter lim="800000"/>
            <a:headEnd/>
            <a:tailEnd/>
          </a:ln>
          <a:effectLst/>
        </p:spPr>
        <p:txBody>
          <a:bodyPr vert="horz" wrap="square" lIns="92930" tIns="46465" rIns="92930" bIns="46465" numCol="1" anchor="t" anchorCtr="0" compatLnSpc="1">
            <a:prstTxWarp prst="textNoShape">
              <a:avLst/>
            </a:prstTxWarp>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p>
        </p:txBody>
      </p:sp>
      <p:sp>
        <p:nvSpPr>
          <p:cNvPr id="20486" name="Rectangle 6"/>
          <p:cNvSpPr>
            <a:spLocks noGrp="1" noChangeArrowheads="1"/>
          </p:cNvSpPr>
          <p:nvPr>
            <p:ph type="ftr" sz="quarter" idx="4"/>
          </p:nvPr>
        </p:nvSpPr>
        <p:spPr bwMode="auto">
          <a:xfrm>
            <a:off x="0" y="8842375"/>
            <a:ext cx="3013075" cy="465138"/>
          </a:xfrm>
          <a:prstGeom prst="rect">
            <a:avLst/>
          </a:prstGeom>
          <a:noFill/>
          <a:ln w="9525">
            <a:noFill/>
            <a:miter lim="800000"/>
            <a:headEnd/>
            <a:tailEnd/>
          </a:ln>
          <a:effectLst/>
        </p:spPr>
        <p:txBody>
          <a:bodyPr vert="horz" wrap="square" lIns="92930" tIns="46465" rIns="92930" bIns="46465" numCol="1" anchor="b" anchorCtr="0" compatLnSpc="1">
            <a:prstTxWarp prst="textNoShape">
              <a:avLst/>
            </a:prstTxWarp>
          </a:bodyPr>
          <a:lstStyle>
            <a:lvl1pPr algn="l">
              <a:defRPr sz="1200" b="0">
                <a:solidFill>
                  <a:schemeClr val="tx1"/>
                </a:solidFill>
                <a:latin typeface="Arial" charset="0"/>
              </a:defRPr>
            </a:lvl1pPr>
          </a:lstStyle>
          <a:p>
            <a:pPr>
              <a:defRPr/>
            </a:pPr>
            <a:endParaRPr lang="es-ES"/>
          </a:p>
        </p:txBody>
      </p:sp>
      <p:sp>
        <p:nvSpPr>
          <p:cNvPr id="20487" name="Rectangle 7"/>
          <p:cNvSpPr>
            <a:spLocks noGrp="1" noChangeArrowheads="1"/>
          </p:cNvSpPr>
          <p:nvPr>
            <p:ph type="sldNum" sz="quarter" idx="5"/>
          </p:nvPr>
        </p:nvSpPr>
        <p:spPr bwMode="auto">
          <a:xfrm>
            <a:off x="3940175" y="8842375"/>
            <a:ext cx="3013075" cy="465138"/>
          </a:xfrm>
          <a:prstGeom prst="rect">
            <a:avLst/>
          </a:prstGeom>
          <a:noFill/>
          <a:ln w="9525">
            <a:noFill/>
            <a:miter lim="800000"/>
            <a:headEnd/>
            <a:tailEnd/>
          </a:ln>
          <a:effectLst/>
        </p:spPr>
        <p:txBody>
          <a:bodyPr vert="horz" wrap="square" lIns="92930" tIns="46465" rIns="92930" bIns="46465" numCol="1" anchor="b" anchorCtr="0" compatLnSpc="1">
            <a:prstTxWarp prst="textNoShape">
              <a:avLst/>
            </a:prstTxWarp>
          </a:bodyPr>
          <a:lstStyle>
            <a:lvl1pPr algn="r">
              <a:defRPr sz="1200" b="0">
                <a:solidFill>
                  <a:schemeClr val="tx1"/>
                </a:solidFill>
                <a:latin typeface="Arial" charset="0"/>
              </a:defRPr>
            </a:lvl1pPr>
          </a:lstStyle>
          <a:p>
            <a:pPr>
              <a:defRPr/>
            </a:pPr>
            <a:fld id="{97E28A82-88AE-4286-980D-7F6F4B6D2A65}" type="slidenum">
              <a:rPr lang="es-ES"/>
              <a:pPr>
                <a:defRPr/>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22538134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12</a:t>
            </a:fld>
            <a:endParaRPr lang="es-CL" altLang="es-CL"/>
          </a:p>
        </p:txBody>
      </p:sp>
    </p:spTree>
    <p:extLst>
      <p:ext uri="{BB962C8B-B14F-4D97-AF65-F5344CB8AC3E}">
        <p14:creationId xmlns:p14="http://schemas.microsoft.com/office/powerpoint/2010/main" val="3140424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2585064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3841033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773610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2011872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11289557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8</a:t>
            </a:fld>
            <a:endParaRPr lang="es-CL" altLang="es-CL"/>
          </a:p>
        </p:txBody>
      </p:sp>
    </p:spTree>
    <p:extLst>
      <p:ext uri="{BB962C8B-B14F-4D97-AF65-F5344CB8AC3E}">
        <p14:creationId xmlns:p14="http://schemas.microsoft.com/office/powerpoint/2010/main" val="26962108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9</a:t>
            </a:fld>
            <a:endParaRPr lang="es-CL" altLang="es-CL"/>
          </a:p>
        </p:txBody>
      </p:sp>
    </p:spTree>
    <p:extLst>
      <p:ext uri="{BB962C8B-B14F-4D97-AF65-F5344CB8AC3E}">
        <p14:creationId xmlns:p14="http://schemas.microsoft.com/office/powerpoint/2010/main" val="2123389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r>
              <a:rPr lang="es-ES" altLang="es-CL">
                <a:ea typeface="ＭＳ Ｐゴシック" pitchFamily="34" charset="-128"/>
              </a:rPr>
              <a:t>Que persigo con esta presentación</a:t>
            </a:r>
          </a:p>
          <a:p>
            <a:pPr lvl="1"/>
            <a:r>
              <a:rPr lang="es-ES" altLang="es-CL">
                <a:ea typeface="ＭＳ Ｐゴシック" pitchFamily="34" charset="-128"/>
              </a:rPr>
              <a:t>Que se vayan tranquilos, sus hijos estarán en buenas manos</a:t>
            </a:r>
          </a:p>
          <a:p>
            <a:pPr lvl="1"/>
            <a:endParaRPr lang="es-ES" altLang="es-CL">
              <a:ea typeface="ＭＳ Ｐゴシック" pitchFamily="34" charset="-128"/>
            </a:endParaRPr>
          </a:p>
          <a:p>
            <a:r>
              <a:rPr lang="es-ES" altLang="es-CL">
                <a:ea typeface="ＭＳ Ｐゴシック" pitchFamily="34" charset="-128"/>
              </a:rPr>
              <a:t>Orientada a aquellos que no tienen un conocimiento de nuestra institución</a:t>
            </a:r>
          </a:p>
          <a:p>
            <a:endParaRPr lang="es-ES" altLang="es-CL">
              <a:ea typeface="ＭＳ Ｐゴシック" pitchFamily="34" charset="-128"/>
            </a:endParaRPr>
          </a:p>
          <a:p>
            <a:r>
              <a:rPr lang="es-ES" altLang="es-CL">
                <a:ea typeface="ＭＳ Ｐゴシック" pitchFamily="34" charset="-128"/>
              </a:rPr>
              <a:t>Espero contestar muchas de sus inquietudes:</a:t>
            </a:r>
          </a:p>
          <a:p>
            <a:pPr lvl="1"/>
            <a:r>
              <a:rPr lang="es-ES" altLang="es-CL">
                <a:ea typeface="ＭＳ Ｐゴシック" pitchFamily="34" charset="-128"/>
              </a:rPr>
              <a:t>¿Que comen?</a:t>
            </a:r>
          </a:p>
          <a:p>
            <a:pPr lvl="1"/>
            <a:r>
              <a:rPr lang="es-ES" altLang="es-CL">
                <a:ea typeface="ＭＳ Ｐゴシック" pitchFamily="34" charset="-128"/>
              </a:rPr>
              <a:t>¿Si se enferman?</a:t>
            </a:r>
          </a:p>
          <a:p>
            <a:pPr lvl="1"/>
            <a:r>
              <a:rPr lang="es-ES" altLang="es-CL">
                <a:ea typeface="ＭＳ Ｐゴシック" pitchFamily="34" charset="-128"/>
              </a:rPr>
              <a:t>¿Cuál es la rutina?</a:t>
            </a:r>
          </a:p>
          <a:p>
            <a:pPr lvl="1"/>
            <a:r>
              <a:rPr lang="es-ES" altLang="es-CL">
                <a:ea typeface="ＭＳ Ｐゴシック" pitchFamily="34" charset="-128"/>
              </a:rPr>
              <a:t>¿Cuándo los podremos ver?</a:t>
            </a:r>
          </a:p>
          <a:p>
            <a:pPr lvl="1"/>
            <a:r>
              <a:rPr lang="es-ES" altLang="es-CL">
                <a:ea typeface="ＭＳ Ｐゴシック" pitchFamily="34" charset="-128"/>
              </a:rPr>
              <a:t>¿Los molestan mucho?</a:t>
            </a:r>
          </a:p>
          <a:p>
            <a:pPr lvl="1"/>
            <a:endParaRPr lang="es-ES" altLang="es-CL">
              <a:ea typeface="ＭＳ Ｐゴシック" pitchFamily="34" charset="-128"/>
            </a:endParaRPr>
          </a:p>
          <a:p>
            <a:pPr lvl="1"/>
            <a:r>
              <a:rPr lang="es-ES" altLang="es-CL">
                <a:ea typeface="ＭＳ Ｐゴシック" pitchFamily="34" charset="-128"/>
              </a:rPr>
              <a:t>NO PODRAN HACER PREGUNTAS Y ESTO ES MUY IMPORTANTE POR LOS TIEMPOS, PERO POR LO MISMO ES QUE HARE MI MEJOR ESFUERZO PARA TRATAR DE CONTESTAR EL MAXIMO DE ELLAS</a:t>
            </a:r>
          </a:p>
          <a:p>
            <a:pPr lvl="1"/>
            <a:endParaRPr lang="es-ES" altLang="es-CL">
              <a:ea typeface="ＭＳ Ｐゴシック" pitchFamily="34" charset="-128"/>
            </a:endParaRPr>
          </a:p>
          <a:p>
            <a:pPr lvl="1"/>
            <a:r>
              <a:rPr lang="es-ES" altLang="es-CL">
                <a:ea typeface="ＭＳ Ｐゴシック" pitchFamily="34" charset="-128"/>
              </a:rPr>
              <a:t>DURANTE LA PRESENTACION TRATARE DE DEJARLES ALGUNOS MENSAJES QUE CREO IMPORTANTES EN ESTA ETAPA.</a:t>
            </a:r>
          </a:p>
          <a:p>
            <a:endParaRPr lang="es-ES" altLang="es-CL">
              <a:ea typeface="ＭＳ Ｐゴシック" pitchFamily="34" charset="-128"/>
            </a:endParaRPr>
          </a:p>
        </p:txBody>
      </p:sp>
    </p:spTree>
    <p:extLst>
      <p:ext uri="{BB962C8B-B14F-4D97-AF65-F5344CB8AC3E}">
        <p14:creationId xmlns:p14="http://schemas.microsoft.com/office/powerpoint/2010/main" val="1596397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CL"/>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E1A86C99-3AF3-4774-983B-B325E608ADFB}" type="slidenum">
              <a:rPr lang="es-ES"/>
              <a:pPr>
                <a:defRPr/>
              </a:pPr>
              <a:t>‹Nº›</a:t>
            </a:fld>
            <a:endParaRPr lang="es-ES"/>
          </a:p>
        </p:txBody>
      </p:sp>
    </p:spTree>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24BD1C-9500-4F28-9AF3-1A433322D568}" type="slidenum">
              <a:rPr lang="es-ES"/>
              <a:pPr>
                <a:defRPr/>
              </a:pPr>
              <a:t>‹Nº›</a:t>
            </a:fld>
            <a:endParaRPr lang="es-ES"/>
          </a:p>
        </p:txBody>
      </p:sp>
    </p:spTree>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CL"/>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28267EB3-4B33-4623-9272-0DBF5D624C15}" type="slidenum">
              <a:rPr lang="es-ES"/>
              <a:pPr>
                <a:defRPr/>
              </a:pPr>
              <a:t>‹Nº›</a:t>
            </a:fld>
            <a:endParaRPr lang="es-ES"/>
          </a:p>
        </p:txBody>
      </p:sp>
    </p:spTree>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CL"/>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A474296C-4716-480E-B864-7D2DEC2D924E}" type="slidenum">
              <a:rPr lang="es-ES"/>
              <a:pPr>
                <a:defRPr/>
              </a:pPr>
              <a:t>‹Nº›</a:t>
            </a:fld>
            <a:endParaRPr lang="es-ES"/>
          </a:p>
        </p:txBody>
      </p:sp>
    </p:spTree>
  </p:cSld>
  <p:clrMapOvr>
    <a:masterClrMapping/>
  </p:clrMapOvr>
  <p:transition spd="slow">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B70EDA50-E1DF-4CED-A339-146BD1E6410F}" type="slidenum">
              <a:rPr lang="es-ES"/>
              <a:pPr>
                <a:defRPr/>
              </a:pPr>
              <a:t>‹Nº›</a:t>
            </a:fld>
            <a:endParaRPr lang="es-ES"/>
          </a:p>
        </p:txBody>
      </p:sp>
    </p:spTree>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8576D250-1DB6-447E-8312-527AEE0F5B48}" type="slidenum">
              <a:rPr lang="es-ES"/>
              <a:pPr>
                <a:defRPr/>
              </a:pPr>
              <a:t>‹Nº›</a:t>
            </a:fld>
            <a:endParaRPr lang="es-ES"/>
          </a:p>
        </p:txBody>
      </p:sp>
    </p:spTree>
  </p:cSld>
  <p:clrMapOvr>
    <a:masterClrMapping/>
  </p:clrMapOvr>
  <p:transition spd="slow">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B3D166CE-FDE6-48CB-8A69-19106DE11B08}" type="slidenum">
              <a:rPr lang="es-ES"/>
              <a:pPr>
                <a:defRPr/>
              </a:pPr>
              <a:t>‹Nº›</a:t>
            </a:fld>
            <a:endParaRPr lang="es-ES"/>
          </a:p>
        </p:txBody>
      </p:sp>
    </p:spTree>
  </p:cSld>
  <p:clrMapOvr>
    <a:masterClrMapping/>
  </p:clrMapOvr>
  <p:transition spd="slow">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1AC3B530-9649-4FC3-B06A-A4B500DAC7D6}" type="slidenum">
              <a:rPr lang="es-ES"/>
              <a:pPr>
                <a:defRPr/>
              </a:pPr>
              <a:t>‹Nº›</a:t>
            </a:fld>
            <a:endParaRPr lang="es-ES"/>
          </a:p>
        </p:txBody>
      </p:sp>
    </p:spTree>
  </p:cSld>
  <p:clrMapOvr>
    <a:masterClrMapping/>
  </p:clrMapOvr>
  <p:transition spd="slow">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3066333C-D2BD-47F3-8B7E-64E0C7BA5890}" type="slidenum">
              <a:rPr lang="es-ES"/>
              <a:pPr>
                <a:defRPr/>
              </a:pPr>
              <a:t>‹Nº›</a:t>
            </a:fld>
            <a:endParaRPr lang="es-ES"/>
          </a:p>
        </p:txBody>
      </p:sp>
    </p:spTree>
  </p:cSld>
  <p:clrMapOvr>
    <a:masterClrMapping/>
  </p:clrMapOvr>
  <p:transition spd="slow">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5AF57906-9BFD-44DC-934F-D3392E4F0201}" type="slidenum">
              <a:rPr lang="es-ES"/>
              <a:pPr>
                <a:defRPr/>
              </a:pPr>
              <a:t>‹Nº›</a:t>
            </a:fld>
            <a:endParaRPr lang="es-ES"/>
          </a:p>
        </p:txBody>
      </p:sp>
    </p:spTree>
  </p:cSld>
  <p:clrMapOvr>
    <a:masterClrMapping/>
  </p:clrMapOvr>
  <p:transition spd="slow">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8B7527EA-EF1B-4E46-8437-A15CC9AF7C8D}" type="slidenum">
              <a:rPr lang="es-ES"/>
              <a:pPr>
                <a:defRPr/>
              </a:pPr>
              <a:t>‹Nº›</a:t>
            </a:fld>
            <a:endParaRPr lang="es-ES"/>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EB78825D-DE39-4F3A-9083-6EDB62069C30}" type="slidenum">
              <a:rPr lang="es-ES"/>
              <a:pPr>
                <a:defRPr/>
              </a:pPr>
              <a:t>‹Nº›</a:t>
            </a:fld>
            <a:endParaRPr lang="es-ES"/>
          </a:p>
        </p:txBody>
      </p:sp>
    </p:spTree>
  </p:cSld>
  <p:clrMapOvr>
    <a:masterClrMapping/>
  </p:clrMapOvr>
  <p:transition spd="slow">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7566C846-3CC7-4048-AEF4-05E257881247}" type="slidenum">
              <a:rPr lang="es-ES"/>
              <a:pPr>
                <a:defRPr/>
              </a:pPr>
              <a:t>‹Nº›</a:t>
            </a:fld>
            <a:endParaRPr lang="es-ES"/>
          </a:p>
        </p:txBody>
      </p:sp>
    </p:spTree>
  </p:cSld>
  <p:clrMapOvr>
    <a:masterClrMapping/>
  </p:clrMapOvr>
  <p:transition spd="slow">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C6D52FDD-29A5-464C-AADF-F23A609E5F8F}" type="slidenum">
              <a:rPr lang="es-ES"/>
              <a:pPr>
                <a:defRPr/>
              </a:pPr>
              <a:t>‹Nº›</a:t>
            </a:fld>
            <a:endParaRPr lang="es-ES"/>
          </a:p>
        </p:txBody>
      </p:sp>
    </p:spTree>
  </p:cSld>
  <p:clrMapOvr>
    <a:masterClrMapping/>
  </p:clrMapOvr>
  <p:transition spd="slow">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CL"/>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A24AAD91-B91E-4C70-9295-7CF20085058C}" type="slidenum">
              <a:rPr lang="es-ES"/>
              <a:pPr>
                <a:defRPr/>
              </a:pPr>
              <a:t>‹Nº›</a:t>
            </a:fld>
            <a:endParaRPr lang="es-ES"/>
          </a:p>
        </p:txBody>
      </p:sp>
    </p:spTree>
  </p:cSld>
  <p:clrMapOvr>
    <a:masterClrMapping/>
  </p:clrMapOvr>
  <p:transition spd="slow">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Título y tabla">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a:t>Haga clic para modificar el estilo de título del patrón</a:t>
            </a:r>
            <a:endParaRPr lang="es-CL"/>
          </a:p>
        </p:txBody>
      </p:sp>
      <p:sp>
        <p:nvSpPr>
          <p:cNvPr id="3" name="2 Marcador de tabla"/>
          <p:cNvSpPr>
            <a:spLocks noGrp="1"/>
          </p:cNvSpPr>
          <p:nvPr>
            <p:ph type="tbl" idx="1"/>
          </p:nvPr>
        </p:nvSpPr>
        <p:spPr>
          <a:xfrm>
            <a:off x="457200" y="1600200"/>
            <a:ext cx="8229600" cy="4525963"/>
          </a:xfrm>
        </p:spPr>
        <p:txBody>
          <a:bodyPr/>
          <a:lstStyle/>
          <a:p>
            <a:pPr lvl="0"/>
            <a:endParaRPr lang="es-CL" noProof="0"/>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33BA607C-DAED-402C-82A5-776A0E115B29}" type="slidenum">
              <a:rPr lang="es-ES"/>
              <a:pPr>
                <a:defRPr/>
              </a:pPr>
              <a:t>‹Nº›</a:t>
            </a:fld>
            <a:endParaRPr lang="es-ES"/>
          </a:p>
        </p:txBody>
      </p:sp>
    </p:spTree>
  </p:cSld>
  <p:clrMapOvr>
    <a:masterClrMapping/>
  </p:clrMapOvr>
  <p:transition spd="slow">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OverTx" preserve="1">
  <p:cSld name="Título y 2 objetos encima del text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a:t>Haga clic para modificar el estilo de título del patrón</a:t>
            </a:r>
            <a:endParaRPr lang="es-CL"/>
          </a:p>
        </p:txBody>
      </p:sp>
      <p:sp>
        <p:nvSpPr>
          <p:cNvPr id="3" name="2 Marcador de contenido"/>
          <p:cNvSpPr>
            <a:spLocks noGrp="1"/>
          </p:cNvSpPr>
          <p:nvPr>
            <p:ph sz="quarter" idx="1"/>
          </p:nvPr>
        </p:nvSpPr>
        <p:spPr>
          <a:xfrm>
            <a:off x="457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quarter" idx="2"/>
          </p:nvPr>
        </p:nvSpPr>
        <p:spPr>
          <a:xfrm>
            <a:off x="4648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half" idx="3"/>
          </p:nvPr>
        </p:nvSpPr>
        <p:spPr>
          <a:xfrm>
            <a:off x="457200" y="3938588"/>
            <a:ext cx="8229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Rectangle 4"/>
          <p:cNvSpPr>
            <a:spLocks noGrp="1" noChangeArrowheads="1"/>
          </p:cNvSpPr>
          <p:nvPr>
            <p:ph type="dt" sz="half" idx="10"/>
          </p:nvPr>
        </p:nvSpPr>
        <p:spPr>
          <a:ln/>
        </p:spPr>
        <p:txBody>
          <a:bodyPr/>
          <a:lstStyle>
            <a:lvl1pPr>
              <a:defRPr/>
            </a:lvl1pPr>
          </a:lstStyle>
          <a:p>
            <a:pPr>
              <a:defRPr/>
            </a:pPr>
            <a:endParaRPr lang="es-ES"/>
          </a:p>
        </p:txBody>
      </p:sp>
      <p:sp>
        <p:nvSpPr>
          <p:cNvPr id="7" name="Rectangle 5"/>
          <p:cNvSpPr>
            <a:spLocks noGrp="1" noChangeArrowheads="1"/>
          </p:cNvSpPr>
          <p:nvPr>
            <p:ph type="ftr" sz="quarter" idx="11"/>
          </p:nvPr>
        </p:nvSpPr>
        <p:spPr>
          <a:ln/>
        </p:spPr>
        <p:txBody>
          <a:bodyPr/>
          <a:lstStyle>
            <a:lvl1pPr>
              <a:defRPr/>
            </a:lvl1pPr>
          </a:lstStyle>
          <a:p>
            <a:pPr>
              <a:defRPr/>
            </a:pPr>
            <a:endParaRPr lang="es-ES"/>
          </a:p>
        </p:txBody>
      </p:sp>
      <p:sp>
        <p:nvSpPr>
          <p:cNvPr id="8" name="Rectangle 6"/>
          <p:cNvSpPr>
            <a:spLocks noGrp="1" noChangeArrowheads="1"/>
          </p:cNvSpPr>
          <p:nvPr>
            <p:ph type="sldNum" sz="quarter" idx="12"/>
          </p:nvPr>
        </p:nvSpPr>
        <p:spPr>
          <a:ln/>
        </p:spPr>
        <p:txBody>
          <a:bodyPr/>
          <a:lstStyle>
            <a:lvl1pPr>
              <a:defRPr/>
            </a:lvl1pPr>
          </a:lstStyle>
          <a:p>
            <a:pPr>
              <a:defRPr/>
            </a:pPr>
            <a:fld id="{F0763000-BE9C-4B35-85EA-A24C5DDAAF97}" type="slidenum">
              <a:rPr lang="es-ES"/>
              <a:pPr>
                <a:defRPr/>
              </a:pPr>
              <a:t>‹Nº›</a:t>
            </a:fld>
            <a:endParaRPr lang="es-ES"/>
          </a:p>
        </p:txBody>
      </p:sp>
    </p:spTree>
  </p:cSld>
  <p:clrMapOvr>
    <a:masterClrMapping/>
  </p:clrMapOvr>
  <p:transition spd="slow">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a:t>Click to edit Master subtitle style</a:t>
            </a:r>
            <a:endParaRPr lang="en-US"/>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E2A48A74-0A1C-4981-8E95-B1DBF300AF36}" type="slidenum">
              <a:rPr lang="es-ES"/>
              <a:pPr>
                <a:defRPr/>
              </a:pPr>
              <a:t>‹Nº›</a:t>
            </a:fld>
            <a:endParaRPr lang="es-ES"/>
          </a:p>
        </p:txBody>
      </p:sp>
    </p:spTree>
  </p:cSld>
  <p:clrMapOvr>
    <a:masterClrMapping/>
  </p:clrMapOvr>
  <p:transition spd="slow">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idx="1"/>
          </p:nvPr>
        </p:nvSpPr>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74432F25-D27D-48E4-A700-76B33384E51A}" type="slidenum">
              <a:rPr lang="es-ES"/>
              <a:pPr>
                <a:defRPr/>
              </a:pPr>
              <a:t>‹Nº›</a:t>
            </a:fld>
            <a:endParaRPr lang="es-ES"/>
          </a:p>
        </p:txBody>
      </p:sp>
    </p:spTree>
  </p:cSld>
  <p:clrMapOvr>
    <a:masterClrMapping/>
  </p:clrMapOvr>
  <p:transition spd="slow">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a:t>Click to edit Master text styles</a:t>
            </a:r>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4DF074E7-1B8E-48E5-82FB-E6B0857DBF49}" type="slidenum">
              <a:rPr lang="es-ES"/>
              <a:pPr>
                <a:defRPr/>
              </a:pPr>
              <a:t>‹Nº›</a:t>
            </a:fld>
            <a:endParaRPr lang="es-ES"/>
          </a:p>
        </p:txBody>
      </p:sp>
    </p:spTree>
  </p:cSld>
  <p:clrMapOvr>
    <a:masterClrMapping/>
  </p:clrMapOvr>
  <p:transition spd="slow">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Rectangle 4"/>
          <p:cNvSpPr>
            <a:spLocks noGrp="1" noChangeArrowheads="1"/>
          </p:cNvSpPr>
          <p:nvPr>
            <p:ph type="dt" sz="half" idx="10"/>
          </p:nvPr>
        </p:nvSpPr>
        <p:spPr/>
        <p:txBody>
          <a:bodyPr/>
          <a:lstStyle>
            <a:lvl1pPr algn="ctr">
              <a:defRPr/>
            </a:lvl1pPr>
          </a:lstStyle>
          <a:p>
            <a:pPr>
              <a:defRPr/>
            </a:pPr>
            <a:endParaRPr lang="es-ES"/>
          </a:p>
        </p:txBody>
      </p:sp>
      <p:sp>
        <p:nvSpPr>
          <p:cNvPr id="6" name="Rectangle 5"/>
          <p:cNvSpPr>
            <a:spLocks noGrp="1" noChangeArrowheads="1"/>
          </p:cNvSpPr>
          <p:nvPr>
            <p:ph type="ftr" sz="quarter" idx="11"/>
          </p:nvPr>
        </p:nvSpPr>
        <p:spPr/>
        <p:txBody>
          <a:bodyPr/>
          <a:lstStyle>
            <a:lvl1pPr>
              <a:defRPr/>
            </a:lvl1pPr>
          </a:lstStyle>
          <a:p>
            <a:pPr>
              <a:defRPr/>
            </a:pPr>
            <a:endParaRPr lang="es-ES"/>
          </a:p>
        </p:txBody>
      </p:sp>
      <p:sp>
        <p:nvSpPr>
          <p:cNvPr id="7" name="Rectangle 6"/>
          <p:cNvSpPr>
            <a:spLocks noGrp="1" noChangeArrowheads="1"/>
          </p:cNvSpPr>
          <p:nvPr>
            <p:ph type="sldNum" sz="quarter" idx="12"/>
          </p:nvPr>
        </p:nvSpPr>
        <p:spPr/>
        <p:txBody>
          <a:bodyPr/>
          <a:lstStyle>
            <a:lvl1pPr>
              <a:defRPr/>
            </a:lvl1pPr>
          </a:lstStyle>
          <a:p>
            <a:pPr>
              <a:defRPr/>
            </a:pPr>
            <a:fld id="{DE523AEC-8359-4926-A4A6-9FB9E58E0628}" type="slidenum">
              <a:rPr lang="es-ES"/>
              <a:pPr>
                <a:defRPr/>
              </a:pPr>
              <a:t>‹Nº›</a:t>
            </a:fld>
            <a:endParaRPr lang="es-ES"/>
          </a:p>
        </p:txBody>
      </p:sp>
    </p:spTree>
  </p:cSld>
  <p:clrMapOvr>
    <a:masterClrMapping/>
  </p:clrMapOvr>
  <p:transition spd="slow">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Rectangle 4"/>
          <p:cNvSpPr>
            <a:spLocks noGrp="1" noChangeArrowheads="1"/>
          </p:cNvSpPr>
          <p:nvPr>
            <p:ph type="dt" sz="half" idx="10"/>
          </p:nvPr>
        </p:nvSpPr>
        <p:spPr/>
        <p:txBody>
          <a:bodyPr/>
          <a:lstStyle>
            <a:lvl1pPr algn="ctr">
              <a:defRPr/>
            </a:lvl1pPr>
          </a:lstStyle>
          <a:p>
            <a:pPr>
              <a:defRPr/>
            </a:pPr>
            <a:endParaRPr lang="es-ES"/>
          </a:p>
        </p:txBody>
      </p:sp>
      <p:sp>
        <p:nvSpPr>
          <p:cNvPr id="8" name="Rectangle 5"/>
          <p:cNvSpPr>
            <a:spLocks noGrp="1" noChangeArrowheads="1"/>
          </p:cNvSpPr>
          <p:nvPr>
            <p:ph type="ftr" sz="quarter" idx="11"/>
          </p:nvPr>
        </p:nvSpPr>
        <p:spPr/>
        <p:txBody>
          <a:bodyPr/>
          <a:lstStyle>
            <a:lvl1pPr>
              <a:defRPr/>
            </a:lvl1pPr>
          </a:lstStyle>
          <a:p>
            <a:pPr>
              <a:defRPr/>
            </a:pPr>
            <a:endParaRPr lang="es-ES"/>
          </a:p>
        </p:txBody>
      </p:sp>
      <p:sp>
        <p:nvSpPr>
          <p:cNvPr id="9" name="Rectangle 6"/>
          <p:cNvSpPr>
            <a:spLocks noGrp="1" noChangeArrowheads="1"/>
          </p:cNvSpPr>
          <p:nvPr>
            <p:ph type="sldNum" sz="quarter" idx="12"/>
          </p:nvPr>
        </p:nvSpPr>
        <p:spPr/>
        <p:txBody>
          <a:bodyPr/>
          <a:lstStyle>
            <a:lvl1pPr>
              <a:defRPr/>
            </a:lvl1pPr>
          </a:lstStyle>
          <a:p>
            <a:pPr>
              <a:defRPr/>
            </a:pPr>
            <a:fld id="{859BB35A-4BB3-4F21-B2FA-69849CC341D5}" type="slidenum">
              <a:rPr lang="es-ES"/>
              <a:pPr>
                <a:defRPr/>
              </a:pPr>
              <a:t>‹Nº›</a:t>
            </a:fld>
            <a:endParaRPr lang="es-ES"/>
          </a:p>
        </p:txBody>
      </p:sp>
    </p:spTree>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C44F2F0E-F12E-4606-87AE-1549117642FD}" type="slidenum">
              <a:rPr lang="es-ES"/>
              <a:pPr>
                <a:defRPr/>
              </a:pPr>
              <a:t>‹Nº›</a:t>
            </a:fld>
            <a:endParaRPr lang="es-ES"/>
          </a:p>
        </p:txBody>
      </p:sp>
    </p:spTree>
  </p:cSld>
  <p:clrMapOvr>
    <a:masterClrMapping/>
  </p:clrMapOvr>
  <p:transition spd="slow">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Rectangle 4"/>
          <p:cNvSpPr>
            <a:spLocks noGrp="1" noChangeArrowheads="1"/>
          </p:cNvSpPr>
          <p:nvPr>
            <p:ph type="dt" sz="half" idx="10"/>
          </p:nvPr>
        </p:nvSpPr>
        <p:spPr/>
        <p:txBody>
          <a:bodyPr/>
          <a:lstStyle>
            <a:lvl1pPr algn="ctr">
              <a:defRPr/>
            </a:lvl1pPr>
          </a:lstStyle>
          <a:p>
            <a:pPr>
              <a:defRPr/>
            </a:pPr>
            <a:endParaRPr lang="es-ES"/>
          </a:p>
        </p:txBody>
      </p:sp>
      <p:sp>
        <p:nvSpPr>
          <p:cNvPr id="4" name="Rectangle 5"/>
          <p:cNvSpPr>
            <a:spLocks noGrp="1" noChangeArrowheads="1"/>
          </p:cNvSpPr>
          <p:nvPr>
            <p:ph type="ftr" sz="quarter" idx="11"/>
          </p:nvPr>
        </p:nvSpPr>
        <p:spPr/>
        <p:txBody>
          <a:bodyPr/>
          <a:lstStyle>
            <a:lvl1pPr>
              <a:defRPr/>
            </a:lvl1pPr>
          </a:lstStyle>
          <a:p>
            <a:pPr>
              <a:defRPr/>
            </a:pPr>
            <a:endParaRPr lang="es-ES"/>
          </a:p>
        </p:txBody>
      </p:sp>
      <p:sp>
        <p:nvSpPr>
          <p:cNvPr id="5" name="Rectangle 6"/>
          <p:cNvSpPr>
            <a:spLocks noGrp="1" noChangeArrowheads="1"/>
          </p:cNvSpPr>
          <p:nvPr>
            <p:ph type="sldNum" sz="quarter" idx="12"/>
          </p:nvPr>
        </p:nvSpPr>
        <p:spPr/>
        <p:txBody>
          <a:bodyPr/>
          <a:lstStyle>
            <a:lvl1pPr>
              <a:defRPr/>
            </a:lvl1pPr>
          </a:lstStyle>
          <a:p>
            <a:pPr>
              <a:defRPr/>
            </a:pPr>
            <a:fld id="{491070A1-0780-4F21-A804-4D7E17474D16}" type="slidenum">
              <a:rPr lang="es-ES"/>
              <a:pPr>
                <a:defRPr/>
              </a:pPr>
              <a:t>‹Nº›</a:t>
            </a:fld>
            <a:endParaRPr lang="es-ES"/>
          </a:p>
        </p:txBody>
      </p:sp>
    </p:spTree>
  </p:cSld>
  <p:clrMapOvr>
    <a:masterClrMapping/>
  </p:clrMapOvr>
  <p:transition spd="slow">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lvl1pPr>
          </a:lstStyle>
          <a:p>
            <a:pPr>
              <a:defRPr/>
            </a:pPr>
            <a:endParaRPr lang="es-ES"/>
          </a:p>
        </p:txBody>
      </p:sp>
      <p:sp>
        <p:nvSpPr>
          <p:cNvPr id="3" name="Rectangle 5"/>
          <p:cNvSpPr>
            <a:spLocks noGrp="1" noChangeArrowheads="1"/>
          </p:cNvSpPr>
          <p:nvPr>
            <p:ph type="ftr" sz="quarter" idx="11"/>
          </p:nvPr>
        </p:nvSpPr>
        <p:spPr/>
        <p:txBody>
          <a:bodyPr/>
          <a:lstStyle>
            <a:lvl1pPr>
              <a:defRPr/>
            </a:lvl1pPr>
          </a:lstStyle>
          <a:p>
            <a:pPr>
              <a:defRPr/>
            </a:pPr>
            <a:endParaRPr lang="es-ES"/>
          </a:p>
        </p:txBody>
      </p:sp>
      <p:sp>
        <p:nvSpPr>
          <p:cNvPr id="4" name="Rectangle 6"/>
          <p:cNvSpPr>
            <a:spLocks noGrp="1" noChangeArrowheads="1"/>
          </p:cNvSpPr>
          <p:nvPr>
            <p:ph type="sldNum" sz="quarter" idx="12"/>
          </p:nvPr>
        </p:nvSpPr>
        <p:spPr/>
        <p:txBody>
          <a:bodyPr/>
          <a:lstStyle>
            <a:lvl1pPr>
              <a:defRPr/>
            </a:lvl1pPr>
          </a:lstStyle>
          <a:p>
            <a:pPr>
              <a:defRPr/>
            </a:pPr>
            <a:fld id="{89630137-1756-4E74-8964-F2B6A3FF8CC9}" type="slidenum">
              <a:rPr lang="es-ES"/>
              <a:pPr>
                <a:defRPr/>
              </a:pPr>
              <a:t>‹Nº›</a:t>
            </a:fld>
            <a:endParaRPr lang="es-ES"/>
          </a:p>
        </p:txBody>
      </p:sp>
    </p:spTree>
  </p:cSld>
  <p:clrMapOvr>
    <a:masterClrMapping/>
  </p:clrMapOvr>
  <p:transition spd="slow">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Rectangle 4"/>
          <p:cNvSpPr>
            <a:spLocks noGrp="1" noChangeArrowheads="1"/>
          </p:cNvSpPr>
          <p:nvPr>
            <p:ph type="dt" sz="half" idx="10"/>
          </p:nvPr>
        </p:nvSpPr>
        <p:spPr/>
        <p:txBody>
          <a:bodyPr/>
          <a:lstStyle>
            <a:lvl1pPr algn="ctr">
              <a:defRPr/>
            </a:lvl1pPr>
          </a:lstStyle>
          <a:p>
            <a:pPr>
              <a:defRPr/>
            </a:pPr>
            <a:endParaRPr lang="es-ES"/>
          </a:p>
        </p:txBody>
      </p:sp>
      <p:sp>
        <p:nvSpPr>
          <p:cNvPr id="6" name="Rectangle 5"/>
          <p:cNvSpPr>
            <a:spLocks noGrp="1" noChangeArrowheads="1"/>
          </p:cNvSpPr>
          <p:nvPr>
            <p:ph type="ftr" sz="quarter" idx="11"/>
          </p:nvPr>
        </p:nvSpPr>
        <p:spPr/>
        <p:txBody>
          <a:bodyPr/>
          <a:lstStyle>
            <a:lvl1pPr>
              <a:defRPr/>
            </a:lvl1pPr>
          </a:lstStyle>
          <a:p>
            <a:pPr>
              <a:defRPr/>
            </a:pPr>
            <a:endParaRPr lang="es-ES"/>
          </a:p>
        </p:txBody>
      </p:sp>
      <p:sp>
        <p:nvSpPr>
          <p:cNvPr id="7" name="Rectangle 6"/>
          <p:cNvSpPr>
            <a:spLocks noGrp="1" noChangeArrowheads="1"/>
          </p:cNvSpPr>
          <p:nvPr>
            <p:ph type="sldNum" sz="quarter" idx="12"/>
          </p:nvPr>
        </p:nvSpPr>
        <p:spPr/>
        <p:txBody>
          <a:bodyPr/>
          <a:lstStyle>
            <a:lvl1pPr>
              <a:defRPr/>
            </a:lvl1pPr>
          </a:lstStyle>
          <a:p>
            <a:pPr>
              <a:defRPr/>
            </a:pPr>
            <a:fld id="{8DB93C42-A304-4FDD-827B-84277315930E}" type="slidenum">
              <a:rPr lang="es-ES"/>
              <a:pPr>
                <a:defRPr/>
              </a:pPr>
              <a:t>‹Nº›</a:t>
            </a:fld>
            <a:endParaRPr lang="es-ES"/>
          </a:p>
        </p:txBody>
      </p:sp>
    </p:spTree>
  </p:cSld>
  <p:clrMapOvr>
    <a:masterClrMapping/>
  </p:clrMapOvr>
  <p:transition spd="slow">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Rectangle 4"/>
          <p:cNvSpPr>
            <a:spLocks noGrp="1" noChangeArrowheads="1"/>
          </p:cNvSpPr>
          <p:nvPr>
            <p:ph type="dt" sz="half" idx="10"/>
          </p:nvPr>
        </p:nvSpPr>
        <p:spPr/>
        <p:txBody>
          <a:bodyPr/>
          <a:lstStyle>
            <a:lvl1pPr algn="ctr">
              <a:defRPr/>
            </a:lvl1pPr>
          </a:lstStyle>
          <a:p>
            <a:pPr>
              <a:defRPr/>
            </a:pPr>
            <a:endParaRPr lang="es-ES"/>
          </a:p>
        </p:txBody>
      </p:sp>
      <p:sp>
        <p:nvSpPr>
          <p:cNvPr id="6" name="Rectangle 5"/>
          <p:cNvSpPr>
            <a:spLocks noGrp="1" noChangeArrowheads="1"/>
          </p:cNvSpPr>
          <p:nvPr>
            <p:ph type="ftr" sz="quarter" idx="11"/>
          </p:nvPr>
        </p:nvSpPr>
        <p:spPr/>
        <p:txBody>
          <a:bodyPr/>
          <a:lstStyle>
            <a:lvl1pPr>
              <a:defRPr/>
            </a:lvl1pPr>
          </a:lstStyle>
          <a:p>
            <a:pPr>
              <a:defRPr/>
            </a:pPr>
            <a:endParaRPr lang="es-ES"/>
          </a:p>
        </p:txBody>
      </p:sp>
      <p:sp>
        <p:nvSpPr>
          <p:cNvPr id="7" name="Rectangle 6"/>
          <p:cNvSpPr>
            <a:spLocks noGrp="1" noChangeArrowheads="1"/>
          </p:cNvSpPr>
          <p:nvPr>
            <p:ph type="sldNum" sz="quarter" idx="12"/>
          </p:nvPr>
        </p:nvSpPr>
        <p:spPr/>
        <p:txBody>
          <a:bodyPr/>
          <a:lstStyle>
            <a:lvl1pPr>
              <a:defRPr/>
            </a:lvl1pPr>
          </a:lstStyle>
          <a:p>
            <a:pPr>
              <a:defRPr/>
            </a:pPr>
            <a:fld id="{13B84932-2C23-4054-B9FA-D95774793798}" type="slidenum">
              <a:rPr lang="es-ES"/>
              <a:pPr>
                <a:defRPr/>
              </a:pPr>
              <a:t>‹Nº›</a:t>
            </a:fld>
            <a:endParaRPr lang="es-ES"/>
          </a:p>
        </p:txBody>
      </p:sp>
    </p:spTree>
  </p:cSld>
  <p:clrMapOvr>
    <a:masterClrMapping/>
  </p:clrMapOvr>
  <p:transition spd="slow">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D8CE890A-3A49-4AAC-95B0-A9495312F6C0}" type="slidenum">
              <a:rPr lang="es-ES"/>
              <a:pPr>
                <a:defRPr/>
              </a:pPr>
              <a:t>‹Nº›</a:t>
            </a:fld>
            <a:endParaRPr lang="es-ES"/>
          </a:p>
        </p:txBody>
      </p:sp>
    </p:spTree>
  </p:cSld>
  <p:clrMapOvr>
    <a:masterClrMapping/>
  </p:clrMapOvr>
  <p:transition spd="slow">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Rectangle 4"/>
          <p:cNvSpPr>
            <a:spLocks noGrp="1" noChangeArrowheads="1"/>
          </p:cNvSpPr>
          <p:nvPr>
            <p:ph type="dt" sz="half" idx="10"/>
          </p:nvPr>
        </p:nvSpPr>
        <p:spPr/>
        <p:txBody>
          <a:bodyPr/>
          <a:lstStyle>
            <a:lvl1pPr algn="ctr">
              <a:defRPr/>
            </a:lvl1pPr>
          </a:lstStyle>
          <a:p>
            <a:pPr>
              <a:defRPr/>
            </a:pPr>
            <a:endParaRPr lang="es-ES"/>
          </a:p>
        </p:txBody>
      </p:sp>
      <p:sp>
        <p:nvSpPr>
          <p:cNvPr id="5" name="Rectangle 5"/>
          <p:cNvSpPr>
            <a:spLocks noGrp="1" noChangeArrowheads="1"/>
          </p:cNvSpPr>
          <p:nvPr>
            <p:ph type="ftr" sz="quarter" idx="11"/>
          </p:nvPr>
        </p:nvSpPr>
        <p:spPr/>
        <p:txBody>
          <a:bodyPr/>
          <a:lstStyle>
            <a:lvl1pPr>
              <a:defRPr/>
            </a:lvl1pPr>
          </a:lstStyle>
          <a:p>
            <a:pPr>
              <a:defRPr/>
            </a:pPr>
            <a:endParaRPr lang="es-ES"/>
          </a:p>
        </p:txBody>
      </p:sp>
      <p:sp>
        <p:nvSpPr>
          <p:cNvPr id="6" name="Rectangle 6"/>
          <p:cNvSpPr>
            <a:spLocks noGrp="1" noChangeArrowheads="1"/>
          </p:cNvSpPr>
          <p:nvPr>
            <p:ph type="sldNum" sz="quarter" idx="12"/>
          </p:nvPr>
        </p:nvSpPr>
        <p:spPr/>
        <p:txBody>
          <a:bodyPr/>
          <a:lstStyle>
            <a:lvl1pPr>
              <a:defRPr/>
            </a:lvl1pPr>
          </a:lstStyle>
          <a:p>
            <a:pPr>
              <a:defRPr/>
            </a:pPr>
            <a:fld id="{F88C49CA-3AE0-44A2-832F-8DA1F4F8811B}" type="slidenum">
              <a:rPr lang="es-ES"/>
              <a:pPr>
                <a:defRPr/>
              </a:pPr>
              <a:t>‹Nº›</a:t>
            </a:fld>
            <a:endParaRPr lang="es-ES"/>
          </a:p>
        </p:txBody>
      </p:sp>
    </p:spTree>
  </p:cSld>
  <p:clrMapOvr>
    <a:masterClrMapping/>
  </p:clrMapOvr>
  <p:transition spd="slow">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3" name="Rectangle 4"/>
          <p:cNvSpPr>
            <a:spLocks noGrp="1" noChangeArrowheads="1"/>
          </p:cNvSpPr>
          <p:nvPr>
            <p:ph type="dt" sz="half" idx="10"/>
          </p:nvPr>
        </p:nvSpPr>
        <p:spPr/>
        <p:txBody>
          <a:bodyPr/>
          <a:lstStyle>
            <a:lvl1pPr algn="ctr">
              <a:defRPr/>
            </a:lvl1pPr>
          </a:lstStyle>
          <a:p>
            <a:pPr>
              <a:defRPr/>
            </a:pPr>
            <a:endParaRPr lang="es-ES"/>
          </a:p>
        </p:txBody>
      </p:sp>
      <p:sp>
        <p:nvSpPr>
          <p:cNvPr id="4" name="Rectangle 5"/>
          <p:cNvSpPr>
            <a:spLocks noGrp="1" noChangeArrowheads="1"/>
          </p:cNvSpPr>
          <p:nvPr>
            <p:ph type="ftr" sz="quarter" idx="11"/>
          </p:nvPr>
        </p:nvSpPr>
        <p:spPr/>
        <p:txBody>
          <a:bodyPr/>
          <a:lstStyle>
            <a:lvl1pPr>
              <a:defRPr/>
            </a:lvl1pPr>
          </a:lstStyle>
          <a:p>
            <a:pPr>
              <a:defRPr/>
            </a:pPr>
            <a:endParaRPr lang="es-ES"/>
          </a:p>
        </p:txBody>
      </p:sp>
      <p:sp>
        <p:nvSpPr>
          <p:cNvPr id="5" name="Rectangle 6"/>
          <p:cNvSpPr>
            <a:spLocks noGrp="1" noChangeArrowheads="1"/>
          </p:cNvSpPr>
          <p:nvPr>
            <p:ph type="sldNum" sz="quarter" idx="12"/>
          </p:nvPr>
        </p:nvSpPr>
        <p:spPr/>
        <p:txBody>
          <a:bodyPr/>
          <a:lstStyle>
            <a:lvl1pPr>
              <a:defRPr/>
            </a:lvl1pPr>
          </a:lstStyle>
          <a:p>
            <a:pPr>
              <a:defRPr/>
            </a:pPr>
            <a:fld id="{E7CF4A31-BA45-486A-84F5-48347259D8FF}" type="slidenum">
              <a:rPr lang="es-ES"/>
              <a:pPr>
                <a:defRPr/>
              </a:pPr>
              <a:t>‹Nº›</a:t>
            </a:fld>
            <a:endParaRPr lang="es-ES"/>
          </a:p>
        </p:txBody>
      </p:sp>
    </p:spTree>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C0C56EBF-2EA0-420B-B527-E87F5A8AC896}" type="slidenum">
              <a:rPr lang="es-ES"/>
              <a:pPr>
                <a:defRPr/>
              </a:pPr>
              <a:t>‹Nº›</a:t>
            </a:fld>
            <a:endParaRPr lang="es-ES"/>
          </a:p>
        </p:txBody>
      </p:sp>
    </p:spTree>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2ECEF16F-765D-4192-AF97-F55C493ABAA2}" type="slidenum">
              <a:rPr lang="es-ES"/>
              <a:pPr>
                <a:defRPr/>
              </a:pPr>
              <a:t>‹Nº›</a:t>
            </a:fld>
            <a:endParaRPr lang="es-ES"/>
          </a:p>
        </p:txBody>
      </p:sp>
    </p:spTree>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6C95443B-D781-4480-A359-17AB04DED2BC}" type="slidenum">
              <a:rPr lang="es-ES"/>
              <a:pPr>
                <a:defRPr/>
              </a:pPr>
              <a:t>‹Nº›</a:t>
            </a:fld>
            <a:endParaRPr lang="es-ES"/>
          </a:p>
        </p:txBody>
      </p:sp>
    </p:spTree>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0805DF01-01F4-454D-BC8F-57141C2DB817}" type="slidenum">
              <a:rPr lang="es-ES"/>
              <a:pPr>
                <a:defRPr/>
              </a:pPr>
              <a:t>‹Nº›</a:t>
            </a:fld>
            <a:endParaRPr lang="es-ES"/>
          </a:p>
        </p:txBody>
      </p:sp>
    </p:spTree>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02A9D4A8-DC9B-4B3B-A9E1-614439CD093E}" type="slidenum">
              <a:rPr lang="es-ES"/>
              <a:pPr>
                <a:defRPr/>
              </a:pPr>
              <a:t>‹Nº›</a:t>
            </a:fld>
            <a:endParaRPr lang="es-ES"/>
          </a:p>
        </p:txBody>
      </p:sp>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C8A81B04-047E-4F50-BD3F-E68EE2436E6A}" type="slidenum">
              <a:rPr lang="es-ES"/>
              <a:pPr>
                <a:defRPr/>
              </a:pPr>
              <a:t>‹Nº›</a:t>
            </a:fld>
            <a:endParaRPr lang="es-ES"/>
          </a:p>
        </p:txBody>
      </p:sp>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ltLang="es-CL"/>
              <a:t>Haga clic para cambiar el estilo de título	</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s-CL"/>
              <a:t>Haga clic para modificar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a:solidFill>
                  <a:schemeClr val="tx1"/>
                </a:solidFill>
                <a:latin typeface="Arial" charset="0"/>
              </a:defRPr>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Arial" charset="0"/>
              </a:defRPr>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E5104414-0C65-44B1-90AD-72247701DCA6}"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93831" r:id="rId1"/>
    <p:sldLayoutId id="2147493832" r:id="rId2"/>
    <p:sldLayoutId id="2147493833" r:id="rId3"/>
    <p:sldLayoutId id="2147493834" r:id="rId4"/>
    <p:sldLayoutId id="2147493835" r:id="rId5"/>
    <p:sldLayoutId id="2147493836" r:id="rId6"/>
    <p:sldLayoutId id="2147493837" r:id="rId7"/>
    <p:sldLayoutId id="2147493838" r:id="rId8"/>
    <p:sldLayoutId id="2147493839" r:id="rId9"/>
    <p:sldLayoutId id="2147493840" r:id="rId10"/>
    <p:sldLayoutId id="2147493841" r:id="rId11"/>
  </p:sldLayoutIdLst>
  <p:transition spd="slow">
    <p:fade/>
  </p:transition>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ltLang="es-CL"/>
              <a:t>Haga clic para cambiar el estilo de título	</a:t>
            </a:r>
          </a:p>
        </p:txBody>
      </p:sp>
      <p:sp>
        <p:nvSpPr>
          <p:cNvPr id="819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s-CL"/>
              <a:t>Haga clic para modificar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a:solidFill>
                  <a:srgbClr val="000000"/>
                </a:solidFill>
                <a:latin typeface="Arial" charset="0"/>
              </a:defRPr>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solidFill>
                  <a:srgbClr val="000000"/>
                </a:solidFill>
                <a:latin typeface="Arial" charset="0"/>
              </a:defRPr>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rgbClr val="000000"/>
                </a:solidFill>
                <a:latin typeface="Arial" charset="0"/>
              </a:defRPr>
            </a:lvl1pPr>
          </a:lstStyle>
          <a:p>
            <a:pPr>
              <a:defRPr/>
            </a:pPr>
            <a:fld id="{25FF48BA-C3C1-4FD2-AFED-316DE35BFB13}"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93842" r:id="rId1"/>
    <p:sldLayoutId id="2147493843" r:id="rId2"/>
    <p:sldLayoutId id="2147493844" r:id="rId3"/>
    <p:sldLayoutId id="2147493845" r:id="rId4"/>
    <p:sldLayoutId id="2147493846" r:id="rId5"/>
    <p:sldLayoutId id="2147493847" r:id="rId6"/>
    <p:sldLayoutId id="2147493848" r:id="rId7"/>
    <p:sldLayoutId id="2147493849" r:id="rId8"/>
    <p:sldLayoutId id="2147493850" r:id="rId9"/>
    <p:sldLayoutId id="2147493851" r:id="rId10"/>
    <p:sldLayoutId id="2147493852" r:id="rId11"/>
    <p:sldLayoutId id="2147493853" r:id="rId12"/>
    <p:sldLayoutId id="2147493854" r:id="rId13"/>
  </p:sldLayoutIdLst>
  <p:transition spd="slow">
    <p:fade/>
  </p:transition>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ltLang="es-CL"/>
              <a:t>Haga clic para cambiar el estilo de título	</a:t>
            </a:r>
          </a:p>
        </p:txBody>
      </p:sp>
      <p:sp>
        <p:nvSpPr>
          <p:cNvPr id="1229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s-CL"/>
              <a:t>Haga clic para modificar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p>
        </p:txBody>
      </p:sp>
      <p:sp>
        <p:nvSpPr>
          <p:cNvPr id="593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solidFill>
                  <a:srgbClr val="000000"/>
                </a:solidFill>
                <a:ea typeface="+mn-ea"/>
              </a:defRPr>
            </a:lvl1pPr>
          </a:lstStyle>
          <a:p>
            <a:pPr>
              <a:defRPr/>
            </a:pPr>
            <a:endParaRPr lang="es-ES"/>
          </a:p>
        </p:txBody>
      </p:sp>
      <p:sp>
        <p:nvSpPr>
          <p:cNvPr id="593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ea typeface="+mn-ea"/>
              </a:defRPr>
            </a:lvl1pPr>
          </a:lstStyle>
          <a:p>
            <a:pPr>
              <a:defRPr/>
            </a:pPr>
            <a:endParaRPr lang="es-ES"/>
          </a:p>
        </p:txBody>
      </p:sp>
      <p:sp>
        <p:nvSpPr>
          <p:cNvPr id="593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ea typeface="ＭＳ Ｐゴシック" charset="-128"/>
              </a:defRPr>
            </a:lvl1pPr>
          </a:lstStyle>
          <a:p>
            <a:pPr>
              <a:defRPr/>
            </a:pPr>
            <a:fld id="{FFFC8ACF-5D17-4117-A419-268FE64DFE2F}"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93935" r:id="rId1"/>
    <p:sldLayoutId id="2147493936" r:id="rId2"/>
    <p:sldLayoutId id="2147493937" r:id="rId3"/>
    <p:sldLayoutId id="2147493938" r:id="rId4"/>
    <p:sldLayoutId id="2147493939" r:id="rId5"/>
    <p:sldLayoutId id="2147493940" r:id="rId6"/>
    <p:sldLayoutId id="2147493941" r:id="rId7"/>
    <p:sldLayoutId id="2147493942" r:id="rId8"/>
    <p:sldLayoutId id="2147493943" r:id="rId9"/>
    <p:sldLayoutId id="2147493944" r:id="rId10"/>
    <p:sldLayoutId id="2147493945" r:id="rId11"/>
    <p:sldLayoutId id="2147493946" r:id="rId12"/>
  </p:sldLayoutIdLst>
  <p:transition spd="slow">
    <p:fade/>
  </p:transition>
  <p:hf hdr="0" ftr="0" dt="0"/>
  <p:txStyles>
    <p:titleStyle>
      <a:lvl1pPr algn="ctr" rtl="0" eaLnBrk="0" fontAlgn="base" hangingPunct="0">
        <a:spcBef>
          <a:spcPct val="0"/>
        </a:spcBef>
        <a:spcAft>
          <a:spcPct val="0"/>
        </a:spcAft>
        <a:defRPr sz="4400">
          <a:solidFill>
            <a:schemeClr val="tx2"/>
          </a:solidFill>
          <a:latin typeface="+mj-lt"/>
          <a:ea typeface="ＭＳ Ｐゴシック" charset="-128"/>
          <a:cs typeface="+mj-cs"/>
        </a:defRPr>
      </a:lvl1pPr>
      <a:lvl2pPr algn="ctr" rtl="0" eaLnBrk="0" fontAlgn="base" hangingPunct="0">
        <a:spcBef>
          <a:spcPct val="0"/>
        </a:spcBef>
        <a:spcAft>
          <a:spcPct val="0"/>
        </a:spcAft>
        <a:defRPr sz="4400">
          <a:solidFill>
            <a:schemeClr val="tx2"/>
          </a:solidFill>
          <a:latin typeface="Arial" charset="0"/>
          <a:ea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charset="-128"/>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auto">
          <a:xfrm>
            <a:off x="607192" y="2890390"/>
            <a:ext cx="7929617" cy="1077218"/>
          </a:xfrm>
          <a:prstGeom prst="rect">
            <a:avLst/>
          </a:prstGeom>
          <a:noFill/>
          <a:ln w="9525">
            <a:noFill/>
            <a:miter lim="800000"/>
            <a:headEnd/>
            <a:tailEnd/>
          </a:ln>
          <a:effectLst>
            <a:outerShdw dist="35921" dir="2700000" algn="ctr" rotWithShape="0">
              <a:schemeClr val="tx1"/>
            </a:outerShdw>
          </a:effectLst>
        </p:spPr>
        <p:txBody>
          <a:bodyPr wrap="square" anchor="ctr">
            <a:spAutoFit/>
          </a:bodyPr>
          <a:lstStyle/>
          <a:p>
            <a:pPr>
              <a:defRPr/>
            </a:pPr>
            <a:r>
              <a:rPr lang="es-ES" altLang="es-CL" sz="3200" b="1" dirty="0" smtClean="0">
                <a:solidFill>
                  <a:srgbClr val="FFCC00"/>
                </a:solidFill>
              </a:rPr>
              <a:t>ANÁLISIS DEL INGLÉS Y APLICACIÓN DEL TAE DE EGRESO</a:t>
            </a:r>
            <a:endParaRPr lang="es-CL" altLang="es-CL" sz="3200" b="1" dirty="0">
              <a:solidFill>
                <a:srgbClr val="FFCC00"/>
              </a:solidFill>
            </a:endParaRPr>
          </a:p>
        </p:txBody>
      </p:sp>
      <p:pic>
        <p:nvPicPr>
          <p:cNvPr id="107523" name="2 Imagen"/>
          <p:cNvPicPr>
            <a:picLocks noChangeAspect="1"/>
          </p:cNvPicPr>
          <p:nvPr/>
        </p:nvPicPr>
        <p:blipFill rotWithShape="1">
          <a:blip r:embed="rId2" cstate="print"/>
          <a:srcRect l="3428" t="7318" r="10913" b="8823"/>
          <a:stretch/>
        </p:blipFill>
        <p:spPr bwMode="auto">
          <a:xfrm>
            <a:off x="3779909" y="1199087"/>
            <a:ext cx="1584177" cy="1584176"/>
          </a:xfrm>
          <a:prstGeom prst="rect">
            <a:avLst/>
          </a:prstGeom>
          <a:noFill/>
          <a:ln w="9525">
            <a:noFill/>
            <a:miter lim="800000"/>
            <a:headEnd/>
            <a:tailEnd/>
          </a:ln>
        </p:spPr>
      </p:pic>
      <p:sp>
        <p:nvSpPr>
          <p:cNvPr id="2" name="Text Box 18">
            <a:extLst>
              <a:ext uri="{FF2B5EF4-FFF2-40B4-BE49-F238E27FC236}">
                <a16:creationId xmlns:a16="http://schemas.microsoft.com/office/drawing/2014/main" id="{D5F3D3C0-F440-8FA2-A30C-6AE225A13327}"/>
              </a:ext>
            </a:extLst>
          </p:cNvPr>
          <p:cNvSpPr txBox="1">
            <a:spLocks noChangeArrowheads="1"/>
          </p:cNvSpPr>
          <p:nvPr/>
        </p:nvSpPr>
        <p:spPr bwMode="auto">
          <a:xfrm>
            <a:off x="0" y="6361583"/>
            <a:ext cx="9144000" cy="307777"/>
          </a:xfrm>
          <a:prstGeom prst="rect">
            <a:avLst/>
          </a:prstGeom>
          <a:noFill/>
          <a:ln w="9525">
            <a:noFill/>
            <a:miter lim="800000"/>
            <a:headEnd/>
            <a:tailEnd/>
          </a:ln>
          <a:effectLst>
            <a:outerShdw dist="35921" dir="2700000" algn="ctr" rotWithShape="0">
              <a:schemeClr val="tx1"/>
            </a:outerShdw>
          </a:effectLst>
        </p:spPr>
        <p:txBody>
          <a:bodyPr wrap="square" anchor="ctr">
            <a:spAutoFit/>
          </a:bodyPr>
          <a:lstStyle/>
          <a:p>
            <a:pPr>
              <a:defRPr/>
            </a:pPr>
            <a:r>
              <a:rPr lang="es-CL" altLang="es-CL" sz="1400" b="1" dirty="0" smtClean="0">
                <a:solidFill>
                  <a:srgbClr val="FFCC00"/>
                </a:solidFill>
              </a:rPr>
              <a:t>viernes, 29 de junio de 2023</a:t>
            </a:r>
            <a:endParaRPr lang="es-CL" altLang="es-CL" sz="1400" b="1" dirty="0">
              <a:solidFill>
                <a:srgbClr val="FFCC00"/>
              </a:solidFill>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o 10"/>
          <p:cNvGrpSpPr/>
          <p:nvPr/>
        </p:nvGrpSpPr>
        <p:grpSpPr>
          <a:xfrm>
            <a:off x="-54000" y="6243533"/>
            <a:ext cx="9198000" cy="614467"/>
            <a:chOff x="-54000" y="6243533"/>
            <a:chExt cx="9198000" cy="614467"/>
          </a:xfrm>
        </p:grpSpPr>
        <p:grpSp>
          <p:nvGrpSpPr>
            <p:cNvPr id="12" name="Grupo 11"/>
            <p:cNvGrpSpPr/>
            <p:nvPr/>
          </p:nvGrpSpPr>
          <p:grpSpPr>
            <a:xfrm>
              <a:off x="-54000" y="6243533"/>
              <a:ext cx="9198000" cy="614467"/>
              <a:chOff x="-67492" y="6243533"/>
              <a:chExt cx="9217970" cy="614467"/>
            </a:xfrm>
          </p:grpSpPr>
          <p:sp>
            <p:nvSpPr>
              <p:cNvPr id="19" name="Rectángulo 18"/>
              <p:cNvSpPr/>
              <p:nvPr/>
            </p:nvSpPr>
            <p:spPr bwMode="auto">
              <a:xfrm>
                <a:off x="-36512" y="6317450"/>
                <a:ext cx="9163853" cy="540550"/>
              </a:xfrm>
              <a:prstGeom prst="rect">
                <a:avLst/>
              </a:prstGeom>
              <a:solidFill>
                <a:schemeClr val="tx1"/>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20" name="Rectángulo redondeado 19">
                <a:extLst>
                  <a:ext uri="{FF2B5EF4-FFF2-40B4-BE49-F238E27FC236}">
                    <a16:creationId xmlns:a16="http://schemas.microsoft.com/office/drawing/2014/main" id="{FF355DBB-1ECF-0D3E-538F-D496C3E78BAA}"/>
                  </a:ext>
                </a:extLst>
              </p:cNvPr>
              <p:cNvSpPr/>
              <p:nvPr/>
            </p:nvSpPr>
            <p:spPr bwMode="auto">
              <a:xfrm>
                <a:off x="-67492" y="6243533"/>
                <a:ext cx="9217970" cy="141967"/>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sp>
          <p:nvSpPr>
            <p:cNvPr id="13" name="CuadroTexto 12"/>
            <p:cNvSpPr txBox="1"/>
            <p:nvPr/>
          </p:nvSpPr>
          <p:spPr>
            <a:xfrm>
              <a:off x="3572892" y="6351131"/>
              <a:ext cx="1944216" cy="246221"/>
            </a:xfrm>
            <a:prstGeom prst="rect">
              <a:avLst/>
            </a:prstGeom>
            <a:noFill/>
          </p:spPr>
          <p:txBody>
            <a:bodyPr wrap="square" rtlCol="0">
              <a:spAutoFit/>
            </a:bodyPr>
            <a:lstStyle/>
            <a:p>
              <a:r>
                <a:rPr lang="es-ES" sz="1000" dirty="0" smtClean="0"/>
                <a:t>PATRIOTISMO</a:t>
              </a:r>
              <a:endParaRPr lang="es-CL" sz="1000" dirty="0"/>
            </a:p>
          </p:txBody>
        </p:sp>
        <p:sp>
          <p:nvSpPr>
            <p:cNvPr id="14" name="CuadroTexto 13"/>
            <p:cNvSpPr txBox="1"/>
            <p:nvPr/>
          </p:nvSpPr>
          <p:spPr>
            <a:xfrm>
              <a:off x="0" y="6597352"/>
              <a:ext cx="1836000" cy="246221"/>
            </a:xfrm>
            <a:prstGeom prst="rect">
              <a:avLst/>
            </a:prstGeom>
            <a:noFill/>
          </p:spPr>
          <p:txBody>
            <a:bodyPr wrap="square" rtlCol="0">
              <a:spAutoFit/>
            </a:bodyPr>
            <a:lstStyle/>
            <a:p>
              <a:r>
                <a:rPr lang="es-ES" sz="1000" dirty="0" smtClean="0"/>
                <a:t>HONOR</a:t>
              </a:r>
              <a:endParaRPr lang="es-CL" sz="1000" dirty="0"/>
            </a:p>
          </p:txBody>
        </p:sp>
        <p:sp>
          <p:nvSpPr>
            <p:cNvPr id="15" name="CuadroTexto 14"/>
            <p:cNvSpPr txBox="1"/>
            <p:nvPr/>
          </p:nvSpPr>
          <p:spPr>
            <a:xfrm>
              <a:off x="1813500" y="6597352"/>
              <a:ext cx="1836000" cy="246221"/>
            </a:xfrm>
            <a:prstGeom prst="rect">
              <a:avLst/>
            </a:prstGeom>
            <a:noFill/>
          </p:spPr>
          <p:txBody>
            <a:bodyPr wrap="square" rtlCol="0">
              <a:spAutoFit/>
            </a:bodyPr>
            <a:lstStyle/>
            <a:p>
              <a:r>
                <a:rPr lang="es-ES" sz="1000" dirty="0" smtClean="0"/>
                <a:t>LEALTAD</a:t>
              </a:r>
              <a:endParaRPr lang="es-CL" sz="1000" dirty="0"/>
            </a:p>
          </p:txBody>
        </p:sp>
        <p:sp>
          <p:nvSpPr>
            <p:cNvPr id="16" name="CuadroTexto 15"/>
            <p:cNvSpPr txBox="1"/>
            <p:nvPr/>
          </p:nvSpPr>
          <p:spPr>
            <a:xfrm>
              <a:off x="3627000" y="6599644"/>
              <a:ext cx="1836000" cy="246221"/>
            </a:xfrm>
            <a:prstGeom prst="rect">
              <a:avLst/>
            </a:prstGeom>
            <a:noFill/>
          </p:spPr>
          <p:txBody>
            <a:bodyPr wrap="square" rtlCol="0">
              <a:spAutoFit/>
            </a:bodyPr>
            <a:lstStyle/>
            <a:p>
              <a:r>
                <a:rPr lang="es-ES" sz="1000" dirty="0" smtClean="0"/>
                <a:t>VALENTÍA</a:t>
              </a:r>
              <a:endParaRPr lang="es-CL" sz="1000" dirty="0"/>
            </a:p>
          </p:txBody>
        </p:sp>
        <p:sp>
          <p:nvSpPr>
            <p:cNvPr id="17" name="CuadroTexto 16"/>
            <p:cNvSpPr txBox="1"/>
            <p:nvPr/>
          </p:nvSpPr>
          <p:spPr>
            <a:xfrm>
              <a:off x="5440500" y="6597352"/>
              <a:ext cx="1836000" cy="246221"/>
            </a:xfrm>
            <a:prstGeom prst="rect">
              <a:avLst/>
            </a:prstGeom>
            <a:noFill/>
          </p:spPr>
          <p:txBody>
            <a:bodyPr wrap="square" rtlCol="0">
              <a:spAutoFit/>
            </a:bodyPr>
            <a:lstStyle/>
            <a:p>
              <a:r>
                <a:rPr lang="es-ES" sz="1000" dirty="0" smtClean="0"/>
                <a:t>INTEGRIDAD</a:t>
              </a:r>
              <a:endParaRPr lang="es-CL" sz="1000" dirty="0"/>
            </a:p>
          </p:txBody>
        </p:sp>
        <p:sp>
          <p:nvSpPr>
            <p:cNvPr id="18" name="CuadroTexto 17"/>
            <p:cNvSpPr txBox="1"/>
            <p:nvPr/>
          </p:nvSpPr>
          <p:spPr>
            <a:xfrm>
              <a:off x="7254000" y="6597352"/>
              <a:ext cx="1836000" cy="246221"/>
            </a:xfrm>
            <a:prstGeom prst="rect">
              <a:avLst/>
            </a:prstGeom>
            <a:noFill/>
          </p:spPr>
          <p:txBody>
            <a:bodyPr wrap="square" rtlCol="0">
              <a:spAutoFit/>
            </a:bodyPr>
            <a:lstStyle/>
            <a:p>
              <a:r>
                <a:rPr lang="es-ES" sz="1000" dirty="0" smtClean="0"/>
                <a:t>DEBER</a:t>
              </a:r>
              <a:endParaRPr lang="es-CL" sz="1000" dirty="0"/>
            </a:p>
          </p:txBody>
        </p:sp>
      </p:gr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CONTRA - PROPUESTAS</a:t>
            </a:r>
            <a:endParaRPr lang="es-CL" altLang="es-CL" sz="32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21" name="CuadroTexto 20"/>
          <p:cNvSpPr txBox="1"/>
          <p:nvPr/>
        </p:nvSpPr>
        <p:spPr>
          <a:xfrm>
            <a:off x="179512" y="1494074"/>
            <a:ext cx="4320480" cy="4364611"/>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a:spcAft>
                <a:spcPts val="1200"/>
              </a:spcAft>
            </a:pPr>
            <a:r>
              <a:rPr lang="es-ES" u="sng" dirty="0" smtClean="0"/>
              <a:t>COA </a:t>
            </a:r>
            <a:r>
              <a:rPr lang="es-ES" u="sng" dirty="0" smtClean="0"/>
              <a:t>3</a:t>
            </a:r>
            <a:endParaRPr lang="es-ES" u="sng" dirty="0" smtClean="0"/>
          </a:p>
          <a:p>
            <a:pPr>
              <a:spcAft>
                <a:spcPts val="1200"/>
              </a:spcAft>
            </a:pPr>
            <a:r>
              <a:rPr lang="es-ES" dirty="0" smtClean="0"/>
              <a:t>Presentar durante proceso de admisión certificación PET o realizar TAE (35%)</a:t>
            </a:r>
            <a:endParaRPr lang="es-ES" dirty="0" smtClean="0"/>
          </a:p>
          <a:p>
            <a:pPr>
              <a:spcAft>
                <a:spcPts val="1200"/>
              </a:spcAft>
            </a:pPr>
            <a:endParaRPr lang="es-ES" dirty="0"/>
          </a:p>
          <a:p>
            <a:pPr algn="just">
              <a:spcAft>
                <a:spcPts val="1200"/>
              </a:spcAft>
            </a:pPr>
            <a:r>
              <a:rPr lang="es-ES" b="0" dirty="0" smtClean="0"/>
              <a:t>Consideraciones:</a:t>
            </a:r>
          </a:p>
          <a:p>
            <a:pPr marL="457200" indent="-457200" algn="just">
              <a:spcAft>
                <a:spcPts val="1200"/>
              </a:spcAft>
              <a:buFont typeface="+mj-lt"/>
              <a:buAutoNum type="arabicPeriod"/>
            </a:pPr>
            <a:r>
              <a:rPr lang="es-ES" b="0" dirty="0" smtClean="0"/>
              <a:t>Dificultad para poder llevar a cabo un TAE para el universo de </a:t>
            </a:r>
            <a:r>
              <a:rPr lang="es-ES" b="0" dirty="0" smtClean="0"/>
              <a:t>postulantes que no pueda realizar PET.</a:t>
            </a:r>
            <a:endParaRPr lang="es-ES" dirty="0"/>
          </a:p>
        </p:txBody>
      </p:sp>
      <p:sp>
        <p:nvSpPr>
          <p:cNvPr id="23" name="CuadroTexto 22"/>
          <p:cNvSpPr txBox="1"/>
          <p:nvPr/>
        </p:nvSpPr>
        <p:spPr>
          <a:xfrm>
            <a:off x="4661756" y="1483772"/>
            <a:ext cx="4248472" cy="4549277"/>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a:spcAft>
                <a:spcPts val="1200"/>
              </a:spcAft>
            </a:pPr>
            <a:r>
              <a:rPr lang="es-ES" u="sng" dirty="0" smtClean="0"/>
              <a:t>COA </a:t>
            </a:r>
            <a:r>
              <a:rPr lang="es-ES" u="sng" dirty="0" smtClean="0"/>
              <a:t>4</a:t>
            </a:r>
            <a:endParaRPr lang="es-ES" u="sng" dirty="0" smtClean="0"/>
          </a:p>
          <a:p>
            <a:pPr>
              <a:spcAft>
                <a:spcPts val="1200"/>
              </a:spcAft>
            </a:pPr>
            <a:r>
              <a:rPr lang="es-ES" dirty="0" smtClean="0"/>
              <a:t>Presentar durante proceso de admisión certificación PET o mínimo 20% en examen ESNAVAL. Al salir exigir un 51%.</a:t>
            </a:r>
            <a:endParaRPr lang="es-ES" dirty="0" smtClean="0"/>
          </a:p>
          <a:p>
            <a:pPr algn="just">
              <a:spcAft>
                <a:spcPts val="1200"/>
              </a:spcAft>
            </a:pPr>
            <a:r>
              <a:rPr lang="es-ES" b="0" dirty="0" smtClean="0"/>
              <a:t>Consideraciones</a:t>
            </a:r>
            <a:r>
              <a:rPr lang="es-ES" b="0" dirty="0" smtClean="0"/>
              <a:t>:</a:t>
            </a:r>
          </a:p>
          <a:p>
            <a:pPr marL="457200" indent="-457200" algn="just">
              <a:spcAft>
                <a:spcPts val="1200"/>
              </a:spcAft>
              <a:buFont typeface="+mj-lt"/>
              <a:buAutoNum type="arabicPeriod"/>
            </a:pPr>
            <a:r>
              <a:rPr lang="es-ES" b="0" dirty="0" smtClean="0"/>
              <a:t>No se trata la problemática respecto de la mejora de ing</a:t>
            </a:r>
            <a:r>
              <a:rPr lang="es-ES" b="0" dirty="0" smtClean="0"/>
              <a:t>lés respecto a las horas entregadas por ESNAVAL.</a:t>
            </a:r>
            <a:endParaRPr lang="es-ES" b="0" dirty="0"/>
          </a:p>
        </p:txBody>
      </p:sp>
    </p:spTree>
    <p:extLst>
      <p:ext uri="{BB962C8B-B14F-4D97-AF65-F5344CB8AC3E}">
        <p14:creationId xmlns:p14="http://schemas.microsoft.com/office/powerpoint/2010/main" val="1116706727"/>
      </p:ext>
    </p:extLst>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o 10"/>
          <p:cNvGrpSpPr/>
          <p:nvPr/>
        </p:nvGrpSpPr>
        <p:grpSpPr>
          <a:xfrm>
            <a:off x="-54000" y="6243533"/>
            <a:ext cx="9198000" cy="614467"/>
            <a:chOff x="-54000" y="6243533"/>
            <a:chExt cx="9198000" cy="614467"/>
          </a:xfrm>
        </p:grpSpPr>
        <p:grpSp>
          <p:nvGrpSpPr>
            <p:cNvPr id="12" name="Grupo 11"/>
            <p:cNvGrpSpPr/>
            <p:nvPr/>
          </p:nvGrpSpPr>
          <p:grpSpPr>
            <a:xfrm>
              <a:off x="-54000" y="6243533"/>
              <a:ext cx="9198000" cy="614467"/>
              <a:chOff x="-67492" y="6243533"/>
              <a:chExt cx="9217970" cy="614467"/>
            </a:xfrm>
          </p:grpSpPr>
          <p:sp>
            <p:nvSpPr>
              <p:cNvPr id="19" name="Rectángulo 18"/>
              <p:cNvSpPr/>
              <p:nvPr/>
            </p:nvSpPr>
            <p:spPr bwMode="auto">
              <a:xfrm>
                <a:off x="-36512" y="6317450"/>
                <a:ext cx="9163853" cy="540550"/>
              </a:xfrm>
              <a:prstGeom prst="rect">
                <a:avLst/>
              </a:prstGeom>
              <a:solidFill>
                <a:schemeClr val="tx1"/>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20" name="Rectángulo redondeado 19">
                <a:extLst>
                  <a:ext uri="{FF2B5EF4-FFF2-40B4-BE49-F238E27FC236}">
                    <a16:creationId xmlns:a16="http://schemas.microsoft.com/office/drawing/2014/main" id="{FF355DBB-1ECF-0D3E-538F-D496C3E78BAA}"/>
                  </a:ext>
                </a:extLst>
              </p:cNvPr>
              <p:cNvSpPr/>
              <p:nvPr/>
            </p:nvSpPr>
            <p:spPr bwMode="auto">
              <a:xfrm>
                <a:off x="-67492" y="6243533"/>
                <a:ext cx="9217970" cy="141967"/>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sp>
          <p:nvSpPr>
            <p:cNvPr id="13" name="CuadroTexto 12"/>
            <p:cNvSpPr txBox="1"/>
            <p:nvPr/>
          </p:nvSpPr>
          <p:spPr>
            <a:xfrm>
              <a:off x="3572892" y="6351131"/>
              <a:ext cx="1944216" cy="246221"/>
            </a:xfrm>
            <a:prstGeom prst="rect">
              <a:avLst/>
            </a:prstGeom>
            <a:noFill/>
          </p:spPr>
          <p:txBody>
            <a:bodyPr wrap="square" rtlCol="0">
              <a:spAutoFit/>
            </a:bodyPr>
            <a:lstStyle/>
            <a:p>
              <a:r>
                <a:rPr lang="es-ES" sz="1000" dirty="0" smtClean="0"/>
                <a:t>PATRIOTISMO</a:t>
              </a:r>
              <a:endParaRPr lang="es-CL" sz="1000" dirty="0"/>
            </a:p>
          </p:txBody>
        </p:sp>
        <p:sp>
          <p:nvSpPr>
            <p:cNvPr id="14" name="CuadroTexto 13"/>
            <p:cNvSpPr txBox="1"/>
            <p:nvPr/>
          </p:nvSpPr>
          <p:spPr>
            <a:xfrm>
              <a:off x="0" y="6597352"/>
              <a:ext cx="1836000" cy="246221"/>
            </a:xfrm>
            <a:prstGeom prst="rect">
              <a:avLst/>
            </a:prstGeom>
            <a:noFill/>
          </p:spPr>
          <p:txBody>
            <a:bodyPr wrap="square" rtlCol="0">
              <a:spAutoFit/>
            </a:bodyPr>
            <a:lstStyle/>
            <a:p>
              <a:r>
                <a:rPr lang="es-ES" sz="1000" dirty="0" smtClean="0"/>
                <a:t>HONOR</a:t>
              </a:r>
              <a:endParaRPr lang="es-CL" sz="1000" dirty="0"/>
            </a:p>
          </p:txBody>
        </p:sp>
        <p:sp>
          <p:nvSpPr>
            <p:cNvPr id="15" name="CuadroTexto 14"/>
            <p:cNvSpPr txBox="1"/>
            <p:nvPr/>
          </p:nvSpPr>
          <p:spPr>
            <a:xfrm>
              <a:off x="1813500" y="6597352"/>
              <a:ext cx="1836000" cy="246221"/>
            </a:xfrm>
            <a:prstGeom prst="rect">
              <a:avLst/>
            </a:prstGeom>
            <a:noFill/>
          </p:spPr>
          <p:txBody>
            <a:bodyPr wrap="square" rtlCol="0">
              <a:spAutoFit/>
            </a:bodyPr>
            <a:lstStyle/>
            <a:p>
              <a:r>
                <a:rPr lang="es-ES" sz="1000" dirty="0" smtClean="0"/>
                <a:t>LEALTAD</a:t>
              </a:r>
              <a:endParaRPr lang="es-CL" sz="1000" dirty="0"/>
            </a:p>
          </p:txBody>
        </p:sp>
        <p:sp>
          <p:nvSpPr>
            <p:cNvPr id="16" name="CuadroTexto 15"/>
            <p:cNvSpPr txBox="1"/>
            <p:nvPr/>
          </p:nvSpPr>
          <p:spPr>
            <a:xfrm>
              <a:off x="3627000" y="6599644"/>
              <a:ext cx="1836000" cy="246221"/>
            </a:xfrm>
            <a:prstGeom prst="rect">
              <a:avLst/>
            </a:prstGeom>
            <a:noFill/>
          </p:spPr>
          <p:txBody>
            <a:bodyPr wrap="square" rtlCol="0">
              <a:spAutoFit/>
            </a:bodyPr>
            <a:lstStyle/>
            <a:p>
              <a:r>
                <a:rPr lang="es-ES" sz="1000" dirty="0" smtClean="0"/>
                <a:t>VALENTÍA</a:t>
              </a:r>
              <a:endParaRPr lang="es-CL" sz="1000" dirty="0"/>
            </a:p>
          </p:txBody>
        </p:sp>
        <p:sp>
          <p:nvSpPr>
            <p:cNvPr id="17" name="CuadroTexto 16"/>
            <p:cNvSpPr txBox="1"/>
            <p:nvPr/>
          </p:nvSpPr>
          <p:spPr>
            <a:xfrm>
              <a:off x="5440500" y="6597352"/>
              <a:ext cx="1836000" cy="246221"/>
            </a:xfrm>
            <a:prstGeom prst="rect">
              <a:avLst/>
            </a:prstGeom>
            <a:noFill/>
          </p:spPr>
          <p:txBody>
            <a:bodyPr wrap="square" rtlCol="0">
              <a:spAutoFit/>
            </a:bodyPr>
            <a:lstStyle/>
            <a:p>
              <a:r>
                <a:rPr lang="es-ES" sz="1000" dirty="0" smtClean="0"/>
                <a:t>INTEGRIDAD</a:t>
              </a:r>
              <a:endParaRPr lang="es-CL" sz="1000" dirty="0"/>
            </a:p>
          </p:txBody>
        </p:sp>
        <p:sp>
          <p:nvSpPr>
            <p:cNvPr id="18" name="CuadroTexto 17"/>
            <p:cNvSpPr txBox="1"/>
            <p:nvPr/>
          </p:nvSpPr>
          <p:spPr>
            <a:xfrm>
              <a:off x="7254000" y="6597352"/>
              <a:ext cx="1836000" cy="246221"/>
            </a:xfrm>
            <a:prstGeom prst="rect">
              <a:avLst/>
            </a:prstGeom>
            <a:noFill/>
          </p:spPr>
          <p:txBody>
            <a:bodyPr wrap="square" rtlCol="0">
              <a:spAutoFit/>
            </a:bodyPr>
            <a:lstStyle/>
            <a:p>
              <a:r>
                <a:rPr lang="es-ES" sz="1000" dirty="0" smtClean="0"/>
                <a:t>DEBER</a:t>
              </a:r>
              <a:endParaRPr lang="es-CL" sz="1000" dirty="0"/>
            </a:p>
          </p:txBody>
        </p:sp>
      </p:gr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CONTRA - PROPUESTAS</a:t>
            </a:r>
            <a:endParaRPr lang="es-CL" altLang="es-CL" sz="32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21" name="CuadroTexto 20"/>
          <p:cNvSpPr txBox="1"/>
          <p:nvPr/>
        </p:nvSpPr>
        <p:spPr>
          <a:xfrm>
            <a:off x="1813500" y="1495957"/>
            <a:ext cx="5998860" cy="4026057"/>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a:spcAft>
                <a:spcPts val="1200"/>
              </a:spcAft>
            </a:pPr>
            <a:r>
              <a:rPr lang="es-ES" u="sng" dirty="0" smtClean="0"/>
              <a:t>COA </a:t>
            </a:r>
            <a:r>
              <a:rPr lang="es-ES" u="sng" dirty="0" smtClean="0"/>
              <a:t>5</a:t>
            </a:r>
            <a:endParaRPr lang="es-ES" u="sng" dirty="0" smtClean="0"/>
          </a:p>
          <a:p>
            <a:pPr>
              <a:spcAft>
                <a:spcPts val="1200"/>
              </a:spcAft>
            </a:pPr>
            <a:r>
              <a:rPr lang="es-ES" dirty="0" smtClean="0"/>
              <a:t>No considerar ingreso con porcentaje mínimo.</a:t>
            </a:r>
            <a:endParaRPr lang="es-ES" dirty="0" smtClean="0"/>
          </a:p>
          <a:p>
            <a:pPr>
              <a:spcAft>
                <a:spcPts val="1200"/>
              </a:spcAft>
            </a:pPr>
            <a:r>
              <a:rPr lang="es-ES" dirty="0" smtClean="0"/>
              <a:t>En el 3er año de ST acreditar un 60% de inglés.</a:t>
            </a:r>
            <a:endParaRPr lang="es-ES" dirty="0"/>
          </a:p>
          <a:p>
            <a:pPr algn="just">
              <a:spcAft>
                <a:spcPts val="1200"/>
              </a:spcAft>
            </a:pPr>
            <a:r>
              <a:rPr lang="es-ES" b="0" dirty="0" smtClean="0"/>
              <a:t>Consideraciones:</a:t>
            </a:r>
          </a:p>
          <a:p>
            <a:pPr marL="457200" indent="-457200" algn="just">
              <a:spcAft>
                <a:spcPts val="1200"/>
              </a:spcAft>
              <a:buFont typeface="+mj-lt"/>
              <a:buAutoNum type="arabicPeriod"/>
            </a:pPr>
            <a:r>
              <a:rPr lang="es-ES" b="0" dirty="0" smtClean="0"/>
              <a:t>Se le agrega nueva responsabilidad al ST, quien ya esta sometido a procesos a distancia como CADMAS.</a:t>
            </a:r>
            <a:endParaRPr lang="es-ES" dirty="0"/>
          </a:p>
        </p:txBody>
      </p:sp>
    </p:spTree>
    <p:extLst>
      <p:ext uri="{BB962C8B-B14F-4D97-AF65-F5344CB8AC3E}">
        <p14:creationId xmlns:p14="http://schemas.microsoft.com/office/powerpoint/2010/main" val="90600742"/>
      </p:ext>
    </p:extLst>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upo 9"/>
          <p:cNvGrpSpPr/>
          <p:nvPr/>
        </p:nvGrpSpPr>
        <p:grpSpPr>
          <a:xfrm>
            <a:off x="-54000" y="6243533"/>
            <a:ext cx="9198000" cy="614467"/>
            <a:chOff x="-54000" y="6243533"/>
            <a:chExt cx="9198000" cy="614467"/>
          </a:xfrm>
        </p:grpSpPr>
        <p:grpSp>
          <p:nvGrpSpPr>
            <p:cNvPr id="11" name="Grupo 10"/>
            <p:cNvGrpSpPr/>
            <p:nvPr/>
          </p:nvGrpSpPr>
          <p:grpSpPr>
            <a:xfrm>
              <a:off x="-54000" y="6243533"/>
              <a:ext cx="9198000" cy="614467"/>
              <a:chOff x="-67492" y="6243533"/>
              <a:chExt cx="9217970" cy="614467"/>
            </a:xfrm>
          </p:grpSpPr>
          <p:sp>
            <p:nvSpPr>
              <p:cNvPr id="25" name="Rectángulo 24"/>
              <p:cNvSpPr/>
              <p:nvPr/>
            </p:nvSpPr>
            <p:spPr bwMode="auto">
              <a:xfrm>
                <a:off x="-36512" y="6317450"/>
                <a:ext cx="9163853" cy="540550"/>
              </a:xfrm>
              <a:prstGeom prst="rect">
                <a:avLst/>
              </a:prstGeom>
              <a:solidFill>
                <a:schemeClr val="tx1"/>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26" name="Rectángulo redondeado 25">
                <a:extLst>
                  <a:ext uri="{FF2B5EF4-FFF2-40B4-BE49-F238E27FC236}">
                    <a16:creationId xmlns:a16="http://schemas.microsoft.com/office/drawing/2014/main" id="{FF355DBB-1ECF-0D3E-538F-D496C3E78BAA}"/>
                  </a:ext>
                </a:extLst>
              </p:cNvPr>
              <p:cNvSpPr/>
              <p:nvPr/>
            </p:nvSpPr>
            <p:spPr bwMode="auto">
              <a:xfrm>
                <a:off x="-67492" y="6243533"/>
                <a:ext cx="9217970" cy="141967"/>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sp>
          <p:nvSpPr>
            <p:cNvPr id="12" name="CuadroTexto 11"/>
            <p:cNvSpPr txBox="1"/>
            <p:nvPr/>
          </p:nvSpPr>
          <p:spPr>
            <a:xfrm>
              <a:off x="3572892" y="6351131"/>
              <a:ext cx="1944216" cy="246221"/>
            </a:xfrm>
            <a:prstGeom prst="rect">
              <a:avLst/>
            </a:prstGeom>
            <a:noFill/>
          </p:spPr>
          <p:txBody>
            <a:bodyPr wrap="square" rtlCol="0">
              <a:spAutoFit/>
            </a:bodyPr>
            <a:lstStyle/>
            <a:p>
              <a:r>
                <a:rPr lang="es-ES" sz="1000" dirty="0" smtClean="0"/>
                <a:t>PATRIOTISMO</a:t>
              </a:r>
              <a:endParaRPr lang="es-CL" sz="1000" dirty="0"/>
            </a:p>
          </p:txBody>
        </p:sp>
        <p:sp>
          <p:nvSpPr>
            <p:cNvPr id="13" name="CuadroTexto 12"/>
            <p:cNvSpPr txBox="1"/>
            <p:nvPr/>
          </p:nvSpPr>
          <p:spPr>
            <a:xfrm>
              <a:off x="0" y="6597352"/>
              <a:ext cx="1836000" cy="246221"/>
            </a:xfrm>
            <a:prstGeom prst="rect">
              <a:avLst/>
            </a:prstGeom>
            <a:noFill/>
          </p:spPr>
          <p:txBody>
            <a:bodyPr wrap="square" rtlCol="0">
              <a:spAutoFit/>
            </a:bodyPr>
            <a:lstStyle/>
            <a:p>
              <a:r>
                <a:rPr lang="es-ES" sz="1000" dirty="0" smtClean="0"/>
                <a:t>HONOR</a:t>
              </a:r>
              <a:endParaRPr lang="es-CL" sz="1000" dirty="0"/>
            </a:p>
          </p:txBody>
        </p:sp>
        <p:sp>
          <p:nvSpPr>
            <p:cNvPr id="14" name="CuadroTexto 13"/>
            <p:cNvSpPr txBox="1"/>
            <p:nvPr/>
          </p:nvSpPr>
          <p:spPr>
            <a:xfrm>
              <a:off x="1813500" y="6597352"/>
              <a:ext cx="1836000" cy="246221"/>
            </a:xfrm>
            <a:prstGeom prst="rect">
              <a:avLst/>
            </a:prstGeom>
            <a:noFill/>
          </p:spPr>
          <p:txBody>
            <a:bodyPr wrap="square" rtlCol="0">
              <a:spAutoFit/>
            </a:bodyPr>
            <a:lstStyle/>
            <a:p>
              <a:r>
                <a:rPr lang="es-ES" sz="1000" dirty="0" smtClean="0"/>
                <a:t>LEALTAD</a:t>
              </a:r>
              <a:endParaRPr lang="es-CL" sz="1000" dirty="0"/>
            </a:p>
          </p:txBody>
        </p:sp>
        <p:sp>
          <p:nvSpPr>
            <p:cNvPr id="15" name="CuadroTexto 14"/>
            <p:cNvSpPr txBox="1"/>
            <p:nvPr/>
          </p:nvSpPr>
          <p:spPr>
            <a:xfrm>
              <a:off x="3627000" y="6599644"/>
              <a:ext cx="1836000" cy="246221"/>
            </a:xfrm>
            <a:prstGeom prst="rect">
              <a:avLst/>
            </a:prstGeom>
            <a:noFill/>
          </p:spPr>
          <p:txBody>
            <a:bodyPr wrap="square" rtlCol="0">
              <a:spAutoFit/>
            </a:bodyPr>
            <a:lstStyle/>
            <a:p>
              <a:r>
                <a:rPr lang="es-ES" sz="1000" dirty="0" smtClean="0"/>
                <a:t>VALENTÍA</a:t>
              </a:r>
              <a:endParaRPr lang="es-CL" sz="1000" dirty="0"/>
            </a:p>
          </p:txBody>
        </p:sp>
        <p:sp>
          <p:nvSpPr>
            <p:cNvPr id="17" name="CuadroTexto 16"/>
            <p:cNvSpPr txBox="1"/>
            <p:nvPr/>
          </p:nvSpPr>
          <p:spPr>
            <a:xfrm>
              <a:off x="5440500" y="6597352"/>
              <a:ext cx="1836000" cy="246221"/>
            </a:xfrm>
            <a:prstGeom prst="rect">
              <a:avLst/>
            </a:prstGeom>
            <a:noFill/>
          </p:spPr>
          <p:txBody>
            <a:bodyPr wrap="square" rtlCol="0">
              <a:spAutoFit/>
            </a:bodyPr>
            <a:lstStyle/>
            <a:p>
              <a:r>
                <a:rPr lang="es-ES" sz="1000" dirty="0" smtClean="0"/>
                <a:t>INTEGRIDAD</a:t>
              </a:r>
              <a:endParaRPr lang="es-CL" sz="1000" dirty="0"/>
            </a:p>
          </p:txBody>
        </p:sp>
        <p:sp>
          <p:nvSpPr>
            <p:cNvPr id="24" name="CuadroTexto 23"/>
            <p:cNvSpPr txBox="1"/>
            <p:nvPr/>
          </p:nvSpPr>
          <p:spPr>
            <a:xfrm>
              <a:off x="7254000" y="6597352"/>
              <a:ext cx="1836000" cy="246221"/>
            </a:xfrm>
            <a:prstGeom prst="rect">
              <a:avLst/>
            </a:prstGeom>
            <a:noFill/>
          </p:spPr>
          <p:txBody>
            <a:bodyPr wrap="square" rtlCol="0">
              <a:spAutoFit/>
            </a:bodyPr>
            <a:lstStyle/>
            <a:p>
              <a:r>
                <a:rPr lang="es-ES" sz="1000" dirty="0" smtClean="0"/>
                <a:t>DEBER</a:t>
              </a:r>
              <a:endParaRPr lang="es-CL" sz="1000" dirty="0"/>
            </a:p>
          </p:txBody>
        </p:sp>
      </p:grpSp>
      <p:grpSp>
        <p:nvGrpSpPr>
          <p:cNvPr id="18" name="Grupo 17">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19" name="Grupo 18">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21"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ángulo redondeado 21">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20"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PROPUESTA FINAL</a:t>
            </a:r>
            <a:endParaRPr lang="es-CL" altLang="es-CL" sz="3200" b="1" dirty="0">
              <a:solidFill>
                <a:srgbClr val="FFCC00"/>
              </a:solidFill>
            </a:endParaRPr>
          </a:p>
        </p:txBody>
      </p:sp>
      <p:sp>
        <p:nvSpPr>
          <p:cNvPr id="16" name="CuadroTexto 15"/>
          <p:cNvSpPr txBox="1"/>
          <p:nvPr/>
        </p:nvSpPr>
        <p:spPr>
          <a:xfrm>
            <a:off x="251520" y="1494077"/>
            <a:ext cx="8580310" cy="4210723"/>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457200" indent="-457200" algn="just">
              <a:spcAft>
                <a:spcPts val="1200"/>
              </a:spcAft>
              <a:buFont typeface="+mj-lt"/>
              <a:buAutoNum type="arabicPeriod"/>
            </a:pPr>
            <a:r>
              <a:rPr lang="es-ES" dirty="0" smtClean="0"/>
              <a:t>Proceso de toma del examen no se cumple correctamente.</a:t>
            </a:r>
          </a:p>
          <a:p>
            <a:pPr marL="457200" indent="-457200" algn="just">
              <a:spcAft>
                <a:spcPts val="1200"/>
              </a:spcAft>
              <a:buFont typeface="+mj-lt"/>
              <a:buAutoNum type="arabicPeriod"/>
            </a:pPr>
            <a:r>
              <a:rPr lang="es-ES" dirty="0" smtClean="0"/>
              <a:t>TAE no es un examen internacional, DIRECTIVA DEA B-001. indica que es un examen que no debe prepararse.</a:t>
            </a:r>
          </a:p>
          <a:p>
            <a:pPr marL="457200" indent="-457200" algn="just">
              <a:spcAft>
                <a:spcPts val="1200"/>
              </a:spcAft>
              <a:buFont typeface="+mj-lt"/>
              <a:buAutoNum type="arabicPeriod"/>
            </a:pPr>
            <a:r>
              <a:rPr lang="es-ES" dirty="0" smtClean="0"/>
              <a:t>Mantener influencia del TAE en promedio final de la asignatura de inglés (60% clases y 40% TAE).</a:t>
            </a:r>
          </a:p>
          <a:p>
            <a:pPr marL="457200" indent="-457200" algn="just">
              <a:spcAft>
                <a:spcPts val="1200"/>
              </a:spcAft>
              <a:buFont typeface="+mj-lt"/>
              <a:buAutoNum type="arabicPeriod"/>
            </a:pPr>
            <a:r>
              <a:rPr lang="es-ES" dirty="0" smtClean="0"/>
              <a:t>Eliminar exigencia del TAE, toda vez que es un instrumento que pedagógicamente puede ser catalogado como errado, dado que es una única instancia que tiene mayor ponderación que todo el trabajo anual.</a:t>
            </a:r>
            <a:endParaRPr lang="es-ES" dirty="0"/>
          </a:p>
        </p:txBody>
      </p:sp>
    </p:spTree>
    <p:extLst>
      <p:ext uri="{BB962C8B-B14F-4D97-AF65-F5344CB8AC3E}">
        <p14:creationId xmlns:p14="http://schemas.microsoft.com/office/powerpoint/2010/main" val="1623885684"/>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upo 17"/>
          <p:cNvGrpSpPr/>
          <p:nvPr/>
        </p:nvGrpSpPr>
        <p:grpSpPr>
          <a:xfrm>
            <a:off x="-54000" y="6243533"/>
            <a:ext cx="9198000" cy="614467"/>
            <a:chOff x="-54000" y="6243533"/>
            <a:chExt cx="9198000" cy="614467"/>
          </a:xfrm>
        </p:grpSpPr>
        <p:grpSp>
          <p:nvGrpSpPr>
            <p:cNvPr id="11" name="Grupo 10"/>
            <p:cNvGrpSpPr/>
            <p:nvPr/>
          </p:nvGrpSpPr>
          <p:grpSpPr>
            <a:xfrm>
              <a:off x="-54000" y="6243533"/>
              <a:ext cx="9198000" cy="614467"/>
              <a:chOff x="-67492" y="6243533"/>
              <a:chExt cx="9217970" cy="614467"/>
            </a:xfrm>
          </p:grpSpPr>
          <p:sp>
            <p:nvSpPr>
              <p:cNvPr id="9" name="Rectángulo 8"/>
              <p:cNvSpPr/>
              <p:nvPr/>
            </p:nvSpPr>
            <p:spPr bwMode="auto">
              <a:xfrm>
                <a:off x="-36512" y="6317450"/>
                <a:ext cx="9163853" cy="540550"/>
              </a:xfrm>
              <a:prstGeom prst="rect">
                <a:avLst/>
              </a:prstGeom>
              <a:solidFill>
                <a:schemeClr val="tx1"/>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12" name="Rectángulo redondeado 11">
                <a:extLst>
                  <a:ext uri="{FF2B5EF4-FFF2-40B4-BE49-F238E27FC236}">
                    <a16:creationId xmlns:a16="http://schemas.microsoft.com/office/drawing/2014/main" id="{FF355DBB-1ECF-0D3E-538F-D496C3E78BAA}"/>
                  </a:ext>
                </a:extLst>
              </p:cNvPr>
              <p:cNvSpPr/>
              <p:nvPr/>
            </p:nvSpPr>
            <p:spPr bwMode="auto">
              <a:xfrm>
                <a:off x="-67492" y="6243533"/>
                <a:ext cx="9217970" cy="141967"/>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sp>
          <p:nvSpPr>
            <p:cNvPr id="17" name="CuadroTexto 16"/>
            <p:cNvSpPr txBox="1"/>
            <p:nvPr/>
          </p:nvSpPr>
          <p:spPr>
            <a:xfrm>
              <a:off x="3572892" y="6351131"/>
              <a:ext cx="1944216" cy="246221"/>
            </a:xfrm>
            <a:prstGeom prst="rect">
              <a:avLst/>
            </a:prstGeom>
            <a:noFill/>
          </p:spPr>
          <p:txBody>
            <a:bodyPr wrap="square" rtlCol="0">
              <a:spAutoFit/>
            </a:bodyPr>
            <a:lstStyle/>
            <a:p>
              <a:r>
                <a:rPr lang="es-ES" sz="1000" dirty="0" smtClean="0"/>
                <a:t>PATRIOTISMO</a:t>
              </a:r>
              <a:endParaRPr lang="es-CL" sz="1000" dirty="0"/>
            </a:p>
          </p:txBody>
        </p:sp>
        <p:sp>
          <p:nvSpPr>
            <p:cNvPr id="19" name="CuadroTexto 18"/>
            <p:cNvSpPr txBox="1"/>
            <p:nvPr/>
          </p:nvSpPr>
          <p:spPr>
            <a:xfrm>
              <a:off x="0" y="6597352"/>
              <a:ext cx="1836000" cy="246221"/>
            </a:xfrm>
            <a:prstGeom prst="rect">
              <a:avLst/>
            </a:prstGeom>
            <a:noFill/>
          </p:spPr>
          <p:txBody>
            <a:bodyPr wrap="square" rtlCol="0">
              <a:spAutoFit/>
            </a:bodyPr>
            <a:lstStyle/>
            <a:p>
              <a:r>
                <a:rPr lang="es-ES" sz="1000" dirty="0" smtClean="0"/>
                <a:t>HONOR</a:t>
              </a:r>
              <a:endParaRPr lang="es-CL" sz="1000" dirty="0"/>
            </a:p>
          </p:txBody>
        </p:sp>
        <p:sp>
          <p:nvSpPr>
            <p:cNvPr id="20" name="CuadroTexto 19"/>
            <p:cNvSpPr txBox="1"/>
            <p:nvPr/>
          </p:nvSpPr>
          <p:spPr>
            <a:xfrm>
              <a:off x="1813500" y="6597352"/>
              <a:ext cx="1836000" cy="246221"/>
            </a:xfrm>
            <a:prstGeom prst="rect">
              <a:avLst/>
            </a:prstGeom>
            <a:noFill/>
          </p:spPr>
          <p:txBody>
            <a:bodyPr wrap="square" rtlCol="0">
              <a:spAutoFit/>
            </a:bodyPr>
            <a:lstStyle/>
            <a:p>
              <a:r>
                <a:rPr lang="es-ES" sz="1000" dirty="0" smtClean="0"/>
                <a:t>LEALTAD</a:t>
              </a:r>
              <a:endParaRPr lang="es-CL" sz="1000" dirty="0"/>
            </a:p>
          </p:txBody>
        </p:sp>
        <p:sp>
          <p:nvSpPr>
            <p:cNvPr id="21" name="CuadroTexto 20"/>
            <p:cNvSpPr txBox="1"/>
            <p:nvPr/>
          </p:nvSpPr>
          <p:spPr>
            <a:xfrm>
              <a:off x="3627000" y="6599644"/>
              <a:ext cx="1836000" cy="246221"/>
            </a:xfrm>
            <a:prstGeom prst="rect">
              <a:avLst/>
            </a:prstGeom>
            <a:noFill/>
          </p:spPr>
          <p:txBody>
            <a:bodyPr wrap="square" rtlCol="0">
              <a:spAutoFit/>
            </a:bodyPr>
            <a:lstStyle/>
            <a:p>
              <a:r>
                <a:rPr lang="es-ES" sz="1000" dirty="0" smtClean="0"/>
                <a:t>VALENTÍA</a:t>
              </a:r>
              <a:endParaRPr lang="es-CL" sz="1000" dirty="0"/>
            </a:p>
          </p:txBody>
        </p:sp>
        <p:sp>
          <p:nvSpPr>
            <p:cNvPr id="22" name="CuadroTexto 21"/>
            <p:cNvSpPr txBox="1"/>
            <p:nvPr/>
          </p:nvSpPr>
          <p:spPr>
            <a:xfrm>
              <a:off x="5440500" y="6597352"/>
              <a:ext cx="1836000" cy="246221"/>
            </a:xfrm>
            <a:prstGeom prst="rect">
              <a:avLst/>
            </a:prstGeom>
            <a:noFill/>
          </p:spPr>
          <p:txBody>
            <a:bodyPr wrap="square" rtlCol="0">
              <a:spAutoFit/>
            </a:bodyPr>
            <a:lstStyle/>
            <a:p>
              <a:r>
                <a:rPr lang="es-ES" sz="1000" dirty="0" smtClean="0"/>
                <a:t>INTEGRIDAD</a:t>
              </a:r>
              <a:endParaRPr lang="es-CL" sz="1000" dirty="0"/>
            </a:p>
          </p:txBody>
        </p:sp>
        <p:sp>
          <p:nvSpPr>
            <p:cNvPr id="23" name="CuadroTexto 22"/>
            <p:cNvSpPr txBox="1"/>
            <p:nvPr/>
          </p:nvSpPr>
          <p:spPr>
            <a:xfrm>
              <a:off x="7254000" y="6597352"/>
              <a:ext cx="1836000" cy="246221"/>
            </a:xfrm>
            <a:prstGeom prst="rect">
              <a:avLst/>
            </a:prstGeom>
            <a:noFill/>
          </p:spPr>
          <p:txBody>
            <a:bodyPr wrap="square" rtlCol="0">
              <a:spAutoFit/>
            </a:bodyPr>
            <a:lstStyle/>
            <a:p>
              <a:r>
                <a:rPr lang="es-ES" sz="1000" dirty="0" smtClean="0"/>
                <a:t>DEBER</a:t>
              </a:r>
              <a:endParaRPr lang="es-CL" sz="1000" dirty="0"/>
            </a:p>
          </p:txBody>
        </p:sp>
      </p:grpSp>
      <p:sp>
        <p:nvSpPr>
          <p:cNvPr id="183306" name="Text Box 10"/>
          <p:cNvSpPr txBox="1">
            <a:spLocks noChangeArrowheads="1"/>
          </p:cNvSpPr>
          <p:nvPr/>
        </p:nvSpPr>
        <p:spPr bwMode="auto">
          <a:xfrm>
            <a:off x="714348" y="2420888"/>
            <a:ext cx="7715304" cy="2394841"/>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p>
            <a:pPr marL="533400" indent="-533400" algn="just">
              <a:lnSpc>
                <a:spcPct val="200000"/>
              </a:lnSpc>
              <a:buFontTx/>
              <a:buAutoNum type="arabicPeriod"/>
              <a:tabLst>
                <a:tab pos="0" algn="l"/>
              </a:tabLst>
              <a:defRPr/>
            </a:pPr>
            <a:r>
              <a:rPr lang="es-CL" altLang="es-CL" sz="2200" b="1" dirty="0" smtClean="0">
                <a:solidFill>
                  <a:srgbClr val="FFFFFF"/>
                </a:solidFill>
                <a:ea typeface="ＭＳ Ｐゴシック" pitchFamily="34" charset="-128"/>
              </a:rPr>
              <a:t> Antecedentes</a:t>
            </a:r>
          </a:p>
          <a:p>
            <a:pPr marL="533400" indent="-533400" algn="just">
              <a:lnSpc>
                <a:spcPct val="200000"/>
              </a:lnSpc>
              <a:buFontTx/>
              <a:buAutoNum type="arabicPeriod"/>
              <a:tabLst>
                <a:tab pos="0" algn="l"/>
              </a:tabLst>
              <a:defRPr/>
            </a:pPr>
            <a:r>
              <a:rPr lang="es-ES" altLang="es-CL" sz="2200" b="1" dirty="0" smtClean="0">
                <a:solidFill>
                  <a:srgbClr val="FFFFFF"/>
                </a:solidFill>
                <a:ea typeface="ＭＳ Ｐゴシック" pitchFamily="34" charset="-128"/>
              </a:rPr>
              <a:t>Análisis de la situación actual.</a:t>
            </a:r>
          </a:p>
          <a:p>
            <a:pPr marL="533400" indent="-533400" algn="l">
              <a:lnSpc>
                <a:spcPct val="200000"/>
              </a:lnSpc>
              <a:buFontTx/>
              <a:buAutoNum type="arabicPeriod"/>
              <a:tabLst>
                <a:tab pos="0" algn="l"/>
              </a:tabLst>
              <a:defRPr/>
            </a:pPr>
            <a:r>
              <a:rPr lang="es-ES" altLang="es-CL" sz="2200" b="1" dirty="0" smtClean="0">
                <a:solidFill>
                  <a:srgbClr val="FFFFFF"/>
                </a:solidFill>
                <a:ea typeface="ＭＳ Ｐゴシック" pitchFamily="34" charset="-128"/>
              </a:rPr>
              <a:t>Propuestas.</a:t>
            </a:r>
          </a:p>
        </p:txBody>
      </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TEMARIO</a:t>
            </a:r>
            <a:endParaRPr lang="es-CL" altLang="es-CL" sz="32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o 10"/>
          <p:cNvGrpSpPr/>
          <p:nvPr/>
        </p:nvGrpSpPr>
        <p:grpSpPr>
          <a:xfrm>
            <a:off x="-54000" y="6243533"/>
            <a:ext cx="9198000" cy="614467"/>
            <a:chOff x="-54000" y="6243533"/>
            <a:chExt cx="9198000" cy="614467"/>
          </a:xfrm>
        </p:grpSpPr>
        <p:grpSp>
          <p:nvGrpSpPr>
            <p:cNvPr id="12" name="Grupo 11"/>
            <p:cNvGrpSpPr/>
            <p:nvPr/>
          </p:nvGrpSpPr>
          <p:grpSpPr>
            <a:xfrm>
              <a:off x="-54000" y="6243533"/>
              <a:ext cx="9198000" cy="614467"/>
              <a:chOff x="-67492" y="6243533"/>
              <a:chExt cx="9217970" cy="614467"/>
            </a:xfrm>
          </p:grpSpPr>
          <p:sp>
            <p:nvSpPr>
              <p:cNvPr id="19" name="Rectángulo 18"/>
              <p:cNvSpPr/>
              <p:nvPr/>
            </p:nvSpPr>
            <p:spPr bwMode="auto">
              <a:xfrm>
                <a:off x="-36512" y="6317450"/>
                <a:ext cx="9163853" cy="540550"/>
              </a:xfrm>
              <a:prstGeom prst="rect">
                <a:avLst/>
              </a:prstGeom>
              <a:solidFill>
                <a:schemeClr val="tx1"/>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20" name="Rectángulo redondeado 19">
                <a:extLst>
                  <a:ext uri="{FF2B5EF4-FFF2-40B4-BE49-F238E27FC236}">
                    <a16:creationId xmlns:a16="http://schemas.microsoft.com/office/drawing/2014/main" id="{FF355DBB-1ECF-0D3E-538F-D496C3E78BAA}"/>
                  </a:ext>
                </a:extLst>
              </p:cNvPr>
              <p:cNvSpPr/>
              <p:nvPr/>
            </p:nvSpPr>
            <p:spPr bwMode="auto">
              <a:xfrm>
                <a:off x="-67492" y="6243533"/>
                <a:ext cx="9217970" cy="141967"/>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sp>
          <p:nvSpPr>
            <p:cNvPr id="13" name="CuadroTexto 12"/>
            <p:cNvSpPr txBox="1"/>
            <p:nvPr/>
          </p:nvSpPr>
          <p:spPr>
            <a:xfrm>
              <a:off x="3572892" y="6351131"/>
              <a:ext cx="1944216" cy="246221"/>
            </a:xfrm>
            <a:prstGeom prst="rect">
              <a:avLst/>
            </a:prstGeom>
            <a:noFill/>
          </p:spPr>
          <p:txBody>
            <a:bodyPr wrap="square" rtlCol="0">
              <a:spAutoFit/>
            </a:bodyPr>
            <a:lstStyle/>
            <a:p>
              <a:r>
                <a:rPr lang="es-ES" sz="1000" dirty="0" smtClean="0"/>
                <a:t>PATRIOTISMO</a:t>
              </a:r>
              <a:endParaRPr lang="es-CL" sz="1000" dirty="0"/>
            </a:p>
          </p:txBody>
        </p:sp>
        <p:sp>
          <p:nvSpPr>
            <p:cNvPr id="14" name="CuadroTexto 13"/>
            <p:cNvSpPr txBox="1"/>
            <p:nvPr/>
          </p:nvSpPr>
          <p:spPr>
            <a:xfrm>
              <a:off x="0" y="6597352"/>
              <a:ext cx="1836000" cy="246221"/>
            </a:xfrm>
            <a:prstGeom prst="rect">
              <a:avLst/>
            </a:prstGeom>
            <a:noFill/>
          </p:spPr>
          <p:txBody>
            <a:bodyPr wrap="square" rtlCol="0">
              <a:spAutoFit/>
            </a:bodyPr>
            <a:lstStyle/>
            <a:p>
              <a:r>
                <a:rPr lang="es-ES" sz="1000" dirty="0" smtClean="0"/>
                <a:t>HONOR</a:t>
              </a:r>
              <a:endParaRPr lang="es-CL" sz="1000" dirty="0"/>
            </a:p>
          </p:txBody>
        </p:sp>
        <p:sp>
          <p:nvSpPr>
            <p:cNvPr id="15" name="CuadroTexto 14"/>
            <p:cNvSpPr txBox="1"/>
            <p:nvPr/>
          </p:nvSpPr>
          <p:spPr>
            <a:xfrm>
              <a:off x="1813500" y="6597352"/>
              <a:ext cx="1836000" cy="246221"/>
            </a:xfrm>
            <a:prstGeom prst="rect">
              <a:avLst/>
            </a:prstGeom>
            <a:noFill/>
          </p:spPr>
          <p:txBody>
            <a:bodyPr wrap="square" rtlCol="0">
              <a:spAutoFit/>
            </a:bodyPr>
            <a:lstStyle/>
            <a:p>
              <a:r>
                <a:rPr lang="es-ES" sz="1000" dirty="0" smtClean="0"/>
                <a:t>LEALTAD</a:t>
              </a:r>
              <a:endParaRPr lang="es-CL" sz="1000" dirty="0"/>
            </a:p>
          </p:txBody>
        </p:sp>
        <p:sp>
          <p:nvSpPr>
            <p:cNvPr id="16" name="CuadroTexto 15"/>
            <p:cNvSpPr txBox="1"/>
            <p:nvPr/>
          </p:nvSpPr>
          <p:spPr>
            <a:xfrm>
              <a:off x="3627000" y="6599644"/>
              <a:ext cx="1836000" cy="246221"/>
            </a:xfrm>
            <a:prstGeom prst="rect">
              <a:avLst/>
            </a:prstGeom>
            <a:noFill/>
          </p:spPr>
          <p:txBody>
            <a:bodyPr wrap="square" rtlCol="0">
              <a:spAutoFit/>
            </a:bodyPr>
            <a:lstStyle/>
            <a:p>
              <a:r>
                <a:rPr lang="es-ES" sz="1000" dirty="0" smtClean="0"/>
                <a:t>VALENTÍA</a:t>
              </a:r>
              <a:endParaRPr lang="es-CL" sz="1000" dirty="0"/>
            </a:p>
          </p:txBody>
        </p:sp>
        <p:sp>
          <p:nvSpPr>
            <p:cNvPr id="17" name="CuadroTexto 16"/>
            <p:cNvSpPr txBox="1"/>
            <p:nvPr/>
          </p:nvSpPr>
          <p:spPr>
            <a:xfrm>
              <a:off x="5440500" y="6597352"/>
              <a:ext cx="1836000" cy="246221"/>
            </a:xfrm>
            <a:prstGeom prst="rect">
              <a:avLst/>
            </a:prstGeom>
            <a:noFill/>
          </p:spPr>
          <p:txBody>
            <a:bodyPr wrap="square" rtlCol="0">
              <a:spAutoFit/>
            </a:bodyPr>
            <a:lstStyle/>
            <a:p>
              <a:r>
                <a:rPr lang="es-ES" sz="1000" dirty="0" smtClean="0"/>
                <a:t>INTEGRIDAD</a:t>
              </a:r>
              <a:endParaRPr lang="es-CL" sz="1000" dirty="0"/>
            </a:p>
          </p:txBody>
        </p:sp>
        <p:sp>
          <p:nvSpPr>
            <p:cNvPr id="18" name="CuadroTexto 17"/>
            <p:cNvSpPr txBox="1"/>
            <p:nvPr/>
          </p:nvSpPr>
          <p:spPr>
            <a:xfrm>
              <a:off x="7254000" y="6597352"/>
              <a:ext cx="1836000" cy="246221"/>
            </a:xfrm>
            <a:prstGeom prst="rect">
              <a:avLst/>
            </a:prstGeom>
            <a:noFill/>
          </p:spPr>
          <p:txBody>
            <a:bodyPr wrap="square" rtlCol="0">
              <a:spAutoFit/>
            </a:bodyPr>
            <a:lstStyle/>
            <a:p>
              <a:r>
                <a:rPr lang="es-ES" sz="1000" dirty="0" smtClean="0"/>
                <a:t>DEBER</a:t>
              </a:r>
              <a:endParaRPr lang="es-CL" sz="1000" dirty="0"/>
            </a:p>
          </p:txBody>
        </p:sp>
      </p:gr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ANTECEDENTES</a:t>
            </a:r>
            <a:endParaRPr lang="es-CL" altLang="es-CL" sz="32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21" name="CuadroTexto 20"/>
          <p:cNvSpPr txBox="1"/>
          <p:nvPr/>
        </p:nvSpPr>
        <p:spPr>
          <a:xfrm>
            <a:off x="251520" y="1494077"/>
            <a:ext cx="8580310" cy="4210723"/>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457200" indent="-457200" algn="just">
              <a:spcAft>
                <a:spcPts val="1200"/>
              </a:spcAft>
              <a:buFont typeface="+mj-lt"/>
              <a:buAutoNum type="arabicPeriod"/>
            </a:pPr>
            <a:r>
              <a:rPr lang="es-ES" dirty="0" smtClean="0"/>
              <a:t>Inicio de la exigencia de inglés a contar de 2012 aproximadamente.</a:t>
            </a:r>
          </a:p>
          <a:p>
            <a:pPr marL="457200" indent="-457200" algn="just">
              <a:spcAft>
                <a:spcPts val="1200"/>
              </a:spcAft>
              <a:buFont typeface="+mj-lt"/>
              <a:buAutoNum type="arabicPeriod"/>
            </a:pPr>
            <a:r>
              <a:rPr lang="es-ES" dirty="0" smtClean="0"/>
              <a:t>Desde el año 2014 se han utilizado distintos mecanismos (examen oral, TAE de segunda opción, examen con instituto que provee el servicio de enseñanza del inglés) para solucionar la problemática de fin de año.</a:t>
            </a:r>
          </a:p>
          <a:p>
            <a:pPr marL="457200" indent="-457200" algn="just">
              <a:spcAft>
                <a:spcPts val="1200"/>
              </a:spcAft>
              <a:buFont typeface="+mj-lt"/>
              <a:buAutoNum type="arabicPeriod"/>
            </a:pPr>
            <a:r>
              <a:rPr lang="es-ES" dirty="0" smtClean="0"/>
              <a:t>Año 2022 fue el más crítico con 27 reprobados.</a:t>
            </a:r>
          </a:p>
          <a:p>
            <a:pPr marL="457200" indent="-457200" algn="just">
              <a:spcAft>
                <a:spcPts val="1200"/>
              </a:spcAft>
              <a:buFont typeface="+mj-lt"/>
              <a:buAutoNum type="arabicPeriod"/>
            </a:pPr>
            <a:r>
              <a:rPr lang="es-ES" dirty="0" smtClean="0"/>
              <a:t>A contar de 2022 se comenzó a tener registro de “TAE de ingreso” tomado entre febrero y marzo a los recién ingresados.</a:t>
            </a:r>
            <a:endParaRPr lang="es-ES" dirty="0"/>
          </a:p>
        </p:txBody>
      </p:sp>
    </p:spTree>
    <p:extLst>
      <p:ext uri="{BB962C8B-B14F-4D97-AF65-F5344CB8AC3E}">
        <p14:creationId xmlns:p14="http://schemas.microsoft.com/office/powerpoint/2010/main" val="1670919004"/>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o 10"/>
          <p:cNvGrpSpPr/>
          <p:nvPr/>
        </p:nvGrpSpPr>
        <p:grpSpPr>
          <a:xfrm>
            <a:off x="-54000" y="6243533"/>
            <a:ext cx="9198000" cy="614467"/>
            <a:chOff x="-54000" y="6243533"/>
            <a:chExt cx="9198000" cy="614467"/>
          </a:xfrm>
        </p:grpSpPr>
        <p:grpSp>
          <p:nvGrpSpPr>
            <p:cNvPr id="12" name="Grupo 11"/>
            <p:cNvGrpSpPr/>
            <p:nvPr/>
          </p:nvGrpSpPr>
          <p:grpSpPr>
            <a:xfrm>
              <a:off x="-54000" y="6243533"/>
              <a:ext cx="9198000" cy="614467"/>
              <a:chOff x="-67492" y="6243533"/>
              <a:chExt cx="9217970" cy="614467"/>
            </a:xfrm>
          </p:grpSpPr>
          <p:sp>
            <p:nvSpPr>
              <p:cNvPr id="19" name="Rectángulo 18"/>
              <p:cNvSpPr/>
              <p:nvPr/>
            </p:nvSpPr>
            <p:spPr bwMode="auto">
              <a:xfrm>
                <a:off x="-36512" y="6317450"/>
                <a:ext cx="9163853" cy="540550"/>
              </a:xfrm>
              <a:prstGeom prst="rect">
                <a:avLst/>
              </a:prstGeom>
              <a:solidFill>
                <a:schemeClr val="tx1"/>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20" name="Rectángulo redondeado 19">
                <a:extLst>
                  <a:ext uri="{FF2B5EF4-FFF2-40B4-BE49-F238E27FC236}">
                    <a16:creationId xmlns:a16="http://schemas.microsoft.com/office/drawing/2014/main" id="{FF355DBB-1ECF-0D3E-538F-D496C3E78BAA}"/>
                  </a:ext>
                </a:extLst>
              </p:cNvPr>
              <p:cNvSpPr/>
              <p:nvPr/>
            </p:nvSpPr>
            <p:spPr bwMode="auto">
              <a:xfrm>
                <a:off x="-67492" y="6243533"/>
                <a:ext cx="9217970" cy="141967"/>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sp>
          <p:nvSpPr>
            <p:cNvPr id="13" name="CuadroTexto 12"/>
            <p:cNvSpPr txBox="1"/>
            <p:nvPr/>
          </p:nvSpPr>
          <p:spPr>
            <a:xfrm>
              <a:off x="3572892" y="6351131"/>
              <a:ext cx="1944216" cy="246221"/>
            </a:xfrm>
            <a:prstGeom prst="rect">
              <a:avLst/>
            </a:prstGeom>
            <a:noFill/>
          </p:spPr>
          <p:txBody>
            <a:bodyPr wrap="square" rtlCol="0">
              <a:spAutoFit/>
            </a:bodyPr>
            <a:lstStyle/>
            <a:p>
              <a:r>
                <a:rPr lang="es-ES" sz="1000" dirty="0" smtClean="0"/>
                <a:t>PATRIOTISMO</a:t>
              </a:r>
              <a:endParaRPr lang="es-CL" sz="1000" dirty="0"/>
            </a:p>
          </p:txBody>
        </p:sp>
        <p:sp>
          <p:nvSpPr>
            <p:cNvPr id="14" name="CuadroTexto 13"/>
            <p:cNvSpPr txBox="1"/>
            <p:nvPr/>
          </p:nvSpPr>
          <p:spPr>
            <a:xfrm>
              <a:off x="0" y="6597352"/>
              <a:ext cx="1836000" cy="246221"/>
            </a:xfrm>
            <a:prstGeom prst="rect">
              <a:avLst/>
            </a:prstGeom>
            <a:noFill/>
          </p:spPr>
          <p:txBody>
            <a:bodyPr wrap="square" rtlCol="0">
              <a:spAutoFit/>
            </a:bodyPr>
            <a:lstStyle/>
            <a:p>
              <a:r>
                <a:rPr lang="es-ES" sz="1000" dirty="0" smtClean="0"/>
                <a:t>HONOR</a:t>
              </a:r>
              <a:endParaRPr lang="es-CL" sz="1000" dirty="0"/>
            </a:p>
          </p:txBody>
        </p:sp>
        <p:sp>
          <p:nvSpPr>
            <p:cNvPr id="15" name="CuadroTexto 14"/>
            <p:cNvSpPr txBox="1"/>
            <p:nvPr/>
          </p:nvSpPr>
          <p:spPr>
            <a:xfrm>
              <a:off x="1813500" y="6597352"/>
              <a:ext cx="1836000" cy="246221"/>
            </a:xfrm>
            <a:prstGeom prst="rect">
              <a:avLst/>
            </a:prstGeom>
            <a:noFill/>
          </p:spPr>
          <p:txBody>
            <a:bodyPr wrap="square" rtlCol="0">
              <a:spAutoFit/>
            </a:bodyPr>
            <a:lstStyle/>
            <a:p>
              <a:r>
                <a:rPr lang="es-ES" sz="1000" dirty="0" smtClean="0"/>
                <a:t>LEALTAD</a:t>
              </a:r>
              <a:endParaRPr lang="es-CL" sz="1000" dirty="0"/>
            </a:p>
          </p:txBody>
        </p:sp>
        <p:sp>
          <p:nvSpPr>
            <p:cNvPr id="16" name="CuadroTexto 15"/>
            <p:cNvSpPr txBox="1"/>
            <p:nvPr/>
          </p:nvSpPr>
          <p:spPr>
            <a:xfrm>
              <a:off x="3627000" y="6599644"/>
              <a:ext cx="1836000" cy="246221"/>
            </a:xfrm>
            <a:prstGeom prst="rect">
              <a:avLst/>
            </a:prstGeom>
            <a:noFill/>
          </p:spPr>
          <p:txBody>
            <a:bodyPr wrap="square" rtlCol="0">
              <a:spAutoFit/>
            </a:bodyPr>
            <a:lstStyle/>
            <a:p>
              <a:r>
                <a:rPr lang="es-ES" sz="1000" dirty="0" smtClean="0"/>
                <a:t>VALENTÍA</a:t>
              </a:r>
              <a:endParaRPr lang="es-CL" sz="1000" dirty="0"/>
            </a:p>
          </p:txBody>
        </p:sp>
        <p:sp>
          <p:nvSpPr>
            <p:cNvPr id="17" name="CuadroTexto 16"/>
            <p:cNvSpPr txBox="1"/>
            <p:nvPr/>
          </p:nvSpPr>
          <p:spPr>
            <a:xfrm>
              <a:off x="5440500" y="6597352"/>
              <a:ext cx="1836000" cy="246221"/>
            </a:xfrm>
            <a:prstGeom prst="rect">
              <a:avLst/>
            </a:prstGeom>
            <a:noFill/>
          </p:spPr>
          <p:txBody>
            <a:bodyPr wrap="square" rtlCol="0">
              <a:spAutoFit/>
            </a:bodyPr>
            <a:lstStyle/>
            <a:p>
              <a:r>
                <a:rPr lang="es-ES" sz="1000" dirty="0" smtClean="0"/>
                <a:t>INTEGRIDAD</a:t>
              </a:r>
              <a:endParaRPr lang="es-CL" sz="1000" dirty="0"/>
            </a:p>
          </p:txBody>
        </p:sp>
        <p:sp>
          <p:nvSpPr>
            <p:cNvPr id="18" name="CuadroTexto 17"/>
            <p:cNvSpPr txBox="1"/>
            <p:nvPr/>
          </p:nvSpPr>
          <p:spPr>
            <a:xfrm>
              <a:off x="7254000" y="6597352"/>
              <a:ext cx="1836000" cy="246221"/>
            </a:xfrm>
            <a:prstGeom prst="rect">
              <a:avLst/>
            </a:prstGeom>
            <a:noFill/>
          </p:spPr>
          <p:txBody>
            <a:bodyPr wrap="square" rtlCol="0">
              <a:spAutoFit/>
            </a:bodyPr>
            <a:lstStyle/>
            <a:p>
              <a:r>
                <a:rPr lang="es-ES" sz="1000" dirty="0" smtClean="0"/>
                <a:t>DEBER</a:t>
              </a:r>
              <a:endParaRPr lang="es-CL" sz="1000" dirty="0"/>
            </a:p>
          </p:txBody>
        </p:sp>
      </p:gr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ANTECEDENTES</a:t>
            </a:r>
            <a:endParaRPr lang="es-CL" altLang="es-CL" sz="32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21" name="CuadroTexto 20"/>
          <p:cNvSpPr txBox="1"/>
          <p:nvPr/>
        </p:nvSpPr>
        <p:spPr>
          <a:xfrm>
            <a:off x="251520" y="1340768"/>
            <a:ext cx="8580310" cy="2210175"/>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457200" indent="-457200" algn="just">
              <a:spcAft>
                <a:spcPts val="1200"/>
              </a:spcAft>
              <a:buFont typeface="+mj-lt"/>
              <a:buAutoNum type="arabicPeriod" startAt="5"/>
            </a:pPr>
            <a:r>
              <a:rPr lang="es-ES" dirty="0" smtClean="0"/>
              <a:t>Existe una tabulación entregada por el “</a:t>
            </a:r>
            <a:r>
              <a:rPr lang="es-ES" dirty="0" err="1" smtClean="0"/>
              <a:t>Defense</a:t>
            </a:r>
            <a:r>
              <a:rPr lang="es-ES" dirty="0" smtClean="0"/>
              <a:t> </a:t>
            </a:r>
            <a:r>
              <a:rPr lang="es-ES" dirty="0" err="1" smtClean="0"/>
              <a:t>Language</a:t>
            </a:r>
            <a:r>
              <a:rPr lang="es-ES" dirty="0" smtClean="0"/>
              <a:t> Center” respecto del nivel de inglés esperado en una persona según sus horas de estudio y nivel base.</a:t>
            </a:r>
          </a:p>
          <a:p>
            <a:pPr marL="457200" indent="-457200" algn="just">
              <a:spcAft>
                <a:spcPts val="1200"/>
              </a:spcAft>
              <a:buFont typeface="+mj-lt"/>
              <a:buAutoNum type="arabicPeriod" startAt="5"/>
            </a:pPr>
            <a:r>
              <a:rPr lang="es-ES" dirty="0" smtClean="0"/>
              <a:t>La asignatura de inglés tiene en teoría 544, en la práctica aproximadamente entre 500 y 510 horas.</a:t>
            </a:r>
            <a:endParaRPr lang="es-ES" dirty="0"/>
          </a:p>
        </p:txBody>
      </p:sp>
      <p:graphicFrame>
        <p:nvGraphicFramePr>
          <p:cNvPr id="9" name="Tabla 8"/>
          <p:cNvGraphicFramePr>
            <a:graphicFrameLocks noGrp="1"/>
          </p:cNvGraphicFramePr>
          <p:nvPr>
            <p:extLst>
              <p:ext uri="{D42A27DB-BD31-4B8C-83A1-F6EECF244321}">
                <p14:modId xmlns:p14="http://schemas.microsoft.com/office/powerpoint/2010/main" val="3801055419"/>
              </p:ext>
            </p:extLst>
          </p:nvPr>
        </p:nvGraphicFramePr>
        <p:xfrm>
          <a:off x="426875" y="3638892"/>
          <a:ext cx="8229600" cy="2598420"/>
        </p:xfrm>
        <a:graphic>
          <a:graphicData uri="http://schemas.openxmlformats.org/drawingml/2006/table">
            <a:tbl>
              <a:tblPr firstRow="1" firstCol="1" bandRow="1">
                <a:tableStyleId>{E269D01E-BC32-4049-B463-5C60D7B0CCD2}</a:tableStyleId>
              </a:tblPr>
              <a:tblGrid>
                <a:gridCol w="1028700">
                  <a:extLst>
                    <a:ext uri="{9D8B030D-6E8A-4147-A177-3AD203B41FA5}">
                      <a16:colId xmlns:a16="http://schemas.microsoft.com/office/drawing/2014/main" val="998786379"/>
                    </a:ext>
                  </a:extLst>
                </a:gridCol>
                <a:gridCol w="1028700">
                  <a:extLst>
                    <a:ext uri="{9D8B030D-6E8A-4147-A177-3AD203B41FA5}">
                      <a16:colId xmlns:a16="http://schemas.microsoft.com/office/drawing/2014/main" val="2991180769"/>
                    </a:ext>
                  </a:extLst>
                </a:gridCol>
                <a:gridCol w="1028700">
                  <a:extLst>
                    <a:ext uri="{9D8B030D-6E8A-4147-A177-3AD203B41FA5}">
                      <a16:colId xmlns:a16="http://schemas.microsoft.com/office/drawing/2014/main" val="1206169121"/>
                    </a:ext>
                  </a:extLst>
                </a:gridCol>
                <a:gridCol w="1028700">
                  <a:extLst>
                    <a:ext uri="{9D8B030D-6E8A-4147-A177-3AD203B41FA5}">
                      <a16:colId xmlns:a16="http://schemas.microsoft.com/office/drawing/2014/main" val="3729723968"/>
                    </a:ext>
                  </a:extLst>
                </a:gridCol>
                <a:gridCol w="1028700">
                  <a:extLst>
                    <a:ext uri="{9D8B030D-6E8A-4147-A177-3AD203B41FA5}">
                      <a16:colId xmlns:a16="http://schemas.microsoft.com/office/drawing/2014/main" val="98705577"/>
                    </a:ext>
                  </a:extLst>
                </a:gridCol>
                <a:gridCol w="1028700">
                  <a:extLst>
                    <a:ext uri="{9D8B030D-6E8A-4147-A177-3AD203B41FA5}">
                      <a16:colId xmlns:a16="http://schemas.microsoft.com/office/drawing/2014/main" val="3999948649"/>
                    </a:ext>
                  </a:extLst>
                </a:gridCol>
                <a:gridCol w="1028700">
                  <a:extLst>
                    <a:ext uri="{9D8B030D-6E8A-4147-A177-3AD203B41FA5}">
                      <a16:colId xmlns:a16="http://schemas.microsoft.com/office/drawing/2014/main" val="3023048594"/>
                    </a:ext>
                  </a:extLst>
                </a:gridCol>
                <a:gridCol w="1028700">
                  <a:extLst>
                    <a:ext uri="{9D8B030D-6E8A-4147-A177-3AD203B41FA5}">
                      <a16:colId xmlns:a16="http://schemas.microsoft.com/office/drawing/2014/main" val="1512005002"/>
                    </a:ext>
                  </a:extLst>
                </a:gridCol>
              </a:tblGrid>
              <a:tr h="153670">
                <a:tc>
                  <a:txBody>
                    <a:bodyPr/>
                    <a:lstStyle/>
                    <a:p>
                      <a:pPr marL="727710" algn="just">
                        <a:lnSpc>
                          <a:spcPct val="105000"/>
                        </a:lnSpc>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7">
                  <a:txBody>
                    <a:bodyPr/>
                    <a:lstStyle/>
                    <a:p>
                      <a:pPr algn="ctr">
                        <a:spcAft>
                          <a:spcPts val="0"/>
                        </a:spcAft>
                      </a:pPr>
                      <a:r>
                        <a:rPr lang="es-ES" sz="1000">
                          <a:effectLst/>
                        </a:rPr>
                        <a:t>TAE EGRESO</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extLst>
                  <a:ext uri="{0D108BD9-81ED-4DB2-BD59-A6C34878D82A}">
                    <a16:rowId xmlns:a16="http://schemas.microsoft.com/office/drawing/2014/main" val="3590627320"/>
                  </a:ext>
                </a:extLst>
              </a:tr>
              <a:tr h="0">
                <a:tc>
                  <a:txBody>
                    <a:bodyPr/>
                    <a:lstStyle/>
                    <a:p>
                      <a:pPr algn="just">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algn="ctr" defTabSz="914400" rtl="0" eaLnBrk="1" latinLnBrk="0" hangingPunct="1">
                        <a:spcAft>
                          <a:spcPts val="0"/>
                        </a:spcAft>
                      </a:pPr>
                      <a:r>
                        <a:rPr lang="es-ES" sz="1000" kern="1200" dirty="0">
                          <a:solidFill>
                            <a:srgbClr val="FFFF00"/>
                          </a:solidFill>
                          <a:effectLst/>
                          <a:latin typeface="+mn-lt"/>
                          <a:ea typeface="+mn-ea"/>
                          <a:cs typeface="+mn-cs"/>
                        </a:rPr>
                        <a:t>60%</a:t>
                      </a:r>
                    </a:p>
                  </a:txBody>
                  <a:tcPr marL="68580" marR="68580" marT="0" marB="0"/>
                </a:tc>
                <a:tc>
                  <a:txBody>
                    <a:bodyPr/>
                    <a:lstStyle/>
                    <a:p>
                      <a:pPr algn="ctr">
                        <a:spcAft>
                          <a:spcPts val="0"/>
                        </a:spcAft>
                      </a:pPr>
                      <a:r>
                        <a:rPr lang="es-ES" sz="1000" dirty="0">
                          <a:effectLst/>
                        </a:rPr>
                        <a:t>65%</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70%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75%</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80%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85%</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90%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6784444"/>
                  </a:ext>
                </a:extLst>
              </a:tr>
              <a:tr h="0">
                <a:tc>
                  <a:txBody>
                    <a:bodyPr/>
                    <a:lstStyle/>
                    <a:p>
                      <a:pPr>
                        <a:spcAft>
                          <a:spcPts val="0"/>
                        </a:spcAft>
                      </a:pPr>
                      <a:r>
                        <a:rPr lang="es-ES" sz="1000">
                          <a:effectLst/>
                        </a:rPr>
                        <a:t>TAE Ingreso</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S" sz="1000" dirty="0">
                          <a:effectLst/>
                        </a:rPr>
                        <a:t>Horas de </a:t>
                      </a:r>
                      <a:endParaRPr lang="es-ES" sz="1100" dirty="0">
                        <a:effectLst/>
                      </a:endParaRPr>
                    </a:p>
                    <a:p>
                      <a:pPr algn="ctr">
                        <a:spcAft>
                          <a:spcPts val="0"/>
                        </a:spcAft>
                      </a:pPr>
                      <a:r>
                        <a:rPr lang="es-ES" sz="1000" dirty="0">
                          <a:effectLst/>
                        </a:rPr>
                        <a:t>clases</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Horas de </a:t>
                      </a:r>
                      <a:endParaRPr lang="es-ES" sz="1100">
                        <a:effectLst/>
                      </a:endParaRPr>
                    </a:p>
                    <a:p>
                      <a:pPr algn="ctr">
                        <a:spcAft>
                          <a:spcPts val="0"/>
                        </a:spcAft>
                      </a:pPr>
                      <a:r>
                        <a:rPr lang="es-ES" sz="1000">
                          <a:effectLst/>
                        </a:rPr>
                        <a:t>clases</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Horas de </a:t>
                      </a:r>
                      <a:endParaRPr lang="es-ES" sz="1100">
                        <a:effectLst/>
                      </a:endParaRPr>
                    </a:p>
                    <a:p>
                      <a:pPr algn="ctr">
                        <a:spcAft>
                          <a:spcPts val="0"/>
                        </a:spcAft>
                      </a:pPr>
                      <a:r>
                        <a:rPr lang="es-ES" sz="1000">
                          <a:effectLst/>
                        </a:rPr>
                        <a:t>Clases</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Horas de </a:t>
                      </a:r>
                      <a:endParaRPr lang="es-ES" sz="1100">
                        <a:effectLst/>
                      </a:endParaRPr>
                    </a:p>
                    <a:p>
                      <a:pPr algn="ctr">
                        <a:spcAft>
                          <a:spcPts val="0"/>
                        </a:spcAft>
                      </a:pPr>
                      <a:r>
                        <a:rPr lang="es-ES" sz="1000">
                          <a:effectLst/>
                        </a:rPr>
                        <a:t>clases</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Horas de </a:t>
                      </a:r>
                      <a:endParaRPr lang="es-ES" sz="1100">
                        <a:effectLst/>
                      </a:endParaRPr>
                    </a:p>
                    <a:p>
                      <a:pPr algn="ctr">
                        <a:spcAft>
                          <a:spcPts val="0"/>
                        </a:spcAft>
                      </a:pPr>
                      <a:r>
                        <a:rPr lang="es-ES" sz="1000">
                          <a:effectLst/>
                        </a:rPr>
                        <a:t>clases</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Horas de </a:t>
                      </a:r>
                      <a:endParaRPr lang="es-ES" sz="1100" dirty="0">
                        <a:effectLst/>
                      </a:endParaRPr>
                    </a:p>
                    <a:p>
                      <a:pPr algn="ctr">
                        <a:spcAft>
                          <a:spcPts val="0"/>
                        </a:spcAft>
                      </a:pPr>
                      <a:r>
                        <a:rPr lang="es-ES" sz="1000" dirty="0">
                          <a:effectLst/>
                        </a:rPr>
                        <a:t>clases</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Horas de </a:t>
                      </a:r>
                      <a:endParaRPr lang="es-ES" sz="1100">
                        <a:effectLst/>
                      </a:endParaRPr>
                    </a:p>
                    <a:p>
                      <a:pPr algn="ctr">
                        <a:spcAft>
                          <a:spcPts val="0"/>
                        </a:spcAft>
                      </a:pPr>
                      <a:r>
                        <a:rPr lang="es-ES" sz="1000">
                          <a:effectLst/>
                        </a:rPr>
                        <a:t>clases</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0954572"/>
                  </a:ext>
                </a:extLst>
              </a:tr>
              <a:tr h="0">
                <a:tc>
                  <a:txBody>
                    <a:bodyPr/>
                    <a:lstStyle/>
                    <a:p>
                      <a:pPr algn="ctr">
                        <a:spcAft>
                          <a:spcPts val="0"/>
                        </a:spcAft>
                      </a:pPr>
                      <a:r>
                        <a:rPr lang="es-ES" sz="1000" dirty="0">
                          <a:solidFill>
                            <a:srgbClr val="FF0000"/>
                          </a:solidFill>
                          <a:effectLst/>
                        </a:rPr>
                        <a:t>29 o menos</a:t>
                      </a:r>
                      <a:endParaRPr lang="es-ES"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solidFill>
                            <a:srgbClr val="FF0000"/>
                          </a:solidFill>
                          <a:effectLst/>
                        </a:rPr>
                        <a:t>1160</a:t>
                      </a:r>
                      <a:endParaRPr lang="es-ES"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1240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1320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1440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1720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2200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2760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26482792"/>
                  </a:ext>
                </a:extLst>
              </a:tr>
              <a:tr h="0">
                <a:tc>
                  <a:txBody>
                    <a:bodyPr/>
                    <a:lstStyle/>
                    <a:p>
                      <a:pPr algn="ctr">
                        <a:spcAft>
                          <a:spcPts val="0"/>
                        </a:spcAft>
                      </a:pPr>
                      <a:r>
                        <a:rPr lang="es-ES" sz="1000" dirty="0">
                          <a:solidFill>
                            <a:srgbClr val="FFC000"/>
                          </a:solidFill>
                          <a:effectLst/>
                        </a:rPr>
                        <a:t>30 a 34</a:t>
                      </a:r>
                      <a:endParaRPr lang="es-ES" sz="11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solidFill>
                            <a:srgbClr val="FFC000"/>
                          </a:solidFill>
                          <a:effectLst/>
                        </a:rPr>
                        <a:t>560</a:t>
                      </a:r>
                      <a:endParaRPr lang="es-ES" sz="11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640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720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840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1120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1600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2160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27719751"/>
                  </a:ext>
                </a:extLst>
              </a:tr>
              <a:tr h="0">
                <a:tc>
                  <a:txBody>
                    <a:bodyPr/>
                    <a:lstStyle/>
                    <a:p>
                      <a:pPr marL="0" algn="ctr" defTabSz="914400" rtl="0" eaLnBrk="1" latinLnBrk="0" hangingPunct="1">
                        <a:spcAft>
                          <a:spcPts val="0"/>
                        </a:spcAft>
                      </a:pPr>
                      <a:r>
                        <a:rPr lang="es-ES" sz="1000" b="1" kern="1200" dirty="0">
                          <a:solidFill>
                            <a:srgbClr val="FFFF00"/>
                          </a:solidFill>
                          <a:effectLst/>
                          <a:latin typeface="+mn-lt"/>
                          <a:ea typeface="+mn-ea"/>
                          <a:cs typeface="+mn-cs"/>
                        </a:rPr>
                        <a:t>35 a 39</a:t>
                      </a:r>
                    </a:p>
                  </a:txBody>
                  <a:tcPr marL="68580" marR="68580" marT="0" marB="0"/>
                </a:tc>
                <a:tc>
                  <a:txBody>
                    <a:bodyPr/>
                    <a:lstStyle/>
                    <a:p>
                      <a:pPr marL="0" algn="ctr" defTabSz="914400" rtl="0" eaLnBrk="1" latinLnBrk="0" hangingPunct="1">
                        <a:spcAft>
                          <a:spcPts val="0"/>
                        </a:spcAft>
                      </a:pPr>
                      <a:r>
                        <a:rPr lang="es-ES" sz="1000" kern="1200" dirty="0">
                          <a:solidFill>
                            <a:srgbClr val="FFFF00"/>
                          </a:solidFill>
                          <a:effectLst/>
                          <a:latin typeface="+mn-lt"/>
                          <a:ea typeface="+mn-ea"/>
                          <a:cs typeface="+mn-cs"/>
                        </a:rPr>
                        <a:t>480</a:t>
                      </a:r>
                    </a:p>
                  </a:txBody>
                  <a:tcPr marL="68580" marR="68580" marT="0" marB="0"/>
                </a:tc>
                <a:tc>
                  <a:txBody>
                    <a:bodyPr/>
                    <a:lstStyle/>
                    <a:p>
                      <a:pPr algn="ctr">
                        <a:spcAft>
                          <a:spcPts val="0"/>
                        </a:spcAft>
                      </a:pPr>
                      <a:r>
                        <a:rPr lang="es-ES" sz="1000" dirty="0">
                          <a:effectLst/>
                        </a:rPr>
                        <a:t>560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640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760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1040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1520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2080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17333377"/>
                  </a:ext>
                </a:extLst>
              </a:tr>
              <a:tr h="0">
                <a:tc>
                  <a:txBody>
                    <a:bodyPr/>
                    <a:lstStyle/>
                    <a:p>
                      <a:pPr algn="ctr">
                        <a:spcAft>
                          <a:spcPts val="0"/>
                        </a:spcAft>
                      </a:pPr>
                      <a:r>
                        <a:rPr lang="es-ES" sz="1000">
                          <a:effectLst/>
                        </a:rPr>
                        <a:t>40 a 44</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360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440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520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640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920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1400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1960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42655094"/>
                  </a:ext>
                </a:extLst>
              </a:tr>
              <a:tr h="0">
                <a:tc>
                  <a:txBody>
                    <a:bodyPr/>
                    <a:lstStyle/>
                    <a:p>
                      <a:pPr algn="ctr">
                        <a:spcAft>
                          <a:spcPts val="0"/>
                        </a:spcAft>
                      </a:pPr>
                      <a:r>
                        <a:rPr lang="es-ES" sz="1000" dirty="0">
                          <a:effectLst/>
                        </a:rPr>
                        <a:t>45 a 49</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240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320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400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520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800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1280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1840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96840895"/>
                  </a:ext>
                </a:extLst>
              </a:tr>
              <a:tr h="0">
                <a:tc>
                  <a:txBody>
                    <a:bodyPr/>
                    <a:lstStyle/>
                    <a:p>
                      <a:pPr algn="ctr">
                        <a:spcAft>
                          <a:spcPts val="0"/>
                        </a:spcAft>
                      </a:pPr>
                      <a:r>
                        <a:rPr lang="es-ES" sz="1000">
                          <a:effectLst/>
                        </a:rPr>
                        <a:t>50 a 54</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160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240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320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440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720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1200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1760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23501167"/>
                  </a:ext>
                </a:extLst>
              </a:tr>
              <a:tr h="0">
                <a:tc>
                  <a:txBody>
                    <a:bodyPr/>
                    <a:lstStyle/>
                    <a:p>
                      <a:pPr algn="ctr">
                        <a:spcAft>
                          <a:spcPts val="0"/>
                        </a:spcAft>
                      </a:pPr>
                      <a:r>
                        <a:rPr lang="es-ES" sz="1000">
                          <a:effectLst/>
                        </a:rPr>
                        <a:t>55 a 59</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80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120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200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320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600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1080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1640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71837051"/>
                  </a:ext>
                </a:extLst>
              </a:tr>
              <a:tr h="0">
                <a:tc>
                  <a:txBody>
                    <a:bodyPr/>
                    <a:lstStyle/>
                    <a:p>
                      <a:pPr algn="ctr">
                        <a:spcAft>
                          <a:spcPts val="0"/>
                        </a:spcAft>
                      </a:pPr>
                      <a:r>
                        <a:rPr lang="es-ES" sz="1000">
                          <a:effectLst/>
                        </a:rPr>
                        <a:t>60 a 64</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80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160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280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560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1040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1600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07760457"/>
                  </a:ext>
                </a:extLst>
              </a:tr>
              <a:tr h="0">
                <a:tc>
                  <a:txBody>
                    <a:bodyPr/>
                    <a:lstStyle/>
                    <a:p>
                      <a:pPr algn="ctr">
                        <a:spcAft>
                          <a:spcPts val="0"/>
                        </a:spcAft>
                      </a:pPr>
                      <a:r>
                        <a:rPr lang="es-ES" sz="1000">
                          <a:effectLst/>
                        </a:rPr>
                        <a:t>65 a 69</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80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200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480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960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1520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54362172"/>
                  </a:ext>
                </a:extLst>
              </a:tr>
              <a:tr h="0">
                <a:tc>
                  <a:txBody>
                    <a:bodyPr/>
                    <a:lstStyle/>
                    <a:p>
                      <a:pPr algn="ctr">
                        <a:spcAft>
                          <a:spcPts val="0"/>
                        </a:spcAft>
                      </a:pPr>
                      <a:r>
                        <a:rPr lang="es-ES" sz="1000">
                          <a:effectLst/>
                        </a:rPr>
                        <a:t>70 a 74</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160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440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920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1480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7761860"/>
                  </a:ext>
                </a:extLst>
              </a:tr>
              <a:tr h="0">
                <a:tc>
                  <a:txBody>
                    <a:bodyPr/>
                    <a:lstStyle/>
                    <a:p>
                      <a:pPr algn="ctr">
                        <a:spcAft>
                          <a:spcPts val="0"/>
                        </a:spcAft>
                      </a:pPr>
                      <a:r>
                        <a:rPr lang="es-ES" sz="1000">
                          <a:effectLst/>
                        </a:rPr>
                        <a:t>75 a 79</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240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720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1280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11495550"/>
                  </a:ext>
                </a:extLst>
              </a:tr>
              <a:tr h="0">
                <a:tc>
                  <a:txBody>
                    <a:bodyPr/>
                    <a:lstStyle/>
                    <a:p>
                      <a:pPr algn="ctr">
                        <a:spcAft>
                          <a:spcPts val="0"/>
                        </a:spcAft>
                      </a:pPr>
                      <a:r>
                        <a:rPr lang="es-ES" sz="1000">
                          <a:effectLst/>
                        </a:rPr>
                        <a:t>80 a 84</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440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1000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5080525"/>
                  </a:ext>
                </a:extLst>
              </a:tr>
              <a:tr h="0">
                <a:tc>
                  <a:txBody>
                    <a:bodyPr/>
                    <a:lstStyle/>
                    <a:p>
                      <a:pPr algn="ctr">
                        <a:spcAft>
                          <a:spcPts val="0"/>
                        </a:spcAft>
                      </a:pPr>
                      <a:r>
                        <a:rPr lang="es-ES" sz="1000">
                          <a:effectLst/>
                        </a:rPr>
                        <a:t>85 a 89</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a:effectLst/>
                        </a:rPr>
                        <a:t>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ES" sz="1000" dirty="0">
                          <a:effectLst/>
                        </a:rPr>
                        <a:t>480</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36143912"/>
                  </a:ext>
                </a:extLst>
              </a:tr>
            </a:tbl>
          </a:graphicData>
        </a:graphic>
      </p:graphicFrame>
    </p:spTree>
    <p:extLst>
      <p:ext uri="{BB962C8B-B14F-4D97-AF65-F5344CB8AC3E}">
        <p14:creationId xmlns:p14="http://schemas.microsoft.com/office/powerpoint/2010/main" val="3776541323"/>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o 10"/>
          <p:cNvGrpSpPr/>
          <p:nvPr/>
        </p:nvGrpSpPr>
        <p:grpSpPr>
          <a:xfrm>
            <a:off x="-54000" y="6243533"/>
            <a:ext cx="9198000" cy="614467"/>
            <a:chOff x="-54000" y="6243533"/>
            <a:chExt cx="9198000" cy="614467"/>
          </a:xfrm>
        </p:grpSpPr>
        <p:grpSp>
          <p:nvGrpSpPr>
            <p:cNvPr id="12" name="Grupo 11"/>
            <p:cNvGrpSpPr/>
            <p:nvPr/>
          </p:nvGrpSpPr>
          <p:grpSpPr>
            <a:xfrm>
              <a:off x="-54000" y="6243533"/>
              <a:ext cx="9198000" cy="614467"/>
              <a:chOff x="-67492" y="6243533"/>
              <a:chExt cx="9217970" cy="614467"/>
            </a:xfrm>
          </p:grpSpPr>
          <p:sp>
            <p:nvSpPr>
              <p:cNvPr id="19" name="Rectángulo 18"/>
              <p:cNvSpPr/>
              <p:nvPr/>
            </p:nvSpPr>
            <p:spPr bwMode="auto">
              <a:xfrm>
                <a:off x="-36512" y="6317450"/>
                <a:ext cx="9163853" cy="540550"/>
              </a:xfrm>
              <a:prstGeom prst="rect">
                <a:avLst/>
              </a:prstGeom>
              <a:solidFill>
                <a:schemeClr val="tx1"/>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20" name="Rectángulo redondeado 19">
                <a:extLst>
                  <a:ext uri="{FF2B5EF4-FFF2-40B4-BE49-F238E27FC236}">
                    <a16:creationId xmlns:a16="http://schemas.microsoft.com/office/drawing/2014/main" id="{FF355DBB-1ECF-0D3E-538F-D496C3E78BAA}"/>
                  </a:ext>
                </a:extLst>
              </p:cNvPr>
              <p:cNvSpPr/>
              <p:nvPr/>
            </p:nvSpPr>
            <p:spPr bwMode="auto">
              <a:xfrm>
                <a:off x="-67492" y="6243533"/>
                <a:ext cx="9217970" cy="141967"/>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sp>
          <p:nvSpPr>
            <p:cNvPr id="13" name="CuadroTexto 12"/>
            <p:cNvSpPr txBox="1"/>
            <p:nvPr/>
          </p:nvSpPr>
          <p:spPr>
            <a:xfrm>
              <a:off x="3572892" y="6351131"/>
              <a:ext cx="1944216" cy="246221"/>
            </a:xfrm>
            <a:prstGeom prst="rect">
              <a:avLst/>
            </a:prstGeom>
            <a:noFill/>
          </p:spPr>
          <p:txBody>
            <a:bodyPr wrap="square" rtlCol="0">
              <a:spAutoFit/>
            </a:bodyPr>
            <a:lstStyle/>
            <a:p>
              <a:r>
                <a:rPr lang="es-ES" sz="1000" dirty="0" smtClean="0"/>
                <a:t>PATRIOTISMO</a:t>
              </a:r>
              <a:endParaRPr lang="es-CL" sz="1000" dirty="0"/>
            </a:p>
          </p:txBody>
        </p:sp>
        <p:sp>
          <p:nvSpPr>
            <p:cNvPr id="14" name="CuadroTexto 13"/>
            <p:cNvSpPr txBox="1"/>
            <p:nvPr/>
          </p:nvSpPr>
          <p:spPr>
            <a:xfrm>
              <a:off x="0" y="6597352"/>
              <a:ext cx="1836000" cy="246221"/>
            </a:xfrm>
            <a:prstGeom prst="rect">
              <a:avLst/>
            </a:prstGeom>
            <a:noFill/>
          </p:spPr>
          <p:txBody>
            <a:bodyPr wrap="square" rtlCol="0">
              <a:spAutoFit/>
            </a:bodyPr>
            <a:lstStyle/>
            <a:p>
              <a:r>
                <a:rPr lang="es-ES" sz="1000" dirty="0" smtClean="0"/>
                <a:t>HONOR</a:t>
              </a:r>
              <a:endParaRPr lang="es-CL" sz="1000" dirty="0"/>
            </a:p>
          </p:txBody>
        </p:sp>
        <p:sp>
          <p:nvSpPr>
            <p:cNvPr id="15" name="CuadroTexto 14"/>
            <p:cNvSpPr txBox="1"/>
            <p:nvPr/>
          </p:nvSpPr>
          <p:spPr>
            <a:xfrm>
              <a:off x="1813500" y="6597352"/>
              <a:ext cx="1836000" cy="246221"/>
            </a:xfrm>
            <a:prstGeom prst="rect">
              <a:avLst/>
            </a:prstGeom>
            <a:noFill/>
          </p:spPr>
          <p:txBody>
            <a:bodyPr wrap="square" rtlCol="0">
              <a:spAutoFit/>
            </a:bodyPr>
            <a:lstStyle/>
            <a:p>
              <a:r>
                <a:rPr lang="es-ES" sz="1000" dirty="0" smtClean="0"/>
                <a:t>LEALTAD</a:t>
              </a:r>
              <a:endParaRPr lang="es-CL" sz="1000" dirty="0"/>
            </a:p>
          </p:txBody>
        </p:sp>
        <p:sp>
          <p:nvSpPr>
            <p:cNvPr id="16" name="CuadroTexto 15"/>
            <p:cNvSpPr txBox="1"/>
            <p:nvPr/>
          </p:nvSpPr>
          <p:spPr>
            <a:xfrm>
              <a:off x="3627000" y="6599644"/>
              <a:ext cx="1836000" cy="246221"/>
            </a:xfrm>
            <a:prstGeom prst="rect">
              <a:avLst/>
            </a:prstGeom>
            <a:noFill/>
          </p:spPr>
          <p:txBody>
            <a:bodyPr wrap="square" rtlCol="0">
              <a:spAutoFit/>
            </a:bodyPr>
            <a:lstStyle/>
            <a:p>
              <a:r>
                <a:rPr lang="es-ES" sz="1000" dirty="0" smtClean="0"/>
                <a:t>VALENTÍA</a:t>
              </a:r>
              <a:endParaRPr lang="es-CL" sz="1000" dirty="0"/>
            </a:p>
          </p:txBody>
        </p:sp>
        <p:sp>
          <p:nvSpPr>
            <p:cNvPr id="17" name="CuadroTexto 16"/>
            <p:cNvSpPr txBox="1"/>
            <p:nvPr/>
          </p:nvSpPr>
          <p:spPr>
            <a:xfrm>
              <a:off x="5440500" y="6597352"/>
              <a:ext cx="1836000" cy="246221"/>
            </a:xfrm>
            <a:prstGeom prst="rect">
              <a:avLst/>
            </a:prstGeom>
            <a:noFill/>
          </p:spPr>
          <p:txBody>
            <a:bodyPr wrap="square" rtlCol="0">
              <a:spAutoFit/>
            </a:bodyPr>
            <a:lstStyle/>
            <a:p>
              <a:r>
                <a:rPr lang="es-ES" sz="1000" dirty="0" smtClean="0"/>
                <a:t>INTEGRIDAD</a:t>
              </a:r>
              <a:endParaRPr lang="es-CL" sz="1000" dirty="0"/>
            </a:p>
          </p:txBody>
        </p:sp>
        <p:sp>
          <p:nvSpPr>
            <p:cNvPr id="18" name="CuadroTexto 17"/>
            <p:cNvSpPr txBox="1"/>
            <p:nvPr/>
          </p:nvSpPr>
          <p:spPr>
            <a:xfrm>
              <a:off x="7254000" y="6597352"/>
              <a:ext cx="1836000" cy="246221"/>
            </a:xfrm>
            <a:prstGeom prst="rect">
              <a:avLst/>
            </a:prstGeom>
            <a:noFill/>
          </p:spPr>
          <p:txBody>
            <a:bodyPr wrap="square" rtlCol="0">
              <a:spAutoFit/>
            </a:bodyPr>
            <a:lstStyle/>
            <a:p>
              <a:r>
                <a:rPr lang="es-ES" sz="1000" dirty="0" smtClean="0"/>
                <a:t>DEBER</a:t>
              </a:r>
              <a:endParaRPr lang="es-CL" sz="1000" dirty="0"/>
            </a:p>
          </p:txBody>
        </p:sp>
      </p:gr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404664"/>
            <a:ext cx="6202363" cy="46166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2400" b="1" dirty="0" smtClean="0">
                <a:solidFill>
                  <a:srgbClr val="FFCC00"/>
                </a:solidFill>
              </a:rPr>
              <a:t>ANÁLISIS DE LA SITUACIÓN ACTUAL</a:t>
            </a:r>
            <a:endParaRPr lang="es-CL" altLang="es-CL" sz="24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22" name="CuadroTexto 21"/>
          <p:cNvSpPr txBox="1"/>
          <p:nvPr/>
        </p:nvSpPr>
        <p:spPr>
          <a:xfrm>
            <a:off x="251520" y="1494077"/>
            <a:ext cx="8580310" cy="4210723"/>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457200" indent="-457200" algn="just">
              <a:spcAft>
                <a:spcPts val="0"/>
              </a:spcAft>
              <a:buFont typeface="+mj-lt"/>
              <a:buAutoNum type="arabicPeriod"/>
            </a:pPr>
            <a:r>
              <a:rPr lang="es-ES" dirty="0" smtClean="0"/>
              <a:t>Año 2022:</a:t>
            </a:r>
          </a:p>
          <a:p>
            <a:pPr marL="914400" lvl="1" indent="-457200" algn="just">
              <a:spcAft>
                <a:spcPts val="0"/>
              </a:spcAft>
              <a:buFont typeface="Arial" panose="020B0604020202020204" pitchFamily="34" charset="0"/>
              <a:buChar char="•"/>
            </a:pPr>
            <a:r>
              <a:rPr lang="es-ES" sz="1800" dirty="0" smtClean="0"/>
              <a:t>27 cadetes bajo 30% en TAE de ingreso (26,4% de la generación).</a:t>
            </a:r>
          </a:p>
          <a:p>
            <a:pPr marL="914400" lvl="1" indent="-457200" algn="just">
              <a:spcAft>
                <a:spcPts val="0"/>
              </a:spcAft>
              <a:buFont typeface="Arial" panose="020B0604020202020204" pitchFamily="34" charset="0"/>
              <a:buChar char="•"/>
            </a:pPr>
            <a:r>
              <a:rPr lang="es-ES" sz="1800" dirty="0" smtClean="0"/>
              <a:t>14 cadetes entre 30% y 34% TAE de ingreso (13,7% de la generación).</a:t>
            </a:r>
          </a:p>
          <a:p>
            <a:pPr marL="914400" lvl="1" indent="-457200" algn="just">
              <a:spcAft>
                <a:spcPts val="600"/>
              </a:spcAft>
              <a:buFont typeface="Arial" panose="020B0604020202020204" pitchFamily="34" charset="0"/>
              <a:buChar char="•"/>
            </a:pPr>
            <a:r>
              <a:rPr lang="es-ES" sz="1800" dirty="0" smtClean="0"/>
              <a:t>Total de 51 cadetes (40,1%) con alta probabilidad de fracaso.</a:t>
            </a:r>
          </a:p>
          <a:p>
            <a:pPr marL="457200" indent="-457200" algn="just">
              <a:spcAft>
                <a:spcPts val="0"/>
              </a:spcAft>
              <a:buFont typeface="+mj-lt"/>
              <a:buAutoNum type="arabicPeriod"/>
            </a:pPr>
            <a:r>
              <a:rPr lang="es-ES" dirty="0" smtClean="0"/>
              <a:t>Año 2023:</a:t>
            </a:r>
          </a:p>
          <a:p>
            <a:pPr marL="914400" lvl="1" indent="-457200" algn="just">
              <a:spcAft>
                <a:spcPts val="0"/>
              </a:spcAft>
              <a:buFont typeface="Arial" panose="020B0604020202020204" pitchFamily="34" charset="0"/>
              <a:buChar char="•"/>
            </a:pPr>
            <a:r>
              <a:rPr lang="es-ES" sz="1800" dirty="0" smtClean="0"/>
              <a:t>52 cadetes bajo 30% en TAE de ingreso (39,7% de la generación).</a:t>
            </a:r>
          </a:p>
          <a:p>
            <a:pPr marL="914400" lvl="1" indent="-457200" algn="just">
              <a:spcAft>
                <a:spcPts val="0"/>
              </a:spcAft>
              <a:buFont typeface="Arial" panose="020B0604020202020204" pitchFamily="34" charset="0"/>
              <a:buChar char="•"/>
            </a:pPr>
            <a:r>
              <a:rPr lang="es-ES" sz="1800" dirty="0" smtClean="0"/>
              <a:t>13 cadetes entre 30% y 34% TAE de ingreso (9,9% de la generación).</a:t>
            </a:r>
          </a:p>
          <a:p>
            <a:pPr marL="914400" lvl="1" indent="-457200" algn="just">
              <a:spcAft>
                <a:spcPts val="600"/>
              </a:spcAft>
              <a:buFont typeface="Arial" panose="020B0604020202020204" pitchFamily="34" charset="0"/>
              <a:buChar char="•"/>
            </a:pPr>
            <a:r>
              <a:rPr lang="es-ES" sz="1800" dirty="0" smtClean="0"/>
              <a:t>Total de 55 cadetes (49,6% de la generación).</a:t>
            </a:r>
          </a:p>
          <a:p>
            <a:pPr marL="457200" indent="-457200" algn="just">
              <a:spcAft>
                <a:spcPts val="600"/>
              </a:spcAft>
              <a:buFont typeface="+mj-lt"/>
              <a:buAutoNum type="arabicPeriod"/>
            </a:pPr>
            <a:r>
              <a:rPr lang="es-ES" dirty="0" smtClean="0"/>
              <a:t>En todas las asignaturas se está viendo una baja de rendimiento producto de la pandemia (ambas generaciones anteriores tuvieron enseñanza media en pandemia)</a:t>
            </a:r>
          </a:p>
        </p:txBody>
      </p:sp>
    </p:spTree>
    <p:extLst>
      <p:ext uri="{BB962C8B-B14F-4D97-AF65-F5344CB8AC3E}">
        <p14:creationId xmlns:p14="http://schemas.microsoft.com/office/powerpoint/2010/main" val="1949604030"/>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o 10"/>
          <p:cNvGrpSpPr/>
          <p:nvPr/>
        </p:nvGrpSpPr>
        <p:grpSpPr>
          <a:xfrm>
            <a:off x="-54000" y="6243533"/>
            <a:ext cx="9198000" cy="614467"/>
            <a:chOff x="-54000" y="6243533"/>
            <a:chExt cx="9198000" cy="614467"/>
          </a:xfrm>
        </p:grpSpPr>
        <p:grpSp>
          <p:nvGrpSpPr>
            <p:cNvPr id="12" name="Grupo 11"/>
            <p:cNvGrpSpPr/>
            <p:nvPr/>
          </p:nvGrpSpPr>
          <p:grpSpPr>
            <a:xfrm>
              <a:off x="-54000" y="6243533"/>
              <a:ext cx="9198000" cy="614467"/>
              <a:chOff x="-67492" y="6243533"/>
              <a:chExt cx="9217970" cy="614467"/>
            </a:xfrm>
          </p:grpSpPr>
          <p:sp>
            <p:nvSpPr>
              <p:cNvPr id="19" name="Rectángulo 18"/>
              <p:cNvSpPr/>
              <p:nvPr/>
            </p:nvSpPr>
            <p:spPr bwMode="auto">
              <a:xfrm>
                <a:off x="-36512" y="6317450"/>
                <a:ext cx="9163853" cy="540550"/>
              </a:xfrm>
              <a:prstGeom prst="rect">
                <a:avLst/>
              </a:prstGeom>
              <a:solidFill>
                <a:schemeClr val="tx1"/>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20" name="Rectángulo redondeado 19">
                <a:extLst>
                  <a:ext uri="{FF2B5EF4-FFF2-40B4-BE49-F238E27FC236}">
                    <a16:creationId xmlns:a16="http://schemas.microsoft.com/office/drawing/2014/main" id="{FF355DBB-1ECF-0D3E-538F-D496C3E78BAA}"/>
                  </a:ext>
                </a:extLst>
              </p:cNvPr>
              <p:cNvSpPr/>
              <p:nvPr/>
            </p:nvSpPr>
            <p:spPr bwMode="auto">
              <a:xfrm>
                <a:off x="-67492" y="6243533"/>
                <a:ext cx="9217970" cy="141967"/>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sp>
          <p:nvSpPr>
            <p:cNvPr id="13" name="CuadroTexto 12"/>
            <p:cNvSpPr txBox="1"/>
            <p:nvPr/>
          </p:nvSpPr>
          <p:spPr>
            <a:xfrm>
              <a:off x="3572892" y="6351131"/>
              <a:ext cx="1944216" cy="246221"/>
            </a:xfrm>
            <a:prstGeom prst="rect">
              <a:avLst/>
            </a:prstGeom>
            <a:noFill/>
          </p:spPr>
          <p:txBody>
            <a:bodyPr wrap="square" rtlCol="0">
              <a:spAutoFit/>
            </a:bodyPr>
            <a:lstStyle/>
            <a:p>
              <a:r>
                <a:rPr lang="es-ES" sz="1000" dirty="0" smtClean="0"/>
                <a:t>PATRIOTISMO</a:t>
              </a:r>
              <a:endParaRPr lang="es-CL" sz="1000" dirty="0"/>
            </a:p>
          </p:txBody>
        </p:sp>
        <p:sp>
          <p:nvSpPr>
            <p:cNvPr id="14" name="CuadroTexto 13"/>
            <p:cNvSpPr txBox="1"/>
            <p:nvPr/>
          </p:nvSpPr>
          <p:spPr>
            <a:xfrm>
              <a:off x="0" y="6597352"/>
              <a:ext cx="1836000" cy="246221"/>
            </a:xfrm>
            <a:prstGeom prst="rect">
              <a:avLst/>
            </a:prstGeom>
            <a:noFill/>
          </p:spPr>
          <p:txBody>
            <a:bodyPr wrap="square" rtlCol="0">
              <a:spAutoFit/>
            </a:bodyPr>
            <a:lstStyle/>
            <a:p>
              <a:r>
                <a:rPr lang="es-ES" sz="1000" dirty="0" smtClean="0"/>
                <a:t>HONOR</a:t>
              </a:r>
              <a:endParaRPr lang="es-CL" sz="1000" dirty="0"/>
            </a:p>
          </p:txBody>
        </p:sp>
        <p:sp>
          <p:nvSpPr>
            <p:cNvPr id="15" name="CuadroTexto 14"/>
            <p:cNvSpPr txBox="1"/>
            <p:nvPr/>
          </p:nvSpPr>
          <p:spPr>
            <a:xfrm>
              <a:off x="1813500" y="6597352"/>
              <a:ext cx="1836000" cy="246221"/>
            </a:xfrm>
            <a:prstGeom prst="rect">
              <a:avLst/>
            </a:prstGeom>
            <a:noFill/>
          </p:spPr>
          <p:txBody>
            <a:bodyPr wrap="square" rtlCol="0">
              <a:spAutoFit/>
            </a:bodyPr>
            <a:lstStyle/>
            <a:p>
              <a:r>
                <a:rPr lang="es-ES" sz="1000" dirty="0" smtClean="0"/>
                <a:t>LEALTAD</a:t>
              </a:r>
              <a:endParaRPr lang="es-CL" sz="1000" dirty="0"/>
            </a:p>
          </p:txBody>
        </p:sp>
        <p:sp>
          <p:nvSpPr>
            <p:cNvPr id="16" name="CuadroTexto 15"/>
            <p:cNvSpPr txBox="1"/>
            <p:nvPr/>
          </p:nvSpPr>
          <p:spPr>
            <a:xfrm>
              <a:off x="3627000" y="6599644"/>
              <a:ext cx="1836000" cy="246221"/>
            </a:xfrm>
            <a:prstGeom prst="rect">
              <a:avLst/>
            </a:prstGeom>
            <a:noFill/>
          </p:spPr>
          <p:txBody>
            <a:bodyPr wrap="square" rtlCol="0">
              <a:spAutoFit/>
            </a:bodyPr>
            <a:lstStyle/>
            <a:p>
              <a:r>
                <a:rPr lang="es-ES" sz="1000" dirty="0" smtClean="0"/>
                <a:t>VALENTÍA</a:t>
              </a:r>
              <a:endParaRPr lang="es-CL" sz="1000" dirty="0"/>
            </a:p>
          </p:txBody>
        </p:sp>
        <p:sp>
          <p:nvSpPr>
            <p:cNvPr id="17" name="CuadroTexto 16"/>
            <p:cNvSpPr txBox="1"/>
            <p:nvPr/>
          </p:nvSpPr>
          <p:spPr>
            <a:xfrm>
              <a:off x="5440500" y="6597352"/>
              <a:ext cx="1836000" cy="246221"/>
            </a:xfrm>
            <a:prstGeom prst="rect">
              <a:avLst/>
            </a:prstGeom>
            <a:noFill/>
          </p:spPr>
          <p:txBody>
            <a:bodyPr wrap="square" rtlCol="0">
              <a:spAutoFit/>
            </a:bodyPr>
            <a:lstStyle/>
            <a:p>
              <a:r>
                <a:rPr lang="es-ES" sz="1000" dirty="0" smtClean="0"/>
                <a:t>INTEGRIDAD</a:t>
              </a:r>
              <a:endParaRPr lang="es-CL" sz="1000" dirty="0"/>
            </a:p>
          </p:txBody>
        </p:sp>
        <p:sp>
          <p:nvSpPr>
            <p:cNvPr id="18" name="CuadroTexto 17"/>
            <p:cNvSpPr txBox="1"/>
            <p:nvPr/>
          </p:nvSpPr>
          <p:spPr>
            <a:xfrm>
              <a:off x="7254000" y="6597352"/>
              <a:ext cx="1836000" cy="246221"/>
            </a:xfrm>
            <a:prstGeom prst="rect">
              <a:avLst/>
            </a:prstGeom>
            <a:noFill/>
          </p:spPr>
          <p:txBody>
            <a:bodyPr wrap="square" rtlCol="0">
              <a:spAutoFit/>
            </a:bodyPr>
            <a:lstStyle/>
            <a:p>
              <a:r>
                <a:rPr lang="es-ES" sz="1000" dirty="0" smtClean="0"/>
                <a:t>DEBER</a:t>
              </a:r>
              <a:endParaRPr lang="es-CL" sz="1000" dirty="0"/>
            </a:p>
          </p:txBody>
        </p:sp>
      </p:gr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404664"/>
            <a:ext cx="6202363" cy="46166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2400" b="1" dirty="0" smtClean="0">
                <a:solidFill>
                  <a:srgbClr val="FFCC00"/>
                </a:solidFill>
              </a:rPr>
              <a:t>ANÁLISIS DE LA SITUACIÓN ACTUAL</a:t>
            </a:r>
            <a:endParaRPr lang="es-CL" altLang="es-CL" sz="24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22" name="CuadroTexto 21"/>
          <p:cNvSpPr txBox="1"/>
          <p:nvPr/>
        </p:nvSpPr>
        <p:spPr>
          <a:xfrm>
            <a:off x="251520" y="1494077"/>
            <a:ext cx="8580310" cy="2810339"/>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457200" indent="-457200" algn="just">
              <a:spcAft>
                <a:spcPts val="600"/>
              </a:spcAft>
              <a:buFont typeface="+mj-lt"/>
              <a:buAutoNum type="arabicPeriod" startAt="4"/>
            </a:pPr>
            <a:r>
              <a:rPr lang="es-ES" dirty="0" smtClean="0"/>
              <a:t>Baja de exigencia a nivel MINEDUC en los colegios, disminución de casos de </a:t>
            </a:r>
            <a:r>
              <a:rPr lang="es-ES" dirty="0" err="1" smtClean="0"/>
              <a:t>repitencias</a:t>
            </a:r>
            <a:r>
              <a:rPr lang="es-ES" dirty="0" smtClean="0"/>
              <a:t> y aumento de promociones a cursos superiores con bajo rendimiento académico.</a:t>
            </a:r>
          </a:p>
          <a:p>
            <a:pPr marL="457200" indent="-457200" algn="just">
              <a:spcAft>
                <a:spcPts val="600"/>
              </a:spcAft>
              <a:buFont typeface="+mj-lt"/>
              <a:buAutoNum type="arabicPeriod" startAt="4"/>
            </a:pPr>
            <a:r>
              <a:rPr lang="es-ES" dirty="0"/>
              <a:t>Alta probabilidad de fracaso para los años 2025 y </a:t>
            </a:r>
            <a:r>
              <a:rPr lang="es-ES" dirty="0" smtClean="0"/>
              <a:t>2026, lo que puede sostenerse en el tiempo, hasta que deje de haber efectos y consecuencias de la pandemia.</a:t>
            </a:r>
            <a:endParaRPr lang="es-ES" sz="1600" dirty="0"/>
          </a:p>
        </p:txBody>
      </p:sp>
    </p:spTree>
    <p:extLst>
      <p:ext uri="{BB962C8B-B14F-4D97-AF65-F5344CB8AC3E}">
        <p14:creationId xmlns:p14="http://schemas.microsoft.com/office/powerpoint/2010/main" val="2385744648"/>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o 10"/>
          <p:cNvGrpSpPr/>
          <p:nvPr/>
        </p:nvGrpSpPr>
        <p:grpSpPr>
          <a:xfrm>
            <a:off x="-54000" y="6243533"/>
            <a:ext cx="9198000" cy="614467"/>
            <a:chOff x="-54000" y="6243533"/>
            <a:chExt cx="9198000" cy="614467"/>
          </a:xfrm>
        </p:grpSpPr>
        <p:grpSp>
          <p:nvGrpSpPr>
            <p:cNvPr id="12" name="Grupo 11"/>
            <p:cNvGrpSpPr/>
            <p:nvPr/>
          </p:nvGrpSpPr>
          <p:grpSpPr>
            <a:xfrm>
              <a:off x="-54000" y="6243533"/>
              <a:ext cx="9198000" cy="614467"/>
              <a:chOff x="-67492" y="6243533"/>
              <a:chExt cx="9217970" cy="614467"/>
            </a:xfrm>
          </p:grpSpPr>
          <p:sp>
            <p:nvSpPr>
              <p:cNvPr id="19" name="Rectángulo 18"/>
              <p:cNvSpPr/>
              <p:nvPr/>
            </p:nvSpPr>
            <p:spPr bwMode="auto">
              <a:xfrm>
                <a:off x="-36512" y="6317450"/>
                <a:ext cx="9163853" cy="540550"/>
              </a:xfrm>
              <a:prstGeom prst="rect">
                <a:avLst/>
              </a:prstGeom>
              <a:solidFill>
                <a:schemeClr val="tx1"/>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20" name="Rectángulo redondeado 19">
                <a:extLst>
                  <a:ext uri="{FF2B5EF4-FFF2-40B4-BE49-F238E27FC236}">
                    <a16:creationId xmlns:a16="http://schemas.microsoft.com/office/drawing/2014/main" id="{FF355DBB-1ECF-0D3E-538F-D496C3E78BAA}"/>
                  </a:ext>
                </a:extLst>
              </p:cNvPr>
              <p:cNvSpPr/>
              <p:nvPr/>
            </p:nvSpPr>
            <p:spPr bwMode="auto">
              <a:xfrm>
                <a:off x="-67492" y="6243533"/>
                <a:ext cx="9217970" cy="141967"/>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sp>
          <p:nvSpPr>
            <p:cNvPr id="13" name="CuadroTexto 12"/>
            <p:cNvSpPr txBox="1"/>
            <p:nvPr/>
          </p:nvSpPr>
          <p:spPr>
            <a:xfrm>
              <a:off x="3572892" y="6351131"/>
              <a:ext cx="1944216" cy="246221"/>
            </a:xfrm>
            <a:prstGeom prst="rect">
              <a:avLst/>
            </a:prstGeom>
            <a:noFill/>
          </p:spPr>
          <p:txBody>
            <a:bodyPr wrap="square" rtlCol="0">
              <a:spAutoFit/>
            </a:bodyPr>
            <a:lstStyle/>
            <a:p>
              <a:r>
                <a:rPr lang="es-ES" sz="1000" dirty="0" smtClean="0"/>
                <a:t>PATRIOTISMO</a:t>
              </a:r>
              <a:endParaRPr lang="es-CL" sz="1000" dirty="0"/>
            </a:p>
          </p:txBody>
        </p:sp>
        <p:sp>
          <p:nvSpPr>
            <p:cNvPr id="14" name="CuadroTexto 13"/>
            <p:cNvSpPr txBox="1"/>
            <p:nvPr/>
          </p:nvSpPr>
          <p:spPr>
            <a:xfrm>
              <a:off x="0" y="6597352"/>
              <a:ext cx="1836000" cy="246221"/>
            </a:xfrm>
            <a:prstGeom prst="rect">
              <a:avLst/>
            </a:prstGeom>
            <a:noFill/>
          </p:spPr>
          <p:txBody>
            <a:bodyPr wrap="square" rtlCol="0">
              <a:spAutoFit/>
            </a:bodyPr>
            <a:lstStyle/>
            <a:p>
              <a:r>
                <a:rPr lang="es-ES" sz="1000" dirty="0" smtClean="0"/>
                <a:t>HONOR</a:t>
              </a:r>
              <a:endParaRPr lang="es-CL" sz="1000" dirty="0"/>
            </a:p>
          </p:txBody>
        </p:sp>
        <p:sp>
          <p:nvSpPr>
            <p:cNvPr id="15" name="CuadroTexto 14"/>
            <p:cNvSpPr txBox="1"/>
            <p:nvPr/>
          </p:nvSpPr>
          <p:spPr>
            <a:xfrm>
              <a:off x="1813500" y="6597352"/>
              <a:ext cx="1836000" cy="246221"/>
            </a:xfrm>
            <a:prstGeom prst="rect">
              <a:avLst/>
            </a:prstGeom>
            <a:noFill/>
          </p:spPr>
          <p:txBody>
            <a:bodyPr wrap="square" rtlCol="0">
              <a:spAutoFit/>
            </a:bodyPr>
            <a:lstStyle/>
            <a:p>
              <a:r>
                <a:rPr lang="es-ES" sz="1000" dirty="0" smtClean="0"/>
                <a:t>LEALTAD</a:t>
              </a:r>
              <a:endParaRPr lang="es-CL" sz="1000" dirty="0"/>
            </a:p>
          </p:txBody>
        </p:sp>
        <p:sp>
          <p:nvSpPr>
            <p:cNvPr id="16" name="CuadroTexto 15"/>
            <p:cNvSpPr txBox="1"/>
            <p:nvPr/>
          </p:nvSpPr>
          <p:spPr>
            <a:xfrm>
              <a:off x="3627000" y="6599644"/>
              <a:ext cx="1836000" cy="246221"/>
            </a:xfrm>
            <a:prstGeom prst="rect">
              <a:avLst/>
            </a:prstGeom>
            <a:noFill/>
          </p:spPr>
          <p:txBody>
            <a:bodyPr wrap="square" rtlCol="0">
              <a:spAutoFit/>
            </a:bodyPr>
            <a:lstStyle/>
            <a:p>
              <a:r>
                <a:rPr lang="es-ES" sz="1000" dirty="0" smtClean="0"/>
                <a:t>VALENTÍA</a:t>
              </a:r>
              <a:endParaRPr lang="es-CL" sz="1000" dirty="0"/>
            </a:p>
          </p:txBody>
        </p:sp>
        <p:sp>
          <p:nvSpPr>
            <p:cNvPr id="17" name="CuadroTexto 16"/>
            <p:cNvSpPr txBox="1"/>
            <p:nvPr/>
          </p:nvSpPr>
          <p:spPr>
            <a:xfrm>
              <a:off x="5440500" y="6597352"/>
              <a:ext cx="1836000" cy="246221"/>
            </a:xfrm>
            <a:prstGeom prst="rect">
              <a:avLst/>
            </a:prstGeom>
            <a:noFill/>
          </p:spPr>
          <p:txBody>
            <a:bodyPr wrap="square" rtlCol="0">
              <a:spAutoFit/>
            </a:bodyPr>
            <a:lstStyle/>
            <a:p>
              <a:r>
                <a:rPr lang="es-ES" sz="1000" dirty="0" smtClean="0"/>
                <a:t>INTEGRIDAD</a:t>
              </a:r>
              <a:endParaRPr lang="es-CL" sz="1000" dirty="0"/>
            </a:p>
          </p:txBody>
        </p:sp>
        <p:sp>
          <p:nvSpPr>
            <p:cNvPr id="18" name="CuadroTexto 17"/>
            <p:cNvSpPr txBox="1"/>
            <p:nvPr/>
          </p:nvSpPr>
          <p:spPr>
            <a:xfrm>
              <a:off x="7254000" y="6597352"/>
              <a:ext cx="1836000" cy="246221"/>
            </a:xfrm>
            <a:prstGeom prst="rect">
              <a:avLst/>
            </a:prstGeom>
            <a:noFill/>
          </p:spPr>
          <p:txBody>
            <a:bodyPr wrap="square" rtlCol="0">
              <a:spAutoFit/>
            </a:bodyPr>
            <a:lstStyle/>
            <a:p>
              <a:r>
                <a:rPr lang="es-ES" sz="1000" dirty="0" smtClean="0"/>
                <a:t>DEBER</a:t>
              </a:r>
              <a:endParaRPr lang="es-CL" sz="1000" dirty="0"/>
            </a:p>
          </p:txBody>
        </p:sp>
      </p:grpSp>
      <p:sp>
        <p:nvSpPr>
          <p:cNvPr id="2"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PROPUESTAS</a:t>
            </a:r>
            <a:endParaRPr lang="es-CL" altLang="es-CL" sz="3200" b="1" dirty="0">
              <a:solidFill>
                <a:srgbClr val="FFCC00"/>
              </a:solidFill>
            </a:endParaRPr>
          </a:p>
        </p:txBody>
      </p:sp>
      <p:grpSp>
        <p:nvGrpSpPr>
          <p:cNvPr id="3" name="Grupo 2">
            <a:extLst>
              <a:ext uri="{FF2B5EF4-FFF2-40B4-BE49-F238E27FC236}">
                <a16:creationId xmlns:a16="http://schemas.microsoft.com/office/drawing/2014/main" id="{E7B10D76-6F61-1E70-096E-54FC80C66638}"/>
              </a:ext>
            </a:extLst>
          </p:cNvPr>
          <p:cNvGrpSpPr/>
          <p:nvPr/>
        </p:nvGrpSpPr>
        <p:grpSpPr>
          <a:xfrm>
            <a:off x="342900" y="116632"/>
            <a:ext cx="8458200" cy="1107381"/>
            <a:chOff x="342900" y="116632"/>
            <a:chExt cx="8458200" cy="1107381"/>
          </a:xfrm>
        </p:grpSpPr>
        <p:grpSp>
          <p:nvGrpSpPr>
            <p:cNvPr id="4" name="Grupo 3">
              <a:extLst>
                <a:ext uri="{FF2B5EF4-FFF2-40B4-BE49-F238E27FC236}">
                  <a16:creationId xmlns:a16="http://schemas.microsoft.com/office/drawing/2014/main" id="{467B7F22-BB24-289A-3C93-B8A4F54FF70A}"/>
                </a:ext>
              </a:extLst>
            </p:cNvPr>
            <p:cNvGrpSpPr>
              <a:grpSpLocks/>
            </p:cNvGrpSpPr>
            <p:nvPr/>
          </p:nvGrpSpPr>
          <p:grpSpPr bwMode="auto">
            <a:xfrm>
              <a:off x="1152000" y="116632"/>
              <a:ext cx="7649100" cy="1107381"/>
              <a:chOff x="1819019" y="-53445"/>
              <a:chExt cx="9647766" cy="1405203"/>
            </a:xfrm>
          </p:grpSpPr>
          <p:pic>
            <p:nvPicPr>
              <p:cNvPr id="6" name="Picture 6" descr="Armada de Chile | Astilleros ASMAR">
                <a:extLst>
                  <a:ext uri="{FF2B5EF4-FFF2-40B4-BE49-F238E27FC236}">
                    <a16:creationId xmlns:a16="http://schemas.microsoft.com/office/drawing/2014/main" id="{27E91981-686E-1D06-5699-94AC6D6749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redondeado 6">
                <a:extLst>
                  <a:ext uri="{FF2B5EF4-FFF2-40B4-BE49-F238E27FC236}">
                    <a16:creationId xmlns:a16="http://schemas.microsoft.com/office/drawing/2014/main" id="{FF355DBB-1ECF-0D3E-538F-D496C3E78BAA}"/>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5" name="Picture 2" descr="Regata">
              <a:extLst>
                <a:ext uri="{FF2B5EF4-FFF2-40B4-BE49-F238E27FC236}">
                  <a16:creationId xmlns:a16="http://schemas.microsoft.com/office/drawing/2014/main" id="{794ED4EB-616A-6A18-08A0-4C55FF32C3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14 Marcador de número de diapositiva">
            <a:extLst>
              <a:ext uri="{FF2B5EF4-FFF2-40B4-BE49-F238E27FC236}">
                <a16:creationId xmlns:a16="http://schemas.microsoft.com/office/drawing/2014/main" id="{C18EB0A9-FCC0-648A-632E-9E3BB058BBC3}"/>
              </a:ext>
            </a:extLst>
          </p:cNvPr>
          <p:cNvSpPr>
            <a:spLocks noGrp="1"/>
          </p:cNvSpPr>
          <p:nvPr>
            <p:ph type="sldNum" sz="quarter" idx="12"/>
          </p:nvPr>
        </p:nvSpPr>
        <p:spPr>
          <a:xfrm>
            <a:off x="8676456" y="6503243"/>
            <a:ext cx="467544" cy="354757"/>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3A9D0D-8266-473E-8E18-620B37319C9A}" type="slidenum">
              <a:rPr kumimoji="0" lang="es-ES" sz="1400" b="0" i="0" u="none" strike="noStrike" kern="1200" cap="none" spc="0" normalizeH="0" baseline="0" noProof="0" smtClean="0">
                <a:ln>
                  <a:noFill/>
                </a:ln>
                <a:solidFill>
                  <a:schemeClr val="bg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s-ES" sz="1400" b="0" i="0" u="none" strike="noStrike" kern="1200" cap="none" spc="0" normalizeH="0" baseline="0" noProof="0" dirty="0">
              <a:ln>
                <a:noFill/>
              </a:ln>
              <a:solidFill>
                <a:schemeClr val="bg1"/>
              </a:solidFill>
              <a:effectLst/>
              <a:uLnTx/>
              <a:uFillTx/>
              <a:latin typeface="Arial" charset="0"/>
              <a:ea typeface="+mn-ea"/>
              <a:cs typeface="+mn-cs"/>
            </a:endParaRPr>
          </a:p>
        </p:txBody>
      </p:sp>
      <p:sp>
        <p:nvSpPr>
          <p:cNvPr id="21" name="CuadroTexto 20"/>
          <p:cNvSpPr txBox="1"/>
          <p:nvPr/>
        </p:nvSpPr>
        <p:spPr>
          <a:xfrm>
            <a:off x="179512" y="1494074"/>
            <a:ext cx="4320480" cy="4364611"/>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a:spcAft>
                <a:spcPts val="1200"/>
              </a:spcAft>
            </a:pPr>
            <a:r>
              <a:rPr lang="es-ES" u="sng" dirty="0" smtClean="0"/>
              <a:t>COA 1</a:t>
            </a:r>
          </a:p>
          <a:p>
            <a:pPr>
              <a:spcAft>
                <a:spcPts val="1200"/>
              </a:spcAft>
            </a:pPr>
            <a:r>
              <a:rPr lang="es-ES" dirty="0" smtClean="0"/>
              <a:t>Solicitar TAE mínimo de ingreso </a:t>
            </a:r>
            <a:r>
              <a:rPr lang="es-ES" dirty="0" smtClean="0"/>
              <a:t>(35%) que </a:t>
            </a:r>
            <a:r>
              <a:rPr lang="es-ES" dirty="0" smtClean="0"/>
              <a:t>permita asegurar un 60% de TAE de egreso.</a:t>
            </a:r>
          </a:p>
          <a:p>
            <a:pPr>
              <a:spcAft>
                <a:spcPts val="1200"/>
              </a:spcAft>
            </a:pPr>
            <a:endParaRPr lang="es-ES" dirty="0"/>
          </a:p>
          <a:p>
            <a:pPr algn="just">
              <a:spcAft>
                <a:spcPts val="1200"/>
              </a:spcAft>
            </a:pPr>
            <a:r>
              <a:rPr lang="es-ES" b="0" dirty="0" smtClean="0"/>
              <a:t>Consideraciones:</a:t>
            </a:r>
          </a:p>
          <a:p>
            <a:pPr marL="457200" indent="-457200" algn="just">
              <a:spcAft>
                <a:spcPts val="1200"/>
              </a:spcAft>
              <a:buFont typeface="+mj-lt"/>
              <a:buAutoNum type="arabicPeriod"/>
            </a:pPr>
            <a:r>
              <a:rPr lang="es-ES" b="0" dirty="0" smtClean="0"/>
              <a:t>Dificultad para poder llevar a cabo un TAE para el universo de postulantes.</a:t>
            </a:r>
            <a:endParaRPr lang="es-ES" dirty="0"/>
          </a:p>
        </p:txBody>
      </p:sp>
      <p:sp>
        <p:nvSpPr>
          <p:cNvPr id="23" name="CuadroTexto 22"/>
          <p:cNvSpPr txBox="1"/>
          <p:nvPr/>
        </p:nvSpPr>
        <p:spPr>
          <a:xfrm>
            <a:off x="4661756" y="1483772"/>
            <a:ext cx="4248472" cy="4549277"/>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a:spcAft>
                <a:spcPts val="1200"/>
              </a:spcAft>
            </a:pPr>
            <a:r>
              <a:rPr lang="es-ES" u="sng" dirty="0" smtClean="0"/>
              <a:t>COA 2</a:t>
            </a:r>
          </a:p>
          <a:p>
            <a:pPr>
              <a:spcAft>
                <a:spcPts val="1200"/>
              </a:spcAft>
            </a:pPr>
            <a:r>
              <a:rPr lang="es-ES" dirty="0" smtClean="0"/>
              <a:t>Exigir un mínimo de aumento del TAE según el registro de TAE de ingreso</a:t>
            </a:r>
            <a:r>
              <a:rPr lang="es-ES" dirty="0" smtClean="0"/>
              <a:t>. (35%)</a:t>
            </a:r>
            <a:endParaRPr lang="es-ES" dirty="0"/>
          </a:p>
          <a:p>
            <a:pPr algn="just">
              <a:spcAft>
                <a:spcPts val="1200"/>
              </a:spcAft>
            </a:pPr>
            <a:r>
              <a:rPr lang="es-ES" b="0" dirty="0" smtClean="0"/>
              <a:t>Consideraciones:</a:t>
            </a:r>
          </a:p>
          <a:p>
            <a:pPr marL="457200" indent="-457200" algn="just">
              <a:spcAft>
                <a:spcPts val="1200"/>
              </a:spcAft>
              <a:buFont typeface="+mj-lt"/>
              <a:buAutoNum type="arabicPeriod"/>
            </a:pPr>
            <a:r>
              <a:rPr lang="es-ES" b="0" dirty="0" smtClean="0"/>
              <a:t>Conlleva exigir una meta diferida por personas pero que se ajusta a la realidad (TAE ingreso + horas de inglés entregadas en EN).</a:t>
            </a:r>
            <a:endParaRPr lang="es-ES" dirty="0"/>
          </a:p>
        </p:txBody>
      </p:sp>
    </p:spTree>
    <p:extLst>
      <p:ext uri="{BB962C8B-B14F-4D97-AF65-F5344CB8AC3E}">
        <p14:creationId xmlns:p14="http://schemas.microsoft.com/office/powerpoint/2010/main" val="1787528760"/>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upo 9"/>
          <p:cNvGrpSpPr/>
          <p:nvPr/>
        </p:nvGrpSpPr>
        <p:grpSpPr>
          <a:xfrm>
            <a:off x="-54000" y="6243533"/>
            <a:ext cx="9198000" cy="614467"/>
            <a:chOff x="-54000" y="6243533"/>
            <a:chExt cx="9198000" cy="614467"/>
          </a:xfrm>
        </p:grpSpPr>
        <p:grpSp>
          <p:nvGrpSpPr>
            <p:cNvPr id="11" name="Grupo 10"/>
            <p:cNvGrpSpPr/>
            <p:nvPr/>
          </p:nvGrpSpPr>
          <p:grpSpPr>
            <a:xfrm>
              <a:off x="-54000" y="6243533"/>
              <a:ext cx="9198000" cy="614467"/>
              <a:chOff x="-67492" y="6243533"/>
              <a:chExt cx="9217970" cy="614467"/>
            </a:xfrm>
          </p:grpSpPr>
          <p:sp>
            <p:nvSpPr>
              <p:cNvPr id="25" name="Rectángulo 24"/>
              <p:cNvSpPr/>
              <p:nvPr/>
            </p:nvSpPr>
            <p:spPr bwMode="auto">
              <a:xfrm>
                <a:off x="-36512" y="6317450"/>
                <a:ext cx="9163853" cy="540550"/>
              </a:xfrm>
              <a:prstGeom prst="rect">
                <a:avLst/>
              </a:prstGeom>
              <a:solidFill>
                <a:schemeClr val="tx1"/>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26" name="Rectángulo redondeado 25">
                <a:extLst>
                  <a:ext uri="{FF2B5EF4-FFF2-40B4-BE49-F238E27FC236}">
                    <a16:creationId xmlns:a16="http://schemas.microsoft.com/office/drawing/2014/main" id="{FF355DBB-1ECF-0D3E-538F-D496C3E78BAA}"/>
                  </a:ext>
                </a:extLst>
              </p:cNvPr>
              <p:cNvSpPr/>
              <p:nvPr/>
            </p:nvSpPr>
            <p:spPr bwMode="auto">
              <a:xfrm>
                <a:off x="-67492" y="6243533"/>
                <a:ext cx="9217970" cy="141967"/>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sp>
          <p:nvSpPr>
            <p:cNvPr id="12" name="CuadroTexto 11"/>
            <p:cNvSpPr txBox="1"/>
            <p:nvPr/>
          </p:nvSpPr>
          <p:spPr>
            <a:xfrm>
              <a:off x="3572892" y="6351131"/>
              <a:ext cx="1944216" cy="246221"/>
            </a:xfrm>
            <a:prstGeom prst="rect">
              <a:avLst/>
            </a:prstGeom>
            <a:noFill/>
          </p:spPr>
          <p:txBody>
            <a:bodyPr wrap="square" rtlCol="0">
              <a:spAutoFit/>
            </a:bodyPr>
            <a:lstStyle/>
            <a:p>
              <a:r>
                <a:rPr lang="es-ES" sz="1000" dirty="0" smtClean="0"/>
                <a:t>PATRIOTISMO</a:t>
              </a:r>
              <a:endParaRPr lang="es-CL" sz="1000" dirty="0"/>
            </a:p>
          </p:txBody>
        </p:sp>
        <p:sp>
          <p:nvSpPr>
            <p:cNvPr id="13" name="CuadroTexto 12"/>
            <p:cNvSpPr txBox="1"/>
            <p:nvPr/>
          </p:nvSpPr>
          <p:spPr>
            <a:xfrm>
              <a:off x="0" y="6597352"/>
              <a:ext cx="1836000" cy="246221"/>
            </a:xfrm>
            <a:prstGeom prst="rect">
              <a:avLst/>
            </a:prstGeom>
            <a:noFill/>
          </p:spPr>
          <p:txBody>
            <a:bodyPr wrap="square" rtlCol="0">
              <a:spAutoFit/>
            </a:bodyPr>
            <a:lstStyle/>
            <a:p>
              <a:r>
                <a:rPr lang="es-ES" sz="1000" dirty="0" smtClean="0"/>
                <a:t>HONOR</a:t>
              </a:r>
              <a:endParaRPr lang="es-CL" sz="1000" dirty="0"/>
            </a:p>
          </p:txBody>
        </p:sp>
        <p:sp>
          <p:nvSpPr>
            <p:cNvPr id="14" name="CuadroTexto 13"/>
            <p:cNvSpPr txBox="1"/>
            <p:nvPr/>
          </p:nvSpPr>
          <p:spPr>
            <a:xfrm>
              <a:off x="1813500" y="6597352"/>
              <a:ext cx="1836000" cy="246221"/>
            </a:xfrm>
            <a:prstGeom prst="rect">
              <a:avLst/>
            </a:prstGeom>
            <a:noFill/>
          </p:spPr>
          <p:txBody>
            <a:bodyPr wrap="square" rtlCol="0">
              <a:spAutoFit/>
            </a:bodyPr>
            <a:lstStyle/>
            <a:p>
              <a:r>
                <a:rPr lang="es-ES" sz="1000" dirty="0" smtClean="0"/>
                <a:t>LEALTAD</a:t>
              </a:r>
              <a:endParaRPr lang="es-CL" sz="1000" dirty="0"/>
            </a:p>
          </p:txBody>
        </p:sp>
        <p:sp>
          <p:nvSpPr>
            <p:cNvPr id="15" name="CuadroTexto 14"/>
            <p:cNvSpPr txBox="1"/>
            <p:nvPr/>
          </p:nvSpPr>
          <p:spPr>
            <a:xfrm>
              <a:off x="3627000" y="6599644"/>
              <a:ext cx="1836000" cy="246221"/>
            </a:xfrm>
            <a:prstGeom prst="rect">
              <a:avLst/>
            </a:prstGeom>
            <a:noFill/>
          </p:spPr>
          <p:txBody>
            <a:bodyPr wrap="square" rtlCol="0">
              <a:spAutoFit/>
            </a:bodyPr>
            <a:lstStyle/>
            <a:p>
              <a:r>
                <a:rPr lang="es-ES" sz="1000" dirty="0" smtClean="0"/>
                <a:t>VALENTÍA</a:t>
              </a:r>
              <a:endParaRPr lang="es-CL" sz="1000" dirty="0"/>
            </a:p>
          </p:txBody>
        </p:sp>
        <p:sp>
          <p:nvSpPr>
            <p:cNvPr id="17" name="CuadroTexto 16"/>
            <p:cNvSpPr txBox="1"/>
            <p:nvPr/>
          </p:nvSpPr>
          <p:spPr>
            <a:xfrm>
              <a:off x="5440500" y="6597352"/>
              <a:ext cx="1836000" cy="246221"/>
            </a:xfrm>
            <a:prstGeom prst="rect">
              <a:avLst/>
            </a:prstGeom>
            <a:noFill/>
          </p:spPr>
          <p:txBody>
            <a:bodyPr wrap="square" rtlCol="0">
              <a:spAutoFit/>
            </a:bodyPr>
            <a:lstStyle/>
            <a:p>
              <a:r>
                <a:rPr lang="es-ES" sz="1000" dirty="0" smtClean="0"/>
                <a:t>INTEGRIDAD</a:t>
              </a:r>
              <a:endParaRPr lang="es-CL" sz="1000" dirty="0"/>
            </a:p>
          </p:txBody>
        </p:sp>
        <p:sp>
          <p:nvSpPr>
            <p:cNvPr id="24" name="CuadroTexto 23"/>
            <p:cNvSpPr txBox="1"/>
            <p:nvPr/>
          </p:nvSpPr>
          <p:spPr>
            <a:xfrm>
              <a:off x="7254000" y="6597352"/>
              <a:ext cx="1836000" cy="246221"/>
            </a:xfrm>
            <a:prstGeom prst="rect">
              <a:avLst/>
            </a:prstGeom>
            <a:noFill/>
          </p:spPr>
          <p:txBody>
            <a:bodyPr wrap="square" rtlCol="0">
              <a:spAutoFit/>
            </a:bodyPr>
            <a:lstStyle/>
            <a:p>
              <a:r>
                <a:rPr lang="es-ES" sz="1000" dirty="0" smtClean="0"/>
                <a:t>DEBER</a:t>
              </a:r>
              <a:endParaRPr lang="es-CL" sz="1000" dirty="0"/>
            </a:p>
          </p:txBody>
        </p:sp>
      </p:grpSp>
      <p:grpSp>
        <p:nvGrpSpPr>
          <p:cNvPr id="18" name="Grupo 17">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19" name="Grupo 18">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21"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ángulo redondeado 21">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20"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CONCLUSIONES</a:t>
            </a:r>
            <a:endParaRPr lang="es-CL" altLang="es-CL" sz="3200" b="1" dirty="0">
              <a:solidFill>
                <a:srgbClr val="FFCC00"/>
              </a:solidFill>
            </a:endParaRPr>
          </a:p>
        </p:txBody>
      </p:sp>
      <p:sp>
        <p:nvSpPr>
          <p:cNvPr id="16" name="CuadroTexto 15"/>
          <p:cNvSpPr txBox="1"/>
          <p:nvPr/>
        </p:nvSpPr>
        <p:spPr>
          <a:xfrm>
            <a:off x="251520" y="1494077"/>
            <a:ext cx="8580310" cy="4395389"/>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457200" indent="-457200" algn="just">
              <a:spcAft>
                <a:spcPts val="1200"/>
              </a:spcAft>
              <a:buFont typeface="+mj-lt"/>
              <a:buAutoNum type="arabicPeriod"/>
            </a:pPr>
            <a:r>
              <a:rPr lang="es-ES" dirty="0" smtClean="0"/>
              <a:t>Desde que se comenzó a exigir 60% en el TAE de egreso, han existido diversas situaciones en las que se han tomado decisiones distintas a las determinadas por Directiva.</a:t>
            </a:r>
          </a:p>
          <a:p>
            <a:pPr marL="457200" indent="-457200" algn="just">
              <a:spcAft>
                <a:spcPts val="1200"/>
              </a:spcAft>
              <a:buFont typeface="+mj-lt"/>
              <a:buAutoNum type="arabicPeriod"/>
            </a:pPr>
            <a:r>
              <a:rPr lang="es-ES" dirty="0" smtClean="0"/>
              <a:t>De acuerdo a lo planteado por el “</a:t>
            </a:r>
            <a:r>
              <a:rPr lang="es-ES" dirty="0" err="1" smtClean="0"/>
              <a:t>Defense</a:t>
            </a:r>
            <a:r>
              <a:rPr lang="es-ES" dirty="0" smtClean="0"/>
              <a:t> </a:t>
            </a:r>
            <a:r>
              <a:rPr lang="es-ES" dirty="0" err="1" smtClean="0"/>
              <a:t>Language</a:t>
            </a:r>
            <a:r>
              <a:rPr lang="es-ES" dirty="0" smtClean="0"/>
              <a:t> </a:t>
            </a:r>
            <a:r>
              <a:rPr lang="es-ES" dirty="0" err="1" smtClean="0"/>
              <a:t>Institute</a:t>
            </a:r>
            <a:r>
              <a:rPr lang="es-ES" dirty="0" smtClean="0"/>
              <a:t>” no se puede esperar un mínimo de egreso de 60% si el cadete no ingresa con un mínimo de 35%.</a:t>
            </a:r>
          </a:p>
          <a:p>
            <a:pPr marL="457200" indent="-457200" algn="just">
              <a:spcAft>
                <a:spcPts val="1200"/>
              </a:spcAft>
              <a:buFont typeface="+mj-lt"/>
              <a:buAutoNum type="arabicPeriod"/>
            </a:pPr>
            <a:r>
              <a:rPr lang="es-ES" dirty="0" smtClean="0"/>
              <a:t>En la práctica, el TAE de egreso tiene un peso específico mayor a una asignatura completa, lo que difiere de un proceso de aprendizaje normal, en que hay una entrega de conocimiento y una evaluación acorde a ello.</a:t>
            </a:r>
            <a:endParaRPr lang="es-ES" dirty="0"/>
          </a:p>
        </p:txBody>
      </p:sp>
    </p:spTree>
    <p:extLst>
      <p:ext uri="{BB962C8B-B14F-4D97-AF65-F5344CB8AC3E}">
        <p14:creationId xmlns:p14="http://schemas.microsoft.com/office/powerpoint/2010/main" val="757427212"/>
      </p:ext>
    </p:extLst>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upo 9"/>
          <p:cNvGrpSpPr/>
          <p:nvPr/>
        </p:nvGrpSpPr>
        <p:grpSpPr>
          <a:xfrm>
            <a:off x="-54000" y="6243533"/>
            <a:ext cx="9198000" cy="614467"/>
            <a:chOff x="-54000" y="6243533"/>
            <a:chExt cx="9198000" cy="614467"/>
          </a:xfrm>
        </p:grpSpPr>
        <p:grpSp>
          <p:nvGrpSpPr>
            <p:cNvPr id="11" name="Grupo 10"/>
            <p:cNvGrpSpPr/>
            <p:nvPr/>
          </p:nvGrpSpPr>
          <p:grpSpPr>
            <a:xfrm>
              <a:off x="-54000" y="6243533"/>
              <a:ext cx="9198000" cy="614467"/>
              <a:chOff x="-67492" y="6243533"/>
              <a:chExt cx="9217970" cy="614467"/>
            </a:xfrm>
          </p:grpSpPr>
          <p:sp>
            <p:nvSpPr>
              <p:cNvPr id="25" name="Rectángulo 24"/>
              <p:cNvSpPr/>
              <p:nvPr/>
            </p:nvSpPr>
            <p:spPr bwMode="auto">
              <a:xfrm>
                <a:off x="-36512" y="6317450"/>
                <a:ext cx="9163853" cy="540550"/>
              </a:xfrm>
              <a:prstGeom prst="rect">
                <a:avLst/>
              </a:prstGeom>
              <a:solidFill>
                <a:schemeClr val="tx1"/>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26" name="Rectángulo redondeado 25">
                <a:extLst>
                  <a:ext uri="{FF2B5EF4-FFF2-40B4-BE49-F238E27FC236}">
                    <a16:creationId xmlns:a16="http://schemas.microsoft.com/office/drawing/2014/main" id="{FF355DBB-1ECF-0D3E-538F-D496C3E78BAA}"/>
                  </a:ext>
                </a:extLst>
              </p:cNvPr>
              <p:cNvSpPr/>
              <p:nvPr/>
            </p:nvSpPr>
            <p:spPr bwMode="auto">
              <a:xfrm>
                <a:off x="-67492" y="6243533"/>
                <a:ext cx="9217970" cy="141967"/>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sp>
          <p:nvSpPr>
            <p:cNvPr id="12" name="CuadroTexto 11"/>
            <p:cNvSpPr txBox="1"/>
            <p:nvPr/>
          </p:nvSpPr>
          <p:spPr>
            <a:xfrm>
              <a:off x="3572892" y="6351131"/>
              <a:ext cx="1944216" cy="246221"/>
            </a:xfrm>
            <a:prstGeom prst="rect">
              <a:avLst/>
            </a:prstGeom>
            <a:noFill/>
          </p:spPr>
          <p:txBody>
            <a:bodyPr wrap="square" rtlCol="0">
              <a:spAutoFit/>
            </a:bodyPr>
            <a:lstStyle/>
            <a:p>
              <a:r>
                <a:rPr lang="es-ES" sz="1000" dirty="0" smtClean="0"/>
                <a:t>PATRIOTISMO</a:t>
              </a:r>
              <a:endParaRPr lang="es-CL" sz="1000" dirty="0"/>
            </a:p>
          </p:txBody>
        </p:sp>
        <p:sp>
          <p:nvSpPr>
            <p:cNvPr id="13" name="CuadroTexto 12"/>
            <p:cNvSpPr txBox="1"/>
            <p:nvPr/>
          </p:nvSpPr>
          <p:spPr>
            <a:xfrm>
              <a:off x="0" y="6597352"/>
              <a:ext cx="1836000" cy="246221"/>
            </a:xfrm>
            <a:prstGeom prst="rect">
              <a:avLst/>
            </a:prstGeom>
            <a:noFill/>
          </p:spPr>
          <p:txBody>
            <a:bodyPr wrap="square" rtlCol="0">
              <a:spAutoFit/>
            </a:bodyPr>
            <a:lstStyle/>
            <a:p>
              <a:r>
                <a:rPr lang="es-ES" sz="1000" dirty="0" smtClean="0"/>
                <a:t>HONOR</a:t>
              </a:r>
              <a:endParaRPr lang="es-CL" sz="1000" dirty="0"/>
            </a:p>
          </p:txBody>
        </p:sp>
        <p:sp>
          <p:nvSpPr>
            <p:cNvPr id="14" name="CuadroTexto 13"/>
            <p:cNvSpPr txBox="1"/>
            <p:nvPr/>
          </p:nvSpPr>
          <p:spPr>
            <a:xfrm>
              <a:off x="1813500" y="6597352"/>
              <a:ext cx="1836000" cy="246221"/>
            </a:xfrm>
            <a:prstGeom prst="rect">
              <a:avLst/>
            </a:prstGeom>
            <a:noFill/>
          </p:spPr>
          <p:txBody>
            <a:bodyPr wrap="square" rtlCol="0">
              <a:spAutoFit/>
            </a:bodyPr>
            <a:lstStyle/>
            <a:p>
              <a:r>
                <a:rPr lang="es-ES" sz="1000" dirty="0" smtClean="0"/>
                <a:t>LEALTAD</a:t>
              </a:r>
              <a:endParaRPr lang="es-CL" sz="1000" dirty="0"/>
            </a:p>
          </p:txBody>
        </p:sp>
        <p:sp>
          <p:nvSpPr>
            <p:cNvPr id="15" name="CuadroTexto 14"/>
            <p:cNvSpPr txBox="1"/>
            <p:nvPr/>
          </p:nvSpPr>
          <p:spPr>
            <a:xfrm>
              <a:off x="3627000" y="6599644"/>
              <a:ext cx="1836000" cy="246221"/>
            </a:xfrm>
            <a:prstGeom prst="rect">
              <a:avLst/>
            </a:prstGeom>
            <a:noFill/>
          </p:spPr>
          <p:txBody>
            <a:bodyPr wrap="square" rtlCol="0">
              <a:spAutoFit/>
            </a:bodyPr>
            <a:lstStyle/>
            <a:p>
              <a:r>
                <a:rPr lang="es-ES" sz="1000" dirty="0" smtClean="0"/>
                <a:t>VALENTÍA</a:t>
              </a:r>
              <a:endParaRPr lang="es-CL" sz="1000" dirty="0"/>
            </a:p>
          </p:txBody>
        </p:sp>
        <p:sp>
          <p:nvSpPr>
            <p:cNvPr id="17" name="CuadroTexto 16"/>
            <p:cNvSpPr txBox="1"/>
            <p:nvPr/>
          </p:nvSpPr>
          <p:spPr>
            <a:xfrm>
              <a:off x="5440500" y="6597352"/>
              <a:ext cx="1836000" cy="246221"/>
            </a:xfrm>
            <a:prstGeom prst="rect">
              <a:avLst/>
            </a:prstGeom>
            <a:noFill/>
          </p:spPr>
          <p:txBody>
            <a:bodyPr wrap="square" rtlCol="0">
              <a:spAutoFit/>
            </a:bodyPr>
            <a:lstStyle/>
            <a:p>
              <a:r>
                <a:rPr lang="es-ES" sz="1000" dirty="0" smtClean="0"/>
                <a:t>INTEGRIDAD</a:t>
              </a:r>
              <a:endParaRPr lang="es-CL" sz="1000" dirty="0"/>
            </a:p>
          </p:txBody>
        </p:sp>
        <p:sp>
          <p:nvSpPr>
            <p:cNvPr id="24" name="CuadroTexto 23"/>
            <p:cNvSpPr txBox="1"/>
            <p:nvPr/>
          </p:nvSpPr>
          <p:spPr>
            <a:xfrm>
              <a:off x="7254000" y="6597352"/>
              <a:ext cx="1836000" cy="246221"/>
            </a:xfrm>
            <a:prstGeom prst="rect">
              <a:avLst/>
            </a:prstGeom>
            <a:noFill/>
          </p:spPr>
          <p:txBody>
            <a:bodyPr wrap="square" rtlCol="0">
              <a:spAutoFit/>
            </a:bodyPr>
            <a:lstStyle/>
            <a:p>
              <a:r>
                <a:rPr lang="es-ES" sz="1000" dirty="0" smtClean="0"/>
                <a:t>DEBER</a:t>
              </a:r>
              <a:endParaRPr lang="es-CL" sz="1000" dirty="0"/>
            </a:p>
          </p:txBody>
        </p:sp>
      </p:grpSp>
      <p:grpSp>
        <p:nvGrpSpPr>
          <p:cNvPr id="18" name="Grupo 17">
            <a:extLst>
              <a:ext uri="{FF2B5EF4-FFF2-40B4-BE49-F238E27FC236}">
                <a16:creationId xmlns:a16="http://schemas.microsoft.com/office/drawing/2014/main" id="{F1D06B19-21B7-4F9A-07CA-FF2061395F28}"/>
              </a:ext>
            </a:extLst>
          </p:cNvPr>
          <p:cNvGrpSpPr/>
          <p:nvPr/>
        </p:nvGrpSpPr>
        <p:grpSpPr>
          <a:xfrm>
            <a:off x="342900" y="116632"/>
            <a:ext cx="8458200" cy="1107381"/>
            <a:chOff x="342900" y="116632"/>
            <a:chExt cx="8458200" cy="1107381"/>
          </a:xfrm>
        </p:grpSpPr>
        <p:grpSp>
          <p:nvGrpSpPr>
            <p:cNvPr id="19" name="Grupo 18">
              <a:extLst>
                <a:ext uri="{FF2B5EF4-FFF2-40B4-BE49-F238E27FC236}">
                  <a16:creationId xmlns:a16="http://schemas.microsoft.com/office/drawing/2014/main" id="{5B92975D-4948-65B1-9C73-B47268FBEBFD}"/>
                </a:ext>
              </a:extLst>
            </p:cNvPr>
            <p:cNvGrpSpPr>
              <a:grpSpLocks/>
            </p:cNvGrpSpPr>
            <p:nvPr/>
          </p:nvGrpSpPr>
          <p:grpSpPr bwMode="auto">
            <a:xfrm>
              <a:off x="1152000" y="116632"/>
              <a:ext cx="7649100" cy="1107381"/>
              <a:chOff x="1819019" y="-53445"/>
              <a:chExt cx="9647766" cy="1405203"/>
            </a:xfrm>
          </p:grpSpPr>
          <p:pic>
            <p:nvPicPr>
              <p:cNvPr id="21" name="Picture 6" descr="Armada de Chile | Astilleros ASMAR">
                <a:extLst>
                  <a:ext uri="{FF2B5EF4-FFF2-40B4-BE49-F238E27FC236}">
                    <a16:creationId xmlns:a16="http://schemas.microsoft.com/office/drawing/2014/main" id="{3A30837A-6F0F-D19F-AD95-B52729A9CF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4911" y="-53445"/>
                <a:ext cx="1021874" cy="13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ángulo redondeado 21">
                <a:extLst>
                  <a:ext uri="{FF2B5EF4-FFF2-40B4-BE49-F238E27FC236}">
                    <a16:creationId xmlns:a16="http://schemas.microsoft.com/office/drawing/2014/main" id="{078194A6-FA92-C349-0075-21E0AC70C052}"/>
                  </a:ext>
                </a:extLst>
              </p:cNvPr>
              <p:cNvSpPr/>
              <p:nvPr/>
            </p:nvSpPr>
            <p:spPr>
              <a:xfrm>
                <a:off x="1819019" y="1214712"/>
                <a:ext cx="8627253" cy="137046"/>
              </a:xfrm>
              <a:prstGeom prst="roundRect">
                <a:avLst/>
              </a:prstGeom>
              <a:gradFill flip="none" rotWithShape="1">
                <a:gsLst>
                  <a:gs pos="0">
                    <a:srgbClr val="FFFF00">
                      <a:lumMod val="70515"/>
                    </a:srgbClr>
                  </a:gs>
                  <a:gs pos="73000">
                    <a:srgbClr val="FFCC00"/>
                  </a:gs>
                  <a:gs pos="83000">
                    <a:srgbClr val="FFFF00">
                      <a:lumMod val="53000"/>
                    </a:srgbClr>
                  </a:gs>
                  <a:gs pos="100000">
                    <a:srgbClr val="FFFF00">
                      <a:lumMod val="83615"/>
                    </a:srgbClr>
                  </a:gs>
                </a:gsLst>
                <a:lin ang="5400000" scaled="1"/>
                <a:tileRect/>
              </a:gradFill>
              <a:ln w="1587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pSp>
        <p:pic>
          <p:nvPicPr>
            <p:cNvPr id="20" name="Picture 2" descr="Regata">
              <a:extLst>
                <a:ext uri="{FF2B5EF4-FFF2-40B4-BE49-F238E27FC236}">
                  <a16:creationId xmlns:a16="http://schemas.microsoft.com/office/drawing/2014/main" id="{D0224BD4-5885-EFB1-7AE9-50FDEE9FE5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188640"/>
              <a:ext cx="8096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1470818" y="352658"/>
            <a:ext cx="6202363" cy="584775"/>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defRPr/>
            </a:pPr>
            <a:r>
              <a:rPr lang="es-ES" altLang="es-CL" sz="3200" b="1" dirty="0" smtClean="0">
                <a:solidFill>
                  <a:srgbClr val="FFCC00"/>
                </a:solidFill>
              </a:rPr>
              <a:t>CONCLUSIONES</a:t>
            </a:r>
            <a:endParaRPr lang="es-CL" altLang="es-CL" sz="3200" b="1" dirty="0">
              <a:solidFill>
                <a:srgbClr val="FFCC00"/>
              </a:solidFill>
            </a:endParaRPr>
          </a:p>
        </p:txBody>
      </p:sp>
      <p:sp>
        <p:nvSpPr>
          <p:cNvPr id="16" name="CuadroTexto 15"/>
          <p:cNvSpPr txBox="1"/>
          <p:nvPr/>
        </p:nvSpPr>
        <p:spPr>
          <a:xfrm>
            <a:off x="251520" y="1494077"/>
            <a:ext cx="8580310" cy="2887283"/>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457200" indent="-457200" algn="just">
              <a:spcAft>
                <a:spcPts val="1200"/>
              </a:spcAft>
              <a:buFont typeface="+mj-lt"/>
              <a:buAutoNum type="arabicPeriod" startAt="4"/>
            </a:pPr>
            <a:r>
              <a:rPr lang="es-ES" dirty="0" smtClean="0"/>
              <a:t>La pandemia ha traído consecuencias negativas en el desempeño de los jóvenes, lo que afectó a la enseñanza básica y media de los alumnos, quienes llegan con una mala base generalizada a la Escuela Naval.</a:t>
            </a:r>
          </a:p>
          <a:p>
            <a:pPr marL="457200" indent="-457200" algn="just">
              <a:spcAft>
                <a:spcPts val="1200"/>
              </a:spcAft>
              <a:buFont typeface="+mj-lt"/>
              <a:buAutoNum type="arabicPeriod" startAt="4"/>
            </a:pPr>
            <a:r>
              <a:rPr lang="es-ES" dirty="0" smtClean="0"/>
              <a:t>Con el propósito de hacer de este proceso uno más justo en términos del conocimiento entregado versus las conductas de entrada, se sugiere aplicar COA 2.</a:t>
            </a:r>
            <a:endParaRPr lang="es-ES" dirty="0"/>
          </a:p>
        </p:txBody>
      </p:sp>
    </p:spTree>
    <p:extLst>
      <p:ext uri="{BB962C8B-B14F-4D97-AF65-F5344CB8AC3E}">
        <p14:creationId xmlns:p14="http://schemas.microsoft.com/office/powerpoint/2010/main" val="3789569964"/>
      </p:ext>
    </p:extLst>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2800" b="1"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2800" b="1" i="0" u="none" strike="noStrike" cap="none" normalizeH="0" baseline="0" smtClean="0">
            <a:ln>
              <a:noFill/>
            </a:ln>
            <a:solidFill>
              <a:schemeClr val="bg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4_Diseño predeterminado">
  <a:themeElements>
    <a:clrScheme name="4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altLang="es-CL"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altLang="es-CL" sz="1400" b="0" i="0" u="none" strike="noStrike" cap="none" normalizeH="0" baseline="0" smtClean="0">
            <a:ln>
              <a:noFill/>
            </a:ln>
            <a:solidFill>
              <a:schemeClr val="tx1"/>
            </a:solidFill>
            <a:effectLst/>
            <a:latin typeface="Arial" charset="0"/>
          </a:defRPr>
        </a:defPPr>
      </a:lstStyle>
    </a:lnDef>
  </a:objectDefaults>
  <a:extraClrSchemeLst>
    <a:extraClrScheme>
      <a:clrScheme name="4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9_Diseño predeterminado">
  <a:themeElements>
    <a:clrScheme name="1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38957</TotalTime>
  <Words>1906</Words>
  <Application>Microsoft Office PowerPoint</Application>
  <PresentationFormat>Presentación en pantalla (4:3)</PresentationFormat>
  <Paragraphs>391</Paragraphs>
  <Slides>12</Slides>
  <Notes>11</Notes>
  <HiddenSlides>0</HiddenSlides>
  <MMClips>0</MMClips>
  <ScaleCrop>false</ScaleCrop>
  <HeadingPairs>
    <vt:vector size="6" baseType="variant">
      <vt:variant>
        <vt:lpstr>Fuentes usadas</vt:lpstr>
      </vt:variant>
      <vt:variant>
        <vt:i4>4</vt:i4>
      </vt:variant>
      <vt:variant>
        <vt:lpstr>Tema</vt:lpstr>
      </vt:variant>
      <vt:variant>
        <vt:i4>3</vt:i4>
      </vt:variant>
      <vt:variant>
        <vt:lpstr>Títulos de diapositiva</vt:lpstr>
      </vt:variant>
      <vt:variant>
        <vt:i4>12</vt:i4>
      </vt:variant>
    </vt:vector>
  </HeadingPairs>
  <TitlesOfParts>
    <vt:vector size="19" baseType="lpstr">
      <vt:lpstr>ＭＳ Ｐゴシック</vt:lpstr>
      <vt:lpstr>Arial</vt:lpstr>
      <vt:lpstr>Calibri</vt:lpstr>
      <vt:lpstr>Times New Roman</vt:lpstr>
      <vt:lpstr>Diseño predeterminado</vt:lpstr>
      <vt:lpstr>24_Diseño predeterminado</vt:lpstr>
      <vt:lpstr>19_Diseño predeterminado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Armada de Chile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Enrelacpublic01</dc:creator>
  <cp:lastModifiedBy>17202744-k</cp:lastModifiedBy>
  <cp:revision>712</cp:revision>
  <cp:lastPrinted>2017-01-23T18:41:00Z</cp:lastPrinted>
  <dcterms:created xsi:type="dcterms:W3CDTF">2007-01-23T15:47:52Z</dcterms:created>
  <dcterms:modified xsi:type="dcterms:W3CDTF">2023-10-10T16:30:26Z</dcterms:modified>
</cp:coreProperties>
</file>