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1874500" cy="7785100"/>
  <p:notesSz cx="11874500" cy="7785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13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91063" y="2413381"/>
            <a:ext cx="10098723" cy="16348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82127" y="4359656"/>
            <a:ext cx="8316595" cy="1946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94042" y="1790573"/>
            <a:ext cx="5168170" cy="51381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118637" y="1790573"/>
            <a:ext cx="5168170" cy="51381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82136" y="2622930"/>
            <a:ext cx="509968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0570" y="3375024"/>
            <a:ext cx="10379710" cy="1862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039489" y="7240143"/>
            <a:ext cx="3801872" cy="38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94042" y="7240143"/>
            <a:ext cx="2732595" cy="38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554212" y="7240143"/>
            <a:ext cx="2732595" cy="38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9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9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9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9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60500" y="126568"/>
            <a:ext cx="97332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Calibri"/>
                <a:cs typeface="Calibri"/>
              </a:rPr>
              <a:t>DIRECCIÓN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DE </a:t>
            </a:r>
            <a:r>
              <a:rPr sz="2400" b="1" spc="-10" dirty="0">
                <a:latin typeface="Calibri"/>
                <a:cs typeface="Calibri"/>
              </a:rPr>
              <a:t>RECURSOS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HUMANOS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DE </a:t>
            </a:r>
            <a:r>
              <a:rPr sz="2400" b="1" dirty="0">
                <a:latin typeface="Calibri"/>
                <a:cs typeface="Calibri"/>
              </a:rPr>
              <a:t>LA</a:t>
            </a:r>
            <a:r>
              <a:rPr sz="2400" b="1" spc="-2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ARMADA</a:t>
            </a:r>
            <a:r>
              <a:rPr sz="2400" b="1" dirty="0">
                <a:latin typeface="Calibri"/>
                <a:cs typeface="Calibri"/>
              </a:rPr>
              <a:t> -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lang="es-CL" sz="2400" b="1" spc="-25" dirty="0" smtClean="0">
                <a:latin typeface="Calibri"/>
                <a:cs typeface="Calibri"/>
              </a:rPr>
              <a:t>SECRETGEN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17667" y="7173873"/>
            <a:ext cx="1439545" cy="52832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100" b="1" dirty="0">
                <a:latin typeface="Century"/>
                <a:cs typeface="Century"/>
              </a:rPr>
              <a:t>P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A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T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R</a:t>
            </a:r>
            <a:r>
              <a:rPr sz="1100" b="1" spc="-2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I</a:t>
            </a:r>
            <a:r>
              <a:rPr sz="1100" b="1" spc="-1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O</a:t>
            </a:r>
            <a:r>
              <a:rPr sz="1100" b="1" spc="-2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T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I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S</a:t>
            </a:r>
            <a:r>
              <a:rPr sz="1100" b="1" spc="-3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M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O</a:t>
            </a:r>
            <a:endParaRPr sz="1100">
              <a:latin typeface="Century"/>
              <a:cs typeface="Century"/>
            </a:endParaRPr>
          </a:p>
          <a:p>
            <a:pPr marL="510540">
              <a:lnSpc>
                <a:spcPct val="100000"/>
              </a:lnSpc>
              <a:spcBef>
                <a:spcPts val="660"/>
              </a:spcBef>
            </a:pPr>
            <a:r>
              <a:rPr sz="1100" b="1" spc="5" dirty="0">
                <a:latin typeface="Century"/>
                <a:cs typeface="Century"/>
              </a:rPr>
              <a:t>VALENTÍA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94001" y="7508544"/>
            <a:ext cx="5778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15" dirty="0">
                <a:latin typeface="Century"/>
                <a:cs typeface="Century"/>
              </a:rPr>
              <a:t>H</a:t>
            </a:r>
            <a:r>
              <a:rPr sz="1100" b="1" dirty="0">
                <a:latin typeface="Century"/>
                <a:cs typeface="Century"/>
              </a:rPr>
              <a:t>ON</a:t>
            </a:r>
            <a:r>
              <a:rPr sz="1100" b="1" spc="-10" dirty="0">
                <a:latin typeface="Century"/>
                <a:cs typeface="Century"/>
              </a:rPr>
              <a:t>O</a:t>
            </a:r>
            <a:r>
              <a:rPr sz="1100" b="1" dirty="0">
                <a:latin typeface="Century"/>
                <a:cs typeface="Century"/>
              </a:rPr>
              <a:t>R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3621" y="7508544"/>
            <a:ext cx="7219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Century"/>
                <a:cs typeface="Century"/>
              </a:rPr>
              <a:t>LEALTAD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55256" y="7508544"/>
            <a:ext cx="9798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5" dirty="0">
                <a:latin typeface="Century"/>
                <a:cs typeface="Century"/>
              </a:rPr>
              <a:t>I</a:t>
            </a:r>
            <a:r>
              <a:rPr sz="1100" b="1" spc="10" dirty="0">
                <a:latin typeface="Century"/>
                <a:cs typeface="Century"/>
              </a:rPr>
              <a:t>N</a:t>
            </a:r>
            <a:r>
              <a:rPr sz="1100" b="1" spc="5" dirty="0">
                <a:latin typeface="Century"/>
                <a:cs typeface="Century"/>
              </a:rPr>
              <a:t>T</a:t>
            </a:r>
            <a:r>
              <a:rPr sz="1100" b="1" spc="-10" dirty="0">
                <a:latin typeface="Century"/>
                <a:cs typeface="Century"/>
              </a:rPr>
              <a:t>E</a:t>
            </a:r>
            <a:r>
              <a:rPr sz="1100" b="1" dirty="0">
                <a:latin typeface="Century"/>
                <a:cs typeface="Century"/>
              </a:rPr>
              <a:t>G</a:t>
            </a:r>
            <a:r>
              <a:rPr sz="1100" b="1" spc="5" dirty="0">
                <a:latin typeface="Century"/>
                <a:cs typeface="Century"/>
              </a:rPr>
              <a:t>R</a:t>
            </a:r>
            <a:r>
              <a:rPr sz="1100" b="1" spc="-10" dirty="0">
                <a:latin typeface="Century"/>
                <a:cs typeface="Century"/>
              </a:rPr>
              <a:t>IDA</a:t>
            </a:r>
            <a:r>
              <a:rPr sz="1100" b="1" dirty="0">
                <a:latin typeface="Century"/>
                <a:cs typeface="Century"/>
              </a:rPr>
              <a:t>D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44685" y="7508544"/>
            <a:ext cx="5410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Century"/>
                <a:cs typeface="Century"/>
              </a:rPr>
              <a:t>D</a:t>
            </a:r>
            <a:r>
              <a:rPr sz="1100" b="1" spc="-10" dirty="0">
                <a:latin typeface="Century"/>
                <a:cs typeface="Century"/>
              </a:rPr>
              <a:t>E</a:t>
            </a:r>
            <a:r>
              <a:rPr sz="1100" b="1" spc="5" dirty="0">
                <a:latin typeface="Century"/>
                <a:cs typeface="Century"/>
              </a:rPr>
              <a:t>BE</a:t>
            </a:r>
            <a:r>
              <a:rPr sz="1100" b="1" dirty="0">
                <a:latin typeface="Century"/>
                <a:cs typeface="Century"/>
              </a:rPr>
              <a:t>R</a:t>
            </a:r>
            <a:endParaRPr sz="1100">
              <a:latin typeface="Century"/>
              <a:cs typeface="Century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7121571"/>
            <a:ext cx="11878056" cy="8085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PROCESO</a:t>
            </a:r>
            <a:r>
              <a:rPr spc="-30" dirty="0"/>
              <a:t> </a:t>
            </a:r>
            <a:r>
              <a:rPr spc="-5" dirty="0"/>
              <a:t>DE</a:t>
            </a:r>
            <a:r>
              <a:rPr spc="-30" dirty="0"/>
              <a:t> </a:t>
            </a:r>
            <a:r>
              <a:rPr spc="-15" dirty="0"/>
              <a:t>SELECCIÓN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807333" y="3171519"/>
            <a:ext cx="42481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C.A.O.R. </a:t>
            </a:r>
            <a:r>
              <a:rPr sz="4000" b="1" spc="-145" dirty="0">
                <a:latin typeface="Calibri"/>
                <a:cs typeface="Calibri"/>
              </a:rPr>
              <a:t>YATES</a:t>
            </a:r>
            <a:r>
              <a:rPr sz="4000" b="1" spc="-2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2023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52843" y="37260"/>
            <a:ext cx="614766" cy="106384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110473" y="6505142"/>
            <a:ext cx="362140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VIÑA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DEL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MAR,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5" dirty="0" smtClean="0">
                <a:latin typeface="Calibri"/>
                <a:cs typeface="Calibri"/>
              </a:rPr>
              <a:t>0</a:t>
            </a:r>
            <a:r>
              <a:rPr lang="es-CL" sz="1600" b="1" spc="-5" dirty="0" smtClean="0">
                <a:latin typeface="Calibri"/>
                <a:cs typeface="Calibri"/>
              </a:rPr>
              <a:t>9</a:t>
            </a:r>
            <a:r>
              <a:rPr sz="1600" b="1" spc="15" dirty="0" smtClean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DE </a:t>
            </a:r>
            <a:r>
              <a:rPr lang="es-CL" sz="1600" b="1" spc="-10" dirty="0" smtClean="0">
                <a:latin typeface="Calibri"/>
                <a:cs typeface="Calibri"/>
              </a:rPr>
              <a:t>ENERO</a:t>
            </a:r>
            <a:r>
              <a:rPr sz="1600" b="1" spc="20" dirty="0" smtClean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DE</a:t>
            </a:r>
            <a:r>
              <a:rPr sz="1600" b="1" spc="36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2022</a:t>
            </a:r>
            <a:endParaRPr sz="1600" dirty="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76611" y="5834062"/>
            <a:ext cx="4097654" cy="1008380"/>
            <a:chOff x="3876611" y="5834062"/>
            <a:chExt cx="4097654" cy="100838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86199" y="5843587"/>
              <a:ext cx="4078224" cy="98901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81373" y="5838824"/>
              <a:ext cx="4088129" cy="998855"/>
            </a:xfrm>
            <a:custGeom>
              <a:avLst/>
              <a:gdLst/>
              <a:ahLst/>
              <a:cxnLst/>
              <a:rect l="l" t="t" r="r" b="b"/>
              <a:pathLst>
                <a:path w="4088129" h="998854">
                  <a:moveTo>
                    <a:pt x="0" y="998537"/>
                  </a:moveTo>
                  <a:lnTo>
                    <a:pt x="4087876" y="998537"/>
                  </a:lnTo>
                  <a:lnTo>
                    <a:pt x="4087876" y="0"/>
                  </a:lnTo>
                  <a:lnTo>
                    <a:pt x="0" y="0"/>
                  </a:lnTo>
                  <a:lnTo>
                    <a:pt x="0" y="99853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GRACIELA ANTONIA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MARÍA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IBÁÑEZ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40" dirty="0">
                <a:latin typeface="Calibri"/>
                <a:cs typeface="Calibri"/>
              </a:rPr>
              <a:t>DAVANZO.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44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0" dirty="0">
                <a:latin typeface="Calibri"/>
                <a:cs typeface="Calibri"/>
              </a:rPr>
              <a:t>PERIODISTA.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VIÑA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UNIVERSIDAD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GABRIELA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MISTRAL.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516625"/>
            <a:ext cx="7174230" cy="2103755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122555" rIns="0" bIns="0" rtlCol="0">
            <a:spAutoFit/>
          </a:bodyPr>
          <a:lstStyle/>
          <a:p>
            <a:pPr marL="445770" indent="-343535">
              <a:lnSpc>
                <a:spcPct val="100000"/>
              </a:lnSpc>
              <a:spcBef>
                <a:spcPts val="965"/>
              </a:spcBef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5" dirty="0">
                <a:latin typeface="Calibri"/>
                <a:cs typeface="Calibri"/>
              </a:rPr>
              <a:t>PABLO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ALBERTO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AGUILERA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ARENAS.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45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AGRÓNOMO.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RANCAGUA.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5" dirty="0">
                <a:latin typeface="Calibri"/>
                <a:cs typeface="Calibri"/>
              </a:rPr>
              <a:t>NETAFIM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CHILE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(EMPRESA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SOLUCIONES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RIEGO </a:t>
            </a:r>
            <a:r>
              <a:rPr sz="2000" b="1" spc="-35" dirty="0">
                <a:latin typeface="Calibri"/>
                <a:cs typeface="Calibri"/>
              </a:rPr>
              <a:t>PARA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endParaRPr sz="2000">
              <a:latin typeface="Calibri"/>
              <a:cs typeface="Calibri"/>
            </a:endParaRPr>
          </a:p>
          <a:p>
            <a:pPr marL="445770">
              <a:lnSpc>
                <a:spcPct val="100000"/>
              </a:lnSpc>
            </a:pPr>
            <a:r>
              <a:rPr sz="2000" b="1" spc="-20" dirty="0">
                <a:latin typeface="Calibri"/>
                <a:cs typeface="Calibri"/>
              </a:rPr>
              <a:t>AGRICULTURA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SUSTENTABLE).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SERGIO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ROBERTO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BENAVENTE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RIOBÓ.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62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COMERCIAL.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BCI</a:t>
            </a:r>
            <a:r>
              <a:rPr sz="2000" b="1" spc="-5" dirty="0">
                <a:latin typeface="Calibri"/>
                <a:cs typeface="Calibri"/>
              </a:rPr>
              <a:t> CORREDORA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BOLSA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PRODUCTOS.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09662" y="843025"/>
            <a:ext cx="2165350" cy="2119630"/>
            <a:chOff x="1109662" y="843025"/>
            <a:chExt cx="2165350" cy="21196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2362" y="855725"/>
              <a:ext cx="2139950" cy="209384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16012" y="849375"/>
              <a:ext cx="2152650" cy="2106930"/>
            </a:xfrm>
            <a:custGeom>
              <a:avLst/>
              <a:gdLst/>
              <a:ahLst/>
              <a:cxnLst/>
              <a:rect l="l" t="t" r="r" b="b"/>
              <a:pathLst>
                <a:path w="2152650" h="2106930">
                  <a:moveTo>
                    <a:pt x="0" y="2106549"/>
                  </a:moveTo>
                  <a:lnTo>
                    <a:pt x="2152650" y="2106549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10654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130300" y="5503925"/>
            <a:ext cx="2165350" cy="2129155"/>
            <a:chOff x="1130300" y="5503925"/>
            <a:chExt cx="2165350" cy="212915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3000" y="5516625"/>
              <a:ext cx="2139950" cy="210337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36650" y="5510275"/>
              <a:ext cx="2152650" cy="2116455"/>
            </a:xfrm>
            <a:custGeom>
              <a:avLst/>
              <a:gdLst/>
              <a:ahLst/>
              <a:cxnLst/>
              <a:rect l="l" t="t" r="r" b="b"/>
              <a:pathLst>
                <a:path w="2152650" h="2116454">
                  <a:moveTo>
                    <a:pt x="0" y="2116074"/>
                  </a:moveTo>
                  <a:lnTo>
                    <a:pt x="2152650" y="2116074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11607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30300" y="3159124"/>
            <a:ext cx="2165350" cy="2149475"/>
            <a:chOff x="1130300" y="3159124"/>
            <a:chExt cx="2165350" cy="214947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3000" y="3171824"/>
              <a:ext cx="2139950" cy="212407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36650" y="3165474"/>
              <a:ext cx="2152650" cy="2136775"/>
            </a:xfrm>
            <a:custGeom>
              <a:avLst/>
              <a:gdLst/>
              <a:ahLst/>
              <a:cxnLst/>
              <a:rect l="l" t="t" r="r" b="b"/>
              <a:pathLst>
                <a:path w="2152650" h="2136775">
                  <a:moveTo>
                    <a:pt x="0" y="2136775"/>
                  </a:moveTo>
                  <a:lnTo>
                    <a:pt x="2152650" y="2136775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1367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MARTÍN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IGNACIO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URRUTIA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VIO.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51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AGRÓNOMO.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BCI.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5" dirty="0">
                <a:latin typeface="Calibri"/>
                <a:cs typeface="Calibri"/>
              </a:rPr>
              <a:t>JUAN</a:t>
            </a:r>
            <a:r>
              <a:rPr sz="2000" b="1" spc="-35" dirty="0">
                <a:latin typeface="Calibri"/>
                <a:cs typeface="Calibri"/>
              </a:rPr>
              <a:t> PABLO </a:t>
            </a:r>
            <a:r>
              <a:rPr sz="2000" b="1" spc="-5" dirty="0">
                <a:latin typeface="Calibri"/>
                <a:cs typeface="Calibri"/>
              </a:rPr>
              <a:t>KINAST</a:t>
            </a:r>
            <a:r>
              <a:rPr sz="2000" b="1" spc="-10" dirty="0">
                <a:latin typeface="Calibri"/>
                <a:cs typeface="Calibri"/>
              </a:rPr>
              <a:t> GÓMEZ.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55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5" dirty="0">
                <a:latin typeface="Calibri"/>
                <a:cs typeface="Calibri"/>
              </a:rPr>
              <a:t>ALVAREZ, </a:t>
            </a:r>
            <a:r>
              <a:rPr sz="2000" b="1" spc="-5" dirty="0">
                <a:latin typeface="Calibri"/>
                <a:cs typeface="Calibri"/>
              </a:rPr>
              <a:t>AZOLA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KINAST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ABOGADOS.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5" dirty="0">
                <a:latin typeface="Calibri"/>
                <a:cs typeface="Calibri"/>
              </a:rPr>
              <a:t>CRISTÓBAL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CORREA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ECHEVARRÍA.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43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0" dirty="0">
                <a:latin typeface="Calibri"/>
                <a:cs typeface="Calibri"/>
              </a:rPr>
              <a:t>YAMANA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GOLD.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53439" y="656763"/>
            <a:ext cx="10149840" cy="7131684"/>
            <a:chOff x="853439" y="656763"/>
            <a:chExt cx="10149840" cy="7131684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2999" y="754125"/>
              <a:ext cx="2139950" cy="22017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36649" y="747775"/>
              <a:ext cx="2152650" cy="2214880"/>
            </a:xfrm>
            <a:custGeom>
              <a:avLst/>
              <a:gdLst/>
              <a:ahLst/>
              <a:cxnLst/>
              <a:rect l="l" t="t" r="r" b="b"/>
              <a:pathLst>
                <a:path w="2152650" h="2214880">
                  <a:moveTo>
                    <a:pt x="0" y="2214499"/>
                  </a:moveTo>
                  <a:lnTo>
                    <a:pt x="2152650" y="2214499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21449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3637" y="5241924"/>
              <a:ext cx="2141474" cy="253961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57287" y="5235574"/>
              <a:ext cx="2154555" cy="2546350"/>
            </a:xfrm>
            <a:custGeom>
              <a:avLst/>
              <a:gdLst/>
              <a:ahLst/>
              <a:cxnLst/>
              <a:rect l="l" t="t" r="r" b="b"/>
              <a:pathLst>
                <a:path w="2154554" h="2546350">
                  <a:moveTo>
                    <a:pt x="2154174" y="2545966"/>
                  </a:moveTo>
                  <a:lnTo>
                    <a:pt x="2154174" y="0"/>
                  </a:lnTo>
                  <a:lnTo>
                    <a:pt x="0" y="0"/>
                  </a:lnTo>
                  <a:lnTo>
                    <a:pt x="0" y="2545966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2999" y="2986150"/>
              <a:ext cx="2139950" cy="226060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36649" y="2979800"/>
              <a:ext cx="2152650" cy="2273300"/>
            </a:xfrm>
            <a:custGeom>
              <a:avLst/>
              <a:gdLst/>
              <a:ahLst/>
              <a:cxnLst/>
              <a:rect l="l" t="t" r="r" b="b"/>
              <a:pathLst>
                <a:path w="2152650" h="2273300">
                  <a:moveTo>
                    <a:pt x="0" y="2273300"/>
                  </a:moveTo>
                  <a:lnTo>
                    <a:pt x="2152650" y="2273300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27330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3439" y="656763"/>
              <a:ext cx="10149840" cy="80852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CARLOS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RICARDO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JORQUERA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WALSEN.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37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JORQUERA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WALSEN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CÍA.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CRISTIAN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ALFREDO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JUNGE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BASCUR.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36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 </a:t>
            </a:r>
            <a:r>
              <a:rPr sz="2000" b="1" spc="-10" dirty="0">
                <a:latin typeface="Calibri"/>
                <a:cs typeface="Calibri"/>
              </a:rPr>
              <a:t>MECÁNICO.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THE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BOSTON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CONSULTING</a:t>
            </a:r>
            <a:r>
              <a:rPr sz="2000" b="1" spc="-45" dirty="0">
                <a:latin typeface="Calibri"/>
                <a:cs typeface="Calibri"/>
              </a:rPr>
              <a:t> GROUP.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SEBASTIÁN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ALEJANDRO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OSORIO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CABELLO.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48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DISEÑADOR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INDUSTRIAL.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PICHILEMU.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5" dirty="0">
                <a:latin typeface="Calibri"/>
                <a:cs typeface="Calibri"/>
              </a:rPr>
              <a:t>CONSULTOR</a:t>
            </a:r>
            <a:r>
              <a:rPr sz="2000" b="1" spc="-8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INDEPENDIENTE.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48867" y="652271"/>
            <a:ext cx="10154920" cy="2411730"/>
            <a:chOff x="848867" y="652271"/>
            <a:chExt cx="10154920" cy="24117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2999" y="696975"/>
              <a:ext cx="2139950" cy="23541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36649" y="690625"/>
              <a:ext cx="2152650" cy="2367280"/>
            </a:xfrm>
            <a:custGeom>
              <a:avLst/>
              <a:gdLst/>
              <a:ahLst/>
              <a:cxnLst/>
              <a:rect l="l" t="t" r="r" b="b"/>
              <a:pathLst>
                <a:path w="2152650" h="2367280">
                  <a:moveTo>
                    <a:pt x="0" y="2366899"/>
                  </a:moveTo>
                  <a:lnTo>
                    <a:pt x="2152650" y="2366899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3668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8867" y="652271"/>
              <a:ext cx="10154412" cy="85344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130300" y="3122675"/>
            <a:ext cx="2165350" cy="2292350"/>
            <a:chOff x="1130300" y="3122675"/>
            <a:chExt cx="2165350" cy="229235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3000" y="3135375"/>
              <a:ext cx="2139950" cy="226695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36650" y="3129025"/>
              <a:ext cx="2152650" cy="2279650"/>
            </a:xfrm>
            <a:custGeom>
              <a:avLst/>
              <a:gdLst/>
              <a:ahLst/>
              <a:cxnLst/>
              <a:rect l="l" t="t" r="r" b="b"/>
              <a:pathLst>
                <a:path w="2152650" h="2279650">
                  <a:moveTo>
                    <a:pt x="0" y="2279650"/>
                  </a:moveTo>
                  <a:lnTo>
                    <a:pt x="2152650" y="2279650"/>
                  </a:lnTo>
                  <a:lnTo>
                    <a:pt x="2152650" y="0"/>
                  </a:lnTo>
                  <a:lnTo>
                    <a:pt x="0" y="0"/>
                  </a:lnTo>
                  <a:lnTo>
                    <a:pt x="0" y="227965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130300" y="5469000"/>
            <a:ext cx="2165350" cy="2319020"/>
            <a:chOff x="1130300" y="5469000"/>
            <a:chExt cx="2165350" cy="231902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3000" y="5481700"/>
              <a:ext cx="2139950" cy="229984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136650" y="5475350"/>
              <a:ext cx="2152650" cy="2306320"/>
            </a:xfrm>
            <a:custGeom>
              <a:avLst/>
              <a:gdLst/>
              <a:ahLst/>
              <a:cxnLst/>
              <a:rect l="l" t="t" r="r" b="b"/>
              <a:pathLst>
                <a:path w="2152650" h="2306320">
                  <a:moveTo>
                    <a:pt x="2152650" y="2306191"/>
                  </a:moveTo>
                  <a:lnTo>
                    <a:pt x="2152650" y="0"/>
                  </a:lnTo>
                  <a:lnTo>
                    <a:pt x="0" y="0"/>
                  </a:lnTo>
                  <a:lnTo>
                    <a:pt x="0" y="230619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9193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ENRIQUE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ALEJANDRO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WUTH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LUTZ.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43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CONSTRUCTOR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CONSTRUCTORA</a:t>
            </a:r>
            <a:r>
              <a:rPr sz="2000" b="1" spc="-7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WL.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495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4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GIANNI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MAURICIO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RIVERA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FOO.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COMERCIAL.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VIÑA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PONTIFICIA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UNIVERSIDAD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Calibri"/>
                <a:cs typeface="Calibri"/>
              </a:rPr>
              <a:t>CATÓLICA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 </a:t>
            </a:r>
            <a:r>
              <a:rPr sz="2000" b="1" spc="-25" dirty="0">
                <a:latin typeface="Calibri"/>
                <a:cs typeface="Calibri"/>
              </a:rPr>
              <a:t>VALPARAÍSO.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38225" y="1238249"/>
            <a:ext cx="2630805" cy="2868930"/>
            <a:chOff x="1038225" y="1238249"/>
            <a:chExt cx="2630805" cy="28689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0925" y="1250949"/>
              <a:ext cx="2605151" cy="284327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044575" y="1244599"/>
              <a:ext cx="2618105" cy="2856230"/>
            </a:xfrm>
            <a:custGeom>
              <a:avLst/>
              <a:gdLst/>
              <a:ahLst/>
              <a:cxnLst/>
              <a:rect l="l" t="t" r="r" b="b"/>
              <a:pathLst>
                <a:path w="2618104" h="2856229">
                  <a:moveTo>
                    <a:pt x="0" y="2855976"/>
                  </a:moveTo>
                  <a:lnTo>
                    <a:pt x="2617851" y="2855976"/>
                  </a:lnTo>
                  <a:lnTo>
                    <a:pt x="2617851" y="0"/>
                  </a:lnTo>
                  <a:lnTo>
                    <a:pt x="0" y="0"/>
                  </a:lnTo>
                  <a:lnTo>
                    <a:pt x="0" y="285597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038225" y="4384674"/>
            <a:ext cx="2643505" cy="2832100"/>
            <a:chOff x="1038225" y="4384674"/>
            <a:chExt cx="2643505" cy="283210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0925" y="4397374"/>
              <a:ext cx="2617851" cy="28067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044575" y="4391024"/>
              <a:ext cx="2630805" cy="2819400"/>
            </a:xfrm>
            <a:custGeom>
              <a:avLst/>
              <a:gdLst/>
              <a:ahLst/>
              <a:cxnLst/>
              <a:rect l="l" t="t" r="r" b="b"/>
              <a:pathLst>
                <a:path w="2630804" h="2819400">
                  <a:moveTo>
                    <a:pt x="0" y="2819400"/>
                  </a:moveTo>
                  <a:lnTo>
                    <a:pt x="2630551" y="2819400"/>
                  </a:lnTo>
                  <a:lnTo>
                    <a:pt x="2630551" y="0"/>
                  </a:lnTo>
                  <a:lnTo>
                    <a:pt x="0" y="0"/>
                  </a:lnTo>
                  <a:lnTo>
                    <a:pt x="0" y="28194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152843" y="37260"/>
            <a:ext cx="614766" cy="1063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60500" y="126568"/>
            <a:ext cx="97332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Calibri"/>
                <a:cs typeface="Calibri"/>
              </a:rPr>
              <a:t>DIRECCIÓN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DE </a:t>
            </a:r>
            <a:r>
              <a:rPr sz="2400" b="1" spc="-10" dirty="0">
                <a:latin typeface="Calibri"/>
                <a:cs typeface="Calibri"/>
              </a:rPr>
              <a:t>RECURSOS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HUMANOS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DE </a:t>
            </a:r>
            <a:r>
              <a:rPr sz="2400" b="1" dirty="0">
                <a:latin typeface="Calibri"/>
                <a:cs typeface="Calibri"/>
              </a:rPr>
              <a:t>LA</a:t>
            </a:r>
            <a:r>
              <a:rPr sz="2400" b="1" spc="-2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ARMADA</a:t>
            </a:r>
            <a:r>
              <a:rPr sz="2400" b="1" dirty="0">
                <a:latin typeface="Calibri"/>
                <a:cs typeface="Calibri"/>
              </a:rPr>
              <a:t> -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lang="es-CL" sz="2400" b="1" spc="-25" dirty="0" smtClean="0">
                <a:latin typeface="Calibri"/>
                <a:cs typeface="Calibri"/>
              </a:rPr>
              <a:t>SECRETGEN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17667" y="7173873"/>
            <a:ext cx="1439545" cy="52832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100" b="1" dirty="0">
                <a:latin typeface="Century"/>
                <a:cs typeface="Century"/>
              </a:rPr>
              <a:t>P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A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T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R</a:t>
            </a:r>
            <a:r>
              <a:rPr sz="1100" b="1" spc="-2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I</a:t>
            </a:r>
            <a:r>
              <a:rPr sz="1100" b="1" spc="-1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O</a:t>
            </a:r>
            <a:r>
              <a:rPr sz="1100" b="1" spc="-2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T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I</a:t>
            </a:r>
            <a:r>
              <a:rPr sz="1100" b="1" spc="-1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S</a:t>
            </a:r>
            <a:r>
              <a:rPr sz="1100" b="1" spc="-30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M</a:t>
            </a:r>
            <a:r>
              <a:rPr sz="1100" b="1" spc="-25" dirty="0">
                <a:latin typeface="Century"/>
                <a:cs typeface="Century"/>
              </a:rPr>
              <a:t> </a:t>
            </a:r>
            <a:r>
              <a:rPr sz="1100" b="1" dirty="0">
                <a:latin typeface="Century"/>
                <a:cs typeface="Century"/>
              </a:rPr>
              <a:t>O</a:t>
            </a:r>
            <a:endParaRPr sz="1100">
              <a:latin typeface="Century"/>
              <a:cs typeface="Century"/>
            </a:endParaRPr>
          </a:p>
          <a:p>
            <a:pPr marL="510540">
              <a:lnSpc>
                <a:spcPct val="100000"/>
              </a:lnSpc>
              <a:spcBef>
                <a:spcPts val="660"/>
              </a:spcBef>
            </a:pPr>
            <a:r>
              <a:rPr sz="1100" b="1" spc="5" dirty="0">
                <a:latin typeface="Century"/>
                <a:cs typeface="Century"/>
              </a:rPr>
              <a:t>VALENTÍA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94001" y="7508544"/>
            <a:ext cx="5778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15" dirty="0">
                <a:latin typeface="Century"/>
                <a:cs typeface="Century"/>
              </a:rPr>
              <a:t>H</a:t>
            </a:r>
            <a:r>
              <a:rPr sz="1100" b="1" dirty="0">
                <a:latin typeface="Century"/>
                <a:cs typeface="Century"/>
              </a:rPr>
              <a:t>ON</a:t>
            </a:r>
            <a:r>
              <a:rPr sz="1100" b="1" spc="-10" dirty="0">
                <a:latin typeface="Century"/>
                <a:cs typeface="Century"/>
              </a:rPr>
              <a:t>O</a:t>
            </a:r>
            <a:r>
              <a:rPr sz="1100" b="1" dirty="0">
                <a:latin typeface="Century"/>
                <a:cs typeface="Century"/>
              </a:rPr>
              <a:t>R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3621" y="7508544"/>
            <a:ext cx="7219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Century"/>
                <a:cs typeface="Century"/>
              </a:rPr>
              <a:t>LEALTAD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55256" y="7508544"/>
            <a:ext cx="9798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5" dirty="0">
                <a:latin typeface="Century"/>
                <a:cs typeface="Century"/>
              </a:rPr>
              <a:t>I</a:t>
            </a:r>
            <a:r>
              <a:rPr sz="1100" b="1" spc="10" dirty="0">
                <a:latin typeface="Century"/>
                <a:cs typeface="Century"/>
              </a:rPr>
              <a:t>N</a:t>
            </a:r>
            <a:r>
              <a:rPr sz="1100" b="1" spc="5" dirty="0">
                <a:latin typeface="Century"/>
                <a:cs typeface="Century"/>
              </a:rPr>
              <a:t>T</a:t>
            </a:r>
            <a:r>
              <a:rPr sz="1100" b="1" spc="-10" dirty="0">
                <a:latin typeface="Century"/>
                <a:cs typeface="Century"/>
              </a:rPr>
              <a:t>E</a:t>
            </a:r>
            <a:r>
              <a:rPr sz="1100" b="1" dirty="0">
                <a:latin typeface="Century"/>
                <a:cs typeface="Century"/>
              </a:rPr>
              <a:t>G</a:t>
            </a:r>
            <a:r>
              <a:rPr sz="1100" b="1" spc="5" dirty="0">
                <a:latin typeface="Century"/>
                <a:cs typeface="Century"/>
              </a:rPr>
              <a:t>R</a:t>
            </a:r>
            <a:r>
              <a:rPr sz="1100" b="1" spc="-10" dirty="0">
                <a:latin typeface="Century"/>
                <a:cs typeface="Century"/>
              </a:rPr>
              <a:t>IDA</a:t>
            </a:r>
            <a:r>
              <a:rPr sz="1100" b="1" dirty="0">
                <a:latin typeface="Century"/>
                <a:cs typeface="Century"/>
              </a:rPr>
              <a:t>D</a:t>
            </a:r>
            <a:endParaRPr sz="1100">
              <a:latin typeface="Century"/>
              <a:cs typeface="Century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44685" y="7508544"/>
            <a:ext cx="5410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Century"/>
                <a:cs typeface="Century"/>
              </a:rPr>
              <a:t>D</a:t>
            </a:r>
            <a:r>
              <a:rPr sz="1100" b="1" spc="-10" dirty="0">
                <a:latin typeface="Century"/>
                <a:cs typeface="Century"/>
              </a:rPr>
              <a:t>E</a:t>
            </a:r>
            <a:r>
              <a:rPr sz="1100" b="1" spc="5" dirty="0">
                <a:latin typeface="Century"/>
                <a:cs typeface="Century"/>
              </a:rPr>
              <a:t>BE</a:t>
            </a:r>
            <a:r>
              <a:rPr sz="1100" b="1" dirty="0">
                <a:latin typeface="Century"/>
                <a:cs typeface="Century"/>
              </a:rPr>
              <a:t>R</a:t>
            </a:r>
            <a:endParaRPr sz="1100">
              <a:latin typeface="Century"/>
              <a:cs typeface="Century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7121571"/>
            <a:ext cx="11878056" cy="8085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PROCESO</a:t>
            </a:r>
            <a:r>
              <a:rPr spc="-30" dirty="0"/>
              <a:t> </a:t>
            </a:r>
            <a:r>
              <a:rPr spc="-5" dirty="0"/>
              <a:t>DE</a:t>
            </a:r>
            <a:r>
              <a:rPr spc="-30" dirty="0"/>
              <a:t> </a:t>
            </a:r>
            <a:r>
              <a:rPr spc="-15" dirty="0"/>
              <a:t>SELECCIÓN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807333" y="3171519"/>
            <a:ext cx="42481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C.A.O.R. </a:t>
            </a:r>
            <a:r>
              <a:rPr sz="4000" b="1" spc="-145" dirty="0">
                <a:latin typeface="Calibri"/>
                <a:cs typeface="Calibri"/>
              </a:rPr>
              <a:t>YATES</a:t>
            </a:r>
            <a:r>
              <a:rPr sz="4000" b="1" spc="-2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2023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52843" y="37260"/>
            <a:ext cx="614766" cy="106384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110473" y="6505142"/>
            <a:ext cx="362140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VIÑA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DEL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MAR,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06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DE </a:t>
            </a:r>
            <a:r>
              <a:rPr sz="1600" b="1" spc="-10" dirty="0">
                <a:latin typeface="Calibri"/>
                <a:cs typeface="Calibri"/>
              </a:rPr>
              <a:t>DICIEMBRE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DE</a:t>
            </a:r>
            <a:r>
              <a:rPr sz="1600" b="1" spc="36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2022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76611" y="5834062"/>
            <a:ext cx="4097654" cy="1008380"/>
            <a:chOff x="3876611" y="5834062"/>
            <a:chExt cx="4097654" cy="100838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86199" y="5843587"/>
              <a:ext cx="4078224" cy="98901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81373" y="5838824"/>
              <a:ext cx="4088129" cy="998855"/>
            </a:xfrm>
            <a:custGeom>
              <a:avLst/>
              <a:gdLst/>
              <a:ahLst/>
              <a:cxnLst/>
              <a:rect l="l" t="t" r="r" b="b"/>
              <a:pathLst>
                <a:path w="4088129" h="998854">
                  <a:moveTo>
                    <a:pt x="0" y="998537"/>
                  </a:moveTo>
                  <a:lnTo>
                    <a:pt x="4087876" y="998537"/>
                  </a:lnTo>
                  <a:lnTo>
                    <a:pt x="4087876" y="0"/>
                  </a:lnTo>
                  <a:lnTo>
                    <a:pt x="0" y="0"/>
                  </a:lnTo>
                  <a:lnTo>
                    <a:pt x="0" y="99853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98575" y="828674"/>
            <a:ext cx="2125980" cy="2181225"/>
            <a:chOff x="1298575" y="828674"/>
            <a:chExt cx="2125980" cy="21812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1275" y="841374"/>
              <a:ext cx="2100326" cy="215582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04925" y="835024"/>
              <a:ext cx="2113280" cy="2168525"/>
            </a:xfrm>
            <a:custGeom>
              <a:avLst/>
              <a:gdLst/>
              <a:ahLst/>
              <a:cxnLst/>
              <a:rect l="l" t="t" r="r" b="b"/>
              <a:pathLst>
                <a:path w="2113279" h="2168525">
                  <a:moveTo>
                    <a:pt x="0" y="2168525"/>
                  </a:moveTo>
                  <a:lnTo>
                    <a:pt x="2113026" y="2168525"/>
                  </a:lnTo>
                  <a:lnTo>
                    <a:pt x="2113026" y="0"/>
                  </a:lnTo>
                  <a:lnTo>
                    <a:pt x="0" y="0"/>
                  </a:lnTo>
                  <a:lnTo>
                    <a:pt x="0" y="216852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298575" y="3179825"/>
            <a:ext cx="2125980" cy="2189480"/>
            <a:chOff x="1298575" y="3179825"/>
            <a:chExt cx="2125980" cy="218948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1275" y="3192525"/>
              <a:ext cx="2100326" cy="21636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04925" y="3186175"/>
              <a:ext cx="2113280" cy="2176780"/>
            </a:xfrm>
            <a:custGeom>
              <a:avLst/>
              <a:gdLst/>
              <a:ahLst/>
              <a:cxnLst/>
              <a:rect l="l" t="t" r="r" b="b"/>
              <a:pathLst>
                <a:path w="2113279" h="2176779">
                  <a:moveTo>
                    <a:pt x="0" y="2176399"/>
                  </a:moveTo>
                  <a:lnTo>
                    <a:pt x="2113026" y="2176399"/>
                  </a:lnTo>
                  <a:lnTo>
                    <a:pt x="2113026" y="0"/>
                  </a:lnTo>
                  <a:lnTo>
                    <a:pt x="0" y="0"/>
                  </a:lnTo>
                  <a:lnTo>
                    <a:pt x="0" y="21763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298575" y="5513387"/>
            <a:ext cx="2125980" cy="2178050"/>
            <a:chOff x="1298575" y="5513387"/>
            <a:chExt cx="2125980" cy="217805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11275" y="5526087"/>
              <a:ext cx="2100326" cy="215265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304925" y="5519737"/>
              <a:ext cx="2113280" cy="2165350"/>
            </a:xfrm>
            <a:custGeom>
              <a:avLst/>
              <a:gdLst/>
              <a:ahLst/>
              <a:cxnLst/>
              <a:rect l="l" t="t" r="r" b="b"/>
              <a:pathLst>
                <a:path w="2113279" h="2165350">
                  <a:moveTo>
                    <a:pt x="0" y="2165350"/>
                  </a:moveTo>
                  <a:lnTo>
                    <a:pt x="2113026" y="2165350"/>
                  </a:lnTo>
                  <a:lnTo>
                    <a:pt x="2113026" y="0"/>
                  </a:lnTo>
                  <a:lnTo>
                    <a:pt x="0" y="0"/>
                  </a:lnTo>
                  <a:lnTo>
                    <a:pt x="0" y="216535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IGNACIO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JOSÉ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LARRAÍN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JIMÉNEZ.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PHILIPPI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PRIETOCARRIZOSA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FERRERO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DU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&amp;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URÍA ABOGADOS.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MARÍA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ISABEL</a:t>
            </a:r>
            <a:r>
              <a:rPr sz="2000" b="1" spc="-10" dirty="0">
                <a:latin typeface="Calibri"/>
                <a:cs typeface="Calibri"/>
              </a:rPr>
              <a:t> FIGUEROA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BITTNER.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VIOLLIER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ASOCIADOS </a:t>
            </a:r>
            <a:r>
              <a:rPr sz="2000" b="1" spc="-20" dirty="0">
                <a:latin typeface="Calibri"/>
                <a:cs typeface="Calibri"/>
              </a:rPr>
              <a:t>AJUSTADORES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SEGUROS </a:t>
            </a:r>
            <a:r>
              <a:rPr sz="2000" b="1" spc="-40" dirty="0">
                <a:latin typeface="Calibri"/>
                <a:cs typeface="Calibri"/>
              </a:rPr>
              <a:t>LTDA.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56050" y="3375024"/>
            <a:ext cx="7174230" cy="1862455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 marL="44577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5" dirty="0">
                <a:latin typeface="Calibri"/>
                <a:cs typeface="Calibri"/>
              </a:rPr>
              <a:t>PAULA </a:t>
            </a:r>
            <a:r>
              <a:rPr sz="2000" b="1" spc="-5" dirty="0">
                <a:latin typeface="Calibri"/>
                <a:cs typeface="Calibri"/>
              </a:rPr>
              <a:t>MACARENA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ESPEJO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TORRICO.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43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PSICÓLOGA.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marR="523240" indent="-342900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85" dirty="0">
                <a:latin typeface="Calibri"/>
                <a:cs typeface="Calibri"/>
              </a:rPr>
              <a:t>BATA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/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BOLDTALK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EMPRESA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CONSULTORA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DESARROLLO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ORGANIZACIONAL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5" dirty="0">
                <a:latin typeface="Calibri"/>
                <a:cs typeface="Calibri"/>
              </a:rPr>
              <a:t> HUMANO.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LORENA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VIVIANA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MEDEL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GONZÁLEZ.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50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0" dirty="0">
                <a:latin typeface="Calibri"/>
                <a:cs typeface="Calibri"/>
              </a:rPr>
              <a:t>PERIODISTA.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5" dirty="0">
                <a:latin typeface="Calibri"/>
                <a:cs typeface="Calibri"/>
              </a:rPr>
              <a:t>CAPITAL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REPUTACIONAL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(AGENCIA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COMUNICACIONES).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887"/>
            <a:ext cx="7174230" cy="182880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28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MAURICIO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ALFONSO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LÓPEZ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MUÑIZ.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MÉDICO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CIRUJANO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OFTALMÓLOGO.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marR="455295" indent="-342900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0" dirty="0">
                <a:latin typeface="Calibri"/>
                <a:cs typeface="Calibri"/>
              </a:rPr>
              <a:t>HOSPITAL </a:t>
            </a:r>
            <a:r>
              <a:rPr sz="2000" b="1" dirty="0">
                <a:latin typeface="Calibri"/>
                <a:cs typeface="Calibri"/>
              </a:rPr>
              <a:t>EL </a:t>
            </a:r>
            <a:r>
              <a:rPr sz="2000" b="1" spc="-35" dirty="0">
                <a:latin typeface="Calibri"/>
                <a:cs typeface="Calibri"/>
              </a:rPr>
              <a:t>SALVADOR </a:t>
            </a:r>
            <a:r>
              <a:rPr sz="2000" b="1" dirty="0">
                <a:latin typeface="Calibri"/>
                <a:cs typeface="Calibri"/>
              </a:rPr>
              <a:t>/ CLÍNICA </a:t>
            </a:r>
            <a:r>
              <a:rPr sz="2000" b="1" spc="-15" dirty="0">
                <a:latin typeface="Calibri"/>
                <a:cs typeface="Calibri"/>
              </a:rPr>
              <a:t>OFTALMOLÓGICA </a:t>
            </a:r>
            <a:r>
              <a:rPr sz="2000" b="1" spc="-5" dirty="0">
                <a:latin typeface="Calibri"/>
                <a:cs typeface="Calibri"/>
              </a:rPr>
              <a:t>MIRA </a:t>
            </a:r>
            <a:r>
              <a:rPr sz="2000" b="1" dirty="0">
                <a:latin typeface="Calibri"/>
                <a:cs typeface="Calibri"/>
              </a:rPr>
              <a:t>/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UNIVERSIDAD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CHILE.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5" dirty="0">
                <a:latin typeface="Calibri"/>
                <a:cs typeface="Calibri"/>
              </a:rPr>
              <a:t>JUAN</a:t>
            </a:r>
            <a:r>
              <a:rPr sz="2000" b="1" spc="-40" dirty="0">
                <a:latin typeface="Calibri"/>
                <a:cs typeface="Calibri"/>
              </a:rPr>
              <a:t> PAULO </a:t>
            </a:r>
            <a:r>
              <a:rPr sz="2000" b="1" spc="-10" dirty="0">
                <a:latin typeface="Calibri"/>
                <a:cs typeface="Calibri"/>
              </a:rPr>
              <a:t>BAMBACH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0" dirty="0">
                <a:latin typeface="Calibri"/>
                <a:cs typeface="Calibri"/>
              </a:rPr>
              <a:t>SALVATORE.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PHILIPPI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PRIETOCARRIZOSA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FERRERO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DU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&amp;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URÍA ABOGADOS.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95400" y="831849"/>
            <a:ext cx="2124075" cy="2162175"/>
            <a:chOff x="1295400" y="831849"/>
            <a:chExt cx="2124075" cy="216217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1256" y="917758"/>
              <a:ext cx="1975223" cy="206356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01750" y="838199"/>
              <a:ext cx="2111375" cy="2149475"/>
            </a:xfrm>
            <a:custGeom>
              <a:avLst/>
              <a:gdLst/>
              <a:ahLst/>
              <a:cxnLst/>
              <a:rect l="l" t="t" r="r" b="b"/>
              <a:pathLst>
                <a:path w="2111375" h="2149475">
                  <a:moveTo>
                    <a:pt x="0" y="2149475"/>
                  </a:moveTo>
                  <a:lnTo>
                    <a:pt x="2111375" y="2149475"/>
                  </a:lnTo>
                  <a:lnTo>
                    <a:pt x="2111375" y="0"/>
                  </a:lnTo>
                  <a:lnTo>
                    <a:pt x="0" y="0"/>
                  </a:lnTo>
                  <a:lnTo>
                    <a:pt x="0" y="21494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258887" y="3122675"/>
            <a:ext cx="2203450" cy="2208530"/>
            <a:chOff x="1258887" y="3122675"/>
            <a:chExt cx="2203450" cy="220853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1650" y="3135375"/>
              <a:ext cx="2178050" cy="218274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65237" y="3129025"/>
              <a:ext cx="2190750" cy="2195830"/>
            </a:xfrm>
            <a:custGeom>
              <a:avLst/>
              <a:gdLst/>
              <a:ahLst/>
              <a:cxnLst/>
              <a:rect l="l" t="t" r="r" b="b"/>
              <a:pathLst>
                <a:path w="2190750" h="2195829">
                  <a:moveTo>
                    <a:pt x="0" y="2195449"/>
                  </a:moveTo>
                  <a:lnTo>
                    <a:pt x="2190750" y="2195449"/>
                  </a:lnTo>
                  <a:lnTo>
                    <a:pt x="2190750" y="0"/>
                  </a:lnTo>
                  <a:lnTo>
                    <a:pt x="0" y="0"/>
                  </a:lnTo>
                  <a:lnTo>
                    <a:pt x="0" y="219544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258887" y="5494337"/>
            <a:ext cx="2257425" cy="2178050"/>
            <a:chOff x="1258887" y="5494337"/>
            <a:chExt cx="2257425" cy="217805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1650" y="5507037"/>
              <a:ext cx="2232025" cy="215265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265237" y="5500687"/>
              <a:ext cx="2244725" cy="2165350"/>
            </a:xfrm>
            <a:custGeom>
              <a:avLst/>
              <a:gdLst/>
              <a:ahLst/>
              <a:cxnLst/>
              <a:rect l="l" t="t" r="r" b="b"/>
              <a:pathLst>
                <a:path w="2244725" h="2165350">
                  <a:moveTo>
                    <a:pt x="0" y="2165350"/>
                  </a:moveTo>
                  <a:lnTo>
                    <a:pt x="2244725" y="2165350"/>
                  </a:lnTo>
                  <a:lnTo>
                    <a:pt x="2244725" y="0"/>
                  </a:lnTo>
                  <a:lnTo>
                    <a:pt x="0" y="0"/>
                  </a:lnTo>
                  <a:lnTo>
                    <a:pt x="0" y="216535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RAÚL </a:t>
            </a:r>
            <a:r>
              <a:rPr sz="2000" b="1" spc="-50" dirty="0">
                <a:latin typeface="Calibri"/>
                <a:cs typeface="Calibri"/>
              </a:rPr>
              <a:t>GUSTAVO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OGAZ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ARRIAGADA.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42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ADMINISTRACIÓN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AGROINDUSTRIAL.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BANCO</a:t>
            </a:r>
            <a:r>
              <a:rPr sz="2000" b="1" spc="-20" dirty="0">
                <a:latin typeface="Calibri"/>
                <a:cs typeface="Calibri"/>
              </a:rPr>
              <a:t> SANTANDER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CHILE,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DIVISIÓN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FINANCIERA.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IGNACIO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40" dirty="0">
                <a:latin typeface="Calibri"/>
                <a:cs typeface="Calibri"/>
              </a:rPr>
              <a:t>OCTAVIO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BENJAMÍN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BOLELLI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35" dirty="0">
                <a:latin typeface="Calibri"/>
                <a:cs typeface="Calibri"/>
              </a:rPr>
              <a:t>ÁLVAREZ.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41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MBC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ABOGADOS.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BENJAMÍN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EDUARDO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SOLARI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45" dirty="0">
                <a:latin typeface="Calibri"/>
                <a:cs typeface="Calibri"/>
              </a:rPr>
              <a:t>FLOODY.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41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OBRAS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CIVILES.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VIÑA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INMOBILIARIA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SOLARI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CHILE.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52537" y="798575"/>
            <a:ext cx="2167255" cy="2221230"/>
            <a:chOff x="1252537" y="798575"/>
            <a:chExt cx="2167255" cy="22212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5237" y="811275"/>
              <a:ext cx="2141474" cy="219544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258887" y="804925"/>
              <a:ext cx="2154555" cy="2208530"/>
            </a:xfrm>
            <a:custGeom>
              <a:avLst/>
              <a:gdLst/>
              <a:ahLst/>
              <a:cxnLst/>
              <a:rect l="l" t="t" r="r" b="b"/>
              <a:pathLst>
                <a:path w="2154554" h="2208530">
                  <a:moveTo>
                    <a:pt x="0" y="2208149"/>
                  </a:moveTo>
                  <a:lnTo>
                    <a:pt x="2154174" y="2208149"/>
                  </a:lnTo>
                  <a:lnTo>
                    <a:pt x="2154174" y="0"/>
                  </a:lnTo>
                  <a:lnTo>
                    <a:pt x="0" y="0"/>
                  </a:lnTo>
                  <a:lnTo>
                    <a:pt x="0" y="220814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258887" y="3140074"/>
            <a:ext cx="2160905" cy="2273300"/>
            <a:chOff x="1258887" y="3140074"/>
            <a:chExt cx="2160905" cy="22733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1650" y="3262651"/>
              <a:ext cx="2135124" cy="213802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65237" y="3146424"/>
              <a:ext cx="2148205" cy="2260600"/>
            </a:xfrm>
            <a:custGeom>
              <a:avLst/>
              <a:gdLst/>
              <a:ahLst/>
              <a:cxnLst/>
              <a:rect l="l" t="t" r="r" b="b"/>
              <a:pathLst>
                <a:path w="2148204" h="2260600">
                  <a:moveTo>
                    <a:pt x="0" y="2260600"/>
                  </a:moveTo>
                  <a:lnTo>
                    <a:pt x="2147824" y="2260600"/>
                  </a:lnTo>
                  <a:lnTo>
                    <a:pt x="2147824" y="0"/>
                  </a:lnTo>
                  <a:lnTo>
                    <a:pt x="0" y="0"/>
                  </a:lnTo>
                  <a:lnTo>
                    <a:pt x="0" y="2260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249362" y="5535612"/>
            <a:ext cx="2170430" cy="2136775"/>
            <a:chOff x="1249362" y="5535612"/>
            <a:chExt cx="2170430" cy="213677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62062" y="5548312"/>
              <a:ext cx="2144649" cy="211137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255712" y="5541962"/>
              <a:ext cx="2157730" cy="2124075"/>
            </a:xfrm>
            <a:custGeom>
              <a:avLst/>
              <a:gdLst/>
              <a:ahLst/>
              <a:cxnLst/>
              <a:rect l="l" t="t" r="r" b="b"/>
              <a:pathLst>
                <a:path w="2157729" h="2124075">
                  <a:moveTo>
                    <a:pt x="0" y="2124075"/>
                  </a:moveTo>
                  <a:lnTo>
                    <a:pt x="2157349" y="2124075"/>
                  </a:lnTo>
                  <a:lnTo>
                    <a:pt x="2157349" y="0"/>
                  </a:lnTo>
                  <a:lnTo>
                    <a:pt x="0" y="0"/>
                  </a:lnTo>
                  <a:lnTo>
                    <a:pt x="0" y="21240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ÓSCAR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ERNESTO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LA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CRUZ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CONTRERAS.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54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ESTUDIO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ABOGADOS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40" dirty="0">
                <a:latin typeface="Calibri"/>
                <a:cs typeface="Calibri"/>
              </a:rPr>
              <a:t>ÁLVAREZ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-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AZOLA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&amp;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CIA.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519800"/>
            <a:ext cx="7174230" cy="2062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100965" rIns="0" bIns="0" rtlCol="0">
            <a:spAutoFit/>
          </a:bodyPr>
          <a:lstStyle/>
          <a:p>
            <a:pPr marL="445770" indent="-343535">
              <a:lnSpc>
                <a:spcPct val="100000"/>
              </a:lnSpc>
              <a:spcBef>
                <a:spcPts val="795"/>
              </a:spcBef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SEBASTIÁN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MATÍAS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VIDAURRE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QUEZADA.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47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PSICÓLOGO.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marR="721360" indent="-342900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5" dirty="0">
                <a:latin typeface="Calibri"/>
                <a:cs typeface="Calibri"/>
              </a:rPr>
              <a:t>PÍVOTAL </a:t>
            </a:r>
            <a:r>
              <a:rPr sz="2000" b="1" spc="-20" dirty="0">
                <a:latin typeface="Calibri"/>
                <a:cs typeface="Calibri"/>
              </a:rPr>
              <a:t>(CONSULTORA </a:t>
            </a:r>
            <a:r>
              <a:rPr sz="2000" b="1" spc="-10" dirty="0">
                <a:latin typeface="Calibri"/>
                <a:cs typeface="Calibri"/>
              </a:rPr>
              <a:t>ÁREA </a:t>
            </a:r>
            <a:r>
              <a:rPr sz="2000" b="1" spc="-5" dirty="0">
                <a:latin typeface="Calibri"/>
                <a:cs typeface="Calibri"/>
              </a:rPr>
              <a:t>PERSONAS </a:t>
            </a:r>
            <a:r>
              <a:rPr sz="2000" b="1" dirty="0">
                <a:latin typeface="Calibri"/>
                <a:cs typeface="Calibri"/>
              </a:rPr>
              <a:t>Y </a:t>
            </a:r>
            <a:r>
              <a:rPr sz="2000" b="1" spc="-15" dirty="0">
                <a:latin typeface="Calibri"/>
                <a:cs typeface="Calibri"/>
              </a:rPr>
              <a:t>PROYECTOS) </a:t>
            </a:r>
            <a:r>
              <a:rPr sz="2000" b="1" dirty="0">
                <a:latin typeface="Calibri"/>
                <a:cs typeface="Calibri"/>
              </a:rPr>
              <a:t>/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UNIVERSIDAD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ADOLFO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IBAÑEZ.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JOSÉ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MANUEL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IZQUIERDO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CORREA.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60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INDUSTRIAL.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5" dirty="0">
                <a:latin typeface="Calibri"/>
                <a:cs typeface="Calibri"/>
              </a:rPr>
              <a:t>ABAKO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PARTNERS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(CONSULTORA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FINANCIERA).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58887" y="866774"/>
            <a:ext cx="2160905" cy="2079625"/>
            <a:chOff x="1258887" y="866774"/>
            <a:chExt cx="2160905" cy="207962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1650" y="879474"/>
              <a:ext cx="2135124" cy="205422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265237" y="873124"/>
              <a:ext cx="2148205" cy="2066925"/>
            </a:xfrm>
            <a:custGeom>
              <a:avLst/>
              <a:gdLst/>
              <a:ahLst/>
              <a:cxnLst/>
              <a:rect l="l" t="t" r="r" b="b"/>
              <a:pathLst>
                <a:path w="2148204" h="2066925">
                  <a:moveTo>
                    <a:pt x="0" y="2066925"/>
                  </a:moveTo>
                  <a:lnTo>
                    <a:pt x="2147824" y="2066925"/>
                  </a:lnTo>
                  <a:lnTo>
                    <a:pt x="2147824" y="0"/>
                  </a:lnTo>
                  <a:lnTo>
                    <a:pt x="0" y="0"/>
                  </a:lnTo>
                  <a:lnTo>
                    <a:pt x="0" y="206692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258887" y="5316600"/>
            <a:ext cx="2160905" cy="2471420"/>
            <a:chOff x="1258887" y="5316600"/>
            <a:chExt cx="2160905" cy="247142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1650" y="5329300"/>
              <a:ext cx="2135124" cy="245224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65237" y="5322950"/>
              <a:ext cx="2148205" cy="2458720"/>
            </a:xfrm>
            <a:custGeom>
              <a:avLst/>
              <a:gdLst/>
              <a:ahLst/>
              <a:cxnLst/>
              <a:rect l="l" t="t" r="r" b="b"/>
              <a:pathLst>
                <a:path w="2148204" h="2458720">
                  <a:moveTo>
                    <a:pt x="2147824" y="2458591"/>
                  </a:moveTo>
                  <a:lnTo>
                    <a:pt x="2147824" y="0"/>
                  </a:lnTo>
                  <a:lnTo>
                    <a:pt x="0" y="0"/>
                  </a:lnTo>
                  <a:lnTo>
                    <a:pt x="0" y="245859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258887" y="3054349"/>
            <a:ext cx="2160905" cy="2148205"/>
            <a:chOff x="1258887" y="3054349"/>
            <a:chExt cx="2160905" cy="214820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1650" y="3067049"/>
              <a:ext cx="2135124" cy="212255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265237" y="3060699"/>
              <a:ext cx="2148205" cy="2135505"/>
            </a:xfrm>
            <a:custGeom>
              <a:avLst/>
              <a:gdLst/>
              <a:ahLst/>
              <a:cxnLst/>
              <a:rect l="l" t="t" r="r" b="b"/>
              <a:pathLst>
                <a:path w="2148204" h="2135504">
                  <a:moveTo>
                    <a:pt x="0" y="2135251"/>
                  </a:moveTo>
                  <a:lnTo>
                    <a:pt x="2147824" y="2135251"/>
                  </a:lnTo>
                  <a:lnTo>
                    <a:pt x="2147824" y="0"/>
                  </a:lnTo>
                  <a:lnTo>
                    <a:pt x="0" y="0"/>
                  </a:lnTo>
                  <a:lnTo>
                    <a:pt x="0" y="213525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317105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CARLOS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ÁNDRES</a:t>
            </a:r>
            <a:r>
              <a:rPr sz="2000" b="1" spc="-10" dirty="0">
                <a:latin typeface="Calibri"/>
                <a:cs typeface="Calibri"/>
              </a:rPr>
              <a:t> JONES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MONTES.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47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EJEC.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MECÁNICA.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VIÑA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UNIO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ENERGY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SERVICES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(EMPRESA</a:t>
            </a:r>
            <a:r>
              <a:rPr sz="2000" b="1" spc="1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GENERACIÓN</a:t>
            </a:r>
            <a:r>
              <a:rPr sz="2000" b="1" spc="-5" dirty="0">
                <a:latin typeface="Calibri"/>
                <a:cs typeface="Calibri"/>
              </a:rPr>
              <a:t> ENERGÉTICA).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317105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40" dirty="0">
                <a:latin typeface="Calibri"/>
                <a:cs typeface="Calibri"/>
              </a:rPr>
              <a:t>PATRICIO </a:t>
            </a:r>
            <a:r>
              <a:rPr sz="2000" b="1" spc="-15" dirty="0">
                <a:latin typeface="Calibri"/>
                <a:cs typeface="Calibri"/>
              </a:rPr>
              <a:t>ESTEBAN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SANTIS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GUERRERO.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51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PSICÓLOGO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ORGANIZACIONAL.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CONCÓN.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MAINSOFT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5" dirty="0">
                <a:latin typeface="Calibri"/>
                <a:cs typeface="Calibri"/>
              </a:rPr>
              <a:t>S.A.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(GERENTE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PERSONAS).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317105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BENJAMÍN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EDUARDO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SOLARI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45" dirty="0">
                <a:latin typeface="Calibri"/>
                <a:cs typeface="Calibri"/>
              </a:rPr>
              <a:t>FLOODY.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39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CONSTRUCTOR.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VIÑA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INVERSIONES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SOLARI.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48867" y="652271"/>
            <a:ext cx="10154920" cy="7112634"/>
            <a:chOff x="848867" y="652271"/>
            <a:chExt cx="10154920" cy="7112634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3174" y="679449"/>
              <a:ext cx="2136775" cy="238607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266824" y="673099"/>
              <a:ext cx="2149475" cy="2399030"/>
            </a:xfrm>
            <a:custGeom>
              <a:avLst/>
              <a:gdLst/>
              <a:ahLst/>
              <a:cxnLst/>
              <a:rect l="l" t="t" r="r" b="b"/>
              <a:pathLst>
                <a:path w="2149475" h="2399030">
                  <a:moveTo>
                    <a:pt x="0" y="2398776"/>
                  </a:moveTo>
                  <a:lnTo>
                    <a:pt x="2149475" y="2398776"/>
                  </a:lnTo>
                  <a:lnTo>
                    <a:pt x="2149475" y="0"/>
                  </a:lnTo>
                  <a:lnTo>
                    <a:pt x="0" y="0"/>
                  </a:lnTo>
                  <a:lnTo>
                    <a:pt x="0" y="239877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3174" y="3125850"/>
              <a:ext cx="2136775" cy="229387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266824" y="3119500"/>
              <a:ext cx="2149475" cy="2306955"/>
            </a:xfrm>
            <a:custGeom>
              <a:avLst/>
              <a:gdLst/>
              <a:ahLst/>
              <a:cxnLst/>
              <a:rect l="l" t="t" r="r" b="b"/>
              <a:pathLst>
                <a:path w="2149475" h="2306954">
                  <a:moveTo>
                    <a:pt x="0" y="2306574"/>
                  </a:moveTo>
                  <a:lnTo>
                    <a:pt x="2149475" y="2306574"/>
                  </a:lnTo>
                  <a:lnTo>
                    <a:pt x="2149475" y="0"/>
                  </a:lnTo>
                  <a:lnTo>
                    <a:pt x="0" y="0"/>
                  </a:lnTo>
                  <a:lnTo>
                    <a:pt x="0" y="230657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1650" y="5533908"/>
              <a:ext cx="2201799" cy="221785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65237" y="5467286"/>
              <a:ext cx="2214880" cy="2291080"/>
            </a:xfrm>
            <a:custGeom>
              <a:avLst/>
              <a:gdLst/>
              <a:ahLst/>
              <a:cxnLst/>
              <a:rect l="l" t="t" r="r" b="b"/>
              <a:pathLst>
                <a:path w="2214879" h="2291079">
                  <a:moveTo>
                    <a:pt x="0" y="2290826"/>
                  </a:moveTo>
                  <a:lnTo>
                    <a:pt x="2214499" y="2290826"/>
                  </a:lnTo>
                  <a:lnTo>
                    <a:pt x="2214499" y="0"/>
                  </a:lnTo>
                  <a:lnTo>
                    <a:pt x="0" y="0"/>
                  </a:lnTo>
                  <a:lnTo>
                    <a:pt x="0" y="22908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8867" y="652271"/>
              <a:ext cx="10154412" cy="85344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5" dirty="0">
                <a:latin typeface="Calibri"/>
                <a:cs typeface="Calibri"/>
              </a:rPr>
              <a:t>CONSTANZA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ISABEL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LEIVA</a:t>
            </a:r>
            <a:r>
              <a:rPr sz="2000" b="1" spc="-5" dirty="0">
                <a:latin typeface="Calibri"/>
                <a:cs typeface="Calibri"/>
              </a:rPr>
              <a:t> LARRAGAÑA.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34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COMERCIAL.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KARÜN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(EMPRESA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0" dirty="0">
                <a:latin typeface="Calibri"/>
                <a:cs typeface="Calibri"/>
              </a:rPr>
              <a:t> ANTEOJOS</a:t>
            </a:r>
            <a:r>
              <a:rPr sz="2000" b="1" spc="-15" dirty="0">
                <a:latin typeface="Calibri"/>
                <a:cs typeface="Calibri"/>
              </a:rPr>
              <a:t> SUSTENTABLES).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FRANCISCO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Calibri"/>
                <a:cs typeface="Calibri"/>
              </a:rPr>
              <a:t>JAVIER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MONTES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SAGREDO.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44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COMERCIAL.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SERVICIO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IMPUESTOS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INTERNOS.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5" dirty="0">
                <a:latin typeface="Calibri"/>
                <a:cs typeface="Calibri"/>
              </a:rPr>
              <a:t>HÉCTOR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RAÚL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VALDES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PEÑAILLO.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63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MÉDICO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CIRUJANO.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SANTIAGO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/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ESPAÑA.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CLÍNICA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MONTEBLANCO.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50937" y="5570537"/>
            <a:ext cx="2197100" cy="2136775"/>
            <a:chOff x="1150937" y="5570537"/>
            <a:chExt cx="2197100" cy="213677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3637" y="5583237"/>
              <a:ext cx="2171700" cy="211137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57287" y="5576887"/>
              <a:ext cx="2184400" cy="2124075"/>
            </a:xfrm>
            <a:custGeom>
              <a:avLst/>
              <a:gdLst/>
              <a:ahLst/>
              <a:cxnLst/>
              <a:rect l="l" t="t" r="r" b="b"/>
              <a:pathLst>
                <a:path w="2184400" h="2124075">
                  <a:moveTo>
                    <a:pt x="0" y="2124075"/>
                  </a:moveTo>
                  <a:lnTo>
                    <a:pt x="2184400" y="2124075"/>
                  </a:lnTo>
                  <a:lnTo>
                    <a:pt x="2184400" y="0"/>
                  </a:lnTo>
                  <a:lnTo>
                    <a:pt x="0" y="0"/>
                  </a:lnTo>
                  <a:lnTo>
                    <a:pt x="0" y="21240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150937" y="3160775"/>
            <a:ext cx="2176780" cy="2336800"/>
            <a:chOff x="1150937" y="3160775"/>
            <a:chExt cx="2176780" cy="23368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3637" y="3173475"/>
              <a:ext cx="2150999" cy="231140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57287" y="3167125"/>
              <a:ext cx="2164080" cy="2324100"/>
            </a:xfrm>
            <a:custGeom>
              <a:avLst/>
              <a:gdLst/>
              <a:ahLst/>
              <a:cxnLst/>
              <a:rect l="l" t="t" r="r" b="b"/>
              <a:pathLst>
                <a:path w="2164079" h="2324100">
                  <a:moveTo>
                    <a:pt x="0" y="2324100"/>
                  </a:moveTo>
                  <a:lnTo>
                    <a:pt x="2163699" y="2324100"/>
                  </a:lnTo>
                  <a:lnTo>
                    <a:pt x="2163699" y="0"/>
                  </a:lnTo>
                  <a:lnTo>
                    <a:pt x="0" y="0"/>
                  </a:lnTo>
                  <a:lnTo>
                    <a:pt x="0" y="23241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848867" y="652271"/>
            <a:ext cx="10154920" cy="2429510"/>
            <a:chOff x="848867" y="652271"/>
            <a:chExt cx="10154920" cy="242951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3637" y="701674"/>
              <a:ext cx="2150999" cy="236702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57287" y="695324"/>
              <a:ext cx="2164080" cy="2379980"/>
            </a:xfrm>
            <a:custGeom>
              <a:avLst/>
              <a:gdLst/>
              <a:ahLst/>
              <a:cxnLst/>
              <a:rect l="l" t="t" r="r" b="b"/>
              <a:pathLst>
                <a:path w="2164079" h="2379980">
                  <a:moveTo>
                    <a:pt x="0" y="2379726"/>
                  </a:moveTo>
                  <a:lnTo>
                    <a:pt x="2163699" y="2379726"/>
                  </a:lnTo>
                  <a:lnTo>
                    <a:pt x="2163699" y="0"/>
                  </a:lnTo>
                  <a:lnTo>
                    <a:pt x="0" y="0"/>
                  </a:lnTo>
                  <a:lnTo>
                    <a:pt x="0" y="23797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8867" y="652271"/>
              <a:ext cx="10154412" cy="85344"/>
            </a:xfrm>
            <a:prstGeom prst="rect">
              <a:avLst/>
            </a:prstGeom>
          </p:spPr>
        </p:pic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6050" y="1141475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FELIPE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ANDRÉS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VERGARA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VERGARA.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48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INDUSTRIAL.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ARTL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/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TRINO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CONSULTORES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Calibri"/>
                <a:cs typeface="Calibri"/>
              </a:rPr>
              <a:t>SPA.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SEBASTIÁN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VALLEDONA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ESPINOSA.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35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PEREIRA </a:t>
            </a:r>
            <a:r>
              <a:rPr sz="2000" b="1" spc="-15" dirty="0">
                <a:latin typeface="Calibri"/>
                <a:cs typeface="Calibri"/>
              </a:rPr>
              <a:t>COVARRUBIAS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MONTES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ABOGADOS.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30" dirty="0">
                <a:latin typeface="Calibri"/>
                <a:cs typeface="Calibri"/>
              </a:rPr>
              <a:t>ANITA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MARÍA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FUENZALIDA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MARHOLZ.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46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EN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ADMINISTRACIÓN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EMPRESA.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RANCAGUA.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INDEPENDIENTE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/ </a:t>
            </a:r>
            <a:r>
              <a:rPr sz="2000" b="1" spc="-5" dirty="0">
                <a:latin typeface="Calibri"/>
                <a:cs typeface="Calibri"/>
              </a:rPr>
              <a:t>ASESOR </a:t>
            </a:r>
            <a:r>
              <a:rPr sz="2000" b="1" dirty="0">
                <a:latin typeface="Calibri"/>
                <a:cs typeface="Calibri"/>
              </a:rPr>
              <a:t>SENIOR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MERCADO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CAPITALES.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50937" y="804925"/>
            <a:ext cx="2176780" cy="2176780"/>
            <a:chOff x="1150937" y="804925"/>
            <a:chExt cx="2176780" cy="217678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3637" y="817625"/>
              <a:ext cx="2150999" cy="21509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57287" y="811275"/>
              <a:ext cx="2164080" cy="2164080"/>
            </a:xfrm>
            <a:custGeom>
              <a:avLst/>
              <a:gdLst/>
              <a:ahLst/>
              <a:cxnLst/>
              <a:rect l="l" t="t" r="r" b="b"/>
              <a:pathLst>
                <a:path w="2164079" h="2164080">
                  <a:moveTo>
                    <a:pt x="0" y="2163699"/>
                  </a:moveTo>
                  <a:lnTo>
                    <a:pt x="2163699" y="2163699"/>
                  </a:lnTo>
                  <a:lnTo>
                    <a:pt x="2163699" y="0"/>
                  </a:lnTo>
                  <a:lnTo>
                    <a:pt x="0" y="0"/>
                  </a:lnTo>
                  <a:lnTo>
                    <a:pt x="0" y="21636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152525" y="5405437"/>
            <a:ext cx="2152650" cy="2324100"/>
            <a:chOff x="1152525" y="5405437"/>
            <a:chExt cx="2152650" cy="23241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5225" y="5418137"/>
              <a:ext cx="2127250" cy="229870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58875" y="5411787"/>
              <a:ext cx="2139950" cy="2311400"/>
            </a:xfrm>
            <a:custGeom>
              <a:avLst/>
              <a:gdLst/>
              <a:ahLst/>
              <a:cxnLst/>
              <a:rect l="l" t="t" r="r" b="b"/>
              <a:pathLst>
                <a:path w="2139950" h="2311400">
                  <a:moveTo>
                    <a:pt x="0" y="2311400"/>
                  </a:moveTo>
                  <a:lnTo>
                    <a:pt x="2139950" y="2311400"/>
                  </a:lnTo>
                  <a:lnTo>
                    <a:pt x="2139950" y="0"/>
                  </a:lnTo>
                  <a:lnTo>
                    <a:pt x="0" y="0"/>
                  </a:lnTo>
                  <a:lnTo>
                    <a:pt x="0" y="23114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30300" y="3078225"/>
            <a:ext cx="2174875" cy="2265680"/>
            <a:chOff x="1130300" y="3078225"/>
            <a:chExt cx="2174875" cy="226568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3000" y="3090925"/>
              <a:ext cx="2149475" cy="22398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36650" y="3084575"/>
              <a:ext cx="2162175" cy="2252980"/>
            </a:xfrm>
            <a:custGeom>
              <a:avLst/>
              <a:gdLst/>
              <a:ahLst/>
              <a:cxnLst/>
              <a:rect l="l" t="t" r="r" b="b"/>
              <a:pathLst>
                <a:path w="2162175" h="2252979">
                  <a:moveTo>
                    <a:pt x="0" y="2252599"/>
                  </a:moveTo>
                  <a:lnTo>
                    <a:pt x="2162175" y="2252599"/>
                  </a:lnTo>
                  <a:lnTo>
                    <a:pt x="2162175" y="0"/>
                  </a:lnTo>
                  <a:lnTo>
                    <a:pt x="0" y="0"/>
                  </a:lnTo>
                  <a:lnTo>
                    <a:pt x="0" y="22525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3439" y="656763"/>
            <a:ext cx="10149840" cy="8085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050" y="981074"/>
            <a:ext cx="7174230" cy="1862455"/>
          </a:xfrm>
          <a:custGeom>
            <a:avLst/>
            <a:gdLst/>
            <a:ahLst/>
            <a:cxnLst/>
            <a:rect l="l" t="t" r="r" b="b"/>
            <a:pathLst>
              <a:path w="7174230" h="1862455">
                <a:moveTo>
                  <a:pt x="0" y="1862201"/>
                </a:moveTo>
                <a:lnTo>
                  <a:pt x="7173976" y="1862201"/>
                </a:lnTo>
                <a:lnTo>
                  <a:pt x="7173976" y="0"/>
                </a:lnTo>
                <a:lnTo>
                  <a:pt x="0" y="0"/>
                </a:lnTo>
                <a:lnTo>
                  <a:pt x="0" y="1862201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46601" y="968501"/>
            <a:ext cx="6681470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latin typeface="Calibri"/>
                <a:cs typeface="Calibri"/>
              </a:rPr>
              <a:t>RICHARD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HERBERT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WAGNER </a:t>
            </a:r>
            <a:r>
              <a:rPr sz="2000" b="1" spc="-15" dirty="0">
                <a:latin typeface="Calibri"/>
                <a:cs typeface="Calibri"/>
              </a:rPr>
              <a:t>KÖHLER.</a:t>
            </a:r>
            <a:endParaRPr sz="20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latin typeface="Calibri"/>
                <a:cs typeface="Calibri"/>
              </a:rPr>
              <a:t>53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Calibri"/>
                <a:cs typeface="Calibri"/>
              </a:rPr>
              <a:t>INGENIERO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CIVIL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INDUSTRIAL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MECÁNICO.</a:t>
            </a:r>
            <a:endParaRPr sz="20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Calibri"/>
                <a:cs typeface="Calibri"/>
              </a:rPr>
              <a:t>EMPRESA SOLUEX </a:t>
            </a:r>
            <a:r>
              <a:rPr sz="2000" b="1" spc="-25" dirty="0">
                <a:latin typeface="Calibri"/>
                <a:cs typeface="Calibri"/>
              </a:rPr>
              <a:t>(VENTA </a:t>
            </a:r>
            <a:r>
              <a:rPr sz="2000" b="1" spc="-5" dirty="0">
                <a:latin typeface="Calibri"/>
                <a:cs typeface="Calibri"/>
              </a:rPr>
              <a:t>DE </a:t>
            </a:r>
            <a:r>
              <a:rPr sz="2000" b="1" dirty="0">
                <a:latin typeface="Calibri"/>
                <a:cs typeface="Calibri"/>
              </a:rPr>
              <a:t>INSUMOS Y </a:t>
            </a:r>
            <a:r>
              <a:rPr sz="2000" b="1" spc="-10" dirty="0">
                <a:latin typeface="Calibri"/>
                <a:cs typeface="Calibri"/>
              </a:rPr>
              <a:t>EQUIPOS </a:t>
            </a:r>
            <a:r>
              <a:rPr sz="2000" b="1" spc="-35" dirty="0">
                <a:latin typeface="Calibri"/>
                <a:cs typeface="Calibri"/>
              </a:rPr>
              <a:t>PARA </a:t>
            </a:r>
            <a:r>
              <a:rPr sz="2000" b="1" dirty="0">
                <a:latin typeface="Calibri"/>
                <a:cs typeface="Calibri"/>
              </a:rPr>
              <a:t>LA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FABRICACIÓN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VENTANAS).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6050" y="5830950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ANDRÉS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DEL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45" dirty="0">
                <a:latin typeface="Calibri"/>
                <a:cs typeface="Calibri"/>
              </a:rPr>
              <a:t>FAVERO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BRAUN.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41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20" dirty="0">
                <a:latin typeface="Calibri"/>
                <a:cs typeface="Calibri"/>
              </a:rPr>
              <a:t>LAVÍN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ABOGADOS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CONSULTORES.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56050" y="3375024"/>
            <a:ext cx="7174230" cy="15544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5770" indent="-343535">
              <a:lnSpc>
                <a:spcPts val="2395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MARÍA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CAROLINA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IBAÑEZ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VARELA.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dirty="0">
                <a:latin typeface="Calibri"/>
                <a:cs typeface="Calibri"/>
              </a:rPr>
              <a:t>36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AÑOS.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ABOGADO.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10" dirty="0">
                <a:latin typeface="Calibri"/>
                <a:cs typeface="Calibri"/>
              </a:rPr>
              <a:t>SANTIAGO.</a:t>
            </a:r>
            <a:endParaRPr sz="2000">
              <a:latin typeface="Calibri"/>
              <a:cs typeface="Calibri"/>
            </a:endParaRPr>
          </a:p>
          <a:p>
            <a:pPr marL="445770" indent="-343535">
              <a:lnSpc>
                <a:spcPct val="100000"/>
              </a:lnSpc>
              <a:buFont typeface="Arial"/>
              <a:buChar char="•"/>
              <a:tabLst>
                <a:tab pos="445770" algn="l"/>
                <a:tab pos="446405" algn="l"/>
              </a:tabLst>
            </a:pPr>
            <a:r>
              <a:rPr sz="2000" b="1" spc="-5" dirty="0">
                <a:latin typeface="Calibri"/>
                <a:cs typeface="Calibri"/>
              </a:rPr>
              <a:t>DRAKE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0" dirty="0">
                <a:latin typeface="Calibri"/>
                <a:cs typeface="Calibri"/>
              </a:rPr>
              <a:t>FAMILY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OFFICE.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30300" y="658875"/>
            <a:ext cx="2174875" cy="7129145"/>
            <a:chOff x="1130300" y="658875"/>
            <a:chExt cx="2174875" cy="712914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4587" y="671575"/>
              <a:ext cx="2147824" cy="242722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38237" y="665225"/>
              <a:ext cx="2160905" cy="2440305"/>
            </a:xfrm>
            <a:custGeom>
              <a:avLst/>
              <a:gdLst/>
              <a:ahLst/>
              <a:cxnLst/>
              <a:rect l="l" t="t" r="r" b="b"/>
              <a:pathLst>
                <a:path w="2160904" h="2440305">
                  <a:moveTo>
                    <a:pt x="0" y="2439924"/>
                  </a:moveTo>
                  <a:lnTo>
                    <a:pt x="2160524" y="2439924"/>
                  </a:lnTo>
                  <a:lnTo>
                    <a:pt x="2160524" y="0"/>
                  </a:lnTo>
                  <a:lnTo>
                    <a:pt x="0" y="0"/>
                  </a:lnTo>
                  <a:lnTo>
                    <a:pt x="0" y="243992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3000" y="5556249"/>
              <a:ext cx="2149475" cy="22252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36650" y="5549899"/>
              <a:ext cx="2162175" cy="2232025"/>
            </a:xfrm>
            <a:custGeom>
              <a:avLst/>
              <a:gdLst/>
              <a:ahLst/>
              <a:cxnLst/>
              <a:rect l="l" t="t" r="r" b="b"/>
              <a:pathLst>
                <a:path w="2162175" h="2232025">
                  <a:moveTo>
                    <a:pt x="2162175" y="2231641"/>
                  </a:moveTo>
                  <a:lnTo>
                    <a:pt x="2162175" y="0"/>
                  </a:lnTo>
                  <a:lnTo>
                    <a:pt x="0" y="0"/>
                  </a:lnTo>
                  <a:lnTo>
                    <a:pt x="0" y="223164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3637" y="3060699"/>
              <a:ext cx="2098675" cy="24765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57287" y="3054349"/>
              <a:ext cx="2111375" cy="2489200"/>
            </a:xfrm>
            <a:custGeom>
              <a:avLst/>
              <a:gdLst/>
              <a:ahLst/>
              <a:cxnLst/>
              <a:rect l="l" t="t" r="r" b="b"/>
              <a:pathLst>
                <a:path w="2111375" h="2489200">
                  <a:moveTo>
                    <a:pt x="0" y="2489200"/>
                  </a:moveTo>
                  <a:lnTo>
                    <a:pt x="2111375" y="2489200"/>
                  </a:lnTo>
                  <a:lnTo>
                    <a:pt x="2111375" y="0"/>
                  </a:lnTo>
                  <a:lnTo>
                    <a:pt x="0" y="0"/>
                  </a:lnTo>
                  <a:lnTo>
                    <a:pt x="0" y="2489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8867" y="652271"/>
            <a:ext cx="10154412" cy="85344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144395" y="53415"/>
            <a:ext cx="7565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PROCESO</a:t>
            </a:r>
            <a:r>
              <a:rPr sz="3200" spc="-10" dirty="0"/>
              <a:t> </a:t>
            </a:r>
            <a:r>
              <a:rPr sz="3200" dirty="0"/>
              <a:t>DE</a:t>
            </a:r>
            <a:r>
              <a:rPr sz="3200" spc="-10" dirty="0"/>
              <a:t> SELECCIÓN </a:t>
            </a:r>
            <a:r>
              <a:rPr sz="3200" spc="-5" dirty="0"/>
              <a:t>C.A.O.R. </a:t>
            </a:r>
            <a:r>
              <a:rPr sz="3200" spc="-114" dirty="0"/>
              <a:t>YATES</a:t>
            </a:r>
            <a:r>
              <a:rPr sz="3200" spc="-5" dirty="0"/>
              <a:t> </a:t>
            </a:r>
            <a:r>
              <a:rPr sz="3200" spc="-10" dirty="0"/>
              <a:t>2023</a:t>
            </a:r>
            <a:endParaRPr sz="3200"/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985" y="28300"/>
            <a:ext cx="626062" cy="106598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82401" y="63"/>
            <a:ext cx="755650" cy="113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866</Words>
  <Application>Microsoft Office PowerPoint</Application>
  <PresentationFormat>Personalizado</PresentationFormat>
  <Paragraphs>208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Calibri</vt:lpstr>
      <vt:lpstr>Century</vt:lpstr>
      <vt:lpstr>Office Theme</vt:lpstr>
      <vt:lpstr>PROCESO DE SELECCIÓN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 C.A.O.R. YATES 2023</vt:lpstr>
      <vt:lpstr>PROCESO DE SELECCIÓN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PROCESO DE SELECCIÓN CAOR YATES 2023</dc:title>
  <dc:creator>Mauricio Eduardo Villaseñor Castro</dc:creator>
  <cp:lastModifiedBy>Usuario de Windows</cp:lastModifiedBy>
  <cp:revision>3</cp:revision>
  <dcterms:created xsi:type="dcterms:W3CDTF">2023-01-09T18:40:59Z</dcterms:created>
  <dcterms:modified xsi:type="dcterms:W3CDTF">2023-01-09T19:19:10Z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2023-01-09T00:00:00Z</vt:filetime>
  </property>
</Properties>
</file>