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8" r:id="rId3"/>
    <p:sldId id="342" r:id="rId4"/>
    <p:sldId id="344" r:id="rId5"/>
    <p:sldId id="336" r:id="rId6"/>
    <p:sldId id="322" r:id="rId7"/>
    <p:sldId id="343" r:id="rId8"/>
    <p:sldId id="339" r:id="rId9"/>
    <p:sldId id="340" r:id="rId10"/>
    <p:sldId id="341" r:id="rId11"/>
    <p:sldId id="345" r:id="rId12"/>
    <p:sldId id="260" r:id="rId13"/>
    <p:sldId id="257" r:id="rId14"/>
    <p:sldId id="346" r:id="rId15"/>
    <p:sldId id="264" r:id="rId16"/>
    <p:sldId id="261" r:id="rId17"/>
    <p:sldId id="262" r:id="rId18"/>
    <p:sldId id="263" r:id="rId19"/>
    <p:sldId id="265" r:id="rId20"/>
    <p:sldId id="347" r:id="rId21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86559" autoAdjust="0"/>
  </p:normalViewPr>
  <p:slideViewPr>
    <p:cSldViewPr snapToGrid="0" snapToObjects="1">
      <p:cViewPr>
        <p:scale>
          <a:sx n="60" d="100"/>
          <a:sy n="60" d="100"/>
        </p:scale>
        <p:origin x="74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CFF607F-E135-4B2B-9E85-C3F22F560E3E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8C15970-8456-4699-8CAF-5387079FC43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458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18/12/2024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F165B-6EB9-A4E3-8E06-29494BE8A0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ED56AE9-CEB5-079C-9B37-BBF04AA9E1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EC800A6-E824-5A7F-4340-D639D5ECA5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4A4AAED-29A1-7257-79C0-E955353736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240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18-12-2024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lum bright="70000" contrast="-70000"/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1074647"/>
            <a:ext cx="12204113" cy="81360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16" name="Rectángulo 15"/>
          <p:cNvSpPr/>
          <p:nvPr/>
        </p:nvSpPr>
        <p:spPr>
          <a:xfrm>
            <a:off x="1031875" y="5055350"/>
            <a:ext cx="10643426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EN LA ARMADA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B7272A9-2C82-2B34-8D25-7DEFBB7507CE}"/>
              </a:ext>
            </a:extLst>
          </p:cNvPr>
          <p:cNvSpPr/>
          <p:nvPr/>
        </p:nvSpPr>
        <p:spPr>
          <a:xfrm>
            <a:off x="2491720" y="355987"/>
            <a:ext cx="6810069" cy="144655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MICROCLASE 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Conjunto 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Modo habitual y frecuente de hacer algo, 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requiere que sea constante y continuo durante un tiempo prolongado. Bien definido, fuertemente arraigado y aceptado por todos.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14 Rectángulo">
            <a:extLst>
              <a:ext uri="{FF2B5EF4-FFF2-40B4-BE49-F238E27FC236}">
                <a16:creationId xmlns:a16="http://schemas.microsoft.com/office/drawing/2014/main" id="{0BEBFB07-2899-3079-BCC5-B33DE975898C}"/>
              </a:ext>
            </a:extLst>
          </p:cNvPr>
          <p:cNvGrpSpPr/>
          <p:nvPr/>
        </p:nvGrpSpPr>
        <p:grpSpPr>
          <a:xfrm>
            <a:off x="1777062" y="3793892"/>
            <a:ext cx="6873115" cy="584719"/>
            <a:chOff x="0" y="159588"/>
            <a:chExt cx="5377551" cy="585064"/>
          </a:xfrm>
          <a:noFill/>
        </p:grpSpPr>
        <p:sp>
          <p:nvSpPr>
            <p:cNvPr id="8" name="Rectángulo">
              <a:extLst>
                <a:ext uri="{FF2B5EF4-FFF2-40B4-BE49-F238E27FC236}">
                  <a16:creationId xmlns:a16="http://schemas.microsoft.com/office/drawing/2014/main" id="{DA2CCC6B-3697-4AE2-A906-D0C5B63C955F}"/>
                </a:ext>
              </a:extLst>
            </p:cNvPr>
            <p:cNvSpPr/>
            <p:nvPr/>
          </p:nvSpPr>
          <p:spPr>
            <a:xfrm>
              <a:off x="0" y="200092"/>
              <a:ext cx="5377551" cy="504057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9" name="IDENTIFICACIÓN DEL PROBLEMA">
              <a:extLst>
                <a:ext uri="{FF2B5EF4-FFF2-40B4-BE49-F238E27FC236}">
                  <a16:creationId xmlns:a16="http://schemas.microsoft.com/office/drawing/2014/main" id="{03CAD2A4-7195-0F58-4BFA-72CEA1239B71}"/>
                </a:ext>
              </a:extLst>
            </p:cNvPr>
            <p:cNvSpPr txBox="1"/>
            <p:nvPr/>
          </p:nvSpPr>
          <p:spPr>
            <a:xfrm>
              <a:off x="0" y="159588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marL="355599" indent="-355599" algn="just">
                <a:buSzPct val="100000"/>
                <a:buAutoNum type="arabicPeriod" startAt="2"/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marL="0" indent="0">
                <a:buNone/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4. 	Saludo entre buques</a:t>
              </a:r>
            </a:p>
          </p:txBody>
        </p:sp>
      </p:grpSp>
      <p:grpSp>
        <p:nvGrpSpPr>
          <p:cNvPr id="10" name="25 Rectángulo">
            <a:extLst>
              <a:ext uri="{FF2B5EF4-FFF2-40B4-BE49-F238E27FC236}">
                <a16:creationId xmlns:a16="http://schemas.microsoft.com/office/drawing/2014/main" id="{E644E7C8-7C13-D2FE-912D-21040829013E}"/>
              </a:ext>
            </a:extLst>
          </p:cNvPr>
          <p:cNvGrpSpPr/>
          <p:nvPr/>
        </p:nvGrpSpPr>
        <p:grpSpPr>
          <a:xfrm>
            <a:off x="1756906" y="1851010"/>
            <a:ext cx="6873114" cy="584719"/>
            <a:chOff x="-1" y="-40505"/>
            <a:chExt cx="5387421" cy="585064"/>
          </a:xfrm>
          <a:noFill/>
        </p:grpSpPr>
        <p:sp>
          <p:nvSpPr>
            <p:cNvPr id="11" name="Rectángulo">
              <a:extLst>
                <a:ext uri="{FF2B5EF4-FFF2-40B4-BE49-F238E27FC236}">
                  <a16:creationId xmlns:a16="http://schemas.microsoft.com/office/drawing/2014/main" id="{09E680CE-4DB9-8E0E-E081-BC2AC709A524}"/>
                </a:ext>
              </a:extLst>
            </p:cNvPr>
            <p:cNvSpPr/>
            <p:nvPr/>
          </p:nvSpPr>
          <p:spPr>
            <a:xfrm>
              <a:off x="-1" y="-1"/>
              <a:ext cx="538742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2" name="INTRODUCCIÓN">
              <a:extLst>
                <a:ext uri="{FF2B5EF4-FFF2-40B4-BE49-F238E27FC236}">
                  <a16:creationId xmlns:a16="http://schemas.microsoft.com/office/drawing/2014/main" id="{CB7BD049-7D71-1956-F5EE-E4D6E9BE3130}"/>
                </a:ext>
              </a:extLst>
            </p:cNvPr>
            <p:cNvSpPr txBox="1"/>
            <p:nvPr/>
          </p:nvSpPr>
          <p:spPr>
            <a:xfrm>
              <a:off x="-1" y="-40505"/>
              <a:ext cx="538742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/>
            <a:p>
              <a:pPr algn="just">
                <a:buSzPct val="100000"/>
                <a:defRPr sz="2800">
                  <a:solidFill>
                    <a:srgbClr val="FFFFFF"/>
                  </a:solidFill>
                </a:defRPr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cs typeface="Arial"/>
                  <a:sym typeface="Arial"/>
                </a:rPr>
                <a:t>1.	 Introducción</a:t>
              </a:r>
              <a:endParaRPr sz="3200" dirty="0">
                <a:solidFill>
                  <a:schemeClr val="bg2">
                    <a:lumMod val="75000"/>
                  </a:schemeClr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" name="17 Rectángulo">
            <a:extLst>
              <a:ext uri="{FF2B5EF4-FFF2-40B4-BE49-F238E27FC236}">
                <a16:creationId xmlns:a16="http://schemas.microsoft.com/office/drawing/2014/main" id="{06FED0FB-92E7-78A8-FED8-7E4A7B6BCC8F}"/>
              </a:ext>
            </a:extLst>
          </p:cNvPr>
          <p:cNvGrpSpPr/>
          <p:nvPr/>
        </p:nvGrpSpPr>
        <p:grpSpPr>
          <a:xfrm>
            <a:off x="1747904" y="4443232"/>
            <a:ext cx="6857715" cy="584719"/>
            <a:chOff x="0" y="-40504"/>
            <a:chExt cx="5377551" cy="585064"/>
          </a:xfrm>
          <a:noFill/>
        </p:grpSpPr>
        <p:sp>
          <p:nvSpPr>
            <p:cNvPr id="14" name="Rectángulo">
              <a:extLst>
                <a:ext uri="{FF2B5EF4-FFF2-40B4-BE49-F238E27FC236}">
                  <a16:creationId xmlns:a16="http://schemas.microsoft.com/office/drawing/2014/main" id="{CCC9CCF6-67AD-BDE4-FE66-5FF127CC0ED3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6" name="ALTERNATIVAS PROPUESTAS">
              <a:extLst>
                <a:ext uri="{FF2B5EF4-FFF2-40B4-BE49-F238E27FC236}">
                  <a16:creationId xmlns:a16="http://schemas.microsoft.com/office/drawing/2014/main" id="{61FA9422-D423-6318-F6F1-74ABC69B4DE7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marL="355599" indent="-355599" algn="just">
                <a:buSzPct val="100000"/>
                <a:buAutoNum type="arabicPeriod" startAt="4"/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marL="0" indent="0">
                <a:buNone/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5. 	Saludo entre buques de guerra </a:t>
              </a:r>
            </a:p>
          </p:txBody>
        </p:sp>
      </p:grpSp>
      <p:grpSp>
        <p:nvGrpSpPr>
          <p:cNvPr id="21" name="15 Rectángulo">
            <a:extLst>
              <a:ext uri="{FF2B5EF4-FFF2-40B4-BE49-F238E27FC236}">
                <a16:creationId xmlns:a16="http://schemas.microsoft.com/office/drawing/2014/main" id="{192408B0-3457-990C-C0FF-6A64BBFEAFA5}"/>
              </a:ext>
            </a:extLst>
          </p:cNvPr>
          <p:cNvGrpSpPr/>
          <p:nvPr/>
        </p:nvGrpSpPr>
        <p:grpSpPr>
          <a:xfrm>
            <a:off x="1746179" y="5092573"/>
            <a:ext cx="6857714" cy="584719"/>
            <a:chOff x="0" y="-40504"/>
            <a:chExt cx="5377551" cy="585064"/>
          </a:xfrm>
          <a:noFill/>
        </p:grpSpPr>
        <p:sp>
          <p:nvSpPr>
            <p:cNvPr id="22" name="Rectángulo">
              <a:extLst>
                <a:ext uri="{FF2B5EF4-FFF2-40B4-BE49-F238E27FC236}">
                  <a16:creationId xmlns:a16="http://schemas.microsoft.com/office/drawing/2014/main" id="{2D2E84D3-3F9F-003A-3335-F77AA5D1984B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3" name="5. RESUMEN">
              <a:extLst>
                <a:ext uri="{FF2B5EF4-FFF2-40B4-BE49-F238E27FC236}">
                  <a16:creationId xmlns:a16="http://schemas.microsoft.com/office/drawing/2014/main" id="{B510F915-D1F5-BA92-66AB-65365D582740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6. 	Actividad 1</a:t>
              </a:r>
            </a:p>
          </p:txBody>
        </p:sp>
      </p:grpSp>
      <p:grpSp>
        <p:nvGrpSpPr>
          <p:cNvPr id="27" name="15 Rectángulo">
            <a:extLst>
              <a:ext uri="{FF2B5EF4-FFF2-40B4-BE49-F238E27FC236}">
                <a16:creationId xmlns:a16="http://schemas.microsoft.com/office/drawing/2014/main" id="{8276BCCB-33ED-BAB5-5DA8-7EC62531CEA6}"/>
              </a:ext>
            </a:extLst>
          </p:cNvPr>
          <p:cNvGrpSpPr/>
          <p:nvPr/>
        </p:nvGrpSpPr>
        <p:grpSpPr>
          <a:xfrm>
            <a:off x="1770247" y="3144552"/>
            <a:ext cx="6873113" cy="584719"/>
            <a:chOff x="0" y="-40504"/>
            <a:chExt cx="5377551" cy="585064"/>
          </a:xfrm>
          <a:noFill/>
        </p:grpSpPr>
        <p:sp>
          <p:nvSpPr>
            <p:cNvPr id="28" name="Rectángulo">
              <a:extLst>
                <a:ext uri="{FF2B5EF4-FFF2-40B4-BE49-F238E27FC236}">
                  <a16:creationId xmlns:a16="http://schemas.microsoft.com/office/drawing/2014/main" id="{623AECD6-254E-BEBC-78AD-F750B7D4E4BC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9" name="5. RESUMEN">
              <a:extLst>
                <a:ext uri="{FF2B5EF4-FFF2-40B4-BE49-F238E27FC236}">
                  <a16:creationId xmlns:a16="http://schemas.microsoft.com/office/drawing/2014/main" id="{647AF66B-22E9-0DED-4515-342B6646AD38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CL" sz="3200" dirty="0">
                  <a:solidFill>
                    <a:schemeClr val="bg2">
                      <a:lumMod val="75000"/>
                    </a:schemeClr>
                  </a:solidFill>
                  <a:latin typeface="+mn-lt"/>
                  <a:cs typeface="Arial" panose="020B0604020202020204" pitchFamily="34" charset="0"/>
                </a:rPr>
                <a:t>3. 	El pabellón nacional</a:t>
              </a:r>
              <a:endParaRPr lang="es-ES" sz="3200" dirty="0">
                <a:solidFill>
                  <a:schemeClr val="bg2">
                    <a:lumMod val="7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30" name="15 Rectángulo">
            <a:extLst>
              <a:ext uri="{FF2B5EF4-FFF2-40B4-BE49-F238E27FC236}">
                <a16:creationId xmlns:a16="http://schemas.microsoft.com/office/drawing/2014/main" id="{61C9EC23-D97E-B22D-3989-B92FCBE4DD87}"/>
              </a:ext>
            </a:extLst>
          </p:cNvPr>
          <p:cNvGrpSpPr/>
          <p:nvPr/>
        </p:nvGrpSpPr>
        <p:grpSpPr>
          <a:xfrm>
            <a:off x="1726242" y="5737136"/>
            <a:ext cx="6873113" cy="584719"/>
            <a:chOff x="0" y="-40504"/>
            <a:chExt cx="5377551" cy="585064"/>
          </a:xfrm>
          <a:noFill/>
        </p:grpSpPr>
        <p:sp>
          <p:nvSpPr>
            <p:cNvPr id="31" name="Rectángulo">
              <a:extLst>
                <a:ext uri="{FF2B5EF4-FFF2-40B4-BE49-F238E27FC236}">
                  <a16:creationId xmlns:a16="http://schemas.microsoft.com/office/drawing/2014/main" id="{5E1689C5-9059-647F-4D88-A2E6D26C87ED}"/>
                </a:ext>
              </a:extLst>
            </p:cNvPr>
            <p:cNvSpPr/>
            <p:nvPr/>
          </p:nvSpPr>
          <p:spPr>
            <a:xfrm>
              <a:off x="0" y="-1"/>
              <a:ext cx="537755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32" name="5. RESUMEN">
              <a:extLst>
                <a:ext uri="{FF2B5EF4-FFF2-40B4-BE49-F238E27FC236}">
                  <a16:creationId xmlns:a16="http://schemas.microsoft.com/office/drawing/2014/main" id="{4043A858-6EDD-F9EB-F5C6-71443E0EB3BD}"/>
                </a:ext>
              </a:extLst>
            </p:cNvPr>
            <p:cNvSpPr txBox="1"/>
            <p:nvPr/>
          </p:nvSpPr>
          <p:spPr>
            <a:xfrm>
              <a:off x="0" y="-40504"/>
              <a:ext cx="537755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>
              <a:lvl1pPr algn="just">
                <a:defRPr sz="20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latin typeface="+mn-lt"/>
                </a:rPr>
                <a:t>7. 	Actividad 2</a:t>
              </a:r>
            </a:p>
          </p:txBody>
        </p:sp>
      </p:grpSp>
      <p:grpSp>
        <p:nvGrpSpPr>
          <p:cNvPr id="37" name="Grupo 36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3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3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25 Rectángulo">
            <a:extLst>
              <a:ext uri="{FF2B5EF4-FFF2-40B4-BE49-F238E27FC236}">
                <a16:creationId xmlns:a16="http://schemas.microsoft.com/office/drawing/2014/main" id="{E644E7C8-7C13-D2FE-912D-21040829013E}"/>
              </a:ext>
            </a:extLst>
          </p:cNvPr>
          <p:cNvGrpSpPr/>
          <p:nvPr/>
        </p:nvGrpSpPr>
        <p:grpSpPr>
          <a:xfrm>
            <a:off x="1760444" y="2503143"/>
            <a:ext cx="6873114" cy="584719"/>
            <a:chOff x="-1" y="-40505"/>
            <a:chExt cx="5387421" cy="585064"/>
          </a:xfrm>
          <a:noFill/>
        </p:grpSpPr>
        <p:sp>
          <p:nvSpPr>
            <p:cNvPr id="41" name="Rectángulo">
              <a:extLst>
                <a:ext uri="{FF2B5EF4-FFF2-40B4-BE49-F238E27FC236}">
                  <a16:creationId xmlns:a16="http://schemas.microsoft.com/office/drawing/2014/main" id="{09E680CE-4DB9-8E0E-E081-BC2AC709A524}"/>
                </a:ext>
              </a:extLst>
            </p:cNvPr>
            <p:cNvSpPr/>
            <p:nvPr/>
          </p:nvSpPr>
          <p:spPr>
            <a:xfrm>
              <a:off x="-1" y="-1"/>
              <a:ext cx="5387421" cy="504058"/>
            </a:xfrm>
            <a:prstGeom prst="rect">
              <a:avLst/>
            </a:prstGeom>
            <a:grpFill/>
            <a:ln w="3175" cap="flat">
              <a:solidFill>
                <a:srgbClr val="4A7EBB"/>
              </a:solidFill>
              <a:prstDash val="solid"/>
              <a:round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  <p:txBody>
            <a:bodyPr wrap="square" lIns="45692" tIns="45692" rIns="45692" bIns="45692" numCol="1" anchor="ctr">
              <a:noAutofit/>
            </a:bodyPr>
            <a:lstStyle/>
            <a:p>
              <a:pPr algn="just">
                <a:defRPr sz="2800">
                  <a:solidFill>
                    <a:srgbClr val="FFFFFF"/>
                  </a:solidFill>
                </a:defRPr>
              </a:pPr>
              <a:endParaRPr sz="3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42" name="INTRODUCCIÓN">
              <a:extLst>
                <a:ext uri="{FF2B5EF4-FFF2-40B4-BE49-F238E27FC236}">
                  <a16:creationId xmlns:a16="http://schemas.microsoft.com/office/drawing/2014/main" id="{CB7BD049-7D71-1956-F5EE-E4D6E9BE3130}"/>
                </a:ext>
              </a:extLst>
            </p:cNvPr>
            <p:cNvSpPr txBox="1"/>
            <p:nvPr/>
          </p:nvSpPr>
          <p:spPr>
            <a:xfrm>
              <a:off x="-1" y="-40505"/>
              <a:ext cx="5387421" cy="585064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2" tIns="45692" rIns="45692" bIns="45692" numCol="1" anchor="ctr">
              <a:spAutoFit/>
            </a:bodyPr>
            <a:lstStyle/>
            <a:p>
              <a:pPr algn="just">
                <a:buSzPct val="100000"/>
                <a:defRPr sz="2800">
                  <a:solidFill>
                    <a:srgbClr val="FFFFFF"/>
                  </a:solidFill>
                </a:defRPr>
              </a:pPr>
              <a:r>
                <a:rPr lang="es-ES" sz="3200" dirty="0">
                  <a:solidFill>
                    <a:schemeClr val="bg2">
                      <a:lumMod val="75000"/>
                    </a:schemeClr>
                  </a:solidFill>
                  <a:cs typeface="Arial"/>
                  <a:sym typeface="Arial"/>
                </a:rPr>
                <a:t>2.	 Resultado de aprendizaje</a:t>
              </a:r>
              <a:endParaRPr sz="3200" dirty="0">
                <a:solidFill>
                  <a:schemeClr val="bg2">
                    <a:lumMod val="75000"/>
                  </a:schemeClr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66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685802" y="4060614"/>
            <a:ext cx="10131425" cy="1456267"/>
          </a:xfrm>
        </p:spPr>
        <p:txBody>
          <a:bodyPr>
            <a:normAutofit fontScale="90000"/>
          </a:bodyPr>
          <a:lstStyle/>
          <a:p>
            <a:br>
              <a:rPr lang="es-MX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s-MX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Resultado De aprendizaje DE LA CLASE </a:t>
            </a:r>
            <a:br>
              <a:rPr lang="es-MX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es-MX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s-CL" sz="3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Describa los honores y tradiciones a bordo empleados con el pabellón nacional y entre buques, de acuerdo al ceremonial naval.</a:t>
            </a:r>
            <a:endParaRPr lang="es-CL" sz="31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ítulo 9">
            <a:extLst>
              <a:ext uri="{FF2B5EF4-FFF2-40B4-BE49-F238E27FC236}">
                <a16:creationId xmlns:a16="http://schemas.microsoft.com/office/drawing/2014/main" id="{3A5B9701-3F5B-08F8-3208-29FC3183853F}"/>
              </a:ext>
            </a:extLst>
          </p:cNvPr>
          <p:cNvSpPr txBox="1">
            <a:spLocks/>
          </p:cNvSpPr>
          <p:nvPr/>
        </p:nvSpPr>
        <p:spPr>
          <a:xfrm>
            <a:off x="665482" y="1602288"/>
            <a:ext cx="10131425" cy="182671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41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UNIDAD DE APRENDIZAJE </a:t>
            </a:r>
            <a:r>
              <a:rPr lang="es-MX" sz="41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N°</a:t>
            </a:r>
            <a:r>
              <a:rPr lang="es-MX" sz="41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1</a:t>
            </a:r>
          </a:p>
          <a:p>
            <a:endParaRPr lang="es-MX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s-MX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HISTORIA DE LA ESCUELA NAVAL Y TRADICIONES Y COSTUMBRES EN LA ARMADA DE CHILE.</a:t>
            </a:r>
            <a:endParaRPr lang="es-CL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827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768971" y="610425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z="1050" smtClean="0"/>
              <a:pPr/>
              <a:t>5</a:t>
            </a:fld>
            <a:endParaRPr lang="en-US" sz="1050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-329399" y="3019647"/>
            <a:ext cx="8799462" cy="2165326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600" b="1" dirty="0">
                <a:solidFill>
                  <a:schemeClr val="bg2">
                    <a:lumMod val="75000"/>
                  </a:schemeClr>
                </a:solidFill>
              </a:rPr>
              <a:t>		</a:t>
            </a:r>
            <a:r>
              <a:rPr lang="es-ES" sz="3600" b="1" u="sng" dirty="0">
                <a:solidFill>
                  <a:schemeClr val="bg2">
                    <a:lumMod val="75000"/>
                  </a:schemeClr>
                </a:solidFill>
              </a:rPr>
              <a:t>El pabellón nacional</a:t>
            </a:r>
            <a:r>
              <a:rPr lang="es-ES" sz="36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1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endParaRPr lang="es-CL" sz="105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						Navegando /	orto sol - ocaso sol.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Horario. 			E</a:t>
            </a:r>
            <a:r>
              <a:rPr lang="es-MX" sz="2800" b="1" dirty="0">
                <a:solidFill>
                  <a:schemeClr val="bg2">
                    <a:lumMod val="75000"/>
                  </a:schemeClr>
                </a:solidFill>
              </a:rPr>
              <a:t>n puerto /		08:00 – ocaso sol.</a:t>
            </a:r>
          </a:p>
          <a:p>
            <a:pPr marL="2686050" lvl="6" indent="0" algn="just">
              <a:spcAft>
                <a:spcPts val="0"/>
              </a:spcAft>
              <a:buClrTx/>
              <a:buNone/>
            </a:pPr>
            <a:r>
              <a:rPr lang="es-MX" sz="2800" b="1" dirty="0">
                <a:solidFill>
                  <a:schemeClr val="bg2">
                    <a:lumMod val="75000"/>
                  </a:schemeClr>
                </a:solidFill>
              </a:rPr>
              <a:t>		En tierra /		08: 00 – 18:00</a:t>
            </a: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MX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MX" sz="2800" b="1" dirty="0">
                <a:solidFill>
                  <a:schemeClr val="bg2">
                    <a:lumMod val="75000"/>
                  </a:schemeClr>
                </a:solidFill>
              </a:rPr>
              <a:t>						Navegando / Asta de mar o combate</a:t>
            </a: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lvl="1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Lugar de izada 	En puerto / 	Asta de popa</a:t>
            </a:r>
          </a:p>
          <a:p>
            <a:pPr marL="457200" lvl="1" indent="0" algn="just">
              <a:spcAft>
                <a:spcPts val="0"/>
              </a:spcAft>
              <a:buClrTx/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						En tierra / 	Frontis de la repartición</a:t>
            </a:r>
          </a:p>
          <a:p>
            <a:pPr marL="457200" lvl="1" indent="0" algn="just">
              <a:spcAft>
                <a:spcPts val="0"/>
              </a:spcAft>
              <a:buClrTx/>
              <a:buNone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625" y="4514916"/>
            <a:ext cx="3803949" cy="21653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726" y="1737817"/>
            <a:ext cx="3651596" cy="2434397"/>
          </a:xfrm>
          <a:prstGeom prst="rect">
            <a:avLst/>
          </a:prstGeom>
        </p:spPr>
      </p:pic>
      <p:sp>
        <p:nvSpPr>
          <p:cNvPr id="12" name="Abrir llave 11"/>
          <p:cNvSpPr/>
          <p:nvPr/>
        </p:nvSpPr>
        <p:spPr>
          <a:xfrm>
            <a:off x="2702641" y="5086082"/>
            <a:ext cx="360726" cy="1547336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13" name="Abrir llave 12"/>
          <p:cNvSpPr/>
          <p:nvPr/>
        </p:nvSpPr>
        <p:spPr>
          <a:xfrm>
            <a:off x="2690779" y="2483601"/>
            <a:ext cx="360726" cy="1688613"/>
          </a:xfrm>
          <a:prstGeom prst="lef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Saludo entre buques con el pabellón nacional: 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Arriar completamente el pabellón (Buque mercante)</a:t>
            </a: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Arriar a media asta el pabellón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. (Buque de guerra)</a:t>
            </a: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86" y="3663361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6772482" y="3663361"/>
            <a:ext cx="4933690" cy="29261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9823" y="591655"/>
            <a:ext cx="5926262" cy="5409412"/>
          </a:xfrm>
          <a:ln w="12700">
            <a:solidFill>
              <a:schemeClr val="bg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>
                <a:solidFill>
                  <a:schemeClr val="bg1"/>
                </a:solidFill>
              </a:rPr>
              <a:t>		</a:t>
            </a: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(Buque mercante 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Arría el pabellón nacional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  <a:p>
            <a:pPr marL="304800" indent="0" algn="just">
              <a:buClrTx/>
              <a:buNone/>
            </a:pPr>
            <a:r>
              <a:rPr lang="es-MX" sz="2800" b="1" dirty="0">
                <a:solidFill>
                  <a:schemeClr val="accent6">
                    <a:lumMod val="50000"/>
                  </a:schemeClr>
                </a:solidFill>
              </a:rPr>
              <a:t>	(Buque de guerra)</a:t>
            </a:r>
            <a:endParaRPr lang="es-CL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Arría el pabellón a media asta.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>
                <a:solidFill>
                  <a:schemeClr val="bg1"/>
                </a:solidFill>
              </a:rPr>
              <a:t>Iza el pabellón nacional.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	(Buque mercante 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Iza el pabellón nacional</a:t>
            </a: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517" y="3821760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113396" y="428223"/>
            <a:ext cx="621067" cy="576555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wordArtVert"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Procedimiento</a:t>
            </a:r>
            <a:endParaRPr lang="es-CL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7416139" y="591655"/>
            <a:ext cx="3931143" cy="23315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2111279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113856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93750" y="908381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Saludo entre buques de guerra </a:t>
            </a:r>
          </a:p>
          <a:p>
            <a:pPr marL="0" indent="0">
              <a:spcAft>
                <a:spcPts val="0"/>
              </a:spcAft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(En puerto o navegando)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Atención (toque de pito)</a:t>
            </a: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Saludo militar</a:t>
            </a: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Paso (toque de pito).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78" y="4253954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650" y="4276636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6897292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6346" y="156411"/>
            <a:ext cx="5926262" cy="6581274"/>
          </a:xfrm>
          <a:ln w="12700">
            <a:solidFill>
              <a:schemeClr val="bg2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ClrTx/>
              <a:buNone/>
            </a:pPr>
            <a:r>
              <a:rPr lang="es-CL" sz="2800" b="1" dirty="0">
                <a:solidFill>
                  <a:schemeClr val="bg1"/>
                </a:solidFill>
              </a:rPr>
              <a:t>	</a:t>
            </a: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(Buque menor jerarquía)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MX" sz="2800" b="1" dirty="0">
                <a:solidFill>
                  <a:schemeClr val="accent6">
                    <a:lumMod val="50000"/>
                  </a:schemeClr>
                </a:solidFill>
              </a:rPr>
              <a:t>	(Buque mayor jerarquía)</a:t>
            </a:r>
            <a:endParaRPr lang="es-CL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Atención (toque de pito) 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Saludo militar</a:t>
            </a:r>
          </a:p>
          <a:p>
            <a:pPr marL="304800" indent="0" algn="just">
              <a:buClrTx/>
              <a:buNone/>
            </a:pPr>
            <a:r>
              <a:rPr lang="es-CL" sz="2800" b="1" dirty="0">
                <a:solidFill>
                  <a:schemeClr val="accent6">
                    <a:lumMod val="50000"/>
                  </a:schemeClr>
                </a:solidFill>
              </a:rPr>
              <a:t>	(Buque mayor jerarquía)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CL" sz="2600" b="1" dirty="0">
                <a:solidFill>
                  <a:schemeClr val="bg1"/>
                </a:solidFill>
              </a:rPr>
              <a:t>Paso (toque de pito).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>
                <a:solidFill>
                  <a:schemeClr val="bg1"/>
                </a:solidFill>
              </a:rPr>
              <a:t>Deja de saludar</a:t>
            </a:r>
            <a:endParaRPr lang="es-CL" sz="2600" b="1" dirty="0">
              <a:solidFill>
                <a:schemeClr val="bg1"/>
              </a:solidFill>
            </a:endParaRPr>
          </a:p>
          <a:p>
            <a:pPr marL="304800" indent="0" algn="just">
              <a:buClrTx/>
              <a:buNone/>
            </a:pPr>
            <a:r>
              <a:rPr lang="es-CL" sz="28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(Buque menor jerarquía) </a:t>
            </a:r>
          </a:p>
          <a:p>
            <a:pPr marL="1219200" lvl="1" indent="-457200" algn="just">
              <a:buClrTx/>
            </a:pPr>
            <a:r>
              <a:rPr lang="es-CL" sz="2400" b="1" dirty="0">
                <a:solidFill>
                  <a:schemeClr val="bg1"/>
                </a:solidFill>
              </a:rPr>
              <a:t>Paso (toque de pito).</a:t>
            </a:r>
          </a:p>
          <a:p>
            <a:pPr marL="1219200" lvl="1" indent="-457200" algn="just">
              <a:buClrTx/>
              <a:buFont typeface="Arial" panose="020B0604020202020204" pitchFamily="34" charset="0"/>
              <a:buChar char="•"/>
            </a:pPr>
            <a:r>
              <a:rPr lang="es-MX" sz="2600" b="1" dirty="0">
                <a:solidFill>
                  <a:schemeClr val="bg1"/>
                </a:solidFill>
              </a:rPr>
              <a:t>Deja de saludar</a:t>
            </a:r>
            <a:endParaRPr lang="es-ES" sz="2600" b="1" dirty="0">
              <a:solidFill>
                <a:schemeClr val="bg1"/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2" y="420834"/>
            <a:ext cx="3931142" cy="2237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644" y="3766557"/>
            <a:ext cx="3934620" cy="2215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113396" y="428223"/>
            <a:ext cx="621067" cy="576555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wordArtVert"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Procedimiento</a:t>
            </a:r>
            <a:endParaRPr lang="es-CL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597430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2169DCBC-35DB-6BB7-A1F8-D84980907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2980" y="1815884"/>
            <a:ext cx="7909149" cy="4915078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Instrucciones:</a:t>
            </a:r>
          </a:p>
          <a:p>
            <a:pPr marL="0" indent="0" algn="just"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Con su grupo,  comente y escriba su respuesta respecto al procedimiento adecuado ante las situaciones presentadas en la guía. </a:t>
            </a:r>
          </a:p>
          <a:p>
            <a:pPr marL="0" indent="0" algn="just">
              <a:buNone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Tiempo 1</a:t>
            </a:r>
          </a:p>
          <a:p>
            <a:pPr marL="0" indent="0" algn="just"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Responder de acuerdo a la condición en que se encuentra su buque.</a:t>
            </a:r>
          </a:p>
          <a:p>
            <a:pPr marL="0" indent="0" algn="just">
              <a:buNone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Tiempo 2</a:t>
            </a:r>
          </a:p>
          <a:p>
            <a:pPr marL="0" indent="0" algn="just"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Presentar sus respuestas al curso.</a:t>
            </a:r>
            <a:endParaRPr lang="es-CL" sz="2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A2743C79-D377-E47B-1674-79306F051B3C}"/>
              </a:ext>
            </a:extLst>
          </p:cNvPr>
          <p:cNvSpPr txBox="1">
            <a:spLocks/>
          </p:cNvSpPr>
          <p:nvPr/>
        </p:nvSpPr>
        <p:spPr>
          <a:xfrm>
            <a:off x="8488844" y="4047096"/>
            <a:ext cx="3439301" cy="1798858"/>
          </a:xfrm>
          <a:prstGeom prst="rect">
            <a:avLst/>
          </a:prstGeom>
          <a:ln w="12700">
            <a:solidFill>
              <a:schemeClr val="bg2">
                <a:lumMod val="75000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808" rIns="45808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Organización: Duplas.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Presentación: Escrita.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Tiempo: 7 minutos.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Evaluación: Formativa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B03E959-6031-A00A-CF3D-94D26252F1F3}"/>
              </a:ext>
            </a:extLst>
          </p:cNvPr>
          <p:cNvSpPr txBox="1"/>
          <p:nvPr/>
        </p:nvSpPr>
        <p:spPr>
          <a:xfrm>
            <a:off x="385433" y="1083648"/>
            <a:ext cx="6108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s-MX" sz="3600" b="1" u="sng" dirty="0">
                <a:solidFill>
                  <a:schemeClr val="bg2">
                    <a:lumMod val="75000"/>
                  </a:schemeClr>
                </a:solidFill>
              </a:rPr>
              <a:t>ACTIVIDAD 1</a:t>
            </a:r>
          </a:p>
        </p:txBody>
      </p:sp>
    </p:spTree>
    <p:extLst>
      <p:ext uri="{BB962C8B-B14F-4D97-AF65-F5344CB8AC3E}">
        <p14:creationId xmlns:p14="http://schemas.microsoft.com/office/powerpoint/2010/main" val="286997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2169DCBC-35DB-6BB7-A1F8-D84980907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9170" y="1820539"/>
            <a:ext cx="8231559" cy="4912240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Instrucciones: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Se les proporcionará un set con figuras impresas que representan etapas del saludo entre buques.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Emplear las figuras para simular los movimientos de saludos.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Tiempo 1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Efectuar con el movimiento de las figuras impresas, la secuencia de los  procedimientos de saludo entre buques y del pabellón nacional.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MX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b="1" dirty="0">
                <a:solidFill>
                  <a:schemeClr val="bg2">
                    <a:lumMod val="75000"/>
                  </a:schemeClr>
                </a:solidFill>
              </a:rPr>
              <a:t>Tiempo 2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s-MX" sz="2400" dirty="0">
                <a:solidFill>
                  <a:schemeClr val="bg2">
                    <a:lumMod val="75000"/>
                  </a:schemeClr>
                </a:solidFill>
              </a:rPr>
              <a:t>Emitir sus observaciones respecto al procedimiento efectuado por otro grupo.</a:t>
            </a:r>
            <a:endParaRPr lang="es-CL" sz="2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A2743C79-D377-E47B-1674-79306F051B3C}"/>
              </a:ext>
            </a:extLst>
          </p:cNvPr>
          <p:cNvSpPr txBox="1">
            <a:spLocks/>
          </p:cNvSpPr>
          <p:nvPr/>
        </p:nvSpPr>
        <p:spPr>
          <a:xfrm>
            <a:off x="8669598" y="3147667"/>
            <a:ext cx="3439301" cy="1798858"/>
          </a:xfrm>
          <a:prstGeom prst="rect">
            <a:avLst/>
          </a:prstGeom>
          <a:ln w="12700">
            <a:solidFill>
              <a:schemeClr val="bg2">
                <a:lumMod val="75000"/>
              </a:schemeClr>
            </a:solidFill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808" rIns="45808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Organización: Duplas.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Presentación: Taller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Tiempo: 10 minutos.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Evaluación: Formativa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715A647-F83D-FA12-5303-26E2B0F02DD6}"/>
              </a:ext>
            </a:extLst>
          </p:cNvPr>
          <p:cNvSpPr txBox="1"/>
          <p:nvPr/>
        </p:nvSpPr>
        <p:spPr>
          <a:xfrm>
            <a:off x="357188" y="1029642"/>
            <a:ext cx="61084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s-MX" sz="3600" b="1" u="sng" dirty="0">
                <a:solidFill>
                  <a:schemeClr val="bg2">
                    <a:lumMod val="75000"/>
                  </a:schemeClr>
                </a:solidFill>
              </a:rPr>
              <a:t>ACTIVIDAD 2</a:t>
            </a:r>
          </a:p>
        </p:txBody>
      </p:sp>
    </p:spTree>
    <p:extLst>
      <p:ext uri="{BB962C8B-B14F-4D97-AF65-F5344CB8AC3E}">
        <p14:creationId xmlns:p14="http://schemas.microsoft.com/office/powerpoint/2010/main" val="309506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07966" y="238852"/>
            <a:ext cx="7385740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1</a:t>
            </a:r>
          </a:p>
          <a:p>
            <a:pPr algn="ctr"/>
            <a:r>
              <a:rPr lang="es-ES" sz="5400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43968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09327" cy="6456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924504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AutoShape 2" descr="Trabajadores de la Marina Mercante refutan dichos de gerente general de  Armasur.A.G – David Notic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AutoShape 4" descr="https://www.davidnoticias.cl/wp-content/uploads/2019/09/Marina-Mercante-300x200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460375" y="208453"/>
            <a:ext cx="10836829" cy="6427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CuadroTexto 9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2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668530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68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>
                <a:solidFill>
                  <a:schemeClr val="bg1"/>
                </a:solidFill>
              </a:rPr>
              <a:t>MOSTRAR SECUENCIA DE SALUDO</a:t>
            </a:r>
            <a:endParaRPr lang="es-CL" sz="4000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6400800" y="1969433"/>
            <a:ext cx="5025005" cy="2980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1325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3 </a:t>
            </a:r>
          </a:p>
          <a:p>
            <a:pPr algn="ctr"/>
            <a:r>
              <a:rPr lang="es-ES" sz="5400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35107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75970" cy="6501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82327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972"/>
            <a:ext cx="9837361" cy="6456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/>
              <a:t>BUQUE 3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004396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>
                <a:solidFill>
                  <a:schemeClr val="bg1"/>
                </a:solidFill>
              </a:rPr>
              <a:t>MOSTRAR SECUENCIA DE SALUDO</a:t>
            </a:r>
            <a:endParaRPr lang="es-CL" sz="4000" dirty="0">
              <a:solidFill>
                <a:schemeClr val="bg1"/>
              </a:solidFill>
            </a:endParaRPr>
          </a:p>
        </p:txBody>
      </p:sp>
      <p:pic>
        <p:nvPicPr>
          <p:cNvPr id="8" name="Marcador de conteni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91" y="1953877"/>
            <a:ext cx="4564310" cy="2995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4485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67A99-CDE2-55E8-28DF-D8075CBED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953375D-DD8D-E2EE-3DF8-F3E4B50324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6897A16-1A0D-D275-3332-BDD2106D1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14" name="Imagen 13" descr="3573694334_fd81afa8d5_o.jpg">
            <a:extLst>
              <a:ext uri="{FF2B5EF4-FFF2-40B4-BE49-F238E27FC236}">
                <a16:creationId xmlns:a16="http://schemas.microsoft.com/office/drawing/2014/main" id="{A8D1CEE5-701A-95B6-EFAF-9278E0E803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lum bright="70000" contrast="-70000"/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1074647"/>
            <a:ext cx="12204113" cy="81360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81173BA8-B0BA-B3C0-4479-F175CF172866}"/>
              </a:ext>
            </a:extLst>
          </p:cNvPr>
          <p:cNvSpPr/>
          <p:nvPr/>
        </p:nvSpPr>
        <p:spPr>
          <a:xfrm>
            <a:off x="1031875" y="5055350"/>
            <a:ext cx="10643426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EN LA ARMADA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7457E04-938C-D863-E429-2C1D31BD2FB6}"/>
              </a:ext>
            </a:extLst>
          </p:cNvPr>
          <p:cNvSpPr/>
          <p:nvPr/>
        </p:nvSpPr>
        <p:spPr>
          <a:xfrm>
            <a:off x="2491720" y="355987"/>
            <a:ext cx="6810069" cy="144655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MICROCLASE </a:t>
            </a:r>
          </a:p>
        </p:txBody>
      </p:sp>
    </p:spTree>
    <p:extLst>
      <p:ext uri="{BB962C8B-B14F-4D97-AF65-F5344CB8AC3E}">
        <p14:creationId xmlns:p14="http://schemas.microsoft.com/office/powerpoint/2010/main" val="275436790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10767</TotalTime>
  <Words>619</Words>
  <Application>Microsoft Office PowerPoint</Application>
  <PresentationFormat>Panorámica</PresentationFormat>
  <Paragraphs>131</Paragraphs>
  <Slides>20</Slides>
  <Notes>2</Notes>
  <HiddenSlides>1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Verdana</vt:lpstr>
      <vt:lpstr>Wingdings</vt:lpstr>
      <vt:lpstr>Celestial</vt:lpstr>
      <vt:lpstr>Presentación de PowerPoint</vt:lpstr>
      <vt:lpstr>Presentación de PowerPoint</vt:lpstr>
      <vt:lpstr>Presentación de PowerPoint</vt:lpstr>
      <vt:lpstr> Resultado De aprendizaje DE LA CLASE   Describa los honores y tradiciones a bordo empleados con el pabellón nacional y entre buques, de acuerdo al ceremonial naval.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GONZALO MALDONADO</cp:lastModifiedBy>
  <cp:revision>291</cp:revision>
  <cp:lastPrinted>2024-12-18T17:54:34Z</cp:lastPrinted>
  <dcterms:created xsi:type="dcterms:W3CDTF">2016-02-05T21:17:10Z</dcterms:created>
  <dcterms:modified xsi:type="dcterms:W3CDTF">2024-12-19T02:07:24Z</dcterms:modified>
</cp:coreProperties>
</file>