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0"/>
  </p:notesMasterIdLst>
  <p:sldIdLst>
    <p:sldId id="288" r:id="rId3"/>
    <p:sldId id="289" r:id="rId4"/>
    <p:sldId id="290" r:id="rId5"/>
    <p:sldId id="291" r:id="rId6"/>
    <p:sldId id="269" r:id="rId7"/>
    <p:sldId id="256" r:id="rId8"/>
    <p:sldId id="292" r:id="rId9"/>
    <p:sldId id="293" r:id="rId10"/>
    <p:sldId id="294" r:id="rId11"/>
    <p:sldId id="261" r:id="rId12"/>
    <p:sldId id="262" r:id="rId13"/>
    <p:sldId id="295" r:id="rId14"/>
    <p:sldId id="263" r:id="rId15"/>
    <p:sldId id="296" r:id="rId16"/>
    <p:sldId id="270" r:id="rId17"/>
    <p:sldId id="271" r:id="rId18"/>
    <p:sldId id="272" r:id="rId1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03"/>
  </p:normalViewPr>
  <p:slideViewPr>
    <p:cSldViewPr>
      <p:cViewPr varScale="1">
        <p:scale>
          <a:sx n="71" d="100"/>
          <a:sy n="71" d="100"/>
        </p:scale>
        <p:origin x="1579" y="53"/>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6</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10</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11</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12</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13</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20-04-2026</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20-04-2026</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20-04-2026</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20-04-2026</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20-04-2026</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20-04-2026</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20-04-2026</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20-04-2026</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20-04-2026</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20-04-2026</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20-04-2026</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20-04-2026</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oleObject" Target="../embeddings/oleObject4.bin"/><Relationship Id="rId4" Type="http://schemas.openxmlformats.org/officeDocument/2006/relationships/image" Target="../media/image9.emf"/><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oleObject" Target="../embeddings/oleObject6.bin"/><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image" Target="../media/image14.png"/><Relationship Id="rId1" Type="http://schemas.openxmlformats.org/officeDocument/2006/relationships/slideLayout" Target="../slideLayouts/slideLayout13.xml"/><Relationship Id="rId6" Type="http://schemas.openxmlformats.org/officeDocument/2006/relationships/image" Target="../media/image16.emf"/><Relationship Id="rId5" Type="http://schemas.openxmlformats.org/officeDocument/2006/relationships/oleObject" Target="../embeddings/oleObject8.bin"/><Relationship Id="rId4" Type="http://schemas.openxmlformats.org/officeDocument/2006/relationships/image" Target="../media/image15.emf"/></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3.xml"/><Relationship Id="rId5" Type="http://schemas.openxmlformats.org/officeDocument/2006/relationships/image" Target="../media/image20.emf"/><Relationship Id="rId4" Type="http://schemas.openxmlformats.org/officeDocument/2006/relationships/oleObject" Target="../embeddings/oleObject10.bin"/></Relationships>
</file>

<file path=ppt/slides/_rels/slide10.xml.rels><?xml version="1.0" encoding="UTF-8" standalone="yes"?>
<Relationships xmlns="http://schemas.openxmlformats.org/package/2006/relationships"><Relationship Id="rId8" Type="http://schemas.openxmlformats.org/officeDocument/2006/relationships/image" Target="../media/image23.emf"/><Relationship Id="rId13" Type="http://schemas.openxmlformats.org/officeDocument/2006/relationships/oleObject" Target="../embeddings/oleObject16.bin"/><Relationship Id="rId3" Type="http://schemas.openxmlformats.org/officeDocument/2006/relationships/oleObject" Target="../embeddings/oleObject11.bin"/><Relationship Id="rId7" Type="http://schemas.openxmlformats.org/officeDocument/2006/relationships/oleObject" Target="../embeddings/oleObject13.bin"/><Relationship Id="rId12" Type="http://schemas.openxmlformats.org/officeDocument/2006/relationships/image" Target="../media/image25.emf"/><Relationship Id="rId17" Type="http://schemas.openxmlformats.org/officeDocument/2006/relationships/image" Target="../media/image28.jpeg"/><Relationship Id="rId2" Type="http://schemas.openxmlformats.org/officeDocument/2006/relationships/notesSlide" Target="../notesSlides/notesSlide2.xml"/><Relationship Id="rId16" Type="http://schemas.openxmlformats.org/officeDocument/2006/relationships/image" Target="../media/image27.emf"/><Relationship Id="rId1" Type="http://schemas.openxmlformats.org/officeDocument/2006/relationships/slideLayout" Target="../slideLayouts/slideLayout2.xml"/><Relationship Id="rId6" Type="http://schemas.openxmlformats.org/officeDocument/2006/relationships/image" Target="../media/image22.emf"/><Relationship Id="rId11" Type="http://schemas.openxmlformats.org/officeDocument/2006/relationships/oleObject" Target="../embeddings/oleObject15.bin"/><Relationship Id="rId5" Type="http://schemas.openxmlformats.org/officeDocument/2006/relationships/oleObject" Target="../embeddings/oleObject12.bin"/><Relationship Id="rId15" Type="http://schemas.openxmlformats.org/officeDocument/2006/relationships/oleObject" Target="../embeddings/oleObject17.bin"/><Relationship Id="rId10" Type="http://schemas.openxmlformats.org/officeDocument/2006/relationships/image" Target="../media/image24.emf"/><Relationship Id="rId4" Type="http://schemas.openxmlformats.org/officeDocument/2006/relationships/image" Target="../media/image21.emf"/><Relationship Id="rId9" Type="http://schemas.openxmlformats.org/officeDocument/2006/relationships/oleObject" Target="../embeddings/oleObject14.bin"/><Relationship Id="rId14" Type="http://schemas.openxmlformats.org/officeDocument/2006/relationships/image" Target="../media/image26.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20.bin"/><Relationship Id="rId13" Type="http://schemas.openxmlformats.org/officeDocument/2006/relationships/image" Target="../media/image34.emf"/><Relationship Id="rId3" Type="http://schemas.openxmlformats.org/officeDocument/2006/relationships/image" Target="../media/image29.jpeg"/><Relationship Id="rId7" Type="http://schemas.openxmlformats.org/officeDocument/2006/relationships/image" Target="../media/image31.emf"/><Relationship Id="rId12" Type="http://schemas.openxmlformats.org/officeDocument/2006/relationships/oleObject" Target="../embeddings/oleObject22.bin"/><Relationship Id="rId17" Type="http://schemas.openxmlformats.org/officeDocument/2006/relationships/image" Target="../media/image36.emf"/><Relationship Id="rId2" Type="http://schemas.openxmlformats.org/officeDocument/2006/relationships/notesSlide" Target="../notesSlides/notesSlide4.xml"/><Relationship Id="rId16" Type="http://schemas.openxmlformats.org/officeDocument/2006/relationships/oleObject" Target="../embeddings/oleObject24.bin"/><Relationship Id="rId1" Type="http://schemas.openxmlformats.org/officeDocument/2006/relationships/slideLayout" Target="../slideLayouts/slideLayout2.xml"/><Relationship Id="rId6" Type="http://schemas.openxmlformats.org/officeDocument/2006/relationships/oleObject" Target="../embeddings/oleObject19.bin"/><Relationship Id="rId11" Type="http://schemas.openxmlformats.org/officeDocument/2006/relationships/image" Target="../media/image33.emf"/><Relationship Id="rId5" Type="http://schemas.openxmlformats.org/officeDocument/2006/relationships/image" Target="../media/image30.emf"/><Relationship Id="rId15" Type="http://schemas.openxmlformats.org/officeDocument/2006/relationships/image" Target="../media/image35.emf"/><Relationship Id="rId10" Type="http://schemas.openxmlformats.org/officeDocument/2006/relationships/oleObject" Target="../embeddings/oleObject21.bin"/><Relationship Id="rId4" Type="http://schemas.openxmlformats.org/officeDocument/2006/relationships/oleObject" Target="../embeddings/oleObject18.bin"/><Relationship Id="rId9" Type="http://schemas.openxmlformats.org/officeDocument/2006/relationships/image" Target="../media/image32.emf"/><Relationship Id="rId14" Type="http://schemas.openxmlformats.org/officeDocument/2006/relationships/oleObject" Target="../embeddings/oleObject23.bin"/></Relationships>
</file>

<file path=ppt/slides/_rels/slide13.xml.rels><?xml version="1.0" encoding="UTF-8" standalone="yes"?>
<Relationships xmlns="http://schemas.openxmlformats.org/package/2006/relationships"><Relationship Id="rId8" Type="http://schemas.openxmlformats.org/officeDocument/2006/relationships/image" Target="../media/image21.emf"/><Relationship Id="rId13" Type="http://schemas.openxmlformats.org/officeDocument/2006/relationships/oleObject" Target="../embeddings/oleObject30.bin"/><Relationship Id="rId3" Type="http://schemas.openxmlformats.org/officeDocument/2006/relationships/oleObject" Target="../embeddings/oleObject25.bin"/><Relationship Id="rId7" Type="http://schemas.openxmlformats.org/officeDocument/2006/relationships/oleObject" Target="../embeddings/oleObject27.bin"/><Relationship Id="rId12" Type="http://schemas.openxmlformats.org/officeDocument/2006/relationships/image" Target="../media/image39.emf"/><Relationship Id="rId2" Type="http://schemas.openxmlformats.org/officeDocument/2006/relationships/notesSlide" Target="../notesSlides/notesSlide5.xml"/><Relationship Id="rId16" Type="http://schemas.openxmlformats.org/officeDocument/2006/relationships/image" Target="../media/image41.emf"/><Relationship Id="rId1" Type="http://schemas.openxmlformats.org/officeDocument/2006/relationships/slideLayout" Target="../slideLayouts/slideLayout2.xml"/><Relationship Id="rId6" Type="http://schemas.openxmlformats.org/officeDocument/2006/relationships/image" Target="../media/image37.emf"/><Relationship Id="rId11" Type="http://schemas.openxmlformats.org/officeDocument/2006/relationships/oleObject" Target="../embeddings/oleObject29.bin"/><Relationship Id="rId5" Type="http://schemas.openxmlformats.org/officeDocument/2006/relationships/oleObject" Target="../embeddings/oleObject26.bin"/><Relationship Id="rId15" Type="http://schemas.openxmlformats.org/officeDocument/2006/relationships/oleObject" Target="../embeddings/oleObject31.bin"/><Relationship Id="rId10" Type="http://schemas.openxmlformats.org/officeDocument/2006/relationships/image" Target="../media/image38.emf"/><Relationship Id="rId4" Type="http://schemas.openxmlformats.org/officeDocument/2006/relationships/image" Target="../media/image30.emf"/><Relationship Id="rId9" Type="http://schemas.openxmlformats.org/officeDocument/2006/relationships/oleObject" Target="../embeddings/oleObject28.bin"/><Relationship Id="rId14" Type="http://schemas.openxmlformats.org/officeDocument/2006/relationships/image" Target="../media/image40.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latin typeface="CMU Serif Roman" panose="02000603000000000000" pitchFamily="2" charset="0"/>
                <a:ea typeface="+mn-ea"/>
              </a:rPr>
              <a:t>Movimiento rectilíneo uniformemente acelerado (MRUA)</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42" y="1321194"/>
            <a:ext cx="1371941" cy="158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023" y="6875454"/>
            <a:ext cx="2211905"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FFFFFF"/>
                </a:solidFill>
                <a:latin typeface="CMU Serif Roman" panose="02000603000000000000" pitchFamily="2" charset="0"/>
                <a:ea typeface="+mn-ea"/>
              </a:rPr>
              <a:t>2º año ejecutivo</a:t>
            </a:r>
          </a:p>
        </p:txBody>
      </p:sp>
      <p:sp>
        <p:nvSpPr>
          <p:cNvPr id="47108" name="CuadroTexto 8">
            <a:extLst>
              <a:ext uri="{FF2B5EF4-FFF2-40B4-BE49-F238E27FC236}">
                <a16:creationId xmlns:a16="http://schemas.microsoft.com/office/drawing/2014/main" id="{5F09C21B-4E9D-A64B-9B25-12FB424CD62D}"/>
              </a:ext>
            </a:extLst>
          </p:cNvPr>
          <p:cNvSpPr txBox="1">
            <a:spLocks noChangeArrowheads="1"/>
          </p:cNvSpPr>
          <p:nvPr/>
        </p:nvSpPr>
        <p:spPr bwMode="auto">
          <a:xfrm>
            <a:off x="3612374" y="4658299"/>
            <a:ext cx="3015121"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Calibri" panose="020F0502020204030204" pitchFamily="34" charset="0"/>
                <a:cs typeface="Arial" panose="020B0604020202020204" pitchFamily="34" charset="0"/>
              </a:defRPr>
            </a:lvl1pPr>
            <a:lvl2pPr marL="742950" indent="-285750" defTabSz="685800">
              <a:defRPr>
                <a:solidFill>
                  <a:schemeClr val="tx1"/>
                </a:solidFill>
                <a:latin typeface="Calibri" panose="020F0502020204030204" pitchFamily="34" charset="0"/>
                <a:cs typeface="Arial" panose="020B0604020202020204" pitchFamily="34" charset="0"/>
              </a:defRPr>
            </a:lvl2pPr>
            <a:lvl3pPr marL="1143000" indent="-228600" defTabSz="685800">
              <a:defRPr>
                <a:solidFill>
                  <a:schemeClr val="tx1"/>
                </a:solidFill>
                <a:latin typeface="Calibri" panose="020F0502020204030204" pitchFamily="34" charset="0"/>
                <a:cs typeface="Arial" panose="020B0604020202020204" pitchFamily="34" charset="0"/>
              </a:defRPr>
            </a:lvl3pPr>
            <a:lvl4pPr marL="1600200" indent="-228600" defTabSz="685800">
              <a:defRPr>
                <a:solidFill>
                  <a:schemeClr val="tx1"/>
                </a:solidFill>
                <a:latin typeface="Calibri" panose="020F0502020204030204" pitchFamily="34" charset="0"/>
                <a:cs typeface="Arial" panose="020B0604020202020204" pitchFamily="34" charset="0"/>
              </a:defRPr>
            </a:lvl4pPr>
            <a:lvl5pPr marL="2057400" indent="-228600" defTabSz="685800">
              <a:defRPr>
                <a:solidFill>
                  <a:schemeClr val="tx1"/>
                </a:solidFill>
                <a:latin typeface="Calibri" panose="020F050202020403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5957" eaLnBrk="1" hangingPunct="1"/>
            <a:r>
              <a:rPr lang="es-CL" altLang="es-CL" sz="2315" dirty="0">
                <a:solidFill>
                  <a:srgbClr val="293555"/>
                </a:solidFill>
                <a:latin typeface="CMU Serif Roman" panose="02000603000000000000" pitchFamily="2" charset="0"/>
                <a:ea typeface="+mn-ea"/>
              </a:rPr>
              <a:t>Primer semestre 2023</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293555"/>
                </a:solidFill>
                <a:latin typeface="CMU Serif Roman" panose="02000603000000000000" pitchFamily="2" charset="0"/>
                <a:ea typeface="+mn-ea"/>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aceleración.</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media y aceleración instantánea.</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rectilíneo uniformemente acelerado.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uniformemente acelerado (MRUA)</a:t>
            </a:r>
            <a:endParaRPr lang="es-CL" dirty="0"/>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MU Serif Roman" panose="02000603000000000000" pitchFamily="2" charset="0"/>
                <a:ea typeface="CMU Serif Roman" panose="02000603000000000000" pitchFamily="2" charset="0"/>
                <a:cs typeface="CMU Serif Roman" panose="02000603000000000000" pitchFamily="2" charset="0"/>
              </a:rPr>
              <a:t>rapidez instantánea</a:t>
            </a: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del automóvil en dicho momento.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Gráfico rapidez vs tiempo</a:t>
            </a:r>
            <a:endPar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r:id="rId3" imgW="21361400" imgH="10820400" progId="Equation.DSMT4">
                  <p:embed/>
                </p:oleObj>
              </mc:Choice>
              <mc:Fallback>
                <p:oleObj r:id="rId3"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MU Serif Roman" panose="02000603000000000000" pitchFamily="2" charset="0"/>
                    <a:ea typeface="CMU Serif Roman" panose="02000603000000000000" pitchFamily="2" charset="0"/>
                    <a:cs typeface="CMU Serif Roman" panose="02000603000000000000" pitchFamily="2"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𝒇</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𝒊</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2952328"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6</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endPar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Se puede cambiar la velocidad de algo si se cambia su rapidez, si se cambia su dirección o si se cambian las dos. La tasa de cambio de la velocidad con el tiempo es la</a:t>
            </a:r>
            <a:r>
              <a:rPr lang="es-CL" dirty="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FF3333"/>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aceleración</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Suponga una partícula que en el instante de tiempo t</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se encuentra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y en un instante posterior t</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está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r:id="rId3" imgW="1397000" imgH="368300" progId="">
                  <p:embed/>
                </p:oleObj>
              </mc:Choice>
              <mc:Fallback>
                <p:oleObj r:id="rId3" imgW="1397000" imgH="368300" progId="">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r:id="rId5" imgW="1219200" imgH="673100" progId="">
                  <p:embed/>
                </p:oleObj>
              </mc:Choice>
              <mc:Fallback>
                <p:oleObj r:id="rId5" imgW="1219200" imgH="673100" progId="">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 unidad es el  </a:t>
            </a:r>
            <a:r>
              <a:rPr lang="es-CL" altLang="es-ES_tradnl" sz="22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m/s</a:t>
            </a:r>
            <a:r>
              <a:rPr lang="es-CL" altLang="es-ES_tradnl" sz="2200" b="1" baseline="33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Ej: Si una partícula tiene una aceleración de 5 m/s</a:t>
            </a:r>
            <a:r>
              <a:rPr lang="es-CL" altLang="es-ES_tradnl" sz="1500" baseline="33000" dirty="0">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r:id="rId7" imgW="1257300" imgH="368300" progId="">
                  <p:embed/>
                </p:oleObj>
              </mc:Choice>
              <mc:Fallback>
                <p:oleObj r:id="rId7" imgW="1257300" imgH="368300" progId="">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r:id="rId2" imgW="2705100" imgH="762000" progId="">
                  <p:embed/>
                </p:oleObj>
              </mc:Choice>
              <mc:Fallback>
                <p:oleObj r:id="rId2"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MU Serif Roman" panose="02000603000000000000" pitchFamily="2" charset="0"/>
                <a:ea typeface="CMU Serif Roman" panose="02000603000000000000" pitchFamily="2" charset="0"/>
                <a:cs typeface="CMU Serif Roman" panose="02000603000000000000" pitchFamily="2" charset="0"/>
              </a:rPr>
              <a:t>Cada segmento del gráfico corresponde a una linea recta, de modo tal que la Aceleración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r:id="rId3" imgW="2476500" imgH="609600" progId="">
                  <p:embed/>
                </p:oleObj>
              </mc:Choice>
              <mc:Fallback>
                <p:oleObj r:id="rId3"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r:id="rId5" imgW="723900" imgH="368300" progId="">
                  <p:embed/>
                </p:oleObj>
              </mc:Choice>
              <mc:Fallback>
                <p:oleObj r:id="rId5"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r:id="rId7" imgW="965200" imgH="317500" progId="">
                  <p:embed/>
                </p:oleObj>
              </mc:Choice>
              <mc:Fallback>
                <p:oleObj r:id="rId7"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 name="Grupo 10">
            <a:extLst>
              <a:ext uri="{FF2B5EF4-FFF2-40B4-BE49-F238E27FC236}">
                <a16:creationId xmlns:a16="http://schemas.microsoft.com/office/drawing/2014/main" id="{3DDE1F6E-B964-8B4B-8418-4773833FFB8D}"/>
              </a:ext>
            </a:extLst>
          </p:cNvPr>
          <p:cNvGrpSpPr/>
          <p:nvPr/>
        </p:nvGrpSpPr>
        <p:grpSpPr>
          <a:xfrm>
            <a:off x="5688384" y="2411685"/>
            <a:ext cx="2952328" cy="2409037"/>
            <a:chOff x="5904408" y="1946864"/>
            <a:chExt cx="2952328" cy="2409037"/>
          </a:xfrm>
        </p:grpSpPr>
        <p:graphicFrame>
          <p:nvGraphicFramePr>
            <p:cNvPr id="5" name="Object 2">
              <a:extLst>
                <a:ext uri="{FF2B5EF4-FFF2-40B4-BE49-F238E27FC236}">
                  <a16:creationId xmlns:a16="http://schemas.microsoft.com/office/drawing/2014/main" id="{B9CDADD6-EA28-F04C-92FE-8DAFF14D8F2C}"/>
                </a:ext>
              </a:extLst>
            </p:cNvPr>
            <p:cNvGraphicFramePr>
              <a:graphicFrameLocks noChangeAspect="1"/>
            </p:cNvGraphicFramePr>
            <p:nvPr>
              <p:extLst>
                <p:ext uri="{D42A27DB-BD31-4B8C-83A1-F6EECF244321}">
                  <p14:modId xmlns:p14="http://schemas.microsoft.com/office/powerpoint/2010/main" val="3798027214"/>
                </p:ext>
              </p:extLst>
            </p:nvPr>
          </p:nvGraphicFramePr>
          <p:xfrm>
            <a:off x="6048424" y="1946864"/>
            <a:ext cx="2415136" cy="2322513"/>
          </p:xfrm>
          <a:graphic>
            <a:graphicData uri="http://schemas.openxmlformats.org/presentationml/2006/ole">
              <mc:AlternateContent xmlns:mc="http://schemas.openxmlformats.org/markup-compatibility/2006">
                <mc:Choice xmlns:v="urn:schemas-microsoft-com:vml" Requires="v">
                  <p:oleObj r:id="rId4" imgW="1676400" imgH="1625600" progId="">
                    <p:embed/>
                  </p:oleObj>
                </mc:Choice>
                <mc:Fallback>
                  <p:oleObj r:id="rId4" imgW="1676400" imgH="1625600" progId="">
                    <p:embed/>
                    <p:pic>
                      <p:nvPicPr>
                        <p:cNvPr id="25603" name="Object 2">
                          <a:extLst>
                            <a:ext uri="{FF2B5EF4-FFF2-40B4-BE49-F238E27FC236}">
                              <a16:creationId xmlns:a16="http://schemas.microsoft.com/office/drawing/2014/main" id="{2754C0C9-46E6-8046-BAA5-AE116B75C0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48424" y="1946864"/>
                          <a:ext cx="2415136" cy="2322513"/>
                        </a:xfrm>
                        <a:prstGeom prst="rect">
                          <a:avLst/>
                        </a:prstGeom>
                        <a:noFill/>
                        <a:ln>
                          <a:noFill/>
                        </a:ln>
                        <a:effectLst/>
                      </p:spPr>
                    </p:pic>
                  </p:oleObj>
                </mc:Fallback>
              </mc:AlternateContent>
            </a:graphicData>
          </a:graphic>
        </p:graphicFrame>
        <p:sp>
          <p:nvSpPr>
            <p:cNvPr id="10" name="Rectángulo redondeado 9">
              <a:extLst>
                <a:ext uri="{FF2B5EF4-FFF2-40B4-BE49-F238E27FC236}">
                  <a16:creationId xmlns:a16="http://schemas.microsoft.com/office/drawing/2014/main" id="{1EF900CF-360C-C749-A47C-926E066081EA}"/>
                </a:ext>
              </a:extLst>
            </p:cNvPr>
            <p:cNvSpPr/>
            <p:nvPr/>
          </p:nvSpPr>
          <p:spPr bwMode="auto">
            <a:xfrm>
              <a:off x="5904408" y="3779837"/>
              <a:ext cx="2952328" cy="576064"/>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gr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10</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03238" y="301625"/>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r:id="rId3" imgW="1384300" imgH="647700" progId="">
                  <p:embed/>
                </p:oleObj>
              </mc:Choice>
              <mc:Fallback>
                <p:oleObj r:id="rId3" imgW="1384300" imgH="647700" progId="">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r:id="rId5" imgW="1422400" imgH="660400" progId="">
                  <p:embed/>
                </p:oleObj>
              </mc:Choice>
              <mc:Fallback>
                <p:oleObj r:id="rId5" imgW="1422400" imgH="660400" progId="">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r:id="rId7" imgW="1701800" imgH="660400" progId="">
                  <p:embed/>
                </p:oleObj>
              </mc:Choice>
              <mc:Fallback>
                <p:oleObj r:id="rId7" imgW="1701800" imgH="660400" progId="">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r:id="rId9" imgW="2146300" imgH="660400" progId="">
                  <p:embed/>
                </p:oleObj>
              </mc:Choice>
              <mc:Fallback>
                <p:oleObj r:id="rId9" imgW="2146300" imgH="660400" progId="">
                  <p:embed/>
                  <p:pic>
                    <p:nvPicPr>
                      <p:cNvPr id="0" name="Object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r:id="rId11" imgW="1257300" imgH="254000" progId="">
                  <p:embed/>
                </p:oleObj>
              </mc:Choice>
              <mc:Fallback>
                <p:oleObj r:id="rId11" imgW="1257300" imgH="254000" progId="">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r:id="rId13" imgW="3048000" imgH="660400" progId="">
                  <p:embed/>
                </p:oleObj>
              </mc:Choice>
              <mc:Fallback>
                <p:oleObj r:id="rId13" imgW="3048000" imgH="660400" progId="">
                  <p:embed/>
                  <p:pic>
                    <p:nvPicPr>
                      <p:cNvPr id="0" name="Object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r:id="rId15" imgW="3111500" imgH="698500" progId="">
                  <p:embed/>
                </p:oleObj>
              </mc:Choice>
              <mc:Fallback>
                <p:oleObj r:id="rId15" imgW="3111500" imgH="698500" progId="">
                  <p:embed/>
                  <p:pic>
                    <p:nvPicPr>
                      <p:cNvPr id="0" name="Object 8"/>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7">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Esta es la ecuaci</a:t>
            </a:r>
            <a:r>
              <a:rPr lang="es-ES" altLang="es-ES_tradnl" sz="1800" dirty="0" err="1">
                <a:latin typeface="CMU Serif Roman" panose="02000603000000000000" pitchFamily="2" charset="0"/>
                <a:ea typeface="CMU Serif Roman" panose="02000603000000000000" pitchFamily="2" charset="0"/>
                <a:cs typeface="CMU Serif Roman" panose="02000603000000000000" pitchFamily="2" charset="0"/>
              </a:rPr>
              <a:t>ó</a:t>
            </a: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endPar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3">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nvGraphicFramePr>
        <p:xfrm>
          <a:off x="4560888" y="1479550"/>
          <a:ext cx="1377950" cy="320675"/>
        </p:xfrm>
        <a:graphic>
          <a:graphicData uri="http://schemas.openxmlformats.org/presentationml/2006/ole">
            <mc:AlternateContent xmlns:mc="http://schemas.openxmlformats.org/markup-compatibility/2006">
              <mc:Choice xmlns:v="urn:schemas-microsoft-com:vml" Requires="v">
                <p:oleObj r:id="rId4" imgW="1384300" imgH="330200" progId="">
                  <p:embed/>
                </p:oleObj>
              </mc:Choice>
              <mc:Fallback>
                <p:oleObj r:id="rId4"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0888" y="1479550"/>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nvGraphicFramePr>
        <p:xfrm>
          <a:off x="4560888" y="1839913"/>
          <a:ext cx="3246437" cy="325437"/>
        </p:xfrm>
        <a:graphic>
          <a:graphicData uri="http://schemas.openxmlformats.org/presentationml/2006/ole">
            <mc:AlternateContent xmlns:mc="http://schemas.openxmlformats.org/markup-compatibility/2006">
              <mc:Choice xmlns:v="urn:schemas-microsoft-com:vml" Requires="v">
                <p:oleObj r:id="rId6" imgW="3263900" imgH="330200" progId="">
                  <p:embed/>
                </p:oleObj>
              </mc:Choice>
              <mc:Fallback>
                <p:oleObj r:id="rId6"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60888" y="1839913"/>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nvGraphicFramePr>
        <p:xfrm>
          <a:off x="4500563" y="2160588"/>
          <a:ext cx="5292725" cy="549275"/>
        </p:xfrm>
        <a:graphic>
          <a:graphicData uri="http://schemas.openxmlformats.org/presentationml/2006/ole">
            <mc:AlternateContent xmlns:mc="http://schemas.openxmlformats.org/markup-compatibility/2006">
              <mc:Choice xmlns:v="urn:schemas-microsoft-com:vml" Requires="v">
                <p:oleObj r:id="rId8" imgW="5321300" imgH="558800" progId="">
                  <p:embed/>
                </p:oleObj>
              </mc:Choice>
              <mc:Fallback>
                <p:oleObj r:id="rId8"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00563" y="2160588"/>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r:id="rId10" imgW="1130300" imgH="622300" progId="">
                  <p:embed/>
                </p:oleObj>
              </mc:Choice>
              <mc:Fallback>
                <p:oleObj r:id="rId10"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r:id="rId12" imgW="2006600" imgH="685800" progId="">
                  <p:embed/>
                </p:oleObj>
              </mc:Choice>
              <mc:Fallback>
                <p:oleObj r:id="rId12"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r:id="rId14" imgW="2171700" imgH="939800" progId="">
                  <p:embed/>
                </p:oleObj>
              </mc:Choice>
              <mc:Fallback>
                <p:oleObj r:id="rId14"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r:id="rId16" imgW="1308100" imgH="596900" progId="">
                  <p:embed/>
                </p:oleObj>
              </mc:Choice>
              <mc:Fallback>
                <p:oleObj r:id="rId16"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13</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t>Movimiento con aceleración constante</a:t>
            </a:r>
            <a:b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FF3333"/>
                </a:solidFill>
                <a:latin typeface="CMU Serif Roman" panose="02000603000000000000" pitchFamily="2" charset="0"/>
                <a:ea typeface="CMU Serif Roman" panose="02000603000000000000" pitchFamily="2" charset="0"/>
                <a:cs typeface="CMU Serif Roman" panose="02000603000000000000" pitchFamily="2"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r:id="rId3" imgW="1384300" imgH="330200" progId="">
                  <p:embed/>
                </p:oleObj>
              </mc:Choice>
              <mc:Fallback>
                <p:oleObj r:id="rId3" imgW="1384300" imgH="330200"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r:id="rId5" imgW="1384300" imgH="330200" progId="">
                  <p:embed/>
                </p:oleObj>
              </mc:Choice>
              <mc:Fallback>
                <p:oleObj r:id="rId5" imgW="1384300" imgH="330200" progId="">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r:id="rId7" imgW="1384300" imgH="647700" progId="">
                  <p:embed/>
                </p:oleObj>
              </mc:Choice>
              <mc:Fallback>
                <p:oleObj r:id="rId7" imgW="1384300" imgH="647700" progId="">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r:id="rId9" imgW="1282700" imgH="647700" progId="">
                  <p:embed/>
                </p:oleObj>
              </mc:Choice>
              <mc:Fallback>
                <p:oleObj r:id="rId9" imgW="1282700" imgH="647700" progId="">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r:id="rId11" imgW="2425700" imgH="660400" progId="">
                  <p:embed/>
                </p:oleObj>
              </mc:Choice>
              <mc:Fallback>
                <p:oleObj r:id="rId11" imgW="2425700" imgH="660400" progId="">
                  <p:embed/>
                  <p:pic>
                    <p:nvPicPr>
                      <p:cNvPr id="0" name="Object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r:id="rId13" imgW="1371600" imgH="698500" progId="">
                  <p:embed/>
                </p:oleObj>
              </mc:Choice>
              <mc:Fallback>
                <p:oleObj r:id="rId13" imgW="1371600" imgH="698500" progId="">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r:id="rId15" imgW="1651000" imgH="368300" progId="">
                  <p:embed/>
                </p:oleObj>
              </mc:Choice>
              <mc:Fallback>
                <p:oleObj r:id="rId15" imgW="1651000" imgH="368300" progId="">
                  <p:embed/>
                  <p:pic>
                    <p:nvPicPr>
                      <p:cNvPr id="0" name="Object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Una lancha </a:t>
            </a:r>
            <a:r>
              <a:rPr lang="es-ES_tradnl" altLang="es-ES_tradnl" dirty="0" err="1">
                <a:latin typeface="CMU Serif Roman" panose="02000603000000000000" pitchFamily="2" charset="0"/>
                <a:ea typeface="CMU Serif Roman" panose="02000603000000000000" pitchFamily="2" charset="0"/>
                <a:cs typeface="CMU Serif Roman" panose="02000603000000000000" pitchFamily="2" charset="0"/>
              </a:rPr>
              <a:t>misilera</a:t>
            </a: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a) Determinar su aceleración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b) Determinar la distancia recorrida en el trayecto.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c) Realice gráficos de posición, velocidad y aceleración v/s tiempo (considere que el buque se mueve en línea recta)</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extLst>
      <p:ext uri="{BB962C8B-B14F-4D97-AF65-F5344CB8AC3E}">
        <p14:creationId xmlns:p14="http://schemas.microsoft.com/office/powerpoint/2010/main" val="382540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E1F5D4E8-9918-8240-8569-1C95DEE74646}"/>
              </a:ext>
            </a:extLst>
          </p:cNvPr>
          <p:cNvSpPr>
            <a:spLocks noGrp="1" noChangeArrowheads="1"/>
          </p:cNvSpPr>
          <p:nvPr>
            <p:ph type="title"/>
          </p:nvPr>
        </p:nvSpPr>
        <p:spPr/>
        <p:txBody>
          <a:bodyPr/>
          <a:lstStyle/>
          <a:p>
            <a:endParaRPr lang="es-CL" altLang="es-ES_tradnl"/>
          </a:p>
        </p:txBody>
      </p:sp>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MU Serif Roman" panose="02000603000000000000" pitchFamily="2" charset="0"/>
                <a:ea typeface="CMU Serif Roman" panose="02000603000000000000" pitchFamily="2" charset="0"/>
                <a:cs typeface="CMU Serif Roman" panose="02000603000000000000" pitchFamily="2" charset="0"/>
              </a:rPr>
              <a:t>	El Petrolero de la figura de 250.000 Ton, cuando viaja a 20[Nd] se detiene luego de recorrer 30[Mn], calcular su aceleración y el tiempo empleado en detenerse.</a:t>
            </a:r>
            <a:endParaRPr lang="es-CL" altLang="es-ES_tradnl" sz="2800"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 buque parte del reposo y  avanza con aceleración constante recorriendo 1,2[Mn] para alcanzar los 25[Nd]. Determinar su aceleración y su rapidez  cuando lleva recorrido 1[km].</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115</TotalTime>
  <Words>791</Words>
  <Application>Microsoft Office PowerPoint</Application>
  <PresentationFormat>Personalizado</PresentationFormat>
  <Paragraphs>71</Paragraphs>
  <Slides>17</Slides>
  <Notes>5</Notes>
  <HiddenSlides>0</HiddenSlides>
  <MMClips>0</MMClips>
  <ScaleCrop>false</ScaleCrop>
  <HeadingPairs>
    <vt:vector size="8" baseType="variant">
      <vt:variant>
        <vt:lpstr>Fuentes usadas</vt:lpstr>
      </vt:variant>
      <vt:variant>
        <vt:i4>7</vt:i4>
      </vt:variant>
      <vt:variant>
        <vt:lpstr>Tema</vt:lpstr>
      </vt:variant>
      <vt:variant>
        <vt:i4>2</vt:i4>
      </vt:variant>
      <vt:variant>
        <vt:lpstr>Servidores OLE incrustados</vt:lpstr>
      </vt:variant>
      <vt:variant>
        <vt:i4>1</vt:i4>
      </vt:variant>
      <vt:variant>
        <vt:lpstr>Títulos de diapositiva</vt:lpstr>
      </vt:variant>
      <vt:variant>
        <vt:i4>17</vt:i4>
      </vt:variant>
    </vt:vector>
  </HeadingPairs>
  <TitlesOfParts>
    <vt:vector size="27" baseType="lpstr">
      <vt:lpstr>Arial</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acelerado (MRUA)</vt:lpstr>
      <vt:lpstr>Gráfico rapidez vs tiempo</vt:lpstr>
      <vt:lpstr>Presentación de PowerPoint</vt:lpstr>
      <vt:lpstr>Aceleración </vt:lpstr>
      <vt:lpstr>Presentación de PowerPoint</vt:lpstr>
      <vt:lpstr>Ejemplo</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Presentación de PowerPoint</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Marco Figueroa</cp:lastModifiedBy>
  <cp:revision>10</cp:revision>
  <cp:lastPrinted>1601-01-01T00:00:00Z</cp:lastPrinted>
  <dcterms:created xsi:type="dcterms:W3CDTF">2017-03-28T13:02:20Z</dcterms:created>
  <dcterms:modified xsi:type="dcterms:W3CDTF">2026-04-21T00:44:02Z</dcterms:modified>
</cp:coreProperties>
</file>