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5" r:id="rId4"/>
    <p:sldId id="266" r:id="rId5"/>
    <p:sldId id="263" r:id="rId6"/>
    <p:sldId id="262" r:id="rId7"/>
    <p:sldId id="261" r:id="rId8"/>
    <p:sldId id="267" r:id="rId9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20" d="100"/>
          <a:sy n="120" d="100"/>
        </p:scale>
        <p:origin x="-1290" y="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4AB3F-8963-4134-98F7-B9ED6760E6EB}" type="datetimeFigureOut">
              <a:rPr lang="es-CL" smtClean="0"/>
              <a:pPr/>
              <a:t>24-11-2021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39862-C9A2-4538-8E0A-98D6AC807420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4AB3F-8963-4134-98F7-B9ED6760E6EB}" type="datetimeFigureOut">
              <a:rPr lang="es-CL" smtClean="0"/>
              <a:pPr/>
              <a:t>24-11-2021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39862-C9A2-4538-8E0A-98D6AC807420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4AB3F-8963-4134-98F7-B9ED6760E6EB}" type="datetimeFigureOut">
              <a:rPr lang="es-CL" smtClean="0"/>
              <a:pPr/>
              <a:t>24-11-2021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39862-C9A2-4538-8E0A-98D6AC807420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4AB3F-8963-4134-98F7-B9ED6760E6EB}" type="datetimeFigureOut">
              <a:rPr lang="es-CL" smtClean="0"/>
              <a:pPr/>
              <a:t>24-11-2021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39862-C9A2-4538-8E0A-98D6AC807420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4AB3F-8963-4134-98F7-B9ED6760E6EB}" type="datetimeFigureOut">
              <a:rPr lang="es-CL" smtClean="0"/>
              <a:pPr/>
              <a:t>24-11-2021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39862-C9A2-4538-8E0A-98D6AC807420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4AB3F-8963-4134-98F7-B9ED6760E6EB}" type="datetimeFigureOut">
              <a:rPr lang="es-CL" smtClean="0"/>
              <a:pPr/>
              <a:t>24-11-2021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39862-C9A2-4538-8E0A-98D6AC807420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4AB3F-8963-4134-98F7-B9ED6760E6EB}" type="datetimeFigureOut">
              <a:rPr lang="es-CL" smtClean="0"/>
              <a:pPr/>
              <a:t>24-11-2021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39862-C9A2-4538-8E0A-98D6AC807420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4AB3F-8963-4134-98F7-B9ED6760E6EB}" type="datetimeFigureOut">
              <a:rPr lang="es-CL" smtClean="0"/>
              <a:pPr/>
              <a:t>24-11-2021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39862-C9A2-4538-8E0A-98D6AC807420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4AB3F-8963-4134-98F7-B9ED6760E6EB}" type="datetimeFigureOut">
              <a:rPr lang="es-CL" smtClean="0"/>
              <a:pPr/>
              <a:t>24-11-2021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39862-C9A2-4538-8E0A-98D6AC807420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4AB3F-8963-4134-98F7-B9ED6760E6EB}" type="datetimeFigureOut">
              <a:rPr lang="es-CL" smtClean="0"/>
              <a:pPr/>
              <a:t>24-11-2021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39862-C9A2-4538-8E0A-98D6AC807420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4AB3F-8963-4134-98F7-B9ED6760E6EB}" type="datetimeFigureOut">
              <a:rPr lang="es-CL" smtClean="0"/>
              <a:pPr/>
              <a:t>24-11-2021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39862-C9A2-4538-8E0A-98D6AC807420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35000" r="-3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44AB3F-8963-4134-98F7-B9ED6760E6EB}" type="datetimeFigureOut">
              <a:rPr lang="es-CL" smtClean="0"/>
              <a:pPr/>
              <a:t>24-11-2021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639862-C9A2-4538-8E0A-98D6AC807420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es-CL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FORMACIÓN NAVAL </a:t>
            </a:r>
            <a:r>
              <a:rPr lang="es-CL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es-CL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es-CL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2022</a:t>
            </a:r>
            <a:endParaRPr lang="es-CL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es-CL" sz="4000" b="1" dirty="0" smtClean="0"/>
              <a:t>FORMACIÓN NAVAL </a:t>
            </a:r>
            <a:r>
              <a:rPr lang="es-CL" sz="4000" b="1" dirty="0" smtClean="0"/>
              <a:t>2022</a:t>
            </a:r>
            <a:endParaRPr lang="es-CL" sz="40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>
            <a:normAutofit/>
          </a:bodyPr>
          <a:lstStyle/>
          <a:p>
            <a:pPr algn="ctr">
              <a:buNone/>
            </a:pPr>
            <a:r>
              <a:rPr lang="es-CL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TEMARIO</a:t>
            </a:r>
          </a:p>
          <a:p>
            <a:pPr algn="ctr">
              <a:buNone/>
            </a:pPr>
            <a:endParaRPr lang="es-CL" sz="2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s-CL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Programación </a:t>
            </a:r>
            <a:r>
              <a:rPr lang="es-CL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académica .</a:t>
            </a:r>
            <a:endParaRPr lang="es-CL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s-CL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Cambios a la asignatura</a:t>
            </a:r>
          </a:p>
          <a:p>
            <a:r>
              <a:rPr lang="es-CL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Profesores 2022.  </a:t>
            </a:r>
          </a:p>
          <a:p>
            <a:endParaRPr lang="es-CL" b="1" dirty="0" smtClean="0"/>
          </a:p>
          <a:p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-1285916" y="-24"/>
            <a:ext cx="10787138" cy="685802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aphicFrame>
        <p:nvGraphicFramePr>
          <p:cNvPr id="4" name="3 Tabla"/>
          <p:cNvGraphicFramePr>
            <a:graphicFrameLocks noGrp="1"/>
          </p:cNvGraphicFramePr>
          <p:nvPr/>
        </p:nvGraphicFramePr>
        <p:xfrm>
          <a:off x="-71470" y="785793"/>
          <a:ext cx="9572692" cy="5929355"/>
        </p:xfrm>
        <a:graphic>
          <a:graphicData uri="http://schemas.openxmlformats.org/drawingml/2006/table">
            <a:tbl>
              <a:tblPr/>
              <a:tblGrid>
                <a:gridCol w="1270283"/>
                <a:gridCol w="176647"/>
                <a:gridCol w="176647"/>
                <a:gridCol w="176647"/>
                <a:gridCol w="176647"/>
                <a:gridCol w="176647"/>
                <a:gridCol w="176647"/>
                <a:gridCol w="176647"/>
                <a:gridCol w="176647"/>
                <a:gridCol w="176647"/>
                <a:gridCol w="176647"/>
                <a:gridCol w="176647"/>
                <a:gridCol w="176647"/>
                <a:gridCol w="176647"/>
                <a:gridCol w="176647"/>
                <a:gridCol w="176647"/>
                <a:gridCol w="176647"/>
                <a:gridCol w="176647"/>
                <a:gridCol w="176647"/>
                <a:gridCol w="176647"/>
                <a:gridCol w="176647"/>
                <a:gridCol w="176647"/>
                <a:gridCol w="176647"/>
                <a:gridCol w="176647"/>
                <a:gridCol w="176647"/>
                <a:gridCol w="176647"/>
                <a:gridCol w="176647"/>
                <a:gridCol w="176647"/>
                <a:gridCol w="176647"/>
                <a:gridCol w="176647"/>
                <a:gridCol w="176647"/>
                <a:gridCol w="176647"/>
                <a:gridCol w="176647"/>
                <a:gridCol w="176647"/>
                <a:gridCol w="176647"/>
                <a:gridCol w="176647"/>
                <a:gridCol w="176647"/>
                <a:gridCol w="176647"/>
                <a:gridCol w="176647"/>
                <a:gridCol w="176647"/>
                <a:gridCol w="176647"/>
                <a:gridCol w="176647"/>
                <a:gridCol w="176647"/>
                <a:gridCol w="176647"/>
                <a:gridCol w="176647"/>
                <a:gridCol w="176647"/>
                <a:gridCol w="176647"/>
                <a:gridCol w="176647"/>
              </a:tblGrid>
              <a:tr h="234826">
                <a:tc gridSpan="48"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 dirty="0">
                          <a:solidFill>
                            <a:srgbClr val="17375D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763183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07-feb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14-feb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21-feb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28-feb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07-mar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14-mar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21-mar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28-mar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04-abr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11-abr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18-abr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25-abr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02-may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09-may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16-may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23-may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30-may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06-jun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13-jun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20-jun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27-jun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04-jul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11-jul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18-jul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25-jul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01-ago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08-ago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15-ago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22-ago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29-ago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05-sep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12-sep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19-sep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26-sep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03-oct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10-oct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17-oct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24-oct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31-oct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07-nov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14-nov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21-nov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28-nov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05-dic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12-dic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19-dic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26-dic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826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17375D"/>
                          </a:solidFill>
                          <a:latin typeface="Arial" pitchFamily="34" charset="0"/>
                          <a:cs typeface="Arial" pitchFamily="34" charset="0"/>
                        </a:rPr>
                        <a:t>N° SEMANA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826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17375D"/>
                          </a:solidFill>
                          <a:latin typeface="Arial" pitchFamily="34" charset="0"/>
                          <a:cs typeface="Arial" pitchFamily="34" charset="0"/>
                        </a:rPr>
                        <a:t>SEMANA ANUAL CONTRATO PROFESORES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826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 dirty="0">
                          <a:solidFill>
                            <a:srgbClr val="17375D"/>
                          </a:solidFill>
                          <a:latin typeface="Arial" pitchFamily="34" charset="0"/>
                          <a:cs typeface="Arial" pitchFamily="34" charset="0"/>
                        </a:rPr>
                        <a:t>SEMANAS LECTIVA N°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826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17375D"/>
                          </a:solidFill>
                          <a:latin typeface="Arial" pitchFamily="34" charset="0"/>
                          <a:cs typeface="Arial" pitchFamily="34" charset="0"/>
                        </a:rPr>
                        <a:t>ACT. CUERPO DOCENTE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F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F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F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F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F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F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826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1°POL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Ex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Va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ExR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Va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Ex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Ex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ExR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826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1°A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Ex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Va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ExR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Va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Ex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Ex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ExR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826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2° AÑO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Ex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Va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ExR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Va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Ex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Ex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ExR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826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3° AÑO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Ex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Va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ExR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Va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Ex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Ex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ExR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826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BRIGADIERES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Ex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Ex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Va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ExR</a:t>
                      </a:r>
                      <a:endParaRPr lang="es-CL" sz="5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Va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Ex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Ex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ExR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826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COS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Va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826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Formación Naval (N° Semanas del Ciclo)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Va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Va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826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PUELCHE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Pu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Pu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Va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Va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826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PUELCHE - 2° IM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CBA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CBA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CBA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CBA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CBA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CBA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CBA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Pu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Pu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Va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Va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826">
                <a:tc>
                  <a:txBody>
                    <a:bodyPr/>
                    <a:lstStyle/>
                    <a:p>
                      <a:pPr algn="ctr" fontAlgn="ctr"/>
                      <a:endParaRPr lang="es-CL" sz="4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826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RECOGIDAS / PRESENTACIONES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5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826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 ENE - PRESENTACIÓN OFS.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826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 ENE - BRIGADIERES DE RECLUTAS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826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25 ENE - RECLUTAS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826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07 FEB - BRIGADIERES 2° Y 3°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826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 FEB PM - CADETES 2° AÑO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826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 FEB PM - CADETES 3° AÑO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5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6" name="1 Título"/>
          <p:cNvSpPr>
            <a:spLocks noGrp="1"/>
          </p:cNvSpPr>
          <p:nvPr>
            <p:ph type="title"/>
          </p:nvPr>
        </p:nvSpPr>
        <p:spPr>
          <a:xfrm>
            <a:off x="428596" y="214290"/>
            <a:ext cx="7472386" cy="511156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es-CL" sz="3200" b="1" dirty="0" smtClean="0"/>
              <a:t>Programación académica</a:t>
            </a:r>
            <a:endParaRPr lang="es-CL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es-CL" sz="4000" b="1" dirty="0" smtClean="0"/>
              <a:t>FORMACIÓN NAVAL </a:t>
            </a:r>
            <a:r>
              <a:rPr lang="es-CL" sz="4000" b="1" dirty="0" smtClean="0"/>
              <a:t>2022</a:t>
            </a:r>
            <a:endParaRPr lang="es-CL" sz="40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>
              <a:buNone/>
            </a:pPr>
            <a:r>
              <a:rPr lang="es-CL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TEMARIO</a:t>
            </a:r>
          </a:p>
          <a:p>
            <a:pPr algn="ctr">
              <a:buNone/>
            </a:pPr>
            <a:endParaRPr lang="es-CL" sz="2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s-CL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Programación </a:t>
            </a:r>
            <a:r>
              <a:rPr lang="es-CL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académica .</a:t>
            </a:r>
            <a:endParaRPr lang="es-CL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s-CL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Cambios a la asignatura</a:t>
            </a:r>
          </a:p>
          <a:p>
            <a:r>
              <a:rPr lang="es-CL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Profesores 2022.  </a:t>
            </a:r>
          </a:p>
          <a:p>
            <a:endParaRPr lang="es-CL" b="1" dirty="0" smtClean="0"/>
          </a:p>
          <a:p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0034" y="1928802"/>
            <a:ext cx="8229600" cy="3614750"/>
          </a:xfrm>
          <a:solidFill>
            <a:schemeClr val="bg1"/>
          </a:solidFill>
        </p:spPr>
        <p:txBody>
          <a:bodyPr/>
          <a:lstStyle/>
          <a:p>
            <a:pPr marL="722313" indent="-541338"/>
            <a:r>
              <a:rPr lang="es-CL" dirty="0" smtClean="0"/>
              <a:t>Se incorporan escalafones IM</a:t>
            </a:r>
            <a:r>
              <a:rPr lang="es-CL" dirty="0" smtClean="0"/>
              <a:t>, </a:t>
            </a:r>
            <a:r>
              <a:rPr lang="es-CL" dirty="0" smtClean="0"/>
              <a:t>AB Y LT.</a:t>
            </a:r>
            <a:endParaRPr lang="es-CL" dirty="0" smtClean="0"/>
          </a:p>
          <a:p>
            <a:pPr marL="722313" indent="-541338"/>
            <a:r>
              <a:rPr lang="es-CL" dirty="0" smtClean="0"/>
              <a:t>De </a:t>
            </a:r>
            <a:r>
              <a:rPr lang="es-CL" dirty="0" smtClean="0"/>
              <a:t>3 ciclos pasaremos a 4 ciclos anuales. </a:t>
            </a:r>
          </a:p>
          <a:p>
            <a:pPr marL="722313" indent="-541338"/>
            <a:r>
              <a:rPr lang="es-CL" dirty="0" smtClean="0"/>
              <a:t>Ciclos de 7 </a:t>
            </a:r>
            <a:r>
              <a:rPr lang="es-CL" dirty="0" smtClean="0"/>
              <a:t>semanas.</a:t>
            </a:r>
          </a:p>
          <a:p>
            <a:pPr marL="722313" indent="-541338"/>
            <a:r>
              <a:rPr lang="es-CL" dirty="0" smtClean="0"/>
              <a:t>Horario de clases – martes 5ta </a:t>
            </a:r>
            <a:r>
              <a:rPr lang="es-CL" dirty="0" smtClean="0"/>
              <a:t>y 6ta.  </a:t>
            </a:r>
            <a:r>
              <a:rPr lang="es-CL" dirty="0" smtClean="0"/>
              <a:t>(martes PM buceo y vela)</a:t>
            </a:r>
            <a:endParaRPr lang="es-CL" dirty="0" smtClean="0"/>
          </a:p>
          <a:p>
            <a:pPr marL="722313" indent="-541338"/>
            <a:r>
              <a:rPr lang="es-CL" dirty="0" smtClean="0"/>
              <a:t>Más profesores en debate, buceo y vela. </a:t>
            </a:r>
            <a:endParaRPr lang="es-CL" dirty="0" smtClean="0"/>
          </a:p>
          <a:p>
            <a:endParaRPr lang="es-CL" dirty="0"/>
          </a:p>
        </p:txBody>
      </p:sp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428596" y="214290"/>
            <a:ext cx="7472386" cy="511156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es-CL" sz="3200" b="1" dirty="0" smtClean="0"/>
              <a:t>Cambios a la asignatura</a:t>
            </a:r>
            <a:endParaRPr lang="es-CL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7872398-k\Pictures\Mercado Público\ppt fn 2022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8740"/>
          <a:stretch>
            <a:fillRect/>
          </a:stretch>
        </p:blipFill>
        <p:spPr bwMode="auto">
          <a:xfrm>
            <a:off x="0" y="785794"/>
            <a:ext cx="9144000" cy="4731438"/>
          </a:xfrm>
          <a:prstGeom prst="rect">
            <a:avLst/>
          </a:prstGeom>
          <a:noFill/>
        </p:spPr>
      </p:pic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xfrm>
            <a:off x="428596" y="214290"/>
            <a:ext cx="7472386" cy="511156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es-CL" sz="3200" b="1" dirty="0" smtClean="0"/>
              <a:t>Cambios a la asignatura</a:t>
            </a:r>
            <a:endParaRPr lang="es-CL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214278" y="714362"/>
          <a:ext cx="8786877" cy="6181079"/>
        </p:xfrm>
        <a:graphic>
          <a:graphicData uri="http://schemas.openxmlformats.org/drawingml/2006/table">
            <a:tbl>
              <a:tblPr/>
              <a:tblGrid>
                <a:gridCol w="798807"/>
                <a:gridCol w="798807"/>
                <a:gridCol w="798807"/>
                <a:gridCol w="798807"/>
                <a:gridCol w="798807"/>
                <a:gridCol w="149373"/>
                <a:gridCol w="649434"/>
                <a:gridCol w="798807"/>
                <a:gridCol w="798807"/>
                <a:gridCol w="798807"/>
                <a:gridCol w="798807"/>
                <a:gridCol w="798807"/>
              </a:tblGrid>
              <a:tr h="216893">
                <a:tc rowSpan="4" gridSpan="2"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LIDERAZGO</a:t>
                      </a:r>
                    </a:p>
                  </a:txBody>
                  <a:tcPr marL="8177" marR="8177" marT="817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4"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4" gridSpan="3"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ARGUMENTACIÓN</a:t>
                      </a: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4"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pPr algn="ctr" rtl="0" fontAlgn="ctr"/>
                      <a:endParaRPr lang="es-CL" sz="8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4" gridSpan="2"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NÁUTICO</a:t>
                      </a: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4" h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rtl="0" fontAlgn="ctr"/>
                      <a:endParaRPr lang="es-CL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4" gridSpan="2"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PROFESIONAL</a:t>
                      </a:r>
                      <a:endParaRPr lang="es-CL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4"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216893">
                <a:tc gridSpan="2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 rtl="0" fontAlgn="ctr"/>
                      <a:endParaRPr lang="es-CL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216893">
                <a:tc gridSpan="2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 rtl="0" fontAlgn="ctr"/>
                      <a:endParaRPr lang="es-CL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227736">
                <a:tc gridSpan="2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 rtl="0" fontAlgn="ctr"/>
                      <a:endParaRPr lang="es-CL" sz="9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227736">
                <a:tc>
                  <a:txBody>
                    <a:bodyPr/>
                    <a:lstStyle/>
                    <a:p>
                      <a:pPr algn="l" fontAlgn="ctr"/>
                      <a:endParaRPr lang="es-CL" sz="9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177" marR="8177" marT="817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9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177" marR="8177" marT="81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177" marR="8177" marT="81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9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8177" marR="8177" marT="81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8177" marR="8177" marT="81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es-CL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177" marR="8177" marT="81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 marL="8177" marR="8177" marT="81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9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8177" marR="8177" marT="81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8177" marR="8177" marT="81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es-CL" sz="9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177" marR="8177" marT="81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9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8177" marR="8177" marT="81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8177" marR="8177" marT="8177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01253">
                <a:tc gridSpan="2">
                  <a:txBody>
                    <a:bodyPr/>
                    <a:lstStyle/>
                    <a:p>
                      <a:pPr algn="ctr" rtl="0" fontAlgn="b"/>
                      <a:r>
                        <a:rPr lang="es-CL" sz="1050" b="1" i="0" u="sng" strike="noStrike" dirty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MANDO Y LID. EN EL PUENTE  </a:t>
                      </a:r>
                    </a:p>
                  </a:txBody>
                  <a:tcPr marL="8177" marR="8177" marT="817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105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es-CL" sz="1050" b="1" i="0" u="sng" strike="noStrike" dirty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ORATORIA</a:t>
                      </a: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rtl="0" fontAlgn="ctr"/>
                      <a:endParaRPr lang="es-CL" sz="105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105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CL" sz="1050" b="1" i="0" u="sng" strike="noStrike" dirty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VELA</a:t>
                      </a: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s-CL" sz="1050" b="1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1050" b="1" i="0" u="sng" strike="noStrike" kern="1200" dirty="0">
                          <a:solidFill>
                            <a:srgbClr val="0000FF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ÉTICA</a:t>
                      </a: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227736">
                <a:tc gridSpan="2">
                  <a:txBody>
                    <a:bodyPr/>
                    <a:lstStyle/>
                    <a:p>
                      <a:pPr algn="ctr" rtl="0" fontAlgn="b"/>
                      <a:r>
                        <a:rPr lang="es-CL" sz="1050" b="0" i="0" u="none" strike="noStrike" dirty="0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CA ZANELLI</a:t>
                      </a:r>
                      <a:endParaRPr lang="es-CL" sz="1050" b="0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es-CL" sz="1050" b="0" i="0" u="none" strike="noStrike" dirty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PC ARENTSEN</a:t>
                      </a: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ctr"/>
                      <a:endParaRPr lang="es-CL" sz="10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CL" sz="1050" b="0" i="0" u="none" strike="noStrike" dirty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CF SEPULVEDA</a:t>
                      </a: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s-CL" sz="1050" b="0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b"/>
                      <a:r>
                        <a:rPr lang="es-CL" sz="1050" b="0" i="0" u="none" strike="noStrike" dirty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CN  QUIROGA</a:t>
                      </a:r>
                    </a:p>
                  </a:txBody>
                  <a:tcPr marL="8177" marR="8177" marT="817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227736">
                <a:tc gridSpan="2"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050" b="0" i="0" u="none" strike="noStrike" dirty="0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CN ROJAS</a:t>
                      </a:r>
                    </a:p>
                  </a:txBody>
                  <a:tcPr marL="8177" marR="8177" marT="817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05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es-CL" sz="1050" b="0" i="0" u="none" strike="noStrike" dirty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PC  </a:t>
                      </a:r>
                      <a:r>
                        <a:rPr lang="es-CL" sz="1050" b="0" i="0" u="none" strike="noStrike" dirty="0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BURGOS</a:t>
                      </a:r>
                      <a:endParaRPr lang="es-CL" sz="1050" b="0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ctr"/>
                      <a:endParaRPr lang="es-CL" sz="10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CL" sz="1050" b="0" i="0" u="none" strike="noStrike" dirty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es-CL" sz="1050" b="0" i="0" u="none" strike="noStrike" dirty="0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PC XXX</a:t>
                      </a:r>
                      <a:endParaRPr lang="es-CL" sz="1050" b="0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 fontAlgn="ctr"/>
                      <a:r>
                        <a:rPr lang="es-CL" sz="1050" b="0" i="0" u="none" strike="noStrike" dirty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L" sz="900" b="0" i="0" u="none" strike="noStrike" dirty="0">
                        <a:solidFill>
                          <a:srgbClr val="0000FF"/>
                        </a:solidFill>
                        <a:latin typeface="Arial"/>
                      </a:endParaRP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1050" b="0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50" b="0" i="0" u="none" strike="noStrike" dirty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8177" marR="8177" marT="8177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50" b="0" i="0" u="none" strike="noStrike" dirty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8177" marR="8177" marT="8177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27736">
                <a:tc gridSpan="2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050" b="0" i="0" u="none" strike="noStrike" dirty="0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CN XXXXX</a:t>
                      </a:r>
                    </a:p>
                  </a:txBody>
                  <a:tcPr marL="8177" marR="8177" marT="817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es-CL" sz="105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es-CL" sz="1000" b="0" i="0" u="none" strike="noStrike" dirty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es-CL" sz="1000" b="0" i="0" u="none" strike="noStrike" dirty="0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PC RIOS</a:t>
                      </a:r>
                      <a:endParaRPr lang="es-CL" sz="1000" b="0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rtl="0" fontAlgn="ctr"/>
                      <a:endParaRPr lang="es-CL" sz="800" b="1" i="0" u="none" strike="noStrike" dirty="0">
                        <a:solidFill>
                          <a:srgbClr val="0000FF"/>
                        </a:solidFill>
                        <a:latin typeface="Arial"/>
                      </a:endParaRPr>
                    </a:p>
                  </a:txBody>
                  <a:tcPr marL="8177" marR="8177" marT="8177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es-CL" sz="105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 marL="8177" marR="8177" marT="81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s-CL" sz="24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es-CL" sz="105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105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8177" marR="8177" marT="81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105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8177" marR="8177" marT="8177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11925">
                <a:tc gridSpan="2">
                  <a:txBody>
                    <a:bodyPr/>
                    <a:lstStyle/>
                    <a:p>
                      <a:pPr algn="ctr" fontAlgn="b"/>
                      <a:endParaRPr lang="es-CL" sz="1050" b="0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105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lang="es-CL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rtl="0" fontAlgn="ctr"/>
                      <a:endParaRPr lang="es-CL" sz="105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105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CL" sz="1050" b="1" i="0" u="none" strike="noStrike" dirty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BUCEO TEÓRICO</a:t>
                      </a: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s-CL" sz="1050" b="1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CL" sz="1050" b="1" i="0" u="none" strike="noStrike" dirty="0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DEFENSA PERSONAL </a:t>
                      </a:r>
                      <a:endParaRPr lang="es-CL" sz="1050" b="1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227736">
                <a:tc gridSpan="2">
                  <a:txBody>
                    <a:bodyPr/>
                    <a:lstStyle/>
                    <a:p>
                      <a:pPr algn="ctr" rtl="0" fontAlgn="b"/>
                      <a:r>
                        <a:rPr lang="es-CL" sz="1050" b="1" i="0" u="none" strike="noStrike" dirty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MANDO Y LID. EN TERRENO  1 </a:t>
                      </a:r>
                    </a:p>
                  </a:txBody>
                  <a:tcPr marL="8177" marR="8177" marT="817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8177" marR="8177" marT="8177" marB="0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es-CL" sz="1050" b="1" i="0" u="none" strike="noStrike" dirty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DEBATE</a:t>
                      </a: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ctr"/>
                      <a:endParaRPr lang="es-CL" sz="10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CL" sz="1050" b="0" i="0" u="none" strike="noStrike" dirty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SO  DONOSO</a:t>
                      </a: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s-CL" sz="1050" b="0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CL" sz="1050" b="0" i="0" u="none" strike="noStrike" dirty="0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PC CAMPOS</a:t>
                      </a:r>
                      <a:endParaRPr lang="es-CL" sz="1050" b="0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226063">
                <a:tc gridSpan="2">
                  <a:txBody>
                    <a:bodyPr/>
                    <a:lstStyle/>
                    <a:p>
                      <a:pPr algn="ctr" rtl="0" fontAlgn="b"/>
                      <a:r>
                        <a:rPr lang="es-CL" sz="1050" b="0" i="0" u="none" strike="noStrike" dirty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CN </a:t>
                      </a:r>
                      <a:r>
                        <a:rPr lang="es-CL" sz="1050" b="0" i="0" u="none" strike="noStrike" dirty="0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SIELFELD</a:t>
                      </a:r>
                    </a:p>
                    <a:p>
                      <a:pPr algn="ctr" rtl="0" fontAlgn="b"/>
                      <a:r>
                        <a:rPr lang="es-CL" sz="1050" b="0" i="0" u="none" strike="noStrike" dirty="0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CN SIMS</a:t>
                      </a:r>
                      <a:endParaRPr lang="es-CL" sz="1050" b="0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10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es-CL" sz="1050" b="0" i="0" u="none" strike="noStrike" dirty="0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PC  LUCERO</a:t>
                      </a: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ctr"/>
                      <a:endParaRPr lang="es-CL" sz="105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CL" sz="1050" b="0" i="0" u="none" strike="noStrike" dirty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C2  </a:t>
                      </a:r>
                      <a:r>
                        <a:rPr lang="es-CL" sz="1050" b="0" i="0" u="none" strike="noStrike" dirty="0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 RAMOS</a:t>
                      </a:r>
                      <a:endParaRPr lang="es-CL" sz="1050" b="0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endParaRPr lang="es-CL" sz="1050" b="0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endParaRPr lang="es-CL" sz="1050" b="0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374656"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es-CL" sz="1000" b="1" i="0" u="none" strike="noStrike" dirty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  <a:p>
                      <a:pPr algn="ctr" rtl="0" fontAlgn="ctr"/>
                      <a:r>
                        <a:rPr lang="es-CL" sz="1000" b="1" i="0" u="none" strike="noStrike" dirty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8177" marR="8177" marT="817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es-CL" sz="800" b="1" i="0" u="none" strike="noStrike" dirty="0">
                        <a:solidFill>
                          <a:srgbClr val="0000FF"/>
                        </a:solidFill>
                        <a:latin typeface="Arial"/>
                      </a:endParaRPr>
                    </a:p>
                  </a:txBody>
                  <a:tcPr marL="8177" marR="8177" marT="8177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es-CL" sz="9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177" marR="8177" marT="8177" marB="0" anchor="ctr"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es-CL" sz="1050" b="0" i="0" u="none" strike="noStrike" dirty="0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PC RIOS</a:t>
                      </a:r>
                      <a:endParaRPr lang="es-CL" sz="1050" b="0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es-CL" sz="105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 marL="8177" marR="8177" marT="81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s-CL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es-CL" sz="1000" b="1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1000" b="1" i="0" u="none" strike="noStrike" dirty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8177" marR="8177" marT="8177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1000" b="1" i="0" u="none" strike="noStrike" dirty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8177" marR="8177" marT="8177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4656">
                <a:tc gridSpan="2">
                  <a:txBody>
                    <a:bodyPr/>
                    <a:lstStyle/>
                    <a:p>
                      <a:pPr algn="ctr" rtl="0" fontAlgn="b"/>
                      <a:r>
                        <a:rPr lang="es-CL" sz="1050" b="1" i="0" u="none" strike="noStrike" dirty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MANDO Y LID. EN TERRENO 2 </a:t>
                      </a:r>
                    </a:p>
                  </a:txBody>
                  <a:tcPr marL="8177" marR="8177" marT="817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105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l" rtl="0" fontAlgn="ctr"/>
                      <a:r>
                        <a:rPr lang="es-CL" sz="1000" b="1" i="0" u="none" strike="noStrike" dirty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  <a:p>
                      <a:pPr algn="l" rtl="0" fontAlgn="ctr"/>
                      <a:r>
                        <a:rPr lang="es-CL" sz="1000" b="1" i="0" u="none" strike="noStrike" dirty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  <a:p>
                      <a:pPr algn="l" rtl="0" fontAlgn="ctr"/>
                      <a:r>
                        <a:rPr lang="es-CL" sz="105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rtl="0" fontAlgn="ctr"/>
                      <a:endParaRPr lang="es-CL" sz="800" b="1" i="0" u="none" strike="noStrike" dirty="0">
                        <a:solidFill>
                          <a:srgbClr val="0000FF"/>
                        </a:solidFill>
                        <a:latin typeface="Arial"/>
                      </a:endParaRPr>
                    </a:p>
                  </a:txBody>
                  <a:tcPr marL="8177" marR="8177" marT="8177" marB="0" anchor="ctr"/>
                </a:tc>
                <a:tc hMerge="1">
                  <a:txBody>
                    <a:bodyPr/>
                    <a:lstStyle/>
                    <a:p>
                      <a:pPr algn="l" rtl="0" fontAlgn="ctr"/>
                      <a:endParaRPr lang="es-CL" sz="9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177" marR="8177" marT="8177" marB="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CL" sz="1050" b="1" i="0" u="none" strike="noStrike" dirty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BUCEO PRÁCTICO</a:t>
                      </a: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s-CL" sz="1050" b="1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CL" sz="1050" b="1" i="0" u="none" strike="noStrike" dirty="0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POLÍGONO</a:t>
                      </a:r>
                      <a:endParaRPr lang="es-CL" sz="1050" b="1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227736">
                <a:tc gridSpan="2">
                  <a:txBody>
                    <a:bodyPr/>
                    <a:lstStyle/>
                    <a:p>
                      <a:pPr algn="ctr" rtl="0" fontAlgn="b"/>
                      <a:r>
                        <a:rPr lang="es-CL" sz="1050" b="0" i="0" u="none" strike="noStrike" dirty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CF  OLIVARES</a:t>
                      </a:r>
                    </a:p>
                  </a:txBody>
                  <a:tcPr marL="8177" marR="8177" marT="817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05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8177" marR="8177" marT="8177" marB="0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CL" sz="1050" b="1" i="0" u="none" strike="noStrike" dirty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DEBATE INSTITUCIONAL</a:t>
                      </a: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s-CL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CL" sz="1050" b="0" i="0" u="none" strike="noStrike" dirty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PAC CACERES</a:t>
                      </a: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s-CL" sz="1050" b="0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CL" sz="1050" b="0" i="0" u="none" strike="noStrike" dirty="0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PC BELLO </a:t>
                      </a:r>
                      <a:endParaRPr lang="es-CL" sz="1050" b="0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374656"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es-CL" sz="1050" b="1" i="0" u="none" strike="noStrike" dirty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  <a:p>
                      <a:pPr algn="ctr" rtl="0" fontAlgn="ctr"/>
                      <a:r>
                        <a:rPr lang="es-CL" sz="1050" b="0" i="0" u="none" strike="noStrike" dirty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8177" marR="8177" marT="817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es-CL" sz="900" b="0" i="0" u="none" strike="noStrike" dirty="0">
                        <a:solidFill>
                          <a:srgbClr val="0000FF"/>
                        </a:solidFill>
                        <a:latin typeface="Arial"/>
                      </a:endParaRPr>
                    </a:p>
                  </a:txBody>
                  <a:tcPr marL="8177" marR="8177" marT="8177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es-CL" sz="9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177" marR="8177" marT="8177" marB="0" anchor="ctr"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CL" sz="1050" b="0" i="0" u="none" strike="noStrike" dirty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CA  SORIA GALVARRO</a:t>
                      </a:r>
                    </a:p>
                  </a:txBody>
                  <a:tcPr marL="8177" marR="8177" marT="8177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s-CL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8177" marR="8177" marT="8177" marB="0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b"/>
                      <a:r>
                        <a:rPr lang="es-CL" sz="1050" b="0" i="0" u="none" strike="noStrike" dirty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PAC ROMERO</a:t>
                      </a:r>
                    </a:p>
                  </a:txBody>
                  <a:tcPr marL="8177" marR="8177" marT="817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s-CL" sz="1050" b="0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endParaRPr lang="es-CL" sz="1050" b="0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227736">
                <a:tc gridSpan="2"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050" b="1" i="0" u="none" strike="noStrike" dirty="0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MANDO Y LID. EN TERRENO 2 </a:t>
                      </a:r>
                    </a:p>
                  </a:txBody>
                  <a:tcPr marL="8177" marR="8177" marT="817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endParaRPr lang="es-CL" sz="105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s-CL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endParaRPr lang="es-CL" sz="105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b"/>
                      <a:r>
                        <a:rPr lang="es-CL" sz="1050" b="0" i="0" u="none" strike="noStrike" dirty="0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PC </a:t>
                      </a:r>
                      <a:r>
                        <a:rPr lang="es-CL" sz="1050" b="0" i="0" u="none" strike="noStrike" baseline="0" dirty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CL" sz="1050" b="0" i="0" u="none" strike="noStrike" baseline="0" dirty="0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XXXXX</a:t>
                      </a:r>
                      <a:endParaRPr lang="es-CL" sz="1050" b="0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105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105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105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181339">
                <a:tc gridSpan="2">
                  <a:txBody>
                    <a:bodyPr/>
                    <a:lstStyle/>
                    <a:p>
                      <a:pPr algn="ctr" rtl="0" fontAlgn="b"/>
                      <a:r>
                        <a:rPr lang="es-CL" sz="1050" b="0" i="0" u="none" strike="noStrike" dirty="0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CN SIMS</a:t>
                      </a:r>
                      <a:endParaRPr lang="es-CL" sz="1050" b="0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105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s-CL" sz="24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s-CL" sz="105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8177" marR="8177" marT="8177" marB="0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s-CL" sz="24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s-CL" sz="1050" b="1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endParaRPr lang="es-CL" sz="1050" b="1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227736">
                <a:tc gridSpan="2">
                  <a:txBody>
                    <a:bodyPr/>
                    <a:lstStyle/>
                    <a:p>
                      <a:endParaRPr lang="es-CL" sz="2000"/>
                    </a:p>
                  </a:txBody>
                  <a:tcPr marL="8177" marR="8177" marT="817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10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177" marR="8177" marT="81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s-CL" sz="2000"/>
                    </a:p>
                  </a:txBody>
                  <a:tcPr marL="8177" marR="8177" marT="81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endParaRPr lang="es-CL" sz="10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177" marR="8177" marT="8177" marB="0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s-CL" sz="2000"/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endParaRPr lang="es-CL" sz="1000" b="1" i="0" u="none" strike="noStrike" dirty="0">
                        <a:solidFill>
                          <a:srgbClr val="0000FF"/>
                        </a:solidFill>
                        <a:latin typeface="Arial"/>
                      </a:endParaRP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endParaRPr lang="es-CL" sz="1000" b="1" i="0" u="none" strike="noStrike" dirty="0">
                        <a:solidFill>
                          <a:srgbClr val="0000FF"/>
                        </a:solidFill>
                        <a:latin typeface="Arial"/>
                      </a:endParaRPr>
                    </a:p>
                  </a:txBody>
                  <a:tcPr marL="8177" marR="8177" marT="817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es-CL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FORMACIÓN NAVAL </a:t>
            </a:r>
            <a:r>
              <a:rPr lang="es-CL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es-CL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es-CL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2022</a:t>
            </a:r>
            <a:endParaRPr lang="es-CL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709</Words>
  <Application>Microsoft Office PowerPoint</Application>
  <PresentationFormat>Presentación en pantalla (4:3)</PresentationFormat>
  <Paragraphs>783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9" baseType="lpstr">
      <vt:lpstr>Tema de Office</vt:lpstr>
      <vt:lpstr>FORMACIÓN NAVAL  2022</vt:lpstr>
      <vt:lpstr>FORMACIÓN NAVAL 2022</vt:lpstr>
      <vt:lpstr>Programación académica</vt:lpstr>
      <vt:lpstr>FORMACIÓN NAVAL 2022</vt:lpstr>
      <vt:lpstr>Cambios a la asignatura</vt:lpstr>
      <vt:lpstr>Cambios a la asignatura</vt:lpstr>
      <vt:lpstr>Diapositiva 7</vt:lpstr>
      <vt:lpstr>FORMACIÓN NAVAL  2022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FORMACIÓN NAVAL 2021</dc:title>
  <dc:creator>7872398-k</dc:creator>
  <cp:lastModifiedBy>9238412-8</cp:lastModifiedBy>
  <cp:revision>11</cp:revision>
  <dcterms:created xsi:type="dcterms:W3CDTF">2021-08-31T14:19:57Z</dcterms:created>
  <dcterms:modified xsi:type="dcterms:W3CDTF">2021-11-24T14:42:09Z</dcterms:modified>
</cp:coreProperties>
</file>