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8" r:id="rId2"/>
    <p:sldId id="269" r:id="rId3"/>
    <p:sldId id="271" r:id="rId4"/>
    <p:sldId id="272" r:id="rId5"/>
    <p:sldId id="273" r:id="rId6"/>
    <p:sldId id="270" r:id="rId7"/>
    <p:sldId id="257" r:id="rId8"/>
    <p:sldId id="258" r:id="rId9"/>
    <p:sldId id="259" r:id="rId10"/>
    <p:sldId id="260" r:id="rId11"/>
    <p:sldId id="261" r:id="rId12"/>
    <p:sldId id="262" r:id="rId13"/>
    <p:sldId id="263" r:id="rId14"/>
    <p:sldId id="264" r:id="rId15"/>
    <p:sldId id="265" r:id="rId16"/>
    <p:sldId id="266" r:id="rId17"/>
    <p:sldId id="267" r:id="rId18"/>
    <p:sldId id="278" r:id="rId19"/>
    <p:sldId id="274" r:id="rId20"/>
    <p:sldId id="275" r:id="rId21"/>
    <p:sldId id="276" r:id="rId22"/>
    <p:sldId id="279" r:id="rId23"/>
    <p:sldId id="281" r:id="rId24"/>
    <p:sldId id="282" r:id="rId25"/>
    <p:sldId id="283" r:id="rId26"/>
    <p:sldId id="284" r:id="rId27"/>
    <p:sldId id="285" r:id="rId28"/>
    <p:sldId id="286" r:id="rId29"/>
    <p:sldId id="287" r:id="rId30"/>
    <p:sldId id="288" r:id="rId31"/>
    <p:sldId id="289" r:id="rId32"/>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p:restoredTop sz="94574"/>
  </p:normalViewPr>
  <p:slideViewPr>
    <p:cSldViewPr>
      <p:cViewPr varScale="1">
        <p:scale>
          <a:sx n="78" d="100"/>
          <a:sy n="78" d="100"/>
        </p:scale>
        <p:origin x="1522"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793841-FE81-E042-8347-B11C0F06CFD9}" type="datetimeFigureOut">
              <a:rPr lang="es-ES_tradnl" smtClean="0"/>
              <a:t>17/05/2018</a:t>
            </a:fld>
            <a:endParaRPr lang="es-ES_tradn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20F959-0F3B-DA4F-B77E-14EA359F5DAB}" type="slidenum">
              <a:rPr lang="es-ES_tradnl" smtClean="0"/>
              <a:t>‹Nº›</a:t>
            </a:fld>
            <a:endParaRPr lang="es-ES_tradnl"/>
          </a:p>
        </p:txBody>
      </p:sp>
    </p:spTree>
    <p:extLst>
      <p:ext uri="{BB962C8B-B14F-4D97-AF65-F5344CB8AC3E}">
        <p14:creationId xmlns:p14="http://schemas.microsoft.com/office/powerpoint/2010/main" val="1718061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9474157-449A-4F53-8CC3-DEDEA4C035B6}" type="slidenum">
              <a:rPr lang="en-US" smtClean="0"/>
              <a:pPr/>
              <a:t>23</a:t>
            </a:fld>
            <a:endParaRPr lang="en-US"/>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042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507392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E7EF36E5-9A63-4BE6-935D-E3FAE83CA802}" type="slidenum">
              <a:rPr lang="en-US" smtClean="0"/>
              <a:pPr/>
              <a:t>24</a:t>
            </a:fld>
            <a:endParaRPr lang="en-US"/>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144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585378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F3344E7-0AF6-4089-A8C4-5647D2288F71}" type="slidenum">
              <a:rPr lang="en-US" smtClean="0"/>
              <a:pPr/>
              <a:t>25</a:t>
            </a:fld>
            <a:endParaRPr lang="en-US"/>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2468"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553736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BEF8A8A4-12CA-4E4B-9C8C-FF1382CB5BEC}" type="slidenum">
              <a:rPr lang="en-US" smtClean="0"/>
              <a:pPr/>
              <a:t>26</a:t>
            </a:fld>
            <a:endParaRPr lang="en-US"/>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349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956694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1FFF04B-30E1-4DA0-AB23-15CDEBADD855}" type="slidenum">
              <a:rPr lang="en-US" smtClean="0"/>
              <a:pPr/>
              <a:t>27</a:t>
            </a:fld>
            <a:endParaRPr lang="en-US"/>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64564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0977BD3-C00E-48D5-99CC-2BB3755C8BC6}" type="slidenum">
              <a:rPr lang="en-US" smtClean="0"/>
              <a:pPr/>
              <a:t>28</a:t>
            </a:fld>
            <a:endParaRPr lang="en-US"/>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554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782084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D08CA79-5CDE-4527-88E6-3185D0722705}" type="slidenum">
              <a:rPr lang="en-US" smtClean="0"/>
              <a:pPr/>
              <a:t>29</a:t>
            </a:fld>
            <a:endParaRPr lang="en-US"/>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37630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898C3B7-31AA-472D-A096-627D1F1C0D95}" type="slidenum">
              <a:rPr lang="en-US" smtClean="0"/>
              <a:pPr/>
              <a:t>30</a:t>
            </a:fld>
            <a:endParaRPr lang="en-US"/>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988937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74AD9697-D9C9-4586-81F0-E81D94DDA51A}" type="slidenum">
              <a:rPr lang="en-US" smtClean="0"/>
              <a:pPr/>
              <a:t>31</a:t>
            </a:fld>
            <a:endParaRPr lang="en-US"/>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685652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17-05-2018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57200" y="1600200"/>
            <a:ext cx="40386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81644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E1C205-4042-4D32-8427-E53F8DB00B28}" type="datetimeFigureOut">
              <a:rPr lang="es-CL" smtClean="0"/>
              <a:pPr/>
              <a:t>17-05-2018</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4E8EB6-B7F6-46F3-A059-C63C858BC991}"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1.xml.rels><?xml version="1.0" encoding="UTF-8" standalone="yes"?>
<Relationships xmlns="http://schemas.openxmlformats.org/package/2006/relationships"><Relationship Id="rId3" Type="http://schemas.openxmlformats.org/officeDocument/2006/relationships/hyperlink" Target="http://laplace.ucv.cl/GuiasLiceos/06-Newton_segunda_ley/Videos/SEGUNDA_LEY_DE_NEWTON-carros_con_ventiladores_tres_carros_varian_la_fuerza/movimiento.html" TargetMode="External"/><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3.xml.rels><?xml version="1.0" encoding="UTF-8" standalone="yes"?>
<Relationships xmlns="http://schemas.openxmlformats.org/package/2006/relationships"><Relationship Id="rId3" Type="http://schemas.openxmlformats.org/officeDocument/2006/relationships/hyperlink" Target="http://laplace.ucv.cl/GuiasLiceos/06-Newton_segunda_ley/Videos/SEGUNDA_LEY_DE_NEWTON-carros_con_ventiladores_3_carros_varian_la_masa/movimiento.html" TargetMode="External"/><Relationship Id="rId2" Type="http://schemas.openxmlformats.org/officeDocument/2006/relationships/slideLayout" Target="../slideLayouts/slideLayout2.xml"/><Relationship Id="rId1" Type="http://schemas.openxmlformats.org/officeDocument/2006/relationships/themeOverride" Target="../theme/themeOverride6.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mlDrawing" Target="../drawings/vmlDrawing1.vml"/><Relationship Id="rId1" Type="http://schemas.openxmlformats.org/officeDocument/2006/relationships/themeOverride" Target="../theme/themeOverride8.xml"/><Relationship Id="rId5" Type="http://schemas.openxmlformats.org/officeDocument/2006/relationships/image" Target="../media/image7.wmf"/><Relationship Id="rId4"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laplace.ucv.cl/GuiasLiceos/07-Newton_tercera_ley/Videos/TERCERA_LEY_DE_NEWTON-alumnos_que_se_empujan_sobre_patinetas_1_a_2/movimiento.html" TargetMode="External"/><Relationship Id="rId2" Type="http://schemas.openxmlformats.org/officeDocument/2006/relationships/hyperlink" Target="http://laplace.ucv.cl/GuiasLiceos/07-Newton_tercera_ley/Videos/TERCERA_LEY_DE_NEWTON-alumnos_que_se_empujan_sobre_patinetas_1_a_1/movimiento.html" TargetMode="External"/><Relationship Id="rId1" Type="http://schemas.openxmlformats.org/officeDocument/2006/relationships/slideLayout" Target="../slideLayouts/slideLayout2.xml"/><Relationship Id="rId4" Type="http://schemas.openxmlformats.org/officeDocument/2006/relationships/hyperlink" Target="http://laplace.ucv.cl/GuiasLiceos/07-Newton_tercera_ley/Videos/TERCERA_LEY_DE_NEWTON-globo_que_expulsa_agua/movimiento.html"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Objetivos de la clase</a:t>
            </a:r>
          </a:p>
        </p:txBody>
      </p:sp>
      <p:sp>
        <p:nvSpPr>
          <p:cNvPr id="3" name="2 Marcador de contenido"/>
          <p:cNvSpPr>
            <a:spLocks noGrp="1"/>
          </p:cNvSpPr>
          <p:nvPr>
            <p:ph idx="1"/>
          </p:nvPr>
        </p:nvSpPr>
        <p:spPr/>
        <p:txBody>
          <a:bodyPr>
            <a:normAutofit/>
          </a:bodyPr>
          <a:lstStyle/>
          <a:p>
            <a:r>
              <a:rPr lang="es-CL" dirty="0"/>
              <a:t>Conocer la segunda y tercera ley de Newton.</a:t>
            </a:r>
          </a:p>
          <a:p>
            <a:endParaRPr lang="es-CL" dirty="0"/>
          </a:p>
          <a:p>
            <a:endParaRPr lang="es-C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sp>
        <p:nvSpPr>
          <p:cNvPr id="3" name="2 Marcador de contenido"/>
          <p:cNvSpPr>
            <a:spLocks noGrp="1"/>
          </p:cNvSpPr>
          <p:nvPr>
            <p:ph idx="1"/>
          </p:nvPr>
        </p:nvSpPr>
        <p:spPr/>
        <p:txBody>
          <a:bodyPr/>
          <a:lstStyle/>
          <a:p>
            <a:endParaRPr lang="es-CL" dirty="0"/>
          </a:p>
        </p:txBody>
      </p:sp>
      <p:sp>
        <p:nvSpPr>
          <p:cNvPr id="4" name="1 Título"/>
          <p:cNvSpPr txBox="1">
            <a:spLocks/>
          </p:cNvSpPr>
          <p:nvPr/>
        </p:nvSpPr>
        <p:spPr>
          <a:xfrm>
            <a:off x="571472" y="2285992"/>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4400" b="1" i="0" u="none" strike="noStrike" kern="1200" cap="none" spc="0" normalizeH="0" baseline="0" noProof="0">
                <a:ln>
                  <a:noFill/>
                </a:ln>
                <a:solidFill>
                  <a:schemeClr val="tx1"/>
                </a:solidFill>
                <a:effectLst/>
                <a:uLnTx/>
                <a:uFillTx/>
                <a:latin typeface="+mj-lt"/>
                <a:ea typeface="+mj-ea"/>
                <a:cs typeface="+mj-cs"/>
              </a:rPr>
              <a:t>Recordemos de la clase anterior</a:t>
            </a:r>
            <a:endParaRPr kumimoji="0" lang="es-CL" sz="4400" b="1" i="0" u="none" strike="noStrike" kern="1200" cap="none" spc="0" normalizeH="0" baseline="0" noProof="0" dirty="0">
              <a:ln>
                <a:noFill/>
              </a:ln>
              <a:solidFill>
                <a:schemeClr val="tx1"/>
              </a:solidFill>
              <a:effectLst/>
              <a:uLnTx/>
              <a:uFillTx/>
              <a:latin typeface="+mj-lt"/>
              <a:ea typeface="+mj-ea"/>
              <a:cs typeface="+mj-cs"/>
            </a:endParaRPr>
          </a:p>
        </p:txBody>
      </p:sp>
    </p:spTree>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normAutofit fontScale="90000"/>
          </a:bodyPr>
          <a:lstStyle/>
          <a:p>
            <a:r>
              <a:rPr lang="es-CL" dirty="0"/>
              <a:t>Primera Ley de Newton o ley de inercia</a:t>
            </a:r>
          </a:p>
        </p:txBody>
      </p:sp>
      <p:sp>
        <p:nvSpPr>
          <p:cNvPr id="2050" name="Text Box 2"/>
          <p:cNvSpPr txBox="1">
            <a:spLocks noChangeArrowheads="1"/>
          </p:cNvSpPr>
          <p:nvPr/>
        </p:nvSpPr>
        <p:spPr bwMode="auto">
          <a:xfrm>
            <a:off x="500034" y="2285992"/>
            <a:ext cx="8215370" cy="2073290"/>
          </a:xfrm>
          <a:prstGeom prst="rect">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s-CL" sz="2800" i="1" u="none" strike="noStrike" cap="none" normalizeH="0" baseline="0" dirty="0">
                <a:ln>
                  <a:noFill/>
                </a:ln>
                <a:solidFill>
                  <a:schemeClr val="tx1"/>
                </a:solidFill>
                <a:effectLst/>
                <a:latin typeface="Kartika" pitchFamily="18" charset="0"/>
                <a:cs typeface="Kartika" pitchFamily="18" charset="0"/>
              </a:rPr>
              <a:t>“Cuando la fuerza neta sobre</a:t>
            </a:r>
            <a:r>
              <a:rPr kumimoji="0" lang="es-CL" sz="2800" i="1" u="none" strike="noStrike" cap="none" normalizeH="0" dirty="0">
                <a:ln>
                  <a:noFill/>
                </a:ln>
                <a:solidFill>
                  <a:schemeClr val="tx1"/>
                </a:solidFill>
                <a:effectLst/>
                <a:latin typeface="Kartika" pitchFamily="18" charset="0"/>
                <a:cs typeface="Kartika" pitchFamily="18" charset="0"/>
              </a:rPr>
              <a:t> un cuerpo es cero, si el cuerpo está en reposo seguirá en reposo, y si el cuerpo tiene un movimiento rectilíneo uniforme, seguirá así”</a:t>
            </a:r>
            <a:endParaRPr kumimoji="0" lang="es-CL" sz="2800" i="1" u="none" strike="noStrike" cap="none" normalizeH="0" baseline="0" dirty="0">
              <a:ln>
                <a:noFill/>
              </a:ln>
              <a:solidFill>
                <a:schemeClr val="tx1"/>
              </a:solidFill>
              <a:effectLst/>
              <a:latin typeface="Kartika" pitchFamily="18" charset="0"/>
              <a:cs typeface="Kartika"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r>
              <a:rPr lang="es-CL" dirty="0"/>
              <a:t>EQUILIBRIO</a:t>
            </a:r>
          </a:p>
        </p:txBody>
      </p:sp>
      <p:sp>
        <p:nvSpPr>
          <p:cNvPr id="24579" name="2 Marcador de contenido"/>
          <p:cNvSpPr>
            <a:spLocks noGrp="1"/>
          </p:cNvSpPr>
          <p:nvPr>
            <p:ph idx="1"/>
          </p:nvPr>
        </p:nvSpPr>
        <p:spPr>
          <a:xfrm>
            <a:off x="457200" y="1285860"/>
            <a:ext cx="8229600" cy="4840303"/>
          </a:xfrm>
        </p:spPr>
        <p:txBody>
          <a:bodyPr/>
          <a:lstStyle/>
          <a:p>
            <a:pPr algn="just"/>
            <a:r>
              <a:rPr lang="es-ES" sz="2400" dirty="0"/>
              <a:t>Cuando un cuerpo está en reposo , no quiere decir que no actúen fuerzas sobre él.</a:t>
            </a:r>
          </a:p>
          <a:p>
            <a:pPr algn="just"/>
            <a:r>
              <a:rPr lang="es-ES" sz="2400" dirty="0"/>
              <a:t>Si las fuerzas aplicadas a un cuerpo están balanceadas, es decir, si la </a:t>
            </a:r>
            <a:r>
              <a:rPr lang="es-ES" sz="2400" b="1" i="1" dirty="0"/>
              <a:t>fuerza total o neta es cero</a:t>
            </a:r>
            <a:r>
              <a:rPr lang="es-ES" sz="2400" dirty="0"/>
              <a:t>, se dice que el cuerpo está en equilibrio.</a:t>
            </a:r>
          </a:p>
          <a:p>
            <a:pPr algn="just"/>
            <a:endParaRPr lang="es-ES" sz="2400" dirty="0"/>
          </a:p>
          <a:p>
            <a:pPr algn="just"/>
            <a:endParaRPr lang="es-ES" sz="2400" dirty="0"/>
          </a:p>
          <a:p>
            <a:pPr algn="just"/>
            <a:endParaRPr lang="es-ES" sz="2400" dirty="0"/>
          </a:p>
          <a:p>
            <a:pPr algn="just"/>
            <a:endParaRPr lang="es-ES" sz="2400" dirty="0"/>
          </a:p>
          <a:p>
            <a:pPr algn="just"/>
            <a:r>
              <a:rPr lang="es-ES" sz="2400" dirty="0"/>
              <a:t>Si el cuerpo está en equilibrio, su </a:t>
            </a:r>
            <a:r>
              <a:rPr lang="es-ES" sz="2400" b="1" i="1" dirty="0"/>
              <a:t>velocidad es constante</a:t>
            </a:r>
            <a:r>
              <a:rPr lang="es-ES" sz="2400" dirty="0"/>
              <a:t> (movimiento rectilíneo uniforme) o en reposo.</a:t>
            </a:r>
            <a:endParaRPr lang="es-CL" sz="2400" dirty="0"/>
          </a:p>
          <a:p>
            <a:pPr algn="just"/>
            <a:endParaRPr lang="es-CL" sz="2400" dirty="0"/>
          </a:p>
          <a:p>
            <a:endParaRPr lang="es-CL" dirty="0"/>
          </a:p>
        </p:txBody>
      </p:sp>
      <p:pic>
        <p:nvPicPr>
          <p:cNvPr id="3074" name="Picture 2"/>
          <p:cNvPicPr>
            <a:picLocks noChangeAspect="1" noChangeArrowheads="1"/>
          </p:cNvPicPr>
          <p:nvPr/>
        </p:nvPicPr>
        <p:blipFill>
          <a:blip r:embed="rId2"/>
          <a:srcRect/>
          <a:stretch>
            <a:fillRect/>
          </a:stretch>
        </p:blipFill>
        <p:spPr bwMode="auto">
          <a:xfrm>
            <a:off x="628246" y="3429000"/>
            <a:ext cx="8515754" cy="121444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in)">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79">
                                            <p:txEl>
                                              <p:pRg st="6" end="6"/>
                                            </p:txEl>
                                          </p:spTgt>
                                        </p:tgtEl>
                                        <p:attrNameLst>
                                          <p:attrName>style.visibility</p:attrName>
                                        </p:attrNameLst>
                                      </p:cBhvr>
                                      <p:to>
                                        <p:strVal val="visible"/>
                                      </p:to>
                                    </p:set>
                                    <p:animEffect transition="in" filter="checkerboard(across)">
                                      <p:cBhvr>
                                        <p:cTn id="12" dur="500"/>
                                        <p:tgtEl>
                                          <p:spTgt spid="2457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sp>
        <p:nvSpPr>
          <p:cNvPr id="3" name="2 Marcador de contenido"/>
          <p:cNvSpPr>
            <a:spLocks noGrp="1"/>
          </p:cNvSpPr>
          <p:nvPr>
            <p:ph idx="1"/>
          </p:nvPr>
        </p:nvSpPr>
        <p:spPr/>
        <p:txBody>
          <a:bodyPr>
            <a:normAutofit/>
          </a:bodyPr>
          <a:lstStyle/>
          <a:p>
            <a:pPr lvl="1" algn="ctr">
              <a:buNone/>
            </a:pPr>
            <a:endParaRPr lang="es-CL" sz="4800" b="1" dirty="0"/>
          </a:p>
          <a:p>
            <a:pPr lvl="1" algn="ctr">
              <a:buNone/>
            </a:pPr>
            <a:r>
              <a:rPr lang="es-CL" sz="4800" b="1" dirty="0">
                <a:solidFill>
                  <a:srgbClr val="FFFF00"/>
                </a:solidFill>
                <a:latin typeface="Algerian" pitchFamily="82" charset="0"/>
              </a:rPr>
              <a:t>¿EJERCICIO PENDIENTE?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dirty="0"/>
          </a:p>
        </p:txBody>
      </p:sp>
      <p:pic>
        <p:nvPicPr>
          <p:cNvPr id="2050" name="Picture 2" descr="C:\Users\Javiera\Pictures\meme newton1.jpg"/>
          <p:cNvPicPr>
            <a:picLocks noChangeAspect="1" noChangeArrowheads="1"/>
          </p:cNvPicPr>
          <p:nvPr/>
        </p:nvPicPr>
        <p:blipFill>
          <a:blip r:embed="rId2"/>
          <a:srcRect/>
          <a:stretch>
            <a:fillRect/>
          </a:stretch>
        </p:blipFill>
        <p:spPr bwMode="auto">
          <a:xfrm>
            <a:off x="285720" y="428604"/>
            <a:ext cx="3214710" cy="3962687"/>
          </a:xfrm>
          <a:prstGeom prst="rect">
            <a:avLst/>
          </a:prstGeom>
          <a:noFill/>
        </p:spPr>
      </p:pic>
      <p:pic>
        <p:nvPicPr>
          <p:cNvPr id="2051" name="Picture 3" descr="C:\Users\Javiera\Pictures\meme newton2.jpg"/>
          <p:cNvPicPr>
            <a:picLocks noChangeAspect="1" noChangeArrowheads="1"/>
          </p:cNvPicPr>
          <p:nvPr/>
        </p:nvPicPr>
        <p:blipFill>
          <a:blip r:embed="rId3"/>
          <a:srcRect/>
          <a:stretch>
            <a:fillRect/>
          </a:stretch>
        </p:blipFill>
        <p:spPr bwMode="auto">
          <a:xfrm>
            <a:off x="4786314" y="500042"/>
            <a:ext cx="3808460" cy="3929090"/>
          </a:xfrm>
          <a:prstGeom prst="rect">
            <a:avLst/>
          </a:prstGeom>
          <a:noFill/>
        </p:spPr>
      </p:pic>
      <p:pic>
        <p:nvPicPr>
          <p:cNvPr id="2052" name="Picture 4" descr="C:\Users\Javiera\Pictures\meme newton-leibniz.jpg"/>
          <p:cNvPicPr>
            <a:picLocks noGrp="1" noChangeAspect="1" noChangeArrowheads="1"/>
          </p:cNvPicPr>
          <p:nvPr>
            <p:ph idx="1"/>
          </p:nvPr>
        </p:nvPicPr>
        <p:blipFill>
          <a:blip r:embed="rId4"/>
          <a:srcRect/>
          <a:stretch>
            <a:fillRect/>
          </a:stretch>
        </p:blipFill>
        <p:spPr bwMode="auto">
          <a:xfrm>
            <a:off x="2714612" y="2332037"/>
            <a:ext cx="3295290" cy="45259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checkerboard(across)">
                                      <p:cBhvr>
                                        <p:cTn id="7" dur="500"/>
                                        <p:tgtEl>
                                          <p:spTgt spid="205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checkerboard(across)">
                                      <p:cBhvr>
                                        <p:cTn id="12"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2530" name="Rectangle 2"/>
          <p:cNvSpPr>
            <a:spLocks noGrp="1"/>
          </p:cNvSpPr>
          <p:nvPr>
            <p:ph type="title"/>
          </p:nvPr>
        </p:nvSpPr>
        <p:spPr/>
        <p:txBody>
          <a:bodyPr/>
          <a:lstStyle/>
          <a:p>
            <a:pPr eaLnBrk="1" hangingPunct="1"/>
            <a:endParaRPr lang="es-ES"/>
          </a:p>
        </p:txBody>
      </p:sp>
      <p:sp>
        <p:nvSpPr>
          <p:cNvPr id="22531" name="Rectangle 3"/>
          <p:cNvSpPr>
            <a:spLocks noGrp="1"/>
          </p:cNvSpPr>
          <p:nvPr>
            <p:ph type="body" idx="1"/>
          </p:nvPr>
        </p:nvSpPr>
        <p:spPr>
          <a:xfrm>
            <a:off x="539750" y="1125538"/>
            <a:ext cx="8229600" cy="4525962"/>
          </a:xfrm>
        </p:spPr>
        <p:txBody>
          <a:bodyPr/>
          <a:lstStyle/>
          <a:p>
            <a:pPr algn="ctr" eaLnBrk="1" hangingPunct="1">
              <a:lnSpc>
                <a:spcPct val="90000"/>
              </a:lnSpc>
              <a:buFont typeface="Arial" charset="0"/>
              <a:buNone/>
            </a:pPr>
            <a:endParaRPr lang="es-ES" sz="6000" b="1" dirty="0">
              <a:solidFill>
                <a:schemeClr val="bg1"/>
              </a:solidFill>
              <a:latin typeface="Gulim" pitchFamily="34" charset="-127"/>
            </a:endParaRPr>
          </a:p>
          <a:p>
            <a:pPr algn="ctr" eaLnBrk="1" hangingPunct="1">
              <a:lnSpc>
                <a:spcPct val="90000"/>
              </a:lnSpc>
              <a:buFont typeface="Arial" charset="0"/>
              <a:buNone/>
            </a:pPr>
            <a:r>
              <a:rPr lang="es-ES" sz="6000" b="1" dirty="0">
                <a:latin typeface="Gulim" pitchFamily="34" charset="-127"/>
              </a:rPr>
              <a:t>Segunda ley de Newton o ley de movimiento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Segunda ley de newton</a:t>
            </a:r>
          </a:p>
        </p:txBody>
      </p:sp>
      <p:sp>
        <p:nvSpPr>
          <p:cNvPr id="3" name="2 Marcador de contenido"/>
          <p:cNvSpPr>
            <a:spLocks noGrp="1"/>
          </p:cNvSpPr>
          <p:nvPr>
            <p:ph idx="1"/>
          </p:nvPr>
        </p:nvSpPr>
        <p:spPr/>
        <p:txBody>
          <a:bodyPr/>
          <a:lstStyle/>
          <a:p>
            <a:pPr marL="114300" indent="0" algn="just">
              <a:buNone/>
            </a:pPr>
            <a:r>
              <a:rPr lang="es-ES" dirty="0"/>
              <a:t>Si sobre un objeto no actúan fuerzas éste conserva su estado de movimiento y se mueve con rapidez constante, pero ¿qué ocurre si se ejercen fuerzas sobre el objeto? ¿Qué características del movimiento de un objeto nos permiten deducir que sobre él se aplicaron fuerzas?</a:t>
            </a:r>
            <a:endParaRPr lang="es-CL" dirty="0"/>
          </a:p>
          <a:p>
            <a:endParaRPr lang="es-CL" dirty="0"/>
          </a:p>
          <a:p>
            <a:endParaRPr lang="es-CL" dirty="0"/>
          </a:p>
        </p:txBody>
      </p:sp>
    </p:spTree>
    <p:extLst>
      <p:ext uri="{BB962C8B-B14F-4D97-AF65-F5344CB8AC3E}">
        <p14:creationId xmlns:p14="http://schemas.microsoft.com/office/powerpoint/2010/main" val="1241720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8229600" cy="5544616"/>
          </a:xfrm>
        </p:spPr>
        <p:txBody>
          <a:bodyPr>
            <a:normAutofit/>
          </a:bodyPr>
          <a:lstStyle/>
          <a:p>
            <a:pPr algn="just">
              <a:buNone/>
            </a:pPr>
            <a:r>
              <a:rPr lang="es-ES" dirty="0"/>
              <a:t>	La siguiente imagen muestra tres carros que se mueven bajo la acción de uno, dos y tres ventiladores que se encuentran sobre ellos. </a:t>
            </a:r>
          </a:p>
          <a:p>
            <a:pPr marL="114300" indent="0" algn="just">
              <a:buNone/>
            </a:pPr>
            <a:endParaRPr lang="es-ES" dirty="0"/>
          </a:p>
          <a:p>
            <a:pPr marL="114300" indent="0" algn="just">
              <a:buNone/>
            </a:pPr>
            <a:endParaRPr lang="es-ES" dirty="0"/>
          </a:p>
          <a:p>
            <a:pPr marL="114300" indent="0" algn="just">
              <a:buNone/>
            </a:pPr>
            <a:endParaRPr lang="es-ES" dirty="0"/>
          </a:p>
          <a:p>
            <a:pPr marL="114300" indent="0" algn="just">
              <a:buNone/>
            </a:pPr>
            <a:endParaRPr lang="es-ES" dirty="0"/>
          </a:p>
          <a:p>
            <a:pPr marL="114300" indent="0" algn="just">
              <a:buNone/>
            </a:pPr>
            <a:endParaRPr lang="es-CL"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2852936"/>
            <a:ext cx="5597840" cy="3163997"/>
          </a:xfrm>
          <a:prstGeom prst="rect">
            <a:avLst/>
          </a:prstGeom>
          <a:solidFill>
            <a:srgbClr val="FFFFFF"/>
          </a:solidFill>
          <a:ln w="6350">
            <a:solidFill>
              <a:srgbClr val="808080"/>
            </a:solidFill>
            <a:miter lim="800000"/>
            <a:headEnd/>
            <a:tailEnd/>
          </a:ln>
        </p:spPr>
      </p:pic>
    </p:spTree>
    <p:extLst>
      <p:ext uri="{BB962C8B-B14F-4D97-AF65-F5344CB8AC3E}">
        <p14:creationId xmlns:p14="http://schemas.microsoft.com/office/powerpoint/2010/main" val="1778932239"/>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857232"/>
            <a:ext cx="8229600" cy="4525963"/>
          </a:xfrm>
        </p:spPr>
        <p:txBody>
          <a:bodyPr>
            <a:normAutofit lnSpcReduction="10000"/>
          </a:bodyPr>
          <a:lstStyle/>
          <a:p>
            <a:pPr algn="just">
              <a:buNone/>
            </a:pPr>
            <a:r>
              <a:rPr lang="es-ES" dirty="0"/>
              <a:t>	Cuando se estudian fenómenos físicos es importante variar sólo uno de los factores que influyen en el fenómeno estudiado, dejando los demás factores fijos. En este caso los tres carros son idénticos, por lo que la masa de los tres objetos que se mueven es aproximadamente la misma. Los ventiladores son idénticos y el número distinto de ventiladores sobre cada carro produce que las fuerzas que se ejercen sean distintas.</a:t>
            </a:r>
            <a:endParaRPr lang="es-CL" dirty="0"/>
          </a:p>
          <a:p>
            <a:pPr algn="just"/>
            <a:endParaRPr lang="es-CL" dirty="0"/>
          </a:p>
          <a:p>
            <a:endParaRPr lang="es-CL" dirty="0"/>
          </a:p>
        </p:txBody>
      </p:sp>
    </p:spTree>
    <p:extLst>
      <p:ext uri="{BB962C8B-B14F-4D97-AF65-F5344CB8AC3E}">
        <p14:creationId xmlns:p14="http://schemas.microsoft.com/office/powerpoint/2010/main" val="3362536933"/>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928670"/>
            <a:ext cx="8229600" cy="4525963"/>
          </a:xfrm>
        </p:spPr>
        <p:txBody>
          <a:bodyPr/>
          <a:lstStyle/>
          <a:p>
            <a:pPr>
              <a:buNone/>
            </a:pPr>
            <a:r>
              <a:rPr lang="en-US" dirty="0"/>
              <a:t>	¿</a:t>
            </a:r>
            <a:r>
              <a:rPr lang="es-ES" dirty="0"/>
              <a:t>Cuál de los tres carros crees tú que tiene la menor aceleración?</a:t>
            </a:r>
          </a:p>
          <a:p>
            <a:endParaRPr lang="es-ES" dirty="0"/>
          </a:p>
          <a:p>
            <a:r>
              <a:rPr lang="es-ES" dirty="0">
                <a:hlinkClick r:id="rId3"/>
              </a:rPr>
              <a:t>http://laplace.ucv.cl/GuiasLiceos/06-Newton_segunda_ley/Videos/SEGUNDA_LEY_DE_NEWTON-carros_con_ventiladores_tres_carros_varian_la_fuerza/movimiento.html</a:t>
            </a:r>
            <a:endParaRPr lang="es-ES" dirty="0"/>
          </a:p>
          <a:p>
            <a:endParaRPr lang="es-ES" dirty="0"/>
          </a:p>
        </p:txBody>
      </p:sp>
    </p:spTree>
    <p:extLst>
      <p:ext uri="{BB962C8B-B14F-4D97-AF65-F5344CB8AC3E}">
        <p14:creationId xmlns:p14="http://schemas.microsoft.com/office/powerpoint/2010/main" val="1008899947"/>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714356"/>
            <a:ext cx="8229600" cy="4525963"/>
          </a:xfrm>
        </p:spPr>
        <p:txBody>
          <a:bodyPr>
            <a:normAutofit fontScale="92500" lnSpcReduction="20000"/>
          </a:bodyPr>
          <a:lstStyle/>
          <a:p>
            <a:pPr algn="just"/>
            <a:r>
              <a:rPr lang="es-ES" dirty="0"/>
              <a:t>Del video se puede medir que la aceleración del carro más cercano es de aproximadamente  20[cm/s</a:t>
            </a:r>
            <a:r>
              <a:rPr lang="es-ES" baseline="30000" dirty="0"/>
              <a:t>2</a:t>
            </a:r>
            <a:r>
              <a:rPr lang="es-ES" dirty="0"/>
              <a:t>] y la del carro del medio es de aproximadamente 40[cm/s</a:t>
            </a:r>
            <a:r>
              <a:rPr lang="es-ES" baseline="30000" dirty="0"/>
              <a:t>2</a:t>
            </a:r>
            <a:r>
              <a:rPr lang="es-ES" dirty="0"/>
              <a:t>], lo que ilustra que:</a:t>
            </a:r>
            <a:endParaRPr lang="es-CL" dirty="0"/>
          </a:p>
          <a:p>
            <a:endParaRPr lang="es-ES" dirty="0"/>
          </a:p>
          <a:p>
            <a:pPr>
              <a:buNone/>
            </a:pPr>
            <a:r>
              <a:rPr lang="es-ES" dirty="0"/>
              <a:t>	</a:t>
            </a:r>
            <a:r>
              <a:rPr lang="es-ES" i="1" dirty="0"/>
              <a:t>Si la masa se mantiene constante,</a:t>
            </a:r>
            <a:r>
              <a:rPr lang="en-US" i="1" dirty="0"/>
              <a:t> </a:t>
            </a:r>
            <a:r>
              <a:rPr lang="es-ES" i="1" dirty="0"/>
              <a:t>la aceleración resultante es directamente proporcional a la fuerza aplicada</a:t>
            </a:r>
            <a:endParaRPr lang="en-US" i="1" dirty="0"/>
          </a:p>
          <a:p>
            <a:pPr marL="114300" indent="0">
              <a:buNone/>
            </a:pPr>
            <a:endParaRPr lang="es-ES" dirty="0"/>
          </a:p>
          <a:p>
            <a:pPr marL="114300" indent="0">
              <a:buNone/>
            </a:pPr>
            <a:r>
              <a:rPr lang="es-ES" dirty="0"/>
              <a:t>			     a </a:t>
            </a:r>
            <a:r>
              <a:rPr lang="el-GR" dirty="0"/>
              <a:t>α</a:t>
            </a:r>
            <a:r>
              <a:rPr lang="es-ES" dirty="0"/>
              <a:t> F</a:t>
            </a:r>
            <a:endParaRPr lang="en-US" dirty="0"/>
          </a:p>
          <a:p>
            <a:endParaRPr lang="es-CL" dirty="0"/>
          </a:p>
        </p:txBody>
      </p:sp>
    </p:spTree>
    <p:extLst>
      <p:ext uri="{BB962C8B-B14F-4D97-AF65-F5344CB8AC3E}">
        <p14:creationId xmlns:p14="http://schemas.microsoft.com/office/powerpoint/2010/main" val="2240518453"/>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sz="2400" dirty="0"/>
              <a:t>Misma fuerza aplicada sobre objetos de distinta masa.</a:t>
            </a:r>
            <a:endParaRPr lang="es-CL" sz="2400" dirty="0"/>
          </a:p>
        </p:txBody>
      </p:sp>
      <p:sp>
        <p:nvSpPr>
          <p:cNvPr id="3" name="2 Marcador de contenido"/>
          <p:cNvSpPr>
            <a:spLocks noGrp="1"/>
          </p:cNvSpPr>
          <p:nvPr>
            <p:ph idx="1"/>
          </p:nvPr>
        </p:nvSpPr>
        <p:spPr>
          <a:xfrm>
            <a:off x="442900" y="1291897"/>
            <a:ext cx="8229600" cy="5184576"/>
          </a:xfrm>
        </p:spPr>
        <p:txBody>
          <a:bodyPr>
            <a:normAutofit fontScale="85000" lnSpcReduction="10000"/>
          </a:bodyPr>
          <a:lstStyle/>
          <a:p>
            <a:r>
              <a:rPr lang="es-ES" sz="2000" dirty="0"/>
              <a:t>La siguiente figura muestra el experimento que estudiaremos a continuación. Observa que en todos los casos sólo un ventilador empuja a los carros, por lo que la fuerza es aproximadamente la misma, pero los carros tienen distinta masa.</a:t>
            </a:r>
          </a:p>
          <a:p>
            <a:endParaRPr lang="es-ES" sz="2000" dirty="0"/>
          </a:p>
          <a:p>
            <a:endParaRPr lang="es-ES" dirty="0"/>
          </a:p>
          <a:p>
            <a:endParaRPr lang="es-ES" dirty="0"/>
          </a:p>
          <a:p>
            <a:endParaRPr lang="es-ES" dirty="0"/>
          </a:p>
          <a:p>
            <a:pPr marL="114300" indent="0">
              <a:buNone/>
            </a:pPr>
            <a:endParaRPr lang="es-ES" dirty="0"/>
          </a:p>
          <a:p>
            <a:pPr marL="114300" indent="0">
              <a:buNone/>
            </a:pPr>
            <a:endParaRPr lang="es-ES" dirty="0"/>
          </a:p>
          <a:p>
            <a:pPr marL="114300" indent="0">
              <a:buNone/>
            </a:pPr>
            <a:endParaRPr lang="es-ES" dirty="0"/>
          </a:p>
          <a:p>
            <a:r>
              <a:rPr lang="es-ES" sz="2000" dirty="0"/>
              <a:t>La aceleración del carro más cercano a ti, ¿Cuántas veces más grande o más chica es que la aceleración del carro de al medio?</a:t>
            </a:r>
          </a:p>
          <a:p>
            <a:pPr marL="114300" indent="0">
              <a:buNone/>
            </a:pPr>
            <a:r>
              <a:rPr lang="es-CL" sz="2000" dirty="0">
                <a:hlinkClick r:id="rId3"/>
              </a:rPr>
              <a:t>http://laplace.ucv.cl/GuiasLiceos/06-Newton_segunda_ley/Videos/SEGUNDA_LEY_DE_NEWTON-carros_con_ventiladores_3_carros_varian_la_masa/movimiento.html</a:t>
            </a:r>
            <a:r>
              <a:rPr lang="es-CL" sz="2000" dirty="0"/>
              <a:t> </a:t>
            </a:r>
            <a:endParaRPr lang="es-CL" dirty="0"/>
          </a:p>
          <a:p>
            <a:endParaRPr lang="es-CL"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9000" y="2348880"/>
            <a:ext cx="3816424" cy="2165696"/>
          </a:xfrm>
          <a:prstGeom prst="rect">
            <a:avLst/>
          </a:prstGeom>
          <a:solidFill>
            <a:srgbClr val="FFFFFF"/>
          </a:solidFill>
          <a:ln w="6350">
            <a:solidFill>
              <a:srgbClr val="808080"/>
            </a:solidFill>
            <a:miter lim="800000"/>
            <a:headEnd/>
            <a:tailEnd/>
          </a:ln>
        </p:spPr>
      </p:pic>
    </p:spTree>
    <p:extLst>
      <p:ext uri="{BB962C8B-B14F-4D97-AF65-F5344CB8AC3E}">
        <p14:creationId xmlns:p14="http://schemas.microsoft.com/office/powerpoint/2010/main" val="38133963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1000"/>
                                        <p:tgtEl>
                                          <p:spTgt spid="3">
                                            <p:txEl>
                                              <p:pRg st="9" end="9"/>
                                            </p:txEl>
                                          </p:spTgt>
                                        </p:tgtEl>
                                      </p:cBhvr>
                                    </p:animEffect>
                                    <p:anim calcmode="lin" valueType="num">
                                      <p:cBhvr>
                                        <p:cTn id="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928670"/>
            <a:ext cx="8229600" cy="4556720"/>
          </a:xfrm>
        </p:spPr>
        <p:txBody>
          <a:bodyPr>
            <a:normAutofit fontScale="92500" lnSpcReduction="20000"/>
          </a:bodyPr>
          <a:lstStyle/>
          <a:p>
            <a:pPr algn="just"/>
            <a:r>
              <a:rPr lang="es-ES" dirty="0"/>
              <a:t>En este experimento se encuentra que la aceleración del carro del medio es aproximadamente la mitad de la aceleración del carro más cercano a ti. En otras palabras, si la masa aumenta al doble, la aceleración se reduce a la mitad. Este resultado suele enunciarse en la siguiente forma:</a:t>
            </a:r>
          </a:p>
          <a:p>
            <a:endParaRPr lang="es-ES" dirty="0"/>
          </a:p>
          <a:p>
            <a:pPr algn="just"/>
            <a:r>
              <a:rPr lang="es-ES" dirty="0"/>
              <a:t>Si la fuerza se mantiene constante,</a:t>
            </a:r>
            <a:r>
              <a:rPr lang="es-CL" dirty="0"/>
              <a:t> </a:t>
            </a:r>
            <a:r>
              <a:rPr lang="es-ES" dirty="0"/>
              <a:t>la aceleración es inversamente proporcional a masa</a:t>
            </a:r>
            <a:endParaRPr lang="es-CL" dirty="0"/>
          </a:p>
          <a:p>
            <a:pPr marL="114300" indent="0">
              <a:buNone/>
            </a:pPr>
            <a:r>
              <a:rPr lang="es-ES" dirty="0"/>
              <a:t>			a α 1/m</a:t>
            </a:r>
            <a:endParaRPr lang="es-CL" dirty="0"/>
          </a:p>
          <a:p>
            <a:endParaRPr lang="es-CL" dirty="0"/>
          </a:p>
        </p:txBody>
      </p:sp>
    </p:spTree>
    <p:extLst>
      <p:ext uri="{BB962C8B-B14F-4D97-AF65-F5344CB8AC3E}">
        <p14:creationId xmlns:p14="http://schemas.microsoft.com/office/powerpoint/2010/main" val="909297382"/>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1000108"/>
            <a:ext cx="8229600" cy="4525963"/>
          </a:xfrm>
        </p:spPr>
        <p:txBody>
          <a:bodyPr>
            <a:normAutofit fontScale="85000" lnSpcReduction="10000"/>
          </a:bodyPr>
          <a:lstStyle/>
          <a:p>
            <a:r>
              <a:rPr lang="es-ES" dirty="0"/>
              <a:t>Combinando los resultados de las dos actividades anteriores, podemos escribir una sola ecuación,             a = F/m, ecuación que suele rescribirse en la forma</a:t>
            </a:r>
            <a:endParaRPr lang="es-CL" dirty="0"/>
          </a:p>
          <a:p>
            <a:endParaRPr lang="es-CL" dirty="0"/>
          </a:p>
          <a:p>
            <a:pPr marL="114300" indent="0">
              <a:buNone/>
            </a:pPr>
            <a:r>
              <a:rPr lang="es-ES" b="1" dirty="0"/>
              <a:t>				</a:t>
            </a:r>
            <a:endParaRPr lang="en-US" dirty="0"/>
          </a:p>
          <a:p>
            <a:pPr marL="114300" indent="0">
              <a:buNone/>
            </a:pPr>
            <a:r>
              <a:rPr lang="en-US" dirty="0"/>
              <a:t> </a:t>
            </a:r>
            <a:endParaRPr lang="es-CL" dirty="0"/>
          </a:p>
          <a:p>
            <a:r>
              <a:rPr lang="es-ES" dirty="0"/>
              <a:t>Donde </a:t>
            </a:r>
            <a:r>
              <a:rPr lang="es-ES" b="1" dirty="0"/>
              <a:t>F</a:t>
            </a:r>
            <a:r>
              <a:rPr lang="es-ES" dirty="0"/>
              <a:t> es la fuerza total que actúa sobre el cuerpo, es decir, la suma de todas las fuerzas que sobre él actúan en caso que hubiese más de una fuerza aplicada. Esta fuerza total recibe el nombre de  </a:t>
            </a:r>
            <a:r>
              <a:rPr lang="es-ES" b="1" dirty="0"/>
              <a:t>Fuerza neta</a:t>
            </a:r>
            <a:r>
              <a:rPr lang="es-ES" dirty="0"/>
              <a:t>.</a:t>
            </a:r>
            <a:endParaRPr lang="es-CL" dirty="0"/>
          </a:p>
          <a:p>
            <a:endParaRPr lang="es-CL" dirty="0"/>
          </a:p>
        </p:txBody>
      </p:sp>
      <p:sp>
        <p:nvSpPr>
          <p:cNvPr id="51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121" name="Object 1"/>
          <p:cNvGraphicFramePr>
            <a:graphicFrameLocks noChangeAspect="1"/>
          </p:cNvGraphicFramePr>
          <p:nvPr/>
        </p:nvGraphicFramePr>
        <p:xfrm>
          <a:off x="3571868" y="2428868"/>
          <a:ext cx="1702080" cy="652464"/>
        </p:xfrm>
        <a:graphic>
          <a:graphicData uri="http://schemas.openxmlformats.org/presentationml/2006/ole">
            <mc:AlternateContent xmlns:mc="http://schemas.openxmlformats.org/markup-compatibility/2006">
              <mc:Choice xmlns:v="urn:schemas-microsoft-com:vml" Requires="v">
                <p:oleObj spid="_x0000_s1031" name="Ecuación" r:id="rId4" imgW="508000" imgH="190500" progId="Equation.3">
                  <p:embed/>
                </p:oleObj>
              </mc:Choice>
              <mc:Fallback>
                <p:oleObj name="Ecuación" r:id="rId4" imgW="508000" imgH="1905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1868" y="2428868"/>
                        <a:ext cx="1702080" cy="65246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68477315"/>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Segunda ley de Newton o ley de movimiento</a:t>
            </a:r>
          </a:p>
        </p:txBody>
      </p:sp>
      <p:sp>
        <p:nvSpPr>
          <p:cNvPr id="3" name="2 Marcador de contenido"/>
          <p:cNvSpPr>
            <a:spLocks noGrp="1"/>
          </p:cNvSpPr>
          <p:nvPr>
            <p:ph idx="1"/>
          </p:nvPr>
        </p:nvSpPr>
        <p:spPr/>
        <p:txBody>
          <a:bodyPr/>
          <a:lstStyle/>
          <a:p>
            <a:pPr marL="114300" indent="0" algn="just">
              <a:buNone/>
            </a:pPr>
            <a:r>
              <a:rPr lang="es-ES" b="1" i="1" dirty="0"/>
              <a:t>“La aceleración producida por una fuerza neta que actúa sobre un cuerpo (o sistema) es directamente proporcional a la magnitud de esta fuerza neta, y en la dirección de esta fuerza neta e inversamente proporcional a la masa del cuerpo (o sistema).”</a:t>
            </a:r>
            <a:endParaRPr lang="es-ES" i="1" dirty="0"/>
          </a:p>
          <a:p>
            <a:endParaRPr lang="es-CL" dirty="0"/>
          </a:p>
        </p:txBody>
      </p:sp>
    </p:spTree>
    <p:extLst>
      <p:ext uri="{BB962C8B-B14F-4D97-AF65-F5344CB8AC3E}">
        <p14:creationId xmlns:p14="http://schemas.microsoft.com/office/powerpoint/2010/main" val="3492334061"/>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r>
              <a:rPr lang="es-CL" dirty="0"/>
              <a:t>Masa Inercial</a:t>
            </a:r>
          </a:p>
        </p:txBody>
      </p:sp>
      <p:sp>
        <p:nvSpPr>
          <p:cNvPr id="25603" name="2 Marcador de contenido"/>
          <p:cNvSpPr>
            <a:spLocks noGrp="1"/>
          </p:cNvSpPr>
          <p:nvPr>
            <p:ph idx="1"/>
          </p:nvPr>
        </p:nvSpPr>
        <p:spPr>
          <a:xfrm>
            <a:off x="457200" y="1214422"/>
            <a:ext cx="8229600" cy="5286412"/>
          </a:xfrm>
        </p:spPr>
        <p:txBody>
          <a:bodyPr>
            <a:normAutofit fontScale="92500"/>
          </a:bodyPr>
          <a:lstStyle/>
          <a:p>
            <a:pPr>
              <a:buFont typeface="Arial" charset="0"/>
              <a:buNone/>
            </a:pPr>
            <a:endParaRPr lang="es-CL" dirty="0"/>
          </a:p>
          <a:p>
            <a:pPr lvl="0" algn="just"/>
            <a:r>
              <a:rPr lang="es-ES" dirty="0"/>
              <a:t> La masa </a:t>
            </a:r>
            <a:r>
              <a:rPr lang="es-ES" b="1" dirty="0"/>
              <a:t>m</a:t>
            </a:r>
            <a:r>
              <a:rPr lang="es-ES" dirty="0"/>
              <a:t> a la que se refiere el Segundo Principio de Newton es la masa inercial del cuerpo que está siendo acelerado por la fuerza. </a:t>
            </a:r>
            <a:endParaRPr lang="es-CL" dirty="0"/>
          </a:p>
          <a:p>
            <a:pPr lvl="0" algn="just"/>
            <a:r>
              <a:rPr lang="es-ES" dirty="0"/>
              <a:t>La masa inercial es una propiedad de los cuerpos, relacionada con la facilidad o dificultad de ser acelerados por una fuerza neta.</a:t>
            </a:r>
            <a:endParaRPr lang="es-CL" dirty="0"/>
          </a:p>
          <a:p>
            <a:pPr lvl="0" algn="just"/>
            <a:r>
              <a:rPr lang="es-ES" dirty="0"/>
              <a:t>Si la fuerza está dada en [N] (Newton) y la aceleración en [m/s</a:t>
            </a:r>
            <a:r>
              <a:rPr lang="es-ES" baseline="30000" dirty="0"/>
              <a:t>2</a:t>
            </a:r>
            <a:r>
              <a:rPr lang="es-ES" dirty="0"/>
              <a:t>] la masa inercial queda en [kg].</a:t>
            </a:r>
            <a:endParaRPr lang="es-CL" dirty="0"/>
          </a:p>
          <a:p>
            <a:pPr algn="just">
              <a:buFont typeface="Arial" charset="0"/>
              <a:buNone/>
            </a:pPr>
            <a:endParaRPr lang="es-CL" dirty="0">
              <a:solidFill>
                <a:schemeClr val="bg1"/>
              </a:solidFill>
            </a:endParaRPr>
          </a:p>
          <a:p>
            <a:pPr>
              <a:buNone/>
            </a:pPr>
            <a:endParaRPr lang="es-CL" dirty="0"/>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2530" name="Rectangle 2"/>
          <p:cNvSpPr>
            <a:spLocks noGrp="1"/>
          </p:cNvSpPr>
          <p:nvPr>
            <p:ph type="title"/>
          </p:nvPr>
        </p:nvSpPr>
        <p:spPr/>
        <p:txBody>
          <a:bodyPr/>
          <a:lstStyle/>
          <a:p>
            <a:pPr eaLnBrk="1" hangingPunct="1"/>
            <a:endParaRPr lang="es-ES"/>
          </a:p>
        </p:txBody>
      </p:sp>
      <p:sp>
        <p:nvSpPr>
          <p:cNvPr id="22531" name="Rectangle 3"/>
          <p:cNvSpPr>
            <a:spLocks noGrp="1"/>
          </p:cNvSpPr>
          <p:nvPr>
            <p:ph type="body" idx="1"/>
          </p:nvPr>
        </p:nvSpPr>
        <p:spPr>
          <a:xfrm>
            <a:off x="539750" y="1125538"/>
            <a:ext cx="8229600" cy="4525962"/>
          </a:xfrm>
        </p:spPr>
        <p:txBody>
          <a:bodyPr/>
          <a:lstStyle/>
          <a:p>
            <a:pPr algn="ctr" eaLnBrk="1" hangingPunct="1">
              <a:lnSpc>
                <a:spcPct val="90000"/>
              </a:lnSpc>
              <a:buFont typeface="Arial" charset="0"/>
              <a:buNone/>
            </a:pPr>
            <a:endParaRPr lang="es-ES" sz="6000" b="1" dirty="0">
              <a:solidFill>
                <a:schemeClr val="bg1"/>
              </a:solidFill>
              <a:latin typeface="Gulim" pitchFamily="34" charset="-127"/>
            </a:endParaRPr>
          </a:p>
          <a:p>
            <a:pPr algn="ctr" eaLnBrk="1" hangingPunct="1">
              <a:lnSpc>
                <a:spcPct val="90000"/>
              </a:lnSpc>
              <a:buFont typeface="Arial" charset="0"/>
              <a:buNone/>
            </a:pPr>
            <a:r>
              <a:rPr lang="es-ES" sz="6000" b="1" dirty="0">
                <a:latin typeface="Gulim" pitchFamily="34" charset="-127"/>
              </a:rPr>
              <a:t>Tercera ley de Newton o ley de acción y reacción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Tercera ley de Newton</a:t>
            </a:r>
          </a:p>
        </p:txBody>
      </p:sp>
      <p:sp>
        <p:nvSpPr>
          <p:cNvPr id="3" name="2 Marcador de contenido"/>
          <p:cNvSpPr>
            <a:spLocks noGrp="1"/>
          </p:cNvSpPr>
          <p:nvPr>
            <p:ph idx="1"/>
          </p:nvPr>
        </p:nvSpPr>
        <p:spPr/>
        <p:txBody>
          <a:bodyPr>
            <a:normAutofit fontScale="70000" lnSpcReduction="20000"/>
          </a:bodyPr>
          <a:lstStyle/>
          <a:p>
            <a:r>
              <a:rPr lang="es-CL" dirty="0"/>
              <a:t>Observemos los siguientes videos</a:t>
            </a:r>
          </a:p>
          <a:p>
            <a:endParaRPr lang="es-CL" dirty="0"/>
          </a:p>
          <a:p>
            <a:r>
              <a:rPr lang="es-CL" dirty="0">
                <a:hlinkClick r:id="rId2"/>
              </a:rPr>
              <a:t>http://laplace.ucv.cl/GuiasLiceos/07-Newton_tercera_ley/Videos/TERCERA_LEY_DE_NEWTON-alumnos_que_se_empujan_sobre_patinetas_1_a_1/movimiento.html</a:t>
            </a:r>
            <a:endParaRPr lang="es-CL" dirty="0"/>
          </a:p>
          <a:p>
            <a:pPr marL="114300" indent="0">
              <a:buNone/>
            </a:pPr>
            <a:endParaRPr lang="es-CL" dirty="0"/>
          </a:p>
          <a:p>
            <a:r>
              <a:rPr lang="es-CL" dirty="0">
                <a:hlinkClick r:id="rId3"/>
              </a:rPr>
              <a:t>http://laplace.ucv.cl/GuiasLiceos/07-Newton_tercera_ley/Videos/TERCERA_LEY_DE_NEWTON-alumnos_que_se_empujan_sobre_patinetas_1_a_2/movimiento.html</a:t>
            </a:r>
            <a:endParaRPr lang="es-CL" dirty="0"/>
          </a:p>
          <a:p>
            <a:pPr marL="114300" indent="0">
              <a:buNone/>
            </a:pPr>
            <a:endParaRPr lang="es-CL" dirty="0"/>
          </a:p>
          <a:p>
            <a:r>
              <a:rPr lang="es-CL" dirty="0">
                <a:hlinkClick r:id="rId4"/>
              </a:rPr>
              <a:t>http://laplace.ucv.cl/GuiasLiceos/07-Newton_tercera_ley/Videos/TERCERA_LEY_DE_NEWTON-globo_que_expulsa_agua/movimiento.html</a:t>
            </a:r>
            <a:endParaRPr lang="es-CL" dirty="0"/>
          </a:p>
          <a:p>
            <a:endParaRPr lang="es-CL" dirty="0"/>
          </a:p>
        </p:txBody>
      </p:sp>
    </p:spTree>
    <p:extLst>
      <p:ext uri="{BB962C8B-B14F-4D97-AF65-F5344CB8AC3E}">
        <p14:creationId xmlns:p14="http://schemas.microsoft.com/office/powerpoint/2010/main" val="6105252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Tercera ley de newton o ley de acción y reacción</a:t>
            </a:r>
          </a:p>
        </p:txBody>
      </p:sp>
      <p:sp>
        <p:nvSpPr>
          <p:cNvPr id="3" name="2 Marcador de contenido"/>
          <p:cNvSpPr>
            <a:spLocks noGrp="1"/>
          </p:cNvSpPr>
          <p:nvPr>
            <p:ph idx="1"/>
          </p:nvPr>
        </p:nvSpPr>
        <p:spPr/>
        <p:txBody>
          <a:bodyPr>
            <a:normAutofit lnSpcReduction="10000"/>
          </a:bodyPr>
          <a:lstStyle/>
          <a:p>
            <a:pPr>
              <a:defRPr/>
            </a:pPr>
            <a:r>
              <a:rPr lang="es-ES" dirty="0"/>
              <a:t>La Tercera Ley de Newton a menudo se establece que: </a:t>
            </a:r>
          </a:p>
          <a:p>
            <a:pPr marL="114300" indent="0" algn="ctr">
              <a:buNone/>
              <a:defRPr/>
            </a:pPr>
            <a:r>
              <a:rPr lang="es-ES" dirty="0"/>
              <a:t>"</a:t>
            </a:r>
            <a:r>
              <a:rPr lang="es-ES" b="1" dirty="0"/>
              <a:t>Para cada fuerza de acción hay siempre </a:t>
            </a:r>
            <a:r>
              <a:rPr lang="es-ES" b="1"/>
              <a:t>una fuerza reacción </a:t>
            </a:r>
            <a:r>
              <a:rPr lang="es-ES" b="1" dirty="0"/>
              <a:t>de igual magnitud pero en sentido opuesto”</a:t>
            </a:r>
            <a:endParaRPr lang="es-ES" dirty="0"/>
          </a:p>
          <a:p>
            <a:pPr>
              <a:defRPr/>
            </a:pPr>
            <a:endParaRPr lang="es-ES" dirty="0"/>
          </a:p>
          <a:p>
            <a:pPr>
              <a:defRPr/>
            </a:pPr>
            <a:r>
              <a:rPr lang="es-ES" dirty="0"/>
              <a:t>En general se entiende que no importa a que fuerza llamamos </a:t>
            </a:r>
            <a:r>
              <a:rPr lang="es-ES" b="1" dirty="0"/>
              <a:t>acción</a:t>
            </a:r>
            <a:r>
              <a:rPr lang="es-ES" dirty="0"/>
              <a:t> y a cual llamamos </a:t>
            </a:r>
            <a:r>
              <a:rPr lang="es-ES" b="1" dirty="0"/>
              <a:t>reacción</a:t>
            </a:r>
            <a:r>
              <a:rPr lang="es-ES" dirty="0"/>
              <a:t>.</a:t>
            </a:r>
            <a:endParaRPr lang="en-US" dirty="0"/>
          </a:p>
          <a:p>
            <a:endParaRPr lang="es-CL" dirty="0"/>
          </a:p>
        </p:txBody>
      </p:sp>
    </p:spTree>
    <p:extLst>
      <p:ext uri="{BB962C8B-B14F-4D97-AF65-F5344CB8AC3E}">
        <p14:creationId xmlns:p14="http://schemas.microsoft.com/office/powerpoint/2010/main" val="4702004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Para tener en cuenta</a:t>
            </a:r>
          </a:p>
        </p:txBody>
      </p:sp>
      <p:sp>
        <p:nvSpPr>
          <p:cNvPr id="3" name="2 Marcador de contenido"/>
          <p:cNvSpPr>
            <a:spLocks noGrp="1"/>
          </p:cNvSpPr>
          <p:nvPr>
            <p:ph idx="1"/>
          </p:nvPr>
        </p:nvSpPr>
        <p:spPr/>
        <p:txBody>
          <a:bodyPr>
            <a:normAutofit fontScale="85000" lnSpcReduction="10000"/>
          </a:bodyPr>
          <a:lstStyle/>
          <a:p>
            <a:pPr>
              <a:defRPr/>
            </a:pPr>
            <a:r>
              <a:rPr lang="es-ES" dirty="0"/>
              <a:t>La tercera ley de Newton describe la relación entre dos fuerzas en una interacción.  </a:t>
            </a:r>
          </a:p>
          <a:p>
            <a:pPr>
              <a:defRPr/>
            </a:pPr>
            <a:r>
              <a:rPr lang="es-ES" dirty="0"/>
              <a:t>Una fuerza se llama fuerza de acción.</a:t>
            </a:r>
          </a:p>
          <a:p>
            <a:pPr>
              <a:defRPr/>
            </a:pPr>
            <a:r>
              <a:rPr lang="es-ES" dirty="0"/>
              <a:t>La otra fuerza que se llama la fuerza de reacción.</a:t>
            </a:r>
          </a:p>
          <a:p>
            <a:pPr>
              <a:defRPr/>
            </a:pPr>
            <a:r>
              <a:rPr lang="es-ES" dirty="0"/>
              <a:t>Una fuerza no existe sin la otra.</a:t>
            </a:r>
          </a:p>
          <a:p>
            <a:pPr>
              <a:defRPr/>
            </a:pPr>
            <a:r>
              <a:rPr lang="es-ES" dirty="0"/>
              <a:t>Los pares acción y reacción son iguales en tamaño y actúan en dirección opuesta.</a:t>
            </a:r>
          </a:p>
          <a:p>
            <a:pPr>
              <a:defRPr/>
            </a:pPr>
            <a:r>
              <a:rPr lang="es-ES" dirty="0"/>
              <a:t>Se producen al mismo tiempo (simultáneamente).</a:t>
            </a:r>
          </a:p>
          <a:p>
            <a:pPr>
              <a:defRPr/>
            </a:pPr>
            <a:r>
              <a:rPr lang="es-ES" dirty="0"/>
              <a:t>Y actúan sobre cuerpos (sistemas) distintos que se encuentran interactuando.</a:t>
            </a:r>
            <a:endParaRPr lang="en-US" dirty="0"/>
          </a:p>
          <a:p>
            <a:endParaRPr lang="es-CL" dirty="0"/>
          </a:p>
        </p:txBody>
      </p:sp>
    </p:spTree>
    <p:extLst>
      <p:ext uri="{BB962C8B-B14F-4D97-AF65-F5344CB8AC3E}">
        <p14:creationId xmlns:p14="http://schemas.microsoft.com/office/powerpoint/2010/main" val="207851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circle(in)">
                                      <p:cBhvr>
                                        <p:cTn id="26" dur="2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barn(inVertical)">
                                      <p:cBhvr>
                                        <p:cTn id="31" dur="500"/>
                                        <p:tgtEl>
                                          <p:spTgt spid="3">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barn(inVertical)">
                                      <p:cBhvr>
                                        <p:cTn id="3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Comentario</a:t>
            </a:r>
          </a:p>
        </p:txBody>
      </p:sp>
      <p:sp>
        <p:nvSpPr>
          <p:cNvPr id="3" name="2 Marcador de contenido"/>
          <p:cNvSpPr>
            <a:spLocks noGrp="1"/>
          </p:cNvSpPr>
          <p:nvPr>
            <p:ph idx="1"/>
          </p:nvPr>
        </p:nvSpPr>
        <p:spPr/>
        <p:txBody>
          <a:bodyPr/>
          <a:lstStyle/>
          <a:p>
            <a:pPr algn="just">
              <a:buNone/>
            </a:pPr>
            <a:r>
              <a:rPr lang="es-CL" dirty="0"/>
              <a:t>	Las fuerzas de acción y reacción al actuar sobre cuerpos diferentes no se pueden equilibrar mutuamente, porque para ello sería necesario que estuviesen aplicadas sobre un mismo cuerpo.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227013" y="1196975"/>
            <a:ext cx="8307387" cy="708025"/>
          </a:xfrm>
          <a:prstGeom prst="rect">
            <a:avLst/>
          </a:prstGeom>
          <a:noFill/>
          <a:ln w="9525">
            <a:noFill/>
            <a:miter lim="800000"/>
            <a:headEnd/>
            <a:tailEnd/>
          </a:ln>
        </p:spPr>
        <p:txBody>
          <a:bodyPr>
            <a:spAutoFit/>
          </a:bodyPr>
          <a:lstStyle/>
          <a:p>
            <a:pPr>
              <a:defRPr/>
            </a:pPr>
            <a:r>
              <a:rPr lang="es-ES" sz="2000" dirty="0">
                <a:solidFill>
                  <a:schemeClr val="tx2"/>
                </a:solidFill>
                <a:latin typeface="+mn-lt"/>
                <a:cs typeface="+mn-cs"/>
              </a:rPr>
              <a:t>Cuando la (fuerza de) acción de A se ejerce sobre B, simultáneamente la (fuerza de) reacción de B se ejerce sobre A.</a:t>
            </a:r>
          </a:p>
        </p:txBody>
      </p:sp>
      <p:pic>
        <p:nvPicPr>
          <p:cNvPr id="20483" name="Picture 4" descr="CPPE-Ch7-3_p109-Car1"/>
          <p:cNvPicPr>
            <a:picLocks noChangeAspect="1" noChangeArrowheads="1"/>
          </p:cNvPicPr>
          <p:nvPr/>
        </p:nvPicPr>
        <p:blipFill>
          <a:blip r:embed="rId3"/>
          <a:srcRect/>
          <a:stretch>
            <a:fillRect/>
          </a:stretch>
        </p:blipFill>
        <p:spPr bwMode="auto">
          <a:xfrm>
            <a:off x="381000" y="2590800"/>
            <a:ext cx="4570413" cy="1058863"/>
          </a:xfrm>
          <a:prstGeom prst="rect">
            <a:avLst/>
          </a:prstGeom>
          <a:noFill/>
          <a:ln w="9525">
            <a:noFill/>
            <a:miter lim="800000"/>
            <a:headEnd/>
            <a:tailEnd/>
          </a:ln>
        </p:spPr>
      </p:pic>
      <p:pic>
        <p:nvPicPr>
          <p:cNvPr id="20484" name="Picture 5" descr="CPPE-Ch7-3_p109-Pisa1"/>
          <p:cNvPicPr>
            <a:picLocks noChangeAspect="1" noChangeArrowheads="1"/>
          </p:cNvPicPr>
          <p:nvPr/>
        </p:nvPicPr>
        <p:blipFill>
          <a:blip r:embed="rId4"/>
          <a:srcRect/>
          <a:stretch>
            <a:fillRect/>
          </a:stretch>
        </p:blipFill>
        <p:spPr bwMode="auto">
          <a:xfrm>
            <a:off x="5181600" y="2133600"/>
            <a:ext cx="3656013" cy="1487488"/>
          </a:xfrm>
          <a:prstGeom prst="rect">
            <a:avLst/>
          </a:prstGeom>
          <a:noFill/>
          <a:ln w="9525">
            <a:noFill/>
            <a:miter lim="800000"/>
            <a:headEnd/>
            <a:tailEnd/>
          </a:ln>
        </p:spPr>
      </p:pic>
      <p:pic>
        <p:nvPicPr>
          <p:cNvPr id="20485" name="Picture 6" descr="CPPE-Ch7-3_p109-Rckt1"/>
          <p:cNvPicPr>
            <a:picLocks noChangeAspect="1" noChangeArrowheads="1"/>
          </p:cNvPicPr>
          <p:nvPr/>
        </p:nvPicPr>
        <p:blipFill>
          <a:blip r:embed="rId5"/>
          <a:srcRect/>
          <a:stretch>
            <a:fillRect/>
          </a:stretch>
        </p:blipFill>
        <p:spPr bwMode="auto">
          <a:xfrm>
            <a:off x="1828800" y="4495800"/>
            <a:ext cx="5484813" cy="1311275"/>
          </a:xfrm>
          <a:prstGeom prst="rect">
            <a:avLst/>
          </a:prstGeom>
          <a:noFill/>
          <a:ln w="9525">
            <a:noFill/>
            <a:miter lim="800000"/>
            <a:headEnd/>
            <a:tailEnd/>
          </a:ln>
        </p:spPr>
      </p:pic>
      <p:sp>
        <p:nvSpPr>
          <p:cNvPr id="6" name="5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386731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9" descr="CPPE-Ch7-3_p109-Rckt2"/>
          <p:cNvPicPr>
            <a:picLocks noChangeAspect="1" noChangeArrowheads="1"/>
          </p:cNvPicPr>
          <p:nvPr/>
        </p:nvPicPr>
        <p:blipFill>
          <a:blip r:embed="rId3"/>
          <a:srcRect/>
          <a:stretch>
            <a:fillRect/>
          </a:stretch>
        </p:blipFill>
        <p:spPr bwMode="auto">
          <a:xfrm>
            <a:off x="1828800" y="4495800"/>
            <a:ext cx="5484813" cy="1312863"/>
          </a:xfrm>
          <a:prstGeom prst="rect">
            <a:avLst/>
          </a:prstGeom>
          <a:noFill/>
          <a:ln w="9525">
            <a:noFill/>
            <a:miter lim="800000"/>
            <a:headEnd/>
            <a:tailEnd/>
          </a:ln>
        </p:spPr>
      </p:pic>
      <p:pic>
        <p:nvPicPr>
          <p:cNvPr id="21507" name="Picture 8" descr="CPPE-Ch7-3_p109-Pisa2"/>
          <p:cNvPicPr>
            <a:picLocks noChangeAspect="1" noChangeArrowheads="1"/>
          </p:cNvPicPr>
          <p:nvPr/>
        </p:nvPicPr>
        <p:blipFill>
          <a:blip r:embed="rId4"/>
          <a:srcRect/>
          <a:stretch>
            <a:fillRect/>
          </a:stretch>
        </p:blipFill>
        <p:spPr bwMode="auto">
          <a:xfrm>
            <a:off x="5181600" y="2128838"/>
            <a:ext cx="3656013" cy="1487487"/>
          </a:xfrm>
          <a:prstGeom prst="rect">
            <a:avLst/>
          </a:prstGeom>
          <a:noFill/>
          <a:ln w="9525">
            <a:noFill/>
            <a:miter lim="800000"/>
            <a:headEnd/>
            <a:tailEnd/>
          </a:ln>
        </p:spPr>
      </p:pic>
      <p:pic>
        <p:nvPicPr>
          <p:cNvPr id="21508" name="Picture 7" descr="CPPE-Ch7-3_p109-Car2"/>
          <p:cNvPicPr>
            <a:picLocks noChangeAspect="1" noChangeArrowheads="1"/>
          </p:cNvPicPr>
          <p:nvPr/>
        </p:nvPicPr>
        <p:blipFill>
          <a:blip r:embed="rId5"/>
          <a:srcRect/>
          <a:stretch>
            <a:fillRect/>
          </a:stretch>
        </p:blipFill>
        <p:spPr bwMode="auto">
          <a:xfrm>
            <a:off x="382588" y="2586038"/>
            <a:ext cx="4570412" cy="1058862"/>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8871639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95288" y="2492375"/>
            <a:ext cx="4849812" cy="1016000"/>
          </a:xfrm>
          <a:prstGeom prst="rect">
            <a:avLst/>
          </a:prstGeom>
          <a:noFill/>
          <a:ln w="9525">
            <a:noFill/>
            <a:miter lim="800000"/>
            <a:headEnd/>
            <a:tailEnd/>
          </a:ln>
        </p:spPr>
        <p:txBody>
          <a:bodyPr>
            <a:spAutoFit/>
          </a:bodyPr>
          <a:lstStyle/>
          <a:p>
            <a:pPr>
              <a:defRPr/>
            </a:pPr>
            <a:r>
              <a:rPr lang="es-ES" sz="2000">
                <a:solidFill>
                  <a:schemeClr val="tx2"/>
                </a:solidFill>
                <a:latin typeface="+mn-lt"/>
                <a:cs typeface="+mn-cs"/>
              </a:rPr>
              <a:t>La Tierra es </a:t>
            </a:r>
            <a:r>
              <a:rPr lang="es-ES" sz="2000" i="1">
                <a:solidFill>
                  <a:schemeClr val="tx2"/>
                </a:solidFill>
                <a:latin typeface="+mn-lt"/>
                <a:cs typeface="+mn-cs"/>
              </a:rPr>
              <a:t>tirada hacia arriba</a:t>
            </a:r>
            <a:r>
              <a:rPr lang="es-ES" sz="2000">
                <a:solidFill>
                  <a:schemeClr val="tx2"/>
                </a:solidFill>
                <a:latin typeface="+mn-lt"/>
                <a:cs typeface="+mn-cs"/>
              </a:rPr>
              <a:t> por la piedra con la misma fuerza que…. la piedra es </a:t>
            </a:r>
            <a:r>
              <a:rPr lang="es-ES" sz="2000" i="1">
                <a:solidFill>
                  <a:schemeClr val="tx2"/>
                </a:solidFill>
                <a:latin typeface="+mn-lt"/>
                <a:cs typeface="+mn-cs"/>
              </a:rPr>
              <a:t>tirada hacia abajo </a:t>
            </a:r>
            <a:r>
              <a:rPr lang="es-ES" sz="2000">
                <a:solidFill>
                  <a:schemeClr val="tx2"/>
                </a:solidFill>
                <a:latin typeface="+mn-lt"/>
                <a:cs typeface="+mn-cs"/>
              </a:rPr>
              <a:t>por la Tierra.</a:t>
            </a:r>
          </a:p>
        </p:txBody>
      </p:sp>
      <p:sp>
        <p:nvSpPr>
          <p:cNvPr id="25603" name="Rectangle 4"/>
          <p:cNvSpPr>
            <a:spLocks noChangeArrowheads="1"/>
          </p:cNvSpPr>
          <p:nvPr/>
        </p:nvSpPr>
        <p:spPr bwMode="auto">
          <a:xfrm>
            <a:off x="251520" y="476672"/>
            <a:ext cx="8685212" cy="523220"/>
          </a:xfrm>
          <a:prstGeom prst="rect">
            <a:avLst/>
          </a:prstGeom>
          <a:noFill/>
          <a:ln w="9525">
            <a:noFill/>
            <a:miter lim="800000"/>
            <a:headEnd/>
            <a:tailEnd/>
          </a:ln>
        </p:spPr>
        <p:txBody>
          <a:bodyPr>
            <a:spAutoFit/>
          </a:bodyPr>
          <a:lstStyle/>
          <a:p>
            <a:pPr>
              <a:defRPr/>
            </a:pPr>
            <a:r>
              <a:rPr lang="es-ES" sz="2800">
                <a:solidFill>
                  <a:schemeClr val="tx2"/>
                </a:solidFill>
                <a:effectLst>
                  <a:reflection blurRad="12700" stA="48000" endA="300" endPos="55000" dir="5400000" sy="-90000" algn="bl" rotWithShape="0"/>
                </a:effectLst>
                <a:ea typeface="+mj-ea"/>
              </a:rPr>
              <a:t>Acción y Reacción actúan sobre diferentes cuerpos</a:t>
            </a:r>
          </a:p>
        </p:txBody>
      </p:sp>
      <p:pic>
        <p:nvPicPr>
          <p:cNvPr id="22532" name="Picture 5" descr="CPPE-Ch7-4_p110-Blder"/>
          <p:cNvPicPr>
            <a:picLocks noChangeAspect="1" noChangeArrowheads="1"/>
          </p:cNvPicPr>
          <p:nvPr/>
        </p:nvPicPr>
        <p:blipFill>
          <a:blip r:embed="rId3"/>
          <a:srcRect/>
          <a:stretch>
            <a:fillRect/>
          </a:stretch>
        </p:blipFill>
        <p:spPr bwMode="auto">
          <a:xfrm>
            <a:off x="4572000" y="1295400"/>
            <a:ext cx="4297363" cy="4843463"/>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8331735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sz="half" idx="1"/>
          </p:nvPr>
        </p:nvSpPr>
        <p:spPr>
          <a:xfrm>
            <a:off x="251520" y="476672"/>
            <a:ext cx="7620000" cy="5191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indent="0">
              <a:spcBef>
                <a:spcPct val="0"/>
              </a:spcBef>
              <a:buFontTx/>
              <a:buNone/>
              <a:defRPr/>
            </a:pPr>
            <a:r>
              <a:rPr lang="es-ES" sz="2800">
                <a:effectLst>
                  <a:reflection blurRad="12700" stA="48000" endA="300" endPos="55000" dir="5400000" sy="-90000" algn="bl" rotWithShape="0"/>
                </a:effectLst>
                <a:latin typeface="Arial" pitchFamily="34" charset="0"/>
                <a:ea typeface="+mj-ea"/>
                <a:cs typeface="Arial" pitchFamily="34" charset="0"/>
              </a:rPr>
              <a:t>Fuerza y Masa</a:t>
            </a:r>
          </a:p>
        </p:txBody>
      </p:sp>
      <p:sp>
        <p:nvSpPr>
          <p:cNvPr id="28675" name="Rectangle 3"/>
          <p:cNvSpPr>
            <a:spLocks noChangeArrowheads="1"/>
          </p:cNvSpPr>
          <p:nvPr/>
        </p:nvSpPr>
        <p:spPr bwMode="auto">
          <a:xfrm>
            <a:off x="179388" y="1557338"/>
            <a:ext cx="8612187" cy="3170237"/>
          </a:xfrm>
          <a:prstGeom prst="rect">
            <a:avLst/>
          </a:prstGeom>
          <a:noFill/>
          <a:ln w="9525">
            <a:noFill/>
            <a:miter lim="800000"/>
            <a:headEnd/>
            <a:tailEnd/>
          </a:ln>
        </p:spPr>
        <p:txBody>
          <a:bodyPr>
            <a:spAutoFit/>
          </a:bodyPr>
          <a:lstStyle/>
          <a:p>
            <a:pPr>
              <a:defRPr/>
            </a:pPr>
            <a:r>
              <a:rPr lang="es-ES" sz="2000" dirty="0">
                <a:solidFill>
                  <a:schemeClr val="tx2"/>
                </a:solidFill>
                <a:latin typeface="+mn-lt"/>
                <a:cs typeface="+mn-cs"/>
              </a:rPr>
              <a:t>Cuando un cañón es disparado, hay una interacción entre el cañón y el proyectil.</a:t>
            </a:r>
          </a:p>
          <a:p>
            <a:pPr>
              <a:defRPr/>
            </a:pPr>
            <a:endParaRPr lang="es-ES" sz="2000" dirty="0">
              <a:solidFill>
                <a:schemeClr val="tx2"/>
              </a:solidFill>
              <a:latin typeface="+mn-lt"/>
              <a:cs typeface="+mn-cs"/>
            </a:endParaRPr>
          </a:p>
          <a:p>
            <a:pPr marL="746125" lvl="1" indent="-285750">
              <a:buFontTx/>
              <a:buChar char="•"/>
              <a:defRPr/>
            </a:pPr>
            <a:r>
              <a:rPr lang="es-ES" sz="2000" dirty="0">
                <a:solidFill>
                  <a:schemeClr val="tx2"/>
                </a:solidFill>
                <a:latin typeface="+mn-lt"/>
                <a:cs typeface="+mn-cs"/>
              </a:rPr>
              <a:t>La fuerza que el cañón ejerce sobre el proyectil es exactamente igual y opuesta que la fuerza que ejerce el proyectil sobre el cañón.</a:t>
            </a:r>
          </a:p>
          <a:p>
            <a:pPr marL="746125" lvl="1" indent="-285750">
              <a:buFontTx/>
              <a:buChar char="•"/>
              <a:defRPr/>
            </a:pPr>
            <a:endParaRPr lang="es-ES" sz="2000" dirty="0">
              <a:solidFill>
                <a:schemeClr val="tx2"/>
              </a:solidFill>
              <a:latin typeface="+mn-lt"/>
              <a:cs typeface="+mn-cs"/>
            </a:endParaRPr>
          </a:p>
          <a:p>
            <a:pPr marL="746125" lvl="1" indent="-285750">
              <a:buFontTx/>
              <a:buChar char="•"/>
              <a:defRPr/>
            </a:pPr>
            <a:r>
              <a:rPr lang="es-ES" sz="2000" dirty="0">
                <a:solidFill>
                  <a:schemeClr val="tx2"/>
                </a:solidFill>
                <a:latin typeface="+mn-lt"/>
                <a:cs typeface="+mn-cs"/>
              </a:rPr>
              <a:t>El proyectil se mueve mas rápido que el cañón luego del disparo.</a:t>
            </a:r>
          </a:p>
          <a:p>
            <a:pPr marL="746125" lvl="1" indent="-285750">
              <a:buFontTx/>
              <a:buChar char="•"/>
              <a:defRPr/>
            </a:pPr>
            <a:endParaRPr lang="es-ES" sz="2000" dirty="0">
              <a:solidFill>
                <a:schemeClr val="tx2"/>
              </a:solidFill>
              <a:latin typeface="+mn-lt"/>
              <a:cs typeface="+mn-cs"/>
            </a:endParaRPr>
          </a:p>
          <a:p>
            <a:pPr marL="746125" lvl="1" indent="-285750">
              <a:buFontTx/>
              <a:buChar char="•"/>
              <a:defRPr/>
            </a:pPr>
            <a:r>
              <a:rPr lang="es-ES" sz="2000" dirty="0">
                <a:solidFill>
                  <a:schemeClr val="tx2"/>
                </a:solidFill>
                <a:latin typeface="+mn-lt"/>
                <a:cs typeface="+mn-cs"/>
              </a:rPr>
              <a:t>De acuerdo a la segunda Ley de Newton es necesario considerar las masas de los cuerpos involucrados. </a:t>
            </a:r>
          </a:p>
        </p:txBody>
      </p:sp>
    </p:spTree>
    <p:extLst>
      <p:ext uri="{BB962C8B-B14F-4D97-AF65-F5344CB8AC3E}">
        <p14:creationId xmlns:p14="http://schemas.microsoft.com/office/powerpoint/2010/main" val="2549643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179388" y="1916113"/>
            <a:ext cx="3600450" cy="1323975"/>
          </a:xfrm>
          <a:prstGeom prst="rect">
            <a:avLst/>
          </a:prstGeom>
          <a:noFill/>
          <a:ln w="9525">
            <a:noFill/>
            <a:miter lim="800000"/>
            <a:headEnd/>
            <a:tailEnd/>
          </a:ln>
        </p:spPr>
        <p:txBody>
          <a:bodyPr>
            <a:spAutoFit/>
          </a:bodyPr>
          <a:lstStyle/>
          <a:p>
            <a:pPr>
              <a:defRPr/>
            </a:pPr>
            <a:r>
              <a:rPr lang="es-ES" sz="2000" dirty="0">
                <a:solidFill>
                  <a:schemeClr val="tx2"/>
                </a:solidFill>
                <a:latin typeface="+mn-lt"/>
                <a:cs typeface="+mn-cs"/>
              </a:rPr>
              <a:t>Durante el disparo, el proyectil sufre una mayor aceleración que el cañón debido a que su masa es mucho menor.</a:t>
            </a:r>
          </a:p>
        </p:txBody>
      </p:sp>
      <p:pic>
        <p:nvPicPr>
          <p:cNvPr id="24579" name="Picture 4" descr="CPPE-Ch7-4_p110-Cannon"/>
          <p:cNvPicPr>
            <a:picLocks noChangeAspect="1" noChangeArrowheads="1"/>
          </p:cNvPicPr>
          <p:nvPr/>
        </p:nvPicPr>
        <p:blipFill>
          <a:blip r:embed="rId3"/>
          <a:srcRect/>
          <a:stretch>
            <a:fillRect/>
          </a:stretch>
        </p:blipFill>
        <p:spPr bwMode="auto">
          <a:xfrm>
            <a:off x="3924300" y="1628775"/>
            <a:ext cx="4716463" cy="2241550"/>
          </a:xfrm>
          <a:prstGeom prst="rect">
            <a:avLst/>
          </a:prstGeom>
          <a:noFill/>
          <a:ln w="9525">
            <a:noFill/>
            <a:miter lim="800000"/>
            <a:headEnd/>
            <a:tailEnd/>
          </a:ln>
        </p:spPr>
      </p:pic>
      <p:pic>
        <p:nvPicPr>
          <p:cNvPr id="24580" name="Picture 4" descr="CPPE-Ch7-4_p110-Eq1"/>
          <p:cNvPicPr>
            <a:picLocks noChangeAspect="1" noChangeArrowheads="1"/>
          </p:cNvPicPr>
          <p:nvPr/>
        </p:nvPicPr>
        <p:blipFill>
          <a:blip r:embed="rId4"/>
          <a:srcRect/>
          <a:stretch>
            <a:fillRect/>
          </a:stretch>
        </p:blipFill>
        <p:spPr bwMode="auto">
          <a:xfrm>
            <a:off x="1042988" y="4797425"/>
            <a:ext cx="7129462" cy="1054100"/>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9492366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CPPE-Ch7-4_p111-Blln"/>
          <p:cNvPicPr>
            <a:picLocks noChangeAspect="1" noChangeArrowheads="1"/>
          </p:cNvPicPr>
          <p:nvPr/>
        </p:nvPicPr>
        <p:blipFill>
          <a:blip r:embed="rId3"/>
          <a:srcRect/>
          <a:stretch>
            <a:fillRect/>
          </a:stretch>
        </p:blipFill>
        <p:spPr bwMode="auto">
          <a:xfrm>
            <a:off x="1116013" y="1196975"/>
            <a:ext cx="2101850" cy="4976813"/>
          </a:xfrm>
          <a:prstGeom prst="rect">
            <a:avLst/>
          </a:prstGeom>
          <a:noFill/>
          <a:ln w="9525">
            <a:noFill/>
            <a:miter lim="800000"/>
            <a:headEnd/>
            <a:tailEnd/>
          </a:ln>
        </p:spPr>
      </p:pic>
      <p:pic>
        <p:nvPicPr>
          <p:cNvPr id="25603" name="Picture 4" descr="CPPE-Ch7-4_p111-Rocket"/>
          <p:cNvPicPr>
            <a:picLocks noChangeAspect="1" noChangeArrowheads="1"/>
          </p:cNvPicPr>
          <p:nvPr/>
        </p:nvPicPr>
        <p:blipFill>
          <a:blip r:embed="rId4"/>
          <a:srcRect/>
          <a:stretch>
            <a:fillRect/>
          </a:stretch>
        </p:blipFill>
        <p:spPr bwMode="auto">
          <a:xfrm>
            <a:off x="5651500" y="1484313"/>
            <a:ext cx="2101850" cy="4933950"/>
          </a:xfrm>
          <a:prstGeom prst="rect">
            <a:avLst/>
          </a:prstGeom>
          <a:noFill/>
          <a:ln w="9525">
            <a:noFill/>
            <a:miter lim="800000"/>
            <a:headEnd/>
            <a:tailEnd/>
          </a:ln>
        </p:spPr>
      </p:pic>
      <p:sp>
        <p:nvSpPr>
          <p:cNvPr id="6" name="Rectangle 4"/>
          <p:cNvSpPr>
            <a:spLocks noChangeArrowheads="1"/>
          </p:cNvSpPr>
          <p:nvPr/>
        </p:nvSpPr>
        <p:spPr bwMode="auto">
          <a:xfrm>
            <a:off x="323528" y="476672"/>
            <a:ext cx="6551612" cy="584775"/>
          </a:xfrm>
          <a:prstGeom prst="rect">
            <a:avLst/>
          </a:prstGeom>
          <a:noFill/>
          <a:ln w="9525">
            <a:noFill/>
            <a:miter lim="800000"/>
            <a:headEnd/>
            <a:tailEnd/>
          </a:ln>
          <a:effectLst/>
        </p:spPr>
        <p:txBody>
          <a:bodyPr>
            <a:spAutoFit/>
          </a:bodyPr>
          <a:lstStyle/>
          <a:p>
            <a:pPr>
              <a:defRPr/>
            </a:pPr>
            <a:r>
              <a:rPr lang="es-ES" sz="3200" dirty="0">
                <a:solidFill>
                  <a:schemeClr val="tx2"/>
                </a:solidFill>
                <a:effectLst>
                  <a:reflection blurRad="12700" stA="48000" endA="300" endPos="55000" dir="5400000" sy="-90000" algn="bl" rotWithShape="0"/>
                </a:effectLst>
                <a:ea typeface="+mj-ea"/>
              </a:rPr>
              <a:t>Más observaciones…</a:t>
            </a:r>
          </a:p>
        </p:txBody>
      </p:sp>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2026971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227013" y="1196975"/>
            <a:ext cx="8307387" cy="1200150"/>
          </a:xfrm>
          <a:prstGeom prst="rect">
            <a:avLst/>
          </a:prstGeom>
          <a:noFill/>
          <a:ln w="9525">
            <a:noFill/>
            <a:miter lim="800000"/>
            <a:headEnd/>
            <a:tailEnd/>
          </a:ln>
        </p:spPr>
        <p:txBody>
          <a:bodyPr>
            <a:spAutoFit/>
          </a:bodyPr>
          <a:lstStyle/>
          <a:p>
            <a:pPr>
              <a:defRPr/>
            </a:pPr>
            <a:br>
              <a:rPr lang="en-US" sz="1200" dirty="0">
                <a:ea typeface="Times New Roman" pitchFamily="18" charset="0"/>
                <a:cs typeface="Minion-Regular" charset="0"/>
              </a:rPr>
            </a:br>
            <a:r>
              <a:rPr lang="es-ES" dirty="0"/>
              <a:t> </a:t>
            </a:r>
            <a:r>
              <a:rPr lang="es-ES" sz="2000" dirty="0">
                <a:solidFill>
                  <a:schemeClr val="tx2"/>
                </a:solidFill>
                <a:latin typeface="+mn-lt"/>
                <a:cs typeface="+mn-cs"/>
              </a:rPr>
              <a:t>Todos los pares de fuerzas que actúan sobre el caballo y la carreta muestran en la figura. La aceleración del sistema de caballo-carreta es debido a la fuerza neta </a:t>
            </a:r>
            <a:r>
              <a:rPr lang="es-ES" sz="2000" b="1" i="1" dirty="0">
                <a:solidFill>
                  <a:schemeClr val="tx2"/>
                </a:solidFill>
                <a:latin typeface="Times New Roman" pitchFamily="18" charset="0"/>
                <a:cs typeface="Times New Roman" pitchFamily="18" charset="0"/>
              </a:rPr>
              <a:t>F - f</a:t>
            </a:r>
            <a:r>
              <a:rPr lang="es-ES" sz="2000" dirty="0">
                <a:solidFill>
                  <a:schemeClr val="tx2"/>
                </a:solidFill>
                <a:latin typeface="+mn-lt"/>
                <a:cs typeface="+mn-cs"/>
              </a:rPr>
              <a:t>.</a:t>
            </a:r>
            <a:endParaRPr lang="en-US" sz="2000" dirty="0">
              <a:solidFill>
                <a:schemeClr val="tx2"/>
              </a:solidFill>
              <a:latin typeface="+mn-lt"/>
              <a:cs typeface="+mn-cs"/>
            </a:endParaRPr>
          </a:p>
        </p:txBody>
      </p:sp>
      <p:sp>
        <p:nvSpPr>
          <p:cNvPr id="59395" name="Rectangle 4"/>
          <p:cNvSpPr>
            <a:spLocks noChangeArrowheads="1"/>
          </p:cNvSpPr>
          <p:nvPr/>
        </p:nvSpPr>
        <p:spPr bwMode="auto">
          <a:xfrm>
            <a:off x="395536" y="404664"/>
            <a:ext cx="6551612" cy="584775"/>
          </a:xfrm>
          <a:prstGeom prst="rect">
            <a:avLst/>
          </a:prstGeom>
          <a:noFill/>
          <a:ln w="9525">
            <a:noFill/>
            <a:miter lim="800000"/>
            <a:headEnd/>
            <a:tailEnd/>
          </a:ln>
        </p:spPr>
        <p:txBody>
          <a:bodyPr>
            <a:spAutoFit/>
          </a:bodyPr>
          <a:lstStyle/>
          <a:p>
            <a:pPr>
              <a:defRPr/>
            </a:pPr>
            <a:r>
              <a:rPr lang="es-ES" sz="3200">
                <a:solidFill>
                  <a:schemeClr val="tx2"/>
                </a:solidFill>
                <a:effectLst>
                  <a:reflection blurRad="12700" stA="48000" endA="300" endPos="55000" dir="5400000" sy="-90000" algn="bl" rotWithShape="0"/>
                </a:effectLst>
                <a:ea typeface="+mj-ea"/>
              </a:rPr>
              <a:t>El caballo y la carreta</a:t>
            </a:r>
          </a:p>
        </p:txBody>
      </p:sp>
      <p:pic>
        <p:nvPicPr>
          <p:cNvPr id="33796" name="Picture 5" descr="CPPE-Ch7-6_p114-Horse"/>
          <p:cNvPicPr>
            <a:picLocks noChangeAspect="1" noChangeArrowheads="1"/>
          </p:cNvPicPr>
          <p:nvPr/>
        </p:nvPicPr>
        <p:blipFill>
          <a:blip r:embed="rId3"/>
          <a:srcRect/>
          <a:stretch>
            <a:fillRect/>
          </a:stretch>
        </p:blipFill>
        <p:spPr bwMode="auto">
          <a:xfrm>
            <a:off x="1716088" y="3003550"/>
            <a:ext cx="5713412" cy="3092450"/>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54304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ox(in)">
                                      <p:cBhvr>
                                        <p:cTn id="7" dur="5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p:cNvSpPr>
          <p:nvPr/>
        </p:nvSpPr>
        <p:spPr bwMode="auto">
          <a:xfrm>
            <a:off x="228600" y="1219200"/>
            <a:ext cx="7924800" cy="2554288"/>
          </a:xfrm>
          <a:prstGeom prst="rect">
            <a:avLst/>
          </a:prstGeom>
          <a:noFill/>
          <a:ln w="9525">
            <a:noFill/>
            <a:miter lim="800000"/>
            <a:headEnd/>
            <a:tailEnd/>
          </a:ln>
        </p:spPr>
        <p:txBody>
          <a:bodyPr>
            <a:spAutoFit/>
          </a:bodyPr>
          <a:lstStyle/>
          <a:p>
            <a:pPr marL="571500" indent="-571500">
              <a:defRPr/>
            </a:pPr>
            <a:r>
              <a:rPr lang="es-ES" sz="2000" dirty="0">
                <a:solidFill>
                  <a:schemeClr val="tx2"/>
                </a:solidFill>
              </a:rPr>
              <a:t>	</a:t>
            </a:r>
            <a:r>
              <a:rPr lang="es-ES" sz="2000" dirty="0">
                <a:solidFill>
                  <a:schemeClr val="tx2"/>
                </a:solidFill>
                <a:latin typeface="+mn-lt"/>
                <a:cs typeface="+mn-cs"/>
              </a:rPr>
              <a:t>Si existe una fuerza neta que actúa sobre un caballo mientras este está tirando de una carreta, luego el caballo</a:t>
            </a:r>
          </a:p>
          <a:p>
            <a:pPr marL="571500" indent="-571500">
              <a:buFont typeface="+mj-lt"/>
              <a:buAutoNum type="alphaLcPeriod"/>
              <a:defRPr/>
            </a:pPr>
            <a:endParaRPr lang="es-ES" sz="2000" dirty="0">
              <a:solidFill>
                <a:schemeClr val="tx2"/>
              </a:solidFill>
              <a:latin typeface="+mn-lt"/>
              <a:cs typeface="+mn-cs"/>
            </a:endParaRPr>
          </a:p>
          <a:p>
            <a:pPr marL="1028700" lvl="1" indent="-571500">
              <a:buFont typeface="+mj-lt"/>
              <a:buAutoNum type="alphaLcPeriod"/>
              <a:defRPr/>
            </a:pPr>
            <a:r>
              <a:rPr lang="es-ES" sz="2000" dirty="0">
                <a:solidFill>
                  <a:schemeClr val="tx2"/>
                </a:solidFill>
                <a:latin typeface="+mn-lt"/>
                <a:cs typeface="+mn-cs"/>
              </a:rPr>
              <a:t>acelera.</a:t>
            </a:r>
          </a:p>
          <a:p>
            <a:pPr marL="1028700" lvl="1" indent="-571500">
              <a:buFont typeface="+mj-lt"/>
              <a:buAutoNum type="alphaLcPeriod"/>
              <a:defRPr/>
            </a:pPr>
            <a:r>
              <a:rPr lang="es-ES" sz="2000" dirty="0">
                <a:solidFill>
                  <a:schemeClr val="tx2"/>
                </a:solidFill>
                <a:latin typeface="+mn-lt"/>
                <a:cs typeface="+mn-cs"/>
              </a:rPr>
              <a:t>se mueve con velocidad constante .</a:t>
            </a:r>
          </a:p>
          <a:p>
            <a:pPr marL="1028700" lvl="1" indent="-571500">
              <a:buFont typeface="+mj-lt"/>
              <a:buAutoNum type="alphaLcPeriod"/>
              <a:defRPr/>
            </a:pPr>
            <a:r>
              <a:rPr lang="es-ES" sz="2000" dirty="0">
                <a:solidFill>
                  <a:schemeClr val="tx2"/>
                </a:solidFill>
                <a:latin typeface="+mn-lt"/>
                <a:cs typeface="+mn-cs"/>
              </a:rPr>
              <a:t>es tirado hacia atrás por una fuerza neta igual y opuesta.</a:t>
            </a:r>
          </a:p>
          <a:p>
            <a:pPr marL="1028700" lvl="1" indent="-571500">
              <a:buFont typeface="+mj-lt"/>
              <a:buAutoNum type="alphaLcPeriod"/>
              <a:defRPr/>
            </a:pPr>
            <a:r>
              <a:rPr lang="es-ES" sz="2000" dirty="0">
                <a:solidFill>
                  <a:schemeClr val="tx2"/>
                </a:solidFill>
                <a:latin typeface="+mn-lt"/>
                <a:cs typeface="+mn-cs"/>
              </a:rPr>
              <a:t>no se puede mover</a:t>
            </a:r>
            <a:r>
              <a:rPr lang="en-US" sz="2000" dirty="0">
                <a:solidFill>
                  <a:schemeClr val="tx2"/>
                </a:solidFill>
                <a:latin typeface="+mn-lt"/>
                <a:cs typeface="+mn-cs"/>
              </a:rPr>
              <a:t>.</a:t>
            </a:r>
          </a:p>
          <a:p>
            <a:pPr marL="571500" indent="-571500">
              <a:defRPr/>
            </a:pPr>
            <a:endParaRPr lang="en-US" sz="2000" dirty="0"/>
          </a:p>
        </p:txBody>
      </p:sp>
      <p:sp>
        <p:nvSpPr>
          <p:cNvPr id="84995" name="Rectangle 3"/>
          <p:cNvSpPr>
            <a:spLocks noChangeArrowheads="1"/>
          </p:cNvSpPr>
          <p:nvPr/>
        </p:nvSpPr>
        <p:spPr bwMode="auto">
          <a:xfrm>
            <a:off x="395536" y="476672"/>
            <a:ext cx="6094413" cy="584775"/>
          </a:xfrm>
          <a:prstGeom prst="rect">
            <a:avLst/>
          </a:prstGeom>
          <a:noFill/>
          <a:ln w="9525">
            <a:noFill/>
            <a:miter lim="800000"/>
            <a:headEnd/>
            <a:tailEnd/>
          </a:ln>
        </p:spPr>
        <p:txBody>
          <a:bodyPr>
            <a:spAutoFit/>
          </a:bodyPr>
          <a:lstStyle/>
          <a:p>
            <a:pPr>
              <a:defRPr/>
            </a:pPr>
            <a:r>
              <a:rPr lang="es-ES" sz="3200" dirty="0">
                <a:solidFill>
                  <a:schemeClr val="tx2"/>
                </a:solidFill>
                <a:effectLst>
                  <a:reflection blurRad="12700" stA="48000" endA="300" endPos="55000" dir="5400000" sy="-90000" algn="bl" rotWithShape="0"/>
                </a:effectLst>
                <a:ea typeface="+mj-ea"/>
              </a:rPr>
              <a:t>Instrucción</a:t>
            </a:r>
            <a:r>
              <a:rPr lang="en-US" sz="3200" dirty="0">
                <a:solidFill>
                  <a:schemeClr val="tx2"/>
                </a:solidFill>
                <a:effectLst>
                  <a:reflection blurRad="12700" stA="48000" endA="300" endPos="55000" dir="5400000" sy="-90000" algn="bl" rotWithShape="0"/>
                </a:effectLst>
                <a:ea typeface="+mj-ea"/>
              </a:rPr>
              <a:t> de Pares</a:t>
            </a:r>
          </a:p>
        </p:txBody>
      </p:sp>
    </p:spTree>
    <p:extLst>
      <p:ext uri="{BB962C8B-B14F-4D97-AF65-F5344CB8AC3E}">
        <p14:creationId xmlns:p14="http://schemas.microsoft.com/office/powerpoint/2010/main" val="3099087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228600" y="1219200"/>
            <a:ext cx="7924800" cy="3170238"/>
          </a:xfrm>
          <a:prstGeom prst="rect">
            <a:avLst/>
          </a:prstGeom>
          <a:noFill/>
          <a:ln w="9525">
            <a:noFill/>
            <a:miter lim="800000"/>
            <a:headEnd/>
            <a:tailEnd/>
          </a:ln>
        </p:spPr>
        <p:txBody>
          <a:bodyPr>
            <a:spAutoFit/>
          </a:bodyPr>
          <a:lstStyle/>
          <a:p>
            <a:pPr marL="571500" indent="-571500">
              <a:defRPr/>
            </a:pPr>
            <a:r>
              <a:rPr lang="es-ES" sz="2000" dirty="0"/>
              <a:t>	</a:t>
            </a:r>
            <a:r>
              <a:rPr lang="es-ES" sz="2000" dirty="0">
                <a:solidFill>
                  <a:schemeClr val="tx2"/>
                </a:solidFill>
                <a:latin typeface="+mn-lt"/>
                <a:cs typeface="+mn-cs"/>
              </a:rPr>
              <a:t>Si una fuerza neta que actúa sobre un caballo mientras este está tirando de una carreta, luego el caballo</a:t>
            </a:r>
          </a:p>
          <a:p>
            <a:pPr marL="571500" indent="-571500">
              <a:buFont typeface="+mj-lt"/>
              <a:buAutoNum type="alphaLcPeriod"/>
              <a:defRPr/>
            </a:pPr>
            <a:endParaRPr lang="es-ES" sz="2000" dirty="0">
              <a:solidFill>
                <a:schemeClr val="tx2"/>
              </a:solidFill>
              <a:latin typeface="+mn-lt"/>
              <a:cs typeface="+mn-cs"/>
            </a:endParaRPr>
          </a:p>
          <a:p>
            <a:pPr marL="1028700" lvl="1" indent="-571500">
              <a:buFont typeface="+mj-lt"/>
              <a:buAutoNum type="alphaLcPeriod"/>
              <a:defRPr/>
            </a:pPr>
            <a:r>
              <a:rPr lang="es-ES" sz="2000" dirty="0">
                <a:solidFill>
                  <a:srgbClr val="FF0000"/>
                </a:solidFill>
                <a:latin typeface="+mn-lt"/>
                <a:cs typeface="+mn-cs"/>
              </a:rPr>
              <a:t>acelera.</a:t>
            </a:r>
          </a:p>
          <a:p>
            <a:pPr marL="1028700" lvl="1" indent="-571500">
              <a:buFont typeface="+mj-lt"/>
              <a:buAutoNum type="alphaLcPeriod"/>
              <a:defRPr/>
            </a:pPr>
            <a:r>
              <a:rPr lang="es-ES" sz="2000" dirty="0">
                <a:solidFill>
                  <a:schemeClr val="tx2"/>
                </a:solidFill>
                <a:latin typeface="+mn-lt"/>
                <a:cs typeface="+mn-cs"/>
              </a:rPr>
              <a:t>se mueve con velocidad constante .</a:t>
            </a:r>
          </a:p>
          <a:p>
            <a:pPr marL="1028700" lvl="1" indent="-571500">
              <a:buFont typeface="+mj-lt"/>
              <a:buAutoNum type="alphaLcPeriod"/>
              <a:defRPr/>
            </a:pPr>
            <a:r>
              <a:rPr lang="es-ES" sz="2000" dirty="0">
                <a:solidFill>
                  <a:schemeClr val="tx2"/>
                </a:solidFill>
                <a:latin typeface="+mn-lt"/>
                <a:cs typeface="+mn-cs"/>
              </a:rPr>
              <a:t>es tirado hacia atrás por una fuerza neta igual y opuesta.</a:t>
            </a:r>
          </a:p>
          <a:p>
            <a:pPr marL="1028700" lvl="1" indent="-571500">
              <a:buFont typeface="+mj-lt"/>
              <a:buAutoNum type="alphaLcPeriod"/>
              <a:defRPr/>
            </a:pPr>
            <a:r>
              <a:rPr lang="es-ES" sz="2000" dirty="0">
                <a:solidFill>
                  <a:schemeClr val="tx2"/>
                </a:solidFill>
                <a:latin typeface="+mn-lt"/>
                <a:cs typeface="+mn-cs"/>
              </a:rPr>
              <a:t>no se puede mover.</a:t>
            </a:r>
          </a:p>
          <a:p>
            <a:pPr marL="571500" indent="-571500">
              <a:defRPr/>
            </a:pPr>
            <a:endParaRPr lang="es-ES" sz="2000" dirty="0">
              <a:solidFill>
                <a:schemeClr val="tx2"/>
              </a:solidFill>
              <a:latin typeface="+mn-lt"/>
              <a:cs typeface="+mn-cs"/>
            </a:endParaRPr>
          </a:p>
          <a:p>
            <a:pPr marL="571500" indent="-571500">
              <a:defRPr/>
            </a:pPr>
            <a:endParaRPr lang="es-ES" sz="2000" dirty="0">
              <a:solidFill>
                <a:schemeClr val="tx2"/>
              </a:solidFill>
              <a:latin typeface="+mn-lt"/>
              <a:cs typeface="+mn-cs"/>
            </a:endParaRPr>
          </a:p>
          <a:p>
            <a:pPr marL="571500" indent="-571500">
              <a:defRPr/>
            </a:pPr>
            <a:r>
              <a:rPr lang="es-ES" sz="2000" dirty="0">
                <a:solidFill>
                  <a:srgbClr val="FF0000"/>
                </a:solidFill>
                <a:latin typeface="+mn-lt"/>
                <a:cs typeface="+mn-cs"/>
              </a:rPr>
              <a:t>Respuesta: a</a:t>
            </a:r>
            <a:endParaRPr lang="en-US" sz="2000" dirty="0">
              <a:solidFill>
                <a:srgbClr val="FF0000"/>
              </a:solidFill>
              <a:latin typeface="+mn-lt"/>
              <a:cs typeface="+mn-cs"/>
            </a:endParaRPr>
          </a:p>
        </p:txBody>
      </p:sp>
    </p:spTree>
    <p:extLst>
      <p:ext uri="{BB962C8B-B14F-4D97-AF65-F5344CB8AC3E}">
        <p14:creationId xmlns:p14="http://schemas.microsoft.com/office/powerpoint/2010/main" val="169577801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360</TotalTime>
  <Words>1137</Words>
  <Application>Microsoft Office PowerPoint</Application>
  <PresentationFormat>Presentación en pantalla (4:3)</PresentationFormat>
  <Paragraphs>136</Paragraphs>
  <Slides>31</Slides>
  <Notes>9</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31</vt:i4>
      </vt:variant>
    </vt:vector>
  </HeadingPairs>
  <TitlesOfParts>
    <vt:vector size="40" baseType="lpstr">
      <vt:lpstr>Gulim</vt:lpstr>
      <vt:lpstr>Algerian</vt:lpstr>
      <vt:lpstr>Arial</vt:lpstr>
      <vt:lpstr>Calibri</vt:lpstr>
      <vt:lpstr>Kartika</vt:lpstr>
      <vt:lpstr>Minion-Regular</vt:lpstr>
      <vt:lpstr>Times New Roman</vt:lpstr>
      <vt:lpstr>Tema de Office</vt:lpstr>
      <vt:lpstr>Ecuación</vt:lpstr>
      <vt:lpstr>Objetivos de la clase</vt:lpstr>
      <vt:lpstr>Presentación de PowerPoint</vt:lpstr>
      <vt:lpstr>Primera Ley de Newton o ley de inercia</vt:lpstr>
      <vt:lpstr>EQUILIBRIO</vt:lpstr>
      <vt:lpstr>Presentación de PowerPoint</vt:lpstr>
      <vt:lpstr>Presentación de PowerPoint</vt:lpstr>
      <vt:lpstr>Presentación de PowerPoint</vt:lpstr>
      <vt:lpstr>Segunda ley de newton</vt:lpstr>
      <vt:lpstr>Presentación de PowerPoint</vt:lpstr>
      <vt:lpstr>Presentación de PowerPoint</vt:lpstr>
      <vt:lpstr>Presentación de PowerPoint</vt:lpstr>
      <vt:lpstr>Presentación de PowerPoint</vt:lpstr>
      <vt:lpstr>Misma fuerza aplicada sobre objetos de distinta masa.</vt:lpstr>
      <vt:lpstr>Presentación de PowerPoint</vt:lpstr>
      <vt:lpstr>Presentación de PowerPoint</vt:lpstr>
      <vt:lpstr>Segunda ley de Newton o ley de movimiento</vt:lpstr>
      <vt:lpstr>Masa Inercial</vt:lpstr>
      <vt:lpstr>Presentación de PowerPoint</vt:lpstr>
      <vt:lpstr>Tercera ley de Newton</vt:lpstr>
      <vt:lpstr>Tercera ley de newton o ley de acción y reacción</vt:lpstr>
      <vt:lpstr>Para tener en cuenta</vt:lpstr>
      <vt:lpstr>Comentario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Javiera</dc:creator>
  <cp:lastModifiedBy>Keno</cp:lastModifiedBy>
  <cp:revision>16</cp:revision>
  <dcterms:created xsi:type="dcterms:W3CDTF">2013-04-01T22:03:38Z</dcterms:created>
  <dcterms:modified xsi:type="dcterms:W3CDTF">2018-05-17T19:31:58Z</dcterms:modified>
</cp:coreProperties>
</file>