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9"/>
  </p:notesMasterIdLst>
  <p:sldIdLst>
    <p:sldId id="256" r:id="rId2"/>
    <p:sldId id="257" r:id="rId3"/>
    <p:sldId id="293" r:id="rId4"/>
    <p:sldId id="259" r:id="rId5"/>
    <p:sldId id="262" r:id="rId6"/>
    <p:sldId id="260" r:id="rId7"/>
    <p:sldId id="266" r:id="rId8"/>
  </p:sldIdLst>
  <p:sldSz cx="9144000" cy="5143500" type="screen16x9"/>
  <p:notesSz cx="6858000" cy="9144000"/>
  <p:embeddedFontLst>
    <p:embeddedFont>
      <p:font typeface="Arvo" panose="020B0604020202020204" charset="0"/>
      <p:regular r:id="rId10"/>
      <p:bold r:id="rId11"/>
      <p:italic r:id="rId12"/>
      <p:boldItalic r:id="rId13"/>
    </p:embeddedFont>
    <p:embeddedFont>
      <p:font typeface="Cabin" panose="020B0604020202020204" charset="0"/>
      <p:regular r:id="rId14"/>
      <p:bold r:id="rId15"/>
      <p:italic r:id="rId16"/>
      <p:boldItalic r:id="rId17"/>
    </p:embeddedFont>
    <p:embeddedFont>
      <p:font typeface="Roboto Condensed" panose="02000000000000000000" pitchFamily="2" charset="0"/>
      <p:regular r:id="rId18"/>
      <p:bold r:id="rId19"/>
      <p:italic r:id="rId20"/>
      <p:boldItalic r:id="rId21"/>
    </p:embeddedFont>
    <p:embeddedFont>
      <p:font typeface="Roboto Condensed Light" panose="02000000000000000000" pitchFamily="2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94226" autoAdjust="0"/>
  </p:normalViewPr>
  <p:slideViewPr>
    <p:cSldViewPr snapToGrid="0">
      <p:cViewPr varScale="1">
        <p:scale>
          <a:sx n="108" d="100"/>
          <a:sy n="108" d="100"/>
        </p:scale>
        <p:origin x="79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60091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02-08-2021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33655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Sesión 2</a:t>
            </a:r>
            <a:br>
              <a:rPr lang="es-MX" sz="3200" dirty="0"/>
            </a:br>
            <a:r>
              <a:rPr lang="es-MX" sz="3200" dirty="0"/>
              <a:t>Modalidad: virtual 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Objetivos</a:t>
            </a:r>
            <a:endParaRPr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1055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Analizar </a:t>
            </a:r>
            <a:r>
              <a:rPr lang="es-MX" sz="1800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la importancia de la comunicación verbal y no verbal dentro del contexto sociolaboral.</a:t>
            </a:r>
            <a:endParaRPr lang="es-MX" sz="1800" b="1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  <a:p>
            <a:pPr marL="361950" lvl="0" indent="-28575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Arial" panose="020B0604020202020204" pitchFamily="34" charset="0"/>
              <a:buChar char="•"/>
            </a:pPr>
            <a:r>
              <a:rPr lang="es-ES" sz="18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Aplicar </a:t>
            </a:r>
            <a:r>
              <a:rPr lang="es-ES" sz="1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diferentes estrategias con el propósito de mejorar la comunicación en contextos formales.</a:t>
            </a:r>
            <a:endParaRPr lang="es-CL" sz="1800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882351-60D5-4AE6-A634-CBCC87986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6707" y="392575"/>
            <a:ext cx="6129382" cy="766200"/>
          </a:xfrm>
        </p:spPr>
        <p:txBody>
          <a:bodyPr/>
          <a:lstStyle/>
          <a:p>
            <a:r>
              <a:rPr lang="es-MX" dirty="0"/>
              <a:t>Para comenzar observemos el siguiente cortometraje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487F09A-AC73-4029-A526-7F26DC40472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8325C3B-4E9F-43FD-8FC5-DC8509ACB7FF}"/>
              </a:ext>
            </a:extLst>
          </p:cNvPr>
          <p:cNvSpPr/>
          <p:nvPr/>
        </p:nvSpPr>
        <p:spPr>
          <a:xfrm>
            <a:off x="4961860" y="1428132"/>
            <a:ext cx="3827722" cy="320836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s-MX" sz="1800" dirty="0">
                <a:solidFill>
                  <a:schemeClr val="accent1">
                    <a:lumMod val="50000"/>
                  </a:schemeClr>
                </a:solidFill>
              </a:rPr>
              <a:t>Según lo visto ¿cuál es la importancia de la comunicación?</a:t>
            </a:r>
          </a:p>
          <a:p>
            <a:pPr algn="ctr"/>
            <a:endParaRPr lang="es-MX" sz="1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s-MX" sz="1800" dirty="0">
                <a:solidFill>
                  <a:schemeClr val="accent1">
                    <a:lumMod val="50000"/>
                  </a:schemeClr>
                </a:solidFill>
              </a:rPr>
              <a:t>¿De qué manera la asertividad cobra importancia en esta historia? </a:t>
            </a:r>
          </a:p>
          <a:p>
            <a:pPr algn="ctr"/>
            <a:endParaRPr lang="es-MX" sz="1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s-MX" sz="1800" dirty="0">
                <a:solidFill>
                  <a:schemeClr val="accent1">
                    <a:lumMod val="50000"/>
                  </a:schemeClr>
                </a:solidFill>
              </a:rPr>
              <a:t>¿Qué mensaje nos entrega el cortometraje?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endParaRPr lang="es-MX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5CBEFE4-3B74-4820-90D5-A40D561595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73" t="21288" r="33588" b="27786"/>
          <a:stretch/>
        </p:blipFill>
        <p:spPr>
          <a:xfrm>
            <a:off x="354418" y="1428132"/>
            <a:ext cx="4408967" cy="3208367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F30A5B0A-441B-4046-BFEE-F733B0319BA3}"/>
              </a:ext>
            </a:extLst>
          </p:cNvPr>
          <p:cNvSpPr/>
          <p:nvPr/>
        </p:nvSpPr>
        <p:spPr>
          <a:xfrm>
            <a:off x="354417" y="4750925"/>
            <a:ext cx="4408967" cy="315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dirty="0"/>
              <a:t>https://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www.youtube.com/watch?v=WKhwOPA8mOY</a:t>
            </a:r>
          </a:p>
        </p:txBody>
      </p:sp>
    </p:spTree>
    <p:extLst>
      <p:ext uri="{BB962C8B-B14F-4D97-AF65-F5344CB8AC3E}">
        <p14:creationId xmlns:p14="http://schemas.microsoft.com/office/powerpoint/2010/main" val="1523304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649292" y="381000"/>
            <a:ext cx="5931617" cy="7698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sz="2400" dirty="0">
                <a:solidFill>
                  <a:schemeClr val="bg1"/>
                </a:solidFill>
              </a:rPr>
              <a:t>Observe el siguiente gráfico y responda las preguntas:</a:t>
            </a:r>
            <a:endParaRPr sz="2400" dirty="0">
              <a:solidFill>
                <a:schemeClr val="bg1"/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" name="Rectángulo 19"/>
          <p:cNvSpPr/>
          <p:nvPr/>
        </p:nvSpPr>
        <p:spPr>
          <a:xfrm>
            <a:off x="5915890" y="1316182"/>
            <a:ext cx="2715491" cy="3096492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0070C0"/>
                </a:solidFill>
              </a:rPr>
              <a:t>Aspectos valorados </a:t>
            </a:r>
            <a:r>
              <a:rPr lang="es-CL" sz="1600" b="1" dirty="0">
                <a:solidFill>
                  <a:srgbClr val="0070C0"/>
                </a:solidFill>
              </a:rPr>
              <a:t>negativamente</a:t>
            </a:r>
            <a:r>
              <a:rPr lang="es-CL" sz="1600" dirty="0">
                <a:solidFill>
                  <a:srgbClr val="0070C0"/>
                </a:solidFill>
              </a:rPr>
              <a:t>: </a:t>
            </a:r>
          </a:p>
          <a:p>
            <a:pPr algn="ctr"/>
            <a:r>
              <a:rPr lang="es-CL" sz="1600" dirty="0">
                <a:solidFill>
                  <a:srgbClr val="0070C0"/>
                </a:solidFill>
              </a:rPr>
              <a:t>Rasgos fónicos </a:t>
            </a:r>
            <a:r>
              <a:rPr lang="es-CL" sz="1600" b="1" dirty="0">
                <a:solidFill>
                  <a:srgbClr val="0070C0"/>
                </a:solidFill>
              </a:rPr>
              <a:t>(monótono, lentitud al hablar)</a:t>
            </a:r>
          </a:p>
          <a:p>
            <a:pPr algn="ctr"/>
            <a:r>
              <a:rPr lang="es-CL" sz="1600" dirty="0">
                <a:solidFill>
                  <a:srgbClr val="0070C0"/>
                </a:solidFill>
              </a:rPr>
              <a:t>Pronunciación de algunas consonantes. </a:t>
            </a:r>
          </a:p>
          <a:p>
            <a:pPr algn="ctr"/>
            <a:endParaRPr lang="es-CL" dirty="0">
              <a:solidFill>
                <a:srgbClr val="0070C0"/>
              </a:solidFill>
            </a:endParaRPr>
          </a:p>
          <a:p>
            <a:pPr algn="ctr"/>
            <a:r>
              <a:rPr lang="es-CL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23713" t="16875" r="39531" b="38771"/>
          <a:stretch/>
        </p:blipFill>
        <p:spPr>
          <a:xfrm>
            <a:off x="103909" y="1316180"/>
            <a:ext cx="5527964" cy="347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892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6220691" y="1163782"/>
            <a:ext cx="2884709" cy="34727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dirty="0">
                <a:solidFill>
                  <a:srgbClr val="0070C0"/>
                </a:solidFill>
              </a:rPr>
              <a:t>Aspectos valorados </a:t>
            </a:r>
            <a:r>
              <a:rPr lang="es-CL" sz="1600" b="1" dirty="0">
                <a:solidFill>
                  <a:srgbClr val="0070C0"/>
                </a:solidFill>
              </a:rPr>
              <a:t>positivamente</a:t>
            </a:r>
            <a:r>
              <a:rPr lang="es-CL" sz="1600" dirty="0">
                <a:solidFill>
                  <a:srgbClr val="0070C0"/>
                </a:solidFill>
              </a:rPr>
              <a:t>: </a:t>
            </a:r>
          </a:p>
          <a:p>
            <a:pPr marL="171450" indent="-171450" algn="ctr">
              <a:buFont typeface="Wingdings" panose="05000000000000000000" pitchFamily="2" charset="2"/>
              <a:buChar char="ü"/>
            </a:pPr>
            <a:r>
              <a:rPr lang="es-CL" sz="1600" b="1" dirty="0">
                <a:solidFill>
                  <a:srgbClr val="0070C0"/>
                </a:solidFill>
              </a:rPr>
              <a:t>Rasgos fónicos: destacan la entonación, la fluidez y el ritmo. </a:t>
            </a:r>
          </a:p>
          <a:p>
            <a:pPr algn="ctr"/>
            <a:endParaRPr lang="es-CL" sz="1600" b="1" dirty="0">
              <a:solidFill>
                <a:srgbClr val="0070C0"/>
              </a:solidFill>
            </a:endParaRPr>
          </a:p>
          <a:p>
            <a:pPr algn="ctr"/>
            <a:r>
              <a:rPr lang="es-CL" sz="1600" dirty="0">
                <a:solidFill>
                  <a:srgbClr val="0070C0"/>
                </a:solidFill>
              </a:rPr>
              <a:t>¿Por qué creen ustedes que estos rasgos tienen una aceptación positiva? </a:t>
            </a:r>
          </a:p>
          <a:p>
            <a:pPr algn="ctr"/>
            <a:endParaRPr lang="es-CL" sz="1600" dirty="0">
              <a:solidFill>
                <a:srgbClr val="0070C0"/>
              </a:solidFill>
            </a:endParaRPr>
          </a:p>
          <a:p>
            <a:pPr algn="ctr"/>
            <a:r>
              <a:rPr lang="es-CL" sz="1600" dirty="0">
                <a:solidFill>
                  <a:srgbClr val="0070C0"/>
                </a:solidFill>
              </a:rPr>
              <a:t>¿Qué factores influyen en la percepción de la audiencia? 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/>
          <a:srcRect l="24052" t="42917" r="25898" b="12847"/>
          <a:stretch/>
        </p:blipFill>
        <p:spPr>
          <a:xfrm>
            <a:off x="0" y="1163782"/>
            <a:ext cx="6220691" cy="331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03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07818" y="1346791"/>
            <a:ext cx="8347363" cy="3225209"/>
          </a:xfrm>
        </p:spPr>
        <p:txBody>
          <a:bodyPr/>
          <a:lstStyle/>
          <a:p>
            <a:pPr marL="101600" indent="0">
              <a:buNone/>
            </a:pPr>
            <a:r>
              <a:rPr lang="es-CL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Tomando en cuenta los gráficos anteriores:</a:t>
            </a:r>
          </a:p>
          <a:p>
            <a:r>
              <a:rPr lang="es-CL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¿De qué manera influye nuestra forma de hablar en el ámbito social? </a:t>
            </a:r>
          </a:p>
          <a:p>
            <a:r>
              <a:rPr lang="es-CL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En el contexto naval ¿cuál es la importancia de la comunicación oral? ¿Por qué?</a:t>
            </a:r>
          </a:p>
          <a:p>
            <a:r>
              <a:rPr lang="es-CL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Describa una situación en el ámbito naval donde se deban poner en práctica las habilidades de comunicación oral. Explique los factores que intervienen.</a:t>
            </a:r>
          </a:p>
          <a:p>
            <a:r>
              <a:rPr lang="es-CL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Preséntelo al curso. </a:t>
            </a:r>
          </a:p>
          <a:p>
            <a:pPr marL="101600" indent="0">
              <a:buNone/>
            </a:pPr>
            <a:endParaRPr lang="es-CL" dirty="0"/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3227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600967"/>
          </a:xfrm>
        </p:spPr>
        <p:txBody>
          <a:bodyPr/>
          <a:lstStyle/>
          <a:p>
            <a:r>
              <a:rPr lang="es-CL" sz="3200" b="1" i="1" dirty="0">
                <a:solidFill>
                  <a:schemeClr val="accent1">
                    <a:lumMod val="75000"/>
                  </a:schemeClr>
                </a:solidFill>
              </a:rPr>
              <a:t>Recordemos</a:t>
            </a:r>
            <a:r>
              <a:rPr lang="es-CL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cxnSp>
        <p:nvCxnSpPr>
          <p:cNvPr id="4" name="Conector angular 3"/>
          <p:cNvCxnSpPr/>
          <p:nvPr/>
        </p:nvCxnSpPr>
        <p:spPr>
          <a:xfrm>
            <a:off x="1891308" y="1843088"/>
            <a:ext cx="4538067" cy="1714500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" name="Rectángulo 5"/>
          <p:cNvSpPr/>
          <p:nvPr/>
        </p:nvSpPr>
        <p:spPr>
          <a:xfrm>
            <a:off x="4321969" y="2980730"/>
            <a:ext cx="2057400" cy="457200"/>
          </a:xfrm>
          <a:prstGeom prst="rect">
            <a:avLst/>
          </a:prstGeom>
          <a:solidFill>
            <a:schemeClr val="bg1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>
                <a:ln w="0">
                  <a:solidFill>
                    <a:srgbClr val="CC0099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CONTEXTO INFORMAL</a:t>
            </a:r>
            <a:endParaRPr lang="es-CL" sz="1050" dirty="0">
              <a:ln w="0">
                <a:solidFill>
                  <a:srgbClr val="CC0099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891308" y="1268016"/>
            <a:ext cx="2057400" cy="457200"/>
          </a:xfrm>
          <a:prstGeom prst="rect">
            <a:avLst/>
          </a:prstGeom>
          <a:solidFill>
            <a:schemeClr val="bg1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MX" sz="1050" b="1" dirty="0">
                <a:ln/>
                <a:solidFill>
                  <a:srgbClr val="008080"/>
                </a:solidFill>
              </a:rPr>
              <a:t>CONTEXTO FORMAL </a:t>
            </a:r>
            <a:endParaRPr lang="es-CL" sz="1050" b="1" dirty="0">
              <a:ln/>
              <a:solidFill>
                <a:srgbClr val="008080"/>
              </a:solidFill>
            </a:endParaRPr>
          </a:p>
        </p:txBody>
      </p:sp>
      <p:sp>
        <p:nvSpPr>
          <p:cNvPr id="10" name="Cerrar llave 9"/>
          <p:cNvSpPr/>
          <p:nvPr/>
        </p:nvSpPr>
        <p:spPr>
          <a:xfrm>
            <a:off x="6197204" y="770930"/>
            <a:ext cx="835819" cy="3964781"/>
          </a:xfrm>
          <a:prstGeom prst="rightBrace">
            <a:avLst>
              <a:gd name="adj1" fmla="val 8333"/>
              <a:gd name="adj2" fmla="val 5035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sz="1050"/>
          </a:p>
        </p:txBody>
      </p:sp>
      <p:sp>
        <p:nvSpPr>
          <p:cNvPr id="11" name="Rectángulo 10"/>
          <p:cNvSpPr/>
          <p:nvPr/>
        </p:nvSpPr>
        <p:spPr>
          <a:xfrm>
            <a:off x="7127676" y="874811"/>
            <a:ext cx="1550194" cy="707231"/>
          </a:xfrm>
          <a:prstGeom prst="rec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/>
              <a:t>VERBAL</a:t>
            </a:r>
            <a:r>
              <a:rPr lang="es-CL" sz="1050" dirty="0"/>
              <a:t>  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7127677" y="2167979"/>
            <a:ext cx="1550194" cy="707231"/>
          </a:xfrm>
          <a:prstGeom prst="rect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N</a:t>
            </a:r>
            <a:r>
              <a:rPr lang="es-CL" sz="1050" b="1" dirty="0"/>
              <a:t>O VERBAL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7127677" y="3437930"/>
            <a:ext cx="1550194" cy="70723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/>
              <a:t>PARAVERBAL</a:t>
            </a:r>
            <a:r>
              <a:rPr lang="es-CL" sz="1050" dirty="0"/>
              <a:t> 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7033022" y="273844"/>
            <a:ext cx="18752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500" b="1" i="1" dirty="0">
                <a:solidFill>
                  <a:schemeClr val="accent1">
                    <a:lumMod val="75000"/>
                  </a:schemeClr>
                </a:solidFill>
              </a:rPr>
              <a:t>COMUNICACIÓN </a:t>
            </a:r>
            <a:endParaRPr lang="es-CL" sz="15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A6810413-A8F3-4805-8579-D3C978ED95D9}"/>
              </a:ext>
            </a:extLst>
          </p:cNvPr>
          <p:cNvCxnSpPr>
            <a:cxnSpLocks/>
          </p:cNvCxnSpPr>
          <p:nvPr/>
        </p:nvCxnSpPr>
        <p:spPr>
          <a:xfrm flipH="1">
            <a:off x="1056170" y="1496616"/>
            <a:ext cx="778434" cy="722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:a16="http://schemas.microsoft.com/office/drawing/2014/main" id="{9F359ACF-1C2A-4EE2-A498-7B2B9746A599}"/>
              </a:ext>
            </a:extLst>
          </p:cNvPr>
          <p:cNvSpPr/>
          <p:nvPr/>
        </p:nvSpPr>
        <p:spPr>
          <a:xfrm>
            <a:off x="548061" y="2292994"/>
            <a:ext cx="2057400" cy="457200"/>
          </a:xfrm>
          <a:prstGeom prst="rect">
            <a:avLst/>
          </a:prstGeom>
          <a:solidFill>
            <a:schemeClr val="bg1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MX" sz="1050" b="1" dirty="0">
                <a:ln/>
                <a:solidFill>
                  <a:srgbClr val="008080"/>
                </a:solidFill>
              </a:rPr>
              <a:t>SOCIOLABORAL (NAVAL)</a:t>
            </a:r>
            <a:endParaRPr lang="es-CL" sz="1050" b="1" dirty="0">
              <a:ln/>
              <a:solidFill>
                <a:srgbClr val="0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55979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</TotalTime>
  <Words>260</Words>
  <Application>Microsoft Office PowerPoint</Application>
  <PresentationFormat>Presentación en pantalla (16:9)</PresentationFormat>
  <Paragraphs>44</Paragraphs>
  <Slides>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Arvo</vt:lpstr>
      <vt:lpstr>Cabin</vt:lpstr>
      <vt:lpstr>Roboto Condensed</vt:lpstr>
      <vt:lpstr>Roboto Condensed Light</vt:lpstr>
      <vt:lpstr>Arial</vt:lpstr>
      <vt:lpstr>Wingdings</vt:lpstr>
      <vt:lpstr>Salerio template</vt:lpstr>
      <vt:lpstr>Sesión 2 Modalidad: virtual </vt:lpstr>
      <vt:lpstr>Objetivos</vt:lpstr>
      <vt:lpstr>Para comenzar observemos el siguiente cortometraje</vt:lpstr>
      <vt:lpstr> Observe el siguiente gráfico y responda las preguntas:</vt:lpstr>
      <vt:lpstr>Presentación de PowerPoint</vt:lpstr>
      <vt:lpstr>Presentación de PowerPoint</vt:lpstr>
      <vt:lpstr>Recordemos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108</cp:revision>
  <dcterms:modified xsi:type="dcterms:W3CDTF">2021-08-02T17:26:37Z</dcterms:modified>
</cp:coreProperties>
</file>