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0" r:id="rId4"/>
    <p:sldId id="274" r:id="rId5"/>
    <p:sldId id="280" r:id="rId6"/>
    <p:sldId id="284" r:id="rId7"/>
    <p:sldId id="281" r:id="rId8"/>
    <p:sldId id="282" r:id="rId9"/>
    <p:sldId id="283" r:id="rId10"/>
    <p:sldId id="279" r:id="rId11"/>
    <p:sldId id="285" r:id="rId1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7273"/>
    <p:restoredTop sz="94712"/>
  </p:normalViewPr>
  <p:slideViewPr>
    <p:cSldViewPr snapToGrid="0" snapToObjects="1">
      <p:cViewPr varScale="1">
        <p:scale>
          <a:sx n="116" d="100"/>
          <a:sy n="116" d="100"/>
        </p:scale>
        <p:origin x="216" y="5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CDABB9-789F-D148-B5E0-84C1EF015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E2191C1-C680-664D-BA1C-00973083F1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34FE9D7A-0DF4-A349-9A40-9CCC8F873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A633670-D090-1344-AE29-D707BD5D6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8326D7A1-B4E3-9243-9E49-13F06E7F9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5981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0494CE-60DC-7542-B404-7B32E3EE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D65996-81A4-BE43-8708-33C229935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6DDC9743-4C09-7146-90A9-1228BB296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4539387E-3487-5F49-9478-8FDEFF23A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C6D16214-150E-2C4E-A38A-3DEDBE5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4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F7B31-D2AE-8E4C-8B28-8F485102A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05A6323E-E052-814C-8F5D-B4B7DC500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5B0009C8-227B-4047-B82C-73110E412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B2D3D25-C203-BE43-92F9-02585FEFB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D233B695-CC1E-7F4D-B138-FE7DE25D2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579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conteni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A9D933-03A6-DB48-A360-30A22586C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82F9FF-CAC8-8F4E-AA13-5B7343926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2A92B5-8F31-094F-8087-744B9098C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8B2174A5-CE87-9C43-81C0-8C5353DB2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BDEB97F5-DCF8-284E-9856-448113BB5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D109A91A-8297-DB41-9315-5B5A41302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88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07ECD6-DAFD-DA49-AB00-B62772873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909BD99D-23C9-744D-A520-53CBBE97A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E5A34D-D2A6-5B4C-B2DE-D8CBBAEC9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texto 4">
            <a:extLst>
              <a:ext uri="{FF2B5EF4-FFF2-40B4-BE49-F238E27FC236}">
                <a16:creationId xmlns:a16="http://schemas.microsoft.com/office/drawing/2014/main" id="{066E1A28-ABE8-7948-8031-C7FD243EE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089E32E-A24D-3F4C-98E7-B38EE4A3F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posición de fecha 6">
            <a:extLst>
              <a:ext uri="{FF2B5EF4-FFF2-40B4-BE49-F238E27FC236}">
                <a16:creationId xmlns:a16="http://schemas.microsoft.com/office/drawing/2014/main" id="{F57DE52F-F0EC-9E4A-A476-130160549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8" name="Marcador de posición de pie de página 7">
            <a:extLst>
              <a:ext uri="{FF2B5EF4-FFF2-40B4-BE49-F238E27FC236}">
                <a16:creationId xmlns:a16="http://schemas.microsoft.com/office/drawing/2014/main" id="{7E5ABFBF-97E8-3B46-B91D-5C570480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posición de número de diapositiva 8">
            <a:extLst>
              <a:ext uri="{FF2B5EF4-FFF2-40B4-BE49-F238E27FC236}">
                <a16:creationId xmlns:a16="http://schemas.microsoft.com/office/drawing/2014/main" id="{BD985CFA-F77E-944B-871D-D9D43834C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537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DB7A46-13CD-1642-9D28-2C8925E0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>
            <a:extLst>
              <a:ext uri="{FF2B5EF4-FFF2-40B4-BE49-F238E27FC236}">
                <a16:creationId xmlns:a16="http://schemas.microsoft.com/office/drawing/2014/main" id="{E24996BF-25C4-D143-B839-DD773F0C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4" name="Marcador de posición de pie de página 3">
            <a:extLst>
              <a:ext uri="{FF2B5EF4-FFF2-40B4-BE49-F238E27FC236}">
                <a16:creationId xmlns:a16="http://schemas.microsoft.com/office/drawing/2014/main" id="{AAC19A87-E0B6-7D42-91C9-E9747356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FAD9F652-E299-0044-80B4-140618DEF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7999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>
            <a:extLst>
              <a:ext uri="{FF2B5EF4-FFF2-40B4-BE49-F238E27FC236}">
                <a16:creationId xmlns:a16="http://schemas.microsoft.com/office/drawing/2014/main" id="{C1BDCA07-DBC3-8F4B-B3DE-CF118238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3" name="Marcador de posición de pie de página 2">
            <a:extLst>
              <a:ext uri="{FF2B5EF4-FFF2-40B4-BE49-F238E27FC236}">
                <a16:creationId xmlns:a16="http://schemas.microsoft.com/office/drawing/2014/main" id="{C5DA2B06-AAC2-D34D-A494-D53123100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osición de número de diapositiva 3">
            <a:extLst>
              <a:ext uri="{FF2B5EF4-FFF2-40B4-BE49-F238E27FC236}">
                <a16:creationId xmlns:a16="http://schemas.microsoft.com/office/drawing/2014/main" id="{9E3C856C-5DC2-2848-8569-E62E9228F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525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370B4-1867-5C4B-BF35-E50BAC0F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C29976-810C-F147-A636-8B86C8CFC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67AE737F-0998-A642-B314-2AD10BA58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27AEDCE7-655E-0F43-AE9C-585E2BAC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7CC9B194-A80C-854F-A481-56CF4D0B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14406414-73DF-B749-9090-B3CCE47BE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434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C2E5A6-BA85-DF4F-8B47-A7D21244C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C32774B-A1CC-874B-AD39-108F25F88B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FD23C3B6-7A13-334C-802C-3AF51A0456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F0D1D8A0-1388-5D44-AB1D-64AA15E1D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04ABEB97-F628-D747-8A3A-856AA3C1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95ABD722-4416-8D49-B115-B57C58CA7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0102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E2F522-3854-9D41-91A9-70A6BE77E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F231D490-98F2-8446-9921-965282D6F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A82DFD48-5FE6-9D4A-B27D-D5FDC3F93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88AB6EA-49CC-C544-9887-67CC531A5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3B71C14B-6845-C74B-AB81-CCED1EB03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796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86C85B5-5B8D-724E-8111-3DAD793D93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9C8630D6-BF8D-2D4A-9821-FE6519C74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9E95F9A4-1FBA-7744-9B2D-807B733B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E4EE79B8-C58E-0A4C-B901-50DB70AAC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57AC71C-3DBB-7644-970C-79054264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444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id="{354A8D8C-56B6-2B44-ACED-1D209EA0F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3256A436-7D34-284D-A8BB-B6C5B6BC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B9688EB1-10E2-E346-87CA-7BF0276A19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58B4A-3E45-4D4F-A763-1E1EA93DA554}" type="datetimeFigureOut">
              <a:rPr lang="es-CL" smtClean="0"/>
              <a:t>20-07-18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5F272F2C-3ACF-5D4F-B8FB-51967A0681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3253683-E86A-E44A-AAB0-611A11CB2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E7C6F-6EE6-DC45-B0B7-CE1F06F3D3D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097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9EB527F-0B41-5F4D-9C2B-A4D5A1E3A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5213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Física I</a:t>
            </a:r>
            <a:b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</a:b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Escuela Naval A. Prat</a:t>
            </a:r>
            <a:b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</a:b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1S-2018 </a:t>
            </a:r>
            <a:endParaRPr lang="en-GB" b="1" dirty="0">
              <a:solidFill>
                <a:srgbClr val="00206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57290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8" y="551934"/>
            <a:ext cx="13292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Medir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8ABBC86C-CF45-7442-A586-880BDFF653D1}"/>
              </a:ext>
            </a:extLst>
          </p:cNvPr>
          <p:cNvSpPr/>
          <p:nvPr/>
        </p:nvSpPr>
        <p:spPr>
          <a:xfrm>
            <a:off x="255917" y="1230085"/>
            <a:ext cx="114769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CL" b="1" dirty="0">
              <a:solidFill>
                <a:srgbClr val="000000"/>
              </a:solidFill>
              <a:latin typeface="Muli"/>
            </a:endParaRPr>
          </a:p>
          <a:p>
            <a:pPr algn="just"/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La palabra 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medir</a:t>
            </a:r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 es un verbo que tiene origen del latín </a:t>
            </a:r>
            <a:r>
              <a:rPr lang="es-CL" i="1" dirty="0">
                <a:solidFill>
                  <a:srgbClr val="002060"/>
                </a:solidFill>
                <a:latin typeface="Comic Sans MS" panose="030F0902030302020204" pitchFamily="66" charset="0"/>
              </a:rPr>
              <a:t>“metiri”</a:t>
            </a:r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 y hace referencia al acto de comparar una cantidad determinada de algo con una unidad de medida (patr</a:t>
            </a:r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o</a:t>
            </a:r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n),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donde se establece cuántas veces esta unidad ocupa un lugar dentro de dicha cantidad</a:t>
            </a:r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.</a:t>
            </a:r>
            <a:endParaRPr lang="es-CL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B5A4E95-DF75-D545-BE88-4E64DF63545C}"/>
              </a:ext>
            </a:extLst>
          </p:cNvPr>
          <p:cNvSpPr/>
          <p:nvPr/>
        </p:nvSpPr>
        <p:spPr>
          <a:xfrm>
            <a:off x="255916" y="2710221"/>
            <a:ext cx="114769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Definición de medir</a:t>
            </a:r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: Determinar la longitud, volumen, extensión, o capacidad de una cosa por comparación con una unidad de medida establecida que es utilizada como referencia, usualmente mediante algún instrumento graduado con dicha unidad.</a:t>
            </a:r>
          </a:p>
        </p:txBody>
      </p:sp>
    </p:spTree>
    <p:extLst>
      <p:ext uri="{BB962C8B-B14F-4D97-AF65-F5344CB8AC3E}">
        <p14:creationId xmlns:p14="http://schemas.microsoft.com/office/powerpoint/2010/main" val="320846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255918" y="551934"/>
            <a:ext cx="4035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Magnitudes físicas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A7F9DD-0D73-5146-84F3-A1423E0BF585}"/>
              </a:ext>
            </a:extLst>
          </p:cNvPr>
          <p:cNvSpPr/>
          <p:nvPr/>
        </p:nvSpPr>
        <p:spPr>
          <a:xfrm>
            <a:off x="423553" y="1380046"/>
            <a:ext cx="9955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Una magnitud es toda aquella propiedad o entidad abstracta que puede ser medida.</a:t>
            </a:r>
          </a:p>
          <a:p>
            <a:r>
              <a:rPr lang="es-CL" b="1" dirty="0">
                <a:solidFill>
                  <a:srgbClr val="7030A0"/>
                </a:solidFill>
                <a:latin typeface="Comic Sans MS" panose="030F0902030302020204" pitchFamily="66" charset="0"/>
              </a:rPr>
              <a:t>En definitiva, una magnitud f</a:t>
            </a:r>
            <a:r>
              <a:rPr lang="es-ES" b="1" dirty="0">
                <a:solidFill>
                  <a:srgbClr val="7030A0"/>
                </a:solidFill>
                <a:latin typeface="Comic Sans MS" panose="030F0902030302020204" pitchFamily="66" charset="0"/>
              </a:rPr>
              <a:t>í</a:t>
            </a:r>
            <a:r>
              <a:rPr lang="es-CL" b="1" dirty="0">
                <a:solidFill>
                  <a:srgbClr val="7030A0"/>
                </a:solidFill>
                <a:latin typeface="Comic Sans MS" panose="030F0902030302020204" pitchFamily="66" charset="0"/>
              </a:rPr>
              <a:t>sica es toda aquella propiedad que se puede medir.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F64920B-D47C-804A-855C-D0729EFED20A}"/>
              </a:ext>
            </a:extLst>
          </p:cNvPr>
          <p:cNvSpPr/>
          <p:nvPr/>
        </p:nvSpPr>
        <p:spPr>
          <a:xfrm>
            <a:off x="4163454" y="2269714"/>
            <a:ext cx="161454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Peso</a:t>
            </a:r>
          </a:p>
          <a:p>
            <a:r>
              <a:rPr lang="es-ES" b="1" dirty="0">
                <a:solidFill>
                  <a:srgbClr val="00B050"/>
                </a:solidFill>
                <a:latin typeface="Comic Sans MS" panose="030F0902030302020204" pitchFamily="66" charset="0"/>
              </a:rPr>
              <a:t>T</a:t>
            </a:r>
            <a:r>
              <a:rPr 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iempo</a:t>
            </a:r>
          </a:p>
          <a:p>
            <a:r>
              <a:rPr lang="es-ES" b="1" dirty="0">
                <a:solidFill>
                  <a:srgbClr val="00B050"/>
                </a:solidFill>
                <a:latin typeface="Comic Sans MS" panose="030F0902030302020204" pitchFamily="66" charset="0"/>
              </a:rPr>
              <a:t>V</a:t>
            </a:r>
            <a:r>
              <a:rPr 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elocidad</a:t>
            </a:r>
          </a:p>
          <a:p>
            <a:r>
              <a:rPr lang="es-ES" b="1" dirty="0">
                <a:solidFill>
                  <a:srgbClr val="00B050"/>
                </a:solidFill>
                <a:latin typeface="Comic Sans MS" panose="030F0902030302020204" pitchFamily="66" charset="0"/>
              </a:rPr>
              <a:t>M</a:t>
            </a:r>
            <a:r>
              <a:rPr 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asa</a:t>
            </a:r>
          </a:p>
          <a:p>
            <a:r>
              <a:rPr lang="es-ES" b="1" dirty="0">
                <a:solidFill>
                  <a:srgbClr val="00B050"/>
                </a:solidFill>
                <a:latin typeface="Comic Sans MS" panose="030F0902030302020204" pitchFamily="66" charset="0"/>
              </a:rPr>
              <a:t>T</a:t>
            </a:r>
            <a:r>
              <a:rPr lang="es-CL" b="1" dirty="0">
                <a:solidFill>
                  <a:srgbClr val="00B050"/>
                </a:solidFill>
                <a:latin typeface="Comic Sans MS" panose="030F0902030302020204" pitchFamily="66" charset="0"/>
              </a:rPr>
              <a:t>emperatura</a:t>
            </a:r>
          </a:p>
          <a:p>
            <a:r>
              <a:rPr lang="es-ES" b="1" dirty="0">
                <a:solidFill>
                  <a:srgbClr val="00B050"/>
                </a:solidFill>
                <a:latin typeface="Comic Sans MS" panose="030F0902030302020204" pitchFamily="66" charset="0"/>
              </a:rPr>
              <a:t>…</a:t>
            </a:r>
            <a:endParaRPr lang="es-CL" b="1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678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DF8E1B23-4D55-884A-83EE-F947091FC80A}"/>
              </a:ext>
            </a:extLst>
          </p:cNvPr>
          <p:cNvSpPr/>
          <p:nvPr/>
        </p:nvSpPr>
        <p:spPr>
          <a:xfrm>
            <a:off x="957943" y="1087030"/>
            <a:ext cx="69747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solidFill>
                  <a:schemeClr val="accent2">
                    <a:lumMod val="75000"/>
                  </a:schemeClr>
                </a:solidFill>
                <a:latin typeface="Comic Sans MS" panose="030F0902030302020204" pitchFamily="66" charset="0"/>
              </a:rPr>
              <a:t>El metro (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m</a:t>
            </a:r>
            <a:r>
              <a:rPr lang="es-CL" b="1" dirty="0">
                <a:solidFill>
                  <a:schemeClr val="accent2">
                    <a:lumMod val="75000"/>
                  </a:schemeClr>
                </a:solidFill>
                <a:latin typeface="Comic Sans MS" panose="030F0902030302020204" pitchFamily="66" charset="0"/>
              </a:rPr>
              <a:t>) es la longitud del trayecto recorrido en el vacío por la luz durante un tiempo de 1/299 792 458 de segundo.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22FF7C0-50F4-B74F-BDBA-1755AAEF8A7B}"/>
              </a:ext>
            </a:extLst>
          </p:cNvPr>
          <p:cNvSpPr/>
          <p:nvPr/>
        </p:nvSpPr>
        <p:spPr>
          <a:xfrm>
            <a:off x="957942" y="2543690"/>
            <a:ext cx="69747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solidFill>
                  <a:schemeClr val="accent2">
                    <a:lumMod val="75000"/>
                  </a:schemeClr>
                </a:solidFill>
                <a:latin typeface="Comic Sans MS" panose="030F0902030302020204" pitchFamily="66" charset="0"/>
              </a:rPr>
              <a:t>El kilogramo (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kg</a:t>
            </a:r>
            <a:r>
              <a:rPr lang="es-CL" b="1" dirty="0">
                <a:solidFill>
                  <a:schemeClr val="accent2">
                    <a:lumMod val="75000"/>
                  </a:schemeClr>
                </a:solidFill>
                <a:latin typeface="Comic Sans MS" panose="030F0902030302020204" pitchFamily="66" charset="0"/>
              </a:rPr>
              <a:t>) es la unidad de masa; es igual a la masa del prototipo internacional del kilogramo.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BBDDAD9-8077-5448-BB48-CC7562EC8B9E}"/>
              </a:ext>
            </a:extLst>
          </p:cNvPr>
          <p:cNvSpPr/>
          <p:nvPr/>
        </p:nvSpPr>
        <p:spPr>
          <a:xfrm>
            <a:off x="957943" y="3723352"/>
            <a:ext cx="69747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b="1" dirty="0">
                <a:solidFill>
                  <a:schemeClr val="accent2">
                    <a:lumMod val="75000"/>
                  </a:schemeClr>
                </a:solidFill>
                <a:latin typeface="Comic Sans MS" panose="030F0902030302020204" pitchFamily="66" charset="0"/>
              </a:rPr>
              <a:t>El segundo (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s</a:t>
            </a:r>
            <a:r>
              <a:rPr lang="es-CL" b="1" dirty="0">
                <a:solidFill>
                  <a:schemeClr val="accent2">
                    <a:lumMod val="75000"/>
                  </a:schemeClr>
                </a:solidFill>
                <a:latin typeface="Comic Sans MS" panose="030F0902030302020204" pitchFamily="66" charset="0"/>
              </a:rPr>
              <a:t>) es la duración de 9 192 631 770 periodos de la radiación correspondiente a la transición entre los dos niveles hiperfinos del estado fundamental del átomo de cesio 133.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93ED302-EA1B-0A41-BD85-A71844676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5870" y="2146678"/>
            <a:ext cx="1965282" cy="1440353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77FF3FF3-C728-EC42-94DC-8431BE595AAB}"/>
              </a:ext>
            </a:extLst>
          </p:cNvPr>
          <p:cNvSpPr/>
          <p:nvPr/>
        </p:nvSpPr>
        <p:spPr>
          <a:xfrm>
            <a:off x="529051" y="373804"/>
            <a:ext cx="111187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Definición de </a:t>
            </a:r>
            <a:r>
              <a:rPr lang="es-ES" sz="3200" b="1" dirty="0">
                <a:solidFill>
                  <a:srgbClr val="0070C0"/>
                </a:solidFill>
                <a:latin typeface="Comic Sans MS" panose="030F0902030302020204" pitchFamily="66" charset="0"/>
              </a:rPr>
              <a:t>(algunas de) </a:t>
            </a:r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las unidades básicas del SI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93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B8568515-3732-234D-836C-874DD85EFD24}"/>
              </a:ext>
            </a:extLst>
          </p:cNvPr>
          <p:cNvSpPr/>
          <p:nvPr/>
        </p:nvSpPr>
        <p:spPr>
          <a:xfrm>
            <a:off x="184067" y="279600"/>
            <a:ext cx="70202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 panose="030F0902030302020204" pitchFamily="66" charset="0"/>
              </a:rPr>
              <a:t>Otros sistemas de unidades </a:t>
            </a: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9804F04A-9E9F-294A-BFA8-2E2476EE87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5375042"/>
              </p:ext>
            </p:extLst>
          </p:nvPr>
        </p:nvGraphicFramePr>
        <p:xfrm>
          <a:off x="1325086" y="987486"/>
          <a:ext cx="7640492" cy="5797260"/>
        </p:xfrm>
        <a:graphic>
          <a:graphicData uri="http://schemas.openxmlformats.org/drawingml/2006/table">
            <a:tbl>
              <a:tblPr/>
              <a:tblGrid>
                <a:gridCol w="1910123">
                  <a:extLst>
                    <a:ext uri="{9D8B030D-6E8A-4147-A177-3AD203B41FA5}">
                      <a16:colId xmlns:a16="http://schemas.microsoft.com/office/drawing/2014/main" val="2041164559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2758095380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3249947793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1703123931"/>
                    </a:ext>
                  </a:extLst>
                </a:gridCol>
              </a:tblGrid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b="1" dirty="0">
                          <a:effectLst/>
                        </a:rPr>
                        <a:t>British Imperial and U.S. Customary systems of weights and measures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873593"/>
                  </a:ext>
                </a:extLst>
              </a:tr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1The U.S. uses avoirdupois units as the common system of measuring weight.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80AF7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0514474"/>
                  </a:ext>
                </a:extLst>
              </a:tr>
              <a:tr h="14938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>
                          <a:effectLst/>
                        </a:rPr>
                        <a:t>unit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80AF7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>
                          <a:effectLst/>
                        </a:rPr>
                        <a:t>abbreviation</a:t>
                      </a:r>
                      <a:br>
                        <a:rPr lang="es-CL" sz="1400" b="1">
                          <a:effectLst/>
                        </a:rPr>
                      </a:br>
                      <a:r>
                        <a:rPr lang="es-CL" sz="1400" b="1">
                          <a:effectLst/>
                        </a:rPr>
                        <a:t>or symbol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602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>
                          <a:effectLst/>
                        </a:rPr>
                        <a:t>equivalents in other units</a:t>
                      </a:r>
                      <a:br>
                        <a:rPr lang="es-CL" sz="1400" b="1">
                          <a:effectLst/>
                        </a:rPr>
                      </a:br>
                      <a:r>
                        <a:rPr lang="es-CL" sz="1400" b="1">
                          <a:effectLst/>
                        </a:rPr>
                        <a:t>of same system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7080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="1">
                          <a:effectLst/>
                        </a:rPr>
                        <a:t>metric</a:t>
                      </a:r>
                      <a:br>
                        <a:rPr lang="es-CL" sz="1400" b="1">
                          <a:effectLst/>
                        </a:rPr>
                      </a:br>
                      <a:r>
                        <a:rPr lang="es-CL" sz="1400" b="1">
                          <a:effectLst/>
                        </a:rPr>
                        <a:t>equivalent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83378379"/>
                  </a:ext>
                </a:extLst>
              </a:tr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b="1">
                          <a:effectLst/>
                        </a:rPr>
                        <a:t>Weight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0943674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Avoirdupois</a:t>
                      </a:r>
                      <a:r>
                        <a:rPr lang="es-CL" sz="1400" baseline="30000">
                          <a:effectLst/>
                        </a:rPr>
                        <a:t>1</a:t>
                      </a:r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avdp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8947995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ton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3894868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short ton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20 short hundredweight, or 2,000 pounds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0.907 metric ton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8832215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long ton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20 long hundredweight, or 2,240 pounds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1.016 metric tons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8413084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short hundredweight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100 pounds, or 0.05 short ton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45.359 kilograms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0833894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long hundredweight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 dirty="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112 pounds, or 0.05 long ton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50.802 kilograms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678382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pound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lb, lb avdp, or #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16 ounces, or 7,000 grains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0.454 kilogram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54056495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ounce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oz, or oz avdp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16 drams, 437.5 grains, or 0.0625 pound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28.350 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6972211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dram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dr, or dr avdp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27.344 grains, or 0.0625 ounce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1.772 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2967820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grain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gr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0.037 dram, or 0.002286 ounce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0.0648 gram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027368"/>
                  </a:ext>
                </a:extLst>
              </a:tr>
              <a:tr h="14938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stone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st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0.14 short hundredweight, or 14 pounds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6.35 kilograms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7812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41488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AF605D04-1D34-F14B-8E5A-0A7C1B9D1F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6949715"/>
              </p:ext>
            </p:extLst>
          </p:nvPr>
        </p:nvGraphicFramePr>
        <p:xfrm>
          <a:off x="1891145" y="1216025"/>
          <a:ext cx="7640492" cy="4023740"/>
        </p:xfrm>
        <a:graphic>
          <a:graphicData uri="http://schemas.openxmlformats.org/drawingml/2006/table">
            <a:tbl>
              <a:tblPr/>
              <a:tblGrid>
                <a:gridCol w="1910123">
                  <a:extLst>
                    <a:ext uri="{9D8B030D-6E8A-4147-A177-3AD203B41FA5}">
                      <a16:colId xmlns:a16="http://schemas.microsoft.com/office/drawing/2014/main" val="1321680442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846883817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1853646323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2873672214"/>
                    </a:ext>
                  </a:extLst>
                </a:gridCol>
              </a:tblGrid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Troy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9082861"/>
                  </a:ext>
                </a:extLst>
              </a:tr>
              <a:tr h="14938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pound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lb 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12 ounces, 240 pennyweight, or 5,760 grains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0.373 kilogram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910352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ounce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oz 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20 pennyweight, 480 grains, or 0.083 pound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31.103 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0136536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pennyweight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dwt, or pwt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24 grains, or 0.05 ounce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1.555 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8478959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grain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gr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0.042 pennyweight, or 0.002083 ounce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0.0648 gram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7756813"/>
                  </a:ext>
                </a:extLst>
              </a:tr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Apothecaries'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5760739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pound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lb ap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12 ounces, or 5,760 grains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0.373 kilogram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7443978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ounce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oz ap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8 drams, 480 grains, or 0.083 pound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31.103 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3678745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dram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dr ap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 scruples, or 60 grains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3.888 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9856979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scruple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s ap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20 grains, or 0.333 dram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1.296 grams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3356695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grain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gr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0.05 scruple, 0.002083 ounce, or 0.0166 dram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0.0648 gram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8379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0767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F6477B77-AAD5-FD4C-A670-4258184660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410255"/>
              </p:ext>
            </p:extLst>
          </p:nvPr>
        </p:nvGraphicFramePr>
        <p:xfrm>
          <a:off x="2043545" y="343189"/>
          <a:ext cx="7640492" cy="5947200"/>
        </p:xfrm>
        <a:graphic>
          <a:graphicData uri="http://schemas.openxmlformats.org/drawingml/2006/table">
            <a:tbl>
              <a:tblPr/>
              <a:tblGrid>
                <a:gridCol w="1910123">
                  <a:extLst>
                    <a:ext uri="{9D8B030D-6E8A-4147-A177-3AD203B41FA5}">
                      <a16:colId xmlns:a16="http://schemas.microsoft.com/office/drawing/2014/main" val="1135257897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2787869117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1653628585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3439839702"/>
                    </a:ext>
                  </a:extLst>
                </a:gridCol>
              </a:tblGrid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b="1" dirty="0">
                          <a:effectLst/>
                        </a:rPr>
                        <a:t>Capacity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7229190"/>
                  </a:ext>
                </a:extLst>
              </a:tr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U.S. liquid measures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3795236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gallon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gal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 quarts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3.785 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6653322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quart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qt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2 pints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0.946 litre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7141087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pint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pt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 gills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0.473 litre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715085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gill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gi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 fluid ounces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118.294 millilitres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9419035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fluid ounce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fl oz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8 fluid drams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29.573 millilitres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3018612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fluid dram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fl dr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60 minims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3.697 millilitres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911980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minim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min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aseline="30000">
                          <a:effectLst/>
                        </a:rPr>
                        <a:t>1</a:t>
                      </a:r>
                      <a:r>
                        <a:rPr lang="es-CL" sz="1400">
                          <a:effectLst/>
                        </a:rPr>
                        <a:t>/</a:t>
                      </a:r>
                      <a:r>
                        <a:rPr lang="es-CL" sz="1400" baseline="-25000">
                          <a:effectLst/>
                        </a:rPr>
                        <a:t>60</a:t>
                      </a:r>
                      <a:r>
                        <a:rPr lang="es-CL" sz="1400">
                          <a:effectLst/>
                        </a:rPr>
                        <a:t> fluid dram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0.061610 millilitre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6852300"/>
                  </a:ext>
                </a:extLst>
              </a:tr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U.S. dry measures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7804205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bushel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bu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 pecks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35.239 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622335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peck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pk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8 quarts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8.810 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2215723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quart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qt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 pints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1.101 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2825412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pint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pt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aseline="30000">
                          <a:effectLst/>
                        </a:rPr>
                        <a:t>1</a:t>
                      </a:r>
                      <a:r>
                        <a:rPr lang="es-CL" sz="1400">
                          <a:effectLst/>
                        </a:rPr>
                        <a:t>/</a:t>
                      </a:r>
                      <a:r>
                        <a:rPr lang="es-CL" sz="1400" baseline="-25000">
                          <a:effectLst/>
                        </a:rPr>
                        <a:t>2</a:t>
                      </a:r>
                      <a:r>
                        <a:rPr lang="es-CL" sz="1400">
                          <a:effectLst/>
                        </a:rPr>
                        <a:t> quart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0.551 litre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3943912"/>
                  </a:ext>
                </a:extLst>
              </a:tr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British liquid and dry measure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0221292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bushel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bu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 pecks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0.036 cubic metre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3105260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peck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pk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2 gallons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0.0091 cubic metre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368237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gallon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gal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 quarts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4.546 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44345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quart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qt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 pints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1.136 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8143242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pint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pt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 gills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568.26 cubic centimetres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3065815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gill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gi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5 fluid ounces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142.066 cubic centimetres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643954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fluid ounce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fl oz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8 fluid drams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28.412 cubic centimetres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7968743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fluid dram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fl dr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60 minims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3.5516 cubic centimetres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135462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minim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min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baseline="30000">
                          <a:effectLst/>
                        </a:rPr>
                        <a:t>1</a:t>
                      </a:r>
                      <a:r>
                        <a:rPr lang="es-CL" sz="1400">
                          <a:effectLst/>
                        </a:rPr>
                        <a:t>/</a:t>
                      </a:r>
                      <a:r>
                        <a:rPr lang="es-CL" sz="1400" baseline="-25000">
                          <a:effectLst/>
                        </a:rPr>
                        <a:t>60</a:t>
                      </a:r>
                      <a:r>
                        <a:rPr lang="es-CL" sz="1400">
                          <a:effectLst/>
                        </a:rPr>
                        <a:t> fluid dram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0.059194 cubic centimetre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6367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1126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06E86786-6DE8-B64A-9CAE-4F46A66B3F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785671"/>
              </p:ext>
            </p:extLst>
          </p:nvPr>
        </p:nvGraphicFramePr>
        <p:xfrm>
          <a:off x="2057399" y="1603953"/>
          <a:ext cx="7640492" cy="2496900"/>
        </p:xfrm>
        <a:graphic>
          <a:graphicData uri="http://schemas.openxmlformats.org/drawingml/2006/table">
            <a:tbl>
              <a:tblPr/>
              <a:tblGrid>
                <a:gridCol w="1910123">
                  <a:extLst>
                    <a:ext uri="{9D8B030D-6E8A-4147-A177-3AD203B41FA5}">
                      <a16:colId xmlns:a16="http://schemas.microsoft.com/office/drawing/2014/main" val="4148716522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1809256535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76674343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1942452666"/>
                    </a:ext>
                  </a:extLst>
                </a:gridCol>
              </a:tblGrid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b="1" dirty="0">
                          <a:effectLst/>
                        </a:rPr>
                        <a:t>Length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8193801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nautical mile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nmi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6,076 feet, or 1.151 miles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1,852 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96805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mile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mi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5,280 feet, 1,760 yards, or 320 rods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1.609 kilometres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9458652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furlong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fur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660 feet, 220 yards, or </a:t>
                      </a:r>
                      <a:r>
                        <a:rPr lang="es-CL" sz="1400" baseline="30000">
                          <a:effectLst/>
                        </a:rPr>
                        <a:t>1</a:t>
                      </a:r>
                      <a:r>
                        <a:rPr lang="es-CL" sz="1400">
                          <a:effectLst/>
                        </a:rPr>
                        <a:t>/</a:t>
                      </a:r>
                      <a:r>
                        <a:rPr lang="es-CL" sz="1400" baseline="-25000">
                          <a:effectLst/>
                        </a:rPr>
                        <a:t>8</a:t>
                      </a:r>
                      <a:r>
                        <a:rPr lang="es-CL" sz="1400">
                          <a:effectLst/>
                        </a:rPr>
                        <a:t>mile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201 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2638492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rod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rd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5.50 yards, or 16.5 feet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5.029 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7760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fathom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fth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6 feet, or 72 inches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1.829 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917024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yard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yd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 feet, or 36 inches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0.9144 metre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336316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foot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ft, or '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12 inches, or 0.333 yard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30.48 centimetres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143058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inch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in, or "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0.083 foot, or 0.028 yard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2.54 centimetres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86464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383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5D4E0AEA-0DC2-3046-9096-4C7C60DD1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1952627"/>
              </p:ext>
            </p:extLst>
          </p:nvPr>
        </p:nvGraphicFramePr>
        <p:xfrm>
          <a:off x="1988128" y="495589"/>
          <a:ext cx="7640492" cy="5567240"/>
        </p:xfrm>
        <a:graphic>
          <a:graphicData uri="http://schemas.openxmlformats.org/drawingml/2006/table">
            <a:tbl>
              <a:tblPr/>
              <a:tblGrid>
                <a:gridCol w="1910123">
                  <a:extLst>
                    <a:ext uri="{9D8B030D-6E8A-4147-A177-3AD203B41FA5}">
                      <a16:colId xmlns:a16="http://schemas.microsoft.com/office/drawing/2014/main" val="3440590034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2000123828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3156754843"/>
                    </a:ext>
                  </a:extLst>
                </a:gridCol>
                <a:gridCol w="1910123">
                  <a:extLst>
                    <a:ext uri="{9D8B030D-6E8A-4147-A177-3AD203B41FA5}">
                      <a16:colId xmlns:a16="http://schemas.microsoft.com/office/drawing/2014/main" val="2959695989"/>
                    </a:ext>
                  </a:extLst>
                </a:gridCol>
              </a:tblGrid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b="1" dirty="0">
                          <a:effectLst/>
                        </a:rPr>
                        <a:t>Area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0998024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square mile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sq mi, or mi</a:t>
                      </a:r>
                      <a:r>
                        <a:rPr lang="es-CL" sz="1400" baseline="30000" dirty="0">
                          <a:effectLst/>
                        </a:rPr>
                        <a:t>2</a:t>
                      </a:r>
                      <a:endParaRPr lang="es-CL" sz="1400" dirty="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640 acres, or 102,400 square rods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2.590 square kilometres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1209561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acre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4,840 square yards, or 43,560 square feet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0.405 hectare, or 4,047 square 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2402655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square rod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sq rd, or rd</a:t>
                      </a:r>
                      <a:r>
                        <a:rPr lang="es-CL" sz="1400" baseline="30000">
                          <a:effectLst/>
                        </a:rPr>
                        <a:t>2</a:t>
                      </a:r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30.25 square yards, or 0.00625 acre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25.293 square 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1524089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square yard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sq yd, or yd</a:t>
                      </a:r>
                      <a:r>
                        <a:rPr lang="es-CL" sz="1400" baseline="30000">
                          <a:effectLst/>
                        </a:rPr>
                        <a:t>2</a:t>
                      </a:r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1,296 square inches, or 9 square feet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0.836 square metre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6511059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square foot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sq ft, or ft</a:t>
                      </a:r>
                      <a:r>
                        <a:rPr lang="es-CL" sz="1400" baseline="30000">
                          <a:effectLst/>
                        </a:rPr>
                        <a:t>2</a:t>
                      </a:r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144 square inches, or 0.111 square yard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0.093 square metre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234486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square inch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sq in, or in</a:t>
                      </a:r>
                      <a:r>
                        <a:rPr lang="es-CL" sz="1400" baseline="30000">
                          <a:effectLst/>
                        </a:rPr>
                        <a:t>2</a:t>
                      </a:r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0.0069 square foot, or 0.00077 square yard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6.452 square centimetres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293064"/>
                  </a:ext>
                </a:extLst>
              </a:tr>
              <a:tr h="65142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L" sz="1400" b="1" dirty="0">
                          <a:effectLst/>
                        </a:rPr>
                        <a:t>Volume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5473049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cubic yard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cu yd, or yd</a:t>
                      </a:r>
                      <a:r>
                        <a:rPr lang="es-CL" sz="1400" baseline="30000">
                          <a:effectLst/>
                        </a:rPr>
                        <a:t>3</a:t>
                      </a:r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27 cubic feet, or 46,656 cubic inches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0.765 cubic metre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6633949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cubic foot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cu ft, or ft</a:t>
                      </a:r>
                      <a:r>
                        <a:rPr lang="es-CL" sz="1400" baseline="30000">
                          <a:effectLst/>
                        </a:rPr>
                        <a:t>3</a:t>
                      </a:r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1,728 cubic inches, or 0.0370 cubic yard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0.028 cubic metre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284471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cubic inch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cu in, or in</a:t>
                      </a:r>
                      <a:r>
                        <a:rPr lang="es-CL" sz="1400" baseline="30000">
                          <a:effectLst/>
                        </a:rPr>
                        <a:t>3</a:t>
                      </a:r>
                      <a:endParaRPr lang="es-CL" sz="1400">
                        <a:effectLst/>
                      </a:endParaRP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0.00058 cubic foot, or 0.000021 cubic yard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16.387 cubic centimetres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1433145"/>
                  </a:ext>
                </a:extLst>
              </a:tr>
              <a:tr h="10726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acre-foot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ac ft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43,560 cubic feet, or 1,613 cubic yards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1,233 cubic 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80069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>
                          <a:effectLst/>
                        </a:rPr>
                        <a:t>board foot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bd ft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144 cubic inches, or </a:t>
                      </a:r>
                      <a:r>
                        <a:rPr lang="es-CL" sz="1400" baseline="30000">
                          <a:effectLst/>
                        </a:rPr>
                        <a:t>1</a:t>
                      </a:r>
                      <a:r>
                        <a:rPr lang="es-CL" sz="1400">
                          <a:effectLst/>
                        </a:rPr>
                        <a:t>/</a:t>
                      </a:r>
                      <a:r>
                        <a:rPr lang="es-CL" sz="1400" baseline="-25000">
                          <a:effectLst/>
                        </a:rPr>
                        <a:t>12</a:t>
                      </a:r>
                      <a:r>
                        <a:rPr lang="es-CL" sz="1400">
                          <a:effectLst/>
                        </a:rPr>
                        <a:t>cubic foot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2.36 litres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9953469"/>
                  </a:ext>
                </a:extLst>
              </a:tr>
              <a:tr h="65142">
                <a:tc>
                  <a:txBody>
                    <a:bodyPr/>
                    <a:lstStyle/>
                    <a:p>
                      <a:pPr algn="ctr" fontAlgn="base"/>
                      <a:r>
                        <a:rPr lang="es-CL" sz="1400" b="1" dirty="0">
                          <a:effectLst/>
                        </a:rPr>
                        <a:t>cord</a:t>
                      </a:r>
                    </a:p>
                  </a:txBody>
                  <a:tcPr marL="8330" marR="8330" marT="8330" marB="8330" anchor="ctr">
                    <a:lnL>
                      <a:noFill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cd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>
                          <a:effectLst/>
                        </a:rPr>
                        <a:t>128 cubic feet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1400" dirty="0">
                          <a:effectLst/>
                        </a:rPr>
                        <a:t>3.62 cubic metres</a:t>
                      </a:r>
                    </a:p>
                  </a:txBody>
                  <a:tcPr marL="8330" marR="8330" marT="8330" marB="8330" anchor="ctr">
                    <a:lnL w="9525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8F8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23475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7290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80A7317-0236-0841-8528-A48968A32E35}"/>
              </a:ext>
            </a:extLst>
          </p:cNvPr>
          <p:cNvSpPr/>
          <p:nvPr/>
        </p:nvSpPr>
        <p:spPr>
          <a:xfrm>
            <a:off x="308758" y="418145"/>
            <a:ext cx="10474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 panose="030F0902030302020204" pitchFamily="66" charset="0"/>
              </a:rPr>
              <a:t>Transformacion de unidades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D806CD8-CD20-7446-ADFA-16A6B66F30F1}"/>
              </a:ext>
            </a:extLst>
          </p:cNvPr>
          <p:cNvSpPr/>
          <p:nvPr/>
        </p:nvSpPr>
        <p:spPr>
          <a:xfrm>
            <a:off x="308757" y="1304881"/>
            <a:ext cx="113013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Es la transformación de una cantidad, expresada en un cierta unidad de medida, en otra equivalente, que puede ser del mismo sistema de unidades o no.</a:t>
            </a:r>
          </a:p>
          <a:p>
            <a:pPr algn="just"/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Este proceso suele realizarse con el uso de los </a:t>
            </a:r>
            <a:r>
              <a:rPr lang="es-CL" b="1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factores de conversión </a:t>
            </a:r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y las tablas de conversión.</a:t>
            </a:r>
            <a:endParaRPr lang="es-CL" b="0" i="0" dirty="0">
              <a:solidFill>
                <a:schemeClr val="accent6">
                  <a:lumMod val="50000"/>
                </a:schemeClr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25DF7A1-2FBC-6F4E-B342-13F723C0D435}"/>
              </a:ext>
            </a:extLst>
          </p:cNvPr>
          <p:cNvSpPr/>
          <p:nvPr/>
        </p:nvSpPr>
        <p:spPr>
          <a:xfrm>
            <a:off x="462395" y="2346646"/>
            <a:ext cx="5808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jemplo: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Queremos expresar 100 [km/h] en [m/s]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552E44A-46A3-8246-92BE-8C69324505C8}"/>
              </a:ext>
            </a:extLst>
          </p:cNvPr>
          <p:cNvSpPr/>
          <p:nvPr/>
        </p:nvSpPr>
        <p:spPr>
          <a:xfrm>
            <a:off x="432258" y="3225399"/>
            <a:ext cx="2856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Factores de conversión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1F6EB2B-E815-204C-86AA-95319EC86275}"/>
                  </a:ext>
                </a:extLst>
              </p:cNvPr>
              <p:cNvSpPr/>
              <p:nvPr/>
            </p:nvSpPr>
            <p:spPr>
              <a:xfrm>
                <a:off x="6270395" y="3225399"/>
                <a:ext cx="195277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1[h]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3600[s]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1F6EB2B-E815-204C-86AA-95319EC8627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395" y="3225399"/>
                <a:ext cx="1952779" cy="369332"/>
              </a:xfrm>
              <a:prstGeom prst="rect">
                <a:avLst/>
              </a:prstGeom>
              <a:blipFill>
                <a:blip r:embed="rId2"/>
                <a:stretch>
                  <a:fillRect l="-2597" t="-3333" r="-1299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DB0BBB4D-9715-D74F-92E1-29DC2BB8BB9D}"/>
                  </a:ext>
                </a:extLst>
              </p:cNvPr>
              <p:cNvSpPr/>
              <p:nvPr/>
            </p:nvSpPr>
            <p:spPr>
              <a:xfrm>
                <a:off x="3718213" y="3225399"/>
                <a:ext cx="21435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1[km]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1000[m]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DB0BBB4D-9715-D74F-92E1-29DC2BB8BB9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213" y="3225399"/>
                <a:ext cx="2143536" cy="369332"/>
              </a:xfrm>
              <a:prstGeom prst="rect">
                <a:avLst/>
              </a:prstGeom>
              <a:blipFill>
                <a:blip r:embed="rId3"/>
                <a:stretch>
                  <a:fillRect l="-2353" t="-3333" r="-1176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ángulo 10">
            <a:extLst>
              <a:ext uri="{FF2B5EF4-FFF2-40B4-BE49-F238E27FC236}">
                <a16:creationId xmlns:a16="http://schemas.microsoft.com/office/drawing/2014/main" id="{3BDD7B55-D1FC-9E48-9179-FA66185AD87B}"/>
              </a:ext>
            </a:extLst>
          </p:cNvPr>
          <p:cNvSpPr/>
          <p:nvPr/>
        </p:nvSpPr>
        <p:spPr>
          <a:xfrm>
            <a:off x="432258" y="4017644"/>
            <a:ext cx="2071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Uno conveniente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92EEBD15-4BBB-A542-898A-35FCFE50084F}"/>
                  </a:ext>
                </a:extLst>
              </p:cNvPr>
              <p:cNvSpPr/>
              <p:nvPr/>
            </p:nvSpPr>
            <p:spPr>
              <a:xfrm>
                <a:off x="3718213" y="4025334"/>
                <a:ext cx="1645001" cy="67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1000[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k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92EEBD15-4BBB-A542-898A-35FCFE50084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213" y="4025334"/>
                <a:ext cx="1645001" cy="677943"/>
              </a:xfrm>
              <a:prstGeom prst="rect">
                <a:avLst/>
              </a:prstGeom>
              <a:blipFill>
                <a:blip r:embed="rId4"/>
                <a:stretch>
                  <a:fillRect b="-92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74A69C65-ABB3-334A-A430-4F15256E0669}"/>
                  </a:ext>
                </a:extLst>
              </p:cNvPr>
              <p:cNvSpPr/>
              <p:nvPr/>
            </p:nvSpPr>
            <p:spPr>
              <a:xfrm>
                <a:off x="6270395" y="4025334"/>
                <a:ext cx="1526380" cy="6828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3600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74A69C65-ABB3-334A-A430-4F15256E066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395" y="4025334"/>
                <a:ext cx="1526380" cy="682816"/>
              </a:xfrm>
              <a:prstGeom prst="rect">
                <a:avLst/>
              </a:prstGeom>
              <a:blipFill>
                <a:blip r:embed="rId5"/>
                <a:stretch>
                  <a:fillRect b="-727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B923E0A1-1D76-A440-A854-696C5BFD9D86}"/>
                  </a:ext>
                </a:extLst>
              </p:cNvPr>
              <p:cNvSpPr/>
              <p:nvPr/>
            </p:nvSpPr>
            <p:spPr>
              <a:xfrm>
                <a:off x="2003018" y="4877254"/>
                <a:ext cx="7717461" cy="985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100[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CL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100 </m:t>
                      </m:r>
                      <m:d>
                        <m:dPr>
                          <m:begChr m:val="["/>
                          <m:endChr m:val="]"/>
                          <m:ctrlPr>
                            <a:rPr lang="es-CL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b="1" i="1" dirty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s-CL" b="1" dirty="0">
                                  <a:solidFill>
                                    <a:srgbClr val="002060"/>
                                  </a:solidFill>
                                  <a:latin typeface="Comic Sans MS" panose="030F0902030302020204" pitchFamily="66" charset="0"/>
                                </a:rPr>
                                <m:t>km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s-CL" b="1" dirty="0">
                                  <a:solidFill>
                                    <a:srgbClr val="002060"/>
                                  </a:solidFill>
                                  <a:latin typeface="Comic Sans MS" panose="030F0902030302020204" pitchFamily="66" charset="0"/>
                                </a:rPr>
                                <m:t>h</m:t>
                              </m:r>
                            </m:den>
                          </m:f>
                        </m:e>
                      </m:d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1000[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3600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B923E0A1-1D76-A440-A854-696C5BFD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018" y="4877254"/>
                <a:ext cx="7717461" cy="9857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C9A3D47C-D746-F34E-8CF9-435327649C53}"/>
                  </a:ext>
                </a:extLst>
              </p:cNvPr>
              <p:cNvSpPr/>
              <p:nvPr/>
            </p:nvSpPr>
            <p:spPr>
              <a:xfrm>
                <a:off x="4120608" y="6184147"/>
                <a:ext cx="385656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100[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sz="2400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27,8 [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s-CL" sz="2400" b="1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C9A3D47C-D746-F34E-8CF9-435327649C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0608" y="6184147"/>
                <a:ext cx="3856569" cy="461665"/>
              </a:xfrm>
              <a:prstGeom prst="rect">
                <a:avLst/>
              </a:prstGeom>
              <a:blipFill>
                <a:blip r:embed="rId7"/>
                <a:stretch>
                  <a:fillRect t="-16216" b="-243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881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E0F8CF5-1411-A840-B5F3-191D051371FC}"/>
              </a:ext>
            </a:extLst>
          </p:cNvPr>
          <p:cNvSpPr/>
          <p:nvPr/>
        </p:nvSpPr>
        <p:spPr>
          <a:xfrm>
            <a:off x="365672" y="625825"/>
            <a:ext cx="4281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jemplo: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Expresar 24 [km</a:t>
            </a:r>
            <a:r>
              <a:rPr lang="es-CL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] en [m</a:t>
            </a:r>
            <a:r>
              <a:rPr lang="es-CL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] 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01F8F32-C7F7-7541-8F06-3F7FF88374B9}"/>
              </a:ext>
            </a:extLst>
          </p:cNvPr>
          <p:cNvSpPr/>
          <p:nvPr/>
        </p:nvSpPr>
        <p:spPr>
          <a:xfrm>
            <a:off x="365672" y="1507435"/>
            <a:ext cx="2856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Factores de conversión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BB6FE6CA-8A70-4842-9B2E-DD569E64A8EC}"/>
                  </a:ext>
                </a:extLst>
              </p:cNvPr>
              <p:cNvSpPr/>
              <p:nvPr/>
            </p:nvSpPr>
            <p:spPr>
              <a:xfrm>
                <a:off x="3690504" y="1507435"/>
                <a:ext cx="21435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1000[m] </a:t>
                </a:r>
                <a:endParaRPr lang="es-CL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BB6FE6CA-8A70-4842-9B2E-DD569E64A8E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0504" y="1507435"/>
                <a:ext cx="2143536" cy="369332"/>
              </a:xfrm>
              <a:prstGeom prst="rect">
                <a:avLst/>
              </a:prstGeom>
              <a:blipFill>
                <a:blip r:embed="rId2"/>
                <a:stretch>
                  <a:fillRect l="-2367" t="-6667" r="-1183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D276904D-3527-994D-A94B-07ED010E8428}"/>
                  </a:ext>
                </a:extLst>
              </p:cNvPr>
              <p:cNvSpPr/>
              <p:nvPr/>
            </p:nvSpPr>
            <p:spPr>
              <a:xfrm>
                <a:off x="6502976" y="1507435"/>
                <a:ext cx="26725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(</a:t>
                </a:r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1[km]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</a:t>
                </a:r>
                <a:r>
                  <a:rPr lang="es-ES" b="1" baseline="30000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(</a:t>
                </a:r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1000[m]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</a:t>
                </a:r>
                <a:r>
                  <a:rPr lang="es-ES" b="1" baseline="30000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D276904D-3527-994D-A94B-07ED010E84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2976" y="1507435"/>
                <a:ext cx="2672526" cy="369332"/>
              </a:xfrm>
              <a:prstGeom prst="rect">
                <a:avLst/>
              </a:prstGeom>
              <a:blipFill>
                <a:blip r:embed="rId3"/>
                <a:stretch>
                  <a:fillRect l="-1896" t="-6667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D5A1CBD7-B636-C84E-9D65-FFB346F33D81}"/>
                  </a:ext>
                </a:extLst>
              </p:cNvPr>
              <p:cNvSpPr/>
              <p:nvPr/>
            </p:nvSpPr>
            <p:spPr>
              <a:xfrm>
                <a:off x="5131377" y="2090832"/>
                <a:ext cx="27911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] </a:t>
                </a:r>
                <a14:m>
                  <m:oMath xmlns:m="http://schemas.openxmlformats.org/officeDocument/2006/math">
                    <m:r>
                      <a:rPr lang="es-ES" sz="2400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6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[m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] </a:t>
                </a:r>
                <a:endParaRPr lang="es-CL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D5A1CBD7-B636-C84E-9D65-FFB346F33D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1377" y="2090832"/>
                <a:ext cx="2791149" cy="461665"/>
              </a:xfrm>
              <a:prstGeom prst="rect">
                <a:avLst/>
              </a:prstGeom>
              <a:blipFill>
                <a:blip r:embed="rId4"/>
                <a:stretch>
                  <a:fillRect l="-3167" t="-10811" r="-2262" b="-297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E1647068-8090-7243-97E8-EA39E37BF915}"/>
                  </a:ext>
                </a:extLst>
              </p:cNvPr>
              <p:cNvSpPr txBox="1"/>
              <p:nvPr/>
            </p:nvSpPr>
            <p:spPr>
              <a:xfrm>
                <a:off x="5638800" y="2922772"/>
                <a:ext cx="1733873" cy="7808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6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E1647068-8090-7243-97E8-EA39E37BF9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800" y="2922772"/>
                <a:ext cx="1733873" cy="780855"/>
              </a:xfrm>
              <a:prstGeom prst="rect">
                <a:avLst/>
              </a:prstGeom>
              <a:blipFill>
                <a:blip r:embed="rId5"/>
                <a:stretch>
                  <a:fillRect l="-4380" t="-1587" r="-5839" b="-174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ángulo 12">
            <a:extLst>
              <a:ext uri="{FF2B5EF4-FFF2-40B4-BE49-F238E27FC236}">
                <a16:creationId xmlns:a16="http://schemas.microsoft.com/office/drawing/2014/main" id="{D78246AF-0E5B-554C-9F4B-60E4F02066E6}"/>
              </a:ext>
            </a:extLst>
          </p:cNvPr>
          <p:cNvSpPr/>
          <p:nvPr/>
        </p:nvSpPr>
        <p:spPr>
          <a:xfrm>
            <a:off x="758407" y="3128533"/>
            <a:ext cx="2071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Uno conveniente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5B0B1814-1A2F-9645-8A2D-F597ADABB7CA}"/>
                  </a:ext>
                </a:extLst>
              </p:cNvPr>
              <p:cNvSpPr/>
              <p:nvPr/>
            </p:nvSpPr>
            <p:spPr>
              <a:xfrm>
                <a:off x="3426455" y="4311134"/>
                <a:ext cx="3409844" cy="67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4</m:t>
                      </m:r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[</m:t>
                      </m:r>
                      <m:sSup>
                        <m:sSupPr>
                          <m:ctrlP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24[</m:t>
                      </m:r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b="1" baseline="3000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CL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6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5B0B1814-1A2F-9645-8A2D-F597ADABB7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6455" y="4311134"/>
                <a:ext cx="3409844" cy="677943"/>
              </a:xfrm>
              <a:prstGeom prst="rect">
                <a:avLst/>
              </a:prstGeom>
              <a:blipFill>
                <a:blip r:embed="rId6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ED8E7BB1-5790-E541-8B8B-B56A002B5605}"/>
                  </a:ext>
                </a:extLst>
              </p:cNvPr>
              <p:cNvSpPr/>
              <p:nvPr/>
            </p:nvSpPr>
            <p:spPr>
              <a:xfrm>
                <a:off x="3604775" y="5274488"/>
                <a:ext cx="3702617" cy="4700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24[</m:t>
                      </m:r>
                      <m:sSup>
                        <m:sSupPr>
                          <m:ctrlP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sz="2400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 </m:t>
                      </m:r>
                      <m:r>
                        <a:rPr lang="es-ES" sz="2400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es-ES" sz="2400" b="1" baseline="3000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6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[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m</m:t>
                      </m:r>
                      <m:r>
                        <m:rPr>
                          <m:nor/>
                        </m:rPr>
                        <a:rPr lang="es-ES" sz="2400" b="1" baseline="30000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ED8E7BB1-5790-E541-8B8B-B56A002B56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4775" y="5274488"/>
                <a:ext cx="3702617" cy="470000"/>
              </a:xfrm>
              <a:prstGeom prst="rect">
                <a:avLst/>
              </a:prstGeom>
              <a:blipFill>
                <a:blip r:embed="rId7"/>
                <a:stretch>
                  <a:fillRect t="-13158" r="-342" b="-236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467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3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4831</TotalTime>
  <Words>1054</Words>
  <Application>Microsoft Macintosh PowerPoint</Application>
  <PresentationFormat>Panorámica</PresentationFormat>
  <Paragraphs>286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Comic Sans MS</vt:lpstr>
      <vt:lpstr>Muli</vt:lpstr>
      <vt:lpstr>Tema de Office</vt:lpstr>
      <vt:lpstr>Física I Escuela Naval A. Prat 1S-2018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Física I Escuela Naval A. Prat 1S-2018 </dc:title>
  <dc:creator>Cristian Romanque</dc:creator>
  <cp:lastModifiedBy>Cristian Romanque</cp:lastModifiedBy>
  <cp:revision>51</cp:revision>
  <dcterms:created xsi:type="dcterms:W3CDTF">2018-02-08T23:20:55Z</dcterms:created>
  <dcterms:modified xsi:type="dcterms:W3CDTF">2018-07-20T04:21:47Z</dcterms:modified>
</cp:coreProperties>
</file>