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0"/>
  </p:notesMasterIdLst>
  <p:sldIdLst>
    <p:sldId id="273" r:id="rId5"/>
    <p:sldId id="274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8" r:id="rId16"/>
    <p:sldId id="269" r:id="rId17"/>
    <p:sldId id="270" r:id="rId18"/>
    <p:sldId id="271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5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5393C-6434-4629-8370-8C57B19BB5A5}" type="datetimeFigureOut">
              <a:rPr lang="es-CL" smtClean="0"/>
              <a:pPr/>
              <a:t>11-03-2022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E4D8E-D695-435D-87CA-4975BBAE849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21745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274C7A-D03E-4833-94DC-B7C44554F205}" type="slidenum">
              <a:rPr lang="es-ES" altLang="es-CL" b="0" smtClean="0">
                <a:solidFill>
                  <a:srgbClr val="000000"/>
                </a:solidFill>
              </a:rPr>
              <a:pPr/>
              <a:t>1</a:t>
            </a:fld>
            <a:endParaRPr lang="es-ES" altLang="es-CL" b="0" smtClean="0">
              <a:solidFill>
                <a:srgbClr val="000000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CL" altLang="es-CL" smtClean="0"/>
          </a:p>
        </p:txBody>
      </p:sp>
    </p:spTree>
    <p:extLst>
      <p:ext uri="{BB962C8B-B14F-4D97-AF65-F5344CB8AC3E}">
        <p14:creationId xmlns:p14="http://schemas.microsoft.com/office/powerpoint/2010/main" xmlns="" val="1605227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5C00A-DCCB-4596-AA0C-4D41795D46E9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453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0C931-1E55-49D1-9504-77C3842B1CD9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824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AF056-B6AB-4454-BF08-D03AB01BF2BB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053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9F09E-00F8-4E60-AAB2-B0AC8AC95D66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899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3FABF-B4C3-4D6C-887F-0B335A8B3C88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8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345C50-6628-47ED-A4AD-62856B704333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057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912EE-8874-42F8-A295-652F9D7956EE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005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F28FF-D711-422B-9646-7FF36D1D23B6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147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66F12B-7C73-4058-A792-1C7A73B7D358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154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E79BA-1039-4BE1-95C1-4E40C30FA74C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138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8BA5C-7E97-4E69-A21D-9D5160A20966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17470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EF7DE-BE96-4652-B208-A0F37BF45933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3821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559D7-00B9-4D90-B7BE-A25980CCF4DE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5925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AE9D3-BE72-47F2-83BF-B61ECC5FF745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1665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4A5E4-3DD0-4859-B804-0267D4839BF9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029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951CB-C9B1-4722-BBF2-361EABD8EA8F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2086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38FEA-744D-4B93-9AFF-785585EAFD72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01634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01099-11E6-48CA-837F-4575D565ECB2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5882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A96E4-100E-4B22-B35E-A2086A5DF5B0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5701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F67A3-565A-4256-AAC2-8C3590521EF6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391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1EB8E-3BDC-4DA3-BC6F-CE7A7C64068D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79523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B3D45-C60A-4D77-A5B8-814B02B37F07}" type="slidenum">
              <a:rPr lang="es-ES" altLang="es-CL">
                <a:solidFill>
                  <a:srgbClr val="000000"/>
                </a:solidFill>
              </a:rPr>
              <a:pPr/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3811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EDFEA-742D-4BD7-8917-AF18EB57BC9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27471612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70AFB-BB0E-4E1D-9A28-02AFF94751D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2203909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13BA6-0954-42DA-9844-ED6FDB284EE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18691941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08F0C-1FDD-43A0-BBFF-E7CA2C95259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4325389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EE92D-2424-4659-B543-65A2C237823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10938448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0523C-2377-4C4C-942D-75915D1CDB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40252388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8C49A-95AD-4700-98A7-30CEC48A76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2340733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9A49-217A-49CD-BFFA-BC00B9CE1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2653184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44E97-A4D2-4F7A-B40B-3712DE9E9E0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18111265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10176-54C9-4B1E-BC61-10A345D87D4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6963964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09985-933F-4C3E-8579-06FFC8A6238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28560328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3258D-CE2E-46EC-8A8B-A8E1494F045F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6291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954E-EA24-49C4-A18C-BA55DC5E9782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28081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466C1-8C81-454D-A6B7-2A56825FDF3F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87726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40805-6521-4648-929F-F0A5E1EEA9B1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63547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E2A8A-FD43-4B8A-87B4-AF63C8ADAC80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52101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D4D35-B116-455F-95E6-98C52A49B317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90021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93E5D-3DCD-49A8-A73E-DE759AEF1F38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12162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4E723-E8E0-4A03-A078-37DE32DA36AF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3610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BDFDB-F5EF-4258-B4F6-F9F46F56FD14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24305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04F47-B837-4140-8AB7-9A5C87B02793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9410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4EDA4-6141-4F65-B226-49583BA31E06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9017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7DFF3-63CB-4B03-9F41-9FE99EA1DAED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5731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F86D2E-4A5D-4B7A-AC9E-85429B17A61B}" type="slidenum">
              <a:rPr lang="es-ES" altLang="es-C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438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95B3F6-7F6C-4CA6-973E-5A5B6A999B08}" type="slidenum">
              <a:rPr lang="es-ES" altLang="es-C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293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302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302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302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EF0A24-B10C-402F-BA47-2476FB7F2AB0}" type="slidenum">
              <a:rPr lang="es-ES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xmlns="" val="3503731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6F9F48-6708-4E50-A3AE-C16BA3028C7A}" type="slidenum">
              <a:rPr lang="es-ES" altLang="es-C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7579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82D8498-60B7-4A6A-904C-1AF1B411DE1E}" type="slidenum">
              <a:rPr lang="es-ES" altLang="es-CL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2019300" y="1481896"/>
            <a:ext cx="8172450" cy="512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CL" altLang="es-CL" sz="5400" b="1" dirty="0">
                <a:solidFill>
                  <a:srgbClr val="FFFFFF"/>
                </a:solidFill>
                <a:latin typeface="Candara" panose="020E0502030303020204" pitchFamily="34" charset="0"/>
              </a:rPr>
              <a:t>SERVICIO NAVAL A </a:t>
            </a:r>
            <a:r>
              <a:rPr lang="es-CL" altLang="es-CL" sz="5400" b="1" dirty="0" smtClean="0">
                <a:solidFill>
                  <a:srgbClr val="FFFFFF"/>
                </a:solidFill>
                <a:latin typeface="Candara" panose="020E0502030303020204" pitchFamily="34" charset="0"/>
              </a:rPr>
              <a:t>BORDO Y EN  TIERRA</a:t>
            </a:r>
            <a:endParaRPr lang="es-CL" altLang="es-CL" sz="5400" b="1" dirty="0">
              <a:solidFill>
                <a:srgbClr val="FFFFFF"/>
              </a:solidFill>
              <a:latin typeface="Candara" panose="020E0502030303020204" pitchFamily="34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s-CL" altLang="es-CL" sz="5400" b="1" dirty="0">
              <a:solidFill>
                <a:srgbClr val="FFFFFF"/>
              </a:solidFill>
              <a:latin typeface="Candara" panose="020E0502030303020204" pitchFamily="34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s-CL" altLang="es-CL" sz="2000" b="1" dirty="0">
              <a:solidFill>
                <a:srgbClr val="FFFFFF"/>
              </a:solidFill>
              <a:latin typeface="Candara" panose="020E0502030303020204" pitchFamily="34" charset="0"/>
            </a:endParaRPr>
          </a:p>
          <a:p>
            <a:pPr algn="ctr">
              <a:spcBef>
                <a:spcPct val="50000"/>
              </a:spcBef>
              <a:buNone/>
            </a:pPr>
            <a:r>
              <a:rPr lang="es-CL" sz="2400" dirty="0" smtClean="0">
                <a:solidFill>
                  <a:schemeClr val="bg1"/>
                </a:solidFill>
              </a:rPr>
              <a:t>NICOLÁS ROMERO MOYA</a:t>
            </a:r>
            <a:endParaRPr lang="es-CL" sz="2400" dirty="0" smtClean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  <a:buNone/>
            </a:pPr>
            <a:r>
              <a:rPr lang="es-CL" sz="2400" dirty="0" smtClean="0">
                <a:solidFill>
                  <a:schemeClr val="bg1"/>
                </a:solidFill>
              </a:rPr>
              <a:t>TENIENTE PRIMERO</a:t>
            </a:r>
            <a:endParaRPr lang="es-CL" sz="2400" dirty="0" smtClean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  <a:buNone/>
            </a:pPr>
            <a:r>
              <a:rPr lang="es-ES" altLang="es-CL" sz="2400" dirty="0" smtClean="0">
                <a:solidFill>
                  <a:schemeClr val="bg1"/>
                </a:solidFill>
              </a:rPr>
              <a:t>JEFE CURSO DE BRIGADIERES</a:t>
            </a:r>
            <a:endParaRPr lang="es-ES" alt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378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03D1607-74F2-46BC-9126-ACC61B04FC8F}" type="slidenum">
              <a:rPr lang="es-ES" altLang="es-CL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/>
            <a:r>
              <a:rPr lang="es-MX" altLang="es-CL" b="1" smtClean="0">
                <a:solidFill>
                  <a:srgbClr val="FFCC00"/>
                </a:solidFill>
              </a:rPr>
              <a:t>Temario</a:t>
            </a:r>
            <a:endParaRPr lang="es-ES" altLang="es-CL" b="1" smtClean="0">
              <a:solidFill>
                <a:srgbClr val="FFCC00"/>
              </a:solidFill>
            </a:endParaRP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1250" y="1362076"/>
            <a:ext cx="6572250" cy="4778375"/>
          </a:xfrm>
        </p:spPr>
        <p:txBody>
          <a:bodyPr/>
          <a:lstStyle/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Presentación.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Servicio de Guarnición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 smtClean="0">
                <a:solidFill>
                  <a:srgbClr val="FFFF00"/>
                </a:solidFill>
              </a:rPr>
              <a:t>Servicio de Guardias </a:t>
            </a:r>
            <a:r>
              <a:rPr lang="es-MX" altLang="es-CL" sz="2400" dirty="0">
                <a:solidFill>
                  <a:srgbClr val="FFFF00"/>
                </a:solidFill>
              </a:rPr>
              <a:t>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Oficial de División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Oficial de cargo.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Régimen diario.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Los Hombres y su buque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dirty="0">
                <a:solidFill>
                  <a:schemeClr val="bg1"/>
                </a:solidFill>
              </a:rPr>
              <a:t>Guerra interna y Guerra externa.</a:t>
            </a:r>
            <a:endParaRPr lang="es-ES" alt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35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56C7B-8BA3-4BDC-BA91-0A0BF129E2DD}" type="slidenum">
              <a:rPr lang="es-ES" altLang="es-CL">
                <a:solidFill>
                  <a:srgbClr val="000000"/>
                </a:solidFill>
              </a:rPr>
              <a:pPr/>
              <a:t>3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7204" name="Rectangle 4"/>
          <p:cNvSpPr>
            <a:spLocks noChangeArrowheads="1"/>
          </p:cNvSpPr>
          <p:nvPr/>
        </p:nvSpPr>
        <p:spPr bwMode="auto">
          <a:xfrm>
            <a:off x="1790700" y="855133"/>
            <a:ext cx="8496300" cy="562186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485900"/>
            <a:ext cx="8229600" cy="462915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r>
              <a:rPr lang="es-MX" altLang="es-CL" sz="2400" dirty="0">
                <a:solidFill>
                  <a:schemeClr val="bg1"/>
                </a:solidFill>
              </a:rPr>
              <a:t>Guardias.</a:t>
            </a:r>
          </a:p>
          <a:p>
            <a:pPr marL="609600" indent="-609600">
              <a:lnSpc>
                <a:spcPct val="80000"/>
              </a:lnSpc>
              <a:buNone/>
            </a:pPr>
            <a:endParaRPr lang="es-MX" altLang="es-CL" sz="28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La operación de un buque en la mar, su seguridad en puerto, como asimismo la seguridad de las unidades y reparticiones en tierra y el desarrollo general de las actividades de la Armada, exigen una actividad de guardias con obligaciones precisas, que </a:t>
            </a:r>
            <a:r>
              <a:rPr lang="es-MX" altLang="es-CL" sz="2400" dirty="0" smtClean="0">
                <a:solidFill>
                  <a:schemeClr val="bg1"/>
                </a:solidFill>
              </a:rPr>
              <a:t>sólo </a:t>
            </a:r>
            <a:r>
              <a:rPr lang="es-MX" altLang="es-CL" sz="2400" dirty="0">
                <a:solidFill>
                  <a:schemeClr val="bg1"/>
                </a:solidFill>
              </a:rPr>
              <a:t>podrán ser alteradas por el Comandante en circunstancias especiales.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Se entiende por guardia al conjunto de personas de una unidad destinado a atender, en forma rotativa, las necesidades de operación, seguridad y régimen interno durante un tiempo determinado.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981200" y="98585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>
                <a:solidFill>
                  <a:srgbClr val="FFFF00"/>
                </a:solidFill>
              </a:rPr>
              <a:t>DISPOSICIONES GENERALES</a:t>
            </a:r>
            <a:endParaRPr lang="es-CL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68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DD184-3160-4BC6-B95E-F3041A86AFAF}" type="slidenum">
              <a:rPr lang="es-ES" altLang="es-CL">
                <a:solidFill>
                  <a:srgbClr val="000000"/>
                </a:solidFill>
              </a:rPr>
              <a:pPr/>
              <a:t>4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8228" name="Rectangle 4"/>
          <p:cNvSpPr>
            <a:spLocks noChangeArrowheads="1"/>
          </p:cNvSpPr>
          <p:nvPr/>
        </p:nvSpPr>
        <p:spPr bwMode="auto">
          <a:xfrm>
            <a:off x="1790700" y="547985"/>
            <a:ext cx="8629650" cy="5890915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609600"/>
            <a:ext cx="8439150" cy="569595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endParaRPr lang="es-MX" altLang="es-CL" sz="2800" dirty="0" smtClean="0">
              <a:solidFill>
                <a:schemeClr val="bg1"/>
              </a:solidFill>
            </a:endParaRPr>
          </a:p>
          <a:p>
            <a:pPr marL="609600" indent="-609600">
              <a:lnSpc>
                <a:spcPct val="80000"/>
              </a:lnSpc>
              <a:buNone/>
            </a:pPr>
            <a:endParaRPr lang="es-MX" altLang="es-CL" sz="2800" dirty="0">
              <a:solidFill>
                <a:schemeClr val="bg1"/>
              </a:solidFill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Este sistema permite a la vez que el resto del personal pueda cumplir otras actividades internas o tener descanso compatible con la seguridad del </a:t>
            </a:r>
            <a:r>
              <a:rPr lang="es-MX" altLang="es-CL" sz="2400" dirty="0" smtClean="0">
                <a:solidFill>
                  <a:schemeClr val="bg1"/>
                </a:solidFill>
              </a:rPr>
              <a:t>buque o repartición.</a:t>
            </a: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Cada guardia será denominada correlativamente como Azul, Blanca, Colorada  y </a:t>
            </a:r>
            <a:r>
              <a:rPr lang="es-MX" altLang="es-CL" sz="2400" dirty="0" smtClean="0">
                <a:solidFill>
                  <a:schemeClr val="bg1"/>
                </a:solidFill>
              </a:rPr>
              <a:t>Verde.</a:t>
            </a:r>
            <a:endParaRPr lang="es-MX" altLang="es-CL" sz="2400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981200" y="54798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>
                <a:solidFill>
                  <a:srgbClr val="FFFF00"/>
                </a:solidFill>
              </a:rPr>
              <a:t>DISPOSICIONES GENERALES</a:t>
            </a:r>
            <a:endParaRPr lang="es-CL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434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25160-F8C2-461E-AF38-CD9F231D8A10}" type="slidenum">
              <a:rPr lang="es-ES" altLang="es-CL">
                <a:solidFill>
                  <a:srgbClr val="000000"/>
                </a:solidFill>
              </a:rPr>
              <a:pPr/>
              <a:t>5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274437" name="Rectangle 5"/>
          <p:cNvSpPr>
            <a:spLocks noChangeArrowheads="1"/>
          </p:cNvSpPr>
          <p:nvPr/>
        </p:nvSpPr>
        <p:spPr bwMode="auto">
          <a:xfrm>
            <a:off x="1695450" y="541867"/>
            <a:ext cx="8877300" cy="600974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0550" y="925642"/>
            <a:ext cx="8229600" cy="582082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r>
              <a:rPr lang="es-MX" altLang="es-CL" sz="2800" dirty="0">
                <a:solidFill>
                  <a:srgbClr val="FFFF00"/>
                </a:solidFill>
              </a:rPr>
              <a:t>Guardia de mar</a:t>
            </a:r>
            <a:r>
              <a:rPr lang="es-MX" altLang="es-CL" sz="2800" dirty="0" smtClean="0">
                <a:solidFill>
                  <a:srgbClr val="FFFF00"/>
                </a:solidFill>
              </a:rPr>
              <a:t>.</a:t>
            </a:r>
            <a:endParaRPr lang="es-MX" altLang="es-CL" sz="2800" dirty="0">
              <a:solidFill>
                <a:srgbClr val="FFFF00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 smtClean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 smtClean="0">
                <a:solidFill>
                  <a:schemeClr val="bg1"/>
                </a:solidFill>
              </a:rPr>
              <a:t>Se </a:t>
            </a:r>
            <a:r>
              <a:rPr lang="es-MX" altLang="es-CL" sz="2400" dirty="0">
                <a:solidFill>
                  <a:schemeClr val="bg1"/>
                </a:solidFill>
              </a:rPr>
              <a:t>podrá establecer para soportar un mal tiempo en puerto y estará en concordancia con el grado de alistamiento necesario.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Normalmente no se interrumpirá cuando el buque fondee por corto tiempo o se trate de fondeo en un puerto sin </a:t>
            </a:r>
            <a:r>
              <a:rPr lang="es-MX" altLang="es-CL" sz="2400" dirty="0" smtClean="0">
                <a:solidFill>
                  <a:schemeClr val="bg1"/>
                </a:solidFill>
              </a:rPr>
              <a:t>abrigo o donde </a:t>
            </a:r>
            <a:r>
              <a:rPr lang="es-MX" altLang="es-CL" sz="2400" dirty="0">
                <a:solidFill>
                  <a:schemeClr val="bg1"/>
                </a:solidFill>
              </a:rPr>
              <a:t>fuese necesario ejercer una mayor vigilancia para la seguridad del buque.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El mando de la Guardia apostada corresponderá a un oficial que será reconocido con el título de </a:t>
            </a:r>
            <a:r>
              <a:rPr lang="es-MX" altLang="es-CL" sz="2400" dirty="0" smtClean="0">
                <a:solidFill>
                  <a:schemeClr val="bg1"/>
                </a:solidFill>
              </a:rPr>
              <a:t>Oficial de guardia</a:t>
            </a:r>
            <a:endParaRPr lang="es-MX" alt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56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DDF8-95A1-4E7A-832C-D64A95F01512}" type="slidenum">
              <a:rPr lang="es-ES" altLang="es-CL">
                <a:solidFill>
                  <a:srgbClr val="000000"/>
                </a:solidFill>
              </a:rPr>
              <a:pPr/>
              <a:t>6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276485" name="Rectangle 5"/>
          <p:cNvSpPr>
            <a:spLocks noChangeArrowheads="1"/>
          </p:cNvSpPr>
          <p:nvPr/>
        </p:nvSpPr>
        <p:spPr bwMode="auto">
          <a:xfrm>
            <a:off x="1790700" y="933450"/>
            <a:ext cx="8496300" cy="5600700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85950" y="1046163"/>
            <a:ext cx="8210550" cy="520065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r>
              <a:rPr lang="es-MX" altLang="es-CL" sz="2800" dirty="0">
                <a:solidFill>
                  <a:srgbClr val="FFFF00"/>
                </a:solidFill>
              </a:rPr>
              <a:t>Guardia de Puerto.</a:t>
            </a:r>
          </a:p>
          <a:p>
            <a:pPr marL="609600" indent="-609600">
              <a:lnSpc>
                <a:spcPct val="80000"/>
              </a:lnSpc>
              <a:buNone/>
            </a:pPr>
            <a:endParaRPr lang="es-MX" altLang="es-CL" sz="28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Tiene por objeto atender los servicios internos y brindar un mínimo de seguridad.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El comandante ordenará pasar de guardia de mar a guardia de puerto o viceversa  en cualquier momento dependiendo de la situación que se viva.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La guardia se establecerá tan pronto el buque haya terminado la maniobra de fondeo o amarre.</a:t>
            </a:r>
          </a:p>
          <a:p>
            <a:pPr marL="609600" indent="-609600" algn="just">
              <a:lnSpc>
                <a:spcPct val="8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El mando de la guardia apostada corresponde a un oficial que será reconocido con el título de Oficial de Guardia.</a:t>
            </a:r>
          </a:p>
        </p:txBody>
      </p:sp>
    </p:spTree>
    <p:extLst>
      <p:ext uri="{BB962C8B-B14F-4D97-AF65-F5344CB8AC3E}">
        <p14:creationId xmlns:p14="http://schemas.microsoft.com/office/powerpoint/2010/main" xmlns="" val="197663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01FC-596A-45D7-B113-3733E70601E5}" type="slidenum">
              <a:rPr lang="es-ES" altLang="es-CL">
                <a:solidFill>
                  <a:srgbClr val="000000"/>
                </a:solidFill>
              </a:rPr>
              <a:pPr/>
              <a:t>7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277509" name="Rectangle 5"/>
          <p:cNvSpPr>
            <a:spLocks noChangeArrowheads="1"/>
          </p:cNvSpPr>
          <p:nvPr/>
        </p:nvSpPr>
        <p:spPr bwMode="auto">
          <a:xfrm>
            <a:off x="1790700" y="1066800"/>
            <a:ext cx="8610600" cy="5486400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10195" y="1020042"/>
            <a:ext cx="8229600" cy="5657849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None/>
            </a:pPr>
            <a:r>
              <a:rPr lang="es-MX" altLang="es-CL" sz="2800" dirty="0">
                <a:solidFill>
                  <a:srgbClr val="FFFF00"/>
                </a:solidFill>
              </a:rPr>
              <a:t>Roles de guardia.</a:t>
            </a:r>
          </a:p>
          <a:p>
            <a:pPr marL="609600" indent="-609600">
              <a:lnSpc>
                <a:spcPct val="90000"/>
              </a:lnSpc>
              <a:buNone/>
            </a:pPr>
            <a:endParaRPr lang="es-MX" altLang="es-CL" sz="28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9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Mensualmente, el 2° Comandante confeccionará un calendario de guardias, en el cual quedará establecido en cualquier momento, la guardia que le corresponde entrar a desempeñarse.</a:t>
            </a:r>
          </a:p>
          <a:p>
            <a:pPr marL="609600" indent="-609600" algn="just">
              <a:lnSpc>
                <a:spcPct val="9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9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Como norma general, los buques navegarán a dos o cuatro guardias dependiendo de lo que disponga el Comandante, de acuerdo a la situación que se viva.</a:t>
            </a:r>
          </a:p>
          <a:p>
            <a:pPr marL="609600" indent="-609600" algn="just">
              <a:lnSpc>
                <a:spcPct val="90000"/>
              </a:lnSpc>
            </a:pPr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90000"/>
              </a:lnSpc>
            </a:pPr>
            <a:r>
              <a:rPr lang="es-MX" altLang="es-CL" sz="2400" dirty="0">
                <a:solidFill>
                  <a:schemeClr val="bg1"/>
                </a:solidFill>
              </a:rPr>
              <a:t>La guardia en puerto será de 24 horas y se relevará a </a:t>
            </a:r>
            <a:r>
              <a:rPr lang="es-MX" altLang="es-CL" sz="2400" dirty="0" smtClean="0">
                <a:solidFill>
                  <a:schemeClr val="bg1"/>
                </a:solidFill>
              </a:rPr>
              <a:t>la hora que disponga el Segundo Comandante, </a:t>
            </a:r>
            <a:r>
              <a:rPr lang="es-MX" altLang="es-CL" sz="2400" dirty="0">
                <a:solidFill>
                  <a:schemeClr val="bg1"/>
                </a:solidFill>
              </a:rPr>
              <a:t>excepto los sábados, domingos y festivos que se hará a las 10:00 hrs.</a:t>
            </a:r>
            <a:endParaRPr lang="es-MX" altLang="es-C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148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A72C9-A410-4B40-867A-EB3C55534420}" type="slidenum">
              <a:rPr lang="es-ES" altLang="es-CL">
                <a:solidFill>
                  <a:srgbClr val="000000"/>
                </a:solidFill>
              </a:rPr>
              <a:pPr/>
              <a:t>8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9252" name="Rectangle 4"/>
          <p:cNvSpPr>
            <a:spLocks noChangeArrowheads="1"/>
          </p:cNvSpPr>
          <p:nvPr/>
        </p:nvSpPr>
        <p:spPr bwMode="auto">
          <a:xfrm>
            <a:off x="1790700" y="1409700"/>
            <a:ext cx="8496300" cy="4800600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2650" y="1809750"/>
            <a:ext cx="7620000" cy="4152900"/>
          </a:xfrm>
        </p:spPr>
        <p:txBody>
          <a:bodyPr/>
          <a:lstStyle/>
          <a:p>
            <a:pPr marL="609600" indent="-609600">
              <a:buNone/>
            </a:pPr>
            <a:r>
              <a:rPr lang="es-MX" altLang="es-CL" sz="2800" dirty="0">
                <a:solidFill>
                  <a:srgbClr val="FFFF00"/>
                </a:solidFill>
              </a:rPr>
              <a:t>Roles de guardia.</a:t>
            </a:r>
          </a:p>
          <a:p>
            <a:pPr marL="609600" indent="-609600">
              <a:buNone/>
            </a:pPr>
            <a:endParaRPr lang="es-MX" altLang="es-CL" sz="3600" dirty="0">
              <a:solidFill>
                <a:schemeClr val="bg1"/>
              </a:solidFill>
            </a:endParaRPr>
          </a:p>
          <a:p>
            <a:pPr marL="609600" indent="-609600" algn="just"/>
            <a:r>
              <a:rPr lang="es-MX" altLang="es-CL" sz="2400" dirty="0">
                <a:solidFill>
                  <a:schemeClr val="bg1"/>
                </a:solidFill>
              </a:rPr>
              <a:t>Cualquier cambio </a:t>
            </a:r>
            <a:r>
              <a:rPr lang="es-MX" altLang="es-CL" sz="2400" dirty="0" smtClean="0">
                <a:solidFill>
                  <a:schemeClr val="bg1"/>
                </a:solidFill>
              </a:rPr>
              <a:t>de </a:t>
            </a:r>
            <a:r>
              <a:rPr lang="es-MX" altLang="es-CL" sz="2400" dirty="0">
                <a:solidFill>
                  <a:schemeClr val="bg1"/>
                </a:solidFill>
              </a:rPr>
              <a:t>guardia de los oficiales, sólo podrá ser ordenado o autorizado por el Comandante o 2° Comandante.</a:t>
            </a:r>
          </a:p>
          <a:p>
            <a:pPr marL="609600" indent="-609600" algn="just"/>
            <a:endParaRPr lang="es-MX" altLang="es-CL" sz="2400" dirty="0">
              <a:solidFill>
                <a:schemeClr val="bg1"/>
              </a:solidFill>
            </a:endParaRPr>
          </a:p>
          <a:p>
            <a:pPr marL="609600" indent="-609600" algn="just"/>
            <a:r>
              <a:rPr lang="es-MX" altLang="es-CL" sz="2400" dirty="0">
                <a:solidFill>
                  <a:schemeClr val="bg1"/>
                </a:solidFill>
              </a:rPr>
              <a:t>Navegando a dos guardias el rol será de 12:00 a 16:00; 16:00 a 20:00; 20:00 a 02:00; 02:00 a 08:00 y 08:00 a 12:00.</a:t>
            </a:r>
          </a:p>
        </p:txBody>
      </p:sp>
    </p:spTree>
    <p:extLst>
      <p:ext uri="{BB962C8B-B14F-4D97-AF65-F5344CB8AC3E}">
        <p14:creationId xmlns:p14="http://schemas.microsoft.com/office/powerpoint/2010/main" xmlns="" val="250065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A72C9-A410-4B40-867A-EB3C55534420}" type="slidenum">
              <a:rPr lang="es-ES" altLang="es-CL">
                <a:solidFill>
                  <a:srgbClr val="000000"/>
                </a:solidFill>
              </a:rPr>
              <a:pPr/>
              <a:t>9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9252" name="Rectangle 4"/>
          <p:cNvSpPr>
            <a:spLocks noChangeArrowheads="1"/>
          </p:cNvSpPr>
          <p:nvPr/>
        </p:nvSpPr>
        <p:spPr bwMode="auto">
          <a:xfrm>
            <a:off x="1790700" y="872067"/>
            <a:ext cx="8496300" cy="5338233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 dirty="0">
              <a:solidFill>
                <a:srgbClr val="000000"/>
              </a:solidFill>
            </a:endParaRP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2650" y="2146874"/>
            <a:ext cx="7620000" cy="3815775"/>
          </a:xfrm>
        </p:spPr>
        <p:txBody>
          <a:bodyPr/>
          <a:lstStyle/>
          <a:p>
            <a:pPr marL="0" indent="0" algn="just">
              <a:buNone/>
            </a:pPr>
            <a:endParaRPr lang="es-CL" sz="2400" dirty="0" smtClean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CL" sz="2400" dirty="0" smtClean="0">
                <a:solidFill>
                  <a:schemeClr val="bg1"/>
                </a:solidFill>
              </a:rPr>
              <a:t>La disposiciones que se establecen en los reglamentos de la Armada, son comunes para el Oficial de Guardia a bordo, tanto en puerto como en la mar, las que deberán ser interpretadas como guía por los Oficiales que cumplan funciones similares en establecimientos terrestres. </a:t>
            </a:r>
            <a:endParaRPr lang="es-MX" altLang="es-CL" sz="2400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es-MX" altLang="es-CL" sz="2400" dirty="0">
              <a:solidFill>
                <a:schemeClr val="bg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69067" y="1192768"/>
            <a:ext cx="721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DEBERES Y OBLIGACIONES DE LOS OFICIALES DE GUARDIA</a:t>
            </a:r>
            <a:endParaRPr lang="es-CL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10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A72C9-A410-4B40-867A-EB3C55534420}" type="slidenum">
              <a:rPr lang="es-ES" altLang="es-CL">
                <a:solidFill>
                  <a:srgbClr val="000000"/>
                </a:solidFill>
              </a:rPr>
              <a:pPr/>
              <a:t>10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9252" name="Rectangle 4"/>
          <p:cNvSpPr>
            <a:spLocks noChangeArrowheads="1"/>
          </p:cNvSpPr>
          <p:nvPr/>
        </p:nvSpPr>
        <p:spPr bwMode="auto">
          <a:xfrm>
            <a:off x="1790700" y="872067"/>
            <a:ext cx="8496300" cy="5338233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 dirty="0">
              <a:solidFill>
                <a:srgbClr val="000000"/>
              </a:solidFill>
            </a:endParaRP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2650" y="2146874"/>
            <a:ext cx="7620000" cy="381577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s-CL" sz="2400" dirty="0" smtClean="0">
                <a:solidFill>
                  <a:schemeClr val="bg1"/>
                </a:solidFill>
              </a:rPr>
              <a:t>El Comandante y 2º Comandante delegan autoridad, en el Oficial de Guardia, para regular el desarrollo de las actividades normales del régimen diario y el control en el cumplimiento de las medidas de seguridad del buque y personal tanto internas como externas. </a:t>
            </a:r>
            <a:endParaRPr lang="es-MX" altLang="es-CL" sz="2400" dirty="0" smtClean="0">
              <a:solidFill>
                <a:schemeClr val="bg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69067" y="1192768"/>
            <a:ext cx="721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>
                <a:solidFill>
                  <a:srgbClr val="FFFF00"/>
                </a:solidFill>
              </a:rPr>
              <a:t>DEBERES Y OBLIGACIONES DE LOS OFICIALES DE GUARDIA</a:t>
            </a:r>
          </a:p>
        </p:txBody>
      </p:sp>
    </p:spTree>
    <p:extLst>
      <p:ext uri="{BB962C8B-B14F-4D97-AF65-F5344CB8AC3E}">
        <p14:creationId xmlns:p14="http://schemas.microsoft.com/office/powerpoint/2010/main" xmlns="" val="13124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A72C9-A410-4B40-867A-EB3C55534420}" type="slidenum">
              <a:rPr lang="es-ES" altLang="es-CL">
                <a:solidFill>
                  <a:srgbClr val="000000"/>
                </a:solidFill>
              </a:rPr>
              <a:pPr/>
              <a:t>11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09252" name="Rectangle 4"/>
          <p:cNvSpPr>
            <a:spLocks noChangeArrowheads="1"/>
          </p:cNvSpPr>
          <p:nvPr/>
        </p:nvSpPr>
        <p:spPr bwMode="auto">
          <a:xfrm>
            <a:off x="1790700" y="618067"/>
            <a:ext cx="8496300" cy="5909733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 dirty="0">
              <a:solidFill>
                <a:srgbClr val="000000"/>
              </a:solidFill>
            </a:endParaRP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28850" y="2065867"/>
            <a:ext cx="7620000" cy="417935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s-CL" sz="2400" dirty="0" smtClean="0">
                <a:solidFill>
                  <a:schemeClr val="bg1"/>
                </a:solidFill>
              </a:rPr>
              <a:t>Esta delegación de autoridad, en ausencia del Comandante y 2º Comandante, lo faculta para ejercer el mando sobre todo el personal que se encuentre presente en la unidad.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s-CL" sz="2400" dirty="0" smtClean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CL" sz="2400" dirty="0" smtClean="0">
                <a:solidFill>
                  <a:schemeClr val="bg1"/>
                </a:solidFill>
              </a:rPr>
              <a:t>Para su desempeño eficiente deberá conocer las diferentes publicaciones oficiales vigentes de la Armada, entre otras ; OA, </a:t>
            </a:r>
            <a:r>
              <a:rPr lang="es-CL" sz="2400" dirty="0" err="1" smtClean="0">
                <a:solidFill>
                  <a:schemeClr val="bg1"/>
                </a:solidFill>
              </a:rPr>
              <a:t>OPI</a:t>
            </a:r>
            <a:r>
              <a:rPr lang="es-CL" sz="2400" dirty="0" smtClean="0">
                <a:solidFill>
                  <a:schemeClr val="bg1"/>
                </a:solidFill>
              </a:rPr>
              <a:t>, Guías </a:t>
            </a:r>
            <a:r>
              <a:rPr lang="es-CL" sz="2400" dirty="0" smtClean="0">
                <a:solidFill>
                  <a:schemeClr val="bg1"/>
                </a:solidFill>
              </a:rPr>
              <a:t>Semanales, Orden del Día e Instrucciones de la Escuadra, ordinarias y clasificadas. 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286001" y="999092"/>
            <a:ext cx="721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>
                <a:solidFill>
                  <a:srgbClr val="FFFF00"/>
                </a:solidFill>
              </a:rPr>
              <a:t>DEBERES Y OBLIGACIONES DE LOS OFICIALES DE GUARDIA</a:t>
            </a:r>
          </a:p>
        </p:txBody>
      </p:sp>
    </p:spTree>
    <p:extLst>
      <p:ext uri="{BB962C8B-B14F-4D97-AF65-F5344CB8AC3E}">
        <p14:creationId xmlns:p14="http://schemas.microsoft.com/office/powerpoint/2010/main" xmlns="" val="87117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ADBD-F62A-4B65-9336-A26DA8C5D395}" type="slidenum">
              <a:rPr lang="es-ES" altLang="es-CL">
                <a:solidFill>
                  <a:srgbClr val="000000"/>
                </a:solidFill>
              </a:rPr>
              <a:pPr/>
              <a:t>12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20517" name="Rectangle 5"/>
          <p:cNvSpPr>
            <a:spLocks noChangeArrowheads="1"/>
          </p:cNvSpPr>
          <p:nvPr/>
        </p:nvSpPr>
        <p:spPr bwMode="auto">
          <a:xfrm>
            <a:off x="1790700" y="601133"/>
            <a:ext cx="8496300" cy="560916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068733" cy="4525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 smtClean="0">
                <a:solidFill>
                  <a:schemeClr val="bg1"/>
                </a:solidFill>
              </a:rPr>
              <a:t>Aplicará </a:t>
            </a:r>
            <a:r>
              <a:rPr lang="es-MX" altLang="es-CL" sz="2400" dirty="0">
                <a:solidFill>
                  <a:schemeClr val="bg1"/>
                </a:solidFill>
              </a:rPr>
              <a:t>criterio, doctrina común e iniciativa para el buen desempeño de su guardia.  Excusar su inacción por falta de órdenes constituye una conducta negligente e inaceptable</a:t>
            </a:r>
            <a:r>
              <a:rPr lang="es-MX" altLang="es-CL" sz="2400" dirty="0" smtClean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None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Cuando no haya Jefe de servicio, el Oficial de Guardia será responsable ante el Comandante de :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Empleo oportuno y eficaz del armamento.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La vigilancia al exterior.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La prevención de accidentes.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El acucioso desempeño de los vigilantes, vigías y centinelas. </a:t>
            </a:r>
          </a:p>
        </p:txBody>
      </p:sp>
      <p:sp>
        <p:nvSpPr>
          <p:cNvPr id="6" name="CuadroTexto 1"/>
          <p:cNvSpPr txBox="1"/>
          <p:nvPr/>
        </p:nvSpPr>
        <p:spPr>
          <a:xfrm>
            <a:off x="2201333" y="913695"/>
            <a:ext cx="721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Obligaciones del Oficial de Guardia</a:t>
            </a:r>
            <a:endParaRPr lang="es-CL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391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27C0-5EED-440E-BD81-08825939E42F}" type="slidenum">
              <a:rPr lang="es-ES" altLang="es-CL">
                <a:solidFill>
                  <a:srgbClr val="000000"/>
                </a:solidFill>
              </a:rPr>
              <a:pPr/>
              <a:t>13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21541" name="Rectangle 5"/>
          <p:cNvSpPr>
            <a:spLocks noChangeArrowheads="1"/>
          </p:cNvSpPr>
          <p:nvPr/>
        </p:nvSpPr>
        <p:spPr bwMode="auto">
          <a:xfrm>
            <a:off x="1790700" y="550333"/>
            <a:ext cx="8496300" cy="565996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2"/>
            <a:ext cx="8060267" cy="4233332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 smtClean="0">
                <a:solidFill>
                  <a:schemeClr val="bg1"/>
                </a:solidFill>
              </a:rPr>
              <a:t>Deberá </a:t>
            </a:r>
            <a:r>
              <a:rPr lang="es-MX" altLang="es-CL" sz="2400" dirty="0">
                <a:solidFill>
                  <a:schemeClr val="bg1"/>
                </a:solidFill>
              </a:rPr>
              <a:t>asegurase de que se hayan adoptado todas las medidas de seguridad necesarias según las OPI del buque para la ejecución de trabajos</a:t>
            </a:r>
            <a:r>
              <a:rPr lang="es-MX" altLang="es-CL" sz="2400" dirty="0" smtClean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None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Velará permanentemente por la salud de su personal: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Adecuado uso de protección contra accidentes.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Evitara el exceso de fatiga física en las faenas.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Dispondrá la adecuada ventilación y temperatura de los departamentos.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Del uso de ropa de abrigo o de agua apropiada.</a:t>
            </a:r>
          </a:p>
          <a:p>
            <a:pPr marL="990600" lvl="1" indent="-533400"/>
            <a:r>
              <a:rPr lang="es-MX" altLang="es-CL" sz="2000" dirty="0">
                <a:solidFill>
                  <a:schemeClr val="bg1"/>
                </a:solidFill>
              </a:rPr>
              <a:t>Verificará la exactitud de las horas de rancho y de descanso.</a:t>
            </a:r>
          </a:p>
          <a:p>
            <a:pPr marL="990600" lvl="1" indent="-533400"/>
            <a:endParaRPr lang="es-MX" altLang="es-CL" sz="2000" dirty="0">
              <a:solidFill>
                <a:schemeClr val="bg1"/>
              </a:solidFill>
            </a:endParaRPr>
          </a:p>
          <a:p>
            <a:pPr marL="609600" indent="-609600"/>
            <a:endParaRPr lang="es-MX" altLang="es-CL" sz="2400" dirty="0">
              <a:solidFill>
                <a:schemeClr val="bg1"/>
              </a:solidFill>
            </a:endParaRPr>
          </a:p>
        </p:txBody>
      </p:sp>
      <p:sp>
        <p:nvSpPr>
          <p:cNvPr id="6" name="CuadroTexto 1"/>
          <p:cNvSpPr txBox="1"/>
          <p:nvPr/>
        </p:nvSpPr>
        <p:spPr>
          <a:xfrm>
            <a:off x="2201333" y="913695"/>
            <a:ext cx="721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Obligaciones del Oficial de Guardia</a:t>
            </a:r>
            <a:endParaRPr lang="es-CL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97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8C0B-E99F-405F-AE0A-534C49FDCC84}" type="slidenum">
              <a:rPr lang="es-ES" altLang="es-CL">
                <a:solidFill>
                  <a:srgbClr val="000000"/>
                </a:solidFill>
              </a:rPr>
              <a:pPr/>
              <a:t>14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23589" name="Rectangle 5"/>
          <p:cNvSpPr>
            <a:spLocks noChangeArrowheads="1"/>
          </p:cNvSpPr>
          <p:nvPr/>
        </p:nvSpPr>
        <p:spPr bwMode="auto">
          <a:xfrm>
            <a:off x="1790700" y="575733"/>
            <a:ext cx="8496300" cy="563456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57302"/>
            <a:ext cx="8229600" cy="4779432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endParaRPr lang="es-MX" altLang="es-CL" sz="2400" dirty="0" smtClean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 smtClean="0">
                <a:solidFill>
                  <a:schemeClr val="bg1"/>
                </a:solidFill>
              </a:rPr>
              <a:t>Su </a:t>
            </a:r>
            <a:r>
              <a:rPr lang="es-MX" altLang="es-CL" sz="2400" dirty="0">
                <a:solidFill>
                  <a:schemeClr val="bg1"/>
                </a:solidFill>
              </a:rPr>
              <a:t>relevo solo puede ser autorizado por el Comandante o 2° Comandante, dejándose para ello constancia en el bitácora.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Cumplirá todas las normas de ceremonial aplicables.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Conocerá todos los zafarranchos del buque con el fin de dirigirlos con  habilidad en cualquier momento.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Vigilará el aspecto marinero y limpieza del buque.</a:t>
            </a:r>
          </a:p>
          <a:p>
            <a:pPr marL="609600" indent="-609600"/>
            <a:endParaRPr lang="es-MX" altLang="es-CL" sz="2400" dirty="0">
              <a:solidFill>
                <a:schemeClr val="bg1"/>
              </a:solidFill>
            </a:endParaRPr>
          </a:p>
        </p:txBody>
      </p:sp>
      <p:sp>
        <p:nvSpPr>
          <p:cNvPr id="6" name="CuadroTexto 1"/>
          <p:cNvSpPr txBox="1"/>
          <p:nvPr/>
        </p:nvSpPr>
        <p:spPr>
          <a:xfrm>
            <a:off x="2201333" y="913695"/>
            <a:ext cx="721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Obligaciones del Oficial de Guardia</a:t>
            </a:r>
            <a:endParaRPr lang="es-CL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02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0BADB-BB2F-4AAF-BD4C-923F220C4F1F}" type="slidenum">
              <a:rPr lang="es-ES" altLang="es-CL">
                <a:solidFill>
                  <a:srgbClr val="000000"/>
                </a:solidFill>
              </a:rPr>
              <a:pPr/>
              <a:t>15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322565" name="Rectangle 5"/>
          <p:cNvSpPr>
            <a:spLocks noChangeArrowheads="1"/>
          </p:cNvSpPr>
          <p:nvPr/>
        </p:nvSpPr>
        <p:spPr bwMode="auto">
          <a:xfrm>
            <a:off x="1790700" y="575733"/>
            <a:ext cx="8496300" cy="5634567"/>
          </a:xfrm>
          <a:prstGeom prst="rect">
            <a:avLst/>
          </a:prstGeom>
          <a:solidFill>
            <a:schemeClr val="tx1">
              <a:alpha val="57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b="1">
              <a:solidFill>
                <a:srgbClr val="000000"/>
              </a:solidFill>
            </a:endParaRP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64266" y="1529453"/>
            <a:ext cx="8187267" cy="410934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s-MX" altLang="es-CL" sz="2400" dirty="0" smtClean="0">
                <a:solidFill>
                  <a:schemeClr val="bg1"/>
                </a:solidFill>
              </a:rPr>
              <a:t>Controlará </a:t>
            </a:r>
            <a:r>
              <a:rPr lang="es-MX" altLang="es-CL" sz="2400" dirty="0">
                <a:solidFill>
                  <a:schemeClr val="bg1"/>
                </a:solidFill>
              </a:rPr>
              <a:t>la integridad estanca de su buque.</a:t>
            </a:r>
          </a:p>
          <a:p>
            <a:pPr>
              <a:buFont typeface="Wingdings" panose="05000000000000000000" pitchFamily="2" charset="2"/>
              <a:buChar char="ü"/>
            </a:pPr>
            <a:endParaRPr lang="es-MX" altLang="es-CL" sz="2400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altLang="es-CL" sz="2400" dirty="0">
                <a:solidFill>
                  <a:schemeClr val="bg1"/>
                </a:solidFill>
              </a:rPr>
              <a:t>Tendrá la facultad para castigar o arrestar preventivamente a cualquiera que contravenga las disposiciones de régimen establecido o cometiera una falta o delito, dando cuenta a la brevedad posible a su comandante o 2° Cmdte.</a:t>
            </a:r>
          </a:p>
          <a:p>
            <a:pPr marL="609600" indent="-609600"/>
            <a:endParaRPr lang="es-MX" altLang="es-CL" sz="2400" dirty="0">
              <a:solidFill>
                <a:schemeClr val="bg1"/>
              </a:solidFill>
            </a:endParaRPr>
          </a:p>
        </p:txBody>
      </p:sp>
      <p:sp>
        <p:nvSpPr>
          <p:cNvPr id="6" name="CuadroTexto 1"/>
          <p:cNvSpPr txBox="1"/>
          <p:nvPr/>
        </p:nvSpPr>
        <p:spPr>
          <a:xfrm>
            <a:off x="2201333" y="913695"/>
            <a:ext cx="721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Obligaciones del Oficial de Guardia</a:t>
            </a:r>
            <a:endParaRPr lang="es-CL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134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980</Words>
  <Application>Microsoft Office PowerPoint</Application>
  <PresentationFormat>Personalizado</PresentationFormat>
  <Paragraphs>111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Diseño predeterminado</vt:lpstr>
      <vt:lpstr>1_Diseño predeterminado</vt:lpstr>
      <vt:lpstr>2_Diseño predeterminado</vt:lpstr>
      <vt:lpstr>3_Diseño predeterminado</vt:lpstr>
      <vt:lpstr>Diapositiva 1</vt:lpstr>
      <vt:lpstr>Temario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N01 Jefe Depto. Aconges T1 R. Vasquez B.</dc:creator>
  <cp:lastModifiedBy>13427331-3</cp:lastModifiedBy>
  <cp:revision>28</cp:revision>
  <dcterms:created xsi:type="dcterms:W3CDTF">2015-08-26T19:22:52Z</dcterms:created>
  <dcterms:modified xsi:type="dcterms:W3CDTF">2022-03-11T11:31:30Z</dcterms:modified>
</cp:coreProperties>
</file>