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8" r:id="rId4"/>
    <p:sldId id="261" r:id="rId5"/>
    <p:sldId id="264" r:id="rId6"/>
    <p:sldId id="262" r:id="rId7"/>
    <p:sldId id="265" r:id="rId8"/>
    <p:sldId id="267" r:id="rId9"/>
    <p:sldId id="263" r:id="rId10"/>
    <p:sldId id="266" r:id="rId11"/>
    <p:sldId id="260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 snapToObjects="1">
      <p:cViewPr varScale="1">
        <p:scale>
          <a:sx n="104" d="100"/>
          <a:sy n="104" d="100"/>
        </p:scale>
        <p:origin x="23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426702-7B04-FC46-A518-CE2CDFDCF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C188772-670C-C344-BA08-68214B852C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F95AEF9-A0FC-0344-ADA9-84C98272C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30/8/20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19F798-607A-3641-8EDC-2A0C027B3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6C55E2-6B38-CB40-967F-B48A559BF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79783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9BEE5A-3F89-E44F-AAAD-91DB2B148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FA0363-552E-6748-8EFC-27EBE2AA94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906FCE-1E95-A642-AC6C-BB2D10F7D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30/8/20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AC62FE0-7E2C-1C4F-A409-EC7727AE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4B6D00-2637-D147-BF9E-F69667057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78095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F2451D-22C8-F243-AA11-80CA74066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466967A-562C-F24E-9036-CC3DD164C4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91CDA15-DC15-754E-AA2C-D9F68C356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30/8/20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58A6ACD-CC7E-914A-9B1B-2742E9300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0630701-25C7-9E44-B80C-89D24EA6F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91157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57187A-37BE-994F-B248-391B31839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3F7E54-2377-4E44-8019-4C2C54848E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C334385-BB27-4A4A-9DFE-8A5B9594C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C7EE071-B0CF-2D49-9C05-154C5EEC0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30/8/20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2C6ACB0-2593-EA41-8F41-ECB26DF1F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87EA4B-EF44-9E43-9677-03CE5F67E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48439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3E76E6-5C1C-DF40-8D59-A1E2F78E8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F26DE90-F022-E848-A78B-1136170176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373C5E6-71F4-854A-808B-CE57419492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ACF2AFC-8895-FF4F-BA12-DE7A1F7BF2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C96FA5D-EB73-2446-988C-2D9FBD00CD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5220D5E-19B3-0E4E-8702-BE82514B8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30/8/20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D71C16D-00D3-E142-AB4E-2C0098AB6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971FA9E-AD4E-9244-ABC1-D9790829B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6122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6C0CFE-0E79-2749-BC8F-A0D59EA20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37F6B65-5A5B-9149-81FD-F0A8CB464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30/8/20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0B36D7C-ABE0-D34A-95DB-B3C934CAB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CB19C0E-D544-474A-A681-46EF30F1D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41399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544A13A-5615-0647-8C05-553BDECEC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30/8/20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F8A2630-AE6E-1C4A-969F-DFC0D0728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CF11CA4-3FA4-904F-AA85-D43C965CF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22932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FED057-86B2-524E-B2A8-27A952C2D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161CDE9-1E4A-1E4A-A1A4-1ACA3BD1EE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0FDD757-B2CC-A242-82A6-01845EF12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9D7351-4A4A-8D44-B65F-6B64251B6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30/8/20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E3F57B1-33F2-F146-B3F0-06D8A6998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D5051C4-35C3-B44F-A775-93EE1A966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20175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5FFE5D-63BB-C745-BC5E-BCE0CC929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1AB0393-D161-8940-B60A-B9150D0B56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9190A53-617F-8B47-A3C6-40ADD84A0E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C0C084-A5C4-7E45-B9F7-697E72603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30/8/20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D64E2C-E570-7E4E-8118-9526F89E4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012AB3-BB8C-EE44-A5F2-979157006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27472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D017B1-8BD4-EE4F-BC43-7EEA79078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893D40-AD4E-8140-9DB4-7507261F47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39C25D-42FE-DF4B-AD02-9BE1E82BB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30/8/20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CA1B56E-409B-6446-A21D-282383B12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0432CB-E24A-4F4B-8B1C-D5080BED7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73274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0E904CA-A466-3D42-B99D-65CC8CB9B3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B7DEB54-F1B0-A646-A938-F081C6DB01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B794FE-8AA0-CE4F-8658-4FDEB71DE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30/8/20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D4B86F2-1172-DF48-B76B-5DE9434CC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1DC9F2-6973-AA42-AEAF-984DFB2B6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08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D3EDBD4-7FD8-5943-A37E-A9204ED14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6E9E833-7740-3642-B6E7-86A7EE6FD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E23596-4A6A-EE41-B0F5-4582DC4733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1A60D6-D12A-8646-BA34-4800F3FEC823}" type="datetimeFigureOut">
              <a:rPr lang="es-ES_tradnl" smtClean="0"/>
              <a:t>30/8/20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CF788CF-9DFE-3B42-B38F-9A14A21E80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40607E-1442-084C-A3D3-D78B2233FD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6971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01C9CC24-B375-4226-BF2B-61FADBBA6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D70A28E-4FD8-4474-A206-E15B5EBB3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1084747"/>
            <a:ext cx="12188952" cy="3294207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39647E21-5366-4638-AC97-D8CD4111E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r="8214" b="45501"/>
          <a:stretch>
            <a:fillRect/>
          </a:stretch>
        </p:blipFill>
        <p:spPr>
          <a:xfrm flipV="1">
            <a:off x="0" y="0"/>
            <a:ext cx="12191999" cy="4473360"/>
          </a:xfrm>
          <a:custGeom>
            <a:avLst/>
            <a:gdLst>
              <a:gd name="connsiteX0" fmla="*/ 0 w 12191999"/>
              <a:gd name="connsiteY0" fmla="*/ 4473360 h 4473360"/>
              <a:gd name="connsiteX1" fmla="*/ 12191999 w 12191999"/>
              <a:gd name="connsiteY1" fmla="*/ 4473360 h 4473360"/>
              <a:gd name="connsiteX2" fmla="*/ 12191999 w 12191999"/>
              <a:gd name="connsiteY2" fmla="*/ 0 h 4473360"/>
              <a:gd name="connsiteX3" fmla="*/ 0 w 12191999"/>
              <a:gd name="connsiteY3" fmla="*/ 0 h 4473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4473360">
                <a:moveTo>
                  <a:pt x="0" y="4473360"/>
                </a:moveTo>
                <a:lnTo>
                  <a:pt x="12191999" y="4473360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49FEA55-9A80-554C-9323-F8F7C90293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3925" y="2076450"/>
            <a:ext cx="10684151" cy="1345134"/>
          </a:xfrm>
        </p:spPr>
        <p:txBody>
          <a:bodyPr anchor="ctr">
            <a:normAutofit/>
          </a:bodyPr>
          <a:lstStyle/>
          <a:p>
            <a:r>
              <a:rPr lang="es-ES_tradnl" sz="5600" b="1">
                <a:solidFill>
                  <a:srgbClr val="FFFFFF"/>
                </a:solidFill>
              </a:rPr>
              <a:t>Propagación de errores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9A5D5AA-61F0-7045-84AF-739643361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1575" y="4473360"/>
            <a:ext cx="9469211" cy="865639"/>
          </a:xfrm>
        </p:spPr>
        <p:txBody>
          <a:bodyPr anchor="ctr">
            <a:normAutofit/>
          </a:bodyPr>
          <a:lstStyle/>
          <a:p>
            <a:r>
              <a:rPr lang="es-ES_tradnl" sz="2800">
                <a:solidFill>
                  <a:srgbClr val="000000"/>
                </a:solidFill>
              </a:rPr>
              <a:t>Prof. Cristian Romanque</a:t>
            </a:r>
          </a:p>
        </p:txBody>
      </p:sp>
    </p:spTree>
    <p:extLst>
      <p:ext uri="{BB962C8B-B14F-4D97-AF65-F5344CB8AC3E}">
        <p14:creationId xmlns:p14="http://schemas.microsoft.com/office/powerpoint/2010/main" val="2593262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3873AB-F44F-D543-BF3D-9A21DB9D0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b="1" dirty="0">
                <a:solidFill>
                  <a:srgbClr val="7030A0"/>
                </a:solidFill>
              </a:rPr>
              <a:t>Cómo se propagan los errores de las mediciones al determinar otra cantidad física?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61879A76-D7FB-534C-86F3-F0DA07F7F2DC}"/>
                  </a:ext>
                </a:extLst>
              </p:cNvPr>
              <p:cNvSpPr/>
              <p:nvPr/>
            </p:nvSpPr>
            <p:spPr>
              <a:xfrm>
                <a:off x="1116067" y="1720742"/>
                <a:ext cx="9959866" cy="26468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Frecuentemente combinaremos aritméticamente algunas cantidades medidas directamente  para obtener algún resultado o medición indirecta. </a:t>
                </a:r>
                <a:r>
                  <a:rPr lang="es-CL" b="1" dirty="0">
                    <a:solidFill>
                      <a:schemeClr val="accent5">
                        <a:lumMod val="50000"/>
                      </a:schemeClr>
                    </a:solidFill>
                    <a:latin typeface="+mj-lt"/>
                  </a:rPr>
                  <a:t>Por ejemplo, una distancia dividida por un intervalo de tiempo para obtener velocidad</a:t>
                </a:r>
                <a:r>
                  <a:rPr lang="es-CL" dirty="0">
                    <a:solidFill>
                      <a:schemeClr val="accent5">
                        <a:lumMod val="50000"/>
                      </a:schemeClr>
                    </a:solidFill>
                    <a:latin typeface="+mj-lt"/>
                  </a:rPr>
                  <a:t>.</a:t>
                </a:r>
              </a:p>
              <a:p>
                <a:pPr algn="just"/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</a:t>
                </a:r>
                <a:r>
                  <a:rPr lang="es-CL" dirty="0">
                    <a:solidFill>
                      <a:srgbClr val="FF0000"/>
                    </a:solidFill>
                    <a:latin typeface="+mj-lt"/>
                  </a:rPr>
                  <a:t>¿cómo estimar el error de la cantidad resultante?. 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Vamos a suponer que tenemos dos cantidades </a:t>
                </a:r>
                <a:r>
                  <a:rPr lang="es-CL" b="1" dirty="0">
                    <a:solidFill>
                      <a:srgbClr val="002060"/>
                    </a:solidFill>
                    <a:latin typeface="+mj-lt"/>
                  </a:rPr>
                  <a:t>X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e </a:t>
                </a:r>
                <a:r>
                  <a:rPr lang="es-CL" b="1" dirty="0">
                    <a:solidFill>
                      <a:srgbClr val="002060"/>
                    </a:solidFill>
                    <a:latin typeface="+mj-lt"/>
                  </a:rPr>
                  <a:t>Y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medidas directamente y de manera independiente, cuyos errores son </a:t>
                </a:r>
                <a:r>
                  <a:rPr lang="es-CL" b="1" dirty="0">
                    <a:solidFill>
                      <a:srgbClr val="002060"/>
                    </a:solidFill>
                    <a:latin typeface="+mj-lt"/>
                  </a:rPr>
                  <a:t>𝛿X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y </a:t>
                </a:r>
                <a:r>
                  <a:rPr lang="es-CL" b="1" dirty="0">
                    <a:solidFill>
                      <a:srgbClr val="002060"/>
                    </a:solidFill>
                  </a:rPr>
                  <a:t>𝛿</a:t>
                </a:r>
                <a:r>
                  <a:rPr lang="es-CL" b="1" dirty="0">
                    <a:solidFill>
                      <a:srgbClr val="002060"/>
                    </a:solidFill>
                    <a:latin typeface="+mj-lt"/>
                  </a:rPr>
                  <a:t>Y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respectivamente: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</m:bar>
                      <m: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δX</m:t>
                      </m:r>
                    </m:oMath>
                  </m:oMathPara>
                </a14:m>
                <a:endParaRPr lang="es-CL" dirty="0">
                  <a:solidFill>
                    <a:srgbClr val="0070C0"/>
                  </a:solidFill>
                  <a:latin typeface="+mj-lt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i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</m:bar>
                      <m:r>
                        <a:rPr lang="es-ES" i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 i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δY</m:t>
                      </m:r>
                    </m:oMath>
                  </m:oMathPara>
                </a14:m>
                <a:endParaRPr lang="es-CL" dirty="0">
                  <a:solidFill>
                    <a:srgbClr val="002060"/>
                  </a:solidFill>
                  <a:latin typeface="+mj-lt"/>
                </a:endParaRPr>
              </a:p>
              <a:p>
                <a:pPr algn="just"/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Supondremos además que en ambos casos el error es pequeño comparado con el valor medido</a:t>
                </a:r>
              </a:p>
              <a:p>
                <a:pPr algn="just"/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Existen tres reglas simples que abarcan la mayoría de los casos con los que nos encontraremos. </a:t>
                </a:r>
                <a:endParaRPr lang="es-ES_tradnl" dirty="0">
                  <a:solidFill>
                    <a:srgbClr val="002060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61879A76-D7FB-534C-86F3-F0DA07F7F2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6067" y="1720742"/>
                <a:ext cx="9959866" cy="2646878"/>
              </a:xfrm>
              <a:prstGeom prst="rect">
                <a:avLst/>
              </a:prstGeom>
              <a:blipFill>
                <a:blip r:embed="rId2"/>
                <a:stretch>
                  <a:fillRect l="-382" t="-962" r="-510" b="-288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n 3">
            <a:extLst>
              <a:ext uri="{FF2B5EF4-FFF2-40B4-BE49-F238E27FC236}">
                <a16:creationId xmlns:a16="http://schemas.microsoft.com/office/drawing/2014/main" id="{DDC15722-D205-F140-9637-E27617C306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4739" y="4609869"/>
            <a:ext cx="4402521" cy="188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660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AE2E4A-80BD-B04D-983A-2EDF0DE15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7030A0"/>
                </a:solidFill>
              </a:rPr>
              <a:t>Antes de comenzar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429CE20-7B87-9049-B02A-2199143000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_tradnl" dirty="0">
                <a:solidFill>
                  <a:srgbClr val="002060"/>
                </a:solidFill>
              </a:rPr>
              <a:t>Recuerde: </a:t>
            </a:r>
          </a:p>
          <a:p>
            <a:r>
              <a:rPr lang="es-ES_tradnl" dirty="0">
                <a:solidFill>
                  <a:srgbClr val="002060"/>
                </a:solidFill>
              </a:rPr>
              <a:t>Expresar el error de una medición, ya sea directa o indirecta, solo con una cifra significativa. </a:t>
            </a:r>
          </a:p>
          <a:p>
            <a:r>
              <a:rPr lang="es-ES_tradnl" dirty="0">
                <a:solidFill>
                  <a:srgbClr val="002060"/>
                </a:solidFill>
              </a:rPr>
              <a:t>La lectura, el promedio o la mejor estimación de una medición debe estar expresada con el numero adecuado de cifras significativas, el que dependerá del error. </a:t>
            </a:r>
          </a:p>
          <a:p>
            <a:r>
              <a:rPr lang="es-ES_tradnl" dirty="0">
                <a:solidFill>
                  <a:srgbClr val="002060"/>
                </a:solidFill>
              </a:rPr>
              <a:t>Usted debe decidir en que casos y hasta que cifra aproximar.</a:t>
            </a:r>
          </a:p>
          <a:p>
            <a:r>
              <a:rPr lang="es-ES_tradnl" dirty="0">
                <a:solidFill>
                  <a:srgbClr val="002060"/>
                </a:solidFill>
              </a:rPr>
              <a:t>Utilizar las reglas de aproximación correspondiente.     </a:t>
            </a:r>
          </a:p>
          <a:p>
            <a:pPr marL="0" indent="0">
              <a:buNone/>
            </a:pPr>
            <a:r>
              <a:rPr lang="es-ES_tradnl" dirty="0">
                <a:solidFill>
                  <a:srgbClr val="002060"/>
                </a:solidFill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707202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4EAAB2-7CC4-524B-BD5D-15EA83F3D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 dirty="0">
                <a:solidFill>
                  <a:srgbClr val="002060"/>
                </a:solidFill>
              </a:rPr>
              <a:t>Suma y/o resta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B4F3A8E7-14CD-6C4D-9CE7-23AB56695EE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1353800" cy="4667250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 algn="just">
                  <a:buNone/>
                </a:pPr>
                <a:r>
                  <a:rPr lang="es-ES" dirty="0">
                    <a:solidFill>
                      <a:srgbClr val="002060"/>
                    </a:solidFill>
                    <a:latin typeface="+mj-lt"/>
                  </a:rPr>
                  <a:t>Suponga que queremos determinar </a:t>
                </a:r>
                <a:r>
                  <a:rPr lang="es-ES" b="1" dirty="0">
                    <a:solidFill>
                      <a:srgbClr val="0070C0"/>
                    </a:solidFill>
                    <a:latin typeface="+mj-lt"/>
                  </a:rPr>
                  <a:t>Z</a:t>
                </a:r>
                <a:r>
                  <a:rPr lang="es-ES" dirty="0">
                    <a:solidFill>
                      <a:srgbClr val="002060"/>
                    </a:solidFill>
                    <a:latin typeface="+mj-lt"/>
                  </a:rPr>
                  <a:t> como </a:t>
                </a:r>
                <a:r>
                  <a:rPr lang="es-ES" b="1" dirty="0">
                    <a:solidFill>
                      <a:srgbClr val="0070C0"/>
                    </a:solidFill>
                    <a:latin typeface="+mj-lt"/>
                  </a:rPr>
                  <a:t>X+Y</a:t>
                </a:r>
                <a:r>
                  <a:rPr lang="es-ES" dirty="0">
                    <a:solidFill>
                      <a:srgbClr val="002060"/>
                    </a:solidFill>
                    <a:latin typeface="+mj-lt"/>
                  </a:rPr>
                  <a:t>, donde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X</m:t>
                    </m:r>
                    <m:r>
                      <a:rPr lang="es-ES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δX</m:t>
                    </m:r>
                  </m:oMath>
                </a14:m>
                <a:r>
                  <a:rPr lang="es-CL" dirty="0">
                    <a:solidFill>
                      <a:srgbClr val="0070C0"/>
                    </a:solidFill>
                    <a:latin typeface="+mj-lt"/>
                  </a:rPr>
                  <a:t>  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Y</m:t>
                    </m:r>
                    <m:r>
                      <a:rPr lang="es-ES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</m:ba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δY</m:t>
                    </m:r>
                  </m:oMath>
                </a14:m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. El resultado de la operación será:  </a:t>
                </a:r>
              </a:p>
              <a:p>
                <a:pPr marL="0" indent="0" algn="ctr">
                  <a:buNone/>
                </a:pPr>
                <a:r>
                  <a:rPr lang="es-ES" dirty="0">
                    <a:solidFill>
                      <a:srgbClr val="002060"/>
                    </a:solidFill>
                    <a:latin typeface="+mj-lt"/>
                  </a:rPr>
                  <a:t>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Z</m:t>
                    </m: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 b="0" i="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</m:oMath>
                </a14:m>
                <a:endParaRPr lang="es-CL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 algn="just">
                  <a:buNone/>
                </a:pP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Donde </a:t>
                </a:r>
              </a:p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rgbClr val="7030A0"/>
                    </a:solidFill>
                    <a:latin typeface="+mj-lt"/>
                  </a:rPr>
                  <a:t> =</a:t>
                </a:r>
                <a:r>
                  <a:rPr lang="es-ES" dirty="0">
                    <a:solidFill>
                      <a:srgbClr val="7030A0"/>
                    </a:solidFill>
                    <a:latin typeface="+mj-lt"/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 b="0" i="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+</m:t>
                    </m:r>
                    <m:bar>
                      <m:barPr>
                        <m:pos m:val="top"/>
                        <m:ctrlPr>
                          <a:rPr lang="es-ES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 b="0" i="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rgbClr val="7030A0"/>
                    </a:solidFill>
                    <a:latin typeface="+mj-lt"/>
                  </a:rPr>
                  <a:t>  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y </a:t>
                </a:r>
                <a14:m>
                  <m:oMath xmlns:m="http://schemas.openxmlformats.org/officeDocument/2006/math">
                    <m:r>
                      <a:rPr lang="es-ES" b="0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  <m:r>
                      <a:rPr lang="es-ES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s-ES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s-ES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δX</m:t>
                            </m:r>
                          </m:e>
                          <m:sup>
                            <m: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s-ES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𝑌</m:t>
                            </m:r>
                          </m:e>
                          <m:sup>
                            <m: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s-ES_tradnl" dirty="0">
                  <a:latin typeface="+mj-lt"/>
                </a:endParaRPr>
              </a:p>
              <a:p>
                <a:pPr marL="0" indent="0">
                  <a:buNone/>
                </a:pPr>
                <a:endParaRPr lang="es-ES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>
                  <a:buNone/>
                </a:pPr>
                <a:r>
                  <a:rPr lang="es-ES" dirty="0">
                    <a:solidFill>
                      <a:srgbClr val="002060"/>
                    </a:solidFill>
                    <a:latin typeface="+mj-lt"/>
                  </a:rPr>
                  <a:t>De la misma manera si </a:t>
                </a:r>
                <a:r>
                  <a:rPr lang="es-ES" b="1" dirty="0">
                    <a:solidFill>
                      <a:srgbClr val="0070C0"/>
                    </a:solidFill>
                    <a:latin typeface="+mj-lt"/>
                  </a:rPr>
                  <a:t>Z = X-Y</a:t>
                </a:r>
              </a:p>
              <a:p>
                <a:pPr marL="0" indent="0" algn="ctr">
                  <a:buNone/>
                </a:pPr>
                <a:r>
                  <a:rPr lang="es-ES" dirty="0">
                    <a:solidFill>
                      <a:srgbClr val="7030A0"/>
                    </a:solidFill>
                  </a:rPr>
                  <a:t>    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Z</m:t>
                    </m: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</m:oMath>
                </a14:m>
                <a:endParaRPr lang="es-CL" dirty="0">
                  <a:solidFill>
                    <a:srgbClr val="002060"/>
                  </a:solidFill>
                </a:endParaRPr>
              </a:p>
              <a:p>
                <a:pPr marL="0" indent="0" algn="just">
                  <a:buNone/>
                </a:pP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Donde</a:t>
                </a:r>
                <a:r>
                  <a:rPr lang="es-CL" dirty="0">
                    <a:solidFill>
                      <a:srgbClr val="00206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 =</a:t>
                </a:r>
                <a:r>
                  <a:rPr lang="es-ES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  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y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s-ES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δX</m:t>
                            </m:r>
                          </m:e>
                          <m:sup>
                            <m: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s-ES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𝑌</m:t>
                            </m:r>
                          </m:e>
                          <m:sup>
                            <m: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s-ES_tradnl" dirty="0">
                  <a:latin typeface="+mj-lt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B4F3A8E7-14CD-6C4D-9CE7-23AB56695EE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1353800" cy="4667250"/>
              </a:xfrm>
              <a:blipFill>
                <a:blip r:embed="rId2"/>
                <a:stretch>
                  <a:fillRect l="-1007" t="-1902" r="-895" b="-81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6710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A8149D-5D3A-B840-BD7D-A7635D9F5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>
                <a:solidFill>
                  <a:srgbClr val="002060"/>
                </a:solidFill>
              </a:rPr>
              <a:t>Ejemplo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7AF5B89-33AC-2648-9336-FFF978BEA83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2252105"/>
              </a:xfrm>
            </p:spPr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es-CL" dirty="0"/>
                  <a:t>En un experimento se introducen dos líquidos en un matraz y se quiere hallar la masa total (M</a:t>
                </a:r>
                <a:r>
                  <a:rPr lang="es-CL" baseline="-25000" dirty="0"/>
                  <a:t>total</a:t>
                </a:r>
                <a:r>
                  <a:rPr lang="es-CL" dirty="0"/>
                  <a:t>) del líquido. Se conoce que la masa del líquido 1 es: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ES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100</m:t>
                          </m:r>
                          <m:r>
                            <a:rPr lang="es-ES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±1</m:t>
                          </m:r>
                        </m:e>
                      </m:d>
                      <m: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es-CL" sz="4000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es-CL" dirty="0"/>
                  <a:t> y la masa del líquido 2 es: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125</m:t>
                          </m:r>
                          <m:r>
                            <a:rPr lang="es-ES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e>
                      </m:d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es-CL" sz="4000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7AF5B89-33AC-2648-9336-FFF978BEA83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2252105"/>
              </a:xfrm>
              <a:blipFill>
                <a:blip r:embed="rId2"/>
                <a:stretch>
                  <a:fillRect l="-1087" t="-3933" r="-157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PYREX™ Matraz Erlenmeyer de vidrio de uso intensivo y cuello estrecho  Pyrex™: Matraces de laboratorio Placas y matraces | Fisher Scientific">
            <a:extLst>
              <a:ext uri="{FF2B5EF4-FFF2-40B4-BE49-F238E27FC236}">
                <a16:creationId xmlns:a16="http://schemas.microsoft.com/office/drawing/2014/main" id="{8FE118A8-711B-0A4F-A190-DB69757483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72225" y="2891395"/>
            <a:ext cx="192325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2352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DAA48C-8179-2746-B94A-D5CBC2EED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 dirty="0">
                <a:solidFill>
                  <a:srgbClr val="002060"/>
                </a:solidFill>
              </a:rPr>
              <a:t>Multiplicación y/o división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B7E6ADFB-CE91-854F-B457-F7F072C674C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690654" cy="4550461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s-ES" dirty="0">
                    <a:solidFill>
                      <a:srgbClr val="002060"/>
                    </a:solidFill>
                  </a:rPr>
                  <a:t>Ahora suponga que queremos determinar </a:t>
                </a:r>
                <a:r>
                  <a:rPr lang="es-ES" b="1" dirty="0">
                    <a:solidFill>
                      <a:srgbClr val="0070C0"/>
                    </a:solidFill>
                  </a:rPr>
                  <a:t>Z</a:t>
                </a:r>
                <a:r>
                  <a:rPr lang="es-ES" dirty="0">
                    <a:solidFill>
                      <a:srgbClr val="002060"/>
                    </a:solidFill>
                  </a:rPr>
                  <a:t> como </a:t>
                </a:r>
                <a:r>
                  <a:rPr lang="es-ES" b="1" dirty="0">
                    <a:solidFill>
                      <a:srgbClr val="0070C0"/>
                    </a:solidFill>
                  </a:rPr>
                  <a:t>XY</a:t>
                </a:r>
                <a:r>
                  <a:rPr lang="es-ES" dirty="0">
                    <a:solidFill>
                      <a:srgbClr val="002060"/>
                    </a:solidFill>
                  </a:rPr>
                  <a:t>, donde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X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δX</m:t>
                    </m:r>
                  </m:oMath>
                </a14:m>
                <a:r>
                  <a:rPr lang="es-CL" dirty="0">
                    <a:solidFill>
                      <a:srgbClr val="0070C0"/>
                    </a:solidFill>
                  </a:rPr>
                  <a:t>  </a:t>
                </a:r>
                <a:r>
                  <a:rPr lang="es-CL" dirty="0">
                    <a:solidFill>
                      <a:srgbClr val="002060"/>
                    </a:solidFill>
                  </a:rPr>
                  <a:t>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Y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</m:ba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δY</m:t>
                    </m:r>
                  </m:oMath>
                </a14:m>
                <a:r>
                  <a:rPr lang="es-CL" dirty="0">
                    <a:solidFill>
                      <a:srgbClr val="002060"/>
                    </a:solidFill>
                  </a:rPr>
                  <a:t>. El resultado de la operación será:  </a:t>
                </a:r>
              </a:p>
              <a:p>
                <a:pPr marL="0" indent="0" algn="ctr">
                  <a:buNone/>
                </a:pPr>
                <a:r>
                  <a:rPr lang="es-ES" dirty="0">
                    <a:solidFill>
                      <a:srgbClr val="002060"/>
                    </a:solidFill>
                  </a:rPr>
                  <a:t>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Z</m:t>
                    </m: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</m:oMath>
                </a14:m>
                <a:endParaRPr lang="es-CL" dirty="0">
                  <a:solidFill>
                    <a:srgbClr val="002060"/>
                  </a:solidFill>
                </a:endParaRPr>
              </a:p>
              <a:p>
                <a:pPr marL="0" indent="0" algn="just">
                  <a:buNone/>
                </a:pPr>
                <a:r>
                  <a:rPr lang="es-CL" dirty="0">
                    <a:solidFill>
                      <a:srgbClr val="002060"/>
                    </a:solidFill>
                  </a:rPr>
                  <a:t>Donde </a:t>
                </a:r>
              </a:p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chemeClr val="accent5">
                        <a:lumMod val="75000"/>
                      </a:schemeClr>
                    </a:solidFill>
                  </a:rPr>
                  <a:t> =</a:t>
                </a:r>
                <a:r>
                  <a:rPr lang="es-ES" dirty="0">
                    <a:solidFill>
                      <a:schemeClr val="accent5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chemeClr val="accent5">
                        <a:lumMod val="75000"/>
                      </a:schemeClr>
                    </a:solidFill>
                  </a:rPr>
                  <a:t>  y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  <m:r>
                      <a:rPr lang="es-ES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ad>
                      <m:radPr>
                        <m:degHide m:val="on"/>
                        <m:ctrlPr>
                          <a:rPr lang="es-ES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s-ES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i="1" smtClean="0">
                                    <a:solidFill>
                                      <a:schemeClr val="accent5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i="1" smtClean="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δX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i="1" smtClean="0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b="0" i="1" smtClean="0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ES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s-ES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i="1">
                                    <a:solidFill>
                                      <a:schemeClr val="accent5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i="1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s-ES" b="0" i="1" smtClean="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𝑌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i="1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b="0" i="1" smtClean="0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𝑌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s-CL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</a:rPr>
                  <a:t>En cambio si </a:t>
                </a:r>
                <a:r>
                  <a:rPr lang="es-ES_tradnl" dirty="0">
                    <a:solidFill>
                      <a:srgbClr val="0070C0"/>
                    </a:solidFill>
                  </a:rPr>
                  <a:t>Z=X/Y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rgbClr val="002060"/>
                    </a:solidFill>
                  </a:rPr>
                  <a:t> =</a:t>
                </a:r>
                <a:r>
                  <a:rPr lang="es-ES" dirty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/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rgbClr val="002060"/>
                    </a:solidFill>
                  </a:rPr>
                  <a:t>  y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  <m:r>
                      <a:rPr lang="es-ES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ad>
                      <m:radPr>
                        <m:degHide m:val="on"/>
                        <m:ctrlPr>
                          <a:rPr lang="es-ES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s-ES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i="1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i="1">
                                        <a:solidFill>
                                          <a:srgbClr val="00206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>
                                        <a:solidFill>
                                          <a:srgbClr val="00206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δX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i="1">
                                            <a:solidFill>
                                              <a:srgbClr val="00206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i="1">
                                            <a:solidFill>
                                              <a:srgbClr val="00206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ES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s-ES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i="1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i="1">
                                        <a:solidFill>
                                          <a:srgbClr val="00206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>
                                        <a:solidFill>
                                          <a:srgbClr val="00206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s-ES" i="1">
                                        <a:solidFill>
                                          <a:srgbClr val="00206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𝑌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i="1">
                                            <a:solidFill>
                                              <a:srgbClr val="00206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i="1">
                                            <a:solidFill>
                                              <a:srgbClr val="00206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𝑌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B7E6ADFB-CE91-854F-B457-F7F072C674C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690654" cy="4550461"/>
              </a:xfrm>
              <a:blipFill>
                <a:blip r:embed="rId2"/>
                <a:stretch>
                  <a:fillRect l="-1189" t="-1393" r="-47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lipse 3">
            <a:extLst>
              <a:ext uri="{FF2B5EF4-FFF2-40B4-BE49-F238E27FC236}">
                <a16:creationId xmlns:a16="http://schemas.microsoft.com/office/drawing/2014/main" id="{45A574A7-6B8F-004A-A63B-B2B512714D94}"/>
              </a:ext>
            </a:extLst>
          </p:cNvPr>
          <p:cNvSpPr/>
          <p:nvPr/>
        </p:nvSpPr>
        <p:spPr>
          <a:xfrm>
            <a:off x="8044248" y="3429000"/>
            <a:ext cx="2594919" cy="24960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En el calculo del error, no existe distinción entre multiplicación y división </a:t>
            </a:r>
          </a:p>
        </p:txBody>
      </p:sp>
    </p:spTree>
    <p:extLst>
      <p:ext uri="{BB962C8B-B14F-4D97-AF65-F5344CB8AC3E}">
        <p14:creationId xmlns:p14="http://schemas.microsoft.com/office/powerpoint/2010/main" val="3408069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F0EF59-B742-2841-A2CA-503BB16B9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>
                <a:solidFill>
                  <a:srgbClr val="002060"/>
                </a:solidFill>
              </a:rPr>
              <a:t>Ejemplo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4BBC814-E047-174D-B44A-3450BFF828C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08919" y="1479636"/>
                <a:ext cx="11763633" cy="180726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Un rectángulo tiene lados de longitud </a:t>
                </a:r>
                <a:endParaRPr lang="es-ES" b="0" i="0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a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65,2</m:t>
                        </m:r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  <m: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0,5</m:t>
                        </m:r>
                      </m:e>
                    </m:d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m:rPr>
                        <m:nor/>
                      </m:rPr>
                      <a:rPr lang="es-ES" b="0" i="0" smtClean="0">
                        <a:solidFill>
                          <a:srgbClr val="0070C0"/>
                        </a:solidFill>
                        <a:latin typeface="+mj-lt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>
                    <a:solidFill>
                      <a:srgbClr val="0070C0"/>
                    </a:solidFill>
                    <a:latin typeface="+mj-lt"/>
                  </a:rPr>
                  <a:t>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b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43</m:t>
                        </m:r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s-E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  <m: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</m:t>
                        </m:r>
                        <m: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e>
                    </m:d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m:rPr>
                        <m:nor/>
                      </m:rPr>
                      <a:rPr lang="es-ES">
                        <a:solidFill>
                          <a:srgbClr val="0070C0"/>
                        </a:solidFill>
                        <a:latin typeface="+mj-lt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s-CL" dirty="0">
                  <a:solidFill>
                    <a:srgbClr val="0070C0"/>
                  </a:solidFill>
                  <a:latin typeface="+mj-lt"/>
                </a:endParaRPr>
              </a:p>
              <a:p>
                <a:pPr marL="0" indent="0">
                  <a:buNone/>
                </a:pP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¿Cuál es el área del rectángulo y el error en su determinación (error propagado)?</a:t>
                </a:r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4BBC814-E047-174D-B44A-3450BFF828C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8919" y="1479636"/>
                <a:ext cx="11763633" cy="1807261"/>
              </a:xfrm>
              <a:blipFill>
                <a:blip r:embed="rId2"/>
                <a:stretch>
                  <a:fillRect l="-1080" t="-5634" r="-54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What is Rectangle? - [Definition, Facts &amp; Example]">
            <a:extLst>
              <a:ext uri="{FF2B5EF4-FFF2-40B4-BE49-F238E27FC236}">
                <a16:creationId xmlns:a16="http://schemas.microsoft.com/office/drawing/2014/main" id="{6C66E78C-DB66-0443-BB53-CB4EEB606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58" y="3429000"/>
            <a:ext cx="4099697" cy="2327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85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48216C-104C-9345-9FF0-ACDB416B988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676446"/>
                <a:ext cx="10515600" cy="5390721"/>
              </a:xfrm>
            </p:spPr>
            <p:txBody>
              <a:bodyPr>
                <a:normAutofit fontScale="92500"/>
              </a:bodyPr>
              <a:lstStyle/>
              <a:p>
                <a:r>
                  <a:rPr lang="es-ES_tradnl" dirty="0"/>
                  <a:t>En general, si nos enfrentamos a una operación combinada del estilo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𝑍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𝑎𝑏</m:t>
                          </m:r>
                        </m:num>
                        <m:den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den>
                      </m:f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ba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δa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b</m:t>
                          </m:r>
                        </m:e>
                      </m:ba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δb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</m:ba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δc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Tendremos que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Z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</m:oMath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ar>
                        <m:barPr>
                          <m:pos m:val="top"/>
                          <m:ctrlPr>
                            <a:rPr lang="es-ES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Z</m:t>
                          </m:r>
                        </m:e>
                      </m:bar>
                      <m:r>
                        <a:rPr lang="es-ES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bar>
                            <m:barPr>
                              <m:pos m:val="top"/>
                              <m:ctrlPr>
                                <a:rPr lang="es-ES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barPr>
                            <m:e>
                              <m:r>
                                <a:rPr lang="es-ES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ba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bar>
                            <m:barPr>
                              <m:pos m:val="top"/>
                              <m:ctrlPr>
                                <a:rPr lang="es-ES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barPr>
                            <m:e>
                              <m:r>
                                <a:rPr lang="es-ES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</m:bar>
                        </m:num>
                        <m:den>
                          <m:bar>
                            <m:barPr>
                              <m:pos m:val="top"/>
                              <m:ctrlPr>
                                <a:rPr lang="es-ES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barPr>
                            <m:e>
                              <m:r>
                                <a:rPr lang="es-ES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</m:bar>
                        </m:den>
                      </m:f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y 			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z="260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  <m:r>
                      <a:rPr lang="es-ES" sz="260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sz="2600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 sz="260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ad>
                      <m:radPr>
                        <m:degHide m:val="on"/>
                        <m:ctrlPr>
                          <a:rPr lang="es-ES" sz="2600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s-ES" sz="26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sz="2600" i="1">
                                    <a:solidFill>
                                      <a:schemeClr val="accent5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sz="2600" i="1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 sz="260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s-ES" sz="2600" b="0" i="1" smtClean="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𝑎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sz="2600" i="1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sz="2600" b="0" i="1" smtClean="0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sz="26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ES" sz="260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s-ES" sz="26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sz="2600" i="1">
                                    <a:solidFill>
                                      <a:schemeClr val="accent5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sz="2600" i="1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 sz="260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s-ES" sz="2600" b="0" i="1" smtClean="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𝑏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sz="2600" i="1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sz="2600" b="0" i="1" smtClean="0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sz="26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ES" sz="2600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s-ES" sz="26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sz="2600" i="1">
                                    <a:solidFill>
                                      <a:schemeClr val="accent5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sz="2600" i="1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 sz="260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s-ES" sz="2600" b="0" i="1" smtClean="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sz="2600" i="1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sz="2600" b="0" i="1" smtClean="0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sz="26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s-ES_tradnl" sz="2600" dirty="0"/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48216C-104C-9345-9FF0-ACDB416B988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676446"/>
                <a:ext cx="10515600" cy="5390721"/>
              </a:xfrm>
              <a:blipFill>
                <a:blip r:embed="rId2"/>
                <a:stretch>
                  <a:fillRect l="-1087" t="-165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09072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7649E5-31EB-F444-B90A-3AE63CF61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 dirty="0">
                <a:solidFill>
                  <a:srgbClr val="002060"/>
                </a:solidFill>
              </a:rPr>
              <a:t>Multiplicación por una constante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800F76A-E6A4-5349-93D8-AA3F75DB574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515600" cy="421683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ES_tradnl" dirty="0"/>
                  <a:t>Considere que a partir de la determinación de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X</m:t>
                    </m:r>
                    <m:r>
                      <a:rPr lang="es-ES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δX</m:t>
                    </m:r>
                  </m:oMath>
                </a14:m>
                <a:r>
                  <a:rPr lang="es-ES_tradnl" dirty="0"/>
                  <a:t> queremos calcular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A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𝑎𝑋</m:t>
                    </m:r>
                  </m:oMath>
                </a14:m>
                <a:r>
                  <a:rPr lang="es-ES_tradnl" dirty="0"/>
                  <a:t> , donde a es una constante, ¿cuál es el valor más probable de A ? ¿cuál es su error?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ba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δA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En este caso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A</m:t>
                        </m:r>
                      </m:e>
                    </m:bar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</m:oMath>
                </a14:m>
                <a:r>
                  <a:rPr lang="es-ES_tradnl" dirty="0"/>
                  <a:t> 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δA</m:t>
                    </m:r>
                    <m: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aδX</m:t>
                    </m:r>
                  </m:oMath>
                </a14:m>
                <a:r>
                  <a:rPr lang="es-ES_tradnl" dirty="0"/>
                  <a:t> , </a:t>
                </a:r>
                <a:r>
                  <a:rPr lang="es-ES_tradnl"/>
                  <a:t>o </a:t>
                </a:r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d>
                        <m:dPr>
                          <m:ctrlPr>
                            <a:rPr lang="es-ES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bar>
                            <m:barPr>
                              <m:pos m:val="top"/>
                              <m:ctrlPr>
                                <a:rPr lang="es-ES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barPr>
                            <m:e>
                              <m:r>
                                <m:rPr>
                                  <m:sty m:val="p"/>
                                </m:rPr>
                                <a:rPr lang="es-ES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</m:bar>
                          <m:r>
                            <a:rPr lang="es-ES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  <m:r>
                            <m:rPr>
                              <m:sty m:val="p"/>
                            </m:rPr>
                            <a:rPr lang="es-ES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δA</m:t>
                          </m:r>
                        </m:e>
                      </m:d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800F76A-E6A4-5349-93D8-AA3F75DB574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515600" cy="4216830"/>
              </a:xfrm>
              <a:blipFill>
                <a:blip r:embed="rId2"/>
                <a:stretch>
                  <a:fillRect l="-1208" t="-150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1814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A44588-9BF3-134C-849F-7C73BD5E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 dirty="0">
                <a:solidFill>
                  <a:srgbClr val="002060"/>
                </a:solidFill>
              </a:rPr>
              <a:t>Ejemplo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6AA91F33-AAD3-514E-A03E-8A6A25C2277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s-ES_tradnl" dirty="0"/>
                  <a:t>Determine el perímetro de un circulo de radio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R</m:t>
                    </m:r>
                    <m: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78,04</m:t>
                        </m:r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±0,05</m:t>
                        </m:r>
                      </m:e>
                    </m:d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mm</m:t>
                    </m:r>
                  </m:oMath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6AA91F33-AAD3-514E-A03E-8A6A25C2277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08" t="-23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76891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9A4B31-7CE9-0248-B007-0EABE7550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Resumen y preguntas </a:t>
            </a:r>
          </a:p>
        </p:txBody>
      </p:sp>
    </p:spTree>
    <p:extLst>
      <p:ext uri="{BB962C8B-B14F-4D97-AF65-F5344CB8AC3E}">
        <p14:creationId xmlns:p14="http://schemas.microsoft.com/office/powerpoint/2010/main" val="154104134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586</Words>
  <Application>Microsoft Macintosh PowerPoint</Application>
  <PresentationFormat>Panorámica</PresentationFormat>
  <Paragraphs>62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 Math</vt:lpstr>
      <vt:lpstr>Tema de Office</vt:lpstr>
      <vt:lpstr>Propagación de errores</vt:lpstr>
      <vt:lpstr>Cómo se propagan los errores de las mediciones al determinar otra cantidad física? </vt:lpstr>
      <vt:lpstr>Antes de comenzar</vt:lpstr>
      <vt:lpstr>Suma y/o resta </vt:lpstr>
      <vt:lpstr>Ejemplo</vt:lpstr>
      <vt:lpstr>Multiplicación y/o división</vt:lpstr>
      <vt:lpstr>Ejemplo</vt:lpstr>
      <vt:lpstr>Presentación de PowerPoint</vt:lpstr>
      <vt:lpstr>Multiplicación por una constante</vt:lpstr>
      <vt:lpstr>Ejemplo</vt:lpstr>
      <vt:lpstr>Resumen y preguntas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Propagación de errores</dc:title>
  <dc:creator>Cristian Romanque</dc:creator>
  <cp:lastModifiedBy>Cristian Romanque</cp:lastModifiedBy>
  <cp:revision>2</cp:revision>
  <dcterms:created xsi:type="dcterms:W3CDTF">2020-08-31T02:53:17Z</dcterms:created>
  <dcterms:modified xsi:type="dcterms:W3CDTF">2020-08-31T03:54:50Z</dcterms:modified>
</cp:coreProperties>
</file>