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93947" r:id="rId3"/>
    <p:sldMasterId id="2147493953" r:id="rId4"/>
    <p:sldMasterId id="2147493956" r:id="rId5"/>
    <p:sldMasterId id="2147493958" r:id="rId6"/>
  </p:sldMasterIdLst>
  <p:notesMasterIdLst>
    <p:notesMasterId r:id="rId38"/>
  </p:notesMasterIdLst>
  <p:handoutMasterIdLst>
    <p:handoutMasterId r:id="rId39"/>
  </p:handoutMasterIdLst>
  <p:sldIdLst>
    <p:sldId id="280" r:id="rId7"/>
    <p:sldId id="551" r:id="rId8"/>
    <p:sldId id="710" r:id="rId9"/>
    <p:sldId id="715" r:id="rId10"/>
    <p:sldId id="258" r:id="rId11"/>
    <p:sldId id="259" r:id="rId12"/>
    <p:sldId id="260" r:id="rId13"/>
    <p:sldId id="261" r:id="rId14"/>
    <p:sldId id="262" r:id="rId15"/>
    <p:sldId id="687" r:id="rId16"/>
    <p:sldId id="691" r:id="rId17"/>
    <p:sldId id="692" r:id="rId18"/>
    <p:sldId id="693" r:id="rId19"/>
    <p:sldId id="694" r:id="rId20"/>
    <p:sldId id="716" r:id="rId21"/>
    <p:sldId id="700" r:id="rId22"/>
    <p:sldId id="701" r:id="rId23"/>
    <p:sldId id="702" r:id="rId24"/>
    <p:sldId id="695" r:id="rId25"/>
    <p:sldId id="696" r:id="rId26"/>
    <p:sldId id="697" r:id="rId27"/>
    <p:sldId id="698" r:id="rId28"/>
    <p:sldId id="712" r:id="rId29"/>
    <p:sldId id="703" r:id="rId30"/>
    <p:sldId id="704" r:id="rId31"/>
    <p:sldId id="705" r:id="rId32"/>
    <p:sldId id="713" r:id="rId33"/>
    <p:sldId id="699" r:id="rId34"/>
    <p:sldId id="708" r:id="rId35"/>
    <p:sldId id="709" r:id="rId36"/>
    <p:sldId id="714" r:id="rId37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FFCCCC"/>
    <a:srgbClr val="FF9933"/>
    <a:srgbClr val="FFCC00"/>
    <a:srgbClr val="FF6600"/>
    <a:srgbClr val="003399"/>
    <a:srgbClr val="FF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289" autoAdjust="0"/>
    <p:restoredTop sz="95448" autoAdjust="0"/>
  </p:normalViewPr>
  <p:slideViewPr>
    <p:cSldViewPr>
      <p:cViewPr varScale="1">
        <p:scale>
          <a:sx n="64" d="100"/>
          <a:sy n="64" d="100"/>
        </p:scale>
        <p:origin x="828" y="72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08-04-2026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r>
              <a:rPr lang="es-ES" altLang="es-CL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>
              <a:ea typeface="ＭＳ Ｐゴシック" pitchFamily="34" charset="-128"/>
            </a:endParaRPr>
          </a:p>
          <a:p>
            <a:r>
              <a:rPr lang="es-ES" altLang="es-CL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pPr lvl="1"/>
            <a:r>
              <a:rPr lang="es-ES" altLang="es-CL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pPr lvl="1"/>
            <a:r>
              <a:rPr lang="es-ES" altLang="es-CL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Matemáticas: RED DE CONTENIDOS MATEMÁTICA MALLA NUEVA 10_03_26.docx (resumen por años). Carga total 608 h corregida por el usuario en chat.
- Física, Química y Electrotecnia: Red de contenidos FÍSICA - QUÍMICA -ELECTROTECNIA.docx.
- Referencia visual de formato: imagen proporcionada por el usuario (captura de diapositiva).
[/Sources]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Matemáticas: RED DE CONTENIDOS MATEMÁTICA MALLA NUEVA 10_03_26.docx (resumen por años). Carga total 608 h corregida por el usuario en chat.
- Física, Química y Electrotecnia: Red de contenidos FÍSICA - QUÍMICA -ELECTROTECNIA.docx.
- Referencia visual de formato: imagen proporcionada por el usuario (captura de diapositiva).
[/Sources]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0599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RED DE CONTENIDOS MATEMATICA MALLA NUEVA 10_03_26.docx (archivo subido por el usuario; contenido base de la presentación).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RED DE CONTENIDOS MATEMATICA MALLA NUEVA 10_03_26.docx (archivo subido por el usuario; contenido base de la presentación).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RED DE CONTENIDOS MATEMATICA MALLA NUEVA 10_03_26.docx (archivo subido por el usuario; contenido base de la presentación).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RED DE CONTENIDOS MATEMATICA MALLA NUEVA 10_03_26.docx (archivo subido por el usuario; contenido base de la presentación).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RED DE CONTENIDOS MATEMATICA MALLA NUEVA 10_03_26.docx (archivo subido por el usuario; contenido base de la presentación).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Matemáticas: RED DE CONTENIDOS MATEMÁTICA MALLA NUEVA 10_03_26.docx (resumen por años). Carga total 608 h corregida por el usuario en chat.
- Física, Química y Electrotecnia: Red de contenidos FÍSICA - QUÍMICA -ELECTROTECNIA.docx.
- Referencia visual de formato: imagen proporcionada por el usuario (captura de diapositiva).
[/Sources]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3389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E882AB-E695-CCEA-798B-D7884E196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E2489C-9C5F-CC2F-F511-B11A2CCC41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0797E3-46AC-90C4-9DC3-0B275FB8B3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Matemáticas: RED DE CONTENIDOS MATEMÁTICA MALLA NUEVA 10_03_26.docx (resumen por años). Carga total 608 h corregida por el usuario en chat.
- Física, Química y Electrotecnia: Red de contenidos FÍSICA - QUÍMICA -ELECTROTECNIA.docx.
- Referencia visual de formato: imagen proporcionada por el usuario (captura de diapositiva).
[/Sources]
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BE6C8D-D499-7BDB-190C-06C37DDD3A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68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5FD435-7440-004F-059A-56327D009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DB0A17-5DE6-BFCC-50D5-7007C104DA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BAAE9-4048-62DB-E931-E95B21D80A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Matemáticas: RED DE CONTENIDOS MATEMÁTICA MALLA NUEVA 10_03_26.docx (resumen por años). Carga total 608 h corregida por el usuario en chat.
- Física, Química y Electrotecnia: Red de contenidos FÍSICA - QUÍMICA -ELECTROTECNIA.docx.
- Referencia visual de formato: imagen proporcionada por el usuario (captura de diapositiva).
[/Sources]
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C717F-1E1D-A714-7BBF-283ACC5E64B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070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Contenido sintetizado a partir del documento del usuario: "Red de contenidos FISICA - QUIMICA - ELECTROTECNIA.docx", seccion ELECTROTECNIA.
[/Sources]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Archivo proporcionado por el usuario: docentes esnaval_ciencias.pptx
- Datos usados: slides 9–13 (Matemáticas), 18–21 (Física), 23 (Electrotecnia), 25–27 (Química por asignatura declarada), incluyendo campos de perfil académico, asignaturas/otras funciones y últimas cuatro evaluaciones docentes.
- Cálculos propios: 10/13 docentes con magíster/master = 76,9%; promedio global de evaluación docente = 4,61/5; porcentajes y promedios por área calculados a partir de los valores reportados en las fichas docentes.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0172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76033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2317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0"/>
            <a:ext cx="9143771" cy="713232"/>
          </a:xfrm>
          <a:prstGeom prst="rect">
            <a:avLst/>
          </a:prstGeom>
          <a:solidFill>
            <a:srgbClr val="0B2C52"/>
          </a:solidFill>
          <a:ln w="12700">
            <a:solidFill>
              <a:srgbClr val="0B2C52"/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3" name="Shape 1"/>
          <p:cNvSpPr/>
          <p:nvPr/>
        </p:nvSpPr>
        <p:spPr>
          <a:xfrm>
            <a:off x="1" y="713232"/>
            <a:ext cx="9143771" cy="54864"/>
          </a:xfrm>
          <a:prstGeom prst="rect">
            <a:avLst/>
          </a:prstGeom>
          <a:solidFill>
            <a:srgbClr val="D9A300"/>
          </a:solidFill>
          <a:ln w="12700">
            <a:solidFill>
              <a:srgbClr val="D9A300"/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4" name="Shape 2"/>
          <p:cNvSpPr/>
          <p:nvPr/>
        </p:nvSpPr>
        <p:spPr>
          <a:xfrm>
            <a:off x="219456" y="6355080"/>
            <a:ext cx="8695944" cy="0"/>
          </a:xfrm>
          <a:prstGeom prst="line">
            <a:avLst/>
          </a:prstGeom>
          <a:noFill/>
          <a:ln w="12700">
            <a:solidFill>
              <a:srgbClr val="D5DADF"/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</p:spTree>
    <p:extLst>
      <p:ext uri="{BB962C8B-B14F-4D97-AF65-F5344CB8AC3E}">
        <p14:creationId xmlns:p14="http://schemas.microsoft.com/office/powerpoint/2010/main" val="23342505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56614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6"/>
            <a:ext cx="9144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4050834"/>
            <a:ext cx="5825202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5083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890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700868"/>
            <a:ext cx="6447501" cy="1826581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7182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2160589"/>
            <a:ext cx="3138026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2160590"/>
            <a:ext cx="3138026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7763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2160983"/>
            <a:ext cx="3139217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737246"/>
            <a:ext cx="31392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2160983"/>
            <a:ext cx="313921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737246"/>
            <a:ext cx="313921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553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0595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2406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498604"/>
            <a:ext cx="2890896" cy="1278466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514924"/>
            <a:ext cx="3385156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2777069"/>
            <a:ext cx="2890896" cy="258444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9082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800600"/>
            <a:ext cx="644750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609600"/>
            <a:ext cx="6447501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5367338"/>
            <a:ext cx="6447500" cy="67402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638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3403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139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3632200"/>
            <a:ext cx="541839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06402" y="7903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210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83557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931988"/>
            <a:ext cx="6447501" cy="2595460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5695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2" y="790378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24172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6441152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7254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6073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609600"/>
            <a:ext cx="978557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09600"/>
            <a:ext cx="5295113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954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  <p:sldLayoutId id="2147493952" r:id="rId12"/>
  </p:sldLayoutIdLst>
  <p:transition spd="slow"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952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948" r:id="rId1"/>
  </p:sldLayoutIdLst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252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954" r:id="rId1"/>
    <p:sldLayoutId id="2147493955" r:id="rId2"/>
  </p:sldLayoutIdLst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466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957" r:id="rId1"/>
  </p:sldLayoutIdLst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6"/>
            <a:ext cx="9144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sz="21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2160590"/>
            <a:ext cx="64475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6041363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0" y="6041363"/>
            <a:ext cx="47232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6041363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499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959" r:id="rId1"/>
    <p:sldLayoutId id="2147493960" r:id="rId2"/>
    <p:sldLayoutId id="2147493961" r:id="rId3"/>
    <p:sldLayoutId id="2147493962" r:id="rId4"/>
    <p:sldLayoutId id="2147493963" r:id="rId5"/>
    <p:sldLayoutId id="2147493964" r:id="rId6"/>
    <p:sldLayoutId id="2147493965" r:id="rId7"/>
    <p:sldLayoutId id="2147493966" r:id="rId8"/>
    <p:sldLayoutId id="2147493967" r:id="rId9"/>
    <p:sldLayoutId id="2147493968" r:id="rId10"/>
    <p:sldLayoutId id="2147493969" r:id="rId11"/>
    <p:sldLayoutId id="2147493970" r:id="rId12"/>
    <p:sldLayoutId id="2147493971" r:id="rId13"/>
    <p:sldLayoutId id="2147493972" r:id="rId14"/>
    <p:sldLayoutId id="2147493973" r:id="rId15"/>
    <p:sldLayoutId id="2147493974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DE498-F5BE-2FFE-E336-E853A3167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0900"/>
            <a:ext cx="5562942" cy="5143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1" y="911147"/>
            <a:ext cx="1538770" cy="80256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3674" y="1538073"/>
            <a:ext cx="1538770" cy="230832"/>
          </a:xfrm>
          <a:prstGeom prst="rect">
            <a:avLst/>
          </a:prstGeom>
          <a:solidFill>
            <a:schemeClr val="bg1"/>
          </a:solidFill>
          <a:ln>
            <a:solidFill>
              <a:srgbClr val="FFFEFD"/>
            </a:solidFill>
          </a:ln>
        </p:spPr>
        <p:txBody>
          <a:bodyPr wrap="square" rtlCol="0">
            <a:spAutoFit/>
          </a:bodyPr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es-CL" sz="900" dirty="0">
                <a:solidFill>
                  <a:prstClr val="white"/>
                </a:solidFill>
                <a:latin typeface="Trebuchet MS" panose="020B0603020202020204"/>
              </a:rPr>
              <a:t>     </a:t>
            </a:r>
            <a:r>
              <a:rPr lang="es-CL" sz="900" dirty="0">
                <a:solidFill>
                  <a:prstClr val="black"/>
                </a:solidFill>
                <a:latin typeface="Trebuchet MS" panose="020B0603020202020204"/>
              </a:rPr>
              <a:t>www.escuelanaval.cl</a:t>
            </a:r>
            <a:endParaRPr lang="en-US" sz="900" dirty="0">
              <a:solidFill>
                <a:prstClr val="black"/>
              </a:solidFill>
              <a:latin typeface="Trebuchet MS" panose="020B0603020202020204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5448274" y="857250"/>
            <a:ext cx="3710966" cy="5143500"/>
          </a:xfrm>
          <a:prstGeom prst="rect">
            <a:avLst/>
          </a:prstGeom>
          <a:ln>
            <a:solidFill>
              <a:srgbClr val="4A66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rebuchet MS" panose="020B0603020202020204"/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48FB98D1-3926-52D1-976C-168758AD153A}"/>
              </a:ext>
            </a:extLst>
          </p:cNvPr>
          <p:cNvSpPr txBox="1">
            <a:spLocks/>
          </p:cNvSpPr>
          <p:nvPr/>
        </p:nvSpPr>
        <p:spPr>
          <a:xfrm>
            <a:off x="5705316" y="2474123"/>
            <a:ext cx="3489753" cy="2137253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 defTabSz="342900" fontAlgn="auto">
              <a:spcAft>
                <a:spcPts val="0"/>
              </a:spcAft>
            </a:pPr>
            <a:r>
              <a:rPr lang="es-CL" sz="3600" dirty="0">
                <a:solidFill>
                  <a:srgbClr val="FFFFFF"/>
                </a:solidFill>
                <a:latin typeface="Bahnschrift Condensed" panose="020B0502040204020203" pitchFamily="34" charset="0"/>
              </a:rPr>
              <a:t>Análisis Docente Área Ciencias Básicas</a:t>
            </a:r>
            <a:r>
              <a:rPr lang="es-CL" sz="3600" dirty="0">
                <a:solidFill>
                  <a:srgbClr val="FFFFFF"/>
                </a:solidFill>
                <a:latin typeface="Trebuchet MS" panose="020B0603020202020204"/>
              </a:rPr>
              <a:t/>
            </a:r>
            <a:br>
              <a:rPr lang="es-CL" sz="3600" dirty="0">
                <a:solidFill>
                  <a:srgbClr val="FFFFFF"/>
                </a:solidFill>
                <a:latin typeface="Trebuchet MS" panose="020B0603020202020204"/>
              </a:rPr>
            </a:br>
            <a:r>
              <a:rPr lang="es-CL" sz="3600" dirty="0">
                <a:solidFill>
                  <a:srgbClr val="FFFFFF"/>
                </a:solidFill>
                <a:latin typeface="Trebuchet MS" panose="020B0603020202020204"/>
              </a:rPr>
              <a:t> </a:t>
            </a:r>
            <a:r>
              <a:rPr lang="es-CL" sz="2400" dirty="0">
                <a:solidFill>
                  <a:srgbClr val="FFFFFF"/>
                </a:solidFill>
                <a:latin typeface="Trebuchet MS" panose="020B0603020202020204"/>
              </a:rPr>
              <a:t>  </a:t>
            </a:r>
            <a:r>
              <a:rPr lang="es-CL" sz="3600" dirty="0">
                <a:solidFill>
                  <a:srgbClr val="FFFFFF"/>
                </a:solidFill>
                <a:latin typeface="Trebuchet MS" panose="020B0603020202020204"/>
              </a:rPr>
              <a:t>              </a:t>
            </a:r>
          </a:p>
          <a:p>
            <a:pPr algn="l" defTabSz="342900" fontAlgn="auto">
              <a:spcAft>
                <a:spcPts val="0"/>
              </a:spcAft>
            </a:pPr>
            <a:endParaRPr lang="es-CL" sz="2100" dirty="0">
              <a:solidFill>
                <a:srgbClr val="FFFFFF"/>
              </a:solidFill>
              <a:latin typeface="Trebuchet MS" panose="020B0603020202020204"/>
            </a:endParaRPr>
          </a:p>
        </p:txBody>
      </p:sp>
      <p:sp>
        <p:nvSpPr>
          <p:cNvPr id="6" name="Triángulo isósceles 5"/>
          <p:cNvSpPr/>
          <p:nvPr/>
        </p:nvSpPr>
        <p:spPr>
          <a:xfrm rot="10800000">
            <a:off x="4335404" y="860450"/>
            <a:ext cx="1127760" cy="263688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rebuchet MS" panose="020B0603020202020204"/>
            </a:endParaRPr>
          </a:p>
        </p:txBody>
      </p:sp>
      <p:sp>
        <p:nvSpPr>
          <p:cNvPr id="21" name="Triángulo isósceles 20"/>
          <p:cNvSpPr/>
          <p:nvPr/>
        </p:nvSpPr>
        <p:spPr>
          <a:xfrm>
            <a:off x="4335404" y="3370219"/>
            <a:ext cx="1127760" cy="2636882"/>
          </a:xfrm>
          <a:prstGeom prst="triangl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rebuchet MS" panose="020B0603020202020204"/>
            </a:endParaRPr>
          </a:p>
        </p:txBody>
      </p:sp>
      <p:sp>
        <p:nvSpPr>
          <p:cNvPr id="23" name="Triángulo isósceles 22"/>
          <p:cNvSpPr/>
          <p:nvPr/>
        </p:nvSpPr>
        <p:spPr>
          <a:xfrm rot="10800000">
            <a:off x="4820087" y="1172870"/>
            <a:ext cx="1127760" cy="2636882"/>
          </a:xfrm>
          <a:prstGeom prst="triangle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rebuchet MS" panose="020B0603020202020204"/>
            </a:endParaRPr>
          </a:p>
        </p:txBody>
      </p:sp>
      <p:sp>
        <p:nvSpPr>
          <p:cNvPr id="25" name="Triángulo isósceles 24"/>
          <p:cNvSpPr/>
          <p:nvPr/>
        </p:nvSpPr>
        <p:spPr>
          <a:xfrm>
            <a:off x="4839837" y="3057799"/>
            <a:ext cx="1127760" cy="263688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rebuchet MS" panose="020B0603020202020204"/>
            </a:endParaRPr>
          </a:p>
        </p:txBody>
      </p:sp>
      <p:cxnSp>
        <p:nvCxnSpPr>
          <p:cNvPr id="15" name="Conector recto 14"/>
          <p:cNvCxnSpPr/>
          <p:nvPr/>
        </p:nvCxnSpPr>
        <p:spPr>
          <a:xfrm flipH="1">
            <a:off x="4227937" y="3397811"/>
            <a:ext cx="545265" cy="2502759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/>
          <p:cNvCxnSpPr/>
          <p:nvPr/>
        </p:nvCxnSpPr>
        <p:spPr>
          <a:xfrm>
            <a:off x="4228859" y="911148"/>
            <a:ext cx="544343" cy="2486663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ángulo isósceles 29"/>
          <p:cNvSpPr/>
          <p:nvPr/>
        </p:nvSpPr>
        <p:spPr>
          <a:xfrm rot="560861">
            <a:off x="8747859" y="4286775"/>
            <a:ext cx="491518" cy="1636488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Trebuchet MS" panose="020B0603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58433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27584" y="2204864"/>
            <a:ext cx="7344816" cy="2295115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Redes de contenido área científica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Profesores área matemáticas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Profesores área física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Profesores área química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Profesores área electrotecnia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Resultados generales </a:t>
            </a: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5DF01-01F4-454D-BC8F-57141C2DB817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A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30879" y="1021875"/>
            <a:ext cx="9143771" cy="288036"/>
          </a:xfrm>
          <a:prstGeom prst="rect">
            <a:avLst/>
          </a:prstGeom>
          <a:solidFill>
            <a:srgbClr val="0E2F56"/>
          </a:solidFill>
          <a:ln w="12700">
            <a:solidFill>
              <a:srgbClr val="0E2F56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1"/>
          <p:cNvSpPr/>
          <p:nvPr/>
        </p:nvSpPr>
        <p:spPr>
          <a:xfrm>
            <a:off x="428642" y="1052736"/>
            <a:ext cx="8366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Visión general de la malla: Área Científica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Shape 2"/>
          <p:cNvSpPr/>
          <p:nvPr/>
        </p:nvSpPr>
        <p:spPr>
          <a:xfrm>
            <a:off x="408068" y="1659669"/>
            <a:ext cx="4135374" cy="1632204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3"/>
          <p:cNvSpPr/>
          <p:nvPr/>
        </p:nvSpPr>
        <p:spPr>
          <a:xfrm>
            <a:off x="408068" y="1659669"/>
            <a:ext cx="4135374" cy="82296"/>
          </a:xfrm>
          <a:prstGeom prst="rect">
            <a:avLst/>
          </a:prstGeom>
          <a:solidFill>
            <a:srgbClr val="FF0000"/>
          </a:solidFill>
          <a:ln w="12700">
            <a:solidFill>
              <a:srgbClr val="2B67B2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4"/>
          <p:cNvSpPr/>
          <p:nvPr/>
        </p:nvSpPr>
        <p:spPr>
          <a:xfrm>
            <a:off x="531512" y="1776255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35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Matemáticas</a:t>
            </a:r>
            <a:endParaRPr lang="en-US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Shape 5"/>
          <p:cNvSpPr/>
          <p:nvPr/>
        </p:nvSpPr>
        <p:spPr>
          <a:xfrm>
            <a:off x="3789062" y="1783113"/>
            <a:ext cx="589788" cy="205740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2B67B2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Text 6"/>
          <p:cNvSpPr/>
          <p:nvPr/>
        </p:nvSpPr>
        <p:spPr>
          <a:xfrm>
            <a:off x="3789062" y="1813974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863" b="1" dirty="0">
                <a:solidFill>
                  <a:srgbClr val="2B67B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608 h</a:t>
            </a:r>
            <a:endParaRPr lang="en-US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31512" y="2084865"/>
            <a:ext cx="3888486" cy="1110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1° año – Fund. de Cálculo: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números reales; geometría analítica; geometría y trigonometría; números complejos.
</a:t>
            </a: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2° año – Cálculo I: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funciones; polinomios; límite y continuidad; derivación y aplicaciones.
</a:t>
            </a: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3° año – Cálculo II: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integral indef.; integral def.; integrales impropias; áreas, volúmenes y aplicaciones.
</a:t>
            </a: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4° año – Cálculo III + Álgebra Lineal: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varias variables; optimización; integración múltiple; matrices y espacios vectoriales.</a:t>
            </a:r>
            <a:endParaRPr lang="en-US" sz="79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4666886" y="1659669"/>
            <a:ext cx="4135374" cy="1632204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4666886" y="1659669"/>
            <a:ext cx="4135374" cy="82296"/>
          </a:xfrm>
          <a:prstGeom prst="rect">
            <a:avLst/>
          </a:prstGeom>
          <a:solidFill>
            <a:srgbClr val="2E9E56"/>
          </a:solidFill>
          <a:ln w="12700">
            <a:solidFill>
              <a:srgbClr val="2E9E56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4790330" y="1776255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35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Física</a:t>
            </a:r>
            <a:endParaRPr lang="en-US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8047880" y="1783113"/>
            <a:ext cx="589788" cy="205740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2E9E56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8047880" y="1813974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863" b="1" dirty="0">
                <a:solidFill>
                  <a:srgbClr val="2E9E5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408 h</a:t>
            </a:r>
            <a:endParaRPr lang="en-US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4790330" y="2084865"/>
            <a:ext cx="3888486" cy="1110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1° año – Fund. de Física: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magnitudes y unidades; medición y error; instrumentación básica; modelación.
</a:t>
            </a: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2° año – Física Mecánica: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vectores; cinemática y dinámica; trabajo, energía y momentum; fluidos; rotación.
</a:t>
            </a: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3° año – Electromagnetismo y Ondas: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electrostática; potencial y circuitos; magnetismo; oscilaciones; ondas y óptica.</a:t>
            </a:r>
            <a:endParaRPr lang="en-US" sz="79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408068" y="3374169"/>
            <a:ext cx="4135374" cy="1632204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5"/>
          <p:cNvSpPr/>
          <p:nvPr/>
        </p:nvSpPr>
        <p:spPr>
          <a:xfrm>
            <a:off x="408068" y="3374169"/>
            <a:ext cx="4135374" cy="82296"/>
          </a:xfrm>
          <a:prstGeom prst="rect">
            <a:avLst/>
          </a:prstGeom>
          <a:solidFill>
            <a:srgbClr val="D9821F"/>
          </a:solidFill>
          <a:ln w="12700">
            <a:solidFill>
              <a:srgbClr val="D9821F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531512" y="3490755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35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Química</a:t>
            </a:r>
            <a:endParaRPr lang="en-US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Shape 17"/>
          <p:cNvSpPr/>
          <p:nvPr/>
        </p:nvSpPr>
        <p:spPr>
          <a:xfrm>
            <a:off x="3789062" y="3497613"/>
            <a:ext cx="589788" cy="205740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D9821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8"/>
          <p:cNvSpPr/>
          <p:nvPr/>
        </p:nvSpPr>
        <p:spPr>
          <a:xfrm>
            <a:off x="3789062" y="3528474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863" b="1" dirty="0">
                <a:solidFill>
                  <a:srgbClr val="D9821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102 h</a:t>
            </a:r>
            <a:endParaRPr lang="en-US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19"/>
          <p:cNvSpPr/>
          <p:nvPr/>
        </p:nvSpPr>
        <p:spPr>
          <a:xfrm>
            <a:off x="531512" y="3799365"/>
            <a:ext cx="3888486" cy="1110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2° año – Química Aplicada: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estructura atómica; tabla periódica y reactividad; estados físicos; agua en la Armada; electroquímica; petróleo y subproductos.</a:t>
            </a:r>
            <a:endParaRPr lang="en-US" sz="79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0"/>
          <p:cNvSpPr/>
          <p:nvPr/>
        </p:nvSpPr>
        <p:spPr>
          <a:xfrm>
            <a:off x="4666886" y="3374169"/>
            <a:ext cx="4135374" cy="1632204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Shape 21"/>
          <p:cNvSpPr/>
          <p:nvPr/>
        </p:nvSpPr>
        <p:spPr>
          <a:xfrm>
            <a:off x="4666886" y="3374169"/>
            <a:ext cx="4135374" cy="82296"/>
          </a:xfrm>
          <a:prstGeom prst="rect">
            <a:avLst/>
          </a:prstGeom>
          <a:solidFill>
            <a:srgbClr val="B85B57"/>
          </a:solidFill>
          <a:ln w="12700">
            <a:solidFill>
              <a:srgbClr val="B85B57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2"/>
          <p:cNvSpPr/>
          <p:nvPr/>
        </p:nvSpPr>
        <p:spPr>
          <a:xfrm>
            <a:off x="4790330" y="3490755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35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Electrotecnia</a:t>
            </a:r>
            <a:endParaRPr lang="en-US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Shape 23"/>
          <p:cNvSpPr/>
          <p:nvPr/>
        </p:nvSpPr>
        <p:spPr>
          <a:xfrm>
            <a:off x="8047880" y="3497613"/>
            <a:ext cx="589788" cy="205740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B85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7" name="Text 24"/>
          <p:cNvSpPr/>
          <p:nvPr/>
        </p:nvSpPr>
        <p:spPr>
          <a:xfrm>
            <a:off x="8047880" y="3528474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863" b="1" dirty="0">
                <a:solidFill>
                  <a:srgbClr val="B85B5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102 h</a:t>
            </a:r>
            <a:endParaRPr lang="en-US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8" name="Text 25"/>
          <p:cNvSpPr/>
          <p:nvPr/>
        </p:nvSpPr>
        <p:spPr>
          <a:xfrm>
            <a:off x="4790330" y="3799365"/>
            <a:ext cx="3888486" cy="1110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95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4° año – Electrotecnia: </a:t>
            </a:r>
            <a:r>
              <a:rPr lang="en-US" sz="795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circuitos de CC; análisis de redes con excitación continua; circuitos de CA; redes de dos puertas.</a:t>
            </a:r>
            <a:endParaRPr lang="en-US" sz="795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2" name="2 Imagen">
            <a:extLst>
              <a:ext uri="{FF2B5EF4-FFF2-40B4-BE49-F238E27FC236}">
                <a16:creationId xmlns:a16="http://schemas.microsoft.com/office/drawing/2014/main" id="{33DA901C-AE97-C01D-192F-C1DD277999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A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30879" y="1021875"/>
            <a:ext cx="9143771" cy="288036"/>
          </a:xfrm>
          <a:prstGeom prst="rect">
            <a:avLst/>
          </a:prstGeom>
          <a:solidFill>
            <a:srgbClr val="0E2F56"/>
          </a:solidFill>
          <a:ln w="12700">
            <a:solidFill>
              <a:srgbClr val="0E2F56">
                <a:alpha val="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4" name="Text 1"/>
          <p:cNvSpPr/>
          <p:nvPr/>
        </p:nvSpPr>
        <p:spPr>
          <a:xfrm>
            <a:off x="428642" y="1052736"/>
            <a:ext cx="8366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1. Visión general de la malla: Área Científica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5" name="Shape 2"/>
          <p:cNvSpPr/>
          <p:nvPr/>
        </p:nvSpPr>
        <p:spPr>
          <a:xfrm>
            <a:off x="408068" y="1659668"/>
            <a:ext cx="8387334" cy="4001580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6" name="Shape 3"/>
          <p:cNvSpPr/>
          <p:nvPr/>
        </p:nvSpPr>
        <p:spPr>
          <a:xfrm>
            <a:off x="408068" y="1659668"/>
            <a:ext cx="8387334" cy="154305"/>
          </a:xfrm>
          <a:prstGeom prst="rect">
            <a:avLst/>
          </a:prstGeom>
          <a:solidFill>
            <a:srgbClr val="FF0000"/>
          </a:solidFill>
          <a:ln w="12700">
            <a:solidFill>
              <a:srgbClr val="2B67B2">
                <a:alpha val="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7" name="Text 4"/>
          <p:cNvSpPr/>
          <p:nvPr/>
        </p:nvSpPr>
        <p:spPr>
          <a:xfrm>
            <a:off x="4074747" y="1956919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Matemáticas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</p:txBody>
      </p:sp>
      <p:sp>
        <p:nvSpPr>
          <p:cNvPr id="8" name="Shape 5"/>
          <p:cNvSpPr/>
          <p:nvPr/>
        </p:nvSpPr>
        <p:spPr>
          <a:xfrm>
            <a:off x="7452320" y="1957990"/>
            <a:ext cx="949828" cy="291190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2B67B2"/>
            </a:solidFill>
            <a:prstDash val="solid"/>
          </a:ln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9" name="Text 6"/>
          <p:cNvSpPr/>
          <p:nvPr/>
        </p:nvSpPr>
        <p:spPr>
          <a:xfrm rot="10800000" flipV="1">
            <a:off x="7126531" y="2052931"/>
            <a:ext cx="1669908" cy="1025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B67B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608 h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31512" y="2338610"/>
            <a:ext cx="8000928" cy="19922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1° año – Fund. de Cálculo: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números reales; geometría analítica; geometría y trigonometría; números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complejos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
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2° año – Cálculo I: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funciones; polinomios; límite y continuidad; derivación y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aplicaciones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
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3° año – Cálculo II: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integral indef.; integral def.; integrales impropias; áreas, volúmenes y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aplicaciones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
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4° año – Cálculo III + Álgebra Lineal: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varias variables; optimización; integración múltiple; matrices y espacios vectoriales.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</p:txBody>
      </p:sp>
      <p:pic>
        <p:nvPicPr>
          <p:cNvPr id="2" name="2 Imagen">
            <a:extLst>
              <a:ext uri="{FF2B5EF4-FFF2-40B4-BE49-F238E27FC236}">
                <a16:creationId xmlns:a16="http://schemas.microsoft.com/office/drawing/2014/main" id="{33DA901C-AE97-C01D-192F-C1DD277999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379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377190"/>
          </a:xfrm>
          <a:prstGeom prst="rect">
            <a:avLst/>
          </a:prstGeom>
          <a:solidFill>
            <a:srgbClr val="0F2747"/>
          </a:solidFill>
          <a:ln w="12700">
            <a:solidFill>
              <a:srgbClr val="0F274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Text 1"/>
          <p:cNvSpPr/>
          <p:nvPr/>
        </p:nvSpPr>
        <p:spPr>
          <a:xfrm>
            <a:off x="308610" y="939546"/>
            <a:ext cx="6035040" cy="178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Primer </a:t>
            </a:r>
            <a:r>
              <a:rPr lang="en-US" sz="1950" b="1" dirty="0" err="1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año</a:t>
            </a:r>
            <a:r>
              <a:rPr lang="en-US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- Fundamentos de </a:t>
            </a:r>
            <a:r>
              <a:rPr lang="en-US" sz="1950" b="1" dirty="0" err="1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Cálculo</a:t>
            </a:r>
            <a:endParaRPr lang="en-US" sz="19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80060" y="1543050"/>
            <a:ext cx="3943350" cy="1234440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80060" y="1543050"/>
            <a:ext cx="3943350" cy="109728"/>
          </a:xfrm>
          <a:prstGeom prst="rect">
            <a:avLst/>
          </a:prstGeom>
          <a:solidFill>
            <a:srgbClr val="1F5AA6"/>
          </a:solidFill>
          <a:ln w="12700">
            <a:solidFill>
              <a:srgbClr val="1F5AA6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5"/>
          <p:cNvSpPr/>
          <p:nvPr/>
        </p:nvSpPr>
        <p:spPr>
          <a:xfrm>
            <a:off x="603504" y="1680210"/>
            <a:ext cx="369646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U.A. 1 Números reales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Text 6"/>
          <p:cNvSpPr/>
          <p:nvPr/>
        </p:nvSpPr>
        <p:spPr>
          <a:xfrm>
            <a:off x="603504" y="1940814"/>
            <a:ext cx="3696462" cy="7406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Operatoria en Z, Q e IR; fracciones; potencias; raíces; factorización; racionalización; razones, proporciones y porcentajes; ecuaciones, inecuaciones, intervalos, valor absoluto, sistemas.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732020" y="1543050"/>
            <a:ext cx="3943350" cy="1234440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732020" y="1543050"/>
            <a:ext cx="3943350" cy="109728"/>
          </a:xfrm>
          <a:prstGeom prst="rect">
            <a:avLst/>
          </a:prstGeom>
          <a:solidFill>
            <a:srgbClr val="1F5AA6"/>
          </a:solidFill>
          <a:ln w="12700">
            <a:solidFill>
              <a:srgbClr val="1F5AA6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855464" y="1680210"/>
            <a:ext cx="369646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U.A. 2 Geometría analítica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855464" y="1940814"/>
            <a:ext cx="3696462" cy="7406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Recta, distancia entre puntos, pendiente, ecuaciones de la recta, rectas paralelas y perpendiculares, circunferencia y parábola.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80060" y="3051810"/>
            <a:ext cx="3943350" cy="1234440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480060" y="3051810"/>
            <a:ext cx="3943350" cy="109728"/>
          </a:xfrm>
          <a:prstGeom prst="rect">
            <a:avLst/>
          </a:prstGeom>
          <a:solidFill>
            <a:srgbClr val="1F5AA6"/>
          </a:solidFill>
          <a:ln w="12700">
            <a:solidFill>
              <a:srgbClr val="1F5AA6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03504" y="3188970"/>
            <a:ext cx="369646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U.A. 3 Geometría y trigonometría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03504" y="3449574"/>
            <a:ext cx="3696462" cy="7406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Ángulos, triángulos, teoremas de Pitágoras, Thales y Euclides; razones trigonométricas, identidades, circulo unitario, ecuaciones y teoremas del seno y coseno.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4732020" y="3051810"/>
            <a:ext cx="3943350" cy="1234440"/>
          </a:xfrm>
          <a:prstGeom prst="roundRect">
            <a:avLst>
              <a:gd name="adj" fmla="val 4444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732020" y="3051810"/>
            <a:ext cx="3943350" cy="109728"/>
          </a:xfrm>
          <a:prstGeom prst="rect">
            <a:avLst/>
          </a:prstGeom>
          <a:solidFill>
            <a:srgbClr val="1F5AA6"/>
          </a:solidFill>
          <a:ln w="12700">
            <a:solidFill>
              <a:srgbClr val="1F5AA6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4855464" y="3188970"/>
            <a:ext cx="369646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U.A. 4 Números complejos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4855464" y="3449574"/>
            <a:ext cx="3696462" cy="7406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Definición, modulo, conjugado, operatoria, potencias de i y forma polar y exponencial.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17220" y="4505706"/>
            <a:ext cx="805815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050" b="1" dirty="0">
                <a:solidFill>
                  <a:srgbClr val="223042"/>
                </a:solidFill>
                <a:latin typeface="Aptos"/>
              </a:rPr>
              <a:t>Resultado esperado: dominio algebraico, lectura geométrica y base trigonométrica para ingresar con solidez a funciones y calculo diferencial.</a:t>
            </a:r>
            <a:endParaRPr lang="es-ES_tradnl" sz="105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4" name="2 Imagen">
            <a:extLst>
              <a:ext uri="{FF2B5EF4-FFF2-40B4-BE49-F238E27FC236}">
                <a16:creationId xmlns:a16="http://schemas.microsoft.com/office/drawing/2014/main" id="{8155CAEC-E9B3-7ED7-A86D-B1AA9A65AFB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377190"/>
          </a:xfrm>
          <a:prstGeom prst="rect">
            <a:avLst/>
          </a:prstGeom>
          <a:solidFill>
            <a:srgbClr val="0F2747"/>
          </a:solidFill>
          <a:ln w="12700">
            <a:solidFill>
              <a:srgbClr val="0F274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Text 1"/>
          <p:cNvSpPr/>
          <p:nvPr/>
        </p:nvSpPr>
        <p:spPr>
          <a:xfrm>
            <a:off x="308610" y="939546"/>
            <a:ext cx="6035040" cy="178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Segundo año - Cálculo I</a:t>
            </a:r>
            <a:endParaRPr lang="es-ES_tradnl" sz="19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Shape 3"/>
          <p:cNvSpPr/>
          <p:nvPr/>
        </p:nvSpPr>
        <p:spPr>
          <a:xfrm>
            <a:off x="514350" y="1817370"/>
            <a:ext cx="1371600" cy="26060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891540" y="1543050"/>
            <a:ext cx="617220" cy="445770"/>
          </a:xfrm>
          <a:prstGeom prst="roundRect">
            <a:avLst>
              <a:gd name="adj" fmla="val 30769"/>
            </a:avLst>
          </a:prstGeom>
          <a:solidFill>
            <a:srgbClr val="1F5AA6"/>
          </a:solidFill>
          <a:ln w="12700">
            <a:solidFill>
              <a:srgbClr val="1F5AA6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83564" y="1666494"/>
            <a:ext cx="24003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500" b="1" dirty="0">
                <a:solidFill>
                  <a:srgbClr val="FFFFFF"/>
                </a:solidFill>
                <a:latin typeface="Aptos"/>
              </a:rPr>
              <a:t>1</a:t>
            </a:r>
            <a:endParaRPr lang="es-ES_tradnl" sz="15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Text 6"/>
          <p:cNvSpPr/>
          <p:nvPr/>
        </p:nvSpPr>
        <p:spPr>
          <a:xfrm>
            <a:off x="596646" y="2125980"/>
            <a:ext cx="1207008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75" b="1" dirty="0">
                <a:solidFill>
                  <a:srgbClr val="223042"/>
                </a:solidFill>
                <a:latin typeface="Aptos"/>
              </a:rPr>
              <a:t>Funciones</a:t>
            </a:r>
            <a:endParaRPr lang="es-ES_tradnl" sz="127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Text 7"/>
          <p:cNvSpPr/>
          <p:nvPr/>
        </p:nvSpPr>
        <p:spPr>
          <a:xfrm>
            <a:off x="596646" y="2366010"/>
            <a:ext cx="1207008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65" dirty="0">
                <a:solidFill>
                  <a:srgbClr val="5B6573"/>
                </a:solidFill>
                <a:latin typeface="Aptos"/>
              </a:rPr>
              <a:t>Definición, dominio, recorrido, transformaciones, funciones lineales, racionales, cuadráticas, radicales, exponenciales, logarítmicas, valor absoluto, por tramos, inversa y composición.</a:t>
            </a:r>
            <a:endParaRPr lang="es-ES_tradnl" sz="76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Text 8"/>
          <p:cNvSpPr/>
          <p:nvPr/>
        </p:nvSpPr>
        <p:spPr>
          <a:xfrm>
            <a:off x="1899666" y="2948940"/>
            <a:ext cx="13716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650" b="1" dirty="0">
                <a:solidFill>
                  <a:srgbClr val="D4A72C"/>
                </a:solidFill>
                <a:latin typeface="Aptos"/>
              </a:rPr>
              <a:t>→</a:t>
            </a:r>
            <a:endParaRPr lang="es-ES_tradnl" sz="16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2228850" y="1817370"/>
            <a:ext cx="1371600" cy="26060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2606040" y="1543050"/>
            <a:ext cx="617220" cy="445770"/>
          </a:xfrm>
          <a:prstGeom prst="roundRect">
            <a:avLst>
              <a:gd name="adj" fmla="val 30769"/>
            </a:avLst>
          </a:prstGeom>
          <a:solidFill>
            <a:srgbClr val="1B8A8F"/>
          </a:solidFill>
          <a:ln w="12700">
            <a:solidFill>
              <a:srgbClr val="1B8A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2798064" y="1666494"/>
            <a:ext cx="24003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500" b="1" dirty="0">
                <a:solidFill>
                  <a:srgbClr val="FFFFFF"/>
                </a:solidFill>
                <a:latin typeface="Aptos"/>
              </a:rPr>
              <a:t>2</a:t>
            </a:r>
            <a:endParaRPr lang="es-ES_tradnl" sz="15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2311146" y="2125980"/>
            <a:ext cx="1207008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75" b="1" dirty="0">
                <a:solidFill>
                  <a:srgbClr val="223042"/>
                </a:solidFill>
                <a:latin typeface="Aptos"/>
              </a:rPr>
              <a:t>Polinomios</a:t>
            </a:r>
            <a:endParaRPr lang="es-ES_tradnl" sz="127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311146" y="2366010"/>
            <a:ext cx="1207008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65" dirty="0">
                <a:solidFill>
                  <a:srgbClr val="5B6573"/>
                </a:solidFill>
                <a:latin typeface="Aptos"/>
              </a:rPr>
              <a:t>Algebra de polinomios, teorema del resto, factor, división sintética, raíces racionales e irracionales.</a:t>
            </a:r>
            <a:endParaRPr lang="es-ES_tradnl" sz="76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3614166" y="2948940"/>
            <a:ext cx="13716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650" b="1" dirty="0">
                <a:solidFill>
                  <a:srgbClr val="D4A72C"/>
                </a:solidFill>
                <a:latin typeface="Aptos"/>
              </a:rPr>
              <a:t>→</a:t>
            </a:r>
            <a:endParaRPr lang="es-ES_tradnl" sz="16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3943350" y="1817370"/>
            <a:ext cx="1371600" cy="26060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320540" y="1543050"/>
            <a:ext cx="617220" cy="445770"/>
          </a:xfrm>
          <a:prstGeom prst="roundRect">
            <a:avLst>
              <a:gd name="adj" fmla="val 30769"/>
            </a:avLst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4512564" y="1666494"/>
            <a:ext cx="24003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500" b="1" dirty="0">
                <a:solidFill>
                  <a:srgbClr val="FFFFFF"/>
                </a:solidFill>
                <a:latin typeface="Aptos"/>
              </a:rPr>
              <a:t>3</a:t>
            </a:r>
            <a:endParaRPr lang="es-ES_tradnl" sz="15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4025646" y="2125980"/>
            <a:ext cx="1207008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75" b="1" dirty="0">
                <a:solidFill>
                  <a:srgbClr val="223042"/>
                </a:solidFill>
                <a:latin typeface="Aptos"/>
              </a:rPr>
              <a:t>Limite y continuidad</a:t>
            </a:r>
            <a:endParaRPr lang="es-ES_tradnl" sz="127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4025646" y="2366010"/>
            <a:ext cx="1207008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65" dirty="0">
                <a:solidFill>
                  <a:srgbClr val="5B6573"/>
                </a:solidFill>
                <a:latin typeface="Aptos"/>
              </a:rPr>
              <a:t>Concepto intuitivo y formal, limites laterales, indeterminaciones, limites trigonométricos, continuidad y tipos de discontinuidad.</a:t>
            </a:r>
            <a:endParaRPr lang="es-ES_tradnl" sz="76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5328666" y="2948940"/>
            <a:ext cx="13716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650" b="1" dirty="0">
                <a:solidFill>
                  <a:srgbClr val="D4A72C"/>
                </a:solidFill>
                <a:latin typeface="Aptos"/>
              </a:rPr>
              <a:t>→</a:t>
            </a:r>
            <a:endParaRPr lang="es-ES_tradnl" sz="16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5657850" y="1817370"/>
            <a:ext cx="1371600" cy="26060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6035040" y="1543050"/>
            <a:ext cx="617220" cy="445770"/>
          </a:xfrm>
          <a:prstGeom prst="roundRect">
            <a:avLst>
              <a:gd name="adj" fmla="val 30769"/>
            </a:avLst>
          </a:prstGeom>
          <a:solidFill>
            <a:srgbClr val="D97A1E"/>
          </a:solidFill>
          <a:ln w="12700">
            <a:solidFill>
              <a:srgbClr val="D97A1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6227064" y="1666494"/>
            <a:ext cx="24003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500" b="1" dirty="0">
                <a:solidFill>
                  <a:srgbClr val="FFFFFF"/>
                </a:solidFill>
                <a:latin typeface="Aptos"/>
              </a:rPr>
              <a:t>4</a:t>
            </a:r>
            <a:endParaRPr lang="es-ES_tradnl" sz="15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5740146" y="2125980"/>
            <a:ext cx="1207008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75" b="1" dirty="0">
                <a:solidFill>
                  <a:srgbClr val="223042"/>
                </a:solidFill>
                <a:latin typeface="Aptos"/>
              </a:rPr>
              <a:t>Derivación</a:t>
            </a:r>
            <a:endParaRPr lang="es-ES_tradnl" sz="127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5740146" y="2366010"/>
            <a:ext cx="1207008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65" dirty="0">
                <a:solidFill>
                  <a:srgbClr val="5B6573"/>
                </a:solidFill>
                <a:latin typeface="Aptos"/>
              </a:rPr>
              <a:t>Recta tangente, velocidad instantánea, definición de derivada, reglas básicas, cadena, derivación logarítmica e implícita.</a:t>
            </a:r>
            <a:endParaRPr lang="es-ES_tradnl" sz="76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7043166" y="2948940"/>
            <a:ext cx="13716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650" b="1" dirty="0">
                <a:solidFill>
                  <a:srgbClr val="D4A72C"/>
                </a:solidFill>
                <a:latin typeface="Aptos"/>
              </a:rPr>
              <a:t>→</a:t>
            </a:r>
            <a:endParaRPr lang="es-ES_tradnl" sz="16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7372350" y="1817370"/>
            <a:ext cx="1371600" cy="26060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7749540" y="1543050"/>
            <a:ext cx="617220" cy="445770"/>
          </a:xfrm>
          <a:prstGeom prst="roundRect">
            <a:avLst>
              <a:gd name="adj" fmla="val 30769"/>
            </a:avLst>
          </a:prstGeom>
          <a:solidFill>
            <a:srgbClr val="B85450"/>
          </a:solidFill>
          <a:ln w="12700">
            <a:solidFill>
              <a:srgbClr val="B8545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7941564" y="1666494"/>
            <a:ext cx="24003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500" b="1" dirty="0">
                <a:solidFill>
                  <a:srgbClr val="FFFFFF"/>
                </a:solidFill>
                <a:latin typeface="Aptos"/>
              </a:rPr>
              <a:t>5</a:t>
            </a:r>
            <a:endParaRPr lang="es-ES_tradnl" sz="15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7454646" y="2125980"/>
            <a:ext cx="1207008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75" b="1" dirty="0">
                <a:solidFill>
                  <a:srgbClr val="223042"/>
                </a:solidFill>
                <a:latin typeface="Aptos"/>
              </a:rPr>
              <a:t>Aplicaciones</a:t>
            </a:r>
            <a:endParaRPr lang="es-ES_tradnl" sz="127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7454646" y="2366010"/>
            <a:ext cx="1207008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65" dirty="0">
                <a:solidFill>
                  <a:srgbClr val="5B6573"/>
                </a:solidFill>
                <a:latin typeface="Aptos"/>
              </a:rPr>
              <a:t>L </a:t>
            </a:r>
            <a:r>
              <a:rPr lang="es-ES_tradnl" sz="765" dirty="0" err="1">
                <a:solidFill>
                  <a:srgbClr val="5B6573"/>
                </a:solidFill>
                <a:latin typeface="Aptos"/>
              </a:rPr>
              <a:t>Hopital</a:t>
            </a:r>
            <a:r>
              <a:rPr lang="es-ES_tradnl" sz="765" dirty="0">
                <a:solidFill>
                  <a:srgbClr val="5B6573"/>
                </a:solidFill>
                <a:latin typeface="Aptos"/>
              </a:rPr>
              <a:t>, tasas relacionadas, monotonía, extremos, concavidad, asíntotas, bosquejo de curvas y optimización.</a:t>
            </a:r>
            <a:endParaRPr lang="es-ES_tradnl" sz="76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548640" y="4972050"/>
            <a:ext cx="8092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013" b="1" dirty="0">
                <a:solidFill>
                  <a:srgbClr val="223042"/>
                </a:solidFill>
                <a:latin typeface="Aptos"/>
              </a:rPr>
              <a:t>En este ano el alumno deja de operar solo con objetos matemáticos y comienza a comprender relaciones, cambio y modelamiento.</a:t>
            </a:r>
            <a:endParaRPr lang="es-ES_tradnl" sz="101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6" name="Text 33"/>
          <p:cNvSpPr/>
          <p:nvPr/>
        </p:nvSpPr>
        <p:spPr>
          <a:xfrm>
            <a:off x="8743950" y="5692140"/>
            <a:ext cx="2057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75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4" name="2 Imagen">
            <a:extLst>
              <a:ext uri="{FF2B5EF4-FFF2-40B4-BE49-F238E27FC236}">
                <a16:creationId xmlns:a16="http://schemas.microsoft.com/office/drawing/2014/main" id="{E61383B2-0807-E141-0ABC-E2BCD6F7421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377190"/>
          </a:xfrm>
          <a:prstGeom prst="rect">
            <a:avLst/>
          </a:prstGeom>
          <a:solidFill>
            <a:srgbClr val="0F2747"/>
          </a:solidFill>
          <a:ln w="12700">
            <a:solidFill>
              <a:srgbClr val="0F274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Text 1"/>
          <p:cNvSpPr/>
          <p:nvPr/>
        </p:nvSpPr>
        <p:spPr>
          <a:xfrm>
            <a:off x="308610" y="939546"/>
            <a:ext cx="6035040" cy="178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Tercer año - Cálculo II</a:t>
            </a:r>
            <a:endParaRPr lang="es-ES_tradnl" sz="19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2"/>
          <p:cNvSpPr/>
          <p:nvPr/>
        </p:nvSpPr>
        <p:spPr>
          <a:xfrm>
            <a:off x="6240780" y="960120"/>
            <a:ext cx="253746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50" i="1" dirty="0">
                <a:solidFill>
                  <a:srgbClr val="D8E3F0"/>
                </a:solidFill>
                <a:latin typeface="Aptos"/>
              </a:rPr>
              <a:t>Del cambio a la </a:t>
            </a:r>
            <a:r>
              <a:rPr lang="es-ES_tradnl" sz="750" i="1" dirty="0" err="1">
                <a:solidFill>
                  <a:srgbClr val="D8E3F0"/>
                </a:solidFill>
                <a:latin typeface="Aptos"/>
              </a:rPr>
              <a:t>acumulacion</a:t>
            </a:r>
            <a:r>
              <a:rPr lang="es-ES_tradnl" sz="750" i="1" dirty="0">
                <a:solidFill>
                  <a:srgbClr val="D8E3F0"/>
                </a:solidFill>
                <a:latin typeface="Aptos"/>
              </a:rPr>
              <a:t> y sus aplicaciones</a:t>
            </a:r>
            <a:endParaRPr lang="es-ES_tradnl" sz="7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Shape 3"/>
          <p:cNvSpPr/>
          <p:nvPr/>
        </p:nvSpPr>
        <p:spPr>
          <a:xfrm>
            <a:off x="548640" y="1680210"/>
            <a:ext cx="243459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48640" y="1680210"/>
            <a:ext cx="2434590" cy="109728"/>
          </a:xfrm>
          <a:prstGeom prst="rect">
            <a:avLst/>
          </a:prstGeom>
          <a:solidFill>
            <a:srgbClr val="D97A1E"/>
          </a:solidFill>
          <a:ln w="12700">
            <a:solidFill>
              <a:srgbClr val="D97A1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5"/>
          <p:cNvSpPr/>
          <p:nvPr/>
        </p:nvSpPr>
        <p:spPr>
          <a:xfrm>
            <a:off x="672084" y="1817370"/>
            <a:ext cx="218770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Integral indefinida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Text 6"/>
          <p:cNvSpPr/>
          <p:nvPr/>
        </p:nvSpPr>
        <p:spPr>
          <a:xfrm>
            <a:off x="672084" y="2077974"/>
            <a:ext cx="218770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Antiderivada, formulas básicas, propiedades e integración por sustitución, partes, sustitución trigonométrica y fracciones parciales.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Shape 7"/>
          <p:cNvSpPr/>
          <p:nvPr/>
        </p:nvSpPr>
        <p:spPr>
          <a:xfrm>
            <a:off x="3429000" y="1680210"/>
            <a:ext cx="243459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3429000" y="1680210"/>
            <a:ext cx="2434590" cy="109728"/>
          </a:xfrm>
          <a:prstGeom prst="rect">
            <a:avLst/>
          </a:prstGeom>
          <a:solidFill>
            <a:srgbClr val="D97A1E"/>
          </a:solidFill>
          <a:ln w="12700">
            <a:solidFill>
              <a:srgbClr val="D97A1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Text 9"/>
          <p:cNvSpPr/>
          <p:nvPr/>
        </p:nvSpPr>
        <p:spPr>
          <a:xfrm>
            <a:off x="3552444" y="1817370"/>
            <a:ext cx="218770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Integral definida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3552444" y="2077974"/>
            <a:ext cx="218770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Suma de Riemann, interpretación geométrica, teorema fundamental del calculo y calculo de integrales definidas.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309360" y="1680210"/>
            <a:ext cx="243459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309360" y="1680210"/>
            <a:ext cx="2434590" cy="109728"/>
          </a:xfrm>
          <a:prstGeom prst="rect">
            <a:avLst/>
          </a:prstGeom>
          <a:solidFill>
            <a:srgbClr val="D97A1E"/>
          </a:solidFill>
          <a:ln w="12700">
            <a:solidFill>
              <a:srgbClr val="D97A1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432804" y="1817370"/>
            <a:ext cx="218770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Integrales impropias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432804" y="2077974"/>
            <a:ext cx="218770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Primera y segunda especie.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548640" y="3154680"/>
            <a:ext cx="243459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548640" y="3154680"/>
            <a:ext cx="2434590" cy="109728"/>
          </a:xfrm>
          <a:prstGeom prst="rect">
            <a:avLst/>
          </a:prstGeom>
          <a:solidFill>
            <a:srgbClr val="B85450"/>
          </a:solidFill>
          <a:ln w="12700">
            <a:solidFill>
              <a:srgbClr val="B8545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672084" y="3291840"/>
            <a:ext cx="218770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Áreas y volúmenes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72084" y="3552444"/>
            <a:ext cx="218770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Área bajo una curva, entre curvas, coordenadas polares y solidos de revolución mediante discos y capas.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3429000" y="3154680"/>
            <a:ext cx="243459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3429000" y="3154680"/>
            <a:ext cx="2434590" cy="109728"/>
          </a:xfrm>
          <a:prstGeom prst="rect">
            <a:avLst/>
          </a:prstGeom>
          <a:solidFill>
            <a:srgbClr val="B85450"/>
          </a:solidFill>
          <a:ln w="12700">
            <a:solidFill>
              <a:srgbClr val="B8545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552444" y="3291840"/>
            <a:ext cx="218770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Aplicaciones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3552444" y="3552444"/>
            <a:ext cx="218770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Ley de enfriamiento de Newton, desintegración radiactiva, ley de Malthus, optimización y razón de cambio.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179402" y="4478274"/>
            <a:ext cx="6746085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b="1" dirty="0">
                <a:solidFill>
                  <a:srgbClr val="223042"/>
                </a:solidFill>
                <a:latin typeface="Aptos"/>
              </a:rPr>
              <a:t>Aporta capacidad para medir, comparar y modelar fenómenos físicos y funcionales.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6" name="Text 33"/>
          <p:cNvSpPr/>
          <p:nvPr/>
        </p:nvSpPr>
        <p:spPr>
          <a:xfrm>
            <a:off x="8743950" y="5692140"/>
            <a:ext cx="2057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75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25" name="2 Imagen">
            <a:extLst>
              <a:ext uri="{FF2B5EF4-FFF2-40B4-BE49-F238E27FC236}">
                <a16:creationId xmlns:a16="http://schemas.microsoft.com/office/drawing/2014/main" id="{7772C1EB-B08F-688D-E598-4AAA70E97EC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377190"/>
          </a:xfrm>
          <a:prstGeom prst="rect">
            <a:avLst/>
          </a:prstGeom>
          <a:solidFill>
            <a:srgbClr val="0F2747"/>
          </a:solidFill>
          <a:ln w="12700">
            <a:solidFill>
              <a:srgbClr val="0F274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Text 1"/>
          <p:cNvSpPr/>
          <p:nvPr/>
        </p:nvSpPr>
        <p:spPr>
          <a:xfrm>
            <a:off x="308610" y="939546"/>
            <a:ext cx="6035040" cy="178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Cuarto </a:t>
            </a:r>
            <a:r>
              <a:rPr lang="en-US" sz="1950" b="1" dirty="0" err="1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año</a:t>
            </a:r>
            <a:r>
              <a:rPr lang="en-US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- </a:t>
            </a:r>
            <a:r>
              <a:rPr lang="en-US" sz="1950" b="1" dirty="0" err="1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Cálculo</a:t>
            </a:r>
            <a:r>
              <a:rPr lang="en-US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III</a:t>
            </a:r>
            <a:endParaRPr lang="en-US" sz="19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Shape 3"/>
          <p:cNvSpPr/>
          <p:nvPr/>
        </p:nvSpPr>
        <p:spPr>
          <a:xfrm>
            <a:off x="548640" y="1645920"/>
            <a:ext cx="2708910" cy="113157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48640" y="1645920"/>
            <a:ext cx="2708910" cy="109728"/>
          </a:xfrm>
          <a:prstGeom prst="rect">
            <a:avLst/>
          </a:prstGeom>
          <a:solidFill>
            <a:srgbClr val="B85450"/>
          </a:solidFill>
          <a:ln w="12700">
            <a:solidFill>
              <a:srgbClr val="B8545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5"/>
          <p:cNvSpPr/>
          <p:nvPr/>
        </p:nvSpPr>
        <p:spPr>
          <a:xfrm>
            <a:off x="672084" y="1783080"/>
            <a:ext cx="2756916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Funciones de varias variables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Text 6"/>
          <p:cNvSpPr/>
          <p:nvPr/>
        </p:nvSpPr>
        <p:spPr>
          <a:xfrm>
            <a:off x="672084" y="2043684"/>
            <a:ext cx="2462022" cy="63779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Sistemas de coordenadas, vectores en el plano y en el espacio, norma, geometría analítica espacial, dominio, recorrido, curvas y superficies de nivel.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Shape 7"/>
          <p:cNvSpPr/>
          <p:nvPr/>
        </p:nvSpPr>
        <p:spPr>
          <a:xfrm>
            <a:off x="548640" y="2914650"/>
            <a:ext cx="2708910" cy="96012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48640" y="2914650"/>
            <a:ext cx="2708910" cy="109728"/>
          </a:xfrm>
          <a:prstGeom prst="rect">
            <a:avLst/>
          </a:prstGeom>
          <a:solidFill>
            <a:srgbClr val="B85450"/>
          </a:solidFill>
          <a:ln w="12700">
            <a:solidFill>
              <a:srgbClr val="B8545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Text 9"/>
          <p:cNvSpPr/>
          <p:nvPr/>
        </p:nvSpPr>
        <p:spPr>
          <a:xfrm>
            <a:off x="672084" y="3051810"/>
            <a:ext cx="246202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Limite y continuidad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72084" y="3312414"/>
            <a:ext cx="2462022" cy="46634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Limites, limites iterados, algebra de limites y continuidad en funciones reales de varias variables.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48640" y="4046220"/>
            <a:ext cx="2708910" cy="96012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548640" y="4046220"/>
            <a:ext cx="2708910" cy="109728"/>
          </a:xfrm>
          <a:prstGeom prst="rect">
            <a:avLst/>
          </a:prstGeom>
          <a:solidFill>
            <a:srgbClr val="B85450"/>
          </a:solidFill>
          <a:ln w="12700">
            <a:solidFill>
              <a:srgbClr val="B8545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72084" y="4183380"/>
            <a:ext cx="246202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Derivadas parciales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72084" y="4443984"/>
            <a:ext cx="2462022" cy="46634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Definición, interpretación geométrica y derivadas parciales de orden superior.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3566160" y="1645920"/>
            <a:ext cx="5006340" cy="3360420"/>
          </a:xfrm>
          <a:prstGeom prst="roundRect">
            <a:avLst>
              <a:gd name="adj" fmla="val 1633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737610" y="1851660"/>
            <a:ext cx="1714500" cy="1714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425" b="1" dirty="0">
                <a:solidFill>
                  <a:srgbClr val="223042"/>
                </a:solidFill>
                <a:latin typeface="Aptos"/>
              </a:rPr>
              <a:t>Bloques de cierre del curso</a:t>
            </a:r>
            <a:endParaRPr lang="es-ES_tradnl" sz="142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3806190" y="2228850"/>
            <a:ext cx="19202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163" b="1" dirty="0">
                <a:solidFill>
                  <a:srgbClr val="1F5AA6"/>
                </a:solidFill>
                <a:latin typeface="Aptos"/>
              </a:rPr>
              <a:t>1. Extremos y optimización</a:t>
            </a:r>
            <a:endParaRPr lang="es-ES_tradnl" sz="11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3874770" y="2554605"/>
            <a:ext cx="1988820" cy="7543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Máximos y mínimos relativos y absolutos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Puntos críticos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Condiciones necesarias y suficientes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Multiplicadores de Lagrange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069330" y="2228850"/>
            <a:ext cx="19202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163" b="1" dirty="0">
                <a:solidFill>
                  <a:srgbClr val="D97A1E"/>
                </a:solidFill>
                <a:latin typeface="Aptos"/>
              </a:rPr>
              <a:t>2. Integración múltiple</a:t>
            </a:r>
            <a:endParaRPr lang="es-ES_tradnl" sz="11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137910" y="2434590"/>
            <a:ext cx="1988820" cy="8915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Integrales dobles e iteradas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Regiones generales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Coordenadas polares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Integrales triples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5B6573"/>
                </a:solidFill>
                <a:latin typeface="Aptos"/>
              </a:rPr>
              <a:t>- Volúmenes y centros de masa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5863590" y="2194560"/>
            <a:ext cx="0" cy="2194560"/>
          </a:xfrm>
          <a:prstGeom prst="line">
            <a:avLst/>
          </a:prstGeom>
          <a:noFill/>
          <a:ln w="12700">
            <a:solidFill>
              <a:srgbClr val="D9E1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3806190" y="4393469"/>
            <a:ext cx="43205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125" b="1" dirty="0">
                <a:solidFill>
                  <a:srgbClr val="223042"/>
                </a:solidFill>
                <a:latin typeface="Aptos"/>
              </a:rPr>
              <a:t>Competencia final: modelar situaciones en espacios bidimensionales y tridimensionales, y resolver problemas de optimización bajo restricciones.</a:t>
            </a:r>
            <a:endParaRPr lang="es-ES_tradnl" sz="112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Text 23"/>
          <p:cNvSpPr/>
          <p:nvPr/>
        </p:nvSpPr>
        <p:spPr>
          <a:xfrm>
            <a:off x="8743950" y="5692140"/>
            <a:ext cx="2057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75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4" name="2 Imagen">
            <a:extLst>
              <a:ext uri="{FF2B5EF4-FFF2-40B4-BE49-F238E27FC236}">
                <a16:creationId xmlns:a16="http://schemas.microsoft.com/office/drawing/2014/main" id="{CF99086B-3067-646E-70AC-F330BF93206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377190"/>
          </a:xfrm>
          <a:prstGeom prst="rect">
            <a:avLst/>
          </a:prstGeom>
          <a:solidFill>
            <a:srgbClr val="0F2747"/>
          </a:solidFill>
          <a:ln w="12700">
            <a:solidFill>
              <a:srgbClr val="0F274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Text 1"/>
          <p:cNvSpPr/>
          <p:nvPr/>
        </p:nvSpPr>
        <p:spPr>
          <a:xfrm>
            <a:off x="308610" y="939546"/>
            <a:ext cx="6035040" cy="178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9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Cuarto año - Fundamentos de Algebra Lineal</a:t>
            </a:r>
            <a:endParaRPr lang="es-ES_tradnl" sz="19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2"/>
          <p:cNvSpPr/>
          <p:nvPr/>
        </p:nvSpPr>
        <p:spPr>
          <a:xfrm>
            <a:off x="6240780" y="960120"/>
            <a:ext cx="253746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50" i="1" dirty="0">
                <a:solidFill>
                  <a:srgbClr val="D8E3F0"/>
                </a:solidFill>
                <a:latin typeface="Aptos"/>
              </a:rPr>
              <a:t>Estructura, sistemas y transformaciones</a:t>
            </a:r>
            <a:endParaRPr lang="es-ES_tradnl" sz="7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Shape 3"/>
          <p:cNvSpPr/>
          <p:nvPr/>
        </p:nvSpPr>
        <p:spPr>
          <a:xfrm>
            <a:off x="548640" y="1611630"/>
            <a:ext cx="384048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48640" y="1611630"/>
            <a:ext cx="3840480" cy="109728"/>
          </a:xfrm>
          <a:prstGeom prst="rect">
            <a:avLst/>
          </a:prstGeom>
          <a:solidFill>
            <a:srgbClr val="1B8A8F"/>
          </a:solidFill>
          <a:ln w="12700">
            <a:solidFill>
              <a:srgbClr val="1B8A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5"/>
          <p:cNvSpPr/>
          <p:nvPr/>
        </p:nvSpPr>
        <p:spPr>
          <a:xfrm>
            <a:off x="672084" y="1748790"/>
            <a:ext cx="359359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Matrices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Text 6"/>
          <p:cNvSpPr/>
          <p:nvPr/>
        </p:nvSpPr>
        <p:spPr>
          <a:xfrm>
            <a:off x="672084" y="2009394"/>
            <a:ext cx="359359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Algebra de matrices, inversa, operaciones elementales, determinante y sistemas de ecuaciones.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732020" y="1611630"/>
            <a:ext cx="384048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732020" y="1611630"/>
            <a:ext cx="3840480" cy="109728"/>
          </a:xfrm>
          <a:prstGeom prst="rect">
            <a:avLst/>
          </a:prstGeom>
          <a:solidFill>
            <a:srgbClr val="1B8A8F"/>
          </a:solidFill>
          <a:ln w="12700">
            <a:solidFill>
              <a:srgbClr val="1B8A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855464" y="1748790"/>
            <a:ext cx="359359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Espacios vectoriales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855464" y="2009394"/>
            <a:ext cx="359359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Grupos, espacios y subespacios, bases, combinaciones lineales y espacios generados.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48640" y="3086100"/>
            <a:ext cx="384048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548640" y="3086100"/>
            <a:ext cx="3840480" cy="109728"/>
          </a:xfrm>
          <a:prstGeom prst="rect">
            <a:avLst/>
          </a:prstGeom>
          <a:solidFill>
            <a:srgbClr val="1B8A8F"/>
          </a:solidFill>
          <a:ln w="12700">
            <a:solidFill>
              <a:srgbClr val="1B8A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672084" y="3223260"/>
            <a:ext cx="359359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Dimensión y coordenadas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72084" y="3483864"/>
            <a:ext cx="359359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Dimensión, suma directa, suma de espacios, coordenadas, producto tensorial y espacio cociente.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4732020" y="3086100"/>
            <a:ext cx="3840480" cy="120015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1EA"/>
            </a:solidFill>
            <a:prstDash val="solid"/>
          </a:ln>
          <a:effectLst>
            <a:outerShdw blurRad="127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732020" y="3086100"/>
            <a:ext cx="3840480" cy="109728"/>
          </a:xfrm>
          <a:prstGeom prst="rect">
            <a:avLst/>
          </a:prstGeom>
          <a:solidFill>
            <a:srgbClr val="1B8A8F"/>
          </a:solidFill>
          <a:ln w="12700">
            <a:solidFill>
              <a:srgbClr val="1B8A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4855464" y="3223260"/>
            <a:ext cx="3593592" cy="2057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350" b="1" dirty="0">
                <a:solidFill>
                  <a:srgbClr val="223042"/>
                </a:solidFill>
                <a:latin typeface="Aptos"/>
              </a:rPr>
              <a:t>Transformaciones lineales</a:t>
            </a: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4855464" y="3483864"/>
            <a:ext cx="3593592" cy="70637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B6573"/>
                </a:solidFill>
                <a:latin typeface="Aptos"/>
              </a:rPr>
              <a:t>Núcleo, imagen, </a:t>
            </a:r>
            <a:r>
              <a:rPr lang="es-ES_tradnl" sz="863" dirty="0" err="1">
                <a:solidFill>
                  <a:srgbClr val="5B6573"/>
                </a:solidFill>
                <a:latin typeface="Aptos"/>
              </a:rPr>
              <a:t>biyectividad</a:t>
            </a:r>
            <a:r>
              <a:rPr lang="es-ES_tradnl" sz="863" dirty="0">
                <a:solidFill>
                  <a:srgbClr val="5B6573"/>
                </a:solidFill>
                <a:latin typeface="Aptos"/>
              </a:rPr>
              <a:t>, algebra de transformaciones, compuesta, inversa, matriz asociada, cambio de base y diagonalización.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54380" y="4917186"/>
            <a:ext cx="759449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013" b="1" dirty="0">
                <a:solidFill>
                  <a:srgbClr val="223042"/>
                </a:solidFill>
                <a:latin typeface="Aptos"/>
              </a:rPr>
              <a:t>Aporta lenguaje estructural para representar sistemas, cambios de base y relaciones lineales con utilidad transversal en ciencias e ingeniería.</a:t>
            </a:r>
            <a:endParaRPr lang="es-ES_tradnl" sz="101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2"/>
          <p:cNvSpPr/>
          <p:nvPr/>
        </p:nvSpPr>
        <p:spPr>
          <a:xfrm>
            <a:off x="8743950" y="5692140"/>
            <a:ext cx="2057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50" dirty="0">
                <a:solidFill>
                  <a:srgbClr val="6B7280"/>
                </a:solidFill>
                <a:latin typeface="Aptos"/>
              </a:rPr>
              <a:t>7</a:t>
            </a:r>
            <a:endParaRPr lang="es-ES_tradnl" sz="75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21" name="2 Imagen">
            <a:extLst>
              <a:ext uri="{FF2B5EF4-FFF2-40B4-BE49-F238E27FC236}">
                <a16:creationId xmlns:a16="http://schemas.microsoft.com/office/drawing/2014/main" id="{D2C763C1-3989-A987-4901-053DFC3F334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matemáticas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00000000-0008-0000-0200-00001D00000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pic>
        <p:nvPicPr>
          <p:cNvPr id="7" name="Picture 50">
            <a:extLst>
              <a:ext uri="{FF2B5EF4-FFF2-40B4-BE49-F238E27FC236}">
                <a16:creationId xmlns:a16="http://schemas.microsoft.com/office/drawing/2014/main" id="{00000000-0008-0000-0200-00001D00000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081" y="2060848"/>
            <a:ext cx="1284623" cy="166053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4D9FF8C-9FCC-27A9-0F63-771D19897FF0}"/>
              </a:ext>
            </a:extLst>
          </p:cNvPr>
          <p:cNvSpPr txBox="1"/>
          <p:nvPr/>
        </p:nvSpPr>
        <p:spPr>
          <a:xfrm>
            <a:off x="757585" y="3721382"/>
            <a:ext cx="9508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Y. LEIVA A.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943E37A4-AE73-A7E7-4EF5-7FF1480D26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698425"/>
              </p:ext>
            </p:extLst>
          </p:nvPr>
        </p:nvGraphicFramePr>
        <p:xfrm>
          <a:off x="2022202" y="1564922"/>
          <a:ext cx="7101792" cy="4312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5089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55089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Fundamentos de Cálculo</a:t>
                      </a:r>
                    </a:p>
                    <a:p>
                      <a:r>
                        <a:rPr lang="es-ES_tradnl" sz="1200" dirty="0"/>
                        <a:t>Cálculo I</a:t>
                      </a:r>
                    </a:p>
                    <a:p>
                      <a:r>
                        <a:rPr lang="es-ES_tradnl" sz="1200" dirty="0"/>
                        <a:t>Cálculo II</a:t>
                      </a:r>
                    </a:p>
                    <a:p>
                      <a:r>
                        <a:rPr lang="es-ES_tradnl" sz="1200" dirty="0"/>
                        <a:t>Tutorías</a:t>
                      </a:r>
                    </a:p>
                    <a:p>
                      <a:r>
                        <a:rPr lang="es-ES_tradnl" sz="1200" dirty="0"/>
                        <a:t>Consultorías</a:t>
                      </a:r>
                    </a:p>
                    <a:p>
                      <a:r>
                        <a:rPr lang="es-ES_tradnl" sz="1200" dirty="0"/>
                        <a:t>Jefa de Facultad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Profesora de Matemáticas (PUCV)</a:t>
                      </a:r>
                    </a:p>
                    <a:p>
                      <a:pPr algn="just"/>
                      <a:r>
                        <a:rPr lang="es-ES_tradnl" sz="1200" dirty="0"/>
                        <a:t>Magister en Enseñanza de las Ciencias con Mención en Didácticas de las Matemáticas  (PUCV)</a:t>
                      </a:r>
                    </a:p>
                    <a:p>
                      <a:pPr algn="just"/>
                      <a:r>
                        <a:rPr lang="es-ES_tradnl" sz="1200" dirty="0"/>
                        <a:t>Magister en Gestión y Liderazgo para la Educación (UNAB)</a:t>
                      </a:r>
                    </a:p>
                    <a:p>
                      <a:pPr algn="just"/>
                      <a:r>
                        <a:rPr lang="es-ES_tradnl" sz="1200" dirty="0"/>
                        <a:t>Diplomado en Modificabilidad Cognitiva (UVM)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UNAB (2008 a la fecha)</a:t>
                      </a:r>
                    </a:p>
                    <a:p>
                      <a:r>
                        <a:rPr lang="es-ES_tradnl" sz="1200" dirty="0"/>
                        <a:t>UDLA</a:t>
                      </a:r>
                    </a:p>
                    <a:p>
                      <a:r>
                        <a:rPr lang="es-ES_tradnl" sz="1200" dirty="0"/>
                        <a:t>UV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4,42/5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19311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2EB2E-DCCF-EB99-29AB-EA9E94996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D83274C-32CD-C947-CA59-AFCC0791A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8037F29-B2D5-30FA-C067-523966E1EE85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matemáticas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0A05E0B6-CA6A-3855-5B1F-4356B0C5FA9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B0D1ECE-62E2-A1CF-344D-8EF1D750C397}"/>
              </a:ext>
            </a:extLst>
          </p:cNvPr>
          <p:cNvSpPr txBox="1"/>
          <p:nvPr/>
        </p:nvSpPr>
        <p:spPr>
          <a:xfrm>
            <a:off x="784830" y="3715588"/>
            <a:ext cx="11228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C. HARDY G.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EA793408-33A8-1616-FFA6-F43190CFAD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258390"/>
              </p:ext>
            </p:extLst>
          </p:nvPr>
        </p:nvGraphicFramePr>
        <p:xfrm>
          <a:off x="2051720" y="1412776"/>
          <a:ext cx="6953112" cy="3947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Fundamentos de Cálculo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/>
                        <a:t>Cálculo II</a:t>
                      </a:r>
                    </a:p>
                    <a:p>
                      <a:r>
                        <a:rPr lang="es-ES_tradnl" sz="1200" dirty="0"/>
                        <a:t>Cálculo III-</a:t>
                      </a:r>
                      <a:r>
                        <a:rPr lang="es-ES_tradnl" sz="1200" dirty="0" err="1"/>
                        <a:t>Fund</a:t>
                      </a:r>
                      <a:r>
                        <a:rPr lang="es-ES_tradnl" sz="1200" dirty="0"/>
                        <a:t>. </a:t>
                      </a:r>
                      <a:r>
                        <a:rPr lang="es-ES_tradnl" sz="1200" dirty="0" err="1"/>
                        <a:t>Alg</a:t>
                      </a:r>
                      <a:r>
                        <a:rPr lang="es-ES_tradnl" sz="1200" dirty="0"/>
                        <a:t>. </a:t>
                      </a:r>
                      <a:r>
                        <a:rPr lang="es-ES_tradnl" sz="1200" dirty="0" err="1"/>
                        <a:t>Líneal</a:t>
                      </a:r>
                      <a:endParaRPr lang="es-ES_tradnl" sz="1200" dirty="0"/>
                    </a:p>
                    <a:p>
                      <a:r>
                        <a:rPr lang="es-ES_tradnl" sz="1200" dirty="0"/>
                        <a:t>Tutorías</a:t>
                      </a:r>
                    </a:p>
                    <a:p>
                      <a:r>
                        <a:rPr lang="es-ES_tradnl" sz="1200" dirty="0"/>
                        <a:t>Consultorías</a:t>
                      </a:r>
                    </a:p>
                    <a:p>
                      <a:r>
                        <a:rPr lang="es-ES_tradnl" sz="1200" dirty="0"/>
                        <a:t>Jefa de Catedra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552544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Profesora de Matemáticas (PUCV)</a:t>
                      </a:r>
                    </a:p>
                    <a:p>
                      <a:r>
                        <a:rPr lang="es-ES_tradnl" sz="1200" dirty="0"/>
                        <a:t>Magister en Tecnología Educativa e Innovación (UNIACC)</a:t>
                      </a:r>
                    </a:p>
                    <a:p>
                      <a:r>
                        <a:rPr lang="es-ES_tradnl" sz="1200" dirty="0"/>
                        <a:t>Diplomado en Diseño Instruccional (UNIACC)</a:t>
                      </a:r>
                    </a:p>
                    <a:p>
                      <a:r>
                        <a:rPr lang="es-ES_tradnl" sz="1200" dirty="0"/>
                        <a:t>Diplomado en Educación Matemática (UVM)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UV 2018-2023 (</a:t>
                      </a:r>
                      <a:r>
                        <a:rPr lang="es-ES_tradnl" sz="1200" noProof="0" dirty="0"/>
                        <a:t>Algebra, Fundamentos de Matemáticas, Cálculo diferencial, Cálculo integral y Series</a:t>
                      </a:r>
                      <a:r>
                        <a:rPr lang="es-ES_tradnl" sz="1200" dirty="0"/>
                        <a:t>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4,91/5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Picture 77">
            <a:extLst>
              <a:ext uri="{FF2B5EF4-FFF2-40B4-BE49-F238E27FC236}">
                <a16:creationId xmlns:a16="http://schemas.microsoft.com/office/drawing/2014/main" id="{00000000-0008-0000-0200-00001900000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2612" y="2060848"/>
            <a:ext cx="1155091" cy="164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2167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5188B3-81BA-D7EF-893E-5155B11AC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CB197F27-9FCF-91A0-57AA-779AEA5F4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9437D4F-7B3D-6870-DD9F-DE3A450C1D7E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matemáticas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09A5CCBA-7D05-9B4D-2E20-34925EF1543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42CD639-BD0D-B4DC-5416-A6FDDB520692}"/>
              </a:ext>
            </a:extLst>
          </p:cNvPr>
          <p:cNvSpPr txBox="1"/>
          <p:nvPr/>
        </p:nvSpPr>
        <p:spPr>
          <a:xfrm>
            <a:off x="802176" y="3715588"/>
            <a:ext cx="10881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A. RAUCH P.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FA391655-1294-241C-AF2C-A8E903E49A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349222"/>
              </p:ext>
            </p:extLst>
          </p:nvPr>
        </p:nvGraphicFramePr>
        <p:xfrm>
          <a:off x="2190888" y="2060848"/>
          <a:ext cx="6953112" cy="3129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Fundamentos de Cálculo</a:t>
                      </a:r>
                    </a:p>
                    <a:p>
                      <a:r>
                        <a:rPr lang="es-ES_tradnl" sz="1200" dirty="0"/>
                        <a:t>Cálculo I</a:t>
                      </a:r>
                    </a:p>
                    <a:p>
                      <a:r>
                        <a:rPr lang="es-ES_tradnl" sz="1200" dirty="0"/>
                        <a:t>Cálculo II</a:t>
                      </a:r>
                    </a:p>
                    <a:p>
                      <a:r>
                        <a:rPr lang="es-ES_tradnl" sz="1200" dirty="0"/>
                        <a:t>Cálculo III-</a:t>
                      </a:r>
                      <a:r>
                        <a:rPr lang="es-ES_tradnl" sz="1200" dirty="0" err="1"/>
                        <a:t>Fund</a:t>
                      </a:r>
                      <a:r>
                        <a:rPr lang="es-ES_tradnl" sz="1200" dirty="0"/>
                        <a:t>. </a:t>
                      </a:r>
                      <a:r>
                        <a:rPr lang="es-ES_tradnl" sz="1200" dirty="0" err="1"/>
                        <a:t>Alg</a:t>
                      </a:r>
                      <a:r>
                        <a:rPr lang="es-ES_tradnl" sz="1200" dirty="0"/>
                        <a:t>. </a:t>
                      </a:r>
                      <a:r>
                        <a:rPr lang="es-ES_tradnl" sz="1200" dirty="0" err="1"/>
                        <a:t>Líneal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Bachiller en Matemáticas Puras (PUCV)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/>
                        <a:t>Magister en Matemáticas Puras (PUCV)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/>
                        <a:t>Ingeniero Informático (IPA)</a:t>
                      </a:r>
                    </a:p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6,58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4,79/5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Picture 187">
            <a:extLst>
              <a:ext uri="{FF2B5EF4-FFF2-40B4-BE49-F238E27FC236}">
                <a16:creationId xmlns:a16="http://schemas.microsoft.com/office/drawing/2014/main" id="{00000000-0008-0000-0200-00003300000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45720" y="2060848"/>
            <a:ext cx="1201093" cy="155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9546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9E617-5B08-8AFC-C605-EB055F8DA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EC3CE049-1675-34D4-65B9-A8EF2190F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382C026-C7AC-4C8B-BE23-88B5A06B65AE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matemáticas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A4D9A71C-CE65-5EB7-55B4-D83EE6196EFA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5C5C51E-AF7B-3045-9AAE-5521A7DE2755}"/>
              </a:ext>
            </a:extLst>
          </p:cNvPr>
          <p:cNvSpPr txBox="1"/>
          <p:nvPr/>
        </p:nvSpPr>
        <p:spPr>
          <a:xfrm>
            <a:off x="586286" y="3715588"/>
            <a:ext cx="15199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S. BAQUEDANO J.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45E975CA-9FE0-EDD7-34E7-5CD44B719F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386589"/>
              </p:ext>
            </p:extLst>
          </p:nvPr>
        </p:nvGraphicFramePr>
        <p:xfrm>
          <a:off x="2141983" y="1700808"/>
          <a:ext cx="6953112" cy="3032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Fundamentos de Cálculo</a:t>
                      </a:r>
                    </a:p>
                    <a:p>
                      <a:r>
                        <a:rPr lang="es-ES_tradnl" sz="1200" dirty="0"/>
                        <a:t>Cálculo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Profesora de Matemáticas (PUCV)</a:t>
                      </a:r>
                    </a:p>
                    <a:p>
                      <a:r>
                        <a:rPr lang="es-ES_tradnl" sz="1200" dirty="0"/>
                        <a:t>Magister en Matemáticas (PUCV)</a:t>
                      </a:r>
                    </a:p>
                    <a:p>
                      <a:r>
                        <a:rPr lang="es-ES_tradnl" sz="1200" dirty="0"/>
                        <a:t>Magister en enseñanzas de las Ciencias con en Mención en Matemáticas (PUCV)</a:t>
                      </a:r>
                    </a:p>
                    <a:p>
                      <a:r>
                        <a:rPr lang="es-ES_tradnl" sz="1200" dirty="0"/>
                        <a:t>Psicología (a la fecha)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UV 2012-2018 (Geometría Analítica, Algebra, Cálculo I y II)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4,61/5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Picture 28">
            <a:extLst>
              <a:ext uri="{FF2B5EF4-FFF2-40B4-BE49-F238E27FC236}">
                <a16:creationId xmlns:a16="http://schemas.microsoft.com/office/drawing/2014/main" id="{00000000-0008-0000-0200-00000B00000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79" y="2060848"/>
            <a:ext cx="1226511" cy="1654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002349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EE366-7658-8482-F6C0-5D1EDE0A4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3A1818D-4D70-95E9-6999-8FDA58E51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D42FD36-603D-9234-B5C6-D561D97A4954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matemáticas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2B1E6465-6182-9452-3125-7C4692DC10F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A2B29C4-416D-5BDF-35CA-E1E8CDC4A968}"/>
              </a:ext>
            </a:extLst>
          </p:cNvPr>
          <p:cNvSpPr txBox="1"/>
          <p:nvPr/>
        </p:nvSpPr>
        <p:spPr>
          <a:xfrm>
            <a:off x="711545" y="3715588"/>
            <a:ext cx="12694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C BARRERA R.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CFB75BB-72B0-2A51-432B-68653E353F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717008"/>
              </p:ext>
            </p:extLst>
          </p:nvPr>
        </p:nvGraphicFramePr>
        <p:xfrm>
          <a:off x="2190888" y="1515948"/>
          <a:ext cx="6953112" cy="2849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Fundamentos de Cálculo</a:t>
                      </a:r>
                    </a:p>
                    <a:p>
                      <a:r>
                        <a:rPr lang="es-ES_tradnl" sz="1200" dirty="0"/>
                        <a:t>Cálculo I</a:t>
                      </a:r>
                    </a:p>
                    <a:p>
                      <a:r>
                        <a:rPr lang="es-ES_tradnl" sz="1200" dirty="0"/>
                        <a:t>Cálculo II</a:t>
                      </a:r>
                    </a:p>
                    <a:p>
                      <a:r>
                        <a:rPr lang="es-ES_tradnl" sz="1200" dirty="0"/>
                        <a:t>Cálculo III-</a:t>
                      </a:r>
                      <a:r>
                        <a:rPr lang="es-ES_tradnl" sz="1200" dirty="0" err="1"/>
                        <a:t>Fund</a:t>
                      </a:r>
                      <a:r>
                        <a:rPr lang="es-ES_tradnl" sz="1200" dirty="0"/>
                        <a:t>. </a:t>
                      </a:r>
                      <a:r>
                        <a:rPr lang="es-ES_tradnl" sz="1200" dirty="0" err="1"/>
                        <a:t>Alg</a:t>
                      </a:r>
                      <a:r>
                        <a:rPr lang="es-ES_tradnl" sz="1200" dirty="0"/>
                        <a:t>. </a:t>
                      </a:r>
                      <a:r>
                        <a:rPr lang="es-ES_tradnl" sz="1200" dirty="0" err="1"/>
                        <a:t>Líneal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Profesora de Matemáticas (PUCV)</a:t>
                      </a:r>
                    </a:p>
                    <a:p>
                      <a:r>
                        <a:rPr lang="es-ES_tradnl" sz="1200" dirty="0"/>
                        <a:t>Magister en Matemáticas (PUCV)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UNAB</a:t>
                      </a:r>
                    </a:p>
                    <a:p>
                      <a:r>
                        <a:rPr lang="es-ES_tradnl" sz="1200" dirty="0"/>
                        <a:t>UV (2016)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6,58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4,46/5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Picture 30">
            <a:extLst>
              <a:ext uri="{FF2B5EF4-FFF2-40B4-BE49-F238E27FC236}">
                <a16:creationId xmlns:a16="http://schemas.microsoft.com/office/drawing/2014/main" id="{00000000-0008-0000-0200-00000D00000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00" y="2032349"/>
            <a:ext cx="1257600" cy="15406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565263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A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30879" y="1021875"/>
            <a:ext cx="9143771" cy="288036"/>
          </a:xfrm>
          <a:prstGeom prst="rect">
            <a:avLst/>
          </a:prstGeom>
          <a:solidFill>
            <a:srgbClr val="0E2F56"/>
          </a:solidFill>
          <a:ln w="12700">
            <a:solidFill>
              <a:srgbClr val="0E2F56">
                <a:alpha val="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4" name="Text 1"/>
          <p:cNvSpPr/>
          <p:nvPr/>
        </p:nvSpPr>
        <p:spPr>
          <a:xfrm>
            <a:off x="428642" y="1052736"/>
            <a:ext cx="8366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1. Visión general de la malla: Área Científica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978094" y="1659668"/>
            <a:ext cx="7824166" cy="4145595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978094" y="1659668"/>
            <a:ext cx="7824166" cy="154305"/>
          </a:xfrm>
          <a:prstGeom prst="rect">
            <a:avLst/>
          </a:prstGeom>
          <a:solidFill>
            <a:srgbClr val="2E9E56"/>
          </a:solidFill>
          <a:ln w="12700">
            <a:solidFill>
              <a:srgbClr val="2E9E56">
                <a:alpha val="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4309455" y="1875115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Física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7871028" y="1834110"/>
            <a:ext cx="803903" cy="315757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2E9E56"/>
            </a:solidFill>
            <a:prstDash val="solid"/>
          </a:ln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7988524" y="1957771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E9E56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408 h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1304210" y="2416896"/>
            <a:ext cx="7491192" cy="30723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1° año – Fund. de Física: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magnitudes y unidades; medición y error; instrumentación básica;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modelación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
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° año – Física Mecánica: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vectores; cinemática y dinámica; trabajo, energía y momentum; fluidos;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rotación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
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C3A4B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3° año – Electromagnetismo y Ondas: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B6672"/>
                </a:solidFill>
                <a:effectLst/>
                <a:uLnTx/>
                <a:uFillTx/>
                <a:latin typeface="Aptos" pitchFamily="34" charset="0"/>
                <a:ea typeface="Aptos" pitchFamily="34" charset="-122"/>
                <a:cs typeface="Aptos" pitchFamily="34" charset="-120"/>
              </a:rPr>
              <a:t>electrostática; potencial y circuitos; magnetismo; oscilaciones; ondas y óptica.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</p:txBody>
      </p:sp>
      <p:pic>
        <p:nvPicPr>
          <p:cNvPr id="2" name="2 Imagen">
            <a:extLst>
              <a:ext uri="{FF2B5EF4-FFF2-40B4-BE49-F238E27FC236}">
                <a16:creationId xmlns:a16="http://schemas.microsoft.com/office/drawing/2014/main" id="{33DA901C-AE97-C01D-192F-C1DD277999E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8472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288036"/>
          </a:xfrm>
          <a:prstGeom prst="rect">
            <a:avLst/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Shape 1"/>
          <p:cNvSpPr/>
          <p:nvPr/>
        </p:nvSpPr>
        <p:spPr>
          <a:xfrm>
            <a:off x="1" y="1145286"/>
            <a:ext cx="9143771" cy="123444"/>
          </a:xfrm>
          <a:prstGeom prst="rect">
            <a:avLst/>
          </a:prstGeom>
          <a:solidFill>
            <a:srgbClr val="C99A2E"/>
          </a:solidFill>
          <a:ln w="12700">
            <a:solidFill>
              <a:srgbClr val="C99A2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2"/>
          <p:cNvSpPr/>
          <p:nvPr/>
        </p:nvSpPr>
        <p:spPr>
          <a:xfrm>
            <a:off x="377190" y="1351026"/>
            <a:ext cx="61036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B1F3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1° año – Fundamentos de Física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Text 3"/>
          <p:cNvSpPr/>
          <p:nvPr/>
        </p:nvSpPr>
        <p:spPr>
          <a:xfrm>
            <a:off x="377190" y="1625346"/>
            <a:ext cx="720090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5E6B7A"/>
                </a:solidFill>
                <a:latin typeface="Aptos"/>
              </a:rPr>
              <a:t>68 horas. Curso orientado a instalar el lenguaje cuantitativo, las mediciones y el tratamiento básico de datos experimentales.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377190" y="1872234"/>
            <a:ext cx="8298180" cy="0"/>
          </a:xfrm>
          <a:prstGeom prst="line">
            <a:avLst/>
          </a:prstGeom>
          <a:noFill/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80060" y="2091690"/>
            <a:ext cx="2057400" cy="1405890"/>
          </a:xfrm>
          <a:prstGeom prst="roundRect">
            <a:avLst>
              <a:gd name="adj" fmla="val 2927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80060" y="2091690"/>
            <a:ext cx="82296" cy="1405890"/>
          </a:xfrm>
          <a:prstGeom prst="rect">
            <a:avLst/>
          </a:prstGeom>
          <a:solidFill>
            <a:srgbClr val="1E5AA8"/>
          </a:solidFill>
          <a:ln w="12700">
            <a:solidFill>
              <a:srgbClr val="1E5AA8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Text 7"/>
          <p:cNvSpPr/>
          <p:nvPr/>
        </p:nvSpPr>
        <p:spPr>
          <a:xfrm>
            <a:off x="630936" y="2187702"/>
            <a:ext cx="18516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Magnitudes y unidades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Text 8"/>
          <p:cNvSpPr/>
          <p:nvPr/>
        </p:nvSpPr>
        <p:spPr>
          <a:xfrm>
            <a:off x="630936" y="2420874"/>
            <a:ext cx="1851660" cy="100812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notación científica y orden de magnitud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unidades básicas y derivadas del S.I.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transformación de unidades y dimensión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análisis dimensional aplicado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2708910" y="2091690"/>
            <a:ext cx="2057400" cy="1405890"/>
          </a:xfrm>
          <a:prstGeom prst="roundRect">
            <a:avLst>
              <a:gd name="adj" fmla="val 2927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2708910" y="2091690"/>
            <a:ext cx="82296" cy="1405890"/>
          </a:xfrm>
          <a:prstGeom prst="rect">
            <a:avLst/>
          </a:prstGeom>
          <a:solidFill>
            <a:srgbClr val="1E5AA8"/>
          </a:solidFill>
          <a:ln w="12700">
            <a:solidFill>
              <a:srgbClr val="1E5AA8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2859786" y="2187702"/>
            <a:ext cx="18516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Medición y error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2859786" y="2420874"/>
            <a:ext cx="1851660" cy="100812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precisión, exactitud y calibración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cifras significativas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errores sistemáticos, aleatorios y accidentales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determinación del error en series de medición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937760" y="2091690"/>
            <a:ext cx="2023110" cy="1405890"/>
          </a:xfrm>
          <a:prstGeom prst="roundRect">
            <a:avLst>
              <a:gd name="adj" fmla="val 2927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937760" y="2091690"/>
            <a:ext cx="82296" cy="1405890"/>
          </a:xfrm>
          <a:prstGeom prst="rect">
            <a:avLst/>
          </a:prstGeom>
          <a:solidFill>
            <a:srgbClr val="1E5AA8"/>
          </a:solidFill>
          <a:ln w="12700">
            <a:solidFill>
              <a:srgbClr val="1E5AA8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5088636" y="2187702"/>
            <a:ext cx="181737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Instrumentación básica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5088636" y="2420874"/>
            <a:ext cx="1817370" cy="100812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temperatura, masa, longitud y ángulo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fuerza, tiempo, voltaje e intensidad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uso contextualizado de sensores y tester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7132320" y="2091690"/>
            <a:ext cx="1543050" cy="1405890"/>
          </a:xfrm>
          <a:prstGeom prst="roundRect">
            <a:avLst>
              <a:gd name="adj" fmla="val 2927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7132320" y="2091690"/>
            <a:ext cx="82296" cy="1405890"/>
          </a:xfrm>
          <a:prstGeom prst="rect">
            <a:avLst/>
          </a:prstGeom>
          <a:solidFill>
            <a:srgbClr val="1E5AA8"/>
          </a:solidFill>
          <a:ln w="12700">
            <a:solidFill>
              <a:srgbClr val="1E5AA8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283196" y="2187702"/>
            <a:ext cx="133731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Modelación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283196" y="2420874"/>
            <a:ext cx="1337310" cy="100812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variables dependiente e independiente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tablas y coordenadas cartesianas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gráficos lineales, potencia y exponenciales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617220" y="3874770"/>
            <a:ext cx="8092440" cy="1062990"/>
          </a:xfrm>
          <a:prstGeom prst="roundRect">
            <a:avLst>
              <a:gd name="adj" fmla="val 3871"/>
            </a:avLst>
          </a:prstGeom>
          <a:solidFill>
            <a:srgbClr val="EEF4FB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788670" y="4080510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Competencia de salida del año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788670" y="4299966"/>
            <a:ext cx="7509510" cy="3771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863" dirty="0">
                <a:solidFill>
                  <a:srgbClr val="1D2A39"/>
                </a:solidFill>
                <a:latin typeface="Aptos"/>
              </a:rPr>
              <a:t>El estudiante domina el uso de magnitudes, unidades, mediciones, errores y representación gráfica, quedando preparado para enfrentar modelos mecánicos con una base cuantitativa sólida.</a:t>
            </a:r>
            <a:endParaRPr lang="en-US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8606790" y="5657850"/>
            <a:ext cx="20574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675" dirty="0">
                <a:solidFill>
                  <a:srgbClr val="5E6B7A"/>
                </a:solidFill>
                <a:latin typeface="Aptos"/>
              </a:rPr>
              <a:t>3</a:t>
            </a:r>
            <a:endParaRPr lang="en-US" sz="675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27" name="2 Imagen">
            <a:extLst>
              <a:ext uri="{FF2B5EF4-FFF2-40B4-BE49-F238E27FC236}">
                <a16:creationId xmlns:a16="http://schemas.microsoft.com/office/drawing/2014/main" id="{C936A23D-909A-FF78-4FCC-F5853E1DE44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288036"/>
          </a:xfrm>
          <a:prstGeom prst="rect">
            <a:avLst/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Shape 1"/>
          <p:cNvSpPr/>
          <p:nvPr/>
        </p:nvSpPr>
        <p:spPr>
          <a:xfrm>
            <a:off x="1" y="1145286"/>
            <a:ext cx="9143771" cy="123444"/>
          </a:xfrm>
          <a:prstGeom prst="rect">
            <a:avLst/>
          </a:prstGeom>
          <a:solidFill>
            <a:srgbClr val="C99A2E"/>
          </a:solidFill>
          <a:ln w="12700">
            <a:solidFill>
              <a:srgbClr val="C99A2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2"/>
          <p:cNvSpPr/>
          <p:nvPr/>
        </p:nvSpPr>
        <p:spPr>
          <a:xfrm>
            <a:off x="377190" y="1351026"/>
            <a:ext cx="61036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B1F3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2° año – Física Mecánica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Text 3"/>
          <p:cNvSpPr/>
          <p:nvPr/>
        </p:nvSpPr>
        <p:spPr>
          <a:xfrm>
            <a:off x="377190" y="1625346"/>
            <a:ext cx="720090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5E6B7A"/>
                </a:solidFill>
                <a:latin typeface="Aptos"/>
              </a:rPr>
              <a:t>170 horas. Núcleo de la formación física: vectores, movimiento, fuerzas, energía, fluidos, rotación y geometría de carga distribuida.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377190" y="1872234"/>
            <a:ext cx="8298180" cy="0"/>
          </a:xfrm>
          <a:prstGeom prst="line">
            <a:avLst/>
          </a:prstGeom>
          <a:noFill/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45770" y="2057400"/>
            <a:ext cx="2057400" cy="1474470"/>
          </a:xfrm>
          <a:prstGeom prst="roundRect">
            <a:avLst>
              <a:gd name="adj" fmla="val 2791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45770" y="2057400"/>
            <a:ext cx="82296" cy="1474470"/>
          </a:xfrm>
          <a:prstGeom prst="rect">
            <a:avLst/>
          </a:prstGeom>
          <a:solidFill>
            <a:srgbClr val="1E7A7A"/>
          </a:solidFill>
          <a:ln w="12700">
            <a:solidFill>
              <a:srgbClr val="1E7A7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Text 7"/>
          <p:cNvSpPr/>
          <p:nvPr/>
        </p:nvSpPr>
        <p:spPr>
          <a:xfrm>
            <a:off x="596646" y="2153412"/>
            <a:ext cx="18516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Vectores y referencia espacial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96646" y="2386584"/>
            <a:ext cx="1851660" cy="107670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coordenadas 2D y 3D, polares y cartesianas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operaciones vectoriales y producto escalar/cruz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aplicaciones a velocidad, aceleración y navegación costera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2640330" y="2057400"/>
            <a:ext cx="2057400" cy="1474470"/>
          </a:xfrm>
          <a:prstGeom prst="roundRect">
            <a:avLst>
              <a:gd name="adj" fmla="val 2791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2640330" y="2057400"/>
            <a:ext cx="82296" cy="1474470"/>
          </a:xfrm>
          <a:prstGeom prst="rect">
            <a:avLst/>
          </a:prstGeom>
          <a:solidFill>
            <a:srgbClr val="1E7A7A"/>
          </a:solidFill>
          <a:ln w="12700">
            <a:solidFill>
              <a:srgbClr val="1E7A7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2791206" y="2153412"/>
            <a:ext cx="18516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Cinemática y dinámica de traslación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2791206" y="2386584"/>
            <a:ext cx="1851660" cy="107670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MRU, MRUA, caída libre y proyectiles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leyes de Newton y tipos de fuerza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equilibrio de una partícula y fuerzas concentradas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834890" y="2057400"/>
            <a:ext cx="2023110" cy="1474470"/>
          </a:xfrm>
          <a:prstGeom prst="roundRect">
            <a:avLst>
              <a:gd name="adj" fmla="val 2791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834890" y="2057400"/>
            <a:ext cx="82296" cy="1474470"/>
          </a:xfrm>
          <a:prstGeom prst="rect">
            <a:avLst/>
          </a:prstGeom>
          <a:solidFill>
            <a:srgbClr val="1E7A7A"/>
          </a:solidFill>
          <a:ln w="12700">
            <a:solidFill>
              <a:srgbClr val="1E7A7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4985766" y="2153412"/>
            <a:ext cx="181737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Trabajo, energía y cantidad de movimiento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4985766" y="2386584"/>
            <a:ext cx="1817370" cy="107670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trabajo y potencia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energía cinética y potencial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conservación de la energía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impulso, momentum y colisiones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995160" y="2057400"/>
            <a:ext cx="1680210" cy="1474470"/>
          </a:xfrm>
          <a:prstGeom prst="roundRect">
            <a:avLst>
              <a:gd name="adj" fmla="val 2791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995160" y="2057400"/>
            <a:ext cx="82296" cy="1474470"/>
          </a:xfrm>
          <a:prstGeom prst="rect">
            <a:avLst/>
          </a:prstGeom>
          <a:solidFill>
            <a:srgbClr val="1E7A7A"/>
          </a:solidFill>
          <a:ln w="12700">
            <a:solidFill>
              <a:srgbClr val="1E7A7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146036" y="2153412"/>
            <a:ext cx="147447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Fluidos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146036" y="2386584"/>
            <a:ext cx="1474470" cy="107670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presión, Pascal y Arquímedes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continuidad y Bernoulli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aplicaciones contextualizadas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960120" y="3737610"/>
            <a:ext cx="3017520" cy="1268730"/>
          </a:xfrm>
          <a:prstGeom prst="roundRect">
            <a:avLst>
              <a:gd name="adj" fmla="val 3243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960120" y="3737610"/>
            <a:ext cx="82296" cy="1268730"/>
          </a:xfrm>
          <a:prstGeom prst="rect">
            <a:avLst/>
          </a:prstGeom>
          <a:solidFill>
            <a:srgbClr val="1E7A7A"/>
          </a:solidFill>
          <a:ln w="12700">
            <a:solidFill>
              <a:srgbClr val="1E7A7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1110996" y="3833622"/>
            <a:ext cx="28117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Rotación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1110996" y="4066794"/>
            <a:ext cx="2811780" cy="87096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cinemática angular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torque y equilibrio rotacional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segunda ley de Newton en rotación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ímpetu angular y su conservación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4149090" y="3737610"/>
            <a:ext cx="4011930" cy="1268730"/>
          </a:xfrm>
          <a:prstGeom prst="roundRect">
            <a:avLst>
              <a:gd name="adj" fmla="val 3243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149090" y="3737610"/>
            <a:ext cx="82296" cy="1268730"/>
          </a:xfrm>
          <a:prstGeom prst="rect">
            <a:avLst/>
          </a:prstGeom>
          <a:solidFill>
            <a:srgbClr val="1E7A7A"/>
          </a:solidFill>
          <a:ln w="12700">
            <a:solidFill>
              <a:srgbClr val="1E7A7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4299966" y="3833622"/>
            <a:ext cx="380619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Geometría de carga distribuida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4299966" y="4066794"/>
            <a:ext cx="3806190" cy="87096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áreas de figuras planas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integral definida como herramienta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centro de gravedad de cuerpos simples y compuestos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centroides y momento estático de áreas y líneas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8606790" y="5657850"/>
            <a:ext cx="20574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675" dirty="0">
                <a:solidFill>
                  <a:srgbClr val="5E6B7A"/>
                </a:solidFill>
                <a:latin typeface="Aptos"/>
              </a:rPr>
              <a:t>4</a:t>
            </a:r>
            <a:endParaRPr lang="en-US" sz="675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32" name="2 Imagen">
            <a:extLst>
              <a:ext uri="{FF2B5EF4-FFF2-40B4-BE49-F238E27FC236}">
                <a16:creationId xmlns:a16="http://schemas.microsoft.com/office/drawing/2014/main" id="{B9BA479B-4015-D578-9796-8C5CB860C8B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857250"/>
            <a:ext cx="9143771" cy="288036"/>
          </a:xfrm>
          <a:prstGeom prst="rect">
            <a:avLst/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3" name="Shape 1"/>
          <p:cNvSpPr/>
          <p:nvPr/>
        </p:nvSpPr>
        <p:spPr>
          <a:xfrm>
            <a:off x="1" y="1145286"/>
            <a:ext cx="9143771" cy="123444"/>
          </a:xfrm>
          <a:prstGeom prst="rect">
            <a:avLst/>
          </a:prstGeom>
          <a:solidFill>
            <a:srgbClr val="C99A2E"/>
          </a:solidFill>
          <a:ln w="12700">
            <a:solidFill>
              <a:srgbClr val="C99A2E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2"/>
          <p:cNvSpPr/>
          <p:nvPr/>
        </p:nvSpPr>
        <p:spPr>
          <a:xfrm>
            <a:off x="377190" y="1351026"/>
            <a:ext cx="61036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B1F3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3° año – Electromagnetismo y Ondas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Text 3"/>
          <p:cNvSpPr/>
          <p:nvPr/>
        </p:nvSpPr>
        <p:spPr>
          <a:xfrm>
            <a:off x="377190" y="1625346"/>
            <a:ext cx="720090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5E6B7A"/>
                </a:solidFill>
                <a:latin typeface="Aptos"/>
              </a:rPr>
              <a:t>170 horas. La formación evoluciona desde los fenómenos eléctricos y magnéticos hacia oscilaciones, propagación ondulatoria, sonido y óptica.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Shape 4"/>
          <p:cNvSpPr/>
          <p:nvPr/>
        </p:nvSpPr>
        <p:spPr>
          <a:xfrm>
            <a:off x="377190" y="1872234"/>
            <a:ext cx="8298180" cy="0"/>
          </a:xfrm>
          <a:prstGeom prst="line">
            <a:avLst/>
          </a:prstGeom>
          <a:noFill/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80060" y="2057400"/>
            <a:ext cx="2057400" cy="1371600"/>
          </a:xfrm>
          <a:prstGeom prst="roundRect">
            <a:avLst>
              <a:gd name="adj" fmla="val 3000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80060" y="2057400"/>
            <a:ext cx="82296" cy="1371600"/>
          </a:xfrm>
          <a:prstGeom prst="rect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Text 7"/>
          <p:cNvSpPr/>
          <p:nvPr/>
        </p:nvSpPr>
        <p:spPr>
          <a:xfrm>
            <a:off x="630936" y="2153412"/>
            <a:ext cx="18516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Electrostática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Text 8"/>
          <p:cNvSpPr/>
          <p:nvPr/>
        </p:nvSpPr>
        <p:spPr>
          <a:xfrm>
            <a:off x="630936" y="2386584"/>
            <a:ext cx="1851660" cy="97383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ley de Coulomb y principio de superposición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campo eléctrico en casos discretos y continuos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ley de Gauss y aplicaciones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2708910" y="2057400"/>
            <a:ext cx="2057400" cy="1371600"/>
          </a:xfrm>
          <a:prstGeom prst="roundRect">
            <a:avLst>
              <a:gd name="adj" fmla="val 3000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2708910" y="2057400"/>
            <a:ext cx="82296" cy="1371600"/>
          </a:xfrm>
          <a:prstGeom prst="rect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2859786" y="2153412"/>
            <a:ext cx="18516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Potencial y circuitos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2859786" y="2386584"/>
            <a:ext cx="1851660" cy="97383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energía potencial y diferencia de potencial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capacitores y dieléctricos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corriente, resistividad, ley de Ohm y Kirchhoff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937760" y="2057400"/>
            <a:ext cx="2023110" cy="1371600"/>
          </a:xfrm>
          <a:prstGeom prst="roundRect">
            <a:avLst>
              <a:gd name="adj" fmla="val 3000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937760" y="2057400"/>
            <a:ext cx="82296" cy="1371600"/>
          </a:xfrm>
          <a:prstGeom prst="rect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5088636" y="2153412"/>
            <a:ext cx="181737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Magnetismo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5088636" y="2386584"/>
            <a:ext cx="1817370" cy="97383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fuerza magnética sobre cargas y corrientes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Biot-Savart y Ampère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solenoides, torque y flujo magnético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7132320" y="2057400"/>
            <a:ext cx="1543050" cy="1371600"/>
          </a:xfrm>
          <a:prstGeom prst="roundRect">
            <a:avLst>
              <a:gd name="adj" fmla="val 3000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7132320" y="2057400"/>
            <a:ext cx="82296" cy="1371600"/>
          </a:xfrm>
          <a:prstGeom prst="rect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283196" y="2153412"/>
            <a:ext cx="133731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Oscilaciones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283196" y="2386584"/>
            <a:ext cx="1337310" cy="97383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MAS, amortiguado y forzado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resonancia y aplicaciones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857250" y="3669030"/>
            <a:ext cx="3257550" cy="1303020"/>
          </a:xfrm>
          <a:prstGeom prst="roundRect">
            <a:avLst>
              <a:gd name="adj" fmla="val 3158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857250" y="3669030"/>
            <a:ext cx="82296" cy="1303020"/>
          </a:xfrm>
          <a:prstGeom prst="rect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1008126" y="3765042"/>
            <a:ext cx="305181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Ondas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1008126" y="3998214"/>
            <a:ext cx="3051810" cy="90525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ondas mecánicas, superposición e interferencia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ondas sonoras, batimentos y efecto Doppler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resonancia en medios elásticos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4320540" y="3669030"/>
            <a:ext cx="3909060" cy="1303020"/>
          </a:xfrm>
          <a:prstGeom prst="roundRect">
            <a:avLst>
              <a:gd name="adj" fmla="val 3158"/>
            </a:avLst>
          </a:prstGeom>
          <a:solidFill>
            <a:srgbClr val="FFFFFF"/>
          </a:solidFill>
          <a:ln w="12700">
            <a:solidFill>
              <a:srgbClr val="D5DE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320540" y="3669030"/>
            <a:ext cx="82296" cy="1303020"/>
          </a:xfrm>
          <a:prstGeom prst="rect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4471416" y="3765042"/>
            <a:ext cx="3703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050" b="1" dirty="0">
                <a:solidFill>
                  <a:srgbClr val="0B1F3A"/>
                </a:solidFill>
                <a:latin typeface="Aptos"/>
              </a:rPr>
              <a:t>Óptica</a:t>
            </a:r>
            <a:endParaRPr lang="en-US" sz="10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4471416" y="3998214"/>
            <a:ext cx="3703320" cy="905256"/>
          </a:xfrm>
          <a:prstGeom prst="rect">
            <a:avLst/>
          </a:prstGeom>
          <a:noFill/>
          <a:ln/>
        </p:spPr>
        <p:txBody>
          <a:bodyPr wrap="square" lIns="191" tIns="191" rIns="191" bIns="191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reflexión y refracción desde el principio de Huygens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reflexión total interna</a:t>
            </a:r>
            <a:endParaRPr lang="en-US" sz="788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788" dirty="0">
                <a:solidFill>
                  <a:srgbClr val="1D2A39"/>
                </a:solidFill>
                <a:latin typeface="Aptos"/>
              </a:rPr>
              <a:t>• espejos, lentes e instrumentos ópticos</a:t>
            </a:r>
            <a:endParaRPr lang="en-US" sz="788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8606790" y="5657850"/>
            <a:ext cx="20574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675" dirty="0">
                <a:solidFill>
                  <a:srgbClr val="5E6B7A"/>
                </a:solidFill>
                <a:latin typeface="Aptos"/>
              </a:rPr>
              <a:t>5</a:t>
            </a:r>
            <a:endParaRPr lang="en-US" sz="675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32" name="2 Imagen">
            <a:extLst>
              <a:ext uri="{FF2B5EF4-FFF2-40B4-BE49-F238E27FC236}">
                <a16:creationId xmlns:a16="http://schemas.microsoft.com/office/drawing/2014/main" id="{77C42793-2697-FA0D-1169-4759C1465CF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BD16B6-E5F8-D66F-539A-ECC7A46D7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A89A851F-EA5B-3721-7675-303100A6E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A70BD07-57A3-BE1B-FF10-B3124D356AF2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física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9FE03529-BC2B-39FA-C034-151D0AEE75B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5266700-FA23-399E-3BAD-3B3C1CC1143B}"/>
              </a:ext>
            </a:extLst>
          </p:cNvPr>
          <p:cNvSpPr txBox="1"/>
          <p:nvPr/>
        </p:nvSpPr>
        <p:spPr>
          <a:xfrm>
            <a:off x="837959" y="3715588"/>
            <a:ext cx="1016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H. JAIME F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3815CEE8-56D8-B56C-2C68-02BA99CE38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155180"/>
              </p:ext>
            </p:extLst>
          </p:nvPr>
        </p:nvGraphicFramePr>
        <p:xfrm>
          <a:off x="2037266" y="1916832"/>
          <a:ext cx="6953112" cy="2763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Fundamentos de Física </a:t>
                      </a:r>
                    </a:p>
                    <a:p>
                      <a:r>
                        <a:rPr lang="es-ES_tradnl" sz="1200" noProof="0" dirty="0"/>
                        <a:t>Física Mecánica </a:t>
                      </a:r>
                    </a:p>
                    <a:p>
                      <a:r>
                        <a:rPr lang="es-ES_tradnl" sz="1200" noProof="0" dirty="0"/>
                        <a:t>Electromagnetismo y Ondas</a:t>
                      </a:r>
                    </a:p>
                    <a:p>
                      <a:r>
                        <a:rPr lang="es-ES_tradnl" sz="1200" noProof="0" dirty="0"/>
                        <a:t>Jefe de Catedra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 de Física y Ciencia (UPLA)</a:t>
                      </a:r>
                    </a:p>
                    <a:p>
                      <a:r>
                        <a:rPr lang="es-ES_tradnl" sz="1200" dirty="0"/>
                        <a:t>Magister en Enseñanzas de las Ciencias (UPLA)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UV (2016) Física experimental y Física General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4,39/5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Picture 79">
            <a:extLst>
              <a:ext uri="{FF2B5EF4-FFF2-40B4-BE49-F238E27FC236}">
                <a16:creationId xmlns:a16="http://schemas.microsoft.com/office/drawing/2014/main" id="{00000000-0008-0000-0200-00001B00000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47850" y="2188112"/>
            <a:ext cx="1233145" cy="145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1063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C6DDA-605D-D60D-F3A4-B767BB1F0B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A34F814-BBA8-1FE7-DB3D-9D5459DF7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BB3C3CF-69C1-5F46-2231-A5EDBD6B91C5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física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3C138828-FCBF-435E-5894-D05EA752967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173B061-58C9-547B-5452-95BE248FADDC}"/>
              </a:ext>
            </a:extLst>
          </p:cNvPr>
          <p:cNvSpPr txBox="1"/>
          <p:nvPr/>
        </p:nvSpPr>
        <p:spPr>
          <a:xfrm>
            <a:off x="654868" y="3715588"/>
            <a:ext cx="13828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D. ARANCIBIA B.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0BA7C385-E5C9-353B-64AA-2AB8E8492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013887"/>
              </p:ext>
            </p:extLst>
          </p:nvPr>
        </p:nvGraphicFramePr>
        <p:xfrm>
          <a:off x="2037266" y="1916832"/>
          <a:ext cx="6953112" cy="2763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Fundamentos de Física </a:t>
                      </a:r>
                    </a:p>
                    <a:p>
                      <a:r>
                        <a:rPr lang="es-ES_tradnl" sz="1200" noProof="0" dirty="0"/>
                        <a:t>Física Mecánica </a:t>
                      </a:r>
                    </a:p>
                    <a:p>
                      <a:r>
                        <a:rPr lang="es-ES_tradnl" sz="1200" noProof="0" dirty="0"/>
                        <a:t>Electromagnetismo y Ondas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 de Física y Ciencia (UPLA)</a:t>
                      </a:r>
                    </a:p>
                    <a:p>
                      <a:r>
                        <a:rPr lang="es-ES_tradnl" sz="1200" dirty="0"/>
                        <a:t>Magister en Gestión para la educación Superior (USS, 2008)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4,25/5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Picture 18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47" y="1894950"/>
            <a:ext cx="1177385" cy="16780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80230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14DCB-D93A-4C83-8CCE-AEEFE742D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B73B69C-26F6-761C-01BB-49BDA8ADE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C10519B-77C5-2D00-08B3-3616244BFC73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física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56843CB2-0967-0243-688F-FA9A7F57E43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95F8B4D-8EE7-089E-280A-D779A6CA15F1}"/>
              </a:ext>
            </a:extLst>
          </p:cNvPr>
          <p:cNvSpPr txBox="1"/>
          <p:nvPr/>
        </p:nvSpPr>
        <p:spPr>
          <a:xfrm>
            <a:off x="834182" y="3715588"/>
            <a:ext cx="10241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M.PLAZA B.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09D2E659-2528-E14E-123D-8E531BDE1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533491"/>
              </p:ext>
            </p:extLst>
          </p:nvPr>
        </p:nvGraphicFramePr>
        <p:xfrm>
          <a:off x="2037266" y="1916832"/>
          <a:ext cx="6953112" cy="3947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Física Mecánica </a:t>
                      </a:r>
                    </a:p>
                    <a:p>
                      <a:r>
                        <a:rPr lang="es-ES_tradnl" sz="1200" noProof="0" dirty="0"/>
                        <a:t>Electromagnetismo y Ondas</a:t>
                      </a:r>
                    </a:p>
                    <a:p>
                      <a:r>
                        <a:rPr lang="es-ES_tradnl" sz="1200" noProof="0" dirty="0"/>
                        <a:t>UAC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 de estado en Física y Ciencia (UPLA)</a:t>
                      </a:r>
                    </a:p>
                    <a:p>
                      <a:r>
                        <a:rPr lang="es-ES_tradnl" sz="1200" dirty="0"/>
                        <a:t>Ingeniería Electrónica (USM)</a:t>
                      </a:r>
                    </a:p>
                    <a:p>
                      <a:r>
                        <a:rPr lang="es-ES_tradnl" sz="1200" dirty="0"/>
                        <a:t>Master en Comunicación y Diseño Multimedia (</a:t>
                      </a:r>
                      <a:r>
                        <a:rPr lang="es-ES_tradnl" sz="1200" dirty="0" err="1"/>
                        <a:t>Tracor</a:t>
                      </a:r>
                      <a:r>
                        <a:rPr lang="es-ES_tradnl" sz="1200" dirty="0"/>
                        <a:t> </a:t>
                      </a:r>
                      <a:r>
                        <a:rPr lang="es-ES_tradnl" sz="1200" dirty="0" err="1"/>
                        <a:t>Institute</a:t>
                      </a:r>
                      <a:r>
                        <a:rPr lang="es-ES_tradnl" sz="1200" dirty="0"/>
                        <a:t>)</a:t>
                      </a:r>
                    </a:p>
                    <a:p>
                      <a:r>
                        <a:rPr lang="es-ES_tradnl" sz="1200" dirty="0"/>
                        <a:t>Doctor en Física (Universidad de Burgos)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200" dirty="0"/>
                        <a:t>UV (2013 a la fecha): Mecánica de Fluidos, Electrotecnia, Termodinámica, Resistencia de Materiales.</a:t>
                      </a:r>
                    </a:p>
                    <a:p>
                      <a:pPr algn="just"/>
                      <a:r>
                        <a:rPr lang="es-ES_tradnl" sz="1200" dirty="0"/>
                        <a:t>UPLA (2013 a la fecha): Ondas y Física Moderna, Óptica, Ondas, Métodos Matemáticos de la Física.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4,57/5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Picture 107" descr="Un hombre en traje posando para fotografia&#10;&#10;Descripción generada automáticamente">
            <a:extLst>
              <a:ext uri="{FF2B5EF4-FFF2-40B4-BE49-F238E27FC236}">
                <a16:creationId xmlns:a16="http://schemas.microsoft.com/office/drawing/2014/main" id="{00000000-0008-0000-0200-00002700000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40966" y="1916832"/>
            <a:ext cx="1210617" cy="156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5514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física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7611F63C-CBA3-324A-84F0-7739BF3F307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867699" y="3613413"/>
            <a:ext cx="9278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N. RÍOS P.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045656"/>
              </p:ext>
            </p:extLst>
          </p:nvPr>
        </p:nvGraphicFramePr>
        <p:xfrm>
          <a:off x="2037266" y="1916832"/>
          <a:ext cx="6953112" cy="3764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Laboratorios </a:t>
                      </a:r>
                    </a:p>
                    <a:p>
                      <a:r>
                        <a:rPr lang="es-ES_tradnl" sz="1200" noProof="0" dirty="0"/>
                        <a:t>Física Mecánica</a:t>
                      </a:r>
                    </a:p>
                    <a:p>
                      <a:r>
                        <a:rPr lang="es-ES_tradnl" sz="1200" noProof="0" dirty="0"/>
                        <a:t>Tutoría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 de estado en Física y Computación (UPLA)</a:t>
                      </a:r>
                    </a:p>
                    <a:p>
                      <a:r>
                        <a:rPr lang="es-ES_tradnl" sz="1200" dirty="0"/>
                        <a:t>Diplomado en Fundamentos de Física Cuántica (PUCV)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UTFSM (2014-2018)</a:t>
                      </a:r>
                    </a:p>
                    <a:p>
                      <a:r>
                        <a:rPr lang="es-ES_tradnl" sz="1200" dirty="0"/>
                        <a:t>Profesor de Física en colegios:</a:t>
                      </a:r>
                    </a:p>
                    <a:p>
                      <a:r>
                        <a:rPr lang="es-ES_tradnl" sz="1200" dirty="0"/>
                        <a:t>San Antonio </a:t>
                      </a:r>
                    </a:p>
                    <a:p>
                      <a:r>
                        <a:rPr lang="es-ES_tradnl" sz="1200" dirty="0"/>
                        <a:t>CCP</a:t>
                      </a:r>
                    </a:p>
                    <a:p>
                      <a:r>
                        <a:rPr lang="es-ES_tradnl" sz="1200" dirty="0"/>
                        <a:t>Seminario San Rafael</a:t>
                      </a:r>
                    </a:p>
                    <a:p>
                      <a:r>
                        <a:rPr lang="es-ES_tradnl" sz="1200" dirty="0"/>
                        <a:t>España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4,73/5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00000000-0008-0000-0200-000032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503" t="15548" r="34505" b="11610"/>
          <a:stretch/>
        </p:blipFill>
        <p:spPr>
          <a:xfrm>
            <a:off x="724733" y="1916832"/>
            <a:ext cx="1213813" cy="1630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2869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46A8C-5C55-D82E-B4C5-28B1A0B78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>
            <a:extLst>
              <a:ext uri="{FF2B5EF4-FFF2-40B4-BE49-F238E27FC236}">
                <a16:creationId xmlns:a16="http://schemas.microsoft.com/office/drawing/2014/main" id="{A85D15CE-FB4E-6A0B-2FA8-B86C7220151F}"/>
              </a:ext>
            </a:extLst>
          </p:cNvPr>
          <p:cNvSpPr/>
          <p:nvPr/>
        </p:nvSpPr>
        <p:spPr>
          <a:xfrm>
            <a:off x="30879" y="1021875"/>
            <a:ext cx="9143771" cy="288036"/>
          </a:xfrm>
          <a:prstGeom prst="rect">
            <a:avLst/>
          </a:prstGeom>
          <a:solidFill>
            <a:srgbClr val="0E2F56"/>
          </a:solidFill>
          <a:ln w="12700">
            <a:solidFill>
              <a:srgbClr val="0E2F56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5AD0C6F5-1BD7-781B-F1EE-E3D07058AC68}"/>
              </a:ext>
            </a:extLst>
          </p:cNvPr>
          <p:cNvSpPr/>
          <p:nvPr/>
        </p:nvSpPr>
        <p:spPr>
          <a:xfrm>
            <a:off x="428642" y="1052736"/>
            <a:ext cx="8366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Visión general de la malla: Área Científica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7" name="Shape 14">
            <a:extLst>
              <a:ext uri="{FF2B5EF4-FFF2-40B4-BE49-F238E27FC236}">
                <a16:creationId xmlns:a16="http://schemas.microsoft.com/office/drawing/2014/main" id="{3B44A3FF-CA36-50FA-11D2-06D84CD2F010}"/>
              </a:ext>
            </a:extLst>
          </p:cNvPr>
          <p:cNvSpPr/>
          <p:nvPr/>
        </p:nvSpPr>
        <p:spPr>
          <a:xfrm>
            <a:off x="370462" y="1827532"/>
            <a:ext cx="8124372" cy="4176464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5">
            <a:extLst>
              <a:ext uri="{FF2B5EF4-FFF2-40B4-BE49-F238E27FC236}">
                <a16:creationId xmlns:a16="http://schemas.microsoft.com/office/drawing/2014/main" id="{C3CC32DD-113E-0DA2-FD21-0EBF0E3180B2}"/>
              </a:ext>
            </a:extLst>
          </p:cNvPr>
          <p:cNvSpPr/>
          <p:nvPr/>
        </p:nvSpPr>
        <p:spPr>
          <a:xfrm>
            <a:off x="408068" y="1844823"/>
            <a:ext cx="8086766" cy="154305"/>
          </a:xfrm>
          <a:prstGeom prst="rect">
            <a:avLst/>
          </a:prstGeom>
          <a:solidFill>
            <a:srgbClr val="FF0000"/>
          </a:solidFill>
          <a:ln w="12700">
            <a:solidFill>
              <a:srgbClr val="D9821F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6">
            <a:extLst>
              <a:ext uri="{FF2B5EF4-FFF2-40B4-BE49-F238E27FC236}">
                <a16:creationId xmlns:a16="http://schemas.microsoft.com/office/drawing/2014/main" id="{954CA622-8C38-5E98-1862-4FFD5E6D71A4}"/>
              </a:ext>
            </a:extLst>
          </p:cNvPr>
          <p:cNvSpPr/>
          <p:nvPr/>
        </p:nvSpPr>
        <p:spPr>
          <a:xfrm>
            <a:off x="3968611" y="2115709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Química</a:t>
            </a:r>
            <a:endParaRPr lang="en-US" sz="20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Shape 17">
            <a:extLst>
              <a:ext uri="{FF2B5EF4-FFF2-40B4-BE49-F238E27FC236}">
                <a16:creationId xmlns:a16="http://schemas.microsoft.com/office/drawing/2014/main" id="{37AD4F9B-674B-2C56-051C-E7E0C7CCA411}"/>
              </a:ext>
            </a:extLst>
          </p:cNvPr>
          <p:cNvSpPr/>
          <p:nvPr/>
        </p:nvSpPr>
        <p:spPr>
          <a:xfrm>
            <a:off x="7596336" y="2090441"/>
            <a:ext cx="733793" cy="324906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D9821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8">
            <a:extLst>
              <a:ext uri="{FF2B5EF4-FFF2-40B4-BE49-F238E27FC236}">
                <a16:creationId xmlns:a16="http://schemas.microsoft.com/office/drawing/2014/main" id="{A4E6C294-CDAA-F9AA-1FA6-EAE3DE22903E}"/>
              </a:ext>
            </a:extLst>
          </p:cNvPr>
          <p:cNvSpPr/>
          <p:nvPr/>
        </p:nvSpPr>
        <p:spPr>
          <a:xfrm>
            <a:off x="7654344" y="2211746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D9821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102 h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Text 19">
            <a:extLst>
              <a:ext uri="{FF2B5EF4-FFF2-40B4-BE49-F238E27FC236}">
                <a16:creationId xmlns:a16="http://schemas.microsoft.com/office/drawing/2014/main" id="{D17AD302-85CF-F08B-31B6-185BFF733E6C}"/>
              </a:ext>
            </a:extLst>
          </p:cNvPr>
          <p:cNvSpPr/>
          <p:nvPr/>
        </p:nvSpPr>
        <p:spPr>
          <a:xfrm>
            <a:off x="620888" y="2616338"/>
            <a:ext cx="7623520" cy="2180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2° año – Química Aplicada: </a:t>
            </a:r>
            <a:endParaRPr lang="en-US" sz="1800" b="1" dirty="0" smtClean="0">
              <a:solidFill>
                <a:srgbClr val="2C3A4B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n-US" sz="1800" b="1" dirty="0" smtClean="0">
              <a:solidFill>
                <a:srgbClr val="2C3A4B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285750" indent="-285750" algn="l" defTabSz="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estructura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atómica; 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285750" indent="-285750" algn="l" defTabSz="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tabla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periódica y reactividad; 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285750" indent="-285750" algn="l" defTabSz="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estados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físicos; 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285750" indent="-285750" algn="l" defTabSz="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agua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en la Armada; 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285750" indent="-285750" algn="l" defTabSz="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electroquímica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; 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marL="285750" indent="-285750" algn="l" defTabSz="6858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petróleo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 subproductos.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2" name="2 Imagen">
            <a:extLst>
              <a:ext uri="{FF2B5EF4-FFF2-40B4-BE49-F238E27FC236}">
                <a16:creationId xmlns:a16="http://schemas.microsoft.com/office/drawing/2014/main" id="{B74BC6D9-C930-DB3D-BE72-B3B96BF134F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7282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CFA08-67DE-30DE-EE59-136414E45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B2203F77-7D20-BF65-FB3B-D33907E9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7C7683CD-04DE-49F0-8BBC-492D3596AB8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17872B8-FB9C-60A8-96DD-760D12F07F03}"/>
              </a:ext>
            </a:extLst>
          </p:cNvPr>
          <p:cNvSpPr txBox="1"/>
          <p:nvPr/>
        </p:nvSpPr>
        <p:spPr>
          <a:xfrm>
            <a:off x="628526" y="3461437"/>
            <a:ext cx="1237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L. PIZARRO H.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EDD441D0-EFF1-A625-00FB-98C7E356FA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013375"/>
              </p:ext>
            </p:extLst>
          </p:nvPr>
        </p:nvGraphicFramePr>
        <p:xfrm>
          <a:off x="2037266" y="1916832"/>
          <a:ext cx="6953112" cy="2677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Química Aplicada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 de Química y Bioquímica (PUCV)</a:t>
                      </a:r>
                    </a:p>
                    <a:p>
                      <a:r>
                        <a:rPr lang="es-ES_tradnl" sz="1200" dirty="0"/>
                        <a:t>Magister en Docencia para la Educación Superior (UNAB)</a:t>
                      </a:r>
                    </a:p>
                    <a:p>
                      <a:r>
                        <a:rPr lang="es-ES_tradnl" sz="1200" dirty="0"/>
                        <a:t>Diplomado en Docencia Universitaria (PUCV)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UNAB (2020 a la fecha)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4,75/5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Picture 96">
            <a:extLst>
              <a:ext uri="{FF2B5EF4-FFF2-40B4-BE49-F238E27FC236}">
                <a16:creationId xmlns:a16="http://schemas.microsoft.com/office/drawing/2014/main" id="{00000000-0008-0000-0200-00002500000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8525" y="1916831"/>
            <a:ext cx="1237839" cy="154460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F7658FA-87BF-C9DE-5A9A-46471518C601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PROFESORES QUÍMICA</a:t>
            </a:r>
          </a:p>
        </p:txBody>
      </p:sp>
    </p:spTree>
    <p:extLst>
      <p:ext uri="{BB962C8B-B14F-4D97-AF65-F5344CB8AC3E}">
        <p14:creationId xmlns:p14="http://schemas.microsoft.com/office/powerpoint/2010/main" val="96634620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99910-03CB-8D55-B7AB-10835AD43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0228532A-9767-E0E9-3F4D-7BEC0ADDD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651A4E7-FB91-1537-71DC-C16FF99B3117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PROFESORES QUÍMICA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08397BB1-E33F-7A86-CEEA-7B3F48BD423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49DEC0E-1B59-CEA0-F048-C5A1FFF61A11}"/>
              </a:ext>
            </a:extLst>
          </p:cNvPr>
          <p:cNvSpPr txBox="1"/>
          <p:nvPr/>
        </p:nvSpPr>
        <p:spPr>
          <a:xfrm>
            <a:off x="646160" y="3461437"/>
            <a:ext cx="12025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M . Puentes R.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328FF53-9B13-EE12-1861-FE60480BF0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210198"/>
              </p:ext>
            </p:extLst>
          </p:nvPr>
        </p:nvGraphicFramePr>
        <p:xfrm>
          <a:off x="2037266" y="1916832"/>
          <a:ext cx="6953112" cy="2494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Química Aplicada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Químico Industrial(PUCV)</a:t>
                      </a:r>
                    </a:p>
                    <a:p>
                      <a:r>
                        <a:rPr lang="es-ES_tradnl" sz="1200" dirty="0"/>
                        <a:t>Diplomado en Corrosión (PUCV)</a:t>
                      </a:r>
                    </a:p>
                    <a:p>
                      <a:r>
                        <a:rPr lang="es-ES_tradnl" sz="1200" dirty="0"/>
                        <a:t>Curso de Protección Catódica (PUCV)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PUCV (2011-2016)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6,61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4,81/5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Imagen 1">
            <a:extLst>
              <a:ext uri="{FF2B5EF4-FFF2-40B4-BE49-F238E27FC236}">
                <a16:creationId xmlns:a16="http://schemas.microsoft.com/office/drawing/2014/main" id="{00000000-0008-0000-0200-000008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1" t="34871" r="91865" b="51962"/>
          <a:stretch/>
        </p:blipFill>
        <p:spPr>
          <a:xfrm>
            <a:off x="686877" y="1916832"/>
            <a:ext cx="1144674" cy="141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3451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28E75-AC70-EBB7-490B-9DBF0067C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CBBE8A61-9F97-FA2D-3385-95EB151DF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26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EB09782D-2FDE-8875-12CB-0142CEE2F10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96337F3-901F-C3E2-5CED-0539281964A1}"/>
              </a:ext>
            </a:extLst>
          </p:cNvPr>
          <p:cNvSpPr txBox="1"/>
          <p:nvPr/>
        </p:nvSpPr>
        <p:spPr>
          <a:xfrm>
            <a:off x="551297" y="3461437"/>
            <a:ext cx="13923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F. GALLARDO G.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1CEA942-03E5-8A61-3DD8-713DBC3682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063044"/>
              </p:ext>
            </p:extLst>
          </p:nvPr>
        </p:nvGraphicFramePr>
        <p:xfrm>
          <a:off x="2037266" y="1916832"/>
          <a:ext cx="6953112" cy="3042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Química Aplicada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Pedagogía en Química y Ciencias Naturales PUCV)</a:t>
                      </a:r>
                    </a:p>
                    <a:p>
                      <a:r>
                        <a:rPr lang="es-ES_tradnl" sz="1200" dirty="0"/>
                        <a:t>Magister en Didáctica de las Ciencias Experimentales (PUCV)</a:t>
                      </a:r>
                    </a:p>
                    <a:p>
                      <a:r>
                        <a:rPr lang="es-ES_tradnl" sz="1200" dirty="0"/>
                        <a:t>Doctor en Ciencias con mención en Química © (PUCV)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PUCV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4,56/5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Picture 71">
            <a:extLst>
              <a:ext uri="{FF2B5EF4-FFF2-40B4-BE49-F238E27FC236}">
                <a16:creationId xmlns:a16="http://schemas.microsoft.com/office/drawing/2014/main" id="{00000000-0008-0000-0200-00001500000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71" y="1916832"/>
            <a:ext cx="942975" cy="145044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44B9973-46E6-3EC9-8B71-7F64C7C72DD6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PROFESORES QUÍMICA</a:t>
            </a:r>
          </a:p>
        </p:txBody>
      </p:sp>
    </p:spTree>
    <p:extLst>
      <p:ext uri="{BB962C8B-B14F-4D97-AF65-F5344CB8AC3E}">
        <p14:creationId xmlns:p14="http://schemas.microsoft.com/office/powerpoint/2010/main" val="852563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DAAE3-1F83-0F11-60A7-4D959C2FF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>
            <a:extLst>
              <a:ext uri="{FF2B5EF4-FFF2-40B4-BE49-F238E27FC236}">
                <a16:creationId xmlns:a16="http://schemas.microsoft.com/office/drawing/2014/main" id="{82EEBB51-B21E-166D-3E43-DFB3A5B71871}"/>
              </a:ext>
            </a:extLst>
          </p:cNvPr>
          <p:cNvSpPr/>
          <p:nvPr/>
        </p:nvSpPr>
        <p:spPr>
          <a:xfrm>
            <a:off x="30879" y="1021875"/>
            <a:ext cx="9143771" cy="288036"/>
          </a:xfrm>
          <a:prstGeom prst="rect">
            <a:avLst/>
          </a:prstGeom>
          <a:solidFill>
            <a:srgbClr val="0E2F56"/>
          </a:solidFill>
          <a:ln w="12700">
            <a:solidFill>
              <a:srgbClr val="0E2F56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688EB381-F8CF-9B6F-FB8E-205EB38E0AFA}"/>
              </a:ext>
            </a:extLst>
          </p:cNvPr>
          <p:cNvSpPr/>
          <p:nvPr/>
        </p:nvSpPr>
        <p:spPr>
          <a:xfrm>
            <a:off x="428642" y="1052736"/>
            <a:ext cx="8366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Visión general de la malla: Área Científica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Shape 20">
            <a:extLst>
              <a:ext uri="{FF2B5EF4-FFF2-40B4-BE49-F238E27FC236}">
                <a16:creationId xmlns:a16="http://schemas.microsoft.com/office/drawing/2014/main" id="{6626EF0B-F9FF-FB66-56FD-5CFF835650EE}"/>
              </a:ext>
            </a:extLst>
          </p:cNvPr>
          <p:cNvSpPr/>
          <p:nvPr/>
        </p:nvSpPr>
        <p:spPr>
          <a:xfrm>
            <a:off x="606320" y="1757572"/>
            <a:ext cx="7992888" cy="3888432"/>
          </a:xfrm>
          <a:prstGeom prst="roundRect">
            <a:avLst>
              <a:gd name="adj" fmla="val 2521"/>
            </a:avLst>
          </a:prstGeom>
          <a:solidFill>
            <a:srgbClr val="FFFFFF"/>
          </a:solidFill>
          <a:ln w="12700">
            <a:solidFill>
              <a:srgbClr val="D1D6DC"/>
            </a:solidFill>
            <a:prstDash val="solid"/>
          </a:ln>
          <a:effectLst>
            <a:outerShdw blurRad="12700" dist="50800" dir="2700000" algn="bl" rotWithShape="0">
              <a:srgbClr val="A8B2BD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Shape 21">
            <a:extLst>
              <a:ext uri="{FF2B5EF4-FFF2-40B4-BE49-F238E27FC236}">
                <a16:creationId xmlns:a16="http://schemas.microsoft.com/office/drawing/2014/main" id="{440E2810-84C4-E88A-0B6E-2C4A29F2BA67}"/>
              </a:ext>
            </a:extLst>
          </p:cNvPr>
          <p:cNvSpPr/>
          <p:nvPr/>
        </p:nvSpPr>
        <p:spPr>
          <a:xfrm>
            <a:off x="611560" y="1772815"/>
            <a:ext cx="7992888" cy="236602"/>
          </a:xfrm>
          <a:prstGeom prst="rect">
            <a:avLst/>
          </a:prstGeom>
          <a:solidFill>
            <a:srgbClr val="FF0000"/>
          </a:solidFill>
          <a:ln w="12700">
            <a:solidFill>
              <a:srgbClr val="B85B57">
                <a:alpha val="0"/>
              </a:srgbClr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2">
            <a:extLst>
              <a:ext uri="{FF2B5EF4-FFF2-40B4-BE49-F238E27FC236}">
                <a16:creationId xmlns:a16="http://schemas.microsoft.com/office/drawing/2014/main" id="{F6C99D3F-C267-BE5C-8F9B-21E2323769B5}"/>
              </a:ext>
            </a:extLst>
          </p:cNvPr>
          <p:cNvSpPr/>
          <p:nvPr/>
        </p:nvSpPr>
        <p:spPr>
          <a:xfrm>
            <a:off x="3563888" y="2069420"/>
            <a:ext cx="307238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Electrotecnia</a:t>
            </a:r>
            <a:endParaRPr lang="en-US" sz="20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Shape 23">
            <a:extLst>
              <a:ext uri="{FF2B5EF4-FFF2-40B4-BE49-F238E27FC236}">
                <a16:creationId xmlns:a16="http://schemas.microsoft.com/office/drawing/2014/main" id="{AFE26EC9-144B-8254-CB0D-6DD55B109C0D}"/>
              </a:ext>
            </a:extLst>
          </p:cNvPr>
          <p:cNvSpPr/>
          <p:nvPr/>
        </p:nvSpPr>
        <p:spPr>
          <a:xfrm>
            <a:off x="7524328" y="2112282"/>
            <a:ext cx="754327" cy="308606"/>
          </a:xfrm>
          <a:prstGeom prst="roundRect">
            <a:avLst>
              <a:gd name="adj" fmla="val 26667"/>
            </a:avLst>
          </a:prstGeom>
          <a:solidFill>
            <a:srgbClr val="F7FAFC"/>
          </a:solidFill>
          <a:ln w="12700">
            <a:solidFill>
              <a:srgbClr val="B85B57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>
              <a:solidFill>
                <a:prstClr val="black"/>
              </a:solidFill>
              <a:latin typeface="Aptos"/>
            </a:endParaRPr>
          </a:p>
        </p:txBody>
      </p:sp>
      <p:sp>
        <p:nvSpPr>
          <p:cNvPr id="27" name="Text 24">
            <a:extLst>
              <a:ext uri="{FF2B5EF4-FFF2-40B4-BE49-F238E27FC236}">
                <a16:creationId xmlns:a16="http://schemas.microsoft.com/office/drawing/2014/main" id="{03F92DBD-7428-4F81-2D2E-CBAAA96DDC8C}"/>
              </a:ext>
            </a:extLst>
          </p:cNvPr>
          <p:cNvSpPr/>
          <p:nvPr/>
        </p:nvSpPr>
        <p:spPr>
          <a:xfrm>
            <a:off x="7606597" y="2217722"/>
            <a:ext cx="589788" cy="82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B85B5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102 h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8" name="Text 25">
            <a:extLst>
              <a:ext uri="{FF2B5EF4-FFF2-40B4-BE49-F238E27FC236}">
                <a16:creationId xmlns:a16="http://schemas.microsoft.com/office/drawing/2014/main" id="{1A45F851-17EE-554C-74EA-666788940E60}"/>
              </a:ext>
            </a:extLst>
          </p:cNvPr>
          <p:cNvSpPr/>
          <p:nvPr/>
        </p:nvSpPr>
        <p:spPr>
          <a:xfrm>
            <a:off x="644207" y="2420888"/>
            <a:ext cx="7848872" cy="29591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2C3A4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4° año – Electrotecnia: </a:t>
            </a:r>
            <a:endParaRPr lang="en-US" sz="1800" b="1" dirty="0" smtClean="0">
              <a:solidFill>
                <a:srgbClr val="2C3A4B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n-US" sz="1800" b="1" dirty="0" smtClean="0">
              <a:solidFill>
                <a:srgbClr val="2C3A4B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circuitos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 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CC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análisis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 redes con </a:t>
            </a:r>
            <a:r>
              <a:rPr lang="en-US" sz="1800" dirty="0" err="1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excitación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continua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circuitos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 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1800" dirty="0" smtClean="0">
              <a:solidFill>
                <a:srgbClr val="5B6672"/>
              </a:solidFill>
              <a:latin typeface="Aptos" pitchFamily="34" charset="0"/>
              <a:ea typeface="Aptos" pitchFamily="34" charset="-122"/>
              <a:cs typeface="Aptos" pitchFamily="34" charset="-120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redes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1800" dirty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 dos </a:t>
            </a:r>
            <a:r>
              <a:rPr lang="en-US" sz="1800" dirty="0" err="1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puertas</a:t>
            </a:r>
            <a:r>
              <a:rPr lang="en-US" sz="1800" dirty="0" smtClean="0">
                <a:solidFill>
                  <a:srgbClr val="5B667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180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2" name="2 Imagen">
            <a:extLst>
              <a:ext uri="{FF2B5EF4-FFF2-40B4-BE49-F238E27FC236}">
                <a16:creationId xmlns:a16="http://schemas.microsoft.com/office/drawing/2014/main" id="{13A7FEE6-85F7-0F68-058D-E89AA897E29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03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F7F96-FBDA-6EED-68EF-3DD1FFBCD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D7E91038-4436-F48F-A3DE-30416596B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74BE195-DF16-77D0-73B1-F489038DEEB5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>
                <a:solidFill>
                  <a:srgbClr val="FFCC00"/>
                </a:solidFill>
              </a:rPr>
              <a:t>PROFESORES ELECTROTECNIA </a:t>
            </a:r>
          </a:p>
        </p:txBody>
      </p:sp>
      <p:pic>
        <p:nvPicPr>
          <p:cNvPr id="6" name="Picture 50">
            <a:extLst>
              <a:ext uri="{FF2B5EF4-FFF2-40B4-BE49-F238E27FC236}">
                <a16:creationId xmlns:a16="http://schemas.microsoft.com/office/drawing/2014/main" id="{77E5892E-4A56-54F8-9FF6-81B937CD800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8863" y="19394760"/>
            <a:ext cx="962025" cy="14493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057ED62-9AC4-ECD8-17E2-1C97431629C3}"/>
              </a:ext>
            </a:extLst>
          </p:cNvPr>
          <p:cNvSpPr txBox="1"/>
          <p:nvPr/>
        </p:nvSpPr>
        <p:spPr>
          <a:xfrm>
            <a:off x="421800" y="3461437"/>
            <a:ext cx="1651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V. DE LA FUENTE C.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77583232-D1F4-B8E6-5A60-143E74F3B4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355579"/>
              </p:ext>
            </p:extLst>
          </p:nvPr>
        </p:nvGraphicFramePr>
        <p:xfrm>
          <a:off x="2037266" y="1916832"/>
          <a:ext cx="6953112" cy="2397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/>
                        <a:t>Electrotecnia </a:t>
                      </a:r>
                    </a:p>
                    <a:p>
                      <a:r>
                        <a:rPr lang="es-ES_tradnl" sz="1200" noProof="0" dirty="0"/>
                        <a:t>Circulo de Ciencias Aplicadas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Ingeniero Eléctrico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 paralela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UV (2009-2015)</a:t>
                      </a:r>
                    </a:p>
                    <a:p>
                      <a:r>
                        <a:rPr lang="es-ES_tradnl" sz="1200" dirty="0"/>
                        <a:t>APOLINAV (2015-2018) Maquinas eléctricas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6,57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4,63/5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Picture 69">
            <a:extLst>
              <a:ext uri="{FF2B5EF4-FFF2-40B4-BE49-F238E27FC236}">
                <a16:creationId xmlns:a16="http://schemas.microsoft.com/office/drawing/2014/main" id="{00000000-0008-0000-0200-00001300000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70" y="1944333"/>
            <a:ext cx="1340346" cy="1445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684601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229" y="901827"/>
            <a:ext cx="9143771" cy="582930"/>
          </a:xfrm>
          <a:prstGeom prst="rect">
            <a:avLst/>
          </a:prstGeom>
          <a:solidFill>
            <a:srgbClr val="103B73"/>
          </a:solidFill>
          <a:ln w="12700">
            <a:solidFill>
              <a:srgbClr val="103B7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3" name="Text 1"/>
          <p:cNvSpPr/>
          <p:nvPr/>
        </p:nvSpPr>
        <p:spPr>
          <a:xfrm>
            <a:off x="289899" y="1066621"/>
            <a:ext cx="60350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5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Red de Contenidos - ELECTROTECNIA</a:t>
            </a:r>
            <a:endParaRPr lang="en-US" sz="1650" dirty="0"/>
          </a:p>
        </p:txBody>
      </p:sp>
      <p:sp>
        <p:nvSpPr>
          <p:cNvPr id="4" name="Text 2"/>
          <p:cNvSpPr/>
          <p:nvPr/>
        </p:nvSpPr>
        <p:spPr>
          <a:xfrm>
            <a:off x="6972415" y="1066621"/>
            <a:ext cx="1714500" cy="1714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en-US" sz="900" b="1" dirty="0">
                <a:solidFill>
                  <a:srgbClr val="DCE8F8"/>
                </a:solidFill>
              </a:rPr>
              <a:t>4to </a:t>
            </a:r>
            <a:r>
              <a:rPr lang="en-US" sz="900" b="1" dirty="0" err="1">
                <a:solidFill>
                  <a:srgbClr val="DCE8F8"/>
                </a:solidFill>
              </a:rPr>
              <a:t>año</a:t>
            </a:r>
            <a:r>
              <a:rPr lang="en-US" sz="900" b="1" dirty="0">
                <a:solidFill>
                  <a:srgbClr val="DCE8F8"/>
                </a:solidFill>
              </a:rPr>
              <a:t> · 102 horas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342900" y="2194560"/>
            <a:ext cx="4149090" cy="147447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15240" dist="508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ES_tradnl" sz="2100"/>
          </a:p>
        </p:txBody>
      </p:sp>
      <p:sp>
        <p:nvSpPr>
          <p:cNvPr id="9" name="Shape 7"/>
          <p:cNvSpPr/>
          <p:nvPr/>
        </p:nvSpPr>
        <p:spPr>
          <a:xfrm>
            <a:off x="342900" y="2194560"/>
            <a:ext cx="4149090" cy="246888"/>
          </a:xfrm>
          <a:prstGeom prst="rect">
            <a:avLst/>
          </a:prstGeom>
          <a:solidFill>
            <a:srgbClr val="0E7490"/>
          </a:solidFill>
          <a:ln w="12700">
            <a:solidFill>
              <a:srgbClr val="0E749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10" name="Text 8"/>
          <p:cNvSpPr/>
          <p:nvPr/>
        </p:nvSpPr>
        <p:spPr>
          <a:xfrm>
            <a:off x="466344" y="2256282"/>
            <a:ext cx="3902202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3" b="1" dirty="0">
                <a:solidFill>
                  <a:srgbClr val="FFFFFF"/>
                </a:solidFill>
              </a:rPr>
              <a:t>U.A. 1. Circuito electrico de corriente continua</a:t>
            </a:r>
            <a:endParaRPr lang="en-US" sz="863" dirty="0"/>
          </a:p>
        </p:txBody>
      </p:sp>
      <p:sp>
        <p:nvSpPr>
          <p:cNvPr id="11" name="Text 9"/>
          <p:cNvSpPr/>
          <p:nvPr/>
        </p:nvSpPr>
        <p:spPr>
          <a:xfrm>
            <a:off x="466344" y="2537460"/>
            <a:ext cx="3902202" cy="1049274"/>
          </a:xfrm>
          <a:prstGeom prst="rect">
            <a:avLst/>
          </a:prstGeom>
          <a:noFill/>
          <a:ln/>
        </p:spPr>
        <p:txBody>
          <a:bodyPr wrap="square" lIns="286" tIns="286" rIns="286" bIns="286" rtlCol="0" anchor="ctr"/>
          <a:lstStyle/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Fuerza electromotriz, corriente, potencial y diferencia de potencial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Fuentes de corriente y voltaje; ley de Ohm, resistencia, potencia y energia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Circuitos serie-paralelo, circuito equivalente y leyes de Kirchhoff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4649724" y="2194560"/>
            <a:ext cx="4149090" cy="147447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15240" dist="508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ES_tradnl" sz="2100"/>
          </a:p>
        </p:txBody>
      </p:sp>
      <p:sp>
        <p:nvSpPr>
          <p:cNvPr id="13" name="Shape 11"/>
          <p:cNvSpPr/>
          <p:nvPr/>
        </p:nvSpPr>
        <p:spPr>
          <a:xfrm>
            <a:off x="4649724" y="2194560"/>
            <a:ext cx="4149090" cy="246888"/>
          </a:xfrm>
          <a:prstGeom prst="rect">
            <a:avLst/>
          </a:prstGeom>
          <a:solidFill>
            <a:srgbClr val="166534"/>
          </a:solidFill>
          <a:ln w="12700">
            <a:solidFill>
              <a:srgbClr val="166534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14" name="Text 12"/>
          <p:cNvSpPr/>
          <p:nvPr/>
        </p:nvSpPr>
        <p:spPr>
          <a:xfrm>
            <a:off x="4773168" y="2256282"/>
            <a:ext cx="3902202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3" b="1" dirty="0">
                <a:solidFill>
                  <a:srgbClr val="FFFFFF"/>
                </a:solidFill>
              </a:rPr>
              <a:t>U.A. 2. Analisis de redes con exitacion continua</a:t>
            </a:r>
            <a:endParaRPr lang="en-US" sz="863" dirty="0"/>
          </a:p>
        </p:txBody>
      </p:sp>
      <p:sp>
        <p:nvSpPr>
          <p:cNvPr id="15" name="Text 13"/>
          <p:cNvSpPr/>
          <p:nvPr/>
        </p:nvSpPr>
        <p:spPr>
          <a:xfrm>
            <a:off x="4773168" y="2537460"/>
            <a:ext cx="3902202" cy="1049274"/>
          </a:xfrm>
          <a:prstGeom prst="rect">
            <a:avLst/>
          </a:prstGeom>
          <a:noFill/>
          <a:ln/>
        </p:spPr>
        <p:txBody>
          <a:bodyPr wrap="square" lIns="286" tIns="286" rIns="286" bIns="286" rtlCol="0" anchor="ctr"/>
          <a:lstStyle/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Grafo de un circuito electrico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Metodo de las ramas, lazos y nodos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Razonamiento logico para analizar y calcular variables electricas en una red</a:t>
            </a:r>
            <a:endParaRPr lang="en-US" sz="825" dirty="0"/>
          </a:p>
        </p:txBody>
      </p:sp>
      <p:sp>
        <p:nvSpPr>
          <p:cNvPr id="16" name="Shape 14"/>
          <p:cNvSpPr/>
          <p:nvPr/>
        </p:nvSpPr>
        <p:spPr>
          <a:xfrm>
            <a:off x="342900" y="3806190"/>
            <a:ext cx="4149090" cy="147447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15240" dist="508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ES_tradnl" sz="2100"/>
          </a:p>
        </p:txBody>
      </p:sp>
      <p:sp>
        <p:nvSpPr>
          <p:cNvPr id="17" name="Shape 15"/>
          <p:cNvSpPr/>
          <p:nvPr/>
        </p:nvSpPr>
        <p:spPr>
          <a:xfrm>
            <a:off x="342900" y="3806190"/>
            <a:ext cx="4149090" cy="246888"/>
          </a:xfrm>
          <a:prstGeom prst="rect">
            <a:avLst/>
          </a:prstGeom>
          <a:solidFill>
            <a:srgbClr val="7C3AED"/>
          </a:solidFill>
          <a:ln w="12700">
            <a:solidFill>
              <a:srgbClr val="7C3AED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18" name="Text 16"/>
          <p:cNvSpPr/>
          <p:nvPr/>
        </p:nvSpPr>
        <p:spPr>
          <a:xfrm>
            <a:off x="466344" y="3867912"/>
            <a:ext cx="3902202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3" b="1" dirty="0">
                <a:solidFill>
                  <a:srgbClr val="FFFFFF"/>
                </a:solidFill>
              </a:rPr>
              <a:t>U.A. 3. Circuito electrico de corriente alterna</a:t>
            </a:r>
            <a:endParaRPr lang="en-US" sz="863" dirty="0"/>
          </a:p>
        </p:txBody>
      </p:sp>
      <p:sp>
        <p:nvSpPr>
          <p:cNvPr id="19" name="Text 17"/>
          <p:cNvSpPr/>
          <p:nvPr/>
        </p:nvSpPr>
        <p:spPr>
          <a:xfrm>
            <a:off x="466344" y="4149090"/>
            <a:ext cx="3902202" cy="1049274"/>
          </a:xfrm>
          <a:prstGeom prst="rect">
            <a:avLst/>
          </a:prstGeom>
          <a:noFill/>
          <a:ln/>
        </p:spPr>
        <p:txBody>
          <a:bodyPr wrap="square" lIns="286" tIns="286" rIns="286" bIns="286" rtlCol="0" anchor="ctr"/>
          <a:lstStyle/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Senal senoidal: valor maximo, medio y RMS, frecuencia, fase y fasor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Impedancia de R, L y C; equivalentes en serie y paralelo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Potencia activa, reactiva y aparente; factor de potencia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Circuitos polifasicos: estrella, delta y conexion tetrafilar</a:t>
            </a:r>
            <a:endParaRPr lang="en-US" sz="825" dirty="0"/>
          </a:p>
        </p:txBody>
      </p:sp>
      <p:sp>
        <p:nvSpPr>
          <p:cNvPr id="20" name="Shape 18"/>
          <p:cNvSpPr/>
          <p:nvPr/>
        </p:nvSpPr>
        <p:spPr>
          <a:xfrm>
            <a:off x="4649724" y="3806190"/>
            <a:ext cx="4149090" cy="1474470"/>
          </a:xfrm>
          <a:prstGeom prst="roundRect">
            <a:avLst>
              <a:gd name="adj" fmla="val 3721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15240" dist="508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s-ES_tradnl" sz="2100"/>
          </a:p>
        </p:txBody>
      </p:sp>
      <p:sp>
        <p:nvSpPr>
          <p:cNvPr id="21" name="Shape 19"/>
          <p:cNvSpPr/>
          <p:nvPr/>
        </p:nvSpPr>
        <p:spPr>
          <a:xfrm>
            <a:off x="4649724" y="3806190"/>
            <a:ext cx="4149090" cy="246888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22" name="Text 20"/>
          <p:cNvSpPr/>
          <p:nvPr/>
        </p:nvSpPr>
        <p:spPr>
          <a:xfrm>
            <a:off x="4773168" y="3867912"/>
            <a:ext cx="3902202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3" b="1" dirty="0">
                <a:solidFill>
                  <a:srgbClr val="FFFFFF"/>
                </a:solidFill>
              </a:rPr>
              <a:t>U.A. 4. Redes de dos puertas</a:t>
            </a:r>
            <a:endParaRPr lang="en-US" sz="863" dirty="0"/>
          </a:p>
        </p:txBody>
      </p:sp>
      <p:sp>
        <p:nvSpPr>
          <p:cNvPr id="23" name="Text 21"/>
          <p:cNvSpPr/>
          <p:nvPr/>
        </p:nvSpPr>
        <p:spPr>
          <a:xfrm>
            <a:off x="4773168" y="4149090"/>
            <a:ext cx="3902202" cy="1049274"/>
          </a:xfrm>
          <a:prstGeom prst="rect">
            <a:avLst/>
          </a:prstGeom>
          <a:noFill/>
          <a:ln/>
        </p:spPr>
        <p:txBody>
          <a:bodyPr wrap="square" lIns="286" tIns="286" rIns="286" bIns="286" rtlCol="0" anchor="ctr"/>
          <a:lstStyle/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Concepto de red de dos puertas y fuentes controladas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Parametros Z: relaciones, calculo, medicion y circuito equivalente
</a:t>
            </a:r>
            <a:endParaRPr lang="en-US" sz="825" dirty="0"/>
          </a:p>
          <a:p>
            <a:pPr marL="133350" indent="-133350">
              <a:buSzPct val="100000"/>
              <a:buChar char="•"/>
            </a:pPr>
            <a:r>
              <a:rPr lang="en-US" sz="825" dirty="0">
                <a:solidFill>
                  <a:srgbClr val="253341"/>
                </a:solidFill>
              </a:rPr>
              <a:t>Parametros Y: relaciones, calculo, medicion y circuito equivalente</a:t>
            </a:r>
            <a:endParaRPr lang="en-US" sz="825" dirty="0"/>
          </a:p>
        </p:txBody>
      </p:sp>
      <p:sp>
        <p:nvSpPr>
          <p:cNvPr id="24" name="Shape 22"/>
          <p:cNvSpPr/>
          <p:nvPr/>
        </p:nvSpPr>
        <p:spPr>
          <a:xfrm>
            <a:off x="342900" y="5465826"/>
            <a:ext cx="8435340" cy="308610"/>
          </a:xfrm>
          <a:prstGeom prst="roundRect">
            <a:avLst>
              <a:gd name="adj" fmla="val 13333"/>
            </a:avLst>
          </a:prstGeom>
          <a:solidFill>
            <a:srgbClr val="FFF7ED"/>
          </a:solidFill>
          <a:ln w="12700">
            <a:solidFill>
              <a:srgbClr val="F0C48A"/>
            </a:solidFill>
            <a:prstDash val="solid"/>
          </a:ln>
        </p:spPr>
        <p:txBody>
          <a:bodyPr/>
          <a:lstStyle/>
          <a:p>
            <a:endParaRPr lang="es-ES_tradnl" sz="2100"/>
          </a:p>
        </p:txBody>
      </p:sp>
      <p:sp>
        <p:nvSpPr>
          <p:cNvPr id="25" name="Text 23"/>
          <p:cNvSpPr/>
          <p:nvPr/>
        </p:nvSpPr>
        <p:spPr>
          <a:xfrm>
            <a:off x="480060" y="5554980"/>
            <a:ext cx="809244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3" b="1" dirty="0">
                <a:solidFill>
                  <a:srgbClr val="9A3412"/>
                </a:solidFill>
              </a:rPr>
              <a:t>Competencia transversal: </a:t>
            </a:r>
            <a:r>
              <a:rPr lang="en-US" sz="863" dirty="0">
                <a:solidFill>
                  <a:srgbClr val="7C2D12"/>
                </a:solidFill>
              </a:rPr>
              <a:t>resolver, interpretar y comunicar el comportamiento de sistemas electricos de corriente continua y alterna con criterio aplicado.</a:t>
            </a:r>
            <a:endParaRPr lang="en-US" sz="863" dirty="0"/>
          </a:p>
        </p:txBody>
      </p:sp>
      <p:pic>
        <p:nvPicPr>
          <p:cNvPr id="5" name="2 Imagen">
            <a:extLst>
              <a:ext uri="{FF2B5EF4-FFF2-40B4-BE49-F238E27FC236}">
                <a16:creationId xmlns:a16="http://schemas.microsoft.com/office/drawing/2014/main" id="{9407B72D-FFF6-416C-7076-F1E182C4BA3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88036" y="960120"/>
            <a:ext cx="51435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800" b="1" noProof="1">
                <a:solidFill>
                  <a:srgbClr val="D9A30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Perfiles docentes</a:t>
            </a:r>
            <a:endParaRPr lang="es-ES_tradnl" sz="1800" noProof="1">
              <a:solidFill>
                <a:prstClr val="black"/>
              </a:solidFill>
              <a:latin typeface="Aptos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88036" y="1563624"/>
            <a:ext cx="2297430" cy="3806190"/>
          </a:xfrm>
          <a:prstGeom prst="roundRect">
            <a:avLst>
              <a:gd name="adj" fmla="val 2388"/>
            </a:avLst>
          </a:prstGeom>
          <a:solidFill>
            <a:srgbClr val="FDFDFD"/>
          </a:solidFill>
          <a:ln w="12700">
            <a:solidFill>
              <a:srgbClr val="DCE3EA"/>
            </a:solidFill>
            <a:prstDash val="solid"/>
          </a:ln>
          <a:effectLst>
            <a:outerShdw blurRad="25400" dist="127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" name="Text 3"/>
          <p:cNvSpPr/>
          <p:nvPr/>
        </p:nvSpPr>
        <p:spPr>
          <a:xfrm>
            <a:off x="466344" y="1707642"/>
            <a:ext cx="1371600" cy="150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75" b="1" dirty="0">
                <a:solidFill>
                  <a:srgbClr val="0B2C52"/>
                </a:solidFill>
                <a:latin typeface="Aptos"/>
              </a:rPr>
              <a:t>Indicadores clave</a:t>
            </a:r>
            <a:endParaRPr lang="es-ES_tradnl" sz="975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" name="Text 4"/>
          <p:cNvSpPr/>
          <p:nvPr/>
        </p:nvSpPr>
        <p:spPr>
          <a:xfrm>
            <a:off x="466344" y="1975104"/>
            <a:ext cx="109728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950" b="1" dirty="0">
                <a:solidFill>
                  <a:srgbClr val="D9A300"/>
                </a:solidFill>
                <a:latin typeface="Aptos"/>
              </a:rPr>
              <a:t>10 de 13</a:t>
            </a:r>
            <a:endParaRPr lang="es-ES_tradnl" sz="19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" name="Text 5"/>
          <p:cNvSpPr/>
          <p:nvPr/>
        </p:nvSpPr>
        <p:spPr>
          <a:xfrm>
            <a:off x="466344" y="2283714"/>
            <a:ext cx="168021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00" b="1" dirty="0">
                <a:solidFill>
                  <a:srgbClr val="1E2A36"/>
                </a:solidFill>
                <a:latin typeface="Aptos"/>
              </a:rPr>
              <a:t>76,9% con grado de</a:t>
            </a:r>
            <a:endParaRPr lang="es-ES_tradnl" sz="12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200" b="1" dirty="0">
                <a:solidFill>
                  <a:srgbClr val="1E2A36"/>
                </a:solidFill>
                <a:latin typeface="Aptos"/>
              </a:rPr>
              <a:t>magíster o master</a:t>
            </a:r>
            <a:endParaRPr lang="es-ES_tradnl" sz="12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8" name="Text 6"/>
          <p:cNvSpPr/>
          <p:nvPr/>
        </p:nvSpPr>
        <p:spPr>
          <a:xfrm>
            <a:off x="466344" y="2832354"/>
            <a:ext cx="168021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D6B7A"/>
                </a:solidFill>
                <a:latin typeface="Aptos"/>
              </a:rPr>
              <a:t>Promedio últimas cuatro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D6B7A"/>
                </a:solidFill>
                <a:latin typeface="Aptos"/>
              </a:rPr>
              <a:t>evaluaciones docentes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9" name="Text 7"/>
          <p:cNvSpPr/>
          <p:nvPr/>
        </p:nvSpPr>
        <p:spPr>
          <a:xfrm>
            <a:off x="466344" y="3065526"/>
            <a:ext cx="1097280" cy="2331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800" b="1" dirty="0">
                <a:solidFill>
                  <a:srgbClr val="0B2C52"/>
                </a:solidFill>
                <a:latin typeface="Aptos"/>
              </a:rPr>
              <a:t>4,61/5</a:t>
            </a:r>
            <a:endParaRPr lang="es-ES_tradnl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66344" y="3477006"/>
            <a:ext cx="1645920" cy="0"/>
          </a:xfrm>
          <a:prstGeom prst="line">
            <a:avLst/>
          </a:prstGeom>
          <a:noFill/>
          <a:ln w="12700">
            <a:solidFill>
              <a:srgbClr val="DCE3EA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66344" y="3641598"/>
            <a:ext cx="16459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63" dirty="0">
                <a:solidFill>
                  <a:srgbClr val="5D6B7A"/>
                </a:solidFill>
                <a:latin typeface="Aptos"/>
              </a:rPr>
              <a:t>Pertinencia disciplinar base</a:t>
            </a:r>
            <a:endParaRPr lang="es-ES_tradnl" sz="863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66344" y="3833622"/>
            <a:ext cx="8229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800" b="1" dirty="0">
                <a:solidFill>
                  <a:srgbClr val="2A9D8F"/>
                </a:solidFill>
                <a:latin typeface="Aptos"/>
              </a:rPr>
              <a:t>100%</a:t>
            </a:r>
            <a:endParaRPr lang="es-ES_tradnl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66344" y="4080510"/>
            <a:ext cx="168021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1E2A36"/>
                </a:solidFill>
                <a:latin typeface="Aptos"/>
              </a:rPr>
              <a:t>tiene formación inicial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1E2A36"/>
                </a:solidFill>
                <a:latin typeface="Aptos"/>
              </a:rPr>
              <a:t>afín a la asignatura que dicta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2756916" y="1591056"/>
            <a:ext cx="1371600" cy="150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75" b="1" noProof="0" dirty="0">
                <a:solidFill>
                  <a:srgbClr val="0B2C52"/>
                </a:solidFill>
                <a:latin typeface="Aptos"/>
              </a:rPr>
              <a:t>Cobertura por área</a:t>
            </a:r>
            <a:endParaRPr lang="es-ES_tradnl" sz="97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2756916" y="1954530"/>
            <a:ext cx="1577340" cy="288036"/>
          </a:xfrm>
          <a:prstGeom prst="rect">
            <a:avLst/>
          </a:prstGeom>
          <a:solidFill>
            <a:srgbClr val="0B2C52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2791206" y="2009394"/>
            <a:ext cx="150876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Área</a:t>
            </a:r>
            <a:endParaRPr lang="es-ES_tradnl" sz="82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4334256" y="1954530"/>
            <a:ext cx="548640" cy="288036"/>
          </a:xfrm>
          <a:prstGeom prst="rect">
            <a:avLst/>
          </a:prstGeom>
          <a:solidFill>
            <a:srgbClr val="0B2C52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4368546" y="2009394"/>
            <a:ext cx="48006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N</a:t>
            </a:r>
            <a:endParaRPr lang="es-ES_tradnl" sz="82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882896" y="1954530"/>
            <a:ext cx="925830" cy="288036"/>
          </a:xfrm>
          <a:prstGeom prst="rect">
            <a:avLst/>
          </a:prstGeom>
          <a:solidFill>
            <a:srgbClr val="0B2C52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4917186" y="2009394"/>
            <a:ext cx="85725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% </a:t>
            </a:r>
            <a:r>
              <a:rPr lang="es-ES_tradnl" sz="825" b="1" noProof="0" dirty="0" err="1">
                <a:solidFill>
                  <a:srgbClr val="FFFFFF"/>
                </a:solidFill>
                <a:latin typeface="Aptos"/>
              </a:rPr>
              <a:t>mag</a:t>
            </a: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.</a:t>
            </a:r>
            <a:endParaRPr lang="es-ES_tradnl" sz="82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5808726" y="1954530"/>
            <a:ext cx="788670" cy="288036"/>
          </a:xfrm>
          <a:prstGeom prst="rect">
            <a:avLst/>
          </a:prstGeom>
          <a:solidFill>
            <a:srgbClr val="0B2C52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5843016" y="2009394"/>
            <a:ext cx="72009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25" b="1" noProof="0" dirty="0" err="1">
                <a:solidFill>
                  <a:srgbClr val="FFFFFF"/>
                </a:solidFill>
                <a:latin typeface="Aptos"/>
              </a:rPr>
              <a:t>Eval</a:t>
            </a: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.</a:t>
            </a:r>
            <a:endParaRPr lang="es-ES_tradnl" sz="82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6597396" y="1954530"/>
            <a:ext cx="1851660" cy="288036"/>
          </a:xfrm>
          <a:prstGeom prst="rect">
            <a:avLst/>
          </a:prstGeom>
          <a:solidFill>
            <a:srgbClr val="0B2C52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Comentarios</a:t>
            </a:r>
          </a:p>
        </p:txBody>
      </p:sp>
      <p:sp>
        <p:nvSpPr>
          <p:cNvPr id="27" name="Text 25"/>
          <p:cNvSpPr/>
          <p:nvPr/>
        </p:nvSpPr>
        <p:spPr>
          <a:xfrm>
            <a:off x="6631686" y="3495160"/>
            <a:ext cx="1783080" cy="1234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25" b="1" noProof="0" dirty="0">
                <a:solidFill>
                  <a:srgbClr val="FFFFFF"/>
                </a:solidFill>
                <a:latin typeface="Aptos"/>
              </a:rPr>
              <a:t>Lectura de pertinencia</a:t>
            </a:r>
            <a:endParaRPr lang="es-ES_tradnl" sz="82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2756916" y="2242566"/>
            <a:ext cx="1577340" cy="356616"/>
          </a:xfrm>
          <a:prstGeom prst="rect">
            <a:avLst/>
          </a:prstGeom>
          <a:solidFill>
            <a:srgbClr val="EAF2FB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2852928" y="2318004"/>
            <a:ext cx="144018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Matemáticas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4334256" y="2242566"/>
            <a:ext cx="548640" cy="356616"/>
          </a:xfrm>
          <a:prstGeom prst="rect">
            <a:avLst/>
          </a:prstGeom>
          <a:solidFill>
            <a:srgbClr val="EAF2FB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4375404" y="2318004"/>
            <a:ext cx="46634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noProof="0" dirty="0">
                <a:solidFill>
                  <a:srgbClr val="1E2A36"/>
                </a:solidFill>
                <a:latin typeface="Aptos"/>
              </a:rPr>
              <a:t>5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4882896" y="2242566"/>
            <a:ext cx="925830" cy="356616"/>
          </a:xfrm>
          <a:prstGeom prst="rect">
            <a:avLst/>
          </a:prstGeom>
          <a:solidFill>
            <a:srgbClr val="EAF2FB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4924044" y="2318004"/>
            <a:ext cx="84353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100%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5808726" y="2242566"/>
            <a:ext cx="788670" cy="356616"/>
          </a:xfrm>
          <a:prstGeom prst="rect">
            <a:avLst/>
          </a:prstGeom>
          <a:solidFill>
            <a:srgbClr val="EAF2FB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5849874" y="2318004"/>
            <a:ext cx="70637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4,64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6597396" y="2242566"/>
            <a:ext cx="1851660" cy="356616"/>
          </a:xfrm>
          <a:prstGeom prst="rect">
            <a:avLst/>
          </a:prstGeom>
          <a:solidFill>
            <a:srgbClr val="EAF2FB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6638544" y="2318004"/>
            <a:ext cx="176936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690" noProof="0" dirty="0">
                <a:solidFill>
                  <a:srgbClr val="1E2A36"/>
                </a:solidFill>
                <a:latin typeface="Aptos"/>
              </a:rPr>
              <a:t>Fuerte formación disciplinar/didáctica</a:t>
            </a:r>
            <a:endParaRPr lang="es-ES_tradnl" sz="69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2791206" y="2283714"/>
            <a:ext cx="41148" cy="260604"/>
          </a:xfrm>
          <a:prstGeom prst="rect">
            <a:avLst/>
          </a:prstGeom>
          <a:solidFill>
            <a:srgbClr val="2C7BE5"/>
          </a:solidFill>
          <a:ln w="12700">
            <a:solidFill>
              <a:srgbClr val="2C7BE5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39" name="Shape 37"/>
          <p:cNvSpPr/>
          <p:nvPr/>
        </p:nvSpPr>
        <p:spPr>
          <a:xfrm>
            <a:off x="2756916" y="2599182"/>
            <a:ext cx="1577340" cy="356616"/>
          </a:xfrm>
          <a:prstGeom prst="rect">
            <a:avLst/>
          </a:prstGeom>
          <a:solidFill>
            <a:srgbClr val="F8FBFD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0" name="Text 38"/>
          <p:cNvSpPr/>
          <p:nvPr/>
        </p:nvSpPr>
        <p:spPr>
          <a:xfrm>
            <a:off x="2852928" y="2674620"/>
            <a:ext cx="144018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Física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1" name="Shape 39"/>
          <p:cNvSpPr/>
          <p:nvPr/>
        </p:nvSpPr>
        <p:spPr>
          <a:xfrm>
            <a:off x="4334256" y="2599182"/>
            <a:ext cx="548640" cy="356616"/>
          </a:xfrm>
          <a:prstGeom prst="rect">
            <a:avLst/>
          </a:prstGeom>
          <a:solidFill>
            <a:srgbClr val="F8FBFD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2" name="Text 40"/>
          <p:cNvSpPr/>
          <p:nvPr/>
        </p:nvSpPr>
        <p:spPr>
          <a:xfrm>
            <a:off x="4375404" y="2674620"/>
            <a:ext cx="46634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noProof="0" dirty="0">
                <a:solidFill>
                  <a:srgbClr val="1E2A36"/>
                </a:solidFill>
                <a:latin typeface="Aptos"/>
              </a:rPr>
              <a:t>4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3" name="Shape 41"/>
          <p:cNvSpPr/>
          <p:nvPr/>
        </p:nvSpPr>
        <p:spPr>
          <a:xfrm>
            <a:off x="4882896" y="2599182"/>
            <a:ext cx="925830" cy="356616"/>
          </a:xfrm>
          <a:prstGeom prst="rect">
            <a:avLst/>
          </a:prstGeom>
          <a:solidFill>
            <a:srgbClr val="F8FBFD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4" name="Text 42"/>
          <p:cNvSpPr/>
          <p:nvPr/>
        </p:nvSpPr>
        <p:spPr>
          <a:xfrm>
            <a:off x="4924044" y="2674620"/>
            <a:ext cx="84353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75%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5" name="Shape 43"/>
          <p:cNvSpPr/>
          <p:nvPr/>
        </p:nvSpPr>
        <p:spPr>
          <a:xfrm>
            <a:off x="5808726" y="2599182"/>
            <a:ext cx="788670" cy="356616"/>
          </a:xfrm>
          <a:prstGeom prst="rect">
            <a:avLst/>
          </a:prstGeom>
          <a:solidFill>
            <a:srgbClr val="F8FBFD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6" name="Text 44"/>
          <p:cNvSpPr/>
          <p:nvPr/>
        </p:nvSpPr>
        <p:spPr>
          <a:xfrm>
            <a:off x="5849874" y="2674620"/>
            <a:ext cx="70637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4,49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7" name="Shape 45"/>
          <p:cNvSpPr/>
          <p:nvPr/>
        </p:nvSpPr>
        <p:spPr>
          <a:xfrm>
            <a:off x="6597396" y="2599182"/>
            <a:ext cx="1851660" cy="356616"/>
          </a:xfrm>
          <a:prstGeom prst="rect">
            <a:avLst/>
          </a:prstGeom>
          <a:solidFill>
            <a:srgbClr val="F8FBFD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8" name="Text 46"/>
          <p:cNvSpPr/>
          <p:nvPr/>
        </p:nvSpPr>
        <p:spPr>
          <a:xfrm>
            <a:off x="6645402" y="2732913"/>
            <a:ext cx="176936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690" noProof="0" dirty="0">
                <a:solidFill>
                  <a:srgbClr val="1E2A36"/>
                </a:solidFill>
                <a:latin typeface="Aptos"/>
              </a:rPr>
              <a:t>Buena formación disciplinar/didáctica</a:t>
            </a:r>
            <a:endParaRPr lang="es-ES_tradnl" sz="690" noProof="0" dirty="0">
              <a:solidFill>
                <a:prstClr val="black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690" noProof="0" dirty="0">
                <a:solidFill>
                  <a:srgbClr val="1E2A36"/>
                </a:solidFill>
                <a:latin typeface="Aptos"/>
              </a:rPr>
              <a:t>  </a:t>
            </a:r>
            <a:endParaRPr lang="es-ES_tradnl" sz="69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49" name="Shape 47"/>
          <p:cNvSpPr/>
          <p:nvPr/>
        </p:nvSpPr>
        <p:spPr>
          <a:xfrm>
            <a:off x="2791206" y="2640330"/>
            <a:ext cx="41148" cy="260604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0" name="Shape 48"/>
          <p:cNvSpPr/>
          <p:nvPr/>
        </p:nvSpPr>
        <p:spPr>
          <a:xfrm>
            <a:off x="2756916" y="2955798"/>
            <a:ext cx="1577340" cy="356616"/>
          </a:xfrm>
          <a:prstGeom prst="rect">
            <a:avLst/>
          </a:prstGeom>
          <a:solidFill>
            <a:srgbClr val="FDF8EE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1" name="Text 49"/>
          <p:cNvSpPr/>
          <p:nvPr/>
        </p:nvSpPr>
        <p:spPr>
          <a:xfrm>
            <a:off x="2852928" y="3031236"/>
            <a:ext cx="144018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Química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2" name="Shape 50"/>
          <p:cNvSpPr/>
          <p:nvPr/>
        </p:nvSpPr>
        <p:spPr>
          <a:xfrm>
            <a:off x="4334256" y="2955798"/>
            <a:ext cx="548640" cy="356616"/>
          </a:xfrm>
          <a:prstGeom prst="rect">
            <a:avLst/>
          </a:prstGeom>
          <a:solidFill>
            <a:srgbClr val="FDF8EE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3" name="Text 51"/>
          <p:cNvSpPr/>
          <p:nvPr/>
        </p:nvSpPr>
        <p:spPr>
          <a:xfrm>
            <a:off x="4375404" y="3031236"/>
            <a:ext cx="46634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noProof="0" dirty="0">
                <a:solidFill>
                  <a:srgbClr val="1E2A36"/>
                </a:solidFill>
                <a:latin typeface="Aptos"/>
              </a:rPr>
              <a:t>3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4" name="Shape 52"/>
          <p:cNvSpPr/>
          <p:nvPr/>
        </p:nvSpPr>
        <p:spPr>
          <a:xfrm>
            <a:off x="4882896" y="2955798"/>
            <a:ext cx="925830" cy="356616"/>
          </a:xfrm>
          <a:prstGeom prst="rect">
            <a:avLst/>
          </a:prstGeom>
          <a:solidFill>
            <a:srgbClr val="FDF8EE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5" name="Text 53"/>
          <p:cNvSpPr/>
          <p:nvPr/>
        </p:nvSpPr>
        <p:spPr>
          <a:xfrm>
            <a:off x="4924044" y="3031236"/>
            <a:ext cx="84353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66,7%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6" name="Shape 54"/>
          <p:cNvSpPr/>
          <p:nvPr/>
        </p:nvSpPr>
        <p:spPr>
          <a:xfrm>
            <a:off x="5808726" y="2955798"/>
            <a:ext cx="788670" cy="356616"/>
          </a:xfrm>
          <a:prstGeom prst="rect">
            <a:avLst/>
          </a:prstGeom>
          <a:solidFill>
            <a:srgbClr val="FDF8EE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7" name="Text 55"/>
          <p:cNvSpPr/>
          <p:nvPr/>
        </p:nvSpPr>
        <p:spPr>
          <a:xfrm>
            <a:off x="5849874" y="3031236"/>
            <a:ext cx="70637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4,71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8" name="Shape 56"/>
          <p:cNvSpPr/>
          <p:nvPr/>
        </p:nvSpPr>
        <p:spPr>
          <a:xfrm>
            <a:off x="6597396" y="2955798"/>
            <a:ext cx="1851660" cy="356616"/>
          </a:xfrm>
          <a:prstGeom prst="rect">
            <a:avLst/>
          </a:prstGeom>
          <a:solidFill>
            <a:srgbClr val="FDF8EE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59" name="Text 57"/>
          <p:cNvSpPr/>
          <p:nvPr/>
        </p:nvSpPr>
        <p:spPr>
          <a:xfrm>
            <a:off x="6638544" y="3031236"/>
            <a:ext cx="176936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690" noProof="0" dirty="0">
                <a:solidFill>
                  <a:srgbClr val="1E2A36"/>
                </a:solidFill>
                <a:latin typeface="Aptos"/>
              </a:rPr>
              <a:t>Perfiles complementarios en docencia, industria y didáctica</a:t>
            </a:r>
            <a:endParaRPr lang="es-ES_tradnl" sz="69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0" name="Shape 58"/>
          <p:cNvSpPr/>
          <p:nvPr/>
        </p:nvSpPr>
        <p:spPr>
          <a:xfrm>
            <a:off x="2791206" y="2996946"/>
            <a:ext cx="41148" cy="260604"/>
          </a:xfrm>
          <a:prstGeom prst="rect">
            <a:avLst/>
          </a:prstGeom>
          <a:solidFill>
            <a:srgbClr val="D97B29"/>
          </a:solidFill>
          <a:ln w="12700">
            <a:solidFill>
              <a:srgbClr val="D97B29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1" name="Shape 59"/>
          <p:cNvSpPr/>
          <p:nvPr/>
        </p:nvSpPr>
        <p:spPr>
          <a:xfrm>
            <a:off x="2756916" y="3312414"/>
            <a:ext cx="1577340" cy="356616"/>
          </a:xfrm>
          <a:prstGeom prst="rect">
            <a:avLst/>
          </a:prstGeom>
          <a:solidFill>
            <a:srgbClr val="F7F0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2" name="Text 60"/>
          <p:cNvSpPr/>
          <p:nvPr/>
        </p:nvSpPr>
        <p:spPr>
          <a:xfrm>
            <a:off x="2852928" y="3387852"/>
            <a:ext cx="144018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Electrotecnia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3" name="Shape 61"/>
          <p:cNvSpPr/>
          <p:nvPr/>
        </p:nvSpPr>
        <p:spPr>
          <a:xfrm>
            <a:off x="4334256" y="3312414"/>
            <a:ext cx="548640" cy="356616"/>
          </a:xfrm>
          <a:prstGeom prst="rect">
            <a:avLst/>
          </a:prstGeom>
          <a:solidFill>
            <a:srgbClr val="F7F0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4" name="Text 62"/>
          <p:cNvSpPr/>
          <p:nvPr/>
        </p:nvSpPr>
        <p:spPr>
          <a:xfrm>
            <a:off x="4375404" y="3387852"/>
            <a:ext cx="46634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noProof="0" dirty="0">
                <a:solidFill>
                  <a:srgbClr val="1E2A36"/>
                </a:solidFill>
                <a:latin typeface="Aptos"/>
              </a:rPr>
              <a:t>1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5" name="Shape 63"/>
          <p:cNvSpPr/>
          <p:nvPr/>
        </p:nvSpPr>
        <p:spPr>
          <a:xfrm>
            <a:off x="4882896" y="3312414"/>
            <a:ext cx="925830" cy="356616"/>
          </a:xfrm>
          <a:prstGeom prst="rect">
            <a:avLst/>
          </a:prstGeom>
          <a:solidFill>
            <a:srgbClr val="F7F0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6" name="Text 64"/>
          <p:cNvSpPr/>
          <p:nvPr/>
        </p:nvSpPr>
        <p:spPr>
          <a:xfrm>
            <a:off x="4924044" y="3387852"/>
            <a:ext cx="84353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0%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7" name="Shape 65"/>
          <p:cNvSpPr/>
          <p:nvPr/>
        </p:nvSpPr>
        <p:spPr>
          <a:xfrm>
            <a:off x="5808726" y="3312414"/>
            <a:ext cx="788670" cy="356616"/>
          </a:xfrm>
          <a:prstGeom prst="rect">
            <a:avLst/>
          </a:prstGeom>
          <a:solidFill>
            <a:srgbClr val="F7F0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8" name="Text 66"/>
          <p:cNvSpPr/>
          <p:nvPr/>
        </p:nvSpPr>
        <p:spPr>
          <a:xfrm>
            <a:off x="5849874" y="3387852"/>
            <a:ext cx="70637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788" b="1" noProof="0" dirty="0">
                <a:solidFill>
                  <a:srgbClr val="1E2A36"/>
                </a:solidFill>
                <a:latin typeface="Aptos"/>
              </a:rPr>
              <a:t>4,63</a:t>
            </a:r>
            <a:endParaRPr lang="es-ES_tradnl" sz="788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69" name="Shape 67"/>
          <p:cNvSpPr/>
          <p:nvPr/>
        </p:nvSpPr>
        <p:spPr>
          <a:xfrm>
            <a:off x="6597396" y="3312414"/>
            <a:ext cx="1851660" cy="356616"/>
          </a:xfrm>
          <a:prstGeom prst="rect">
            <a:avLst/>
          </a:prstGeom>
          <a:solidFill>
            <a:srgbClr val="F7F0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0" name="Text 68"/>
          <p:cNvSpPr/>
          <p:nvPr/>
        </p:nvSpPr>
        <p:spPr>
          <a:xfrm>
            <a:off x="6638544" y="3387852"/>
            <a:ext cx="1769364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690" noProof="0" dirty="0">
                <a:solidFill>
                  <a:srgbClr val="1E2A36"/>
                </a:solidFill>
                <a:latin typeface="Aptos"/>
              </a:rPr>
              <a:t>Pertinente, pero concentrada en un solo profesor</a:t>
            </a:r>
            <a:endParaRPr lang="es-ES_tradnl" sz="69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1" name="Shape 69"/>
          <p:cNvSpPr/>
          <p:nvPr/>
        </p:nvSpPr>
        <p:spPr>
          <a:xfrm>
            <a:off x="2791206" y="3353562"/>
            <a:ext cx="41148" cy="260604"/>
          </a:xfrm>
          <a:prstGeom prst="rect">
            <a:avLst/>
          </a:prstGeom>
          <a:solidFill>
            <a:srgbClr val="6A4C93"/>
          </a:solidFill>
          <a:ln w="12700">
            <a:solidFill>
              <a:srgbClr val="6A4C93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2" name="Shape 70"/>
          <p:cNvSpPr/>
          <p:nvPr/>
        </p:nvSpPr>
        <p:spPr>
          <a:xfrm>
            <a:off x="2756916" y="3792474"/>
            <a:ext cx="6069330" cy="1577340"/>
          </a:xfrm>
          <a:prstGeom prst="roundRect">
            <a:avLst>
              <a:gd name="adj" fmla="val 3043"/>
            </a:avLst>
          </a:prstGeom>
          <a:solidFill>
            <a:srgbClr val="FFFFFF"/>
          </a:solidFill>
          <a:ln w="12700">
            <a:solidFill>
              <a:srgbClr val="DCE3EA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3" name="Text 71"/>
          <p:cNvSpPr/>
          <p:nvPr/>
        </p:nvSpPr>
        <p:spPr>
          <a:xfrm>
            <a:off x="2935224" y="3929634"/>
            <a:ext cx="3840480" cy="150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75" b="1" noProof="0" dirty="0">
                <a:solidFill>
                  <a:srgbClr val="0B2C52"/>
                </a:solidFill>
                <a:latin typeface="Aptos"/>
              </a:rPr>
              <a:t>Análisis de pertinencia docente respecto de los contenidos</a:t>
            </a:r>
            <a:endParaRPr lang="es-ES_tradnl" sz="975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4" name="Shape 72"/>
          <p:cNvSpPr/>
          <p:nvPr/>
        </p:nvSpPr>
        <p:spPr>
          <a:xfrm>
            <a:off x="2948940" y="4930880"/>
            <a:ext cx="82296" cy="82296"/>
          </a:xfrm>
          <a:prstGeom prst="ellipse">
            <a:avLst/>
          </a:prstGeom>
          <a:solidFill>
            <a:srgbClr val="7030A0"/>
          </a:solidFill>
          <a:ln w="12700">
            <a:solidFill>
              <a:srgbClr val="D9A300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5" name="Text 73"/>
          <p:cNvSpPr/>
          <p:nvPr/>
        </p:nvSpPr>
        <p:spPr>
          <a:xfrm>
            <a:off x="3086100" y="4231386"/>
            <a:ext cx="548640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10" noProof="0" dirty="0">
                <a:solidFill>
                  <a:srgbClr val="1E2A36"/>
                </a:solidFill>
                <a:latin typeface="Aptos"/>
              </a:rPr>
              <a:t>La pertinencia global es alta: la formación base de los 13 docentes coincide con la disciplina que imparten, lo que da solidez técnica a la malla.</a:t>
            </a:r>
            <a:endParaRPr lang="es-ES_tradnl" sz="81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6" name="Shape 74"/>
          <p:cNvSpPr/>
          <p:nvPr/>
        </p:nvSpPr>
        <p:spPr>
          <a:xfrm>
            <a:off x="2948940" y="4539996"/>
            <a:ext cx="82296" cy="82296"/>
          </a:xfrm>
          <a:prstGeom prst="ellipse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7" name="Text 75"/>
          <p:cNvSpPr/>
          <p:nvPr/>
        </p:nvSpPr>
        <p:spPr>
          <a:xfrm>
            <a:off x="3086100" y="4519422"/>
            <a:ext cx="548640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10" noProof="0" dirty="0">
                <a:solidFill>
                  <a:srgbClr val="1E2A36"/>
                </a:solidFill>
                <a:latin typeface="Aptos"/>
              </a:rPr>
              <a:t>Matemáticas y Física muestran la mejor articulación con los contenidos: concentran la mayor cobertura curricular y un alto peso de posgrado.</a:t>
            </a:r>
            <a:endParaRPr lang="es-ES_tradnl" sz="81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8" name="Shape 76"/>
          <p:cNvSpPr/>
          <p:nvPr/>
        </p:nvSpPr>
        <p:spPr>
          <a:xfrm>
            <a:off x="2948940" y="4786864"/>
            <a:ext cx="82296" cy="82296"/>
          </a:xfrm>
          <a:prstGeom prst="ellipse">
            <a:avLst/>
          </a:prstGeom>
          <a:solidFill>
            <a:srgbClr val="FFC000"/>
          </a:solidFill>
          <a:ln w="12700">
            <a:noFill/>
            <a:prstDash val="solid"/>
          </a:ln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ES_tradnl" sz="1350" noProof="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79" name="Text 77"/>
          <p:cNvSpPr/>
          <p:nvPr/>
        </p:nvSpPr>
        <p:spPr>
          <a:xfrm>
            <a:off x="3086100" y="4869180"/>
            <a:ext cx="5486400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10" noProof="0" dirty="0">
                <a:solidFill>
                  <a:srgbClr val="1E2A36"/>
                </a:solidFill>
                <a:latin typeface="Aptos"/>
              </a:rPr>
              <a:t>Química presenta un equipo bien complementado para una asignatura aplicada</a:t>
            </a:r>
            <a:r>
              <a:rPr lang="es-ES_tradnl" sz="810" dirty="0">
                <a:solidFill>
                  <a:srgbClr val="1E2A36"/>
                </a:solidFill>
                <a:latin typeface="Aptos"/>
              </a:rPr>
              <a:t>.</a:t>
            </a:r>
            <a:endParaRPr lang="es-ES_tradnl" sz="810" noProof="0" dirty="0">
              <a:solidFill>
                <a:srgbClr val="1E2A36"/>
              </a:solidFill>
              <a:latin typeface="Aptos"/>
            </a:endParaRPr>
          </a:p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810" noProof="0" dirty="0">
                <a:solidFill>
                  <a:srgbClr val="1E2A36"/>
                </a:solidFill>
                <a:latin typeface="Aptos"/>
              </a:rPr>
              <a:t>Electrotecnia es pertinente por perfil, pero conviene reforzar respaldo docente porque la cobertura depende de un solo profesor.</a:t>
            </a:r>
            <a:endParaRPr lang="es-ES_tradnl" sz="810" noProof="0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3" name="2 Imagen">
            <a:extLst>
              <a:ext uri="{FF2B5EF4-FFF2-40B4-BE49-F238E27FC236}">
                <a16:creationId xmlns:a16="http://schemas.microsoft.com/office/drawing/2014/main" id="{DB1704DB-F9D5-3046-26B1-4C54086992F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537"/>
            <a:ext cx="978094" cy="9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10">
            <a:extLst>
              <a:ext uri="{FF2B5EF4-FFF2-40B4-BE49-F238E27FC236}">
                <a16:creationId xmlns:a16="http://schemas.microsoft.com/office/drawing/2014/main" id="{87B999A3-BAA7-691D-12BD-9F5235D6AA96}"/>
              </a:ext>
            </a:extLst>
          </p:cNvPr>
          <p:cNvSpPr/>
          <p:nvPr/>
        </p:nvSpPr>
        <p:spPr>
          <a:xfrm>
            <a:off x="466344" y="4487566"/>
            <a:ext cx="8229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1800" b="1" dirty="0">
                <a:solidFill>
                  <a:srgbClr val="2A9D8F"/>
                </a:solidFill>
                <a:latin typeface="Aptos"/>
              </a:rPr>
              <a:t>100%</a:t>
            </a:r>
            <a:endParaRPr lang="es-ES_tradnl" sz="1800" dirty="0">
              <a:solidFill>
                <a:prstClr val="black"/>
              </a:solidFill>
              <a:latin typeface="Aptos"/>
            </a:endParaRPr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1FD3F8DE-35BE-1C2F-DF01-817E854F7900}"/>
              </a:ext>
            </a:extLst>
          </p:cNvPr>
          <p:cNvSpPr/>
          <p:nvPr/>
        </p:nvSpPr>
        <p:spPr>
          <a:xfrm>
            <a:off x="466344" y="4786864"/>
            <a:ext cx="168021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_tradnl" sz="900" dirty="0">
                <a:solidFill>
                  <a:srgbClr val="1E2A36"/>
                </a:solidFill>
                <a:latin typeface="Aptos"/>
              </a:rPr>
              <a:t>tiene curso de capacitación pedagógica </a:t>
            </a:r>
            <a:endParaRPr lang="es-ES_tradnl" sz="900" dirty="0">
              <a:solidFill>
                <a:prstClr val="black"/>
              </a:solidFill>
              <a:latin typeface="Apto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8945B-706A-9AAE-F3A0-B05929088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34AA03-643A-41AB-7E7B-8302F9BAB8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0900"/>
            <a:ext cx="5562942" cy="51435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7491425-04A4-A232-2628-F3AC33446C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1" y="911147"/>
            <a:ext cx="1538770" cy="80256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CD70172-27D9-4A80-2BF4-A9CCA44219E8}"/>
              </a:ext>
            </a:extLst>
          </p:cNvPr>
          <p:cNvSpPr txBox="1"/>
          <p:nvPr/>
        </p:nvSpPr>
        <p:spPr>
          <a:xfrm>
            <a:off x="73674" y="1538073"/>
            <a:ext cx="1538770" cy="230832"/>
          </a:xfrm>
          <a:prstGeom prst="rect">
            <a:avLst/>
          </a:prstGeom>
          <a:solidFill>
            <a:schemeClr val="bg1"/>
          </a:solidFill>
          <a:ln>
            <a:solidFill>
              <a:srgbClr val="FFFEFD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    </a:t>
            </a: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www.escuelanaval.cl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AB0E138-6615-0BD7-D3A5-03ADC999423B}"/>
              </a:ext>
            </a:extLst>
          </p:cNvPr>
          <p:cNvSpPr/>
          <p:nvPr/>
        </p:nvSpPr>
        <p:spPr>
          <a:xfrm>
            <a:off x="5448274" y="857250"/>
            <a:ext cx="3710966" cy="5143500"/>
          </a:xfrm>
          <a:prstGeom prst="rect">
            <a:avLst/>
          </a:prstGeom>
          <a:ln>
            <a:solidFill>
              <a:srgbClr val="4A66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72D7C9B2-4E77-4A7D-364A-5D4FD69F36C9}"/>
              </a:ext>
            </a:extLst>
          </p:cNvPr>
          <p:cNvSpPr txBox="1">
            <a:spLocks/>
          </p:cNvSpPr>
          <p:nvPr/>
        </p:nvSpPr>
        <p:spPr>
          <a:xfrm>
            <a:off x="5705316" y="2474123"/>
            <a:ext cx="3489753" cy="2137253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Análisis Docente Área Ciencias Básicas</a:t>
            </a:r>
            <a:r>
              <a:rPr kumimoji="0" lang="es-CL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/>
            </a:r>
            <a:br>
              <a:rPr kumimoji="0" lang="es-CL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r>
              <a:rPr kumimoji="0" lang="es-CL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 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  </a:t>
            </a:r>
            <a:r>
              <a:rPr kumimoji="0" lang="es-CL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              </a:t>
            </a: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rebuchet MS" panose="020B0603020202020204"/>
              <a:ea typeface="+mj-ea"/>
              <a:cs typeface="+mj-cs"/>
            </a:endParaRPr>
          </a:p>
        </p:txBody>
      </p:sp>
      <p:sp>
        <p:nvSpPr>
          <p:cNvPr id="6" name="Triángulo isósceles 5">
            <a:extLst>
              <a:ext uri="{FF2B5EF4-FFF2-40B4-BE49-F238E27FC236}">
                <a16:creationId xmlns:a16="http://schemas.microsoft.com/office/drawing/2014/main" id="{8BAAC300-216E-E5B6-8611-C9A8D36215E2}"/>
              </a:ext>
            </a:extLst>
          </p:cNvPr>
          <p:cNvSpPr/>
          <p:nvPr/>
        </p:nvSpPr>
        <p:spPr>
          <a:xfrm rot="10800000">
            <a:off x="4335404" y="860450"/>
            <a:ext cx="1127760" cy="263688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1" name="Triángulo isósceles 20">
            <a:extLst>
              <a:ext uri="{FF2B5EF4-FFF2-40B4-BE49-F238E27FC236}">
                <a16:creationId xmlns:a16="http://schemas.microsoft.com/office/drawing/2014/main" id="{12629614-A397-9818-E23C-DDE5C852BA12}"/>
              </a:ext>
            </a:extLst>
          </p:cNvPr>
          <p:cNvSpPr/>
          <p:nvPr/>
        </p:nvSpPr>
        <p:spPr>
          <a:xfrm>
            <a:off x="4335404" y="3370219"/>
            <a:ext cx="1127760" cy="2636882"/>
          </a:xfrm>
          <a:prstGeom prst="triangl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3" name="Triángulo isósceles 22">
            <a:extLst>
              <a:ext uri="{FF2B5EF4-FFF2-40B4-BE49-F238E27FC236}">
                <a16:creationId xmlns:a16="http://schemas.microsoft.com/office/drawing/2014/main" id="{DEE3FC9D-22B5-3F0E-464E-23212D3BCD6A}"/>
              </a:ext>
            </a:extLst>
          </p:cNvPr>
          <p:cNvSpPr/>
          <p:nvPr/>
        </p:nvSpPr>
        <p:spPr>
          <a:xfrm rot="10800000">
            <a:off x="4820087" y="1172870"/>
            <a:ext cx="1127760" cy="2636882"/>
          </a:xfrm>
          <a:prstGeom prst="triangle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5" name="Triángulo isósceles 24">
            <a:extLst>
              <a:ext uri="{FF2B5EF4-FFF2-40B4-BE49-F238E27FC236}">
                <a16:creationId xmlns:a16="http://schemas.microsoft.com/office/drawing/2014/main" id="{42B13992-2A8C-4783-8DD8-31CBA5DBB004}"/>
              </a:ext>
            </a:extLst>
          </p:cNvPr>
          <p:cNvSpPr/>
          <p:nvPr/>
        </p:nvSpPr>
        <p:spPr>
          <a:xfrm>
            <a:off x="4839837" y="3057799"/>
            <a:ext cx="1127760" cy="263688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06458DB9-4518-BBA0-3D45-607DD9A5872D}"/>
              </a:ext>
            </a:extLst>
          </p:cNvPr>
          <p:cNvCxnSpPr/>
          <p:nvPr/>
        </p:nvCxnSpPr>
        <p:spPr>
          <a:xfrm flipH="1">
            <a:off x="4227937" y="3397811"/>
            <a:ext cx="545265" cy="2502759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B694DB95-B306-5DE2-12C0-BEE8B57A92D1}"/>
              </a:ext>
            </a:extLst>
          </p:cNvPr>
          <p:cNvCxnSpPr/>
          <p:nvPr/>
        </p:nvCxnSpPr>
        <p:spPr>
          <a:xfrm>
            <a:off x="4228859" y="911148"/>
            <a:ext cx="544343" cy="2486663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ángulo isósceles 29">
            <a:extLst>
              <a:ext uri="{FF2B5EF4-FFF2-40B4-BE49-F238E27FC236}">
                <a16:creationId xmlns:a16="http://schemas.microsoft.com/office/drawing/2014/main" id="{2D754ED1-2061-885E-49DD-2BF74DE258FC}"/>
              </a:ext>
            </a:extLst>
          </p:cNvPr>
          <p:cNvSpPr/>
          <p:nvPr/>
        </p:nvSpPr>
        <p:spPr>
          <a:xfrm rot="560861">
            <a:off x="8747859" y="4286775"/>
            <a:ext cx="491518" cy="1636488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006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Faceta">
  <a:themeElements>
    <a:clrScheme name="Azul cálido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7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55117</TotalTime>
  <Words>3733</Words>
  <Application>Microsoft Office PowerPoint</Application>
  <PresentationFormat>Presentación en pantalla (4:3)</PresentationFormat>
  <Paragraphs>576</Paragraphs>
  <Slides>31</Slides>
  <Notes>16</Notes>
  <HiddenSlides>9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31</vt:i4>
      </vt:variant>
    </vt:vector>
  </HeadingPairs>
  <TitlesOfParts>
    <vt:vector size="44" baseType="lpstr">
      <vt:lpstr>ＭＳ Ｐゴシック</vt:lpstr>
      <vt:lpstr>Aptos</vt:lpstr>
      <vt:lpstr>Aptos Display</vt:lpstr>
      <vt:lpstr>Arial</vt:lpstr>
      <vt:lpstr>Bahnschrift Condensed</vt:lpstr>
      <vt:lpstr>Trebuchet MS</vt:lpstr>
      <vt:lpstr>Wingdings 3</vt:lpstr>
      <vt:lpstr>Diseño predeterminado</vt:lpstr>
      <vt:lpstr>21_Diseño predeterminado</vt:lpstr>
      <vt:lpstr>Office Theme</vt:lpstr>
      <vt:lpstr>2_Office Theme</vt:lpstr>
      <vt:lpstr>3_Office Theme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A01 Director CN. Gonzalo Tappen de la Carrera</cp:lastModifiedBy>
  <cp:revision>749</cp:revision>
  <cp:lastPrinted>2017-01-23T18:41:00Z</cp:lastPrinted>
  <dcterms:created xsi:type="dcterms:W3CDTF">2007-01-23T15:47:52Z</dcterms:created>
  <dcterms:modified xsi:type="dcterms:W3CDTF">2026-04-08T12:16:27Z</dcterms:modified>
</cp:coreProperties>
</file>