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3" r:id="rId7"/>
    <p:sldId id="260" r:id="rId8"/>
    <p:sldId id="264" r:id="rId9"/>
    <p:sldId id="261" r:id="rId10"/>
    <p:sldId id="265" r:id="rId11"/>
    <p:sldId id="266" r:id="rId12"/>
  </p:sldIdLst>
  <p:sldSz cx="9144000" cy="6858000" type="screen4x3"/>
  <p:notesSz cx="6858000" cy="91440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066FF"/>
    <a:srgbClr val="33CCFF"/>
    <a:srgbClr val="FFFF66"/>
    <a:srgbClr val="FF3300"/>
    <a:srgbClr val="9999FF"/>
    <a:srgbClr val="CCCCFF"/>
    <a:srgbClr val="99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79CAFE-C382-4672-82D3-335AB97307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0AE3B8-2AF2-4787-A5BF-BEB7EC1FE04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DC9F4-2E3B-4AE9-B015-FE7EC516AA3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C9AC6-C853-43CF-B59B-D878784E07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9E626E-A21D-4950-BD14-ECF6D9E6BDC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17752D-A3D3-481C-821A-7E36218B124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F88552-9C64-4CBC-8535-8EA4DECAE5E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C3137B-7858-402D-B169-1ECDB93B017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E9756C-CF21-4388-A804-8F03017427C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32AD2-8C02-417B-857E-CB1A4D6062B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F5B5FA-889F-4E08-8691-272960199AF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66FF"/>
            </a:gs>
            <a:gs pos="100000">
              <a:srgbClr val="9999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7937724-9696-43FD-9D61-56E1294B21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r>
              <a:rPr lang="es-ES_tradnl"/>
              <a:t>Bloque N°3</a:t>
            </a:r>
            <a:br>
              <a:rPr lang="es-ES_tradnl"/>
            </a:br>
            <a:r>
              <a:rPr lang="es-ES_tradnl" b="1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MISILES</a:t>
            </a:r>
            <a:endParaRPr lang="es-ES_tradn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076700"/>
            <a:ext cx="6400800" cy="76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_tradnl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TRAYECTORIAS Y METODOS DE GUIADO</a:t>
            </a:r>
            <a:endParaRPr lang="es-ES_tradnl" sz="2800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250825" y="5661025"/>
            <a:ext cx="8642350" cy="396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REF: CAPITULO 15 PRINCIPIOS DE LOS SISTEMAS DE ARMAS</a:t>
            </a:r>
            <a:endParaRPr lang="es-ES" sz="2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219200" y="990600"/>
            <a:ext cx="701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effectLst>
                  <a:outerShdw blurRad="38100" dist="38100" dir="2700000" algn="tl">
                    <a:srgbClr val="FFFFFF"/>
                  </a:outerShdw>
                </a:effectLst>
              </a:rPr>
              <a:t>TRAYECTORIAS DE VUELO DE MISILES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219200" y="2209800"/>
            <a:ext cx="6705600" cy="2698750"/>
          </a:xfrm>
          <a:prstGeom prst="rect">
            <a:avLst/>
          </a:prstGeom>
          <a:solidFill>
            <a:srgbClr val="FFCC00"/>
          </a:solidFill>
          <a:ln w="508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En general, se consideran 4 tipos: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s-ES_tradnl"/>
              <a:t> De persecución (Pursuit)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s-ES_tradnl"/>
              <a:t>De Linea de mira (Beam riders)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s-ES_tradnl"/>
              <a:t>De demarcación constante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s-ES_tradnl"/>
              <a:t>De navegación proporcional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2362200" y="914400"/>
            <a:ext cx="4572000" cy="508000"/>
          </a:xfrm>
          <a:prstGeom prst="rect">
            <a:avLst/>
          </a:prstGeom>
          <a:solidFill>
            <a:srgbClr val="FFFFFF"/>
          </a:solidFill>
          <a:ln w="508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/>
              <a:t>DE  PERSECUCIÓN</a:t>
            </a:r>
          </a:p>
        </p:txBody>
      </p:sp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1676400" y="2133600"/>
            <a:ext cx="5257800" cy="3276600"/>
            <a:chOff x="1056" y="1296"/>
            <a:chExt cx="3312" cy="2064"/>
          </a:xfrm>
        </p:grpSpPr>
        <p:grpSp>
          <p:nvGrpSpPr>
            <p:cNvPr id="4100" name="Group 4"/>
            <p:cNvGrpSpPr>
              <a:grpSpLocks/>
            </p:cNvGrpSpPr>
            <p:nvPr/>
          </p:nvGrpSpPr>
          <p:grpSpPr bwMode="auto">
            <a:xfrm>
              <a:off x="1056" y="1296"/>
              <a:ext cx="3312" cy="1968"/>
              <a:chOff x="1056" y="1488"/>
              <a:chExt cx="3312" cy="1968"/>
            </a:xfrm>
          </p:grpSpPr>
          <p:sp>
            <p:nvSpPr>
              <p:cNvPr id="4101" name="Freeform 5"/>
              <p:cNvSpPr>
                <a:spLocks/>
              </p:cNvSpPr>
              <p:nvPr/>
            </p:nvSpPr>
            <p:spPr bwMode="auto">
              <a:xfrm>
                <a:off x="1200" y="1632"/>
                <a:ext cx="1112" cy="1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20" y="480"/>
                  </a:cxn>
                  <a:cxn ang="0">
                    <a:pos x="1056" y="1200"/>
                  </a:cxn>
                  <a:cxn ang="0">
                    <a:pos x="1056" y="1824"/>
                  </a:cxn>
                </a:cxnLst>
                <a:rect l="0" t="0" r="r" b="b"/>
                <a:pathLst>
                  <a:path w="1112" h="1824">
                    <a:moveTo>
                      <a:pt x="0" y="0"/>
                    </a:moveTo>
                    <a:cubicBezTo>
                      <a:pt x="272" y="140"/>
                      <a:pt x="544" y="280"/>
                      <a:pt x="720" y="480"/>
                    </a:cubicBezTo>
                    <a:cubicBezTo>
                      <a:pt x="896" y="680"/>
                      <a:pt x="1000" y="976"/>
                      <a:pt x="1056" y="1200"/>
                    </a:cubicBezTo>
                    <a:cubicBezTo>
                      <a:pt x="1112" y="1424"/>
                      <a:pt x="1056" y="1712"/>
                      <a:pt x="1056" y="182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02" name="AutoShape 6"/>
              <p:cNvSpPr>
                <a:spLocks noChangeArrowheads="1"/>
              </p:cNvSpPr>
              <p:nvPr/>
            </p:nvSpPr>
            <p:spPr bwMode="auto">
              <a:xfrm rot="16210917">
                <a:off x="4176" y="1536"/>
                <a:ext cx="96" cy="288"/>
              </a:xfrm>
              <a:prstGeom prst="triangle">
                <a:avLst>
                  <a:gd name="adj" fmla="val 50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03" name="Line 7"/>
              <p:cNvSpPr>
                <a:spLocks noChangeShapeType="1"/>
              </p:cNvSpPr>
              <p:nvPr/>
            </p:nvSpPr>
            <p:spPr bwMode="auto">
              <a:xfrm flipH="1" flipV="1">
                <a:off x="1152" y="1536"/>
                <a:ext cx="2976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04" name="AutoShape 8"/>
              <p:cNvSpPr>
                <a:spLocks noChangeArrowheads="1"/>
              </p:cNvSpPr>
              <p:nvPr/>
            </p:nvSpPr>
            <p:spPr bwMode="auto">
              <a:xfrm rot="16210917">
                <a:off x="1920" y="1440"/>
                <a:ext cx="96" cy="288"/>
              </a:xfrm>
              <a:prstGeom prst="triangle">
                <a:avLst>
                  <a:gd name="adj" fmla="val 50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05" name="AutoShape 9"/>
              <p:cNvSpPr>
                <a:spLocks noChangeArrowheads="1"/>
              </p:cNvSpPr>
              <p:nvPr/>
            </p:nvSpPr>
            <p:spPr bwMode="auto">
              <a:xfrm rot="16210917">
                <a:off x="1152" y="1392"/>
                <a:ext cx="96" cy="288"/>
              </a:xfrm>
              <a:prstGeom prst="triangle">
                <a:avLst>
                  <a:gd name="adj" fmla="val 50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06" name="AutoShape 10"/>
              <p:cNvSpPr>
                <a:spLocks noChangeArrowheads="1"/>
              </p:cNvSpPr>
              <p:nvPr/>
            </p:nvSpPr>
            <p:spPr bwMode="auto">
              <a:xfrm rot="3248191" flipH="1">
                <a:off x="2256" y="3168"/>
                <a:ext cx="48" cy="144"/>
              </a:xfrm>
              <a:prstGeom prst="flowChartTerminator">
                <a:avLst/>
              </a:prstGeom>
              <a:solidFill>
                <a:srgbClr val="FF66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07" name="AutoShape 11"/>
              <p:cNvSpPr>
                <a:spLocks noChangeArrowheads="1"/>
              </p:cNvSpPr>
              <p:nvPr/>
            </p:nvSpPr>
            <p:spPr bwMode="auto">
              <a:xfrm rot="856989" flipH="1">
                <a:off x="1872" y="2016"/>
                <a:ext cx="48" cy="144"/>
              </a:xfrm>
              <a:prstGeom prst="flowChartTerminator">
                <a:avLst/>
              </a:prstGeom>
              <a:solidFill>
                <a:srgbClr val="FF66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08" name="AutoShape 12"/>
              <p:cNvSpPr>
                <a:spLocks noChangeArrowheads="1"/>
              </p:cNvSpPr>
              <p:nvPr/>
            </p:nvSpPr>
            <p:spPr bwMode="auto">
              <a:xfrm rot="3248191" flipH="1">
                <a:off x="2160" y="2496"/>
                <a:ext cx="48" cy="144"/>
              </a:xfrm>
              <a:prstGeom prst="flowChartTerminator">
                <a:avLst/>
              </a:prstGeom>
              <a:solidFill>
                <a:srgbClr val="FF66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09" name="AutoShape 13"/>
              <p:cNvSpPr>
                <a:spLocks noChangeArrowheads="1"/>
              </p:cNvSpPr>
              <p:nvPr/>
            </p:nvSpPr>
            <p:spPr bwMode="auto">
              <a:xfrm rot="19511716" flipH="1">
                <a:off x="1344" y="1632"/>
                <a:ext cx="48" cy="144"/>
              </a:xfrm>
              <a:prstGeom prst="flowChartTerminator">
                <a:avLst/>
              </a:prstGeom>
              <a:solidFill>
                <a:srgbClr val="FF66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10" name="AutoShape 14"/>
              <p:cNvSpPr>
                <a:spLocks noChangeArrowheads="1"/>
              </p:cNvSpPr>
              <p:nvPr/>
            </p:nvSpPr>
            <p:spPr bwMode="auto">
              <a:xfrm rot="16210917">
                <a:off x="3360" y="1488"/>
                <a:ext cx="96" cy="288"/>
              </a:xfrm>
              <a:prstGeom prst="triangle">
                <a:avLst>
                  <a:gd name="adj" fmla="val 50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11" name="Line 15"/>
              <p:cNvSpPr>
                <a:spLocks noChangeShapeType="1"/>
              </p:cNvSpPr>
              <p:nvPr/>
            </p:nvSpPr>
            <p:spPr bwMode="auto">
              <a:xfrm flipH="1">
                <a:off x="2352" y="1680"/>
                <a:ext cx="1968" cy="148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12" name="Line 16"/>
              <p:cNvSpPr>
                <a:spLocks noChangeShapeType="1"/>
              </p:cNvSpPr>
              <p:nvPr/>
            </p:nvSpPr>
            <p:spPr bwMode="auto">
              <a:xfrm flipH="1">
                <a:off x="2256" y="1632"/>
                <a:ext cx="1200" cy="86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13" name="Line 17"/>
              <p:cNvSpPr>
                <a:spLocks noChangeShapeType="1"/>
              </p:cNvSpPr>
              <p:nvPr/>
            </p:nvSpPr>
            <p:spPr bwMode="auto">
              <a:xfrm flipV="1">
                <a:off x="1920" y="1632"/>
                <a:ext cx="48" cy="38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aphicFrame>
          <p:nvGraphicFramePr>
            <p:cNvPr id="4114" name="Object 18"/>
            <p:cNvGraphicFramePr>
              <a:graphicFrameLocks noChangeAspect="1"/>
            </p:cNvGraphicFramePr>
            <p:nvPr/>
          </p:nvGraphicFramePr>
          <p:xfrm>
            <a:off x="1968" y="2976"/>
            <a:ext cx="366" cy="384"/>
          </p:xfrm>
          <a:graphic>
            <a:graphicData uri="http://schemas.openxmlformats.org/presentationml/2006/ole">
              <p:oleObj spid="_x0000_s4114" name="Imagen" r:id="rId3" imgW="2903040" imgH="3047760" progId="MS_ClipArt_Gallery.2">
                <p:embed/>
              </p:oleObj>
            </a:graphicData>
          </a:graphic>
        </p:graphicFrame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762000"/>
          </a:xfrm>
          <a:solidFill>
            <a:schemeClr val="bg1"/>
          </a:solidFill>
          <a:ln w="44450">
            <a:solidFill>
              <a:srgbClr val="FF0000"/>
            </a:solidFill>
          </a:ln>
        </p:spPr>
        <p:txBody>
          <a:bodyPr/>
          <a:lstStyle/>
          <a:p>
            <a:r>
              <a:rPr lang="es-ES_tradnl" sz="3200" b="1" u="sng"/>
              <a:t>CONSIDERACIONES</a:t>
            </a:r>
            <a:endParaRPr lang="es-ES_tradnl" sz="2800" b="1" u="sng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7772400" cy="4648200"/>
          </a:xfrm>
          <a:solidFill>
            <a:srgbClr val="FFFF99"/>
          </a:solidFill>
          <a:ln w="50800">
            <a:solidFill>
              <a:srgbClr val="FF0000"/>
            </a:solidFill>
          </a:ln>
        </p:spPr>
        <p:txBody>
          <a:bodyPr/>
          <a:lstStyle/>
          <a:p>
            <a:r>
              <a:rPr lang="es-ES_tradnl"/>
              <a:t>El misil siempre está apuntando directamente al blanco</a:t>
            </a:r>
          </a:p>
          <a:p>
            <a:r>
              <a:rPr lang="es-ES_tradnl"/>
              <a:t>La razón Vel. Misil/Vel. Blanco debe estar entre el valor 1 a 2 por aceleración ó tiempo de vuelo requerido.</a:t>
            </a:r>
          </a:p>
          <a:p>
            <a:r>
              <a:rPr lang="es-ES_tradnl"/>
              <a:t>Mejor empleo: Contra blancos lentos o disparado contra blancos que se alejan ( a corta distancia)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2362200" y="914400"/>
            <a:ext cx="4572000" cy="508000"/>
          </a:xfrm>
          <a:prstGeom prst="rect">
            <a:avLst/>
          </a:prstGeom>
          <a:solidFill>
            <a:srgbClr val="FFFFFF"/>
          </a:solidFill>
          <a:ln w="508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/>
              <a:t>DE  LINEA DE MIRA</a:t>
            </a:r>
          </a:p>
        </p:txBody>
      </p:sp>
      <p:grpSp>
        <p:nvGrpSpPr>
          <p:cNvPr id="5123" name="Group 3"/>
          <p:cNvGrpSpPr>
            <a:grpSpLocks/>
          </p:cNvGrpSpPr>
          <p:nvPr/>
        </p:nvGrpSpPr>
        <p:grpSpPr bwMode="auto">
          <a:xfrm>
            <a:off x="1676400" y="2057400"/>
            <a:ext cx="5257800" cy="3276600"/>
            <a:chOff x="1056" y="1296"/>
            <a:chExt cx="3312" cy="2064"/>
          </a:xfrm>
        </p:grpSpPr>
        <p:sp>
          <p:nvSpPr>
            <p:cNvPr id="5124" name="AutoShape 4"/>
            <p:cNvSpPr>
              <a:spLocks noChangeArrowheads="1"/>
            </p:cNvSpPr>
            <p:nvPr/>
          </p:nvSpPr>
          <p:spPr bwMode="auto">
            <a:xfrm rot="16210917">
              <a:off x="4176" y="1344"/>
              <a:ext cx="96" cy="2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5" name="Line 5"/>
            <p:cNvSpPr>
              <a:spLocks noChangeShapeType="1"/>
            </p:cNvSpPr>
            <p:nvPr/>
          </p:nvSpPr>
          <p:spPr bwMode="auto">
            <a:xfrm flipH="1" flipV="1">
              <a:off x="1152" y="1344"/>
              <a:ext cx="2976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6" name="AutoShape 6"/>
            <p:cNvSpPr>
              <a:spLocks noChangeArrowheads="1"/>
            </p:cNvSpPr>
            <p:nvPr/>
          </p:nvSpPr>
          <p:spPr bwMode="auto">
            <a:xfrm rot="16210917">
              <a:off x="1920" y="1248"/>
              <a:ext cx="96" cy="2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7" name="AutoShape 7"/>
            <p:cNvSpPr>
              <a:spLocks noChangeArrowheads="1"/>
            </p:cNvSpPr>
            <p:nvPr/>
          </p:nvSpPr>
          <p:spPr bwMode="auto">
            <a:xfrm rot="16210917">
              <a:off x="1152" y="1200"/>
              <a:ext cx="96" cy="2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8" name="AutoShape 8"/>
            <p:cNvSpPr>
              <a:spLocks noChangeArrowheads="1"/>
            </p:cNvSpPr>
            <p:nvPr/>
          </p:nvSpPr>
          <p:spPr bwMode="auto">
            <a:xfrm rot="3248191" flipH="1">
              <a:off x="2256" y="2976"/>
              <a:ext cx="48" cy="144"/>
            </a:xfrm>
            <a:prstGeom prst="flowChartTerminator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9" name="AutoShape 9"/>
            <p:cNvSpPr>
              <a:spLocks noChangeArrowheads="1"/>
            </p:cNvSpPr>
            <p:nvPr/>
          </p:nvSpPr>
          <p:spPr bwMode="auto">
            <a:xfrm rot="21166717" flipH="1">
              <a:off x="2064" y="1968"/>
              <a:ext cx="48" cy="144"/>
            </a:xfrm>
            <a:prstGeom prst="flowChartTerminator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30" name="AutoShape 10"/>
            <p:cNvSpPr>
              <a:spLocks noChangeArrowheads="1"/>
            </p:cNvSpPr>
            <p:nvPr/>
          </p:nvSpPr>
          <p:spPr bwMode="auto">
            <a:xfrm rot="2366674" flipH="1">
              <a:off x="2448" y="2640"/>
              <a:ext cx="48" cy="144"/>
            </a:xfrm>
            <a:prstGeom prst="flowChartTerminator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31" name="AutoShape 11"/>
            <p:cNvSpPr>
              <a:spLocks noChangeArrowheads="1"/>
            </p:cNvSpPr>
            <p:nvPr/>
          </p:nvSpPr>
          <p:spPr bwMode="auto">
            <a:xfrm rot="19511716" flipH="1">
              <a:off x="1344" y="1440"/>
              <a:ext cx="48" cy="144"/>
            </a:xfrm>
            <a:prstGeom prst="flowChartTerminator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32" name="AutoShape 12"/>
            <p:cNvSpPr>
              <a:spLocks noChangeArrowheads="1"/>
            </p:cNvSpPr>
            <p:nvPr/>
          </p:nvSpPr>
          <p:spPr bwMode="auto">
            <a:xfrm rot="16210917">
              <a:off x="3360" y="1296"/>
              <a:ext cx="96" cy="2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33" name="Line 13"/>
            <p:cNvSpPr>
              <a:spLocks noChangeShapeType="1"/>
            </p:cNvSpPr>
            <p:nvPr/>
          </p:nvSpPr>
          <p:spPr bwMode="auto">
            <a:xfrm flipH="1">
              <a:off x="2352" y="1488"/>
              <a:ext cx="1968" cy="14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aphicFrame>
          <p:nvGraphicFramePr>
            <p:cNvPr id="5134" name="Object 14"/>
            <p:cNvGraphicFramePr>
              <a:graphicFrameLocks noChangeAspect="1"/>
            </p:cNvGraphicFramePr>
            <p:nvPr/>
          </p:nvGraphicFramePr>
          <p:xfrm>
            <a:off x="1968" y="2976"/>
            <a:ext cx="366" cy="384"/>
          </p:xfrm>
          <a:graphic>
            <a:graphicData uri="http://schemas.openxmlformats.org/presentationml/2006/ole">
              <p:oleObj spid="_x0000_s5134" name="Imagen" r:id="rId3" imgW="2903040" imgH="3047760" progId="MS_ClipArt_Gallery.2">
                <p:embed/>
              </p:oleObj>
            </a:graphicData>
          </a:graphic>
        </p:graphicFrame>
        <p:sp>
          <p:nvSpPr>
            <p:cNvPr id="5135" name="Line 15"/>
            <p:cNvSpPr>
              <a:spLocks noChangeShapeType="1"/>
            </p:cNvSpPr>
            <p:nvPr/>
          </p:nvSpPr>
          <p:spPr bwMode="auto">
            <a:xfrm flipH="1">
              <a:off x="2160" y="1536"/>
              <a:ext cx="1248" cy="15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36" name="Line 16"/>
            <p:cNvSpPr>
              <a:spLocks noChangeShapeType="1"/>
            </p:cNvSpPr>
            <p:nvPr/>
          </p:nvSpPr>
          <p:spPr bwMode="auto">
            <a:xfrm>
              <a:off x="2016" y="1392"/>
              <a:ext cx="192" cy="1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37" name="Line 17"/>
            <p:cNvSpPr>
              <a:spLocks noChangeShapeType="1"/>
            </p:cNvSpPr>
            <p:nvPr/>
          </p:nvSpPr>
          <p:spPr bwMode="auto">
            <a:xfrm>
              <a:off x="1248" y="1344"/>
              <a:ext cx="960" cy="17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38" name="AutoShape 18"/>
            <p:cNvSpPr>
              <a:spLocks noChangeArrowheads="1"/>
            </p:cNvSpPr>
            <p:nvPr/>
          </p:nvSpPr>
          <p:spPr bwMode="auto">
            <a:xfrm rot="16025101">
              <a:off x="2736" y="1248"/>
              <a:ext cx="96" cy="2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vert="eaVert" wrap="none" anchor="ctr"/>
            <a:lstStyle/>
            <a:p>
              <a:pPr algn="ctr"/>
              <a:endParaRPr lang="es-MX"/>
            </a:p>
          </p:txBody>
        </p:sp>
        <p:sp>
          <p:nvSpPr>
            <p:cNvPr id="5139" name="Line 19"/>
            <p:cNvSpPr>
              <a:spLocks noChangeShapeType="1"/>
            </p:cNvSpPr>
            <p:nvPr/>
          </p:nvSpPr>
          <p:spPr bwMode="auto">
            <a:xfrm flipH="1">
              <a:off x="2208" y="1392"/>
              <a:ext cx="576" cy="16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40" name="AutoShape 20"/>
            <p:cNvSpPr>
              <a:spLocks noChangeArrowheads="1"/>
            </p:cNvSpPr>
            <p:nvPr/>
          </p:nvSpPr>
          <p:spPr bwMode="auto">
            <a:xfrm rot="1451698" flipH="1">
              <a:off x="2400" y="2304"/>
              <a:ext cx="48" cy="144"/>
            </a:xfrm>
            <a:prstGeom prst="flowChartTerminator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052513"/>
            <a:ext cx="7847013" cy="5410200"/>
          </a:xfrm>
          <a:solidFill>
            <a:srgbClr val="FFFF00"/>
          </a:solidFill>
          <a:ln w="50800">
            <a:solidFill>
              <a:srgbClr val="FF9900"/>
            </a:solidFill>
          </a:ln>
        </p:spPr>
        <p:txBody>
          <a:bodyPr/>
          <a:lstStyle/>
          <a:p>
            <a:r>
              <a:rPr lang="es-ES_tradnl"/>
              <a:t>El misil permanece en la línea de mira durante todo su vuelo (Beam Rider)</a:t>
            </a:r>
          </a:p>
          <a:p>
            <a:r>
              <a:rPr lang="es-ES_tradnl"/>
              <a:t>Requiere menor aceleración que el de persecución pero mayor a la que desarrolle el blanco.</a:t>
            </a:r>
          </a:p>
          <a:p>
            <a:r>
              <a:rPr lang="es-ES_tradnl"/>
              <a:t>Poseen la ventaja de permitir una mayor flexibilidad de empleo y menor complejidad de los equipos de guiado a bordo del misil</a:t>
            </a:r>
          </a:p>
          <a:p>
            <a:r>
              <a:rPr lang="es-ES_tradnl"/>
              <a:t>Puede adelantarse el haz de guiado con un ángulo de adelanto constante.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685800" y="188913"/>
            <a:ext cx="7772400" cy="762000"/>
          </a:xfrm>
          <a:prstGeom prst="rect">
            <a:avLst/>
          </a:prstGeom>
          <a:solidFill>
            <a:schemeClr val="bg1"/>
          </a:solidFill>
          <a:ln w="4445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_tradnl" sz="3200" b="1" u="sng">
                <a:solidFill>
                  <a:schemeClr val="tx2"/>
                </a:solidFill>
              </a:rPr>
              <a:t>CONSIDERACIONES</a:t>
            </a:r>
            <a:endParaRPr lang="es-ES_tradnl" sz="2800" b="1" u="sng">
              <a:solidFill>
                <a:schemeClr val="tx2"/>
              </a:solidFill>
            </a:endParaRP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295400" y="838200"/>
            <a:ext cx="6400800" cy="508000"/>
          </a:xfrm>
          <a:prstGeom prst="rect">
            <a:avLst/>
          </a:prstGeom>
          <a:solidFill>
            <a:srgbClr val="FFFFFF"/>
          </a:solidFill>
          <a:ln w="508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/>
              <a:t>DE  DEMARCACIÓN CONSTANTE</a:t>
            </a:r>
          </a:p>
        </p:txBody>
      </p:sp>
      <p:grpSp>
        <p:nvGrpSpPr>
          <p:cNvPr id="6147" name="Group 3"/>
          <p:cNvGrpSpPr>
            <a:grpSpLocks/>
          </p:cNvGrpSpPr>
          <p:nvPr/>
        </p:nvGrpSpPr>
        <p:grpSpPr bwMode="auto">
          <a:xfrm>
            <a:off x="1676400" y="2057400"/>
            <a:ext cx="5257800" cy="3657600"/>
            <a:chOff x="1056" y="1296"/>
            <a:chExt cx="3312" cy="2304"/>
          </a:xfrm>
        </p:grpSpPr>
        <p:sp>
          <p:nvSpPr>
            <p:cNvPr id="6148" name="AutoShape 4"/>
            <p:cNvSpPr>
              <a:spLocks noChangeArrowheads="1"/>
            </p:cNvSpPr>
            <p:nvPr/>
          </p:nvSpPr>
          <p:spPr bwMode="auto">
            <a:xfrm rot="16210917">
              <a:off x="4176" y="1344"/>
              <a:ext cx="96" cy="2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49" name="Line 5"/>
            <p:cNvSpPr>
              <a:spLocks noChangeShapeType="1"/>
            </p:cNvSpPr>
            <p:nvPr/>
          </p:nvSpPr>
          <p:spPr bwMode="auto">
            <a:xfrm flipH="1" flipV="1">
              <a:off x="1152" y="1344"/>
              <a:ext cx="2976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50" name="AutoShape 6"/>
            <p:cNvSpPr>
              <a:spLocks noChangeArrowheads="1"/>
            </p:cNvSpPr>
            <p:nvPr/>
          </p:nvSpPr>
          <p:spPr bwMode="auto">
            <a:xfrm rot="16210917">
              <a:off x="1920" y="1248"/>
              <a:ext cx="96" cy="2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51" name="AutoShape 7"/>
            <p:cNvSpPr>
              <a:spLocks noChangeArrowheads="1"/>
            </p:cNvSpPr>
            <p:nvPr/>
          </p:nvSpPr>
          <p:spPr bwMode="auto">
            <a:xfrm rot="16210917">
              <a:off x="1152" y="1200"/>
              <a:ext cx="96" cy="2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52" name="AutoShape 8"/>
            <p:cNvSpPr>
              <a:spLocks noChangeArrowheads="1"/>
            </p:cNvSpPr>
            <p:nvPr/>
          </p:nvSpPr>
          <p:spPr bwMode="auto">
            <a:xfrm rot="19536863" flipH="1">
              <a:off x="1440" y="1680"/>
              <a:ext cx="48" cy="144"/>
            </a:xfrm>
            <a:prstGeom prst="flowChartTerminator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53" name="AutoShape 9"/>
            <p:cNvSpPr>
              <a:spLocks noChangeArrowheads="1"/>
            </p:cNvSpPr>
            <p:nvPr/>
          </p:nvSpPr>
          <p:spPr bwMode="auto">
            <a:xfrm rot="19516003" flipH="1">
              <a:off x="1920" y="2448"/>
              <a:ext cx="48" cy="144"/>
            </a:xfrm>
            <a:prstGeom prst="flowChartTerminator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54" name="AutoShape 10"/>
            <p:cNvSpPr>
              <a:spLocks noChangeArrowheads="1"/>
            </p:cNvSpPr>
            <p:nvPr/>
          </p:nvSpPr>
          <p:spPr bwMode="auto">
            <a:xfrm rot="19511716" flipH="1">
              <a:off x="1296" y="1392"/>
              <a:ext cx="48" cy="144"/>
            </a:xfrm>
            <a:prstGeom prst="flowChartTerminator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55" name="AutoShape 11"/>
            <p:cNvSpPr>
              <a:spLocks noChangeArrowheads="1"/>
            </p:cNvSpPr>
            <p:nvPr/>
          </p:nvSpPr>
          <p:spPr bwMode="auto">
            <a:xfrm rot="16210917">
              <a:off x="3360" y="1296"/>
              <a:ext cx="96" cy="2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56" name="Line 12"/>
            <p:cNvSpPr>
              <a:spLocks noChangeShapeType="1"/>
            </p:cNvSpPr>
            <p:nvPr/>
          </p:nvSpPr>
          <p:spPr bwMode="auto">
            <a:xfrm flipH="1">
              <a:off x="2304" y="1488"/>
              <a:ext cx="2016" cy="15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57" name="Line 13"/>
            <p:cNvSpPr>
              <a:spLocks noChangeShapeType="1"/>
            </p:cNvSpPr>
            <p:nvPr/>
          </p:nvSpPr>
          <p:spPr bwMode="auto">
            <a:xfrm flipH="1">
              <a:off x="1968" y="1440"/>
              <a:ext cx="1488" cy="105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aphicFrame>
          <p:nvGraphicFramePr>
            <p:cNvPr id="6158" name="Object 14"/>
            <p:cNvGraphicFramePr>
              <a:graphicFrameLocks noChangeAspect="1"/>
            </p:cNvGraphicFramePr>
            <p:nvPr/>
          </p:nvGraphicFramePr>
          <p:xfrm>
            <a:off x="2256" y="3216"/>
            <a:ext cx="366" cy="384"/>
          </p:xfrm>
          <a:graphic>
            <a:graphicData uri="http://schemas.openxmlformats.org/presentationml/2006/ole">
              <p:oleObj spid="_x0000_s6158" name="Imagen" r:id="rId3" imgW="2903040" imgH="3047760" progId="MS_ClipArt_Gallery.2">
                <p:embed/>
              </p:oleObj>
            </a:graphicData>
          </a:graphic>
        </p:graphicFrame>
        <p:sp>
          <p:nvSpPr>
            <p:cNvPr id="6159" name="Line 15"/>
            <p:cNvSpPr>
              <a:spLocks noChangeShapeType="1"/>
            </p:cNvSpPr>
            <p:nvPr/>
          </p:nvSpPr>
          <p:spPr bwMode="auto">
            <a:xfrm flipH="1">
              <a:off x="1488" y="1392"/>
              <a:ext cx="528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60" name="AutoShape 16"/>
            <p:cNvSpPr>
              <a:spLocks noChangeArrowheads="1"/>
            </p:cNvSpPr>
            <p:nvPr/>
          </p:nvSpPr>
          <p:spPr bwMode="auto">
            <a:xfrm rot="16210917">
              <a:off x="2592" y="1248"/>
              <a:ext cx="96" cy="2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61" name="Line 17"/>
            <p:cNvSpPr>
              <a:spLocks noChangeShapeType="1"/>
            </p:cNvSpPr>
            <p:nvPr/>
          </p:nvSpPr>
          <p:spPr bwMode="auto">
            <a:xfrm flipH="1">
              <a:off x="1728" y="1392"/>
              <a:ext cx="96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62" name="AutoShape 18"/>
            <p:cNvSpPr>
              <a:spLocks noChangeArrowheads="1"/>
            </p:cNvSpPr>
            <p:nvPr/>
          </p:nvSpPr>
          <p:spPr bwMode="auto">
            <a:xfrm rot="19511716" flipH="1">
              <a:off x="1680" y="2064"/>
              <a:ext cx="48" cy="144"/>
            </a:xfrm>
            <a:prstGeom prst="flowChartTerminator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63" name="AutoShape 19"/>
            <p:cNvSpPr>
              <a:spLocks noChangeArrowheads="1"/>
            </p:cNvSpPr>
            <p:nvPr/>
          </p:nvSpPr>
          <p:spPr bwMode="auto">
            <a:xfrm rot="19516003" flipH="1">
              <a:off x="2256" y="2976"/>
              <a:ext cx="48" cy="144"/>
            </a:xfrm>
            <a:prstGeom prst="flowChartTerminator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64" name="Line 20"/>
            <p:cNvSpPr>
              <a:spLocks noChangeShapeType="1"/>
            </p:cNvSpPr>
            <p:nvPr/>
          </p:nvSpPr>
          <p:spPr bwMode="auto">
            <a:xfrm>
              <a:off x="1248" y="1392"/>
              <a:ext cx="1200" cy="1968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165" name="Group 21"/>
            <p:cNvGrpSpPr>
              <a:grpSpLocks/>
            </p:cNvGrpSpPr>
            <p:nvPr/>
          </p:nvGrpSpPr>
          <p:grpSpPr bwMode="auto">
            <a:xfrm>
              <a:off x="2064" y="2688"/>
              <a:ext cx="480" cy="201"/>
              <a:chOff x="2064" y="2688"/>
              <a:chExt cx="480" cy="201"/>
            </a:xfrm>
          </p:grpSpPr>
          <p:sp>
            <p:nvSpPr>
              <p:cNvPr id="6166" name="Freeform 22"/>
              <p:cNvSpPr>
                <a:spLocks/>
              </p:cNvSpPr>
              <p:nvPr/>
            </p:nvSpPr>
            <p:spPr bwMode="auto">
              <a:xfrm>
                <a:off x="2064" y="2688"/>
                <a:ext cx="480" cy="144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192" y="0"/>
                  </a:cxn>
                  <a:cxn ang="0">
                    <a:pos x="336" y="48"/>
                  </a:cxn>
                  <a:cxn ang="0">
                    <a:pos x="480" y="144"/>
                  </a:cxn>
                </a:cxnLst>
                <a:rect l="0" t="0" r="r" b="b"/>
                <a:pathLst>
                  <a:path w="480" h="144">
                    <a:moveTo>
                      <a:pt x="0" y="48"/>
                    </a:moveTo>
                    <a:cubicBezTo>
                      <a:pt x="68" y="24"/>
                      <a:pt x="136" y="0"/>
                      <a:pt x="192" y="0"/>
                    </a:cubicBezTo>
                    <a:cubicBezTo>
                      <a:pt x="248" y="0"/>
                      <a:pt x="288" y="24"/>
                      <a:pt x="336" y="48"/>
                    </a:cubicBezTo>
                    <a:cubicBezTo>
                      <a:pt x="384" y="72"/>
                      <a:pt x="432" y="108"/>
                      <a:pt x="480" y="144"/>
                    </a:cubicBezTo>
                  </a:path>
                </a:pathLst>
              </a:custGeom>
              <a:noFill/>
              <a:ln w="5080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167" name="AutoShape 23"/>
              <p:cNvSpPr>
                <a:spLocks noChangeArrowheads="1"/>
              </p:cNvSpPr>
              <p:nvPr/>
            </p:nvSpPr>
            <p:spPr bwMode="auto">
              <a:xfrm rot="-3055237">
                <a:off x="2238" y="2775"/>
                <a:ext cx="105" cy="123"/>
              </a:xfrm>
              <a:custGeom>
                <a:avLst/>
                <a:gdLst>
                  <a:gd name="G0" fmla="+- 2700 0 0"/>
                  <a:gd name="G1" fmla="*/ G0 2 1"/>
                  <a:gd name="G2" fmla="+- 21600 0 G1"/>
                  <a:gd name="G3" fmla="*/ G2 G2 1"/>
                  <a:gd name="G4" fmla="*/ G0 G0 1"/>
                  <a:gd name="G5" fmla="+- G3 0 G4"/>
                  <a:gd name="G6" fmla="*/ G5 1 8"/>
                  <a:gd name="G7" fmla="sqrt G6"/>
                  <a:gd name="G8" fmla="*/ G4 1 8"/>
                  <a:gd name="G9" fmla="sqrt G8"/>
                  <a:gd name="G10" fmla="+- G7 G9 0"/>
                  <a:gd name="G11" fmla="+- G7 0 G9"/>
                  <a:gd name="G12" fmla="+- G10 10800 0"/>
                  <a:gd name="G13" fmla="+- 10800 0 G10"/>
                  <a:gd name="G14" fmla="+- G11 10800 0"/>
                  <a:gd name="G15" fmla="+- 10800 0 G11"/>
                  <a:gd name="G16" fmla="+- 21600 0 G0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7401" y="15493"/>
                    </a:moveTo>
                    <a:cubicBezTo>
                      <a:pt x="18376" y="14122"/>
                      <a:pt x="18900" y="12482"/>
                      <a:pt x="18900" y="10800"/>
                    </a:cubicBezTo>
                    <a:cubicBezTo>
                      <a:pt x="18900" y="6326"/>
                      <a:pt x="15273" y="2700"/>
                      <a:pt x="10800" y="2700"/>
                    </a:cubicBezTo>
                    <a:cubicBezTo>
                      <a:pt x="9117" y="2699"/>
                      <a:pt x="7477" y="3223"/>
                      <a:pt x="6106" y="4198"/>
                    </a:cubicBezTo>
                    <a:close/>
                    <a:moveTo>
                      <a:pt x="4198" y="6106"/>
                    </a:moveTo>
                    <a:cubicBezTo>
                      <a:pt x="3223" y="7477"/>
                      <a:pt x="2700" y="9117"/>
                      <a:pt x="2700" y="10799"/>
                    </a:cubicBezTo>
                    <a:cubicBezTo>
                      <a:pt x="2700" y="15273"/>
                      <a:pt x="6326" y="18900"/>
                      <a:pt x="10800" y="18900"/>
                    </a:cubicBezTo>
                    <a:cubicBezTo>
                      <a:pt x="12482" y="18900"/>
                      <a:pt x="14122" y="18376"/>
                      <a:pt x="15493" y="17401"/>
                    </a:cubicBezTo>
                    <a:close/>
                  </a:path>
                </a:pathLst>
              </a:custGeom>
              <a:solidFill>
                <a:srgbClr val="FF0000"/>
              </a:solidFill>
              <a:ln w="15875">
                <a:solidFill>
                  <a:srgbClr val="FF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6168" name="Group 24"/>
            <p:cNvGrpSpPr>
              <a:grpSpLocks/>
            </p:cNvGrpSpPr>
            <p:nvPr/>
          </p:nvGrpSpPr>
          <p:grpSpPr bwMode="auto">
            <a:xfrm>
              <a:off x="1776" y="2160"/>
              <a:ext cx="480" cy="201"/>
              <a:chOff x="2064" y="2688"/>
              <a:chExt cx="480" cy="201"/>
            </a:xfrm>
          </p:grpSpPr>
          <p:sp>
            <p:nvSpPr>
              <p:cNvPr id="6169" name="Freeform 25"/>
              <p:cNvSpPr>
                <a:spLocks/>
              </p:cNvSpPr>
              <p:nvPr/>
            </p:nvSpPr>
            <p:spPr bwMode="auto">
              <a:xfrm>
                <a:off x="2064" y="2688"/>
                <a:ext cx="480" cy="144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192" y="0"/>
                  </a:cxn>
                  <a:cxn ang="0">
                    <a:pos x="336" y="48"/>
                  </a:cxn>
                  <a:cxn ang="0">
                    <a:pos x="480" y="144"/>
                  </a:cxn>
                </a:cxnLst>
                <a:rect l="0" t="0" r="r" b="b"/>
                <a:pathLst>
                  <a:path w="480" h="144">
                    <a:moveTo>
                      <a:pt x="0" y="48"/>
                    </a:moveTo>
                    <a:cubicBezTo>
                      <a:pt x="68" y="24"/>
                      <a:pt x="136" y="0"/>
                      <a:pt x="192" y="0"/>
                    </a:cubicBezTo>
                    <a:cubicBezTo>
                      <a:pt x="248" y="0"/>
                      <a:pt x="288" y="24"/>
                      <a:pt x="336" y="48"/>
                    </a:cubicBezTo>
                    <a:cubicBezTo>
                      <a:pt x="384" y="72"/>
                      <a:pt x="432" y="108"/>
                      <a:pt x="480" y="144"/>
                    </a:cubicBezTo>
                  </a:path>
                </a:pathLst>
              </a:custGeom>
              <a:noFill/>
              <a:ln w="50800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170" name="AutoShape 26"/>
              <p:cNvSpPr>
                <a:spLocks noChangeArrowheads="1"/>
              </p:cNvSpPr>
              <p:nvPr/>
            </p:nvSpPr>
            <p:spPr bwMode="auto">
              <a:xfrm rot="-3055237">
                <a:off x="2238" y="2775"/>
                <a:ext cx="105" cy="123"/>
              </a:xfrm>
              <a:custGeom>
                <a:avLst/>
                <a:gdLst>
                  <a:gd name="G0" fmla="+- 2700 0 0"/>
                  <a:gd name="G1" fmla="*/ G0 2 1"/>
                  <a:gd name="G2" fmla="+- 21600 0 G1"/>
                  <a:gd name="G3" fmla="*/ G2 G2 1"/>
                  <a:gd name="G4" fmla="*/ G0 G0 1"/>
                  <a:gd name="G5" fmla="+- G3 0 G4"/>
                  <a:gd name="G6" fmla="*/ G5 1 8"/>
                  <a:gd name="G7" fmla="sqrt G6"/>
                  <a:gd name="G8" fmla="*/ G4 1 8"/>
                  <a:gd name="G9" fmla="sqrt G8"/>
                  <a:gd name="G10" fmla="+- G7 G9 0"/>
                  <a:gd name="G11" fmla="+- G7 0 G9"/>
                  <a:gd name="G12" fmla="+- G10 10800 0"/>
                  <a:gd name="G13" fmla="+- 10800 0 G10"/>
                  <a:gd name="G14" fmla="+- G11 10800 0"/>
                  <a:gd name="G15" fmla="+- 10800 0 G11"/>
                  <a:gd name="G16" fmla="+- 21600 0 G0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7401" y="15493"/>
                    </a:moveTo>
                    <a:cubicBezTo>
                      <a:pt x="18376" y="14122"/>
                      <a:pt x="18900" y="12482"/>
                      <a:pt x="18900" y="10800"/>
                    </a:cubicBezTo>
                    <a:cubicBezTo>
                      <a:pt x="18900" y="6326"/>
                      <a:pt x="15273" y="2700"/>
                      <a:pt x="10800" y="2700"/>
                    </a:cubicBezTo>
                    <a:cubicBezTo>
                      <a:pt x="9117" y="2699"/>
                      <a:pt x="7477" y="3223"/>
                      <a:pt x="6106" y="4198"/>
                    </a:cubicBezTo>
                    <a:close/>
                    <a:moveTo>
                      <a:pt x="4198" y="6106"/>
                    </a:moveTo>
                    <a:cubicBezTo>
                      <a:pt x="3223" y="7477"/>
                      <a:pt x="2700" y="9117"/>
                      <a:pt x="2700" y="10799"/>
                    </a:cubicBezTo>
                    <a:cubicBezTo>
                      <a:pt x="2700" y="15273"/>
                      <a:pt x="6326" y="18900"/>
                      <a:pt x="10800" y="18900"/>
                    </a:cubicBezTo>
                    <a:cubicBezTo>
                      <a:pt x="12482" y="18900"/>
                      <a:pt x="14122" y="18376"/>
                      <a:pt x="15493" y="17401"/>
                    </a:cubicBezTo>
                    <a:close/>
                  </a:path>
                </a:pathLst>
              </a:custGeom>
              <a:solidFill>
                <a:srgbClr val="FF0000"/>
              </a:solidFill>
              <a:ln w="15875">
                <a:solidFill>
                  <a:srgbClr val="FF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6171" name="Group 27"/>
          <p:cNvGrpSpPr>
            <a:grpSpLocks/>
          </p:cNvGrpSpPr>
          <p:nvPr/>
        </p:nvGrpSpPr>
        <p:grpSpPr bwMode="auto">
          <a:xfrm>
            <a:off x="3276600" y="4267200"/>
            <a:ext cx="762000" cy="319088"/>
            <a:chOff x="2064" y="2688"/>
            <a:chExt cx="480" cy="201"/>
          </a:xfrm>
        </p:grpSpPr>
        <p:sp>
          <p:nvSpPr>
            <p:cNvPr id="6172" name="Freeform 28"/>
            <p:cNvSpPr>
              <a:spLocks/>
            </p:cNvSpPr>
            <p:nvPr/>
          </p:nvSpPr>
          <p:spPr bwMode="auto">
            <a:xfrm>
              <a:off x="2064" y="2688"/>
              <a:ext cx="480" cy="14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192" y="0"/>
                </a:cxn>
                <a:cxn ang="0">
                  <a:pos x="336" y="48"/>
                </a:cxn>
                <a:cxn ang="0">
                  <a:pos x="480" y="144"/>
                </a:cxn>
              </a:cxnLst>
              <a:rect l="0" t="0" r="r" b="b"/>
              <a:pathLst>
                <a:path w="480" h="144">
                  <a:moveTo>
                    <a:pt x="0" y="48"/>
                  </a:moveTo>
                  <a:cubicBezTo>
                    <a:pt x="68" y="24"/>
                    <a:pt x="136" y="0"/>
                    <a:pt x="192" y="0"/>
                  </a:cubicBezTo>
                  <a:cubicBezTo>
                    <a:pt x="248" y="0"/>
                    <a:pt x="288" y="24"/>
                    <a:pt x="336" y="48"/>
                  </a:cubicBezTo>
                  <a:cubicBezTo>
                    <a:pt x="384" y="72"/>
                    <a:pt x="432" y="108"/>
                    <a:pt x="480" y="144"/>
                  </a:cubicBezTo>
                </a:path>
              </a:pathLst>
            </a:custGeom>
            <a:noFill/>
            <a:ln w="508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73" name="AutoShape 29"/>
            <p:cNvSpPr>
              <a:spLocks noChangeArrowheads="1"/>
            </p:cNvSpPr>
            <p:nvPr/>
          </p:nvSpPr>
          <p:spPr bwMode="auto">
            <a:xfrm rot="-3055237">
              <a:off x="2238" y="2775"/>
              <a:ext cx="105" cy="123"/>
            </a:xfrm>
            <a:custGeom>
              <a:avLst/>
              <a:gdLst>
                <a:gd name="G0" fmla="+- 2700 0 0"/>
                <a:gd name="G1" fmla="*/ G0 2 1"/>
                <a:gd name="G2" fmla="+- 21600 0 G1"/>
                <a:gd name="G3" fmla="*/ G2 G2 1"/>
                <a:gd name="G4" fmla="*/ G0 G0 1"/>
                <a:gd name="G5" fmla="+- G3 0 G4"/>
                <a:gd name="G6" fmla="*/ G5 1 8"/>
                <a:gd name="G7" fmla="sqrt G6"/>
                <a:gd name="G8" fmla="*/ G4 1 8"/>
                <a:gd name="G9" fmla="sqrt G8"/>
                <a:gd name="G10" fmla="+- G7 G9 0"/>
                <a:gd name="G11" fmla="+- G7 0 G9"/>
                <a:gd name="G12" fmla="+- G10 10800 0"/>
                <a:gd name="G13" fmla="+- 10800 0 G10"/>
                <a:gd name="G14" fmla="+- G11 10800 0"/>
                <a:gd name="G15" fmla="+- 10800 0 G11"/>
                <a:gd name="G16" fmla="+- 21600 0 G0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401" y="15493"/>
                  </a:moveTo>
                  <a:cubicBezTo>
                    <a:pt x="18376" y="14122"/>
                    <a:pt x="18900" y="12482"/>
                    <a:pt x="18900" y="10800"/>
                  </a:cubicBezTo>
                  <a:cubicBezTo>
                    <a:pt x="18900" y="6326"/>
                    <a:pt x="15273" y="2700"/>
                    <a:pt x="10800" y="2700"/>
                  </a:cubicBezTo>
                  <a:cubicBezTo>
                    <a:pt x="9117" y="2699"/>
                    <a:pt x="7477" y="3223"/>
                    <a:pt x="6106" y="4198"/>
                  </a:cubicBezTo>
                  <a:close/>
                  <a:moveTo>
                    <a:pt x="4198" y="6106"/>
                  </a:moveTo>
                  <a:cubicBezTo>
                    <a:pt x="3223" y="7477"/>
                    <a:pt x="2700" y="9117"/>
                    <a:pt x="2700" y="10799"/>
                  </a:cubicBezTo>
                  <a:cubicBezTo>
                    <a:pt x="2700" y="15273"/>
                    <a:pt x="6326" y="18900"/>
                    <a:pt x="10800" y="18900"/>
                  </a:cubicBezTo>
                  <a:cubicBezTo>
                    <a:pt x="12482" y="18900"/>
                    <a:pt x="14122" y="18376"/>
                    <a:pt x="15493" y="17401"/>
                  </a:cubicBezTo>
                  <a:close/>
                </a:path>
              </a:pathLst>
            </a:custGeom>
            <a:solidFill>
              <a:srgbClr val="FF0000"/>
            </a:solidFill>
            <a:ln w="1587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457200"/>
            <a:ext cx="5867400" cy="609600"/>
          </a:xfr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es-ES_tradnl" sz="3200" b="1" u="sng"/>
              <a:t>CONSIDERACIONES</a:t>
            </a:r>
            <a:endParaRPr lang="es-ES_tradnl" sz="2800" b="1" u="sng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19200"/>
            <a:ext cx="8077200" cy="5334000"/>
          </a:xfrm>
          <a:solidFill>
            <a:srgbClr val="0066FF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es-ES_tradnl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misil se mueve de manera que mantiene constante la demarcación Misil/Blanco.</a:t>
            </a:r>
          </a:p>
          <a:p>
            <a:r>
              <a:rPr lang="es-ES_tradnl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Para un blanco que mantenga constante su rumbo y velocidad, la trayectoria del misil será recta.</a:t>
            </a:r>
          </a:p>
          <a:p>
            <a:r>
              <a:rPr lang="es-ES_tradnl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Posen la ventaja de no requerir gran aceleración para alcanzar al blanco pero la desventaja de requerir mayor equipamiento de guiado a bordo del misil para predecir la posición futura del blanco.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219200" y="838200"/>
            <a:ext cx="6629400" cy="508000"/>
          </a:xfrm>
          <a:prstGeom prst="rect">
            <a:avLst/>
          </a:prstGeom>
          <a:solidFill>
            <a:srgbClr val="FFFFFF"/>
          </a:solidFill>
          <a:ln w="508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/>
              <a:t>DE  NAVEGACIÓN PROPORCIONAL</a:t>
            </a:r>
          </a:p>
        </p:txBody>
      </p:sp>
      <p:grpSp>
        <p:nvGrpSpPr>
          <p:cNvPr id="7171" name="Group 3"/>
          <p:cNvGrpSpPr>
            <a:grpSpLocks/>
          </p:cNvGrpSpPr>
          <p:nvPr/>
        </p:nvGrpSpPr>
        <p:grpSpPr bwMode="auto">
          <a:xfrm>
            <a:off x="1524000" y="2057400"/>
            <a:ext cx="5410200" cy="3657600"/>
            <a:chOff x="960" y="1296"/>
            <a:chExt cx="3408" cy="2304"/>
          </a:xfrm>
        </p:grpSpPr>
        <p:sp>
          <p:nvSpPr>
            <p:cNvPr id="7172" name="AutoShape 4"/>
            <p:cNvSpPr>
              <a:spLocks noChangeArrowheads="1"/>
            </p:cNvSpPr>
            <p:nvPr/>
          </p:nvSpPr>
          <p:spPr bwMode="auto">
            <a:xfrm rot="16210917">
              <a:off x="4176" y="1344"/>
              <a:ext cx="96" cy="2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73" name="Line 5"/>
            <p:cNvSpPr>
              <a:spLocks noChangeShapeType="1"/>
            </p:cNvSpPr>
            <p:nvPr/>
          </p:nvSpPr>
          <p:spPr bwMode="auto">
            <a:xfrm flipH="1" flipV="1">
              <a:off x="1152" y="1344"/>
              <a:ext cx="2976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74" name="AutoShape 6"/>
            <p:cNvSpPr>
              <a:spLocks noChangeArrowheads="1"/>
            </p:cNvSpPr>
            <p:nvPr/>
          </p:nvSpPr>
          <p:spPr bwMode="auto">
            <a:xfrm rot="16210917">
              <a:off x="1920" y="1248"/>
              <a:ext cx="96" cy="2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75" name="AutoShape 7"/>
            <p:cNvSpPr>
              <a:spLocks noChangeArrowheads="1"/>
            </p:cNvSpPr>
            <p:nvPr/>
          </p:nvSpPr>
          <p:spPr bwMode="auto">
            <a:xfrm rot="16210917">
              <a:off x="1152" y="1200"/>
              <a:ext cx="96" cy="2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76" name="AutoShape 8"/>
            <p:cNvSpPr>
              <a:spLocks noChangeArrowheads="1"/>
            </p:cNvSpPr>
            <p:nvPr/>
          </p:nvSpPr>
          <p:spPr bwMode="auto">
            <a:xfrm rot="19536863" flipH="1">
              <a:off x="1536" y="1680"/>
              <a:ext cx="48" cy="144"/>
            </a:xfrm>
            <a:prstGeom prst="flowChartTerminator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77" name="AutoShape 9"/>
            <p:cNvSpPr>
              <a:spLocks noChangeArrowheads="1"/>
            </p:cNvSpPr>
            <p:nvPr/>
          </p:nvSpPr>
          <p:spPr bwMode="auto">
            <a:xfrm rot="19516003" flipH="1">
              <a:off x="2208" y="2496"/>
              <a:ext cx="48" cy="144"/>
            </a:xfrm>
            <a:prstGeom prst="flowChartTerminator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78" name="AutoShape 10"/>
            <p:cNvSpPr>
              <a:spLocks noChangeArrowheads="1"/>
            </p:cNvSpPr>
            <p:nvPr/>
          </p:nvSpPr>
          <p:spPr bwMode="auto">
            <a:xfrm rot="19511716" flipH="1">
              <a:off x="1152" y="1392"/>
              <a:ext cx="48" cy="144"/>
            </a:xfrm>
            <a:prstGeom prst="flowChartTerminator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79" name="AutoShape 11"/>
            <p:cNvSpPr>
              <a:spLocks noChangeArrowheads="1"/>
            </p:cNvSpPr>
            <p:nvPr/>
          </p:nvSpPr>
          <p:spPr bwMode="auto">
            <a:xfrm rot="16210917">
              <a:off x="3360" y="1296"/>
              <a:ext cx="96" cy="2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80" name="Line 12"/>
            <p:cNvSpPr>
              <a:spLocks noChangeShapeType="1"/>
            </p:cNvSpPr>
            <p:nvPr/>
          </p:nvSpPr>
          <p:spPr bwMode="auto">
            <a:xfrm flipH="1">
              <a:off x="2400" y="1488"/>
              <a:ext cx="1920" cy="15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81" name="Line 13"/>
            <p:cNvSpPr>
              <a:spLocks noChangeShapeType="1"/>
            </p:cNvSpPr>
            <p:nvPr/>
          </p:nvSpPr>
          <p:spPr bwMode="auto">
            <a:xfrm flipH="1">
              <a:off x="2256" y="1440"/>
              <a:ext cx="1200" cy="11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aphicFrame>
          <p:nvGraphicFramePr>
            <p:cNvPr id="7182" name="Object 14"/>
            <p:cNvGraphicFramePr>
              <a:graphicFrameLocks noChangeAspect="1"/>
            </p:cNvGraphicFramePr>
            <p:nvPr/>
          </p:nvGraphicFramePr>
          <p:xfrm>
            <a:off x="2256" y="3216"/>
            <a:ext cx="366" cy="384"/>
          </p:xfrm>
          <a:graphic>
            <a:graphicData uri="http://schemas.openxmlformats.org/presentationml/2006/ole">
              <p:oleObj spid="_x0000_s7182" name="Imagen" r:id="rId3" imgW="2903040" imgH="3047760" progId="MS_ClipArt_Gallery.2">
                <p:embed/>
              </p:oleObj>
            </a:graphicData>
          </a:graphic>
        </p:graphicFrame>
        <p:sp>
          <p:nvSpPr>
            <p:cNvPr id="7183" name="Line 15"/>
            <p:cNvSpPr>
              <a:spLocks noChangeShapeType="1"/>
            </p:cNvSpPr>
            <p:nvPr/>
          </p:nvSpPr>
          <p:spPr bwMode="auto">
            <a:xfrm flipH="1">
              <a:off x="1584" y="1392"/>
              <a:ext cx="432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84" name="AutoShape 16"/>
            <p:cNvSpPr>
              <a:spLocks noChangeArrowheads="1"/>
            </p:cNvSpPr>
            <p:nvPr/>
          </p:nvSpPr>
          <p:spPr bwMode="auto">
            <a:xfrm rot="16210917">
              <a:off x="2592" y="1248"/>
              <a:ext cx="96" cy="2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85" name="Line 17"/>
            <p:cNvSpPr>
              <a:spLocks noChangeShapeType="1"/>
            </p:cNvSpPr>
            <p:nvPr/>
          </p:nvSpPr>
          <p:spPr bwMode="auto">
            <a:xfrm flipH="1">
              <a:off x="1872" y="1392"/>
              <a:ext cx="816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86" name="AutoShape 18"/>
            <p:cNvSpPr>
              <a:spLocks noChangeArrowheads="1"/>
            </p:cNvSpPr>
            <p:nvPr/>
          </p:nvSpPr>
          <p:spPr bwMode="auto">
            <a:xfrm rot="19511716" flipH="1">
              <a:off x="1872" y="1968"/>
              <a:ext cx="48" cy="144"/>
            </a:xfrm>
            <a:prstGeom prst="flowChartTerminator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87" name="AutoShape 19"/>
            <p:cNvSpPr>
              <a:spLocks noChangeArrowheads="1"/>
            </p:cNvSpPr>
            <p:nvPr/>
          </p:nvSpPr>
          <p:spPr bwMode="auto">
            <a:xfrm rot="19516003" flipH="1">
              <a:off x="2400" y="2976"/>
              <a:ext cx="48" cy="144"/>
            </a:xfrm>
            <a:prstGeom prst="flowChartTerminator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88" name="Freeform 20"/>
            <p:cNvSpPr>
              <a:spLocks/>
            </p:cNvSpPr>
            <p:nvPr/>
          </p:nvSpPr>
          <p:spPr bwMode="auto">
            <a:xfrm>
              <a:off x="960" y="1392"/>
              <a:ext cx="1488" cy="19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84" y="192"/>
                </a:cxn>
                <a:cxn ang="0">
                  <a:pos x="864" y="576"/>
                </a:cxn>
                <a:cxn ang="0">
                  <a:pos x="1200" y="1056"/>
                </a:cxn>
                <a:cxn ang="0">
                  <a:pos x="1440" y="1584"/>
                </a:cxn>
                <a:cxn ang="0">
                  <a:pos x="1488" y="1968"/>
                </a:cxn>
              </a:cxnLst>
              <a:rect l="0" t="0" r="r" b="b"/>
              <a:pathLst>
                <a:path w="1488" h="1968">
                  <a:moveTo>
                    <a:pt x="0" y="0"/>
                  </a:moveTo>
                  <a:cubicBezTo>
                    <a:pt x="120" y="48"/>
                    <a:pt x="240" y="96"/>
                    <a:pt x="384" y="192"/>
                  </a:cubicBezTo>
                  <a:cubicBezTo>
                    <a:pt x="528" y="288"/>
                    <a:pt x="728" y="432"/>
                    <a:pt x="864" y="576"/>
                  </a:cubicBezTo>
                  <a:cubicBezTo>
                    <a:pt x="1000" y="720"/>
                    <a:pt x="1104" y="888"/>
                    <a:pt x="1200" y="1056"/>
                  </a:cubicBezTo>
                  <a:cubicBezTo>
                    <a:pt x="1296" y="1224"/>
                    <a:pt x="1392" y="1432"/>
                    <a:pt x="1440" y="1584"/>
                  </a:cubicBezTo>
                  <a:cubicBezTo>
                    <a:pt x="1488" y="1736"/>
                    <a:pt x="1488" y="1852"/>
                    <a:pt x="1488" y="1968"/>
                  </a:cubicBezTo>
                </a:path>
              </a:pathLst>
            </a:cu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457200"/>
            <a:ext cx="5867400" cy="609600"/>
          </a:xfr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es-ES_tradnl" sz="3200" b="1" u="sng"/>
              <a:t>CONSIDERACIONES</a:t>
            </a:r>
            <a:endParaRPr lang="es-ES_tradnl" sz="2800" b="1" u="sng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19200"/>
            <a:ext cx="8077200" cy="5334000"/>
          </a:xfrm>
          <a:solidFill>
            <a:srgbClr val="0066FF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es-ES_tradnl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misil se mueve de manera que su razón de cambio de rumbo es igual a la de la de la L.O.S. Misil/Blanco, multiplicada por una razón de navegación (N) más una constante (ángulo de desfase)</a:t>
            </a:r>
          </a:p>
          <a:p>
            <a:r>
              <a:rPr lang="es-ES_tradnl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 razón N se ajusta a valores entre 2 y 4, entregando patrones de guiado ideales.</a:t>
            </a:r>
          </a:p>
          <a:p>
            <a:r>
              <a:rPr lang="es-ES_tradnl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 y la constante se ajustan para que el misil solo requiera sobrepasar levemente la aceleración posible del blanco.</a:t>
            </a:r>
          </a:p>
          <a:p>
            <a:endParaRPr lang="es-ES_tradnl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684213" y="260350"/>
            <a:ext cx="8064500" cy="5794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200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MÉTODOS DE GUIADO</a:t>
            </a:r>
            <a:endParaRPr lang="es-ES" sz="3200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95288" y="1196975"/>
            <a:ext cx="8424862" cy="1187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Son los procedimientos y procesos diseñados para conducir o guiar al misil desde el lanzador hasta su blanco. Su elección en un misil dependerá de las características del blanco a destruir.</a:t>
            </a:r>
            <a:endParaRPr lang="es-ES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395288" y="2708275"/>
            <a:ext cx="8353425" cy="37814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Los métodos se dividen el las siguientes categorías o tipos:</a:t>
            </a:r>
          </a:p>
          <a:p>
            <a:pPr>
              <a:spcBef>
                <a:spcPct val="50000"/>
              </a:spcBef>
            </a:pPr>
            <a:r>
              <a:rPr lang="es-ES_tradnl"/>
              <a:t>1.- </a:t>
            </a:r>
            <a:r>
              <a:rPr lang="es-ES_tradnl" u="sng"/>
              <a:t>REMOTO</a:t>
            </a:r>
            <a:r>
              <a:rPr lang="es-ES_tradnl"/>
              <a:t>:       a) Comando</a:t>
            </a:r>
          </a:p>
          <a:p>
            <a:pPr>
              <a:spcBef>
                <a:spcPct val="50000"/>
              </a:spcBef>
            </a:pPr>
            <a:r>
              <a:rPr lang="es-ES_tradnl"/>
              <a:t>		      b) Beam Rider</a:t>
            </a:r>
          </a:p>
          <a:p>
            <a:pPr>
              <a:spcBef>
                <a:spcPct val="50000"/>
              </a:spcBef>
            </a:pPr>
            <a:r>
              <a:rPr lang="es-ES_tradnl"/>
              <a:t>2.- </a:t>
            </a:r>
            <a:r>
              <a:rPr lang="es-ES_tradnl" u="sng"/>
              <a:t>HOMMING</a:t>
            </a:r>
            <a:r>
              <a:rPr lang="es-ES_tradnl"/>
              <a:t>:    a) Pasivo</a:t>
            </a:r>
          </a:p>
          <a:p>
            <a:pPr>
              <a:spcBef>
                <a:spcPct val="50000"/>
              </a:spcBef>
            </a:pPr>
            <a:r>
              <a:rPr lang="es-ES_tradnl"/>
              <a:t>		      b) Activo</a:t>
            </a:r>
          </a:p>
          <a:p>
            <a:pPr>
              <a:spcBef>
                <a:spcPct val="50000"/>
              </a:spcBef>
            </a:pPr>
            <a:r>
              <a:rPr lang="es-ES_tradnl"/>
              <a:t>		      c) Semi Activo</a:t>
            </a:r>
          </a:p>
          <a:p>
            <a:pPr>
              <a:spcBef>
                <a:spcPct val="50000"/>
              </a:spcBef>
            </a:pPr>
            <a:r>
              <a:rPr lang="es-ES_tradnl"/>
              <a:t>3.- </a:t>
            </a:r>
            <a:r>
              <a:rPr lang="es-ES_tradnl" u="sng"/>
              <a:t>AUTÓNOMOS</a:t>
            </a:r>
            <a:r>
              <a:rPr lang="es-ES_tradnl"/>
              <a:t> (Inercial)</a:t>
            </a:r>
            <a:endParaRPr lang="es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C:\Archivos de programa\Microsoft Office\Plantillas\Diseños de presentaciones\Bola de fuego.pot</Template>
  <TotalTime>115</TotalTime>
  <Words>380</Words>
  <Application>Microsoft Office PowerPoint</Application>
  <PresentationFormat>Presentación en pantalla (4:3)</PresentationFormat>
  <Paragraphs>39</Paragraphs>
  <Slides>11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4" baseType="lpstr">
      <vt:lpstr>Times New Roman</vt:lpstr>
      <vt:lpstr>Diseño predeterminado</vt:lpstr>
      <vt:lpstr>Galería de imágenes de Microsoft</vt:lpstr>
      <vt:lpstr>Bloque N°3 MISILES</vt:lpstr>
      <vt:lpstr>Diapositiva 2</vt:lpstr>
      <vt:lpstr>Diapositiva 3</vt:lpstr>
      <vt:lpstr>CONSIDERACIONES</vt:lpstr>
      <vt:lpstr>Diapositiva 5</vt:lpstr>
      <vt:lpstr>Diapositiva 6</vt:lpstr>
      <vt:lpstr>Diapositiva 7</vt:lpstr>
      <vt:lpstr>CONSIDERACIONES</vt:lpstr>
      <vt:lpstr>Diapositiva 9</vt:lpstr>
      <vt:lpstr>CONSIDERACIONES</vt:lpstr>
      <vt:lpstr>Diapositiva 11</vt:lpstr>
    </vt:vector>
  </TitlesOfParts>
  <Company>Particular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UT Nº 2   MISILES</dc:title>
  <dc:creator>Mi PC Particular</dc:creator>
  <cp:lastModifiedBy>Alvaro Gonzalez</cp:lastModifiedBy>
  <cp:revision>4</cp:revision>
  <cp:lastPrinted>2003-09-10T14:48:44Z</cp:lastPrinted>
  <dcterms:created xsi:type="dcterms:W3CDTF">2002-04-16T14:10:21Z</dcterms:created>
  <dcterms:modified xsi:type="dcterms:W3CDTF">2010-05-10T02:57:59Z</dcterms:modified>
</cp:coreProperties>
</file>