
<file path=[Content_Types].xml><?xml version="1.0" encoding="utf-8"?>
<Types xmlns="http://schemas.openxmlformats.org/package/2006/content-types">
  <Default Extension="doc" ContentType="application/msword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0" r:id="rId4"/>
    <p:sldMasterId id="2147483663" r:id="rId5"/>
  </p:sldMasterIdLst>
  <p:notesMasterIdLst>
    <p:notesMasterId r:id="rId25"/>
  </p:notesMasterIdLst>
  <p:sldIdLst>
    <p:sldId id="340" r:id="rId6"/>
    <p:sldId id="394" r:id="rId7"/>
    <p:sldId id="343" r:id="rId8"/>
    <p:sldId id="396" r:id="rId9"/>
    <p:sldId id="397" r:id="rId10"/>
    <p:sldId id="398" r:id="rId11"/>
    <p:sldId id="395" r:id="rId12"/>
    <p:sldId id="392" r:id="rId13"/>
    <p:sldId id="347" r:id="rId14"/>
    <p:sldId id="386" r:id="rId15"/>
    <p:sldId id="399" r:id="rId16"/>
    <p:sldId id="390" r:id="rId17"/>
    <p:sldId id="331" r:id="rId18"/>
    <p:sldId id="332" r:id="rId19"/>
    <p:sldId id="333" r:id="rId20"/>
    <p:sldId id="334" r:id="rId21"/>
    <p:sldId id="335" r:id="rId22"/>
    <p:sldId id="336" r:id="rId23"/>
    <p:sldId id="344" r:id="rId2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93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54" roundtripDataSignature="AMtx7mi8UuktIzNkO782y1shHiPItuN9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2"/>
  </p:normalViewPr>
  <p:slideViewPr>
    <p:cSldViewPr snapToGrid="0">
      <p:cViewPr varScale="1">
        <p:scale>
          <a:sx n="90" d="100"/>
          <a:sy n="90" d="100"/>
        </p:scale>
        <p:origin x="232" y="488"/>
      </p:cViewPr>
      <p:guideLst>
        <p:guide orient="horz" pos="293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55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54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57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56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13531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charset="0"/>
              </a:defRPr>
            </a:lvl9pPr>
          </a:lstStyle>
          <a:p>
            <a:fld id="{9553C010-9BDD-1F44-9E5F-A917CDE2564C}" type="slidenum">
              <a:rPr lang="es-ES_tradnl" altLang="es-ES_tradnl">
                <a:latin typeface="Times New Roman" charset="0"/>
              </a:rPr>
              <a:pPr/>
              <a:t>9</a:t>
            </a:fld>
            <a:endParaRPr lang="es-ES_tradnl" altLang="es-ES_tradnl">
              <a:latin typeface="Times New Roman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s-ES_tradnl" altLang="es-ES_tradnl"/>
          </a:p>
        </p:txBody>
      </p:sp>
    </p:spTree>
    <p:extLst>
      <p:ext uri="{BB962C8B-B14F-4D97-AF65-F5344CB8AC3E}">
        <p14:creationId xmlns:p14="http://schemas.microsoft.com/office/powerpoint/2010/main" val="121692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0"/>
          <p:cNvSpPr txBox="1"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0" name="Google Shape;30;p20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0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0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33" name="Google Shape;33;p20"/>
          <p:cNvSpPr txBox="1">
            <a:spLocks noGrp="1"/>
          </p:cNvSpPr>
          <p:nvPr>
            <p:ph type="body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personalizado">
  <p:cSld name="Diseño personaliza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Encabezado de sección" type="secHead">
  <p:cSld name="SECTION_HEADER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2"/>
          <p:cNvSpPr txBox="1"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680"/>
              <a:buFont typeface="Noto Sans Symbols"/>
              <a:buNone/>
              <a:defRPr sz="28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228600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26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05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91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50" name="Google Shape;50;p22"/>
          <p:cNvSpPr/>
          <p:nvPr/>
        </p:nvSpPr>
        <p:spPr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1" name="Google Shape;51;p22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2" name="Google Shape;52;p22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53" name="Google Shape;53;p22"/>
          <p:cNvSpPr txBox="1"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4" name="Google Shape;54;p22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2"/>
          <p:cNvSpPr txBox="1">
            <a:spLocks noGrp="1"/>
          </p:cNvSpPr>
          <p:nvPr>
            <p:ph type="sldNum" idx="12"/>
          </p:nvPr>
        </p:nvSpPr>
        <p:spPr>
          <a:xfrm>
            <a:off x="0" y="1752600"/>
            <a:ext cx="1727200" cy="701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24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3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9" name="Google Shape;59;p23"/>
          <p:cNvSpPr txBox="1">
            <a:spLocks noGrp="1"/>
          </p:cNvSpPr>
          <p:nvPr>
            <p:ph type="body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60" name="Google Shape;60;p23"/>
          <p:cNvSpPr txBox="1">
            <a:spLocks noGrp="1"/>
          </p:cNvSpPr>
          <p:nvPr>
            <p:ph type="body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61" name="Google Shape;61;p23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3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63" name="Google Shape;63;p23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4"/>
          <p:cNvSpPr txBox="1"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6" name="Google Shape;66;p24"/>
          <p:cNvSpPr txBox="1">
            <a:spLocks noGrp="1"/>
          </p:cNvSpPr>
          <p:nvPr>
            <p:ph type="body" idx="1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67" name="Google Shape;67;p24"/>
          <p:cNvSpPr txBox="1">
            <a:spLocks noGrp="1"/>
          </p:cNvSpPr>
          <p:nvPr>
            <p:ph type="body" idx="2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68" name="Google Shape;68;p24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4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body" idx="3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body" idx="4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ólo el título" type="titleOnly">
  <p:cSld name="TITLE_ONLY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5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7"/>
          <p:cNvSpPr txBox="1"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4" name="Google Shape;84;p27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7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7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87" name="Google Shape;87;p27"/>
          <p:cNvSpPr txBox="1">
            <a:spLocks noGrp="1"/>
          </p:cNvSpPr>
          <p:nvPr>
            <p:ph type="body" idx="1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solidFill>
            <a:schemeClr val="accent2"/>
          </a:solidFill>
          <a:ln w="50800" cap="sq" cmpd="dbl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37150" tIns="182875" rIns="137150" bIns="91425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80"/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75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67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58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2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magen con título" type="picTx">
  <p:cSld name="PICTURE_WITH_CAPTION_TEXT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8"/>
          <p:cNvSpPr txBox="1">
            <a:spLocks noGrp="1"/>
          </p:cNvSpPr>
          <p:nvPr>
            <p:ph type="body" idx="1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20"/>
              <a:buFont typeface="Noto Sans Symbols"/>
              <a:buNone/>
              <a:defRPr sz="17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228600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2286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75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22860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67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22860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585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1" name="Google Shape;91;p28"/>
          <p:cNvSpPr/>
          <p:nvPr/>
        </p:nvSpPr>
        <p:spPr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92" name="Google Shape;92;p28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93" name="Google Shape;93;p28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94" name="Google Shape;94;p28"/>
          <p:cNvSpPr txBox="1"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wentieth Century"/>
              <a:buNone/>
              <a:defRPr sz="2800" b="0" i="0" u="none" strike="noStrike" cap="none">
                <a:solidFill>
                  <a:srgbClr val="FFFFFF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5" name="Google Shape;95;p28"/>
          <p:cNvSpPr/>
          <p:nvPr/>
        </p:nvSpPr>
        <p:spPr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96" name="Google Shape;96;p28"/>
          <p:cNvSpPr txBox="1">
            <a:spLocks noGrp="1"/>
          </p:cNvSpPr>
          <p:nvPr>
            <p:ph type="dt" idx="10"/>
          </p:nvPr>
        </p:nvSpPr>
        <p:spPr>
          <a:xfrm>
            <a:off x="83312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0" y="4667249"/>
            <a:ext cx="1930400" cy="663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2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  <p:sp>
        <p:nvSpPr>
          <p:cNvPr id="98" name="Google Shape;98;p28"/>
          <p:cNvSpPr txBox="1">
            <a:spLocks noGrp="1"/>
          </p:cNvSpPr>
          <p:nvPr>
            <p:ph type="ftr" idx="11"/>
          </p:nvPr>
        </p:nvSpPr>
        <p:spPr>
          <a:xfrm>
            <a:off x="2133600" y="6248207"/>
            <a:ext cx="609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8"/>
          <p:cNvSpPr>
            <a:spLocks noGrp="1"/>
          </p:cNvSpPr>
          <p:nvPr>
            <p:ph type="pic" idx="2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rgbClr val="FFDBCA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92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9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2" name="Google Shape;102;p29"/>
          <p:cNvSpPr txBox="1">
            <a:spLocks noGrp="1"/>
          </p:cNvSpPr>
          <p:nvPr>
            <p:ph type="body" idx="1"/>
          </p:nvPr>
        </p:nvSpPr>
        <p:spPr>
          <a:xfrm rot="5400000">
            <a:off x="3989324" y="-1572260"/>
            <a:ext cx="4526280" cy="108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03" name="Google Shape;103;p29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9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9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ítulo vertical y texto" type="vertTitleAndTx">
  <p:cSld name="VERTICAL_TITLE_AND_VERTICAL_TEXT">
    <p:bg>
      <p:bgPr>
        <a:solidFill>
          <a:schemeClr val="lt1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0"/>
          <p:cNvSpPr txBox="1">
            <a:spLocks noGrp="1"/>
          </p:cNvSpPr>
          <p:nvPr>
            <p:ph type="title"/>
          </p:nvPr>
        </p:nvSpPr>
        <p:spPr>
          <a:xfrm rot="5400000">
            <a:off x="7350919" y="1996282"/>
            <a:ext cx="5516563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8" name="Google Shape;108;p30"/>
          <p:cNvSpPr txBox="1">
            <a:spLocks noGrp="1"/>
          </p:cNvSpPr>
          <p:nvPr>
            <p:ph type="body" idx="1"/>
          </p:nvPr>
        </p:nvSpPr>
        <p:spPr>
          <a:xfrm rot="5400000">
            <a:off x="1559718" y="-340518"/>
            <a:ext cx="5516564" cy="74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39090" algn="l" rtl="0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4169" algn="l" rtl="0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🞑"/>
              <a:defRPr sz="2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38137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23850" algn="l" rtl="0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1150" algn="l" rtl="0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09" name="Google Shape;109;p30"/>
          <p:cNvSpPr txBox="1">
            <a:spLocks noGrp="1"/>
          </p:cNvSpPr>
          <p:nvPr>
            <p:ph type="dt" idx="10"/>
          </p:nvPr>
        </p:nvSpPr>
        <p:spPr>
          <a:xfrm>
            <a:off x="8737600" y="6248403"/>
            <a:ext cx="2946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30"/>
          <p:cNvSpPr txBox="1">
            <a:spLocks noGrp="1"/>
          </p:cNvSpPr>
          <p:nvPr>
            <p:ph type="ftr" idx="11"/>
          </p:nvPr>
        </p:nvSpPr>
        <p:spPr>
          <a:xfrm>
            <a:off x="609602" y="6248208"/>
            <a:ext cx="74313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30"/>
          <p:cNvSpPr/>
          <p:nvPr/>
        </p:nvSpPr>
        <p:spPr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2" name="Google Shape;112;p30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3" name="Google Shape;113;p30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4" name="Google Shape;114;p30"/>
          <p:cNvSpPr txBox="1">
            <a:spLocks noGrp="1"/>
          </p:cNvSpPr>
          <p:nvPr>
            <p:ph type="sldNum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804374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4684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98381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8517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66013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53508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34963695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7088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fld id="{9FAAA8DC-F16A-E24A-AF53-065EED1E7BD3}" type="slidenum">
              <a:rPr lang="es-ES_tradnl" smtClean="0"/>
              <a:t>‹Nº›</a:t>
            </a:fld>
            <a:endParaRPr lang="es-ES_tradn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32611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574147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32141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personalizado">
  <p:cSld name="Diseño personalizad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 txBox="1"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s-CL"/>
          </a:p>
        </p:txBody>
      </p:sp>
      <p:sp>
        <p:nvSpPr>
          <p:cNvPr id="46" name="Google Shape;46;p21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s-CL"/>
          </a:p>
        </p:txBody>
      </p:sp>
      <p:sp>
        <p:nvSpPr>
          <p:cNvPr id="47" name="Google Shape;47;p21"/>
          <p:cNvSpPr txBox="1">
            <a:spLocks noGrp="1"/>
          </p:cNvSpPr>
          <p:nvPr>
            <p:ph type="sldNum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90108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A320-86CC-4253-AF8C-4240004B57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167591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ft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2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26" name="Google Shape;26;p16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7" name="Google Shape;27;p16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9" r:id="rId7"/>
    <p:sldLayoutId id="2147483660" r:id="rId8"/>
    <p:sldLayoutId id="2147483661" r:id="rId9"/>
    <p:sldLayoutId id="2147483662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363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7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0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9.emf"/><Relationship Id="rId4" Type="http://schemas.openxmlformats.org/officeDocument/2006/relationships/oleObject" Target="../embeddings/Documento_de_Microsoft_Word_97_-_2004.doc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8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10.xml"/><Relationship Id="rId5" Type="http://schemas.openxmlformats.org/officeDocument/2006/relationships/image" Target="../media/image220.png"/><Relationship Id="rId4" Type="http://schemas.openxmlformats.org/officeDocument/2006/relationships/image" Target="../media/image2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2.xml"/><Relationship Id="rId1" Type="http://schemas.openxmlformats.org/officeDocument/2006/relationships/themeOverride" Target="../theme/themeOverride11.xml"/><Relationship Id="rId5" Type="http://schemas.openxmlformats.org/officeDocument/2006/relationships/image" Target="../media/image17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"/>
          <p:cNvSpPr txBox="1"/>
          <p:nvPr/>
        </p:nvSpPr>
        <p:spPr>
          <a:xfrm>
            <a:off x="-11912" y="2723436"/>
            <a:ext cx="121920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ES_tradnl" sz="4800" b="0" i="0" u="none" strike="noStrike" kern="0" cap="none" spc="0" normalizeH="0" baseline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Fluidos en movimiento</a:t>
            </a:r>
          </a:p>
        </p:txBody>
      </p:sp>
      <p:sp>
        <p:nvSpPr>
          <p:cNvPr id="276" name="Google Shape;276;p1"/>
          <p:cNvSpPr txBox="1"/>
          <p:nvPr/>
        </p:nvSpPr>
        <p:spPr>
          <a:xfrm>
            <a:off x="3143672" y="6146140"/>
            <a:ext cx="904832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CL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  <a:sym typeface="Arial"/>
              </a:rPr>
              <a:t>Cátedra de física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  <a:cs typeface="Calibri Light" panose="020F0302020204030204" pitchFamily="34" charset="0"/>
              <a:sym typeface="Arial"/>
            </a:endParaRPr>
          </a:p>
        </p:txBody>
      </p:sp>
      <p:pic>
        <p:nvPicPr>
          <p:cNvPr id="6" name="Imagen 3">
            <a:extLst>
              <a:ext uri="{FF2B5EF4-FFF2-40B4-BE49-F238E27FC236}">
                <a16:creationId xmlns:a16="http://schemas.microsoft.com/office/drawing/2014/main" id="{466C834F-807A-7749-9299-A052C4249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53157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Fluidos en movimiento</a:t>
            </a:r>
          </a:p>
        </p:txBody>
      </p:sp>
    </p:spTree>
    <p:extLst>
      <p:ext uri="{BB962C8B-B14F-4D97-AF65-F5344CB8AC3E}">
        <p14:creationId xmlns:p14="http://schemas.microsoft.com/office/powerpoint/2010/main" val="37787575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Fluido ideal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6CB0D3-12FA-48BB-9F75-E9B888AEEE9D}"/>
              </a:ext>
            </a:extLst>
          </p:cNvPr>
          <p:cNvSpPr txBox="1"/>
          <p:nvPr/>
        </p:nvSpPr>
        <p:spPr>
          <a:xfrm>
            <a:off x="565230" y="1768729"/>
            <a:ext cx="110615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Consideraremos un fluido ideal como aquel que es incompresible y que su viscosidad (fricción interna) es despreciable.</a:t>
            </a:r>
          </a:p>
          <a:p>
            <a:pPr>
              <a:buClr>
                <a:schemeClr val="accent1"/>
              </a:buClr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1"/>
              </a:buClr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algunos casos, podemos despreciar las fuerzas de corte producto de estas fricciones internas en comparación con las fuerzas debidas a la gravedad y a diferencias de presión.</a:t>
            </a:r>
          </a:p>
          <a:p>
            <a:pPr>
              <a:buClr>
                <a:schemeClr val="accent1"/>
              </a:buClr>
            </a:pP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0281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 estable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6CB0D3-12FA-48BB-9F75-E9B888AEEE9D}"/>
              </a:ext>
            </a:extLst>
          </p:cNvPr>
          <p:cNvSpPr txBox="1"/>
          <p:nvPr/>
        </p:nvSpPr>
        <p:spPr>
          <a:xfrm>
            <a:off x="565230" y="1039680"/>
            <a:ext cx="11061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un flujo estable, cada elemento que pasa por un punto dado sigue la misma línea de flujo de modo que las trayectorias de diferentes partículas nunca se cruzan unas con otras.</a:t>
            </a:r>
          </a:p>
        </p:txBody>
      </p:sp>
      <p:pic>
        <p:nvPicPr>
          <p:cNvPr id="4" name="Imagen 3" descr="Diagrama&#10;&#10;Descripción generada automáticamente">
            <a:extLst>
              <a:ext uri="{FF2B5EF4-FFF2-40B4-BE49-F238E27FC236}">
                <a16:creationId xmlns:a16="http://schemas.microsoft.com/office/drawing/2014/main" id="{F7B9B833-08B6-8046-85CE-7827508A5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7667" y="1915623"/>
            <a:ext cx="5575300" cy="33147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F060321-4D00-7B44-9B51-CB181C5D9E4E}"/>
              </a:ext>
            </a:extLst>
          </p:cNvPr>
          <p:cNvSpPr txBox="1"/>
          <p:nvPr/>
        </p:nvSpPr>
        <p:spPr>
          <a:xfrm>
            <a:off x="6836125" y="5230323"/>
            <a:ext cx="2509279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Trayecto individual de una partícula en un fluido en movimiento.</a:t>
            </a:r>
          </a:p>
        </p:txBody>
      </p:sp>
      <p:sp>
        <p:nvSpPr>
          <p:cNvPr id="2" name="Flecha curva 1">
            <a:extLst>
              <a:ext uri="{FF2B5EF4-FFF2-40B4-BE49-F238E27FC236}">
                <a16:creationId xmlns:a16="http://schemas.microsoft.com/office/drawing/2014/main" id="{E7A5D60D-FD4D-5646-B2CA-425C51AA94F7}"/>
              </a:ext>
            </a:extLst>
          </p:cNvPr>
          <p:cNvSpPr/>
          <p:nvPr/>
        </p:nvSpPr>
        <p:spPr>
          <a:xfrm rot="5400000">
            <a:off x="7503598" y="4175076"/>
            <a:ext cx="842962" cy="71437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8599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3A620E-9555-B84C-9955-56E8EE900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100012"/>
            <a:ext cx="10871200" cy="990600"/>
          </a:xfrm>
        </p:spPr>
        <p:txBody>
          <a:bodyPr/>
          <a:lstStyle/>
          <a:p>
            <a:r>
              <a:rPr lang="es-ES_tradnl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Flujo estable o laminar alrededor de obstáculos</a:t>
            </a:r>
          </a:p>
        </p:txBody>
      </p:sp>
      <p:pic>
        <p:nvPicPr>
          <p:cNvPr id="4" name="Imagen 3" descr="Imagen que contiene altavoz&#10;&#10;Descripción generada automáticamente">
            <a:extLst>
              <a:ext uri="{FF2B5EF4-FFF2-40B4-BE49-F238E27FC236}">
                <a16:creationId xmlns:a16="http://schemas.microsoft.com/office/drawing/2014/main" id="{C2689C91-C852-324A-A0DD-A27BBA6FC3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6684" y="825500"/>
            <a:ext cx="7098632" cy="2743200"/>
          </a:xfrm>
          <a:prstGeom prst="rect">
            <a:avLst/>
          </a:prstGeom>
        </p:spPr>
      </p:pic>
      <p:pic>
        <p:nvPicPr>
          <p:cNvPr id="6" name="Imagen 5" descr="Un coche deportivo de color gris&#10;&#10;Descripción generada automáticamente">
            <a:extLst>
              <a:ext uri="{FF2B5EF4-FFF2-40B4-BE49-F238E27FC236}">
                <a16:creationId xmlns:a16="http://schemas.microsoft.com/office/drawing/2014/main" id="{F4EDC141-73EA-EB4C-85E6-AFBEAF1C6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037" y="3783016"/>
            <a:ext cx="4419600" cy="306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5868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3A620E-9555-B84C-9955-56E8EE900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accent2"/>
                </a:solidFill>
              </a:rPr>
              <a:t>Flujo turbulento</a:t>
            </a:r>
          </a:p>
        </p:txBody>
      </p:sp>
      <p:pic>
        <p:nvPicPr>
          <p:cNvPr id="5" name="Imagen 4" descr="Imagen que contiene animal&#10;&#10;Descripción generada automáticamente">
            <a:extLst>
              <a:ext uri="{FF2B5EF4-FFF2-40B4-BE49-F238E27FC236}">
                <a16:creationId xmlns:a16="http://schemas.microsoft.com/office/drawing/2014/main" id="{F966EB6A-14B1-C740-B38E-E8B2D4E1C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300" y="1846262"/>
            <a:ext cx="5092700" cy="4330700"/>
          </a:xfrm>
          <a:prstGeom prst="rect">
            <a:avLst/>
          </a:prstGeom>
        </p:spPr>
      </p:pic>
      <p:pic>
        <p:nvPicPr>
          <p:cNvPr id="7" name="Imagen 6" descr="Imagen que contiene tabla, azul, sartén, alimentos&#10;&#10;Descripción generada automáticamente">
            <a:extLst>
              <a:ext uri="{FF2B5EF4-FFF2-40B4-BE49-F238E27FC236}">
                <a16:creationId xmlns:a16="http://schemas.microsoft.com/office/drawing/2014/main" id="{25F17B2A-6B4A-B14F-B314-96910D816E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777" y="2239962"/>
            <a:ext cx="3708400" cy="393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934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C6CB0D3-12FA-48BB-9F75-E9B888AEEE9D}"/>
              </a:ext>
            </a:extLst>
          </p:cNvPr>
          <p:cNvSpPr txBox="1"/>
          <p:nvPr/>
        </p:nvSpPr>
        <p:spPr>
          <a:xfrm>
            <a:off x="565230" y="1039680"/>
            <a:ext cx="110615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el líquido es incompresible y tienen densidad uniforme, entonces un volumen debe demorarse lo mismo en recorrer distintas secciones.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AB782DC-EF24-451E-8A39-AB5E2155DFC6}"/>
                  </a:ext>
                </a:extLst>
              </p:cNvPr>
              <p:cNvSpPr txBox="1"/>
              <p:nvPr/>
            </p:nvSpPr>
            <p:spPr>
              <a:xfrm>
                <a:off x="6429024" y="2010134"/>
                <a:ext cx="5577874" cy="16312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s-C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Todo lo que entra por un lado sale por el otro, y si el fluido es incompresible, debe ser en un mismo tiempo.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e>
                        <m:sub>
                          <m:r>
                            <a:rPr lang="es-ES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s-ES" sz="20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ES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e>
                        <m:sub>
                          <m:r>
                            <a:rPr lang="es-ES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sz="2000" i="0" dirty="0">
                  <a:solidFill>
                    <a:schemeClr val="accent2"/>
                  </a:solidFill>
                  <a:latin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1AB782DC-EF24-451E-8A39-AB5E2155DF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9024" y="2010134"/>
                <a:ext cx="5577874" cy="1631216"/>
              </a:xfrm>
              <a:prstGeom prst="rect">
                <a:avLst/>
              </a:prstGeom>
              <a:blipFill>
                <a:blip r:embed="rId2"/>
                <a:stretch>
                  <a:fillRect l="-1136" t="-2326" r="-204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Grupo 33">
            <a:extLst>
              <a:ext uri="{FF2B5EF4-FFF2-40B4-BE49-F238E27FC236}">
                <a16:creationId xmlns:a16="http://schemas.microsoft.com/office/drawing/2014/main" id="{0A44076B-59BA-400A-9B3B-4AD0F23B8304}"/>
              </a:ext>
            </a:extLst>
          </p:cNvPr>
          <p:cNvGrpSpPr/>
          <p:nvPr/>
        </p:nvGrpSpPr>
        <p:grpSpPr>
          <a:xfrm>
            <a:off x="1050100" y="3039862"/>
            <a:ext cx="4266538" cy="1748901"/>
            <a:chOff x="6464580" y="2747150"/>
            <a:chExt cx="4266538" cy="1748901"/>
          </a:xfrm>
          <a:solidFill>
            <a:schemeClr val="bg1"/>
          </a:solidFill>
        </p:grpSpPr>
        <p:grpSp>
          <p:nvGrpSpPr>
            <p:cNvPr id="35" name="Grupo 34">
              <a:extLst>
                <a:ext uri="{FF2B5EF4-FFF2-40B4-BE49-F238E27FC236}">
                  <a16:creationId xmlns:a16="http://schemas.microsoft.com/office/drawing/2014/main" id="{A687BD9D-E106-4CC8-B1D7-83DE8C1E379F}"/>
                </a:ext>
              </a:extLst>
            </p:cNvPr>
            <p:cNvGrpSpPr/>
            <p:nvPr/>
          </p:nvGrpSpPr>
          <p:grpSpPr>
            <a:xfrm rot="5400000">
              <a:off x="6709533" y="2502197"/>
              <a:ext cx="1748901" cy="2238808"/>
              <a:chOff x="3666478" y="2883608"/>
              <a:chExt cx="1748901" cy="2238808"/>
            </a:xfrm>
            <a:grpFill/>
          </p:grpSpPr>
          <p:sp>
            <p:nvSpPr>
              <p:cNvPr id="37" name="Trapecio 36">
                <a:extLst>
                  <a:ext uri="{FF2B5EF4-FFF2-40B4-BE49-F238E27FC236}">
                    <a16:creationId xmlns:a16="http://schemas.microsoft.com/office/drawing/2014/main" id="{780A586D-118D-4E86-B502-2CAC88487381}"/>
                  </a:ext>
                </a:extLst>
              </p:cNvPr>
              <p:cNvSpPr/>
              <p:nvPr/>
            </p:nvSpPr>
            <p:spPr>
              <a:xfrm rot="10800000">
                <a:off x="3666478" y="2883608"/>
                <a:ext cx="1748901" cy="1324408"/>
              </a:xfrm>
              <a:prstGeom prst="trapezoid">
                <a:avLst>
                  <a:gd name="adj" fmla="val 55834"/>
                </a:avLst>
              </a:prstGeom>
              <a:grp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5BB54C0A-7067-4681-96D5-691B3F5A0E68}"/>
                  </a:ext>
                </a:extLst>
              </p:cNvPr>
              <p:cNvSpPr/>
              <p:nvPr/>
            </p:nvSpPr>
            <p:spPr>
              <a:xfrm>
                <a:off x="4412202" y="4208016"/>
                <a:ext cx="257452" cy="914400"/>
              </a:xfrm>
              <a:prstGeom prst="rect">
                <a:avLst/>
              </a:prstGeom>
              <a:grp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  <p:sp>
          <p:nvSpPr>
            <p:cNvPr id="36" name="Rectángulo 35">
              <a:extLst>
                <a:ext uri="{FF2B5EF4-FFF2-40B4-BE49-F238E27FC236}">
                  <a16:creationId xmlns:a16="http://schemas.microsoft.com/office/drawing/2014/main" id="{C40E5FEA-61F2-4CE3-A87E-E24BEC82B882}"/>
                </a:ext>
              </a:extLst>
            </p:cNvPr>
            <p:cNvSpPr/>
            <p:nvPr/>
          </p:nvSpPr>
          <p:spPr>
            <a:xfrm rot="5400000">
              <a:off x="8847729" y="2602809"/>
              <a:ext cx="1739048" cy="202773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44FBE076-7FDE-45C6-A26F-B4ABBBDFC9E5}"/>
              </a:ext>
            </a:extLst>
          </p:cNvPr>
          <p:cNvCxnSpPr/>
          <p:nvPr/>
        </p:nvCxnSpPr>
        <p:spPr>
          <a:xfrm>
            <a:off x="1050100" y="3915969"/>
            <a:ext cx="801564" cy="0"/>
          </a:xfrm>
          <a:prstGeom prst="straightConnector1">
            <a:avLst/>
          </a:prstGeom>
          <a:ln w="571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upo 39">
            <a:extLst>
              <a:ext uri="{FF2B5EF4-FFF2-40B4-BE49-F238E27FC236}">
                <a16:creationId xmlns:a16="http://schemas.microsoft.com/office/drawing/2014/main" id="{BAF98E09-90C1-4122-9A76-86C808B33739}"/>
              </a:ext>
            </a:extLst>
          </p:cNvPr>
          <p:cNvGrpSpPr/>
          <p:nvPr/>
        </p:nvGrpSpPr>
        <p:grpSpPr>
          <a:xfrm>
            <a:off x="3815939" y="3403358"/>
            <a:ext cx="352580" cy="994020"/>
            <a:chOff x="3607411" y="3217181"/>
            <a:chExt cx="352580" cy="994020"/>
          </a:xfrm>
        </p:grpSpPr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CC471EA9-ACC9-405A-9C94-60DAFC657268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3217181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079C5472-EBC4-4085-8329-3901CC05372A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4211201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21FD96AF-B2E3-4DB0-9150-A4BE6E24C33E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3749839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o 43">
            <a:extLst>
              <a:ext uri="{FF2B5EF4-FFF2-40B4-BE49-F238E27FC236}">
                <a16:creationId xmlns:a16="http://schemas.microsoft.com/office/drawing/2014/main" id="{0715C987-F278-42FD-9348-A908C604145B}"/>
              </a:ext>
            </a:extLst>
          </p:cNvPr>
          <p:cNvGrpSpPr/>
          <p:nvPr/>
        </p:nvGrpSpPr>
        <p:grpSpPr>
          <a:xfrm>
            <a:off x="2423302" y="3473306"/>
            <a:ext cx="603634" cy="872159"/>
            <a:chOff x="2129455" y="3300572"/>
            <a:chExt cx="603634" cy="872159"/>
          </a:xfrm>
        </p:grpSpPr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59DC46D0-031F-423C-A1F7-FC93D9F70A76}"/>
                </a:ext>
              </a:extLst>
            </p:cNvPr>
            <p:cNvCxnSpPr>
              <a:cxnSpLocks/>
            </p:cNvCxnSpPr>
            <p:nvPr/>
          </p:nvCxnSpPr>
          <p:spPr>
            <a:xfrm>
              <a:off x="2299131" y="3897555"/>
              <a:ext cx="433958" cy="275176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FDD9E998-3FD1-45F1-8ED0-F2FABE95B8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99131" y="3300572"/>
              <a:ext cx="433958" cy="275176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A2B429D4-CB73-4CBF-B204-036C689A60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29455" y="3744256"/>
              <a:ext cx="565675" cy="1144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upo 47">
            <a:extLst>
              <a:ext uri="{FF2B5EF4-FFF2-40B4-BE49-F238E27FC236}">
                <a16:creationId xmlns:a16="http://schemas.microsoft.com/office/drawing/2014/main" id="{DCA15F42-4771-425E-8DEE-BA5324A7631D}"/>
              </a:ext>
            </a:extLst>
          </p:cNvPr>
          <p:cNvGrpSpPr/>
          <p:nvPr/>
        </p:nvGrpSpPr>
        <p:grpSpPr>
          <a:xfrm>
            <a:off x="4695550" y="3403358"/>
            <a:ext cx="352580" cy="994020"/>
            <a:chOff x="3607411" y="3217181"/>
            <a:chExt cx="352580" cy="994020"/>
          </a:xfrm>
        </p:grpSpPr>
        <p:cxnSp>
          <p:nvCxnSpPr>
            <p:cNvPr id="49" name="Conector recto de flecha 48">
              <a:extLst>
                <a:ext uri="{FF2B5EF4-FFF2-40B4-BE49-F238E27FC236}">
                  <a16:creationId xmlns:a16="http://schemas.microsoft.com/office/drawing/2014/main" id="{3E33B269-6D23-416D-A3EA-EFAFE29D8404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3217181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Conector recto de flecha 49">
              <a:extLst>
                <a:ext uri="{FF2B5EF4-FFF2-40B4-BE49-F238E27FC236}">
                  <a16:creationId xmlns:a16="http://schemas.microsoft.com/office/drawing/2014/main" id="{9C9D2289-3EC8-4609-9EBF-BBFE1AB8E435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4211201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ector recto de flecha 50">
              <a:extLst>
                <a:ext uri="{FF2B5EF4-FFF2-40B4-BE49-F238E27FC236}">
                  <a16:creationId xmlns:a16="http://schemas.microsoft.com/office/drawing/2014/main" id="{44A2962D-B9D0-40BB-B553-D35064E65CE2}"/>
                </a:ext>
              </a:extLst>
            </p:cNvPr>
            <p:cNvCxnSpPr>
              <a:cxnSpLocks/>
            </p:cNvCxnSpPr>
            <p:nvPr/>
          </p:nvCxnSpPr>
          <p:spPr>
            <a:xfrm>
              <a:off x="3607411" y="3749839"/>
              <a:ext cx="352580" cy="0"/>
            </a:xfrm>
            <a:prstGeom prst="straightConnector1">
              <a:avLst/>
            </a:prstGeom>
            <a:ln w="5715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o 51">
            <a:extLst>
              <a:ext uri="{FF2B5EF4-FFF2-40B4-BE49-F238E27FC236}">
                <a16:creationId xmlns:a16="http://schemas.microsoft.com/office/drawing/2014/main" id="{4DD31568-3E4E-48CF-BD47-7E01DE915C54}"/>
              </a:ext>
            </a:extLst>
          </p:cNvPr>
          <p:cNvGrpSpPr/>
          <p:nvPr/>
        </p:nvGrpSpPr>
        <p:grpSpPr>
          <a:xfrm>
            <a:off x="1042803" y="3041017"/>
            <a:ext cx="4266538" cy="1748901"/>
            <a:chOff x="6464580" y="2747150"/>
            <a:chExt cx="4266538" cy="1748901"/>
          </a:xfrm>
          <a:solidFill>
            <a:schemeClr val="bg1"/>
          </a:solidFill>
        </p:grpSpPr>
        <p:grpSp>
          <p:nvGrpSpPr>
            <p:cNvPr id="53" name="Grupo 52">
              <a:extLst>
                <a:ext uri="{FF2B5EF4-FFF2-40B4-BE49-F238E27FC236}">
                  <a16:creationId xmlns:a16="http://schemas.microsoft.com/office/drawing/2014/main" id="{777E4E17-622B-4303-9AAF-8D0E034B42F8}"/>
                </a:ext>
              </a:extLst>
            </p:cNvPr>
            <p:cNvGrpSpPr/>
            <p:nvPr/>
          </p:nvGrpSpPr>
          <p:grpSpPr>
            <a:xfrm rot="5400000">
              <a:off x="6709533" y="2502197"/>
              <a:ext cx="1748901" cy="2238808"/>
              <a:chOff x="3666478" y="2883608"/>
              <a:chExt cx="1748901" cy="2238808"/>
            </a:xfrm>
            <a:grpFill/>
          </p:grpSpPr>
          <p:sp>
            <p:nvSpPr>
              <p:cNvPr id="55" name="Trapecio 54">
                <a:extLst>
                  <a:ext uri="{FF2B5EF4-FFF2-40B4-BE49-F238E27FC236}">
                    <a16:creationId xmlns:a16="http://schemas.microsoft.com/office/drawing/2014/main" id="{CE055DC3-2CDD-4238-B4A9-4C176CDE2E88}"/>
                  </a:ext>
                </a:extLst>
              </p:cNvPr>
              <p:cNvSpPr/>
              <p:nvPr/>
            </p:nvSpPr>
            <p:spPr>
              <a:xfrm rot="10800000">
                <a:off x="3666478" y="2883608"/>
                <a:ext cx="1748901" cy="1324408"/>
              </a:xfrm>
              <a:prstGeom prst="trapezoid">
                <a:avLst>
                  <a:gd name="adj" fmla="val 55834"/>
                </a:avLst>
              </a:prstGeom>
              <a:grp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6" name="Rectángulo 55">
                <a:extLst>
                  <a:ext uri="{FF2B5EF4-FFF2-40B4-BE49-F238E27FC236}">
                    <a16:creationId xmlns:a16="http://schemas.microsoft.com/office/drawing/2014/main" id="{BDBCD6FB-723C-403B-9F7E-7BB055AA0FEC}"/>
                  </a:ext>
                </a:extLst>
              </p:cNvPr>
              <p:cNvSpPr/>
              <p:nvPr/>
            </p:nvSpPr>
            <p:spPr>
              <a:xfrm>
                <a:off x="4412202" y="4208016"/>
                <a:ext cx="257452" cy="914400"/>
              </a:xfrm>
              <a:prstGeom prst="rect">
                <a:avLst/>
              </a:prstGeom>
              <a:grpFill/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  <p:sp>
          <p:nvSpPr>
            <p:cNvPr id="54" name="Rectángulo 53">
              <a:extLst>
                <a:ext uri="{FF2B5EF4-FFF2-40B4-BE49-F238E27FC236}">
                  <a16:creationId xmlns:a16="http://schemas.microsoft.com/office/drawing/2014/main" id="{529E7442-ABEF-4B76-A4E9-E009DA5765A1}"/>
                </a:ext>
              </a:extLst>
            </p:cNvPr>
            <p:cNvSpPr/>
            <p:nvPr/>
          </p:nvSpPr>
          <p:spPr>
            <a:xfrm rot="5400000">
              <a:off x="8847729" y="2602809"/>
              <a:ext cx="1739048" cy="2027730"/>
            </a:xfrm>
            <a:prstGeom prst="rect">
              <a:avLst/>
            </a:prstGeom>
            <a:grp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sp>
        <p:nvSpPr>
          <p:cNvPr id="57" name="Rectángulo 56">
            <a:extLst>
              <a:ext uri="{FF2B5EF4-FFF2-40B4-BE49-F238E27FC236}">
                <a16:creationId xmlns:a16="http://schemas.microsoft.com/office/drawing/2014/main" id="{D7E32937-B5D2-4297-9980-50B3C322BE90}"/>
              </a:ext>
            </a:extLst>
          </p:cNvPr>
          <p:cNvSpPr/>
          <p:nvPr/>
        </p:nvSpPr>
        <p:spPr>
          <a:xfrm rot="5400000">
            <a:off x="1346528" y="3630126"/>
            <a:ext cx="257452" cy="571687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58" name="Trapecio 57">
            <a:extLst>
              <a:ext uri="{FF2B5EF4-FFF2-40B4-BE49-F238E27FC236}">
                <a16:creationId xmlns:a16="http://schemas.microsoft.com/office/drawing/2014/main" id="{5390688A-8F30-405E-A659-704EE42C5822}"/>
              </a:ext>
            </a:extLst>
          </p:cNvPr>
          <p:cNvSpPr/>
          <p:nvPr/>
        </p:nvSpPr>
        <p:spPr>
          <a:xfrm rot="16200000">
            <a:off x="2149495" y="3831538"/>
            <a:ext cx="1278385" cy="155695"/>
          </a:xfrm>
          <a:prstGeom prst="trapezoid">
            <a:avLst>
              <a:gd name="adj" fmla="val 56859"/>
            </a:avLst>
          </a:prstGeom>
          <a:solidFill>
            <a:srgbClr val="FFC000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6A72DF5A-F1E5-445F-85F9-3A3C4D42BD09}"/>
              </a:ext>
            </a:extLst>
          </p:cNvPr>
          <p:cNvSpPr/>
          <p:nvPr/>
        </p:nvSpPr>
        <p:spPr>
          <a:xfrm rot="5400000">
            <a:off x="3329151" y="3896380"/>
            <a:ext cx="1739049" cy="45719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CCA5C04A-5E78-49F6-B472-1A829DBA82F9}"/>
                  </a:ext>
                </a:extLst>
              </p:cNvPr>
              <p:cNvSpPr txBox="1"/>
              <p:nvPr/>
            </p:nvSpPr>
            <p:spPr>
              <a:xfrm>
                <a:off x="1214175" y="2436481"/>
                <a:ext cx="137345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s-ES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GB" sz="2000" i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CCA5C04A-5E78-49F6-B472-1A829DBA82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4175" y="2436481"/>
                <a:ext cx="1373453" cy="307777"/>
              </a:xfrm>
              <a:prstGeom prst="rect">
                <a:avLst/>
              </a:prstGeom>
              <a:blipFill>
                <a:blip r:embed="rId3"/>
                <a:stretch>
                  <a:fillRect l="-2752" r="-917" b="-12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B482FCC0-56E9-465A-8241-4C9EB143DF32}"/>
                  </a:ext>
                </a:extLst>
              </p:cNvPr>
              <p:cNvSpPr txBox="1"/>
              <p:nvPr/>
            </p:nvSpPr>
            <p:spPr>
              <a:xfrm>
                <a:off x="4146572" y="2147492"/>
                <a:ext cx="1391343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0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s-ES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i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</m:e>
                        <m:sub>
                          <m:r>
                            <a:rPr lang="en-GB" sz="20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000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B482FCC0-56E9-465A-8241-4C9EB143DF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6572" y="2147492"/>
                <a:ext cx="1391343" cy="307777"/>
              </a:xfrm>
              <a:prstGeom prst="rect">
                <a:avLst/>
              </a:prstGeom>
              <a:blipFill>
                <a:blip r:embed="rId4"/>
                <a:stretch>
                  <a:fillRect l="-2727" r="-909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A9319B00-260F-40CD-AA7E-F2AB2233673A}"/>
              </a:ext>
            </a:extLst>
          </p:cNvPr>
          <p:cNvCxnSpPr>
            <a:cxnSpLocks/>
          </p:cNvCxnSpPr>
          <p:nvPr/>
        </p:nvCxnSpPr>
        <p:spPr>
          <a:xfrm flipH="1">
            <a:off x="1539324" y="2887583"/>
            <a:ext cx="264774" cy="7233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recto de flecha 65">
            <a:extLst>
              <a:ext uri="{FF2B5EF4-FFF2-40B4-BE49-F238E27FC236}">
                <a16:creationId xmlns:a16="http://schemas.microsoft.com/office/drawing/2014/main" id="{D9DE2789-1B47-4D1C-B694-43F8A38A401A}"/>
              </a:ext>
            </a:extLst>
          </p:cNvPr>
          <p:cNvCxnSpPr>
            <a:cxnSpLocks/>
          </p:cNvCxnSpPr>
          <p:nvPr/>
        </p:nvCxnSpPr>
        <p:spPr>
          <a:xfrm flipH="1">
            <a:off x="4425758" y="2598127"/>
            <a:ext cx="264774" cy="7233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/>
              <p:nvPr/>
            </p:nvSpPr>
            <p:spPr>
              <a:xfrm>
                <a:off x="6429024" y="3748482"/>
                <a:ext cx="5577874" cy="24923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s-C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Si un volumen V entra en </a:t>
                </a:r>
                <a:r>
                  <a:rPr lang="es-CL" sz="20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Δt</a:t>
                </a:r>
                <a:r>
                  <a:rPr lang="es-C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, entonces un volumen V debe salir en </a:t>
                </a:r>
                <a:r>
                  <a:rPr lang="es-CL" sz="20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Δt</a:t>
                </a:r>
                <a:r>
                  <a:rPr lang="es-CL" sz="20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:</a:t>
                </a:r>
              </a:p>
              <a:p>
                <a:endParaRPr lang="en-GB" sz="20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num>
                        <m:den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en-GB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sz="2000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sz="2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GB" sz="2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en-GB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sz="2000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GB" sz="2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d</m:t>
                              </m:r>
                            </m:e>
                            <m:sub>
                              <m:r>
                                <a:rPr lang="en-GB" sz="200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</m:oMath>
                  </m:oMathPara>
                </a14:m>
                <a:endParaRPr lang="en-GB" sz="20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  <a:p>
                <a:endParaRPr lang="en-GB" sz="2000" i="1" dirty="0">
                  <a:solidFill>
                    <a:schemeClr val="accent2"/>
                  </a:solidFill>
                  <a:latin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num>
                        <m:den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20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0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20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20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sz="20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9024" y="3748482"/>
                <a:ext cx="5577874" cy="2492349"/>
              </a:xfrm>
              <a:prstGeom prst="rect">
                <a:avLst/>
              </a:prstGeom>
              <a:blipFill>
                <a:blip r:embed="rId5"/>
                <a:stretch>
                  <a:fillRect l="-1202" t="-14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CuadroTexto 1">
            <a:extLst>
              <a:ext uri="{FF2B5EF4-FFF2-40B4-BE49-F238E27FC236}">
                <a16:creationId xmlns:a16="http://schemas.microsoft.com/office/drawing/2014/main" id="{A6A38F54-C37D-2A40-AE0D-F0EDE48C43B6}"/>
              </a:ext>
            </a:extLst>
          </p:cNvPr>
          <p:cNvSpPr txBox="1"/>
          <p:nvPr/>
        </p:nvSpPr>
        <p:spPr>
          <a:xfrm>
            <a:off x="1200150" y="508635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A35869E-2003-7D44-816D-939F048966B4}"/>
              </a:ext>
            </a:extLst>
          </p:cNvPr>
          <p:cNvSpPr txBox="1"/>
          <p:nvPr/>
        </p:nvSpPr>
        <p:spPr>
          <a:xfrm>
            <a:off x="1042803" y="5043488"/>
            <a:ext cx="3103769" cy="138499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Donde,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V: volumen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A: área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d: distancia o longitud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t: tiempo</a:t>
            </a:r>
          </a:p>
          <a:p>
            <a:r>
              <a:rPr lang="es-ES_tradnl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v: rapidez</a:t>
            </a:r>
          </a:p>
        </p:txBody>
      </p:sp>
    </p:spTree>
    <p:extLst>
      <p:ext uri="{BB962C8B-B14F-4D97-AF65-F5344CB8AC3E}">
        <p14:creationId xmlns:p14="http://schemas.microsoft.com/office/powerpoint/2010/main" val="400822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7" grpId="0" animBg="1"/>
      <p:bldP spid="58" grpId="0" animBg="1"/>
      <p:bldP spid="59" grpId="0" animBg="1"/>
      <p:bldP spid="60" grpId="0"/>
      <p:bldP spid="62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 – Ecuación de continuidad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/>
              <p:nvPr/>
            </p:nvSpPr>
            <p:spPr>
              <a:xfrm>
                <a:off x="3313952" y="1711680"/>
                <a:ext cx="5072812" cy="830997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4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4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sz="48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952" y="1711680"/>
                <a:ext cx="5072812" cy="830997"/>
              </a:xfrm>
              <a:prstGeom prst="rect">
                <a:avLst/>
              </a:prstGeom>
              <a:blipFill>
                <a:blip r:embed="rId3"/>
                <a:stretch>
                  <a:fillRect b="-597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Diagrama&#10;&#10;Descripción generada automáticamente">
            <a:extLst>
              <a:ext uri="{FF2B5EF4-FFF2-40B4-BE49-F238E27FC236}">
                <a16:creationId xmlns:a16="http://schemas.microsoft.com/office/drawing/2014/main" id="{4C82B0AF-F969-9248-9C70-0EC6F39B38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212" y="2843004"/>
            <a:ext cx="4033837" cy="3353803"/>
          </a:xfrm>
          <a:prstGeom prst="rect">
            <a:avLst/>
          </a:prstGeom>
        </p:spPr>
      </p:pic>
      <p:pic>
        <p:nvPicPr>
          <p:cNvPr id="5" name="Imagen 4" descr="Imagen que contiene sostener, hombre, pájaro, teléfono&#10;&#10;Descripción generada automáticamente">
            <a:extLst>
              <a:ext uri="{FF2B5EF4-FFF2-40B4-BE49-F238E27FC236}">
                <a16:creationId xmlns:a16="http://schemas.microsoft.com/office/drawing/2014/main" id="{9B622DAE-FA18-444F-9906-72EE7F3EAF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587" y="3488944"/>
            <a:ext cx="4114800" cy="229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0269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92313" y="90489"/>
            <a:ext cx="8229600" cy="1322387"/>
          </a:xfrm>
        </p:spPr>
        <p:txBody>
          <a:bodyPr/>
          <a:lstStyle/>
          <a:p>
            <a:pPr eaLnBrk="1" hangingPunct="1"/>
            <a:r>
              <a:rPr lang="es-ES_tradnl" altLang="es-ES_tradn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EJERCICIO </a:t>
            </a: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6497506"/>
              </p:ext>
            </p:extLst>
          </p:nvPr>
        </p:nvGraphicFramePr>
        <p:xfrm>
          <a:off x="1989138" y="3111500"/>
          <a:ext cx="7827962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o" r:id="rId4" imgW="5397500" imgH="177800" progId="Word.Document.8">
                  <p:embed/>
                </p:oleObj>
              </mc:Choice>
              <mc:Fallback>
                <p:oleObj name="Documento" r:id="rId4" imgW="5397500" imgH="177800" progId="Word.Document.8">
                  <p:embed/>
                  <p:pic>
                    <p:nvPicPr>
                      <p:cNvPr id="133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9138" y="3111500"/>
                        <a:ext cx="7827962" cy="257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ángulo 1">
            <a:extLst>
              <a:ext uri="{FF2B5EF4-FFF2-40B4-BE49-F238E27FC236}">
                <a16:creationId xmlns:a16="http://schemas.microsoft.com/office/drawing/2014/main" id="{DB5C8EB0-8F23-AA4C-B705-57D085C96512}"/>
              </a:ext>
            </a:extLst>
          </p:cNvPr>
          <p:cNvSpPr/>
          <p:nvPr/>
        </p:nvSpPr>
        <p:spPr>
          <a:xfrm>
            <a:off x="1819275" y="1622643"/>
            <a:ext cx="87249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228600" algn="l"/>
              </a:tabLst>
            </a:pP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Por una tubería circular de 20 [cm] de radio, circula un caudal de 6 metros cúbicos por segundo. 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¿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Con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qué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velocidad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circula 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el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fluido? Considere </a:t>
            </a:r>
            <a:r>
              <a:rPr lang="es-CL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π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= 3.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/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A) 6      [m/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b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30    [m/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b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C) 0,12 [m/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b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50    [m/</a:t>
            </a:r>
            <a:r>
              <a:rPr lang="pt-BR" sz="2400" dirty="0" err="1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pt-BR" sz="2400" dirty="0">
                <a:solidFill>
                  <a:schemeClr val="accent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]</a:t>
            </a:r>
            <a:endParaRPr lang="es-CL" sz="2400" dirty="0">
              <a:solidFill>
                <a:schemeClr val="accent2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11758B-A1A7-4FB4-B7D5-D241589FC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938" y="86557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Problema de aplicación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635FF34-0189-493D-8C45-D150313E6854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20376" y="1611562"/>
            <a:ext cx="9465298" cy="3184125"/>
          </a:xfrm>
        </p:spPr>
        <p:txBody>
          <a:bodyPr/>
          <a:lstStyle/>
          <a:p>
            <a:pPr marL="118110" indent="0">
              <a:buClr>
                <a:schemeClr val="accent1"/>
              </a:buClr>
              <a:buSzPct val="100000"/>
              <a:buNone/>
            </a:pPr>
            <a:r>
              <a:rPr lang="es-CL" sz="24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Ud. dispone de una jeringa. El émbolo tiene una superficie circular interior de radio 11 [mm]. Ud. observa que al presionar la aguja con una rapidez de 0,20 [cm/s], por la punta de salida el líquido sale con una rapidez de 45 [cm/s]. Estime el radio del orificio de la aguja.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E6774F9E-600B-41C0-99AF-C5B741BDF2F8}"/>
              </a:ext>
            </a:extLst>
          </p:cNvPr>
          <p:cNvGrpSpPr/>
          <p:nvPr/>
        </p:nvGrpSpPr>
        <p:grpSpPr>
          <a:xfrm rot="5400000">
            <a:off x="9887700" y="2085976"/>
            <a:ext cx="2428875" cy="1885950"/>
            <a:chOff x="4881562" y="2486025"/>
            <a:chExt cx="2428875" cy="188595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9A56C7B1-72CA-43DA-8215-4C895045B1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4881562" y="2486025"/>
              <a:ext cx="2428875" cy="1885950"/>
            </a:xfrm>
            <a:prstGeom prst="rect">
              <a:avLst/>
            </a:prstGeom>
          </p:spPr>
        </p:pic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id="{FBC19487-2090-4ADE-9470-A775DA875FB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91795" y="3064173"/>
              <a:ext cx="216470" cy="220202"/>
            </a:xfrm>
            <a:prstGeom prst="line">
              <a:avLst/>
            </a:prstGeom>
            <a:ln w="571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092492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 – Ecuación de continuidad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/>
              <p:nvPr/>
            </p:nvSpPr>
            <p:spPr>
              <a:xfrm>
                <a:off x="3328239" y="1564836"/>
                <a:ext cx="5072812" cy="830997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4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4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GB" sz="4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4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CL" sz="4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v</m:t>
                          </m:r>
                        </m:e>
                        <m:sub>
                          <m:r>
                            <a:rPr lang="en-GB" sz="48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GB" sz="4800" dirty="0">
                  <a:solidFill>
                    <a:schemeClr val="accent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9861636C-B06F-4058-ABC3-58EAD6F1F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8239" y="1564836"/>
                <a:ext cx="5072812" cy="830997"/>
              </a:xfrm>
              <a:prstGeom prst="rect">
                <a:avLst/>
              </a:prstGeom>
              <a:blipFill>
                <a:blip r:embed="rId3"/>
                <a:stretch>
                  <a:fillRect b="-4412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Abrir llave 1">
            <a:extLst>
              <a:ext uri="{FF2B5EF4-FFF2-40B4-BE49-F238E27FC236}">
                <a16:creationId xmlns:a16="http://schemas.microsoft.com/office/drawing/2014/main" id="{2D4B00B7-70A7-8442-BF9C-33E9D23F5099}"/>
              </a:ext>
            </a:extLst>
          </p:cNvPr>
          <p:cNvSpPr/>
          <p:nvPr/>
        </p:nvSpPr>
        <p:spPr>
          <a:xfrm rot="16200000">
            <a:off x="4314882" y="1952243"/>
            <a:ext cx="628650" cy="1728788"/>
          </a:xfrm>
          <a:prstGeom prst="lef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A5C806D-51F3-FB4A-8E30-6CD058E82E0B}"/>
              </a:ext>
            </a:extLst>
          </p:cNvPr>
          <p:cNvSpPr txBox="1"/>
          <p:nvPr/>
        </p:nvSpPr>
        <p:spPr>
          <a:xfrm>
            <a:off x="2257425" y="3195257"/>
            <a:ext cx="4915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unidades de medida tiene esto?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A931697-8FA1-0C4C-8310-5B0A6DC31538}"/>
              </a:ext>
            </a:extLst>
          </p:cNvPr>
          <p:cNvSpPr txBox="1"/>
          <p:nvPr/>
        </p:nvSpPr>
        <p:spPr>
          <a:xfrm>
            <a:off x="1782915" y="4667160"/>
            <a:ext cx="5692584" cy="461665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2400" dirty="0">
                <a:solidFill>
                  <a:srgbClr val="00456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Unidad de volumen sobre unidad de tiempo</a:t>
            </a:r>
          </a:p>
        </p:txBody>
      </p:sp>
      <p:sp>
        <p:nvSpPr>
          <p:cNvPr id="8" name="Flecha abajo 7">
            <a:extLst>
              <a:ext uri="{FF2B5EF4-FFF2-40B4-BE49-F238E27FC236}">
                <a16:creationId xmlns:a16="http://schemas.microsoft.com/office/drawing/2014/main" id="{FACC17D8-DAEF-314D-A83D-A1F27F19BAB6}"/>
              </a:ext>
            </a:extLst>
          </p:cNvPr>
          <p:cNvSpPr/>
          <p:nvPr/>
        </p:nvSpPr>
        <p:spPr>
          <a:xfrm>
            <a:off x="4472101" y="3844659"/>
            <a:ext cx="485775" cy="6572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3635FD5B-EDFE-E448-AF66-747ABBE76E25}"/>
              </a:ext>
            </a:extLst>
          </p:cNvPr>
          <p:cNvGrpSpPr/>
          <p:nvPr/>
        </p:nvGrpSpPr>
        <p:grpSpPr>
          <a:xfrm>
            <a:off x="4714988" y="5469290"/>
            <a:ext cx="6852722" cy="685800"/>
            <a:chOff x="4714988" y="5469290"/>
            <a:chExt cx="6852722" cy="685800"/>
          </a:xfrm>
        </p:grpSpPr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2447F519-41F7-9347-996B-98360BF4E4C1}"/>
                </a:ext>
              </a:extLst>
            </p:cNvPr>
            <p:cNvSpPr txBox="1"/>
            <p:nvPr/>
          </p:nvSpPr>
          <p:spPr>
            <a:xfrm>
              <a:off x="5650706" y="5677398"/>
              <a:ext cx="5917004" cy="461665"/>
            </a:xfrm>
            <a:prstGeom prst="rect">
              <a:avLst/>
            </a:prstGeom>
            <a:noFill/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s-ES_tradnl" sz="24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 esta cantidad física le llamaremos Caudal, Q</a:t>
              </a:r>
            </a:p>
          </p:txBody>
        </p:sp>
        <p:sp>
          <p:nvSpPr>
            <p:cNvPr id="9" name="Flecha curva 8">
              <a:extLst>
                <a:ext uri="{FF2B5EF4-FFF2-40B4-BE49-F238E27FC236}">
                  <a16:creationId xmlns:a16="http://schemas.microsoft.com/office/drawing/2014/main" id="{86BB9B70-09ED-564A-82CF-AD7B8FB68155}"/>
                </a:ext>
              </a:extLst>
            </p:cNvPr>
            <p:cNvSpPr/>
            <p:nvPr/>
          </p:nvSpPr>
          <p:spPr>
            <a:xfrm rot="10800000" flipH="1">
              <a:off x="4714988" y="5469290"/>
              <a:ext cx="543038" cy="685800"/>
            </a:xfrm>
            <a:prstGeom prst="ben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31331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Flujo – Caudal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01641645-7B3E-40A0-8759-285FBC5C2AE1}"/>
                  </a:ext>
                </a:extLst>
              </p:cNvPr>
              <p:cNvSpPr txBox="1"/>
              <p:nvPr/>
            </p:nvSpPr>
            <p:spPr>
              <a:xfrm>
                <a:off x="4005581" y="1684662"/>
                <a:ext cx="4909818" cy="1111458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Q</m:t>
                      </m:r>
                      <m: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32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Volumen</m:t>
                          </m:r>
                          <m: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de</m:t>
                          </m:r>
                          <m: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fluido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tiempo</m:t>
                          </m:r>
                        </m:den>
                      </m:f>
                    </m:oMath>
                  </m:oMathPara>
                </a14:m>
                <a:endParaRPr lang="es-CL" sz="3200" dirty="0"/>
              </a:p>
            </p:txBody>
          </p:sp>
        </mc:Choice>
        <mc:Fallback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01641645-7B3E-40A0-8759-285FBC5C2A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5581" y="1684662"/>
                <a:ext cx="4909818" cy="1111458"/>
              </a:xfrm>
              <a:prstGeom prst="rect">
                <a:avLst/>
              </a:prstGeom>
              <a:blipFill>
                <a:blip r:embed="rId3"/>
                <a:stretch>
                  <a:fillRect t="-2247" b="-8989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BE6023B9-BD29-4568-8F25-C4119FC2FEB7}"/>
                  </a:ext>
                </a:extLst>
              </p:cNvPr>
              <p:cNvSpPr txBox="1"/>
              <p:nvPr/>
            </p:nvSpPr>
            <p:spPr>
              <a:xfrm>
                <a:off x="5522783" y="5344680"/>
                <a:ext cx="2090368" cy="58477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Q</m:t>
                      </m:r>
                      <m: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A</m:t>
                      </m:r>
                      <m: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v</m:t>
                      </m:r>
                    </m:oMath>
                  </m:oMathPara>
                </a14:m>
                <a:endParaRPr lang="es-CL" sz="3200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BE6023B9-BD29-4568-8F25-C4119FC2F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783" y="5344680"/>
                <a:ext cx="2090368" cy="584775"/>
              </a:xfrm>
              <a:prstGeom prst="rect">
                <a:avLst/>
              </a:prstGeom>
              <a:blipFill>
                <a:blip r:embed="rId4"/>
                <a:stretch>
                  <a:fillRect b="-16667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B1809B6C-267E-424D-82EA-981617DE222C}"/>
                  </a:ext>
                </a:extLst>
              </p:cNvPr>
              <p:cNvSpPr txBox="1"/>
              <p:nvPr/>
            </p:nvSpPr>
            <p:spPr>
              <a:xfrm>
                <a:off x="5415306" y="3191189"/>
                <a:ext cx="2090369" cy="1014317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Q</m:t>
                      </m:r>
                      <m:r>
                        <a:rPr lang="en-GB" sz="32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32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num>
                        <m:den>
                          <m: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s-ES" sz="32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t</m:t>
                          </m:r>
                        </m:den>
                      </m:f>
                    </m:oMath>
                  </m:oMathPara>
                </a14:m>
                <a:endParaRPr lang="es-CL" sz="3200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B1809B6C-267E-424D-82EA-981617DE22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5306" y="3191189"/>
                <a:ext cx="2090369" cy="1014317"/>
              </a:xfrm>
              <a:prstGeom prst="rect">
                <a:avLst/>
              </a:prstGeom>
              <a:blipFill>
                <a:blip r:embed="rId5"/>
                <a:stretch>
                  <a:fillRect b="-7317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Flecha abajo 1">
            <a:extLst>
              <a:ext uri="{FF2B5EF4-FFF2-40B4-BE49-F238E27FC236}">
                <a16:creationId xmlns:a16="http://schemas.microsoft.com/office/drawing/2014/main" id="{4453E057-AB5F-DB47-8A03-7127A79B471C}"/>
              </a:ext>
            </a:extLst>
          </p:cNvPr>
          <p:cNvSpPr/>
          <p:nvPr/>
        </p:nvSpPr>
        <p:spPr>
          <a:xfrm>
            <a:off x="6096000" y="4600575"/>
            <a:ext cx="904875" cy="5429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222183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B9186C-1183-4580-BE56-17B18D600C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40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un fluido en equilibrio</a:t>
            </a:r>
          </a:p>
        </p:txBody>
      </p:sp>
    </p:spTree>
    <p:extLst>
      <p:ext uri="{BB962C8B-B14F-4D97-AF65-F5344CB8AC3E}">
        <p14:creationId xmlns:p14="http://schemas.microsoft.com/office/powerpoint/2010/main" val="1480032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sp>
        <p:nvSpPr>
          <p:cNvPr id="29" name="Marcador de contenido 2">
            <a:extLst>
              <a:ext uri="{FF2B5EF4-FFF2-40B4-BE49-F238E27FC236}">
                <a16:creationId xmlns:a16="http://schemas.microsoft.com/office/drawing/2014/main" id="{0F8C2CA7-4874-41D0-8885-470CDFB58D80}"/>
              </a:ext>
            </a:extLst>
          </p:cNvPr>
          <p:cNvSpPr txBox="1">
            <a:spLocks/>
          </p:cNvSpPr>
          <p:nvPr/>
        </p:nvSpPr>
        <p:spPr>
          <a:xfrm>
            <a:off x="7305924" y="4821820"/>
            <a:ext cx="3993252" cy="14175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fluidos ejercen presión (fuerza repartida en una superficie) en todas las direcciones. La presión es un escalar, no un vector (lo representado son fuerzas).</a:t>
            </a: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7422A98A-7A28-4864-A195-8D3AB1F3AFB1}"/>
              </a:ext>
            </a:extLst>
          </p:cNvPr>
          <p:cNvGrpSpPr/>
          <p:nvPr/>
        </p:nvGrpSpPr>
        <p:grpSpPr>
          <a:xfrm>
            <a:off x="7346681" y="1291743"/>
            <a:ext cx="3938954" cy="3108960"/>
            <a:chOff x="8032653" y="2595698"/>
            <a:chExt cx="3938954" cy="3108960"/>
          </a:xfrm>
          <a:noFill/>
        </p:grpSpPr>
        <p:grpSp>
          <p:nvGrpSpPr>
            <p:cNvPr id="31" name="Grupo 30">
              <a:extLst>
                <a:ext uri="{FF2B5EF4-FFF2-40B4-BE49-F238E27FC236}">
                  <a16:creationId xmlns:a16="http://schemas.microsoft.com/office/drawing/2014/main" id="{955F7DDA-4C14-4340-8EBD-44BBB6B5635A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1F3DADC0-5B63-4E40-A805-95801EBB8A6D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5D933DAB-4F41-4DD1-92B2-571F02019679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35" name="Forma libre: forma 34">
                <a:extLst>
                  <a:ext uri="{FF2B5EF4-FFF2-40B4-BE49-F238E27FC236}">
                    <a16:creationId xmlns:a16="http://schemas.microsoft.com/office/drawing/2014/main" id="{09325475-C8A9-472A-BC53-D06D208B2ED0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32" name="CuadroTexto 31">
              <a:extLst>
                <a:ext uri="{FF2B5EF4-FFF2-40B4-BE49-F238E27FC236}">
                  <a16:creationId xmlns:a16="http://schemas.microsoft.com/office/drawing/2014/main" id="{DD21C049-437D-4563-940B-25466195B77F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id="{1FEAF0EB-2E58-4D22-A717-4F39F1E4CB26}"/>
              </a:ext>
            </a:extLst>
          </p:cNvPr>
          <p:cNvGrpSpPr/>
          <p:nvPr/>
        </p:nvGrpSpPr>
        <p:grpSpPr>
          <a:xfrm>
            <a:off x="993580" y="1533189"/>
            <a:ext cx="4268133" cy="2419500"/>
            <a:chOff x="1020214" y="2181258"/>
            <a:chExt cx="4268133" cy="2419500"/>
          </a:xfrm>
        </p:grpSpPr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ED23F4A2-39FB-4456-96D4-33CFEF0FEB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 b="15941"/>
            <a:stretch/>
          </p:blipFill>
          <p:spPr>
            <a:xfrm>
              <a:off x="1020214" y="2181258"/>
              <a:ext cx="4268133" cy="1939312"/>
            </a:xfrm>
            <a:prstGeom prst="rect">
              <a:avLst/>
            </a:prstGeom>
          </p:spPr>
        </p:pic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7526716F-BC44-4319-B04D-C8D6D885A4FD}"/>
                </a:ext>
              </a:extLst>
            </p:cNvPr>
            <p:cNvSpPr txBox="1"/>
            <p:nvPr/>
          </p:nvSpPr>
          <p:spPr>
            <a:xfrm>
              <a:off x="1306046" y="4200648"/>
              <a:ext cx="36295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Sólido	         Líquido	     Gas</a:t>
              </a:r>
            </a:p>
          </p:txBody>
        </p:sp>
      </p:grpSp>
      <p:sp>
        <p:nvSpPr>
          <p:cNvPr id="11" name="Cerrar llave 10">
            <a:extLst>
              <a:ext uri="{FF2B5EF4-FFF2-40B4-BE49-F238E27FC236}">
                <a16:creationId xmlns:a16="http://schemas.microsoft.com/office/drawing/2014/main" id="{6C53D8C6-2143-4A78-9861-3F7DBEEC5614}"/>
              </a:ext>
            </a:extLst>
          </p:cNvPr>
          <p:cNvSpPr/>
          <p:nvPr/>
        </p:nvSpPr>
        <p:spPr>
          <a:xfrm rot="5400000">
            <a:off x="3781888" y="3640032"/>
            <a:ext cx="275208" cy="1417543"/>
          </a:xfrm>
          <a:prstGeom prst="rightBrac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FEA072B-2A73-4AB3-98FF-7C94F6D28616}"/>
              </a:ext>
            </a:extLst>
          </p:cNvPr>
          <p:cNvSpPr txBox="1"/>
          <p:nvPr/>
        </p:nvSpPr>
        <p:spPr>
          <a:xfrm>
            <a:off x="1544844" y="4626270"/>
            <a:ext cx="4749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Fluidos</a:t>
            </a:r>
          </a:p>
          <a:p>
            <a:pPr algn="ctr"/>
            <a:r>
              <a:rPr lang="es-CL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Tienen tendencia a rodear los contenedores y los cuerpos inmersos en ellos</a:t>
            </a: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342B17E4-C2C7-4E5D-9D84-83AFBD792AFB}"/>
              </a:ext>
            </a:extLst>
          </p:cNvPr>
          <p:cNvGrpSpPr/>
          <p:nvPr/>
        </p:nvGrpSpPr>
        <p:grpSpPr>
          <a:xfrm>
            <a:off x="9425278" y="1372656"/>
            <a:ext cx="1021375" cy="1440000"/>
            <a:chOff x="9425278" y="1372656"/>
            <a:chExt cx="1021375" cy="1440000"/>
          </a:xfrm>
        </p:grpSpPr>
        <p:cxnSp>
          <p:nvCxnSpPr>
            <p:cNvPr id="14" name="Conector recto de flecha 13">
              <a:extLst>
                <a:ext uri="{FF2B5EF4-FFF2-40B4-BE49-F238E27FC236}">
                  <a16:creationId xmlns:a16="http://schemas.microsoft.com/office/drawing/2014/main" id="{4467B716-C371-4D56-B586-425DBFCC9B21}"/>
                </a:ext>
              </a:extLst>
            </p:cNvPr>
            <p:cNvCxnSpPr/>
            <p:nvPr/>
          </p:nvCxnSpPr>
          <p:spPr>
            <a:xfrm flipV="1">
              <a:off x="9425278" y="1372656"/>
              <a:ext cx="0" cy="14400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5F419CAD-04BB-4FE9-8E29-0676022F35AF}"/>
                </a:ext>
              </a:extLst>
            </p:cNvPr>
            <p:cNvSpPr txBox="1"/>
            <p:nvPr/>
          </p:nvSpPr>
          <p:spPr>
            <a:xfrm>
              <a:off x="9708951" y="1615736"/>
              <a:ext cx="73770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Empuje</a:t>
              </a:r>
            </a:p>
          </p:txBody>
        </p:sp>
      </p:grpSp>
      <p:grpSp>
        <p:nvGrpSpPr>
          <p:cNvPr id="49" name="Grupo 48">
            <a:extLst>
              <a:ext uri="{FF2B5EF4-FFF2-40B4-BE49-F238E27FC236}">
                <a16:creationId xmlns:a16="http://schemas.microsoft.com/office/drawing/2014/main" id="{8DBC9469-BDC9-45C9-A541-824124BACC2F}"/>
              </a:ext>
            </a:extLst>
          </p:cNvPr>
          <p:cNvGrpSpPr/>
          <p:nvPr/>
        </p:nvGrpSpPr>
        <p:grpSpPr>
          <a:xfrm>
            <a:off x="7346681" y="1290927"/>
            <a:ext cx="3938954" cy="3108960"/>
            <a:chOff x="8032653" y="2595698"/>
            <a:chExt cx="3938954" cy="3108960"/>
          </a:xfrm>
          <a:noFill/>
        </p:grpSpPr>
        <p:grpSp>
          <p:nvGrpSpPr>
            <p:cNvPr id="50" name="Grupo 49">
              <a:extLst>
                <a:ext uri="{FF2B5EF4-FFF2-40B4-BE49-F238E27FC236}">
                  <a16:creationId xmlns:a16="http://schemas.microsoft.com/office/drawing/2014/main" id="{467151FE-8DA3-402E-A5FB-7E4ED03999C9}"/>
                </a:ext>
              </a:extLst>
            </p:cNvPr>
            <p:cNvGrpSpPr/>
            <p:nvPr/>
          </p:nvGrpSpPr>
          <p:grpSpPr>
            <a:xfrm>
              <a:off x="8032653" y="2595698"/>
              <a:ext cx="3938954" cy="3108960"/>
              <a:chOff x="8032653" y="2595698"/>
              <a:chExt cx="3938954" cy="3108960"/>
            </a:xfrm>
            <a:grpFill/>
          </p:grpSpPr>
          <p:sp>
            <p:nvSpPr>
              <p:cNvPr id="52" name="Rectángulo 51">
                <a:extLst>
                  <a:ext uri="{FF2B5EF4-FFF2-40B4-BE49-F238E27FC236}">
                    <a16:creationId xmlns:a16="http://schemas.microsoft.com/office/drawing/2014/main" id="{A611CF95-A174-4B35-9AA9-B74370300224}"/>
                  </a:ext>
                </a:extLst>
              </p:cNvPr>
              <p:cNvSpPr/>
              <p:nvPr/>
            </p:nvSpPr>
            <p:spPr>
              <a:xfrm>
                <a:off x="8032653" y="2595698"/>
                <a:ext cx="3938954" cy="310896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09C0F1E0-F14E-4487-BE8E-93E2459A8EC3}"/>
                  </a:ext>
                </a:extLst>
              </p:cNvPr>
              <p:cNvSpPr txBox="1"/>
              <p:nvPr/>
            </p:nvSpPr>
            <p:spPr>
              <a:xfrm>
                <a:off x="8187397" y="2667733"/>
                <a:ext cx="795411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agua</a:t>
                </a:r>
              </a:p>
            </p:txBody>
          </p:sp>
          <p:sp>
            <p:nvSpPr>
              <p:cNvPr id="54" name="Forma libre: forma 53">
                <a:extLst>
                  <a:ext uri="{FF2B5EF4-FFF2-40B4-BE49-F238E27FC236}">
                    <a16:creationId xmlns:a16="http://schemas.microsoft.com/office/drawing/2014/main" id="{410E661F-727D-4E52-9E3B-9319DF9A8988}"/>
                  </a:ext>
                </a:extLst>
              </p:cNvPr>
              <p:cNvSpPr/>
              <p:nvPr/>
            </p:nvSpPr>
            <p:spPr>
              <a:xfrm>
                <a:off x="9283082" y="3611290"/>
                <a:ext cx="1714871" cy="1043536"/>
              </a:xfrm>
              <a:custGeom>
                <a:avLst/>
                <a:gdLst>
                  <a:gd name="connsiteX0" fmla="*/ 689317 w 1714871"/>
                  <a:gd name="connsiteY0" fmla="*/ 1041009 h 1043536"/>
                  <a:gd name="connsiteX1" fmla="*/ 450166 w 1714871"/>
                  <a:gd name="connsiteY1" fmla="*/ 1026942 h 1043536"/>
                  <a:gd name="connsiteX2" fmla="*/ 393896 w 1714871"/>
                  <a:gd name="connsiteY2" fmla="*/ 942535 h 1043536"/>
                  <a:gd name="connsiteX3" fmla="*/ 351693 w 1714871"/>
                  <a:gd name="connsiteY3" fmla="*/ 914400 h 1043536"/>
                  <a:gd name="connsiteX4" fmla="*/ 295422 w 1714871"/>
                  <a:gd name="connsiteY4" fmla="*/ 745588 h 1043536"/>
                  <a:gd name="connsiteX5" fmla="*/ 281354 w 1714871"/>
                  <a:gd name="connsiteY5" fmla="*/ 703385 h 1043536"/>
                  <a:gd name="connsiteX6" fmla="*/ 239151 w 1714871"/>
                  <a:gd name="connsiteY6" fmla="*/ 689317 h 1043536"/>
                  <a:gd name="connsiteX7" fmla="*/ 168813 w 1714871"/>
                  <a:gd name="connsiteY7" fmla="*/ 633046 h 1043536"/>
                  <a:gd name="connsiteX8" fmla="*/ 140677 w 1714871"/>
                  <a:gd name="connsiteY8" fmla="*/ 604911 h 1043536"/>
                  <a:gd name="connsiteX9" fmla="*/ 56271 w 1714871"/>
                  <a:gd name="connsiteY9" fmla="*/ 548640 h 1043536"/>
                  <a:gd name="connsiteX10" fmla="*/ 28136 w 1714871"/>
                  <a:gd name="connsiteY10" fmla="*/ 506437 h 1043536"/>
                  <a:gd name="connsiteX11" fmla="*/ 0 w 1714871"/>
                  <a:gd name="connsiteY11" fmla="*/ 478302 h 1043536"/>
                  <a:gd name="connsiteX12" fmla="*/ 84406 w 1714871"/>
                  <a:gd name="connsiteY12" fmla="*/ 253219 h 1043536"/>
                  <a:gd name="connsiteX13" fmla="*/ 112542 w 1714871"/>
                  <a:gd name="connsiteY13" fmla="*/ 225083 h 1043536"/>
                  <a:gd name="connsiteX14" fmla="*/ 140677 w 1714871"/>
                  <a:gd name="connsiteY14" fmla="*/ 182880 h 1043536"/>
                  <a:gd name="connsiteX15" fmla="*/ 211016 w 1714871"/>
                  <a:gd name="connsiteY15" fmla="*/ 126609 h 1043536"/>
                  <a:gd name="connsiteX16" fmla="*/ 267286 w 1714871"/>
                  <a:gd name="connsiteY16" fmla="*/ 112542 h 1043536"/>
                  <a:gd name="connsiteX17" fmla="*/ 379828 w 1714871"/>
                  <a:gd name="connsiteY17" fmla="*/ 56271 h 1043536"/>
                  <a:gd name="connsiteX18" fmla="*/ 422031 w 1714871"/>
                  <a:gd name="connsiteY18" fmla="*/ 42203 h 1043536"/>
                  <a:gd name="connsiteX19" fmla="*/ 478302 w 1714871"/>
                  <a:gd name="connsiteY19" fmla="*/ 14068 h 1043536"/>
                  <a:gd name="connsiteX20" fmla="*/ 562708 w 1714871"/>
                  <a:gd name="connsiteY20" fmla="*/ 0 h 1043536"/>
                  <a:gd name="connsiteX21" fmla="*/ 928468 w 1714871"/>
                  <a:gd name="connsiteY21" fmla="*/ 14068 h 1043536"/>
                  <a:gd name="connsiteX22" fmla="*/ 1139483 w 1714871"/>
                  <a:gd name="connsiteY22" fmla="*/ 56271 h 1043536"/>
                  <a:gd name="connsiteX23" fmla="*/ 1181686 w 1714871"/>
                  <a:gd name="connsiteY23" fmla="*/ 98474 h 1043536"/>
                  <a:gd name="connsiteX24" fmla="*/ 1195754 w 1714871"/>
                  <a:gd name="connsiteY24" fmla="*/ 140677 h 1043536"/>
                  <a:gd name="connsiteX25" fmla="*/ 1237957 w 1714871"/>
                  <a:gd name="connsiteY25" fmla="*/ 154745 h 1043536"/>
                  <a:gd name="connsiteX26" fmla="*/ 1294228 w 1714871"/>
                  <a:gd name="connsiteY26" fmla="*/ 196948 h 1043536"/>
                  <a:gd name="connsiteX27" fmla="*/ 1336431 w 1714871"/>
                  <a:gd name="connsiteY27" fmla="*/ 225083 h 1043536"/>
                  <a:gd name="connsiteX28" fmla="*/ 1364566 w 1714871"/>
                  <a:gd name="connsiteY28" fmla="*/ 351692 h 1043536"/>
                  <a:gd name="connsiteX29" fmla="*/ 1392702 w 1714871"/>
                  <a:gd name="connsiteY29" fmla="*/ 379828 h 1043536"/>
                  <a:gd name="connsiteX30" fmla="*/ 1463040 w 1714871"/>
                  <a:gd name="connsiteY30" fmla="*/ 450166 h 1043536"/>
                  <a:gd name="connsiteX31" fmla="*/ 1477108 w 1714871"/>
                  <a:gd name="connsiteY31" fmla="*/ 590843 h 1043536"/>
                  <a:gd name="connsiteX32" fmla="*/ 1519311 w 1714871"/>
                  <a:gd name="connsiteY32" fmla="*/ 604911 h 1043536"/>
                  <a:gd name="connsiteX33" fmla="*/ 1631853 w 1714871"/>
                  <a:gd name="connsiteY33" fmla="*/ 618979 h 1043536"/>
                  <a:gd name="connsiteX34" fmla="*/ 1659988 w 1714871"/>
                  <a:gd name="connsiteY34" fmla="*/ 844062 h 1043536"/>
                  <a:gd name="connsiteX35" fmla="*/ 1491176 w 1714871"/>
                  <a:gd name="connsiteY35" fmla="*/ 942535 h 1043536"/>
                  <a:gd name="connsiteX36" fmla="*/ 1378634 w 1714871"/>
                  <a:gd name="connsiteY36" fmla="*/ 984739 h 1043536"/>
                  <a:gd name="connsiteX37" fmla="*/ 1336431 w 1714871"/>
                  <a:gd name="connsiteY37" fmla="*/ 998806 h 1043536"/>
                  <a:gd name="connsiteX38" fmla="*/ 1167619 w 1714871"/>
                  <a:gd name="connsiteY38" fmla="*/ 1026942 h 1043536"/>
                  <a:gd name="connsiteX39" fmla="*/ 1125416 w 1714871"/>
                  <a:gd name="connsiteY39" fmla="*/ 1041009 h 1043536"/>
                  <a:gd name="connsiteX40" fmla="*/ 689317 w 1714871"/>
                  <a:gd name="connsiteY40" fmla="*/ 1041009 h 1043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1714871" h="1043536">
                    <a:moveTo>
                      <a:pt x="689317" y="1041009"/>
                    </a:moveTo>
                    <a:cubicBezTo>
                      <a:pt x="576775" y="1038664"/>
                      <a:pt x="528470" y="1042603"/>
                      <a:pt x="450166" y="1026942"/>
                    </a:cubicBezTo>
                    <a:cubicBezTo>
                      <a:pt x="392096" y="1015328"/>
                      <a:pt x="418265" y="972997"/>
                      <a:pt x="393896" y="942535"/>
                    </a:cubicBezTo>
                    <a:cubicBezTo>
                      <a:pt x="383334" y="929333"/>
                      <a:pt x="365761" y="923778"/>
                      <a:pt x="351693" y="914400"/>
                    </a:cubicBezTo>
                    <a:lnTo>
                      <a:pt x="295422" y="745588"/>
                    </a:lnTo>
                    <a:cubicBezTo>
                      <a:pt x="290733" y="731520"/>
                      <a:pt x="295422" y="708074"/>
                      <a:pt x="281354" y="703385"/>
                    </a:cubicBezTo>
                    <a:lnTo>
                      <a:pt x="239151" y="689317"/>
                    </a:lnTo>
                    <a:cubicBezTo>
                      <a:pt x="183116" y="605264"/>
                      <a:pt x="244311" y="678345"/>
                      <a:pt x="168813" y="633046"/>
                    </a:cubicBezTo>
                    <a:cubicBezTo>
                      <a:pt x="157440" y="626222"/>
                      <a:pt x="151288" y="612869"/>
                      <a:pt x="140677" y="604911"/>
                    </a:cubicBezTo>
                    <a:cubicBezTo>
                      <a:pt x="113625" y="584622"/>
                      <a:pt x="56271" y="548640"/>
                      <a:pt x="56271" y="548640"/>
                    </a:cubicBezTo>
                    <a:cubicBezTo>
                      <a:pt x="46893" y="534572"/>
                      <a:pt x="38698" y="519639"/>
                      <a:pt x="28136" y="506437"/>
                    </a:cubicBezTo>
                    <a:cubicBezTo>
                      <a:pt x="19850" y="496080"/>
                      <a:pt x="0" y="491565"/>
                      <a:pt x="0" y="478302"/>
                    </a:cubicBezTo>
                    <a:cubicBezTo>
                      <a:pt x="0" y="397783"/>
                      <a:pt x="26194" y="311431"/>
                      <a:pt x="84406" y="253219"/>
                    </a:cubicBezTo>
                    <a:cubicBezTo>
                      <a:pt x="93785" y="243840"/>
                      <a:pt x="104256" y="235440"/>
                      <a:pt x="112542" y="225083"/>
                    </a:cubicBezTo>
                    <a:cubicBezTo>
                      <a:pt x="123104" y="211881"/>
                      <a:pt x="130115" y="196082"/>
                      <a:pt x="140677" y="182880"/>
                    </a:cubicBezTo>
                    <a:cubicBezTo>
                      <a:pt x="156459" y="163153"/>
                      <a:pt x="188766" y="136145"/>
                      <a:pt x="211016" y="126609"/>
                    </a:cubicBezTo>
                    <a:cubicBezTo>
                      <a:pt x="228787" y="118993"/>
                      <a:pt x="248529" y="117231"/>
                      <a:pt x="267286" y="112542"/>
                    </a:cubicBezTo>
                    <a:cubicBezTo>
                      <a:pt x="316393" y="63435"/>
                      <a:pt x="282839" y="88601"/>
                      <a:pt x="379828" y="56271"/>
                    </a:cubicBezTo>
                    <a:cubicBezTo>
                      <a:pt x="393896" y="51582"/>
                      <a:pt x="408768" y="48834"/>
                      <a:pt x="422031" y="42203"/>
                    </a:cubicBezTo>
                    <a:cubicBezTo>
                      <a:pt x="440788" y="32825"/>
                      <a:pt x="458216" y="20094"/>
                      <a:pt x="478302" y="14068"/>
                    </a:cubicBezTo>
                    <a:cubicBezTo>
                      <a:pt x="505623" y="5872"/>
                      <a:pt x="534573" y="4689"/>
                      <a:pt x="562708" y="0"/>
                    </a:cubicBezTo>
                    <a:lnTo>
                      <a:pt x="928468" y="14068"/>
                    </a:lnTo>
                    <a:cubicBezTo>
                      <a:pt x="1043246" y="20109"/>
                      <a:pt x="1071522" y="-363"/>
                      <a:pt x="1139483" y="56271"/>
                    </a:cubicBezTo>
                    <a:cubicBezTo>
                      <a:pt x="1154766" y="69007"/>
                      <a:pt x="1167618" y="84406"/>
                      <a:pt x="1181686" y="98474"/>
                    </a:cubicBezTo>
                    <a:cubicBezTo>
                      <a:pt x="1186375" y="112542"/>
                      <a:pt x="1185269" y="130192"/>
                      <a:pt x="1195754" y="140677"/>
                    </a:cubicBezTo>
                    <a:cubicBezTo>
                      <a:pt x="1206239" y="151162"/>
                      <a:pt x="1225082" y="147388"/>
                      <a:pt x="1237957" y="154745"/>
                    </a:cubicBezTo>
                    <a:cubicBezTo>
                      <a:pt x="1258314" y="166378"/>
                      <a:pt x="1275149" y="183320"/>
                      <a:pt x="1294228" y="196948"/>
                    </a:cubicBezTo>
                    <a:cubicBezTo>
                      <a:pt x="1307986" y="206775"/>
                      <a:pt x="1322363" y="215705"/>
                      <a:pt x="1336431" y="225083"/>
                    </a:cubicBezTo>
                    <a:cubicBezTo>
                      <a:pt x="1339271" y="242123"/>
                      <a:pt x="1348584" y="325055"/>
                      <a:pt x="1364566" y="351692"/>
                    </a:cubicBezTo>
                    <a:cubicBezTo>
                      <a:pt x="1371390" y="363065"/>
                      <a:pt x="1384416" y="369471"/>
                      <a:pt x="1392702" y="379828"/>
                    </a:cubicBezTo>
                    <a:cubicBezTo>
                      <a:pt x="1446293" y="446817"/>
                      <a:pt x="1390692" y="401934"/>
                      <a:pt x="1463040" y="450166"/>
                    </a:cubicBezTo>
                    <a:cubicBezTo>
                      <a:pt x="1467729" y="497058"/>
                      <a:pt x="1461003" y="546554"/>
                      <a:pt x="1477108" y="590843"/>
                    </a:cubicBezTo>
                    <a:cubicBezTo>
                      <a:pt x="1482176" y="604779"/>
                      <a:pt x="1504722" y="602258"/>
                      <a:pt x="1519311" y="604911"/>
                    </a:cubicBezTo>
                    <a:cubicBezTo>
                      <a:pt x="1556507" y="611674"/>
                      <a:pt x="1594339" y="614290"/>
                      <a:pt x="1631853" y="618979"/>
                    </a:cubicBezTo>
                    <a:cubicBezTo>
                      <a:pt x="1725892" y="650324"/>
                      <a:pt x="1746550" y="642085"/>
                      <a:pt x="1659988" y="844062"/>
                    </a:cubicBezTo>
                    <a:cubicBezTo>
                      <a:pt x="1629266" y="915747"/>
                      <a:pt x="1552827" y="927123"/>
                      <a:pt x="1491176" y="942535"/>
                    </a:cubicBezTo>
                    <a:cubicBezTo>
                      <a:pt x="1439633" y="994078"/>
                      <a:pt x="1483086" y="961528"/>
                      <a:pt x="1378634" y="984739"/>
                    </a:cubicBezTo>
                    <a:cubicBezTo>
                      <a:pt x="1364159" y="987956"/>
                      <a:pt x="1350972" y="995898"/>
                      <a:pt x="1336431" y="998806"/>
                    </a:cubicBezTo>
                    <a:cubicBezTo>
                      <a:pt x="1280492" y="1009994"/>
                      <a:pt x="1221739" y="1008903"/>
                      <a:pt x="1167619" y="1026942"/>
                    </a:cubicBezTo>
                    <a:cubicBezTo>
                      <a:pt x="1153551" y="1031631"/>
                      <a:pt x="1140238" y="1040560"/>
                      <a:pt x="1125416" y="1041009"/>
                    </a:cubicBezTo>
                    <a:cubicBezTo>
                      <a:pt x="984804" y="1045270"/>
                      <a:pt x="801859" y="1043354"/>
                      <a:pt x="689317" y="1041009"/>
                    </a:cubicBezTo>
                    <a:close/>
                  </a:path>
                </a:pathLst>
              </a:cu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 dirty="0"/>
              </a:p>
            </p:txBody>
          </p:sp>
        </p:grpSp>
        <p:sp>
          <p:nvSpPr>
            <p:cNvPr id="51" name="CuadroTexto 50">
              <a:extLst>
                <a:ext uri="{FF2B5EF4-FFF2-40B4-BE49-F238E27FC236}">
                  <a16:creationId xmlns:a16="http://schemas.microsoft.com/office/drawing/2014/main" id="{1E39B545-C38B-4FD6-90CB-2BE56B781412}"/>
                </a:ext>
              </a:extLst>
            </p:cNvPr>
            <p:cNvSpPr txBox="1"/>
            <p:nvPr/>
          </p:nvSpPr>
          <p:spPr>
            <a:xfrm>
              <a:off x="9939981" y="3965512"/>
              <a:ext cx="401072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4">
                      <a:lumMod val="75000"/>
                    </a:schemeClr>
                  </a:solidFill>
                </a:rPr>
                <a:t>m</a:t>
              </a:r>
            </a:p>
          </p:txBody>
        </p: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id="{216D2F67-8339-4D28-8889-B5D9B2BE3673}"/>
              </a:ext>
            </a:extLst>
          </p:cNvPr>
          <p:cNvGrpSpPr/>
          <p:nvPr/>
        </p:nvGrpSpPr>
        <p:grpSpPr>
          <a:xfrm>
            <a:off x="8062563" y="1963087"/>
            <a:ext cx="2686929" cy="2101395"/>
            <a:chOff x="8052622" y="1970370"/>
            <a:chExt cx="2686929" cy="2101395"/>
          </a:xfrm>
        </p:grpSpPr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3A860843-F966-4EE5-B5E7-AC67343FC765}"/>
                </a:ext>
              </a:extLst>
            </p:cNvPr>
            <p:cNvCxnSpPr/>
            <p:nvPr/>
          </p:nvCxnSpPr>
          <p:spPr>
            <a:xfrm flipV="1">
              <a:off x="8052622" y="2801566"/>
              <a:ext cx="561113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4B33EE3B-D160-497F-B8F6-2A60D70894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46428" y="2764986"/>
              <a:ext cx="561600" cy="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FFBE8D2A-C6D0-4407-9582-BF97702B79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33178" y="3040717"/>
              <a:ext cx="547843" cy="29795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de flecha 38">
              <a:extLst>
                <a:ext uri="{FF2B5EF4-FFF2-40B4-BE49-F238E27FC236}">
                  <a16:creationId xmlns:a16="http://schemas.microsoft.com/office/drawing/2014/main" id="{3DF4E2FC-94F8-4263-8657-94CC7A99A0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43034" y="3338666"/>
              <a:ext cx="0" cy="7330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4B280A52-940E-473C-8786-79B04AA2B60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200345" y="3150914"/>
              <a:ext cx="539206" cy="287805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967556B9-482F-46C7-BD5D-D6413C29AA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02975" y="2066706"/>
              <a:ext cx="105976" cy="29191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964AD466-6A4D-4455-998D-6EE3A38750C1}"/>
                </a:ext>
              </a:extLst>
            </p:cNvPr>
            <p:cNvCxnSpPr>
              <a:cxnSpLocks/>
            </p:cNvCxnSpPr>
            <p:nvPr/>
          </p:nvCxnSpPr>
          <p:spPr>
            <a:xfrm>
              <a:off x="8607099" y="2066706"/>
              <a:ext cx="280239" cy="33573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5FCB09E7-2EE2-4D34-AF80-EEA5D738FDC8}"/>
                </a:ext>
              </a:extLst>
            </p:cNvPr>
            <p:cNvCxnSpPr>
              <a:cxnSpLocks/>
            </p:cNvCxnSpPr>
            <p:nvPr/>
          </p:nvCxnSpPr>
          <p:spPr>
            <a:xfrm>
              <a:off x="9254009" y="1970370"/>
              <a:ext cx="12082" cy="358999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6AD407CD-F053-4A63-BEEF-F13EA8ACA0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879193" y="3294816"/>
              <a:ext cx="321152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30A26260-0117-42B8-B78E-778668394F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86007" y="3294816"/>
              <a:ext cx="302990" cy="579652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00918A88-79F5-4A6E-A6F5-40F5FFB210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1437" y="2280888"/>
              <a:ext cx="381716" cy="284736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9AF8B62B-67E5-4B79-8D7C-4072649E227A}"/>
                </a:ext>
              </a:extLst>
            </p:cNvPr>
            <p:cNvCxnSpPr>
              <a:cxnSpLocks/>
            </p:cNvCxnSpPr>
            <p:nvPr/>
          </p:nvCxnSpPr>
          <p:spPr>
            <a:xfrm>
              <a:off x="8352023" y="2437934"/>
              <a:ext cx="340827" cy="124647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8541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1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0CCF8-F647-4A1F-930C-B5A6FCF2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906365" y="1674055"/>
                <a:ext cx="4671904" cy="41804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La presión se define como la acción de una fuerza repartida sobre una superficie.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CL" sz="24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</m:oMath>
                  </m:oMathPara>
                </a14:m>
                <a:br>
                  <a:rPr lang="es-CL" sz="2400" b="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</a:br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Su unidad es el “Pascal”, [</a:t>
                </a:r>
                <a:r>
                  <a:rPr lang="es-CL" sz="2400" dirty="0" err="1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]:</a:t>
                </a:r>
              </a:p>
              <a:p>
                <a:pPr marL="0" indent="0">
                  <a:buNone/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Pa</m:t>
                          </m:r>
                        </m:e>
                      </m:d>
                      <m:r>
                        <a:rPr lang="es-CL" sz="24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</m:d>
                        </m:num>
                        <m:den>
                          <m:d>
                            <m:dPr>
                              <m:begChr m:val="["/>
                              <m:endChr m:val="]"/>
                              <m:ctrlPr>
                                <a:rPr lang="es-CL" sz="2400" b="0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s-CL" sz="2400" b="0" i="1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m</m:t>
                                  </m:r>
                                </m:e>
                                <m:sup>
                                  <m:r>
                                    <a:rPr lang="es-CL" sz="2400" b="0" i="0" smtClean="0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CL" sz="2400" b="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20CADBF8-54E7-4E20-90A4-0911FFF6D5F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06365" y="1674055"/>
                <a:ext cx="4671904" cy="4180448"/>
              </a:xfrm>
              <a:blipFill>
                <a:blip r:embed="rId2"/>
                <a:stretch>
                  <a:fillRect l="-2168" r="-108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Marcador de contenido 2">
            <a:extLst>
              <a:ext uri="{FF2B5EF4-FFF2-40B4-BE49-F238E27FC236}">
                <a16:creationId xmlns:a16="http://schemas.microsoft.com/office/drawing/2014/main" id="{0F8C2CA7-4874-41D0-8885-470CDFB58D80}"/>
              </a:ext>
            </a:extLst>
          </p:cNvPr>
          <p:cNvSpPr txBox="1">
            <a:spLocks/>
          </p:cNvSpPr>
          <p:nvPr/>
        </p:nvSpPr>
        <p:spPr>
          <a:xfrm>
            <a:off x="7305924" y="4821820"/>
            <a:ext cx="3993252" cy="141754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CL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fluidos ejercen presión (fuerza repartida en una superficie) en todas las direcciones. La presión es un escalar, no un vector (lo representado son fuerzas).</a:t>
            </a: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43E89D21-8B3E-4FBB-8767-E13131B4E5D5}"/>
              </a:ext>
            </a:extLst>
          </p:cNvPr>
          <p:cNvGrpSpPr/>
          <p:nvPr/>
        </p:nvGrpSpPr>
        <p:grpSpPr>
          <a:xfrm>
            <a:off x="7346681" y="1291743"/>
            <a:ext cx="3938954" cy="3108960"/>
            <a:chOff x="7346681" y="1291743"/>
            <a:chExt cx="3938954" cy="310896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30" name="Grupo 29">
              <a:extLst>
                <a:ext uri="{FF2B5EF4-FFF2-40B4-BE49-F238E27FC236}">
                  <a16:creationId xmlns:a16="http://schemas.microsoft.com/office/drawing/2014/main" id="{7422A98A-7A28-4864-A195-8D3AB1F3AFB1}"/>
                </a:ext>
              </a:extLst>
            </p:cNvPr>
            <p:cNvGrpSpPr/>
            <p:nvPr/>
          </p:nvGrpSpPr>
          <p:grpSpPr>
            <a:xfrm>
              <a:off x="7346681" y="1291743"/>
              <a:ext cx="3938954" cy="3108960"/>
              <a:chOff x="8032653" y="2595698"/>
              <a:chExt cx="3938954" cy="3108960"/>
            </a:xfrm>
            <a:grpFill/>
          </p:grpSpPr>
          <p:grpSp>
            <p:nvGrpSpPr>
              <p:cNvPr id="31" name="Grupo 30">
                <a:extLst>
                  <a:ext uri="{FF2B5EF4-FFF2-40B4-BE49-F238E27FC236}">
                    <a16:creationId xmlns:a16="http://schemas.microsoft.com/office/drawing/2014/main" id="{955F7DDA-4C14-4340-8EBD-44BBB6B5635A}"/>
                  </a:ext>
                </a:extLst>
              </p:cNvPr>
              <p:cNvGrpSpPr/>
              <p:nvPr/>
            </p:nvGrpSpPr>
            <p:grpSpPr>
              <a:xfrm>
                <a:off x="8032653" y="2595698"/>
                <a:ext cx="3938954" cy="3108960"/>
                <a:chOff x="8032653" y="2595698"/>
                <a:chExt cx="3938954" cy="3108960"/>
              </a:xfrm>
              <a:grpFill/>
            </p:grpSpPr>
            <p:sp>
              <p:nvSpPr>
                <p:cNvPr id="33" name="Rectángulo 32">
                  <a:extLst>
                    <a:ext uri="{FF2B5EF4-FFF2-40B4-BE49-F238E27FC236}">
                      <a16:creationId xmlns:a16="http://schemas.microsoft.com/office/drawing/2014/main" id="{1F3DADC0-5B63-4E40-A805-95801EBB8A6D}"/>
                    </a:ext>
                  </a:extLst>
                </p:cNvPr>
                <p:cNvSpPr/>
                <p:nvPr/>
              </p:nvSpPr>
              <p:spPr>
                <a:xfrm>
                  <a:off x="8032653" y="2595698"/>
                  <a:ext cx="3938954" cy="3108960"/>
                </a:xfrm>
                <a:prstGeom prst="rect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>
                    <a:solidFill>
                      <a:schemeClr val="accent4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34" name="CuadroTexto 33">
                  <a:extLst>
                    <a:ext uri="{FF2B5EF4-FFF2-40B4-BE49-F238E27FC236}">
                      <a16:creationId xmlns:a16="http://schemas.microsoft.com/office/drawing/2014/main" id="{5D933DAB-4F41-4DD1-92B2-571F02019679}"/>
                    </a:ext>
                  </a:extLst>
                </p:cNvPr>
                <p:cNvSpPr txBox="1"/>
                <p:nvPr/>
              </p:nvSpPr>
              <p:spPr>
                <a:xfrm>
                  <a:off x="8187397" y="2667733"/>
                  <a:ext cx="795411" cy="369332"/>
                </a:xfrm>
                <a:prstGeom prst="rect">
                  <a:avLst/>
                </a:prstGeom>
                <a:grpFill/>
              </p:spPr>
              <p:txBody>
                <a:bodyPr wrap="none" rtlCol="0">
                  <a:spAutoFit/>
                </a:bodyPr>
                <a:lstStyle/>
                <a:p>
                  <a:r>
                    <a:rPr lang="es-CL" dirty="0">
                      <a:solidFill>
                        <a:schemeClr val="accent4">
                          <a:lumMod val="75000"/>
                        </a:schemeClr>
                      </a:solidFill>
                    </a:rPr>
                    <a:t>agua</a:t>
                  </a:r>
                </a:p>
              </p:txBody>
            </p:sp>
            <p:sp>
              <p:nvSpPr>
                <p:cNvPr id="35" name="Forma libre: forma 34">
                  <a:extLst>
                    <a:ext uri="{FF2B5EF4-FFF2-40B4-BE49-F238E27FC236}">
                      <a16:creationId xmlns:a16="http://schemas.microsoft.com/office/drawing/2014/main" id="{09325475-C8A9-472A-BC53-D06D208B2ED0}"/>
                    </a:ext>
                  </a:extLst>
                </p:cNvPr>
                <p:cNvSpPr/>
                <p:nvPr/>
              </p:nvSpPr>
              <p:spPr>
                <a:xfrm>
                  <a:off x="9283082" y="3611290"/>
                  <a:ext cx="1714871" cy="1043536"/>
                </a:xfrm>
                <a:custGeom>
                  <a:avLst/>
                  <a:gdLst>
                    <a:gd name="connsiteX0" fmla="*/ 689317 w 1714871"/>
                    <a:gd name="connsiteY0" fmla="*/ 1041009 h 1043536"/>
                    <a:gd name="connsiteX1" fmla="*/ 450166 w 1714871"/>
                    <a:gd name="connsiteY1" fmla="*/ 1026942 h 1043536"/>
                    <a:gd name="connsiteX2" fmla="*/ 393896 w 1714871"/>
                    <a:gd name="connsiteY2" fmla="*/ 942535 h 1043536"/>
                    <a:gd name="connsiteX3" fmla="*/ 351693 w 1714871"/>
                    <a:gd name="connsiteY3" fmla="*/ 914400 h 1043536"/>
                    <a:gd name="connsiteX4" fmla="*/ 295422 w 1714871"/>
                    <a:gd name="connsiteY4" fmla="*/ 745588 h 1043536"/>
                    <a:gd name="connsiteX5" fmla="*/ 281354 w 1714871"/>
                    <a:gd name="connsiteY5" fmla="*/ 703385 h 1043536"/>
                    <a:gd name="connsiteX6" fmla="*/ 239151 w 1714871"/>
                    <a:gd name="connsiteY6" fmla="*/ 689317 h 1043536"/>
                    <a:gd name="connsiteX7" fmla="*/ 168813 w 1714871"/>
                    <a:gd name="connsiteY7" fmla="*/ 633046 h 1043536"/>
                    <a:gd name="connsiteX8" fmla="*/ 140677 w 1714871"/>
                    <a:gd name="connsiteY8" fmla="*/ 604911 h 1043536"/>
                    <a:gd name="connsiteX9" fmla="*/ 56271 w 1714871"/>
                    <a:gd name="connsiteY9" fmla="*/ 548640 h 1043536"/>
                    <a:gd name="connsiteX10" fmla="*/ 28136 w 1714871"/>
                    <a:gd name="connsiteY10" fmla="*/ 506437 h 1043536"/>
                    <a:gd name="connsiteX11" fmla="*/ 0 w 1714871"/>
                    <a:gd name="connsiteY11" fmla="*/ 478302 h 1043536"/>
                    <a:gd name="connsiteX12" fmla="*/ 84406 w 1714871"/>
                    <a:gd name="connsiteY12" fmla="*/ 253219 h 1043536"/>
                    <a:gd name="connsiteX13" fmla="*/ 112542 w 1714871"/>
                    <a:gd name="connsiteY13" fmla="*/ 225083 h 1043536"/>
                    <a:gd name="connsiteX14" fmla="*/ 140677 w 1714871"/>
                    <a:gd name="connsiteY14" fmla="*/ 182880 h 1043536"/>
                    <a:gd name="connsiteX15" fmla="*/ 211016 w 1714871"/>
                    <a:gd name="connsiteY15" fmla="*/ 126609 h 1043536"/>
                    <a:gd name="connsiteX16" fmla="*/ 267286 w 1714871"/>
                    <a:gd name="connsiteY16" fmla="*/ 112542 h 1043536"/>
                    <a:gd name="connsiteX17" fmla="*/ 379828 w 1714871"/>
                    <a:gd name="connsiteY17" fmla="*/ 56271 h 1043536"/>
                    <a:gd name="connsiteX18" fmla="*/ 422031 w 1714871"/>
                    <a:gd name="connsiteY18" fmla="*/ 42203 h 1043536"/>
                    <a:gd name="connsiteX19" fmla="*/ 478302 w 1714871"/>
                    <a:gd name="connsiteY19" fmla="*/ 14068 h 1043536"/>
                    <a:gd name="connsiteX20" fmla="*/ 562708 w 1714871"/>
                    <a:gd name="connsiteY20" fmla="*/ 0 h 1043536"/>
                    <a:gd name="connsiteX21" fmla="*/ 928468 w 1714871"/>
                    <a:gd name="connsiteY21" fmla="*/ 14068 h 1043536"/>
                    <a:gd name="connsiteX22" fmla="*/ 1139483 w 1714871"/>
                    <a:gd name="connsiteY22" fmla="*/ 56271 h 1043536"/>
                    <a:gd name="connsiteX23" fmla="*/ 1181686 w 1714871"/>
                    <a:gd name="connsiteY23" fmla="*/ 98474 h 1043536"/>
                    <a:gd name="connsiteX24" fmla="*/ 1195754 w 1714871"/>
                    <a:gd name="connsiteY24" fmla="*/ 140677 h 1043536"/>
                    <a:gd name="connsiteX25" fmla="*/ 1237957 w 1714871"/>
                    <a:gd name="connsiteY25" fmla="*/ 154745 h 1043536"/>
                    <a:gd name="connsiteX26" fmla="*/ 1294228 w 1714871"/>
                    <a:gd name="connsiteY26" fmla="*/ 196948 h 1043536"/>
                    <a:gd name="connsiteX27" fmla="*/ 1336431 w 1714871"/>
                    <a:gd name="connsiteY27" fmla="*/ 225083 h 1043536"/>
                    <a:gd name="connsiteX28" fmla="*/ 1364566 w 1714871"/>
                    <a:gd name="connsiteY28" fmla="*/ 351692 h 1043536"/>
                    <a:gd name="connsiteX29" fmla="*/ 1392702 w 1714871"/>
                    <a:gd name="connsiteY29" fmla="*/ 379828 h 1043536"/>
                    <a:gd name="connsiteX30" fmla="*/ 1463040 w 1714871"/>
                    <a:gd name="connsiteY30" fmla="*/ 450166 h 1043536"/>
                    <a:gd name="connsiteX31" fmla="*/ 1477108 w 1714871"/>
                    <a:gd name="connsiteY31" fmla="*/ 590843 h 1043536"/>
                    <a:gd name="connsiteX32" fmla="*/ 1519311 w 1714871"/>
                    <a:gd name="connsiteY32" fmla="*/ 604911 h 1043536"/>
                    <a:gd name="connsiteX33" fmla="*/ 1631853 w 1714871"/>
                    <a:gd name="connsiteY33" fmla="*/ 618979 h 1043536"/>
                    <a:gd name="connsiteX34" fmla="*/ 1659988 w 1714871"/>
                    <a:gd name="connsiteY34" fmla="*/ 844062 h 1043536"/>
                    <a:gd name="connsiteX35" fmla="*/ 1491176 w 1714871"/>
                    <a:gd name="connsiteY35" fmla="*/ 942535 h 1043536"/>
                    <a:gd name="connsiteX36" fmla="*/ 1378634 w 1714871"/>
                    <a:gd name="connsiteY36" fmla="*/ 984739 h 1043536"/>
                    <a:gd name="connsiteX37" fmla="*/ 1336431 w 1714871"/>
                    <a:gd name="connsiteY37" fmla="*/ 998806 h 1043536"/>
                    <a:gd name="connsiteX38" fmla="*/ 1167619 w 1714871"/>
                    <a:gd name="connsiteY38" fmla="*/ 1026942 h 1043536"/>
                    <a:gd name="connsiteX39" fmla="*/ 1125416 w 1714871"/>
                    <a:gd name="connsiteY39" fmla="*/ 1041009 h 1043536"/>
                    <a:gd name="connsiteX40" fmla="*/ 689317 w 1714871"/>
                    <a:gd name="connsiteY40" fmla="*/ 1041009 h 10435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</a:cxnLst>
                  <a:rect l="l" t="t" r="r" b="b"/>
                  <a:pathLst>
                    <a:path w="1714871" h="1043536">
                      <a:moveTo>
                        <a:pt x="689317" y="1041009"/>
                      </a:moveTo>
                      <a:cubicBezTo>
                        <a:pt x="576775" y="1038664"/>
                        <a:pt x="528470" y="1042603"/>
                        <a:pt x="450166" y="1026942"/>
                      </a:cubicBezTo>
                      <a:cubicBezTo>
                        <a:pt x="392096" y="1015328"/>
                        <a:pt x="418265" y="972997"/>
                        <a:pt x="393896" y="942535"/>
                      </a:cubicBezTo>
                      <a:cubicBezTo>
                        <a:pt x="383334" y="929333"/>
                        <a:pt x="365761" y="923778"/>
                        <a:pt x="351693" y="914400"/>
                      </a:cubicBezTo>
                      <a:lnTo>
                        <a:pt x="295422" y="745588"/>
                      </a:lnTo>
                      <a:cubicBezTo>
                        <a:pt x="290733" y="731520"/>
                        <a:pt x="295422" y="708074"/>
                        <a:pt x="281354" y="703385"/>
                      </a:cubicBezTo>
                      <a:lnTo>
                        <a:pt x="239151" y="689317"/>
                      </a:lnTo>
                      <a:cubicBezTo>
                        <a:pt x="183116" y="605264"/>
                        <a:pt x="244311" y="678345"/>
                        <a:pt x="168813" y="633046"/>
                      </a:cubicBezTo>
                      <a:cubicBezTo>
                        <a:pt x="157440" y="626222"/>
                        <a:pt x="151288" y="612869"/>
                        <a:pt x="140677" y="604911"/>
                      </a:cubicBezTo>
                      <a:cubicBezTo>
                        <a:pt x="113625" y="584622"/>
                        <a:pt x="56271" y="548640"/>
                        <a:pt x="56271" y="548640"/>
                      </a:cubicBezTo>
                      <a:cubicBezTo>
                        <a:pt x="46893" y="534572"/>
                        <a:pt x="38698" y="519639"/>
                        <a:pt x="28136" y="506437"/>
                      </a:cubicBezTo>
                      <a:cubicBezTo>
                        <a:pt x="19850" y="496080"/>
                        <a:pt x="0" y="491565"/>
                        <a:pt x="0" y="478302"/>
                      </a:cubicBezTo>
                      <a:cubicBezTo>
                        <a:pt x="0" y="397783"/>
                        <a:pt x="26194" y="311431"/>
                        <a:pt x="84406" y="253219"/>
                      </a:cubicBezTo>
                      <a:cubicBezTo>
                        <a:pt x="93785" y="243840"/>
                        <a:pt x="104256" y="235440"/>
                        <a:pt x="112542" y="225083"/>
                      </a:cubicBezTo>
                      <a:cubicBezTo>
                        <a:pt x="123104" y="211881"/>
                        <a:pt x="130115" y="196082"/>
                        <a:pt x="140677" y="182880"/>
                      </a:cubicBezTo>
                      <a:cubicBezTo>
                        <a:pt x="156459" y="163153"/>
                        <a:pt x="188766" y="136145"/>
                        <a:pt x="211016" y="126609"/>
                      </a:cubicBezTo>
                      <a:cubicBezTo>
                        <a:pt x="228787" y="118993"/>
                        <a:pt x="248529" y="117231"/>
                        <a:pt x="267286" y="112542"/>
                      </a:cubicBezTo>
                      <a:cubicBezTo>
                        <a:pt x="316393" y="63435"/>
                        <a:pt x="282839" y="88601"/>
                        <a:pt x="379828" y="56271"/>
                      </a:cubicBezTo>
                      <a:cubicBezTo>
                        <a:pt x="393896" y="51582"/>
                        <a:pt x="408768" y="48834"/>
                        <a:pt x="422031" y="42203"/>
                      </a:cubicBezTo>
                      <a:cubicBezTo>
                        <a:pt x="440788" y="32825"/>
                        <a:pt x="458216" y="20094"/>
                        <a:pt x="478302" y="14068"/>
                      </a:cubicBezTo>
                      <a:cubicBezTo>
                        <a:pt x="505623" y="5872"/>
                        <a:pt x="534573" y="4689"/>
                        <a:pt x="562708" y="0"/>
                      </a:cubicBezTo>
                      <a:lnTo>
                        <a:pt x="928468" y="14068"/>
                      </a:lnTo>
                      <a:cubicBezTo>
                        <a:pt x="1043246" y="20109"/>
                        <a:pt x="1071522" y="-363"/>
                        <a:pt x="1139483" y="56271"/>
                      </a:cubicBezTo>
                      <a:cubicBezTo>
                        <a:pt x="1154766" y="69007"/>
                        <a:pt x="1167618" y="84406"/>
                        <a:pt x="1181686" y="98474"/>
                      </a:cubicBezTo>
                      <a:cubicBezTo>
                        <a:pt x="1186375" y="112542"/>
                        <a:pt x="1185269" y="130192"/>
                        <a:pt x="1195754" y="140677"/>
                      </a:cubicBezTo>
                      <a:cubicBezTo>
                        <a:pt x="1206239" y="151162"/>
                        <a:pt x="1225082" y="147388"/>
                        <a:pt x="1237957" y="154745"/>
                      </a:cubicBezTo>
                      <a:cubicBezTo>
                        <a:pt x="1258314" y="166378"/>
                        <a:pt x="1275149" y="183320"/>
                        <a:pt x="1294228" y="196948"/>
                      </a:cubicBezTo>
                      <a:cubicBezTo>
                        <a:pt x="1307986" y="206775"/>
                        <a:pt x="1322363" y="215705"/>
                        <a:pt x="1336431" y="225083"/>
                      </a:cubicBezTo>
                      <a:cubicBezTo>
                        <a:pt x="1339271" y="242123"/>
                        <a:pt x="1348584" y="325055"/>
                        <a:pt x="1364566" y="351692"/>
                      </a:cubicBezTo>
                      <a:cubicBezTo>
                        <a:pt x="1371390" y="363065"/>
                        <a:pt x="1384416" y="369471"/>
                        <a:pt x="1392702" y="379828"/>
                      </a:cubicBezTo>
                      <a:cubicBezTo>
                        <a:pt x="1446293" y="446817"/>
                        <a:pt x="1390692" y="401934"/>
                        <a:pt x="1463040" y="450166"/>
                      </a:cubicBezTo>
                      <a:cubicBezTo>
                        <a:pt x="1467729" y="497058"/>
                        <a:pt x="1461003" y="546554"/>
                        <a:pt x="1477108" y="590843"/>
                      </a:cubicBezTo>
                      <a:cubicBezTo>
                        <a:pt x="1482176" y="604779"/>
                        <a:pt x="1504722" y="602258"/>
                        <a:pt x="1519311" y="604911"/>
                      </a:cubicBezTo>
                      <a:cubicBezTo>
                        <a:pt x="1556507" y="611674"/>
                        <a:pt x="1594339" y="614290"/>
                        <a:pt x="1631853" y="618979"/>
                      </a:cubicBezTo>
                      <a:cubicBezTo>
                        <a:pt x="1725892" y="650324"/>
                        <a:pt x="1746550" y="642085"/>
                        <a:pt x="1659988" y="844062"/>
                      </a:cubicBezTo>
                      <a:cubicBezTo>
                        <a:pt x="1629266" y="915747"/>
                        <a:pt x="1552827" y="927123"/>
                        <a:pt x="1491176" y="942535"/>
                      </a:cubicBezTo>
                      <a:cubicBezTo>
                        <a:pt x="1439633" y="994078"/>
                        <a:pt x="1483086" y="961528"/>
                        <a:pt x="1378634" y="984739"/>
                      </a:cubicBezTo>
                      <a:cubicBezTo>
                        <a:pt x="1364159" y="987956"/>
                        <a:pt x="1350972" y="995898"/>
                        <a:pt x="1336431" y="998806"/>
                      </a:cubicBezTo>
                      <a:cubicBezTo>
                        <a:pt x="1280492" y="1009994"/>
                        <a:pt x="1221739" y="1008903"/>
                        <a:pt x="1167619" y="1026942"/>
                      </a:cubicBezTo>
                      <a:cubicBezTo>
                        <a:pt x="1153551" y="1031631"/>
                        <a:pt x="1140238" y="1040560"/>
                        <a:pt x="1125416" y="1041009"/>
                      </a:cubicBezTo>
                      <a:cubicBezTo>
                        <a:pt x="984804" y="1045270"/>
                        <a:pt x="801859" y="1043354"/>
                        <a:pt x="689317" y="1041009"/>
                      </a:cubicBezTo>
                      <a:close/>
                    </a:path>
                  </a:pathLst>
                </a:cu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</p:grpSp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DD21C049-437D-4563-940B-25466195B77F}"/>
                  </a:ext>
                </a:extLst>
              </p:cNvPr>
              <p:cNvSpPr txBox="1"/>
              <p:nvPr/>
            </p:nvSpPr>
            <p:spPr>
              <a:xfrm>
                <a:off x="9939981" y="3965512"/>
                <a:ext cx="401072" cy="369332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4">
                        <a:lumMod val="75000"/>
                      </a:schemeClr>
                    </a:solidFill>
                  </a:rPr>
                  <a:t>m</a:t>
                </a:r>
              </a:p>
            </p:txBody>
          </p:sp>
        </p:grp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3A860843-F966-4EE5-B5E7-AC67343FC765}"/>
                </a:ext>
              </a:extLst>
            </p:cNvPr>
            <p:cNvCxnSpPr/>
            <p:nvPr/>
          </p:nvCxnSpPr>
          <p:spPr>
            <a:xfrm flipV="1">
              <a:off x="8052622" y="2801566"/>
              <a:ext cx="561113" cy="0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4B33EE3B-D160-497F-B8F6-2A60D708943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046428" y="2764986"/>
              <a:ext cx="561600" cy="0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FFBE8D2A-C6D0-4407-9582-BF97702B795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333178" y="3040717"/>
              <a:ext cx="547843" cy="297950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de flecha 38">
              <a:extLst>
                <a:ext uri="{FF2B5EF4-FFF2-40B4-BE49-F238E27FC236}">
                  <a16:creationId xmlns:a16="http://schemas.microsoft.com/office/drawing/2014/main" id="{3DF4E2FC-94F8-4263-8657-94CC7A99A0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43034" y="3338666"/>
              <a:ext cx="0" cy="733099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4B280A52-940E-473C-8786-79B04AA2B60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200345" y="3150914"/>
              <a:ext cx="539206" cy="287805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967556B9-482F-46C7-BD5D-D6413C29AA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602975" y="2066706"/>
              <a:ext cx="105976" cy="291910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>
              <a:extLst>
                <a:ext uri="{FF2B5EF4-FFF2-40B4-BE49-F238E27FC236}">
                  <a16:creationId xmlns:a16="http://schemas.microsoft.com/office/drawing/2014/main" id="{964AD466-6A4D-4455-998D-6EE3A38750C1}"/>
                </a:ext>
              </a:extLst>
            </p:cNvPr>
            <p:cNvCxnSpPr>
              <a:cxnSpLocks/>
            </p:cNvCxnSpPr>
            <p:nvPr/>
          </p:nvCxnSpPr>
          <p:spPr>
            <a:xfrm>
              <a:off x="8607099" y="2066706"/>
              <a:ext cx="280239" cy="335739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5FCB09E7-2EE2-4D34-AF80-EEA5D738FDC8}"/>
                </a:ext>
              </a:extLst>
            </p:cNvPr>
            <p:cNvCxnSpPr>
              <a:cxnSpLocks/>
            </p:cNvCxnSpPr>
            <p:nvPr/>
          </p:nvCxnSpPr>
          <p:spPr>
            <a:xfrm>
              <a:off x="9254009" y="1970370"/>
              <a:ext cx="12082" cy="358999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6AD407CD-F053-4A63-BEEF-F13EA8ACA0C1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879193" y="3294816"/>
              <a:ext cx="321152" cy="579652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30A26260-0117-42B8-B78E-778668394FA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86007" y="3294816"/>
              <a:ext cx="302990" cy="579652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00918A88-79F5-4A6E-A6F5-40F5FFB210C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1437" y="2280888"/>
              <a:ext cx="381716" cy="284736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9AF8B62B-67E5-4B79-8D7C-4072649E227A}"/>
                </a:ext>
              </a:extLst>
            </p:cNvPr>
            <p:cNvCxnSpPr>
              <a:cxnSpLocks/>
            </p:cNvCxnSpPr>
            <p:nvPr/>
          </p:nvCxnSpPr>
          <p:spPr>
            <a:xfrm>
              <a:off x="8352023" y="2437934"/>
              <a:ext cx="340827" cy="124647"/>
            </a:xfrm>
            <a:prstGeom prst="straightConnector1">
              <a:avLst/>
            </a:prstGeom>
            <a:grpFill/>
            <a:ln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16965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65482DD2-F4C3-4F5F-9AE9-81CEC978ECA7}"/>
              </a:ext>
            </a:extLst>
          </p:cNvPr>
          <p:cNvGrpSpPr/>
          <p:nvPr/>
        </p:nvGrpSpPr>
        <p:grpSpPr>
          <a:xfrm>
            <a:off x="7581193" y="2172945"/>
            <a:ext cx="3391270" cy="2920754"/>
            <a:chOff x="4400363" y="2476869"/>
            <a:chExt cx="3391270" cy="2920754"/>
          </a:xfrm>
        </p:grpSpPr>
        <p:sp>
          <p:nvSpPr>
            <p:cNvPr id="6" name="Cerrar corchete 5">
              <a:extLst>
                <a:ext uri="{FF2B5EF4-FFF2-40B4-BE49-F238E27FC236}">
                  <a16:creationId xmlns:a16="http://schemas.microsoft.com/office/drawing/2014/main" id="{9C78FE1F-7C71-4117-99B0-1F7403199871}"/>
                </a:ext>
              </a:extLst>
            </p:cNvPr>
            <p:cNvSpPr/>
            <p:nvPr/>
          </p:nvSpPr>
          <p:spPr>
            <a:xfrm>
              <a:off x="6095998" y="2476870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7" name="Cerrar corchete 6">
              <a:extLst>
                <a:ext uri="{FF2B5EF4-FFF2-40B4-BE49-F238E27FC236}">
                  <a16:creationId xmlns:a16="http://schemas.microsoft.com/office/drawing/2014/main" id="{4FB98F9A-EE72-4053-8F49-550E512F1FB3}"/>
                </a:ext>
              </a:extLst>
            </p:cNvPr>
            <p:cNvSpPr/>
            <p:nvPr/>
          </p:nvSpPr>
          <p:spPr>
            <a:xfrm flipH="1">
              <a:off x="4400363" y="2476869"/>
              <a:ext cx="1695635" cy="2920753"/>
            </a:xfrm>
            <a:prstGeom prst="rightBracket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id="{B1D10805-7C30-4668-ACED-85B9EB42E49C}"/>
                </a:ext>
              </a:extLst>
            </p:cNvPr>
            <p:cNvCxnSpPr/>
            <p:nvPr/>
          </p:nvCxnSpPr>
          <p:spPr>
            <a:xfrm>
              <a:off x="4400363" y="4199142"/>
              <a:ext cx="3391270" cy="0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812150" y="1843950"/>
            <a:ext cx="57570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Título 1">
            <a:extLst>
              <a:ext uri="{FF2B5EF4-FFF2-40B4-BE49-F238E27FC236}">
                <a16:creationId xmlns:a16="http://schemas.microsoft.com/office/drawing/2014/main" id="{A9991011-01AC-47B5-9D91-653F72504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5929D4B5-97F3-41F2-B989-9EA4F34F0829}"/>
              </a:ext>
            </a:extLst>
          </p:cNvPr>
          <p:cNvGrpSpPr/>
          <p:nvPr/>
        </p:nvGrpSpPr>
        <p:grpSpPr>
          <a:xfrm>
            <a:off x="7910006" y="2564829"/>
            <a:ext cx="1537763" cy="1260625"/>
            <a:chOff x="2912047" y="4683685"/>
            <a:chExt cx="1537763" cy="1260625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2912047" y="4683685"/>
              <a:ext cx="1096055" cy="346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Superficie A</a:t>
              </a:r>
            </a:p>
          </p:txBody>
        </p:sp>
        <p:cxnSp>
          <p:nvCxnSpPr>
            <p:cNvPr id="16" name="Conector recto de flecha 15">
              <a:extLst>
                <a:ext uri="{FF2B5EF4-FFF2-40B4-BE49-F238E27FC236}">
                  <a16:creationId xmlns:a16="http://schemas.microsoft.com/office/drawing/2014/main" id="{6F45CA3E-5629-4956-B565-196E13330157}"/>
                </a:ext>
              </a:extLst>
            </p:cNvPr>
            <p:cNvCxnSpPr/>
            <p:nvPr/>
          </p:nvCxnSpPr>
          <p:spPr>
            <a:xfrm>
              <a:off x="3535410" y="5029910"/>
              <a:ext cx="914400" cy="9144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4BBBF597-F6ED-4963-A390-31D4E1129639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36" name="Grupo 35">
              <a:extLst>
                <a:ext uri="{FF2B5EF4-FFF2-40B4-BE49-F238E27FC236}">
                  <a16:creationId xmlns:a16="http://schemas.microsoft.com/office/drawing/2014/main" id="{4D6BE6D7-291F-4141-BB03-38B420196733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33" name="Grupo 32">
                <a:extLst>
                  <a:ext uri="{FF2B5EF4-FFF2-40B4-BE49-F238E27FC236}">
                    <a16:creationId xmlns:a16="http://schemas.microsoft.com/office/drawing/2014/main" id="{434690C6-DE37-41F7-A54A-49DD0E954BB3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14" name="Conector recto de flecha 13">
                  <a:extLst>
                    <a:ext uri="{FF2B5EF4-FFF2-40B4-BE49-F238E27FC236}">
                      <a16:creationId xmlns:a16="http://schemas.microsoft.com/office/drawing/2014/main" id="{A8A6F833-F8DF-4BD2-8BDE-63C8D812796E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Conector recto de flecha 14">
                  <a:extLst>
                    <a:ext uri="{FF2B5EF4-FFF2-40B4-BE49-F238E27FC236}">
                      <a16:creationId xmlns:a16="http://schemas.microsoft.com/office/drawing/2014/main" id="{95F07573-BD35-4DDA-A734-AA19C5EEC3FB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Conector recto de flecha 18">
                  <a:extLst>
                    <a:ext uri="{FF2B5EF4-FFF2-40B4-BE49-F238E27FC236}">
                      <a16:creationId xmlns:a16="http://schemas.microsoft.com/office/drawing/2014/main" id="{9F34B5E7-7E82-4FA5-B81A-42C71B5A8B58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Conector recto de flecha 19">
                  <a:extLst>
                    <a:ext uri="{FF2B5EF4-FFF2-40B4-BE49-F238E27FC236}">
                      <a16:creationId xmlns:a16="http://schemas.microsoft.com/office/drawing/2014/main" id="{3A4C882E-D9BC-4B1A-9D3B-95A5F04E8D81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Conector recto de flecha 20">
                  <a:extLst>
                    <a:ext uri="{FF2B5EF4-FFF2-40B4-BE49-F238E27FC236}">
                      <a16:creationId xmlns:a16="http://schemas.microsoft.com/office/drawing/2014/main" id="{6EC27B81-7C4E-44E3-A884-E98DC533617F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de flecha 21">
                  <a:extLst>
                    <a:ext uri="{FF2B5EF4-FFF2-40B4-BE49-F238E27FC236}">
                      <a16:creationId xmlns:a16="http://schemas.microsoft.com/office/drawing/2014/main" id="{5699BF23-EDE2-4133-BEF7-15E5397B198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Conector recto de flecha 22">
                  <a:extLst>
                    <a:ext uri="{FF2B5EF4-FFF2-40B4-BE49-F238E27FC236}">
                      <a16:creationId xmlns:a16="http://schemas.microsoft.com/office/drawing/2014/main" id="{5176729B-E136-4670-A445-6B34E09CD6C5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Conector recto de flecha 24">
                  <a:extLst>
                    <a:ext uri="{FF2B5EF4-FFF2-40B4-BE49-F238E27FC236}">
                      <a16:creationId xmlns:a16="http://schemas.microsoft.com/office/drawing/2014/main" id="{C7B9D3C3-17EC-4890-AE46-4F0E75D548A4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Conector recto de flecha 25">
                  <a:extLst>
                    <a:ext uri="{FF2B5EF4-FFF2-40B4-BE49-F238E27FC236}">
                      <a16:creationId xmlns:a16="http://schemas.microsoft.com/office/drawing/2014/main" id="{5B0F1F7F-E6B4-47C5-A442-22702CE5FB08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ector recto de flecha 26">
                  <a:extLst>
                    <a:ext uri="{FF2B5EF4-FFF2-40B4-BE49-F238E27FC236}">
                      <a16:creationId xmlns:a16="http://schemas.microsoft.com/office/drawing/2014/main" id="{44CDBBB8-90A5-4A26-A1BC-C622AF1B7B0F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ector recto de flecha 27">
                  <a:extLst>
                    <a:ext uri="{FF2B5EF4-FFF2-40B4-BE49-F238E27FC236}">
                      <a16:creationId xmlns:a16="http://schemas.microsoft.com/office/drawing/2014/main" id="{1D5D75A7-AD15-4A51-9899-7DDA98214653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ector recto de flecha 28">
                  <a:extLst>
                    <a:ext uri="{FF2B5EF4-FFF2-40B4-BE49-F238E27FC236}">
                      <a16:creationId xmlns:a16="http://schemas.microsoft.com/office/drawing/2014/main" id="{3BEF5ABF-205E-4756-A5BE-4C136296D346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ector recto de flecha 29">
                  <a:extLst>
                    <a:ext uri="{FF2B5EF4-FFF2-40B4-BE49-F238E27FC236}">
                      <a16:creationId xmlns:a16="http://schemas.microsoft.com/office/drawing/2014/main" id="{E45083B3-42A8-4AC3-98AB-A995570C93AF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Conector recto de flecha 30">
                  <a:extLst>
                    <a:ext uri="{FF2B5EF4-FFF2-40B4-BE49-F238E27FC236}">
                      <a16:creationId xmlns:a16="http://schemas.microsoft.com/office/drawing/2014/main" id="{C961410B-5208-4815-9931-3A60319F06A0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Conector recto de flecha 31">
                  <a:extLst>
                    <a:ext uri="{FF2B5EF4-FFF2-40B4-BE49-F238E27FC236}">
                      <a16:creationId xmlns:a16="http://schemas.microsoft.com/office/drawing/2014/main" id="{F506C206-F9C4-42AA-8637-E64BA0D3A955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F0144DB7-52B9-435A-8A45-48B839CB34E5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6C5BB90D-C2A7-49C4-8D63-8F6A588C8898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2792B3CA-DB58-4F92-A000-1824098C6821}"/>
              </a:ext>
            </a:extLst>
          </p:cNvPr>
          <p:cNvSpPr/>
          <p:nvPr/>
        </p:nvSpPr>
        <p:spPr>
          <a:xfrm>
            <a:off x="7457242" y="1950785"/>
            <a:ext cx="3622090" cy="34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8074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upo 36">
            <a:extLst>
              <a:ext uri="{FF2B5EF4-FFF2-40B4-BE49-F238E27FC236}">
                <a16:creationId xmlns:a16="http://schemas.microsoft.com/office/drawing/2014/main" id="{548B87BF-2DCF-4694-B9E5-84F3EECAB919}"/>
              </a:ext>
            </a:extLst>
          </p:cNvPr>
          <p:cNvGrpSpPr/>
          <p:nvPr/>
        </p:nvGrpSpPr>
        <p:grpSpPr>
          <a:xfrm>
            <a:off x="7694954" y="3895217"/>
            <a:ext cx="3163746" cy="654008"/>
            <a:chOff x="5091008" y="3227014"/>
            <a:chExt cx="3163746" cy="654008"/>
          </a:xfrm>
        </p:grpSpPr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943D6425-F814-43F7-B9E6-22FCD8648307}"/>
                </a:ext>
              </a:extLst>
            </p:cNvPr>
            <p:cNvGrpSpPr/>
            <p:nvPr/>
          </p:nvGrpSpPr>
          <p:grpSpPr>
            <a:xfrm>
              <a:off x="5091008" y="3534792"/>
              <a:ext cx="3163746" cy="346230"/>
              <a:chOff x="5091008" y="3534792"/>
              <a:chExt cx="3163746" cy="346230"/>
            </a:xfrm>
          </p:grpSpPr>
          <p:cxnSp>
            <p:nvCxnSpPr>
              <p:cNvPr id="40" name="Conector recto de flecha 39">
                <a:extLst>
                  <a:ext uri="{FF2B5EF4-FFF2-40B4-BE49-F238E27FC236}">
                    <a16:creationId xmlns:a16="http://schemas.microsoft.com/office/drawing/2014/main" id="{0F27E744-C0C4-40A5-8718-6D87CE598A29}"/>
                  </a:ext>
                </a:extLst>
              </p:cNvPr>
              <p:cNvCxnSpPr/>
              <p:nvPr/>
            </p:nvCxnSpPr>
            <p:spPr>
              <a:xfrm>
                <a:off x="6893512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1" name="Conector recto de flecha 40">
                <a:extLst>
                  <a:ext uri="{FF2B5EF4-FFF2-40B4-BE49-F238E27FC236}">
                    <a16:creationId xmlns:a16="http://schemas.microsoft.com/office/drawing/2014/main" id="{9DA8A4CF-9C4D-4682-B48D-8E36AAD6FF5B}"/>
                  </a:ext>
                </a:extLst>
              </p:cNvPr>
              <p:cNvCxnSpPr/>
              <p:nvPr/>
            </p:nvCxnSpPr>
            <p:spPr>
              <a:xfrm>
                <a:off x="711693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2" name="Conector recto de flecha 41">
                <a:extLst>
                  <a:ext uri="{FF2B5EF4-FFF2-40B4-BE49-F238E27FC236}">
                    <a16:creationId xmlns:a16="http://schemas.microsoft.com/office/drawing/2014/main" id="{30C3F266-BB49-454C-A5F3-79D36A49D159}"/>
                  </a:ext>
                </a:extLst>
              </p:cNvPr>
              <p:cNvCxnSpPr/>
              <p:nvPr/>
            </p:nvCxnSpPr>
            <p:spPr>
              <a:xfrm>
                <a:off x="734775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3" name="Conector recto de flecha 42">
                <a:extLst>
                  <a:ext uri="{FF2B5EF4-FFF2-40B4-BE49-F238E27FC236}">
                    <a16:creationId xmlns:a16="http://schemas.microsoft.com/office/drawing/2014/main" id="{5855B5D4-CC0B-44C3-AECD-FA1EC762057E}"/>
                  </a:ext>
                </a:extLst>
              </p:cNvPr>
              <p:cNvCxnSpPr/>
              <p:nvPr/>
            </p:nvCxnSpPr>
            <p:spPr>
              <a:xfrm>
                <a:off x="757117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4" name="Conector recto de flecha 43">
                <a:extLst>
                  <a:ext uri="{FF2B5EF4-FFF2-40B4-BE49-F238E27FC236}">
                    <a16:creationId xmlns:a16="http://schemas.microsoft.com/office/drawing/2014/main" id="{0586FFA4-370A-4AB3-BBB5-5468640E1A78}"/>
                  </a:ext>
                </a:extLst>
              </p:cNvPr>
              <p:cNvCxnSpPr/>
              <p:nvPr/>
            </p:nvCxnSpPr>
            <p:spPr>
              <a:xfrm>
                <a:off x="7800513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5" name="Conector recto de flecha 44">
                <a:extLst>
                  <a:ext uri="{FF2B5EF4-FFF2-40B4-BE49-F238E27FC236}">
                    <a16:creationId xmlns:a16="http://schemas.microsoft.com/office/drawing/2014/main" id="{7B1D0D0C-56BD-44CE-AD3F-409A13B5CC6B}"/>
                  </a:ext>
                </a:extLst>
              </p:cNvPr>
              <p:cNvCxnSpPr/>
              <p:nvPr/>
            </p:nvCxnSpPr>
            <p:spPr>
              <a:xfrm>
                <a:off x="802393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6" name="Conector recto de flecha 45">
                <a:extLst>
                  <a:ext uri="{FF2B5EF4-FFF2-40B4-BE49-F238E27FC236}">
                    <a16:creationId xmlns:a16="http://schemas.microsoft.com/office/drawing/2014/main" id="{9388A6E7-18CB-4657-9F43-B1060EB4AECE}"/>
                  </a:ext>
                </a:extLst>
              </p:cNvPr>
              <p:cNvCxnSpPr/>
              <p:nvPr/>
            </p:nvCxnSpPr>
            <p:spPr>
              <a:xfrm>
                <a:off x="8254754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7" name="Conector recto de flecha 46">
                <a:extLst>
                  <a:ext uri="{FF2B5EF4-FFF2-40B4-BE49-F238E27FC236}">
                    <a16:creationId xmlns:a16="http://schemas.microsoft.com/office/drawing/2014/main" id="{E4CBD1F8-0EF3-400D-87A9-00B531951FFE}"/>
                  </a:ext>
                </a:extLst>
              </p:cNvPr>
              <p:cNvCxnSpPr/>
              <p:nvPr/>
            </p:nvCxnSpPr>
            <p:spPr>
              <a:xfrm>
                <a:off x="5091008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8" name="Conector recto de flecha 47">
                <a:extLst>
                  <a:ext uri="{FF2B5EF4-FFF2-40B4-BE49-F238E27FC236}">
                    <a16:creationId xmlns:a16="http://schemas.microsoft.com/office/drawing/2014/main" id="{FF6F1DC7-3343-412B-ACE9-2F26137C2869}"/>
                  </a:ext>
                </a:extLst>
              </p:cNvPr>
              <p:cNvCxnSpPr/>
              <p:nvPr/>
            </p:nvCxnSpPr>
            <p:spPr>
              <a:xfrm>
                <a:off x="531442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9" name="Conector recto de flecha 48">
                <a:extLst>
                  <a:ext uri="{FF2B5EF4-FFF2-40B4-BE49-F238E27FC236}">
                    <a16:creationId xmlns:a16="http://schemas.microsoft.com/office/drawing/2014/main" id="{DF820048-E64D-44F2-A019-5CA6049523C2}"/>
                  </a:ext>
                </a:extLst>
              </p:cNvPr>
              <p:cNvCxnSpPr/>
              <p:nvPr/>
            </p:nvCxnSpPr>
            <p:spPr>
              <a:xfrm>
                <a:off x="554524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0" name="Conector recto de flecha 49">
                <a:extLst>
                  <a:ext uri="{FF2B5EF4-FFF2-40B4-BE49-F238E27FC236}">
                    <a16:creationId xmlns:a16="http://schemas.microsoft.com/office/drawing/2014/main" id="{4C009784-6A98-465A-B999-C935D5D5FDC2}"/>
                  </a:ext>
                </a:extLst>
              </p:cNvPr>
              <p:cNvCxnSpPr/>
              <p:nvPr/>
            </p:nvCxnSpPr>
            <p:spPr>
              <a:xfrm>
                <a:off x="576867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1" name="Conector recto de flecha 50">
                <a:extLst>
                  <a:ext uri="{FF2B5EF4-FFF2-40B4-BE49-F238E27FC236}">
                    <a16:creationId xmlns:a16="http://schemas.microsoft.com/office/drawing/2014/main" id="{EF9546C4-25D6-4647-B29D-A5240880F93E}"/>
                  </a:ext>
                </a:extLst>
              </p:cNvPr>
              <p:cNvCxnSpPr/>
              <p:nvPr/>
            </p:nvCxnSpPr>
            <p:spPr>
              <a:xfrm>
                <a:off x="5998009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2" name="Conector recto de flecha 51">
                <a:extLst>
                  <a:ext uri="{FF2B5EF4-FFF2-40B4-BE49-F238E27FC236}">
                    <a16:creationId xmlns:a16="http://schemas.microsoft.com/office/drawing/2014/main" id="{CDAAA128-D4A0-4A07-88D0-CC1294945D2B}"/>
                  </a:ext>
                </a:extLst>
              </p:cNvPr>
              <p:cNvCxnSpPr/>
              <p:nvPr/>
            </p:nvCxnSpPr>
            <p:spPr>
              <a:xfrm>
                <a:off x="622143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3" name="Conector recto de flecha 52">
                <a:extLst>
                  <a:ext uri="{FF2B5EF4-FFF2-40B4-BE49-F238E27FC236}">
                    <a16:creationId xmlns:a16="http://schemas.microsoft.com/office/drawing/2014/main" id="{673FAC03-8367-4491-8EA7-CB2726D7307C}"/>
                  </a:ext>
                </a:extLst>
              </p:cNvPr>
              <p:cNvCxnSpPr/>
              <p:nvPr/>
            </p:nvCxnSpPr>
            <p:spPr>
              <a:xfrm>
                <a:off x="6452250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44F5B6E9-760C-48A1-AF3B-DE66406564E6}"/>
                  </a:ext>
                </a:extLst>
              </p:cNvPr>
              <p:cNvCxnSpPr/>
              <p:nvPr/>
            </p:nvCxnSpPr>
            <p:spPr>
              <a:xfrm>
                <a:off x="6675671" y="3534792"/>
                <a:ext cx="0" cy="346230"/>
              </a:xfrm>
              <a:prstGeom prst="straightConnector1">
                <a:avLst/>
              </a:prstGeom>
              <a:ln>
                <a:solidFill>
                  <a:srgbClr val="00B0F0"/>
                </a:solidFill>
                <a:tailEnd type="triangle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8E6F38C8-CD0E-4F68-9CEB-76C231ACF0C9}"/>
                </a:ext>
              </a:extLst>
            </p:cNvPr>
            <p:cNvSpPr txBox="1"/>
            <p:nvPr/>
          </p:nvSpPr>
          <p:spPr>
            <a:xfrm>
              <a:off x="5590695" y="3227014"/>
              <a:ext cx="1959191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rgbClr val="00B0F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Peso de la capa superior</a:t>
              </a:r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2D5E8E27-6579-405A-B1B1-44E83A15988B}"/>
              </a:ext>
            </a:extLst>
          </p:cNvPr>
          <p:cNvSpPr txBox="1"/>
          <p:nvPr/>
        </p:nvSpPr>
        <p:spPr>
          <a:xfrm>
            <a:off x="694643" y="1894383"/>
            <a:ext cx="57570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expresamos las fuerzas que ejerce el líquido?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Observemos por capa.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superficie</a:t>
            </a: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Clr>
                <a:schemeClr val="accent1"/>
              </a:buClr>
              <a:buAutoNum type="arabicPeriod"/>
            </a:pPr>
            <a:r>
              <a: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Capa intermedia</a:t>
            </a: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s-CL" sz="2000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3559884" cy="877660"/>
            <a:chOff x="7296027" y="3171446"/>
            <a:chExt cx="3559884" cy="877660"/>
          </a:xfrm>
        </p:grpSpPr>
        <p:grpSp>
          <p:nvGrpSpPr>
            <p:cNvPr id="58" name="Grupo 57">
              <a:extLst>
                <a:ext uri="{FF2B5EF4-FFF2-40B4-BE49-F238E27FC236}">
                  <a16:creationId xmlns:a16="http://schemas.microsoft.com/office/drawing/2014/main" id="{A710BE87-FE5D-4D4D-81FF-610BE381A646}"/>
                </a:ext>
              </a:extLst>
            </p:cNvPr>
            <p:cNvGrpSpPr/>
            <p:nvPr/>
          </p:nvGrpSpPr>
          <p:grpSpPr>
            <a:xfrm>
              <a:off x="7692165" y="3171446"/>
              <a:ext cx="3163746" cy="654008"/>
              <a:chOff x="5091008" y="3227014"/>
              <a:chExt cx="3163746" cy="654008"/>
            </a:xfrm>
          </p:grpSpPr>
          <p:grpSp>
            <p:nvGrpSpPr>
              <p:cNvPr id="60" name="Grupo 59">
                <a:extLst>
                  <a:ext uri="{FF2B5EF4-FFF2-40B4-BE49-F238E27FC236}">
                    <a16:creationId xmlns:a16="http://schemas.microsoft.com/office/drawing/2014/main" id="{48A124DA-A75E-48C5-A0AB-2EB8C699DA1C}"/>
                  </a:ext>
                </a:extLst>
              </p:cNvPr>
              <p:cNvGrpSpPr/>
              <p:nvPr/>
            </p:nvGrpSpPr>
            <p:grpSpPr>
              <a:xfrm>
                <a:off x="5091008" y="3534792"/>
                <a:ext cx="3163746" cy="346230"/>
                <a:chOff x="5091008" y="3534792"/>
                <a:chExt cx="3163746" cy="346230"/>
              </a:xfrm>
            </p:grpSpPr>
            <p:cxnSp>
              <p:nvCxnSpPr>
                <p:cNvPr id="62" name="Conector recto de flecha 61">
                  <a:extLst>
                    <a:ext uri="{FF2B5EF4-FFF2-40B4-BE49-F238E27FC236}">
                      <a16:creationId xmlns:a16="http://schemas.microsoft.com/office/drawing/2014/main" id="{B5D20A5F-9F90-498C-B186-F13E0EC04778}"/>
                    </a:ext>
                  </a:extLst>
                </p:cNvPr>
                <p:cNvCxnSpPr/>
                <p:nvPr/>
              </p:nvCxnSpPr>
              <p:spPr>
                <a:xfrm>
                  <a:off x="6893512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Conector recto de flecha 62">
                  <a:extLst>
                    <a:ext uri="{FF2B5EF4-FFF2-40B4-BE49-F238E27FC236}">
                      <a16:creationId xmlns:a16="http://schemas.microsoft.com/office/drawing/2014/main" id="{B2C52D69-5E80-40A5-AB57-59EEF3B0CA10}"/>
                    </a:ext>
                  </a:extLst>
                </p:cNvPr>
                <p:cNvCxnSpPr/>
                <p:nvPr/>
              </p:nvCxnSpPr>
              <p:spPr>
                <a:xfrm>
                  <a:off x="711693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Conector recto de flecha 63">
                  <a:extLst>
                    <a:ext uri="{FF2B5EF4-FFF2-40B4-BE49-F238E27FC236}">
                      <a16:creationId xmlns:a16="http://schemas.microsoft.com/office/drawing/2014/main" id="{C59594E5-A7B5-48F5-8228-6FFA2C120182}"/>
                    </a:ext>
                  </a:extLst>
                </p:cNvPr>
                <p:cNvCxnSpPr/>
                <p:nvPr/>
              </p:nvCxnSpPr>
              <p:spPr>
                <a:xfrm>
                  <a:off x="734775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5" name="Conector recto de flecha 64">
                  <a:extLst>
                    <a:ext uri="{FF2B5EF4-FFF2-40B4-BE49-F238E27FC236}">
                      <a16:creationId xmlns:a16="http://schemas.microsoft.com/office/drawing/2014/main" id="{AD3BA161-2FE1-4DB2-9584-7F1565F4C429}"/>
                    </a:ext>
                  </a:extLst>
                </p:cNvPr>
                <p:cNvCxnSpPr/>
                <p:nvPr/>
              </p:nvCxnSpPr>
              <p:spPr>
                <a:xfrm>
                  <a:off x="757117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Conector recto de flecha 65">
                  <a:extLst>
                    <a:ext uri="{FF2B5EF4-FFF2-40B4-BE49-F238E27FC236}">
                      <a16:creationId xmlns:a16="http://schemas.microsoft.com/office/drawing/2014/main" id="{F492F853-9649-495D-B41B-C3617257AFE0}"/>
                    </a:ext>
                  </a:extLst>
                </p:cNvPr>
                <p:cNvCxnSpPr/>
                <p:nvPr/>
              </p:nvCxnSpPr>
              <p:spPr>
                <a:xfrm>
                  <a:off x="7800513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7" name="Conector recto de flecha 66">
                  <a:extLst>
                    <a:ext uri="{FF2B5EF4-FFF2-40B4-BE49-F238E27FC236}">
                      <a16:creationId xmlns:a16="http://schemas.microsoft.com/office/drawing/2014/main" id="{A8A88DE7-B45F-44CC-B008-AC42186DD61C}"/>
                    </a:ext>
                  </a:extLst>
                </p:cNvPr>
                <p:cNvCxnSpPr/>
                <p:nvPr/>
              </p:nvCxnSpPr>
              <p:spPr>
                <a:xfrm>
                  <a:off x="802393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Conector recto de flecha 67">
                  <a:extLst>
                    <a:ext uri="{FF2B5EF4-FFF2-40B4-BE49-F238E27FC236}">
                      <a16:creationId xmlns:a16="http://schemas.microsoft.com/office/drawing/2014/main" id="{25C35B0B-F896-49E4-BBD6-4527D2D7DAF1}"/>
                    </a:ext>
                  </a:extLst>
                </p:cNvPr>
                <p:cNvCxnSpPr/>
                <p:nvPr/>
              </p:nvCxnSpPr>
              <p:spPr>
                <a:xfrm>
                  <a:off x="8254754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Conector recto de flecha 68">
                  <a:extLst>
                    <a:ext uri="{FF2B5EF4-FFF2-40B4-BE49-F238E27FC236}">
                      <a16:creationId xmlns:a16="http://schemas.microsoft.com/office/drawing/2014/main" id="{10E3C454-C68D-4967-999A-DD542E344426}"/>
                    </a:ext>
                  </a:extLst>
                </p:cNvPr>
                <p:cNvCxnSpPr/>
                <p:nvPr/>
              </p:nvCxnSpPr>
              <p:spPr>
                <a:xfrm>
                  <a:off x="5091008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Conector recto de flecha 69">
                  <a:extLst>
                    <a:ext uri="{FF2B5EF4-FFF2-40B4-BE49-F238E27FC236}">
                      <a16:creationId xmlns:a16="http://schemas.microsoft.com/office/drawing/2014/main" id="{163E8850-3F65-43DB-9DCF-B14EEE350520}"/>
                    </a:ext>
                  </a:extLst>
                </p:cNvPr>
                <p:cNvCxnSpPr/>
                <p:nvPr/>
              </p:nvCxnSpPr>
              <p:spPr>
                <a:xfrm>
                  <a:off x="531442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Conector recto de flecha 70">
                  <a:extLst>
                    <a:ext uri="{FF2B5EF4-FFF2-40B4-BE49-F238E27FC236}">
                      <a16:creationId xmlns:a16="http://schemas.microsoft.com/office/drawing/2014/main" id="{0D6EDF5A-771D-41B6-868E-5F0D6C5B30D2}"/>
                    </a:ext>
                  </a:extLst>
                </p:cNvPr>
                <p:cNvCxnSpPr/>
                <p:nvPr/>
              </p:nvCxnSpPr>
              <p:spPr>
                <a:xfrm>
                  <a:off x="554524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Conector recto de flecha 71">
                  <a:extLst>
                    <a:ext uri="{FF2B5EF4-FFF2-40B4-BE49-F238E27FC236}">
                      <a16:creationId xmlns:a16="http://schemas.microsoft.com/office/drawing/2014/main" id="{28BD9546-9B65-448B-B691-5E4BF89CEB77}"/>
                    </a:ext>
                  </a:extLst>
                </p:cNvPr>
                <p:cNvCxnSpPr/>
                <p:nvPr/>
              </p:nvCxnSpPr>
              <p:spPr>
                <a:xfrm>
                  <a:off x="576867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Conector recto de flecha 72">
                  <a:extLst>
                    <a:ext uri="{FF2B5EF4-FFF2-40B4-BE49-F238E27FC236}">
                      <a16:creationId xmlns:a16="http://schemas.microsoft.com/office/drawing/2014/main" id="{77D6E7A6-4DCD-4ED5-AA70-C551FDED2CD2}"/>
                    </a:ext>
                  </a:extLst>
                </p:cNvPr>
                <p:cNvCxnSpPr/>
                <p:nvPr/>
              </p:nvCxnSpPr>
              <p:spPr>
                <a:xfrm>
                  <a:off x="5998009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Conector recto de flecha 73">
                  <a:extLst>
                    <a:ext uri="{FF2B5EF4-FFF2-40B4-BE49-F238E27FC236}">
                      <a16:creationId xmlns:a16="http://schemas.microsoft.com/office/drawing/2014/main" id="{ED2512E8-D1B2-4A78-A9C3-81E2A0E801DC}"/>
                    </a:ext>
                  </a:extLst>
                </p:cNvPr>
                <p:cNvCxnSpPr/>
                <p:nvPr/>
              </p:nvCxnSpPr>
              <p:spPr>
                <a:xfrm>
                  <a:off x="622143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Conector recto de flecha 74">
                  <a:extLst>
                    <a:ext uri="{FF2B5EF4-FFF2-40B4-BE49-F238E27FC236}">
                      <a16:creationId xmlns:a16="http://schemas.microsoft.com/office/drawing/2014/main" id="{186674F5-1B66-478A-9C0B-A89886D5ECB3}"/>
                    </a:ext>
                  </a:extLst>
                </p:cNvPr>
                <p:cNvCxnSpPr/>
                <p:nvPr/>
              </p:nvCxnSpPr>
              <p:spPr>
                <a:xfrm>
                  <a:off x="6452250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Conector recto de flecha 75">
                  <a:extLst>
                    <a:ext uri="{FF2B5EF4-FFF2-40B4-BE49-F238E27FC236}">
                      <a16:creationId xmlns:a16="http://schemas.microsoft.com/office/drawing/2014/main" id="{D75DF9AC-E8D9-475D-864E-7456A2C1A12E}"/>
                    </a:ext>
                  </a:extLst>
                </p:cNvPr>
                <p:cNvCxnSpPr/>
                <p:nvPr/>
              </p:nvCxnSpPr>
              <p:spPr>
                <a:xfrm>
                  <a:off x="6675671" y="3534792"/>
                  <a:ext cx="0" cy="34623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5"/>
                </a:lnRef>
                <a:fillRef idx="0">
                  <a:schemeClr val="accent5"/>
                </a:fillRef>
                <a:effectRef idx="0">
                  <a:schemeClr val="accent5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D3AE8546-429D-4E23-9721-4C1763E783AA}"/>
                  </a:ext>
                </a:extLst>
              </p:cNvPr>
              <p:cNvSpPr txBox="1"/>
              <p:nvPr/>
            </p:nvSpPr>
            <p:spPr>
              <a:xfrm>
                <a:off x="5792257" y="3227014"/>
                <a:ext cx="163698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dirty="0">
                    <a:solidFill>
                      <a:schemeClr val="accent5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Presión atmosférica</a:t>
                </a:r>
              </a:p>
            </p:txBody>
          </p:sp>
        </p:grp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47001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465BBF6F-A949-47B4-BD70-CFC83FFF44C9}"/>
              </a:ext>
            </a:extLst>
          </p:cNvPr>
          <p:cNvGrpSpPr/>
          <p:nvPr/>
        </p:nvGrpSpPr>
        <p:grpSpPr>
          <a:xfrm>
            <a:off x="7457242" y="1950785"/>
            <a:ext cx="3622090" cy="3142914"/>
            <a:chOff x="4856085" y="2006353"/>
            <a:chExt cx="3622090" cy="3142914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65482DD2-F4C3-4F5F-9AE9-81CEC978ECA7}"/>
                </a:ext>
              </a:extLst>
            </p:cNvPr>
            <p:cNvGrpSpPr/>
            <p:nvPr/>
          </p:nvGrpSpPr>
          <p:grpSpPr>
            <a:xfrm>
              <a:off x="4980036" y="2228513"/>
              <a:ext cx="3391270" cy="2920754"/>
              <a:chOff x="4400363" y="2476869"/>
              <a:chExt cx="3391270" cy="2920754"/>
            </a:xfrm>
          </p:grpSpPr>
          <p:sp>
            <p:nvSpPr>
              <p:cNvPr id="6" name="Cerrar corchete 5">
                <a:extLst>
                  <a:ext uri="{FF2B5EF4-FFF2-40B4-BE49-F238E27FC236}">
                    <a16:creationId xmlns:a16="http://schemas.microsoft.com/office/drawing/2014/main" id="{9C78FE1F-7C71-4117-99B0-1F7403199871}"/>
                  </a:ext>
                </a:extLst>
              </p:cNvPr>
              <p:cNvSpPr/>
              <p:nvPr/>
            </p:nvSpPr>
            <p:spPr>
              <a:xfrm>
                <a:off x="6095998" y="2476870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" name="Cerrar corchete 6">
                <a:extLst>
                  <a:ext uri="{FF2B5EF4-FFF2-40B4-BE49-F238E27FC236}">
                    <a16:creationId xmlns:a16="http://schemas.microsoft.com/office/drawing/2014/main" id="{4FB98F9A-EE72-4053-8F49-550E512F1FB3}"/>
                  </a:ext>
                </a:extLst>
              </p:cNvPr>
              <p:cNvSpPr/>
              <p:nvPr/>
            </p:nvSpPr>
            <p:spPr>
              <a:xfrm flipH="1">
                <a:off x="4400363" y="2476869"/>
                <a:ext cx="1695635" cy="2920753"/>
              </a:xfrm>
              <a:prstGeom prst="rightBracket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cxnSp>
            <p:nvCxnSpPr>
              <p:cNvPr id="8" name="Conector recto 7">
                <a:extLst>
                  <a:ext uri="{FF2B5EF4-FFF2-40B4-BE49-F238E27FC236}">
                    <a16:creationId xmlns:a16="http://schemas.microsoft.com/office/drawing/2014/main" id="{B1D10805-7C30-4668-ACED-85B9EB42E49C}"/>
                  </a:ext>
                </a:extLst>
              </p:cNvPr>
              <p:cNvCxnSpPr/>
              <p:nvPr/>
            </p:nvCxnSpPr>
            <p:spPr>
              <a:xfrm>
                <a:off x="4400363" y="4199142"/>
                <a:ext cx="3391270" cy="0"/>
              </a:xfrm>
              <a:prstGeom prst="line">
                <a:avLst/>
              </a:prstGeom>
              <a:ln w="1905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CDB8F18B-7527-467A-98AB-C3B8022D5F1D}"/>
                </a:ext>
              </a:extLst>
            </p:cNvPr>
            <p:cNvSpPr/>
            <p:nvPr/>
          </p:nvSpPr>
          <p:spPr>
            <a:xfrm>
              <a:off x="4856085" y="2006353"/>
              <a:ext cx="3622090" cy="346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01B01670-67C7-408D-A66E-F93403DA1623}"/>
              </a:ext>
            </a:extLst>
          </p:cNvPr>
          <p:cNvCxnSpPr/>
          <p:nvPr/>
        </p:nvCxnSpPr>
        <p:spPr>
          <a:xfrm>
            <a:off x="7581193" y="4598033"/>
            <a:ext cx="3391270" cy="0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upo 4">
            <a:extLst>
              <a:ext uri="{FF2B5EF4-FFF2-40B4-BE49-F238E27FC236}">
                <a16:creationId xmlns:a16="http://schemas.microsoft.com/office/drawing/2014/main" id="{BE8E6CCD-56E8-43BF-89F3-15FBF33E1F18}"/>
              </a:ext>
            </a:extLst>
          </p:cNvPr>
          <p:cNvGrpSpPr/>
          <p:nvPr/>
        </p:nvGrpSpPr>
        <p:grpSpPr>
          <a:xfrm>
            <a:off x="6729182" y="3895217"/>
            <a:ext cx="372954" cy="702816"/>
            <a:chOff x="6729182" y="3895217"/>
            <a:chExt cx="372954" cy="702816"/>
          </a:xfrm>
        </p:grpSpPr>
        <p:cxnSp>
          <p:nvCxnSpPr>
            <p:cNvPr id="9" name="Conector recto de flecha 8">
              <a:extLst>
                <a:ext uri="{FF2B5EF4-FFF2-40B4-BE49-F238E27FC236}">
                  <a16:creationId xmlns:a16="http://schemas.microsoft.com/office/drawing/2014/main" id="{9A26D219-4A3E-4CCF-B4B2-63AC97206945}"/>
                </a:ext>
              </a:extLst>
            </p:cNvPr>
            <p:cNvCxnSpPr/>
            <p:nvPr/>
          </p:nvCxnSpPr>
          <p:spPr>
            <a:xfrm>
              <a:off x="7102136" y="3895217"/>
              <a:ext cx="0" cy="702816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656A88BB-13D3-46CC-ABBE-67E5A662BDD0}"/>
                </a:ext>
              </a:extLst>
            </p:cNvPr>
            <p:cNvSpPr txBox="1"/>
            <p:nvPr/>
          </p:nvSpPr>
          <p:spPr>
            <a:xfrm>
              <a:off x="6729182" y="4049105"/>
              <a:ext cx="2929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</a:t>
              </a:r>
            </a:p>
          </p:txBody>
        </p:sp>
      </p:grpSp>
      <p:sp>
        <p:nvSpPr>
          <p:cNvPr id="56" name="Título 1">
            <a:extLst>
              <a:ext uri="{FF2B5EF4-FFF2-40B4-BE49-F238E27FC236}">
                <a16:creationId xmlns:a16="http://schemas.microsoft.com/office/drawing/2014/main" id="{7147BDEB-063E-4AAC-BB2C-99CA884A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76" y="73944"/>
            <a:ext cx="10871200" cy="990600"/>
          </a:xfrm>
        </p:spPr>
        <p:txBody>
          <a:bodyPr/>
          <a:lstStyle/>
          <a:p>
            <a:r>
              <a:rPr lang="es-CL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Presión de los fluidos</a:t>
            </a:r>
          </a:p>
        </p:txBody>
      </p:sp>
      <p:grpSp>
        <p:nvGrpSpPr>
          <p:cNvPr id="57" name="Grupo 56">
            <a:extLst>
              <a:ext uri="{FF2B5EF4-FFF2-40B4-BE49-F238E27FC236}">
                <a16:creationId xmlns:a16="http://schemas.microsoft.com/office/drawing/2014/main" id="{A96F2DC3-D468-41D9-B0BD-6DC976A30BA6}"/>
              </a:ext>
            </a:extLst>
          </p:cNvPr>
          <p:cNvGrpSpPr/>
          <p:nvPr/>
        </p:nvGrpSpPr>
        <p:grpSpPr>
          <a:xfrm>
            <a:off x="7296027" y="3171446"/>
            <a:ext cx="2734374" cy="877660"/>
            <a:chOff x="7296027" y="3171446"/>
            <a:chExt cx="2734374" cy="877660"/>
          </a:xfrm>
        </p:grpSpPr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D3AE8546-429D-4E23-9721-4C1763E783AA}"/>
                </a:ext>
              </a:extLst>
            </p:cNvPr>
            <p:cNvSpPr txBox="1"/>
            <p:nvPr/>
          </p:nvSpPr>
          <p:spPr>
            <a:xfrm>
              <a:off x="8393414" y="3171446"/>
              <a:ext cx="16369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Presión atmosférica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06D938B-1739-4687-8ADC-7C6DE394591C}"/>
                </a:ext>
              </a:extLst>
            </p:cNvPr>
            <p:cNvSpPr txBox="1"/>
            <p:nvPr/>
          </p:nvSpPr>
          <p:spPr>
            <a:xfrm>
              <a:off x="7296027" y="3741329"/>
              <a:ext cx="2840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>
                  <a:solidFill>
                    <a:schemeClr val="accent5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691AD3C-AEC7-4E09-8C37-7B941A4135A0}"/>
              </a:ext>
            </a:extLst>
          </p:cNvPr>
          <p:cNvSpPr txBox="1"/>
          <p:nvPr/>
        </p:nvSpPr>
        <p:spPr>
          <a:xfrm>
            <a:off x="7297970" y="4442664"/>
            <a:ext cx="2840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0BBB476E-7057-486B-8A64-0A44E2EADB0E}"/>
              </a:ext>
            </a:extLst>
          </p:cNvPr>
          <p:cNvGrpSpPr/>
          <p:nvPr/>
        </p:nvGrpSpPr>
        <p:grpSpPr>
          <a:xfrm>
            <a:off x="688106" y="1853125"/>
            <a:ext cx="5757080" cy="2554545"/>
            <a:chOff x="858757" y="1083284"/>
            <a:chExt cx="5757080" cy="255454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2D5E8E27-6579-405A-B1B1-44E83A15988B}"/>
                </a:ext>
              </a:extLst>
            </p:cNvPr>
            <p:cNvSpPr txBox="1"/>
            <p:nvPr/>
          </p:nvSpPr>
          <p:spPr>
            <a:xfrm>
              <a:off x="858757" y="1083284"/>
              <a:ext cx="5757080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r>
                <a:rPr lang="es-CL" sz="2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Para un líquido de densidad uniforme en equilibrio, expresamos las presiones tal que:</a:t>
              </a: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s-CL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/>
                <p:nvPr/>
              </p:nvSpPr>
              <p:spPr>
                <a:xfrm>
                  <a:off x="2575320" y="2676117"/>
                  <a:ext cx="2894963" cy="523220"/>
                </a:xfrm>
                <a:prstGeom prst="rect">
                  <a:avLst/>
                </a:prstGeom>
                <a:noFill/>
                <a:ln>
                  <a:solidFill>
                    <a:srgbClr val="C00000"/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800" i="1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=</m:t>
                        </m:r>
                        <m:sSub>
                          <m:sSubPr>
                            <m:ctrlPr>
                              <a:rPr lang="es-CL" sz="2800" i="1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s-ES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GB" sz="2800" b="0" i="0" smtClean="0">
                                <a:solidFill>
                                  <a:schemeClr val="accent2"/>
                                </a:solidFill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alibri" panose="020F0502020204030204" pitchFamily="34" charset="0"/>
                          </a:rPr>
                          <m:t>ρgh</m:t>
                        </m:r>
                      </m:oMath>
                    </m:oMathPara>
                  </a14:m>
                  <a:endParaRPr lang="es-CL" sz="2800" dirty="0"/>
                </a:p>
              </p:txBody>
            </p:sp>
          </mc:Choice>
          <mc:Fallback xmlns="">
            <p:sp>
              <p:nvSpPr>
                <p:cNvPr id="77" name="CuadroTexto 76">
                  <a:extLst>
                    <a:ext uri="{FF2B5EF4-FFF2-40B4-BE49-F238E27FC236}">
                      <a16:creationId xmlns:a16="http://schemas.microsoft.com/office/drawing/2014/main" id="{17EC2F25-2B6E-4C2F-90FF-21C6599EF7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75320" y="2676117"/>
                  <a:ext cx="2894963" cy="523220"/>
                </a:xfrm>
                <a:prstGeom prst="rect">
                  <a:avLst/>
                </a:prstGeom>
                <a:blipFill>
                  <a:blip r:embed="rId2"/>
                  <a:stretch>
                    <a:fillRect b="-20930"/>
                  </a:stretch>
                </a:blipFill>
                <a:ln>
                  <a:solidFill>
                    <a:srgbClr val="C00000"/>
                  </a:solidFill>
                </a:ln>
              </p:spPr>
              <p:txBody>
                <a:bodyPr/>
                <a:lstStyle/>
                <a:p>
                  <a:r>
                    <a:rPr lang="es-ES_tradn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78F6E44C-BCEC-4A26-BC5A-65D6808C4A30}"/>
              </a:ext>
            </a:extLst>
          </p:cNvPr>
          <p:cNvGrpSpPr/>
          <p:nvPr/>
        </p:nvGrpSpPr>
        <p:grpSpPr>
          <a:xfrm>
            <a:off x="10972463" y="2071439"/>
            <a:ext cx="939400" cy="2910281"/>
            <a:chOff x="10972463" y="2071439"/>
            <a:chExt cx="939400" cy="2910281"/>
          </a:xfrm>
        </p:grpSpPr>
        <p:cxnSp>
          <p:nvCxnSpPr>
            <p:cNvPr id="21" name="Conector recto de flecha 20">
              <a:extLst>
                <a:ext uri="{FF2B5EF4-FFF2-40B4-BE49-F238E27FC236}">
                  <a16:creationId xmlns:a16="http://schemas.microsoft.com/office/drawing/2014/main" id="{4392A048-B0CB-41F8-A305-4853830CF586}"/>
                </a:ext>
              </a:extLst>
            </p:cNvPr>
            <p:cNvCxnSpPr>
              <a:cxnSpLocks/>
            </p:cNvCxnSpPr>
            <p:nvPr/>
          </p:nvCxnSpPr>
          <p:spPr>
            <a:xfrm>
              <a:off x="11442163" y="2379216"/>
              <a:ext cx="0" cy="2602504"/>
            </a:xfrm>
            <a:prstGeom prst="straightConnector1">
              <a:avLst/>
            </a:prstGeom>
            <a:ln>
              <a:solidFill>
                <a:srgbClr val="0070C0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CuadroTexto 21">
              <a:extLst>
                <a:ext uri="{FF2B5EF4-FFF2-40B4-BE49-F238E27FC236}">
                  <a16:creationId xmlns:a16="http://schemas.microsoft.com/office/drawing/2014/main" id="{F5CA43FF-DB4A-4B0F-A3A2-6FBA83EA15EA}"/>
                </a:ext>
              </a:extLst>
            </p:cNvPr>
            <p:cNvSpPr txBox="1"/>
            <p:nvPr/>
          </p:nvSpPr>
          <p:spPr>
            <a:xfrm>
              <a:off x="11308050" y="2071439"/>
              <a:ext cx="2985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</a:p>
          </p:txBody>
        </p:sp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01782199-7F77-455B-A57C-EEABC0F6A7F9}"/>
                </a:ext>
              </a:extLst>
            </p:cNvPr>
            <p:cNvSpPr txBox="1"/>
            <p:nvPr/>
          </p:nvSpPr>
          <p:spPr>
            <a:xfrm>
              <a:off x="11463409" y="3680468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4FD6A3E8-5CB3-4E89-99A4-3A5ABAA8C5F4}"/>
                </a:ext>
              </a:extLst>
            </p:cNvPr>
            <p:cNvSpPr txBox="1"/>
            <p:nvPr/>
          </p:nvSpPr>
          <p:spPr>
            <a:xfrm>
              <a:off x="11463409" y="4422829"/>
              <a:ext cx="4484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CL" baseline="-250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3C168D77-7938-4202-930B-DC1AEAD16D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3887624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id="{CCD6B317-E820-4AA7-AB00-42D22A5BEE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72463" y="4596552"/>
              <a:ext cx="490946" cy="0"/>
            </a:xfrm>
            <a:prstGeom prst="line">
              <a:avLst/>
            </a:prstGeom>
            <a:ln>
              <a:solidFill>
                <a:srgbClr val="0070C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C2716C55-9462-4D77-AE8B-813F228E6F2A}"/>
                  </a:ext>
                </a:extLst>
              </p:cNvPr>
              <p:cNvSpPr txBox="1"/>
              <p:nvPr/>
            </p:nvSpPr>
            <p:spPr>
              <a:xfrm>
                <a:off x="1714566" y="4832088"/>
                <a:ext cx="3691331" cy="523220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ρg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b>
                          <m:r>
                            <a:rPr lang="en-GB" sz="280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C2716C55-9462-4D77-AE8B-813F228E6F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566" y="4832088"/>
                <a:ext cx="3691331" cy="523220"/>
              </a:xfrm>
              <a:prstGeom prst="rect">
                <a:avLst/>
              </a:prstGeom>
              <a:blipFill>
                <a:blip r:embed="rId3"/>
                <a:stretch>
                  <a:fillRect b="-11905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6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E5806643-1C43-4503-B47F-979510DB60D5}"/>
              </a:ext>
            </a:extLst>
          </p:cNvPr>
          <p:cNvSpPr txBox="1">
            <a:spLocks/>
          </p:cNvSpPr>
          <p:nvPr/>
        </p:nvSpPr>
        <p:spPr>
          <a:xfrm>
            <a:off x="392891" y="0"/>
            <a:ext cx="10259785" cy="76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CL" sz="4400" dirty="0">
                <a:solidFill>
                  <a:schemeClr val="accent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Ecuación de Bernoulli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/>
              <p:nvPr/>
            </p:nvSpPr>
            <p:spPr>
              <a:xfrm>
                <a:off x="5054799" y="1530090"/>
                <a:ext cx="6365675" cy="3416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buClr>
                    <a:schemeClr val="accent1"/>
                  </a:buClr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La manera en que podemos relacionar las variables de presión, altura de agua y velocidad de su movimiento, es mediante la ecuación de Bernoulli.</a:t>
                </a:r>
              </a:p>
              <a:p>
                <a:pPr>
                  <a:buClr>
                    <a:schemeClr val="accent1"/>
                  </a:buClr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buClr>
                    <a:schemeClr val="accent1"/>
                  </a:buClr>
                </a:pP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Para un </a:t>
                </a:r>
                <a:r>
                  <a:rPr lang="es-CL" sz="2400" b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fluido incompresible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de densidad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i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ρ</m:t>
                    </m:r>
                  </m:oMath>
                </a14:m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en </a:t>
                </a:r>
                <a:r>
                  <a:rPr lang="es-CL" sz="2400" b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flujo estable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y </a:t>
                </a:r>
                <a:r>
                  <a:rPr lang="es-CL" sz="2400" b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sin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pérdidas por </a:t>
                </a:r>
                <a:r>
                  <a:rPr lang="es-CL" sz="2400" b="1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viscosidad</a:t>
                </a:r>
                <a:r>
                  <a:rPr lang="es-CL" sz="24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, se verifica para cualquier par de puntos (1 y 2):</a:t>
                </a:r>
              </a:p>
              <a:p>
                <a:pPr>
                  <a:buClr>
                    <a:schemeClr val="accent1"/>
                  </a:buClr>
                </a:pPr>
                <a:endParaRPr lang="es-CL" sz="2400" dirty="0">
                  <a:solidFill>
                    <a:schemeClr val="accent2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651D4CBB-7B70-4BA9-9ED5-93F274B5B8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4799" y="1530090"/>
                <a:ext cx="6365675" cy="3416320"/>
              </a:xfrm>
              <a:prstGeom prst="rect">
                <a:avLst/>
              </a:prstGeom>
              <a:blipFill>
                <a:blip r:embed="rId3"/>
                <a:stretch>
                  <a:fillRect l="-1392" t="-148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B003B50E-B186-486C-8076-FADC2E2A9B0B}"/>
                  </a:ext>
                </a:extLst>
              </p:cNvPr>
              <p:cNvSpPr txBox="1"/>
              <p:nvPr/>
            </p:nvSpPr>
            <p:spPr>
              <a:xfrm>
                <a:off x="4810452" y="5311315"/>
                <a:ext cx="6365675" cy="898964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</m:t>
                      </m:r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g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b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f>
                        <m:fPr>
                          <m:ctrlPr>
                            <a:rPr lang="en-GB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</m:t>
                      </m:r>
                      <m:sSubSup>
                        <m:sSubSupPr>
                          <m:ctrlPr>
                            <a:rPr lang="en-GB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e>
                        <m:sub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sub>
                        <m:sup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bSup>
                      <m:r>
                        <a:rPr lang="en-GB" sz="2800" b="0" i="0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p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</m:t>
                      </m:r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g</m:t>
                      </m:r>
                      <m:sSub>
                        <m:sSubPr>
                          <m:ctrlPr>
                            <a:rPr lang="es-CL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y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+</m:t>
                      </m:r>
                      <m:f>
                        <m:fPr>
                          <m:ctrlPr>
                            <a:rPr lang="en-GB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GB" sz="2800" i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ρ</m:t>
                      </m:r>
                      <m:sSubSup>
                        <m:sSubSupPr>
                          <m:ctrlPr>
                            <a:rPr lang="en-GB" sz="2800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v</m:t>
                          </m:r>
                        </m:e>
                        <m:sub>
                          <m:r>
                            <a:rPr lang="en-GB" sz="2800" b="0" i="0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b>
                        <m:sup>
                          <m:r>
                            <a:rPr lang="en-GB" sz="2800" i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Calibri" panose="020F0502020204030204" pitchFamily="34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s-CL" sz="2800" dirty="0"/>
              </a:p>
            </p:txBody>
          </p:sp>
        </mc:Choice>
        <mc:Fallback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B003B50E-B186-486C-8076-FADC2E2A9B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452" y="5311315"/>
                <a:ext cx="6365675" cy="898964"/>
              </a:xfrm>
              <a:prstGeom prst="rect">
                <a:avLst/>
              </a:prstGeom>
              <a:blipFill>
                <a:blip r:embed="rId4"/>
                <a:stretch>
                  <a:fillRect b="-6849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Grupo 14">
            <a:extLst>
              <a:ext uri="{FF2B5EF4-FFF2-40B4-BE49-F238E27FC236}">
                <a16:creationId xmlns:a16="http://schemas.microsoft.com/office/drawing/2014/main" id="{916C18F9-B5F2-B044-AA12-0C7558FDA38E}"/>
              </a:ext>
            </a:extLst>
          </p:cNvPr>
          <p:cNvGrpSpPr/>
          <p:nvPr/>
        </p:nvGrpSpPr>
        <p:grpSpPr>
          <a:xfrm>
            <a:off x="3489708" y="2105726"/>
            <a:ext cx="744486" cy="1415351"/>
            <a:chOff x="3489708" y="2105726"/>
            <a:chExt cx="744486" cy="1415351"/>
          </a:xfrm>
        </p:grpSpPr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EE981150-3724-574B-BF1B-2EA8AE1305BE}"/>
                </a:ext>
              </a:extLst>
            </p:cNvPr>
            <p:cNvSpPr/>
            <p:nvPr/>
          </p:nvSpPr>
          <p:spPr>
            <a:xfrm>
              <a:off x="3489708" y="2955424"/>
              <a:ext cx="496494" cy="5656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1C40F1E2-3FB7-704B-AF49-F0BD682FF4A5}"/>
                </a:ext>
              </a:extLst>
            </p:cNvPr>
            <p:cNvSpPr/>
            <p:nvPr/>
          </p:nvSpPr>
          <p:spPr>
            <a:xfrm>
              <a:off x="3812697" y="2105726"/>
              <a:ext cx="421497" cy="3571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956FC18D-846E-8940-9877-2E3580B2F787}"/>
              </a:ext>
            </a:extLst>
          </p:cNvPr>
          <p:cNvGrpSpPr/>
          <p:nvPr/>
        </p:nvGrpSpPr>
        <p:grpSpPr>
          <a:xfrm>
            <a:off x="392891" y="1871455"/>
            <a:ext cx="4136247" cy="4338824"/>
            <a:chOff x="392891" y="1457117"/>
            <a:chExt cx="4136247" cy="4338824"/>
          </a:xfrm>
        </p:grpSpPr>
        <p:grpSp>
          <p:nvGrpSpPr>
            <p:cNvPr id="18" name="Grupo 17">
              <a:extLst>
                <a:ext uri="{FF2B5EF4-FFF2-40B4-BE49-F238E27FC236}">
                  <a16:creationId xmlns:a16="http://schemas.microsoft.com/office/drawing/2014/main" id="{BB8397D5-EA69-AA44-A685-D695B718487D}"/>
                </a:ext>
              </a:extLst>
            </p:cNvPr>
            <p:cNvGrpSpPr/>
            <p:nvPr/>
          </p:nvGrpSpPr>
          <p:grpSpPr>
            <a:xfrm>
              <a:off x="392891" y="1457117"/>
              <a:ext cx="4136247" cy="4338824"/>
              <a:chOff x="392891" y="1457117"/>
              <a:chExt cx="4136247" cy="4338824"/>
            </a:xfrm>
          </p:grpSpPr>
          <p:cxnSp>
            <p:nvCxnSpPr>
              <p:cNvPr id="3" name="Conector recto 2">
                <a:extLst>
                  <a:ext uri="{FF2B5EF4-FFF2-40B4-BE49-F238E27FC236}">
                    <a16:creationId xmlns:a16="http://schemas.microsoft.com/office/drawing/2014/main" id="{970AD5E0-A768-404D-A1B7-F03273CF29E9}"/>
                  </a:ext>
                </a:extLst>
              </p:cNvPr>
              <p:cNvCxnSpPr/>
              <p:nvPr/>
            </p:nvCxnSpPr>
            <p:spPr>
              <a:xfrm>
                <a:off x="571500" y="5795941"/>
                <a:ext cx="3957638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" name="Grupo 11">
                <a:extLst>
                  <a:ext uri="{FF2B5EF4-FFF2-40B4-BE49-F238E27FC236}">
                    <a16:creationId xmlns:a16="http://schemas.microsoft.com/office/drawing/2014/main" id="{1F00A766-5F51-8841-9F52-B815540562D7}"/>
                  </a:ext>
                </a:extLst>
              </p:cNvPr>
              <p:cNvGrpSpPr/>
              <p:nvPr/>
            </p:nvGrpSpPr>
            <p:grpSpPr>
              <a:xfrm>
                <a:off x="392891" y="1457117"/>
                <a:ext cx="4033837" cy="3353803"/>
                <a:chOff x="392891" y="1457117"/>
                <a:chExt cx="4033837" cy="3353803"/>
              </a:xfrm>
            </p:grpSpPr>
            <p:pic>
              <p:nvPicPr>
                <p:cNvPr id="8" name="Imagen 7" descr="Diagrama&#10;&#10;Descripción generada automáticamente">
                  <a:extLst>
                    <a:ext uri="{FF2B5EF4-FFF2-40B4-BE49-F238E27FC236}">
                      <a16:creationId xmlns:a16="http://schemas.microsoft.com/office/drawing/2014/main" id="{72076365-24A1-1F4D-B7BE-C8F2E11769D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92891" y="1457117"/>
                  <a:ext cx="4033837" cy="3353803"/>
                </a:xfrm>
                <a:prstGeom prst="rect">
                  <a:avLst/>
                </a:prstGeom>
              </p:spPr>
            </p:pic>
            <p:sp>
              <p:nvSpPr>
                <p:cNvPr id="10" name="Rectángulo 9">
                  <a:extLst>
                    <a:ext uri="{FF2B5EF4-FFF2-40B4-BE49-F238E27FC236}">
                      <a16:creationId xmlns:a16="http://schemas.microsoft.com/office/drawing/2014/main" id="{55A30F9F-2730-3146-AD4D-1FAE1A8D781E}"/>
                    </a:ext>
                  </a:extLst>
                </p:cNvPr>
                <p:cNvSpPr/>
                <p:nvPr/>
              </p:nvSpPr>
              <p:spPr>
                <a:xfrm>
                  <a:off x="392891" y="3943350"/>
                  <a:ext cx="421497" cy="35718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_tradnl"/>
                </a:p>
              </p:txBody>
            </p:sp>
            <p:sp>
              <p:nvSpPr>
                <p:cNvPr id="11" name="Rectángulo 10">
                  <a:extLst>
                    <a:ext uri="{FF2B5EF4-FFF2-40B4-BE49-F238E27FC236}">
                      <a16:creationId xmlns:a16="http://schemas.microsoft.com/office/drawing/2014/main" id="{1589BE9B-26A7-C543-93DA-66F14F8763CA}"/>
                    </a:ext>
                  </a:extLst>
                </p:cNvPr>
                <p:cNvSpPr/>
                <p:nvPr/>
              </p:nvSpPr>
              <p:spPr>
                <a:xfrm>
                  <a:off x="817191" y="4179807"/>
                  <a:ext cx="636243" cy="63111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ES_tradnl"/>
                </a:p>
              </p:txBody>
            </p:sp>
          </p:grpSp>
          <p:cxnSp>
            <p:nvCxnSpPr>
              <p:cNvPr id="9" name="Conector recto de flecha 8">
                <a:extLst>
                  <a:ext uri="{FF2B5EF4-FFF2-40B4-BE49-F238E27FC236}">
                    <a16:creationId xmlns:a16="http://schemas.microsoft.com/office/drawing/2014/main" id="{279ADEFF-A3F7-234C-BADB-BE0A47CA599E}"/>
                  </a:ext>
                </a:extLst>
              </p:cNvPr>
              <p:cNvCxnSpPr/>
              <p:nvPr/>
            </p:nvCxnSpPr>
            <p:spPr>
              <a:xfrm>
                <a:off x="771526" y="4020688"/>
                <a:ext cx="0" cy="1752578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6" name="Conector recto de flecha 15">
                <a:extLst>
                  <a:ext uri="{FF2B5EF4-FFF2-40B4-BE49-F238E27FC236}">
                    <a16:creationId xmlns:a16="http://schemas.microsoft.com/office/drawing/2014/main" id="{3D1F97C7-FA07-3D48-ADD5-6C15B91CB4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81440" y="2622102"/>
                <a:ext cx="0" cy="3173839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C3D7A459-7515-F14A-9492-9BF7E7643002}"/>
                </a:ext>
              </a:extLst>
            </p:cNvPr>
            <p:cNvSpPr txBox="1"/>
            <p:nvPr/>
          </p:nvSpPr>
          <p:spPr>
            <a:xfrm>
              <a:off x="612876" y="4480576"/>
              <a:ext cx="742949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ES_tradnl" sz="32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ES_tradnl" sz="3200" baseline="-250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1</a:t>
              </a:r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E43B5053-CD7E-0F47-A510-8A732FE3BD66}"/>
                </a:ext>
              </a:extLst>
            </p:cNvPr>
            <p:cNvSpPr txBox="1"/>
            <p:nvPr/>
          </p:nvSpPr>
          <p:spPr>
            <a:xfrm>
              <a:off x="3705209" y="3820582"/>
              <a:ext cx="742949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ES_tradnl" sz="32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y</a:t>
              </a:r>
              <a:r>
                <a:rPr lang="es-ES_tradnl" sz="3200" baseline="-25000" dirty="0">
                  <a:solidFill>
                    <a:srgbClr val="00456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</a:p>
          </p:txBody>
        </p:sp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20E7A4F0-6825-9E4B-9627-C500168F3BEB}"/>
                </a:ext>
              </a:extLst>
            </p:cNvPr>
            <p:cNvSpPr/>
            <p:nvPr/>
          </p:nvSpPr>
          <p:spPr>
            <a:xfrm>
              <a:off x="3359486" y="3002893"/>
              <a:ext cx="496494" cy="6311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22" name="Rectángulo 21">
              <a:extLst>
                <a:ext uri="{FF2B5EF4-FFF2-40B4-BE49-F238E27FC236}">
                  <a16:creationId xmlns:a16="http://schemas.microsoft.com/office/drawing/2014/main" id="{A3D3E1DF-372A-B847-B3A8-6065E0510A53}"/>
                </a:ext>
              </a:extLst>
            </p:cNvPr>
            <p:cNvSpPr/>
            <p:nvPr/>
          </p:nvSpPr>
          <p:spPr>
            <a:xfrm>
              <a:off x="3855980" y="1859005"/>
              <a:ext cx="636243" cy="6311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3918701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Intermedio">
  <a:themeElements>
    <a:clrScheme name="Personalizado 4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Intermedio">
  <a:themeElements>
    <a:clrScheme name="ESNAVAL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5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2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3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4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5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6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7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8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9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10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ppt/theme/themeOverride11.xml><?xml version="1.0" encoding="utf-8"?>
<a:themeOverride xmlns:a="http://schemas.openxmlformats.org/drawingml/2006/main">
  <a:clrScheme name="ESNAVAL">
    <a:dk1>
      <a:srgbClr val="000000"/>
    </a:dk1>
    <a:lt1>
      <a:srgbClr val="FFFFFF"/>
    </a:lt1>
    <a:dk2>
      <a:srgbClr val="FFFFFF"/>
    </a:dk2>
    <a:lt2>
      <a:srgbClr val="EBDDC3"/>
    </a:lt2>
    <a:accent1>
      <a:srgbClr val="F4B5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A19D6388F4E39479DC2A5C9E5FA2AB2" ma:contentTypeVersion="9" ma:contentTypeDescription="Crear nuevo documento." ma:contentTypeScope="" ma:versionID="c0ce4366a5f732daaf75002b322027ed">
  <xsd:schema xmlns:xsd="http://www.w3.org/2001/XMLSchema" xmlns:xs="http://www.w3.org/2001/XMLSchema" xmlns:p="http://schemas.microsoft.com/office/2006/metadata/properties" xmlns:ns2="43fe2462-f745-410f-bc6e-e8532c31b30b" xmlns:ns3="8172b8d9-a802-4762-a698-522a8e257325" targetNamespace="http://schemas.microsoft.com/office/2006/metadata/properties" ma:root="true" ma:fieldsID="ad52d09512043587f76ffc119c92b2a0" ns2:_="" ns3:_="">
    <xsd:import namespace="43fe2462-f745-410f-bc6e-e8532c31b30b"/>
    <xsd:import namespace="8172b8d9-a802-4762-a698-522a8e2573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fe2462-f745-410f-bc6e-e8532c31b3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72b8d9-a802-4762-a698-522a8e25732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01B669B-2442-4F7D-B02C-5F782ADA45F6}">
  <ds:schemaRefs>
    <ds:schemaRef ds:uri="8172b8d9-a802-4762-a698-522a8e257325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43fe2462-f745-410f-bc6e-e8532c31b30b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1B74844-E46C-4CE6-B77E-761572F4FD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3fe2462-f745-410f-bc6e-e8532c31b30b"/>
    <ds:schemaRef ds:uri="8172b8d9-a802-4762-a698-522a8e2573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A04FFDA-799F-451C-9276-96714458F62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2663</TotalTime>
  <Words>753</Words>
  <Application>Microsoft Macintosh PowerPoint</Application>
  <PresentationFormat>Panorámica</PresentationFormat>
  <Paragraphs>118</Paragraphs>
  <Slides>19</Slides>
  <Notes>2</Notes>
  <HiddenSlides>0</HiddenSlides>
  <MMClips>0</MMClips>
  <ScaleCrop>false</ScaleCrop>
  <HeadingPairs>
    <vt:vector size="8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Noto Sans Symbols</vt:lpstr>
      <vt:lpstr>Times New Roman</vt:lpstr>
      <vt:lpstr>Tw Cen MT</vt:lpstr>
      <vt:lpstr>Twentieth Century</vt:lpstr>
      <vt:lpstr>Wingdings</vt:lpstr>
      <vt:lpstr>Wingdings 2</vt:lpstr>
      <vt:lpstr>Wingdings 3</vt:lpstr>
      <vt:lpstr>Intermedio</vt:lpstr>
      <vt:lpstr>1_Intermedio</vt:lpstr>
      <vt:lpstr>Documento de Microsoft Word 97 - 2004</vt:lpstr>
      <vt:lpstr>Presentación de PowerPoint</vt:lpstr>
      <vt:lpstr>Fluidos en movimiento</vt:lpstr>
      <vt:lpstr>Presentación de PowerPoint</vt:lpstr>
      <vt:lpstr>Presentación de PowerPoint</vt:lpstr>
      <vt:lpstr>Flujo estable o laminar alrededor de obstáculos</vt:lpstr>
      <vt:lpstr>Flujo turbulento</vt:lpstr>
      <vt:lpstr>Presentación de PowerPoint</vt:lpstr>
      <vt:lpstr>Presentación de PowerPoint</vt:lpstr>
      <vt:lpstr>EJERCICIO </vt:lpstr>
      <vt:lpstr>Problema de aplicación</vt:lpstr>
      <vt:lpstr>Presentación de PowerPoint</vt:lpstr>
      <vt:lpstr>Presentación de PowerPoint</vt:lpstr>
      <vt:lpstr>Presión de un fluido en equilibrio</vt:lpstr>
      <vt:lpstr>Presión de los fluidos</vt:lpstr>
      <vt:lpstr>Presión de los fluidos</vt:lpstr>
      <vt:lpstr>Presión de los fluidos</vt:lpstr>
      <vt:lpstr>Presión de los fluidos</vt:lpstr>
      <vt:lpstr>Presión de los fluidos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94</cp:revision>
  <cp:lastPrinted>2020-09-22T19:48:59Z</cp:lastPrinted>
  <dcterms:created xsi:type="dcterms:W3CDTF">2019-03-01T17:41:33Z</dcterms:created>
  <dcterms:modified xsi:type="dcterms:W3CDTF">2021-10-21T13:57:38Z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0x010100DA19D6388F4E39479DC2A5C9E5FA2AB2</vt:lpwstr>
  </property>
</Properties>
</file>