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33"/>
  </p:notesMasterIdLst>
  <p:sldIdLst>
    <p:sldId id="256" r:id="rId2"/>
    <p:sldId id="257" r:id="rId3"/>
    <p:sldId id="265" r:id="rId4"/>
    <p:sldId id="267" r:id="rId5"/>
    <p:sldId id="489" r:id="rId6"/>
    <p:sldId id="488" r:id="rId7"/>
    <p:sldId id="317" r:id="rId8"/>
    <p:sldId id="370" r:id="rId9"/>
    <p:sldId id="371" r:id="rId10"/>
    <p:sldId id="258" r:id="rId11"/>
    <p:sldId id="374" r:id="rId12"/>
    <p:sldId id="375" r:id="rId13"/>
    <p:sldId id="376" r:id="rId14"/>
    <p:sldId id="284" r:id="rId15"/>
    <p:sldId id="397" r:id="rId16"/>
    <p:sldId id="379" r:id="rId17"/>
    <p:sldId id="404" r:id="rId18"/>
    <p:sldId id="411" r:id="rId19"/>
    <p:sldId id="367" r:id="rId20"/>
    <p:sldId id="369" r:id="rId21"/>
    <p:sldId id="377" r:id="rId22"/>
    <p:sldId id="368" r:id="rId23"/>
    <p:sldId id="406" r:id="rId24"/>
    <p:sldId id="409" r:id="rId25"/>
    <p:sldId id="405" r:id="rId26"/>
    <p:sldId id="513" r:id="rId27"/>
    <p:sldId id="407" r:id="rId28"/>
    <p:sldId id="408" r:id="rId29"/>
    <p:sldId id="410" r:id="rId30"/>
    <p:sldId id="412" r:id="rId31"/>
    <p:sldId id="414" r:id="rId32"/>
  </p:sldIdLst>
  <p:sldSz cx="9144000" cy="6858000" type="screen4x3"/>
  <p:notesSz cx="6858000" cy="9077325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vertBarState="maximized">
    <p:restoredLeft sz="20350" autoAdjust="0"/>
    <p:restoredTop sz="86918" autoAdjust="0"/>
  </p:normalViewPr>
  <p:slideViewPr>
    <p:cSldViewPr>
      <p:cViewPr varScale="1">
        <p:scale>
          <a:sx n="74" d="100"/>
          <a:sy n="74" d="100"/>
        </p:scale>
        <p:origin x="1109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63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87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0463" y="681038"/>
            <a:ext cx="4538662" cy="3403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11650"/>
            <a:ext cx="5486400" cy="408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D5592EFA-D11C-4AC4-A0B1-19A11E0F5B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44083 w 64000"/>
                <a:gd name="T28" fmla="*/ -29639 h 64000"/>
                <a:gd name="T29" fmla="*/ 44083 w 64000"/>
                <a:gd name="T30" fmla="*/ 29639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994 w 64000"/>
                <a:gd name="T28" fmla="*/ -25761 h 64000"/>
                <a:gd name="T29" fmla="*/ 50994 w 64000"/>
                <a:gd name="T30" fmla="*/ 25761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</p:grpSp>
      <p:sp>
        <p:nvSpPr>
          <p:cNvPr id="19462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/>
              <a:t>14 </a:t>
            </a:r>
            <a:r>
              <a:rPr lang="es-ES" dirty="0" err="1"/>
              <a:t>Feb</a:t>
            </a:r>
            <a:r>
              <a:rPr lang="es-ES" dirty="0"/>
              <a:t> al 09 </a:t>
            </a:r>
            <a:r>
              <a:rPr lang="es-ES" dirty="0" err="1"/>
              <a:t>Jun</a:t>
            </a:r>
            <a:r>
              <a:rPr lang="es-ES" dirty="0"/>
              <a:t> 2017</a:t>
            </a:r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 dirty="0"/>
              <a:t>Alberto García Covacevich</a:t>
            </a:r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26F59-7AE7-43EE-A17D-A4B35E531AE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80362-3D57-41AE-81B4-E07339C6D4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B1F324-C6E5-4600-B885-0ACF08A95B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EB27AD-CA4A-4B0C-ADFB-33EE68DFAF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B18242-D5AB-4BE1-81FB-9ED1FC0061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DC7525-2022-450C-AD31-73CBC8816A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CE7112-95D6-4E81-9913-08384C5F62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F8B06-F80B-4ECA-B980-EB0B2D595F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B08142-C8FD-4E32-9D2E-CBB96BEBB2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8489CB-31E0-419B-A495-70ABB61FF8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3A20B-9B2C-4F98-80DD-C3526F5170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ítulo, objeto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7A1792-5DD6-4AB0-B28D-A639F5A814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90A8F-3230-4408-8AC9-E611AE2BA9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ítulo y texto encima de l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FB88C3-99ED-44E8-873F-536715B14E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5102225" y="39608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72A753-D901-43EE-B9E6-19706F1A54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ítulo y objetos encima del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6CA52-52E8-45A4-930F-A18E27DFDF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ítulo, 2 objeto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half" idx="3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6298A-355A-4E89-9582-B9E64CB365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02225" y="39608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47D40-21DE-40AF-900B-680C678C82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ítulo y 2 objetos encima del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half" idx="3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4EDF4-BB7C-4F83-99E2-5FA5ECAF4E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ítulo, 2 objetos y 1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370013" y="18272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1370013" y="3960813"/>
            <a:ext cx="3579812" cy="19812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half" idx="3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A7BBF-00D5-445F-AEC3-AEE39EE1F2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"/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1032" name="AutoShape 3"/>
            <p:cNvSpPr>
              <a:spLocks noChangeArrowheads="1"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296 w 64000"/>
                <a:gd name="T28" fmla="*/ -26244 h 64000"/>
                <a:gd name="T29" fmla="*/ 50296 w 64000"/>
                <a:gd name="T30" fmla="*/ 26244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33" name="AutoShape 4"/>
            <p:cNvSpPr>
              <a:spLocks noChangeArrowheads="1"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077 w 64000"/>
                <a:gd name="T28" fmla="*/ -26412 h 64000"/>
                <a:gd name="T29" fmla="*/ 50077 w 64000"/>
                <a:gd name="T30" fmla="*/ 26412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sp>
          <p:nvSpPr>
            <p:cNvPr id="1034" name="Line 5"/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</p:grpSp>
      <p:sp>
        <p:nvSpPr>
          <p:cNvPr id="7171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7172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8440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441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8442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E62CF0F6-615E-4191-A19C-1A7D38D050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1" r:id="rId1"/>
    <p:sldLayoutId id="2147484292" r:id="rId2"/>
    <p:sldLayoutId id="2147484293" r:id="rId3"/>
    <p:sldLayoutId id="2147484294" r:id="rId4"/>
    <p:sldLayoutId id="2147484295" r:id="rId5"/>
    <p:sldLayoutId id="2147484296" r:id="rId6"/>
    <p:sldLayoutId id="2147484297" r:id="rId7"/>
    <p:sldLayoutId id="2147484298" r:id="rId8"/>
    <p:sldLayoutId id="2147484299" r:id="rId9"/>
    <p:sldLayoutId id="2147484300" r:id="rId10"/>
    <p:sldLayoutId id="2147484301" r:id="rId11"/>
    <p:sldLayoutId id="2147484302" r:id="rId12"/>
    <p:sldLayoutId id="2147484303" r:id="rId13"/>
    <p:sldLayoutId id="2147484304" r:id="rId14"/>
    <p:sldLayoutId id="2147484305" r:id="rId15"/>
    <p:sldLayoutId id="2147484306" r:id="rId16"/>
    <p:sldLayoutId id="2147484307" r:id="rId17"/>
    <p:sldLayoutId id="2147484308" r:id="rId18"/>
    <p:sldLayoutId id="2147484309" r:id="rId19"/>
    <p:sldLayoutId id="2147484310" r:id="rId20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ndear.org/infonautic/Barco/Apuntes_Tecnicos/ConstruccionNaval/Charla_07b.htm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Plano_y_l%C3%ADnea_de_referencia_en_el_buque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7" Type="http://schemas.openxmlformats.org/officeDocument/2006/relationships/image" Target="../media/image16.w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14.x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3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MX" dirty="0"/>
              <a:t>Sistemas de Ingeniería </a:t>
            </a:r>
            <a:endParaRPr lang="es-ES" dirty="0"/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MX" dirty="0"/>
              <a:t>Cátedra Sistemas Ingeniería.</a:t>
            </a:r>
          </a:p>
          <a:p>
            <a:pPr eaLnBrk="1" hangingPunct="1"/>
            <a:r>
              <a:rPr lang="es-MX" dirty="0"/>
              <a:t>CF (R) Alberto García Covacevich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SISTEMAS  DE  INGENIERIA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Introducción</a:t>
            </a:r>
          </a:p>
          <a:p>
            <a:pPr eaLnBrk="1" hangingPunct="1"/>
            <a:r>
              <a:rPr lang="es-ES"/>
              <a:t>U.T.1 Sistemas de Propulsión</a:t>
            </a:r>
          </a:p>
          <a:p>
            <a:pPr eaLnBrk="1" hangingPunct="1"/>
            <a:r>
              <a:rPr lang="es-ES"/>
              <a:t>U.T.2 Motores de Combustión Interna y Turbinas a Gas</a:t>
            </a:r>
          </a:p>
          <a:p>
            <a:pPr eaLnBrk="1" hangingPunct="1"/>
            <a:r>
              <a:rPr lang="es-ES"/>
              <a:t>U.T.3 Sistemas de Reducción, Líneas de Ejes y Hélices</a:t>
            </a:r>
          </a:p>
          <a:p>
            <a:pPr eaLnBrk="1" hangingPunct="1"/>
            <a:r>
              <a:rPr lang="es-ES"/>
              <a:t>U.T.4 Maquinaria y Sistemas Auxiliares</a:t>
            </a:r>
          </a:p>
          <a:p>
            <a:pPr eaLnBrk="1" hangingPunct="1"/>
            <a:endParaRPr lang="es-ES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OBJETIVOS DEL RAMO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CONOCER Y COMPRENDER EL FUNCIONAMIENTO DE LAS UNIDADES Y EQUIPOS DE UN SISTEMA DE PROPULSION Y LOS COMPONENTES  AUXILIARES ASOCIADOS  QUE LO COMPLEMENTAN.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/>
              <a:t>U.T.1 Sistemas de Propulsión</a:t>
            </a:r>
          </a:p>
          <a:p>
            <a:pPr eaLnBrk="1" hangingPunct="1"/>
            <a:r>
              <a:rPr lang="es-ES" sz="2800">
                <a:solidFill>
                  <a:schemeClr val="folHlink"/>
                </a:solidFill>
              </a:rPr>
              <a:t>U.T.2 Motores de Combustión Interna y Turbinas a Gas</a:t>
            </a:r>
          </a:p>
          <a:p>
            <a:pPr eaLnBrk="1" hangingPunct="1"/>
            <a:r>
              <a:rPr lang="es-ES" sz="2800">
                <a:solidFill>
                  <a:schemeClr val="folHlink"/>
                </a:solidFill>
              </a:rPr>
              <a:t>U.T.3 Sistemas de Reducción, Líneas de Ejes y Hélices</a:t>
            </a:r>
          </a:p>
          <a:p>
            <a:pPr eaLnBrk="1" hangingPunct="1"/>
            <a:r>
              <a:rPr lang="es-ES" sz="2800">
                <a:solidFill>
                  <a:schemeClr val="folHlink"/>
                </a:solidFill>
              </a:rPr>
              <a:t>U.T.4 Maquinaria y Sistemas Auxiliares</a:t>
            </a:r>
          </a:p>
          <a:p>
            <a:pPr eaLnBrk="1" hangingPunct="1"/>
            <a:endParaRPr lang="es-ES" sz="2800">
              <a:solidFill>
                <a:schemeClr val="folHlink"/>
              </a:solidFill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Contenidos.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s-ES" dirty="0">
                <a:solidFill>
                  <a:schemeClr val="accent1"/>
                </a:solidFill>
              </a:rPr>
              <a:t>Resistencia al avance.</a:t>
            </a:r>
          </a:p>
          <a:p>
            <a:pPr eaLnBrk="1" hangingPunct="1"/>
            <a:r>
              <a:rPr lang="es-ES" dirty="0"/>
              <a:t>Relación velocidad potencia.</a:t>
            </a:r>
          </a:p>
          <a:p>
            <a:pPr eaLnBrk="1" hangingPunct="1"/>
            <a:r>
              <a:rPr lang="es-ES" dirty="0"/>
              <a:t>Sistemas de propulsión simples.</a:t>
            </a:r>
          </a:p>
          <a:p>
            <a:pPr eaLnBrk="1" hangingPunct="1"/>
            <a:r>
              <a:rPr lang="es-ES" dirty="0"/>
              <a:t>Sistemas combinados.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9699" name="Rectangle 11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La Resistencia Total se estima y calcula por medio de:</a:t>
            </a:r>
          </a:p>
          <a:p>
            <a:pPr lvl="1" eaLnBrk="1" hangingPunct="1"/>
            <a:r>
              <a:rPr lang="es-ES"/>
              <a:t>Canal de prueba. (Video)</a:t>
            </a:r>
          </a:p>
          <a:p>
            <a:pPr lvl="1" eaLnBrk="1" hangingPunct="1"/>
            <a:r>
              <a:rPr lang="es-ES"/>
              <a:t>Aproximaciones Computacionales.</a:t>
            </a:r>
          </a:p>
          <a:p>
            <a:pPr lvl="1" eaLnBrk="1" hangingPunct="1"/>
            <a:r>
              <a:rPr lang="es-MX"/>
              <a:t>Es bastante exacta.</a:t>
            </a:r>
            <a:endParaRPr lang="es-ES"/>
          </a:p>
          <a:p>
            <a:pPr eaLnBrk="1" hangingPunct="1"/>
            <a:r>
              <a:rPr lang="es-ES"/>
              <a:t>La meta a alcanzar, es lograr la velocidad requerida con el mínimo de potencia. </a:t>
            </a:r>
          </a:p>
          <a:p>
            <a:pPr eaLnBrk="1" hangingPunct="1"/>
            <a:endParaRPr lang="es-ES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0723" name="Rectangle 6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700"/>
              <a:t>En general, no existen buques prototipos, por lo que la forma del casco, características de desempeño  y el dimensionamiento de su planta propulsora deben estar definidos antes de su construcción.</a:t>
            </a:r>
          </a:p>
          <a:p>
            <a:pPr eaLnBrk="1" hangingPunct="1">
              <a:lnSpc>
                <a:spcPct val="80000"/>
              </a:lnSpc>
            </a:pPr>
            <a:r>
              <a:rPr lang="es-ES" sz="1700"/>
              <a:t>La resistencia total de un buque para ese casco en particular, se determina mediante modelamiento matemático, herramientas computacionales y se mide en canales de prueba con </a:t>
            </a:r>
            <a:r>
              <a:rPr lang="es-ES" sz="1700">
                <a:solidFill>
                  <a:schemeClr val="tx2"/>
                </a:solidFill>
              </a:rPr>
              <a:t>modelos a escala</a:t>
            </a:r>
            <a:r>
              <a:rPr lang="es-ES" sz="1700"/>
              <a:t>.</a:t>
            </a:r>
          </a:p>
        </p:txBody>
      </p:sp>
      <p:pic>
        <p:nvPicPr>
          <p:cNvPr id="30724" name="Picture 9" descr="Estela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859338" y="2060575"/>
            <a:ext cx="3960812" cy="1582738"/>
          </a:xfrm>
        </p:spPr>
      </p:pic>
      <p:pic>
        <p:nvPicPr>
          <p:cNvPr id="30725" name="Picture 10" descr="Estela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5148263" y="4005263"/>
            <a:ext cx="3744912" cy="2516187"/>
          </a:xfrm>
        </p:spPr>
      </p:pic>
      <p:pic>
        <p:nvPicPr>
          <p:cNvPr id="30726" name="Picture 13" descr="cehipar-pes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8175" y="5481638"/>
            <a:ext cx="194468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3" name="Picture 1" descr="C:\Users\Alberto\Desktop\Clases 2017\Archivos\UT 1\hydrodynamique batea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29520" y="214298"/>
            <a:ext cx="1428750" cy="1143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9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1500">
                <a:solidFill>
                  <a:srgbClr val="FF0000"/>
                </a:solidFill>
              </a:rPr>
              <a:t>EHP</a:t>
            </a:r>
            <a:r>
              <a:rPr lang="es-ES" sz="1500"/>
              <a:t> : Representa la potencia necesaria para mover el casco del buque a una velocidad requerida, sin la contribución de la hélice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Equivale a estar con la hélice  desmontada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300"/>
              <a:t>EHP no tiene relación con el sistema de propulsión</a:t>
            </a:r>
          </a:p>
          <a:p>
            <a:pPr eaLnBrk="1" hangingPunct="1">
              <a:lnSpc>
                <a:spcPct val="80000"/>
              </a:lnSpc>
            </a:pPr>
            <a:r>
              <a:rPr lang="es-ES" sz="1500">
                <a:solidFill>
                  <a:srgbClr val="FF0000"/>
                </a:solidFill>
              </a:rPr>
              <a:t>EHP</a:t>
            </a:r>
            <a:r>
              <a:rPr lang="es-ES" sz="1500"/>
              <a:t> se puede determinar mediante modelación en canales de prueba a diferentes velocidades</a:t>
            </a:r>
          </a:p>
          <a:p>
            <a:pPr eaLnBrk="1" hangingPunct="1">
              <a:lnSpc>
                <a:spcPct val="80000"/>
              </a:lnSpc>
            </a:pPr>
            <a:r>
              <a:rPr lang="es-ES" sz="1500">
                <a:solidFill>
                  <a:srgbClr val="FF0000"/>
                </a:solidFill>
              </a:rPr>
              <a:t>EHP</a:t>
            </a:r>
            <a:r>
              <a:rPr lang="es-ES" sz="1500"/>
              <a:t> necesaria para el modelo se pueden convertir en </a:t>
            </a:r>
            <a:r>
              <a:rPr lang="es-ES" sz="1500">
                <a:solidFill>
                  <a:srgbClr val="FF0000"/>
                </a:solidFill>
              </a:rPr>
              <a:t>EHP </a:t>
            </a:r>
            <a:r>
              <a:rPr lang="es-ES" sz="1500"/>
              <a:t>para el buque a escala completa utilizando procedimientos conocidos y probados.</a:t>
            </a:r>
          </a:p>
          <a:p>
            <a:pPr eaLnBrk="1" hangingPunct="1">
              <a:lnSpc>
                <a:spcPct val="80000"/>
              </a:lnSpc>
            </a:pPr>
            <a:endParaRPr lang="es-ES" sz="1500"/>
          </a:p>
        </p:txBody>
      </p:sp>
      <p:grpSp>
        <p:nvGrpSpPr>
          <p:cNvPr id="31748" name="Group 5"/>
          <p:cNvGrpSpPr>
            <a:grpSpLocks/>
          </p:cNvGrpSpPr>
          <p:nvPr/>
        </p:nvGrpSpPr>
        <p:grpSpPr bwMode="auto">
          <a:xfrm>
            <a:off x="971550" y="4005263"/>
            <a:ext cx="7772400" cy="1711325"/>
            <a:chOff x="384" y="2906"/>
            <a:chExt cx="4896" cy="1078"/>
          </a:xfrm>
        </p:grpSpPr>
        <p:sp>
          <p:nvSpPr>
            <p:cNvPr id="31749" name="Line 6"/>
            <p:cNvSpPr>
              <a:spLocks noChangeShapeType="1"/>
            </p:cNvSpPr>
            <p:nvPr/>
          </p:nvSpPr>
          <p:spPr bwMode="auto">
            <a:xfrm>
              <a:off x="528" y="3984"/>
              <a:ext cx="4752" cy="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0" name="Line 7"/>
            <p:cNvSpPr>
              <a:spLocks noChangeShapeType="1"/>
            </p:cNvSpPr>
            <p:nvPr/>
          </p:nvSpPr>
          <p:spPr bwMode="auto">
            <a:xfrm flipV="1">
              <a:off x="528" y="3552"/>
              <a:ext cx="0" cy="43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1" name="Line 8"/>
            <p:cNvSpPr>
              <a:spLocks noChangeShapeType="1"/>
            </p:cNvSpPr>
            <p:nvPr/>
          </p:nvSpPr>
          <p:spPr bwMode="auto">
            <a:xfrm flipV="1">
              <a:off x="5232" y="3552"/>
              <a:ext cx="0" cy="432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2" name="Line 9"/>
            <p:cNvSpPr>
              <a:spLocks noChangeShapeType="1"/>
            </p:cNvSpPr>
            <p:nvPr/>
          </p:nvSpPr>
          <p:spPr bwMode="auto">
            <a:xfrm>
              <a:off x="528" y="3648"/>
              <a:ext cx="4656" cy="0"/>
            </a:xfrm>
            <a:prstGeom prst="line">
              <a:avLst/>
            </a:prstGeom>
            <a:noFill/>
            <a:ln w="952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3" name="Line 10"/>
            <p:cNvSpPr>
              <a:spLocks noChangeShapeType="1"/>
            </p:cNvSpPr>
            <p:nvPr/>
          </p:nvSpPr>
          <p:spPr bwMode="auto">
            <a:xfrm>
              <a:off x="2400" y="3360"/>
              <a:ext cx="76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31754" name="Group 11"/>
            <p:cNvGrpSpPr>
              <a:grpSpLocks/>
            </p:cNvGrpSpPr>
            <p:nvPr/>
          </p:nvGrpSpPr>
          <p:grpSpPr bwMode="auto">
            <a:xfrm>
              <a:off x="2400" y="3600"/>
              <a:ext cx="768" cy="144"/>
              <a:chOff x="1008" y="3216"/>
              <a:chExt cx="768" cy="144"/>
            </a:xfrm>
          </p:grpSpPr>
          <p:sp>
            <p:nvSpPr>
              <p:cNvPr id="31764" name="Line 12"/>
              <p:cNvSpPr>
                <a:spLocks noChangeShapeType="1"/>
              </p:cNvSpPr>
              <p:nvPr/>
            </p:nvSpPr>
            <p:spPr bwMode="auto">
              <a:xfrm>
                <a:off x="1008" y="3216"/>
                <a:ext cx="768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1765" name="Line 13"/>
              <p:cNvSpPr>
                <a:spLocks noChangeShapeType="1"/>
              </p:cNvSpPr>
              <p:nvPr/>
            </p:nvSpPr>
            <p:spPr bwMode="auto">
              <a:xfrm>
                <a:off x="1008" y="3216"/>
                <a:ext cx="192" cy="144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1766" name="Line 14"/>
              <p:cNvSpPr>
                <a:spLocks noChangeShapeType="1"/>
              </p:cNvSpPr>
              <p:nvPr/>
            </p:nvSpPr>
            <p:spPr bwMode="auto">
              <a:xfrm>
                <a:off x="1200" y="3360"/>
                <a:ext cx="576" cy="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1767" name="Line 15"/>
              <p:cNvSpPr>
                <a:spLocks noChangeShapeType="1"/>
              </p:cNvSpPr>
              <p:nvPr/>
            </p:nvSpPr>
            <p:spPr bwMode="auto">
              <a:xfrm>
                <a:off x="1776" y="3216"/>
                <a:ext cx="0" cy="144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31755" name="Rectangle 16"/>
            <p:cNvSpPr>
              <a:spLocks noChangeArrowheads="1"/>
            </p:cNvSpPr>
            <p:nvPr/>
          </p:nvSpPr>
          <p:spPr bwMode="auto">
            <a:xfrm>
              <a:off x="2784" y="3360"/>
              <a:ext cx="48" cy="24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56" name="Line 17"/>
            <p:cNvSpPr>
              <a:spLocks noChangeShapeType="1"/>
            </p:cNvSpPr>
            <p:nvPr/>
          </p:nvSpPr>
          <p:spPr bwMode="auto">
            <a:xfrm>
              <a:off x="2400" y="3312"/>
              <a:ext cx="76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7" name="Oval 18"/>
            <p:cNvSpPr>
              <a:spLocks noChangeArrowheads="1"/>
            </p:cNvSpPr>
            <p:nvPr/>
          </p:nvSpPr>
          <p:spPr bwMode="auto">
            <a:xfrm>
              <a:off x="2736" y="3264"/>
              <a:ext cx="144" cy="9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758" name="Freeform 19"/>
            <p:cNvSpPr>
              <a:spLocks/>
            </p:cNvSpPr>
            <p:nvPr/>
          </p:nvSpPr>
          <p:spPr bwMode="auto">
            <a:xfrm>
              <a:off x="3168" y="3584"/>
              <a:ext cx="2064" cy="120"/>
            </a:xfrm>
            <a:custGeom>
              <a:avLst/>
              <a:gdLst>
                <a:gd name="T0" fmla="*/ 0 w 2064"/>
                <a:gd name="T1" fmla="*/ 64 h 120"/>
                <a:gd name="T2" fmla="*/ 192 w 2064"/>
                <a:gd name="T3" fmla="*/ 16 h 120"/>
                <a:gd name="T4" fmla="*/ 432 w 2064"/>
                <a:gd name="T5" fmla="*/ 16 h 120"/>
                <a:gd name="T6" fmla="*/ 672 w 2064"/>
                <a:gd name="T7" fmla="*/ 112 h 120"/>
                <a:gd name="T8" fmla="*/ 960 w 2064"/>
                <a:gd name="T9" fmla="*/ 64 h 120"/>
                <a:gd name="T10" fmla="*/ 1056 w 2064"/>
                <a:gd name="T11" fmla="*/ 16 h 120"/>
                <a:gd name="T12" fmla="*/ 1152 w 2064"/>
                <a:gd name="T13" fmla="*/ 16 h 120"/>
                <a:gd name="T14" fmla="*/ 1296 w 2064"/>
                <a:gd name="T15" fmla="*/ 64 h 120"/>
                <a:gd name="T16" fmla="*/ 1488 w 2064"/>
                <a:gd name="T17" fmla="*/ 64 h 120"/>
                <a:gd name="T18" fmla="*/ 1584 w 2064"/>
                <a:gd name="T19" fmla="*/ 64 h 120"/>
                <a:gd name="T20" fmla="*/ 1728 w 2064"/>
                <a:gd name="T21" fmla="*/ 16 h 120"/>
                <a:gd name="T22" fmla="*/ 1872 w 2064"/>
                <a:gd name="T23" fmla="*/ 64 h 120"/>
                <a:gd name="T24" fmla="*/ 1920 w 2064"/>
                <a:gd name="T25" fmla="*/ 112 h 120"/>
                <a:gd name="T26" fmla="*/ 2064 w 2064"/>
                <a:gd name="T27" fmla="*/ 112 h 12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64"/>
                <a:gd name="T43" fmla="*/ 0 h 120"/>
                <a:gd name="T44" fmla="*/ 2064 w 2064"/>
                <a:gd name="T45" fmla="*/ 120 h 120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64" h="120">
                  <a:moveTo>
                    <a:pt x="0" y="64"/>
                  </a:moveTo>
                  <a:cubicBezTo>
                    <a:pt x="60" y="44"/>
                    <a:pt x="120" y="24"/>
                    <a:pt x="192" y="16"/>
                  </a:cubicBezTo>
                  <a:cubicBezTo>
                    <a:pt x="264" y="8"/>
                    <a:pt x="352" y="0"/>
                    <a:pt x="432" y="16"/>
                  </a:cubicBezTo>
                  <a:cubicBezTo>
                    <a:pt x="512" y="32"/>
                    <a:pt x="584" y="104"/>
                    <a:pt x="672" y="112"/>
                  </a:cubicBezTo>
                  <a:cubicBezTo>
                    <a:pt x="760" y="120"/>
                    <a:pt x="896" y="80"/>
                    <a:pt x="960" y="64"/>
                  </a:cubicBezTo>
                  <a:cubicBezTo>
                    <a:pt x="1024" y="48"/>
                    <a:pt x="1024" y="24"/>
                    <a:pt x="1056" y="16"/>
                  </a:cubicBezTo>
                  <a:cubicBezTo>
                    <a:pt x="1088" y="8"/>
                    <a:pt x="1112" y="8"/>
                    <a:pt x="1152" y="16"/>
                  </a:cubicBezTo>
                  <a:cubicBezTo>
                    <a:pt x="1192" y="24"/>
                    <a:pt x="1240" y="56"/>
                    <a:pt x="1296" y="64"/>
                  </a:cubicBezTo>
                  <a:cubicBezTo>
                    <a:pt x="1352" y="72"/>
                    <a:pt x="1440" y="64"/>
                    <a:pt x="1488" y="64"/>
                  </a:cubicBezTo>
                  <a:cubicBezTo>
                    <a:pt x="1536" y="64"/>
                    <a:pt x="1544" y="72"/>
                    <a:pt x="1584" y="64"/>
                  </a:cubicBezTo>
                  <a:cubicBezTo>
                    <a:pt x="1624" y="56"/>
                    <a:pt x="1680" y="16"/>
                    <a:pt x="1728" y="16"/>
                  </a:cubicBezTo>
                  <a:cubicBezTo>
                    <a:pt x="1776" y="16"/>
                    <a:pt x="1840" y="48"/>
                    <a:pt x="1872" y="64"/>
                  </a:cubicBezTo>
                  <a:cubicBezTo>
                    <a:pt x="1904" y="80"/>
                    <a:pt x="1888" y="104"/>
                    <a:pt x="1920" y="112"/>
                  </a:cubicBezTo>
                  <a:cubicBezTo>
                    <a:pt x="1952" y="120"/>
                    <a:pt x="2008" y="116"/>
                    <a:pt x="2064" y="112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59" name="Text Box 20"/>
            <p:cNvSpPr txBox="1">
              <a:spLocks noChangeArrowheads="1"/>
            </p:cNvSpPr>
            <p:nvPr/>
          </p:nvSpPr>
          <p:spPr bwMode="auto">
            <a:xfrm>
              <a:off x="3072" y="3024"/>
              <a:ext cx="2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V</a:t>
              </a:r>
            </a:p>
          </p:txBody>
        </p:sp>
        <p:sp>
          <p:nvSpPr>
            <p:cNvPr id="31760" name="Line 21"/>
            <p:cNvSpPr>
              <a:spLocks noChangeShapeType="1"/>
            </p:cNvSpPr>
            <p:nvPr/>
          </p:nvSpPr>
          <p:spPr bwMode="auto">
            <a:xfrm flipH="1">
              <a:off x="2592" y="3168"/>
              <a:ext cx="43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761" name="Text Box 22"/>
            <p:cNvSpPr txBox="1">
              <a:spLocks noChangeArrowheads="1"/>
            </p:cNvSpPr>
            <p:nvPr/>
          </p:nvSpPr>
          <p:spPr bwMode="auto">
            <a:xfrm>
              <a:off x="384" y="3216"/>
              <a:ext cx="144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 b="1" i="1">
                  <a:solidFill>
                    <a:schemeClr val="accent2"/>
                  </a:solidFill>
                  <a:latin typeface="Times New Roman" pitchFamily="18" charset="0"/>
                  <a:ea typeface="굴림" pitchFamily="34" charset="-127"/>
                </a:rPr>
                <a:t>Canal de Prueba</a:t>
              </a:r>
            </a:p>
          </p:txBody>
        </p:sp>
        <p:sp>
          <p:nvSpPr>
            <p:cNvPr id="31762" name="Text Box 23"/>
            <p:cNvSpPr txBox="1">
              <a:spLocks noChangeArrowheads="1"/>
            </p:cNvSpPr>
            <p:nvPr/>
          </p:nvSpPr>
          <p:spPr bwMode="auto">
            <a:xfrm>
              <a:off x="3206" y="3194"/>
              <a:ext cx="158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 i="1">
                  <a:solidFill>
                    <a:srgbClr val="FF9933"/>
                  </a:solidFill>
                  <a:latin typeface="Times New Roman" pitchFamily="18" charset="0"/>
                  <a:ea typeface="굴림" pitchFamily="34" charset="-127"/>
                </a:rPr>
                <a:t>Modelo arrastrado</a:t>
              </a:r>
            </a:p>
          </p:txBody>
        </p:sp>
        <p:sp>
          <p:nvSpPr>
            <p:cNvPr id="31763" name="Text Box 24"/>
            <p:cNvSpPr txBox="1">
              <a:spLocks noChangeArrowheads="1"/>
            </p:cNvSpPr>
            <p:nvPr/>
          </p:nvSpPr>
          <p:spPr bwMode="auto">
            <a:xfrm>
              <a:off x="3398" y="2906"/>
              <a:ext cx="1178" cy="294"/>
            </a:xfrm>
            <a:prstGeom prst="rect">
              <a:avLst/>
            </a:prstGeom>
            <a:noFill/>
            <a:ln w="9525">
              <a:solidFill>
                <a:srgbClr val="FF0066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EHP Medido </a:t>
              </a:r>
            </a:p>
          </p:txBody>
        </p:sp>
      </p:grp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pic>
        <p:nvPicPr>
          <p:cNvPr id="32771" name="Picture 6" descr="canal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2275" y="2205038"/>
            <a:ext cx="6264275" cy="4229100"/>
          </a:xfrm>
        </p:spPr>
      </p:pic>
      <p:sp>
        <p:nvSpPr>
          <p:cNvPr id="32772" name="Text Box 7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Canales de Prueba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DAD8AC-EAE1-457E-AFCF-CEA7FCB8D2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/>
              <a:t>Relación Velocidad Potencia</a:t>
            </a:r>
            <a:br>
              <a:rPr lang="es-MX" sz="2025" b="1" dirty="0"/>
            </a:b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AB166B3-70A5-4BDA-9BDC-D3C4AC28CC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MX" dirty="0"/>
              <a:t>En un estanque de prueba, la resistencia del modelo a escala se obtiene mediante recolección de data digital obtenida directamente desde el carro de remolque. Una vez finalizadas las pruebas, se extrapolan los datos obtenidos a escala real del buque mediante los pasos recomendados por la Conferencia Internacional de Tanques de Remolque (ITTC).</a:t>
            </a:r>
          </a:p>
        </p:txBody>
      </p:sp>
      <p:pic>
        <p:nvPicPr>
          <p:cNvPr id="5" name="y2mate.com - Hull Speed tank run of an AOE 6_480p">
            <a:hlinkClick r:id="" action="ppaction://media"/>
            <a:extLst>
              <a:ext uri="{FF2B5EF4-FFF2-40B4-BE49-F238E27FC236}">
                <a16:creationId xmlns:a16="http://schemas.microsoft.com/office/drawing/2014/main" id="{B0279068-7862-48E3-9591-945B32B7E81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867339" y="2483770"/>
            <a:ext cx="2835690" cy="189046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7B11D19-F391-2E37-F353-A6FC890120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8966" y="529287"/>
            <a:ext cx="2010041" cy="737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276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6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Aproximación Computacional</a:t>
            </a:r>
          </a:p>
        </p:txBody>
      </p:sp>
      <p:pic>
        <p:nvPicPr>
          <p:cNvPr id="35844" name="Picture 6" descr="casco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79613" y="2078038"/>
            <a:ext cx="5472112" cy="4313237"/>
          </a:xfrm>
        </p:spPr>
      </p:pic>
      <p:sp>
        <p:nvSpPr>
          <p:cNvPr id="35845" name="Rectangle 6"/>
          <p:cNvSpPr>
            <a:spLocks noChangeArrowheads="1"/>
          </p:cNvSpPr>
          <p:nvPr/>
        </p:nvSpPr>
        <p:spPr bwMode="auto">
          <a:xfrm>
            <a:off x="1619250" y="6237288"/>
            <a:ext cx="67548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3"/>
              </a:rPr>
              <a:t>http://</a:t>
            </a:r>
            <a:r>
              <a:rPr lang="es-ES" sz="1000">
                <a:hlinkClick r:id="rId3"/>
              </a:rPr>
              <a:t>www.fondear.org/infonautic/Barco/Apuntes_Tecnicos/ConstruccionNaval/Charla_07b.htm</a:t>
            </a:r>
            <a:r>
              <a:rPr lang="es-ES" sz="1000"/>
              <a:t> </a:t>
            </a: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Aproximación Computacional</a:t>
            </a:r>
          </a:p>
        </p:txBody>
      </p:sp>
      <p:pic>
        <p:nvPicPr>
          <p:cNvPr id="36868" name="Picture 6" descr="casco1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92275" y="2066925"/>
            <a:ext cx="5903913" cy="4176713"/>
          </a:xfrm>
        </p:spPr>
      </p:pic>
      <p:sp>
        <p:nvSpPr>
          <p:cNvPr id="36869" name="Rectangle 7"/>
          <p:cNvSpPr>
            <a:spLocks noChangeArrowheads="1"/>
          </p:cNvSpPr>
          <p:nvPr/>
        </p:nvSpPr>
        <p:spPr bwMode="auto">
          <a:xfrm>
            <a:off x="2195513" y="6308725"/>
            <a:ext cx="5408612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>
                <a:hlinkClick r:id="rId3"/>
              </a:rPr>
              <a:t>http://es.wikipedia.org/wiki/Plano_y_l%C3%ADnea_de_referencia_en_el_buque</a:t>
            </a:r>
            <a:r>
              <a:rPr lang="es-ES" sz="1000"/>
              <a:t> 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2124075" y="1628775"/>
            <a:ext cx="5105400" cy="406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292100" indent="-292100" algn="ctr" eaLnBrk="0" hangingPunct="0">
              <a:spcBef>
                <a:spcPct val="50000"/>
              </a:spcBef>
            </a:pPr>
            <a:r>
              <a:rPr lang="es-ES_tradnl" sz="2000" b="1">
                <a:latin typeface="Arial" charset="0"/>
              </a:rPr>
              <a:t>Aproximación Computacional</a:t>
            </a:r>
          </a:p>
        </p:txBody>
      </p:sp>
      <p:grpSp>
        <p:nvGrpSpPr>
          <p:cNvPr id="37892" name="Group 114"/>
          <p:cNvGrpSpPr>
            <a:grpSpLocks/>
          </p:cNvGrpSpPr>
          <p:nvPr/>
        </p:nvGrpSpPr>
        <p:grpSpPr bwMode="auto">
          <a:xfrm>
            <a:off x="1835150" y="2093913"/>
            <a:ext cx="5905500" cy="4071937"/>
            <a:chOff x="1156" y="1319"/>
            <a:chExt cx="3720" cy="2565"/>
          </a:xfrm>
        </p:grpSpPr>
        <p:sp>
          <p:nvSpPr>
            <p:cNvPr id="37893" name="AutoShape 7"/>
            <p:cNvSpPr>
              <a:spLocks noChangeAspect="1" noChangeArrowheads="1" noTextEdit="1"/>
            </p:cNvSpPr>
            <p:nvPr/>
          </p:nvSpPr>
          <p:spPr bwMode="auto">
            <a:xfrm>
              <a:off x="1383" y="1319"/>
              <a:ext cx="3180" cy="2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4" name="Rectangle 9"/>
            <p:cNvSpPr>
              <a:spLocks noChangeArrowheads="1"/>
            </p:cNvSpPr>
            <p:nvPr/>
          </p:nvSpPr>
          <p:spPr bwMode="auto">
            <a:xfrm>
              <a:off x="1383" y="1319"/>
              <a:ext cx="120" cy="8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5" name="Rectangle 10"/>
            <p:cNvSpPr>
              <a:spLocks noChangeArrowheads="1"/>
            </p:cNvSpPr>
            <p:nvPr/>
          </p:nvSpPr>
          <p:spPr bwMode="auto">
            <a:xfrm>
              <a:off x="1156" y="1319"/>
              <a:ext cx="3720" cy="256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6" name="Rectangle 11"/>
            <p:cNvSpPr>
              <a:spLocks noChangeArrowheads="1"/>
            </p:cNvSpPr>
            <p:nvPr/>
          </p:nvSpPr>
          <p:spPr bwMode="auto">
            <a:xfrm>
              <a:off x="1893" y="1734"/>
              <a:ext cx="2501" cy="1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7" name="Line 12"/>
            <p:cNvSpPr>
              <a:spLocks noChangeShapeType="1"/>
            </p:cNvSpPr>
            <p:nvPr/>
          </p:nvSpPr>
          <p:spPr bwMode="auto">
            <a:xfrm>
              <a:off x="1893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8" name="Line 13"/>
            <p:cNvSpPr>
              <a:spLocks noChangeShapeType="1"/>
            </p:cNvSpPr>
            <p:nvPr/>
          </p:nvSpPr>
          <p:spPr bwMode="auto">
            <a:xfrm>
              <a:off x="1893" y="3045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899" name="Line 14"/>
            <p:cNvSpPr>
              <a:spLocks noChangeShapeType="1"/>
            </p:cNvSpPr>
            <p:nvPr/>
          </p:nvSpPr>
          <p:spPr bwMode="auto">
            <a:xfrm flipV="1">
              <a:off x="4390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0" name="Line 15"/>
            <p:cNvSpPr>
              <a:spLocks noChangeShapeType="1"/>
            </p:cNvSpPr>
            <p:nvPr/>
          </p:nvSpPr>
          <p:spPr bwMode="auto">
            <a:xfrm flipH="1">
              <a:off x="1893" y="1734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1" name="Line 16"/>
            <p:cNvSpPr>
              <a:spLocks noChangeShapeType="1"/>
            </p:cNvSpPr>
            <p:nvPr/>
          </p:nvSpPr>
          <p:spPr bwMode="auto">
            <a:xfrm>
              <a:off x="1870" y="3045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2" name="Rectangle 17"/>
            <p:cNvSpPr>
              <a:spLocks noChangeArrowheads="1"/>
            </p:cNvSpPr>
            <p:nvPr/>
          </p:nvSpPr>
          <p:spPr bwMode="auto">
            <a:xfrm>
              <a:off x="1714" y="3000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37903" name="Line 18"/>
            <p:cNvSpPr>
              <a:spLocks noChangeShapeType="1"/>
            </p:cNvSpPr>
            <p:nvPr/>
          </p:nvSpPr>
          <p:spPr bwMode="auto">
            <a:xfrm>
              <a:off x="1882" y="2914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4" name="Line 19"/>
            <p:cNvSpPr>
              <a:spLocks noChangeShapeType="1"/>
            </p:cNvSpPr>
            <p:nvPr/>
          </p:nvSpPr>
          <p:spPr bwMode="auto">
            <a:xfrm>
              <a:off x="1893" y="2914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5" name="Line 20"/>
            <p:cNvSpPr>
              <a:spLocks noChangeShapeType="1"/>
            </p:cNvSpPr>
            <p:nvPr/>
          </p:nvSpPr>
          <p:spPr bwMode="auto">
            <a:xfrm>
              <a:off x="1870" y="2783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6" name="Line 21"/>
            <p:cNvSpPr>
              <a:spLocks noChangeShapeType="1"/>
            </p:cNvSpPr>
            <p:nvPr/>
          </p:nvSpPr>
          <p:spPr bwMode="auto">
            <a:xfrm>
              <a:off x="1893" y="2783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7" name="Rectangle 22"/>
            <p:cNvSpPr>
              <a:spLocks noChangeArrowheads="1"/>
            </p:cNvSpPr>
            <p:nvPr/>
          </p:nvSpPr>
          <p:spPr bwMode="auto">
            <a:xfrm>
              <a:off x="1590" y="2738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200 </a:t>
              </a:r>
              <a:endParaRPr lang="es-ES"/>
            </a:p>
          </p:txBody>
        </p:sp>
        <p:sp>
          <p:nvSpPr>
            <p:cNvPr id="37908" name="Line 23"/>
            <p:cNvSpPr>
              <a:spLocks noChangeShapeType="1"/>
            </p:cNvSpPr>
            <p:nvPr/>
          </p:nvSpPr>
          <p:spPr bwMode="auto">
            <a:xfrm>
              <a:off x="1882" y="2651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09" name="Line 24"/>
            <p:cNvSpPr>
              <a:spLocks noChangeShapeType="1"/>
            </p:cNvSpPr>
            <p:nvPr/>
          </p:nvSpPr>
          <p:spPr bwMode="auto">
            <a:xfrm>
              <a:off x="1893" y="2651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0" name="Line 25"/>
            <p:cNvSpPr>
              <a:spLocks noChangeShapeType="1"/>
            </p:cNvSpPr>
            <p:nvPr/>
          </p:nvSpPr>
          <p:spPr bwMode="auto">
            <a:xfrm>
              <a:off x="1870" y="2520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1" name="Line 26"/>
            <p:cNvSpPr>
              <a:spLocks noChangeShapeType="1"/>
            </p:cNvSpPr>
            <p:nvPr/>
          </p:nvSpPr>
          <p:spPr bwMode="auto">
            <a:xfrm>
              <a:off x="1893" y="2520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2" name="Rectangle 27"/>
            <p:cNvSpPr>
              <a:spLocks noChangeArrowheads="1"/>
            </p:cNvSpPr>
            <p:nvPr/>
          </p:nvSpPr>
          <p:spPr bwMode="auto">
            <a:xfrm>
              <a:off x="1590" y="2475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400 </a:t>
              </a:r>
              <a:endParaRPr lang="es-ES"/>
            </a:p>
          </p:txBody>
        </p:sp>
        <p:sp>
          <p:nvSpPr>
            <p:cNvPr id="37913" name="Line 28"/>
            <p:cNvSpPr>
              <a:spLocks noChangeShapeType="1"/>
            </p:cNvSpPr>
            <p:nvPr/>
          </p:nvSpPr>
          <p:spPr bwMode="auto">
            <a:xfrm>
              <a:off x="1882" y="2389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4" name="Line 29"/>
            <p:cNvSpPr>
              <a:spLocks noChangeShapeType="1"/>
            </p:cNvSpPr>
            <p:nvPr/>
          </p:nvSpPr>
          <p:spPr bwMode="auto">
            <a:xfrm>
              <a:off x="1893" y="238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5" name="Line 30"/>
            <p:cNvSpPr>
              <a:spLocks noChangeShapeType="1"/>
            </p:cNvSpPr>
            <p:nvPr/>
          </p:nvSpPr>
          <p:spPr bwMode="auto">
            <a:xfrm>
              <a:off x="1870" y="2259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6" name="Line 31"/>
            <p:cNvSpPr>
              <a:spLocks noChangeShapeType="1"/>
            </p:cNvSpPr>
            <p:nvPr/>
          </p:nvSpPr>
          <p:spPr bwMode="auto">
            <a:xfrm>
              <a:off x="1893" y="225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7" name="Rectangle 32"/>
            <p:cNvSpPr>
              <a:spLocks noChangeArrowheads="1"/>
            </p:cNvSpPr>
            <p:nvPr/>
          </p:nvSpPr>
          <p:spPr bwMode="auto">
            <a:xfrm>
              <a:off x="1590" y="2214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600 </a:t>
              </a:r>
              <a:endParaRPr lang="es-ES"/>
            </a:p>
          </p:txBody>
        </p:sp>
        <p:sp>
          <p:nvSpPr>
            <p:cNvPr id="37918" name="Line 33"/>
            <p:cNvSpPr>
              <a:spLocks noChangeShapeType="1"/>
            </p:cNvSpPr>
            <p:nvPr/>
          </p:nvSpPr>
          <p:spPr bwMode="auto">
            <a:xfrm>
              <a:off x="1882" y="2128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19" name="Line 34"/>
            <p:cNvSpPr>
              <a:spLocks noChangeShapeType="1"/>
            </p:cNvSpPr>
            <p:nvPr/>
          </p:nvSpPr>
          <p:spPr bwMode="auto">
            <a:xfrm>
              <a:off x="1893" y="2128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0" name="Line 35"/>
            <p:cNvSpPr>
              <a:spLocks noChangeShapeType="1"/>
            </p:cNvSpPr>
            <p:nvPr/>
          </p:nvSpPr>
          <p:spPr bwMode="auto">
            <a:xfrm>
              <a:off x="1870" y="1996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1" name="Line 36"/>
            <p:cNvSpPr>
              <a:spLocks noChangeShapeType="1"/>
            </p:cNvSpPr>
            <p:nvPr/>
          </p:nvSpPr>
          <p:spPr bwMode="auto">
            <a:xfrm>
              <a:off x="1893" y="1996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2" name="Rectangle 37"/>
            <p:cNvSpPr>
              <a:spLocks noChangeArrowheads="1"/>
            </p:cNvSpPr>
            <p:nvPr/>
          </p:nvSpPr>
          <p:spPr bwMode="auto">
            <a:xfrm>
              <a:off x="1590" y="1951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800 </a:t>
              </a:r>
              <a:endParaRPr lang="es-ES"/>
            </a:p>
          </p:txBody>
        </p:sp>
        <p:sp>
          <p:nvSpPr>
            <p:cNvPr id="37923" name="Line 38"/>
            <p:cNvSpPr>
              <a:spLocks noChangeShapeType="1"/>
            </p:cNvSpPr>
            <p:nvPr/>
          </p:nvSpPr>
          <p:spPr bwMode="auto">
            <a:xfrm>
              <a:off x="1882" y="1865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4" name="Line 39"/>
            <p:cNvSpPr>
              <a:spLocks noChangeShapeType="1"/>
            </p:cNvSpPr>
            <p:nvPr/>
          </p:nvSpPr>
          <p:spPr bwMode="auto">
            <a:xfrm>
              <a:off x="1893" y="1865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5" name="Line 40"/>
            <p:cNvSpPr>
              <a:spLocks noChangeShapeType="1"/>
            </p:cNvSpPr>
            <p:nvPr/>
          </p:nvSpPr>
          <p:spPr bwMode="auto">
            <a:xfrm>
              <a:off x="1870" y="1734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6" name="Rectangle 41"/>
            <p:cNvSpPr>
              <a:spLocks noChangeArrowheads="1"/>
            </p:cNvSpPr>
            <p:nvPr/>
          </p:nvSpPr>
          <p:spPr bwMode="auto">
            <a:xfrm>
              <a:off x="1528" y="1689"/>
              <a:ext cx="18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1000 </a:t>
              </a:r>
              <a:endParaRPr lang="es-ES"/>
            </a:p>
          </p:txBody>
        </p:sp>
        <p:sp>
          <p:nvSpPr>
            <p:cNvPr id="37927" name="Rectangle 42"/>
            <p:cNvSpPr>
              <a:spLocks noChangeArrowheads="1"/>
            </p:cNvSpPr>
            <p:nvPr/>
          </p:nvSpPr>
          <p:spPr bwMode="auto">
            <a:xfrm rot="-5400000">
              <a:off x="833" y="2379"/>
              <a:ext cx="1115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Potencia Efectiva, EHP (HP)</a:t>
              </a:r>
              <a:endParaRPr lang="es-ES"/>
            </a:p>
          </p:txBody>
        </p:sp>
        <p:sp>
          <p:nvSpPr>
            <p:cNvPr id="37928" name="Line 43"/>
            <p:cNvSpPr>
              <a:spLocks noChangeShapeType="1"/>
            </p:cNvSpPr>
            <p:nvPr/>
          </p:nvSpPr>
          <p:spPr bwMode="auto">
            <a:xfrm flipV="1">
              <a:off x="189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29" name="Rectangle 44"/>
            <p:cNvSpPr>
              <a:spLocks noChangeArrowheads="1"/>
            </p:cNvSpPr>
            <p:nvPr/>
          </p:nvSpPr>
          <p:spPr bwMode="auto">
            <a:xfrm>
              <a:off x="1822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37930" name="Line 45"/>
            <p:cNvSpPr>
              <a:spLocks noChangeShapeType="1"/>
            </p:cNvSpPr>
            <p:nvPr/>
          </p:nvSpPr>
          <p:spPr bwMode="auto">
            <a:xfrm flipV="1">
              <a:off x="204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1" name="Line 46"/>
            <p:cNvSpPr>
              <a:spLocks noChangeShapeType="1"/>
            </p:cNvSpPr>
            <p:nvPr/>
          </p:nvSpPr>
          <p:spPr bwMode="auto">
            <a:xfrm flipV="1">
              <a:off x="204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2" name="Line 47"/>
            <p:cNvSpPr>
              <a:spLocks noChangeShapeType="1"/>
            </p:cNvSpPr>
            <p:nvPr/>
          </p:nvSpPr>
          <p:spPr bwMode="auto">
            <a:xfrm flipV="1">
              <a:off x="2205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3" name="Line 48"/>
            <p:cNvSpPr>
              <a:spLocks noChangeShapeType="1"/>
            </p:cNvSpPr>
            <p:nvPr/>
          </p:nvSpPr>
          <p:spPr bwMode="auto">
            <a:xfrm flipV="1">
              <a:off x="2205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4" name="Rectangle 49"/>
            <p:cNvSpPr>
              <a:spLocks noChangeArrowheads="1"/>
            </p:cNvSpPr>
            <p:nvPr/>
          </p:nvSpPr>
          <p:spPr bwMode="auto">
            <a:xfrm>
              <a:off x="2134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 </a:t>
              </a:r>
              <a:endParaRPr lang="es-ES"/>
            </a:p>
          </p:txBody>
        </p:sp>
        <p:sp>
          <p:nvSpPr>
            <p:cNvPr id="37935" name="Line 50"/>
            <p:cNvSpPr>
              <a:spLocks noChangeShapeType="1"/>
            </p:cNvSpPr>
            <p:nvPr/>
          </p:nvSpPr>
          <p:spPr bwMode="auto">
            <a:xfrm flipV="1">
              <a:off x="2361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6" name="Line 51"/>
            <p:cNvSpPr>
              <a:spLocks noChangeShapeType="1"/>
            </p:cNvSpPr>
            <p:nvPr/>
          </p:nvSpPr>
          <p:spPr bwMode="auto">
            <a:xfrm flipV="1">
              <a:off x="2361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7" name="Line 52"/>
            <p:cNvSpPr>
              <a:spLocks noChangeShapeType="1"/>
            </p:cNvSpPr>
            <p:nvPr/>
          </p:nvSpPr>
          <p:spPr bwMode="auto">
            <a:xfrm flipV="1">
              <a:off x="251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8" name="Line 53"/>
            <p:cNvSpPr>
              <a:spLocks noChangeShapeType="1"/>
            </p:cNvSpPr>
            <p:nvPr/>
          </p:nvSpPr>
          <p:spPr bwMode="auto">
            <a:xfrm flipV="1">
              <a:off x="251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39" name="Rectangle 54"/>
            <p:cNvSpPr>
              <a:spLocks noChangeArrowheads="1"/>
            </p:cNvSpPr>
            <p:nvPr/>
          </p:nvSpPr>
          <p:spPr bwMode="auto">
            <a:xfrm>
              <a:off x="2447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 </a:t>
              </a:r>
              <a:endParaRPr lang="es-ES"/>
            </a:p>
          </p:txBody>
        </p:sp>
        <p:sp>
          <p:nvSpPr>
            <p:cNvPr id="37940" name="Line 55"/>
            <p:cNvSpPr>
              <a:spLocks noChangeShapeType="1"/>
            </p:cNvSpPr>
            <p:nvPr/>
          </p:nvSpPr>
          <p:spPr bwMode="auto">
            <a:xfrm flipV="1">
              <a:off x="267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1" name="Line 56"/>
            <p:cNvSpPr>
              <a:spLocks noChangeShapeType="1"/>
            </p:cNvSpPr>
            <p:nvPr/>
          </p:nvSpPr>
          <p:spPr bwMode="auto">
            <a:xfrm flipV="1">
              <a:off x="267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2" name="Line 57"/>
            <p:cNvSpPr>
              <a:spLocks noChangeShapeType="1"/>
            </p:cNvSpPr>
            <p:nvPr/>
          </p:nvSpPr>
          <p:spPr bwMode="auto">
            <a:xfrm flipV="1">
              <a:off x="283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3" name="Line 58"/>
            <p:cNvSpPr>
              <a:spLocks noChangeShapeType="1"/>
            </p:cNvSpPr>
            <p:nvPr/>
          </p:nvSpPr>
          <p:spPr bwMode="auto">
            <a:xfrm flipV="1">
              <a:off x="2830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4" name="Rectangle 59"/>
            <p:cNvSpPr>
              <a:spLocks noChangeArrowheads="1"/>
            </p:cNvSpPr>
            <p:nvPr/>
          </p:nvSpPr>
          <p:spPr bwMode="auto">
            <a:xfrm>
              <a:off x="2759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 </a:t>
              </a:r>
              <a:endParaRPr lang="es-ES"/>
            </a:p>
          </p:txBody>
        </p:sp>
        <p:sp>
          <p:nvSpPr>
            <p:cNvPr id="37945" name="Line 60"/>
            <p:cNvSpPr>
              <a:spLocks noChangeShapeType="1"/>
            </p:cNvSpPr>
            <p:nvPr/>
          </p:nvSpPr>
          <p:spPr bwMode="auto">
            <a:xfrm flipV="1">
              <a:off x="2986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6" name="Line 61"/>
            <p:cNvSpPr>
              <a:spLocks noChangeShapeType="1"/>
            </p:cNvSpPr>
            <p:nvPr/>
          </p:nvSpPr>
          <p:spPr bwMode="auto">
            <a:xfrm flipV="1">
              <a:off x="298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7" name="Line 62"/>
            <p:cNvSpPr>
              <a:spLocks noChangeShapeType="1"/>
            </p:cNvSpPr>
            <p:nvPr/>
          </p:nvSpPr>
          <p:spPr bwMode="auto">
            <a:xfrm flipV="1">
              <a:off x="3142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8" name="Line 63"/>
            <p:cNvSpPr>
              <a:spLocks noChangeShapeType="1"/>
            </p:cNvSpPr>
            <p:nvPr/>
          </p:nvSpPr>
          <p:spPr bwMode="auto">
            <a:xfrm flipV="1">
              <a:off x="314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49" name="Rectangle 64"/>
            <p:cNvSpPr>
              <a:spLocks noChangeArrowheads="1"/>
            </p:cNvSpPr>
            <p:nvPr/>
          </p:nvSpPr>
          <p:spPr bwMode="auto">
            <a:xfrm>
              <a:off x="3071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 </a:t>
              </a:r>
              <a:endParaRPr lang="es-ES"/>
            </a:p>
          </p:txBody>
        </p:sp>
        <p:sp>
          <p:nvSpPr>
            <p:cNvPr id="37950" name="Line 65"/>
            <p:cNvSpPr>
              <a:spLocks noChangeShapeType="1"/>
            </p:cNvSpPr>
            <p:nvPr/>
          </p:nvSpPr>
          <p:spPr bwMode="auto">
            <a:xfrm flipV="1">
              <a:off x="3297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1" name="Line 66"/>
            <p:cNvSpPr>
              <a:spLocks noChangeShapeType="1"/>
            </p:cNvSpPr>
            <p:nvPr/>
          </p:nvSpPr>
          <p:spPr bwMode="auto">
            <a:xfrm flipV="1">
              <a:off x="3297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2" name="Line 67"/>
            <p:cNvSpPr>
              <a:spLocks noChangeShapeType="1"/>
            </p:cNvSpPr>
            <p:nvPr/>
          </p:nvSpPr>
          <p:spPr bwMode="auto">
            <a:xfrm flipV="1">
              <a:off x="345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3" name="Line 68"/>
            <p:cNvSpPr>
              <a:spLocks noChangeShapeType="1"/>
            </p:cNvSpPr>
            <p:nvPr/>
          </p:nvSpPr>
          <p:spPr bwMode="auto">
            <a:xfrm flipV="1">
              <a:off x="3453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4" name="Rectangle 69"/>
            <p:cNvSpPr>
              <a:spLocks noChangeArrowheads="1"/>
            </p:cNvSpPr>
            <p:nvPr/>
          </p:nvSpPr>
          <p:spPr bwMode="auto">
            <a:xfrm>
              <a:off x="3351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 </a:t>
              </a:r>
              <a:endParaRPr lang="es-ES"/>
            </a:p>
          </p:txBody>
        </p:sp>
        <p:sp>
          <p:nvSpPr>
            <p:cNvPr id="37955" name="Line 70"/>
            <p:cNvSpPr>
              <a:spLocks noChangeShapeType="1"/>
            </p:cNvSpPr>
            <p:nvPr/>
          </p:nvSpPr>
          <p:spPr bwMode="auto">
            <a:xfrm flipV="1">
              <a:off x="360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6" name="Line 71"/>
            <p:cNvSpPr>
              <a:spLocks noChangeShapeType="1"/>
            </p:cNvSpPr>
            <p:nvPr/>
          </p:nvSpPr>
          <p:spPr bwMode="auto">
            <a:xfrm flipV="1">
              <a:off x="360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7" name="Line 72"/>
            <p:cNvSpPr>
              <a:spLocks noChangeShapeType="1"/>
            </p:cNvSpPr>
            <p:nvPr/>
          </p:nvSpPr>
          <p:spPr bwMode="auto">
            <a:xfrm flipV="1">
              <a:off x="3766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8" name="Line 73"/>
            <p:cNvSpPr>
              <a:spLocks noChangeShapeType="1"/>
            </p:cNvSpPr>
            <p:nvPr/>
          </p:nvSpPr>
          <p:spPr bwMode="auto">
            <a:xfrm flipV="1">
              <a:off x="376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59" name="Rectangle 74"/>
            <p:cNvSpPr>
              <a:spLocks noChangeArrowheads="1"/>
            </p:cNvSpPr>
            <p:nvPr/>
          </p:nvSpPr>
          <p:spPr bwMode="auto">
            <a:xfrm>
              <a:off x="3664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12 </a:t>
              </a:r>
              <a:endParaRPr lang="es-ES"/>
            </a:p>
          </p:txBody>
        </p:sp>
        <p:sp>
          <p:nvSpPr>
            <p:cNvPr id="37960" name="Line 75"/>
            <p:cNvSpPr>
              <a:spLocks noChangeShapeType="1"/>
            </p:cNvSpPr>
            <p:nvPr/>
          </p:nvSpPr>
          <p:spPr bwMode="auto">
            <a:xfrm flipV="1">
              <a:off x="3922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1" name="Line 76"/>
            <p:cNvSpPr>
              <a:spLocks noChangeShapeType="1"/>
            </p:cNvSpPr>
            <p:nvPr/>
          </p:nvSpPr>
          <p:spPr bwMode="auto">
            <a:xfrm flipV="1">
              <a:off x="392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2" name="Line 77"/>
            <p:cNvSpPr>
              <a:spLocks noChangeShapeType="1"/>
            </p:cNvSpPr>
            <p:nvPr/>
          </p:nvSpPr>
          <p:spPr bwMode="auto">
            <a:xfrm flipV="1">
              <a:off x="407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3" name="Line 78"/>
            <p:cNvSpPr>
              <a:spLocks noChangeShapeType="1"/>
            </p:cNvSpPr>
            <p:nvPr/>
          </p:nvSpPr>
          <p:spPr bwMode="auto">
            <a:xfrm flipV="1">
              <a:off x="407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4" name="Rectangle 79"/>
            <p:cNvSpPr>
              <a:spLocks noChangeArrowheads="1"/>
            </p:cNvSpPr>
            <p:nvPr/>
          </p:nvSpPr>
          <p:spPr bwMode="auto">
            <a:xfrm>
              <a:off x="3976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14 </a:t>
              </a:r>
              <a:endParaRPr lang="es-ES"/>
            </a:p>
          </p:txBody>
        </p:sp>
        <p:sp>
          <p:nvSpPr>
            <p:cNvPr id="37965" name="Line 80"/>
            <p:cNvSpPr>
              <a:spLocks noChangeShapeType="1"/>
            </p:cNvSpPr>
            <p:nvPr/>
          </p:nvSpPr>
          <p:spPr bwMode="auto">
            <a:xfrm flipV="1">
              <a:off x="423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6" name="Line 81"/>
            <p:cNvSpPr>
              <a:spLocks noChangeShapeType="1"/>
            </p:cNvSpPr>
            <p:nvPr/>
          </p:nvSpPr>
          <p:spPr bwMode="auto">
            <a:xfrm flipV="1">
              <a:off x="423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7" name="Line 82"/>
            <p:cNvSpPr>
              <a:spLocks noChangeShapeType="1"/>
            </p:cNvSpPr>
            <p:nvPr/>
          </p:nvSpPr>
          <p:spPr bwMode="auto">
            <a:xfrm flipV="1">
              <a:off x="439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68" name="Rectangle 83"/>
            <p:cNvSpPr>
              <a:spLocks noChangeArrowheads="1"/>
            </p:cNvSpPr>
            <p:nvPr/>
          </p:nvSpPr>
          <p:spPr bwMode="auto">
            <a:xfrm>
              <a:off x="4288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16 </a:t>
              </a:r>
              <a:endParaRPr lang="es-ES"/>
            </a:p>
          </p:txBody>
        </p:sp>
        <p:sp>
          <p:nvSpPr>
            <p:cNvPr id="37969" name="Rectangle 84"/>
            <p:cNvSpPr>
              <a:spLocks noChangeArrowheads="1"/>
            </p:cNvSpPr>
            <p:nvPr/>
          </p:nvSpPr>
          <p:spPr bwMode="auto">
            <a:xfrm>
              <a:off x="2700" y="3206"/>
              <a:ext cx="1287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Velocidad del buque, Vs (Nudos)</a:t>
              </a:r>
              <a:endParaRPr lang="es-ES"/>
            </a:p>
          </p:txBody>
        </p:sp>
        <p:sp>
          <p:nvSpPr>
            <p:cNvPr id="37970" name="Line 85"/>
            <p:cNvSpPr>
              <a:spLocks noChangeShapeType="1"/>
            </p:cNvSpPr>
            <p:nvPr/>
          </p:nvSpPr>
          <p:spPr bwMode="auto">
            <a:xfrm flipV="1">
              <a:off x="1893" y="3037"/>
              <a:ext cx="312" cy="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1" name="Rectangle 86"/>
            <p:cNvSpPr>
              <a:spLocks noChangeArrowheads="1"/>
            </p:cNvSpPr>
            <p:nvPr/>
          </p:nvSpPr>
          <p:spPr bwMode="auto">
            <a:xfrm>
              <a:off x="1870" y="3025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2" name="Line 87"/>
            <p:cNvSpPr>
              <a:spLocks noChangeShapeType="1"/>
            </p:cNvSpPr>
            <p:nvPr/>
          </p:nvSpPr>
          <p:spPr bwMode="auto">
            <a:xfrm flipV="1">
              <a:off x="2205" y="3008"/>
              <a:ext cx="623" cy="2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3" name="Rectangle 88"/>
            <p:cNvSpPr>
              <a:spLocks noChangeArrowheads="1"/>
            </p:cNvSpPr>
            <p:nvPr/>
          </p:nvSpPr>
          <p:spPr bwMode="auto">
            <a:xfrm>
              <a:off x="2181" y="302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4" name="Line 89"/>
            <p:cNvSpPr>
              <a:spLocks noChangeShapeType="1"/>
            </p:cNvSpPr>
            <p:nvPr/>
          </p:nvSpPr>
          <p:spPr bwMode="auto">
            <a:xfrm flipV="1">
              <a:off x="2828" y="2885"/>
              <a:ext cx="62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5" name="Rectangle 90"/>
            <p:cNvSpPr>
              <a:spLocks noChangeArrowheads="1"/>
            </p:cNvSpPr>
            <p:nvPr/>
          </p:nvSpPr>
          <p:spPr bwMode="auto">
            <a:xfrm>
              <a:off x="2804" y="299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6" name="Line 91"/>
            <p:cNvSpPr>
              <a:spLocks noChangeShapeType="1"/>
            </p:cNvSpPr>
            <p:nvPr/>
          </p:nvSpPr>
          <p:spPr bwMode="auto">
            <a:xfrm flipV="1">
              <a:off x="3453" y="2796"/>
              <a:ext cx="189" cy="8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7" name="Rectangle 92"/>
            <p:cNvSpPr>
              <a:spLocks noChangeArrowheads="1"/>
            </p:cNvSpPr>
            <p:nvPr/>
          </p:nvSpPr>
          <p:spPr bwMode="auto">
            <a:xfrm>
              <a:off x="3429" y="286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8" name="Line 93"/>
            <p:cNvSpPr>
              <a:spLocks noChangeShapeType="1"/>
            </p:cNvSpPr>
            <p:nvPr/>
          </p:nvSpPr>
          <p:spPr bwMode="auto">
            <a:xfrm flipV="1">
              <a:off x="3642" y="2743"/>
              <a:ext cx="83" cy="5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79" name="Rectangle 94"/>
            <p:cNvSpPr>
              <a:spLocks noChangeArrowheads="1"/>
            </p:cNvSpPr>
            <p:nvPr/>
          </p:nvSpPr>
          <p:spPr bwMode="auto">
            <a:xfrm>
              <a:off x="3619" y="2779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0" name="Line 95"/>
            <p:cNvSpPr>
              <a:spLocks noChangeShapeType="1"/>
            </p:cNvSpPr>
            <p:nvPr/>
          </p:nvSpPr>
          <p:spPr bwMode="auto">
            <a:xfrm flipV="1">
              <a:off x="3725" y="2677"/>
              <a:ext cx="84" cy="6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1" name="Rectangle 96"/>
            <p:cNvSpPr>
              <a:spLocks noChangeArrowheads="1"/>
            </p:cNvSpPr>
            <p:nvPr/>
          </p:nvSpPr>
          <p:spPr bwMode="auto">
            <a:xfrm>
              <a:off x="3701" y="2726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2" name="Line 97"/>
            <p:cNvSpPr>
              <a:spLocks noChangeShapeType="1"/>
            </p:cNvSpPr>
            <p:nvPr/>
          </p:nvSpPr>
          <p:spPr bwMode="auto">
            <a:xfrm flipV="1">
              <a:off x="3809" y="2598"/>
              <a:ext cx="83" cy="7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3" name="Rectangle 98"/>
            <p:cNvSpPr>
              <a:spLocks noChangeArrowheads="1"/>
            </p:cNvSpPr>
            <p:nvPr/>
          </p:nvSpPr>
          <p:spPr bwMode="auto">
            <a:xfrm>
              <a:off x="3785" y="266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4" name="Line 99"/>
            <p:cNvSpPr>
              <a:spLocks noChangeShapeType="1"/>
            </p:cNvSpPr>
            <p:nvPr/>
          </p:nvSpPr>
          <p:spPr bwMode="auto">
            <a:xfrm flipV="1">
              <a:off x="3892" y="2475"/>
              <a:ext cx="10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5" name="Rectangle 100"/>
            <p:cNvSpPr>
              <a:spLocks noChangeArrowheads="1"/>
            </p:cNvSpPr>
            <p:nvPr/>
          </p:nvSpPr>
          <p:spPr bwMode="auto">
            <a:xfrm>
              <a:off x="3868" y="258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6" name="Line 101"/>
            <p:cNvSpPr>
              <a:spLocks noChangeShapeType="1"/>
            </p:cNvSpPr>
            <p:nvPr/>
          </p:nvSpPr>
          <p:spPr bwMode="auto">
            <a:xfrm flipV="1">
              <a:off x="3997" y="2448"/>
              <a:ext cx="21" cy="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7" name="Rectangle 102"/>
            <p:cNvSpPr>
              <a:spLocks noChangeArrowheads="1"/>
            </p:cNvSpPr>
            <p:nvPr/>
          </p:nvSpPr>
          <p:spPr bwMode="auto">
            <a:xfrm>
              <a:off x="3973" y="24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8" name="Line 103"/>
            <p:cNvSpPr>
              <a:spLocks noChangeShapeType="1"/>
            </p:cNvSpPr>
            <p:nvPr/>
          </p:nvSpPr>
          <p:spPr bwMode="auto">
            <a:xfrm flipV="1">
              <a:off x="4018" y="2320"/>
              <a:ext cx="84" cy="12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89" name="Rectangle 104"/>
            <p:cNvSpPr>
              <a:spLocks noChangeArrowheads="1"/>
            </p:cNvSpPr>
            <p:nvPr/>
          </p:nvSpPr>
          <p:spPr bwMode="auto">
            <a:xfrm>
              <a:off x="3994" y="2431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0" name="Line 105"/>
            <p:cNvSpPr>
              <a:spLocks noChangeShapeType="1"/>
            </p:cNvSpPr>
            <p:nvPr/>
          </p:nvSpPr>
          <p:spPr bwMode="auto">
            <a:xfrm flipV="1">
              <a:off x="4102" y="2247"/>
              <a:ext cx="40" cy="7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1" name="Rectangle 106"/>
            <p:cNvSpPr>
              <a:spLocks noChangeArrowheads="1"/>
            </p:cNvSpPr>
            <p:nvPr/>
          </p:nvSpPr>
          <p:spPr bwMode="auto">
            <a:xfrm>
              <a:off x="4078" y="2303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2" name="Line 107"/>
            <p:cNvSpPr>
              <a:spLocks noChangeShapeType="1"/>
            </p:cNvSpPr>
            <p:nvPr/>
          </p:nvSpPr>
          <p:spPr bwMode="auto">
            <a:xfrm flipV="1">
              <a:off x="4142" y="2165"/>
              <a:ext cx="43" cy="8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3" name="Rectangle 108"/>
            <p:cNvSpPr>
              <a:spLocks noChangeArrowheads="1"/>
            </p:cNvSpPr>
            <p:nvPr/>
          </p:nvSpPr>
          <p:spPr bwMode="auto">
            <a:xfrm>
              <a:off x="4118" y="223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4" name="Line 109"/>
            <p:cNvSpPr>
              <a:spLocks noChangeShapeType="1"/>
            </p:cNvSpPr>
            <p:nvPr/>
          </p:nvSpPr>
          <p:spPr bwMode="auto">
            <a:xfrm flipV="1">
              <a:off x="4185" y="2075"/>
              <a:ext cx="41" cy="9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5" name="Rectangle 110"/>
            <p:cNvSpPr>
              <a:spLocks noChangeArrowheads="1"/>
            </p:cNvSpPr>
            <p:nvPr/>
          </p:nvSpPr>
          <p:spPr bwMode="auto">
            <a:xfrm>
              <a:off x="4161" y="2148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6" name="Rectangle 111"/>
            <p:cNvSpPr>
              <a:spLocks noChangeArrowheads="1"/>
            </p:cNvSpPr>
            <p:nvPr/>
          </p:nvSpPr>
          <p:spPr bwMode="auto">
            <a:xfrm>
              <a:off x="4202" y="20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997" name="Rectangle 112"/>
            <p:cNvSpPr>
              <a:spLocks noChangeArrowheads="1"/>
            </p:cNvSpPr>
            <p:nvPr/>
          </p:nvSpPr>
          <p:spPr bwMode="auto">
            <a:xfrm>
              <a:off x="2245" y="1356"/>
              <a:ext cx="1817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600" b="1">
                  <a:solidFill>
                    <a:srgbClr val="000000"/>
                  </a:solidFill>
                  <a:latin typeface="Arial" charset="0"/>
                </a:rPr>
                <a:t>CURVA DE POTENCIA TÍPICA</a:t>
              </a:r>
              <a:endParaRPr lang="es-ES"/>
            </a:p>
          </p:txBody>
        </p:sp>
      </p:grp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 sz="3200"/>
              <a:t>Definiciones básicas de potencia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100"/>
              <a:t>En sistema internacional de unidades, la Masa se mide en kilogramos, la longitud en metros y el tiempo en segundos.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Fuerza es la combinación de masa por aceleración; es decir, masa por metro partido por segundo al cuadrado y a ello se le llama Newton.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Si realizamos un trabajo, este será el resultado de una fuerza aplicada para desplazar un objeto una determinada distancia; es decir, Newton por metro, o Joule.</a:t>
            </a:r>
          </a:p>
          <a:p>
            <a:pPr eaLnBrk="1" hangingPunct="1">
              <a:lnSpc>
                <a:spcPct val="80000"/>
              </a:lnSpc>
            </a:pPr>
            <a:r>
              <a:rPr lang="es-ES" sz="2100"/>
              <a:t>Si este trabajo o realizamos por unidad de tiempo; es decir, Joule partido por segundo tendremos Potencia y su Unidad de medida es Watt. 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Definiciones básicas de potencia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ES" sz="2500"/>
              <a:t>La fuerza necesaria para mover un buque en un tiempo y velocidad determinada, es igual a la potencia necesaria para vencer la resistencia total.  (Pe)</a:t>
            </a:r>
          </a:p>
          <a:p>
            <a:pPr eaLnBrk="1" hangingPunct="1"/>
            <a:endParaRPr lang="es-ES" sz="2500"/>
          </a:p>
        </p:txBody>
      </p:sp>
      <p:sp>
        <p:nvSpPr>
          <p:cNvPr id="43012" name="Text Box 5"/>
          <p:cNvSpPr txBox="1">
            <a:spLocks noChangeArrowheads="1"/>
          </p:cNvSpPr>
          <p:nvPr/>
        </p:nvSpPr>
        <p:spPr bwMode="auto">
          <a:xfrm>
            <a:off x="2771775" y="3429000"/>
            <a:ext cx="29718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lnSpc>
                <a:spcPct val="40000"/>
              </a:lnSpc>
              <a:spcBef>
                <a:spcPct val="50000"/>
              </a:spcBef>
            </a:pPr>
            <a:r>
              <a:rPr lang="es-ES_tradnl" sz="2400">
                <a:latin typeface="Arial" charset="0"/>
              </a:rPr>
              <a:t>	</a:t>
            </a:r>
          </a:p>
          <a:p>
            <a:pPr algn="ctr" eaLnBrk="0" hangingPunct="0">
              <a:spcBef>
                <a:spcPct val="50000"/>
              </a:spcBef>
            </a:pPr>
            <a:r>
              <a:rPr lang="es-ES_tradnl" sz="2400">
                <a:latin typeface="Arial" charset="0"/>
              </a:rPr>
              <a:t>Pe  =     </a:t>
            </a:r>
            <a:r>
              <a:rPr lang="es-ES_tradnl" sz="2400" u="sng">
                <a:latin typeface="Arial" charset="0"/>
              </a:rPr>
              <a:t>Rt    *   V</a:t>
            </a:r>
            <a:endParaRPr lang="es-ES_tradnl" sz="2400">
              <a:latin typeface="Arial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es-ES_tradnl" sz="2400">
                <a:latin typeface="Arial" charset="0"/>
              </a:rPr>
              <a:t>             326</a:t>
            </a:r>
          </a:p>
        </p:txBody>
      </p:sp>
      <p:sp>
        <p:nvSpPr>
          <p:cNvPr id="43013" name="Text Box 6"/>
          <p:cNvSpPr txBox="1">
            <a:spLocks noChangeArrowheads="1"/>
          </p:cNvSpPr>
          <p:nvPr/>
        </p:nvSpPr>
        <p:spPr bwMode="auto">
          <a:xfrm>
            <a:off x="1763713" y="4868863"/>
            <a:ext cx="6337300" cy="94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Pe  =   Potencia necesaria   	(EHP)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Rt  =   Resistencia total  	(Lbs)</a:t>
            </a:r>
          </a:p>
          <a:p>
            <a:pPr eaLnBrk="0" hangingPunct="0">
              <a:lnSpc>
                <a:spcPct val="60000"/>
              </a:lnSpc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V   =   Velocidad del buque	(nudos)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altLang="ko-KR" sz="1900" b="1">
                <a:ea typeface="굴림" pitchFamily="34" charset="-127"/>
              </a:rPr>
              <a:t>Resistencia Total Casco</a:t>
            </a:r>
            <a:r>
              <a:rPr lang="es-ES" altLang="ko-KR" sz="1900">
                <a:ea typeface="굴림" pitchFamily="34" charset="-127"/>
              </a:rPr>
              <a:t> (RT)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700" b="1"/>
              <a:t>Es la fuerza que se opone al movimiento del buque cuando se desplaza.</a:t>
            </a:r>
            <a:r>
              <a:rPr lang="es-ES" altLang="ko-KR" sz="1700" b="1">
                <a:ea typeface="굴림" pitchFamily="34" charset="-127"/>
              </a:rPr>
              <a:t>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>
                <a:ea typeface="굴림" pitchFamily="34" charset="-127"/>
              </a:rPr>
              <a:t>La fuerza necesaria para mover un buque en un tiempo y velocidad determinada, es igual a la potencia necesaria para vencer la resistencia total.  (EHP)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900" b="1">
                <a:ea typeface="굴림" pitchFamily="34" charset="-127"/>
              </a:rPr>
              <a:t>Cálculo EHP </a:t>
            </a:r>
            <a:endParaRPr lang="es-ES" sz="1900" b="1"/>
          </a:p>
        </p:txBody>
      </p:sp>
      <p:graphicFrame>
        <p:nvGraphicFramePr>
          <p:cNvPr id="4098" name="Object 6"/>
          <p:cNvGraphicFramePr>
            <a:graphicFrameLocks noGrp="1" noChangeAspect="1"/>
          </p:cNvGraphicFramePr>
          <p:nvPr>
            <p:ph sz="half" idx="2"/>
          </p:nvPr>
        </p:nvGraphicFramePr>
        <p:xfrm>
          <a:off x="1835150" y="3933825"/>
          <a:ext cx="2808288" cy="1393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765300" imgH="876300" progId="Equation.3">
                  <p:embed/>
                </p:oleObj>
              </mc:Choice>
              <mc:Fallback>
                <p:oleObj name="Equation" r:id="rId2" imgW="1765300" imgH="8763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3933825"/>
                        <a:ext cx="2808288" cy="139382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9525">
                        <a:solidFill>
                          <a:srgbClr val="FFFF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01" name="Picture 82" descr="MCj0240815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1188" y="4365625"/>
            <a:ext cx="1219200" cy="182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2" name="Text Box 83"/>
          <p:cNvSpPr txBox="1">
            <a:spLocks noChangeArrowheads="1"/>
          </p:cNvSpPr>
          <p:nvPr/>
        </p:nvSpPr>
        <p:spPr bwMode="auto">
          <a:xfrm>
            <a:off x="4859338" y="4221163"/>
            <a:ext cx="4284662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sz="1600"/>
              <a:t>R</a:t>
            </a:r>
            <a:r>
              <a:rPr lang="es-MX" sz="1600" u="sng" baseline="-25000"/>
              <a:t>t </a:t>
            </a:r>
            <a:r>
              <a:rPr lang="es-MX" sz="1600"/>
              <a:t>= Resistencia total del casco</a:t>
            </a:r>
          </a:p>
          <a:p>
            <a:pPr>
              <a:spcBef>
                <a:spcPct val="50000"/>
              </a:spcBef>
            </a:pPr>
            <a:r>
              <a:rPr lang="es-MX" sz="1600"/>
              <a:t>V</a:t>
            </a:r>
            <a:r>
              <a:rPr lang="es-MX" sz="1600" baseline="-25000"/>
              <a:t>s</a:t>
            </a:r>
            <a:r>
              <a:rPr lang="es-MX" sz="1600"/>
              <a:t> = Velocidad del buque</a:t>
            </a:r>
          </a:p>
          <a:p>
            <a:pPr>
              <a:spcBef>
                <a:spcPct val="50000"/>
              </a:spcBef>
            </a:pPr>
            <a:r>
              <a:rPr lang="es-MX" sz="1600"/>
              <a:t>Esta es una aproximación válida para predicciones de EHP solamente</a:t>
            </a:r>
            <a:endParaRPr lang="es-ES" sz="1600"/>
          </a:p>
        </p:txBody>
      </p:sp>
      <p:sp>
        <p:nvSpPr>
          <p:cNvPr id="4103" name="Text Box 84"/>
          <p:cNvSpPr txBox="1">
            <a:spLocks noChangeArrowheads="1"/>
          </p:cNvSpPr>
          <p:nvPr/>
        </p:nvSpPr>
        <p:spPr bwMode="auto">
          <a:xfrm>
            <a:off x="4932363" y="5661025"/>
            <a:ext cx="1871662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/>
              <a:t>1 HP = 746 W</a:t>
            </a:r>
            <a:endParaRPr lang="es-ES"/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500"/>
              <a:t>La Resistencia Total es proporcional al cuadrado  de la velocidad del buque (Bien diseñados)</a:t>
            </a:r>
          </a:p>
          <a:p>
            <a:pPr eaLnBrk="1" hangingPunct="1"/>
            <a:r>
              <a:rPr lang="es-ES" sz="2500"/>
              <a:t>La potencia necesaria para propulsar el buque es proporcional a Rt y la velocidad</a:t>
            </a:r>
          </a:p>
          <a:p>
            <a:pPr eaLnBrk="1" hangingPunct="1"/>
            <a:r>
              <a:rPr lang="es-ES" sz="2500"/>
              <a:t>Luego, la potencia requerida para propulsar el buque, varía con el cubo de la velocidad del buque y el propulsor.</a:t>
            </a:r>
          </a:p>
        </p:txBody>
      </p:sp>
      <p:grpSp>
        <p:nvGrpSpPr>
          <p:cNvPr id="4" name="Group 114"/>
          <p:cNvGrpSpPr>
            <a:grpSpLocks/>
          </p:cNvGrpSpPr>
          <p:nvPr/>
        </p:nvGrpSpPr>
        <p:grpSpPr bwMode="auto">
          <a:xfrm>
            <a:off x="1643042" y="1785926"/>
            <a:ext cx="6715172" cy="4429127"/>
            <a:chOff x="1156" y="1319"/>
            <a:chExt cx="3720" cy="2565"/>
          </a:xfrm>
        </p:grpSpPr>
        <p:sp>
          <p:nvSpPr>
            <p:cNvPr id="5" name="AutoShape 7"/>
            <p:cNvSpPr>
              <a:spLocks noChangeAspect="1" noChangeArrowheads="1" noTextEdit="1"/>
            </p:cNvSpPr>
            <p:nvPr/>
          </p:nvSpPr>
          <p:spPr bwMode="auto">
            <a:xfrm>
              <a:off x="1383" y="1319"/>
              <a:ext cx="3180" cy="2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>
              <a:off x="1383" y="1319"/>
              <a:ext cx="120" cy="8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Rectangle 10"/>
            <p:cNvSpPr>
              <a:spLocks noChangeArrowheads="1"/>
            </p:cNvSpPr>
            <p:nvPr/>
          </p:nvSpPr>
          <p:spPr bwMode="auto">
            <a:xfrm>
              <a:off x="1156" y="1319"/>
              <a:ext cx="3720" cy="256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Rectangle 11"/>
            <p:cNvSpPr>
              <a:spLocks noChangeArrowheads="1"/>
            </p:cNvSpPr>
            <p:nvPr/>
          </p:nvSpPr>
          <p:spPr bwMode="auto">
            <a:xfrm>
              <a:off x="1893" y="1734"/>
              <a:ext cx="2501" cy="1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" name="Line 12"/>
            <p:cNvSpPr>
              <a:spLocks noChangeShapeType="1"/>
            </p:cNvSpPr>
            <p:nvPr/>
          </p:nvSpPr>
          <p:spPr bwMode="auto">
            <a:xfrm>
              <a:off x="1893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" name="Line 13"/>
            <p:cNvSpPr>
              <a:spLocks noChangeShapeType="1"/>
            </p:cNvSpPr>
            <p:nvPr/>
          </p:nvSpPr>
          <p:spPr bwMode="auto">
            <a:xfrm>
              <a:off x="1893" y="3045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Line 14"/>
            <p:cNvSpPr>
              <a:spLocks noChangeShapeType="1"/>
            </p:cNvSpPr>
            <p:nvPr/>
          </p:nvSpPr>
          <p:spPr bwMode="auto">
            <a:xfrm flipV="1">
              <a:off x="4390" y="1734"/>
              <a:ext cx="0" cy="1311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Line 15"/>
            <p:cNvSpPr>
              <a:spLocks noChangeShapeType="1"/>
            </p:cNvSpPr>
            <p:nvPr/>
          </p:nvSpPr>
          <p:spPr bwMode="auto">
            <a:xfrm flipH="1">
              <a:off x="1893" y="1734"/>
              <a:ext cx="2497" cy="0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3" name="Line 16"/>
            <p:cNvSpPr>
              <a:spLocks noChangeShapeType="1"/>
            </p:cNvSpPr>
            <p:nvPr/>
          </p:nvSpPr>
          <p:spPr bwMode="auto">
            <a:xfrm>
              <a:off x="1870" y="3045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Rectangle 17"/>
            <p:cNvSpPr>
              <a:spLocks noChangeArrowheads="1"/>
            </p:cNvSpPr>
            <p:nvPr/>
          </p:nvSpPr>
          <p:spPr bwMode="auto">
            <a:xfrm>
              <a:off x="1714" y="3000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15" name="Line 18"/>
            <p:cNvSpPr>
              <a:spLocks noChangeShapeType="1"/>
            </p:cNvSpPr>
            <p:nvPr/>
          </p:nvSpPr>
          <p:spPr bwMode="auto">
            <a:xfrm>
              <a:off x="1882" y="2914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6" name="Line 19"/>
            <p:cNvSpPr>
              <a:spLocks noChangeShapeType="1"/>
            </p:cNvSpPr>
            <p:nvPr/>
          </p:nvSpPr>
          <p:spPr bwMode="auto">
            <a:xfrm>
              <a:off x="1893" y="2914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7" name="Line 20"/>
            <p:cNvSpPr>
              <a:spLocks noChangeShapeType="1"/>
            </p:cNvSpPr>
            <p:nvPr/>
          </p:nvSpPr>
          <p:spPr bwMode="auto">
            <a:xfrm>
              <a:off x="1870" y="2783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>
              <a:off x="1893" y="2783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9" name="Rectangle 22"/>
            <p:cNvSpPr>
              <a:spLocks noChangeArrowheads="1"/>
            </p:cNvSpPr>
            <p:nvPr/>
          </p:nvSpPr>
          <p:spPr bwMode="auto">
            <a:xfrm>
              <a:off x="1590" y="2738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200 </a:t>
              </a:r>
              <a:endParaRPr lang="es-ES"/>
            </a:p>
          </p:txBody>
        </p:sp>
        <p:sp>
          <p:nvSpPr>
            <p:cNvPr id="20" name="Line 23"/>
            <p:cNvSpPr>
              <a:spLocks noChangeShapeType="1"/>
            </p:cNvSpPr>
            <p:nvPr/>
          </p:nvSpPr>
          <p:spPr bwMode="auto">
            <a:xfrm>
              <a:off x="1882" y="2651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1" name="Line 24"/>
            <p:cNvSpPr>
              <a:spLocks noChangeShapeType="1"/>
            </p:cNvSpPr>
            <p:nvPr/>
          </p:nvSpPr>
          <p:spPr bwMode="auto">
            <a:xfrm>
              <a:off x="1893" y="2651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2" name="Line 25"/>
            <p:cNvSpPr>
              <a:spLocks noChangeShapeType="1"/>
            </p:cNvSpPr>
            <p:nvPr/>
          </p:nvSpPr>
          <p:spPr bwMode="auto">
            <a:xfrm>
              <a:off x="1870" y="2520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3" name="Line 26"/>
            <p:cNvSpPr>
              <a:spLocks noChangeShapeType="1"/>
            </p:cNvSpPr>
            <p:nvPr/>
          </p:nvSpPr>
          <p:spPr bwMode="auto">
            <a:xfrm>
              <a:off x="1893" y="2520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4" name="Rectangle 27"/>
            <p:cNvSpPr>
              <a:spLocks noChangeArrowheads="1"/>
            </p:cNvSpPr>
            <p:nvPr/>
          </p:nvSpPr>
          <p:spPr bwMode="auto">
            <a:xfrm>
              <a:off x="1590" y="2475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400 </a:t>
              </a:r>
              <a:endParaRPr lang="es-ES"/>
            </a:p>
          </p:txBody>
        </p:sp>
        <p:sp>
          <p:nvSpPr>
            <p:cNvPr id="25" name="Line 28"/>
            <p:cNvSpPr>
              <a:spLocks noChangeShapeType="1"/>
            </p:cNvSpPr>
            <p:nvPr/>
          </p:nvSpPr>
          <p:spPr bwMode="auto">
            <a:xfrm>
              <a:off x="1882" y="2389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6" name="Line 29"/>
            <p:cNvSpPr>
              <a:spLocks noChangeShapeType="1"/>
            </p:cNvSpPr>
            <p:nvPr/>
          </p:nvSpPr>
          <p:spPr bwMode="auto">
            <a:xfrm>
              <a:off x="1893" y="238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7" name="Line 30"/>
            <p:cNvSpPr>
              <a:spLocks noChangeShapeType="1"/>
            </p:cNvSpPr>
            <p:nvPr/>
          </p:nvSpPr>
          <p:spPr bwMode="auto">
            <a:xfrm>
              <a:off x="1870" y="2259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8" name="Line 31"/>
            <p:cNvSpPr>
              <a:spLocks noChangeShapeType="1"/>
            </p:cNvSpPr>
            <p:nvPr/>
          </p:nvSpPr>
          <p:spPr bwMode="auto">
            <a:xfrm>
              <a:off x="1893" y="2259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9" name="Rectangle 32"/>
            <p:cNvSpPr>
              <a:spLocks noChangeArrowheads="1"/>
            </p:cNvSpPr>
            <p:nvPr/>
          </p:nvSpPr>
          <p:spPr bwMode="auto">
            <a:xfrm>
              <a:off x="1590" y="2214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600 </a:t>
              </a:r>
              <a:endParaRPr lang="es-ES"/>
            </a:p>
          </p:txBody>
        </p:sp>
        <p:sp>
          <p:nvSpPr>
            <p:cNvPr id="30" name="Line 33"/>
            <p:cNvSpPr>
              <a:spLocks noChangeShapeType="1"/>
            </p:cNvSpPr>
            <p:nvPr/>
          </p:nvSpPr>
          <p:spPr bwMode="auto">
            <a:xfrm>
              <a:off x="1882" y="2128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" name="Line 34"/>
            <p:cNvSpPr>
              <a:spLocks noChangeShapeType="1"/>
            </p:cNvSpPr>
            <p:nvPr/>
          </p:nvSpPr>
          <p:spPr bwMode="auto">
            <a:xfrm>
              <a:off x="1893" y="2128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2" name="Line 35"/>
            <p:cNvSpPr>
              <a:spLocks noChangeShapeType="1"/>
            </p:cNvSpPr>
            <p:nvPr/>
          </p:nvSpPr>
          <p:spPr bwMode="auto">
            <a:xfrm>
              <a:off x="1870" y="1996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3" name="Line 36"/>
            <p:cNvSpPr>
              <a:spLocks noChangeShapeType="1"/>
            </p:cNvSpPr>
            <p:nvPr/>
          </p:nvSpPr>
          <p:spPr bwMode="auto">
            <a:xfrm>
              <a:off x="1893" y="1996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4" name="Rectangle 37"/>
            <p:cNvSpPr>
              <a:spLocks noChangeArrowheads="1"/>
            </p:cNvSpPr>
            <p:nvPr/>
          </p:nvSpPr>
          <p:spPr bwMode="auto">
            <a:xfrm>
              <a:off x="1590" y="1951"/>
              <a:ext cx="14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800 </a:t>
              </a:r>
              <a:endParaRPr lang="es-ES"/>
            </a:p>
          </p:txBody>
        </p:sp>
        <p:sp>
          <p:nvSpPr>
            <p:cNvPr id="35" name="Line 38"/>
            <p:cNvSpPr>
              <a:spLocks noChangeShapeType="1"/>
            </p:cNvSpPr>
            <p:nvPr/>
          </p:nvSpPr>
          <p:spPr bwMode="auto">
            <a:xfrm>
              <a:off x="1882" y="1865"/>
              <a:ext cx="23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6" name="Line 39"/>
            <p:cNvSpPr>
              <a:spLocks noChangeShapeType="1"/>
            </p:cNvSpPr>
            <p:nvPr/>
          </p:nvSpPr>
          <p:spPr bwMode="auto">
            <a:xfrm>
              <a:off x="1893" y="1865"/>
              <a:ext cx="249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7" name="Line 40"/>
            <p:cNvSpPr>
              <a:spLocks noChangeShapeType="1"/>
            </p:cNvSpPr>
            <p:nvPr/>
          </p:nvSpPr>
          <p:spPr bwMode="auto">
            <a:xfrm>
              <a:off x="1870" y="1734"/>
              <a:ext cx="47" cy="0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" name="Rectangle 41"/>
            <p:cNvSpPr>
              <a:spLocks noChangeArrowheads="1"/>
            </p:cNvSpPr>
            <p:nvPr/>
          </p:nvSpPr>
          <p:spPr bwMode="auto">
            <a:xfrm>
              <a:off x="1528" y="1689"/>
              <a:ext cx="18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1000 </a:t>
              </a:r>
              <a:endParaRPr lang="es-ES"/>
            </a:p>
          </p:txBody>
        </p:sp>
        <p:sp>
          <p:nvSpPr>
            <p:cNvPr id="39" name="Rectangle 42"/>
            <p:cNvSpPr>
              <a:spLocks noChangeArrowheads="1"/>
            </p:cNvSpPr>
            <p:nvPr/>
          </p:nvSpPr>
          <p:spPr bwMode="auto">
            <a:xfrm rot="-5400000">
              <a:off x="833" y="2379"/>
              <a:ext cx="1115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Potencia Efectiva, EHP (HP)</a:t>
              </a:r>
              <a:endParaRPr lang="es-ES"/>
            </a:p>
          </p:txBody>
        </p:sp>
        <p:sp>
          <p:nvSpPr>
            <p:cNvPr id="40" name="Line 43"/>
            <p:cNvSpPr>
              <a:spLocks noChangeShapeType="1"/>
            </p:cNvSpPr>
            <p:nvPr/>
          </p:nvSpPr>
          <p:spPr bwMode="auto">
            <a:xfrm flipV="1">
              <a:off x="189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1" name="Rectangle 44"/>
            <p:cNvSpPr>
              <a:spLocks noChangeArrowheads="1"/>
            </p:cNvSpPr>
            <p:nvPr/>
          </p:nvSpPr>
          <p:spPr bwMode="auto">
            <a:xfrm>
              <a:off x="1822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0 </a:t>
              </a:r>
              <a:endParaRPr lang="es-ES"/>
            </a:p>
          </p:txBody>
        </p:sp>
        <p:sp>
          <p:nvSpPr>
            <p:cNvPr id="42" name="Line 45"/>
            <p:cNvSpPr>
              <a:spLocks noChangeShapeType="1"/>
            </p:cNvSpPr>
            <p:nvPr/>
          </p:nvSpPr>
          <p:spPr bwMode="auto">
            <a:xfrm flipV="1">
              <a:off x="204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3" name="Line 46"/>
            <p:cNvSpPr>
              <a:spLocks noChangeShapeType="1"/>
            </p:cNvSpPr>
            <p:nvPr/>
          </p:nvSpPr>
          <p:spPr bwMode="auto">
            <a:xfrm flipV="1">
              <a:off x="204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4" name="Line 47"/>
            <p:cNvSpPr>
              <a:spLocks noChangeShapeType="1"/>
            </p:cNvSpPr>
            <p:nvPr/>
          </p:nvSpPr>
          <p:spPr bwMode="auto">
            <a:xfrm flipV="1">
              <a:off x="2205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5" name="Line 48"/>
            <p:cNvSpPr>
              <a:spLocks noChangeShapeType="1"/>
            </p:cNvSpPr>
            <p:nvPr/>
          </p:nvSpPr>
          <p:spPr bwMode="auto">
            <a:xfrm flipV="1">
              <a:off x="2205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6" name="Rectangle 49"/>
            <p:cNvSpPr>
              <a:spLocks noChangeArrowheads="1"/>
            </p:cNvSpPr>
            <p:nvPr/>
          </p:nvSpPr>
          <p:spPr bwMode="auto">
            <a:xfrm>
              <a:off x="2134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2 </a:t>
              </a:r>
              <a:endParaRPr lang="es-ES"/>
            </a:p>
          </p:txBody>
        </p:sp>
        <p:sp>
          <p:nvSpPr>
            <p:cNvPr id="47" name="Line 50"/>
            <p:cNvSpPr>
              <a:spLocks noChangeShapeType="1"/>
            </p:cNvSpPr>
            <p:nvPr/>
          </p:nvSpPr>
          <p:spPr bwMode="auto">
            <a:xfrm flipV="1">
              <a:off x="2361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8" name="Line 51"/>
            <p:cNvSpPr>
              <a:spLocks noChangeShapeType="1"/>
            </p:cNvSpPr>
            <p:nvPr/>
          </p:nvSpPr>
          <p:spPr bwMode="auto">
            <a:xfrm flipV="1">
              <a:off x="2361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9" name="Line 52"/>
            <p:cNvSpPr>
              <a:spLocks noChangeShapeType="1"/>
            </p:cNvSpPr>
            <p:nvPr/>
          </p:nvSpPr>
          <p:spPr bwMode="auto">
            <a:xfrm flipV="1">
              <a:off x="251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0" name="Line 53"/>
            <p:cNvSpPr>
              <a:spLocks noChangeShapeType="1"/>
            </p:cNvSpPr>
            <p:nvPr/>
          </p:nvSpPr>
          <p:spPr bwMode="auto">
            <a:xfrm flipV="1">
              <a:off x="251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1" name="Rectangle 54"/>
            <p:cNvSpPr>
              <a:spLocks noChangeArrowheads="1"/>
            </p:cNvSpPr>
            <p:nvPr/>
          </p:nvSpPr>
          <p:spPr bwMode="auto">
            <a:xfrm>
              <a:off x="2447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4 </a:t>
              </a:r>
              <a:endParaRPr lang="es-ES"/>
            </a:p>
          </p:txBody>
        </p:sp>
        <p:sp>
          <p:nvSpPr>
            <p:cNvPr id="52" name="Line 55"/>
            <p:cNvSpPr>
              <a:spLocks noChangeShapeType="1"/>
            </p:cNvSpPr>
            <p:nvPr/>
          </p:nvSpPr>
          <p:spPr bwMode="auto">
            <a:xfrm flipV="1">
              <a:off x="267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3" name="Line 56"/>
            <p:cNvSpPr>
              <a:spLocks noChangeShapeType="1"/>
            </p:cNvSpPr>
            <p:nvPr/>
          </p:nvSpPr>
          <p:spPr bwMode="auto">
            <a:xfrm flipV="1">
              <a:off x="267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4" name="Line 57"/>
            <p:cNvSpPr>
              <a:spLocks noChangeShapeType="1"/>
            </p:cNvSpPr>
            <p:nvPr/>
          </p:nvSpPr>
          <p:spPr bwMode="auto">
            <a:xfrm flipV="1">
              <a:off x="283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5" name="Line 58"/>
            <p:cNvSpPr>
              <a:spLocks noChangeShapeType="1"/>
            </p:cNvSpPr>
            <p:nvPr/>
          </p:nvSpPr>
          <p:spPr bwMode="auto">
            <a:xfrm flipV="1">
              <a:off x="2830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6" name="Rectangle 59"/>
            <p:cNvSpPr>
              <a:spLocks noChangeArrowheads="1"/>
            </p:cNvSpPr>
            <p:nvPr/>
          </p:nvSpPr>
          <p:spPr bwMode="auto">
            <a:xfrm>
              <a:off x="2759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6 </a:t>
              </a:r>
              <a:endParaRPr lang="es-ES"/>
            </a:p>
          </p:txBody>
        </p:sp>
        <p:sp>
          <p:nvSpPr>
            <p:cNvPr id="57" name="Line 60"/>
            <p:cNvSpPr>
              <a:spLocks noChangeShapeType="1"/>
            </p:cNvSpPr>
            <p:nvPr/>
          </p:nvSpPr>
          <p:spPr bwMode="auto">
            <a:xfrm flipV="1">
              <a:off x="2986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8" name="Line 61"/>
            <p:cNvSpPr>
              <a:spLocks noChangeShapeType="1"/>
            </p:cNvSpPr>
            <p:nvPr/>
          </p:nvSpPr>
          <p:spPr bwMode="auto">
            <a:xfrm flipV="1">
              <a:off x="298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59" name="Line 62"/>
            <p:cNvSpPr>
              <a:spLocks noChangeShapeType="1"/>
            </p:cNvSpPr>
            <p:nvPr/>
          </p:nvSpPr>
          <p:spPr bwMode="auto">
            <a:xfrm flipV="1">
              <a:off x="3142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0" name="Line 63"/>
            <p:cNvSpPr>
              <a:spLocks noChangeShapeType="1"/>
            </p:cNvSpPr>
            <p:nvPr/>
          </p:nvSpPr>
          <p:spPr bwMode="auto">
            <a:xfrm flipV="1">
              <a:off x="314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1" name="Rectangle 64"/>
            <p:cNvSpPr>
              <a:spLocks noChangeArrowheads="1"/>
            </p:cNvSpPr>
            <p:nvPr/>
          </p:nvSpPr>
          <p:spPr bwMode="auto">
            <a:xfrm>
              <a:off x="3071" y="3116"/>
              <a:ext cx="6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8 </a:t>
              </a:r>
              <a:endParaRPr lang="es-ES"/>
            </a:p>
          </p:txBody>
        </p:sp>
        <p:sp>
          <p:nvSpPr>
            <p:cNvPr id="62" name="Line 65"/>
            <p:cNvSpPr>
              <a:spLocks noChangeShapeType="1"/>
            </p:cNvSpPr>
            <p:nvPr/>
          </p:nvSpPr>
          <p:spPr bwMode="auto">
            <a:xfrm flipV="1">
              <a:off x="3297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3" name="Line 66"/>
            <p:cNvSpPr>
              <a:spLocks noChangeShapeType="1"/>
            </p:cNvSpPr>
            <p:nvPr/>
          </p:nvSpPr>
          <p:spPr bwMode="auto">
            <a:xfrm flipV="1">
              <a:off x="3297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4" name="Line 67"/>
            <p:cNvSpPr>
              <a:spLocks noChangeShapeType="1"/>
            </p:cNvSpPr>
            <p:nvPr/>
          </p:nvSpPr>
          <p:spPr bwMode="auto">
            <a:xfrm flipV="1">
              <a:off x="3453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5" name="Line 68"/>
            <p:cNvSpPr>
              <a:spLocks noChangeShapeType="1"/>
            </p:cNvSpPr>
            <p:nvPr/>
          </p:nvSpPr>
          <p:spPr bwMode="auto">
            <a:xfrm flipV="1">
              <a:off x="3453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6" name="Rectangle 69"/>
            <p:cNvSpPr>
              <a:spLocks noChangeArrowheads="1"/>
            </p:cNvSpPr>
            <p:nvPr/>
          </p:nvSpPr>
          <p:spPr bwMode="auto">
            <a:xfrm>
              <a:off x="3351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10 </a:t>
              </a:r>
              <a:endParaRPr lang="es-ES"/>
            </a:p>
          </p:txBody>
        </p:sp>
        <p:sp>
          <p:nvSpPr>
            <p:cNvPr id="67" name="Line 70"/>
            <p:cNvSpPr>
              <a:spLocks noChangeShapeType="1"/>
            </p:cNvSpPr>
            <p:nvPr/>
          </p:nvSpPr>
          <p:spPr bwMode="auto">
            <a:xfrm flipV="1">
              <a:off x="3609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8" name="Line 71"/>
            <p:cNvSpPr>
              <a:spLocks noChangeShapeType="1"/>
            </p:cNvSpPr>
            <p:nvPr/>
          </p:nvSpPr>
          <p:spPr bwMode="auto">
            <a:xfrm flipV="1">
              <a:off x="3609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69" name="Line 72"/>
            <p:cNvSpPr>
              <a:spLocks noChangeShapeType="1"/>
            </p:cNvSpPr>
            <p:nvPr/>
          </p:nvSpPr>
          <p:spPr bwMode="auto">
            <a:xfrm flipV="1">
              <a:off x="3766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0" name="Line 73"/>
            <p:cNvSpPr>
              <a:spLocks noChangeShapeType="1"/>
            </p:cNvSpPr>
            <p:nvPr/>
          </p:nvSpPr>
          <p:spPr bwMode="auto">
            <a:xfrm flipV="1">
              <a:off x="3766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1" name="Rectangle 74"/>
            <p:cNvSpPr>
              <a:spLocks noChangeArrowheads="1"/>
            </p:cNvSpPr>
            <p:nvPr/>
          </p:nvSpPr>
          <p:spPr bwMode="auto">
            <a:xfrm>
              <a:off x="3664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12 </a:t>
              </a:r>
              <a:endParaRPr lang="es-ES"/>
            </a:p>
          </p:txBody>
        </p:sp>
        <p:sp>
          <p:nvSpPr>
            <p:cNvPr id="72" name="Line 75"/>
            <p:cNvSpPr>
              <a:spLocks noChangeShapeType="1"/>
            </p:cNvSpPr>
            <p:nvPr/>
          </p:nvSpPr>
          <p:spPr bwMode="auto">
            <a:xfrm flipV="1">
              <a:off x="3922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3" name="Line 76"/>
            <p:cNvSpPr>
              <a:spLocks noChangeShapeType="1"/>
            </p:cNvSpPr>
            <p:nvPr/>
          </p:nvSpPr>
          <p:spPr bwMode="auto">
            <a:xfrm flipV="1">
              <a:off x="3922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4" name="Line 77"/>
            <p:cNvSpPr>
              <a:spLocks noChangeShapeType="1"/>
            </p:cNvSpPr>
            <p:nvPr/>
          </p:nvSpPr>
          <p:spPr bwMode="auto">
            <a:xfrm flipV="1">
              <a:off x="4078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5" name="Line 78"/>
            <p:cNvSpPr>
              <a:spLocks noChangeShapeType="1"/>
            </p:cNvSpPr>
            <p:nvPr/>
          </p:nvSpPr>
          <p:spPr bwMode="auto">
            <a:xfrm flipV="1">
              <a:off x="4078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6" name="Rectangle 79"/>
            <p:cNvSpPr>
              <a:spLocks noChangeArrowheads="1"/>
            </p:cNvSpPr>
            <p:nvPr/>
          </p:nvSpPr>
          <p:spPr bwMode="auto">
            <a:xfrm>
              <a:off x="3976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14 </a:t>
              </a:r>
              <a:endParaRPr lang="es-ES"/>
            </a:p>
          </p:txBody>
        </p:sp>
        <p:sp>
          <p:nvSpPr>
            <p:cNvPr id="77" name="Line 80"/>
            <p:cNvSpPr>
              <a:spLocks noChangeShapeType="1"/>
            </p:cNvSpPr>
            <p:nvPr/>
          </p:nvSpPr>
          <p:spPr bwMode="auto">
            <a:xfrm flipV="1">
              <a:off x="4234" y="3028"/>
              <a:ext cx="0" cy="34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8" name="Line 81"/>
            <p:cNvSpPr>
              <a:spLocks noChangeShapeType="1"/>
            </p:cNvSpPr>
            <p:nvPr/>
          </p:nvSpPr>
          <p:spPr bwMode="auto">
            <a:xfrm flipV="1">
              <a:off x="4234" y="1734"/>
              <a:ext cx="0" cy="1311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9" name="Line 82"/>
            <p:cNvSpPr>
              <a:spLocks noChangeShapeType="1"/>
            </p:cNvSpPr>
            <p:nvPr/>
          </p:nvSpPr>
          <p:spPr bwMode="auto">
            <a:xfrm flipV="1">
              <a:off x="4390" y="3019"/>
              <a:ext cx="0" cy="52"/>
            </a:xfrm>
            <a:prstGeom prst="line">
              <a:avLst/>
            </a:prstGeom>
            <a:noFill/>
            <a:ln w="0">
              <a:solidFill>
                <a:srgbClr val="808080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0" name="Rectangle 83"/>
            <p:cNvSpPr>
              <a:spLocks noChangeArrowheads="1"/>
            </p:cNvSpPr>
            <p:nvPr/>
          </p:nvSpPr>
          <p:spPr bwMode="auto">
            <a:xfrm>
              <a:off x="4288" y="3116"/>
              <a:ext cx="100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900">
                  <a:solidFill>
                    <a:srgbClr val="000000"/>
                  </a:solidFill>
                  <a:latin typeface="Arial" charset="0"/>
                </a:rPr>
                <a:t>16 </a:t>
              </a:r>
              <a:endParaRPr lang="es-ES"/>
            </a:p>
          </p:txBody>
        </p:sp>
        <p:sp>
          <p:nvSpPr>
            <p:cNvPr id="81" name="Rectangle 84"/>
            <p:cNvSpPr>
              <a:spLocks noChangeArrowheads="1"/>
            </p:cNvSpPr>
            <p:nvPr/>
          </p:nvSpPr>
          <p:spPr bwMode="auto">
            <a:xfrm>
              <a:off x="2700" y="3206"/>
              <a:ext cx="1287" cy="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100">
                  <a:solidFill>
                    <a:srgbClr val="000000"/>
                  </a:solidFill>
                  <a:latin typeface="Arial" charset="0"/>
                </a:rPr>
                <a:t>Velocidad del buque, Vs (Nudos)</a:t>
              </a:r>
              <a:endParaRPr lang="es-ES"/>
            </a:p>
          </p:txBody>
        </p:sp>
        <p:sp>
          <p:nvSpPr>
            <p:cNvPr id="82" name="Line 85"/>
            <p:cNvSpPr>
              <a:spLocks noChangeShapeType="1"/>
            </p:cNvSpPr>
            <p:nvPr/>
          </p:nvSpPr>
          <p:spPr bwMode="auto">
            <a:xfrm flipV="1">
              <a:off x="1893" y="3037"/>
              <a:ext cx="312" cy="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3" name="Rectangle 86"/>
            <p:cNvSpPr>
              <a:spLocks noChangeArrowheads="1"/>
            </p:cNvSpPr>
            <p:nvPr/>
          </p:nvSpPr>
          <p:spPr bwMode="auto">
            <a:xfrm>
              <a:off x="1870" y="3025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4" name="Line 87"/>
            <p:cNvSpPr>
              <a:spLocks noChangeShapeType="1"/>
            </p:cNvSpPr>
            <p:nvPr/>
          </p:nvSpPr>
          <p:spPr bwMode="auto">
            <a:xfrm flipV="1">
              <a:off x="2205" y="3008"/>
              <a:ext cx="623" cy="2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5" name="Rectangle 88"/>
            <p:cNvSpPr>
              <a:spLocks noChangeArrowheads="1"/>
            </p:cNvSpPr>
            <p:nvPr/>
          </p:nvSpPr>
          <p:spPr bwMode="auto">
            <a:xfrm>
              <a:off x="2181" y="302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6" name="Line 89"/>
            <p:cNvSpPr>
              <a:spLocks noChangeShapeType="1"/>
            </p:cNvSpPr>
            <p:nvPr/>
          </p:nvSpPr>
          <p:spPr bwMode="auto">
            <a:xfrm flipV="1">
              <a:off x="2828" y="2885"/>
              <a:ext cx="62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7" name="Rectangle 90"/>
            <p:cNvSpPr>
              <a:spLocks noChangeArrowheads="1"/>
            </p:cNvSpPr>
            <p:nvPr/>
          </p:nvSpPr>
          <p:spPr bwMode="auto">
            <a:xfrm>
              <a:off x="2804" y="299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8" name="Line 91"/>
            <p:cNvSpPr>
              <a:spLocks noChangeShapeType="1"/>
            </p:cNvSpPr>
            <p:nvPr/>
          </p:nvSpPr>
          <p:spPr bwMode="auto">
            <a:xfrm flipV="1">
              <a:off x="3453" y="2796"/>
              <a:ext cx="189" cy="8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89" name="Rectangle 92"/>
            <p:cNvSpPr>
              <a:spLocks noChangeArrowheads="1"/>
            </p:cNvSpPr>
            <p:nvPr/>
          </p:nvSpPr>
          <p:spPr bwMode="auto">
            <a:xfrm>
              <a:off x="3429" y="286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0" name="Line 93"/>
            <p:cNvSpPr>
              <a:spLocks noChangeShapeType="1"/>
            </p:cNvSpPr>
            <p:nvPr/>
          </p:nvSpPr>
          <p:spPr bwMode="auto">
            <a:xfrm flipV="1">
              <a:off x="3642" y="2743"/>
              <a:ext cx="83" cy="5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1" name="Rectangle 94"/>
            <p:cNvSpPr>
              <a:spLocks noChangeArrowheads="1"/>
            </p:cNvSpPr>
            <p:nvPr/>
          </p:nvSpPr>
          <p:spPr bwMode="auto">
            <a:xfrm>
              <a:off x="3619" y="2779"/>
              <a:ext cx="47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2" name="Line 95"/>
            <p:cNvSpPr>
              <a:spLocks noChangeShapeType="1"/>
            </p:cNvSpPr>
            <p:nvPr/>
          </p:nvSpPr>
          <p:spPr bwMode="auto">
            <a:xfrm flipV="1">
              <a:off x="3725" y="2677"/>
              <a:ext cx="84" cy="6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3" name="Rectangle 96"/>
            <p:cNvSpPr>
              <a:spLocks noChangeArrowheads="1"/>
            </p:cNvSpPr>
            <p:nvPr/>
          </p:nvSpPr>
          <p:spPr bwMode="auto">
            <a:xfrm>
              <a:off x="3701" y="2726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4" name="Line 97"/>
            <p:cNvSpPr>
              <a:spLocks noChangeShapeType="1"/>
            </p:cNvSpPr>
            <p:nvPr/>
          </p:nvSpPr>
          <p:spPr bwMode="auto">
            <a:xfrm flipV="1">
              <a:off x="3809" y="2598"/>
              <a:ext cx="83" cy="7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5" name="Rectangle 98"/>
            <p:cNvSpPr>
              <a:spLocks noChangeArrowheads="1"/>
            </p:cNvSpPr>
            <p:nvPr/>
          </p:nvSpPr>
          <p:spPr bwMode="auto">
            <a:xfrm>
              <a:off x="3785" y="266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6" name="Line 99"/>
            <p:cNvSpPr>
              <a:spLocks noChangeShapeType="1"/>
            </p:cNvSpPr>
            <p:nvPr/>
          </p:nvSpPr>
          <p:spPr bwMode="auto">
            <a:xfrm flipV="1">
              <a:off x="3892" y="2475"/>
              <a:ext cx="105" cy="12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7" name="Rectangle 100"/>
            <p:cNvSpPr>
              <a:spLocks noChangeArrowheads="1"/>
            </p:cNvSpPr>
            <p:nvPr/>
          </p:nvSpPr>
          <p:spPr bwMode="auto">
            <a:xfrm>
              <a:off x="3868" y="2581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8" name="Line 101"/>
            <p:cNvSpPr>
              <a:spLocks noChangeShapeType="1"/>
            </p:cNvSpPr>
            <p:nvPr/>
          </p:nvSpPr>
          <p:spPr bwMode="auto">
            <a:xfrm flipV="1">
              <a:off x="3997" y="2448"/>
              <a:ext cx="21" cy="27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99" name="Rectangle 102"/>
            <p:cNvSpPr>
              <a:spLocks noChangeArrowheads="1"/>
            </p:cNvSpPr>
            <p:nvPr/>
          </p:nvSpPr>
          <p:spPr bwMode="auto">
            <a:xfrm>
              <a:off x="3973" y="24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0" name="Line 103"/>
            <p:cNvSpPr>
              <a:spLocks noChangeShapeType="1"/>
            </p:cNvSpPr>
            <p:nvPr/>
          </p:nvSpPr>
          <p:spPr bwMode="auto">
            <a:xfrm flipV="1">
              <a:off x="4018" y="2320"/>
              <a:ext cx="84" cy="12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1" name="Rectangle 104"/>
            <p:cNvSpPr>
              <a:spLocks noChangeArrowheads="1"/>
            </p:cNvSpPr>
            <p:nvPr/>
          </p:nvSpPr>
          <p:spPr bwMode="auto">
            <a:xfrm>
              <a:off x="3994" y="2431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2" name="Line 105"/>
            <p:cNvSpPr>
              <a:spLocks noChangeShapeType="1"/>
            </p:cNvSpPr>
            <p:nvPr/>
          </p:nvSpPr>
          <p:spPr bwMode="auto">
            <a:xfrm flipV="1">
              <a:off x="4102" y="2247"/>
              <a:ext cx="40" cy="73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3" name="Rectangle 106"/>
            <p:cNvSpPr>
              <a:spLocks noChangeArrowheads="1"/>
            </p:cNvSpPr>
            <p:nvPr/>
          </p:nvSpPr>
          <p:spPr bwMode="auto">
            <a:xfrm>
              <a:off x="4078" y="2303"/>
              <a:ext cx="48" cy="33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4" name="Line 107"/>
            <p:cNvSpPr>
              <a:spLocks noChangeShapeType="1"/>
            </p:cNvSpPr>
            <p:nvPr/>
          </p:nvSpPr>
          <p:spPr bwMode="auto">
            <a:xfrm flipV="1">
              <a:off x="4142" y="2165"/>
              <a:ext cx="43" cy="8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5" name="Rectangle 108"/>
            <p:cNvSpPr>
              <a:spLocks noChangeArrowheads="1"/>
            </p:cNvSpPr>
            <p:nvPr/>
          </p:nvSpPr>
          <p:spPr bwMode="auto">
            <a:xfrm>
              <a:off x="4118" y="2230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6" name="Line 109"/>
            <p:cNvSpPr>
              <a:spLocks noChangeShapeType="1"/>
            </p:cNvSpPr>
            <p:nvPr/>
          </p:nvSpPr>
          <p:spPr bwMode="auto">
            <a:xfrm flipV="1">
              <a:off x="4185" y="2075"/>
              <a:ext cx="41" cy="9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7" name="Rectangle 110"/>
            <p:cNvSpPr>
              <a:spLocks noChangeArrowheads="1"/>
            </p:cNvSpPr>
            <p:nvPr/>
          </p:nvSpPr>
          <p:spPr bwMode="auto">
            <a:xfrm>
              <a:off x="4161" y="2148"/>
              <a:ext cx="47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8" name="Rectangle 111"/>
            <p:cNvSpPr>
              <a:spLocks noChangeArrowheads="1"/>
            </p:cNvSpPr>
            <p:nvPr/>
          </p:nvSpPr>
          <p:spPr bwMode="auto">
            <a:xfrm>
              <a:off x="4202" y="2058"/>
              <a:ext cx="48" cy="34"/>
            </a:xfrm>
            <a:prstGeom prst="rect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09" name="Rectangle 112"/>
            <p:cNvSpPr>
              <a:spLocks noChangeArrowheads="1"/>
            </p:cNvSpPr>
            <p:nvPr/>
          </p:nvSpPr>
          <p:spPr bwMode="auto">
            <a:xfrm>
              <a:off x="2245" y="1356"/>
              <a:ext cx="1817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s-ES" sz="1600" b="1">
                  <a:solidFill>
                    <a:srgbClr val="000000"/>
                  </a:solidFill>
                  <a:latin typeface="Arial" charset="0"/>
                </a:rPr>
                <a:t>CURVA DE POTENCIA TÍPICA</a:t>
              </a:r>
              <a:endParaRPr lang="es-E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5013325"/>
            <a:ext cx="1998662" cy="113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1204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500"/>
              <a:t>COEFICIENTE DE BLOQUE</a:t>
            </a:r>
          </a:p>
          <a:p>
            <a:pPr lvl="1" eaLnBrk="1" hangingPunct="1">
              <a:lnSpc>
                <a:spcPct val="90000"/>
              </a:lnSpc>
            </a:pPr>
            <a:r>
              <a:rPr lang="nl-NL" sz="2100"/>
              <a:t>Cb =   Vol  /   L * B * T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Cb  =   Coeficiente de bloque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Vol =   Volumen sumergido  	(m³)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  L  =    Eslora			(m)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  B  =   Manga			(m)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/>
              <a:t>  T  =   Calado			(m)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100"/>
              <a:t>Se usa cuando no hay antecedentes de desplazamiento y se requiere dimensionar la potencia.</a:t>
            </a:r>
          </a:p>
        </p:txBody>
      </p:sp>
      <p:pic>
        <p:nvPicPr>
          <p:cNvPr id="52229" name="Picture 6" descr="Cb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3635375" y="4941888"/>
            <a:ext cx="2608263" cy="1225550"/>
          </a:xfrm>
          <a:solidFill>
            <a:schemeClr val="tx1">
              <a:lumMod val="65000"/>
              <a:lumOff val="35000"/>
              <a:alpha val="36000"/>
            </a:schemeClr>
          </a:solidFill>
          <a:ln>
            <a:solidFill>
              <a:schemeClr val="accent1"/>
            </a:solidFill>
          </a:ln>
        </p:spPr>
      </p:pic>
      <p:sp>
        <p:nvSpPr>
          <p:cNvPr id="51206" name="Rectangle 7"/>
          <p:cNvSpPr>
            <a:spLocks noChangeArrowheads="1"/>
          </p:cNvSpPr>
          <p:nvPr/>
        </p:nvSpPr>
        <p:spPr bwMode="auto">
          <a:xfrm>
            <a:off x="1331913" y="6165850"/>
            <a:ext cx="7578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s-ES" b="1"/>
              <a:t>Cb</a:t>
            </a:r>
            <a:r>
              <a:rPr lang="es-ES"/>
              <a:t> = Vol. de carena / Vol. del paralelepípedo = Vc / (L x M x H)</a:t>
            </a:r>
          </a:p>
        </p:txBody>
      </p:sp>
      <p:sp>
        <p:nvSpPr>
          <p:cNvPr id="51207" name="Rectangle 8"/>
          <p:cNvSpPr>
            <a:spLocks noChangeArrowheads="1"/>
          </p:cNvSpPr>
          <p:nvPr/>
        </p:nvSpPr>
        <p:spPr bwMode="auto">
          <a:xfrm>
            <a:off x="3276600" y="6453188"/>
            <a:ext cx="34877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/>
              <a:t>http://es.wikipedia.org/wiki/Coeficientes_de_forma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grpSp>
        <p:nvGrpSpPr>
          <p:cNvPr id="38915" name="Group 42"/>
          <p:cNvGrpSpPr>
            <a:grpSpLocks/>
          </p:cNvGrpSpPr>
          <p:nvPr/>
        </p:nvGrpSpPr>
        <p:grpSpPr bwMode="auto">
          <a:xfrm>
            <a:off x="685800" y="1828800"/>
            <a:ext cx="7543800" cy="3962400"/>
            <a:chOff x="432" y="1152"/>
            <a:chExt cx="4752" cy="2496"/>
          </a:xfrm>
        </p:grpSpPr>
        <p:sp>
          <p:nvSpPr>
            <p:cNvPr id="38917" name="Line 5"/>
            <p:cNvSpPr>
              <a:spLocks noChangeShapeType="1"/>
            </p:cNvSpPr>
            <p:nvPr/>
          </p:nvSpPr>
          <p:spPr bwMode="auto">
            <a:xfrm>
              <a:off x="480" y="1680"/>
              <a:ext cx="4272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18" name="Line 6"/>
            <p:cNvSpPr>
              <a:spLocks noChangeShapeType="1"/>
            </p:cNvSpPr>
            <p:nvPr/>
          </p:nvSpPr>
          <p:spPr bwMode="auto">
            <a:xfrm flipH="1">
              <a:off x="4656" y="1680"/>
              <a:ext cx="96" cy="528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19" name="Line 7"/>
            <p:cNvSpPr>
              <a:spLocks noChangeShapeType="1"/>
            </p:cNvSpPr>
            <p:nvPr/>
          </p:nvSpPr>
          <p:spPr bwMode="auto">
            <a:xfrm flipH="1">
              <a:off x="3888" y="2208"/>
              <a:ext cx="768" cy="96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20" name="Line 8"/>
            <p:cNvSpPr>
              <a:spLocks noChangeShapeType="1"/>
            </p:cNvSpPr>
            <p:nvPr/>
          </p:nvSpPr>
          <p:spPr bwMode="auto">
            <a:xfrm flipH="1">
              <a:off x="3696" y="2304"/>
              <a:ext cx="192" cy="72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21" name="Line 9"/>
            <p:cNvSpPr>
              <a:spLocks noChangeShapeType="1"/>
            </p:cNvSpPr>
            <p:nvPr/>
          </p:nvSpPr>
          <p:spPr bwMode="auto">
            <a:xfrm flipH="1">
              <a:off x="432" y="3024"/>
              <a:ext cx="3264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22" name="Rectangle 10"/>
            <p:cNvSpPr>
              <a:spLocks noChangeArrowheads="1"/>
            </p:cNvSpPr>
            <p:nvPr/>
          </p:nvSpPr>
          <p:spPr bwMode="auto">
            <a:xfrm>
              <a:off x="528" y="2112"/>
              <a:ext cx="672" cy="912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3" name="Rectangle 11"/>
            <p:cNvSpPr>
              <a:spLocks noChangeArrowheads="1"/>
            </p:cNvSpPr>
            <p:nvPr/>
          </p:nvSpPr>
          <p:spPr bwMode="auto">
            <a:xfrm>
              <a:off x="1200" y="2544"/>
              <a:ext cx="3360" cy="9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4" name="Rectangle 12"/>
            <p:cNvSpPr>
              <a:spLocks noChangeArrowheads="1"/>
            </p:cNvSpPr>
            <p:nvPr/>
          </p:nvSpPr>
          <p:spPr bwMode="auto">
            <a:xfrm>
              <a:off x="1632" y="2400"/>
              <a:ext cx="288" cy="384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5" name="Rectangle 13"/>
            <p:cNvSpPr>
              <a:spLocks noChangeArrowheads="1"/>
            </p:cNvSpPr>
            <p:nvPr/>
          </p:nvSpPr>
          <p:spPr bwMode="auto">
            <a:xfrm>
              <a:off x="3744" y="2496"/>
              <a:ext cx="96" cy="192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6" name="Rectangle 14"/>
            <p:cNvSpPr>
              <a:spLocks noChangeArrowheads="1"/>
            </p:cNvSpPr>
            <p:nvPr/>
          </p:nvSpPr>
          <p:spPr bwMode="auto">
            <a:xfrm>
              <a:off x="2784" y="2496"/>
              <a:ext cx="240" cy="192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7" name="Rectangle 15"/>
            <p:cNvSpPr>
              <a:spLocks noChangeArrowheads="1"/>
            </p:cNvSpPr>
            <p:nvPr/>
          </p:nvSpPr>
          <p:spPr bwMode="auto">
            <a:xfrm>
              <a:off x="4128" y="2256"/>
              <a:ext cx="48" cy="288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8" name="Rectangle 16"/>
            <p:cNvSpPr>
              <a:spLocks noChangeArrowheads="1"/>
            </p:cNvSpPr>
            <p:nvPr/>
          </p:nvSpPr>
          <p:spPr bwMode="auto">
            <a:xfrm>
              <a:off x="4080" y="2544"/>
              <a:ext cx="144" cy="96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29" name="Rectangle 17"/>
            <p:cNvSpPr>
              <a:spLocks noChangeArrowheads="1"/>
            </p:cNvSpPr>
            <p:nvPr/>
          </p:nvSpPr>
          <p:spPr bwMode="auto">
            <a:xfrm>
              <a:off x="2880" y="2688"/>
              <a:ext cx="48" cy="336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8930" name="Group 18"/>
            <p:cNvGrpSpPr>
              <a:grpSpLocks/>
            </p:cNvGrpSpPr>
            <p:nvPr/>
          </p:nvGrpSpPr>
          <p:grpSpPr bwMode="auto">
            <a:xfrm>
              <a:off x="4512" y="2256"/>
              <a:ext cx="96" cy="624"/>
              <a:chOff x="1248" y="3552"/>
              <a:chExt cx="96" cy="384"/>
            </a:xfrm>
          </p:grpSpPr>
          <p:sp>
            <p:nvSpPr>
              <p:cNvPr id="38952" name="Oval 19"/>
              <p:cNvSpPr>
                <a:spLocks noChangeArrowheads="1"/>
              </p:cNvSpPr>
              <p:nvPr/>
            </p:nvSpPr>
            <p:spPr bwMode="auto">
              <a:xfrm>
                <a:off x="1248" y="3552"/>
                <a:ext cx="96" cy="192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53" name="Oval 20"/>
              <p:cNvSpPr>
                <a:spLocks noChangeArrowheads="1"/>
              </p:cNvSpPr>
              <p:nvPr/>
            </p:nvSpPr>
            <p:spPr bwMode="auto">
              <a:xfrm>
                <a:off x="1248" y="3744"/>
                <a:ext cx="96" cy="192"/>
              </a:xfrm>
              <a:prstGeom prst="ellipse">
                <a:avLst/>
              </a:prstGeom>
              <a:solidFill>
                <a:schemeClr val="accent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38931" name="Text Box 21"/>
            <p:cNvSpPr txBox="1">
              <a:spLocks noChangeArrowheads="1"/>
            </p:cNvSpPr>
            <p:nvPr/>
          </p:nvSpPr>
          <p:spPr bwMode="auto">
            <a:xfrm>
              <a:off x="480" y="1776"/>
              <a:ext cx="75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 b="1">
                  <a:latin typeface="Times New Roman" pitchFamily="18" charset="0"/>
                  <a:ea typeface="굴림" pitchFamily="34" charset="-127"/>
                </a:rPr>
                <a:t>Motor</a:t>
              </a:r>
            </a:p>
          </p:txBody>
        </p:sp>
        <p:sp>
          <p:nvSpPr>
            <p:cNvPr id="38932" name="Text Box 22"/>
            <p:cNvSpPr txBox="1">
              <a:spLocks noChangeArrowheads="1"/>
            </p:cNvSpPr>
            <p:nvPr/>
          </p:nvSpPr>
          <p:spPr bwMode="auto">
            <a:xfrm>
              <a:off x="1336" y="1843"/>
              <a:ext cx="936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Caja</a:t>
              </a:r>
            </a:p>
            <a:p>
              <a:pPr algn="ctr"/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Reducción</a:t>
              </a:r>
            </a:p>
          </p:txBody>
        </p:sp>
        <p:sp>
          <p:nvSpPr>
            <p:cNvPr id="38933" name="Text Box 23"/>
            <p:cNvSpPr txBox="1">
              <a:spLocks noChangeArrowheads="1"/>
            </p:cNvSpPr>
            <p:nvPr/>
          </p:nvSpPr>
          <p:spPr bwMode="auto">
            <a:xfrm>
              <a:off x="2426" y="2069"/>
              <a:ext cx="95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Descanso</a:t>
              </a:r>
            </a:p>
          </p:txBody>
        </p:sp>
        <p:sp>
          <p:nvSpPr>
            <p:cNvPr id="38934" name="Text Box 24"/>
            <p:cNvSpPr txBox="1">
              <a:spLocks noChangeArrowheads="1"/>
            </p:cNvSpPr>
            <p:nvPr/>
          </p:nvSpPr>
          <p:spPr bwMode="auto">
            <a:xfrm>
              <a:off x="3312" y="2208"/>
              <a:ext cx="52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Sello</a:t>
              </a:r>
            </a:p>
          </p:txBody>
        </p:sp>
        <p:sp>
          <p:nvSpPr>
            <p:cNvPr id="38935" name="Text Box 25"/>
            <p:cNvSpPr txBox="1">
              <a:spLocks noChangeArrowheads="1"/>
            </p:cNvSpPr>
            <p:nvPr/>
          </p:nvSpPr>
          <p:spPr bwMode="auto">
            <a:xfrm>
              <a:off x="4422" y="1888"/>
              <a:ext cx="616" cy="288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Hélice</a:t>
              </a:r>
            </a:p>
          </p:txBody>
        </p:sp>
        <p:sp>
          <p:nvSpPr>
            <p:cNvPr id="38936" name="Text Box 26"/>
            <p:cNvSpPr txBox="1">
              <a:spLocks noChangeArrowheads="1"/>
            </p:cNvSpPr>
            <p:nvPr/>
          </p:nvSpPr>
          <p:spPr bwMode="auto">
            <a:xfrm>
              <a:off x="3515" y="1933"/>
              <a:ext cx="104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latin typeface="Times New Roman" pitchFamily="18" charset="0"/>
                  <a:ea typeface="굴림" pitchFamily="34" charset="-127"/>
                </a:rPr>
                <a:t>Arbotante</a:t>
              </a:r>
            </a:p>
          </p:txBody>
        </p:sp>
        <p:sp>
          <p:nvSpPr>
            <p:cNvPr id="38937" name="Text Box 27"/>
            <p:cNvSpPr txBox="1">
              <a:spLocks noChangeArrowheads="1"/>
            </p:cNvSpPr>
            <p:nvPr/>
          </p:nvSpPr>
          <p:spPr bwMode="auto">
            <a:xfrm>
              <a:off x="1152" y="3360"/>
              <a:ext cx="490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BHP</a:t>
              </a:r>
            </a:p>
          </p:txBody>
        </p:sp>
        <p:sp>
          <p:nvSpPr>
            <p:cNvPr id="38938" name="Text Box 28"/>
            <p:cNvSpPr txBox="1">
              <a:spLocks noChangeArrowheads="1"/>
            </p:cNvSpPr>
            <p:nvPr/>
          </p:nvSpPr>
          <p:spPr bwMode="auto">
            <a:xfrm>
              <a:off x="1872" y="3360"/>
              <a:ext cx="469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SHP</a:t>
              </a:r>
            </a:p>
          </p:txBody>
        </p:sp>
        <p:sp>
          <p:nvSpPr>
            <p:cNvPr id="38939" name="Text Box 29"/>
            <p:cNvSpPr txBox="1">
              <a:spLocks noChangeArrowheads="1"/>
            </p:cNvSpPr>
            <p:nvPr/>
          </p:nvSpPr>
          <p:spPr bwMode="auto">
            <a:xfrm>
              <a:off x="4128" y="3360"/>
              <a:ext cx="538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DHP</a:t>
              </a:r>
            </a:p>
          </p:txBody>
        </p:sp>
        <p:sp>
          <p:nvSpPr>
            <p:cNvPr id="38940" name="Text Box 30"/>
            <p:cNvSpPr txBox="1">
              <a:spLocks noChangeArrowheads="1"/>
            </p:cNvSpPr>
            <p:nvPr/>
          </p:nvSpPr>
          <p:spPr bwMode="auto">
            <a:xfrm>
              <a:off x="4704" y="2880"/>
              <a:ext cx="479" cy="288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THP</a:t>
              </a:r>
            </a:p>
          </p:txBody>
        </p:sp>
        <p:sp>
          <p:nvSpPr>
            <p:cNvPr id="38941" name="Line 31"/>
            <p:cNvSpPr>
              <a:spLocks noChangeShapeType="1"/>
            </p:cNvSpPr>
            <p:nvPr/>
          </p:nvSpPr>
          <p:spPr bwMode="auto">
            <a:xfrm flipV="1">
              <a:off x="1392" y="2640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2" name="Line 32"/>
            <p:cNvSpPr>
              <a:spLocks noChangeShapeType="1"/>
            </p:cNvSpPr>
            <p:nvPr/>
          </p:nvSpPr>
          <p:spPr bwMode="auto">
            <a:xfrm flipV="1">
              <a:off x="2112" y="2640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3" name="Line 33"/>
            <p:cNvSpPr>
              <a:spLocks noChangeShapeType="1"/>
            </p:cNvSpPr>
            <p:nvPr/>
          </p:nvSpPr>
          <p:spPr bwMode="auto">
            <a:xfrm flipV="1">
              <a:off x="4368" y="2640"/>
              <a:ext cx="0" cy="6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4" name="Line 34"/>
            <p:cNvSpPr>
              <a:spLocks noChangeShapeType="1"/>
            </p:cNvSpPr>
            <p:nvPr/>
          </p:nvSpPr>
          <p:spPr bwMode="auto">
            <a:xfrm>
              <a:off x="4704" y="2352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5" name="Line 35"/>
            <p:cNvSpPr>
              <a:spLocks noChangeShapeType="1"/>
            </p:cNvSpPr>
            <p:nvPr/>
          </p:nvSpPr>
          <p:spPr bwMode="auto">
            <a:xfrm>
              <a:off x="4704" y="2592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6" name="Line 36"/>
            <p:cNvSpPr>
              <a:spLocks noChangeShapeType="1"/>
            </p:cNvSpPr>
            <p:nvPr/>
          </p:nvSpPr>
          <p:spPr bwMode="auto">
            <a:xfrm>
              <a:off x="4704" y="2784"/>
              <a:ext cx="48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8947" name="Rectangle 37"/>
            <p:cNvSpPr>
              <a:spLocks noChangeArrowheads="1"/>
            </p:cNvSpPr>
            <p:nvPr/>
          </p:nvSpPr>
          <p:spPr bwMode="auto">
            <a:xfrm>
              <a:off x="528" y="2592"/>
              <a:ext cx="144" cy="432"/>
            </a:xfrm>
            <a:prstGeom prst="rect">
              <a:avLst/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48" name="Rectangle 38"/>
            <p:cNvSpPr>
              <a:spLocks noChangeArrowheads="1"/>
            </p:cNvSpPr>
            <p:nvPr/>
          </p:nvSpPr>
          <p:spPr bwMode="auto">
            <a:xfrm>
              <a:off x="768" y="2592"/>
              <a:ext cx="192" cy="432"/>
            </a:xfrm>
            <a:prstGeom prst="rect">
              <a:avLst/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49" name="Rectangle 39"/>
            <p:cNvSpPr>
              <a:spLocks noChangeArrowheads="1"/>
            </p:cNvSpPr>
            <p:nvPr/>
          </p:nvSpPr>
          <p:spPr bwMode="auto">
            <a:xfrm>
              <a:off x="1056" y="2592"/>
              <a:ext cx="144" cy="432"/>
            </a:xfrm>
            <a:prstGeom prst="rect">
              <a:avLst/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950" name="Text Box 40"/>
            <p:cNvSpPr txBox="1">
              <a:spLocks noChangeArrowheads="1"/>
            </p:cNvSpPr>
            <p:nvPr/>
          </p:nvSpPr>
          <p:spPr bwMode="auto">
            <a:xfrm>
              <a:off x="4080" y="1152"/>
              <a:ext cx="479" cy="288"/>
            </a:xfrm>
            <a:prstGeom prst="rect">
              <a:avLst/>
            </a:prstGeom>
            <a:solidFill>
              <a:srgbClr val="FF0066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FF00"/>
                  </a:solidFill>
                  <a:latin typeface="Times New Roman" pitchFamily="18" charset="0"/>
                  <a:ea typeface="굴림" pitchFamily="34" charset="-127"/>
                </a:rPr>
                <a:t>EHP</a:t>
              </a:r>
            </a:p>
          </p:txBody>
        </p:sp>
        <p:sp>
          <p:nvSpPr>
            <p:cNvPr id="38951" name="Line 41"/>
            <p:cNvSpPr>
              <a:spLocks noChangeShapeType="1"/>
            </p:cNvSpPr>
            <p:nvPr/>
          </p:nvSpPr>
          <p:spPr bwMode="auto">
            <a:xfrm flipH="1">
              <a:off x="3072" y="1296"/>
              <a:ext cx="96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38916" name="Text Box 43"/>
          <p:cNvSpPr txBox="1">
            <a:spLocks noChangeArrowheads="1"/>
          </p:cNvSpPr>
          <p:nvPr/>
        </p:nvSpPr>
        <p:spPr bwMode="auto">
          <a:xfrm>
            <a:off x="827088" y="1773238"/>
            <a:ext cx="4029075" cy="5286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800" b="1">
                <a:latin typeface="Arial" charset="0"/>
                <a:ea typeface="굴림" pitchFamily="34" charset="-127"/>
              </a:rPr>
              <a:t>Sistema de Propulsión</a:t>
            </a: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0013" y="2193925"/>
            <a:ext cx="7313612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Potencia entregada a la hélice -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Delivered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(DHP)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 dirty="0">
                <a:ea typeface="굴림" pitchFamily="34" charset="-127"/>
              </a:rPr>
              <a:t>Es la potencia entregada a la hélice.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 dirty="0">
                <a:ea typeface="굴림" pitchFamily="34" charset="-127"/>
              </a:rPr>
              <a:t>DHP=SHP – pérdidas en los ejes, descansos y prensas.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Potencia de empuje -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Thrust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7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700" b="1" dirty="0">
                <a:solidFill>
                  <a:srgbClr val="FF0066"/>
                </a:solidFill>
                <a:ea typeface="굴림" pitchFamily="34" charset="-127"/>
              </a:rPr>
              <a:t> (THP)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700" b="1" dirty="0">
                <a:ea typeface="굴림" pitchFamily="34" charset="-127"/>
              </a:rPr>
              <a:t>Potencia generada por la hélice/Sistema de empuje.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500" b="1" dirty="0">
                <a:ea typeface="굴림" pitchFamily="34" charset="-127"/>
              </a:rPr>
              <a:t>THP=DHP – Pérdidas en la hélice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Potencia al Freno -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Brake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(BHP)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600" b="1" dirty="0">
                <a:ea typeface="굴림" pitchFamily="34" charset="-127"/>
              </a:rPr>
              <a:t>Potencia entregada en el eje que sale del motor propulsor antes de la caja de reducción. </a:t>
            </a:r>
          </a:p>
          <a:p>
            <a:pPr eaLnBrk="1" hangingPunct="1">
              <a:lnSpc>
                <a:spcPct val="80000"/>
              </a:lnSpc>
            </a:pP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Potencia en el Eje -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Shaft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Horse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</a:t>
            </a:r>
            <a:r>
              <a:rPr lang="es-ES" altLang="ko-KR" sz="1800" b="1" dirty="0" err="1">
                <a:solidFill>
                  <a:srgbClr val="FF0066"/>
                </a:solidFill>
                <a:ea typeface="굴림" pitchFamily="34" charset="-127"/>
              </a:rPr>
              <a:t>Power</a:t>
            </a:r>
            <a:r>
              <a:rPr lang="es-ES" altLang="ko-KR" sz="1800" b="1" dirty="0">
                <a:solidFill>
                  <a:srgbClr val="FF0066"/>
                </a:solidFill>
                <a:ea typeface="굴림" pitchFamily="34" charset="-127"/>
              </a:rPr>
              <a:t> (SHP)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600" b="1" dirty="0">
                <a:ea typeface="굴림" pitchFamily="34" charset="-127"/>
              </a:rPr>
              <a:t>Potencia entregada en </a:t>
            </a:r>
            <a:r>
              <a:rPr lang="es-ES" altLang="ko-KR" sz="1600" b="1">
                <a:ea typeface="굴림" pitchFamily="34" charset="-127"/>
              </a:rPr>
              <a:t>el eje </a:t>
            </a:r>
            <a:r>
              <a:rPr lang="es-ES" altLang="ko-KR" sz="1600" b="1" dirty="0">
                <a:ea typeface="굴림" pitchFamily="34" charset="-127"/>
              </a:rPr>
              <a:t>propulsor después de la caja de reducción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ko-KR" sz="1600" b="1" dirty="0">
                <a:ea typeface="굴림" pitchFamily="34" charset="-127"/>
              </a:rPr>
              <a:t>SHP=BHP – pérdidas de fricción en cajas de reducción.</a:t>
            </a:r>
            <a:endParaRPr lang="es-ES" sz="1600" b="1" dirty="0"/>
          </a:p>
          <a:p>
            <a:pPr eaLnBrk="1" hangingPunct="1">
              <a:lnSpc>
                <a:spcPct val="80000"/>
              </a:lnSpc>
            </a:pPr>
            <a:endParaRPr lang="es-ES" sz="1700" dirty="0"/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1476375" y="1628775"/>
            <a:ext cx="6192838" cy="457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latin typeface="Arial" charset="0"/>
                <a:ea typeface="굴림" pitchFamily="34" charset="-127"/>
              </a:rPr>
              <a:t>Caballos de fuerza en sistema propulsión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3078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endParaRPr lang="es-ES" sz="1900"/>
          </a:p>
          <a:p>
            <a:pPr eaLnBrk="1" hangingPunct="1">
              <a:lnSpc>
                <a:spcPct val="80000"/>
              </a:lnSpc>
            </a:pPr>
            <a:endParaRPr lang="es-ES" sz="1900"/>
          </a:p>
          <a:p>
            <a:pPr eaLnBrk="1" hangingPunct="1">
              <a:lnSpc>
                <a:spcPct val="80000"/>
              </a:lnSpc>
            </a:pPr>
            <a:endParaRPr lang="es-ES" sz="1900"/>
          </a:p>
          <a:p>
            <a:pPr eaLnBrk="1" hangingPunct="1">
              <a:lnSpc>
                <a:spcPct val="80000"/>
              </a:lnSpc>
            </a:pPr>
            <a:r>
              <a:rPr lang="es-ES" sz="1900"/>
              <a:t> La eficiencia del casco cambia debido a interferencia entre el casco y la hélice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700"/>
              <a:t>Buque bien diseñado: 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700"/>
              <a:t>Buque con mal diseño:</a:t>
            </a:r>
          </a:p>
        </p:txBody>
      </p:sp>
      <p:graphicFrame>
        <p:nvGraphicFramePr>
          <p:cNvPr id="3074" name="Object 8"/>
          <p:cNvGraphicFramePr>
            <a:graphicFrameLocks noGrp="1" noChangeAspect="1"/>
          </p:cNvGraphicFramePr>
          <p:nvPr>
            <p:ph sz="half" idx="2"/>
          </p:nvPr>
        </p:nvGraphicFramePr>
        <p:xfrm>
          <a:off x="1908175" y="2205038"/>
          <a:ext cx="935038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23586" imgH="393529" progId="Equation.3">
                  <p:embed/>
                </p:oleObj>
              </mc:Choice>
              <mc:Fallback>
                <p:oleObj name="Equation" r:id="rId2" imgW="723586" imgH="393529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8175" y="2205038"/>
                        <a:ext cx="935038" cy="50800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476375" y="1700213"/>
            <a:ext cx="1846263" cy="5191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800" b="1">
                <a:latin typeface="Arial" charset="0"/>
                <a:ea typeface="굴림" pitchFamily="34" charset="-127"/>
              </a:rPr>
              <a:t>Eficiencia</a:t>
            </a:r>
          </a:p>
        </p:txBody>
      </p:sp>
      <p:graphicFrame>
        <p:nvGraphicFramePr>
          <p:cNvPr id="3075" name="Object 12"/>
          <p:cNvGraphicFramePr>
            <a:graphicFrameLocks noChangeAspect="1"/>
          </p:cNvGraphicFramePr>
          <p:nvPr/>
        </p:nvGraphicFramePr>
        <p:xfrm>
          <a:off x="4643438" y="3284538"/>
          <a:ext cx="406400" cy="196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44114" imgH="215713" progId="Equation.3">
                  <p:embed/>
                </p:oleObj>
              </mc:Choice>
              <mc:Fallback>
                <p:oleObj name="Equation" r:id="rId4" imgW="444114" imgH="215713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438" y="3284538"/>
                        <a:ext cx="406400" cy="196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Object 15"/>
          <p:cNvGraphicFramePr>
            <a:graphicFrameLocks noChangeAspect="1"/>
          </p:cNvGraphicFramePr>
          <p:nvPr/>
        </p:nvGraphicFramePr>
        <p:xfrm>
          <a:off x="4762500" y="3500438"/>
          <a:ext cx="457200" cy="22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44114" imgH="215713" progId="Equation.3">
                  <p:embed/>
                </p:oleObj>
              </mc:Choice>
              <mc:Fallback>
                <p:oleObj name="Equation" r:id="rId6" imgW="444114" imgH="215713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0" y="3500438"/>
                        <a:ext cx="457200" cy="222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080" name="Group 41"/>
          <p:cNvGrpSpPr>
            <a:grpSpLocks/>
          </p:cNvGrpSpPr>
          <p:nvPr/>
        </p:nvGrpSpPr>
        <p:grpSpPr bwMode="auto">
          <a:xfrm>
            <a:off x="152400" y="4292600"/>
            <a:ext cx="5867400" cy="2260600"/>
            <a:chOff x="96" y="2704"/>
            <a:chExt cx="3696" cy="1424"/>
          </a:xfrm>
        </p:grpSpPr>
        <p:sp>
          <p:nvSpPr>
            <p:cNvPr id="3082" name="Line 17"/>
            <p:cNvSpPr>
              <a:spLocks noChangeShapeType="1"/>
            </p:cNvSpPr>
            <p:nvPr/>
          </p:nvSpPr>
          <p:spPr bwMode="auto">
            <a:xfrm>
              <a:off x="96" y="3168"/>
              <a:ext cx="3552" cy="0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3" name="Freeform 18"/>
            <p:cNvSpPr>
              <a:spLocks/>
            </p:cNvSpPr>
            <p:nvPr/>
          </p:nvSpPr>
          <p:spPr bwMode="auto">
            <a:xfrm>
              <a:off x="192" y="2808"/>
              <a:ext cx="3024" cy="360"/>
            </a:xfrm>
            <a:custGeom>
              <a:avLst/>
              <a:gdLst>
                <a:gd name="T0" fmla="*/ 0 w 3024"/>
                <a:gd name="T1" fmla="*/ 360 h 360"/>
                <a:gd name="T2" fmla="*/ 336 w 3024"/>
                <a:gd name="T3" fmla="*/ 168 h 360"/>
                <a:gd name="T4" fmla="*/ 960 w 3024"/>
                <a:gd name="T5" fmla="*/ 24 h 360"/>
                <a:gd name="T6" fmla="*/ 1632 w 3024"/>
                <a:gd name="T7" fmla="*/ 24 h 360"/>
                <a:gd name="T8" fmla="*/ 2352 w 3024"/>
                <a:gd name="T9" fmla="*/ 120 h 360"/>
                <a:gd name="T10" fmla="*/ 3024 w 3024"/>
                <a:gd name="T11" fmla="*/ 360 h 36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3024"/>
                <a:gd name="T19" fmla="*/ 0 h 360"/>
                <a:gd name="T20" fmla="*/ 3024 w 3024"/>
                <a:gd name="T21" fmla="*/ 360 h 36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3024" h="360">
                  <a:moveTo>
                    <a:pt x="0" y="360"/>
                  </a:moveTo>
                  <a:cubicBezTo>
                    <a:pt x="88" y="292"/>
                    <a:pt x="176" y="224"/>
                    <a:pt x="336" y="168"/>
                  </a:cubicBezTo>
                  <a:cubicBezTo>
                    <a:pt x="496" y="112"/>
                    <a:pt x="744" y="48"/>
                    <a:pt x="960" y="24"/>
                  </a:cubicBezTo>
                  <a:cubicBezTo>
                    <a:pt x="1176" y="0"/>
                    <a:pt x="1400" y="8"/>
                    <a:pt x="1632" y="24"/>
                  </a:cubicBezTo>
                  <a:cubicBezTo>
                    <a:pt x="1864" y="40"/>
                    <a:pt x="2120" y="64"/>
                    <a:pt x="2352" y="120"/>
                  </a:cubicBezTo>
                  <a:cubicBezTo>
                    <a:pt x="2584" y="176"/>
                    <a:pt x="2804" y="268"/>
                    <a:pt x="3024" y="360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4" name="Line 19"/>
            <p:cNvSpPr>
              <a:spLocks noChangeShapeType="1"/>
            </p:cNvSpPr>
            <p:nvPr/>
          </p:nvSpPr>
          <p:spPr bwMode="auto">
            <a:xfrm>
              <a:off x="144" y="3888"/>
              <a:ext cx="3456" cy="0"/>
            </a:xfrm>
            <a:prstGeom prst="line">
              <a:avLst/>
            </a:prstGeom>
            <a:noFill/>
            <a:ln w="28575" cap="rnd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5" name="Freeform 20"/>
            <p:cNvSpPr>
              <a:spLocks/>
            </p:cNvSpPr>
            <p:nvPr/>
          </p:nvSpPr>
          <p:spPr bwMode="auto">
            <a:xfrm>
              <a:off x="192" y="3496"/>
              <a:ext cx="3024" cy="392"/>
            </a:xfrm>
            <a:custGeom>
              <a:avLst/>
              <a:gdLst>
                <a:gd name="T0" fmla="*/ 0 w 2688"/>
                <a:gd name="T1" fmla="*/ 392 h 392"/>
                <a:gd name="T2" fmla="*/ 11107 w 2688"/>
                <a:gd name="T3" fmla="*/ 200 h 392"/>
                <a:gd name="T4" fmla="*/ 36983 w 2688"/>
                <a:gd name="T5" fmla="*/ 56 h 392"/>
                <a:gd name="T6" fmla="*/ 62839 w 2688"/>
                <a:gd name="T7" fmla="*/ 8 h 392"/>
                <a:gd name="T8" fmla="*/ 88761 w 2688"/>
                <a:gd name="T9" fmla="*/ 104 h 392"/>
                <a:gd name="T10" fmla="*/ 99856 w 2688"/>
                <a:gd name="T11" fmla="*/ 200 h 392"/>
                <a:gd name="T12" fmla="*/ 103537 w 2688"/>
                <a:gd name="T13" fmla="*/ 392 h 3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688"/>
                <a:gd name="T22" fmla="*/ 0 h 392"/>
                <a:gd name="T23" fmla="*/ 2688 w 2688"/>
                <a:gd name="T24" fmla="*/ 392 h 3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688" h="392">
                  <a:moveTo>
                    <a:pt x="0" y="392"/>
                  </a:moveTo>
                  <a:cubicBezTo>
                    <a:pt x="64" y="324"/>
                    <a:pt x="128" y="256"/>
                    <a:pt x="288" y="200"/>
                  </a:cubicBezTo>
                  <a:cubicBezTo>
                    <a:pt x="448" y="144"/>
                    <a:pt x="736" y="88"/>
                    <a:pt x="960" y="56"/>
                  </a:cubicBezTo>
                  <a:cubicBezTo>
                    <a:pt x="1184" y="24"/>
                    <a:pt x="1408" y="0"/>
                    <a:pt x="1632" y="8"/>
                  </a:cubicBezTo>
                  <a:cubicBezTo>
                    <a:pt x="1856" y="16"/>
                    <a:pt x="2144" y="72"/>
                    <a:pt x="2304" y="104"/>
                  </a:cubicBezTo>
                  <a:cubicBezTo>
                    <a:pt x="2464" y="136"/>
                    <a:pt x="2528" y="152"/>
                    <a:pt x="2592" y="200"/>
                  </a:cubicBezTo>
                  <a:cubicBezTo>
                    <a:pt x="2656" y="248"/>
                    <a:pt x="2672" y="320"/>
                    <a:pt x="2688" y="392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grpSp>
          <p:nvGrpSpPr>
            <p:cNvPr id="3086" name="Group 21"/>
            <p:cNvGrpSpPr>
              <a:grpSpLocks/>
            </p:cNvGrpSpPr>
            <p:nvPr/>
          </p:nvGrpSpPr>
          <p:grpSpPr bwMode="auto">
            <a:xfrm>
              <a:off x="3408" y="2928"/>
              <a:ext cx="48" cy="480"/>
              <a:chOff x="192" y="3456"/>
              <a:chExt cx="48" cy="480"/>
            </a:xfrm>
          </p:grpSpPr>
          <p:sp>
            <p:nvSpPr>
              <p:cNvPr id="3096" name="Oval 22"/>
              <p:cNvSpPr>
                <a:spLocks noChangeArrowheads="1"/>
              </p:cNvSpPr>
              <p:nvPr/>
            </p:nvSpPr>
            <p:spPr bwMode="auto">
              <a:xfrm>
                <a:off x="192" y="345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97" name="Oval 23"/>
              <p:cNvSpPr>
                <a:spLocks noChangeArrowheads="1"/>
              </p:cNvSpPr>
              <p:nvPr/>
            </p:nvSpPr>
            <p:spPr bwMode="auto">
              <a:xfrm>
                <a:off x="192" y="369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3087" name="Group 24"/>
            <p:cNvGrpSpPr>
              <a:grpSpLocks/>
            </p:cNvGrpSpPr>
            <p:nvPr/>
          </p:nvGrpSpPr>
          <p:grpSpPr bwMode="auto">
            <a:xfrm>
              <a:off x="3456" y="3648"/>
              <a:ext cx="48" cy="480"/>
              <a:chOff x="192" y="3456"/>
              <a:chExt cx="48" cy="480"/>
            </a:xfrm>
          </p:grpSpPr>
          <p:sp>
            <p:nvSpPr>
              <p:cNvPr id="3094" name="Oval 25"/>
              <p:cNvSpPr>
                <a:spLocks noChangeArrowheads="1"/>
              </p:cNvSpPr>
              <p:nvPr/>
            </p:nvSpPr>
            <p:spPr bwMode="auto">
              <a:xfrm>
                <a:off x="192" y="345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95" name="Oval 26"/>
              <p:cNvSpPr>
                <a:spLocks noChangeArrowheads="1"/>
              </p:cNvSpPr>
              <p:nvPr/>
            </p:nvSpPr>
            <p:spPr bwMode="auto">
              <a:xfrm>
                <a:off x="192" y="3696"/>
                <a:ext cx="48" cy="240"/>
              </a:xfrm>
              <a:prstGeom prst="ellipse">
                <a:avLst/>
              </a:prstGeom>
              <a:solidFill>
                <a:srgbClr val="FF9933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3088" name="Freeform 29"/>
            <p:cNvSpPr>
              <a:spLocks/>
            </p:cNvSpPr>
            <p:nvPr/>
          </p:nvSpPr>
          <p:spPr bwMode="auto">
            <a:xfrm>
              <a:off x="2640" y="3456"/>
              <a:ext cx="672" cy="392"/>
            </a:xfrm>
            <a:custGeom>
              <a:avLst/>
              <a:gdLst>
                <a:gd name="T0" fmla="*/ 0 w 672"/>
                <a:gd name="T1" fmla="*/ 0 h 392"/>
                <a:gd name="T2" fmla="*/ 240 w 672"/>
                <a:gd name="T3" fmla="*/ 48 h 392"/>
                <a:gd name="T4" fmla="*/ 480 w 672"/>
                <a:gd name="T5" fmla="*/ 96 h 392"/>
                <a:gd name="T6" fmla="*/ 624 w 672"/>
                <a:gd name="T7" fmla="*/ 192 h 392"/>
                <a:gd name="T8" fmla="*/ 672 w 672"/>
                <a:gd name="T9" fmla="*/ 336 h 392"/>
                <a:gd name="T10" fmla="*/ 624 w 672"/>
                <a:gd name="T11" fmla="*/ 384 h 392"/>
                <a:gd name="T12" fmla="*/ 576 w 672"/>
                <a:gd name="T13" fmla="*/ 288 h 3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72"/>
                <a:gd name="T22" fmla="*/ 0 h 392"/>
                <a:gd name="T23" fmla="*/ 672 w 672"/>
                <a:gd name="T24" fmla="*/ 392 h 3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72" h="392">
                  <a:moveTo>
                    <a:pt x="0" y="0"/>
                  </a:moveTo>
                  <a:cubicBezTo>
                    <a:pt x="80" y="16"/>
                    <a:pt x="160" y="32"/>
                    <a:pt x="240" y="48"/>
                  </a:cubicBezTo>
                  <a:cubicBezTo>
                    <a:pt x="320" y="64"/>
                    <a:pt x="416" y="72"/>
                    <a:pt x="480" y="96"/>
                  </a:cubicBezTo>
                  <a:cubicBezTo>
                    <a:pt x="544" y="120"/>
                    <a:pt x="592" y="152"/>
                    <a:pt x="624" y="192"/>
                  </a:cubicBezTo>
                  <a:cubicBezTo>
                    <a:pt x="656" y="232"/>
                    <a:pt x="672" y="304"/>
                    <a:pt x="672" y="336"/>
                  </a:cubicBezTo>
                  <a:cubicBezTo>
                    <a:pt x="672" y="368"/>
                    <a:pt x="640" y="392"/>
                    <a:pt x="624" y="384"/>
                  </a:cubicBezTo>
                  <a:cubicBezTo>
                    <a:pt x="608" y="376"/>
                    <a:pt x="592" y="332"/>
                    <a:pt x="576" y="288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89" name="Freeform 30"/>
            <p:cNvSpPr>
              <a:spLocks/>
            </p:cNvSpPr>
            <p:nvPr/>
          </p:nvSpPr>
          <p:spPr bwMode="auto">
            <a:xfrm>
              <a:off x="2640" y="3360"/>
              <a:ext cx="1152" cy="400"/>
            </a:xfrm>
            <a:custGeom>
              <a:avLst/>
              <a:gdLst>
                <a:gd name="T0" fmla="*/ 0 w 1152"/>
                <a:gd name="T1" fmla="*/ 0 h 400"/>
                <a:gd name="T2" fmla="*/ 336 w 1152"/>
                <a:gd name="T3" fmla="*/ 96 h 400"/>
                <a:gd name="T4" fmla="*/ 576 w 1152"/>
                <a:gd name="T5" fmla="*/ 192 h 400"/>
                <a:gd name="T6" fmla="*/ 672 w 1152"/>
                <a:gd name="T7" fmla="*/ 288 h 400"/>
                <a:gd name="T8" fmla="*/ 768 w 1152"/>
                <a:gd name="T9" fmla="*/ 384 h 400"/>
                <a:gd name="T10" fmla="*/ 960 w 1152"/>
                <a:gd name="T11" fmla="*/ 384 h 400"/>
                <a:gd name="T12" fmla="*/ 1152 w 1152"/>
                <a:gd name="T13" fmla="*/ 384 h 40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152"/>
                <a:gd name="T22" fmla="*/ 0 h 400"/>
                <a:gd name="T23" fmla="*/ 1152 w 1152"/>
                <a:gd name="T24" fmla="*/ 400 h 40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152" h="400">
                  <a:moveTo>
                    <a:pt x="0" y="0"/>
                  </a:moveTo>
                  <a:cubicBezTo>
                    <a:pt x="120" y="32"/>
                    <a:pt x="240" y="64"/>
                    <a:pt x="336" y="96"/>
                  </a:cubicBezTo>
                  <a:cubicBezTo>
                    <a:pt x="432" y="128"/>
                    <a:pt x="520" y="160"/>
                    <a:pt x="576" y="192"/>
                  </a:cubicBezTo>
                  <a:cubicBezTo>
                    <a:pt x="632" y="224"/>
                    <a:pt x="640" y="256"/>
                    <a:pt x="672" y="288"/>
                  </a:cubicBezTo>
                  <a:cubicBezTo>
                    <a:pt x="704" y="320"/>
                    <a:pt x="720" y="368"/>
                    <a:pt x="768" y="384"/>
                  </a:cubicBezTo>
                  <a:cubicBezTo>
                    <a:pt x="816" y="400"/>
                    <a:pt x="896" y="384"/>
                    <a:pt x="960" y="384"/>
                  </a:cubicBezTo>
                  <a:cubicBezTo>
                    <a:pt x="1024" y="384"/>
                    <a:pt x="1088" y="384"/>
                    <a:pt x="1152" y="384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90" name="Text Box 31"/>
            <p:cNvSpPr txBox="1">
              <a:spLocks noChangeArrowheads="1"/>
            </p:cNvSpPr>
            <p:nvPr/>
          </p:nvSpPr>
          <p:spPr bwMode="auto">
            <a:xfrm>
              <a:off x="998" y="2858"/>
              <a:ext cx="120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chemeClr val="accent2"/>
                  </a:solidFill>
                  <a:latin typeface="Times New Roman" pitchFamily="18" charset="0"/>
                  <a:ea typeface="굴림" pitchFamily="34" charset="-127"/>
                </a:rPr>
                <a:t>Bien diseñado</a:t>
              </a:r>
            </a:p>
          </p:txBody>
        </p:sp>
        <p:sp>
          <p:nvSpPr>
            <p:cNvPr id="3091" name="Text Box 32"/>
            <p:cNvSpPr txBox="1">
              <a:spLocks noChangeArrowheads="1"/>
            </p:cNvSpPr>
            <p:nvPr/>
          </p:nvSpPr>
          <p:spPr bwMode="auto">
            <a:xfrm>
              <a:off x="950" y="3578"/>
              <a:ext cx="114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>
                  <a:solidFill>
                    <a:srgbClr val="FF0066"/>
                  </a:solidFill>
                  <a:latin typeface="Times New Roman" pitchFamily="18" charset="0"/>
                  <a:ea typeface="굴림" pitchFamily="34" charset="-127"/>
                </a:rPr>
                <a:t>Diseño pobre</a:t>
              </a:r>
            </a:p>
          </p:txBody>
        </p:sp>
        <p:sp>
          <p:nvSpPr>
            <p:cNvPr id="3092" name="Freeform 38"/>
            <p:cNvSpPr>
              <a:spLocks/>
            </p:cNvSpPr>
            <p:nvPr/>
          </p:nvSpPr>
          <p:spPr bwMode="auto">
            <a:xfrm>
              <a:off x="2562" y="2704"/>
              <a:ext cx="1225" cy="287"/>
            </a:xfrm>
            <a:custGeom>
              <a:avLst/>
              <a:gdLst>
                <a:gd name="T0" fmla="*/ 0 w 1225"/>
                <a:gd name="T1" fmla="*/ 0 h 287"/>
                <a:gd name="T2" fmla="*/ 136 w 1225"/>
                <a:gd name="T3" fmla="*/ 45 h 287"/>
                <a:gd name="T4" fmla="*/ 408 w 1225"/>
                <a:gd name="T5" fmla="*/ 181 h 287"/>
                <a:gd name="T6" fmla="*/ 681 w 1225"/>
                <a:gd name="T7" fmla="*/ 272 h 287"/>
                <a:gd name="T8" fmla="*/ 1225 w 1225"/>
                <a:gd name="T9" fmla="*/ 272 h 2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25"/>
                <a:gd name="T16" fmla="*/ 0 h 287"/>
                <a:gd name="T17" fmla="*/ 1225 w 1225"/>
                <a:gd name="T18" fmla="*/ 287 h 2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25" h="287">
                  <a:moveTo>
                    <a:pt x="0" y="0"/>
                  </a:moveTo>
                  <a:cubicBezTo>
                    <a:pt x="34" y="7"/>
                    <a:pt x="68" y="15"/>
                    <a:pt x="136" y="45"/>
                  </a:cubicBezTo>
                  <a:cubicBezTo>
                    <a:pt x="204" y="75"/>
                    <a:pt x="317" y="143"/>
                    <a:pt x="408" y="181"/>
                  </a:cubicBezTo>
                  <a:cubicBezTo>
                    <a:pt x="499" y="219"/>
                    <a:pt x="545" y="257"/>
                    <a:pt x="681" y="272"/>
                  </a:cubicBezTo>
                  <a:cubicBezTo>
                    <a:pt x="817" y="287"/>
                    <a:pt x="1127" y="272"/>
                    <a:pt x="1225" y="272"/>
                  </a:cubicBez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93" name="Freeform 39"/>
            <p:cNvSpPr>
              <a:spLocks/>
            </p:cNvSpPr>
            <p:nvPr/>
          </p:nvSpPr>
          <p:spPr bwMode="auto">
            <a:xfrm>
              <a:off x="2562" y="2795"/>
              <a:ext cx="1225" cy="287"/>
            </a:xfrm>
            <a:custGeom>
              <a:avLst/>
              <a:gdLst>
                <a:gd name="T0" fmla="*/ 0 w 1225"/>
                <a:gd name="T1" fmla="*/ 0 h 287"/>
                <a:gd name="T2" fmla="*/ 136 w 1225"/>
                <a:gd name="T3" fmla="*/ 45 h 287"/>
                <a:gd name="T4" fmla="*/ 408 w 1225"/>
                <a:gd name="T5" fmla="*/ 181 h 287"/>
                <a:gd name="T6" fmla="*/ 681 w 1225"/>
                <a:gd name="T7" fmla="*/ 272 h 287"/>
                <a:gd name="T8" fmla="*/ 1225 w 1225"/>
                <a:gd name="T9" fmla="*/ 272 h 28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25"/>
                <a:gd name="T16" fmla="*/ 0 h 287"/>
                <a:gd name="T17" fmla="*/ 1225 w 1225"/>
                <a:gd name="T18" fmla="*/ 287 h 28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25" h="287">
                  <a:moveTo>
                    <a:pt x="0" y="0"/>
                  </a:moveTo>
                  <a:cubicBezTo>
                    <a:pt x="34" y="7"/>
                    <a:pt x="68" y="15"/>
                    <a:pt x="136" y="45"/>
                  </a:cubicBezTo>
                  <a:cubicBezTo>
                    <a:pt x="204" y="75"/>
                    <a:pt x="317" y="143"/>
                    <a:pt x="408" y="181"/>
                  </a:cubicBezTo>
                  <a:cubicBezTo>
                    <a:pt x="499" y="219"/>
                    <a:pt x="545" y="257"/>
                    <a:pt x="681" y="272"/>
                  </a:cubicBezTo>
                  <a:cubicBezTo>
                    <a:pt x="817" y="287"/>
                    <a:pt x="1127" y="272"/>
                    <a:pt x="1225" y="272"/>
                  </a:cubicBezTo>
                </a:path>
              </a:pathLst>
            </a:custGeom>
            <a:noFill/>
            <a:ln w="1270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3081" name="Text Box 40"/>
          <p:cNvSpPr txBox="1">
            <a:spLocks noChangeArrowheads="1"/>
          </p:cNvSpPr>
          <p:nvPr/>
        </p:nvSpPr>
        <p:spPr bwMode="auto">
          <a:xfrm>
            <a:off x="6011863" y="4652963"/>
            <a:ext cx="3052762" cy="15621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Si el flujo no es suave.</a:t>
            </a:r>
          </a:p>
          <a:p>
            <a:pPr>
              <a:buFontTx/>
              <a:buChar char="-"/>
            </a:pPr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 THP se reduce.</a:t>
            </a:r>
          </a:p>
          <a:p>
            <a:pPr>
              <a:buFontTx/>
              <a:buChar char="-"/>
            </a:pPr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Se necesita mas THP </a:t>
            </a:r>
          </a:p>
          <a:p>
            <a:r>
              <a:rPr lang="es-ES" altLang="ko-KR" sz="2400">
                <a:solidFill>
                  <a:srgbClr val="FF9933"/>
                </a:solidFill>
                <a:latin typeface="Times New Roman" pitchFamily="18" charset="0"/>
                <a:ea typeface="굴림" pitchFamily="34" charset="-127"/>
              </a:rPr>
              <a:t>para Veloc. Deseada.</a:t>
            </a:r>
            <a:r>
              <a:rPr lang="es-ES" altLang="ko-KR" sz="2400">
                <a:latin typeface="Times New Roman" pitchFamily="18" charset="0"/>
                <a:ea typeface="굴림" pitchFamily="34" charset="-127"/>
              </a:rPr>
              <a:t>.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0963" name="Text Box 5"/>
          <p:cNvSpPr txBox="1">
            <a:spLocks noChangeArrowheads="1"/>
          </p:cNvSpPr>
          <p:nvPr/>
        </p:nvSpPr>
        <p:spPr bwMode="auto">
          <a:xfrm>
            <a:off x="1403350" y="1773238"/>
            <a:ext cx="4518025" cy="457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ko-KR" sz="2400" b="1">
                <a:latin typeface="Arial" charset="0"/>
                <a:ea typeface="굴림" pitchFamily="34" charset="-127"/>
              </a:rPr>
              <a:t>Valores relativos de magnitud</a:t>
            </a:r>
          </a:p>
        </p:txBody>
      </p:sp>
      <p:grpSp>
        <p:nvGrpSpPr>
          <p:cNvPr id="40964" name="Group 26"/>
          <p:cNvGrpSpPr>
            <a:grpSpLocks/>
          </p:cNvGrpSpPr>
          <p:nvPr/>
        </p:nvGrpSpPr>
        <p:grpSpPr bwMode="auto">
          <a:xfrm>
            <a:off x="250825" y="3213100"/>
            <a:ext cx="8656638" cy="1752600"/>
            <a:chOff x="158" y="2750"/>
            <a:chExt cx="5453" cy="1104"/>
          </a:xfrm>
        </p:grpSpPr>
        <p:sp>
          <p:nvSpPr>
            <p:cNvPr id="40965" name="Text Box 6"/>
            <p:cNvSpPr txBox="1">
              <a:spLocks noChangeArrowheads="1"/>
            </p:cNvSpPr>
            <p:nvPr/>
          </p:nvSpPr>
          <p:spPr bwMode="auto">
            <a:xfrm>
              <a:off x="1565" y="3566"/>
              <a:ext cx="25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ES" altLang="ko-KR" sz="2400" b="1">
                  <a:latin typeface="Times New Roman" pitchFamily="18" charset="0"/>
                  <a:ea typeface="굴림" pitchFamily="34" charset="-127"/>
                </a:rPr>
                <a:t>BHP&gt;SHP&gt;DHP&gt;THP&gt;EHP</a:t>
              </a:r>
            </a:p>
          </p:txBody>
        </p:sp>
        <p:grpSp>
          <p:nvGrpSpPr>
            <p:cNvPr id="40966" name="Group 43"/>
            <p:cNvGrpSpPr>
              <a:grpSpLocks/>
            </p:cNvGrpSpPr>
            <p:nvPr/>
          </p:nvGrpSpPr>
          <p:grpSpPr bwMode="auto">
            <a:xfrm>
              <a:off x="158" y="2750"/>
              <a:ext cx="5453" cy="589"/>
              <a:chOff x="307" y="2478"/>
              <a:chExt cx="5453" cy="589"/>
            </a:xfrm>
          </p:grpSpPr>
          <p:sp>
            <p:nvSpPr>
              <p:cNvPr id="40967" name="Text Box 40"/>
              <p:cNvSpPr txBox="1">
                <a:spLocks noChangeArrowheads="1"/>
              </p:cNvSpPr>
              <p:nvPr/>
            </p:nvSpPr>
            <p:spPr bwMode="auto">
              <a:xfrm>
                <a:off x="5281" y="2478"/>
                <a:ext cx="479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s-ES" altLang="ko-KR" sz="2400">
                    <a:solidFill>
                      <a:srgbClr val="FF0066"/>
                    </a:solidFill>
                    <a:latin typeface="Times New Roman" pitchFamily="18" charset="0"/>
                    <a:ea typeface="굴림" pitchFamily="34" charset="-127"/>
                  </a:rPr>
                  <a:t>EHP</a:t>
                </a:r>
              </a:p>
            </p:txBody>
          </p:sp>
          <p:grpSp>
            <p:nvGrpSpPr>
              <p:cNvPr id="40968" name="Group 42"/>
              <p:cNvGrpSpPr>
                <a:grpSpLocks/>
              </p:cNvGrpSpPr>
              <p:nvPr/>
            </p:nvGrpSpPr>
            <p:grpSpPr bwMode="auto">
              <a:xfrm>
                <a:off x="307" y="2500"/>
                <a:ext cx="5166" cy="567"/>
                <a:chOff x="307" y="2500"/>
                <a:chExt cx="5166" cy="567"/>
              </a:xfrm>
            </p:grpSpPr>
            <p:sp>
              <p:nvSpPr>
                <p:cNvPr id="40969" name="Rectangle 26"/>
                <p:cNvSpPr>
                  <a:spLocks noChangeArrowheads="1"/>
                </p:cNvSpPr>
                <p:nvPr/>
              </p:nvSpPr>
              <p:spPr bwMode="auto">
                <a:xfrm>
                  <a:off x="817" y="2766"/>
                  <a:ext cx="4656" cy="48"/>
                </a:xfrm>
                <a:prstGeom prst="rect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0" name="Rectangle 27"/>
                <p:cNvSpPr>
                  <a:spLocks noChangeArrowheads="1"/>
                </p:cNvSpPr>
                <p:nvPr/>
              </p:nvSpPr>
              <p:spPr bwMode="auto">
                <a:xfrm>
                  <a:off x="385" y="2596"/>
                  <a:ext cx="432" cy="43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ko-KR" altLang="es-ES" sz="2400">
                    <a:solidFill>
                      <a:schemeClr val="accent2"/>
                    </a:solidFill>
                    <a:latin typeface="Times New Roman" pitchFamily="18" charset="0"/>
                    <a:ea typeface="굴림" pitchFamily="34" charset="-127"/>
                  </a:endParaRPr>
                </a:p>
              </p:txBody>
            </p:sp>
            <p:sp>
              <p:nvSpPr>
                <p:cNvPr id="40971" name="Rectangle 28"/>
                <p:cNvSpPr>
                  <a:spLocks noChangeArrowheads="1"/>
                </p:cNvSpPr>
                <p:nvPr/>
              </p:nvSpPr>
              <p:spPr bwMode="auto">
                <a:xfrm>
                  <a:off x="1393" y="2596"/>
                  <a:ext cx="432" cy="432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2" name="Rectangle 29"/>
                <p:cNvSpPr>
                  <a:spLocks noChangeArrowheads="1"/>
                </p:cNvSpPr>
                <p:nvPr/>
              </p:nvSpPr>
              <p:spPr bwMode="auto">
                <a:xfrm>
                  <a:off x="2401" y="2562"/>
                  <a:ext cx="842" cy="505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3" name="Rectangle 30"/>
                <p:cNvSpPr>
                  <a:spLocks noChangeArrowheads="1"/>
                </p:cNvSpPr>
                <p:nvPr/>
              </p:nvSpPr>
              <p:spPr bwMode="auto">
                <a:xfrm>
                  <a:off x="3742" y="2596"/>
                  <a:ext cx="590" cy="471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4" name="Rectangle 31"/>
                <p:cNvSpPr>
                  <a:spLocks noChangeArrowheads="1"/>
                </p:cNvSpPr>
                <p:nvPr/>
              </p:nvSpPr>
              <p:spPr bwMode="auto">
                <a:xfrm>
                  <a:off x="4801" y="2548"/>
                  <a:ext cx="483" cy="428"/>
                </a:xfrm>
                <a:prstGeom prst="rect">
                  <a:avLst/>
                </a:prstGeom>
                <a:solidFill>
                  <a:schemeClr val="accent2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0975" name="Text Box 32"/>
                <p:cNvSpPr txBox="1">
                  <a:spLocks noChangeArrowheads="1"/>
                </p:cNvSpPr>
                <p:nvPr/>
              </p:nvSpPr>
              <p:spPr bwMode="auto">
                <a:xfrm>
                  <a:off x="307" y="2644"/>
                  <a:ext cx="532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ko-KR" altLang="es-ES" sz="2400">
                      <a:latin typeface="Times New Roman" pitchFamily="18" charset="0"/>
                      <a:ea typeface="굴림" pitchFamily="34" charset="-127"/>
                    </a:rPr>
                    <a:t> </a:t>
                  </a:r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Mot.</a:t>
                  </a:r>
                </a:p>
              </p:txBody>
            </p:sp>
            <p:sp>
              <p:nvSpPr>
                <p:cNvPr id="40976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1393" y="2644"/>
                  <a:ext cx="425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C/R</a:t>
                  </a:r>
                </a:p>
              </p:txBody>
            </p:sp>
            <p:sp>
              <p:nvSpPr>
                <p:cNvPr id="40977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865" y="2500"/>
                  <a:ext cx="490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BHP</a:t>
                  </a:r>
                </a:p>
              </p:txBody>
            </p:sp>
            <p:sp>
              <p:nvSpPr>
                <p:cNvPr id="40978" name="Text Box 35"/>
                <p:cNvSpPr txBox="1">
                  <a:spLocks noChangeArrowheads="1"/>
                </p:cNvSpPr>
                <p:nvPr/>
              </p:nvSpPr>
              <p:spPr bwMode="auto">
                <a:xfrm>
                  <a:off x="1873" y="2500"/>
                  <a:ext cx="469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SHP</a:t>
                  </a:r>
                </a:p>
              </p:txBody>
            </p:sp>
            <p:sp>
              <p:nvSpPr>
                <p:cNvPr id="40979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2381" y="2614"/>
                  <a:ext cx="952" cy="38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lnSpc>
                      <a:spcPct val="70000"/>
                    </a:lnSpc>
                  </a:pPr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Descansos del eje</a:t>
                  </a:r>
                </a:p>
              </p:txBody>
            </p:sp>
            <p:sp>
              <p:nvSpPr>
                <p:cNvPr id="40980" name="Text Box 37"/>
                <p:cNvSpPr txBox="1">
                  <a:spLocks noChangeArrowheads="1"/>
                </p:cNvSpPr>
                <p:nvPr/>
              </p:nvSpPr>
              <p:spPr bwMode="auto">
                <a:xfrm>
                  <a:off x="3742" y="2644"/>
                  <a:ext cx="635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Hélice</a:t>
                  </a:r>
                </a:p>
              </p:txBody>
            </p:sp>
            <p:sp>
              <p:nvSpPr>
                <p:cNvPr id="40981" name="Text Box 38"/>
                <p:cNvSpPr txBox="1">
                  <a:spLocks noChangeArrowheads="1"/>
                </p:cNvSpPr>
                <p:nvPr/>
              </p:nvSpPr>
              <p:spPr bwMode="auto">
                <a:xfrm>
                  <a:off x="3265" y="2500"/>
                  <a:ext cx="501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DHP</a:t>
                  </a:r>
                </a:p>
              </p:txBody>
            </p:sp>
            <p:sp>
              <p:nvSpPr>
                <p:cNvPr id="40982" name="Text Box 39"/>
                <p:cNvSpPr txBox="1">
                  <a:spLocks noChangeArrowheads="1"/>
                </p:cNvSpPr>
                <p:nvPr/>
              </p:nvSpPr>
              <p:spPr bwMode="auto">
                <a:xfrm>
                  <a:off x="4321" y="2500"/>
                  <a:ext cx="479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0066"/>
                      </a:solidFill>
                      <a:latin typeface="Times New Roman" pitchFamily="18" charset="0"/>
                      <a:ea typeface="굴림" pitchFamily="34" charset="-127"/>
                    </a:rPr>
                    <a:t>THP</a:t>
                  </a:r>
                </a:p>
              </p:txBody>
            </p:sp>
            <p:sp>
              <p:nvSpPr>
                <p:cNvPr id="40983" name="Text Box 41"/>
                <p:cNvSpPr txBox="1">
                  <a:spLocks noChangeArrowheads="1"/>
                </p:cNvSpPr>
                <p:nvPr/>
              </p:nvSpPr>
              <p:spPr bwMode="auto">
                <a:xfrm>
                  <a:off x="4740" y="2622"/>
                  <a:ext cx="585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r>
                    <a:rPr lang="es-ES" altLang="ko-KR" sz="2400">
                      <a:solidFill>
                        <a:srgbClr val="FFFF00"/>
                      </a:solidFill>
                      <a:latin typeface="Times New Roman" pitchFamily="18" charset="0"/>
                      <a:ea typeface="굴림" pitchFamily="34" charset="-127"/>
                    </a:rPr>
                    <a:t>Casco</a:t>
                  </a:r>
                </a:p>
              </p:txBody>
            </p:sp>
          </p:grpSp>
        </p:grpSp>
      </p:grp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/>
              <a:t>Existen diversas ecuaciones empíricas para relacionar la potencia con la velocidad.</a:t>
            </a:r>
          </a:p>
          <a:p>
            <a:pPr eaLnBrk="1" hangingPunct="1"/>
            <a:r>
              <a:rPr lang="es-ES">
                <a:solidFill>
                  <a:srgbClr val="FF0000"/>
                </a:solidFill>
              </a:rPr>
              <a:t>FORMULA DEL ALMIRANTAZGO</a:t>
            </a:r>
          </a:p>
          <a:p>
            <a:pPr lvl="1" eaLnBrk="1" hangingPunct="1"/>
            <a:r>
              <a:rPr lang="pl-PL"/>
              <a:t>P =  ( W </a:t>
            </a:r>
            <a:r>
              <a:rPr lang="pl-PL" baseline="30000"/>
              <a:t>2/3</a:t>
            </a:r>
            <a:r>
              <a:rPr lang="pl-PL"/>
              <a:t> *  V</a:t>
            </a:r>
            <a:r>
              <a:rPr lang="pl-PL" baseline="30000"/>
              <a:t>3</a:t>
            </a:r>
            <a:r>
              <a:rPr lang="pl-PL"/>
              <a:t> ) /  C</a:t>
            </a:r>
          </a:p>
          <a:p>
            <a:pPr lvl="2" eaLnBrk="1" hangingPunct="1"/>
            <a:r>
              <a:rPr lang="es-ES"/>
              <a:t>P  =  Potencia de la máquina  (HP)</a:t>
            </a:r>
          </a:p>
          <a:p>
            <a:pPr lvl="2" eaLnBrk="1" hangingPunct="1"/>
            <a:r>
              <a:rPr lang="es-ES"/>
              <a:t>V  = Velocidad del buque en nudos</a:t>
            </a:r>
          </a:p>
          <a:p>
            <a:pPr lvl="2" eaLnBrk="1" hangingPunct="1"/>
            <a:r>
              <a:rPr lang="es-ES"/>
              <a:t>W =  Desplazamiento en Tons.</a:t>
            </a:r>
          </a:p>
          <a:p>
            <a:pPr lvl="2" eaLnBrk="1" hangingPunct="1"/>
            <a:r>
              <a:rPr lang="es-ES"/>
              <a:t>C  = Coeficiente de almirantazgo.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graphicFrame>
        <p:nvGraphicFramePr>
          <p:cNvPr id="241788" name="Group 124"/>
          <p:cNvGraphicFramePr>
            <a:graphicFrameLocks noGrp="1"/>
          </p:cNvGraphicFramePr>
          <p:nvPr>
            <p:ph sz="half" idx="1"/>
          </p:nvPr>
        </p:nvGraphicFramePr>
        <p:xfrm>
          <a:off x="1370013" y="1827213"/>
          <a:ext cx="6731000" cy="4114800"/>
        </p:xfrm>
        <a:graphic>
          <a:graphicData uri="http://schemas.openxmlformats.org/drawingml/2006/table">
            <a:tbl>
              <a:tblPr/>
              <a:tblGrid>
                <a:gridCol w="33670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39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COEFICIENTE ALMIRANTAZGO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2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GEOMETRIA DEL BUQUE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100 - 200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BUQUE LINEAS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FINAS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220 – 250</a:t>
                      </a:r>
                      <a:endParaRPr kumimoji="0" lang="es-ES" sz="25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BUQUE LINEAS MEDIANAS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8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250 – 350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s-MX" sz="19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</a:rPr>
                        <a:t>BUQUE LINEAS LLENAS</a:t>
                      </a:r>
                      <a:endParaRPr kumimoji="0" lang="es-ES" sz="19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36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500"/>
              <a:t>Ejemplo:</a:t>
            </a:r>
          </a:p>
          <a:p>
            <a:pPr lvl="1" eaLnBrk="1" hangingPunct="1"/>
            <a:r>
              <a:rPr lang="es-ES" sz="2100"/>
              <a:t>El petrolero Montt, arribado al País el Viernes 16 de abril 2010, desplaza 40.000 tons y su velocidad máxima es de 20 nudos.</a:t>
            </a:r>
          </a:p>
          <a:p>
            <a:pPr lvl="1" eaLnBrk="1" hangingPunct="1"/>
            <a:r>
              <a:rPr lang="es-MX" sz="2100"/>
              <a:t>¿Cuál es su potencia de máquinas si su coeficiente Almirantazgo es de 300?</a:t>
            </a:r>
          </a:p>
          <a:p>
            <a:pPr lvl="1" eaLnBrk="1" hangingPunct="1"/>
            <a:r>
              <a:rPr lang="es-MX" sz="2100"/>
              <a:t>Asumiendo que tiene dos ejes, ¿que potencia desarrolla cada uno?</a:t>
            </a:r>
          </a:p>
          <a:p>
            <a:pPr lvl="1" eaLnBrk="1" hangingPunct="1"/>
            <a:r>
              <a:rPr lang="es-MX" sz="2100"/>
              <a:t>¿Cuál es la resistencia total del casco a 20 nudos?</a:t>
            </a:r>
            <a:endParaRPr lang="es-ES" sz="2100"/>
          </a:p>
          <a:p>
            <a:pPr lvl="1" eaLnBrk="1" hangingPunct="1"/>
            <a:r>
              <a:rPr lang="pt-BR" sz="2100">
                <a:solidFill>
                  <a:srgbClr val="FF0000"/>
                </a:solidFill>
              </a:rPr>
              <a:t>Resp:      31.200 HP;    15.600 HP c/eje; 508.560 (lbs)   	(230.7 Ton de fuerza)</a:t>
            </a:r>
          </a:p>
          <a:p>
            <a:pPr lvl="1" eaLnBrk="1" hangingPunct="1"/>
            <a:endParaRPr lang="es-ES" sz="2100">
              <a:solidFill>
                <a:srgbClr val="FF0000"/>
              </a:solidFill>
            </a:endParaRPr>
          </a:p>
        </p:txBody>
      </p:sp>
      <p:sp>
        <p:nvSpPr>
          <p:cNvPr id="48133" name="Line 5"/>
          <p:cNvSpPr>
            <a:spLocks noChangeShapeType="1"/>
          </p:cNvSpPr>
          <p:nvPr/>
        </p:nvSpPr>
        <p:spPr bwMode="auto">
          <a:xfrm>
            <a:off x="4425950" y="5929313"/>
            <a:ext cx="4318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3654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dirty="0"/>
              <a:t>Ejemplo:</a:t>
            </a:r>
          </a:p>
          <a:p>
            <a:pPr lvl="1" eaLnBrk="1" hangingPunct="1">
              <a:lnSpc>
                <a:spcPct val="90000"/>
              </a:lnSpc>
            </a:pPr>
            <a:r>
              <a:rPr lang="es-ES" dirty="0"/>
              <a:t>El B/E Esmeralda tenía un motor de 1.300 HP, y alcanzaba una velocidad de 10 nudos. Se le reemplazo su motor por otro de 2.600 HP.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¿Qué velocidad sería esperable obtener utilizando la fórmula del almirantazgo?   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¿Que potencia requeriría para dar 13,6 nudos?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No considere viento.</a:t>
            </a:r>
          </a:p>
          <a:p>
            <a:pPr lvl="1" eaLnBrk="1" hangingPunct="1">
              <a:lnSpc>
                <a:spcPct val="90000"/>
              </a:lnSpc>
            </a:pPr>
            <a:r>
              <a:rPr lang="pt-BR" dirty="0" err="1">
                <a:solidFill>
                  <a:srgbClr val="FF0000"/>
                </a:solidFill>
              </a:rPr>
              <a:t>Resp</a:t>
            </a:r>
            <a:r>
              <a:rPr lang="pt-BR" dirty="0">
                <a:solidFill>
                  <a:srgbClr val="FF0000"/>
                </a:solidFill>
              </a:rPr>
              <a:t>:      12,6 </a:t>
            </a:r>
            <a:r>
              <a:rPr lang="pt-BR" dirty="0" err="1">
                <a:solidFill>
                  <a:srgbClr val="FF0000"/>
                </a:solidFill>
              </a:rPr>
              <a:t>nudos</a:t>
            </a:r>
            <a:r>
              <a:rPr lang="pt-BR" dirty="0">
                <a:solidFill>
                  <a:srgbClr val="FF0000"/>
                </a:solidFill>
              </a:rPr>
              <a:t>   3.270 HP</a:t>
            </a:r>
          </a:p>
          <a:p>
            <a:pPr lvl="1" eaLnBrk="1" hangingPunct="1">
              <a:lnSpc>
                <a:spcPct val="90000"/>
              </a:lnSpc>
            </a:pP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65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124" name="Text Box 6"/>
          <p:cNvSpPr txBox="1">
            <a:spLocks noChangeArrowheads="1"/>
          </p:cNvSpPr>
          <p:nvPr/>
        </p:nvSpPr>
        <p:spPr bwMode="auto">
          <a:xfrm>
            <a:off x="611188" y="1700213"/>
            <a:ext cx="7632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ES_tradnl" sz="2000">
                <a:latin typeface="Arial" charset="0"/>
              </a:rPr>
              <a:t>Ejemplo Curva de Potencia  v/s Velocidad (BE Esmeralda)</a:t>
            </a:r>
          </a:p>
        </p:txBody>
      </p:sp>
      <p:grpSp>
        <p:nvGrpSpPr>
          <p:cNvPr id="5125" name="Group 8"/>
          <p:cNvGrpSpPr>
            <a:grpSpLocks/>
          </p:cNvGrpSpPr>
          <p:nvPr/>
        </p:nvGrpSpPr>
        <p:grpSpPr bwMode="auto">
          <a:xfrm>
            <a:off x="1116013" y="2046288"/>
            <a:ext cx="7056437" cy="4121150"/>
            <a:chOff x="703" y="1289"/>
            <a:chExt cx="4445" cy="2596"/>
          </a:xfrm>
        </p:grpSpPr>
        <p:graphicFrame>
          <p:nvGraphicFramePr>
            <p:cNvPr id="5122" name="Object 5"/>
            <p:cNvGraphicFramePr>
              <a:graphicFrameLocks noChangeAspect="1"/>
            </p:cNvGraphicFramePr>
            <p:nvPr/>
          </p:nvGraphicFramePr>
          <p:xfrm>
            <a:off x="703" y="1289"/>
            <a:ext cx="4445" cy="25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Hoja de cálculo" r:id="rId2" imgW="4519800" imgH="2635560" progId="Excel.Sheet.8">
                    <p:embed/>
                  </p:oleObj>
                </mc:Choice>
                <mc:Fallback>
                  <p:oleObj name="Hoja de cálculo" r:id="rId2" imgW="4519800" imgH="2635560" progId="Excel.Sheet.8">
                    <p:embed/>
                    <p:pic>
                      <p:nvPicPr>
                        <p:cNvPr id="0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03" y="1289"/>
                          <a:ext cx="4445" cy="2596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26" name="Text Box 7"/>
            <p:cNvSpPr txBox="1">
              <a:spLocks noChangeArrowheads="1"/>
            </p:cNvSpPr>
            <p:nvPr/>
          </p:nvSpPr>
          <p:spPr bwMode="auto">
            <a:xfrm>
              <a:off x="4513" y="1797"/>
              <a:ext cx="508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spcBef>
                  <a:spcPct val="20000"/>
                </a:spcBef>
              </a:pPr>
              <a:r>
                <a:rPr lang="es-MX">
                  <a:solidFill>
                    <a:schemeClr val="tx2"/>
                  </a:solidFill>
                  <a:latin typeface="Times New Roman" pitchFamily="18" charset="0"/>
                </a:rPr>
                <a:t>Viento</a:t>
              </a:r>
              <a:endParaRPr lang="es-ES">
                <a:solidFill>
                  <a:schemeClr val="tx2"/>
                </a:solidFill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/>
              <a:t>CONCEPTOS  IMPORTANTES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El aumento de velocidad implica considerables aumentos de potencia.  (exponencial, parábola cúbica)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El aumento de potencia está en relación directa con el consumo de combustible. (1 a 1).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Los buques de guerra necesitan velocidad, lo que redunda en plantas propulsoras de alta potencia.</a:t>
            </a:r>
          </a:p>
          <a:p>
            <a:pPr eaLnBrk="1" hangingPunct="1">
              <a:lnSpc>
                <a:spcPct val="90000"/>
              </a:lnSpc>
            </a:pPr>
            <a:endParaRPr lang="es-ES"/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500"/>
              <a:t>Ejemplo</a:t>
            </a:r>
          </a:p>
          <a:p>
            <a:pPr lvl="1" eaLnBrk="1" hangingPunct="1"/>
            <a:r>
              <a:rPr lang="es-ES" sz="2100"/>
              <a:t>Datos:</a:t>
            </a:r>
          </a:p>
          <a:p>
            <a:pPr lvl="1" eaLnBrk="1" hangingPunct="1"/>
            <a:r>
              <a:rPr lang="es-ES" sz="2100"/>
              <a:t>Buque alcanza velocidad de 13,5 nudos.</a:t>
            </a:r>
          </a:p>
          <a:p>
            <a:pPr lvl="1" eaLnBrk="1" hangingPunct="1"/>
            <a:r>
              <a:rPr lang="es-ES" sz="2100"/>
              <a:t>Potencia instalada de 3.000 HP.</a:t>
            </a:r>
          </a:p>
          <a:p>
            <a:pPr lvl="1" eaLnBrk="1" hangingPunct="1"/>
            <a:r>
              <a:rPr lang="es-ES" sz="2100"/>
              <a:t>Desplazamiento inicial de 8.200 Ton.</a:t>
            </a:r>
          </a:p>
          <a:p>
            <a:pPr lvl="1" eaLnBrk="1" hangingPunct="1"/>
            <a:r>
              <a:rPr lang="es-ES" sz="2100"/>
              <a:t>Desplazamiento final 9.500 Ton.</a:t>
            </a:r>
          </a:p>
          <a:p>
            <a:pPr lvl="1" eaLnBrk="1" hangingPunct="1"/>
            <a:r>
              <a:rPr lang="es-ES" sz="2100"/>
              <a:t>Velocidad al nuevo desplazamiento: 15 nudos.</a:t>
            </a:r>
          </a:p>
          <a:p>
            <a:pPr eaLnBrk="1" hangingPunct="1"/>
            <a:r>
              <a:rPr lang="es-ES" sz="2500"/>
              <a:t>Pregunta:</a:t>
            </a:r>
          </a:p>
          <a:p>
            <a:pPr lvl="1" eaLnBrk="1" hangingPunct="1"/>
            <a:r>
              <a:rPr lang="es-ES" sz="2100"/>
              <a:t>¿Coeficiente de Almirantazgo? </a:t>
            </a:r>
          </a:p>
          <a:p>
            <a:pPr lvl="1" eaLnBrk="1" hangingPunct="1"/>
            <a:r>
              <a:rPr lang="es-ES" sz="2100"/>
              <a:t>¿Potencia necesaria?		</a:t>
            </a:r>
          </a:p>
        </p:txBody>
      </p:sp>
      <p:sp>
        <p:nvSpPr>
          <p:cNvPr id="243717" name="Rectangle 5"/>
          <p:cNvSpPr>
            <a:spLocks noChangeArrowheads="1"/>
          </p:cNvSpPr>
          <p:nvPr/>
        </p:nvSpPr>
        <p:spPr bwMode="auto">
          <a:xfrm>
            <a:off x="6732588" y="5084763"/>
            <a:ext cx="1420812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179388" lvl="1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None/>
            </a:pPr>
            <a:r>
              <a:rPr lang="es-MX">
                <a:solidFill>
                  <a:srgbClr val="FF0000"/>
                </a:solidFill>
              </a:rPr>
              <a:t>333,5</a:t>
            </a:r>
          </a:p>
          <a:p>
            <a:pPr marL="179388" lvl="1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None/>
            </a:pPr>
            <a:r>
              <a:rPr lang="es-MX">
                <a:solidFill>
                  <a:srgbClr val="FF0000"/>
                </a:solidFill>
              </a:rPr>
              <a:t>4.500 HP</a:t>
            </a:r>
            <a:endParaRPr lang="es-ES">
              <a:solidFill>
                <a:srgbClr val="FF0000"/>
              </a:solidFill>
            </a:endParaRPr>
          </a:p>
          <a:p>
            <a:pPr marL="179388" lvl="1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None/>
            </a:pPr>
            <a:endParaRPr lang="es-E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1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/>
              <a:t>Ejemplo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Datos: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/>
              <a:t>Buque tiene las siguientes medidas: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Eslora		=  80 m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Manga		=  16 m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Calado		=    4 m</a:t>
            </a:r>
          </a:p>
          <a:p>
            <a:pPr lvl="3" eaLnBrk="1" hangingPunct="1">
              <a:lnSpc>
                <a:spcPct val="90000"/>
              </a:lnSpc>
            </a:pPr>
            <a:r>
              <a:rPr lang="es-ES"/>
              <a:t>Cb		=  0,7</a:t>
            </a:r>
          </a:p>
          <a:p>
            <a:pPr lvl="3" eaLnBrk="1" hangingPunct="1">
              <a:lnSpc>
                <a:spcPct val="90000"/>
              </a:lnSpc>
            </a:pPr>
            <a:r>
              <a:rPr lang="es-ES">
                <a:latin typeface="Symbol" pitchFamily="18" charset="2"/>
              </a:rPr>
              <a:t>d</a:t>
            </a:r>
            <a:r>
              <a:rPr lang="es-ES"/>
              <a:t>			=  1,025 (Ton / m³)</a:t>
            </a:r>
          </a:p>
          <a:p>
            <a:pPr lvl="1" eaLnBrk="1" hangingPunct="1">
              <a:lnSpc>
                <a:spcPct val="90000"/>
              </a:lnSpc>
            </a:pPr>
            <a:r>
              <a:rPr lang="es-ES"/>
              <a:t>Pregunta:</a:t>
            </a:r>
          </a:p>
          <a:p>
            <a:pPr lvl="2" eaLnBrk="1" hangingPunct="1">
              <a:lnSpc>
                <a:spcPct val="90000"/>
              </a:lnSpc>
            </a:pPr>
            <a:r>
              <a:rPr lang="es-ES"/>
              <a:t>¿Cuál es su desplazamiento?	</a:t>
            </a:r>
          </a:p>
          <a:p>
            <a:pPr lvl="3" eaLnBrk="1" hangingPunct="1">
              <a:lnSpc>
                <a:spcPct val="90000"/>
              </a:lnSpc>
            </a:pPr>
            <a:r>
              <a:rPr lang="es-MX">
                <a:solidFill>
                  <a:srgbClr val="FF0000"/>
                </a:solidFill>
              </a:rPr>
              <a:t>3.674 Ton</a:t>
            </a:r>
            <a:endParaRPr lang="es-ES">
              <a:solidFill>
                <a:srgbClr val="FF0000"/>
              </a:solidFill>
            </a:endParaRPr>
          </a:p>
          <a:p>
            <a:pPr lvl="2" eaLnBrk="1" hangingPunct="1">
              <a:lnSpc>
                <a:spcPct val="90000"/>
              </a:lnSpc>
              <a:buFont typeface="Wingdings" pitchFamily="2" charset="2"/>
              <a:buNone/>
            </a:pPr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576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Relación Velocidad Potencia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ES" sz="2100"/>
              <a:t>NOTAS: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/>
              <a:t>Tanto la Fórmula del Almirantazgo con su coeficiente, como el Coeficiente de Bloque, son elementos para análisis gruesos. Sirven para tener un “Orden de Magnitud”.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/>
              <a:t>En la actualidad, ciertos programas expertos, basados en regresión numérica y otros procedimientos, pueden calcular el volumen de desplazamiento de un buque en forma muy rápida, exacta y fácil (barato).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sz="1900"/>
              <a:t>Así mismo, se puede estimar la resistencia total y por ende la potencia efectiva en forma rápida y bastante exacta, sin la necesidad de canales de prueba. Sin embargo, durante la etapa de diseño y construcción estos datos deben ser validados en Canales de Prueba.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Eclipse">
  <a:themeElements>
    <a:clrScheme name="Eclipse 1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6666"/>
      </a:hlink>
      <a:folHlink>
        <a:srgbClr val="B2B2B2"/>
      </a:folHlink>
    </a:clrScheme>
    <a:fontScheme name="Eclipse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clipse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Eclipse</Template>
  <TotalTime>91174</TotalTime>
  <Words>1761</Words>
  <Application>Microsoft Office PowerPoint</Application>
  <PresentationFormat>Presentación en pantalla (4:3)</PresentationFormat>
  <Paragraphs>249</Paragraphs>
  <Slides>31</Slides>
  <Notes>0</Notes>
  <HiddenSlides>0</HiddenSlides>
  <MMClips>1</MMClips>
  <ScaleCrop>false</ScaleCrop>
  <HeadingPairs>
    <vt:vector size="8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9" baseType="lpstr">
      <vt:lpstr>Arial</vt:lpstr>
      <vt:lpstr>Symbol</vt:lpstr>
      <vt:lpstr>Times New Roman</vt:lpstr>
      <vt:lpstr>Verdana</vt:lpstr>
      <vt:lpstr>Wingdings</vt:lpstr>
      <vt:lpstr>Eclipse</vt:lpstr>
      <vt:lpstr>Equation</vt:lpstr>
      <vt:lpstr>Hoja de cálculo</vt:lpstr>
      <vt:lpstr>Sistemas de Ingeniería </vt:lpstr>
      <vt:lpstr>SISTEMAS  DE  INGENIERIA</vt:lpstr>
      <vt:lpstr>OBJETIVOS DEL RAMO</vt:lpstr>
      <vt:lpstr>Programa de Asignatura</vt:lpstr>
      <vt:lpstr>Contenidos.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 </vt:lpstr>
      <vt:lpstr>Relación velocidad potencia</vt:lpstr>
      <vt:lpstr>Relación velocidad potencia</vt:lpstr>
      <vt:lpstr>Relación velocidad potencia</vt:lpstr>
      <vt:lpstr>Definiciones básicas de potencia</vt:lpstr>
      <vt:lpstr>Definiciones básicas de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  <vt:lpstr>Relación Velocidad Potencia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Sistemas de Ingeniería</dc:title>
  <dc:creator>USUARIO</dc:creator>
  <cp:lastModifiedBy>ALberto Garcia</cp:lastModifiedBy>
  <cp:revision>211</cp:revision>
  <dcterms:created xsi:type="dcterms:W3CDTF">2008-04-11T19:59:31Z</dcterms:created>
  <dcterms:modified xsi:type="dcterms:W3CDTF">2023-02-20T22:16:18Z</dcterms:modified>
</cp:coreProperties>
</file>