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78" r:id="rId2"/>
    <p:sldId id="279" r:id="rId3"/>
    <p:sldId id="280" r:id="rId4"/>
    <p:sldId id="281" r:id="rId5"/>
    <p:sldId id="282" r:id="rId6"/>
    <p:sldId id="283" r:id="rId7"/>
    <p:sldId id="284" r:id="rId8"/>
    <p:sldId id="266" r:id="rId9"/>
    <p:sldId id="285" r:id="rId10"/>
    <p:sldId id="286" r:id="rId11"/>
    <p:sldId id="267" r:id="rId12"/>
    <p:sldId id="268" r:id="rId13"/>
    <p:sldId id="269" r:id="rId14"/>
    <p:sldId id="270" r:id="rId15"/>
    <p:sldId id="271" r:id="rId16"/>
    <p:sldId id="272" r:id="rId17"/>
    <p:sldId id="273" r:id="rId18"/>
    <p:sldId id="274" r:id="rId19"/>
    <p:sldId id="275" r:id="rId20"/>
    <p:sldId id="277" r:id="rId21"/>
    <p:sldId id="276" r:id="rId22"/>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60"/>
  </p:normalViewPr>
  <p:slideViewPr>
    <p:cSldViewPr>
      <p:cViewPr varScale="1">
        <p:scale>
          <a:sx n="81" d="100"/>
          <a:sy n="81" d="100"/>
        </p:scale>
        <p:origin x="109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Date Placeholder 29"/>
          <p:cNvSpPr>
            <a:spLocks noGrp="1"/>
          </p:cNvSpPr>
          <p:nvPr>
            <p:ph type="dt" sz="half" idx="10"/>
          </p:nvPr>
        </p:nvSpPr>
        <p:spPr/>
        <p:txBody>
          <a:bodyPr/>
          <a:lstStyle/>
          <a:p>
            <a:fld id="{C828E031-0E25-4A35-94D6-FA0B2ABC74F5}" type="datetimeFigureOut">
              <a:rPr lang="es-CL" smtClean="0"/>
              <a:t>05-08-2015</a:t>
            </a:fld>
            <a:endParaRPr lang="es-CL"/>
          </a:p>
        </p:txBody>
      </p:sp>
      <p:sp>
        <p:nvSpPr>
          <p:cNvPr id="19" name="Footer Placeholder 18"/>
          <p:cNvSpPr>
            <a:spLocks noGrp="1"/>
          </p:cNvSpPr>
          <p:nvPr>
            <p:ph type="ftr" sz="quarter" idx="11"/>
          </p:nvPr>
        </p:nvSpPr>
        <p:spPr/>
        <p:txBody>
          <a:bodyPr/>
          <a:lstStyle/>
          <a:p>
            <a:endParaRPr lang="es-CL"/>
          </a:p>
        </p:txBody>
      </p:sp>
      <p:sp>
        <p:nvSpPr>
          <p:cNvPr id="27" name="Slide Number Placeholder 26"/>
          <p:cNvSpPr>
            <a:spLocks noGrp="1"/>
          </p:cNvSpPr>
          <p:nvPr>
            <p:ph type="sldNum" sz="quarter" idx="12"/>
          </p:nvPr>
        </p:nvSpPr>
        <p:spPr/>
        <p:txBody>
          <a:bodyPr/>
          <a:lstStyle/>
          <a:p>
            <a:fld id="{4F05522C-0D63-4B49-8E6D-4D90E2D2C590}"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Content Placeholder 2"/>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C828E031-0E25-4A35-94D6-FA0B2ABC74F5}" type="datetimeFigureOut">
              <a:rPr lang="es-CL" smtClean="0"/>
              <a:t>05-08-2015</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F05522C-0D63-4B49-8E6D-4D90E2D2C590}"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Date Placeholder 3"/>
          <p:cNvSpPr>
            <a:spLocks noGrp="1"/>
          </p:cNvSpPr>
          <p:nvPr>
            <p:ph type="dt" sz="half" idx="10"/>
          </p:nvPr>
        </p:nvSpPr>
        <p:spPr/>
        <p:txBody>
          <a:bodyPr/>
          <a:lstStyle/>
          <a:p>
            <a:fld id="{C828E031-0E25-4A35-94D6-FA0B2ABC74F5}" type="datetimeFigureOut">
              <a:rPr lang="es-CL" smtClean="0"/>
              <a:t>05-08-2015</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F05522C-0D63-4B49-8E6D-4D90E2D2C590}"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C828E031-0E25-4A35-94D6-FA0B2ABC74F5}" type="datetimeFigureOut">
              <a:rPr lang="es-CL" smtClean="0"/>
              <a:t>05-08-2015</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4F05522C-0D63-4B49-8E6D-4D90E2D2C590}" type="slidenum">
              <a:rPr lang="es-CL" smtClean="0"/>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Date Placeholder 6"/>
          <p:cNvSpPr>
            <a:spLocks noGrp="1"/>
          </p:cNvSpPr>
          <p:nvPr>
            <p:ph type="dt" sz="half" idx="10"/>
          </p:nvPr>
        </p:nvSpPr>
        <p:spPr/>
        <p:txBody>
          <a:bodyPr/>
          <a:lstStyle/>
          <a:p>
            <a:fld id="{C828E031-0E25-4A35-94D6-FA0B2ABC74F5}" type="datetimeFigureOut">
              <a:rPr lang="es-CL" smtClean="0"/>
              <a:t>05-08-2015</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4F05522C-0D63-4B49-8E6D-4D90E2D2C590}" type="slidenum">
              <a:rPr lang="es-CL" smtClean="0"/>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Date Placeholder 2"/>
          <p:cNvSpPr>
            <a:spLocks noGrp="1"/>
          </p:cNvSpPr>
          <p:nvPr>
            <p:ph type="dt" sz="half" idx="10"/>
          </p:nvPr>
        </p:nvSpPr>
        <p:spPr/>
        <p:txBody>
          <a:bodyPr/>
          <a:lstStyle/>
          <a:p>
            <a:fld id="{C828E031-0E25-4A35-94D6-FA0B2ABC74F5}" type="datetimeFigureOut">
              <a:rPr lang="es-CL" smtClean="0"/>
              <a:t>05-08-2015</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4F05522C-0D63-4B49-8E6D-4D90E2D2C590}"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28E031-0E25-4A35-94D6-FA0B2ABC74F5}" type="datetimeFigureOut">
              <a:rPr lang="es-CL" smtClean="0"/>
              <a:t>05-08-2015</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4F05522C-0D63-4B49-8E6D-4D90E2D2C590}"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C828E031-0E25-4A35-94D6-FA0B2ABC74F5}" type="datetimeFigureOut">
              <a:rPr lang="es-CL" smtClean="0"/>
              <a:t>05-08-2015</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4F05522C-0D63-4B49-8E6D-4D90E2D2C590}"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Date Placeholder 4"/>
          <p:cNvSpPr>
            <a:spLocks noGrp="1"/>
          </p:cNvSpPr>
          <p:nvPr>
            <p:ph type="dt" sz="half" idx="10"/>
          </p:nvPr>
        </p:nvSpPr>
        <p:spPr/>
        <p:txBody>
          <a:bodyPr/>
          <a:lstStyle/>
          <a:p>
            <a:fld id="{C828E031-0E25-4A35-94D6-FA0B2ABC74F5}" type="datetimeFigureOut">
              <a:rPr lang="es-CL" smtClean="0"/>
              <a:t>05-08-2015</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a:xfrm>
            <a:off x="8077200" y="6356350"/>
            <a:ext cx="609600" cy="365125"/>
          </a:xfrm>
        </p:spPr>
        <p:txBody>
          <a:bodyPr/>
          <a:lstStyle/>
          <a:p>
            <a:fld id="{4F05522C-0D63-4B49-8E6D-4D90E2D2C590}" type="slidenum">
              <a:rPr lang="es-CL" smtClean="0"/>
              <a:t>‹Nº›</a:t>
            </a:fld>
            <a:endParaRPr lang="es-CL"/>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C828E031-0E25-4A35-94D6-FA0B2ABC74F5}" type="datetimeFigureOut">
              <a:rPr lang="es-CL" smtClean="0"/>
              <a:t>05-08-2015</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F05522C-0D63-4B49-8E6D-4D90E2D2C590}"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C828E031-0E25-4A35-94D6-FA0B2ABC74F5}" type="datetimeFigureOut">
              <a:rPr lang="es-CL" smtClean="0"/>
              <a:t>05-08-2015</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F05522C-0D63-4B49-8E6D-4D90E2D2C590}"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C828E031-0E25-4A35-94D6-FA0B2ABC74F5}" type="datetimeFigureOut">
              <a:rPr lang="es-CL" smtClean="0"/>
              <a:t>05-08-2015</a:t>
            </a:fld>
            <a:endParaRPr lang="es-CL"/>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CL"/>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F05522C-0D63-4B49-8E6D-4D90E2D2C590}" type="slidenum">
              <a:rPr lang="es-CL" smtClean="0"/>
              <a:t>‹Nº›</a:t>
            </a:fld>
            <a:endParaRPr lang="es-CL"/>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6.wmf"/></Relationships>
</file>

<file path=ppt/slides/_rels/slide17.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8.wmf"/><Relationship Id="rId5" Type="http://schemas.openxmlformats.org/officeDocument/2006/relationships/oleObject" Target="../embeddings/oleObject5.bin"/><Relationship Id="rId4" Type="http://schemas.openxmlformats.org/officeDocument/2006/relationships/image" Target="../media/image7.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996952"/>
            <a:ext cx="8229600" cy="1143000"/>
          </a:xfrm>
        </p:spPr>
        <p:txBody>
          <a:bodyPr>
            <a:normAutofit fontScale="90000"/>
          </a:bodyPr>
          <a:lstStyle/>
          <a:p>
            <a:r>
              <a:rPr lang="es-CL" dirty="0" smtClean="0">
                <a:latin typeface="Comic Sans MS" panose="030F0702030302020204" pitchFamily="66" charset="0"/>
              </a:rPr>
              <a:t>ANÁLISIS DIMENSIONAL</a:t>
            </a:r>
            <a:endParaRPr lang="es-CL" dirty="0">
              <a:latin typeface="Comic Sans MS" panose="030F0702030302020204" pitchFamily="66" charset="0"/>
            </a:endParaRPr>
          </a:p>
        </p:txBody>
      </p:sp>
    </p:spTree>
    <p:extLst>
      <p:ext uri="{BB962C8B-B14F-4D97-AF65-F5344CB8AC3E}">
        <p14:creationId xmlns:p14="http://schemas.microsoft.com/office/powerpoint/2010/main" val="24292855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5536" y="1124744"/>
            <a:ext cx="8229600" cy="4389120"/>
          </a:xfrm>
        </p:spPr>
        <p:txBody>
          <a:bodyPr/>
          <a:lstStyle/>
          <a:p>
            <a:pPr marL="0" indent="0" algn="just">
              <a:buNone/>
            </a:pPr>
            <a:r>
              <a:rPr lang="es-CL" dirty="0">
                <a:latin typeface="Comic Sans MS" panose="030F0702030302020204" pitchFamily="66" charset="0"/>
              </a:rPr>
              <a:t>El </a:t>
            </a:r>
            <a:r>
              <a:rPr lang="es-CL" dirty="0" smtClean="0">
                <a:latin typeface="Comic Sans MS" panose="030F0702030302020204" pitchFamily="66" charset="0"/>
              </a:rPr>
              <a:t>análisis </a:t>
            </a:r>
            <a:r>
              <a:rPr lang="es-CL" dirty="0">
                <a:latin typeface="Comic Sans MS" panose="030F0702030302020204" pitchFamily="66" charset="0"/>
              </a:rPr>
              <a:t>dimensional es una herramienta conceptual muy utilizada en la </a:t>
            </a:r>
            <a:r>
              <a:rPr lang="es-CL" dirty="0" smtClean="0">
                <a:latin typeface="Comic Sans MS" panose="030F0702030302020204" pitchFamily="66" charset="0"/>
              </a:rPr>
              <a:t>física</a:t>
            </a:r>
            <a:r>
              <a:rPr lang="es-CL" dirty="0">
                <a:latin typeface="Comic Sans MS" panose="030F0702030302020204" pitchFamily="66" charset="0"/>
              </a:rPr>
              <a:t>, la </a:t>
            </a:r>
            <a:r>
              <a:rPr lang="es-CL" dirty="0" smtClean="0">
                <a:latin typeface="Comic Sans MS" panose="030F0702030302020204" pitchFamily="66" charset="0"/>
              </a:rPr>
              <a:t>química </a:t>
            </a:r>
            <a:r>
              <a:rPr lang="es-CL" dirty="0">
                <a:latin typeface="Comic Sans MS" panose="030F0702030302020204" pitchFamily="66" charset="0"/>
              </a:rPr>
              <a:t>y la </a:t>
            </a:r>
            <a:r>
              <a:rPr lang="es-CL" dirty="0" smtClean="0">
                <a:latin typeface="Comic Sans MS" panose="030F0702030302020204" pitchFamily="66" charset="0"/>
              </a:rPr>
              <a:t>ingeniería </a:t>
            </a:r>
            <a:r>
              <a:rPr lang="es-CL" dirty="0">
                <a:latin typeface="Comic Sans MS" panose="030F0702030302020204" pitchFamily="66" charset="0"/>
              </a:rPr>
              <a:t>para ganar </a:t>
            </a:r>
            <a:r>
              <a:rPr lang="es-CL" dirty="0" smtClean="0">
                <a:latin typeface="Comic Sans MS" panose="030F0702030302020204" pitchFamily="66" charset="0"/>
              </a:rPr>
              <a:t>comprensión </a:t>
            </a:r>
            <a:r>
              <a:rPr lang="es-CL" dirty="0">
                <a:latin typeface="Comic Sans MS" panose="030F0702030302020204" pitchFamily="66" charset="0"/>
              </a:rPr>
              <a:t>de </a:t>
            </a:r>
            <a:r>
              <a:rPr lang="es-CL" dirty="0" smtClean="0">
                <a:latin typeface="Comic Sans MS" panose="030F0702030302020204" pitchFamily="66" charset="0"/>
              </a:rPr>
              <a:t>fenómenos </a:t>
            </a:r>
            <a:r>
              <a:rPr lang="es-CL" dirty="0">
                <a:latin typeface="Comic Sans MS" panose="030F0702030302020204" pitchFamily="66" charset="0"/>
              </a:rPr>
              <a:t>que involucran una </a:t>
            </a:r>
            <a:r>
              <a:rPr lang="es-CL" dirty="0" smtClean="0">
                <a:latin typeface="Comic Sans MS" panose="030F0702030302020204" pitchFamily="66" charset="0"/>
              </a:rPr>
              <a:t>combinación </a:t>
            </a:r>
            <a:r>
              <a:rPr lang="es-CL" dirty="0">
                <a:latin typeface="Comic Sans MS" panose="030F0702030302020204" pitchFamily="66" charset="0"/>
              </a:rPr>
              <a:t>de diferentes cantidades </a:t>
            </a:r>
            <a:r>
              <a:rPr lang="es-CL" dirty="0" smtClean="0">
                <a:latin typeface="Comic Sans MS" panose="030F0702030302020204" pitchFamily="66" charset="0"/>
              </a:rPr>
              <a:t>físicas. </a:t>
            </a:r>
            <a:r>
              <a:rPr lang="es-CL" dirty="0">
                <a:latin typeface="Comic Sans MS" panose="030F0702030302020204" pitchFamily="66" charset="0"/>
              </a:rPr>
              <a:t>Es </a:t>
            </a:r>
            <a:r>
              <a:rPr lang="es-CL" dirty="0" smtClean="0">
                <a:latin typeface="Comic Sans MS" panose="030F0702030302020204" pitchFamily="66" charset="0"/>
              </a:rPr>
              <a:t>además, </a:t>
            </a:r>
            <a:r>
              <a:rPr lang="es-CL" dirty="0">
                <a:latin typeface="Comic Sans MS" panose="030F0702030302020204" pitchFamily="66" charset="0"/>
              </a:rPr>
              <a:t>rutinariamente utilizada para verificar relaciones y </a:t>
            </a:r>
            <a:r>
              <a:rPr lang="es-CL" dirty="0" smtClean="0">
                <a:latin typeface="Comic Sans MS" panose="030F0702030302020204" pitchFamily="66" charset="0"/>
              </a:rPr>
              <a:t>cálculos, así </a:t>
            </a:r>
            <a:r>
              <a:rPr lang="es-CL" dirty="0">
                <a:latin typeface="Comic Sans MS" panose="030F0702030302020204" pitchFamily="66" charset="0"/>
              </a:rPr>
              <a:t>como para construir </a:t>
            </a:r>
            <a:r>
              <a:rPr lang="es-CL" dirty="0" smtClean="0">
                <a:latin typeface="Comic Sans MS" panose="030F0702030302020204" pitchFamily="66" charset="0"/>
              </a:rPr>
              <a:t>hipótesis </a:t>
            </a:r>
            <a:r>
              <a:rPr lang="es-CL" dirty="0">
                <a:latin typeface="Comic Sans MS" panose="030F0702030302020204" pitchFamily="66" charset="0"/>
              </a:rPr>
              <a:t>razonables sobre situaciones complejas, que puedan ser verificadas experimentalmente. </a:t>
            </a:r>
          </a:p>
        </p:txBody>
      </p:sp>
    </p:spTree>
    <p:extLst>
      <p:ext uri="{BB962C8B-B14F-4D97-AF65-F5344CB8AC3E}">
        <p14:creationId xmlns:p14="http://schemas.microsoft.com/office/powerpoint/2010/main" val="5039506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528" y="332656"/>
            <a:ext cx="8229600" cy="1143000"/>
          </a:xfrm>
        </p:spPr>
        <p:txBody>
          <a:bodyPr/>
          <a:lstStyle/>
          <a:p>
            <a:r>
              <a:rPr lang="es-CL" dirty="0" smtClean="0">
                <a:latin typeface="Comic Sans MS" panose="030F0702030302020204" pitchFamily="66" charset="0"/>
              </a:rPr>
              <a:t>Dimensión</a:t>
            </a:r>
            <a:endParaRPr lang="es-CL" dirty="0">
              <a:latin typeface="Comic Sans MS" panose="030F0702030302020204" pitchFamily="66" charset="0"/>
            </a:endParaRPr>
          </a:p>
        </p:txBody>
      </p:sp>
      <p:sp>
        <p:nvSpPr>
          <p:cNvPr id="3" name="Marcador de contenido 2"/>
          <p:cNvSpPr>
            <a:spLocks noGrp="1"/>
          </p:cNvSpPr>
          <p:nvPr>
            <p:ph idx="1"/>
          </p:nvPr>
        </p:nvSpPr>
        <p:spPr>
          <a:xfrm>
            <a:off x="345102" y="1628800"/>
            <a:ext cx="8229600" cy="2717656"/>
          </a:xfrm>
        </p:spPr>
        <p:txBody>
          <a:bodyPr>
            <a:normAutofit fontScale="85000" lnSpcReduction="20000"/>
          </a:bodyPr>
          <a:lstStyle/>
          <a:p>
            <a:pPr marL="0" indent="0" algn="just">
              <a:buNone/>
            </a:pPr>
            <a:r>
              <a:rPr lang="es-CL" dirty="0">
                <a:latin typeface="Comic Sans MS" panose="030F0702030302020204" pitchFamily="66" charset="0"/>
              </a:rPr>
              <a:t>En el lenguaje de la vida diaria se usa la palabra dimensión como sinónimo de tamaño o medida; aunque ocasionalmente la empleamos en tal sentido, queremos atribuirle ahora un significado más preciso para su uso en Física. </a:t>
            </a:r>
            <a:endParaRPr lang="es-CL" dirty="0" smtClean="0">
              <a:latin typeface="Comic Sans MS" panose="030F0702030302020204" pitchFamily="66" charset="0"/>
            </a:endParaRPr>
          </a:p>
          <a:p>
            <a:pPr marL="0" indent="0" algn="just">
              <a:buNone/>
            </a:pPr>
            <a:endParaRPr lang="es-CL" dirty="0" smtClean="0">
              <a:latin typeface="Comic Sans MS" panose="030F0702030302020204" pitchFamily="66" charset="0"/>
            </a:endParaRPr>
          </a:p>
          <a:p>
            <a:pPr marL="0" indent="0" algn="just">
              <a:buNone/>
            </a:pPr>
            <a:r>
              <a:rPr lang="es-CL" dirty="0" smtClean="0">
                <a:latin typeface="Comic Sans MS" panose="030F0702030302020204" pitchFamily="66" charset="0"/>
              </a:rPr>
              <a:t>Introduciremos </a:t>
            </a:r>
            <a:r>
              <a:rPr lang="es-CL" dirty="0">
                <a:latin typeface="Comic Sans MS" panose="030F0702030302020204" pitchFamily="66" charset="0"/>
              </a:rPr>
              <a:t>el concepto de dimensión física para referirnos a una cualidad intrínseca de la cantidad física que es independiente de la forma en que se expresa o valora dicha cantidad física. </a:t>
            </a:r>
            <a:endParaRPr lang="es-CL" dirty="0" smtClean="0">
              <a:latin typeface="Comic Sans MS" panose="030F0702030302020204" pitchFamily="66" charset="0"/>
            </a:endParaRPr>
          </a:p>
          <a:p>
            <a:pPr marL="0" indent="0" algn="just">
              <a:buNone/>
            </a:pPr>
            <a:endParaRPr lang="es-CL" dirty="0" smtClean="0">
              <a:latin typeface="Comic Sans MS" panose="030F0702030302020204" pitchFamily="66" charset="0"/>
            </a:endParaRPr>
          </a:p>
          <a:p>
            <a:pPr marL="0" indent="0">
              <a:buNone/>
            </a:pPr>
            <a:endParaRPr lang="es-CL" dirty="0"/>
          </a:p>
        </p:txBody>
      </p:sp>
    </p:spTree>
    <p:extLst>
      <p:ext uri="{BB962C8B-B14F-4D97-AF65-F5344CB8AC3E}">
        <p14:creationId xmlns:p14="http://schemas.microsoft.com/office/powerpoint/2010/main" val="2401382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1520" y="260648"/>
            <a:ext cx="8229600" cy="1368152"/>
          </a:xfrm>
        </p:spPr>
        <p:txBody>
          <a:bodyPr>
            <a:normAutofit fontScale="90000"/>
          </a:bodyPr>
          <a:lstStyle/>
          <a:p>
            <a:r>
              <a:rPr lang="es-CL" dirty="0" smtClean="0">
                <a:latin typeface="Comic Sans MS" panose="030F0702030302020204" pitchFamily="66" charset="0"/>
              </a:rPr>
              <a:t>Ejemplo: largo, ancho y alto de un conteiner </a:t>
            </a:r>
            <a:endParaRPr lang="es-CL" dirty="0">
              <a:latin typeface="Comic Sans MS" panose="030F0702030302020204" pitchFamily="66" charset="0"/>
            </a:endParaRPr>
          </a:p>
        </p:txBody>
      </p:sp>
      <p:pic>
        <p:nvPicPr>
          <p:cNvPr id="14338" name="Picture 2" descr="http://www.dimerco.com/dimerco/cn/images/container/a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564904"/>
            <a:ext cx="4973710"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677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p:cNvSpPr>
            <a:spLocks noGrp="1"/>
          </p:cNvSpPr>
          <p:nvPr>
            <p:ph type="title"/>
          </p:nvPr>
        </p:nvSpPr>
        <p:spPr>
          <a:xfrm>
            <a:off x="251520" y="260648"/>
            <a:ext cx="8229600" cy="1368152"/>
          </a:xfrm>
        </p:spPr>
        <p:txBody>
          <a:bodyPr>
            <a:normAutofit fontScale="90000"/>
          </a:bodyPr>
          <a:lstStyle/>
          <a:p>
            <a:r>
              <a:rPr lang="es-CL" dirty="0" smtClean="0">
                <a:latin typeface="Comic Sans MS" panose="030F0702030302020204" pitchFamily="66" charset="0"/>
              </a:rPr>
              <a:t>Ejemplo: área (base) y volumen de un conteiner </a:t>
            </a:r>
            <a:endParaRPr lang="es-CL" dirty="0">
              <a:latin typeface="Comic Sans MS" panose="030F0702030302020204" pitchFamily="66" charset="0"/>
            </a:endParaRPr>
          </a:p>
        </p:txBody>
      </p:sp>
      <p:pic>
        <p:nvPicPr>
          <p:cNvPr id="7" name="Picture 2" descr="http://www.dimerco.com/dimerco/cn/images/container/a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060848"/>
            <a:ext cx="4973710"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837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p:cNvSpPr>
            <a:spLocks noGrp="1"/>
          </p:cNvSpPr>
          <p:nvPr>
            <p:ph idx="1"/>
          </p:nvPr>
        </p:nvSpPr>
        <p:spPr>
          <a:xfrm>
            <a:off x="251520" y="476672"/>
            <a:ext cx="8229600" cy="4968552"/>
          </a:xfrm>
        </p:spPr>
        <p:txBody>
          <a:bodyPr>
            <a:normAutofit/>
          </a:bodyPr>
          <a:lstStyle/>
          <a:p>
            <a:pPr marL="0" indent="0" algn="just">
              <a:buNone/>
            </a:pPr>
            <a:r>
              <a:rPr lang="es-CL" dirty="0" smtClean="0">
                <a:latin typeface="Comic Sans MS" panose="030F0702030302020204" pitchFamily="66" charset="0"/>
              </a:rPr>
              <a:t>Es posible expresar las dimensiones de todas las cantidades físicas en termino de las dimensiones de algunas cantidades como:</a:t>
            </a:r>
          </a:p>
          <a:p>
            <a:pPr marL="0" indent="0" algn="just">
              <a:buNone/>
            </a:pPr>
            <a:endParaRPr lang="es-CL" dirty="0" smtClean="0">
              <a:latin typeface="Comic Sans MS" panose="030F0702030302020204" pitchFamily="66" charset="0"/>
            </a:endParaRPr>
          </a:p>
          <a:p>
            <a:pPr marL="0" indent="0" algn="just">
              <a:buNone/>
            </a:pPr>
            <a:r>
              <a:rPr lang="es-CL" b="1" dirty="0" smtClean="0">
                <a:solidFill>
                  <a:srgbClr val="FFC000"/>
                </a:solidFill>
                <a:latin typeface="Comic Sans MS" panose="030F0702030302020204" pitchFamily="66" charset="0"/>
              </a:rPr>
              <a:t>Tiempo</a:t>
            </a:r>
          </a:p>
          <a:p>
            <a:pPr marL="0" indent="0" algn="just">
              <a:buNone/>
            </a:pPr>
            <a:r>
              <a:rPr lang="es-CL" b="1" dirty="0" smtClean="0">
                <a:solidFill>
                  <a:srgbClr val="FFC000"/>
                </a:solidFill>
                <a:latin typeface="Comic Sans MS" panose="030F0702030302020204" pitchFamily="66" charset="0"/>
              </a:rPr>
              <a:t>Longitud </a:t>
            </a:r>
          </a:p>
          <a:p>
            <a:pPr marL="0" indent="0" algn="just">
              <a:buNone/>
            </a:pPr>
            <a:r>
              <a:rPr lang="es-CL" b="1" dirty="0" smtClean="0">
                <a:solidFill>
                  <a:srgbClr val="FFC000"/>
                </a:solidFill>
                <a:latin typeface="Comic Sans MS" panose="030F0702030302020204" pitchFamily="66" charset="0"/>
              </a:rPr>
              <a:t>Masa</a:t>
            </a:r>
          </a:p>
          <a:p>
            <a:pPr marL="0" indent="0" algn="just">
              <a:buNone/>
            </a:pPr>
            <a:r>
              <a:rPr lang="es-CL" dirty="0" smtClean="0">
                <a:solidFill>
                  <a:schemeClr val="bg1">
                    <a:lumMod val="85000"/>
                  </a:schemeClr>
                </a:solidFill>
                <a:latin typeface="Comic Sans MS" panose="030F0702030302020204" pitchFamily="66" charset="0"/>
              </a:rPr>
              <a:t>Carga eléctrica</a:t>
            </a:r>
          </a:p>
          <a:p>
            <a:pPr marL="0" indent="0" algn="just">
              <a:buNone/>
            </a:pPr>
            <a:r>
              <a:rPr lang="es-CL" dirty="0" smtClean="0">
                <a:solidFill>
                  <a:schemeClr val="bg1">
                    <a:lumMod val="85000"/>
                  </a:schemeClr>
                </a:solidFill>
                <a:latin typeface="Comic Sans MS" panose="030F0702030302020204" pitchFamily="66" charset="0"/>
              </a:rPr>
              <a:t>Temperatura</a:t>
            </a:r>
          </a:p>
          <a:p>
            <a:pPr marL="0" indent="0" algn="just">
              <a:buNone/>
            </a:pPr>
            <a:r>
              <a:rPr lang="es-CL" dirty="0" smtClean="0">
                <a:solidFill>
                  <a:schemeClr val="bg1">
                    <a:lumMod val="85000"/>
                  </a:schemeClr>
                </a:solidFill>
                <a:latin typeface="Comic Sans MS" panose="030F0702030302020204" pitchFamily="66" charset="0"/>
              </a:rPr>
              <a:t>Cantidad de substancia</a:t>
            </a:r>
          </a:p>
          <a:p>
            <a:pPr marL="0" indent="0" algn="just">
              <a:buNone/>
            </a:pPr>
            <a:endParaRPr lang="es-CL" dirty="0" smtClean="0">
              <a:latin typeface="Comic Sans MS" panose="030F0702030302020204" pitchFamily="66" charset="0"/>
            </a:endParaRPr>
          </a:p>
          <a:p>
            <a:pPr marL="0" indent="0">
              <a:buNone/>
            </a:pPr>
            <a:endParaRPr lang="es-CL" dirty="0"/>
          </a:p>
        </p:txBody>
      </p:sp>
    </p:spTree>
    <p:extLst>
      <p:ext uri="{BB962C8B-B14F-4D97-AF65-F5344CB8AC3E}">
        <p14:creationId xmlns:p14="http://schemas.microsoft.com/office/powerpoint/2010/main" val="2042129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251520" y="260648"/>
            <a:ext cx="8229600" cy="936104"/>
          </a:xfrm>
        </p:spPr>
        <p:txBody>
          <a:bodyPr>
            <a:normAutofit/>
          </a:bodyPr>
          <a:lstStyle/>
          <a:p>
            <a:r>
              <a:rPr lang="es-CL" dirty="0" smtClean="0">
                <a:latin typeface="Comic Sans MS" panose="030F0702030302020204" pitchFamily="66" charset="0"/>
              </a:rPr>
              <a:t>Ejemplo: Densidad de masa</a:t>
            </a:r>
            <a:endParaRPr lang="es-CL" dirty="0">
              <a:latin typeface="Comic Sans MS" panose="030F0702030302020204" pitchFamily="66" charset="0"/>
            </a:endParaRPr>
          </a:p>
        </p:txBody>
      </p:sp>
      <mc:AlternateContent xmlns:mc="http://schemas.openxmlformats.org/markup-compatibility/2006" xmlns:a14="http://schemas.microsoft.com/office/drawing/2010/main">
        <mc:Choice Requires="a14">
          <p:sp>
            <p:nvSpPr>
              <p:cNvPr id="5" name="Marcador de contenido 2"/>
              <p:cNvSpPr>
                <a:spLocks noGrp="1"/>
              </p:cNvSpPr>
              <p:nvPr>
                <p:ph idx="1"/>
              </p:nvPr>
            </p:nvSpPr>
            <p:spPr>
              <a:xfrm>
                <a:off x="257347" y="1412776"/>
                <a:ext cx="8229600" cy="4968552"/>
              </a:xfrm>
            </p:spPr>
            <p:txBody>
              <a:bodyPr>
                <a:normAutofit fontScale="92500" lnSpcReduction="10000"/>
              </a:bodyPr>
              <a:lstStyle/>
              <a:p>
                <a:pPr marL="0" indent="0" algn="just">
                  <a:buNone/>
                </a:pPr>
                <a:r>
                  <a:rPr lang="es-CL" dirty="0" smtClean="0">
                    <a:latin typeface="Comic Sans MS" panose="030F0702030302020204" pitchFamily="66" charset="0"/>
                  </a:rPr>
                  <a:t>La densidad volumétrica de masa es una cantidad física que se define como</a:t>
                </a:r>
              </a:p>
              <a:p>
                <a:pPr marL="0" indent="0" algn="just">
                  <a:buNone/>
                </a:pPr>
                <a:endParaRPr lang="es-CL" dirty="0">
                  <a:latin typeface="Comic Sans MS" panose="030F0702030302020204" pitchFamily="66" charset="0"/>
                </a:endParaRPr>
              </a:p>
              <a:p>
                <a:pPr marL="0" indent="0" algn="just">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ea typeface="Cambria Math" panose="02040503050406030204" pitchFamily="18" charset="0"/>
                        </a:rPr>
                        <m:t>𝑑𝑒𝑛𝑠𝑖𝑑𝑎𝑑</m:t>
                      </m:r>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𝑚𝑎𝑠𝑎</m:t>
                          </m:r>
                        </m:num>
                        <m:den>
                          <m:r>
                            <a:rPr lang="es-CL" b="0" i="1" smtClean="0">
                              <a:latin typeface="Cambria Math" panose="02040503050406030204" pitchFamily="18" charset="0"/>
                              <a:ea typeface="Cambria Math" panose="02040503050406030204" pitchFamily="18" charset="0"/>
                            </a:rPr>
                            <m:t>𝑣𝑜𝑙𝑢𝑚𝑒𝑛</m:t>
                          </m:r>
                        </m:den>
                      </m:f>
                      <m:r>
                        <a:rPr lang="es-CL" b="0" i="1"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𝑚</m:t>
                          </m:r>
                        </m:num>
                        <m:den>
                          <m:r>
                            <a:rPr lang="es-CL" b="0" i="1" smtClean="0">
                              <a:latin typeface="Cambria Math" panose="02040503050406030204" pitchFamily="18" charset="0"/>
                              <a:ea typeface="Cambria Math" panose="02040503050406030204" pitchFamily="18" charset="0"/>
                            </a:rPr>
                            <m:t>𝑉</m:t>
                          </m:r>
                        </m:den>
                      </m:f>
                    </m:oMath>
                  </m:oMathPara>
                </a14:m>
                <a:endParaRPr lang="es-CL" dirty="0" smtClean="0">
                  <a:latin typeface="Comic Sans MS" panose="030F0702030302020204" pitchFamily="66" charset="0"/>
                </a:endParaRPr>
              </a:p>
              <a:p>
                <a:pPr marL="0" indent="0" algn="just">
                  <a:buNone/>
                </a:pPr>
                <a:endParaRPr lang="es-CL" dirty="0" smtClean="0">
                  <a:latin typeface="Comic Sans MS" panose="030F0702030302020204" pitchFamily="66" charset="0"/>
                </a:endParaRPr>
              </a:p>
              <a:p>
                <a:pPr marL="0" indent="0" algn="just">
                  <a:buNone/>
                </a:pPr>
                <a:r>
                  <a:rPr lang="es-CL" dirty="0" smtClean="0">
                    <a:latin typeface="Comic Sans MS" panose="030F0702030302020204" pitchFamily="66" charset="0"/>
                  </a:rPr>
                  <a:t>La que puede ser expresada en  </a:t>
                </a:r>
                <a14:m>
                  <m:oMath xmlns:m="http://schemas.openxmlformats.org/officeDocument/2006/math">
                    <m:d>
                      <m:dPr>
                        <m:begChr m:val="["/>
                        <m:endChr m:val="]"/>
                        <m:ctrlPr>
                          <a:rPr lang="es-CL" i="1" smtClean="0">
                            <a:latin typeface="Cambria Math" panose="02040503050406030204" pitchFamily="18" charset="0"/>
                            <a:ea typeface="Cambria Math" panose="02040503050406030204" pitchFamily="18" charset="0"/>
                          </a:rPr>
                        </m:ctrlPr>
                      </m:dPr>
                      <m:e>
                        <m:f>
                          <m:fPr>
                            <m:ctrlPr>
                              <a:rPr lang="es-CL"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𝑘𝑔</m:t>
                            </m:r>
                          </m:num>
                          <m:den>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den>
                        </m:f>
                      </m:e>
                    </m:d>
                    <m:r>
                      <a:rPr lang="es-CL" b="0" i="1" smtClean="0">
                        <a:latin typeface="Cambria Math" panose="02040503050406030204" pitchFamily="18" charset="0"/>
                        <a:ea typeface="Cambria Math" panose="02040503050406030204" pitchFamily="18" charset="0"/>
                      </a:rPr>
                      <m:t>,</m:t>
                    </m:r>
                    <m:d>
                      <m:dPr>
                        <m:begChr m:val="["/>
                        <m:endChr m:val="]"/>
                        <m:ctrlPr>
                          <a:rPr lang="es-CL" i="1">
                            <a:latin typeface="Cambria Math" panose="02040503050406030204" pitchFamily="18" charset="0"/>
                            <a:ea typeface="Cambria Math" panose="02040503050406030204" pitchFamily="18" charset="0"/>
                          </a:rPr>
                        </m:ctrlPr>
                      </m:dPr>
                      <m:e>
                        <m:f>
                          <m:fPr>
                            <m:ctrlPr>
                              <a:rPr lang="es-CL" i="1">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𝑔</m:t>
                            </m:r>
                          </m:num>
                          <m:den>
                            <m:sSup>
                              <m:sSupPr>
                                <m:ctrlPr>
                                  <a:rPr lang="es-CL" i="1">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𝑐</m:t>
                                </m:r>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den>
                        </m:f>
                      </m:e>
                    </m:d>
                    <m:r>
                      <a:rPr lang="es-CL" b="0" i="1" smtClean="0">
                        <a:latin typeface="Cambria Math" panose="02040503050406030204" pitchFamily="18" charset="0"/>
                        <a:ea typeface="Cambria Math" panose="02040503050406030204" pitchFamily="18" charset="0"/>
                      </a:rPr>
                      <m:t>,</m:t>
                    </m:r>
                    <m:d>
                      <m:dPr>
                        <m:begChr m:val="["/>
                        <m:endChr m:val="]"/>
                        <m:ctrlPr>
                          <a:rPr lang="es-CL" i="1">
                            <a:latin typeface="Cambria Math" panose="02040503050406030204" pitchFamily="18" charset="0"/>
                            <a:ea typeface="Cambria Math" panose="02040503050406030204" pitchFamily="18" charset="0"/>
                          </a:rPr>
                        </m:ctrlPr>
                      </m:dPr>
                      <m:e>
                        <m:f>
                          <m:fPr>
                            <m:ctrlPr>
                              <a:rPr lang="es-CL" i="1">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𝑔</m:t>
                            </m:r>
                          </m:num>
                          <m:den>
                            <m:r>
                              <a:rPr lang="es-CL" b="0" i="1" smtClean="0">
                                <a:latin typeface="Cambria Math" panose="02040503050406030204" pitchFamily="18" charset="0"/>
                                <a:ea typeface="Cambria Math" panose="02040503050406030204" pitchFamily="18" charset="0"/>
                              </a:rPr>
                              <m:t>𝑙</m:t>
                            </m:r>
                          </m:den>
                        </m:f>
                      </m:e>
                    </m:d>
                    <m:r>
                      <a:rPr lang="es-CL" b="0" i="1" smtClean="0">
                        <a:latin typeface="Cambria Math" panose="02040503050406030204" pitchFamily="18" charset="0"/>
                        <a:ea typeface="Cambria Math" panose="02040503050406030204" pitchFamily="18" charset="0"/>
                      </a:rPr>
                      <m:t>,</m:t>
                    </m:r>
                    <m:d>
                      <m:dPr>
                        <m:begChr m:val="["/>
                        <m:endChr m:val="]"/>
                        <m:ctrlPr>
                          <a:rPr lang="es-CL" i="1">
                            <a:latin typeface="Cambria Math" panose="02040503050406030204" pitchFamily="18" charset="0"/>
                            <a:ea typeface="Cambria Math" panose="02040503050406030204" pitchFamily="18" charset="0"/>
                          </a:rPr>
                        </m:ctrlPr>
                      </m:dPr>
                      <m:e>
                        <m:f>
                          <m:fPr>
                            <m:ctrlPr>
                              <a:rPr lang="es-CL"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𝑜𝑧</m:t>
                            </m:r>
                          </m:num>
                          <m:den>
                            <m:sSup>
                              <m:sSupPr>
                                <m:ctrlPr>
                                  <a:rPr lang="es-CL" i="1">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𝑖𝑛</m:t>
                                </m:r>
                              </m:e>
                              <m:sup>
                                <m:r>
                                  <a:rPr lang="es-CL" i="1">
                                    <a:latin typeface="Cambria Math" panose="02040503050406030204" pitchFamily="18" charset="0"/>
                                    <a:ea typeface="Cambria Math" panose="02040503050406030204" pitchFamily="18" charset="0"/>
                                  </a:rPr>
                                  <m:t>3</m:t>
                                </m:r>
                              </m:sup>
                            </m:sSup>
                          </m:den>
                        </m:f>
                      </m:e>
                    </m:d>
                    <m:r>
                      <a:rPr lang="es-CL" b="0" i="1" smtClean="0">
                        <a:latin typeface="Cambria Math" panose="02040503050406030204" pitchFamily="18" charset="0"/>
                        <a:ea typeface="Cambria Math" panose="02040503050406030204" pitchFamily="18" charset="0"/>
                      </a:rPr>
                      <m:t>,</m:t>
                    </m:r>
                    <m:d>
                      <m:dPr>
                        <m:begChr m:val="["/>
                        <m:endChr m:val="]"/>
                        <m:ctrlPr>
                          <a:rPr lang="es-CL" i="1">
                            <a:latin typeface="Cambria Math" panose="02040503050406030204" pitchFamily="18" charset="0"/>
                            <a:ea typeface="Cambria Math" panose="02040503050406030204" pitchFamily="18" charset="0"/>
                          </a:rPr>
                        </m:ctrlPr>
                      </m:dPr>
                      <m:e>
                        <m:f>
                          <m:fPr>
                            <m:ctrlPr>
                              <a:rPr lang="es-CL" i="1">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𝑙𝑏</m:t>
                            </m:r>
                          </m:num>
                          <m:den>
                            <m:r>
                              <a:rPr lang="es-CL" b="0" i="1" smtClean="0">
                                <a:latin typeface="Cambria Math" panose="02040503050406030204" pitchFamily="18" charset="0"/>
                                <a:ea typeface="Cambria Math" panose="02040503050406030204" pitchFamily="18" charset="0"/>
                              </a:rPr>
                              <m:t>𝑔𝑎𝑙</m:t>
                            </m:r>
                          </m:den>
                        </m:f>
                      </m:e>
                    </m:d>
                  </m:oMath>
                </a14:m>
                <a:endParaRPr lang="es-CL" dirty="0" smtClean="0">
                  <a:latin typeface="Comic Sans MS" panose="030F0702030302020204" pitchFamily="66" charset="0"/>
                </a:endParaRPr>
              </a:p>
              <a:p>
                <a:pPr marL="0" indent="0" algn="just">
                  <a:buNone/>
                </a:pPr>
                <a:endParaRPr lang="es-CL" dirty="0" smtClean="0">
                  <a:latin typeface="Comic Sans MS" panose="030F0702030302020204" pitchFamily="66" charset="0"/>
                </a:endParaRPr>
              </a:p>
              <a:p>
                <a:pPr marL="0" indent="0">
                  <a:buNone/>
                </a:pPr>
                <a:r>
                  <a:rPr lang="es-CL" dirty="0" smtClean="0">
                    <a:latin typeface="Comic Sans MS" panose="030F0702030302020204" pitchFamily="66" charset="0"/>
                  </a:rPr>
                  <a:t>Ahora, la dimensión de densidad es </a:t>
                </a:r>
              </a:p>
              <a:p>
                <a:pPr marL="0" indent="0">
                  <a:buNone/>
                </a:pPr>
                <a:endParaRPr lang="es-CL" dirty="0" smtClean="0"/>
              </a:p>
              <a:p>
                <a:pPr marL="0" indent="0">
                  <a:buNone/>
                </a:pPr>
                <a14:m>
                  <m:oMathPara xmlns:m="http://schemas.openxmlformats.org/officeDocument/2006/math">
                    <m:oMathParaPr>
                      <m:jc m:val="centerGroup"/>
                    </m:oMathParaPr>
                    <m:oMath xmlns:m="http://schemas.openxmlformats.org/officeDocument/2006/math">
                      <m:func>
                        <m:funcPr>
                          <m:ctrlPr>
                            <a:rPr lang="es-CL" b="0" i="1" smtClean="0">
                              <a:latin typeface="Cambria Math" panose="02040503050406030204" pitchFamily="18" charset="0"/>
                              <a:ea typeface="Cambria Math" panose="02040503050406030204" pitchFamily="18" charset="0"/>
                            </a:rPr>
                          </m:ctrlPr>
                        </m:funcPr>
                        <m:fName>
                          <m:r>
                            <m:rPr>
                              <m:sty m:val="p"/>
                            </m:rPr>
                            <a:rPr lang="es-CL" b="0" i="0" smtClean="0">
                              <a:latin typeface="Cambria Math" panose="02040503050406030204" pitchFamily="18" charset="0"/>
                              <a:ea typeface="Cambria Math" panose="02040503050406030204" pitchFamily="18" charset="0"/>
                            </a:rPr>
                            <m:t>dim</m:t>
                          </m:r>
                        </m:fName>
                        <m:e>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𝜌</m:t>
                              </m:r>
                            </m:e>
                          </m:d>
                        </m:e>
                      </m:func>
                      <m:r>
                        <a:rPr lang="es-CL" i="1">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func>
                            <m:funcPr>
                              <m:ctrlPr>
                                <a:rPr lang="es-CL" b="0" i="1" smtClean="0">
                                  <a:latin typeface="Cambria Math" panose="02040503050406030204" pitchFamily="18" charset="0"/>
                                  <a:ea typeface="Cambria Math" panose="02040503050406030204" pitchFamily="18" charset="0"/>
                                </a:rPr>
                              </m:ctrlPr>
                            </m:funcPr>
                            <m:fName>
                              <m:r>
                                <m:rPr>
                                  <m:sty m:val="p"/>
                                </m:rPr>
                                <a:rPr lang="es-CL" b="0" i="0" smtClean="0">
                                  <a:latin typeface="Cambria Math" panose="02040503050406030204" pitchFamily="18" charset="0"/>
                                  <a:ea typeface="Cambria Math" panose="02040503050406030204" pitchFamily="18" charset="0"/>
                                </a:rPr>
                                <m:t>dim</m:t>
                              </m:r>
                            </m:fName>
                            <m:e>
                              <m:d>
                                <m:dPr>
                                  <m:ctrlPr>
                                    <a:rPr lang="es-CL" b="0" i="1" smtClean="0">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e>
                          </m:func>
                        </m:num>
                        <m:den>
                          <m:func>
                            <m:funcPr>
                              <m:ctrlPr>
                                <a:rPr lang="es-CL" b="0" i="1" smtClean="0">
                                  <a:latin typeface="Cambria Math" panose="02040503050406030204" pitchFamily="18" charset="0"/>
                                  <a:ea typeface="Cambria Math" panose="02040503050406030204" pitchFamily="18" charset="0"/>
                                </a:rPr>
                              </m:ctrlPr>
                            </m:funcPr>
                            <m:fName>
                              <m:r>
                                <m:rPr>
                                  <m:sty m:val="p"/>
                                </m:rPr>
                                <a:rPr lang="es-CL" b="0" i="0" smtClean="0">
                                  <a:latin typeface="Cambria Math" panose="02040503050406030204" pitchFamily="18" charset="0"/>
                                  <a:ea typeface="Cambria Math" panose="02040503050406030204" pitchFamily="18" charset="0"/>
                                </a:rPr>
                                <m:t>dim</m:t>
                              </m:r>
                            </m:fName>
                            <m:e>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𝑉</m:t>
                                  </m:r>
                                </m:e>
                              </m:d>
                            </m:e>
                          </m:func>
                        </m:den>
                      </m:f>
                      <m:r>
                        <a:rPr lang="es-CL" b="0" i="1"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𝑀</m:t>
                          </m:r>
                        </m:num>
                        <m:den>
                          <m:sSup>
                            <m:sSupPr>
                              <m:ctrlPr>
                                <a:rPr lang="es-CL"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𝐿</m:t>
                              </m:r>
                            </m:e>
                            <m:sup>
                              <m:r>
                                <a:rPr lang="es-CL" b="0" i="1" smtClean="0">
                                  <a:latin typeface="Cambria Math" panose="02040503050406030204" pitchFamily="18" charset="0"/>
                                  <a:ea typeface="Cambria Math" panose="02040503050406030204" pitchFamily="18" charset="0"/>
                                </a:rPr>
                                <m:t>3</m:t>
                              </m:r>
                            </m:sup>
                          </m:sSup>
                        </m:den>
                      </m:f>
                    </m:oMath>
                  </m:oMathPara>
                </a14:m>
                <a:endParaRPr lang="es-CL" dirty="0"/>
              </a:p>
            </p:txBody>
          </p:sp>
        </mc:Choice>
        <mc:Fallback xmlns="">
          <p:sp>
            <p:nvSpPr>
              <p:cNvPr id="5" name="Marcador de contenido 2"/>
              <p:cNvSpPr>
                <a:spLocks noGrp="1" noRot="1" noChangeAspect="1" noMove="1" noResize="1" noEditPoints="1" noAdjustHandles="1" noChangeArrowheads="1" noChangeShapeType="1" noTextEdit="1"/>
              </p:cNvSpPr>
              <p:nvPr>
                <p:ph idx="1"/>
              </p:nvPr>
            </p:nvSpPr>
            <p:spPr>
              <a:xfrm>
                <a:off x="257347" y="1412776"/>
                <a:ext cx="8229600" cy="4968552"/>
              </a:xfrm>
              <a:blipFill rotWithShape="0">
                <a:blip r:embed="rId2"/>
                <a:stretch>
                  <a:fillRect l="-1111" t="-1718" r="-1185"/>
                </a:stretch>
              </a:blipFill>
            </p:spPr>
            <p:txBody>
              <a:bodyPr/>
              <a:lstStyle/>
              <a:p>
                <a:r>
                  <a:rPr lang="es-CL">
                    <a:noFill/>
                  </a:rPr>
                  <a:t> </a:t>
                </a:r>
              </a:p>
            </p:txBody>
          </p:sp>
        </mc:Fallback>
      </mc:AlternateContent>
    </p:spTree>
    <p:extLst>
      <p:ext uri="{BB962C8B-B14F-4D97-AF65-F5344CB8AC3E}">
        <p14:creationId xmlns:p14="http://schemas.microsoft.com/office/powerpoint/2010/main" val="11515468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ítulo 1"/>
          <p:cNvSpPr>
            <a:spLocks noGrp="1"/>
          </p:cNvSpPr>
          <p:nvPr>
            <p:ph type="title"/>
          </p:nvPr>
        </p:nvSpPr>
        <p:spPr>
          <a:xfrm>
            <a:off x="251520" y="260648"/>
            <a:ext cx="8496944" cy="1368152"/>
          </a:xfrm>
        </p:spPr>
        <p:txBody>
          <a:bodyPr>
            <a:normAutofit fontScale="90000"/>
          </a:bodyPr>
          <a:lstStyle/>
          <a:p>
            <a:r>
              <a:rPr lang="es-CL" dirty="0" smtClean="0">
                <a:latin typeface="Comic Sans MS" panose="030F0702030302020204" pitchFamily="66" charset="0"/>
              </a:rPr>
              <a:t>Ejemplo: dimensión de un número puro</a:t>
            </a:r>
            <a:endParaRPr lang="es-CL" dirty="0">
              <a:latin typeface="Comic Sans MS" panose="030F0702030302020204" pitchFamily="66" charset="0"/>
            </a:endParaRPr>
          </a:p>
        </p:txBody>
      </p:sp>
      <p:sp>
        <p:nvSpPr>
          <p:cNvPr id="8" name="Marcador de contenido 2"/>
          <p:cNvSpPr>
            <a:spLocks noGrp="1"/>
          </p:cNvSpPr>
          <p:nvPr>
            <p:ph idx="1"/>
          </p:nvPr>
        </p:nvSpPr>
        <p:spPr>
          <a:xfrm>
            <a:off x="345102" y="1628800"/>
            <a:ext cx="8229600" cy="2304256"/>
          </a:xfrm>
        </p:spPr>
        <p:txBody>
          <a:bodyPr>
            <a:normAutofit/>
          </a:bodyPr>
          <a:lstStyle/>
          <a:p>
            <a:pPr marL="0" indent="0" algn="just">
              <a:buNone/>
            </a:pPr>
            <a:r>
              <a:rPr lang="es-CL" dirty="0" smtClean="0">
                <a:latin typeface="Comic Sans MS" panose="030F0702030302020204" pitchFamily="66" charset="0"/>
              </a:rPr>
              <a:t>Un número puro no tiene dimensión física y convendremos en anotar</a:t>
            </a:r>
          </a:p>
          <a:p>
            <a:pPr marL="0" indent="0" algn="just">
              <a:buNone/>
            </a:pPr>
            <a:endParaRPr lang="es-CL" b="1" dirty="0">
              <a:latin typeface="Comic Sans MS" panose="030F0702030302020204" pitchFamily="66" charset="0"/>
            </a:endParaRPr>
          </a:p>
          <a:p>
            <a:pPr marL="0" indent="0" algn="just">
              <a:buNone/>
            </a:pPr>
            <a:r>
              <a:rPr lang="es-CL" b="1" dirty="0" err="1" smtClean="0">
                <a:latin typeface="Comic Sans MS" panose="030F0702030302020204" pitchFamily="66" charset="0"/>
              </a:rPr>
              <a:t>dim</a:t>
            </a:r>
            <a:r>
              <a:rPr lang="es-CL" b="1" dirty="0" smtClean="0">
                <a:latin typeface="Comic Sans MS" panose="030F0702030302020204" pitchFamily="66" charset="0"/>
              </a:rPr>
              <a:t>(numero) = 1</a:t>
            </a:r>
          </a:p>
          <a:p>
            <a:pPr marL="0" indent="0" algn="just">
              <a:buNone/>
            </a:pPr>
            <a:endParaRPr lang="es-CL" dirty="0" smtClean="0">
              <a:latin typeface="Comic Sans MS" panose="030F0702030302020204" pitchFamily="66" charset="0"/>
            </a:endParaRPr>
          </a:p>
          <a:p>
            <a:pPr marL="0" indent="0">
              <a:buNone/>
            </a:pPr>
            <a:endParaRPr lang="es-CL" dirty="0"/>
          </a:p>
        </p:txBody>
      </p:sp>
    </p:spTree>
    <p:extLst>
      <p:ext uri="{BB962C8B-B14F-4D97-AF65-F5344CB8AC3E}">
        <p14:creationId xmlns:p14="http://schemas.microsoft.com/office/powerpoint/2010/main" val="27430393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79512" y="260648"/>
            <a:ext cx="8568952" cy="2308324"/>
          </a:xfrm>
          <a:prstGeom prst="rect">
            <a:avLst/>
          </a:prstGeom>
        </p:spPr>
        <p:txBody>
          <a:bodyPr wrap="square">
            <a:spAutoFit/>
          </a:bodyPr>
          <a:lstStyle/>
          <a:p>
            <a:r>
              <a:rPr lang="es-CL" b="1" dirty="0" smtClean="0">
                <a:solidFill>
                  <a:srgbClr val="0070C0"/>
                </a:solidFill>
                <a:latin typeface="Comic Sans MS" panose="030F0702030302020204" pitchFamily="66" charset="0"/>
              </a:rPr>
              <a:t>Motivación</a:t>
            </a:r>
          </a:p>
          <a:p>
            <a:pPr algn="just"/>
            <a:r>
              <a:rPr lang="es-CL" dirty="0">
                <a:latin typeface="Comic Sans MS" panose="030F0702030302020204" pitchFamily="66" charset="0"/>
              </a:rPr>
              <a:t>A mediados de 1945, en una </a:t>
            </a:r>
            <a:r>
              <a:rPr lang="es-CL" dirty="0" smtClean="0">
                <a:latin typeface="Comic Sans MS" panose="030F0702030302020204" pitchFamily="66" charset="0"/>
              </a:rPr>
              <a:t>mañana diáfana, ocurrió </a:t>
            </a:r>
            <a:r>
              <a:rPr lang="es-CL" dirty="0">
                <a:latin typeface="Comic Sans MS" panose="030F0702030302020204" pitchFamily="66" charset="0"/>
              </a:rPr>
              <a:t>en Nuevo </a:t>
            </a:r>
            <a:r>
              <a:rPr lang="es-CL" dirty="0" smtClean="0">
                <a:latin typeface="Comic Sans MS" panose="030F0702030302020204" pitchFamily="66" charset="0"/>
              </a:rPr>
              <a:t>México </a:t>
            </a:r>
            <a:r>
              <a:rPr lang="es-CL" dirty="0">
                <a:latin typeface="Comic Sans MS" panose="030F0702030302020204" pitchFamily="66" charset="0"/>
              </a:rPr>
              <a:t>(cerca de los </a:t>
            </a:r>
            <a:r>
              <a:rPr lang="es-CL" dirty="0" smtClean="0">
                <a:latin typeface="Comic Sans MS" panose="030F0702030302020204" pitchFamily="66" charset="0"/>
              </a:rPr>
              <a:t>Álamos) </a:t>
            </a:r>
            <a:r>
              <a:rPr lang="es-CL" dirty="0">
                <a:latin typeface="Comic Sans MS" panose="030F0702030302020204" pitchFamily="66" charset="0"/>
              </a:rPr>
              <a:t>un hecho que </a:t>
            </a:r>
            <a:r>
              <a:rPr lang="es-CL" dirty="0" smtClean="0">
                <a:latin typeface="Comic Sans MS" panose="030F0702030302020204" pitchFamily="66" charset="0"/>
              </a:rPr>
              <a:t>conmociono </a:t>
            </a:r>
            <a:r>
              <a:rPr lang="es-CL" dirty="0">
                <a:latin typeface="Comic Sans MS" panose="030F0702030302020204" pitchFamily="66" charset="0"/>
              </a:rPr>
              <a:t>al mundo. La </a:t>
            </a:r>
            <a:r>
              <a:rPr lang="es-CL" dirty="0" smtClean="0">
                <a:latin typeface="Comic Sans MS" panose="030F0702030302020204" pitchFamily="66" charset="0"/>
              </a:rPr>
              <a:t>explosión </a:t>
            </a:r>
            <a:r>
              <a:rPr lang="es-CL" dirty="0">
                <a:latin typeface="Comic Sans MS" panose="030F0702030302020204" pitchFamily="66" charset="0"/>
              </a:rPr>
              <a:t>de la primera bomba </a:t>
            </a:r>
            <a:r>
              <a:rPr lang="es-CL" dirty="0" smtClean="0">
                <a:latin typeface="Comic Sans MS" panose="030F0702030302020204" pitchFamily="66" charset="0"/>
              </a:rPr>
              <a:t>atómica. </a:t>
            </a:r>
            <a:r>
              <a:rPr lang="es-CL" dirty="0">
                <a:latin typeface="Comic Sans MS" panose="030F0702030302020204" pitchFamily="66" charset="0"/>
              </a:rPr>
              <a:t>Con posterioridad </a:t>
            </a:r>
            <a:r>
              <a:rPr lang="es-CL" dirty="0" smtClean="0">
                <a:latin typeface="Comic Sans MS" panose="030F0702030302020204" pitchFamily="66" charset="0"/>
              </a:rPr>
              <a:t>aparecerían </a:t>
            </a:r>
            <a:r>
              <a:rPr lang="es-CL" dirty="0">
                <a:latin typeface="Comic Sans MS" panose="030F0702030302020204" pitchFamily="66" charset="0"/>
              </a:rPr>
              <a:t>en la revista </a:t>
            </a:r>
            <a:r>
              <a:rPr lang="es-CL" dirty="0" err="1">
                <a:latin typeface="Comic Sans MS" panose="030F0702030302020204" pitchFamily="66" charset="0"/>
              </a:rPr>
              <a:t>Life</a:t>
            </a:r>
            <a:r>
              <a:rPr lang="es-CL" dirty="0">
                <a:latin typeface="Comic Sans MS" panose="030F0702030302020204" pitchFamily="66" charset="0"/>
              </a:rPr>
              <a:t> algunas fotos de la </a:t>
            </a:r>
            <a:r>
              <a:rPr lang="es-CL" dirty="0" smtClean="0">
                <a:latin typeface="Comic Sans MS" panose="030F0702030302020204" pitchFamily="66" charset="0"/>
              </a:rPr>
              <a:t>filmación </a:t>
            </a:r>
            <a:r>
              <a:rPr lang="es-CL" dirty="0">
                <a:latin typeface="Comic Sans MS" panose="030F0702030302020204" pitchFamily="66" charset="0"/>
              </a:rPr>
              <a:t>del suceso. </a:t>
            </a:r>
            <a:endParaRPr lang="es-CL" dirty="0" smtClean="0">
              <a:latin typeface="Comic Sans MS" panose="030F0702030302020204" pitchFamily="66" charset="0"/>
            </a:endParaRPr>
          </a:p>
          <a:p>
            <a:pPr algn="just"/>
            <a:r>
              <a:rPr lang="es-CL" dirty="0" smtClean="0">
                <a:latin typeface="Comic Sans MS" panose="030F0702030302020204" pitchFamily="66" charset="0"/>
              </a:rPr>
              <a:t>En </a:t>
            </a:r>
            <a:r>
              <a:rPr lang="es-CL" dirty="0">
                <a:latin typeface="Comic Sans MS" panose="030F0702030302020204" pitchFamily="66" charset="0"/>
              </a:rPr>
              <a:t>lo que </a:t>
            </a:r>
            <a:r>
              <a:rPr lang="es-CL" dirty="0" smtClean="0">
                <a:latin typeface="Comic Sans MS" panose="030F0702030302020204" pitchFamily="66" charset="0"/>
              </a:rPr>
              <a:t>seria </a:t>
            </a:r>
            <a:r>
              <a:rPr lang="es-CL" dirty="0">
                <a:latin typeface="Comic Sans MS" panose="030F0702030302020204" pitchFamily="66" charset="0"/>
              </a:rPr>
              <a:t>uno de los logros </a:t>
            </a:r>
            <a:r>
              <a:rPr lang="es-CL" dirty="0" smtClean="0">
                <a:latin typeface="Comic Sans MS" panose="030F0702030302020204" pitchFamily="66" charset="0"/>
              </a:rPr>
              <a:t>más </a:t>
            </a:r>
            <a:r>
              <a:rPr lang="es-CL" dirty="0">
                <a:latin typeface="Comic Sans MS" panose="030F0702030302020204" pitchFamily="66" charset="0"/>
              </a:rPr>
              <a:t>espectaculares del </a:t>
            </a:r>
            <a:r>
              <a:rPr lang="es-CL" dirty="0" smtClean="0">
                <a:latin typeface="Comic Sans MS" panose="030F0702030302020204" pitchFamily="66" charset="0"/>
              </a:rPr>
              <a:t>análisis </a:t>
            </a:r>
            <a:r>
              <a:rPr lang="es-CL" dirty="0">
                <a:latin typeface="Comic Sans MS" panose="030F0702030302020204" pitchFamily="66" charset="0"/>
              </a:rPr>
              <a:t>dimensional, G. I. Taylor </a:t>
            </a:r>
            <a:r>
              <a:rPr lang="es-CL" dirty="0" smtClean="0">
                <a:latin typeface="Comic Sans MS" panose="030F0702030302020204" pitchFamily="66" charset="0"/>
              </a:rPr>
              <a:t>calculo </a:t>
            </a:r>
            <a:r>
              <a:rPr lang="es-CL" dirty="0">
                <a:latin typeface="Comic Sans MS" panose="030F0702030302020204" pitchFamily="66" charset="0"/>
              </a:rPr>
              <a:t>la </a:t>
            </a:r>
            <a:r>
              <a:rPr lang="es-CL" dirty="0" smtClean="0">
                <a:latin typeface="Comic Sans MS" panose="030F0702030302020204" pitchFamily="66" charset="0"/>
              </a:rPr>
              <a:t>energía </a:t>
            </a:r>
            <a:r>
              <a:rPr lang="es-CL" dirty="0">
                <a:latin typeface="Comic Sans MS" panose="030F0702030302020204" pitchFamily="66" charset="0"/>
              </a:rPr>
              <a:t>E de la bomba; hasta ese momento, un secreto celosamente guardado.</a:t>
            </a:r>
            <a:r>
              <a:rPr lang="es-CL" b="1" dirty="0" smtClean="0">
                <a:latin typeface="Comic Sans MS" panose="030F0702030302020204" pitchFamily="66" charset="0"/>
              </a:rPr>
              <a:t> </a:t>
            </a:r>
          </a:p>
        </p:txBody>
      </p:sp>
      <p:pic>
        <p:nvPicPr>
          <p:cNvPr id="15362" name="Picture 2" descr="bomb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068960"/>
            <a:ext cx="3228975" cy="2466975"/>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p:cNvSpPr/>
          <p:nvPr/>
        </p:nvSpPr>
        <p:spPr>
          <a:xfrm>
            <a:off x="3563888" y="2852936"/>
            <a:ext cx="5184576" cy="3693319"/>
          </a:xfrm>
          <a:prstGeom prst="rect">
            <a:avLst/>
          </a:prstGeom>
        </p:spPr>
        <p:txBody>
          <a:bodyPr wrap="square">
            <a:spAutoFit/>
          </a:bodyPr>
          <a:lstStyle/>
          <a:p>
            <a:pPr algn="just"/>
            <a:endParaRPr lang="es-CL" dirty="0" smtClean="0">
              <a:solidFill>
                <a:srgbClr val="333333"/>
              </a:solidFill>
              <a:latin typeface="Georgia" panose="02040502050405020303" pitchFamily="18" charset="0"/>
            </a:endParaRPr>
          </a:p>
          <a:p>
            <a:pPr lvl="0" algn="just"/>
            <a:r>
              <a:rPr lang="es-CL" altLang="es-CL" dirty="0">
                <a:solidFill>
                  <a:srgbClr val="333333"/>
                </a:solidFill>
                <a:latin typeface="Comic Sans MS" panose="030F0702030302020204" pitchFamily="66" charset="0"/>
              </a:rPr>
              <a:t>El razonamiento es sencillo. </a:t>
            </a:r>
            <a:r>
              <a:rPr lang="es-CL" altLang="es-CL" dirty="0" smtClean="0">
                <a:solidFill>
                  <a:srgbClr val="333333"/>
                </a:solidFill>
                <a:latin typeface="Comic Sans MS" panose="030F0702030302020204" pitchFamily="66" charset="0"/>
              </a:rPr>
              <a:t>Consideramos que una bomba </a:t>
            </a:r>
            <a:r>
              <a:rPr lang="es-CL" altLang="es-CL" dirty="0">
                <a:solidFill>
                  <a:srgbClr val="333333"/>
                </a:solidFill>
                <a:latin typeface="Comic Sans MS" panose="030F0702030302020204" pitchFamily="66" charset="0"/>
              </a:rPr>
              <a:t>atómica</a:t>
            </a:r>
            <a:r>
              <a:rPr lang="es-CL" altLang="es-CL" sz="1050" dirty="0">
                <a:latin typeface="Comic Sans MS" panose="030F0702030302020204" pitchFamily="66" charset="0"/>
              </a:rPr>
              <a:t>  </a:t>
            </a:r>
            <a:r>
              <a:rPr lang="es-CL" altLang="es-CL" dirty="0" smtClean="0">
                <a:solidFill>
                  <a:srgbClr val="333333"/>
                </a:solidFill>
                <a:latin typeface="Comic Sans MS" panose="030F0702030302020204" pitchFamily="66" charset="0"/>
              </a:rPr>
              <a:t>libera </a:t>
            </a:r>
            <a:r>
              <a:rPr lang="es-CL" altLang="es-CL" dirty="0">
                <a:solidFill>
                  <a:srgbClr val="333333"/>
                </a:solidFill>
                <a:latin typeface="Comic Sans MS" panose="030F0702030302020204" pitchFamily="66" charset="0"/>
              </a:rPr>
              <a:t>una </a:t>
            </a:r>
            <a:r>
              <a:rPr lang="es-CL" altLang="es-CL" b="1" dirty="0">
                <a:solidFill>
                  <a:srgbClr val="333333"/>
                </a:solidFill>
                <a:latin typeface="Comic Sans MS" panose="030F0702030302020204" pitchFamily="66" charset="0"/>
              </a:rPr>
              <a:t>energía (E)</a:t>
            </a:r>
            <a:r>
              <a:rPr lang="es-CL" altLang="es-CL" dirty="0">
                <a:solidFill>
                  <a:srgbClr val="333333"/>
                </a:solidFill>
                <a:latin typeface="Comic Sans MS" panose="030F0702030302020204" pitchFamily="66" charset="0"/>
              </a:rPr>
              <a:t> que en su mayor parte se transforma en </a:t>
            </a:r>
            <a:r>
              <a:rPr lang="es-CL" altLang="es-CL" sz="1050" dirty="0">
                <a:latin typeface="Comic Sans MS" panose="030F0702030302020204" pitchFamily="66" charset="0"/>
              </a:rPr>
              <a:t> </a:t>
            </a:r>
            <a:r>
              <a:rPr lang="es-CL" dirty="0" smtClean="0">
                <a:solidFill>
                  <a:srgbClr val="333333"/>
                </a:solidFill>
                <a:latin typeface="Comic Sans MS" panose="030F0702030302020204" pitchFamily="66" charset="0"/>
              </a:rPr>
              <a:t>energía </a:t>
            </a:r>
            <a:r>
              <a:rPr lang="es-CL" dirty="0">
                <a:solidFill>
                  <a:srgbClr val="333333"/>
                </a:solidFill>
                <a:latin typeface="Comic Sans MS" panose="030F0702030302020204" pitchFamily="66" charset="0"/>
              </a:rPr>
              <a:t>cinética. Considerando despreciable la densidad dentro del casquete esférico producido por la explosión (en comparación con la del aire fuera de este) y la presión atmosférica por razones similares, llegamos a la conclusión de que el </a:t>
            </a:r>
            <a:r>
              <a:rPr lang="es-CL" b="1" dirty="0">
                <a:solidFill>
                  <a:srgbClr val="FFC000"/>
                </a:solidFill>
                <a:latin typeface="Comic Sans MS" panose="030F0702030302020204" pitchFamily="66" charset="0"/>
              </a:rPr>
              <a:t>radio de crecimiento de la esfera</a:t>
            </a:r>
            <a:r>
              <a:rPr lang="es-CL" dirty="0">
                <a:solidFill>
                  <a:srgbClr val="333333"/>
                </a:solidFill>
                <a:latin typeface="Comic Sans MS" panose="030F0702030302020204" pitchFamily="66" charset="0"/>
              </a:rPr>
              <a:t> es función del </a:t>
            </a:r>
            <a:r>
              <a:rPr lang="es-CL" b="1" dirty="0">
                <a:solidFill>
                  <a:srgbClr val="FFC000"/>
                </a:solidFill>
                <a:latin typeface="Comic Sans MS" panose="030F0702030302020204" pitchFamily="66" charset="0"/>
              </a:rPr>
              <a:t>tiempo</a:t>
            </a:r>
            <a:r>
              <a:rPr lang="es-CL" dirty="0">
                <a:solidFill>
                  <a:srgbClr val="333333"/>
                </a:solidFill>
                <a:latin typeface="Comic Sans MS" panose="030F0702030302020204" pitchFamily="66" charset="0"/>
              </a:rPr>
              <a:t> desde el inicio de la explosión, la </a:t>
            </a:r>
            <a:r>
              <a:rPr lang="es-CL" b="1" dirty="0">
                <a:solidFill>
                  <a:srgbClr val="FFC000"/>
                </a:solidFill>
                <a:latin typeface="Comic Sans MS" panose="030F0702030302020204" pitchFamily="66" charset="0"/>
              </a:rPr>
              <a:t>energía liberada </a:t>
            </a:r>
            <a:r>
              <a:rPr lang="es-CL" dirty="0">
                <a:solidFill>
                  <a:srgbClr val="333333"/>
                </a:solidFill>
                <a:latin typeface="Comic Sans MS" panose="030F0702030302020204" pitchFamily="66" charset="0"/>
              </a:rPr>
              <a:t>y la </a:t>
            </a:r>
            <a:r>
              <a:rPr lang="es-CL" b="1" dirty="0">
                <a:solidFill>
                  <a:srgbClr val="FFC000"/>
                </a:solidFill>
                <a:latin typeface="Comic Sans MS" panose="030F0702030302020204" pitchFamily="66" charset="0"/>
              </a:rPr>
              <a:t>densidad del aire</a:t>
            </a:r>
          </a:p>
        </p:txBody>
      </p:sp>
    </p:spTree>
    <p:extLst>
      <p:ext uri="{BB962C8B-B14F-4D97-AF65-F5344CB8AC3E}">
        <p14:creationId xmlns:p14="http://schemas.microsoft.com/office/powerpoint/2010/main" val="3966586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1520" y="764704"/>
            <a:ext cx="8640960" cy="2952328"/>
          </a:xfrm>
        </p:spPr>
        <p:txBody>
          <a:bodyPr>
            <a:normAutofit fontScale="90000"/>
          </a:bodyPr>
          <a:lstStyle/>
          <a:p>
            <a:pPr algn="just"/>
            <a:r>
              <a:rPr lang="es-CL" dirty="0">
                <a:latin typeface="Comic Sans MS" panose="030F0702030302020204" pitchFamily="66" charset="0"/>
              </a:rPr>
              <a:t>¿</a:t>
            </a:r>
            <a:r>
              <a:rPr lang="es-CL" dirty="0" smtClean="0">
                <a:latin typeface="Comic Sans MS" panose="030F0702030302020204" pitchFamily="66" charset="0"/>
              </a:rPr>
              <a:t>Podría repetir la hazaña de Taylor y determinar la energía liberada en la primera explosión nuclear ?</a:t>
            </a:r>
            <a:endParaRPr lang="es-CL" dirty="0">
              <a:latin typeface="Comic Sans MS" panose="030F0702030302020204" pitchFamily="66" charset="0"/>
            </a:endParaRPr>
          </a:p>
        </p:txBody>
      </p:sp>
    </p:spTree>
    <p:extLst>
      <p:ext uri="{BB962C8B-B14F-4D97-AF65-F5344CB8AC3E}">
        <p14:creationId xmlns:p14="http://schemas.microsoft.com/office/powerpoint/2010/main" val="3966371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692696"/>
            <a:ext cx="8229600" cy="5631904"/>
          </a:xfrm>
        </p:spPr>
        <p:txBody>
          <a:bodyPr>
            <a:normAutofit/>
          </a:bodyPr>
          <a:lstStyle/>
          <a:p>
            <a:pPr marL="0" indent="0" algn="just">
              <a:buNone/>
            </a:pPr>
            <a:r>
              <a:rPr lang="es-ES" dirty="0">
                <a:latin typeface="Comic Sans MS" panose="030F0702030302020204" pitchFamily="66" charset="0"/>
              </a:rPr>
              <a:t>Efectuar un análisis dimensional, significa establecer una ecuación que permita determinar si existe compatibilidad dimensional entre dos expresiones que se comparan mediante el símbolo de proporcionalidad “</a:t>
            </a:r>
            <a:r>
              <a:rPr lang="es-ES" dirty="0">
                <a:latin typeface="Comic Sans MS" panose="030F0702030302020204" pitchFamily="66" charset="0"/>
                <a:sym typeface="Symbol"/>
              </a:rPr>
              <a:t></a:t>
            </a:r>
            <a:r>
              <a:rPr lang="es-ES" dirty="0">
                <a:latin typeface="Comic Sans MS" panose="030F0702030302020204" pitchFamily="66" charset="0"/>
              </a:rPr>
              <a:t>”.</a:t>
            </a:r>
            <a:endParaRPr lang="es-CL" dirty="0">
              <a:latin typeface="Comic Sans MS" panose="030F0702030302020204" pitchFamily="66" charset="0"/>
            </a:endParaRPr>
          </a:p>
          <a:p>
            <a:pPr marL="0" indent="0">
              <a:buNone/>
            </a:pPr>
            <a:endParaRPr lang="es-CL" dirty="0">
              <a:latin typeface="Comic Sans MS" panose="030F0702030302020204" pitchFamily="66" charset="0"/>
            </a:endParaRPr>
          </a:p>
          <a:p>
            <a:pPr marL="0" indent="0" algn="just">
              <a:buNone/>
            </a:pPr>
            <a:r>
              <a:rPr lang="es-ES" dirty="0">
                <a:latin typeface="Comic Sans MS" panose="030F0702030302020204" pitchFamily="66" charset="0"/>
              </a:rPr>
              <a:t>Al efectuar el análisis dimensional, al sumar o restar dos cantidades, éstas deben tener las mismas dimensiones, pero al dividirlas o multiplicarlas, las unidades asociadas a ellas deben generar (al operarlas) unidades de igual dimensión. Por </a:t>
            </a:r>
            <a:r>
              <a:rPr lang="es-ES" dirty="0" smtClean="0">
                <a:latin typeface="Comic Sans MS" panose="030F0702030302020204" pitchFamily="66" charset="0"/>
              </a:rPr>
              <a:t>ejemplo:</a:t>
            </a:r>
            <a:endParaRPr lang="es-CL" dirty="0">
              <a:latin typeface="Comic Sans MS" panose="030F0702030302020204" pitchFamily="66" charset="0"/>
            </a:endParaRPr>
          </a:p>
          <a:p>
            <a:endParaRPr lang="es-CL"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5" name="4 Objeto"/>
          <p:cNvGraphicFramePr>
            <a:graphicFrameLocks noChangeAspect="1"/>
          </p:cNvGraphicFramePr>
          <p:nvPr>
            <p:extLst>
              <p:ext uri="{D42A27DB-BD31-4B8C-83A1-F6EECF244321}">
                <p14:modId xmlns:p14="http://schemas.microsoft.com/office/powerpoint/2010/main" val="2526682630"/>
              </p:ext>
            </p:extLst>
          </p:nvPr>
        </p:nvGraphicFramePr>
        <p:xfrm>
          <a:off x="4283968" y="5733256"/>
          <a:ext cx="4183010" cy="864096"/>
        </p:xfrm>
        <a:graphic>
          <a:graphicData uri="http://schemas.openxmlformats.org/presentationml/2006/ole">
            <mc:AlternateContent xmlns:mc="http://schemas.openxmlformats.org/markup-compatibility/2006">
              <mc:Choice xmlns:v="urn:schemas-microsoft-com:vml" Requires="v">
                <p:oleObj spid="_x0000_s10263" name="Ecuación" r:id="rId3" imgW="2032000" imgH="419100" progId="Equation.3">
                  <p:embed/>
                </p:oleObj>
              </mc:Choice>
              <mc:Fallback>
                <p:oleObj name="Ecuación" r:id="rId3" imgW="2032000" imgH="419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5733256"/>
                        <a:ext cx="4183010" cy="864096"/>
                      </a:xfrm>
                      <a:prstGeom prst="rect">
                        <a:avLst/>
                      </a:prstGeom>
                      <a:noFill/>
                    </p:spPr>
                  </p:pic>
                </p:oleObj>
              </mc:Fallback>
            </mc:AlternateContent>
          </a:graphicData>
        </a:graphic>
      </p:graphicFrame>
    </p:spTree>
    <p:extLst>
      <p:ext uri="{BB962C8B-B14F-4D97-AF65-F5344CB8AC3E}">
        <p14:creationId xmlns:p14="http://schemas.microsoft.com/office/powerpoint/2010/main" val="22712425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764704"/>
            <a:ext cx="8229600" cy="5559896"/>
          </a:xfrm>
        </p:spPr>
        <p:txBody>
          <a:bodyPr/>
          <a:lstStyle/>
          <a:p>
            <a:pPr marL="0" indent="0" algn="just">
              <a:buNone/>
            </a:pPr>
            <a:r>
              <a:rPr lang="es-ES" dirty="0">
                <a:latin typeface="Comic Sans MS" panose="030F0702030302020204" pitchFamily="66" charset="0"/>
              </a:rPr>
              <a:t>Se puede apreciar que las unidades resultantes en ambos miembros de la relación son iguales, pero en el segundo miembro, cada elemento, por sí sólo, no tiene unidades iguales. Lo mismo sucede en:</a:t>
            </a:r>
            <a:endParaRPr lang="es-CL" dirty="0">
              <a:latin typeface="Comic Sans MS" panose="030F0702030302020204" pitchFamily="66" charset="0"/>
            </a:endParaRPr>
          </a:p>
          <a:p>
            <a:pPr marL="0" indent="0">
              <a:buNone/>
            </a:pPr>
            <a:endParaRPr lang="es-CL"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5" name="4 Objeto"/>
          <p:cNvGraphicFramePr>
            <a:graphicFrameLocks noChangeAspect="1"/>
          </p:cNvGraphicFramePr>
          <p:nvPr>
            <p:extLst>
              <p:ext uri="{D42A27DB-BD31-4B8C-83A1-F6EECF244321}">
                <p14:modId xmlns:p14="http://schemas.microsoft.com/office/powerpoint/2010/main" val="1020660886"/>
              </p:ext>
            </p:extLst>
          </p:nvPr>
        </p:nvGraphicFramePr>
        <p:xfrm>
          <a:off x="1367643" y="3573016"/>
          <a:ext cx="6408713" cy="1039251"/>
        </p:xfrm>
        <a:graphic>
          <a:graphicData uri="http://schemas.openxmlformats.org/presentationml/2006/ole">
            <mc:AlternateContent xmlns:mc="http://schemas.openxmlformats.org/markup-compatibility/2006">
              <mc:Choice xmlns:v="urn:schemas-microsoft-com:vml" Requires="v">
                <p:oleObj spid="_x0000_s11287" name="Ecuación" r:id="rId3" imgW="2819400" imgH="457200" progId="Equation.3">
                  <p:embed/>
                </p:oleObj>
              </mc:Choice>
              <mc:Fallback>
                <p:oleObj name="Ecuación" r:id="rId3" imgW="28194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67643" y="3573016"/>
                        <a:ext cx="6408713" cy="1039251"/>
                      </a:xfrm>
                      <a:prstGeom prst="rect">
                        <a:avLst/>
                      </a:prstGeom>
                      <a:noFill/>
                    </p:spPr>
                  </p:pic>
                </p:oleObj>
              </mc:Fallback>
            </mc:AlternateContent>
          </a:graphicData>
        </a:graphic>
      </p:graphicFrame>
    </p:spTree>
    <p:extLst>
      <p:ext uri="{BB962C8B-B14F-4D97-AF65-F5344CB8AC3E}">
        <p14:creationId xmlns:p14="http://schemas.microsoft.com/office/powerpoint/2010/main" val="22133693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631904"/>
          </a:xfrm>
        </p:spPr>
        <p:txBody>
          <a:bodyPr>
            <a:normAutofit fontScale="70000" lnSpcReduction="20000"/>
          </a:bodyPr>
          <a:lstStyle/>
          <a:p>
            <a:pPr marL="0" indent="0" algn="just">
              <a:buNone/>
            </a:pPr>
            <a:r>
              <a:rPr lang="es-ES" i="1" u="sng" dirty="0">
                <a:latin typeface="Comic Sans MS" panose="030F0702030302020204" pitchFamily="66" charset="0"/>
              </a:rPr>
              <a:t>Ejemplo</a:t>
            </a:r>
            <a:r>
              <a:rPr lang="es-ES" i="1" dirty="0">
                <a:latin typeface="Comic Sans MS" panose="030F0702030302020204" pitchFamily="66" charset="0"/>
              </a:rPr>
              <a:t>:</a:t>
            </a:r>
            <a:r>
              <a:rPr lang="es-ES" dirty="0">
                <a:latin typeface="Comic Sans MS" panose="030F0702030302020204" pitchFamily="66" charset="0"/>
              </a:rPr>
              <a:t> “La frecuencia (f[1/s]) de oscilación de una cuerda </a:t>
            </a:r>
            <a:r>
              <a:rPr lang="es-ES" b="1" dirty="0">
                <a:latin typeface="Comic Sans MS" panose="030F0702030302020204" pitchFamily="66" charset="0"/>
              </a:rPr>
              <a:t>depende </a:t>
            </a:r>
            <a:r>
              <a:rPr lang="es-ES" dirty="0">
                <a:latin typeface="Comic Sans MS" panose="030F0702030302020204" pitchFamily="66" charset="0"/>
              </a:rPr>
              <a:t>de: </a:t>
            </a:r>
            <a:r>
              <a:rPr lang="es-ES" dirty="0" smtClean="0">
                <a:latin typeface="Comic Sans MS" panose="030F0702030302020204" pitchFamily="66" charset="0"/>
              </a:rPr>
              <a:t>la </a:t>
            </a:r>
            <a:r>
              <a:rPr lang="es-ES" dirty="0">
                <a:latin typeface="Comic Sans MS" panose="030F0702030302020204" pitchFamily="66" charset="0"/>
              </a:rPr>
              <a:t>longitud (d[m]) de la cuerda, </a:t>
            </a:r>
            <a:r>
              <a:rPr lang="es-CL" dirty="0">
                <a:latin typeface="Comic Sans MS" panose="030F0702030302020204" pitchFamily="66" charset="0"/>
              </a:rPr>
              <a:t> </a:t>
            </a:r>
            <a:r>
              <a:rPr lang="es-ES" dirty="0" smtClean="0">
                <a:latin typeface="Comic Sans MS" panose="030F0702030302020204" pitchFamily="66" charset="0"/>
              </a:rPr>
              <a:t>la </a:t>
            </a:r>
            <a:r>
              <a:rPr lang="es-ES" dirty="0">
                <a:latin typeface="Comic Sans MS" panose="030F0702030302020204" pitchFamily="66" charset="0"/>
              </a:rPr>
              <a:t>fuerza (F[</a:t>
            </a:r>
            <a:r>
              <a:rPr lang="es-ES" dirty="0" err="1">
                <a:latin typeface="Comic Sans MS" panose="030F0702030302020204" pitchFamily="66" charset="0"/>
              </a:rPr>
              <a:t>kg·m</a:t>
            </a:r>
            <a:r>
              <a:rPr lang="es-ES" dirty="0">
                <a:latin typeface="Comic Sans MS" panose="030F0702030302020204" pitchFamily="66" charset="0"/>
              </a:rPr>
              <a:t>/s</a:t>
            </a:r>
            <a:r>
              <a:rPr lang="es-ES" baseline="30000" dirty="0">
                <a:latin typeface="Comic Sans MS" panose="030F0702030302020204" pitchFamily="66" charset="0"/>
              </a:rPr>
              <a:t>2</a:t>
            </a:r>
            <a:r>
              <a:rPr lang="es-ES" dirty="0">
                <a:latin typeface="Comic Sans MS" panose="030F0702030302020204" pitchFamily="66" charset="0"/>
              </a:rPr>
              <a:t>]) a la cual se encuentra sometida y </a:t>
            </a:r>
            <a:r>
              <a:rPr lang="es-ES" dirty="0" smtClean="0">
                <a:latin typeface="Comic Sans MS" panose="030F0702030302020204" pitchFamily="66" charset="0"/>
              </a:rPr>
              <a:t> la </a:t>
            </a:r>
            <a:r>
              <a:rPr lang="es-ES" dirty="0">
                <a:latin typeface="Comic Sans MS" panose="030F0702030302020204" pitchFamily="66" charset="0"/>
              </a:rPr>
              <a:t>densidad volumétrica de masa (ρ[kg/m</a:t>
            </a:r>
            <a:r>
              <a:rPr lang="es-ES" baseline="30000" dirty="0">
                <a:latin typeface="Comic Sans MS" panose="030F0702030302020204" pitchFamily="66" charset="0"/>
              </a:rPr>
              <a:t>3</a:t>
            </a:r>
            <a:r>
              <a:rPr lang="es-ES" dirty="0">
                <a:latin typeface="Comic Sans MS" panose="030F0702030302020204" pitchFamily="66" charset="0"/>
              </a:rPr>
              <a:t>]). </a:t>
            </a:r>
            <a:endParaRPr lang="es-CL" dirty="0">
              <a:latin typeface="Comic Sans MS" panose="030F0702030302020204" pitchFamily="66" charset="0"/>
            </a:endParaRPr>
          </a:p>
          <a:p>
            <a:pPr marL="0" indent="0">
              <a:buNone/>
            </a:pPr>
            <a:endParaRPr lang="es-CL" dirty="0">
              <a:latin typeface="Comic Sans MS" panose="030F0702030302020204" pitchFamily="66" charset="0"/>
            </a:endParaRPr>
          </a:p>
          <a:p>
            <a:pPr marL="0" indent="0" algn="just">
              <a:buNone/>
            </a:pPr>
            <a:r>
              <a:rPr lang="es-ES" dirty="0">
                <a:latin typeface="Comic Sans MS" panose="030F0702030302020204" pitchFamily="66" charset="0"/>
              </a:rPr>
              <a:t>Determinar, aplicando el análisis dimensional, la dependencia entre las </a:t>
            </a:r>
            <a:r>
              <a:rPr lang="es-ES" dirty="0" smtClean="0">
                <a:latin typeface="Comic Sans MS" panose="030F0702030302020204" pitchFamily="66" charset="0"/>
              </a:rPr>
              <a:t>variables.</a:t>
            </a:r>
            <a:endParaRPr lang="es-CL" dirty="0">
              <a:latin typeface="Comic Sans MS" panose="030F0702030302020204" pitchFamily="66" charset="0"/>
            </a:endParaRPr>
          </a:p>
          <a:p>
            <a:pPr marL="0" indent="0">
              <a:buNone/>
            </a:pPr>
            <a:r>
              <a:rPr lang="es-ES" dirty="0">
                <a:latin typeface="Comic Sans MS" panose="030F0702030302020204" pitchFamily="66" charset="0"/>
              </a:rPr>
              <a:t> </a:t>
            </a:r>
            <a:endParaRPr lang="es-CL" dirty="0">
              <a:latin typeface="Comic Sans MS" panose="030F0702030302020204" pitchFamily="66" charset="0"/>
            </a:endParaRPr>
          </a:p>
          <a:p>
            <a:pPr marL="0" indent="0">
              <a:buNone/>
            </a:pPr>
            <a:r>
              <a:rPr lang="es-ES" u="sng" dirty="0">
                <a:latin typeface="Comic Sans MS" panose="030F0702030302020204" pitchFamily="66" charset="0"/>
              </a:rPr>
              <a:t>Solución</a:t>
            </a:r>
            <a:r>
              <a:rPr lang="es-ES" dirty="0">
                <a:latin typeface="Comic Sans MS" panose="030F0702030302020204" pitchFamily="66" charset="0"/>
              </a:rPr>
              <a:t>:</a:t>
            </a:r>
            <a:endParaRPr lang="es-CL" dirty="0">
              <a:latin typeface="Comic Sans MS" panose="030F0702030302020204" pitchFamily="66" charset="0"/>
            </a:endParaRPr>
          </a:p>
          <a:p>
            <a:pPr marL="0" indent="0">
              <a:buNone/>
            </a:pPr>
            <a:r>
              <a:rPr lang="es-ES" dirty="0">
                <a:latin typeface="Comic Sans MS" panose="030F0702030302020204" pitchFamily="66" charset="0"/>
              </a:rPr>
              <a:t> </a:t>
            </a:r>
            <a:endParaRPr lang="es-CL" dirty="0">
              <a:latin typeface="Comic Sans MS" panose="030F0702030302020204" pitchFamily="66" charset="0"/>
            </a:endParaRPr>
          </a:p>
          <a:p>
            <a:pPr marL="0" lvl="0" indent="0">
              <a:buNone/>
            </a:pPr>
            <a:r>
              <a:rPr lang="es-ES" dirty="0" smtClean="0">
                <a:latin typeface="Comic Sans MS" panose="030F0702030302020204" pitchFamily="66" charset="0"/>
              </a:rPr>
              <a:t>i) Escribir </a:t>
            </a:r>
            <a:r>
              <a:rPr lang="es-ES" dirty="0">
                <a:latin typeface="Comic Sans MS" panose="030F0702030302020204" pitchFamily="66" charset="0"/>
              </a:rPr>
              <a:t>las </a:t>
            </a:r>
            <a:r>
              <a:rPr lang="es-ES" u="sng" dirty="0">
                <a:latin typeface="Comic Sans MS" panose="030F0702030302020204" pitchFamily="66" charset="0"/>
              </a:rPr>
              <a:t>unidades de medida</a:t>
            </a:r>
            <a:r>
              <a:rPr lang="es-ES" dirty="0">
                <a:latin typeface="Comic Sans MS" panose="030F0702030302020204" pitchFamily="66" charset="0"/>
              </a:rPr>
              <a:t> de cada elemento y sus </a:t>
            </a:r>
            <a:r>
              <a:rPr lang="es-ES" dirty="0" smtClean="0">
                <a:latin typeface="Comic Sans MS" panose="030F0702030302020204" pitchFamily="66" charset="0"/>
              </a:rPr>
              <a:t>c</a:t>
            </a:r>
            <a:r>
              <a:rPr lang="es-ES" u="sng" dirty="0" smtClean="0">
                <a:latin typeface="Comic Sans MS" panose="030F0702030302020204" pitchFamily="66" charset="0"/>
              </a:rPr>
              <a:t>orrespondientes </a:t>
            </a:r>
            <a:r>
              <a:rPr lang="es-ES" u="sng" dirty="0">
                <a:latin typeface="Comic Sans MS" panose="030F0702030302020204" pitchFamily="66" charset="0"/>
              </a:rPr>
              <a:t>dimensiones</a:t>
            </a:r>
            <a:r>
              <a:rPr lang="es-ES" dirty="0">
                <a:latin typeface="Comic Sans MS" panose="030F0702030302020204" pitchFamily="66" charset="0"/>
              </a:rPr>
              <a:t>:</a:t>
            </a:r>
            <a:endParaRPr lang="es-CL" dirty="0">
              <a:latin typeface="Comic Sans MS" panose="030F0702030302020204" pitchFamily="66" charset="0"/>
            </a:endParaRPr>
          </a:p>
          <a:p>
            <a:endParaRPr lang="es-CL" dirty="0">
              <a:latin typeface="Comic Sans MS" panose="030F0702030302020204" pitchFamily="66" charset="0"/>
            </a:endParaRPr>
          </a:p>
          <a:p>
            <a:pPr marL="0" indent="0">
              <a:buNone/>
            </a:pPr>
            <a:r>
              <a:rPr lang="es-ES" dirty="0" smtClean="0">
                <a:latin typeface="Comic Sans MS" panose="030F0702030302020204" pitchFamily="66" charset="0"/>
              </a:rPr>
              <a:t>    MAGNITUD             </a:t>
            </a:r>
            <a:r>
              <a:rPr lang="es-ES" dirty="0">
                <a:latin typeface="Comic Sans MS" panose="030F0702030302020204" pitchFamily="66" charset="0"/>
              </a:rPr>
              <a:t>UNIDAD                   DIMENSIÓN</a:t>
            </a:r>
            <a:endParaRPr lang="es-CL" dirty="0">
              <a:latin typeface="Comic Sans MS" panose="030F0702030302020204" pitchFamily="66" charset="0"/>
            </a:endParaRPr>
          </a:p>
          <a:p>
            <a:pPr marL="0" indent="0">
              <a:buNone/>
            </a:pPr>
            <a:r>
              <a:rPr lang="es-ES" dirty="0">
                <a:latin typeface="Comic Sans MS" panose="030F0702030302020204" pitchFamily="66" charset="0"/>
              </a:rPr>
              <a:t> </a:t>
            </a:r>
            <a:endParaRPr lang="es-CL" dirty="0">
              <a:latin typeface="Comic Sans MS" panose="030F0702030302020204" pitchFamily="66" charset="0"/>
            </a:endParaRPr>
          </a:p>
          <a:p>
            <a:r>
              <a:rPr lang="es-ES" dirty="0">
                <a:latin typeface="Comic Sans MS" panose="030F0702030302020204" pitchFamily="66" charset="0"/>
              </a:rPr>
              <a:t>Longitud 	 :	d[m]		</a:t>
            </a:r>
            <a:r>
              <a:rPr lang="es-ES" dirty="0" smtClean="0">
                <a:latin typeface="Comic Sans MS" panose="030F0702030302020204" pitchFamily="66" charset="0"/>
              </a:rPr>
              <a:t>  </a:t>
            </a:r>
            <a:r>
              <a:rPr lang="es-ES" dirty="0">
                <a:latin typeface="Comic Sans MS" panose="030F0702030302020204" pitchFamily="66" charset="0"/>
                <a:sym typeface="Wingdings"/>
              </a:rPr>
              <a:t></a:t>
            </a:r>
            <a:r>
              <a:rPr lang="es-ES" dirty="0">
                <a:latin typeface="Comic Sans MS" panose="030F0702030302020204" pitchFamily="66" charset="0"/>
              </a:rPr>
              <a:t>	</a:t>
            </a:r>
            <a:r>
              <a:rPr lang="es-ES" dirty="0" err="1">
                <a:latin typeface="Comic Sans MS" panose="030F0702030302020204" pitchFamily="66" charset="0"/>
              </a:rPr>
              <a:t>dim</a:t>
            </a:r>
            <a:r>
              <a:rPr lang="es-ES" dirty="0">
                <a:latin typeface="Comic Sans MS" panose="030F0702030302020204" pitchFamily="66" charset="0"/>
              </a:rPr>
              <a:t>(d) =L</a:t>
            </a:r>
            <a:endParaRPr lang="es-CL" dirty="0">
              <a:latin typeface="Comic Sans MS" panose="030F0702030302020204" pitchFamily="66" charset="0"/>
            </a:endParaRPr>
          </a:p>
          <a:p>
            <a:r>
              <a:rPr lang="es-ES" dirty="0">
                <a:latin typeface="Comic Sans MS" panose="030F0702030302020204" pitchFamily="66" charset="0"/>
              </a:rPr>
              <a:t>Fuerza	 :           F[kg m/s</a:t>
            </a:r>
            <a:r>
              <a:rPr lang="es-ES" baseline="30000" dirty="0">
                <a:latin typeface="Comic Sans MS" panose="030F0702030302020204" pitchFamily="66" charset="0"/>
              </a:rPr>
              <a:t>2</a:t>
            </a:r>
            <a:r>
              <a:rPr lang="es-ES" dirty="0">
                <a:latin typeface="Comic Sans MS" panose="030F0702030302020204" pitchFamily="66" charset="0"/>
              </a:rPr>
              <a:t>]          </a:t>
            </a:r>
            <a:r>
              <a:rPr lang="es-ES" dirty="0" smtClean="0">
                <a:latin typeface="Comic Sans MS" panose="030F0702030302020204" pitchFamily="66" charset="0"/>
              </a:rPr>
              <a:t>    </a:t>
            </a:r>
            <a:r>
              <a:rPr lang="es-ES" dirty="0" smtClean="0">
                <a:latin typeface="Comic Sans MS" panose="030F0702030302020204" pitchFamily="66" charset="0"/>
                <a:sym typeface="Wingdings"/>
              </a:rPr>
              <a:t></a:t>
            </a:r>
            <a:r>
              <a:rPr lang="es-ES" dirty="0" smtClean="0">
                <a:latin typeface="Comic Sans MS" panose="030F0702030302020204" pitchFamily="66" charset="0"/>
              </a:rPr>
              <a:t>        </a:t>
            </a:r>
            <a:r>
              <a:rPr lang="es-ES" dirty="0" err="1">
                <a:latin typeface="Comic Sans MS" panose="030F0702030302020204" pitchFamily="66" charset="0"/>
              </a:rPr>
              <a:t>dim</a:t>
            </a:r>
            <a:r>
              <a:rPr lang="es-ES" dirty="0">
                <a:latin typeface="Comic Sans MS" panose="030F0702030302020204" pitchFamily="66" charset="0"/>
              </a:rPr>
              <a:t>(F)=M L T</a:t>
            </a:r>
            <a:r>
              <a:rPr lang="es-ES" baseline="30000" dirty="0">
                <a:latin typeface="Comic Sans MS" panose="030F0702030302020204" pitchFamily="66" charset="0"/>
              </a:rPr>
              <a:t>-2</a:t>
            </a:r>
            <a:endParaRPr lang="es-CL" dirty="0">
              <a:latin typeface="Comic Sans MS" panose="030F0702030302020204" pitchFamily="66" charset="0"/>
            </a:endParaRPr>
          </a:p>
          <a:p>
            <a:r>
              <a:rPr lang="es-ES" dirty="0">
                <a:latin typeface="Comic Sans MS" panose="030F0702030302020204" pitchFamily="66" charset="0"/>
              </a:rPr>
              <a:t>Densidad	 :	ρ[kg /m</a:t>
            </a:r>
            <a:r>
              <a:rPr lang="es-ES" baseline="30000" dirty="0">
                <a:latin typeface="Comic Sans MS" panose="030F0702030302020204" pitchFamily="66" charset="0"/>
              </a:rPr>
              <a:t>3</a:t>
            </a:r>
            <a:r>
              <a:rPr lang="es-ES" dirty="0">
                <a:latin typeface="Comic Sans MS" panose="030F0702030302020204" pitchFamily="66" charset="0"/>
              </a:rPr>
              <a:t>]   	 </a:t>
            </a:r>
            <a:r>
              <a:rPr lang="es-ES" dirty="0" smtClean="0">
                <a:latin typeface="Comic Sans MS" panose="030F0702030302020204" pitchFamily="66" charset="0"/>
              </a:rPr>
              <a:t> </a:t>
            </a:r>
            <a:r>
              <a:rPr lang="es-ES" dirty="0" smtClean="0">
                <a:latin typeface="Comic Sans MS" panose="030F0702030302020204" pitchFamily="66" charset="0"/>
                <a:sym typeface="Wingdings"/>
              </a:rPr>
              <a:t></a:t>
            </a:r>
            <a:r>
              <a:rPr lang="es-ES" dirty="0">
                <a:latin typeface="Comic Sans MS" panose="030F0702030302020204" pitchFamily="66" charset="0"/>
              </a:rPr>
              <a:t>	</a:t>
            </a:r>
            <a:r>
              <a:rPr lang="es-ES" dirty="0" err="1">
                <a:latin typeface="Comic Sans MS" panose="030F0702030302020204" pitchFamily="66" charset="0"/>
              </a:rPr>
              <a:t>dim</a:t>
            </a:r>
            <a:r>
              <a:rPr lang="es-ES" dirty="0">
                <a:latin typeface="Comic Sans MS" panose="030F0702030302020204" pitchFamily="66" charset="0"/>
              </a:rPr>
              <a:t>(ρ) = M L</a:t>
            </a:r>
            <a:r>
              <a:rPr lang="es-ES" baseline="30000" dirty="0">
                <a:latin typeface="Comic Sans MS" panose="030F0702030302020204" pitchFamily="66" charset="0"/>
              </a:rPr>
              <a:t>-3</a:t>
            </a:r>
            <a:endParaRPr lang="es-CL" dirty="0">
              <a:latin typeface="Comic Sans MS" panose="030F0702030302020204" pitchFamily="66" charset="0"/>
            </a:endParaRPr>
          </a:p>
          <a:p>
            <a:r>
              <a:rPr lang="es-ES" dirty="0">
                <a:latin typeface="Comic Sans MS" panose="030F0702030302020204" pitchFamily="66" charset="0"/>
              </a:rPr>
              <a:t>Frecuencia	 :	f[1/s]	 	 </a:t>
            </a:r>
            <a:r>
              <a:rPr lang="es-ES" dirty="0" smtClean="0">
                <a:latin typeface="Comic Sans MS" panose="030F0702030302020204" pitchFamily="66" charset="0"/>
              </a:rPr>
              <a:t> </a:t>
            </a:r>
            <a:r>
              <a:rPr lang="es-ES" dirty="0" smtClean="0">
                <a:latin typeface="Comic Sans MS" panose="030F0702030302020204" pitchFamily="66" charset="0"/>
                <a:sym typeface="Wingdings"/>
              </a:rPr>
              <a:t></a:t>
            </a:r>
            <a:r>
              <a:rPr lang="es-ES" dirty="0" smtClean="0">
                <a:latin typeface="Comic Sans MS" panose="030F0702030302020204" pitchFamily="66" charset="0"/>
              </a:rPr>
              <a:t>        </a:t>
            </a:r>
            <a:r>
              <a:rPr lang="es-ES" dirty="0" err="1">
                <a:latin typeface="Comic Sans MS" panose="030F0702030302020204" pitchFamily="66" charset="0"/>
              </a:rPr>
              <a:t>dim</a:t>
            </a:r>
            <a:r>
              <a:rPr lang="es-ES" dirty="0">
                <a:latin typeface="Comic Sans MS" panose="030F0702030302020204" pitchFamily="66" charset="0"/>
              </a:rPr>
              <a:t>(f) = T</a:t>
            </a:r>
            <a:r>
              <a:rPr lang="es-ES" baseline="30000" dirty="0">
                <a:latin typeface="Comic Sans MS" panose="030F0702030302020204" pitchFamily="66" charset="0"/>
              </a:rPr>
              <a:t>-1</a:t>
            </a:r>
            <a:endParaRPr lang="es-CL" dirty="0">
              <a:latin typeface="Comic Sans MS" panose="030F0702030302020204" pitchFamily="66" charset="0"/>
            </a:endParaRPr>
          </a:p>
          <a:p>
            <a:pPr marL="0" indent="0">
              <a:buNone/>
            </a:pPr>
            <a:r>
              <a:rPr lang="es-ES" dirty="0"/>
              <a:t> </a:t>
            </a:r>
            <a:endParaRPr lang="es-CL" dirty="0"/>
          </a:p>
          <a:p>
            <a:endParaRPr lang="es-CL" dirty="0"/>
          </a:p>
        </p:txBody>
      </p:sp>
    </p:spTree>
    <p:extLst>
      <p:ext uri="{BB962C8B-B14F-4D97-AF65-F5344CB8AC3E}">
        <p14:creationId xmlns:p14="http://schemas.microsoft.com/office/powerpoint/2010/main" val="305567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 calcmode="lin" valueType="num">
                                      <p:cBhvr additive="base">
                                        <p:cTn id="1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 calcmode="lin" valueType="num">
                                      <p:cBhvr additive="base">
                                        <p:cTn id="1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anim calcmode="lin" valueType="num">
                                      <p:cBhvr additive="base">
                                        <p:cTn id="2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 calcmode="lin" valueType="num">
                                      <p:cBhvr additive="base">
                                        <p:cTn id="2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 calcmode="lin" valueType="num">
                                      <p:cBhvr additive="base">
                                        <p:cTn id="31"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2" end="12"/>
                                            </p:txEl>
                                          </p:spTgt>
                                        </p:tgtEl>
                                        <p:attrNameLst>
                                          <p:attrName>style.visibility</p:attrName>
                                        </p:attrNameLst>
                                      </p:cBhvr>
                                      <p:to>
                                        <p:strVal val="visible"/>
                                      </p:to>
                                    </p:set>
                                    <p:anim calcmode="lin" valueType="num">
                                      <p:cBhvr additive="base">
                                        <p:cTn id="3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13" end="13"/>
                                            </p:txEl>
                                          </p:spTgt>
                                        </p:tgtEl>
                                        <p:attrNameLst>
                                          <p:attrName>style.visibility</p:attrName>
                                        </p:attrNameLst>
                                      </p:cBhvr>
                                      <p:to>
                                        <p:strVal val="visible"/>
                                      </p:to>
                                    </p:set>
                                    <p:anim calcmode="lin" valueType="num">
                                      <p:cBhvr additive="base">
                                        <p:cTn id="39"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14" end="14"/>
                                            </p:txEl>
                                          </p:spTgt>
                                        </p:tgtEl>
                                        <p:attrNameLst>
                                          <p:attrName>style.visibility</p:attrName>
                                        </p:attrNameLst>
                                      </p:cBhvr>
                                      <p:to>
                                        <p:strVal val="visible"/>
                                      </p:to>
                                    </p:set>
                                    <p:anim calcmode="lin" valueType="num">
                                      <p:cBhvr additive="base">
                                        <p:cTn id="43"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487888"/>
          </a:xfrm>
        </p:spPr>
        <p:txBody>
          <a:bodyPr>
            <a:normAutofit/>
          </a:bodyPr>
          <a:lstStyle/>
          <a:p>
            <a:pPr marL="0" lvl="0" indent="0">
              <a:buNone/>
            </a:pPr>
            <a:r>
              <a:rPr lang="es-ES" dirty="0" smtClean="0">
                <a:latin typeface="Comic Sans MS" panose="030F0702030302020204" pitchFamily="66" charset="0"/>
              </a:rPr>
              <a:t>ii) Plantear </a:t>
            </a:r>
            <a:r>
              <a:rPr lang="es-ES" dirty="0">
                <a:latin typeface="Comic Sans MS" panose="030F0702030302020204" pitchFamily="66" charset="0"/>
              </a:rPr>
              <a:t>la </a:t>
            </a:r>
            <a:r>
              <a:rPr lang="es-ES" u="sng" dirty="0">
                <a:latin typeface="Comic Sans MS" panose="030F0702030302020204" pitchFamily="66" charset="0"/>
              </a:rPr>
              <a:t>proporcionalidad</a:t>
            </a:r>
            <a:r>
              <a:rPr lang="es-ES" dirty="0">
                <a:latin typeface="Comic Sans MS" panose="030F0702030302020204" pitchFamily="66" charset="0"/>
              </a:rPr>
              <a:t>:</a:t>
            </a:r>
            <a:endParaRPr lang="es-CL" dirty="0">
              <a:latin typeface="Comic Sans MS" panose="030F0702030302020204" pitchFamily="66" charset="0"/>
            </a:endParaRPr>
          </a:p>
          <a:p>
            <a:pPr marL="0" indent="0">
              <a:buNone/>
            </a:pPr>
            <a:r>
              <a:rPr lang="es-ES" dirty="0">
                <a:latin typeface="Comic Sans MS" panose="030F0702030302020204" pitchFamily="66" charset="0"/>
              </a:rPr>
              <a:t> </a:t>
            </a:r>
            <a:endParaRPr lang="es-CL" dirty="0">
              <a:latin typeface="Comic Sans MS" panose="030F0702030302020204" pitchFamily="66" charset="0"/>
            </a:endParaRPr>
          </a:p>
          <a:p>
            <a:pPr marL="0" indent="0">
              <a:buNone/>
            </a:pPr>
            <a:r>
              <a:rPr lang="es-ES" dirty="0" smtClean="0">
                <a:latin typeface="Comic Sans MS" panose="030F0702030302020204" pitchFamily="66" charset="0"/>
              </a:rPr>
              <a:t> f   </a:t>
            </a:r>
            <a:r>
              <a:rPr lang="es-ES" dirty="0">
                <a:latin typeface="Comic Sans MS" panose="030F0702030302020204" pitchFamily="66" charset="0"/>
                <a:sym typeface="Symbol"/>
              </a:rPr>
              <a:t></a:t>
            </a:r>
            <a:r>
              <a:rPr lang="es-ES" dirty="0">
                <a:latin typeface="Comic Sans MS" panose="030F0702030302020204" pitchFamily="66" charset="0"/>
              </a:rPr>
              <a:t>  d</a:t>
            </a:r>
            <a:r>
              <a:rPr lang="es-ES" baseline="30000" dirty="0">
                <a:latin typeface="Comic Sans MS" panose="030F0702030302020204" pitchFamily="66" charset="0"/>
              </a:rPr>
              <a:t>a</a:t>
            </a:r>
            <a:r>
              <a:rPr lang="es-ES" dirty="0">
                <a:latin typeface="Comic Sans MS" panose="030F0702030302020204" pitchFamily="66" charset="0"/>
              </a:rPr>
              <a:t> </a:t>
            </a:r>
            <a:r>
              <a:rPr lang="es-ES" dirty="0" err="1">
                <a:latin typeface="Comic Sans MS" panose="030F0702030302020204" pitchFamily="66" charset="0"/>
              </a:rPr>
              <a:t>F</a:t>
            </a:r>
            <a:r>
              <a:rPr lang="es-ES" baseline="30000" dirty="0" err="1">
                <a:latin typeface="Comic Sans MS" panose="030F0702030302020204" pitchFamily="66" charset="0"/>
              </a:rPr>
              <a:t>b</a:t>
            </a:r>
            <a:r>
              <a:rPr lang="es-ES" dirty="0">
                <a:latin typeface="Comic Sans MS" panose="030F0702030302020204" pitchFamily="66" charset="0"/>
              </a:rPr>
              <a:t> </a:t>
            </a:r>
            <a:r>
              <a:rPr lang="es-ES" dirty="0" err="1">
                <a:latin typeface="Comic Sans MS" panose="030F0702030302020204" pitchFamily="66" charset="0"/>
              </a:rPr>
              <a:t>ρ</a:t>
            </a:r>
            <a:r>
              <a:rPr lang="es-ES" baseline="30000" dirty="0" err="1">
                <a:latin typeface="Comic Sans MS" panose="030F0702030302020204" pitchFamily="66" charset="0"/>
              </a:rPr>
              <a:t>c</a:t>
            </a:r>
            <a:endParaRPr lang="es-CL" dirty="0">
              <a:latin typeface="Comic Sans MS" panose="030F0702030302020204" pitchFamily="66" charset="0"/>
            </a:endParaRPr>
          </a:p>
          <a:p>
            <a:pPr marL="0" indent="0">
              <a:buNone/>
            </a:pPr>
            <a:r>
              <a:rPr lang="es-ES" dirty="0">
                <a:latin typeface="Comic Sans MS" panose="030F0702030302020204" pitchFamily="66" charset="0"/>
              </a:rPr>
              <a:t> </a:t>
            </a:r>
            <a:endParaRPr lang="es-CL" dirty="0">
              <a:latin typeface="Comic Sans MS" panose="030F0702030302020204" pitchFamily="66" charset="0"/>
            </a:endParaRPr>
          </a:p>
          <a:p>
            <a:r>
              <a:rPr lang="es-ES" dirty="0">
                <a:latin typeface="Comic Sans MS" panose="030F0702030302020204" pitchFamily="66" charset="0"/>
              </a:rPr>
              <a:t>donde: “a”, “b” y “c” son las incógnitas que permitirán encontrar la equivalencia.</a:t>
            </a:r>
            <a:endParaRPr lang="es-CL" dirty="0">
              <a:latin typeface="Comic Sans MS" panose="030F0702030302020204" pitchFamily="66" charset="0"/>
            </a:endParaRPr>
          </a:p>
          <a:p>
            <a:pPr marL="0" indent="0">
              <a:buNone/>
            </a:pPr>
            <a:r>
              <a:rPr lang="es-ES" dirty="0">
                <a:latin typeface="Comic Sans MS" panose="030F0702030302020204" pitchFamily="66" charset="0"/>
              </a:rPr>
              <a:t> </a:t>
            </a:r>
            <a:endParaRPr lang="es-CL" dirty="0">
              <a:latin typeface="Comic Sans MS" panose="030F0702030302020204" pitchFamily="66" charset="0"/>
            </a:endParaRPr>
          </a:p>
          <a:p>
            <a:pPr marL="0" lvl="0" indent="0">
              <a:buNone/>
            </a:pPr>
            <a:r>
              <a:rPr lang="es-ES" dirty="0" smtClean="0">
                <a:latin typeface="Comic Sans MS" panose="030F0702030302020204" pitchFamily="66" charset="0"/>
              </a:rPr>
              <a:t>iii)  Escribir </a:t>
            </a:r>
            <a:r>
              <a:rPr lang="es-ES" dirty="0">
                <a:latin typeface="Comic Sans MS" panose="030F0702030302020204" pitchFamily="66" charset="0"/>
              </a:rPr>
              <a:t>la </a:t>
            </a:r>
            <a:r>
              <a:rPr lang="es-ES" u="sng" dirty="0">
                <a:latin typeface="Comic Sans MS" panose="030F0702030302020204" pitchFamily="66" charset="0"/>
              </a:rPr>
              <a:t>ecuación dimensional</a:t>
            </a:r>
            <a:r>
              <a:rPr lang="es-ES" dirty="0">
                <a:latin typeface="Comic Sans MS" panose="030F0702030302020204" pitchFamily="66" charset="0"/>
              </a:rPr>
              <a:t> (en la que se cambia el símbolo “alfa” por el “igual”):</a:t>
            </a:r>
            <a:endParaRPr lang="es-CL" dirty="0">
              <a:latin typeface="Comic Sans MS" panose="030F0702030302020204" pitchFamily="66" charset="0"/>
            </a:endParaRPr>
          </a:p>
          <a:p>
            <a:pPr marL="0" indent="0">
              <a:buNone/>
            </a:pPr>
            <a:endParaRPr lang="es-CL" dirty="0">
              <a:latin typeface="Comic Sans MS" panose="030F0702030302020204" pitchFamily="66" charset="0"/>
            </a:endParaRPr>
          </a:p>
          <a:p>
            <a:r>
              <a:rPr lang="pt-BR" dirty="0" err="1" smtClean="0">
                <a:latin typeface="Comic Sans MS" panose="030F0702030302020204" pitchFamily="66" charset="0"/>
              </a:rPr>
              <a:t>Dim</a:t>
            </a:r>
            <a:r>
              <a:rPr lang="pt-BR" dirty="0" smtClean="0">
                <a:latin typeface="Comic Sans MS" panose="030F0702030302020204" pitchFamily="66" charset="0"/>
              </a:rPr>
              <a:t>(f) </a:t>
            </a:r>
            <a:r>
              <a:rPr lang="pt-BR" dirty="0">
                <a:latin typeface="Comic Sans MS" panose="030F0702030302020204" pitchFamily="66" charset="0"/>
              </a:rPr>
              <a:t>= [</a:t>
            </a:r>
            <a:r>
              <a:rPr lang="pt-BR" dirty="0" err="1">
                <a:latin typeface="Comic Sans MS" panose="030F0702030302020204" pitchFamily="66" charset="0"/>
              </a:rPr>
              <a:t>dim</a:t>
            </a:r>
            <a:r>
              <a:rPr lang="pt-BR" dirty="0">
                <a:latin typeface="Comic Sans MS" panose="030F0702030302020204" pitchFamily="66" charset="0"/>
              </a:rPr>
              <a:t>(d)]</a:t>
            </a:r>
            <a:r>
              <a:rPr lang="pt-BR" baseline="30000" dirty="0">
                <a:latin typeface="Comic Sans MS" panose="030F0702030302020204" pitchFamily="66" charset="0"/>
              </a:rPr>
              <a:t>a  </a:t>
            </a:r>
            <a:r>
              <a:rPr lang="pt-BR" dirty="0">
                <a:latin typeface="Comic Sans MS" panose="030F0702030302020204" pitchFamily="66" charset="0"/>
              </a:rPr>
              <a:t>[</a:t>
            </a:r>
            <a:r>
              <a:rPr lang="pt-BR" dirty="0" err="1">
                <a:latin typeface="Comic Sans MS" panose="030F0702030302020204" pitchFamily="66" charset="0"/>
              </a:rPr>
              <a:t>dim</a:t>
            </a:r>
            <a:r>
              <a:rPr lang="pt-BR" dirty="0">
                <a:latin typeface="Comic Sans MS" panose="030F0702030302020204" pitchFamily="66" charset="0"/>
              </a:rPr>
              <a:t>(F)]</a:t>
            </a:r>
            <a:r>
              <a:rPr lang="pt-BR" baseline="30000" dirty="0">
                <a:latin typeface="Comic Sans MS" panose="030F0702030302020204" pitchFamily="66" charset="0"/>
              </a:rPr>
              <a:t>b  </a:t>
            </a:r>
            <a:r>
              <a:rPr lang="pt-BR" dirty="0">
                <a:latin typeface="Comic Sans MS" panose="030F0702030302020204" pitchFamily="66" charset="0"/>
              </a:rPr>
              <a:t>[</a:t>
            </a:r>
            <a:r>
              <a:rPr lang="pt-BR" dirty="0" err="1">
                <a:latin typeface="Comic Sans MS" panose="030F0702030302020204" pitchFamily="66" charset="0"/>
              </a:rPr>
              <a:t>dim</a:t>
            </a:r>
            <a:r>
              <a:rPr lang="pt-BR" dirty="0">
                <a:latin typeface="Comic Sans MS" panose="030F0702030302020204" pitchFamily="66" charset="0"/>
              </a:rPr>
              <a:t>(</a:t>
            </a:r>
            <a:r>
              <a:rPr lang="es-ES" dirty="0">
                <a:latin typeface="Comic Sans MS" panose="030F0702030302020204" pitchFamily="66" charset="0"/>
              </a:rPr>
              <a:t>ρ</a:t>
            </a:r>
            <a:r>
              <a:rPr lang="pt-BR" dirty="0">
                <a:latin typeface="Comic Sans MS" panose="030F0702030302020204" pitchFamily="66" charset="0"/>
              </a:rPr>
              <a:t>)]</a:t>
            </a:r>
            <a:r>
              <a:rPr lang="pt-BR" baseline="30000" dirty="0">
                <a:latin typeface="Comic Sans MS" panose="030F0702030302020204" pitchFamily="66" charset="0"/>
              </a:rPr>
              <a:t>c</a:t>
            </a:r>
            <a:endParaRPr lang="es-CL" dirty="0">
              <a:latin typeface="Comic Sans MS" panose="030F0702030302020204" pitchFamily="66" charset="0"/>
            </a:endParaRPr>
          </a:p>
          <a:p>
            <a:pPr marL="0" indent="0">
              <a:buNone/>
            </a:pPr>
            <a:endParaRPr lang="es-CL" dirty="0"/>
          </a:p>
        </p:txBody>
      </p:sp>
    </p:spTree>
    <p:extLst>
      <p:ext uri="{BB962C8B-B14F-4D97-AF65-F5344CB8AC3E}">
        <p14:creationId xmlns:p14="http://schemas.microsoft.com/office/powerpoint/2010/main" val="194857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1000"/>
                                        <p:tgtEl>
                                          <p:spTgt spid="3">
                                            <p:txEl>
                                              <p:pRg st="6" end="6"/>
                                            </p:txEl>
                                          </p:spTgt>
                                        </p:tgtEl>
                                      </p:cBhvr>
                                    </p:animEffect>
                                    <p:anim calcmode="lin" valueType="num">
                                      <p:cBhvr>
                                        <p:cTn id="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8" end="8"/>
                                            </p:txEl>
                                          </p:spTgt>
                                        </p:tgtEl>
                                        <p:attrNameLst>
                                          <p:attrName>style.visibility</p:attrName>
                                        </p:attrNameLst>
                                      </p:cBhvr>
                                      <p:to>
                                        <p:strVal val="visible"/>
                                      </p:to>
                                    </p:set>
                                    <p:animEffect transition="in" filter="fade">
                                      <p:cBhvr>
                                        <p:cTn id="12" dur="1000"/>
                                        <p:tgtEl>
                                          <p:spTgt spid="3">
                                            <p:txEl>
                                              <p:pRg st="8" end="8"/>
                                            </p:txEl>
                                          </p:spTgt>
                                        </p:tgtEl>
                                      </p:cBhvr>
                                    </p:animEffect>
                                    <p:anim calcmode="lin" valueType="num">
                                      <p:cBhvr>
                                        <p:cTn id="1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430466"/>
            <a:ext cx="8496944" cy="5445224"/>
          </a:xfrm>
        </p:spPr>
        <p:txBody>
          <a:bodyPr>
            <a:normAutofit fontScale="85000" lnSpcReduction="20000"/>
          </a:bodyPr>
          <a:lstStyle/>
          <a:p>
            <a:pPr marL="0" lvl="0" indent="0">
              <a:buNone/>
            </a:pPr>
            <a:r>
              <a:rPr lang="es-ES" sz="3200" dirty="0" smtClean="0">
                <a:latin typeface="Comic Sans MS" panose="030F0702030302020204" pitchFamily="66" charset="0"/>
              </a:rPr>
              <a:t>iv) </a:t>
            </a:r>
            <a:r>
              <a:rPr lang="es-ES" sz="2800" dirty="0" smtClean="0">
                <a:latin typeface="Comic Sans MS" panose="030F0702030302020204" pitchFamily="66" charset="0"/>
              </a:rPr>
              <a:t>Escribir </a:t>
            </a:r>
            <a:r>
              <a:rPr lang="es-ES" sz="2800" dirty="0">
                <a:latin typeface="Comic Sans MS" panose="030F0702030302020204" pitchFamily="66" charset="0"/>
              </a:rPr>
              <a:t>las dimensiones en la ecuación dimensional</a:t>
            </a:r>
            <a:r>
              <a:rPr lang="es-ES" sz="2800" dirty="0" smtClean="0">
                <a:latin typeface="Comic Sans MS" panose="030F0702030302020204" pitchFamily="66" charset="0"/>
              </a:rPr>
              <a:t>:</a:t>
            </a:r>
            <a:endParaRPr lang="es-CL" sz="2800" dirty="0">
              <a:latin typeface="Comic Sans MS" panose="030F0702030302020204" pitchFamily="66" charset="0"/>
            </a:endParaRPr>
          </a:p>
          <a:p>
            <a:pPr marL="0" lvl="0" indent="0">
              <a:buNone/>
            </a:pPr>
            <a:r>
              <a:rPr lang="es-ES" sz="2800" dirty="0">
                <a:latin typeface="Comic Sans MS" panose="030F0702030302020204" pitchFamily="66" charset="0"/>
              </a:rPr>
              <a:t> </a:t>
            </a:r>
            <a:endParaRPr lang="es-CL" sz="2800" dirty="0">
              <a:latin typeface="Comic Sans MS" panose="030F0702030302020204" pitchFamily="66" charset="0"/>
            </a:endParaRPr>
          </a:p>
          <a:p>
            <a:pPr marL="0" indent="0">
              <a:buNone/>
            </a:pPr>
            <a:r>
              <a:rPr lang="es-ES" sz="2800" dirty="0" err="1">
                <a:latin typeface="Comic Sans MS" panose="030F0702030302020204" pitchFamily="66" charset="0"/>
              </a:rPr>
              <a:t>dim</a:t>
            </a:r>
            <a:r>
              <a:rPr lang="es-ES" sz="2800" dirty="0">
                <a:latin typeface="Comic Sans MS" panose="030F0702030302020204" pitchFamily="66" charset="0"/>
              </a:rPr>
              <a:t>(d)=L	</a:t>
            </a:r>
            <a:r>
              <a:rPr lang="es-ES" sz="2800" dirty="0" smtClean="0">
                <a:latin typeface="Comic Sans MS" panose="030F0702030302020204" pitchFamily="66" charset="0"/>
              </a:rPr>
              <a:t>	</a:t>
            </a:r>
            <a:r>
              <a:rPr lang="es-ES" sz="2800" dirty="0" err="1" smtClean="0">
                <a:latin typeface="Comic Sans MS" panose="030F0702030302020204" pitchFamily="66" charset="0"/>
              </a:rPr>
              <a:t>dim</a:t>
            </a:r>
            <a:r>
              <a:rPr lang="es-ES" sz="2800" dirty="0" smtClean="0">
                <a:latin typeface="Comic Sans MS" panose="030F0702030302020204" pitchFamily="66" charset="0"/>
              </a:rPr>
              <a:t>(F</a:t>
            </a:r>
            <a:r>
              <a:rPr lang="es-ES" sz="2800" dirty="0">
                <a:latin typeface="Comic Sans MS" panose="030F0702030302020204" pitchFamily="66" charset="0"/>
              </a:rPr>
              <a:t>)=</a:t>
            </a:r>
            <a:r>
              <a:rPr lang="es-ES" sz="2800" dirty="0" smtClean="0">
                <a:latin typeface="Comic Sans MS" panose="030F0702030302020204" pitchFamily="66" charset="0"/>
              </a:rPr>
              <a:t>MLT</a:t>
            </a:r>
            <a:r>
              <a:rPr lang="es-ES" sz="2800" baseline="30000" dirty="0" smtClean="0">
                <a:latin typeface="Comic Sans MS" panose="030F0702030302020204" pitchFamily="66" charset="0"/>
              </a:rPr>
              <a:t>-2	</a:t>
            </a:r>
            <a:r>
              <a:rPr lang="es-ES" sz="2800" baseline="30000" dirty="0">
                <a:latin typeface="Comic Sans MS" panose="030F0702030302020204" pitchFamily="66" charset="0"/>
              </a:rPr>
              <a:t>	</a:t>
            </a:r>
            <a:r>
              <a:rPr lang="es-ES" sz="2800" baseline="30000" dirty="0" smtClean="0">
                <a:latin typeface="Comic Sans MS" panose="030F0702030302020204" pitchFamily="66" charset="0"/>
              </a:rPr>
              <a:t> </a:t>
            </a:r>
          </a:p>
          <a:p>
            <a:pPr marL="0" indent="0">
              <a:buNone/>
            </a:pPr>
            <a:r>
              <a:rPr lang="es-ES" sz="2800" baseline="30000" dirty="0" smtClean="0">
                <a:latin typeface="Comic Sans MS" panose="030F0702030302020204" pitchFamily="66" charset="0"/>
              </a:rPr>
              <a:t> </a:t>
            </a:r>
            <a:r>
              <a:rPr lang="es-ES" sz="2800" dirty="0" err="1" smtClean="0">
                <a:latin typeface="Comic Sans MS" panose="030F0702030302020204" pitchFamily="66" charset="0"/>
              </a:rPr>
              <a:t>dim</a:t>
            </a:r>
            <a:r>
              <a:rPr lang="es-ES" sz="2800" dirty="0" smtClean="0">
                <a:latin typeface="Comic Sans MS" panose="030F0702030302020204" pitchFamily="66" charset="0"/>
              </a:rPr>
              <a:t>(ρ</a:t>
            </a:r>
            <a:r>
              <a:rPr lang="es-ES" sz="2800" dirty="0">
                <a:latin typeface="Comic Sans MS" panose="030F0702030302020204" pitchFamily="66" charset="0"/>
              </a:rPr>
              <a:t>)=</a:t>
            </a:r>
            <a:r>
              <a:rPr lang="es-ES" sz="2800" dirty="0" smtClean="0">
                <a:latin typeface="Comic Sans MS" panose="030F0702030302020204" pitchFamily="66" charset="0"/>
              </a:rPr>
              <a:t>ML</a:t>
            </a:r>
            <a:r>
              <a:rPr lang="es-ES" sz="2800" baseline="30000" dirty="0" smtClean="0">
                <a:latin typeface="Comic Sans MS" panose="030F0702030302020204" pitchFamily="66" charset="0"/>
              </a:rPr>
              <a:t>-3</a:t>
            </a:r>
            <a:r>
              <a:rPr lang="es-ES" sz="2800" baseline="30000" dirty="0">
                <a:latin typeface="Comic Sans MS" panose="030F0702030302020204" pitchFamily="66" charset="0"/>
              </a:rPr>
              <a:t>	</a:t>
            </a:r>
            <a:r>
              <a:rPr lang="es-ES" sz="2800" baseline="30000" dirty="0" smtClean="0">
                <a:latin typeface="Comic Sans MS" panose="030F0702030302020204" pitchFamily="66" charset="0"/>
              </a:rPr>
              <a:t>                  </a:t>
            </a:r>
            <a:r>
              <a:rPr lang="es-ES" sz="2800" dirty="0" err="1" smtClean="0">
                <a:latin typeface="Comic Sans MS" panose="030F0702030302020204" pitchFamily="66" charset="0"/>
              </a:rPr>
              <a:t>dim</a:t>
            </a:r>
            <a:r>
              <a:rPr lang="es-ES" sz="2800" dirty="0" smtClean="0">
                <a:latin typeface="Comic Sans MS" panose="030F0702030302020204" pitchFamily="66" charset="0"/>
              </a:rPr>
              <a:t>(f</a:t>
            </a:r>
            <a:r>
              <a:rPr lang="es-ES" sz="2800" dirty="0">
                <a:latin typeface="Comic Sans MS" panose="030F0702030302020204" pitchFamily="66" charset="0"/>
              </a:rPr>
              <a:t>)=</a:t>
            </a:r>
            <a:r>
              <a:rPr lang="es-ES" sz="2800" dirty="0" smtClean="0">
                <a:latin typeface="Comic Sans MS" panose="030F0702030302020204" pitchFamily="66" charset="0"/>
              </a:rPr>
              <a:t>T</a:t>
            </a:r>
            <a:r>
              <a:rPr lang="es-ES" sz="2800" baseline="30000" dirty="0" smtClean="0">
                <a:latin typeface="Comic Sans MS" panose="030F0702030302020204" pitchFamily="66" charset="0"/>
              </a:rPr>
              <a:t>-1</a:t>
            </a:r>
            <a:endParaRPr lang="es-CL" sz="2800" dirty="0">
              <a:latin typeface="Comic Sans MS" panose="030F0702030302020204" pitchFamily="66" charset="0"/>
            </a:endParaRPr>
          </a:p>
          <a:p>
            <a:pPr marL="0" indent="0">
              <a:buNone/>
            </a:pPr>
            <a:r>
              <a:rPr lang="pt-BR" sz="2800" dirty="0">
                <a:latin typeface="Comic Sans MS" panose="030F0702030302020204" pitchFamily="66" charset="0"/>
              </a:rPr>
              <a:t> </a:t>
            </a:r>
            <a:endParaRPr lang="es-CL" sz="2800" dirty="0">
              <a:latin typeface="Comic Sans MS" panose="030F0702030302020204" pitchFamily="66" charset="0"/>
            </a:endParaRPr>
          </a:p>
          <a:p>
            <a:pPr marL="0" indent="0">
              <a:buNone/>
            </a:pPr>
            <a:r>
              <a:rPr lang="pt-BR" sz="2800" dirty="0" smtClean="0">
                <a:latin typeface="Comic Sans MS" panose="030F0702030302020204" pitchFamily="66" charset="0"/>
              </a:rPr>
              <a:t>      T</a:t>
            </a:r>
            <a:r>
              <a:rPr lang="pt-BR" sz="2800" baseline="30000" dirty="0" smtClean="0">
                <a:latin typeface="Comic Sans MS" panose="030F0702030302020204" pitchFamily="66" charset="0"/>
              </a:rPr>
              <a:t>-1</a:t>
            </a:r>
            <a:r>
              <a:rPr lang="pt-BR" sz="2800" dirty="0" smtClean="0">
                <a:latin typeface="Comic Sans MS" panose="030F0702030302020204" pitchFamily="66" charset="0"/>
              </a:rPr>
              <a:t> </a:t>
            </a:r>
            <a:r>
              <a:rPr lang="pt-BR" sz="2800" dirty="0">
                <a:latin typeface="Comic Sans MS" panose="030F0702030302020204" pitchFamily="66" charset="0"/>
              </a:rPr>
              <a:t>= L</a:t>
            </a:r>
            <a:r>
              <a:rPr lang="pt-BR" sz="2800" baseline="30000" dirty="0">
                <a:latin typeface="Comic Sans MS" panose="030F0702030302020204" pitchFamily="66" charset="0"/>
              </a:rPr>
              <a:t>a  </a:t>
            </a:r>
            <a:r>
              <a:rPr lang="pt-BR" sz="2800" dirty="0">
                <a:latin typeface="Comic Sans MS" panose="030F0702030302020204" pitchFamily="66" charset="0"/>
              </a:rPr>
              <a:t>(MLT</a:t>
            </a:r>
            <a:r>
              <a:rPr lang="pt-BR" sz="2800" baseline="30000" dirty="0">
                <a:latin typeface="Comic Sans MS" panose="030F0702030302020204" pitchFamily="66" charset="0"/>
              </a:rPr>
              <a:t>-2</a:t>
            </a:r>
            <a:r>
              <a:rPr lang="pt-BR" sz="2800" dirty="0">
                <a:latin typeface="Comic Sans MS" panose="030F0702030302020204" pitchFamily="66" charset="0"/>
              </a:rPr>
              <a:t>)</a:t>
            </a:r>
            <a:r>
              <a:rPr lang="pt-BR" sz="2800" baseline="30000" dirty="0">
                <a:latin typeface="Comic Sans MS" panose="030F0702030302020204" pitchFamily="66" charset="0"/>
              </a:rPr>
              <a:t>b  </a:t>
            </a:r>
            <a:r>
              <a:rPr lang="pt-BR" sz="2800" dirty="0">
                <a:latin typeface="Comic Sans MS" panose="030F0702030302020204" pitchFamily="66" charset="0"/>
              </a:rPr>
              <a:t>(</a:t>
            </a:r>
            <a:r>
              <a:rPr lang="pt-BR" sz="2800" dirty="0" smtClean="0">
                <a:latin typeface="Comic Sans MS" panose="030F0702030302020204" pitchFamily="66" charset="0"/>
              </a:rPr>
              <a:t>ML</a:t>
            </a:r>
            <a:r>
              <a:rPr lang="pt-BR" sz="2800" baseline="30000" dirty="0" smtClean="0">
                <a:latin typeface="Comic Sans MS" panose="030F0702030302020204" pitchFamily="66" charset="0"/>
              </a:rPr>
              <a:t>-3</a:t>
            </a:r>
            <a:r>
              <a:rPr lang="pt-BR" sz="2800" dirty="0" smtClean="0">
                <a:latin typeface="Comic Sans MS" panose="030F0702030302020204" pitchFamily="66" charset="0"/>
              </a:rPr>
              <a:t>)</a:t>
            </a:r>
            <a:r>
              <a:rPr lang="pt-BR" sz="2800" baseline="30000" dirty="0" smtClean="0">
                <a:latin typeface="Comic Sans MS" panose="030F0702030302020204" pitchFamily="66" charset="0"/>
              </a:rPr>
              <a:t>c</a:t>
            </a:r>
            <a:endParaRPr lang="es-CL" sz="2800" dirty="0">
              <a:latin typeface="Comic Sans MS" panose="030F0702030302020204" pitchFamily="66" charset="0"/>
            </a:endParaRPr>
          </a:p>
          <a:p>
            <a:pPr marL="0" indent="0">
              <a:buNone/>
            </a:pPr>
            <a:endParaRPr lang="es-CL" sz="2800" dirty="0">
              <a:latin typeface="Comic Sans MS" panose="030F0702030302020204" pitchFamily="66" charset="0"/>
            </a:endParaRPr>
          </a:p>
          <a:p>
            <a:pPr marL="0" lvl="0" indent="0">
              <a:buNone/>
            </a:pPr>
            <a:r>
              <a:rPr lang="es-ES" sz="2800" dirty="0" smtClean="0">
                <a:latin typeface="Comic Sans MS" panose="030F0702030302020204" pitchFamily="66" charset="0"/>
              </a:rPr>
              <a:t>v) Para </a:t>
            </a:r>
            <a:r>
              <a:rPr lang="es-ES" sz="2800" dirty="0">
                <a:latin typeface="Comic Sans MS" panose="030F0702030302020204" pitchFamily="66" charset="0"/>
              </a:rPr>
              <a:t>resolver la ecuación exponencial, agregar en el primer miembro de ella, los factores que faltan (M y L); agregar L</a:t>
            </a:r>
            <a:r>
              <a:rPr lang="es-ES" sz="2800" baseline="30000" dirty="0">
                <a:latin typeface="Comic Sans MS" panose="030F0702030302020204" pitchFamily="66" charset="0"/>
              </a:rPr>
              <a:t>0</a:t>
            </a:r>
            <a:r>
              <a:rPr lang="es-ES" sz="2800" dirty="0">
                <a:latin typeface="Comic Sans MS" panose="030F0702030302020204" pitchFamily="66" charset="0"/>
              </a:rPr>
              <a:t> y M</a:t>
            </a:r>
            <a:r>
              <a:rPr lang="es-ES" sz="2800" baseline="30000" dirty="0">
                <a:latin typeface="Comic Sans MS" panose="030F0702030302020204" pitchFamily="66" charset="0"/>
              </a:rPr>
              <a:t>0</a:t>
            </a:r>
            <a:r>
              <a:rPr lang="es-ES" sz="2800" dirty="0">
                <a:latin typeface="Comic Sans MS" panose="030F0702030302020204" pitchFamily="66" charset="0"/>
              </a:rPr>
              <a:t> equivale a multiplicar por “1”, con lo cual no se altera la expresión original</a:t>
            </a:r>
            <a:r>
              <a:rPr lang="es-ES" sz="2800" dirty="0" smtClean="0">
                <a:latin typeface="Comic Sans MS" panose="030F0702030302020204" pitchFamily="66" charset="0"/>
              </a:rPr>
              <a:t>.</a:t>
            </a:r>
            <a:endParaRPr lang="es-CL" sz="2800" dirty="0">
              <a:latin typeface="Comic Sans MS" panose="030F0702030302020204" pitchFamily="66" charset="0"/>
            </a:endParaRPr>
          </a:p>
          <a:p>
            <a:pPr marL="0" lvl="0" indent="0">
              <a:buNone/>
            </a:pPr>
            <a:r>
              <a:rPr lang="es-ES" sz="2800" dirty="0">
                <a:latin typeface="Comic Sans MS" panose="030F0702030302020204" pitchFamily="66" charset="0"/>
              </a:rPr>
              <a:t> </a:t>
            </a:r>
            <a:endParaRPr lang="es-CL" sz="2800" dirty="0">
              <a:latin typeface="Comic Sans MS" panose="030F0702030302020204" pitchFamily="66" charset="0"/>
            </a:endParaRPr>
          </a:p>
          <a:p>
            <a:pPr marL="0" indent="0">
              <a:buNone/>
            </a:pPr>
            <a:r>
              <a:rPr lang="es-ES" sz="2800" dirty="0">
                <a:latin typeface="Comic Sans MS" panose="030F0702030302020204" pitchFamily="66" charset="0"/>
              </a:rPr>
              <a:t>L</a:t>
            </a:r>
            <a:r>
              <a:rPr lang="es-ES" sz="2800" baseline="30000" dirty="0">
                <a:latin typeface="Comic Sans MS" panose="030F0702030302020204" pitchFamily="66" charset="0"/>
              </a:rPr>
              <a:t>0</a:t>
            </a:r>
            <a:r>
              <a:rPr lang="es-ES" sz="2800" dirty="0">
                <a:latin typeface="Comic Sans MS" panose="030F0702030302020204" pitchFamily="66" charset="0"/>
              </a:rPr>
              <a:t> M</a:t>
            </a:r>
            <a:r>
              <a:rPr lang="es-ES" sz="2800" baseline="30000" dirty="0">
                <a:latin typeface="Comic Sans MS" panose="030F0702030302020204" pitchFamily="66" charset="0"/>
              </a:rPr>
              <a:t>0</a:t>
            </a:r>
            <a:r>
              <a:rPr lang="es-ES" sz="2800" dirty="0">
                <a:latin typeface="Comic Sans MS" panose="030F0702030302020204" pitchFamily="66" charset="0"/>
              </a:rPr>
              <a:t> T</a:t>
            </a:r>
            <a:r>
              <a:rPr lang="es-ES" sz="2800" baseline="30000" dirty="0">
                <a:latin typeface="Comic Sans MS" panose="030F0702030302020204" pitchFamily="66" charset="0"/>
              </a:rPr>
              <a:t>-1</a:t>
            </a:r>
            <a:r>
              <a:rPr lang="es-ES" sz="2800" dirty="0">
                <a:latin typeface="Comic Sans MS" panose="030F0702030302020204" pitchFamily="66" charset="0"/>
              </a:rPr>
              <a:t> = L</a:t>
            </a:r>
            <a:r>
              <a:rPr lang="es-ES" sz="2800" baseline="30000" dirty="0">
                <a:latin typeface="Comic Sans MS" panose="030F0702030302020204" pitchFamily="66" charset="0"/>
              </a:rPr>
              <a:t>a+b-3c</a:t>
            </a:r>
            <a:r>
              <a:rPr lang="es-ES" sz="2800" dirty="0">
                <a:latin typeface="Comic Sans MS" panose="030F0702030302020204" pitchFamily="66" charset="0"/>
              </a:rPr>
              <a:t> </a:t>
            </a:r>
            <a:r>
              <a:rPr lang="es-ES" sz="2800" dirty="0" err="1">
                <a:latin typeface="Comic Sans MS" panose="030F0702030302020204" pitchFamily="66" charset="0"/>
              </a:rPr>
              <a:t>M</a:t>
            </a:r>
            <a:r>
              <a:rPr lang="es-ES" sz="2800" baseline="30000" dirty="0" err="1">
                <a:latin typeface="Comic Sans MS" panose="030F0702030302020204" pitchFamily="66" charset="0"/>
              </a:rPr>
              <a:t>b+c</a:t>
            </a:r>
            <a:r>
              <a:rPr lang="es-ES" sz="2800" dirty="0">
                <a:latin typeface="Comic Sans MS" panose="030F0702030302020204" pitchFamily="66" charset="0"/>
              </a:rPr>
              <a:t>  T</a:t>
            </a:r>
            <a:r>
              <a:rPr lang="es-ES" sz="2800" baseline="30000" dirty="0">
                <a:latin typeface="Comic Sans MS" panose="030F0702030302020204" pitchFamily="66" charset="0"/>
              </a:rPr>
              <a:t>-2b</a:t>
            </a:r>
            <a:endParaRPr lang="es-CL" sz="2800" dirty="0">
              <a:latin typeface="Comic Sans MS" panose="030F0702030302020204" pitchFamily="66" charset="0"/>
            </a:endParaRPr>
          </a:p>
          <a:p>
            <a:pPr marL="0" indent="0">
              <a:buNone/>
            </a:pPr>
            <a:r>
              <a:rPr lang="es-ES" sz="3200" dirty="0"/>
              <a:t> </a:t>
            </a:r>
            <a:endParaRPr lang="es-CL" sz="3200" dirty="0"/>
          </a:p>
          <a:p>
            <a:pPr marL="0" indent="0">
              <a:buNone/>
            </a:pPr>
            <a:endParaRPr lang="es-ES" dirty="0" smtClean="0"/>
          </a:p>
        </p:txBody>
      </p:sp>
    </p:spTree>
    <p:extLst>
      <p:ext uri="{BB962C8B-B14F-4D97-AF65-F5344CB8AC3E}">
        <p14:creationId xmlns:p14="http://schemas.microsoft.com/office/powerpoint/2010/main" val="2850089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anim calcmode="lin" valueType="num">
                                      <p:cBhvr additive="base">
                                        <p:cTn id="1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anim calcmode="lin" valueType="num">
                                      <p:cBhvr additive="base">
                                        <p:cTn id="1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559896"/>
          </a:xfrm>
        </p:spPr>
        <p:txBody>
          <a:bodyPr/>
          <a:lstStyle/>
          <a:p>
            <a:pPr marL="0" indent="0">
              <a:buNone/>
            </a:pPr>
            <a:r>
              <a:rPr lang="es-ES" dirty="0">
                <a:latin typeface="Comic Sans MS" panose="030F0702030302020204" pitchFamily="66" charset="0"/>
              </a:rPr>
              <a:t>Desde donde se obtiene el sistema de ecuaciones:</a:t>
            </a:r>
            <a:endParaRPr lang="es-CL" dirty="0">
              <a:latin typeface="Comic Sans MS" panose="030F0702030302020204" pitchFamily="66" charset="0"/>
            </a:endParaRPr>
          </a:p>
          <a:p>
            <a:pPr marL="0" indent="0">
              <a:buNone/>
            </a:pPr>
            <a:endParaRPr lang="es-CL" dirty="0" smtClean="0">
              <a:latin typeface="Comic Sans MS" panose="030F0702030302020204" pitchFamily="66" charset="0"/>
            </a:endParaRPr>
          </a:p>
          <a:p>
            <a:pPr marL="0" indent="0">
              <a:buNone/>
            </a:pPr>
            <a:endParaRPr lang="es-CL" dirty="0">
              <a:latin typeface="Comic Sans MS" panose="030F0702030302020204" pitchFamily="66" charset="0"/>
            </a:endParaRPr>
          </a:p>
          <a:p>
            <a:pPr marL="0" indent="0">
              <a:buNone/>
            </a:pPr>
            <a:endParaRPr lang="es-CL" dirty="0" smtClean="0">
              <a:latin typeface="Comic Sans MS" panose="030F0702030302020204" pitchFamily="66" charset="0"/>
            </a:endParaRPr>
          </a:p>
          <a:p>
            <a:pPr marL="0" indent="0">
              <a:buNone/>
            </a:pPr>
            <a:endParaRPr lang="es-CL" dirty="0">
              <a:latin typeface="Comic Sans MS" panose="030F0702030302020204" pitchFamily="66" charset="0"/>
            </a:endParaRPr>
          </a:p>
          <a:p>
            <a:pPr marL="0" indent="0">
              <a:buNone/>
            </a:pPr>
            <a:endParaRPr lang="es-CL" dirty="0" smtClean="0">
              <a:latin typeface="Comic Sans MS" panose="030F0702030302020204" pitchFamily="66" charset="0"/>
            </a:endParaRPr>
          </a:p>
          <a:p>
            <a:r>
              <a:rPr lang="es-ES" dirty="0">
                <a:latin typeface="Comic Sans MS" panose="030F0702030302020204" pitchFamily="66" charset="0"/>
              </a:rPr>
              <a:t>De (3) se obtiene      b = </a:t>
            </a:r>
            <a:r>
              <a:rPr lang="es-ES" dirty="0" smtClean="0">
                <a:latin typeface="Comic Sans MS" panose="030F0702030302020204" pitchFamily="66" charset="0"/>
              </a:rPr>
              <a:t>½</a:t>
            </a:r>
          </a:p>
          <a:p>
            <a:endParaRPr lang="es-ES" dirty="0">
              <a:latin typeface="Comic Sans MS" panose="030F0702030302020204" pitchFamily="66" charset="0"/>
            </a:endParaRPr>
          </a:p>
          <a:p>
            <a:r>
              <a:rPr lang="es-ES" dirty="0" smtClean="0">
                <a:latin typeface="Comic Sans MS" panose="030F0702030302020204" pitchFamily="66" charset="0"/>
              </a:rPr>
              <a:t>Reemplazándolo </a:t>
            </a:r>
            <a:r>
              <a:rPr lang="es-ES" dirty="0">
                <a:latin typeface="Comic Sans MS" panose="030F0702030302020204" pitchFamily="66" charset="0"/>
              </a:rPr>
              <a:t>en (2) se obtiene    c = -1/2</a:t>
            </a:r>
            <a:endParaRPr lang="es-CL" dirty="0">
              <a:latin typeface="Comic Sans MS" panose="030F0702030302020204" pitchFamily="66" charset="0"/>
            </a:endParaRPr>
          </a:p>
          <a:p>
            <a:pPr marL="0" indent="0">
              <a:buNone/>
            </a:pPr>
            <a:r>
              <a:rPr lang="es-ES" dirty="0">
                <a:latin typeface="Comic Sans MS" panose="030F0702030302020204" pitchFamily="66" charset="0"/>
              </a:rPr>
              <a:t> </a:t>
            </a:r>
            <a:endParaRPr lang="es-CL" dirty="0">
              <a:latin typeface="Comic Sans MS" panose="030F0702030302020204" pitchFamily="66" charset="0"/>
            </a:endParaRPr>
          </a:p>
          <a:p>
            <a:r>
              <a:rPr lang="es-ES" dirty="0">
                <a:latin typeface="Comic Sans MS" panose="030F0702030302020204" pitchFamily="66" charset="0"/>
              </a:rPr>
              <a:t>Reemplazando todo en (3), se obtiene    a = -2.</a:t>
            </a:r>
            <a:endParaRPr lang="es-CL" dirty="0">
              <a:latin typeface="Comic Sans MS" panose="030F0702030302020204" pitchFamily="66" charset="0"/>
            </a:endParaRPr>
          </a:p>
          <a:p>
            <a:pPr marL="0" indent="0">
              <a:buNone/>
            </a:pPr>
            <a:endParaRPr lang="es-CL"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5" name="4 Objeto"/>
          <p:cNvGraphicFramePr>
            <a:graphicFrameLocks noChangeAspect="1"/>
          </p:cNvGraphicFramePr>
          <p:nvPr>
            <p:extLst>
              <p:ext uri="{D42A27DB-BD31-4B8C-83A1-F6EECF244321}">
                <p14:modId xmlns:p14="http://schemas.microsoft.com/office/powerpoint/2010/main" val="4101620738"/>
              </p:ext>
            </p:extLst>
          </p:nvPr>
        </p:nvGraphicFramePr>
        <p:xfrm>
          <a:off x="2411760" y="1556792"/>
          <a:ext cx="4065916" cy="1368152"/>
        </p:xfrm>
        <a:graphic>
          <a:graphicData uri="http://schemas.openxmlformats.org/presentationml/2006/ole">
            <mc:AlternateContent xmlns:mc="http://schemas.openxmlformats.org/markup-compatibility/2006">
              <mc:Choice xmlns:v="urn:schemas-microsoft-com:vml" Requires="v">
                <p:oleObj spid="_x0000_s12310" name="Ecuación" r:id="rId3" imgW="2006600" imgH="673100" progId="Equation.3">
                  <p:embed/>
                </p:oleObj>
              </mc:Choice>
              <mc:Fallback>
                <p:oleObj name="Ecuación" r:id="rId3" imgW="2006600" imgH="673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1556792"/>
                        <a:ext cx="4065916" cy="1368152"/>
                      </a:xfrm>
                      <a:prstGeom prst="rect">
                        <a:avLst/>
                      </a:prstGeom>
                      <a:noFill/>
                    </p:spPr>
                  </p:pic>
                </p:oleObj>
              </mc:Fallback>
            </mc:AlternateContent>
          </a:graphicData>
        </a:graphic>
      </p:graphicFrame>
    </p:spTree>
    <p:extLst>
      <p:ext uri="{BB962C8B-B14F-4D97-AF65-F5344CB8AC3E}">
        <p14:creationId xmlns:p14="http://schemas.microsoft.com/office/powerpoint/2010/main" val="4254249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500"/>
                                        <p:tgtEl>
                                          <p:spTgt spid="3">
                                            <p:txEl>
                                              <p:pRg st="6" end="6"/>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fade">
                                      <p:cBhvr>
                                        <p:cTn id="10" dur="500"/>
                                        <p:tgtEl>
                                          <p:spTgt spid="3">
                                            <p:txEl>
                                              <p:pRg st="8" end="8"/>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fade">
                                      <p:cBhvr>
                                        <p:cTn id="13" dur="500"/>
                                        <p:tgtEl>
                                          <p:spTgt spid="3">
                                            <p:txEl>
                                              <p:pRg st="9" end="9"/>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10" end="10"/>
                                            </p:txEl>
                                          </p:spTgt>
                                        </p:tgtEl>
                                        <p:attrNameLst>
                                          <p:attrName>style.visibility</p:attrName>
                                        </p:attrNameLst>
                                      </p:cBhvr>
                                      <p:to>
                                        <p:strVal val="visible"/>
                                      </p:to>
                                    </p:set>
                                    <p:animEffect transition="in" filter="fade">
                                      <p:cBhvr>
                                        <p:cTn id="16"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559896"/>
          </a:xfrm>
        </p:spPr>
        <p:txBody>
          <a:bodyPr/>
          <a:lstStyle/>
          <a:p>
            <a:r>
              <a:rPr lang="es-ES" dirty="0">
                <a:latin typeface="Comic Sans MS" panose="030F0702030302020204" pitchFamily="66" charset="0"/>
              </a:rPr>
              <a:t>Finalmente, la relación entre las variables es: </a:t>
            </a:r>
            <a:endParaRPr lang="es-ES" dirty="0" smtClean="0">
              <a:latin typeface="Comic Sans MS" panose="030F0702030302020204" pitchFamily="66" charset="0"/>
            </a:endParaRPr>
          </a:p>
          <a:p>
            <a:endParaRPr lang="es-ES" dirty="0">
              <a:latin typeface="Comic Sans MS" panose="030F0702030302020204" pitchFamily="66" charset="0"/>
            </a:endParaRPr>
          </a:p>
          <a:p>
            <a:pPr marL="0" indent="0">
              <a:buNone/>
            </a:pPr>
            <a:endParaRPr lang="es-ES" dirty="0">
              <a:latin typeface="Comic Sans MS" panose="030F0702030302020204" pitchFamily="66" charset="0"/>
            </a:endParaRPr>
          </a:p>
          <a:p>
            <a:pPr marL="0" indent="0">
              <a:buNone/>
            </a:pPr>
            <a:r>
              <a:rPr lang="es-ES" dirty="0" smtClean="0">
                <a:latin typeface="Comic Sans MS" panose="030F0702030302020204" pitchFamily="66" charset="0"/>
              </a:rPr>
              <a:t> </a:t>
            </a:r>
            <a:r>
              <a:rPr lang="es-ES" dirty="0">
                <a:latin typeface="Comic Sans MS" panose="030F0702030302020204" pitchFamily="66" charset="0"/>
              </a:rPr>
              <a:t>lo que se puede escribir:</a:t>
            </a:r>
            <a:endParaRPr lang="es-CL" dirty="0">
              <a:latin typeface="Comic Sans MS" panose="030F0702030302020204" pitchFamily="66" charset="0"/>
            </a:endParaRPr>
          </a:p>
          <a:p>
            <a:pPr marL="0" indent="0">
              <a:buNone/>
            </a:pPr>
            <a:endParaRPr lang="es-CL" dirty="0">
              <a:latin typeface="Comic Sans MS" panose="030F0702030302020204" pitchFamily="66" charset="0"/>
            </a:endParaRPr>
          </a:p>
          <a:p>
            <a:pPr marL="0" indent="0">
              <a:buNone/>
            </a:pPr>
            <a:endParaRPr lang="es-ES" dirty="0" smtClean="0">
              <a:latin typeface="Comic Sans MS" panose="030F0702030302020204" pitchFamily="66" charset="0"/>
            </a:endParaRPr>
          </a:p>
          <a:p>
            <a:pPr marL="0" indent="0">
              <a:buNone/>
            </a:pPr>
            <a:r>
              <a:rPr lang="es-ES" dirty="0" smtClean="0">
                <a:latin typeface="Comic Sans MS" panose="030F0702030302020204" pitchFamily="66" charset="0"/>
              </a:rPr>
              <a:t>Si </a:t>
            </a:r>
            <a:r>
              <a:rPr lang="es-ES" dirty="0">
                <a:latin typeface="Comic Sans MS" panose="030F0702030302020204" pitchFamily="66" charset="0"/>
              </a:rPr>
              <a:t>desea escribir una “ecuación”, debe agregar una constante de proporcionalidad “k”, la cual, puede determinarse por las condiciones de contorno del problema o experimentalmente.</a:t>
            </a:r>
            <a:endParaRPr lang="es-CL" dirty="0">
              <a:latin typeface="Comic Sans MS" panose="030F0702030302020204" pitchFamily="66" charset="0"/>
            </a:endParaRPr>
          </a:p>
          <a:p>
            <a:pPr marL="0" indent="0">
              <a:buNone/>
            </a:pPr>
            <a:endParaRPr lang="es-CL" dirty="0">
              <a:latin typeface="Comic Sans MS" panose="030F0702030302020204" pitchFamily="66" charset="0"/>
            </a:endParaRPr>
          </a:p>
          <a:p>
            <a:pPr marL="0" indent="0">
              <a:buNone/>
            </a:pPr>
            <a:r>
              <a:rPr lang="es-ES" dirty="0" smtClean="0">
                <a:latin typeface="Comic Sans MS" panose="030F0702030302020204" pitchFamily="66" charset="0"/>
              </a:rPr>
              <a:t>                                                            k </a:t>
            </a:r>
            <a:r>
              <a:rPr lang="es-ES" dirty="0">
                <a:latin typeface="Comic Sans MS" panose="030F0702030302020204" pitchFamily="66" charset="0"/>
              </a:rPr>
              <a:t>= constante</a:t>
            </a:r>
            <a:endParaRPr lang="es-CL" dirty="0">
              <a:latin typeface="Comic Sans MS" panose="030F0702030302020204" pitchFamily="66"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5" name="4 Objeto"/>
          <p:cNvGraphicFramePr>
            <a:graphicFrameLocks noChangeAspect="1"/>
          </p:cNvGraphicFramePr>
          <p:nvPr>
            <p:extLst>
              <p:ext uri="{D42A27DB-BD31-4B8C-83A1-F6EECF244321}">
                <p14:modId xmlns:p14="http://schemas.microsoft.com/office/powerpoint/2010/main" val="1005173248"/>
              </p:ext>
            </p:extLst>
          </p:nvPr>
        </p:nvGraphicFramePr>
        <p:xfrm>
          <a:off x="3347864" y="1196752"/>
          <a:ext cx="2134237" cy="792088"/>
        </p:xfrm>
        <a:graphic>
          <a:graphicData uri="http://schemas.openxmlformats.org/presentationml/2006/ole">
            <mc:AlternateContent xmlns:mc="http://schemas.openxmlformats.org/markup-compatibility/2006">
              <mc:Choice xmlns:v="urn:schemas-microsoft-com:vml" Requires="v">
                <p:oleObj spid="_x0000_s13373" name="Ecuación" r:id="rId3" imgW="926698" imgH="342751" progId="Equation.3">
                  <p:embed/>
                </p:oleObj>
              </mc:Choice>
              <mc:Fallback>
                <p:oleObj name="Ecuación" r:id="rId3" imgW="926698" imgH="34275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7864" y="1196752"/>
                        <a:ext cx="2134237" cy="792088"/>
                      </a:xfrm>
                      <a:prstGeom prst="rect">
                        <a:avLst/>
                      </a:prstGeom>
                      <a:noFill/>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7" name="6 Objeto"/>
          <p:cNvGraphicFramePr>
            <a:graphicFrameLocks noChangeAspect="1"/>
          </p:cNvGraphicFramePr>
          <p:nvPr>
            <p:extLst>
              <p:ext uri="{D42A27DB-BD31-4B8C-83A1-F6EECF244321}">
                <p14:modId xmlns:p14="http://schemas.microsoft.com/office/powerpoint/2010/main" val="86168535"/>
              </p:ext>
            </p:extLst>
          </p:nvPr>
        </p:nvGraphicFramePr>
        <p:xfrm>
          <a:off x="4572000" y="2348880"/>
          <a:ext cx="1682750" cy="1001712"/>
        </p:xfrm>
        <a:graphic>
          <a:graphicData uri="http://schemas.openxmlformats.org/presentationml/2006/ole">
            <mc:AlternateContent xmlns:mc="http://schemas.openxmlformats.org/markup-compatibility/2006">
              <mc:Choice xmlns:v="urn:schemas-microsoft-com:vml" Requires="v">
                <p:oleObj spid="_x0000_s13374" name="Ecuación" r:id="rId5" imgW="787320" imgH="469800" progId="Equation.3">
                  <p:embed/>
                </p:oleObj>
              </mc:Choice>
              <mc:Fallback>
                <p:oleObj name="Ecuación" r:id="rId5" imgW="787320" imgH="469800" progId="Equation.3">
                  <p:embed/>
                  <p:pic>
                    <p:nvPicPr>
                      <p:cNvPr id="0" name="Object 3"/>
                      <p:cNvPicPr>
                        <a:picLocks noChangeAspect="1" noChangeArrowheads="1"/>
                      </p:cNvPicPr>
                      <p:nvPr/>
                    </p:nvPicPr>
                    <p:blipFill>
                      <a:blip r:embed="rId6"/>
                      <a:srcRect/>
                      <a:stretch>
                        <a:fillRect/>
                      </a:stretch>
                    </p:blipFill>
                    <p:spPr bwMode="auto">
                      <a:xfrm>
                        <a:off x="4572000" y="2348880"/>
                        <a:ext cx="1682750" cy="1001712"/>
                      </a:xfrm>
                      <a:prstGeom prst="rect">
                        <a:avLst/>
                      </a:prstGeom>
                      <a:noFill/>
                    </p:spPr>
                  </p:pic>
                </p:oleObj>
              </mc:Fallback>
            </mc:AlternateContent>
          </a:graphicData>
        </a:graphic>
      </p:graphicFrame>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9" name="8 Objeto"/>
          <p:cNvGraphicFramePr>
            <a:graphicFrameLocks noChangeAspect="1"/>
          </p:cNvGraphicFramePr>
          <p:nvPr>
            <p:extLst>
              <p:ext uri="{D42A27DB-BD31-4B8C-83A1-F6EECF244321}">
                <p14:modId xmlns:p14="http://schemas.microsoft.com/office/powerpoint/2010/main" val="2572956234"/>
              </p:ext>
            </p:extLst>
          </p:nvPr>
        </p:nvGraphicFramePr>
        <p:xfrm>
          <a:off x="899592" y="5445223"/>
          <a:ext cx="1800200" cy="928525"/>
        </p:xfrm>
        <a:graphic>
          <a:graphicData uri="http://schemas.openxmlformats.org/presentationml/2006/ole">
            <mc:AlternateContent xmlns:mc="http://schemas.openxmlformats.org/markup-compatibility/2006">
              <mc:Choice xmlns:v="urn:schemas-microsoft-com:vml" Requires="v">
                <p:oleObj spid="_x0000_s13375" name="Ecuación" r:id="rId7" imgW="901309" imgH="469696" progId="Equation.3">
                  <p:embed/>
                </p:oleObj>
              </mc:Choice>
              <mc:Fallback>
                <p:oleObj name="Ecuación" r:id="rId7" imgW="901309" imgH="469696"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592" y="5445223"/>
                        <a:ext cx="1800200" cy="928525"/>
                      </a:xfrm>
                      <a:prstGeom prst="rect">
                        <a:avLst/>
                      </a:prstGeom>
                      <a:noFill/>
                    </p:spPr>
                  </p:pic>
                </p:oleObj>
              </mc:Fallback>
            </mc:AlternateContent>
          </a:graphicData>
        </a:graphic>
      </p:graphicFrame>
    </p:spTree>
    <p:extLst>
      <p:ext uri="{BB962C8B-B14F-4D97-AF65-F5344CB8AC3E}">
        <p14:creationId xmlns:p14="http://schemas.microsoft.com/office/powerpoint/2010/main" val="262832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barn(inVertical)">
                                      <p:cBhvr>
                                        <p:cTn id="1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99392"/>
            <a:ext cx="8229600" cy="1143000"/>
          </a:xfrm>
        </p:spPr>
        <p:txBody>
          <a:bodyPr/>
          <a:lstStyle/>
          <a:p>
            <a:r>
              <a:rPr lang="es-CL" dirty="0" smtClean="0"/>
              <a:t>Ejercicios</a:t>
            </a:r>
            <a:endParaRPr lang="es-CL" dirty="0"/>
          </a:p>
        </p:txBody>
      </p:sp>
      <p:sp>
        <p:nvSpPr>
          <p:cNvPr id="3" name="2 Marcador de contenido"/>
          <p:cNvSpPr>
            <a:spLocks noGrp="1"/>
          </p:cNvSpPr>
          <p:nvPr>
            <p:ph idx="1"/>
          </p:nvPr>
        </p:nvSpPr>
        <p:spPr>
          <a:xfrm>
            <a:off x="179512" y="1124744"/>
            <a:ext cx="8507288" cy="5400600"/>
          </a:xfrm>
        </p:spPr>
        <p:txBody>
          <a:bodyPr/>
          <a:lstStyle/>
          <a:p>
            <a:pPr marL="0" indent="0" algn="just">
              <a:buNone/>
            </a:pPr>
            <a:r>
              <a:rPr lang="es-ES" dirty="0" smtClean="0"/>
              <a:t>Para </a:t>
            </a:r>
            <a:r>
              <a:rPr lang="es-ES" dirty="0"/>
              <a:t>cada ejercicio: </a:t>
            </a:r>
            <a:endParaRPr lang="es-CL" dirty="0" smtClean="0"/>
          </a:p>
          <a:p>
            <a:pPr lvl="0" algn="just"/>
            <a:r>
              <a:rPr lang="es-ES" dirty="0" smtClean="0"/>
              <a:t>Escriba </a:t>
            </a:r>
            <a:r>
              <a:rPr lang="es-ES" dirty="0"/>
              <a:t>los datos entregados con sus respectivas unidades y dimensiones.</a:t>
            </a:r>
            <a:endParaRPr lang="es-CL" dirty="0"/>
          </a:p>
          <a:p>
            <a:pPr lvl="0" algn="just"/>
            <a:r>
              <a:rPr lang="es-ES" dirty="0" smtClean="0"/>
              <a:t>Escriba </a:t>
            </a:r>
            <a:r>
              <a:rPr lang="es-ES" dirty="0"/>
              <a:t>la relación de proporcionalidad entre las variables y su correspondiente ecuación dimensional.</a:t>
            </a:r>
            <a:endParaRPr lang="es-CL" dirty="0"/>
          </a:p>
          <a:p>
            <a:pPr lvl="0" algn="just"/>
            <a:r>
              <a:rPr lang="es-ES" dirty="0"/>
              <a:t>Desarrolle usando el análisis dimensional.</a:t>
            </a:r>
            <a:endParaRPr lang="es-CL" dirty="0"/>
          </a:p>
          <a:p>
            <a:pPr lvl="0" algn="just"/>
            <a:r>
              <a:rPr lang="es-ES" dirty="0"/>
              <a:t>Escriba la relación de proporcionalidad para las variables dadas.</a:t>
            </a:r>
            <a:endParaRPr lang="es-CL" dirty="0"/>
          </a:p>
          <a:p>
            <a:pPr lvl="0" algn="just"/>
            <a:r>
              <a:rPr lang="es-ES" dirty="0"/>
              <a:t>Escriba una posible ecuación de equivalencia.</a:t>
            </a:r>
            <a:endParaRPr lang="es-CL" dirty="0"/>
          </a:p>
        </p:txBody>
      </p:sp>
    </p:spTree>
    <p:extLst>
      <p:ext uri="{BB962C8B-B14F-4D97-AF65-F5344CB8AC3E}">
        <p14:creationId xmlns:p14="http://schemas.microsoft.com/office/powerpoint/2010/main" val="36484749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26473"/>
            <a:ext cx="8229600" cy="5798127"/>
          </a:xfrm>
        </p:spPr>
        <p:txBody>
          <a:bodyPr/>
          <a:lstStyle/>
          <a:p>
            <a:pPr marL="0" lvl="1" indent="0" algn="just">
              <a:buClr>
                <a:schemeClr val="accent3"/>
              </a:buClr>
              <a:buSzPct val="95000"/>
              <a:buNone/>
            </a:pPr>
            <a:r>
              <a:rPr lang="es-ES" dirty="0" smtClean="0"/>
              <a:t>1. El </a:t>
            </a:r>
            <a:r>
              <a:rPr lang="es-ES" dirty="0"/>
              <a:t>período “</a:t>
            </a:r>
            <a:r>
              <a:rPr lang="es-ES" b="1" dirty="0"/>
              <a:t>T</a:t>
            </a:r>
            <a:r>
              <a:rPr lang="es-ES" dirty="0"/>
              <a:t>” de las oscilaciones pequeñas de un péndulo depende de su longitud </a:t>
            </a:r>
            <a:r>
              <a:rPr lang="es-ES" dirty="0" smtClean="0"/>
              <a:t>“l” </a:t>
            </a:r>
            <a:r>
              <a:rPr lang="es-ES" dirty="0"/>
              <a:t>y del valor de la aceleración de la gravedad “</a:t>
            </a:r>
            <a:r>
              <a:rPr lang="es-ES" b="1" dirty="0"/>
              <a:t>g</a:t>
            </a:r>
            <a:r>
              <a:rPr lang="es-ES" dirty="0"/>
              <a:t>” donde ésta oscile. Usando el análisis dimensional, encuentre la dependencia entre las variables. Considere las siguientes unidades para las magnitudes indicadas: </a:t>
            </a:r>
            <a:r>
              <a:rPr lang="es-ES" b="1" dirty="0"/>
              <a:t>T</a:t>
            </a:r>
            <a:r>
              <a:rPr lang="es-ES" dirty="0"/>
              <a:t>[s]; </a:t>
            </a:r>
            <a:r>
              <a:rPr lang="es-ES" dirty="0" smtClean="0"/>
              <a:t>l[m</a:t>
            </a:r>
            <a:r>
              <a:rPr lang="es-ES" dirty="0"/>
              <a:t>] y </a:t>
            </a:r>
            <a:r>
              <a:rPr lang="es-ES" b="1" dirty="0"/>
              <a:t>g</a:t>
            </a:r>
            <a:r>
              <a:rPr lang="es-ES" dirty="0"/>
              <a:t>[m/s</a:t>
            </a:r>
            <a:r>
              <a:rPr lang="es-ES" baseline="30000" dirty="0"/>
              <a:t>2</a:t>
            </a:r>
            <a:r>
              <a:rPr lang="es-ES" dirty="0"/>
              <a:t>]. </a:t>
            </a:r>
            <a:endParaRPr lang="es-CL" sz="3200" dirty="0"/>
          </a:p>
          <a:p>
            <a:pPr marL="0" indent="0">
              <a:buNone/>
            </a:pPr>
            <a:endParaRPr lang="es-CL" dirty="0"/>
          </a:p>
        </p:txBody>
      </p:sp>
    </p:spTree>
    <p:extLst>
      <p:ext uri="{BB962C8B-B14F-4D97-AF65-F5344CB8AC3E}">
        <p14:creationId xmlns:p14="http://schemas.microsoft.com/office/powerpoint/2010/main" val="34087038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8640960" cy="5847928"/>
          </a:xfrm>
        </p:spPr>
        <p:txBody>
          <a:bodyPr/>
          <a:lstStyle/>
          <a:p>
            <a:pPr marL="0" indent="0" algn="just">
              <a:buNone/>
            </a:pPr>
            <a:r>
              <a:rPr lang="es-ES" dirty="0" smtClean="0"/>
              <a:t>2. Un </a:t>
            </a:r>
            <a:r>
              <a:rPr lang="es-ES" dirty="0"/>
              <a:t>cuerpo de masa “</a:t>
            </a:r>
            <a:r>
              <a:rPr lang="es-ES" b="1" dirty="0"/>
              <a:t>m</a:t>
            </a:r>
            <a:r>
              <a:rPr lang="es-ES" dirty="0"/>
              <a:t>[kg]” se mueve a lo largo de una circunferencia de radio “</a:t>
            </a:r>
            <a:r>
              <a:rPr lang="es-ES" b="1" dirty="0"/>
              <a:t>r</a:t>
            </a:r>
            <a:r>
              <a:rPr lang="es-ES" dirty="0"/>
              <a:t>[m]” con rapidez constante “</a:t>
            </a:r>
            <a:r>
              <a:rPr lang="es-ES" b="1" dirty="0"/>
              <a:t>v</a:t>
            </a:r>
            <a:r>
              <a:rPr lang="es-ES" dirty="0"/>
              <a:t>[m/s]”, mediante la acción de una fuerza constante en magnitud denominada fuerza centrípeta “</a:t>
            </a:r>
            <a:r>
              <a:rPr lang="es-ES" b="1" dirty="0"/>
              <a:t>F</a:t>
            </a:r>
            <a:r>
              <a:rPr lang="es-ES" dirty="0"/>
              <a:t>[</a:t>
            </a:r>
            <a:r>
              <a:rPr lang="es-ES" dirty="0" err="1"/>
              <a:t>kg·m</a:t>
            </a:r>
            <a:r>
              <a:rPr lang="es-ES" dirty="0"/>
              <a:t>/s</a:t>
            </a:r>
            <a:r>
              <a:rPr lang="es-ES" baseline="30000" dirty="0"/>
              <a:t>2</a:t>
            </a:r>
            <a:r>
              <a:rPr lang="es-ES" dirty="0"/>
              <a:t>]”. A través del análisis dimensional, encuentre la dependencia de </a:t>
            </a:r>
            <a:r>
              <a:rPr lang="es-ES" b="1" dirty="0"/>
              <a:t>F</a:t>
            </a:r>
            <a:r>
              <a:rPr lang="es-ES" dirty="0"/>
              <a:t> con </a:t>
            </a:r>
            <a:r>
              <a:rPr lang="es-ES" b="1" dirty="0"/>
              <a:t>m</a:t>
            </a:r>
            <a:r>
              <a:rPr lang="es-ES" dirty="0"/>
              <a:t>, </a:t>
            </a:r>
            <a:r>
              <a:rPr lang="es-ES" b="1" dirty="0"/>
              <a:t>r </a:t>
            </a:r>
            <a:r>
              <a:rPr lang="es-ES" dirty="0"/>
              <a:t>y </a:t>
            </a:r>
            <a:r>
              <a:rPr lang="es-ES" b="1" dirty="0"/>
              <a:t>v</a:t>
            </a:r>
            <a:endParaRPr lang="es-CL" dirty="0"/>
          </a:p>
        </p:txBody>
      </p:sp>
    </p:spTree>
    <p:extLst>
      <p:ext uri="{BB962C8B-B14F-4D97-AF65-F5344CB8AC3E}">
        <p14:creationId xmlns:p14="http://schemas.microsoft.com/office/powerpoint/2010/main" val="39229685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19936"/>
          </a:xfrm>
        </p:spPr>
        <p:txBody>
          <a:bodyPr/>
          <a:lstStyle/>
          <a:p>
            <a:pPr marL="393192" lvl="1" indent="0">
              <a:buNone/>
            </a:pPr>
            <a:endParaRPr lang="es-ES" dirty="0"/>
          </a:p>
          <a:p>
            <a:pPr marL="393192" lvl="1" indent="0" algn="just">
              <a:buNone/>
            </a:pPr>
            <a:r>
              <a:rPr lang="es-ES" b="1" dirty="0" smtClean="0"/>
              <a:t>TAREA</a:t>
            </a:r>
            <a:endParaRPr lang="es-ES" b="1" dirty="0"/>
          </a:p>
          <a:p>
            <a:pPr marL="393192" lvl="1" indent="0" algn="just">
              <a:buNone/>
            </a:pPr>
            <a:r>
              <a:rPr lang="es-ES" dirty="0" smtClean="0"/>
              <a:t>Efectuando </a:t>
            </a:r>
            <a:r>
              <a:rPr lang="es-ES" dirty="0"/>
              <a:t>un análisis dimensional, determine la relación existente entre </a:t>
            </a:r>
            <a:r>
              <a:rPr lang="es-ES" b="1" dirty="0"/>
              <a:t>F</a:t>
            </a:r>
            <a:r>
              <a:rPr lang="es-ES" dirty="0"/>
              <a:t>[s</a:t>
            </a:r>
            <a:r>
              <a:rPr lang="es-ES" baseline="30000" dirty="0"/>
              <a:t>3</a:t>
            </a:r>
            <a:r>
              <a:rPr lang="es-ES" dirty="0"/>
              <a:t>/m</a:t>
            </a:r>
            <a:r>
              <a:rPr lang="es-ES" baseline="30000" dirty="0"/>
              <a:t>2</a:t>
            </a:r>
            <a:r>
              <a:rPr lang="es-ES" dirty="0"/>
              <a:t>] con las variables: </a:t>
            </a:r>
            <a:r>
              <a:rPr lang="es-ES" b="1" dirty="0"/>
              <a:t>J</a:t>
            </a:r>
            <a:r>
              <a:rPr lang="es-ES" dirty="0"/>
              <a:t>[m s], </a:t>
            </a:r>
            <a:r>
              <a:rPr lang="es-ES" b="1" dirty="0"/>
              <a:t>t</a:t>
            </a:r>
            <a:r>
              <a:rPr lang="es-ES" dirty="0"/>
              <a:t>[kg s] y </a:t>
            </a:r>
            <a:r>
              <a:rPr lang="es-ES" b="1" dirty="0"/>
              <a:t>h</a:t>
            </a:r>
            <a:r>
              <a:rPr lang="es-ES" dirty="0"/>
              <a:t>[s</a:t>
            </a:r>
            <a:r>
              <a:rPr lang="es-ES" baseline="30000" dirty="0"/>
              <a:t>2</a:t>
            </a:r>
            <a:r>
              <a:rPr lang="es-ES" dirty="0"/>
              <a:t>/kg</a:t>
            </a:r>
            <a:r>
              <a:rPr lang="es-ES" baseline="30000" dirty="0"/>
              <a:t>2</a:t>
            </a:r>
            <a:r>
              <a:rPr lang="es-ES" dirty="0"/>
              <a:t>].</a:t>
            </a:r>
            <a:endParaRPr lang="es-CL" sz="3200" dirty="0"/>
          </a:p>
          <a:p>
            <a:pPr marL="0" indent="0">
              <a:buNone/>
            </a:pPr>
            <a:endParaRPr lang="es-CL" sz="3600" dirty="0"/>
          </a:p>
          <a:p>
            <a:endParaRPr lang="es-CL" dirty="0"/>
          </a:p>
        </p:txBody>
      </p:sp>
    </p:spTree>
    <p:extLst>
      <p:ext uri="{BB962C8B-B14F-4D97-AF65-F5344CB8AC3E}">
        <p14:creationId xmlns:p14="http://schemas.microsoft.com/office/powerpoint/2010/main" val="250201804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2453</TotalTime>
  <Words>829</Words>
  <Application>Microsoft Office PowerPoint</Application>
  <PresentationFormat>Presentación en pantalla (4:3)</PresentationFormat>
  <Paragraphs>107</Paragraphs>
  <Slides>21</Slides>
  <Notes>0</Notes>
  <HiddenSlides>0</HiddenSlides>
  <MMClips>0</MMClips>
  <ScaleCrop>false</ScaleCrop>
  <HeadingPairs>
    <vt:vector size="8" baseType="variant">
      <vt:variant>
        <vt:lpstr>Fuentes usadas</vt:lpstr>
      </vt:variant>
      <vt:variant>
        <vt:i4>8</vt:i4>
      </vt:variant>
      <vt:variant>
        <vt:lpstr>Tema</vt:lpstr>
      </vt:variant>
      <vt:variant>
        <vt:i4>1</vt:i4>
      </vt:variant>
      <vt:variant>
        <vt:lpstr>Servidores OLE incrustados</vt:lpstr>
      </vt:variant>
      <vt:variant>
        <vt:i4>1</vt:i4>
      </vt:variant>
      <vt:variant>
        <vt:lpstr>Títulos de diapositiva</vt:lpstr>
      </vt:variant>
      <vt:variant>
        <vt:i4>21</vt:i4>
      </vt:variant>
    </vt:vector>
  </HeadingPairs>
  <TitlesOfParts>
    <vt:vector size="31" baseType="lpstr">
      <vt:lpstr>Calibri</vt:lpstr>
      <vt:lpstr>Cambria Math</vt:lpstr>
      <vt:lpstr>Comic Sans MS</vt:lpstr>
      <vt:lpstr>Constantia</vt:lpstr>
      <vt:lpstr>Georgia</vt:lpstr>
      <vt:lpstr>Symbol</vt:lpstr>
      <vt:lpstr>Wingdings</vt:lpstr>
      <vt:lpstr>Wingdings 2</vt:lpstr>
      <vt:lpstr>Flujo</vt:lpstr>
      <vt:lpstr>Ecuación</vt:lpstr>
      <vt:lpstr>ANÁLISIS DIMENSIONAL</vt:lpstr>
      <vt:lpstr>Presentación de PowerPoint</vt:lpstr>
      <vt:lpstr>Dimensión</vt:lpstr>
      <vt:lpstr>Ejemplo: largo, ancho y alto de un conteiner </vt:lpstr>
      <vt:lpstr>Ejemplo: área (base) y volumen de un conteiner </vt:lpstr>
      <vt:lpstr>Presentación de PowerPoint</vt:lpstr>
      <vt:lpstr>Ejemplo: Densidad de masa</vt:lpstr>
      <vt:lpstr>Ejemplo: dimensión de un número puro</vt:lpstr>
      <vt:lpstr>Presentación de PowerPoint</vt:lpstr>
      <vt:lpstr>¿Podría repetir la hazaña de Taylor y determinar la energía liberada en la primera explosión nuclear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Ejercicios</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Capítulo 2. Cantidad Física</dc:title>
  <dc:creator>Javiera</dc:creator>
  <cp:lastModifiedBy>cristian romanque albornoz</cp:lastModifiedBy>
  <cp:revision>32</cp:revision>
  <dcterms:created xsi:type="dcterms:W3CDTF">2012-07-25T21:11:39Z</dcterms:created>
  <dcterms:modified xsi:type="dcterms:W3CDTF">2015-08-07T01:59:27Z</dcterms:modified>
</cp:coreProperties>
</file>