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xls" ContentType="application/vnd.ms-exce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56" r:id="rId2"/>
    <p:sldId id="357" r:id="rId3"/>
    <p:sldId id="434" r:id="rId4"/>
    <p:sldId id="397" r:id="rId5"/>
    <p:sldId id="423" r:id="rId6"/>
    <p:sldId id="404" r:id="rId7"/>
    <p:sldId id="405" r:id="rId8"/>
    <p:sldId id="401" r:id="rId9"/>
    <p:sldId id="416" r:id="rId10"/>
    <p:sldId id="420" r:id="rId11"/>
    <p:sldId id="376" r:id="rId12"/>
    <p:sldId id="436" r:id="rId13"/>
    <p:sldId id="424" r:id="rId14"/>
    <p:sldId id="425" r:id="rId15"/>
    <p:sldId id="441" r:id="rId16"/>
    <p:sldId id="426" r:id="rId17"/>
    <p:sldId id="437" r:id="rId18"/>
    <p:sldId id="442" r:id="rId19"/>
    <p:sldId id="438" r:id="rId20"/>
    <p:sldId id="439" r:id="rId21"/>
    <p:sldId id="443" r:id="rId22"/>
    <p:sldId id="440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5" r:id="rId31"/>
    <p:sldId id="361" r:id="rId32"/>
    <p:sldId id="362" r:id="rId33"/>
    <p:sldId id="363" r:id="rId34"/>
    <p:sldId id="364" r:id="rId35"/>
    <p:sldId id="365" r:id="rId36"/>
    <p:sldId id="367" r:id="rId37"/>
    <p:sldId id="447" r:id="rId38"/>
    <p:sldId id="448" r:id="rId39"/>
    <p:sldId id="421" r:id="rId40"/>
    <p:sldId id="422" r:id="rId41"/>
    <p:sldId id="412" r:id="rId42"/>
    <p:sldId id="413" r:id="rId43"/>
    <p:sldId id="394" r:id="rId44"/>
    <p:sldId id="377" r:id="rId45"/>
    <p:sldId id="444" r:id="rId46"/>
    <p:sldId id="445" r:id="rId47"/>
    <p:sldId id="446" r:id="rId48"/>
    <p:sldId id="371" r:id="rId4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  <a:srgbClr val="1526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9425" autoAdjust="0"/>
  </p:normalViewPr>
  <p:slideViewPr>
    <p:cSldViewPr snapToGrid="0">
      <p:cViewPr>
        <p:scale>
          <a:sx n="94" d="100"/>
          <a:sy n="94" d="100"/>
        </p:scale>
        <p:origin x="-1144" y="-4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printerSettings" Target="printerSettings/printerSettings1.bin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file:///C:\Users\098106812\Documents\INFORME_RACIONES_2014.xlsx" TargetMode="External"/><Relationship Id="rId3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file:///C:\Users\098106812\Documents\INFORME_RACIONES_2014.xlsx" TargetMode="External"/><Relationship Id="rId3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200"/>
      <c:depthPercent val="33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0186361868883256"/>
          <c:y val="0.132597988307257"/>
          <c:w val="0.71372347516943"/>
          <c:h val="0.823948707792532"/>
        </c:manualLayout>
      </c:layout>
      <c:pie3DChart>
        <c:varyColors val="1"/>
        <c:ser>
          <c:idx val="0"/>
          <c:order val="0"/>
          <c:spPr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>
              <a:bevelT/>
              <a:bevelB/>
              <a:contourClr>
                <a:srgbClr val="000000"/>
              </a:contourClr>
            </a:sp3d>
          </c:spPr>
          <c:explosion val="8"/>
          <c:dPt>
            <c:idx val="0"/>
            <c:bubble3D val="0"/>
            <c:spPr>
              <a:ln>
                <a:noFill/>
              </a:ln>
              <a:effectLst>
                <a:outerShdw blurRad="152400" dist="317500" dir="5400000" sx="90000" sy="-19000" rotWithShape="0">
                  <a:prstClr val="black">
                    <a:alpha val="15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etal">
                <a:bevelT/>
                <a:bevelB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0.14150576794165"/>
                  <c:y val="0.031555675509489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5.478.171.699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
</c:separator>
            </c:dLbl>
            <c:dLbl>
              <c:idx val="1"/>
              <c:layout>
                <c:manualLayout>
                  <c:x val="-0.235649114381668"/>
                  <c:y val="0.027469473809992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$ 3.337.093.302</a:t>
                    </a:r>
                    <a:endParaRPr lang="en-US" dirty="0"/>
                  </a:p>
                </c:rich>
              </c:tx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
</c:separator>
            </c:dLbl>
            <c:dLbl>
              <c:idx val="2"/>
              <c:layout>
                <c:manualLayout>
                  <c:x val="-0.156476603067565"/>
                  <c:y val="-0.20045187412001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
</c:separator>
            </c:dLbl>
            <c:dLbl>
              <c:idx val="3"/>
              <c:layout>
                <c:manualLayout>
                  <c:x val="0.0678376645019244"/>
                  <c:y val="-0.182200367430995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0"/>
              <c:showBubbleSize val="0"/>
              <c:separator>
</c:separator>
            </c:dLbl>
            <c:txPr>
              <a:bodyPr/>
              <a:lstStyle/>
              <a:p>
                <a:pPr>
                  <a:defRPr b="1"/>
                </a:pPr>
                <a:endParaRPr lang="es-ES"/>
              </a:p>
            </c:txPr>
            <c:dLblPos val="inEnd"/>
            <c:showLegendKey val="1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</c:dLbls>
          <c:cat>
            <c:strRef>
              <c:f>PRESUPUESTO!$A$5:$A$8</c:f>
              <c:strCache>
                <c:ptCount val="4"/>
                <c:pt idx="0">
                  <c:v>ALIMENTACIÓN INSTITUCIONAL PLAN DE COMPRA  </c:v>
                </c:pt>
                <c:pt idx="1">
                  <c:v>ALIMENTACIÓN INSTITUCIONAL ITEM  01 EN UURR   </c:v>
                </c:pt>
                <c:pt idx="2">
                  <c:v>ALIMENTACIÓN CONTRATADA</c:v>
                </c:pt>
                <c:pt idx="3">
                  <c:v>AJUSTE PRESUPUESTARIO</c:v>
                </c:pt>
              </c:strCache>
            </c:strRef>
          </c:cat>
          <c:val>
            <c:numRef>
              <c:f>PRESUPUESTO!$B$5:$B$8</c:f>
              <c:numCache>
                <c:formatCode>"$"\ #,##0</c:formatCode>
                <c:ptCount val="4"/>
                <c:pt idx="0">
                  <c:v>5.5203712E9</c:v>
                </c:pt>
                <c:pt idx="1">
                  <c:v>3.294893801E9</c:v>
                </c:pt>
                <c:pt idx="2">
                  <c:v>1.591648821E9</c:v>
                </c:pt>
                <c:pt idx="3">
                  <c:v>6.0E8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scene3d>
          <a:camera prst="orthographicFront"/>
          <a:lightRig rig="threePt" dir="t"/>
        </a:scene3d>
        <a:sp3d/>
      </c:spPr>
    </c:plotArea>
    <c:legend>
      <c:legendPos val="r"/>
      <c:legendEntry>
        <c:idx val="0"/>
        <c:txPr>
          <a:bodyPr/>
          <a:lstStyle/>
          <a:p>
            <a:pPr rtl="0">
              <a:defRPr/>
            </a:pPr>
            <a:endParaRPr lang="es-ES"/>
          </a:p>
        </c:txPr>
      </c:legendEntry>
      <c:legendEntry>
        <c:idx val="1"/>
        <c:txPr>
          <a:bodyPr/>
          <a:lstStyle/>
          <a:p>
            <a:pPr rtl="0">
              <a:defRPr/>
            </a:pPr>
            <a:endParaRPr lang="es-ES"/>
          </a:p>
        </c:txPr>
      </c:legendEntry>
      <c:legendEntry>
        <c:idx val="2"/>
        <c:txPr>
          <a:bodyPr/>
          <a:lstStyle/>
          <a:p>
            <a:pPr rtl="0">
              <a:defRPr/>
            </a:pPr>
            <a:endParaRPr lang="es-ES"/>
          </a:p>
        </c:txPr>
      </c:legendEntry>
      <c:legendEntry>
        <c:idx val="3"/>
        <c:txPr>
          <a:bodyPr/>
          <a:lstStyle/>
          <a:p>
            <a:pPr rtl="0">
              <a:defRPr/>
            </a:pPr>
            <a:endParaRPr lang="es-ES"/>
          </a:p>
        </c:txPr>
      </c:legendEntry>
      <c:layout>
        <c:manualLayout>
          <c:xMode val="edge"/>
          <c:yMode val="edge"/>
          <c:x val="0.744136636333341"/>
          <c:y val="0.246316903757198"/>
          <c:w val="0.234272202078557"/>
          <c:h val="0.551928207654871"/>
        </c:manualLayout>
      </c:layout>
      <c:overlay val="0"/>
      <c:txPr>
        <a:bodyPr/>
        <a:lstStyle/>
        <a:p>
          <a:pPr rtl="0">
            <a:defRPr/>
          </a:pPr>
          <a:endParaRPr lang="es-ES"/>
        </a:p>
      </c:txPr>
    </c:legend>
    <c:plotVisOnly val="1"/>
    <c:dispBlanksAs val="gap"/>
    <c:showDLblsOverMax val="0"/>
  </c:chart>
  <c:spPr>
    <a:solidFill>
      <a:srgbClr val="FFFFFF"/>
    </a:solidFill>
    <a:ln w="25400" cap="flat" cmpd="sng" algn="ctr">
      <a:solidFill>
        <a:srgbClr val="BBE0E3"/>
      </a:solidFill>
      <a:prstDash val="solid"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>
          <a:solidFill>
            <a:srgbClr val="000000"/>
          </a:solidFill>
          <a:latin typeface="+mn-lt"/>
          <a:ea typeface="+mn-ea"/>
          <a:cs typeface="+mn-cs"/>
        </a:defRPr>
      </a:pPr>
      <a:endParaRPr lang="es-ES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2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spPr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>
              <a:bevelT/>
              <a:bevelB/>
            </a:sp3d>
          </c:spPr>
          <c:explosion val="4"/>
          <c:dLbls>
            <c:dLbl>
              <c:idx val="0"/>
              <c:layout>
                <c:manualLayout>
                  <c:x val="0.131377125897576"/>
                  <c:y val="-0.12000878503211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1.917.360.095</a:t>
                    </a:r>
                    <a:r>
                      <a:rPr lang="en-US" dirty="0"/>
                      <a:t>
35%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1"/>
              <c:layout>
                <c:manualLayout>
                  <c:x val="-0.162574764935415"/>
                  <c:y val="0.11662567327910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 2.026.923.529</a:t>
                    </a:r>
                    <a:r>
                      <a:rPr lang="en-US" dirty="0"/>
                      <a:t>
37%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2"/>
              <c:layout>
                <c:manualLayout>
                  <c:x val="-0.141371870630726"/>
                  <c:y val="-0.17025406267990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328.690.302</a:t>
                    </a:r>
                    <a:r>
                      <a:rPr lang="en-US" dirty="0"/>
                      <a:t>
6%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-0.0939113341148037"/>
                  <c:y val="-0.29882019281808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1.150.416.057</a:t>
                    </a:r>
                    <a:r>
                      <a:rPr lang="en-US" dirty="0"/>
                      <a:t>
21%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4"/>
              <c:layout>
                <c:manualLayout>
                  <c:x val="0.0404308818294569"/>
                  <c:y val="0.022788363021392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$ </a:t>
                    </a:r>
                    <a:r>
                      <a:rPr lang="en-US" dirty="0" smtClean="0"/>
                      <a:t>54.781.717</a:t>
                    </a:r>
                    <a:r>
                      <a:rPr lang="en-US" dirty="0"/>
                      <a:t>
1%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spPr>
              <a:scene3d>
                <a:camera prst="orthographicFront"/>
                <a:lightRig rig="threePt" dir="t"/>
              </a:scene3d>
              <a:sp3d prstMaterial="metal"/>
            </c:spPr>
            <c:txPr>
              <a:bodyPr/>
              <a:lstStyle/>
              <a:p>
                <a:pPr>
                  <a:defRPr b="1"/>
                </a:pPr>
                <a:endParaRPr lang="es-ES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</c:dLbls>
          <c:cat>
            <c:strRef>
              <c:f>Hoja2!$B$2:$F$2</c:f>
              <c:strCache>
                <c:ptCount val="5"/>
                <c:pt idx="0">
                  <c:v>CARNES ROJAS </c:v>
                </c:pt>
                <c:pt idx="1">
                  <c:v> CARNES BLANCAS </c:v>
                </c:pt>
                <c:pt idx="2">
                  <c:v> VIVERES SECOS </c:v>
                </c:pt>
                <c:pt idx="3">
                  <c:v> VIVERES FRESCOS </c:v>
                </c:pt>
                <c:pt idx="4">
                  <c:v> VIVERES ESPECIALES </c:v>
                </c:pt>
              </c:strCache>
            </c:strRef>
          </c:cat>
          <c:val>
            <c:numRef>
              <c:f>Hoja2!$B$11:$F$11</c:f>
              <c:numCache>
                <c:formatCode>"$"\ #,##0</c:formatCode>
                <c:ptCount val="5"/>
                <c:pt idx="0">
                  <c:v>1.92855589395E9</c:v>
                </c:pt>
                <c:pt idx="1">
                  <c:v>2.03875908789E9</c:v>
                </c:pt>
                <c:pt idx="2">
                  <c:v>3.3060958182E8</c:v>
                </c:pt>
                <c:pt idx="3">
                  <c:v>1.15713353637E9</c:v>
                </c:pt>
                <c:pt idx="4">
                  <c:v>5.510159697E7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801531405807518"/>
          <c:y val="0.130253788673686"/>
          <c:w val="0.187670474255695"/>
          <c:h val="0.592517755228841"/>
        </c:manualLayout>
      </c:layout>
      <c:overlay val="0"/>
      <c:txPr>
        <a:bodyPr/>
        <a:lstStyle/>
        <a:p>
          <a:pPr rtl="0">
            <a:defRPr/>
          </a:pPr>
          <a:endParaRPr lang="es-ES"/>
        </a:p>
      </c:txPr>
    </c:legend>
    <c:plotVisOnly val="1"/>
    <c:dispBlanksAs val="gap"/>
    <c:showDLblsOverMax val="0"/>
  </c:chart>
  <c:spPr>
    <a:solidFill>
      <a:srgbClr val="FFFFFF"/>
    </a:solidFill>
    <a:ln w="25400" cap="flat" cmpd="sng" algn="ctr">
      <a:solidFill>
        <a:srgbClr val="BBE0E3"/>
      </a:solidFill>
      <a:prstDash val="solid"/>
    </a:ln>
    <a:effectLst/>
  </c:spPr>
  <c:txPr>
    <a:bodyPr/>
    <a:lstStyle/>
    <a:p>
      <a:pPr>
        <a:defRPr>
          <a:solidFill>
            <a:srgbClr val="000000"/>
          </a:solidFill>
          <a:latin typeface="+mn-lt"/>
          <a:ea typeface="+mn-ea"/>
          <a:cs typeface="+mn-cs"/>
        </a:defRPr>
      </a:pPr>
      <a:endParaRPr lang="es-ES"/>
    </a:p>
  </c:tx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740CF7-5A5A-489A-B936-9203DC06386C}" type="doc">
      <dgm:prSet loTypeId="urn:microsoft.com/office/officeart/2005/8/layout/arrow2" loCatId="process" qsTypeId="urn:microsoft.com/office/officeart/2005/8/quickstyle/3d2" qsCatId="3D" csTypeId="urn:microsoft.com/office/officeart/2005/8/colors/accent1_2#5" csCatId="accent1" phldr="1"/>
      <dgm:spPr/>
      <dgm:t>
        <a:bodyPr/>
        <a:lstStyle/>
        <a:p>
          <a:endParaRPr lang="es-CL"/>
        </a:p>
      </dgm:t>
    </dgm:pt>
    <dgm:pt modelId="{58EACC57-5E11-46C5-9B08-9537D80D8511}">
      <dgm:prSet phldrT="[Texto]" custT="1"/>
      <dgm:spPr>
        <a:xfrm>
          <a:off x="1135047" y="2159896"/>
          <a:ext cx="1685902" cy="455014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2013</a:t>
          </a:r>
          <a:endParaRPr lang="es-CL" sz="1400" b="1" dirty="0">
            <a:solidFill>
              <a:schemeClr val="tx1"/>
            </a:solidFill>
            <a:latin typeface="Arial"/>
            <a:ea typeface="+mn-ea"/>
            <a:cs typeface="Arial"/>
          </a:endParaRPr>
        </a:p>
      </dgm:t>
    </dgm:pt>
    <dgm:pt modelId="{4BC0C68A-441B-4FCF-B913-73A2A1E9C812}" type="parTrans" cxnId="{8CD52DFE-0BAC-4CDA-B13B-709C02DB19F1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C9E3E7A2-2F12-4003-BE51-705FBEEA4D04}" type="sibTrans" cxnId="{8CD52DFE-0BAC-4CDA-B13B-709C02DB19F1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4ACEC17A-4213-4A4F-957C-C193900DBB89}">
      <dgm:prSet phldrT="[Texto]" custT="1"/>
      <dgm:spPr>
        <a:xfrm>
          <a:off x="2126139" y="1410706"/>
          <a:ext cx="2592519" cy="1037224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2014</a:t>
          </a:r>
          <a:endParaRPr lang="es-CL" sz="1400" b="1" dirty="0">
            <a:solidFill>
              <a:schemeClr val="tx1"/>
            </a:solidFill>
            <a:latin typeface="Arial"/>
            <a:ea typeface="+mn-ea"/>
            <a:cs typeface="Arial"/>
          </a:endParaRPr>
        </a:p>
      </dgm:t>
    </dgm:pt>
    <dgm:pt modelId="{51C32963-2C5E-4E3F-9E20-EB327A8CB701}" type="parTrans" cxnId="{96F47015-AA58-401E-BD44-B483A7518B50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7C435A5B-923F-4366-ABE9-CD64A8883839}" type="sibTrans" cxnId="{96F47015-AA58-401E-BD44-B483A7518B50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EB05FF76-1F69-4B06-B832-2C91F07DC460}">
      <dgm:prSet phldrT="[Texto]" custT="1"/>
      <dgm:spPr>
        <a:xfrm>
          <a:off x="1135047" y="2159896"/>
          <a:ext cx="1685902" cy="455014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$1.200 (60%)</a:t>
          </a:r>
          <a:endParaRPr lang="es-CL" sz="1400" b="1" dirty="0">
            <a:solidFill>
              <a:schemeClr val="tx1"/>
            </a:solidFill>
            <a:latin typeface="Arial"/>
            <a:ea typeface="+mn-ea"/>
            <a:cs typeface="Arial"/>
          </a:endParaRPr>
        </a:p>
      </dgm:t>
    </dgm:pt>
    <dgm:pt modelId="{7D33B589-2EDA-4CE5-9BD2-B0CFA579A0A2}" type="parTrans" cxnId="{23695FEB-3A25-42EC-8C46-405DCFDDAF35}">
      <dgm:prSet/>
      <dgm:spPr/>
      <dgm:t>
        <a:bodyPr/>
        <a:lstStyle/>
        <a:p>
          <a:endParaRPr lang="es-CL"/>
        </a:p>
      </dgm:t>
    </dgm:pt>
    <dgm:pt modelId="{0C1FB6BE-B6E1-41C7-9060-CDC8AA0956C2}" type="sibTrans" cxnId="{23695FEB-3A25-42EC-8C46-405DCFDDAF35}">
      <dgm:prSet/>
      <dgm:spPr/>
      <dgm:t>
        <a:bodyPr/>
        <a:lstStyle/>
        <a:p>
          <a:endParaRPr lang="es-CL"/>
        </a:p>
      </dgm:t>
    </dgm:pt>
    <dgm:pt modelId="{5ACFF06B-75B2-437F-915D-0A9919527E47}">
      <dgm:prSet phldrT="[Texto]" custT="1"/>
      <dgm:spPr>
        <a:xfrm>
          <a:off x="3338409" y="1109053"/>
          <a:ext cx="1747674" cy="777228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rgbClr val="000000"/>
              </a:solidFill>
              <a:latin typeface="Arial"/>
              <a:ea typeface="+mn-ea"/>
              <a:cs typeface="Arial"/>
            </a:rPr>
            <a:t>2015</a:t>
          </a:r>
        </a:p>
      </dgm:t>
    </dgm:pt>
    <dgm:pt modelId="{8F528481-0E19-4779-8A0E-8190F4BF0F38}" type="sibTrans" cxnId="{23FF5838-2DB6-4642-8335-219BD9A9557B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5926C948-CDE7-41C3-887B-A7EF859A25EC}" type="parTrans" cxnId="{23FF5838-2DB6-4642-8335-219BD9A9557B}">
      <dgm:prSet/>
      <dgm:spPr/>
      <dgm:t>
        <a:bodyPr/>
        <a:lstStyle/>
        <a:p>
          <a:endParaRPr lang="es-CL" sz="1050">
            <a:latin typeface="Comic Sans MS" pitchFamily="66" charset="0"/>
          </a:endParaRPr>
        </a:p>
      </dgm:t>
    </dgm:pt>
    <dgm:pt modelId="{4C93E16A-D0D7-4427-BF7C-0DBB33001C89}">
      <dgm:prSet phldrT="[Texto]" custT="1"/>
      <dgm:spPr>
        <a:xfrm>
          <a:off x="3338409" y="1109053"/>
          <a:ext cx="1747674" cy="777228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rgbClr val="FF0000"/>
              </a:solidFill>
              <a:latin typeface="Arial"/>
              <a:ea typeface="+mn-ea"/>
              <a:cs typeface="Arial"/>
            </a:rPr>
            <a:t>$ 1.950 (85%)</a:t>
          </a:r>
          <a:endParaRPr lang="es-CL" sz="1400" b="1" dirty="0">
            <a:solidFill>
              <a:srgbClr val="FF0000"/>
            </a:solidFill>
            <a:latin typeface="Arial"/>
            <a:ea typeface="+mn-ea"/>
            <a:cs typeface="Arial"/>
          </a:endParaRPr>
        </a:p>
      </dgm:t>
    </dgm:pt>
    <dgm:pt modelId="{A638B14D-D479-48E0-BBB7-E50CC519EA6A}" type="parTrans" cxnId="{BC5C77AA-79AE-4428-8D82-1314E99D8E88}">
      <dgm:prSet/>
      <dgm:spPr/>
      <dgm:t>
        <a:bodyPr/>
        <a:lstStyle/>
        <a:p>
          <a:endParaRPr lang="es-CL"/>
        </a:p>
      </dgm:t>
    </dgm:pt>
    <dgm:pt modelId="{4217E20E-B1B7-475D-8DE1-AC7F1AE3EC7A}" type="sibTrans" cxnId="{BC5C77AA-79AE-4428-8D82-1314E99D8E88}">
      <dgm:prSet/>
      <dgm:spPr/>
      <dgm:t>
        <a:bodyPr/>
        <a:lstStyle/>
        <a:p>
          <a:endParaRPr lang="es-CL"/>
        </a:p>
      </dgm:t>
    </dgm:pt>
    <dgm:pt modelId="{03D26617-AF57-4412-815A-715854EBCFC7}">
      <dgm:prSet phldrT="[Texto]" custT="1"/>
      <dgm:spPr>
        <a:xfrm>
          <a:off x="3338409" y="1109053"/>
          <a:ext cx="1747674" cy="777228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rgbClr val="FF0000"/>
              </a:solidFill>
              <a:latin typeface="Arial"/>
              <a:ea typeface="+mn-ea"/>
              <a:cs typeface="Arial"/>
            </a:rPr>
            <a:t>2016</a:t>
          </a:r>
          <a:endParaRPr lang="es-CL" sz="1400" b="1" dirty="0">
            <a:solidFill>
              <a:srgbClr val="FF0000"/>
            </a:solidFill>
            <a:latin typeface="Arial"/>
            <a:ea typeface="+mn-ea"/>
            <a:cs typeface="Arial"/>
          </a:endParaRPr>
        </a:p>
      </dgm:t>
    </dgm:pt>
    <dgm:pt modelId="{1C6932E6-C2FF-4408-B0A6-9011004FE33F}" type="parTrans" cxnId="{4394B997-1560-4A35-9354-A270D3A803F8}">
      <dgm:prSet/>
      <dgm:spPr/>
      <dgm:t>
        <a:bodyPr/>
        <a:lstStyle/>
        <a:p>
          <a:endParaRPr lang="es-CL"/>
        </a:p>
      </dgm:t>
    </dgm:pt>
    <dgm:pt modelId="{EF122EB3-6AE4-4D08-9A39-77E7F5E07520}" type="sibTrans" cxnId="{4394B997-1560-4A35-9354-A270D3A803F8}">
      <dgm:prSet/>
      <dgm:spPr/>
      <dgm:t>
        <a:bodyPr/>
        <a:lstStyle/>
        <a:p>
          <a:endParaRPr lang="es-CL"/>
        </a:p>
      </dgm:t>
    </dgm:pt>
    <dgm:pt modelId="{0B90EA55-E368-4A7F-A08A-CE60B97EC2ED}">
      <dgm:prSet phldrT="[Texto]" custT="1"/>
      <dgm:spPr>
        <a:xfrm>
          <a:off x="2126139" y="1410706"/>
          <a:ext cx="2592519" cy="1037224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$ 1.611 </a:t>
          </a:r>
          <a:endParaRPr lang="es-CL" sz="1400" b="1" dirty="0">
            <a:solidFill>
              <a:schemeClr val="tx1"/>
            </a:solidFill>
            <a:latin typeface="Arial"/>
            <a:ea typeface="+mn-ea"/>
            <a:cs typeface="Arial"/>
          </a:endParaRPr>
        </a:p>
      </dgm:t>
    </dgm:pt>
    <dgm:pt modelId="{9984BEBB-E432-4E25-AD38-18D2B3772B03}" type="parTrans" cxnId="{357E6C84-3DDE-470D-B9A3-04F6F43966C2}">
      <dgm:prSet/>
      <dgm:spPr/>
      <dgm:t>
        <a:bodyPr/>
        <a:lstStyle/>
        <a:p>
          <a:endParaRPr lang="es-CL"/>
        </a:p>
      </dgm:t>
    </dgm:pt>
    <dgm:pt modelId="{5B0228D8-58D7-4C8F-AF7C-19432C4C8A2F}" type="sibTrans" cxnId="{357E6C84-3DDE-470D-B9A3-04F6F43966C2}">
      <dgm:prSet/>
      <dgm:spPr/>
      <dgm:t>
        <a:bodyPr/>
        <a:lstStyle/>
        <a:p>
          <a:endParaRPr lang="es-CL"/>
        </a:p>
      </dgm:t>
    </dgm:pt>
    <dgm:pt modelId="{DDCA0821-F45D-9943-8F09-460309669D96}">
      <dgm:prSet phldrT="[Texto]" custT="1"/>
      <dgm:spPr>
        <a:xfrm>
          <a:off x="3338409" y="1109053"/>
          <a:ext cx="1747674" cy="777228"/>
        </a:xfrm>
        <a:noFill/>
        <a:ln>
          <a:noFill/>
        </a:ln>
        <a:effectLst/>
      </dgm:spPr>
      <dgm:t>
        <a:bodyPr/>
        <a:lstStyle/>
        <a:p>
          <a:r>
            <a:rPr lang="es-CL" sz="1400" b="1" dirty="0" smtClean="0">
              <a:solidFill>
                <a:srgbClr val="000000"/>
              </a:solidFill>
              <a:latin typeface="Arial"/>
              <a:ea typeface="+mn-ea"/>
              <a:cs typeface="Arial"/>
            </a:rPr>
            <a:t>$ 1.794</a:t>
          </a:r>
        </a:p>
      </dgm:t>
    </dgm:pt>
    <dgm:pt modelId="{E410377F-6E3D-0841-A888-3B5C86B876ED}" type="parTrans" cxnId="{3DD9863B-7805-F249-90AA-8E7608F3B216}">
      <dgm:prSet/>
      <dgm:spPr/>
      <dgm:t>
        <a:bodyPr/>
        <a:lstStyle/>
        <a:p>
          <a:endParaRPr lang="es-CL"/>
        </a:p>
      </dgm:t>
    </dgm:pt>
    <dgm:pt modelId="{918E5F79-F35B-7F44-B463-9B1E9170B318}" type="sibTrans" cxnId="{3DD9863B-7805-F249-90AA-8E7608F3B216}">
      <dgm:prSet/>
      <dgm:spPr/>
      <dgm:t>
        <a:bodyPr/>
        <a:lstStyle/>
        <a:p>
          <a:endParaRPr lang="es-CL"/>
        </a:p>
      </dgm:t>
    </dgm:pt>
    <dgm:pt modelId="{7626B569-7CA0-43D1-A7AA-60E4F61A06EB}" type="pres">
      <dgm:prSet presAssocID="{76740CF7-5A5A-489A-B936-9203DC06386C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A62B1293-510C-4C4E-91F9-2507005CAE89}" type="pres">
      <dgm:prSet presAssocID="{76740CF7-5A5A-489A-B936-9203DC06386C}" presName="arrow" presStyleLbl="bgShp" presStyleIdx="0" presStyleCnt="1"/>
      <dgm:spPr>
        <a:xfrm>
          <a:off x="440612" y="0"/>
          <a:ext cx="4556760" cy="2847974"/>
        </a:xfrm>
        <a:prstGeom prst="swooshArrow">
          <a:avLst>
            <a:gd name="adj1" fmla="val 25000"/>
            <a:gd name="adj2" fmla="val 25000"/>
          </a:avLst>
        </a:prstGeom>
        <a:solidFill>
          <a:srgbClr val="FFFF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rgbClr val="FFFFFF"/>
          </a:contourClr>
        </a:sp3d>
      </dgm:spPr>
    </dgm:pt>
    <dgm:pt modelId="{9A89BB8B-E008-9D44-B205-F86ED4988459}" type="pres">
      <dgm:prSet presAssocID="{76740CF7-5A5A-489A-B936-9203DC06386C}" presName="arrowDiagram4" presStyleCnt="0"/>
      <dgm:spPr/>
    </dgm:pt>
    <dgm:pt modelId="{4451AB68-2499-E94B-87AB-97C440F10835}" type="pres">
      <dgm:prSet presAssocID="{58EACC57-5E11-46C5-9B08-9537D80D8511}" presName="bullet4a" presStyleLbl="node1" presStyleIdx="0" presStyleCnt="4"/>
      <dgm:spPr/>
    </dgm:pt>
    <dgm:pt modelId="{551DDE82-B3DE-3E4B-B8D2-3744B35C3C6D}" type="pres">
      <dgm:prSet presAssocID="{58EACC57-5E11-46C5-9B08-9537D80D8511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98F5B32-3119-0C4F-9063-3F44DA9BF48E}" type="pres">
      <dgm:prSet presAssocID="{4ACEC17A-4213-4A4F-957C-C193900DBB89}" presName="bullet4b" presStyleLbl="node1" presStyleIdx="1" presStyleCnt="4"/>
      <dgm:spPr/>
    </dgm:pt>
    <dgm:pt modelId="{AF458EB6-2F96-D840-9A73-27F978A43360}" type="pres">
      <dgm:prSet presAssocID="{4ACEC17A-4213-4A4F-957C-C193900DBB89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7CEE886-1115-E347-B8A8-C3BA2CE2B432}" type="pres">
      <dgm:prSet presAssocID="{5ACFF06B-75B2-437F-915D-0A9919527E47}" presName="bullet4c" presStyleLbl="node1" presStyleIdx="2" presStyleCnt="4"/>
      <dgm:spPr/>
    </dgm:pt>
    <dgm:pt modelId="{CC4FD759-D5B0-EA4F-BD07-BA8AE1D24591}" type="pres">
      <dgm:prSet presAssocID="{5ACFF06B-75B2-437F-915D-0A9919527E47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FA4434E-BC69-ED40-AD53-62D56B7B9DAE}" type="pres">
      <dgm:prSet presAssocID="{03D26617-AF57-4412-815A-715854EBCFC7}" presName="bullet4d" presStyleLbl="node1" presStyleIdx="3" presStyleCnt="4"/>
      <dgm:spPr/>
    </dgm:pt>
    <dgm:pt modelId="{E1C7CEBC-DA98-0645-B34C-7DA01D923646}" type="pres">
      <dgm:prSet presAssocID="{03D26617-AF57-4412-815A-715854EBCFC7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C5C77AA-79AE-4428-8D82-1314E99D8E88}" srcId="{03D26617-AF57-4412-815A-715854EBCFC7}" destId="{4C93E16A-D0D7-4427-BF7C-0DBB33001C89}" srcOrd="0" destOrd="0" parTransId="{A638B14D-D479-48E0-BBB7-E50CC519EA6A}" sibTransId="{4217E20E-B1B7-475D-8DE1-AC7F1AE3EC7A}"/>
    <dgm:cxn modelId="{96F47015-AA58-401E-BD44-B483A7518B50}" srcId="{76740CF7-5A5A-489A-B936-9203DC06386C}" destId="{4ACEC17A-4213-4A4F-957C-C193900DBB89}" srcOrd="1" destOrd="0" parTransId="{51C32963-2C5E-4E3F-9E20-EB327A8CB701}" sibTransId="{7C435A5B-923F-4366-ABE9-CD64A8883839}"/>
    <dgm:cxn modelId="{A66E61B6-5BEE-634F-822E-94E7F03D2DB7}" type="presOf" srcId="{58EACC57-5E11-46C5-9B08-9537D80D8511}" destId="{551DDE82-B3DE-3E4B-B8D2-3744B35C3C6D}" srcOrd="0" destOrd="0" presId="urn:microsoft.com/office/officeart/2005/8/layout/arrow2"/>
    <dgm:cxn modelId="{B523A204-9327-4348-92D7-B4397222E870}" type="presOf" srcId="{EB05FF76-1F69-4B06-B832-2C91F07DC460}" destId="{551DDE82-B3DE-3E4B-B8D2-3744B35C3C6D}" srcOrd="0" destOrd="1" presId="urn:microsoft.com/office/officeart/2005/8/layout/arrow2"/>
    <dgm:cxn modelId="{5479FCE1-E7E9-3A4A-85B7-5DC42304F3D7}" type="presOf" srcId="{03D26617-AF57-4412-815A-715854EBCFC7}" destId="{E1C7CEBC-DA98-0645-B34C-7DA01D923646}" srcOrd="0" destOrd="0" presId="urn:microsoft.com/office/officeart/2005/8/layout/arrow2"/>
    <dgm:cxn modelId="{4394B997-1560-4A35-9354-A270D3A803F8}" srcId="{76740CF7-5A5A-489A-B936-9203DC06386C}" destId="{03D26617-AF57-4412-815A-715854EBCFC7}" srcOrd="3" destOrd="0" parTransId="{1C6932E6-C2FF-4408-B0A6-9011004FE33F}" sibTransId="{EF122EB3-6AE4-4D08-9A39-77E7F5E07520}"/>
    <dgm:cxn modelId="{980486E7-E91E-484F-A160-3C595EAE2F61}" type="presOf" srcId="{4C93E16A-D0D7-4427-BF7C-0DBB33001C89}" destId="{E1C7CEBC-DA98-0645-B34C-7DA01D923646}" srcOrd="0" destOrd="1" presId="urn:microsoft.com/office/officeart/2005/8/layout/arrow2"/>
    <dgm:cxn modelId="{23695FEB-3A25-42EC-8C46-405DCFDDAF35}" srcId="{58EACC57-5E11-46C5-9B08-9537D80D8511}" destId="{EB05FF76-1F69-4B06-B832-2C91F07DC460}" srcOrd="0" destOrd="0" parTransId="{7D33B589-2EDA-4CE5-9BD2-B0CFA579A0A2}" sibTransId="{0C1FB6BE-B6E1-41C7-9060-CDC8AA0956C2}"/>
    <dgm:cxn modelId="{1E5403B8-4B7E-3348-94B9-B2DE9DAE30C0}" type="presOf" srcId="{DDCA0821-F45D-9943-8F09-460309669D96}" destId="{CC4FD759-D5B0-EA4F-BD07-BA8AE1D24591}" srcOrd="0" destOrd="1" presId="urn:microsoft.com/office/officeart/2005/8/layout/arrow2"/>
    <dgm:cxn modelId="{F6008438-80F2-C44E-8D39-9ED336DD3763}" type="presOf" srcId="{4ACEC17A-4213-4A4F-957C-C193900DBB89}" destId="{AF458EB6-2F96-D840-9A73-27F978A43360}" srcOrd="0" destOrd="0" presId="urn:microsoft.com/office/officeart/2005/8/layout/arrow2"/>
    <dgm:cxn modelId="{23FF5838-2DB6-4642-8335-219BD9A9557B}" srcId="{76740CF7-5A5A-489A-B936-9203DC06386C}" destId="{5ACFF06B-75B2-437F-915D-0A9919527E47}" srcOrd="2" destOrd="0" parTransId="{5926C948-CDE7-41C3-887B-A7EF859A25EC}" sibTransId="{8F528481-0E19-4779-8A0E-8190F4BF0F38}"/>
    <dgm:cxn modelId="{8CD52DFE-0BAC-4CDA-B13B-709C02DB19F1}" srcId="{76740CF7-5A5A-489A-B936-9203DC06386C}" destId="{58EACC57-5E11-46C5-9B08-9537D80D8511}" srcOrd="0" destOrd="0" parTransId="{4BC0C68A-441B-4FCF-B913-73A2A1E9C812}" sibTransId="{C9E3E7A2-2F12-4003-BE51-705FBEEA4D04}"/>
    <dgm:cxn modelId="{D27DEA7F-C4FD-F540-9FB9-9D56453817A6}" type="presOf" srcId="{5ACFF06B-75B2-437F-915D-0A9919527E47}" destId="{CC4FD759-D5B0-EA4F-BD07-BA8AE1D24591}" srcOrd="0" destOrd="0" presId="urn:microsoft.com/office/officeart/2005/8/layout/arrow2"/>
    <dgm:cxn modelId="{73BBE841-0C7D-4894-BE42-4A9DBE26C5E4}" type="presOf" srcId="{76740CF7-5A5A-489A-B936-9203DC06386C}" destId="{7626B569-7CA0-43D1-A7AA-60E4F61A06EB}" srcOrd="0" destOrd="0" presId="urn:microsoft.com/office/officeart/2005/8/layout/arrow2"/>
    <dgm:cxn modelId="{4012B81A-0DA1-884C-BCE8-4FCB730FE4FF}" type="presOf" srcId="{0B90EA55-E368-4A7F-A08A-CE60B97EC2ED}" destId="{AF458EB6-2F96-D840-9A73-27F978A43360}" srcOrd="0" destOrd="1" presId="urn:microsoft.com/office/officeart/2005/8/layout/arrow2"/>
    <dgm:cxn modelId="{357E6C84-3DDE-470D-B9A3-04F6F43966C2}" srcId="{4ACEC17A-4213-4A4F-957C-C193900DBB89}" destId="{0B90EA55-E368-4A7F-A08A-CE60B97EC2ED}" srcOrd="0" destOrd="0" parTransId="{9984BEBB-E432-4E25-AD38-18D2B3772B03}" sibTransId="{5B0228D8-58D7-4C8F-AF7C-19432C4C8A2F}"/>
    <dgm:cxn modelId="{3DD9863B-7805-F249-90AA-8E7608F3B216}" srcId="{5ACFF06B-75B2-437F-915D-0A9919527E47}" destId="{DDCA0821-F45D-9943-8F09-460309669D96}" srcOrd="0" destOrd="0" parTransId="{E410377F-6E3D-0841-A888-3B5C86B876ED}" sibTransId="{918E5F79-F35B-7F44-B463-9B1E9170B318}"/>
    <dgm:cxn modelId="{332C3AD6-7FBB-40D4-884E-3CF367F76C3A}" type="presParOf" srcId="{7626B569-7CA0-43D1-A7AA-60E4F61A06EB}" destId="{A62B1293-510C-4C4E-91F9-2507005CAE89}" srcOrd="0" destOrd="0" presId="urn:microsoft.com/office/officeart/2005/8/layout/arrow2"/>
    <dgm:cxn modelId="{6FE6D0E3-32C5-E042-B67C-1C32E36D433A}" type="presParOf" srcId="{7626B569-7CA0-43D1-A7AA-60E4F61A06EB}" destId="{9A89BB8B-E008-9D44-B205-F86ED4988459}" srcOrd="1" destOrd="0" presId="urn:microsoft.com/office/officeart/2005/8/layout/arrow2"/>
    <dgm:cxn modelId="{9EFD80C0-9949-B744-8F5E-AE0DC287D163}" type="presParOf" srcId="{9A89BB8B-E008-9D44-B205-F86ED4988459}" destId="{4451AB68-2499-E94B-87AB-97C440F10835}" srcOrd="0" destOrd="0" presId="urn:microsoft.com/office/officeart/2005/8/layout/arrow2"/>
    <dgm:cxn modelId="{02274EFA-54DD-BD4B-AD91-5263267F90E8}" type="presParOf" srcId="{9A89BB8B-E008-9D44-B205-F86ED4988459}" destId="{551DDE82-B3DE-3E4B-B8D2-3744B35C3C6D}" srcOrd="1" destOrd="0" presId="urn:microsoft.com/office/officeart/2005/8/layout/arrow2"/>
    <dgm:cxn modelId="{E74BF499-2700-A941-8BEE-2320B13CE0CF}" type="presParOf" srcId="{9A89BB8B-E008-9D44-B205-F86ED4988459}" destId="{C98F5B32-3119-0C4F-9063-3F44DA9BF48E}" srcOrd="2" destOrd="0" presId="urn:microsoft.com/office/officeart/2005/8/layout/arrow2"/>
    <dgm:cxn modelId="{FBB187DA-D728-294E-A622-FA9023257AB9}" type="presParOf" srcId="{9A89BB8B-E008-9D44-B205-F86ED4988459}" destId="{AF458EB6-2F96-D840-9A73-27F978A43360}" srcOrd="3" destOrd="0" presId="urn:microsoft.com/office/officeart/2005/8/layout/arrow2"/>
    <dgm:cxn modelId="{F26404E6-196A-004F-8FFA-00B8D54000D9}" type="presParOf" srcId="{9A89BB8B-E008-9D44-B205-F86ED4988459}" destId="{47CEE886-1115-E347-B8A8-C3BA2CE2B432}" srcOrd="4" destOrd="0" presId="urn:microsoft.com/office/officeart/2005/8/layout/arrow2"/>
    <dgm:cxn modelId="{ECDC0AE2-9F77-BB47-AC37-3E4DA02F4378}" type="presParOf" srcId="{9A89BB8B-E008-9D44-B205-F86ED4988459}" destId="{CC4FD759-D5B0-EA4F-BD07-BA8AE1D24591}" srcOrd="5" destOrd="0" presId="urn:microsoft.com/office/officeart/2005/8/layout/arrow2"/>
    <dgm:cxn modelId="{C7A2D428-413F-EA49-A73B-1B126A160A10}" type="presParOf" srcId="{9A89BB8B-E008-9D44-B205-F86ED4988459}" destId="{0FA4434E-BC69-ED40-AD53-62D56B7B9DAE}" srcOrd="6" destOrd="0" presId="urn:microsoft.com/office/officeart/2005/8/layout/arrow2"/>
    <dgm:cxn modelId="{4D152944-C041-794E-8F88-FBF43AF000FF}" type="presParOf" srcId="{9A89BB8B-E008-9D44-B205-F86ED4988459}" destId="{E1C7CEBC-DA98-0645-B34C-7DA01D923646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2B1293-510C-4C4E-91F9-2507005CAE89}">
      <dsp:nvSpPr>
        <dsp:cNvPr id="0" name=""/>
        <dsp:cNvSpPr/>
      </dsp:nvSpPr>
      <dsp:spPr>
        <a:xfrm>
          <a:off x="327779" y="0"/>
          <a:ext cx="5069072" cy="3168170"/>
        </a:xfrm>
        <a:prstGeom prst="swooshArrow">
          <a:avLst>
            <a:gd name="adj1" fmla="val 25000"/>
            <a:gd name="adj2" fmla="val 25000"/>
          </a:avLst>
        </a:prstGeom>
        <a:solidFill>
          <a:srgbClr val="FFFF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4451AB68-2499-E94B-87AB-97C440F10835}">
      <dsp:nvSpPr>
        <dsp:cNvPr id="0" name=""/>
        <dsp:cNvSpPr/>
      </dsp:nvSpPr>
      <dsp:spPr>
        <a:xfrm>
          <a:off x="827083" y="2355851"/>
          <a:ext cx="116588" cy="11658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1DDE82-B3DE-3E4B-B8D2-3744B35C3C6D}">
      <dsp:nvSpPr>
        <dsp:cNvPr id="0" name=""/>
        <dsp:cNvSpPr/>
      </dsp:nvSpPr>
      <dsp:spPr>
        <a:xfrm>
          <a:off x="885377" y="2414145"/>
          <a:ext cx="866811" cy="754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778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2013</a:t>
          </a:r>
          <a:endParaRPr lang="es-CL" sz="1400" b="1" kern="1200" dirty="0">
            <a:solidFill>
              <a:schemeClr val="tx1"/>
            </a:solidFill>
            <a:latin typeface="Arial"/>
            <a:ea typeface="+mn-ea"/>
            <a:cs typeface="Arial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b="1" kern="1200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$1.200 (60%)</a:t>
          </a:r>
          <a:endParaRPr lang="es-CL" sz="1400" b="1" kern="1200" dirty="0">
            <a:solidFill>
              <a:schemeClr val="tx1"/>
            </a:solidFill>
            <a:latin typeface="Arial"/>
            <a:ea typeface="+mn-ea"/>
            <a:cs typeface="Arial"/>
          </a:endParaRPr>
        </a:p>
      </dsp:txBody>
      <dsp:txXfrm>
        <a:off x="885377" y="2414145"/>
        <a:ext cx="866811" cy="754024"/>
      </dsp:txXfrm>
    </dsp:sp>
    <dsp:sp modelId="{C98F5B32-3119-0C4F-9063-3F44DA9BF48E}">
      <dsp:nvSpPr>
        <dsp:cNvPr id="0" name=""/>
        <dsp:cNvSpPr/>
      </dsp:nvSpPr>
      <dsp:spPr>
        <a:xfrm>
          <a:off x="1650807" y="1618934"/>
          <a:ext cx="202762" cy="2027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458EB6-2F96-D840-9A73-27F978A43360}">
      <dsp:nvSpPr>
        <dsp:cNvPr id="0" name=""/>
        <dsp:cNvSpPr/>
      </dsp:nvSpPr>
      <dsp:spPr>
        <a:xfrm>
          <a:off x="1752189" y="1720316"/>
          <a:ext cx="1064505" cy="14478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440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2014</a:t>
          </a:r>
          <a:endParaRPr lang="es-CL" sz="1400" b="1" kern="1200" dirty="0">
            <a:solidFill>
              <a:schemeClr val="tx1"/>
            </a:solidFill>
            <a:latin typeface="Arial"/>
            <a:ea typeface="+mn-ea"/>
            <a:cs typeface="Arial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b="1" kern="1200" dirty="0" smtClean="0">
              <a:solidFill>
                <a:schemeClr val="tx1"/>
              </a:solidFill>
              <a:latin typeface="Arial"/>
              <a:ea typeface="+mn-ea"/>
              <a:cs typeface="Arial"/>
            </a:rPr>
            <a:t>$ 1.611 </a:t>
          </a:r>
          <a:endParaRPr lang="es-CL" sz="1400" b="1" kern="1200" dirty="0">
            <a:solidFill>
              <a:schemeClr val="tx1"/>
            </a:solidFill>
            <a:latin typeface="Arial"/>
            <a:ea typeface="+mn-ea"/>
            <a:cs typeface="Arial"/>
          </a:endParaRPr>
        </a:p>
      </dsp:txBody>
      <dsp:txXfrm>
        <a:off x="1752189" y="1720316"/>
        <a:ext cx="1064505" cy="1447853"/>
      </dsp:txXfrm>
    </dsp:sp>
    <dsp:sp modelId="{47CEE886-1115-E347-B8A8-C3BA2CE2B432}">
      <dsp:nvSpPr>
        <dsp:cNvPr id="0" name=""/>
        <dsp:cNvSpPr/>
      </dsp:nvSpPr>
      <dsp:spPr>
        <a:xfrm>
          <a:off x="2702640" y="1075910"/>
          <a:ext cx="268660" cy="26866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4FD759-D5B0-EA4F-BD07-BA8AE1D24591}">
      <dsp:nvSpPr>
        <dsp:cNvPr id="0" name=""/>
        <dsp:cNvSpPr/>
      </dsp:nvSpPr>
      <dsp:spPr>
        <a:xfrm>
          <a:off x="2836970" y="1210240"/>
          <a:ext cx="1064505" cy="19579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358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rgbClr val="000000"/>
              </a:solidFill>
              <a:latin typeface="Arial"/>
              <a:ea typeface="+mn-ea"/>
              <a:cs typeface="Arial"/>
            </a:rPr>
            <a:t>2015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b="1" kern="1200" dirty="0" smtClean="0">
              <a:solidFill>
                <a:srgbClr val="000000"/>
              </a:solidFill>
              <a:latin typeface="Arial"/>
              <a:ea typeface="+mn-ea"/>
              <a:cs typeface="Arial"/>
            </a:rPr>
            <a:t>$ 1.794</a:t>
          </a:r>
        </a:p>
      </dsp:txBody>
      <dsp:txXfrm>
        <a:off x="2836970" y="1210240"/>
        <a:ext cx="1064505" cy="1957929"/>
      </dsp:txXfrm>
    </dsp:sp>
    <dsp:sp modelId="{0FA4434E-BC69-ED40-AD53-62D56B7B9DAE}">
      <dsp:nvSpPr>
        <dsp:cNvPr id="0" name=""/>
        <dsp:cNvSpPr/>
      </dsp:nvSpPr>
      <dsp:spPr>
        <a:xfrm>
          <a:off x="3848250" y="716640"/>
          <a:ext cx="359904" cy="3599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C7CEBC-DA98-0645-B34C-7DA01D923646}">
      <dsp:nvSpPr>
        <dsp:cNvPr id="0" name=""/>
        <dsp:cNvSpPr/>
      </dsp:nvSpPr>
      <dsp:spPr>
        <a:xfrm>
          <a:off x="4028202" y="896592"/>
          <a:ext cx="1064505" cy="2271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706" tIns="0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dirty="0" smtClean="0">
              <a:solidFill>
                <a:srgbClr val="FF0000"/>
              </a:solidFill>
              <a:latin typeface="Arial"/>
              <a:ea typeface="+mn-ea"/>
              <a:cs typeface="Arial"/>
            </a:rPr>
            <a:t>2016</a:t>
          </a:r>
          <a:endParaRPr lang="es-CL" sz="1400" b="1" kern="1200" dirty="0">
            <a:solidFill>
              <a:srgbClr val="FF0000"/>
            </a:solidFill>
            <a:latin typeface="Arial"/>
            <a:ea typeface="+mn-ea"/>
            <a:cs typeface="Arial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400" b="1" kern="1200" dirty="0" smtClean="0">
              <a:solidFill>
                <a:srgbClr val="FF0000"/>
              </a:solidFill>
              <a:latin typeface="Arial"/>
              <a:ea typeface="+mn-ea"/>
              <a:cs typeface="Arial"/>
            </a:rPr>
            <a:t>$ 1.950 (85%)</a:t>
          </a:r>
          <a:endParaRPr lang="es-CL" sz="1400" b="1" kern="1200" dirty="0">
            <a:solidFill>
              <a:srgbClr val="FF0000"/>
            </a:solidFill>
            <a:latin typeface="Arial"/>
            <a:ea typeface="+mn-ea"/>
            <a:cs typeface="Arial"/>
          </a:endParaRPr>
        </a:p>
      </dsp:txBody>
      <dsp:txXfrm>
        <a:off x="4028202" y="896592"/>
        <a:ext cx="1064505" cy="2271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0.8069</cdr:x>
      <cdr:y>0.8103</cdr:y>
    </cdr:from>
    <cdr:to>
      <cdr:x>0.92888</cdr:x>
      <cdr:y>1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6048672" y="39059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s-CL" sz="1100" b="1" u="sng" dirty="0" smtClean="0">
              <a:latin typeface="Arial" pitchFamily="34" charset="0"/>
              <a:cs typeface="Arial" pitchFamily="34" charset="0"/>
            </a:rPr>
            <a:t>Marco Presupuestario</a:t>
          </a:r>
        </a:p>
        <a:p xmlns:a="http://schemas.openxmlformats.org/drawingml/2006/main">
          <a:pPr algn="ctr"/>
          <a:r>
            <a:rPr lang="es-CL" sz="1100" b="1" dirty="0" smtClean="0">
              <a:latin typeface="Arial" pitchFamily="34" charset="0"/>
              <a:cs typeface="Arial" pitchFamily="34" charset="0"/>
            </a:rPr>
            <a:t>$11.006.913.822</a:t>
          </a:r>
          <a:endParaRPr lang="es-CL" sz="1100" b="1" dirty="0">
            <a:latin typeface="Arial" pitchFamily="34" charset="0"/>
            <a:cs typeface="Arial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0.69811</cdr:x>
      <cdr:y>0.8</cdr:y>
    </cdr:from>
    <cdr:to>
      <cdr:x>1</cdr:x>
      <cdr:y>0.9838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5328592" y="3168353"/>
          <a:ext cx="2304256" cy="7279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Arial"/>
            </a:defRPr>
          </a:lvl1pPr>
          <a:lvl2pPr marL="457200" indent="0">
            <a:defRPr sz="1100">
              <a:latin typeface="Arial"/>
            </a:defRPr>
          </a:lvl2pPr>
          <a:lvl3pPr marL="914400" indent="0">
            <a:defRPr sz="1100">
              <a:latin typeface="Arial"/>
            </a:defRPr>
          </a:lvl3pPr>
          <a:lvl4pPr marL="1371600" indent="0">
            <a:defRPr sz="1100">
              <a:latin typeface="Arial"/>
            </a:defRPr>
          </a:lvl4pPr>
          <a:lvl5pPr marL="1828800" indent="0">
            <a:defRPr sz="1100">
              <a:latin typeface="Arial"/>
            </a:defRPr>
          </a:lvl5pPr>
          <a:lvl6pPr marL="2286000" indent="0">
            <a:defRPr sz="1100">
              <a:latin typeface="Arial"/>
            </a:defRPr>
          </a:lvl6pPr>
          <a:lvl7pPr marL="2743200" indent="0">
            <a:defRPr sz="1100">
              <a:latin typeface="Arial"/>
            </a:defRPr>
          </a:lvl7pPr>
          <a:lvl8pPr marL="3200400" indent="0">
            <a:defRPr sz="1100">
              <a:latin typeface="Arial"/>
            </a:defRPr>
          </a:lvl8pPr>
          <a:lvl9pPr marL="3657600" indent="0">
            <a:defRPr sz="1100">
              <a:latin typeface="Arial"/>
            </a:defRPr>
          </a:lvl9pPr>
        </a:lstStyle>
        <a:p xmlns:a="http://schemas.openxmlformats.org/drawingml/2006/main">
          <a:pPr algn="ctr"/>
          <a:r>
            <a:rPr lang="es-CL" sz="1000" b="1" u="sng" dirty="0" smtClean="0"/>
            <a:t>TOTAL  PLAN DE COMPRAS 2014</a:t>
          </a:r>
        </a:p>
        <a:p xmlns:a="http://schemas.openxmlformats.org/drawingml/2006/main">
          <a:pPr algn="ctr"/>
          <a:endParaRPr lang="es-CL" sz="1000" b="1" dirty="0" smtClean="0"/>
        </a:p>
        <a:p xmlns:a="http://schemas.openxmlformats.org/drawingml/2006/main">
          <a:pPr algn="ctr"/>
          <a:r>
            <a:rPr lang="es-CL" sz="1000" b="1" dirty="0" smtClean="0"/>
            <a:t>$ 5.478.171.699</a:t>
          </a:r>
          <a:endParaRPr lang="es-CL" sz="10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20FBBB-0B87-4BD9-841D-30322B4A7E7B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73F00-FE37-4E2D-B6AF-30D88C4C31FD}" type="slidenum">
              <a:rPr lang="es-CL" smtClean="0"/>
              <a:pPr/>
              <a:t>‹Nr.›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2807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E199EA-6253-4F52-9414-E8302F0F154E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12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>
              <a:latin typeface="Calibri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838167E-CE04-F549-948F-C0E8DADDAD4C}" type="slidenum">
              <a:rPr lang="en-US">
                <a:latin typeface="Calibri" charset="0"/>
              </a:rPr>
              <a:pPr eaLnBrk="1" hangingPunct="1"/>
              <a:t>39</a:t>
            </a:fld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22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>
              <a:latin typeface="Calibri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46ADCCF-1EAF-0848-BB9F-0451DC9E5272}" type="slidenum">
              <a:rPr lang="en-US">
                <a:latin typeface="Calibri" charset="0"/>
              </a:rPr>
              <a:pPr eaLnBrk="1" hangingPunct="1"/>
              <a:t>40</a:t>
            </a:fld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E199EA-6253-4F52-9414-E8302F0F154E}" type="slidenum">
              <a:rPr lang="en-US" smtClean="0">
                <a:latin typeface="Arial" pitchFamily="34" charset="0"/>
              </a:rPr>
              <a:pPr/>
              <a:t>48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40372-F931-47E3-9A08-F9B91461DC68}" type="datetimeFigureOut">
              <a:rPr lang="es-CL" smtClean="0"/>
              <a:pPr/>
              <a:t>10/25/16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A6160-1FC7-4E86-B747-689CE13B3357}" type="slidenum">
              <a:rPr lang="es-CL" smtClean="0"/>
              <a:pPr/>
              <a:t>‹Nr.›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xmlns:p14="http://schemas.microsoft.com/office/powerpoint/2010/main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oleObject" Target="../embeddings/Hoja_de_Microsoft_Excel_97_-_20041.xls"/><Relationship Id="rId5" Type="http://schemas.openxmlformats.org/officeDocument/2006/relationships/image" Target="../media/image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5.jpeg"/><Relationship Id="rId8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jpeg"/><Relationship Id="rId9" Type="http://schemas.openxmlformats.org/officeDocument/2006/relationships/image" Target="../media/image24.png"/><Relationship Id="rId10" Type="http://schemas.openxmlformats.org/officeDocument/2006/relationships/image" Target="../media/image25.jpeg"/><Relationship Id="rId11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4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6 CuadroTexto"/>
          <p:cNvSpPr txBox="1">
            <a:spLocks noChangeArrowheads="1"/>
          </p:cNvSpPr>
          <p:nvPr/>
        </p:nvSpPr>
        <p:spPr bwMode="auto">
          <a:xfrm>
            <a:off x="4810124" y="3082651"/>
            <a:ext cx="420052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s-ES_tradnl" sz="4000" b="1" i="1" dirty="0" smtClean="0"/>
              <a:t>ALIMENTACIÓN</a:t>
            </a:r>
          </a:p>
          <a:p>
            <a:pPr algn="ctr"/>
            <a:r>
              <a:rPr lang="es-ES_tradnl" sz="4000" b="1" i="1" dirty="0" smtClean="0"/>
              <a:t>INSTITUCIONAL</a:t>
            </a:r>
            <a:endParaRPr lang="es-ES_tradnl" sz="4000" b="1" i="1" dirty="0"/>
          </a:p>
        </p:txBody>
      </p:sp>
      <p:sp>
        <p:nvSpPr>
          <p:cNvPr id="10243" name="7 CuadroTexto"/>
          <p:cNvSpPr txBox="1">
            <a:spLocks noChangeArrowheads="1"/>
          </p:cNvSpPr>
          <p:nvPr/>
        </p:nvSpPr>
        <p:spPr bwMode="auto">
          <a:xfrm>
            <a:off x="5435600" y="5485335"/>
            <a:ext cx="31264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b="1" dirty="0" smtClean="0"/>
              <a:t>JORGE ASMAD SEPÚLVEDA</a:t>
            </a:r>
          </a:p>
          <a:p>
            <a:pPr algn="ctr"/>
            <a:r>
              <a:rPr lang="es-ES_tradnl" b="1" dirty="0" smtClean="0"/>
              <a:t>TENIENTE 2º AB</a:t>
            </a:r>
            <a:endParaRPr lang="es-MX" b="1" dirty="0"/>
          </a:p>
        </p:txBody>
      </p:sp>
      <p:pic>
        <p:nvPicPr>
          <p:cNvPr id="7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088" y="182488"/>
            <a:ext cx="4532362" cy="599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1" descr="ariztia-higiene-sit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" y="4902606"/>
            <a:ext cx="9095619" cy="1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89863" y="1638041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MENÚ SALUDABLE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89863" y="2014327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USO SISTEMA DE VÍVERES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76215" y="2404262"/>
            <a:ext cx="4967785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CONCILIACIONES Y CONTROL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0110" y="3452885"/>
            <a:ext cx="988629" cy="144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15052" y="636610"/>
            <a:ext cx="3716348" cy="408623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TEMARIO DE LA PRESENTACIÓN</a:t>
            </a:r>
            <a:endParaRPr lang="es-C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4" name="13 Rectángulo">
            <a:hlinkClick r:id="" action="ppaction://noaction"/>
          </p:cNvPr>
          <p:cNvSpPr/>
          <p:nvPr/>
        </p:nvSpPr>
        <p:spPr>
          <a:xfrm>
            <a:off x="1585413" y="1317829"/>
            <a:ext cx="2495266" cy="1692771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es-CL" alt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INFORMACIÓN GENERAL DE ALIMENTACIÓN INSTITUCIONAL</a:t>
            </a:r>
          </a:p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189863" y="1261893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SISTEMA DE ALIMENTACIÓN</a:t>
            </a:r>
            <a:endParaRPr lang="es-CL" sz="1600" dirty="0">
              <a:latin typeface="Gisha" pitchFamily="34" charset="-79"/>
              <a:cs typeface="Gisha" pitchFamily="34" charset="-79"/>
            </a:endParaRPr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1" descr="ariztia-higiene-sit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" y="4902606"/>
            <a:ext cx="9095619" cy="1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89863" y="1638041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MENÚ SALUDABLE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89863" y="2014327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USO SISTEMA DE VÍVERES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76215" y="2404262"/>
            <a:ext cx="4967785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CONCILIACIONES Y CONTROL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0110" y="3452885"/>
            <a:ext cx="988629" cy="144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15052" y="636610"/>
            <a:ext cx="3716348" cy="408623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TEMARIO DE LA PRESENTACIÓN</a:t>
            </a:r>
            <a:endParaRPr lang="es-C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4" name="13 Rectángulo">
            <a:hlinkClick r:id="" action="ppaction://noaction"/>
          </p:cNvPr>
          <p:cNvSpPr/>
          <p:nvPr/>
        </p:nvSpPr>
        <p:spPr>
          <a:xfrm>
            <a:off x="1585413" y="1317829"/>
            <a:ext cx="2495266" cy="1692771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es-CL" alt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INFORMACIÓN GENERAL DE ALIMENTACIÓN INSTITUCIONAL</a:t>
            </a:r>
          </a:p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189863" y="1261893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FF6600"/>
                </a:solidFill>
                <a:latin typeface="Gisha" pitchFamily="34" charset="-79"/>
                <a:cs typeface="Gisha" pitchFamily="34" charset="-79"/>
              </a:rPr>
              <a:t>SISTEMA DE ALIMENTACIÓN</a:t>
            </a:r>
            <a:endParaRPr lang="es-CL" sz="1600" dirty="0">
              <a:solidFill>
                <a:srgbClr val="FF660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2875392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61 Rectángulo"/>
          <p:cNvSpPr/>
          <p:nvPr/>
        </p:nvSpPr>
        <p:spPr>
          <a:xfrm>
            <a:off x="1580243" y="2207985"/>
            <a:ext cx="2247900" cy="6223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AutoShape 8"/>
          <p:cNvSpPr>
            <a:spLocks noChangeAspect="1" noChangeArrowheads="1"/>
          </p:cNvSpPr>
          <p:nvPr/>
        </p:nvSpPr>
        <p:spPr bwMode="auto">
          <a:xfrm>
            <a:off x="0" y="992256"/>
            <a:ext cx="8678862" cy="550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 flipV="1">
            <a:off x="2228815" y="3133816"/>
            <a:ext cx="228409" cy="51232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 flipV="1">
            <a:off x="2210170" y="4352646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181535" y="5676832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2181535" y="1357217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190858" y="1923938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flipV="1">
            <a:off x="2181535" y="2490660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245463" y="1698076"/>
            <a:ext cx="165746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Variaciones Parte Diario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  <a:endParaRPr lang="es-CL" dirty="0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303194" y="982616"/>
            <a:ext cx="123860" cy="153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ASIGNACIONES</a:t>
            </a:r>
            <a:endParaRPr lang="es-CL"/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1512957" y="992256"/>
            <a:ext cx="66591" cy="1770402"/>
          </a:xfrm>
          <a:prstGeom prst="leftBrace">
            <a:avLst>
              <a:gd name="adj1" fmla="val 21425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303194" y="3029148"/>
            <a:ext cx="127190" cy="224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ADQUISICIONES</a:t>
            </a:r>
            <a:endParaRPr lang="es-CL"/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>
            <a:off x="1468341" y="2974748"/>
            <a:ext cx="77912" cy="2030694"/>
          </a:xfrm>
          <a:prstGeom prst="leftBrace">
            <a:avLst>
              <a:gd name="adj1" fmla="val 209972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1638149" y="1144438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DGPA</a:t>
            </a:r>
            <a:endParaRPr lang="es-CL" sz="800" dirty="0"/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1638149" y="1711159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1638149" y="2277881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466547" y="2932055"/>
            <a:ext cx="627291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A.F.L.</a:t>
            </a:r>
            <a:endParaRPr lang="es-CL" sz="800" dirty="0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1540926" y="4135735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SALINO</a:t>
            </a:r>
            <a:endParaRPr lang="es-CL" sz="800" dirty="0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1638149" y="4685930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2385971" y="1074889"/>
            <a:ext cx="1347811" cy="415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Parte Diario Básico</a:t>
            </a:r>
            <a:endParaRPr lang="es-CL" dirty="0"/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2252788" y="2286833"/>
            <a:ext cx="159553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Armada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Reintegro</a:t>
            </a:r>
            <a:endParaRPr lang="es-CL" dirty="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086513" y="3114535"/>
            <a:ext cx="790440" cy="4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Comercio/Actas Inversión</a:t>
            </a:r>
            <a:endParaRPr lang="es-CL" dirty="0"/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2195520" y="4697636"/>
            <a:ext cx="1587540" cy="417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Precio Víveres Armada</a:t>
            </a:r>
            <a:endParaRPr lang="es-CL" dirty="0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2219493" y="4898709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263443" y="4116454"/>
            <a:ext cx="1557574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SERVMAD</a:t>
            </a:r>
            <a:endParaRPr lang="es-ES_tradnl" sz="800" dirty="0"/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Víveres secos y congelados, </a:t>
            </a:r>
            <a:r>
              <a:rPr lang="es-ES_tradnl" sz="800" dirty="0"/>
              <a:t>Transferencias</a:t>
            </a:r>
            <a:endParaRPr lang="es-CL" dirty="0"/>
          </a:p>
        </p:txBody>
      </p:sp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1638149" y="5535668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2401953" y="5483334"/>
            <a:ext cx="1263905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Consumo Víveres</a:t>
            </a:r>
            <a:endParaRPr lang="es-CL" dirty="0"/>
          </a:p>
        </p:txBody>
      </p:sp>
      <p:sp>
        <p:nvSpPr>
          <p:cNvPr id="36" name="Text Box 34"/>
          <p:cNvSpPr txBox="1">
            <a:spLocks noChangeArrowheads="1"/>
          </p:cNvSpPr>
          <p:nvPr/>
        </p:nvSpPr>
        <p:spPr bwMode="auto">
          <a:xfrm>
            <a:off x="1245926" y="5236814"/>
            <a:ext cx="217754" cy="124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CONSUMO</a:t>
            </a:r>
            <a:endParaRPr lang="es-CL"/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1501637" y="5252652"/>
            <a:ext cx="68589" cy="990902"/>
          </a:xfrm>
          <a:prstGeom prst="leftBrace">
            <a:avLst>
              <a:gd name="adj1" fmla="val 117647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5921311" y="3416144"/>
            <a:ext cx="611309" cy="425557"/>
          </a:xfrm>
          <a:prstGeom prst="rightArrow">
            <a:avLst>
              <a:gd name="adj1" fmla="val 50000"/>
              <a:gd name="adj2" fmla="val 37176"/>
            </a:avLst>
          </a:prstGeom>
          <a:solidFill>
            <a:srgbClr val="B2B2B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9" name="AutoShape 37"/>
          <p:cNvSpPr>
            <a:spLocks noChangeArrowheads="1"/>
          </p:cNvSpPr>
          <p:nvPr/>
        </p:nvSpPr>
        <p:spPr bwMode="auto">
          <a:xfrm>
            <a:off x="6602541" y="2985766"/>
            <a:ext cx="922291" cy="1241554"/>
          </a:xfrm>
          <a:prstGeom prst="can">
            <a:avLst>
              <a:gd name="adj" fmla="val 32522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Rendición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de Cuentas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Víveres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Magnética</a:t>
            </a:r>
            <a:endParaRPr lang="es-CL" sz="700" dirty="0"/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 flipV="1">
            <a:off x="7480216" y="2772987"/>
            <a:ext cx="617303" cy="48133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7480216" y="3552487"/>
            <a:ext cx="617303" cy="26856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2" name="Line 40"/>
          <p:cNvSpPr>
            <a:spLocks noChangeShapeType="1"/>
          </p:cNvSpPr>
          <p:nvPr/>
        </p:nvSpPr>
        <p:spPr bwMode="auto">
          <a:xfrm>
            <a:off x="7480216" y="4065498"/>
            <a:ext cx="617303" cy="33810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8097519" y="2560897"/>
            <a:ext cx="38090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CA</a:t>
            </a:r>
            <a:endParaRPr lang="es-CL" dirty="0"/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8097519" y="3411324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8097519" y="4261061"/>
            <a:ext cx="58134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OTRO</a:t>
            </a:r>
            <a:endParaRPr lang="es-CL" sz="800" dirty="0"/>
          </a:p>
        </p:txBody>
      </p:sp>
      <p:sp>
        <p:nvSpPr>
          <p:cNvPr id="46" name="Oval 44"/>
          <p:cNvSpPr>
            <a:spLocks noChangeArrowheads="1"/>
          </p:cNvSpPr>
          <p:nvPr/>
        </p:nvSpPr>
        <p:spPr bwMode="auto">
          <a:xfrm>
            <a:off x="-1941217" y="2951241"/>
            <a:ext cx="1678104" cy="184132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SISTEMA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DE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ALIMENTACIÓN</a:t>
            </a:r>
            <a:endParaRPr lang="es-CL" dirty="0"/>
          </a:p>
        </p:txBody>
      </p:sp>
      <p:sp>
        <p:nvSpPr>
          <p:cNvPr id="47" name="AutoShape 45"/>
          <p:cNvSpPr>
            <a:spLocks/>
          </p:cNvSpPr>
          <p:nvPr/>
        </p:nvSpPr>
        <p:spPr bwMode="auto">
          <a:xfrm>
            <a:off x="3678511" y="1074889"/>
            <a:ext cx="408206" cy="5027500"/>
          </a:xfrm>
          <a:prstGeom prst="rightBrace">
            <a:avLst>
              <a:gd name="adj1" fmla="val 99266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8" name="47 Elipse"/>
          <p:cNvSpPr/>
          <p:nvPr/>
        </p:nvSpPr>
        <p:spPr>
          <a:xfrm>
            <a:off x="9448800" y="0"/>
            <a:ext cx="1643063" cy="1500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COMPRA CON FONDOS INTERNOS: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s-CL" sz="8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PRORRATAS</a:t>
            </a: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sp>
        <p:nvSpPr>
          <p:cNvPr id="49" name="48 Flecha abajo"/>
          <p:cNvSpPr/>
          <p:nvPr/>
        </p:nvSpPr>
        <p:spPr>
          <a:xfrm rot="1417843">
            <a:off x="9566276" y="1209676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1" name="50 Elipse"/>
          <p:cNvSpPr/>
          <p:nvPr/>
        </p:nvSpPr>
        <p:spPr>
          <a:xfrm>
            <a:off x="9612313" y="5357812"/>
            <a:ext cx="1643062" cy="1500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DEVOLUCIONES  A PAÑOL: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GRUMETES.</a:t>
            </a:r>
          </a:p>
        </p:txBody>
      </p:sp>
      <p:sp>
        <p:nvSpPr>
          <p:cNvPr id="50" name="49 Flecha abajo"/>
          <p:cNvSpPr/>
          <p:nvPr/>
        </p:nvSpPr>
        <p:spPr>
          <a:xfrm rot="8911789">
            <a:off x="9737725" y="4967287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2" name="Rectangle 24"/>
          <p:cNvSpPr>
            <a:spLocks noChangeArrowheads="1"/>
          </p:cNvSpPr>
          <p:nvPr/>
        </p:nvSpPr>
        <p:spPr bwMode="auto">
          <a:xfrm>
            <a:off x="1541187" y="3430869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UU.RR.</a:t>
            </a:r>
            <a:endParaRPr lang="es-CL" sz="800" dirty="0"/>
          </a:p>
        </p:txBody>
      </p:sp>
      <p:cxnSp>
        <p:nvCxnSpPr>
          <p:cNvPr id="55" name="54 Conector recto de flecha"/>
          <p:cNvCxnSpPr/>
          <p:nvPr/>
        </p:nvCxnSpPr>
        <p:spPr>
          <a:xfrm>
            <a:off x="3105150" y="3105150"/>
            <a:ext cx="762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Rectangle 23"/>
          <p:cNvSpPr>
            <a:spLocks noChangeArrowheads="1"/>
          </p:cNvSpPr>
          <p:nvPr/>
        </p:nvSpPr>
        <p:spPr bwMode="auto">
          <a:xfrm>
            <a:off x="2466824" y="3570020"/>
            <a:ext cx="77686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BANCO 4 (SI CORRESPONDE)</a:t>
            </a:r>
            <a:endParaRPr lang="es-CL" sz="800" dirty="0"/>
          </a:p>
        </p:txBody>
      </p:sp>
      <p:sp>
        <p:nvSpPr>
          <p:cNvPr id="59" name="Line 9"/>
          <p:cNvSpPr>
            <a:spLocks noChangeShapeType="1"/>
          </p:cNvSpPr>
          <p:nvPr/>
        </p:nvSpPr>
        <p:spPr bwMode="auto">
          <a:xfrm>
            <a:off x="2257427" y="3636519"/>
            <a:ext cx="200024" cy="4965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cxnSp>
        <p:nvCxnSpPr>
          <p:cNvPr id="60" name="59 Conector recto de flecha"/>
          <p:cNvCxnSpPr>
            <a:stCxn id="58" idx="3"/>
          </p:cNvCxnSpPr>
          <p:nvPr/>
        </p:nvCxnSpPr>
        <p:spPr>
          <a:xfrm flipV="1">
            <a:off x="3243687" y="3744913"/>
            <a:ext cx="623463" cy="2079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5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0.65556 -0.03148 " pathEditMode="relative" ptsTypes="AA">
                                      <p:cBhvr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625 0.15556 " pathEditMode="relative" ptsTypes="AA">
                                      <p:cBhvr>
                                        <p:cTn id="1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625 0.15556 " pathEditMode="relative" ptsTypes="AA">
                                      <p:cBhvr>
                                        <p:cTn id="1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000"/>
                            </p:stCondLst>
                            <p:childTnLst>
                              <p:par>
                                <p:cTn id="13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8334 -0.12592 " pathEditMode="relative" ptsTypes="AA">
                                      <p:cBhvr>
                                        <p:cTn id="13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48334 -0.12592 " pathEditMode="relative" ptsTypes="AA">
                                      <p:cBhvr>
                                        <p:cTn id="1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00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0" dur="2000" fill="hold"/>
                                        <p:tgtEl>
                                          <p:spTgt spid="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/>
      <p:bldP spid="18" grpId="0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4" grpId="1" animBg="1"/>
      <p:bldP spid="25" grpId="0" animBg="1"/>
      <p:bldP spid="26" grpId="0" animBg="1"/>
      <p:bldP spid="27" grpId="0" animBg="1"/>
      <p:bldP spid="28" grpId="0"/>
      <p:bldP spid="29" grpId="0"/>
      <p:bldP spid="29" grpId="1"/>
      <p:bldP spid="30" grpId="0"/>
      <p:bldP spid="31" grpId="0"/>
      <p:bldP spid="32" grpId="0" animBg="1"/>
      <p:bldP spid="33" grpId="0"/>
      <p:bldP spid="34" grpId="0" animBg="1"/>
      <p:bldP spid="35" grpId="0"/>
      <p:bldP spid="36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1" grpId="0" animBg="1"/>
      <p:bldP spid="50" grpId="0" animBg="1"/>
      <p:bldP spid="52" grpId="0" animBg="1"/>
      <p:bldP spid="58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A0E50-6475-4395-8BB7-DE8C6634859B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39750" y="1628775"/>
            <a:ext cx="8135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</a:rPr>
              <a:t>SISTEMA </a:t>
            </a:r>
            <a:r>
              <a:rPr lang="es-ES_tradnl" dirty="0" smtClean="0">
                <a:solidFill>
                  <a:srgbClr val="002060"/>
                </a:solidFill>
              </a:rPr>
              <a:t> ACTUAL </a:t>
            </a:r>
            <a:r>
              <a:rPr lang="es-ES_tradnl" dirty="0">
                <a:solidFill>
                  <a:srgbClr val="002060"/>
                </a:solidFill>
              </a:rPr>
              <a:t>GENERAL PARA 01 AÑO VÍVERES</a:t>
            </a: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250825" y="3284538"/>
            <a:ext cx="1657350" cy="9366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0825" y="3284538"/>
            <a:ext cx="153352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 dirty="0"/>
              <a:t>D.AB.A. adquiere víveres y asigna recursos AFL víveres y ración armada.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1979613" y="3789363"/>
            <a:ext cx="306387" cy="1587"/>
          </a:xfrm>
          <a:prstGeom prst="line">
            <a:avLst/>
          </a:prstGeom>
          <a:noFill/>
          <a:ln w="44450">
            <a:solidFill>
              <a:srgbClr val="00B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_tradnl"/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2411413" y="3429000"/>
            <a:ext cx="1657350" cy="7207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2484438" y="3500438"/>
            <a:ext cx="122396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/>
              <a:t>UU.RR. Determinan necesidades</a:t>
            </a:r>
          </a:p>
        </p:txBody>
      </p:sp>
      <p:cxnSp>
        <p:nvCxnSpPr>
          <p:cNvPr id="11" name="AutoShape 9"/>
          <p:cNvCxnSpPr>
            <a:cxnSpLocks noChangeShapeType="1"/>
            <a:stCxn id="9" idx="3"/>
          </p:cNvCxnSpPr>
          <p:nvPr/>
        </p:nvCxnSpPr>
        <p:spPr bwMode="auto">
          <a:xfrm flipV="1">
            <a:off x="4068763" y="3213100"/>
            <a:ext cx="647700" cy="576263"/>
          </a:xfrm>
          <a:prstGeom prst="bentConnector3">
            <a:avLst>
              <a:gd name="adj1" fmla="val 50000"/>
            </a:avLst>
          </a:prstGeom>
          <a:noFill/>
          <a:ln w="44450">
            <a:solidFill>
              <a:srgbClr val="00B05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12" name="AutoShape 10"/>
          <p:cNvCxnSpPr>
            <a:cxnSpLocks noChangeShapeType="1"/>
          </p:cNvCxnSpPr>
          <p:nvPr/>
        </p:nvCxnSpPr>
        <p:spPr bwMode="auto">
          <a:xfrm>
            <a:off x="4067175" y="3789363"/>
            <a:ext cx="646113" cy="576262"/>
          </a:xfrm>
          <a:prstGeom prst="bentConnector3">
            <a:avLst>
              <a:gd name="adj1" fmla="val 49875"/>
            </a:avLst>
          </a:prstGeom>
          <a:noFill/>
          <a:ln w="44450">
            <a:solidFill>
              <a:srgbClr val="00B05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4716463" y="4005263"/>
            <a:ext cx="1657350" cy="7207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4787900" y="4076700"/>
            <a:ext cx="1223963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/>
              <a:t>Adquieren comercio local recursos AFL</a:t>
            </a: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4716463" y="2852738"/>
            <a:ext cx="1657350" cy="7207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789488" y="2924175"/>
            <a:ext cx="122396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/>
              <a:t>Retiran víveres Armada de C. AB.</a:t>
            </a:r>
          </a:p>
        </p:txBody>
      </p:sp>
      <p:sp>
        <p:nvSpPr>
          <p:cNvPr id="17" name="AutoShape 16"/>
          <p:cNvSpPr>
            <a:spLocks noChangeArrowheads="1"/>
          </p:cNvSpPr>
          <p:nvPr/>
        </p:nvSpPr>
        <p:spPr bwMode="auto">
          <a:xfrm>
            <a:off x="6659563" y="3429000"/>
            <a:ext cx="936625" cy="7207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6659563" y="3500438"/>
            <a:ext cx="865187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/>
              <a:t>Brindan servicio a personal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>
            <a:off x="7885113" y="3429000"/>
            <a:ext cx="936625" cy="720725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20" name="Text Box 19"/>
          <p:cNvSpPr txBox="1">
            <a:spLocks noChangeArrowheads="1"/>
          </p:cNvSpPr>
          <p:nvPr/>
        </p:nvSpPr>
        <p:spPr bwMode="auto">
          <a:xfrm>
            <a:off x="7885113" y="3500438"/>
            <a:ext cx="865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/>
              <a:t>Rendición de cuenta</a:t>
            </a:r>
          </a:p>
        </p:txBody>
      </p:sp>
      <p:cxnSp>
        <p:nvCxnSpPr>
          <p:cNvPr id="21" name="AutoShape 20"/>
          <p:cNvCxnSpPr>
            <a:cxnSpLocks noChangeShapeType="1"/>
            <a:stCxn id="15" idx="3"/>
            <a:endCxn id="18" idx="1"/>
          </p:cNvCxnSpPr>
          <p:nvPr/>
        </p:nvCxnSpPr>
        <p:spPr bwMode="auto">
          <a:xfrm>
            <a:off x="6373813" y="3213100"/>
            <a:ext cx="285750" cy="608013"/>
          </a:xfrm>
          <a:prstGeom prst="bentConnector3">
            <a:avLst>
              <a:gd name="adj1" fmla="val 50000"/>
            </a:avLst>
          </a:prstGeom>
          <a:noFill/>
          <a:ln w="44450">
            <a:solidFill>
              <a:srgbClr val="00B05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22" name="AutoShape 22"/>
          <p:cNvCxnSpPr>
            <a:cxnSpLocks noChangeShapeType="1"/>
            <a:stCxn id="13" idx="3"/>
          </p:cNvCxnSpPr>
          <p:nvPr/>
        </p:nvCxnSpPr>
        <p:spPr bwMode="auto">
          <a:xfrm flipV="1">
            <a:off x="6373813" y="3789363"/>
            <a:ext cx="142875" cy="576262"/>
          </a:xfrm>
          <a:prstGeom prst="bentConnector2">
            <a:avLst/>
          </a:prstGeom>
          <a:noFill/>
          <a:ln w="44450">
            <a:solidFill>
              <a:srgbClr val="00B050"/>
            </a:solidFill>
            <a:miter lim="800000"/>
            <a:headEnd/>
            <a:tailEnd/>
          </a:ln>
          <a:effectLst/>
        </p:spPr>
      </p:cxn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7596188" y="3789363"/>
            <a:ext cx="215900" cy="0"/>
          </a:xfrm>
          <a:prstGeom prst="line">
            <a:avLst/>
          </a:prstGeom>
          <a:noFill/>
          <a:ln w="44450">
            <a:solidFill>
              <a:srgbClr val="00B05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_tradnl"/>
          </a:p>
        </p:txBody>
      </p:sp>
      <p:cxnSp>
        <p:nvCxnSpPr>
          <p:cNvPr id="24" name="AutoShape 24"/>
          <p:cNvCxnSpPr>
            <a:cxnSpLocks noChangeShapeType="1"/>
            <a:stCxn id="6" idx="0"/>
            <a:endCxn id="15" idx="0"/>
          </p:cNvCxnSpPr>
          <p:nvPr/>
        </p:nvCxnSpPr>
        <p:spPr bwMode="auto">
          <a:xfrm rot="16200000">
            <a:off x="3096419" y="835819"/>
            <a:ext cx="431800" cy="4465638"/>
          </a:xfrm>
          <a:prstGeom prst="bentConnector3">
            <a:avLst>
              <a:gd name="adj1" fmla="val 152940"/>
            </a:avLst>
          </a:prstGeom>
          <a:noFill/>
          <a:ln w="44450">
            <a:solidFill>
              <a:srgbClr val="00B050"/>
            </a:solidFill>
            <a:miter lim="800000"/>
            <a:headEnd/>
            <a:tailEnd type="triangle" w="med" len="med"/>
          </a:ln>
          <a:effectLst/>
        </p:spPr>
      </p:cxnSp>
      <p:cxnSp>
        <p:nvCxnSpPr>
          <p:cNvPr id="25" name="AutoShape 25"/>
          <p:cNvCxnSpPr>
            <a:cxnSpLocks noChangeShapeType="1"/>
          </p:cNvCxnSpPr>
          <p:nvPr/>
        </p:nvCxnSpPr>
        <p:spPr bwMode="auto">
          <a:xfrm rot="5400000">
            <a:off x="4644232" y="548481"/>
            <a:ext cx="71438" cy="7273925"/>
          </a:xfrm>
          <a:prstGeom prst="bentConnector3">
            <a:avLst>
              <a:gd name="adj1" fmla="val 1735556"/>
            </a:avLst>
          </a:prstGeom>
          <a:noFill/>
          <a:ln w="444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</p:cxnSp>
      <p:sp>
        <p:nvSpPr>
          <p:cNvPr id="26" name="Text Box 26"/>
          <p:cNvSpPr txBox="1">
            <a:spLocks noChangeArrowheads="1"/>
          </p:cNvSpPr>
          <p:nvPr/>
        </p:nvSpPr>
        <p:spPr bwMode="auto">
          <a:xfrm>
            <a:off x="3203575" y="5516563"/>
            <a:ext cx="3816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</a:rPr>
              <a:t>RETROALIMENTACIÓN PARA AÑO SIGUIENTE</a:t>
            </a:r>
          </a:p>
        </p:txBody>
      </p:sp>
      <p:sp>
        <p:nvSpPr>
          <p:cNvPr id="27" name="Text Box 27"/>
          <p:cNvSpPr txBox="1">
            <a:spLocks noChangeArrowheads="1"/>
          </p:cNvSpPr>
          <p:nvPr/>
        </p:nvSpPr>
        <p:spPr bwMode="auto">
          <a:xfrm>
            <a:off x="1619250" y="2276475"/>
            <a:ext cx="34559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200" dirty="0">
                <a:solidFill>
                  <a:srgbClr val="002060"/>
                </a:solidFill>
              </a:rPr>
              <a:t>VÍVERES SON DESPACHADOS A </a:t>
            </a:r>
            <a:r>
              <a:rPr lang="es-ES_tradnl" sz="1200" dirty="0" smtClean="0">
                <a:solidFill>
                  <a:srgbClr val="002060"/>
                </a:solidFill>
              </a:rPr>
              <a:t> C.AB</a:t>
            </a:r>
            <a:r>
              <a:rPr lang="es-ES_tradnl" sz="1200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4123978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980720" y="1806007"/>
          <a:ext cx="7023100" cy="465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92" name="Hoja de cálculo" r:id="rId4" imgW="5772186" imgH="3829008" progId="Excel.Sheet.8">
                  <p:embed/>
                </p:oleObj>
              </mc:Choice>
              <mc:Fallback>
                <p:oleObj name="Hoja de cálculo" r:id="rId4" imgW="5772186" imgH="3829008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0720" y="1806007"/>
                        <a:ext cx="7023100" cy="465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2 Subtítulo"/>
          <p:cNvSpPr txBox="1">
            <a:spLocks/>
          </p:cNvSpPr>
          <p:nvPr/>
        </p:nvSpPr>
        <p:spPr bwMode="auto">
          <a:xfrm>
            <a:off x="961169" y="621340"/>
            <a:ext cx="7189410" cy="765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/>
          <a:lstStyle/>
          <a:p>
            <a:pPr algn="ctr" eaLnBrk="0" hangingPunct="0"/>
            <a:r>
              <a:rPr lang="es-ES" altLang="es-CL" sz="2400" b="1" dirty="0"/>
              <a:t>Comparación valor de la ración armada con FACH, Ejército y CBA</a:t>
            </a:r>
          </a:p>
        </p:txBody>
      </p:sp>
      <p:sp>
        <p:nvSpPr>
          <p:cNvPr id="1029" name="5 CuadroTexto"/>
          <p:cNvSpPr txBox="1">
            <a:spLocks noChangeArrowheads="1"/>
          </p:cNvSpPr>
          <p:nvPr/>
        </p:nvSpPr>
        <p:spPr bwMode="auto">
          <a:xfrm>
            <a:off x="6912026" y="5238197"/>
            <a:ext cx="1003098" cy="52587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lIns="94064" tIns="47032" rIns="94064" bIns="47032">
            <a:spAutoFit/>
          </a:bodyPr>
          <a:lstStyle/>
          <a:p>
            <a:pPr algn="ctr"/>
            <a:r>
              <a:rPr lang="es-CL" sz="1400" b="1" dirty="0"/>
              <a:t>70% media ración</a:t>
            </a:r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grupar 2"/>
          <p:cNvGrpSpPr/>
          <p:nvPr/>
        </p:nvGrpSpPr>
        <p:grpSpPr>
          <a:xfrm>
            <a:off x="2282578" y="1449343"/>
            <a:ext cx="5870206" cy="3168170"/>
            <a:chOff x="2282578" y="1449343"/>
            <a:chExt cx="5870206" cy="3168170"/>
          </a:xfrm>
        </p:grpSpPr>
        <p:grpSp>
          <p:nvGrpSpPr>
            <p:cNvPr id="2" name="Agrupar 10"/>
            <p:cNvGrpSpPr>
              <a:grpSpLocks/>
            </p:cNvGrpSpPr>
            <p:nvPr/>
          </p:nvGrpSpPr>
          <p:grpSpPr bwMode="auto">
            <a:xfrm>
              <a:off x="2282578" y="1449343"/>
              <a:ext cx="5870206" cy="3168170"/>
              <a:chOff x="271953" y="2393334"/>
              <a:chExt cx="5668198" cy="3411934"/>
            </a:xfrm>
          </p:grpSpPr>
          <p:graphicFrame>
            <p:nvGraphicFramePr>
              <p:cNvPr id="5" name="4 Diagrama"/>
              <p:cNvGraphicFramePr/>
              <p:nvPr>
                <p:extLst>
                  <p:ext uri="{D42A27DB-BD31-4B8C-83A1-F6EECF244321}">
                    <p14:modId xmlns:p14="http://schemas.microsoft.com/office/powerpoint/2010/main" val="68354713"/>
                  </p:ext>
                </p:extLst>
              </p:nvPr>
            </p:nvGraphicFramePr>
            <p:xfrm>
              <a:off x="412517" y="2393334"/>
              <a:ext cx="5527634" cy="3411934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sp>
            <p:nvSpPr>
              <p:cNvPr id="7" name="6 CuadroTexto"/>
              <p:cNvSpPr txBox="1">
                <a:spLocks noChangeArrowheads="1"/>
              </p:cNvSpPr>
              <p:nvPr/>
            </p:nvSpPr>
            <p:spPr bwMode="auto">
              <a:xfrm>
                <a:off x="271953" y="4526886"/>
                <a:ext cx="1339194" cy="381176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defTabSz="914305" eaLnBrk="1" hangingPunct="1">
                  <a:defRPr/>
                </a:pPr>
                <a:r>
                  <a:rPr lang="es-CL" sz="1700" b="1" kern="0" dirty="0">
                    <a:latin typeface="Arial"/>
                    <a:cs typeface="Arial"/>
                  </a:rPr>
                  <a:t>Fase 1</a:t>
                </a:r>
              </a:p>
            </p:txBody>
          </p:sp>
          <p:sp>
            <p:nvSpPr>
              <p:cNvPr id="8" name="7 CuadroTexto"/>
              <p:cNvSpPr txBox="1"/>
              <p:nvPr/>
            </p:nvSpPr>
            <p:spPr>
              <a:xfrm>
                <a:off x="1134682" y="3702967"/>
                <a:ext cx="1209946" cy="3811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14305">
                  <a:defRPr/>
                </a:pPr>
                <a:r>
                  <a:rPr lang="es-CL" sz="1700" b="1" kern="0" dirty="0">
                    <a:latin typeface="Arial"/>
                    <a:cs typeface="Arial"/>
                  </a:rPr>
                  <a:t>Fase 2</a:t>
                </a:r>
              </a:p>
            </p:txBody>
          </p:sp>
          <p:sp>
            <p:nvSpPr>
              <p:cNvPr id="9" name="8 CuadroTexto"/>
              <p:cNvSpPr txBox="1"/>
              <p:nvPr/>
            </p:nvSpPr>
            <p:spPr>
              <a:xfrm>
                <a:off x="2246089" y="3100004"/>
                <a:ext cx="1203718" cy="3811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14305">
                  <a:defRPr/>
                </a:pPr>
                <a:r>
                  <a:rPr lang="es-CL" sz="1700" b="1" kern="0" dirty="0">
                    <a:solidFill>
                      <a:srgbClr val="000000"/>
                    </a:solidFill>
                    <a:latin typeface="Arial"/>
                    <a:cs typeface="Arial"/>
                  </a:rPr>
                  <a:t>Fase 3</a:t>
                </a:r>
              </a:p>
            </p:txBody>
          </p:sp>
        </p:grpSp>
        <p:sp>
          <p:nvSpPr>
            <p:cNvPr id="14" name="8 CuadroTexto"/>
            <p:cNvSpPr txBox="1"/>
            <p:nvPr/>
          </p:nvSpPr>
          <p:spPr bwMode="auto">
            <a:xfrm>
              <a:off x="5511968" y="1773696"/>
              <a:ext cx="1246617" cy="3539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14305">
                <a:defRPr/>
              </a:pPr>
              <a:r>
                <a:rPr lang="es-CL" sz="1700" b="1" kern="0" dirty="0">
                  <a:solidFill>
                    <a:srgbClr val="FF6600"/>
                  </a:solidFill>
                  <a:latin typeface="Arial"/>
                  <a:cs typeface="Arial"/>
                </a:rPr>
                <a:t>Fase </a:t>
              </a:r>
              <a:r>
                <a:rPr lang="es-CL" sz="1700" b="1" kern="0" dirty="0" smtClean="0">
                  <a:solidFill>
                    <a:srgbClr val="FF6600"/>
                  </a:solidFill>
                  <a:latin typeface="Arial"/>
                  <a:cs typeface="Arial"/>
                </a:rPr>
                <a:t>4</a:t>
              </a:r>
              <a:endParaRPr lang="es-CL" sz="1700" b="1" kern="0" dirty="0">
                <a:solidFill>
                  <a:srgbClr val="FF66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3" name="12 Botón de acción: Hacia delante o Siguiente">
            <a:hlinkClick r:id="" action="ppaction://noaction" highlightClick="1"/>
          </p:cNvPr>
          <p:cNvSpPr/>
          <p:nvPr/>
        </p:nvSpPr>
        <p:spPr>
          <a:xfrm>
            <a:off x="8532788" y="6248290"/>
            <a:ext cx="611212" cy="609710"/>
          </a:xfrm>
          <a:prstGeom prst="actionButtonForwardNex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7" name="2 Subtítulo"/>
          <p:cNvSpPr txBox="1">
            <a:spLocks/>
          </p:cNvSpPr>
          <p:nvPr/>
        </p:nvSpPr>
        <p:spPr bwMode="auto">
          <a:xfrm>
            <a:off x="1499810" y="641276"/>
            <a:ext cx="7128127" cy="431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5" rIns="91431" bIns="45715"/>
          <a:lstStyle/>
          <a:p>
            <a:pPr algn="ctr" eaLnBrk="0" hangingPunct="0">
              <a:defRPr/>
            </a:pPr>
            <a:r>
              <a:rPr lang="es-ES" altLang="es-CL" sz="2900" b="1" u="sng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FASES DE AUMENTO A LA RACIÓN ARMADA</a:t>
            </a:r>
          </a:p>
        </p:txBody>
      </p:sp>
      <p:pic>
        <p:nvPicPr>
          <p:cNvPr id="6151" name="14 Imagen" descr="imagesCAOWGK5F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012" y="1899837"/>
            <a:ext cx="2015873" cy="134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5008728"/>
            <a:ext cx="9144000" cy="1849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Rectángulo"/>
          <p:cNvSpPr/>
          <p:nvPr/>
        </p:nvSpPr>
        <p:spPr>
          <a:xfrm>
            <a:off x="2808490" y="1690331"/>
            <a:ext cx="3817256" cy="26270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800" dirty="0" smtClean="0"/>
              <a:t>63 %</a:t>
            </a:r>
            <a:endParaRPr lang="es-CL" sz="13800" dirty="0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52 Rectángulo"/>
          <p:cNvSpPr/>
          <p:nvPr/>
        </p:nvSpPr>
        <p:spPr>
          <a:xfrm>
            <a:off x="1270000" y="2832100"/>
            <a:ext cx="2108200" cy="1295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AutoShape 8"/>
          <p:cNvSpPr>
            <a:spLocks noChangeAspect="1" noChangeArrowheads="1"/>
          </p:cNvSpPr>
          <p:nvPr/>
        </p:nvSpPr>
        <p:spPr bwMode="auto">
          <a:xfrm>
            <a:off x="0" y="992256"/>
            <a:ext cx="8678862" cy="550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 flipV="1">
            <a:off x="2228815" y="3133816"/>
            <a:ext cx="228409" cy="51232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 flipV="1">
            <a:off x="2210170" y="4352646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181535" y="5676832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2181535" y="1357217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190858" y="1923938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flipV="1">
            <a:off x="2181535" y="2490660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245463" y="1698076"/>
            <a:ext cx="165746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Variaciones Parte Diario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  <a:endParaRPr lang="es-CL" dirty="0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303194" y="982616"/>
            <a:ext cx="123860" cy="153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ASIGNACIONES</a:t>
            </a:r>
            <a:endParaRPr lang="es-CL"/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1512957" y="992256"/>
            <a:ext cx="66591" cy="1770402"/>
          </a:xfrm>
          <a:prstGeom prst="leftBrace">
            <a:avLst>
              <a:gd name="adj1" fmla="val 21425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303194" y="3029148"/>
            <a:ext cx="127190" cy="224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ADQUISICIONES</a:t>
            </a:r>
            <a:endParaRPr lang="es-CL"/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>
            <a:off x="1468341" y="2974748"/>
            <a:ext cx="77912" cy="2030694"/>
          </a:xfrm>
          <a:prstGeom prst="leftBrace">
            <a:avLst>
              <a:gd name="adj1" fmla="val 209972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1638149" y="1144438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DGPA</a:t>
            </a:r>
            <a:endParaRPr lang="es-CL" sz="800" dirty="0"/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1638149" y="1711159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1638149" y="2277881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466547" y="2932055"/>
            <a:ext cx="627291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AFL</a:t>
            </a:r>
            <a:endParaRPr lang="es-CL" sz="800" dirty="0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1540926" y="4135735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SALINO</a:t>
            </a:r>
            <a:endParaRPr lang="es-CL" sz="800" dirty="0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1638149" y="4685930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2385971" y="1074889"/>
            <a:ext cx="1347811" cy="415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/>
              <a:t>Parte Diario Básico</a:t>
            </a:r>
            <a:endParaRPr lang="es-CL"/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2252788" y="2286833"/>
            <a:ext cx="159553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Armada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Reintegro</a:t>
            </a:r>
            <a:endParaRPr lang="es-CL" dirty="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086513" y="3114535"/>
            <a:ext cx="790440" cy="4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Comercio/Actas Inversión</a:t>
            </a:r>
            <a:endParaRPr lang="es-CL" dirty="0"/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2195520" y="4697636"/>
            <a:ext cx="1587540" cy="417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Precio Víveres Armada</a:t>
            </a:r>
            <a:endParaRPr lang="es-CL" dirty="0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2219493" y="4898709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263443" y="4116454"/>
            <a:ext cx="1557574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err="1"/>
              <a:t>Servmad</a:t>
            </a:r>
            <a:r>
              <a:rPr lang="es-ES_tradnl" sz="800" dirty="0"/>
              <a:t>,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Víveres secos y congelados, </a:t>
            </a:r>
            <a:r>
              <a:rPr lang="es-ES_tradnl" sz="800" dirty="0"/>
              <a:t>Transferencias</a:t>
            </a:r>
            <a:endParaRPr lang="es-CL" dirty="0"/>
          </a:p>
        </p:txBody>
      </p:sp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1638149" y="5535668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2401953" y="5483334"/>
            <a:ext cx="1263905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Consumo Víveres</a:t>
            </a:r>
            <a:endParaRPr lang="es-CL" dirty="0"/>
          </a:p>
        </p:txBody>
      </p:sp>
      <p:sp>
        <p:nvSpPr>
          <p:cNvPr id="36" name="Text Box 34"/>
          <p:cNvSpPr txBox="1">
            <a:spLocks noChangeArrowheads="1"/>
          </p:cNvSpPr>
          <p:nvPr/>
        </p:nvSpPr>
        <p:spPr bwMode="auto">
          <a:xfrm>
            <a:off x="1245926" y="5236814"/>
            <a:ext cx="217754" cy="124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CONSUMO</a:t>
            </a:r>
            <a:endParaRPr lang="es-CL"/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1501637" y="5252652"/>
            <a:ext cx="68589" cy="990902"/>
          </a:xfrm>
          <a:prstGeom prst="leftBrace">
            <a:avLst>
              <a:gd name="adj1" fmla="val 117647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5921311" y="3416144"/>
            <a:ext cx="611309" cy="425557"/>
          </a:xfrm>
          <a:prstGeom prst="rightArrow">
            <a:avLst>
              <a:gd name="adj1" fmla="val 50000"/>
              <a:gd name="adj2" fmla="val 37176"/>
            </a:avLst>
          </a:prstGeom>
          <a:solidFill>
            <a:srgbClr val="B2B2B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9" name="AutoShape 37"/>
          <p:cNvSpPr>
            <a:spLocks noChangeArrowheads="1"/>
          </p:cNvSpPr>
          <p:nvPr/>
        </p:nvSpPr>
        <p:spPr bwMode="auto">
          <a:xfrm>
            <a:off x="6602541" y="2985766"/>
            <a:ext cx="922291" cy="1241554"/>
          </a:xfrm>
          <a:prstGeom prst="can">
            <a:avLst>
              <a:gd name="adj" fmla="val 32522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Rendición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de Cuentas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Víveres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Magnética</a:t>
            </a:r>
            <a:endParaRPr lang="es-CL" sz="700" dirty="0"/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 flipV="1">
            <a:off x="7480216" y="2772987"/>
            <a:ext cx="617303" cy="48133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7480216" y="3552487"/>
            <a:ext cx="617303" cy="26856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2" name="Line 40"/>
          <p:cNvSpPr>
            <a:spLocks noChangeShapeType="1"/>
          </p:cNvSpPr>
          <p:nvPr/>
        </p:nvSpPr>
        <p:spPr bwMode="auto">
          <a:xfrm>
            <a:off x="7480216" y="4065498"/>
            <a:ext cx="617303" cy="33810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8097519" y="2560897"/>
            <a:ext cx="38090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CA</a:t>
            </a:r>
            <a:endParaRPr lang="es-CL" dirty="0"/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8097519" y="3411324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8097519" y="4261061"/>
            <a:ext cx="58134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OTRO</a:t>
            </a:r>
            <a:endParaRPr lang="es-CL" sz="800" dirty="0"/>
          </a:p>
        </p:txBody>
      </p:sp>
      <p:sp>
        <p:nvSpPr>
          <p:cNvPr id="46" name="Oval 44"/>
          <p:cNvSpPr>
            <a:spLocks noChangeArrowheads="1"/>
          </p:cNvSpPr>
          <p:nvPr/>
        </p:nvSpPr>
        <p:spPr bwMode="auto">
          <a:xfrm>
            <a:off x="4116683" y="2697241"/>
            <a:ext cx="1678104" cy="184132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SISTEMA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DE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ALIMENTACIÓN</a:t>
            </a:r>
            <a:endParaRPr lang="es-CL" dirty="0"/>
          </a:p>
        </p:txBody>
      </p:sp>
      <p:sp>
        <p:nvSpPr>
          <p:cNvPr id="47" name="AutoShape 45"/>
          <p:cNvSpPr>
            <a:spLocks/>
          </p:cNvSpPr>
          <p:nvPr/>
        </p:nvSpPr>
        <p:spPr bwMode="auto">
          <a:xfrm>
            <a:off x="3678511" y="1074889"/>
            <a:ext cx="408206" cy="5027500"/>
          </a:xfrm>
          <a:prstGeom prst="rightBrace">
            <a:avLst>
              <a:gd name="adj1" fmla="val 99266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8" name="47 Elipse"/>
          <p:cNvSpPr/>
          <p:nvPr/>
        </p:nvSpPr>
        <p:spPr>
          <a:xfrm>
            <a:off x="5245100" y="1135063"/>
            <a:ext cx="1643063" cy="1500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COMPRA CON FONDOS INTERNOS: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s-CL" sz="8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PRORRATAS</a:t>
            </a: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sp>
        <p:nvSpPr>
          <p:cNvPr id="49" name="48 Flecha abajo"/>
          <p:cNvSpPr/>
          <p:nvPr/>
        </p:nvSpPr>
        <p:spPr>
          <a:xfrm rot="1417843">
            <a:off x="5362576" y="2344739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1" name="50 Elipse"/>
          <p:cNvSpPr/>
          <p:nvPr/>
        </p:nvSpPr>
        <p:spPr>
          <a:xfrm>
            <a:off x="5319713" y="4581525"/>
            <a:ext cx="1643062" cy="1500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DEVOLUCIONES  A PAÑOL: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GRUMETES.</a:t>
            </a:r>
          </a:p>
        </p:txBody>
      </p:sp>
      <p:sp>
        <p:nvSpPr>
          <p:cNvPr id="50" name="49 Flecha abajo"/>
          <p:cNvSpPr/>
          <p:nvPr/>
        </p:nvSpPr>
        <p:spPr>
          <a:xfrm rot="8911789">
            <a:off x="5445125" y="4191000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55" name="54 Conector recto de flecha"/>
          <p:cNvCxnSpPr/>
          <p:nvPr/>
        </p:nvCxnSpPr>
        <p:spPr>
          <a:xfrm>
            <a:off x="3105150" y="3105150"/>
            <a:ext cx="762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Line 9"/>
          <p:cNvSpPr>
            <a:spLocks noChangeShapeType="1"/>
          </p:cNvSpPr>
          <p:nvPr/>
        </p:nvSpPr>
        <p:spPr bwMode="auto">
          <a:xfrm>
            <a:off x="2257427" y="3636519"/>
            <a:ext cx="200024" cy="4965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3105150" y="3743325"/>
            <a:ext cx="762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Rectangle 23"/>
          <p:cNvSpPr>
            <a:spLocks noChangeArrowheads="1"/>
          </p:cNvSpPr>
          <p:nvPr/>
        </p:nvSpPr>
        <p:spPr bwMode="auto">
          <a:xfrm>
            <a:off x="2466824" y="3570020"/>
            <a:ext cx="627291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CL" sz="800" dirty="0" smtClean="0"/>
              <a:t>GRUMETES</a:t>
            </a:r>
            <a:endParaRPr lang="es-CL" sz="800" dirty="0"/>
          </a:p>
        </p:txBody>
      </p:sp>
      <p:sp>
        <p:nvSpPr>
          <p:cNvPr id="52" name="Rectangle 24"/>
          <p:cNvSpPr>
            <a:spLocks noChangeArrowheads="1"/>
          </p:cNvSpPr>
          <p:nvPr/>
        </p:nvSpPr>
        <p:spPr bwMode="auto">
          <a:xfrm>
            <a:off x="1541187" y="3430869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UU.RR.</a:t>
            </a:r>
            <a:endParaRPr lang="es-CL" sz="800" dirty="0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25" grpId="0" animBg="1"/>
      <p:bldP spid="58" grpId="0" animBg="1"/>
      <p:bldP spid="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685800" y="1085850"/>
            <a:ext cx="1990725" cy="800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NECESIDAD SEGÚN MENÚ </a:t>
            </a:r>
            <a:r>
              <a:rPr lang="es-CL" b="1" dirty="0" smtClean="0">
                <a:solidFill>
                  <a:srgbClr val="FF0000"/>
                </a:solidFill>
              </a:rPr>
              <a:t>( NO GENABAS )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3114675" y="1190625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PROCESOS DE COMPRA</a:t>
            </a:r>
          </a:p>
        </p:txBody>
      </p:sp>
      <p:sp>
        <p:nvSpPr>
          <p:cNvPr id="28" name="27 Rectángulo"/>
          <p:cNvSpPr/>
          <p:nvPr/>
        </p:nvSpPr>
        <p:spPr>
          <a:xfrm>
            <a:off x="-2216150" y="2994025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COMERCIO LOCAL 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9531350" y="4524375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MERCADO PÚBLICO</a:t>
            </a:r>
          </a:p>
        </p:txBody>
      </p:sp>
      <p:sp>
        <p:nvSpPr>
          <p:cNvPr id="30" name="29 Rectángulo"/>
          <p:cNvSpPr/>
          <p:nvPr/>
        </p:nvSpPr>
        <p:spPr>
          <a:xfrm>
            <a:off x="6134100" y="4492625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BANCO 4</a:t>
            </a:r>
          </a:p>
        </p:txBody>
      </p:sp>
      <p:sp>
        <p:nvSpPr>
          <p:cNvPr id="31" name="30 Rectángulo"/>
          <p:cNvSpPr/>
          <p:nvPr/>
        </p:nvSpPr>
        <p:spPr>
          <a:xfrm>
            <a:off x="3190875" y="4502150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FONDOS INTERNOS</a:t>
            </a:r>
          </a:p>
        </p:txBody>
      </p:sp>
      <p:sp>
        <p:nvSpPr>
          <p:cNvPr id="32" name="31 Rectángulo"/>
          <p:cNvSpPr/>
          <p:nvPr/>
        </p:nvSpPr>
        <p:spPr>
          <a:xfrm>
            <a:off x="466725" y="4511675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AFL</a:t>
            </a:r>
          </a:p>
        </p:txBody>
      </p:sp>
      <p:sp>
        <p:nvSpPr>
          <p:cNvPr id="34" name="33 Rectángulo"/>
          <p:cNvSpPr/>
          <p:nvPr/>
        </p:nvSpPr>
        <p:spPr>
          <a:xfrm>
            <a:off x="1647825" y="5772150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CC.FF. N° 11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6153150" y="5791200"/>
            <a:ext cx="1990725" cy="619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CC.FF.  A.P.N.</a:t>
            </a:r>
          </a:p>
        </p:txBody>
      </p:sp>
      <p:sp>
        <p:nvSpPr>
          <p:cNvPr id="37" name="36 Flecha abajo"/>
          <p:cNvSpPr/>
          <p:nvPr/>
        </p:nvSpPr>
        <p:spPr>
          <a:xfrm>
            <a:off x="6934200" y="5153025"/>
            <a:ext cx="428625" cy="6096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Flecha abajo"/>
          <p:cNvSpPr/>
          <p:nvPr/>
        </p:nvSpPr>
        <p:spPr>
          <a:xfrm rot="16200000">
            <a:off x="2686051" y="1209675"/>
            <a:ext cx="428625" cy="6096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Flecha abajo"/>
          <p:cNvSpPr/>
          <p:nvPr/>
        </p:nvSpPr>
        <p:spPr>
          <a:xfrm>
            <a:off x="3743325" y="2076450"/>
            <a:ext cx="723900" cy="6096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40 Flecha abajo"/>
          <p:cNvSpPr/>
          <p:nvPr/>
        </p:nvSpPr>
        <p:spPr>
          <a:xfrm rot="19365429">
            <a:off x="1670050" y="5114925"/>
            <a:ext cx="428625" cy="609600"/>
          </a:xfrm>
          <a:prstGeom prst="downArrow">
            <a:avLst>
              <a:gd name="adj1" fmla="val 23333"/>
              <a:gd name="adj2" fmla="val 6333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41 Flecha abajo"/>
          <p:cNvSpPr/>
          <p:nvPr/>
        </p:nvSpPr>
        <p:spPr>
          <a:xfrm rot="2321039">
            <a:off x="3568701" y="5105399"/>
            <a:ext cx="428625" cy="609600"/>
          </a:xfrm>
          <a:prstGeom prst="downArrow">
            <a:avLst>
              <a:gd name="adj1" fmla="val 23333"/>
              <a:gd name="adj2" fmla="val 6333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43 Flecha abajo"/>
          <p:cNvSpPr/>
          <p:nvPr/>
        </p:nvSpPr>
        <p:spPr>
          <a:xfrm>
            <a:off x="3752850" y="3727450"/>
            <a:ext cx="723900" cy="6096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-0.52362 -0.255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00" y="-128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2084 -0.0333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0" y="-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52 Rectángulo"/>
          <p:cNvSpPr/>
          <p:nvPr/>
        </p:nvSpPr>
        <p:spPr>
          <a:xfrm>
            <a:off x="1447800" y="3962400"/>
            <a:ext cx="2578100" cy="1295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AutoShape 8"/>
          <p:cNvSpPr>
            <a:spLocks noChangeAspect="1" noChangeArrowheads="1"/>
          </p:cNvSpPr>
          <p:nvPr/>
        </p:nvSpPr>
        <p:spPr bwMode="auto">
          <a:xfrm>
            <a:off x="0" y="992256"/>
            <a:ext cx="8678862" cy="550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 flipV="1">
            <a:off x="2228815" y="3133816"/>
            <a:ext cx="228409" cy="51232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 flipV="1">
            <a:off x="2210170" y="4352646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181535" y="5676832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2181535" y="1357217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190858" y="1923938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 flipV="1">
            <a:off x="2181535" y="2490660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245463" y="1698076"/>
            <a:ext cx="165746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Variaciones Parte Diario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  <a:endParaRPr lang="es-CL" dirty="0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1303194" y="982616"/>
            <a:ext cx="123860" cy="153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>
            <a:spAutoFit/>
          </a:bodyPr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ASIGNACIONES</a:t>
            </a:r>
            <a:endParaRPr lang="es-CL"/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1512957" y="992256"/>
            <a:ext cx="66591" cy="1770402"/>
          </a:xfrm>
          <a:prstGeom prst="leftBrace">
            <a:avLst>
              <a:gd name="adj1" fmla="val 21425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303194" y="3029148"/>
            <a:ext cx="127190" cy="224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ADQUISICIONES</a:t>
            </a:r>
            <a:endParaRPr lang="es-CL"/>
          </a:p>
        </p:txBody>
      </p:sp>
      <p:sp>
        <p:nvSpPr>
          <p:cNvPr id="21" name="AutoShape 19"/>
          <p:cNvSpPr>
            <a:spLocks/>
          </p:cNvSpPr>
          <p:nvPr/>
        </p:nvSpPr>
        <p:spPr bwMode="auto">
          <a:xfrm>
            <a:off x="1468341" y="2974748"/>
            <a:ext cx="77912" cy="2030694"/>
          </a:xfrm>
          <a:prstGeom prst="leftBrace">
            <a:avLst>
              <a:gd name="adj1" fmla="val 209972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22" name="Rectangle 20"/>
          <p:cNvSpPr>
            <a:spLocks noChangeArrowheads="1"/>
          </p:cNvSpPr>
          <p:nvPr/>
        </p:nvSpPr>
        <p:spPr bwMode="auto">
          <a:xfrm>
            <a:off x="1638149" y="1144438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DGPA</a:t>
            </a:r>
            <a:endParaRPr lang="es-CL" sz="800" dirty="0"/>
          </a:p>
        </p:txBody>
      </p:sp>
      <p:sp>
        <p:nvSpPr>
          <p:cNvPr id="23" name="Rectangle 21"/>
          <p:cNvSpPr>
            <a:spLocks noChangeArrowheads="1"/>
          </p:cNvSpPr>
          <p:nvPr/>
        </p:nvSpPr>
        <p:spPr bwMode="auto">
          <a:xfrm>
            <a:off x="1638149" y="1711159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1638149" y="2277881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466547" y="2932055"/>
            <a:ext cx="627291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A.F.L.</a:t>
            </a:r>
            <a:endParaRPr lang="es-CL" sz="800" dirty="0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1540926" y="4135735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SALINO</a:t>
            </a:r>
            <a:endParaRPr lang="es-CL" sz="800" dirty="0"/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1638149" y="4685930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2385971" y="1074889"/>
            <a:ext cx="1347811" cy="415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/>
              <a:t>Parte Diario Básico</a:t>
            </a:r>
            <a:endParaRPr lang="es-CL"/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2252788" y="2286833"/>
            <a:ext cx="1595531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Armada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Valor Ración Reintegro</a:t>
            </a:r>
            <a:endParaRPr lang="es-CL" dirty="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086513" y="3114535"/>
            <a:ext cx="790440" cy="4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Comercio/Actas Inversión</a:t>
            </a:r>
            <a:endParaRPr lang="es-CL" dirty="0"/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2208220" y="4926236"/>
            <a:ext cx="1587540" cy="417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Precio Víveres Armada</a:t>
            </a:r>
            <a:endParaRPr lang="es-CL" dirty="0"/>
          </a:p>
        </p:txBody>
      </p:sp>
      <p:sp>
        <p:nvSpPr>
          <p:cNvPr id="32" name="Line 30"/>
          <p:cNvSpPr>
            <a:spLocks noChangeShapeType="1"/>
          </p:cNvSpPr>
          <p:nvPr/>
        </p:nvSpPr>
        <p:spPr bwMode="auto">
          <a:xfrm>
            <a:off x="2219493" y="4898709"/>
            <a:ext cx="1606851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263443" y="4116454"/>
            <a:ext cx="1557574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err="1"/>
              <a:t>Servmad</a:t>
            </a:r>
            <a:r>
              <a:rPr lang="es-ES_tradnl" sz="800" dirty="0"/>
              <a:t>,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Víveres secos y congelados, </a:t>
            </a:r>
            <a:r>
              <a:rPr lang="es-ES_tradnl" sz="800" dirty="0"/>
              <a:t>Transferencias</a:t>
            </a:r>
            <a:endParaRPr lang="es-CL" dirty="0"/>
          </a:p>
        </p:txBody>
      </p:sp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1638149" y="5535668"/>
            <a:ext cx="619300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UU/RR</a:t>
            </a:r>
            <a:endParaRPr lang="es-CL" sz="800" dirty="0"/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2401953" y="5483334"/>
            <a:ext cx="1263905" cy="5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Ajuste Varios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Consumo Víveres</a:t>
            </a:r>
            <a:endParaRPr lang="es-CL" dirty="0"/>
          </a:p>
        </p:txBody>
      </p:sp>
      <p:sp>
        <p:nvSpPr>
          <p:cNvPr id="36" name="Text Box 34"/>
          <p:cNvSpPr txBox="1">
            <a:spLocks noChangeArrowheads="1"/>
          </p:cNvSpPr>
          <p:nvPr/>
        </p:nvSpPr>
        <p:spPr bwMode="auto">
          <a:xfrm>
            <a:off x="1245926" y="5236814"/>
            <a:ext cx="217754" cy="124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9436" tIns="29718" rIns="59436" bIns="29718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>
                <a:latin typeface="Calibri" pitchFamily="34" charset="0"/>
              </a:rPr>
              <a:t>CONSUMO</a:t>
            </a:r>
            <a:endParaRPr lang="es-CL"/>
          </a:p>
        </p:txBody>
      </p:sp>
      <p:sp>
        <p:nvSpPr>
          <p:cNvPr id="37" name="AutoShape 35"/>
          <p:cNvSpPr>
            <a:spLocks/>
          </p:cNvSpPr>
          <p:nvPr/>
        </p:nvSpPr>
        <p:spPr bwMode="auto">
          <a:xfrm>
            <a:off x="1501637" y="5252652"/>
            <a:ext cx="68589" cy="990902"/>
          </a:xfrm>
          <a:prstGeom prst="leftBrace">
            <a:avLst>
              <a:gd name="adj1" fmla="val 117647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5921311" y="3416144"/>
            <a:ext cx="611309" cy="425557"/>
          </a:xfrm>
          <a:prstGeom prst="rightArrow">
            <a:avLst>
              <a:gd name="adj1" fmla="val 50000"/>
              <a:gd name="adj2" fmla="val 37176"/>
            </a:avLst>
          </a:prstGeom>
          <a:solidFill>
            <a:srgbClr val="B2B2B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39" name="AutoShape 37"/>
          <p:cNvSpPr>
            <a:spLocks noChangeArrowheads="1"/>
          </p:cNvSpPr>
          <p:nvPr/>
        </p:nvSpPr>
        <p:spPr bwMode="auto">
          <a:xfrm>
            <a:off x="6602541" y="2985766"/>
            <a:ext cx="922291" cy="1241554"/>
          </a:xfrm>
          <a:prstGeom prst="can">
            <a:avLst>
              <a:gd name="adj" fmla="val 32522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Rendición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de Cuentas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Víveres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700" b="1" dirty="0"/>
              <a:t>Magnética</a:t>
            </a:r>
            <a:endParaRPr lang="es-CL" sz="700" dirty="0"/>
          </a:p>
        </p:txBody>
      </p:sp>
      <p:sp>
        <p:nvSpPr>
          <p:cNvPr id="40" name="Line 38"/>
          <p:cNvSpPr>
            <a:spLocks noChangeShapeType="1"/>
          </p:cNvSpPr>
          <p:nvPr/>
        </p:nvSpPr>
        <p:spPr bwMode="auto">
          <a:xfrm flipV="1">
            <a:off x="7480216" y="2772987"/>
            <a:ext cx="617303" cy="48133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7480216" y="3552487"/>
            <a:ext cx="617303" cy="26856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2" name="Line 40"/>
          <p:cNvSpPr>
            <a:spLocks noChangeShapeType="1"/>
          </p:cNvSpPr>
          <p:nvPr/>
        </p:nvSpPr>
        <p:spPr bwMode="auto">
          <a:xfrm>
            <a:off x="7480216" y="4065498"/>
            <a:ext cx="617303" cy="33810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8097519" y="2560897"/>
            <a:ext cx="38090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CA</a:t>
            </a:r>
            <a:endParaRPr lang="es-CL" dirty="0"/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8097519" y="3411324"/>
            <a:ext cx="581343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DABA</a:t>
            </a:r>
            <a:endParaRPr lang="es-CL" sz="800" dirty="0"/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8097519" y="4261061"/>
            <a:ext cx="581343" cy="35532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/>
              <a:t>OTRO</a:t>
            </a:r>
            <a:endParaRPr lang="es-CL" sz="800" dirty="0"/>
          </a:p>
        </p:txBody>
      </p:sp>
      <p:sp>
        <p:nvSpPr>
          <p:cNvPr id="46" name="Oval 44"/>
          <p:cNvSpPr>
            <a:spLocks noChangeArrowheads="1"/>
          </p:cNvSpPr>
          <p:nvPr/>
        </p:nvSpPr>
        <p:spPr bwMode="auto">
          <a:xfrm>
            <a:off x="4116683" y="2697241"/>
            <a:ext cx="1678104" cy="1841328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SISTEMA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DE</a:t>
            </a:r>
          </a:p>
          <a:p>
            <a:pPr algn="ctr">
              <a:spcAft>
                <a:spcPts val="1000"/>
              </a:spcAft>
              <a:defRPr/>
            </a:pPr>
            <a:r>
              <a:rPr lang="es-ES_tradnl" sz="800" b="1" dirty="0"/>
              <a:t>ALIMENTACIÓN</a:t>
            </a:r>
            <a:endParaRPr lang="es-CL" dirty="0"/>
          </a:p>
        </p:txBody>
      </p:sp>
      <p:sp>
        <p:nvSpPr>
          <p:cNvPr id="47" name="AutoShape 45"/>
          <p:cNvSpPr>
            <a:spLocks/>
          </p:cNvSpPr>
          <p:nvPr/>
        </p:nvSpPr>
        <p:spPr bwMode="auto">
          <a:xfrm>
            <a:off x="3678511" y="1074889"/>
            <a:ext cx="408206" cy="5027500"/>
          </a:xfrm>
          <a:prstGeom prst="rightBrace">
            <a:avLst>
              <a:gd name="adj1" fmla="val 99266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sp>
        <p:nvSpPr>
          <p:cNvPr id="48" name="47 Elipse"/>
          <p:cNvSpPr/>
          <p:nvPr/>
        </p:nvSpPr>
        <p:spPr>
          <a:xfrm>
            <a:off x="5245100" y="1135063"/>
            <a:ext cx="1643063" cy="15001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COMPRA CON FONDOS INTERNOS: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s-CL" sz="8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PRORRATAS</a:t>
            </a: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</a:p>
        </p:txBody>
      </p:sp>
      <p:sp>
        <p:nvSpPr>
          <p:cNvPr id="49" name="48 Flecha abajo"/>
          <p:cNvSpPr/>
          <p:nvPr/>
        </p:nvSpPr>
        <p:spPr>
          <a:xfrm rot="1417843">
            <a:off x="5362576" y="2344739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1" name="50 Elipse"/>
          <p:cNvSpPr/>
          <p:nvPr/>
        </p:nvSpPr>
        <p:spPr>
          <a:xfrm>
            <a:off x="5319713" y="4581525"/>
            <a:ext cx="1643062" cy="15001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DEVOLUCIONES  A PAÑOL:</a:t>
            </a:r>
          </a:p>
          <a:p>
            <a:pPr algn="ctr">
              <a:defRPr/>
            </a:pPr>
            <a:endParaRPr lang="es-CL" sz="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OFICIALES.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MEJORA SO Y SGTOS.</a:t>
            </a:r>
          </a:p>
          <a:p>
            <a:pPr algn="ctr">
              <a:buFontTx/>
              <a:buChar char="-"/>
              <a:defRPr/>
            </a:pPr>
            <a:r>
              <a:rPr lang="es-CL" sz="8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GRUMETES.</a:t>
            </a:r>
          </a:p>
        </p:txBody>
      </p:sp>
      <p:sp>
        <p:nvSpPr>
          <p:cNvPr id="50" name="49 Flecha abajo"/>
          <p:cNvSpPr/>
          <p:nvPr/>
        </p:nvSpPr>
        <p:spPr>
          <a:xfrm rot="8911789">
            <a:off x="5445125" y="4191000"/>
            <a:ext cx="357188" cy="714375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55" name="54 Conector recto de flecha"/>
          <p:cNvCxnSpPr/>
          <p:nvPr/>
        </p:nvCxnSpPr>
        <p:spPr>
          <a:xfrm>
            <a:off x="3105150" y="3105150"/>
            <a:ext cx="762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" name="Line 9"/>
          <p:cNvSpPr>
            <a:spLocks noChangeShapeType="1"/>
          </p:cNvSpPr>
          <p:nvPr/>
        </p:nvSpPr>
        <p:spPr bwMode="auto">
          <a:xfrm>
            <a:off x="2257427" y="3636519"/>
            <a:ext cx="200024" cy="49655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3105150" y="3743325"/>
            <a:ext cx="762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Rectangle 23"/>
          <p:cNvSpPr>
            <a:spLocks noChangeArrowheads="1"/>
          </p:cNvSpPr>
          <p:nvPr/>
        </p:nvSpPr>
        <p:spPr bwMode="auto">
          <a:xfrm>
            <a:off x="2466824" y="3570020"/>
            <a:ext cx="627291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BANCO 4</a:t>
            </a:r>
            <a:endParaRPr lang="es-CL" sz="800" dirty="0"/>
          </a:p>
        </p:txBody>
      </p:sp>
      <p:sp>
        <p:nvSpPr>
          <p:cNvPr id="52" name="Rectangle 24"/>
          <p:cNvSpPr>
            <a:spLocks noChangeArrowheads="1"/>
          </p:cNvSpPr>
          <p:nvPr/>
        </p:nvSpPr>
        <p:spPr bwMode="auto">
          <a:xfrm>
            <a:off x="1541187" y="3430869"/>
            <a:ext cx="704537" cy="353943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59436" tIns="29718" rIns="59436" bIns="29718" anchor="ctr"/>
          <a:lstStyle/>
          <a:p>
            <a:pPr algn="ctr">
              <a:spcAft>
                <a:spcPts val="1000"/>
              </a:spcAft>
              <a:defRPr/>
            </a:pPr>
            <a:r>
              <a:rPr lang="es-ES_tradnl" sz="800" dirty="0" smtClean="0"/>
              <a:t>UU.RR.</a:t>
            </a:r>
            <a:endParaRPr lang="es-CL" sz="800" dirty="0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26" grpId="0" animBg="1"/>
      <p:bldP spid="27" grpId="0" animBg="1"/>
      <p:bldP spid="31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6" y="1001902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447213" y="3754611"/>
            <a:ext cx="80645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b="1" dirty="0"/>
              <a:t>REFERENCIAS:</a:t>
            </a:r>
          </a:p>
          <a:p>
            <a:pPr>
              <a:defRPr/>
            </a:pPr>
            <a:r>
              <a:rPr lang="es-CL" b="1" dirty="0"/>
              <a:t>Manual de Abastecimiento de la Armada 7-48/3 Tratado 3</a:t>
            </a:r>
            <a:r>
              <a:rPr lang="es-CL" b="1" dirty="0" smtClean="0"/>
              <a:t>.</a:t>
            </a:r>
            <a:r>
              <a:rPr lang="es-CL" dirty="0" smtClean="0"/>
              <a:t> </a:t>
            </a:r>
            <a:endParaRPr lang="es-CL" dirty="0"/>
          </a:p>
        </p:txBody>
      </p:sp>
      <p:grpSp>
        <p:nvGrpSpPr>
          <p:cNvPr id="9" name="8 Grupo"/>
          <p:cNvGrpSpPr/>
          <p:nvPr/>
        </p:nvGrpSpPr>
        <p:grpSpPr>
          <a:xfrm>
            <a:off x="9310688" y="456779"/>
            <a:ext cx="3259137" cy="3160713"/>
            <a:chOff x="2681288" y="3022179"/>
            <a:chExt cx="3259137" cy="3160713"/>
          </a:xfrm>
        </p:grpSpPr>
        <p:sp>
          <p:nvSpPr>
            <p:cNvPr id="6" name="5 Elipse"/>
            <p:cNvSpPr/>
            <p:nvPr/>
          </p:nvSpPr>
          <p:spPr>
            <a:xfrm>
              <a:off x="2681288" y="3022179"/>
              <a:ext cx="3259137" cy="3160713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endParaRPr lang="es-CL" dirty="0"/>
            </a:p>
            <a:p>
              <a:pPr algn="ctr">
                <a:defRPr/>
              </a:pPr>
              <a:r>
                <a:rPr lang="es-CL" dirty="0"/>
                <a:t>M.AB.A. 7-48/3</a:t>
              </a:r>
            </a:p>
          </p:txBody>
        </p:sp>
        <p:sp>
          <p:nvSpPr>
            <p:cNvPr id="8" name="7 Elipse"/>
            <p:cNvSpPr/>
            <p:nvPr/>
          </p:nvSpPr>
          <p:spPr>
            <a:xfrm>
              <a:off x="3419475" y="3814342"/>
              <a:ext cx="1657350" cy="1512887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dirty="0"/>
                <a:t>SISTEMA DE </a:t>
              </a:r>
            </a:p>
            <a:p>
              <a:pPr algn="ctr">
                <a:defRPr/>
              </a:pPr>
              <a:r>
                <a:rPr lang="es-CL" dirty="0"/>
                <a:t>VÍVERES</a:t>
              </a:r>
            </a:p>
          </p:txBody>
        </p:sp>
      </p:grp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5.55556E-6 L -0.92916 -0.22592 " pathEditMode="relative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4.07407E-6 L -0.66666 0.43148 " pathEditMode="relative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436627" y="2227495"/>
            <a:ext cx="8892480" cy="3024336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s-ES" b="1" dirty="0" smtClean="0">
                <a:solidFill>
                  <a:schemeClr val="tx1"/>
                </a:solidFill>
              </a:rPr>
              <a:t>TAREAS DEL CODE “U”.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</a:rPr>
              <a:t>Confeccionar  el presupuesto anual de la institución ($, USD). 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</a:rPr>
              <a:t>Determina la cantidad de víveres a adquirir por los C.AB.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</a:rPr>
              <a:t>Asesorar a las UU/RR en materia de normativas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</a:rPr>
              <a:t>Impartir instrucciones</a:t>
            </a:r>
          </a:p>
          <a:p>
            <a:pPr algn="l">
              <a:buFont typeface="Arial" pitchFamily="34" charset="0"/>
              <a:buChar char="•"/>
            </a:pPr>
            <a:r>
              <a:rPr lang="es-ES" dirty="0" smtClean="0">
                <a:solidFill>
                  <a:schemeClr val="tx1"/>
                </a:solidFill>
              </a:rPr>
              <a:t>Confeccionar boletines informativos</a:t>
            </a:r>
          </a:p>
          <a:p>
            <a:pPr algn="l"/>
            <a:r>
              <a:rPr lang="es-ES" dirty="0" smtClean="0"/>
              <a:t> </a:t>
            </a:r>
          </a:p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557" y="2532052"/>
            <a:ext cx="864096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 Título"/>
          <p:cNvSpPr txBox="1">
            <a:spLocks/>
          </p:cNvSpPr>
          <p:nvPr/>
        </p:nvSpPr>
        <p:spPr>
          <a:xfrm>
            <a:off x="611766" y="1001902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34341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99514 -0.00324 " pathEditMode="relative" ptsTypes="AA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6" y="661695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549453" y="2591227"/>
            <a:ext cx="82296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es-CL" dirty="0"/>
              <a:t>En las Unidades y Reparticiones, será responsabilidad del Segundo Comandante o Sub Jefe, según corresponda y del Jefe del Departamento de Abastecimiento y Finanzas, a través del Cargo Alimentación, la administración de los víveres y recursos monetarios que se disponen para el otorgamiento de un racionamiento balanceado y </a:t>
            </a:r>
            <a:r>
              <a:rPr lang="es-CL" dirty="0" smtClean="0"/>
              <a:t>racional</a:t>
            </a:r>
            <a:r>
              <a:rPr lang="es-CL" dirty="0"/>
              <a:t>.</a:t>
            </a:r>
          </a:p>
        </p:txBody>
      </p:sp>
      <p:sp>
        <p:nvSpPr>
          <p:cNvPr id="6" name="8 Rectángulo"/>
          <p:cNvSpPr/>
          <p:nvPr/>
        </p:nvSpPr>
        <p:spPr>
          <a:xfrm>
            <a:off x="9336365" y="1144751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2890160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917 0.01852 L -1 0.06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00" y="2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911 0.01851 L -1.00139 0.015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614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21753398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979712" y="3429000"/>
            <a:ext cx="52475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s-CL" dirty="0"/>
          </a:p>
          <a:p>
            <a:pPr algn="just">
              <a:defRPr/>
            </a:pPr>
            <a:r>
              <a:rPr lang="es-CL" u="sng" dirty="0" smtClean="0"/>
              <a:t>Ración </a:t>
            </a:r>
            <a:r>
              <a:rPr lang="es-CL" u="sng" dirty="0"/>
              <a:t>Completa 		Media Ración </a:t>
            </a:r>
          </a:p>
          <a:p>
            <a:pPr algn="just">
              <a:defRPr/>
            </a:pPr>
            <a:r>
              <a:rPr lang="es-CL" dirty="0"/>
              <a:t>- Desayuno 		</a:t>
            </a:r>
            <a:r>
              <a:rPr lang="es-CL" dirty="0" smtClean="0"/>
              <a:t>-  </a:t>
            </a:r>
            <a:r>
              <a:rPr lang="es-CL" dirty="0"/>
              <a:t>Almuerzo </a:t>
            </a:r>
          </a:p>
          <a:p>
            <a:pPr algn="just">
              <a:defRPr/>
            </a:pPr>
            <a:r>
              <a:rPr lang="es-CL" dirty="0"/>
              <a:t>- Almuerzo </a:t>
            </a:r>
          </a:p>
          <a:p>
            <a:pPr algn="just">
              <a:defRPr/>
            </a:pPr>
            <a:r>
              <a:rPr lang="es-CL" dirty="0"/>
              <a:t>- Cena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8726994" cy="112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075379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658311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94908" y="1816625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que se desempeñe en Unidades y Reparticiones dependientes o ubicadas en la I, II,X,XIV y XV Región.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517614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694908" y="1816625"/>
            <a:ext cx="8064896" cy="4524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15%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embarcado en las Unidades de la IV Zona Naval y en aquellas que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posean dotaciones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menores de 50 hombres.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Infantes de Marina y Naval de dotación en los Destacamentos I.M. y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aquel que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sea designado en Comisión a estas Unidades.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dotación en el Comando de Fuerzas Especiales.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Cadetes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y Grumetes.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Aspirantes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Navales en los Centros de Instrucción.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del Servicio Militar Obligatorio en los Centros de Instrucción de Reclutas.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Buzos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Salvatajes sólo por los períodos en que este personal, efectúe tareas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 cursos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que le impliquen un trabajo intensivo en la actividad de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buceo.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quue cumple labores de seguridad de los Bienes Institucionales en la IV Región.</a:t>
            </a:r>
            <a:endParaRPr lang="es-CL" dirty="0">
              <a:solidFill>
                <a:schemeClr val="tx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015779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11314" y="1886537"/>
            <a:ext cx="8280920" cy="6740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20 %:</a:t>
            </a:r>
          </a:p>
          <a:p>
            <a:pPr algn="just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dotación en Unidades en reparaciones fuera del Puerto Base.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30%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que se desempeñe en puestos visuales de señales (P.V.S.).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durante los días de operativos y acciones bélicas, en Tiempo de Guerra o Conmoción Interna.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sólo en los días en que cumpla comisiones derivadas de la aplicación de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Planes de Seguridad Interior, dispuestas por el Mando Operativo o Guarnicional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que se desempeñe en Unidades y Reparticiones ubicadas en XI y XII Región.</a:t>
            </a:r>
            <a:endParaRPr lang="es-CL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539552" y="476672"/>
            <a:ext cx="7927032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smtClean="0"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79989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65276" y="1614277"/>
            <a:ext cx="82809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40%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Personal de dotación del Comando de Fuerzas Especiales, que integra los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Grupos Operativos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“Unidad de Buceadores de Combate, Unidad Táctica de Comandos y la Partida de Apoyo Logístico Especial”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que se desempeñe en Unidades y Reparticiones </a:t>
            </a: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dependientes del Distrito Naval Beagle, excepto P.V.S.</a:t>
            </a:r>
            <a:endParaRPr lang="es-CL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539552" y="476672"/>
            <a:ext cx="7927032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smtClean="0"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91121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65276" y="1614277"/>
            <a:ext cx="8280920" cy="4801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un 50%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los Conscriptos del Servicio Militar Obligatorio (S.M.O.) en los días de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su licenciamiento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el Personal racionado los días 21 de Mayo y 18 de Septiembre de cada año.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embarcado:</a:t>
            </a:r>
          </a:p>
          <a:p>
            <a:pPr marL="742950" lvl="1" indent="-285750" algn="just">
              <a:buFont typeface="Arial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Durante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días de navegación.</a:t>
            </a:r>
          </a:p>
          <a:p>
            <a:pPr marL="742950" lvl="1" indent="-285750" algn="just">
              <a:buFont typeface="Arial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Permanencia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la Unidad fuera del Puerto Base exceptuando los períodos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de reparaciones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algn="just">
              <a:buFont typeface="Arial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Cuando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por Inspección de Combate o Combate Real, se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disponga Rancho de Combate.</a:t>
            </a:r>
            <a:endParaRPr lang="es-CL" dirty="0" smtClean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 dotación de las Unidades que componen la Flotilla Antártica cuando deban, por razones de servicio, tomar parte de faenas de carga y descarga en fondeaderos de a Antártica.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que preste servicios en Juan Fernandez.</a:t>
            </a:r>
            <a:endParaRPr lang="es-CL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539552" y="476672"/>
            <a:ext cx="7927032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3200" smtClean="0"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505694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92185" y="1418220"/>
            <a:ext cx="8280920" cy="5355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60%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Para el Personal embarcado en submarinos, cuando estos últimos deban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cumplir comisiones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superiores a 12 días de duración en la mar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 </a:t>
            </a:r>
            <a:r>
              <a:rPr lang="es-CL" b="1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s-CL" b="1" dirty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%:</a:t>
            </a:r>
          </a:p>
          <a:p>
            <a:pPr algn="just"/>
            <a:endParaRPr lang="es-CL" b="1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que preste servicios en San Felix e Isla de Pascua.</a:t>
            </a:r>
            <a:endParaRPr lang="es-CL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En un 200%</a:t>
            </a:r>
            <a:r>
              <a:rPr lang="es-C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Para el Personal Alumno e Instructores de los Cursos de Buzos Tácticos, Comandos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IM, Buceo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y Combate Cuerpo a Cuerpo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un 280%:</a:t>
            </a:r>
          </a:p>
          <a:p>
            <a:pPr algn="just"/>
            <a:endParaRPr lang="es-CL" b="1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Brigada de Reparaciones Antártica (solo durante despliegue).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 la Capitanía de Puerto de Bahía Fildes y Paraíso.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CL" dirty="0" smtClean="0">
                <a:solidFill>
                  <a:srgbClr val="8EB4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de la Base Naval Antártica “Arturo Prat”.</a:t>
            </a:r>
            <a:endParaRPr lang="es-CL" dirty="0">
              <a:solidFill>
                <a:srgbClr val="8EB4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927032" cy="1008112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>
                <a:effectLst/>
                <a:latin typeface="Arial" pitchFamily="34" charset="0"/>
                <a:cs typeface="Arial" pitchFamily="34" charset="0"/>
              </a:rPr>
              <a:t>RACIÓN ARMADA </a:t>
            </a:r>
            <a:endParaRPr lang="es-ES" sz="3200" dirty="0"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954454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658311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658311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658311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658311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8596756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8596756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611767" y="661697"/>
            <a:ext cx="8229600" cy="608534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 smtClean="0">
                <a:solidFill>
                  <a:prstClr val="black"/>
                </a:solidFill>
              </a:rPr>
              <a:t>NORMATIVA</a:t>
            </a:r>
            <a:endParaRPr lang="es-CL" sz="2800" dirty="0">
              <a:solidFill>
                <a:prstClr val="black"/>
              </a:solidFill>
            </a:endParaRPr>
          </a:p>
        </p:txBody>
      </p:sp>
      <p:sp>
        <p:nvSpPr>
          <p:cNvPr id="6" name="8 Rectángulo"/>
          <p:cNvSpPr/>
          <p:nvPr/>
        </p:nvSpPr>
        <p:spPr>
          <a:xfrm>
            <a:off x="225729" y="1299798"/>
            <a:ext cx="8229600" cy="590931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RACIONAMIENTO DEL PERSONAL</a:t>
            </a:r>
          </a:p>
          <a:p>
            <a:pPr algn="just">
              <a:defRPr/>
            </a:pPr>
            <a:endParaRPr lang="es-CL" dirty="0" smtClean="0"/>
          </a:p>
          <a:p>
            <a:pPr marL="285750" indent="-285750" algn="just">
              <a:buFont typeface="Arial"/>
              <a:buChar char="•"/>
              <a:defRPr/>
            </a:pPr>
            <a:r>
              <a:rPr lang="es-CL" dirty="0" smtClean="0"/>
              <a:t>SUPLEMENTOS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Condición especial.</a:t>
            </a:r>
          </a:p>
          <a:p>
            <a:pPr marL="742950" lvl="1" indent="-285750" algn="just">
              <a:buFont typeface="Arial"/>
              <a:buChar char="•"/>
              <a:defRPr/>
            </a:pPr>
            <a:r>
              <a:rPr lang="es-CL" dirty="0" smtClean="0"/>
              <a:t>Ubicación Geográfica</a:t>
            </a:r>
          </a:p>
          <a:p>
            <a:pPr lvl="1" algn="just"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GASTOS EXTRAORDINARIOS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RECONOCIMIENTOS Y RECEPCIÓN C.AB.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VÍVERES DESCOMPUESTOS</a:t>
            </a:r>
          </a:p>
          <a:p>
            <a:pPr>
              <a:defRPr/>
            </a:pPr>
            <a:endParaRPr lang="es-CL" dirty="0" smtClean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 DE COMBATE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ABONOS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/>
              <a:t>RACIONAMIENTO EN EL EXTRANJERO Y SITUACIONES DE EXCEPCIÓN CONSTITUCIONAL.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  <a:p>
            <a:pPr marL="285750" indent="-285750">
              <a:buFont typeface="Arial"/>
              <a:buChar char="•"/>
              <a:defRPr/>
            </a:pPr>
            <a:r>
              <a:rPr lang="es-CL" dirty="0" smtClean="0">
                <a:solidFill>
                  <a:srgbClr val="FF6600"/>
                </a:solidFill>
              </a:rPr>
              <a:t>ALIMENTACIÓN CONTRATADA.</a:t>
            </a:r>
          </a:p>
          <a:p>
            <a:pPr marL="285750" indent="-285750">
              <a:buFont typeface="Arial"/>
              <a:buChar char="•"/>
              <a:defRPr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8596756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1" descr="ariztia-higiene-sit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" y="4902606"/>
            <a:ext cx="9095619" cy="1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89863" y="1638041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FF6600"/>
                </a:solidFill>
                <a:latin typeface="Gisha" pitchFamily="34" charset="-79"/>
                <a:cs typeface="Gisha" pitchFamily="34" charset="-79"/>
              </a:rPr>
              <a:t>MENÚ SALUDABLE</a:t>
            </a:r>
            <a:endParaRPr lang="es-CL" sz="1600" b="1" dirty="0">
              <a:solidFill>
                <a:srgbClr val="FF660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89863" y="2014327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USO SISTEMA DE VÍVERES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76215" y="2404262"/>
            <a:ext cx="4967785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CONCILIACIONES Y CONTROL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0110" y="3452885"/>
            <a:ext cx="988629" cy="144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15052" y="636610"/>
            <a:ext cx="3716348" cy="408623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TEMARIO DE LA PRESENTACIÓN</a:t>
            </a:r>
            <a:endParaRPr lang="es-C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4" name="13 Rectángulo">
            <a:hlinkClick r:id="" action="ppaction://noaction"/>
          </p:cNvPr>
          <p:cNvSpPr/>
          <p:nvPr/>
        </p:nvSpPr>
        <p:spPr>
          <a:xfrm>
            <a:off x="1585413" y="1317829"/>
            <a:ext cx="2495266" cy="1692771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es-CL" alt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INFORMACIÓN GENERAL DE ALIMENTACIÓN INSTITUCIONAL</a:t>
            </a:r>
          </a:p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189863" y="1261893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SISTEMA DE ALIMENTACIÓN</a:t>
            </a:r>
            <a:endParaRPr lang="es-CL" sz="1600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79513501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5 Imagen" descr="frutacolore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1" y="1756034"/>
            <a:ext cx="3473752" cy="5063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48191" y="641276"/>
            <a:ext cx="6250819" cy="71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28" tIns="47015" rIns="94028" bIns="47015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OBJETIVO</a:t>
            </a:r>
          </a:p>
        </p:txBody>
      </p:sp>
      <p:sp>
        <p:nvSpPr>
          <p:cNvPr id="8196" name="5 Marcador de contenido"/>
          <p:cNvSpPr>
            <a:spLocks noGrp="1"/>
          </p:cNvSpPr>
          <p:nvPr>
            <p:ph idx="1"/>
          </p:nvPr>
        </p:nvSpPr>
        <p:spPr>
          <a:xfrm>
            <a:off x="458007" y="1355651"/>
            <a:ext cx="8229601" cy="5389378"/>
          </a:xfrm>
        </p:spPr>
        <p:txBody>
          <a:bodyPr/>
          <a:lstStyle/>
          <a:p>
            <a:pPr marL="625463" indent="-625463" algn="just">
              <a:buFont typeface="Wingdings" pitchFamily="2" charset="2"/>
              <a:buChar char="ü"/>
            </a:pPr>
            <a:r>
              <a:rPr lang="es-CL" sz="2500" dirty="0" smtClean="0"/>
              <a:t>Suministrar una alimentación de mejor calidad y más saludable a las dotaciones, contribuyendo a mejorar los estándares actuales de bienestar y salud del personal. </a:t>
            </a:r>
          </a:p>
          <a:p>
            <a:pPr marL="625463" indent="-625463"/>
            <a:endParaRPr lang="es-CL" dirty="0" smtClean="0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827088" y="1773238"/>
            <a:ext cx="61214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  <a:p>
            <a:endParaRPr lang="es-CL"/>
          </a:p>
          <a:p>
            <a:endParaRPr lang="es-CL">
              <a:solidFill>
                <a:srgbClr val="002060"/>
              </a:solidFill>
            </a:endParaRPr>
          </a:p>
          <a:p>
            <a:endParaRPr lang="es-CL">
              <a:solidFill>
                <a:srgbClr val="002060"/>
              </a:solidFill>
            </a:endParaRPr>
          </a:p>
          <a:p>
            <a:r>
              <a:rPr lang="es-CL">
                <a:solidFill>
                  <a:srgbClr val="002060"/>
                </a:solidFill>
              </a:rPr>
              <a:t> </a:t>
            </a:r>
          </a:p>
          <a:p>
            <a:endParaRPr lang="es-CL"/>
          </a:p>
          <a:p>
            <a:endParaRPr lang="es-CL"/>
          </a:p>
        </p:txBody>
      </p:sp>
      <p:sp>
        <p:nvSpPr>
          <p:cNvPr id="2203" name="7 CuadroTexto"/>
          <p:cNvSpPr txBox="1">
            <a:spLocks noChangeArrowheads="1"/>
          </p:cNvSpPr>
          <p:nvPr/>
        </p:nvSpPr>
        <p:spPr bwMode="auto">
          <a:xfrm>
            <a:off x="251520" y="1412776"/>
            <a:ext cx="6121400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Menús confeccionados en conjunto con </a:t>
            </a:r>
            <a:r>
              <a:rPr lang="es-CL" b="1" dirty="0" smtClean="0">
                <a:solidFill>
                  <a:srgbClr val="002060"/>
                </a:solidFill>
              </a:rPr>
              <a:t>Experto en </a:t>
            </a:r>
            <a:r>
              <a:rPr lang="es-CL" b="1" dirty="0" err="1" smtClean="0">
                <a:solidFill>
                  <a:srgbClr val="002060"/>
                </a:solidFill>
              </a:rPr>
              <a:t>Nutrigenómica</a:t>
            </a:r>
            <a:r>
              <a:rPr lang="es-CL" b="1" dirty="0" smtClean="0">
                <a:solidFill>
                  <a:srgbClr val="002060"/>
                </a:solidFill>
              </a:rPr>
              <a:t>, Ingenieros en Alimentos DIRECABAS y Nutricionista DIRECSAN.</a:t>
            </a: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En concordancia a programa “Elige Vivir Sano” y a Guías Alimentarias para la Población del Ministerio de Salud.</a:t>
            </a:r>
          </a:p>
          <a:p>
            <a:pPr marL="355600" indent="-355600" algn="just">
              <a:defRPr/>
            </a:pP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Implementación definitiva en todas </a:t>
            </a:r>
            <a:r>
              <a:rPr lang="es-CL" b="1" dirty="0" smtClean="0">
                <a:solidFill>
                  <a:srgbClr val="002060"/>
                </a:solidFill>
              </a:rPr>
              <a:t>las Unidades y reparticiones que cuentan con alimentación Institucional en la Armada.</a:t>
            </a: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Difusión en todas las Zonas mediante: “</a:t>
            </a:r>
            <a:r>
              <a:rPr lang="es-CL" b="1" i="1" dirty="0">
                <a:solidFill>
                  <a:srgbClr val="002060"/>
                </a:solidFill>
              </a:rPr>
              <a:t>Jornada  Alimentación Saludable y Buenas Prácticas de Manufactura</a:t>
            </a:r>
            <a:r>
              <a:rPr lang="es-CL" b="1" dirty="0">
                <a:solidFill>
                  <a:srgbClr val="002060"/>
                </a:solidFill>
              </a:rPr>
              <a:t>”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</p:txBody>
      </p:sp>
      <p:pic>
        <p:nvPicPr>
          <p:cNvPr id="3077" name="5 Imagen" descr="frutacolore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0537" y="1961250"/>
            <a:ext cx="2303463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61" descr="C:\Users\direcabasoperalimen2\Desktop\2014\MENU POR ZONAS\FOTOS JORNADA\logo-elige-vivir-s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5300663"/>
            <a:ext cx="135413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Título"/>
          <p:cNvSpPr txBox="1">
            <a:spLocks/>
          </p:cNvSpPr>
          <p:nvPr/>
        </p:nvSpPr>
        <p:spPr>
          <a:xfrm>
            <a:off x="598118" y="619765"/>
            <a:ext cx="8229600" cy="62801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sz="2800" dirty="0" smtClean="0">
                <a:latin typeface="+mj-lt"/>
                <a:ea typeface="+mj-ea"/>
                <a:cs typeface="+mj-cs"/>
              </a:rPr>
              <a:t>MENÚ SALUDABLE</a:t>
            </a:r>
            <a:endParaRPr kumimoji="0" lang="es-C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8 Marcador de contenido"/>
          <p:cNvSpPr>
            <a:spLocks noGrp="1"/>
          </p:cNvSpPr>
          <p:nvPr>
            <p:ph idx="1"/>
          </p:nvPr>
        </p:nvSpPr>
        <p:spPr>
          <a:xfrm>
            <a:off x="475747" y="2073349"/>
            <a:ext cx="4041422" cy="197865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defRPr/>
            </a:pPr>
            <a:r>
              <a:rPr lang="es-CL" sz="2100" dirty="0" smtClean="0"/>
              <a:t> Marcha Blanca .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s-CL" sz="2100" dirty="0" smtClean="0"/>
          </a:p>
          <a:p>
            <a:pPr marL="0" indent="0" algn="just">
              <a:spcBef>
                <a:spcPts val="0"/>
              </a:spcBef>
              <a:defRPr/>
            </a:pPr>
            <a:r>
              <a:rPr lang="es-CL" sz="2100" dirty="0" smtClean="0"/>
              <a:t>Corrección de Observaciones.</a:t>
            </a:r>
            <a:endParaRPr lang="es-CL" sz="1400" dirty="0" smtClean="0"/>
          </a:p>
          <a:p>
            <a:pPr marL="411531" lvl="1" indent="0" algn="just">
              <a:spcBef>
                <a:spcPts val="0"/>
              </a:spcBef>
              <a:defRPr/>
            </a:pPr>
            <a:endParaRPr lang="es-CL" sz="2100" dirty="0" smtClean="0"/>
          </a:p>
          <a:p>
            <a:pPr marL="0" indent="0" algn="just">
              <a:spcBef>
                <a:spcPts val="0"/>
              </a:spcBef>
              <a:defRPr/>
            </a:pPr>
            <a:r>
              <a:rPr lang="es-CL" sz="2100" dirty="0" smtClean="0"/>
              <a:t> Implementación Definitiva.</a:t>
            </a:r>
          </a:p>
          <a:p>
            <a:pPr marL="411531" lvl="1" indent="0" algn="just">
              <a:spcBef>
                <a:spcPts val="0"/>
              </a:spcBef>
              <a:buNone/>
              <a:defRPr/>
            </a:pPr>
            <a:endParaRPr lang="es-CL" sz="1600" dirty="0" smtClean="0"/>
          </a:p>
          <a:p>
            <a:pPr marL="0" indent="0" algn="just">
              <a:spcBef>
                <a:spcPts val="0"/>
              </a:spcBef>
              <a:defRPr/>
            </a:pPr>
            <a:endParaRPr lang="es-CL" sz="2100" dirty="0" smtClean="0"/>
          </a:p>
          <a:p>
            <a:pPr algn="just">
              <a:defRPr/>
            </a:pPr>
            <a:endParaRPr lang="es-CL" sz="2100" dirty="0" smtClean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1133728" y="790796"/>
            <a:ext cx="7607098" cy="71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28" tIns="47015" rIns="94028" bIns="47015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SITUACIÓN MENÚ SALUDABLE</a:t>
            </a:r>
          </a:p>
        </p:txBody>
      </p:sp>
      <p:sp>
        <p:nvSpPr>
          <p:cNvPr id="11268" name="AutoShape 5" descr="data:image/jpeg;base64,/9j/4AAQSkZJRgABAQAAAQABAAD/2wCEAAkGBxATDxAPDw8UERAREhQTFRAXFRQQFhgVFBEWFhYaFRYcHCggGBomHxUXIjMhKCkrLi4wGx8zOjMsNywtLisBCgoKDg0OGxAQGywkICYsNDY0LC8vLCwsLDUsLCwsLCw3LCwsLDQ0LDQtLCwsLSwsLCwsLCwsLC0sNC8sLCw0LP/AABEIANsA5gMBEQACEQEDEQH/xAAcAAEBAAMBAQEBAAAAAAAAAAAABwQFBgIDAQj/xAA3EAACAQIDBgQEBgIBBQAAAAAAAQIDEQQhMQUGEkFRYQcTMnEiYoGRFCNSobHBQvDRJDNDgpL/xAAbAQEAAwEBAQEAAAAAAAAAAAAABAUGAwIBB//EADIRAQACAQIEAgkEAwADAAAAAAABAgMEEQUSITFBURMiYXGhscHR8DKBkeEUQvEGRGL/2gAMAwEAAhEDEQA/ALiAAAAAAAAAAAAAAAAAAAAAAAAAAAAAAwtrbVo4am6teooRX3b6RWrZ5teKxvLthwZM1uTHG8pfvL4h163FTwq/D0ndOd1KpJO69oZPRXfcgZdVNulejT6PgmPHtbN60+XhH3/OjfeHG9anRlhsXWip0c4VJys5029JNvOUXz6Nc02+2mzc0ctu8K/i/D5x3jLjjpbvEeE/afu78lqIAAAAAAAAAAAAAAAAAAAAAAAAAAABxm9e/tLD3pYbhr19G7vy4OztxNep3t8Ka90RsuprTpHWVzoeEZM/r5PVr8Z/PP5pVtPaVbEVPMxFSVSfJvRLpFLJLJFde9rzvZqsGnx4K8mOu0fGf3Nl7NrYirGjQg5zly0SXNyfJL/cxSk3naDPqMeCnPknaPn/AGru6u5NDDQvWjGvXkvilKKcY534YJ8tM3rbloWeLBWkdessfruJ5NTbp0r4R9ZdWd1YAAAAAAAAAAAAAAAAAAAAAAAAADHx+OpUabqVpqEI6t/0uZ5taKxvLpjxXyW5aRvKTb2b91sQ3Sw7dGho2spzz5v/ABWmS+7K/NqZt6tejV6DhGPDEXy+tby8I+/50cdYirps939g18XVVOjHJNcdR+mC5t9X2WvbU6Y8U5J2hE1mtx6WvNfv4R5/17Vp3c3foYOkqdKN5/51WlxSffoui/nUtMeOtI2hi9Vq8mpvzXn9vCG2OiKAAAAAAAAAAAAAAAAAAAAAAAAADS7yby0MHDiqS4qjvw0l6m7c/wBK7v8Ac55MtccdUzR6HLqbbVjp4z5I3vBvBXxdTjrS+Femkr8EfZc33KvJltkneWy0mixaWvLTv4z4z+eTVHNLb3dTdurjavDH4aUWvMq2yXaPWX8fa/bDinJPsQNfr6aWnXrae0fX3LTsnZVHDU1SoQUYrXm2+rfNlpSkUjaGLz5757ze87yzT04gAAAAAAAAAAAAAAAAAAAAAAAAA5PfHfOlhYulSaqYlp2jrGHefft/BHzZ4p0juteH8MvqZ5rdKefn7vuj+NxdSrUlVqzc5yd3J/7kVlrTad5bDFipirFaRtD4Hx0b3dTdqrjKvDG8aUWvMq2yXaPWX8fa/bFhnJPsQNfr6aWnXrae0fX3LXsvZ1LD0o0aMeGEV9W+bb5stK1isbQxWbNfNeb3neZZZ6cgAAAAAAAAAAAAAAAAAAAAAAAAAcDvvvyqaeHwc06t2pVVmoWeker/AG9yHn1PL6te6+4bwmcm2TNHq+Eef9JbVqSlJyk3KUndt5tvuV8y1UViI2iOjwH3xb3dPdypja3DH4aULOpU6J6JdZOzOuHFOSdvBB12uppabz1tPaPzwWzZmz6VClGjRjwwivq+7fNlrWsVjaGJzZr5bze87zLKPTkAAAAAAAAAAAAAAAAAAAAAAAAH43bN6ATLfnfltywuDlaOk6yzvycYdu/26kHPqf8AWv8ALS8M4R2y5490fWfsnZBaQA2W7+xKuLrKjSVucptXjCPV/wDHM6Y8c5J2hF1mrppcfPb9o81x2JsilhaMaNFWSWcnrJ83LuWtKRSNoYbUai+e83v3Z57cQAAAAAAAAAAAAAAAAAAAAAAAA/JySTbaSSu28kkurD7Eb9IS7fzfZzc8JhZWpp8M6yfq6xj0V8r8yv1Go39WrUcL4VFNsuaOvhHl7/sn6IbQAGbsjZdXE1o0aMeKT1fKK5uT5I90pN52hw1Oopp8c3vP9rhu3sOnhKEaUEnLWc7WcpdWWuPHFK7Qw+s1d9Tkm9v2jybU6IoAAAAAAAAAAAAAAAAAAAAAAAAfjYEn3/3xlWlPC4aVqEXac1/5Gnon+j+fbWu1Gfm9WvZq+FcLjHEZcset4R5f38vf24YiL4A+mGw86k406cXKc3aMVq32PsVm07R3eMmSuOs3tO0Qte5e7UcHR+K0q9TOc1+0V2Ra4cUY6+1ieIa62qyb/wCsdo+rozsrwAAAAAAAAAAAAAAAAAAAAAAAAAS3f3fZzc8JhJNU18NSssnJrWMPl5X552ys3A1Go39WrUcK4Xy7ZssdfCPL2yn5CaEAJXyX2Arfh3ur5FP8TiIrz6iTjFrOnFq9n8zy9iy0+HkjmnuyHFuI+nt6LH+mPjP2duSlKAAAAAAAAAAAAAAAAAAAAAAAAACbeIu+LTngcNLP01qqel0m4Qa58m+Wa10hanPt6lWj4Rwzm2z5Y6eEfWfp/PbvNiA0wB+AUHw13V45LG14/BF/lQa9T/W016Vy7q/vN0uHeee37M7xniHLHoMc9fGfL2fdUiezAAAAAAAAAAAAAAAAAAAAAAAAAAOD8Qt8PJTwuFn+fK/mTWflrovmf7WzImoz8vq17rzhPDfTT6XJHqx2jz/r880pb65vrqVzW9gAB0m4+7Txde801h6ec5Zq7tlGLtZvRvt9L99Pi57de0KvimvjTY9q/rnt7Pb9lrpUoxjGEIqMYpJRSsklokuSLVi5mZneXsPgAAAAAAAAAAAAAAAAAAAAAAAActv1vTHB0uCm08VUXwRabSjezm+XLJXzfszhnzRjj2rPhnD51WTef0R3n6fnZF5Sbbbbberebb7lXMzPWW0rEVjaI2fh8egDO2HsupicRTw9P1Tbu3e0YpXbfb+2j3jxze3LCPqtTXT4pyW/77F12JsqnhqEKFJZRWbtbilbOT7stqUildoYTUZ7Z8k5LeP5szz24gAAAAAAAAAAAAAAAAAAAAAAABqN6NuwweGlXkuKXpp09OKb0XZc2+ieryOeTJFK7yl6PSW1OWMdf3nyhDNo46rXqzrVpudSbu3yXRRXJLoVNrzad5bnDhpipFKRtEMc8uoASvkldvJJZtvsuY2fJmIjeVr3F3ZWDocU869VKU9Phyygva+b5stsGL0dfaxPEtdOqydP0x2+7pzsrQAAAAAAAAAAAAAHM7a36wOH+Hjdep+iladrrnJtRX3vnocMmopRZabhOoz9duWPOenw7/ByWI8U67f5eFpxj805Tb6aJW/cjTrZ8IW1f/H6RHrXn9o/tl7J8ULzUcXh1GLf/cptu1+sHm13T+h7prN52tDln4BMV3xW3nynp8fvt71CwmKhVpxq0pKcJq8ZLRomRMTG8M9elqWmto2mH2PryAAAAD4Y7GU6NOdarJQpwTk5PounV9j5MxEby948dslorWN5lCd5tu1MZiJVp3UFdU6f6YXyyvbieV2tbdkVOXLOS2/g3Oh0ddLiikd/Gfb9vJqjkmgACj+GO6+mPrxyz8mDS7fmJ3y5pJrvo0TtLh/3n89rNca1/wD6+Off9vz6KWTmbAAAAAAAAAAAAAx8djaVGnKrWmoQim3J9k3ktW8nksz5a0VjeXTHivktFaRvKR71791sVelRToYd5NXXHNfPbJLsr6aldl1M36V6Q1uh4Rjwevk9a3wj7uQsRVxv4v0D8A6fcjeh4Otw1G3h6jtOP6W360uft3f1kYM3JO09lVxTh8amnNX9cfH2LVCaaUk7ppNPqnoWjFzG3SXoAAAAR3xC3peJqvD0nbD0pNNpp+ZNP1XTacVbL3ZW6nNzTyx2a/hGg9DT0t49afhH3ceRV0AAN9uZu/LGYlRyVKm4zqt3zjxelZav6c+h3wYpyW9kK7iWtjS4un6p7ez2rlTpxjFRilGMUkopWSS0SXJFqxEzMzvL0HwAAAAAAAAAAAACK7/Y7G1MRbF0nRhG6p0/VDRNtT0m3lnyyWWd6vUWvNvWjo2nCsWmri3xTvPjPj/HhHzcuR1qAAAACqeFu8DqU3g6sm501xQbbk3C+a0y4W1z0a6Fhpcu8cs+DKcb0cUv6akdJ7+yf7+e7viYoQABw3iVvN5NP8JRf51WPxvP4Kb7/qf8X7EXU5uWOWO8rvg+g9Nf0t/0x8ZSYrWuAAHuhQnOcadOLnUm+GMFq29Ej7ETadoeMmSuOs3tO0Qu+6uw44PDRoxzm3x1Jfqm0k/orJLsi3xY4x12hg9Zq7anLOS37eyG4OiKAAAAAAAAAAAAAA+GMwdKrB061ONSD1jJKS/fmfJiJjaXvHktjtzUnaUk323LlhX51C88M7XvnKm/m6xet/dZZXrs+n5PWr2+TW8N4pGo9TJO1/hP9uPIq5AAADK2Xj50K1OvTdpQkn0ur5p9meqX5Lc0OOowVz45x28V/wBnYyFajTrQd41IqS+vL3LmtotG8MBlx2xXmlu8Mk+ubW7w7XhhcNPETV+HKMb24pPRf73PGS8UrzSkaXTW1GWMdf8AiDbQxtStVnWqy4pzk5N+/JdEuhUWtN7by3mHFTDSKU7Q+B5dQABT/Czd1xi8fVWdSPDRV/8AC95Sa7tK3Zdyw0uLljmlleN63nt6CnaO/v8AL9vzsoZMUAAAAAAAAAAAAAAAAA81aalFxkk4tWafNB9iZid4Rbfzdr8JX4qa/wCnrNuHyy1cH7cu3sVeow+jtvHaWz4Vr/8AJx8tv1R39sef3/tzBHWoAAAU7wl2teFXCSlnB+ZBfK/Vb2dvuT9HfpNJZfj2m2tGaI6T0n3x+fBQ5SSTbdks29MiazyKb+7wSxWJlGMr0KTcYJaNrKUu97fYq9Rl57bR2hteFaL/AB8XNb9Vu/s8o+7mSOtAABvtzNgSxmKUHbyqXDOq3zjxeld5Wa+jO2DF6S3sV/EtZGmw7x+qe33/AGXKnBRSjFKMUklFKySWiS5ItmHmd+svQfAAAAAAAAAAAAAAAAAAwdtbLp4mhOhVV4yWvRp3TX1SPN6Reu0u+nz2wZIyU7wge0cFOjWqUKnrpycX/TXZqz+pTWrNZmst7hzVzY4yV7TG7HPjqAAM/YO0pYbE0q8b/BLNXteLykvse8d+S0WR9XgjPhtjnx+fgpHiPvL5eGp0aMvixMOJvmqTX7N3/Zk/U5uWu0ePyZnhGh9Jlm9+1fn+fRKCta4AAEm3ZJtvJJZtvkkuofJtFYmZXXc7YMcJhY07fmztOq/ncUrJ9Fa336lvhx8ldmE4hq51Oab+HaPc3p1QgAAAAAAAAAAAAAAAAAAAJv4s7GXDTxsIZp8FWV+Tsqba98r90QtZj6RaGi4Fqpi04LT36x7/AB+CaogNOAAAHurVlKzlJyskldt2S0Svoux9mZnu81rWv6Y2eD49AADvfCzYLnVeNml5dJuEFzdSyu7dEn932Jmkxbzzyz/HNZyV9BXvPWfd4QqpYMsAAAAAAAAAAAAAAAAAAAAAxdp4GFejUoVFeFSLi+ufNd1qfLVi0bS94slsd4vXvD+f9pYOVGtUoTVpU5OL/p/VWf1Ka9ZraYl+gYM1c2KuSPGGOeXYAAAAAD74DBzrVYUaavOpJRX15vstT1Ws2naHLNmrhxze3aPzZ/QGysBChQpUKfppxUV3tq33buy4rWKxtDAZ81s2Sclu8ss9OQAAAAAAAAAAAAAAAAAAAAABM/FnY1pU8bH/ACtSmslmruL6vK6+iIOsx/7tLwHVfqwT74+qckFpAAAAAAKj4V7A4ISx1RfFUXBSz0hf4n9Wl/8APcsNJj2jnll+OazmtGCvaOs+/wAP4j5qCTGeAAAAAAAAAAAAAAAAAAAAAAAGv2/syOJw1WhJeuOT6SWcX90jxkpF6zWXfTZ5w5a5I8J/6gGIoyhOVOatKEnGS7p2ZTzG07P0Cl4vWLx2mHg+PQAAAZuxdmyxGIpYeGtSVm+kdZP6K57pSb2irhqs8YMVslvD5r9gcJClShRpq0IRUUrJae3MuIjaNoYDJe2S03t3l9z68AAAAAAAAAAAAAAAAAAAAAAAABHPE7ZapY3zYxahXjx35caylb9n9Ss1VOW+/m2HBNT6TByT3r8p7fVyBGXIAA++BwdStUjSowdSpLSKV37vou56rWbTtDnlzUxUm152jz/PFXNx9zvwblWqyU684qNksoR1aT5t5X9ixwYPR9Z7sjxLif8Ak+pSNqxP8uvJKoAAAAAAAAAAAAAAAAAAAAAAAAABzHiLst18BPgjxVKTVSKSu8spW/8AVv7HDUU5qdPBZcJ1HodTG87RPSfz37ImVTbv1gdJurudXxjU2nSw/Oq1r2gn6ueemR3w4Jyde0KzXcTx6b1Y628vL3/m6ubD2Hh8LT8uhDhv6pvOUn1lLmWVMdaRtVkdTqsuotzZJ3+UNke0cAAAAAAAAAAAAAAAAAAAAAAAAAADzUgpJxaummmuqeoInZANu7OdHGVsNFXcajjGKV21LOCSV87NZFNkry3msP0DSaiMunrlny6z7uku63P8PrcNfHRTyvHDtXtfnU5X+UmYdLEdb/wodfxqZ3x4On/19lFhBJJRSSSskskl2JrOzO70AAAAAAAAAAAAAAAAAAAAAAAAAAAAAA1K2ZQ/HPEOlF1vKS43m8pWVuSfK+p45Y5+bxSPTX9BGPfpv2bY9o4AAAAAAAAAAAAAAAAAAAAAAAAf/9k="/>
          <p:cNvSpPr>
            <a:spLocks noChangeAspect="1" noChangeArrowheads="1"/>
          </p:cNvSpPr>
          <p:nvPr/>
        </p:nvSpPr>
        <p:spPr bwMode="auto">
          <a:xfrm>
            <a:off x="103213" y="-151182"/>
            <a:ext cx="309638" cy="318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64" tIns="47032" rIns="94064" bIns="47032"/>
          <a:lstStyle/>
          <a:p>
            <a:endParaRPr lang="es-CL"/>
          </a:p>
        </p:txBody>
      </p:sp>
      <p:pic>
        <p:nvPicPr>
          <p:cNvPr id="11269" name="Picture 7" descr="C:\Users\Direcabasjefecodeviv\Desktop\APROBA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4839" y="1996927"/>
            <a:ext cx="1456266" cy="14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errar llave"/>
          <p:cNvSpPr/>
          <p:nvPr/>
        </p:nvSpPr>
        <p:spPr>
          <a:xfrm>
            <a:off x="4205918" y="1922168"/>
            <a:ext cx="585410" cy="1958716"/>
          </a:xfrm>
          <a:prstGeom prst="rightBrac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lIns="94064" tIns="47032" rIns="94064" bIns="47032"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2" name="9 Grupo"/>
          <p:cNvGrpSpPr/>
          <p:nvPr/>
        </p:nvGrpSpPr>
        <p:grpSpPr>
          <a:xfrm>
            <a:off x="259307" y="4074064"/>
            <a:ext cx="8666929" cy="2485360"/>
            <a:chOff x="259307" y="4101360"/>
            <a:chExt cx="8666929" cy="2485360"/>
          </a:xfrm>
        </p:grpSpPr>
        <p:pic>
          <p:nvPicPr>
            <p:cNvPr id="11272" name="Picture 2" descr="DSC0174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9307" y="4101360"/>
              <a:ext cx="4283400" cy="2485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pic>
          <p:nvPicPr>
            <p:cNvPr id="11273" name="Picture 8" descr="DSC0187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02595" y="4101360"/>
              <a:ext cx="4123641" cy="2485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</p:grp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contenido"/>
          <p:cNvSpPr>
            <a:spLocks noGrp="1"/>
          </p:cNvSpPr>
          <p:nvPr>
            <p:ph idx="1"/>
          </p:nvPr>
        </p:nvSpPr>
        <p:spPr>
          <a:xfrm>
            <a:off x="457200" y="1436427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PRIZONA: </a:t>
            </a:r>
            <a:r>
              <a:rPr lang="es-CL" sz="1800" dirty="0" smtClean="0"/>
              <a:t>Inicio Marcha Blanca , 1° Mayo.</a:t>
            </a:r>
          </a:p>
          <a:p>
            <a:pPr algn="just">
              <a:buNone/>
            </a:pPr>
            <a:endParaRPr lang="es-CL" sz="1800" b="1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SEZONA</a:t>
            </a:r>
            <a:r>
              <a:rPr lang="es-CL" sz="1800" dirty="0" smtClean="0"/>
              <a:t>: Inicio Marcha Blanca , 1° Julio.</a:t>
            </a:r>
          </a:p>
          <a:p>
            <a:pPr algn="just">
              <a:buFont typeface="Wingdings" pitchFamily="2" charset="2"/>
              <a:buChar char="ü"/>
            </a:pPr>
            <a:endParaRPr lang="es-CL" sz="1800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QUINZONA</a:t>
            </a:r>
            <a:r>
              <a:rPr lang="es-CL" sz="1800" dirty="0" smtClean="0"/>
              <a:t>: Inicio Marcha Blanca, 1° de Agosto. </a:t>
            </a:r>
          </a:p>
          <a:p>
            <a:pPr algn="just">
              <a:buFont typeface="Wingdings" pitchFamily="2" charset="2"/>
              <a:buChar char="ü"/>
            </a:pPr>
            <a:endParaRPr lang="es-CL" sz="1800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TERZONA: </a:t>
            </a:r>
            <a:r>
              <a:rPr lang="es-CL" sz="1800" dirty="0" smtClean="0"/>
              <a:t>Inicio Marcha Blanca, 1° de Agosto.</a:t>
            </a:r>
          </a:p>
          <a:p>
            <a:pPr algn="just">
              <a:buFont typeface="Wingdings" pitchFamily="2" charset="2"/>
              <a:buChar char="ü"/>
            </a:pPr>
            <a:endParaRPr lang="es-CL" sz="1800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 CUARZONA</a:t>
            </a:r>
            <a:r>
              <a:rPr lang="es-CL" sz="1800" dirty="0" smtClean="0"/>
              <a:t>: Inicio Marcha Blanca, 1° de Septiembre.</a:t>
            </a:r>
          </a:p>
          <a:p>
            <a:pPr algn="just">
              <a:buFont typeface="Wingdings" pitchFamily="2" charset="2"/>
              <a:buChar char="ü"/>
            </a:pPr>
            <a:endParaRPr lang="es-CL" sz="1800" b="1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1800" b="1" dirty="0" smtClean="0"/>
              <a:t>UNIDADES ESCUADRA: </a:t>
            </a:r>
            <a:r>
              <a:rPr lang="es-CL" sz="1800" dirty="0" smtClean="0"/>
              <a:t>Inicio Marcha Blanca, 1° de Octubre.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48191" y="641276"/>
            <a:ext cx="6250819" cy="71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28" tIns="47015" rIns="94028" bIns="47015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ETAPAS DE IMPLEMENTACIÓN</a:t>
            </a: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1" y="5387717"/>
            <a:ext cx="9144000" cy="1613158"/>
            <a:chOff x="1371997" y="5192713"/>
            <a:chExt cx="6296694" cy="1317625"/>
          </a:xfrm>
        </p:grpSpPr>
        <p:pic>
          <p:nvPicPr>
            <p:cNvPr id="13317" name="2 Imagen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71997" y="5192713"/>
              <a:ext cx="1976437" cy="128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2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48038" y="5218113"/>
              <a:ext cx="2089150" cy="1292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9" name="4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36666" y="5227638"/>
              <a:ext cx="2232025" cy="128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3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s-CL" sz="2400" dirty="0" smtClean="0"/>
              <a:t>Mejor herramienta para la planificación de plan de compra anual.</a:t>
            </a:r>
          </a:p>
          <a:p>
            <a:pPr algn="just">
              <a:buFont typeface="Wingdings" pitchFamily="2" charset="2"/>
              <a:buChar char="ü"/>
            </a:pPr>
            <a:endParaRPr lang="es-CL" sz="2100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2400" dirty="0" smtClean="0"/>
              <a:t>Menú Saludable otorga una alimentación sana y de calidad a las Dotaciones, contribuyendo a un ahorro de largo plazo en el sistema de salud institucional.</a:t>
            </a:r>
          </a:p>
          <a:p>
            <a:pPr algn="just">
              <a:buNone/>
            </a:pPr>
            <a:endParaRPr lang="es-CL" sz="2100" dirty="0" smtClean="0"/>
          </a:p>
          <a:p>
            <a:pPr algn="just">
              <a:buFont typeface="Wingdings" pitchFamily="2" charset="2"/>
              <a:buChar char="ü"/>
            </a:pPr>
            <a:r>
              <a:rPr lang="es-CL" sz="2400" dirty="0" smtClean="0"/>
              <a:t>Aumento en el bienestar del Personal.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548191" y="641276"/>
            <a:ext cx="6250819" cy="71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028" tIns="47015" rIns="94028" bIns="47015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s-ES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VENTAJAS</a:t>
            </a: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1" y="5387717"/>
            <a:ext cx="9144000" cy="1613158"/>
            <a:chOff x="1371997" y="5192713"/>
            <a:chExt cx="6296694" cy="1317625"/>
          </a:xfrm>
        </p:grpSpPr>
        <p:pic>
          <p:nvPicPr>
            <p:cNvPr id="13317" name="2 Imagen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71997" y="5192713"/>
              <a:ext cx="1976437" cy="128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2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48038" y="5218113"/>
              <a:ext cx="2089150" cy="1292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9" name="4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36666" y="5227638"/>
              <a:ext cx="2232025" cy="1282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5295900"/>
            <a:ext cx="9556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8" descr="http://saboresdechile.com.mx/wp-content/uploads/2014/05/stevia-dail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73238"/>
            <a:ext cx="1331913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2 CuadroTexto"/>
          <p:cNvSpPr txBox="1">
            <a:spLocks noChangeArrowheads="1"/>
          </p:cNvSpPr>
          <p:nvPr/>
        </p:nvSpPr>
        <p:spPr bwMode="auto">
          <a:xfrm>
            <a:off x="827088" y="1773238"/>
            <a:ext cx="6121400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L"/>
          </a:p>
          <a:p>
            <a:endParaRPr lang="es-CL"/>
          </a:p>
          <a:p>
            <a:endParaRPr lang="es-CL">
              <a:solidFill>
                <a:srgbClr val="002060"/>
              </a:solidFill>
            </a:endParaRPr>
          </a:p>
          <a:p>
            <a:endParaRPr lang="es-CL">
              <a:solidFill>
                <a:srgbClr val="002060"/>
              </a:solidFill>
            </a:endParaRPr>
          </a:p>
          <a:p>
            <a:r>
              <a:rPr lang="es-CL">
                <a:solidFill>
                  <a:srgbClr val="002060"/>
                </a:solidFill>
              </a:rPr>
              <a:t> </a:t>
            </a:r>
          </a:p>
          <a:p>
            <a:endParaRPr lang="es-CL"/>
          </a:p>
          <a:p>
            <a:endParaRPr lang="es-CL"/>
          </a:p>
        </p:txBody>
      </p:sp>
      <p:sp>
        <p:nvSpPr>
          <p:cNvPr id="2203" name="7 CuadroTexto"/>
          <p:cNvSpPr txBox="1">
            <a:spLocks noChangeArrowheads="1"/>
          </p:cNvSpPr>
          <p:nvPr/>
        </p:nvSpPr>
        <p:spPr bwMode="auto">
          <a:xfrm>
            <a:off x="250825" y="1773238"/>
            <a:ext cx="6121400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Garbanzos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Aceite 100% Canola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Trutro Corto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Pechuga de Pollo con hueso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Endulzante Líquido </a:t>
            </a:r>
            <a:r>
              <a:rPr lang="es-CL" b="1" dirty="0" err="1">
                <a:solidFill>
                  <a:srgbClr val="002060"/>
                </a:solidFill>
              </a:rPr>
              <a:t>Stevia</a:t>
            </a: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Avena Instantánea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Manteca Vegetal 0% </a:t>
            </a:r>
            <a:r>
              <a:rPr lang="es-CL" b="1" dirty="0" err="1">
                <a:solidFill>
                  <a:srgbClr val="002060"/>
                </a:solidFill>
              </a:rPr>
              <a:t>Trans</a:t>
            </a: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Pan Saludable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Sucedáneo del Limón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Levadura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Manjar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Mermelada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Verduras Congeladas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Verduras </a:t>
            </a:r>
            <a:r>
              <a:rPr lang="es-CL" b="1" dirty="0" smtClean="0">
                <a:solidFill>
                  <a:srgbClr val="002060"/>
                </a:solidFill>
              </a:rPr>
              <a:t>Pre elaboradas</a:t>
            </a:r>
            <a:endParaRPr lang="es-CL" b="1" dirty="0">
              <a:solidFill>
                <a:srgbClr val="002060"/>
              </a:solidFill>
            </a:endParaRP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Palmitos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Champiñones</a:t>
            </a:r>
          </a:p>
          <a:p>
            <a:pPr marL="355600" indent="-355600" algn="just">
              <a:buFont typeface="Wingdings" pitchFamily="2" charset="2"/>
              <a:buChar char="ü"/>
              <a:defRPr/>
            </a:pPr>
            <a:r>
              <a:rPr lang="es-CL" b="1" dirty="0">
                <a:solidFill>
                  <a:srgbClr val="002060"/>
                </a:solidFill>
              </a:rPr>
              <a:t>Jugo Individual Vivo.</a:t>
            </a: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  <a:p>
            <a:pPr>
              <a:defRPr/>
            </a:pPr>
            <a:endParaRPr lang="es-CL" sz="1600" b="1" dirty="0">
              <a:solidFill>
                <a:srgbClr val="002060"/>
              </a:solidFill>
            </a:endParaRPr>
          </a:p>
        </p:txBody>
      </p:sp>
      <p:pic>
        <p:nvPicPr>
          <p:cNvPr id="4103" name="Picture 4" descr="http://www.biomanantial.com/images/revista/ssgarbanz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1484313"/>
            <a:ext cx="8636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6" descr="http://www.watts.cl/rps_watts_v57/OpenSite/Watts/Cat%C3%A1logo_carga/Carga%20de%20productos%20Nacionales/Aceites/det_3012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484313"/>
            <a:ext cx="51593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5600" y="2060575"/>
            <a:ext cx="3968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7400" y="2565400"/>
            <a:ext cx="1136650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5" descr="http://www.watts.cl/rps_watts_v57/OpenSite/Watts/Cat%C3%A1logo_carga/Productos%20industriales/3024980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588" y="3789363"/>
            <a:ext cx="10541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2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1725" y="4724400"/>
            <a:ext cx="6000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24" descr="http://www.dimerc.cl/media/catalog/product/cache/1/image/bb65014e53fae646905e2041b2f5f6a7/img_web/Z41582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850" y="5516563"/>
            <a:ext cx="57626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29" descr="http://www.infoagroisp.com/infoalim/documentos/images/alimentos-precocinados_part1_fig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32363" y="5646738"/>
            <a:ext cx="1584325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 Título"/>
          <p:cNvSpPr txBox="1">
            <a:spLocks/>
          </p:cNvSpPr>
          <p:nvPr/>
        </p:nvSpPr>
        <p:spPr>
          <a:xfrm>
            <a:off x="598118" y="619765"/>
            <a:ext cx="8229600" cy="628010"/>
          </a:xfrm>
          <a:prstGeom prst="rect">
            <a:avLst/>
          </a:prstGeom>
        </p:spPr>
        <p:txBody>
          <a:bodyPr/>
          <a:lstStyle/>
          <a:p>
            <a:pPr marL="0"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s-CL" altLang="es-CL" sz="29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NUEVOS PRODUCTOS</a:t>
            </a:r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1" descr="ariztia-higiene-sit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" y="4902606"/>
            <a:ext cx="9095619" cy="1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89863" y="1638041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r>
              <a:rPr lang="es-CL" sz="1600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MENÚ SALUDABLE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89863" y="2014327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FF0000"/>
                </a:solidFill>
                <a:latin typeface="Gisha" pitchFamily="34" charset="-79"/>
                <a:cs typeface="Gisha" pitchFamily="34" charset="-79"/>
              </a:rPr>
              <a:t>USO SISTEMA DE VÍVERES</a:t>
            </a:r>
            <a:endParaRPr lang="es-CL" sz="1600" b="1" dirty="0">
              <a:solidFill>
                <a:srgbClr val="FF000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76215" y="2404262"/>
            <a:ext cx="4967785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CONCILIACIONES Y CONTROL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0110" y="3452885"/>
            <a:ext cx="988629" cy="144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15052" y="636610"/>
            <a:ext cx="3716348" cy="408623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TEMARIO DE LA PRESENTACIÓN</a:t>
            </a:r>
            <a:endParaRPr lang="es-C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4" name="13 Rectángulo">
            <a:hlinkClick r:id="" action="ppaction://noaction"/>
          </p:cNvPr>
          <p:cNvSpPr/>
          <p:nvPr/>
        </p:nvSpPr>
        <p:spPr>
          <a:xfrm>
            <a:off x="1585413" y="1317829"/>
            <a:ext cx="2495266" cy="1692771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es-CL" alt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INFORMACIÓN GENERAL DE ALIMENTACIÓN INSTITUCIONAL</a:t>
            </a:r>
          </a:p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189863" y="1261893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SISTEMA DE ALIMENTACIÓN</a:t>
            </a:r>
            <a:endParaRPr lang="es-CL" sz="1600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90872166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1" descr="ariztia-higiene-sit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93" y="4902606"/>
            <a:ext cx="9095619" cy="199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189863" y="1638041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r>
              <a:rPr lang="es-CL" sz="1600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MENÚ SALUDABLE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89863" y="2014327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USO SISTEMA DE VÍVERES</a:t>
            </a:r>
            <a:endParaRPr lang="es-CL" sz="16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76215" y="2404262"/>
            <a:ext cx="4967785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FF0000"/>
                </a:solidFill>
                <a:latin typeface="Gisha" pitchFamily="34" charset="-79"/>
                <a:cs typeface="Gisha" pitchFamily="34" charset="-79"/>
              </a:rPr>
              <a:t>CONCILIACIONES Y CONTROL</a:t>
            </a:r>
            <a:endParaRPr lang="es-CL" sz="1600" b="1" dirty="0">
              <a:solidFill>
                <a:srgbClr val="FF0000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Picture 4" descr="Escudo DAB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0110" y="3452885"/>
            <a:ext cx="988629" cy="144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715052" y="636610"/>
            <a:ext cx="3716348" cy="408623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TEMARIO DE LA PRESENTACIÓN</a:t>
            </a:r>
            <a:endParaRPr lang="es-C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4" name="13 Rectángulo">
            <a:hlinkClick r:id="" action="ppaction://noaction"/>
          </p:cNvPr>
          <p:cNvSpPr/>
          <p:nvPr/>
        </p:nvSpPr>
        <p:spPr>
          <a:xfrm>
            <a:off x="1585413" y="1317829"/>
            <a:ext cx="2495266" cy="1692771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es-CL" altLang="es-C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INFORMACIÓN GENERAL DE ALIMENTACIÓN INSTITUCIONAL</a:t>
            </a:r>
          </a:p>
          <a:p>
            <a:pPr algn="ctr"/>
            <a:endParaRPr lang="es-CL" altLang="es-CL" sz="16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189863" y="1261893"/>
            <a:ext cx="4954137" cy="34120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4064" tIns="47032" rIns="94064" bIns="47032">
            <a:spAutoFit/>
          </a:bodyPr>
          <a:lstStyle/>
          <a:p>
            <a:pPr>
              <a:defRPr/>
            </a:pPr>
            <a:r>
              <a:rPr lang="es-CL" sz="1600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SISTEMA DE ALIMENTACIÓN</a:t>
            </a:r>
            <a:endParaRPr lang="es-CL" sz="1600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96817454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0 Imagen" descr="Imagen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AutoShape 1" descr="https://direcpers.armada.cl/fotos/muestra_fotoTin.php?run=18586880&amp;height=190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4" name="AutoShape 2" descr="https://direcpers.armada.cl/fotos/muestra_fotoTin.php?run=18586880&amp;height=190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5" name="AutoShape 4" descr="https://direcpers.armada.cl/fotos/jpeg/18/18586880.jpeg">
            <a:hlinkClick r:id=""/>
          </p:cNvPr>
          <p:cNvSpPr>
            <a:spLocks noChangeAspect="1" noChangeArrowheads="1"/>
          </p:cNvSpPr>
          <p:nvPr/>
        </p:nvSpPr>
        <p:spPr bwMode="auto">
          <a:xfrm>
            <a:off x="155575" y="-427038"/>
            <a:ext cx="895350" cy="895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6" name="5 CuadroTexto"/>
          <p:cNvSpPr txBox="1">
            <a:spLocks noChangeArrowheads="1"/>
          </p:cNvSpPr>
          <p:nvPr/>
        </p:nvSpPr>
        <p:spPr bwMode="auto">
          <a:xfrm>
            <a:off x="0" y="1357313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2000"/>
              <a:t>CONTROL PRESUPUESTARIO</a:t>
            </a:r>
          </a:p>
        </p:txBody>
      </p:sp>
      <p:pic>
        <p:nvPicPr>
          <p:cNvPr id="5127" name="Picture 2" descr="libro control af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914400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497950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0 Imagen" descr="Imagen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AutoShape 1" descr="https://direcpers.armada.cl/fotos/muestra_fotoTin.php?run=18586880&amp;height=190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48" name="AutoShape 2" descr="https://direcpers.armada.cl/fotos/muestra_fotoTin.php?run=18586880&amp;height=190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49" name="AutoShape 4" descr="https://direcpers.armada.cl/fotos/jpeg/18/18586880.jpeg">
            <a:hlinkClick r:id=""/>
          </p:cNvPr>
          <p:cNvSpPr>
            <a:spLocks noChangeAspect="1" noChangeArrowheads="1"/>
          </p:cNvSpPr>
          <p:nvPr/>
        </p:nvSpPr>
        <p:spPr bwMode="auto">
          <a:xfrm>
            <a:off x="155575" y="-427038"/>
            <a:ext cx="895350" cy="895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50" name="5 CuadroTexto"/>
          <p:cNvSpPr txBox="1">
            <a:spLocks noChangeArrowheads="1"/>
          </p:cNvSpPr>
          <p:nvPr/>
        </p:nvSpPr>
        <p:spPr bwMode="auto">
          <a:xfrm>
            <a:off x="0" y="1357313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2000"/>
              <a:t>CONTROL PRESUPUESTARIO</a:t>
            </a:r>
          </a:p>
        </p:txBody>
      </p:sp>
      <p:pic>
        <p:nvPicPr>
          <p:cNvPr id="6151" name="Picture 2" descr="CARTOLA MENSUAL DE MOV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857375"/>
            <a:ext cx="8489950" cy="464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3022477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2"/>
          <a:srcRect l="16338" t="8134" r="2158" b="43567"/>
          <a:stretch>
            <a:fillRect/>
          </a:stretch>
        </p:blipFill>
        <p:spPr bwMode="auto">
          <a:xfrm>
            <a:off x="198211" y="783772"/>
            <a:ext cx="8582932" cy="5346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812800" y="2095502"/>
          <a:ext cx="7550150" cy="3305172"/>
        </p:xfrm>
        <a:graphic>
          <a:graphicData uri="http://schemas.openxmlformats.org/drawingml/2006/table">
            <a:tbl>
              <a:tblPr/>
              <a:tblGrid>
                <a:gridCol w="423983"/>
                <a:gridCol w="3701693"/>
                <a:gridCol w="2266676"/>
                <a:gridCol w="1157798"/>
              </a:tblGrid>
              <a:tr h="275431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 dirty="0">
                          <a:latin typeface="Arial"/>
                        </a:rPr>
                        <a:t>FEBRERO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1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MONTO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TOTAL DISPONIBILIDADES DEL MES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 $                         88.619.397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 dirty="0">
                          <a:latin typeface="Arial"/>
                        </a:rPr>
                        <a:t>DETALLE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1" i="0" u="none" strike="noStrike" dirty="0">
                          <a:latin typeface="Arial"/>
                        </a:rPr>
                        <a:t>MONTO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1" i="0" u="none" strike="noStrike" dirty="0">
                          <a:latin typeface="Arial"/>
                        </a:rPr>
                        <a:t>PORCENTUAL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+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 dirty="0">
                          <a:latin typeface="Arial"/>
                        </a:rPr>
                        <a:t>SALDO DISPONIBILIDADES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 $                           7.630.993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b="0" i="0" u="none" strike="noStrike">
                          <a:latin typeface="Arial"/>
                        </a:rPr>
                        <a:t>8,61%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-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 dirty="0">
                          <a:latin typeface="Arial"/>
                        </a:rPr>
                        <a:t>ABONOS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-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 dirty="0">
                          <a:latin typeface="Arial"/>
                        </a:rPr>
                        <a:t>FEDENA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 $                           1.310.183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b="0" i="0" u="none" strike="noStrike">
                          <a:latin typeface="Arial"/>
                        </a:rPr>
                        <a:t>1,48%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-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EXISTENCIA GRUMETES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 $                           5.756.199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b="0" i="0" u="none" strike="noStrike">
                          <a:latin typeface="Arial"/>
                        </a:rPr>
                        <a:t>6,50%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+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CARGOS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+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DEVOLUCION PENDIENTE DE OFICIALES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 $                           1.432.932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b="0" i="0" u="none" strike="noStrike" dirty="0">
                          <a:latin typeface="Arial"/>
                        </a:rPr>
                        <a:t>1,62%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5431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latin typeface="Arial"/>
                        </a:rPr>
                        <a:t>( - 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latin typeface="Arial"/>
                        </a:rPr>
                        <a:t>DIPONIBILIDADES REALES APN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latin typeface="Arial"/>
                        </a:rPr>
                        <a:t> $                           1.997.544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000" b="0" i="0" u="none" strike="noStrike" dirty="0">
                          <a:latin typeface="Arial"/>
                        </a:rPr>
                        <a:t>2,25%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>
            <a:off x="598118" y="619765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>
                <a:solidFill>
                  <a:prstClr val="black"/>
                </a:solidFill>
              </a:rPr>
              <a:t>PRESUPUESTO RECIBIDO PARA  ALIMENTACIÓN ARMADA AÑO 2014</a:t>
            </a:r>
          </a:p>
        </p:txBody>
      </p:sp>
      <p:graphicFrame>
        <p:nvGraphicFramePr>
          <p:cNvPr id="5" name="4 Gráfico"/>
          <p:cNvGraphicFramePr/>
          <p:nvPr/>
        </p:nvGraphicFramePr>
        <p:xfrm>
          <a:off x="971600" y="1700808"/>
          <a:ext cx="7056784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Gráfico"/>
          <p:cNvGraphicFramePr/>
          <p:nvPr/>
        </p:nvGraphicFramePr>
        <p:xfrm>
          <a:off x="1115616" y="1700808"/>
          <a:ext cx="7632848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3 CuadroTexto"/>
          <p:cNvSpPr txBox="1"/>
          <p:nvPr/>
        </p:nvSpPr>
        <p:spPr>
          <a:xfrm>
            <a:off x="1187624" y="764704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CL" sz="2800" dirty="0">
                <a:solidFill>
                  <a:prstClr val="black"/>
                </a:solidFill>
              </a:rPr>
              <a:t>PLAN DE COMPRAS AÑO 2014 </a:t>
            </a:r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6040" y="733361"/>
            <a:ext cx="8208912" cy="576064"/>
          </a:xfrm>
        </p:spPr>
        <p:txBody>
          <a:bodyPr>
            <a:normAutofit/>
          </a:bodyPr>
          <a:lstStyle/>
          <a:p>
            <a:pPr algn="ctr"/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ALIMENTACIÓN CONTRATADA</a:t>
            </a:r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C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Direcabas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es  la única autorizada a suscribir contratos de suministros por concepto de alimentación.</a:t>
            </a: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El departamento IV Finanzas de la </a:t>
            </a:r>
            <a:r>
              <a:rPr lang="es-C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Direcabas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 será la encargada de efectuar el pago oportuno a la empresa.</a:t>
            </a:r>
          </a:p>
          <a:p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Las empresas que proporcionen este servicio deben ofrecer los siguientes ejercicios:</a:t>
            </a:r>
          </a:p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Desayuno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Almuerzo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Cena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916324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53064" y="665812"/>
            <a:ext cx="8208912" cy="576064"/>
          </a:xfrm>
        </p:spPr>
        <p:txBody>
          <a:bodyPr>
            <a:normAutofit/>
          </a:bodyPr>
          <a:lstStyle/>
          <a:p>
            <a:pPr algn="ctr"/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ALIMENTACIÓN CONTRATADA</a:t>
            </a:r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 debe nombrar un Controlador de rancho, la cual debe efectuar anualmente una capacitación para controladores de rancho impartidas por la institución.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 debe confeccionar una O.T.I. donde quedaran plasmadas las funciones y obligaciones del Controlador de rancho.</a:t>
            </a:r>
          </a:p>
          <a:p>
            <a:pPr algn="just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Si el concesionario no cumple, se deben aplicar las multas correspondientes y dejar plasmado en la hoja de control de rancho las observaciones que hubieren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153128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5637" y="746601"/>
            <a:ext cx="8208912" cy="576064"/>
          </a:xfrm>
        </p:spPr>
        <p:txBody>
          <a:bodyPr>
            <a:noAutofit/>
          </a:bodyPr>
          <a:lstStyle/>
          <a:p>
            <a:pPr algn="ctr"/>
            <a:r>
              <a:rPr lang="es-ES" sz="2400" dirty="0" smtClean="0">
                <a:effectLst/>
                <a:latin typeface="Arial" pitchFamily="34" charset="0"/>
                <a:cs typeface="Arial" pitchFamily="34" charset="0"/>
              </a:rPr>
              <a:t>CAUSAS DE LA PERDIDAD DEL RACIONAMIENTO</a:t>
            </a:r>
            <a:endParaRPr lang="es-ES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5025" y="1484784"/>
            <a:ext cx="828092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¿Quién tiene derecho a racionamiento?</a:t>
            </a:r>
          </a:p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Planta.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Contrata.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reserva llamado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Servicio Activo.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Profesores Civiles.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Obreros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 Jornal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Cadetes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y Grumetes.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56575" y="4099329"/>
            <a:ext cx="77768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¿Cuándo se pierde el derecho a racionamiento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Falto a una lista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Cuando se encuentra en comisión con viático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Hospitalizado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Cuando se encuentra realizando permiso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987349"/>
      </p:ext>
    </p:extLst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upload.wikimedia.org/wikipedia/commons/2/2d/Edificio_de_la_Armada_de_Ch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156283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/>
              <a:t>FIN DE LA PRESENTACIÓN DE ALIMENTACIÓN</a:t>
            </a:r>
            <a:endParaRPr lang="es-CL" sz="2800" b="1" dirty="0"/>
          </a:p>
        </p:txBody>
      </p:sp>
    </p:spTree>
  </p:cSld>
  <p:clrMapOvr>
    <a:masterClrMapping/>
  </p:clrMapOvr>
  <p:transition xmlns:p14="http://schemas.microsoft.com/office/powerpoint/2010/main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6909</TotalTime>
  <Words>2182</Words>
  <Application>Microsoft Macintosh PowerPoint</Application>
  <PresentationFormat>Presentación en pantalla (4:3)</PresentationFormat>
  <Paragraphs>657</Paragraphs>
  <Slides>48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RACIÓN ARMADA </vt:lpstr>
      <vt:lpstr>Presentación de PowerPoint</vt:lpstr>
      <vt:lpstr>RACIÓN ARMADA </vt:lpstr>
      <vt:lpstr>RACIÓN ARMADA </vt:lpstr>
      <vt:lpstr>Presentación de PowerPoint</vt:lpstr>
      <vt:lpstr>Presentación de PowerPoint</vt:lpstr>
      <vt:lpstr>Presentación de PowerPoint</vt:lpstr>
      <vt:lpstr>RACIÓN ARMADA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ALIMENTACIÓN CONTRATADA</vt:lpstr>
      <vt:lpstr>ALIMENTACIÓN CONTRATADA</vt:lpstr>
      <vt:lpstr>CAUSAS DE LA PERDIDAD DEL RACIONAMIENTO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direcabasjefevest</dc:creator>
  <cp:lastModifiedBy>jorge  asmad</cp:lastModifiedBy>
  <cp:revision>509</cp:revision>
  <dcterms:created xsi:type="dcterms:W3CDTF">2014-04-09T18:21:02Z</dcterms:created>
  <dcterms:modified xsi:type="dcterms:W3CDTF">2016-10-25T21:32:56Z</dcterms:modified>
</cp:coreProperties>
</file>