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65" r:id="rId4"/>
    <p:sldId id="269" r:id="rId5"/>
    <p:sldId id="270" r:id="rId6"/>
    <p:sldId id="271" r:id="rId7"/>
    <p:sldId id="272" r:id="rId8"/>
    <p:sldId id="273" r:id="rId9"/>
    <p:sldId id="291" r:id="rId10"/>
    <p:sldId id="274" r:id="rId11"/>
    <p:sldId id="275" r:id="rId12"/>
    <p:sldId id="276" r:id="rId13"/>
    <p:sldId id="277" r:id="rId14"/>
    <p:sldId id="279" r:id="rId15"/>
    <p:sldId id="280" r:id="rId16"/>
    <p:sldId id="281" r:id="rId17"/>
    <p:sldId id="278" r:id="rId18"/>
    <p:sldId id="257" r:id="rId19"/>
    <p:sldId id="258" r:id="rId20"/>
    <p:sldId id="260" r:id="rId21"/>
    <p:sldId id="261" r:id="rId22"/>
    <p:sldId id="262" r:id="rId23"/>
    <p:sldId id="263" r:id="rId24"/>
    <p:sldId id="264" r:id="rId25"/>
    <p:sldId id="282" r:id="rId26"/>
    <p:sldId id="266" r:id="rId27"/>
    <p:sldId id="283" r:id="rId28"/>
    <p:sldId id="284" r:id="rId29"/>
    <p:sldId id="285" r:id="rId30"/>
    <p:sldId id="286" r:id="rId31"/>
    <p:sldId id="287" r:id="rId32"/>
    <p:sldId id="288" r:id="rId33"/>
    <p:sldId id="289" r:id="rId34"/>
    <p:sldId id="290" r:id="rId35"/>
    <p:sldId id="292" r:id="rId36"/>
    <p:sldId id="293" r:id="rId37"/>
    <p:sldId id="294" r:id="rId38"/>
    <p:sldId id="296" r:id="rId39"/>
    <p:sldId id="297" r:id="rId40"/>
    <p:sldId id="298" r:id="rId41"/>
    <p:sldId id="299" r:id="rId42"/>
    <p:sldId id="300" r:id="rId43"/>
    <p:sldId id="295"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4" r:id="rId57"/>
    <p:sldId id="313" r:id="rId58"/>
    <p:sldId id="315" r:id="rId59"/>
    <p:sldId id="317" r:id="rId60"/>
    <p:sldId id="318" r:id="rId61"/>
    <p:sldId id="319" r:id="rId62"/>
    <p:sldId id="320" r:id="rId63"/>
    <p:sldId id="323" r:id="rId64"/>
    <p:sldId id="316" r:id="rId65"/>
    <p:sldId id="321" r:id="rId66"/>
    <p:sldId id="324" r:id="rId67"/>
    <p:sldId id="325" r:id="rId68"/>
    <p:sldId id="322" r:id="rId69"/>
    <p:sldId id="383" r:id="rId70"/>
    <p:sldId id="380" r:id="rId71"/>
    <p:sldId id="385" r:id="rId72"/>
    <p:sldId id="395" r:id="rId73"/>
    <p:sldId id="386" r:id="rId74"/>
    <p:sldId id="387" r:id="rId75"/>
    <p:sldId id="388" r:id="rId76"/>
    <p:sldId id="389" r:id="rId77"/>
    <p:sldId id="382" r:id="rId78"/>
    <p:sldId id="381" r:id="rId79"/>
    <p:sldId id="326" r:id="rId80"/>
    <p:sldId id="391" r:id="rId81"/>
    <p:sldId id="390" r:id="rId82"/>
    <p:sldId id="394" r:id="rId83"/>
    <p:sldId id="392" r:id="rId84"/>
    <p:sldId id="393" r:id="rId85"/>
    <p:sldId id="327" r:id="rId86"/>
    <p:sldId id="336" r:id="rId87"/>
    <p:sldId id="337" r:id="rId88"/>
    <p:sldId id="338" r:id="rId89"/>
    <p:sldId id="339" r:id="rId90"/>
    <p:sldId id="340" r:id="rId91"/>
    <p:sldId id="341" r:id="rId92"/>
    <p:sldId id="342" r:id="rId93"/>
    <p:sldId id="343" r:id="rId94"/>
    <p:sldId id="344" r:id="rId95"/>
    <p:sldId id="345" r:id="rId96"/>
    <p:sldId id="346" r:id="rId97"/>
    <p:sldId id="347" r:id="rId98"/>
    <p:sldId id="354" r:id="rId99"/>
    <p:sldId id="355" r:id="rId100"/>
    <p:sldId id="356" r:id="rId101"/>
    <p:sldId id="350" r:id="rId102"/>
    <p:sldId id="351" r:id="rId103"/>
    <p:sldId id="348" r:id="rId104"/>
    <p:sldId id="352" r:id="rId105"/>
    <p:sldId id="353" r:id="rId106"/>
    <p:sldId id="349" r:id="rId107"/>
    <p:sldId id="357" r:id="rId108"/>
    <p:sldId id="358" r:id="rId109"/>
    <p:sldId id="359" r:id="rId110"/>
    <p:sldId id="360" r:id="rId111"/>
    <p:sldId id="361" r:id="rId112"/>
    <p:sldId id="362" r:id="rId113"/>
    <p:sldId id="364" r:id="rId114"/>
    <p:sldId id="365" r:id="rId115"/>
    <p:sldId id="366" r:id="rId116"/>
    <p:sldId id="367" r:id="rId117"/>
    <p:sldId id="368" r:id="rId118"/>
    <p:sldId id="369" r:id="rId119"/>
    <p:sldId id="370" r:id="rId120"/>
    <p:sldId id="371" r:id="rId121"/>
    <p:sldId id="372" r:id="rId122"/>
    <p:sldId id="373" r:id="rId123"/>
    <p:sldId id="374" r:id="rId124"/>
    <p:sldId id="375" r:id="rId125"/>
    <p:sldId id="376" r:id="rId126"/>
    <p:sldId id="377" r:id="rId127"/>
    <p:sldId id="378" r:id="rId128"/>
    <p:sldId id="379" r:id="rId129"/>
    <p:sldId id="335" r:id="rId130"/>
    <p:sldId id="363" r:id="rId131"/>
    <p:sldId id="331" r:id="rId132"/>
    <p:sldId id="332" r:id="rId133"/>
    <p:sldId id="333" r:id="rId134"/>
    <p:sldId id="259" r:id="rId135"/>
    <p:sldId id="334" r:id="rId136"/>
    <p:sldId id="328" r:id="rId137"/>
    <p:sldId id="329" r:id="rId138"/>
    <p:sldId id="330" r:id="rId13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4624" autoAdjust="0"/>
  </p:normalViewPr>
  <p:slideViewPr>
    <p:cSldViewPr>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8D08D4B-EEC8-4151-BEF9-FA3DAAF77509}" type="datetimeFigureOut">
              <a:rPr lang="es-CL" smtClean="0"/>
              <a:pPr/>
              <a:t>23-11-2021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10CB43DC-3685-4533-ADC6-106F309E23E7}"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08D08D4B-EEC8-4151-BEF9-FA3DAAF77509}" type="datetimeFigureOut">
              <a:rPr lang="es-CL" smtClean="0"/>
              <a:pPr/>
              <a:t>23-11-2021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08D08D4B-EEC8-4151-BEF9-FA3DAAF77509}" type="datetimeFigureOut">
              <a:rPr lang="es-CL" smtClean="0"/>
              <a:pPr/>
              <a:t>23-11-2021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10CB43DC-3685-4533-ADC6-106F309E23E7}"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08D08D4B-EEC8-4151-BEF9-FA3DAAF77509}" type="datetimeFigureOut">
              <a:rPr lang="es-CL" smtClean="0"/>
              <a:pPr/>
              <a:t>23-11-2021</a:t>
            </a:fld>
            <a:endParaRPr lang="es-CL" dirty="0"/>
          </a:p>
        </p:txBody>
      </p:sp>
      <p:sp>
        <p:nvSpPr>
          <p:cNvPr id="10" name="9 Marcador de número de diapositiva"/>
          <p:cNvSpPr>
            <a:spLocks noGrp="1"/>
          </p:cNvSpPr>
          <p:nvPr>
            <p:ph type="sldNum" sz="quarter" idx="16"/>
          </p:nvPr>
        </p:nvSpPr>
        <p:spPr/>
        <p:txBody>
          <a:bodyPr rtlCol="0"/>
          <a:lstStyle/>
          <a:p>
            <a:fld id="{10CB43DC-3685-4533-ADC6-106F309E23E7}"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08D08D4B-EEC8-4151-BEF9-FA3DAAF77509}" type="datetimeFigureOut">
              <a:rPr lang="es-CL" smtClean="0"/>
              <a:pPr/>
              <a:t>23-11-2021</a:t>
            </a:fld>
            <a:endParaRPr lang="es-CL" dirty="0"/>
          </a:p>
        </p:txBody>
      </p:sp>
      <p:sp>
        <p:nvSpPr>
          <p:cNvPr id="12" name="11 Marcador de número de diapositiva"/>
          <p:cNvSpPr>
            <a:spLocks noGrp="1"/>
          </p:cNvSpPr>
          <p:nvPr>
            <p:ph type="sldNum" sz="quarter" idx="16"/>
          </p:nvPr>
        </p:nvSpPr>
        <p:spPr/>
        <p:txBody>
          <a:bodyPr rtlCol="0"/>
          <a:lstStyle/>
          <a:p>
            <a:fld id="{10CB43DC-3685-4533-ADC6-106F309E23E7}"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08D08D4B-EEC8-4151-BEF9-FA3DAAF77509}" type="datetimeFigureOut">
              <a:rPr lang="es-CL" smtClean="0"/>
              <a:pPr/>
              <a:t>23-11-2021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8D08D4B-EEC8-4151-BEF9-FA3DAAF77509}" type="datetimeFigureOut">
              <a:rPr lang="es-CL" smtClean="0"/>
              <a:pPr/>
              <a:t>23-11-2021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10CB43DC-3685-4533-ADC6-106F309E23E7}"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08D08D4B-EEC8-4151-BEF9-FA3DAAF77509}" type="datetimeFigureOut">
              <a:rPr lang="es-CL" smtClean="0"/>
              <a:pPr/>
              <a:t>23-11-2021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08D08D4B-EEC8-4151-BEF9-FA3DAAF77509}" type="datetimeFigureOut">
              <a:rPr lang="es-CL" smtClean="0"/>
              <a:pPr/>
              <a:t>23-11-2021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10CB43DC-3685-4533-ADC6-106F309E23E7}"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8D08D4B-EEC8-4151-BEF9-FA3DAAF77509}" type="datetimeFigureOut">
              <a:rPr lang="es-CL" smtClean="0"/>
              <a:pPr/>
              <a:t>23-11-2021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10CB43DC-3685-4533-ADC6-106F309E23E7}"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08D08D4B-EEC8-4151-BEF9-FA3DAAF77509}" type="datetimeFigureOut">
              <a:rPr lang="es-CL" smtClean="0"/>
              <a:pPr/>
              <a:t>23-11-2021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10CB43DC-3685-4533-ADC6-106F309E23E7}"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08D08D4B-EEC8-4151-BEF9-FA3DAAF77509}" type="datetimeFigureOut">
              <a:rPr lang="es-CL" smtClean="0"/>
              <a:pPr/>
              <a:t>23-11-2021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10CB43DC-3685-4533-ADC6-106F309E23E7}"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emf"/></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emf"/></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emf"/></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4.e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4.emf"/></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5.emf"/></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14348" y="1285860"/>
            <a:ext cx="8124852" cy="1500198"/>
          </a:xfrm>
        </p:spPr>
        <p:txBody>
          <a:bodyPr/>
          <a:lstStyle/>
          <a:p>
            <a:r>
              <a:rPr lang="es-CL" dirty="0" smtClean="0"/>
              <a:t>La contabilidad en la empresa</a:t>
            </a:r>
            <a:endParaRPr lang="es-CL" dirty="0"/>
          </a:p>
        </p:txBody>
      </p:sp>
      <p:sp>
        <p:nvSpPr>
          <p:cNvPr id="3" name="2 Subtítulo"/>
          <p:cNvSpPr>
            <a:spLocks noGrp="1"/>
          </p:cNvSpPr>
          <p:nvPr>
            <p:ph type="subTitle" idx="1"/>
          </p:nvPr>
        </p:nvSpPr>
        <p:spPr/>
        <p:txBody>
          <a:bodyPr/>
          <a:lstStyle/>
          <a:p>
            <a:r>
              <a:rPr lang="es-CL" dirty="0" smtClean="0"/>
              <a:t>Unidad Temática N° 1</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 actividad económica se concreta en la producción de una amplia gama de bienes y servicios cuyo destino último es la satisfacción de las necesidades humanas. Los hombres, mediante su capacidad de trabajo, son los organizadores y ejecutores de la producción.</a:t>
            </a:r>
          </a:p>
          <a:p>
            <a:endParaRPr lang="es-CL"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Las actividades productivas en una sociedad contemporánea se realizan por medio de numerosas </a:t>
            </a:r>
            <a:r>
              <a:rPr lang="es-CL" sz="2800" b="1" dirty="0" smtClean="0">
                <a:solidFill>
                  <a:srgbClr val="FF0000"/>
                </a:solidFill>
              </a:rPr>
              <a:t>unidades productivas o empresas,  </a:t>
            </a:r>
            <a:r>
              <a:rPr lang="es-CL" sz="2800" dirty="0" smtClean="0"/>
              <a:t>cada una de las cuales emplea trabajo, capital , recursos naturales y tecnología en pro de la obtención de los bienes y servicios demandados.</a:t>
            </a:r>
          </a:p>
          <a:p>
            <a:r>
              <a:rPr lang="es-CL" sz="2800" dirty="0" smtClean="0"/>
              <a:t>Mediante las diferentes unidades de producción se hace posible el fenómeno de la división social del trabajo.</a:t>
            </a:r>
          </a:p>
          <a:p>
            <a:endParaRPr lang="es-CL"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 organización de los factores productivos( tierra, trabajo , capital y tecnología) dentro de las empresas , así como la dirección de sus actividades, recae sobre personas o grupos de carácter privado o público. En la economía, la diversidad de papeles que desempeñan los agentes económicos esto es, las familias o economías domésticas, las empresas y el sector público, se pueden clasificar distinguiendo tres grandes sectores, a saber:</a:t>
            </a:r>
          </a:p>
          <a:p>
            <a:endParaRPr lang="es-CL"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El </a:t>
            </a:r>
            <a:r>
              <a:rPr lang="es-CL" sz="2800" b="1" dirty="0" smtClean="0">
                <a:solidFill>
                  <a:srgbClr val="FF0000"/>
                </a:solidFill>
              </a:rPr>
              <a:t>sector  primario </a:t>
            </a:r>
            <a:r>
              <a:rPr lang="es-CL" sz="2800" dirty="0" smtClean="0"/>
              <a:t>que comprende las actividades que se realizan próximas a las bases de los recursos naturales, esto es , las agrícolas, las pesqueras, las ganaderas y las extractivas( minería y forestales).</a:t>
            </a:r>
          </a:p>
          <a:p>
            <a:endParaRPr lang="es-CL" sz="2800" dirty="0" smtClean="0"/>
          </a:p>
          <a:p>
            <a:r>
              <a:rPr lang="es-CL" sz="2800" dirty="0" smtClean="0"/>
              <a:t> El </a:t>
            </a:r>
            <a:r>
              <a:rPr lang="es-CL" sz="2800" b="1" dirty="0" smtClean="0">
                <a:solidFill>
                  <a:srgbClr val="FF0000"/>
                </a:solidFill>
              </a:rPr>
              <a:t>sector secundario </a:t>
            </a:r>
            <a:r>
              <a:rPr lang="es-CL" sz="2800" dirty="0" smtClean="0"/>
              <a:t>que en lo concreto recoge las actividades industriales, mediante los cuales esencialmente son transformados los bienes</a:t>
            </a:r>
          </a:p>
          <a:p>
            <a:endParaRPr lang="es-CL" sz="2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endParaRPr lang="es-CL" sz="2800" dirty="0" smtClean="0"/>
          </a:p>
          <a:p>
            <a:endParaRPr lang="es-CL" sz="2800" dirty="0" smtClean="0"/>
          </a:p>
          <a:p>
            <a:r>
              <a:rPr lang="es-CL" sz="2800" dirty="0" smtClean="0"/>
              <a:t>El </a:t>
            </a:r>
            <a:r>
              <a:rPr lang="es-CL" sz="2800" b="1" dirty="0" smtClean="0">
                <a:solidFill>
                  <a:srgbClr val="FF0000"/>
                </a:solidFill>
              </a:rPr>
              <a:t>sector  terciario </a:t>
            </a:r>
            <a:r>
              <a:rPr lang="es-CL" sz="2800" dirty="0" smtClean="0"/>
              <a:t>que abarca todo lo concerniente a la producción de servicios, concentra todas aquellas actividades encaminadas a satisfacer necesidades que necesesariamente no se plasmen en algo material. Tales como servicios, comercio, transportes , banca o publicidad entre otros.</a:t>
            </a:r>
          </a:p>
          <a:p>
            <a:endParaRPr lang="es-CL" sz="2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857232"/>
            <a:ext cx="8153400" cy="5238768"/>
          </a:xfrm>
        </p:spPr>
        <p:txBody>
          <a:bodyPr>
            <a:noAutofit/>
          </a:bodyPr>
          <a:lstStyle/>
          <a:p>
            <a:endParaRPr lang="es-CL" sz="2800" dirty="0" smtClean="0"/>
          </a:p>
          <a:p>
            <a:endParaRPr lang="es-CL" sz="2800" dirty="0" smtClean="0"/>
          </a:p>
          <a:p>
            <a:r>
              <a:rPr lang="es-CL" sz="2800" dirty="0" smtClean="0"/>
              <a:t>En las sociedades modernas, prácticamente la totalidad de los bienes y servicios , tales como el pan, los automóviles, el calzado, la agencias de viajes….., son producidos y ofertados por las empresas:</a:t>
            </a:r>
          </a:p>
          <a:p>
            <a:r>
              <a:rPr lang="es-CL" sz="2800" b="1" dirty="0" smtClean="0">
                <a:solidFill>
                  <a:srgbClr val="FF0000"/>
                </a:solidFill>
              </a:rPr>
              <a:t>La empresa es la unidad de producción básica. Contrata trabajo y compra otros factores con el propósito de hacer y vender bienes y servicios.</a:t>
            </a:r>
          </a:p>
          <a:p>
            <a:endParaRPr lang="es-CL"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En las sociedades primitivas, sin embargo, la producción la solían llevar a cabo personas individuales de forma artesanal . Hoy en día sin embargo las empresas son las máximas responsables de la producción, ya que solo ellas son capaces de obtener las ventajas de producir en forma. </a:t>
            </a:r>
          </a:p>
          <a:p>
            <a:endParaRPr lang="es-CL" sz="28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Son las empresas las que son capaces  de reunir las grandes cantidades de recursos financieros y físicos que se precisan para construir las fábricas que en la actualidad son requeridas para satisfacer la demanda creciente  .</a:t>
            </a:r>
          </a:p>
          <a:p>
            <a:endParaRPr lang="es-CL" sz="2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Además , tan solo las empresas tiene la capacidad para organizar los complejos procesos de producción y de distribución que las sociedades modernas exigen. Así, considérese que, según recientes estudios, para producir automóviles de forma eficiente el tamaño de la planta debería ser tal que tuviera la capacidad de producir como mínimo 250.000 vehículos al año .</a:t>
            </a:r>
          </a:p>
          <a:p>
            <a:endParaRPr lang="es-CL"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Las Familias y Economías domesticas</a:t>
            </a:r>
            <a:r>
              <a:rPr lang="es-CL" dirty="0" smtClean="0"/>
              <a:t>:</a:t>
            </a:r>
          </a:p>
          <a:p>
            <a:r>
              <a:rPr lang="es-CL" dirty="0" smtClean="0"/>
              <a:t>Tal como fue planteado los agentes económicos se pueden dividir en privados y públicos . Los agentes privados  básicos son las </a:t>
            </a:r>
            <a:r>
              <a:rPr lang="es-CL" b="1" dirty="0" smtClean="0">
                <a:solidFill>
                  <a:srgbClr val="FF0000"/>
                </a:solidFill>
              </a:rPr>
              <a:t>familias</a:t>
            </a:r>
            <a:r>
              <a:rPr lang="es-CL" dirty="0" smtClean="0"/>
              <a:t> y las </a:t>
            </a:r>
            <a:r>
              <a:rPr lang="es-CL" b="1" dirty="0" smtClean="0">
                <a:solidFill>
                  <a:srgbClr val="FF0000"/>
                </a:solidFill>
              </a:rPr>
              <a:t>empresas.</a:t>
            </a:r>
          </a:p>
          <a:p>
            <a:r>
              <a:rPr lang="es-CL" dirty="0" smtClean="0"/>
              <a:t>Las funciones de las familias consisten, por un lado, </a:t>
            </a:r>
            <a:r>
              <a:rPr lang="es-CL" b="1" dirty="0" smtClean="0">
                <a:solidFill>
                  <a:srgbClr val="FF0000"/>
                </a:solidFill>
              </a:rPr>
              <a:t>en consumir bienes y servicios </a:t>
            </a:r>
            <a:r>
              <a:rPr lang="es-CL" dirty="0" smtClean="0"/>
              <a:t>y , por otro, en </a:t>
            </a:r>
            <a:r>
              <a:rPr lang="es-CL" b="1" dirty="0" smtClean="0">
                <a:solidFill>
                  <a:srgbClr val="FF0000"/>
                </a:solidFill>
              </a:rPr>
              <a:t>ofrecer sus recursos; esto es trabajo y capital, </a:t>
            </a:r>
            <a:r>
              <a:rPr lang="es-CL" dirty="0" smtClean="0"/>
              <a:t>a las empresas.</a:t>
            </a:r>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Las Familias y Economías domesticas</a:t>
            </a:r>
            <a:r>
              <a:rPr lang="es-CL" dirty="0" smtClean="0"/>
              <a:t>:</a:t>
            </a:r>
          </a:p>
          <a:p>
            <a:r>
              <a:rPr lang="es-CL" dirty="0" smtClean="0"/>
              <a:t>Un comportamiento similar al de las familias es el que llevan a cabo los individuos, agrupaciones deportivas, culturales, asociaciones benéficas o religiosas, que se distinguen pues en su actividad económica no se coordinan con otros sujetos con intencionalidad mercantil o bien empresarial.</a:t>
            </a:r>
          </a:p>
          <a:p>
            <a:pPr>
              <a:buNone/>
            </a:pPr>
            <a:endParaRPr lang="es-C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1600200"/>
            <a:ext cx="8153400" cy="4972072"/>
          </a:xfrm>
        </p:spPr>
        <p:txBody>
          <a:bodyPr/>
          <a:lstStyle/>
          <a:p>
            <a:r>
              <a:rPr lang="es-CL" b="1" dirty="0" smtClean="0">
                <a:solidFill>
                  <a:srgbClr val="FF0000"/>
                </a:solidFill>
              </a:rPr>
              <a:t>El Sector Público</a:t>
            </a:r>
            <a:r>
              <a:rPr lang="es-CL" dirty="0" smtClean="0"/>
              <a:t>:</a:t>
            </a:r>
          </a:p>
          <a:p>
            <a:r>
              <a:rPr lang="es-CL" dirty="0" smtClean="0"/>
              <a:t>Se entiende por Sector Público mucho más que el Estado –Nación  de las modernas organizaciones políticas. El conjunto de órganos y administraciones públicas que componente el sector público tiene varios niveles al interior de un gobierno, a saber :</a:t>
            </a:r>
          </a:p>
          <a:p>
            <a:r>
              <a:rPr lang="es-CL" dirty="0" smtClean="0"/>
              <a:t>Sector Público Productivo: Empresas del Estado</a:t>
            </a:r>
          </a:p>
          <a:p>
            <a:r>
              <a:rPr lang="es-CL" dirty="0" smtClean="0"/>
              <a:t>Poderes del Estado: Ejecutivo, Legislativo y Judicial.</a:t>
            </a:r>
          </a:p>
          <a:p>
            <a:r>
              <a:rPr lang="es-CL" dirty="0" smtClean="0"/>
              <a:t>Universidades Estatales.</a:t>
            </a:r>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1600200"/>
            <a:ext cx="8153400" cy="4972072"/>
          </a:xfrm>
        </p:spPr>
        <p:txBody>
          <a:bodyPr/>
          <a:lstStyle/>
          <a:p>
            <a:r>
              <a:rPr lang="es-CL" b="1" dirty="0" smtClean="0">
                <a:solidFill>
                  <a:srgbClr val="FF0000"/>
                </a:solidFill>
              </a:rPr>
              <a:t>El Sector Público</a:t>
            </a:r>
            <a:r>
              <a:rPr lang="es-CL" dirty="0" smtClean="0"/>
              <a:t>:</a:t>
            </a:r>
          </a:p>
          <a:p>
            <a:r>
              <a:rPr lang="es-CL" dirty="0" smtClean="0"/>
              <a:t>Los bienes públicos son aquellos que se deben proporcionar a todas las personas, como parte esencial del bien común . Como ejemplo cabe destacar justicia , educación , salud, seguridad y defensa.</a:t>
            </a:r>
          </a:p>
          <a:p>
            <a:r>
              <a:rPr lang="es-CL" dirty="0" smtClean="0"/>
              <a:t>El Sector Público  además establece el marco jurídico institucional en el que  se desarrolla la actividad económica. También es responsable de establecer la política económica.</a:t>
            </a:r>
          </a:p>
          <a:p>
            <a:pPr>
              <a:buNone/>
            </a:pPr>
            <a:endParaRPr lang="es-CL"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lstStyle/>
          <a:p>
            <a:r>
              <a:rPr lang="es-CL" dirty="0" smtClean="0"/>
              <a:t>Una definición tradicional dice que:</a:t>
            </a:r>
          </a:p>
          <a:p>
            <a:endParaRPr lang="es-CL" dirty="0" smtClean="0"/>
          </a:p>
          <a:p>
            <a:r>
              <a:rPr lang="es-CL" dirty="0" smtClean="0"/>
              <a:t>“ Una organización es un grupo de individuos que se junta para obtener o realizar un objetivo común, resultante de la unión de los objetivos particulares de cada participante o bien , de su capacidad para imponerlo a los demás.</a:t>
            </a:r>
            <a:endParaRPr lang="es-CL"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lstStyle/>
          <a:p>
            <a:r>
              <a:rPr lang="es-CL" dirty="0" smtClean="0"/>
              <a:t>Existen diferentes tipos de organizaciones, que presentan características y objetivos diferentes; pero que tienen como característica común:</a:t>
            </a:r>
          </a:p>
          <a:p>
            <a:r>
              <a:rPr lang="es-CL" dirty="0" smtClean="0"/>
              <a:t>A.-Haber sido formadas o creadas por dos o más participantes.</a:t>
            </a:r>
          </a:p>
          <a:p>
            <a:endParaRPr lang="es-CL" dirty="0" smtClean="0"/>
          </a:p>
          <a:p>
            <a:r>
              <a:rPr lang="es-CL" dirty="0" smtClean="0"/>
              <a:t>B.-Tener un fin específico que corresponde al objetivo común de los participantes.</a:t>
            </a:r>
            <a:endParaRPr lang="es-CL"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Existen diferentes tipos de organizaciones, que presentan características y objetivos diferentes; pero que tienen como característica común:</a:t>
            </a:r>
          </a:p>
          <a:p>
            <a:r>
              <a:rPr lang="es-CL" dirty="0" smtClean="0"/>
              <a:t>C.-Desarrollar actividades que permitan cumplir con el fin específico para el cual fueron creadas.</a:t>
            </a:r>
          </a:p>
          <a:p>
            <a:endParaRPr lang="es-CL" dirty="0" smtClean="0"/>
          </a:p>
          <a:p>
            <a:r>
              <a:rPr lang="es-CL" dirty="0"/>
              <a:t>D</a:t>
            </a:r>
            <a:r>
              <a:rPr lang="es-CL" dirty="0" smtClean="0"/>
              <a:t>.-Generar los recursos necesarios para el desarrollo de dichas actividades.</a:t>
            </a:r>
            <a:endParaRPr lang="es-C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Existen diferentes tipos de organizaciones, que presentan características y objetivos diferentes; pero que tienen como característica común:</a:t>
            </a:r>
          </a:p>
          <a:p>
            <a:r>
              <a:rPr lang="es-CL" dirty="0"/>
              <a:t>E</a:t>
            </a:r>
            <a:r>
              <a:rPr lang="es-CL" dirty="0" smtClean="0"/>
              <a:t>.-Requerir de una estructura administrativa que permita funcionar a la organización; y</a:t>
            </a:r>
          </a:p>
          <a:p>
            <a:endParaRPr lang="es-CL" dirty="0" smtClean="0"/>
          </a:p>
          <a:p>
            <a:r>
              <a:rPr lang="es-CL" dirty="0" smtClean="0"/>
              <a:t>F.-Estar constituidas bajo una determinada estructura legal y funcionar en base a reglamentos o estatutos legales.</a:t>
            </a:r>
            <a:endParaRPr lang="es-CL"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En nuestro país, atendiendo a los objetivos de la organización, el Código Civil las divide en  :</a:t>
            </a:r>
          </a:p>
          <a:p>
            <a:r>
              <a:rPr lang="es-CL" dirty="0" smtClean="0"/>
              <a:t>a.-Personas jurídicas que persiguen el lucro de sus asociados; y</a:t>
            </a:r>
          </a:p>
          <a:p>
            <a:endParaRPr lang="es-CL" dirty="0" smtClean="0"/>
          </a:p>
          <a:p>
            <a:r>
              <a:rPr lang="es-CL" dirty="0"/>
              <a:t>b</a:t>
            </a:r>
            <a:r>
              <a:rPr lang="es-CL" dirty="0" smtClean="0"/>
              <a:t>.-Personas jurídicas que no tienen por objeto el lucro de sus asociados.</a:t>
            </a:r>
            <a:endParaRPr lang="es-CL"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Las organizaciones sin fines de lucro son aquellas entidades que persiguen un fin común muy distinto a la obtención de una ganancia a repartir entre sus socios; y su financiamiento está constituido por los aportes iníciales de los socios fundadores, las cuotas periódicas que paguen los asociados y así como también las cuotas recibida:</a:t>
            </a:r>
          </a:p>
          <a:p>
            <a:r>
              <a:rPr lang="es-CL" sz="2800" dirty="0" smtClean="0"/>
              <a:t>  a.-Corporaciones; y</a:t>
            </a:r>
          </a:p>
          <a:p>
            <a:r>
              <a:rPr lang="es-CL" sz="2800" dirty="0" smtClean="0"/>
              <a:t>  b.-Fundaciones de Beneficencia Pública.</a:t>
            </a:r>
            <a:endParaRPr lang="es-CL" sz="2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Se entiende por Corporación una asociación de individuos que persiguen un fin común y no fines de lucro; y por Fundación, una organización que, al contrario de la Corporación, no consiste en una alianza de varias personas para la realización de un fin determinado, establecido previamente por ellas, sino que por el contrario consiste en una institución destinada a cumplir los fines estipulados por otra persona, que es el fundador de la institución:</a:t>
            </a:r>
          </a:p>
          <a:p>
            <a:endParaRPr lang="es-CL"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Se entiende por Corporación una asociación de individuos que persiguen un fin común y no fines de lucro; y por Fundación, una organización que, al contrario de la Corporación, no consiste en una alianza de varias personas para la realización de un fin determinado, establecido previamente por ellas, sino que por el contrario consiste en una institución destinada a cumplir los fines estipulados por otra persona, que es el fundador de la institución:</a:t>
            </a:r>
          </a:p>
          <a:p>
            <a:endParaRPr lang="es-CL" sz="2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La característica fundamental de todas estas instituciones es que su patrimonio es propio de la entidad, y no tienen derecho sobre él quienes lo aportaron inicialmente. En el caso de la disolución de la respectiva Corporación o fundación éste pasara a disposición de otra institución sin fines de lucro, determinada en los respectivos Estatutos o bien designada por el Presidente de la República</a:t>
            </a:r>
            <a:endParaRPr lang="es-CL" sz="2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a:t>
            </a:r>
          </a:p>
          <a:p>
            <a:r>
              <a:rPr lang="es-CL" sz="2800" dirty="0" smtClean="0"/>
              <a:t>El código civil clasifica las sociedades en civiles y comerciales , y considera como sociedades comerciales aquellas que se forman con el fin de efectuar negocios que la ley clasifica como actos de comercio y que se rigen por el respectivo Código de comercio . El resto de las sociedades son consideradas como civiles.</a:t>
            </a:r>
          </a:p>
          <a:p>
            <a:endParaRPr lang="es-CL" sz="28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dirty="0" smtClean="0"/>
              <a:t>A su vez, las sociedades sean civiles o comerciales, pueden ser : Colectivas, en Comandita o Anónimas; a éstas se agrego, con la dictación de la ley n° 3918, las Sociedades de Responsabilidad Limitada( EIRL)</a:t>
            </a:r>
          </a:p>
          <a:p>
            <a:endParaRPr lang="es-CL" sz="28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La razón social de estas sociedades debe ser los nombres de los socios, a los cuales se agregan las palabras </a:t>
            </a:r>
            <a:r>
              <a:rPr lang="es-CL" sz="2800" b="1" u="sng" dirty="0" smtClean="0"/>
              <a:t>“ y compañía”  o bien su abreviatura ”Cía.”</a:t>
            </a:r>
            <a:endParaRPr lang="es-CL" sz="2800" b="1" u="sng"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El capital se encuentra formado  por los aportes que cada socio entrega o bien se compromete a entregar a la sociedad  y que  es el que figura señalado en el respectivo contrato social; además , no se podrá exigir a ningún socio un aporte mayor a aquel que se hubiera este obligado.</a:t>
            </a:r>
            <a:endParaRPr lang="es-CL" sz="28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Si fuera requerido un incremento de capital, este se debe efectuar con el acuerdo de los socios y previa modificación de la respectiva escritura social.</a:t>
            </a:r>
          </a:p>
          <a:p>
            <a:r>
              <a:rPr lang="es-CL" sz="2800" dirty="0" smtClean="0"/>
              <a:t>Los socios son solidariamente responsables de la totalidad de las obligaciones legalmente contraídas bajo la respectiva razón social.</a:t>
            </a:r>
            <a:endParaRPr lang="es-CL" sz="28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La administración de la sociedad puede ser efectuada por todos y cada uno de los socios o bien por los mandatarios revocables que estos designen, debiendo en ambos casos rendir cuenta de su gestión, debiendo rendir cuenta de su gestión, en los períodos designados para este efecto o, por lo menos una vez al año.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El resultado de la gestión comercia obtenido o generado debe ser distribuido en  la forma estipulada en el contrato y, a falta de estipulación , a prorrata de los respectivos aportes de capital efectuados por los socios.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En estas sociedades la razón social es similar  a la de las sociedades colectivas, pero agregando la palabra” limitada”( Ltda.) para indicar el límite en la responsabilidad de los socios ante los compromisos contraídos”.</a:t>
            </a:r>
            <a:endParaRPr lang="es-CL" sz="2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La palabra “ Limitada” en la razón social reviste suma importancia, por cuanto su omisión significa que los socios son solidariamente responsables de las obligaciones sociales contraídas por la organización.</a:t>
            </a:r>
            <a:endParaRPr lang="es-CL" sz="2800" b="1" u="sng"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La responsabilidad de los socios, característica propia de estas sociedades, se limita tan solo al monto de sus aportes de capital.</a:t>
            </a:r>
          </a:p>
          <a:p>
            <a:r>
              <a:rPr lang="es-CL" sz="2800" dirty="0" smtClean="0"/>
              <a:t>Finalmente, la distribución de los resultados, sean estos ganancias o pérdidas debe quedar claramente estipulada en la escritura social respectiva.</a:t>
            </a:r>
          </a:p>
          <a:p>
            <a:endParaRPr lang="es-CL" sz="2800" b="1" u="sng"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Esta por definición se encuentra conformada por dos tipos de socios; unos que son los capitalistas, y que aportan el capital total de la sociedad, pero que no participan de su gestión, éstos se denominan socios comanditarios.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Además existen los otros socios que no aportan capital ; pero que se obligan a administrar la sociedad, por sí solos o por sus delegados. Estos son reconocidos como los socios gestores.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Existen dos clases de sociedades en comandita:</a:t>
            </a:r>
          </a:p>
          <a:p>
            <a:r>
              <a:rPr lang="es-CL" sz="2800" dirty="0" smtClean="0"/>
              <a:t>En Comandita simple, y</a:t>
            </a:r>
          </a:p>
          <a:p>
            <a:r>
              <a:rPr lang="es-CL" sz="2800" dirty="0" smtClean="0"/>
              <a:t>En Comandita por acciones.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En ambas sociedades la razón social es el nombre de los socios gestores y las palabras “ y compañía, no pudiendo figurar en la razón social el nombre de los comanditarios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En ambas sociedades la razón social es el nombre de los socios gestores y las palabras “ y compañía, no pudiendo figurar en la razón social el nombre de los comanditarios.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El capital esta formado tan solo por los aportes de los socios comanditarios, pero la responsabilidad de los socios se extiende también a  los gestores, quienes son indefinida y solidariamente responsables de todas las obligaciones y pérdidas de la sociedad; en tanto que los comanditarios sólo responden hasta la concurrencia de sus respectivos aportes de capital.</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Esta tiene como característica esencial que su capital se encuentra dividido en acciones de un mismo valor, que deben ser suscritas y pagadas por los socios, quienes pasa a denominarse accionistas y son tan solo responsables hasta el monto de sus respectivos aportes.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La razón social de estas sociedades es su objeto social y las palabras “ Sociedad Anónima”( S. A.)Por ejemplo , “ Comercial  y Agrícola  los Paltos S.A.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La administración de la sociedad se ejerce por medio de un directorio elegido por la Junta de Accionistas. El Directorio, una vez constituido, designa al Gerente, quien representa legalmente a la sociedad.</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400" dirty="0" smtClean="0"/>
              <a:t>La distribución del resultado es decidida por la correspondiente Junta de Accionistas a proposición del Directorio; y , de acuerdo a la ley, debe distribuirse como dividendo a los accionistas a prorrata de sus acciones y como mínimo, el 30% de las utilidades del ejercicio. Este porcentaje puede ser disminuido por el acuerdo unánime del 100 % de las acciones emitidas por la sociedad.</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EMPRESAS INDIVIDUALES DE RESPONSABILIDAD LIMITADA. ( E.I.R.L.):</a:t>
            </a:r>
          </a:p>
          <a:p>
            <a:r>
              <a:rPr lang="es-CL" sz="2800" dirty="0" smtClean="0"/>
              <a:t>Estas son definidas como :” una persona jurídica con patrimonio propio distinto al del titular, es siempre comercial y se encuentra sometida al Código de Comercio, cualquiera que sea su objeto”.</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EMPRESAS INDIVIDUALES DE RESPONSABILIDAD LIMITADA. ( E.I.R.L.):</a:t>
            </a:r>
          </a:p>
          <a:p>
            <a:r>
              <a:rPr lang="es-CL" sz="2800" dirty="0" smtClean="0"/>
              <a:t>Estas empresas como característica principal es que son individuales y por ende responden sólo con el patrimonio que se les ha transferido y que consta en la respectiva escritura social  y el titular de esta responde con su patrimonio hasta sólo el pago efectivo del correspondiente aporte que se comprometió a realizar.</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Para poder desarrollar sus actividades y con el fin propuesto, las empresas requieren recursos, los que pueden estar constituidos por dinero, bienes materiales, bienes inmateriales e, incluso, por recursos humanos encargados de llevar a cabo labores directivas y operacionales requeridas por la empresa.</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Para poder desarrollar sus actividades y con el fin propuesto, las empresas requieren recursos, los que pueden estar constituidos por dinero, bienes materiales, bienes inmateriales e, incluso, por recursos humanos encargados de llevar a cabo labores directivas y operacionales requeridas por la empresa.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Los recursos, de acuerdo  a su permanencia en la empresa, se pueden clasificar en dos grandes grupos, a saber:</a:t>
            </a:r>
          </a:p>
          <a:p>
            <a:r>
              <a:rPr lang="es-CL" sz="2800" dirty="0" smtClean="0"/>
              <a:t>Los recursos de rápida movilidad.</a:t>
            </a:r>
          </a:p>
          <a:p>
            <a:r>
              <a:rPr lang="es-CL" sz="2800" dirty="0" smtClean="0"/>
              <a:t>Los recursos de carácter permanente</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r>
              <a:rPr lang="es-CL" sz="2800" dirty="0" smtClean="0"/>
              <a:t>Tal y como su nombre lo indica , son aquellos que rotan constantemente en la empresa y permiten, por medio de su uso o bien comercialización, el desarrollo de las actividades de la misma.</a:t>
            </a:r>
          </a:p>
          <a:p>
            <a:pPr>
              <a:buNone/>
            </a:pPr>
            <a:endParaRPr lang="es-CL" sz="2800" dirty="0"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El efectivo, del que la empresa puede disponer al momento que lo requiera y que, generalmente, se encuentra depositado en cuentas corrientes bancarias. </a:t>
            </a:r>
          </a:p>
          <a:p>
            <a:pPr>
              <a:buNone/>
            </a:pPr>
            <a:endParaRPr lang="es-CL" sz="2800"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Los bienes o insumos propios del giro de la empresa, que ésta posee para el desarrollo de sus actividades comerciales o bien para la elaboración de los productos que fabrica. </a:t>
            </a:r>
          </a:p>
          <a:p>
            <a:pPr>
              <a:buNone/>
            </a:pPr>
            <a:endParaRPr lang="es-CL" sz="2800" dirty="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Las cuentas por cobrar, que provengan de las ventas de artículos que la empresa comercializa o fabrica y que no han sido canceladas al contado. </a:t>
            </a:r>
          </a:p>
          <a:p>
            <a:pPr>
              <a:buNone/>
            </a:pPr>
            <a:endParaRPr lang="es-CL" sz="2800" dirty="0"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Las colocaciones o inversiones de fácil liquidación, que la empresa mantiene en carácter temporal para su empleo futuro( depósitos a plazo). </a:t>
            </a:r>
          </a:p>
          <a:p>
            <a:pPr>
              <a:buNone/>
            </a:pPr>
            <a:endParaRPr lang="es-CL" sz="2800" dirty="0"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Son aquellos de largo plazo , en los que la empresa ha invertido no con la intención de comercializarlos, sino por el contrario de emplearlos en el desarrollo de sus actividades comerciales o industriales</a:t>
            </a:r>
          </a:p>
          <a:p>
            <a:r>
              <a:rPr lang="es-CL" sz="2800" dirty="0" smtClean="0"/>
              <a:t>Entre estos es posible  mencionar:</a:t>
            </a:r>
          </a:p>
          <a:p>
            <a:r>
              <a:rPr lang="es-CL" sz="2800" dirty="0" smtClean="0"/>
              <a:t>Bienes inmuebles ,edificios, terrenos, locales u oficinas, en los que la empresa desarrolla sus actividades.</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Vehículos de reparto, maquinarias , equipos  e instalaciones, necesarios para el transporte o la producción de bienes.</a:t>
            </a:r>
          </a:p>
          <a:p>
            <a:r>
              <a:rPr lang="es-CL" sz="2800" dirty="0" smtClean="0"/>
              <a:t>Mobiliario de oficina, sala de ventas o instalaciones de producción.</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Las inversiones en otras empresas sobre las cuales se pueda ejercer alguna clase de control o influencia en sus decisiones</a:t>
            </a:r>
          </a:p>
          <a:p>
            <a:pPr>
              <a:buNone/>
            </a:pPr>
            <a:endParaRPr lang="es-CL" sz="2800" dirty="0" smtClean="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dirty="0" smtClean="0"/>
              <a:t>Todos estos recursos pueden ser recibidos por la empresa de los socios o accionistas, o bien obtenidos en forma de préstamos  de instituciones financieras o autogenerados por medio de sus propias acciones, y tienen la característica de no ser estáticos, sino de estar en constante movimiento, transformándose por medio de una serie de operaciones, contempladas en el ciclo primario o operativo de la empresa.</a:t>
            </a:r>
          </a:p>
          <a:p>
            <a:pPr>
              <a:buNone/>
            </a:pPr>
            <a:endParaRPr lang="es-CL" sz="2800" dirty="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dirty="0" smtClean="0"/>
              <a:t>El origen de estos recursos recibe el nombre de </a:t>
            </a:r>
            <a:r>
              <a:rPr lang="es-CL" sz="2800" b="1" dirty="0" smtClean="0"/>
              <a:t>“FUENTE” </a:t>
            </a:r>
            <a:r>
              <a:rPr lang="es-CL" sz="2800" dirty="0" smtClean="0"/>
              <a:t>u </a:t>
            </a:r>
            <a:r>
              <a:rPr lang="es-CL" sz="2800" b="1" dirty="0" smtClean="0"/>
              <a:t>“ORIGEN”; </a:t>
            </a:r>
            <a:r>
              <a:rPr lang="es-CL" sz="2800" dirty="0" smtClean="0"/>
              <a:t>y la correspondiente utilización o empleo de los mismos , recibe la denominación de </a:t>
            </a:r>
            <a:r>
              <a:rPr lang="es-CL" sz="2800" b="1" dirty="0" smtClean="0"/>
              <a:t>“USO” </a:t>
            </a:r>
            <a:r>
              <a:rPr lang="es-CL" sz="2800" dirty="0" smtClean="0"/>
              <a:t>o</a:t>
            </a:r>
            <a:r>
              <a:rPr lang="es-CL" sz="2800" b="1" dirty="0" smtClean="0"/>
              <a:t> “DESTINO”.</a:t>
            </a:r>
          </a:p>
          <a:p>
            <a:r>
              <a:rPr lang="es-CL" sz="2800" dirty="0" smtClean="0"/>
              <a:t>Así por ejemplo, el aporte que hiciera un socio de $ 10.000.000, constituiría una </a:t>
            </a:r>
            <a:r>
              <a:rPr lang="es-CL" sz="2800" b="1" dirty="0" smtClean="0"/>
              <a:t>Fuente </a:t>
            </a:r>
            <a:r>
              <a:rPr lang="es-CL" sz="2800" dirty="0" smtClean="0"/>
              <a:t>y por otra parte el efectuar la compra de maquinaria con dichos recursos, representaría un</a:t>
            </a:r>
            <a:r>
              <a:rPr lang="es-CL" sz="2800" b="1" dirty="0" smtClean="0"/>
              <a:t> Uso.</a:t>
            </a:r>
          </a:p>
          <a:p>
            <a:pPr>
              <a:buNone/>
            </a:pPr>
            <a:endParaRPr lang="es-CL" sz="2800" dirty="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pPr>
              <a:buNone/>
            </a:pPr>
            <a:endParaRPr lang="es-CL" sz="2800" dirty="0" smtClean="0"/>
          </a:p>
        </p:txBody>
      </p:sp>
      <p:graphicFrame>
        <p:nvGraphicFramePr>
          <p:cNvPr id="7" name="6 Tabla"/>
          <p:cNvGraphicFramePr>
            <a:graphicFrameLocks noGrp="1"/>
          </p:cNvGraphicFramePr>
          <p:nvPr/>
        </p:nvGraphicFramePr>
        <p:xfrm>
          <a:off x="1571604" y="2786058"/>
          <a:ext cx="6215073" cy="2123440"/>
        </p:xfrm>
        <a:graphic>
          <a:graphicData uri="http://schemas.openxmlformats.org/drawingml/2006/table">
            <a:tbl>
              <a:tblPr firstRow="1" bandRow="1">
                <a:tableStyleId>{5C22544A-7EE6-4342-B048-85BDC9FD1C3A}</a:tableStyleId>
              </a:tblPr>
              <a:tblGrid>
                <a:gridCol w="2071691"/>
                <a:gridCol w="2071691"/>
                <a:gridCol w="2071691"/>
              </a:tblGrid>
              <a:tr h="370840">
                <a:tc>
                  <a:txBody>
                    <a:bodyPr/>
                    <a:lstStyle/>
                    <a:p>
                      <a:r>
                        <a:rPr lang="es-CL" dirty="0" smtClean="0">
                          <a:solidFill>
                            <a:sysClr val="windowText" lastClr="000000"/>
                          </a:solidFill>
                        </a:rPr>
                        <a:t>ENTRADA</a:t>
                      </a:r>
                      <a:endParaRPr lang="es-CL" dirty="0">
                        <a:solidFill>
                          <a:sysClr val="windowText" lastClr="000000"/>
                        </a:solidFill>
                      </a:endParaRPr>
                    </a:p>
                  </a:txBody>
                  <a:tcPr/>
                </a:tc>
                <a:tc>
                  <a:txBody>
                    <a:bodyPr/>
                    <a:lstStyle/>
                    <a:p>
                      <a:r>
                        <a:rPr lang="es-CL" dirty="0" smtClean="0">
                          <a:solidFill>
                            <a:sysClr val="windowText" lastClr="000000"/>
                          </a:solidFill>
                        </a:rPr>
                        <a:t>PROCESO</a:t>
                      </a:r>
                      <a:endParaRPr lang="es-CL" dirty="0">
                        <a:solidFill>
                          <a:sysClr val="windowText" lastClr="000000"/>
                        </a:solidFill>
                      </a:endParaRPr>
                    </a:p>
                  </a:txBody>
                  <a:tcPr/>
                </a:tc>
                <a:tc>
                  <a:txBody>
                    <a:bodyPr/>
                    <a:lstStyle/>
                    <a:p>
                      <a:r>
                        <a:rPr lang="es-CL" b="1" dirty="0" smtClean="0">
                          <a:solidFill>
                            <a:sysClr val="windowText" lastClr="000000"/>
                          </a:solidFill>
                        </a:rPr>
                        <a:t>SALIDA</a:t>
                      </a:r>
                      <a:endParaRPr lang="es-CL" b="1" dirty="0">
                        <a:solidFill>
                          <a:sysClr val="windowText" lastClr="000000"/>
                        </a:solidFill>
                      </a:endParaRPr>
                    </a:p>
                  </a:txBody>
                  <a:tcPr/>
                </a:tc>
              </a:tr>
              <a:tr h="370840">
                <a:tc>
                  <a:txBody>
                    <a:bodyPr/>
                    <a:lstStyle/>
                    <a:p>
                      <a:endParaRPr lang="es-CL" dirty="0">
                        <a:solidFill>
                          <a:sysClr val="windowText" lastClr="000000"/>
                        </a:solidFill>
                      </a:endParaRPr>
                    </a:p>
                  </a:txBody>
                  <a:tcPr/>
                </a:tc>
                <a:tc>
                  <a:txBody>
                    <a:bodyPr/>
                    <a:lstStyle/>
                    <a:p>
                      <a:r>
                        <a:rPr lang="es-CL" b="1" dirty="0" smtClean="0">
                          <a:solidFill>
                            <a:srgbClr val="FF0000"/>
                          </a:solidFill>
                        </a:rPr>
                        <a:t>RECURSOS</a:t>
                      </a:r>
                      <a:endParaRPr lang="es-CL" b="1" dirty="0">
                        <a:solidFill>
                          <a:srgbClr val="FF0000"/>
                        </a:solidFill>
                      </a:endParaRPr>
                    </a:p>
                  </a:txBody>
                  <a:tcPr/>
                </a:tc>
                <a:tc>
                  <a:txBody>
                    <a:bodyPr/>
                    <a:lstStyle/>
                    <a:p>
                      <a:endParaRPr lang="es-CL" dirty="0"/>
                    </a:p>
                  </a:txBody>
                  <a:tcPr/>
                </a:tc>
              </a:tr>
              <a:tr h="370840">
                <a:tc>
                  <a:txBody>
                    <a:bodyPr/>
                    <a:lstStyle/>
                    <a:p>
                      <a:r>
                        <a:rPr lang="es-CL" b="1" dirty="0" smtClean="0"/>
                        <a:t>FUENTE U ORIGEN</a:t>
                      </a:r>
                      <a:endParaRPr lang="es-CL" b="1" dirty="0"/>
                    </a:p>
                  </a:txBody>
                  <a:tcPr/>
                </a:tc>
                <a:tc>
                  <a:txBody>
                    <a:bodyPr/>
                    <a:lstStyle/>
                    <a:p>
                      <a:endParaRPr lang="es-CL" dirty="0"/>
                    </a:p>
                  </a:txBody>
                  <a:tcPr/>
                </a:tc>
                <a:tc>
                  <a:txBody>
                    <a:bodyPr/>
                    <a:lstStyle/>
                    <a:p>
                      <a:r>
                        <a:rPr lang="es-CL" b="1" dirty="0" smtClean="0"/>
                        <a:t>USO O DESTINO</a:t>
                      </a:r>
                      <a:endParaRPr lang="es-CL" b="1" dirty="0"/>
                    </a:p>
                  </a:txBody>
                  <a:tcPr/>
                </a:tc>
              </a:tr>
              <a:tr h="370840">
                <a:tc>
                  <a:txBody>
                    <a:bodyPr/>
                    <a:lstStyle/>
                    <a:p>
                      <a:r>
                        <a:rPr lang="es-CL" b="1" dirty="0" smtClean="0"/>
                        <a:t>Aporte Socios</a:t>
                      </a:r>
                      <a:endParaRPr lang="es-CL" b="1" dirty="0"/>
                    </a:p>
                  </a:txBody>
                  <a:tcPr/>
                </a:tc>
                <a:tc>
                  <a:txBody>
                    <a:bodyPr/>
                    <a:lstStyle/>
                    <a:p>
                      <a:endParaRPr lang="es-CL" dirty="0"/>
                    </a:p>
                  </a:txBody>
                  <a:tcPr/>
                </a:tc>
                <a:tc>
                  <a:txBody>
                    <a:bodyPr/>
                    <a:lstStyle/>
                    <a:p>
                      <a:r>
                        <a:rPr lang="es-CL" b="1" dirty="0" smtClean="0"/>
                        <a:t>Compra de Bienes</a:t>
                      </a:r>
                      <a:endParaRPr lang="es-CL" b="1" dirty="0"/>
                    </a:p>
                  </a:txBody>
                  <a:tcPr/>
                </a:tc>
              </a:tr>
              <a:tr h="370840">
                <a:tc>
                  <a:txBody>
                    <a:bodyPr/>
                    <a:lstStyle/>
                    <a:p>
                      <a:r>
                        <a:rPr lang="es-CL" b="1" dirty="0" smtClean="0"/>
                        <a:t>Préstamos Obtenidos</a:t>
                      </a:r>
                      <a:endParaRPr lang="es-CL" b="1" dirty="0"/>
                    </a:p>
                  </a:txBody>
                  <a:tcPr/>
                </a:tc>
                <a:tc>
                  <a:txBody>
                    <a:bodyPr/>
                    <a:lstStyle/>
                    <a:p>
                      <a:endParaRPr lang="es-CL" dirty="0"/>
                    </a:p>
                  </a:txBody>
                  <a:tcPr/>
                </a:tc>
                <a:tc>
                  <a:txBody>
                    <a:bodyPr/>
                    <a:lstStyle/>
                    <a:p>
                      <a:r>
                        <a:rPr lang="es-CL" b="1" dirty="0" smtClean="0"/>
                        <a:t>Pago de Préstamos</a:t>
                      </a:r>
                      <a:endParaRPr lang="es-CL" b="1" dirty="0"/>
                    </a:p>
                  </a:txBody>
                  <a:tcPr/>
                </a:tc>
              </a:tr>
            </a:tbl>
          </a:graphicData>
        </a:graphic>
      </p:graphicFrame>
      <p:sp>
        <p:nvSpPr>
          <p:cNvPr id="8" name="7 Flecha derecha"/>
          <p:cNvSpPr/>
          <p:nvPr/>
        </p:nvSpPr>
        <p:spPr>
          <a:xfrm>
            <a:off x="4071934" y="407194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400" dirty="0" smtClean="0"/>
              <a:t>Considerando este fluir e interactuar de fondos que se genera en la empresa, mediante un conjunto de procesos; es que de acuerdo a esto se postula una concepción fenomenológica de la empresa, que nos permite conceptualizar esta como:</a:t>
            </a:r>
          </a:p>
          <a:p>
            <a:r>
              <a:rPr lang="es-CL" sz="2400" b="1" dirty="0" smtClean="0"/>
              <a:t>“Una red de procesos de producción de componentes laborales, tecnológicos y económicos, los que en sus interacciones recurrentes vuelven  a generar continua y recursivamente esa misma red de procesos que los origino a ellos mismos”</a:t>
            </a:r>
          </a:p>
          <a:p>
            <a:pPr>
              <a:buNone/>
            </a:pPr>
            <a:endParaRPr lang="es-CL" sz="2800" dirty="0" smtClean="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Vehículos de reparto, maquinarias , equipos  e instalaciones, necesarios para el transporte o la producción de bienes.</a:t>
            </a:r>
          </a:p>
          <a:p>
            <a:r>
              <a:rPr lang="es-CL" sz="2800" dirty="0" smtClean="0"/>
              <a:t>Intangibles que permitan la producción de ciertos bienes( derechos de marca o bien marcas comerciales) o que representen el prestigio o clientela de la empresa.</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Es en esta empresa, donde se producen las transformaciones que componen el </a:t>
            </a:r>
            <a:r>
              <a:rPr lang="es-CL" sz="2800" b="1" u="sng" dirty="0" smtClean="0"/>
              <a:t>proceso primario </a:t>
            </a:r>
            <a:r>
              <a:rPr lang="es-CL" sz="2800" dirty="0" smtClean="0"/>
              <a:t>de ella, que puede ser definido como aquel:</a:t>
            </a:r>
          </a:p>
          <a:p>
            <a:r>
              <a:rPr lang="es-CL" sz="2800" b="1" dirty="0" smtClean="0"/>
              <a:t>” Conjunto concatenado de transformaciones realizadas en y por la empresa, y que permiten la regeneración de los fondos utilizados en la mantención de la estructura y de los fondos consumidos en esas mismas transformaciones”.</a:t>
            </a:r>
          </a:p>
          <a:p>
            <a:endParaRPr lang="es-CL" sz="2800" b="1" u="sng"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400" dirty="0" smtClean="0"/>
              <a:t>El referido proceso primario expresado en términos contable-financieros, corresponde en lo concreto al </a:t>
            </a:r>
            <a:r>
              <a:rPr lang="es-CL" sz="2400" b="1" dirty="0" smtClean="0"/>
              <a:t>ciclo operacional </a:t>
            </a:r>
            <a:r>
              <a:rPr lang="es-CL" sz="2400" dirty="0" smtClean="0"/>
              <a:t>de la empresa, en el cual se producen  cuatro tipos diferentes de transformaciones en forma concatenada, a saber:</a:t>
            </a:r>
          </a:p>
          <a:p>
            <a:r>
              <a:rPr lang="es-CL" sz="2400" b="1" dirty="0" smtClean="0"/>
              <a:t>TRANFORMACIONES FINANCIERAS</a:t>
            </a:r>
          </a:p>
          <a:p>
            <a:r>
              <a:rPr lang="es-CL" sz="2400" b="1" dirty="0" smtClean="0"/>
              <a:t>TRANSFROMACIONES PRODUCTIVAS.</a:t>
            </a:r>
          </a:p>
          <a:p>
            <a:r>
              <a:rPr lang="es-CL" sz="2400" b="1" dirty="0" smtClean="0"/>
              <a:t>TRANSFORMACIONES COMERCIALES, Y</a:t>
            </a:r>
          </a:p>
          <a:p>
            <a:r>
              <a:rPr lang="es-CL" sz="2400" b="1" dirty="0" smtClean="0"/>
              <a:t>TRANSFORMACIONES LABORALES.</a:t>
            </a:r>
            <a:endParaRPr lang="es-CL" sz="2800" b="1" dirty="0" smtClean="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3483039574"/>
              </p:ext>
            </p:extLst>
          </p:nvPr>
        </p:nvGraphicFramePr>
        <p:xfrm>
          <a:off x="117348" y="1556792"/>
          <a:ext cx="9026652" cy="4193285"/>
        </p:xfrm>
        <a:graphic>
          <a:graphicData uri="http://schemas.openxmlformats.org/presentationml/2006/ole">
            <mc:AlternateContent xmlns:mc="http://schemas.openxmlformats.org/markup-compatibility/2006">
              <mc:Choice xmlns:v="urn:schemas-microsoft-com:vml" Requires="v">
                <p:oleObj spid="_x0000_s1039"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17348" y="1556792"/>
                        <a:ext cx="9026652" cy="4193285"/>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En el gráfico n° 1 podemos apreciar, en primer lugar, el ingreso de recursos en efectivo que recibe la empresa desde el mercado de capitales y que pueden estar constituidos por aporte de los socios o bien prestamos obtenidos desde el mercado financiero.</a:t>
            </a:r>
          </a:p>
          <a:p>
            <a:pPr>
              <a:buNone/>
            </a:pPr>
            <a:endParaRPr lang="es-CL" sz="2800" dirty="0" smtClean="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276199689"/>
              </p:ext>
            </p:extLst>
          </p:nvPr>
        </p:nvGraphicFramePr>
        <p:xfrm>
          <a:off x="0" y="1556792"/>
          <a:ext cx="9144000" cy="4586833"/>
        </p:xfrm>
        <a:graphic>
          <a:graphicData uri="http://schemas.openxmlformats.org/presentationml/2006/ole">
            <mc:AlternateContent xmlns:mc="http://schemas.openxmlformats.org/markup-compatibility/2006">
              <mc:Choice xmlns:v="urn:schemas-microsoft-com:vml" Requires="v">
                <p:oleObj spid="_x0000_s2062"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586833"/>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 Continuando con  el gráfico n° 1 ,  acto seguido la empresa con estos recursos puede efectuar dos tipos de transformaciones; la primera interactuando con el mercado de bienes de capital, que consiste en la adquisición de inmuebles, maquinarias o bienes que conforman el activo fijo ( recursos estables o permanentes), indispensables para iniciar su funcionamiento .</a:t>
            </a:r>
          </a:p>
          <a:p>
            <a:pPr>
              <a:buNone/>
            </a:pPr>
            <a:endParaRPr lang="es-CL" sz="2800" dirty="0" smtClean="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p>
          <a:p>
            <a:r>
              <a:rPr lang="es-CL" sz="2800" dirty="0" smtClean="0"/>
              <a:t> Continuando con  el gráfico n° 1 ,   y la otra con el mercado de proveedores al adquirir materias primas  insumos , otros materiales, bienes  y servicios indispensables para  para la fabricación del o los  artículos propios del giro de la empresa ( activo circulante).</a:t>
            </a:r>
          </a:p>
          <a:p>
            <a:pPr>
              <a:buNone/>
            </a:pPr>
            <a:endParaRPr lang="es-CL" sz="2800" dirty="0" smtClean="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nvPr>
        </p:nvGraphicFramePr>
        <p:xfrm>
          <a:off x="0" y="1556792"/>
          <a:ext cx="9144000" cy="4586833"/>
        </p:xfrm>
        <a:graphic>
          <a:graphicData uri="http://schemas.openxmlformats.org/presentationml/2006/ole">
            <mc:AlternateContent xmlns:mc="http://schemas.openxmlformats.org/markup-compatibility/2006">
              <mc:Choice xmlns:v="urn:schemas-microsoft-com:vml" Requires="v">
                <p:oleObj spid="_x0000_s6154"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586833"/>
                      </a:xfrm>
                      <a:prstGeom prst="rect">
                        <a:avLst/>
                      </a:prstGeom>
                    </p:spPr>
                  </p:pic>
                </p:oleObj>
              </mc:Fallback>
            </mc:AlternateContent>
          </a:graphicData>
        </a:graphic>
      </p:graphicFrame>
    </p:spTree>
    <p:extLst>
      <p:ext uri="{BB962C8B-B14F-4D97-AF65-F5344CB8AC3E}">
        <p14:creationId xmlns:p14="http://schemas.microsoft.com/office/powerpoint/2010/main" val="315061055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Estas transformaciones de compra o adquisiciones  constituyen una </a:t>
            </a:r>
            <a:r>
              <a:rPr lang="es-CL" sz="2800" b="1" dirty="0" smtClean="0">
                <a:solidFill>
                  <a:srgbClr val="C00000"/>
                </a:solidFill>
              </a:rPr>
              <a:t>Transformación financiera de inversión </a:t>
            </a:r>
            <a:r>
              <a:rPr lang="es-CL" sz="2800" dirty="0" smtClean="0"/>
              <a:t>, en donde salen recursos dela empresa y se transforman en bienes d </a:t>
            </a:r>
            <a:r>
              <a:rPr lang="es-CL" sz="2800" dirty="0" err="1" smtClean="0"/>
              <a:t>ela</a:t>
            </a:r>
            <a:r>
              <a:rPr lang="es-CL" sz="2800" dirty="0" smtClean="0"/>
              <a:t> más diversa índole.</a:t>
            </a:r>
          </a:p>
          <a:p>
            <a:pPr>
              <a:buNone/>
            </a:pPr>
            <a:endParaRPr lang="es-CL" sz="2800" dirty="0" smtClean="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La segunda transformación es eminentemente interna y de carácter productivo ; en la que, por medio de la mano de obra adquirida, vía egresos de efectivo  y del uso de los activos fijos ya adquiridos, se transforman las materias primas y materiales en productos terminados, listos para su venta, previo paso por  ser productos en proceso. Entonces  se puede denominar </a:t>
            </a:r>
            <a:r>
              <a:rPr lang="es-CL" sz="2800" b="1" dirty="0" smtClean="0">
                <a:solidFill>
                  <a:srgbClr val="C00000"/>
                </a:solidFill>
              </a:rPr>
              <a:t>Transformación productiva</a:t>
            </a:r>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La tercera transformación secuencial se origina cuando la empresa procede a vender  los productos terminados, producto de su interacción con   el mercado de clientes  ; y dando de esta forma origen a la </a:t>
            </a:r>
            <a:r>
              <a:rPr lang="es-CL" sz="2800" b="1" dirty="0" smtClean="0">
                <a:solidFill>
                  <a:srgbClr val="C00000"/>
                </a:solidFill>
              </a:rPr>
              <a:t>Transformación Comercial, </a:t>
            </a:r>
            <a:r>
              <a:rPr lang="es-CL" sz="2800" dirty="0" smtClean="0"/>
              <a:t>mediante la cual la empresa entrega bienes o servicios , a cambio del compromiso de pago por parte de sus clientes ( facturas por cobrar</a:t>
            </a:r>
            <a:r>
              <a:rPr lang="es-CL" sz="2800" smtClean="0"/>
              <a:t>)  </a:t>
            </a:r>
            <a:r>
              <a:rPr lang="es-CL" sz="2800" dirty="0" smtClean="0"/>
              <a:t>.</a:t>
            </a:r>
          </a:p>
          <a:p>
            <a:pPr>
              <a:buNone/>
            </a:pPr>
            <a:endParaRPr lang="es-CL" sz="2800" dirty="0" smtClean="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Cabe destacar que la </a:t>
            </a:r>
            <a:r>
              <a:rPr lang="es-CL" sz="2800" b="1" dirty="0" smtClean="0">
                <a:solidFill>
                  <a:srgbClr val="C00000"/>
                </a:solidFill>
              </a:rPr>
              <a:t>Transformación Comercial, </a:t>
            </a:r>
            <a:r>
              <a:rPr lang="es-CL" sz="2800" dirty="0" smtClean="0"/>
              <a:t>no se detiene y por el contario continua , siempre interactuando con el mercado de clientes, al empresa actúa cobrando las facturas pendientes de pago y generando nuevas operaciones o bien transformando las facturas por cobrar en dinero para la empresa. Lo que implica otro tipo de transformación </a:t>
            </a:r>
            <a:r>
              <a:rPr lang="es-CL" sz="2800" dirty="0" err="1" smtClean="0"/>
              <a:t>finaciera</a:t>
            </a:r>
            <a:r>
              <a:rPr lang="es-CL" sz="2800" dirty="0" smtClean="0"/>
              <a:t> denominada</a:t>
            </a:r>
            <a:r>
              <a:rPr lang="es-CL" sz="2800" b="1" dirty="0" smtClean="0">
                <a:solidFill>
                  <a:srgbClr val="C00000"/>
                </a:solidFill>
              </a:rPr>
              <a:t> Recuperación </a:t>
            </a:r>
            <a:r>
              <a:rPr lang="es-CL" sz="2800" dirty="0" smtClean="0"/>
              <a:t>.</a:t>
            </a:r>
          </a:p>
          <a:p>
            <a:pPr>
              <a:buNone/>
            </a:pPr>
            <a:r>
              <a:rPr lang="es-CL" sz="2800" dirty="0" smtClean="0"/>
              <a:t>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3560042188"/>
              </p:ext>
            </p:extLst>
          </p:nvPr>
        </p:nvGraphicFramePr>
        <p:xfrm>
          <a:off x="179512" y="1340768"/>
          <a:ext cx="8964488" cy="4672682"/>
        </p:xfrm>
        <a:graphic>
          <a:graphicData uri="http://schemas.openxmlformats.org/presentationml/2006/ole">
            <mc:AlternateContent xmlns:mc="http://schemas.openxmlformats.org/markup-compatibility/2006">
              <mc:Choice xmlns:v="urn:schemas-microsoft-com:vml" Requires="v">
                <p:oleObj spid="_x0000_s3086"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79512" y="1340768"/>
                        <a:ext cx="8964488" cy="4672682"/>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El ciclo en lo particular se inicio con dinero, y finaliza también con dinero, el que al contrario del inicial que fue prestado o bien aportado por los dueños, ha sido  autogenerado por la actividad de la empresa y representa un proceso iterativo permanente, que asegura la dinámica y como consecuencia asegura la continuidad de la empresa.</a:t>
            </a:r>
          </a:p>
          <a:p>
            <a:pPr>
              <a:buNone/>
            </a:pPr>
            <a:endParaRPr lang="es-CL" sz="2800" dirty="0" smtClean="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0" y="1556792"/>
            <a:ext cx="9144000" cy="3816424"/>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6" name="Objeto 5"/>
          <p:cNvGraphicFramePr>
            <a:graphicFrameLocks noChangeAspect="1"/>
          </p:cNvGraphicFramePr>
          <p:nvPr>
            <p:extLst>
              <p:ext uri="{D42A27DB-BD31-4B8C-83A1-F6EECF244321}">
                <p14:modId xmlns:p14="http://schemas.microsoft.com/office/powerpoint/2010/main" val="3790146838"/>
              </p:ext>
            </p:extLst>
          </p:nvPr>
        </p:nvGraphicFramePr>
        <p:xfrm>
          <a:off x="0" y="1556792"/>
          <a:ext cx="9144000" cy="4456658"/>
        </p:xfrm>
        <a:graphic>
          <a:graphicData uri="http://schemas.openxmlformats.org/presentationml/2006/ole">
            <mc:AlternateContent xmlns:mc="http://schemas.openxmlformats.org/markup-compatibility/2006">
              <mc:Choice xmlns:v="urn:schemas-microsoft-com:vml" Requires="v">
                <p:oleObj spid="_x0000_s4109"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456658"/>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De todo lo precedentemente expuesto es posible concluir que   se trata de un proceso circular, ya que este último tipo de transformaciones  cierra el proceso total generando al mismo tiempo su reinicio  y también es primario , pues se encuentra en la base de todo otro proceso realizado por la empresa.</a:t>
            </a:r>
          </a:p>
          <a:p>
            <a:pPr>
              <a:buNone/>
            </a:pPr>
            <a:endParaRPr lang="es-CL" sz="2800" dirty="0" smtClean="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276396481"/>
              </p:ext>
            </p:extLst>
          </p:nvPr>
        </p:nvGraphicFramePr>
        <p:xfrm>
          <a:off x="107504" y="1556792"/>
          <a:ext cx="8928992" cy="4848771"/>
        </p:xfrm>
        <a:graphic>
          <a:graphicData uri="http://schemas.openxmlformats.org/presentationml/2006/ole">
            <mc:AlternateContent xmlns:mc="http://schemas.openxmlformats.org/markup-compatibility/2006">
              <mc:Choice xmlns:v="urn:schemas-microsoft-com:vml" Requires="v">
                <p:oleObj spid="_x0000_s7178"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07504" y="1556792"/>
                        <a:ext cx="8928992" cy="4848771"/>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La transformación financiera de inversión se refiere a la compra de bienes o productos manufacturados , que la empresa comercializa ( vende ), dando lugar  a la transformación comercial posterior.</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En la descripción de estos gráficos se ha podido apreciar que las transformaciones han correspondido a las distintas funciones administrativas de la empresa , que corresponden , a:Compras,Producción, ventas y Cobranza, tal como se puede apreciar en la gráfica a continuación.</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30159905"/>
              </p:ext>
            </p:extLst>
          </p:nvPr>
        </p:nvGraphicFramePr>
        <p:xfrm>
          <a:off x="0" y="1484784"/>
          <a:ext cx="8855968" cy="4248472"/>
        </p:xfrm>
        <a:graphic>
          <a:graphicData uri="http://schemas.openxmlformats.org/presentationml/2006/ole">
            <mc:AlternateContent xmlns:mc="http://schemas.openxmlformats.org/markup-compatibility/2006">
              <mc:Choice xmlns:v="urn:schemas-microsoft-com:vml" Requires="v">
                <p:oleObj spid="_x0000_s5133"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484784"/>
                        <a:ext cx="8855968" cy="4248472"/>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Toda empresa que quiera ser administrada requiere de un sistema  de información que le permita tomar cualquier clase de decisiones, ya sea para fijar las metas que pretende alcanzar, para su adecuada planificación ,coordinación o bien para un efectivo control.</a:t>
            </a:r>
          </a:p>
          <a:p>
            <a:pPr>
              <a:buNone/>
            </a:pPr>
            <a:endParaRPr lang="es-CL" sz="2800" dirty="0" smtClean="0"/>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La referida información se refiere a datos que reflejan lo acontecido en el interior de la empresa y también a datos o acontecimientos acontecidos en el exterior dela misma; pero que la afectan directamente, como podrá ser la variación del IPC y el tipo de cambio.</a:t>
            </a:r>
          </a:p>
          <a:p>
            <a:pPr>
              <a:buNone/>
            </a:pPr>
            <a:endParaRPr lang="es-CL" sz="2800" dirty="0" smtClean="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El sistema de información contable es tan solo una parte del sistema global de informaciones de la empresa que le entrega información válida para la adecuada toma de decisiones. Su finalidad es la transformación de datos en información útil para el proceso decisional.</a:t>
            </a:r>
          </a:p>
          <a:p>
            <a:pPr>
              <a:buNone/>
            </a:pPr>
            <a:endParaRPr lang="es-CL" sz="2800" dirty="0" smtClean="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Para diseñar un buen sistema de información contable se requiere, además del conocimiento de la organización, de sus objetivos, recursos, políticas y procedimientos ,del equipo necesario para almacenar , procesar y recuperar la información ( ERP) .</a:t>
            </a:r>
          </a:p>
          <a:p>
            <a:pPr>
              <a:buNone/>
            </a:pPr>
            <a:endParaRPr lang="es-CL" sz="2800" dirty="0" smtClean="0"/>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Los componentes básicos dl sistema de información contable se encuentran detallados en el Gráfico  que se muestra a continuación.</a:t>
            </a:r>
          </a:p>
          <a:p>
            <a:pPr>
              <a:buNone/>
            </a:pPr>
            <a:endParaRPr lang="es-CL" sz="2800" dirty="0" smtClean="0"/>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Estas etapas se pueden resumir en :</a:t>
            </a:r>
          </a:p>
          <a:p>
            <a:r>
              <a:rPr lang="es-CL" sz="2800" dirty="0" smtClean="0"/>
              <a:t>1.- Captación de datos sobre las variaciones patrimoniales dela empresa.</a:t>
            </a:r>
          </a:p>
          <a:p>
            <a:r>
              <a:rPr lang="es-CL" sz="2800" dirty="0" smtClean="0"/>
              <a:t>2.-Procesamiento de los datos en la forma adecuada, y de acuerdo a normas y procedimientos preestablecidos.</a:t>
            </a:r>
          </a:p>
          <a:p>
            <a:r>
              <a:rPr lang="es-CL" sz="2800" dirty="0" smtClean="0"/>
              <a:t>3.-Preparación de la información para que pueda ser empleada por aquellos que tienen la responsabilidad dela toma de decisiones en la empresa.</a:t>
            </a:r>
          </a:p>
          <a:p>
            <a:pPr>
              <a:buNone/>
            </a:pPr>
            <a:endParaRPr lang="es-CL" sz="2800" dirty="0" smtClean="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108522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1.-Hechos resultantes de interacciones de la empresa con terceros , tales como compras y ventas.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2.-Hechos internos de la empresa que corresponden a operaciones productivas, transformación de insumos en productos, u otras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3.-Hechos externos a la empresa; pero que afectan a sus decisiones, como es el caso de un aumento de la tasa de impuestos o bien la variación del IPC.</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Una vez seleccionados los datos e ingresados al sistema, deben ser sometidos aciertos “ procesos”, que permitan su transformación en información. Para ello se deben cumplir las siguientes etapas, a saber:</a:t>
            </a:r>
          </a:p>
          <a:p>
            <a:r>
              <a:rPr lang="es-CL" sz="2800" dirty="0" smtClean="0"/>
              <a:t> 1.- Clasificación, en base a algún criterio de sistematización, clasificándose los datos en grupos que guarden cierta homogeneidad.</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a:t>
            </a:r>
          </a:p>
          <a:p>
            <a:r>
              <a:rPr lang="es-CL" sz="2800" dirty="0" smtClean="0"/>
              <a:t> 2.- Anotación o registro , lo que se efectúa a diversos niveles de análisis, mediante procedimientos  manuales, mecánicos o computacionales.</a:t>
            </a:r>
          </a:p>
          <a:p>
            <a:r>
              <a:rPr lang="es-CL" sz="2800" dirty="0" smtClean="0"/>
              <a:t>3.- Síntesis, de manera que los datos queden agrupados en función de las necesidades de los usuarios.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a:t>
            </a:r>
          </a:p>
          <a:p>
            <a:r>
              <a:rPr lang="es-CL" sz="2800" dirty="0" smtClean="0"/>
              <a:t> 4.- Cálculos , que permitan complementar las etapas de registro y síntesis.</a:t>
            </a:r>
          </a:p>
          <a:p>
            <a:r>
              <a:rPr lang="es-CL" sz="2800" dirty="0" smtClean="0"/>
              <a:t>5.- Almacenamiento, que posibilite obtener( recuperar) en cualquier momento aquellos datos que posteriormente serán  traspasados a los respectivos informes.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Una vez  procesados los datos, se cuenta con información elaborada, que debe ser comunicada a los usuarios. Para ello, deben de elaborarse informe que correspondan a la información requerida y que cumplan con los siguientes requisitos y consideraciones:</a:t>
            </a:r>
          </a:p>
          <a:p>
            <a:pPr>
              <a:buNone/>
            </a:pPr>
            <a:endParaRPr lang="es-CL" sz="2800" dirty="0" smtClean="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1.- Las necesidades de información del usuario a quien va dirigida.</a:t>
            </a:r>
          </a:p>
          <a:p>
            <a:r>
              <a:rPr lang="es-CL" sz="2800" dirty="0" smtClean="0"/>
              <a:t>2.- En base  a lo anterior, definir aquello que se debe informar y aquello que se debe omitir, para suministrar sólo lo </a:t>
            </a:r>
            <a:r>
              <a:rPr lang="es-CL" sz="2800" b="1" dirty="0" smtClean="0"/>
              <a:t>imprescindible</a:t>
            </a:r>
            <a:r>
              <a:rPr lang="es-CL" sz="2800" dirty="0" smtClean="0"/>
              <a:t> y evitar el generar pérdidas de tiempo con datos </a:t>
            </a:r>
            <a:r>
              <a:rPr lang="es-CL" sz="2800" b="1" dirty="0" smtClean="0"/>
              <a:t>irrelevantes</a:t>
            </a:r>
            <a:r>
              <a:rPr lang="es-CL" sz="2800" dirty="0" smtClean="0"/>
              <a:t>.</a:t>
            </a:r>
          </a:p>
          <a:p>
            <a:pPr>
              <a:buNone/>
            </a:pPr>
            <a:endParaRPr lang="es-CL" sz="2800" dirty="0" smtClean="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3.- Establecer una estructura para el informe que permita ordenar los datos y agruparlos en la forma más adecuada.</a:t>
            </a:r>
          </a:p>
          <a:p>
            <a:pPr>
              <a:buNone/>
            </a:pPr>
            <a:endParaRPr lang="es-CL" sz="2800" dirty="0" smtClean="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Para que la información contable sea efectivamente la base que permita administrar una empresa, se requiere que el sistema de información sea diseñado de tal forma que permita simultáneamente , la planificación ( futuro) y el control ( pasado)</a:t>
            </a:r>
          </a:p>
          <a:p>
            <a:pPr>
              <a:buNone/>
            </a:pPr>
            <a:endParaRPr lang="es-CL" sz="2800" dirty="0" smtClean="0"/>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El primer paso va a estar dado por la obtención de la información relativa a los hechos realizados por la empresa en un período determinado, que corresponderá a hechos reales históricos, correspondientes al pasado y que permitirá conocer la situación de la empresa en un momento determinado.</a:t>
            </a:r>
          </a:p>
          <a:p>
            <a:pPr>
              <a:buNone/>
            </a:pPr>
            <a:endParaRPr lang="es-CL" sz="2800" dirty="0" smtClean="0"/>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Uso de la Información Contable como base de planificación y control:</a:t>
            </a:r>
          </a:p>
          <a:p>
            <a:endParaRPr lang="es-CL" sz="2800" b="1" u="sng" dirty="0" smtClean="0">
              <a:solidFill>
                <a:srgbClr val="FF0000"/>
              </a:solidFill>
            </a:endParaRP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227394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sz="1400" b="1" cap="none" spc="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Datos</a:t>
                      </a:r>
                    </a:p>
                    <a:p>
                      <a:r>
                        <a:rPr lang="es-CL" sz="1400" b="1" cap="none" spc="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Basados</a:t>
                      </a:r>
                      <a:r>
                        <a:rPr lang="es-CL" sz="1400" b="1" cap="none" spc="0" baseline="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 en hechos económicos realizados por la empresa</a:t>
                      </a:r>
                      <a:endParaRPr lang="es-CL" sz="1400" b="1" cap="none" spc="0" dirty="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endParaRPr>
                    </a:p>
                  </a:txBody>
                  <a:tcPr/>
                </a:tc>
                <a:tc>
                  <a:txBody>
                    <a:bodyPr/>
                    <a:lstStyle/>
                    <a:p>
                      <a:r>
                        <a:rPr lang="es-CL" dirty="0" smtClean="0"/>
                        <a:t>Clasificación</a:t>
                      </a:r>
                    </a:p>
                    <a:p>
                      <a:r>
                        <a:rPr lang="es-CL" dirty="0" smtClean="0"/>
                        <a:t>Almacenamiento</a:t>
                      </a:r>
                    </a:p>
                    <a:p>
                      <a:r>
                        <a:rPr lang="es-CL" dirty="0" smtClean="0"/>
                        <a:t>Cálculos</a:t>
                      </a:r>
                    </a:p>
                    <a:p>
                      <a:r>
                        <a:rPr lang="es-CL" dirty="0" smtClean="0"/>
                        <a:t>Registros</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a:t>
                      </a:r>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nformes</a:t>
                      </a: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Patrimonial y resultados acaecidos en la empresa en el período</a:t>
                      </a:r>
                      <a:endParaRPr lang="es-CL" sz="1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Toda la información , unida a otros datos del entorno, servirá de enterad a un nuevo sistema que irá </a:t>
            </a:r>
            <a:r>
              <a:rPr lang="es-CL" sz="2800" dirty="0" err="1" smtClean="0"/>
              <a:t>diriegido</a:t>
            </a:r>
            <a:r>
              <a:rPr lang="es-CL" sz="2800" dirty="0" smtClean="0"/>
              <a:t> a determinar lo que la empresa espera realizar en un período futuro.pra esto resulta fundamental tener la visión clara  de lo que la empresa puede hacer , condicionado por lo que el entorno le permitirá hacer.</a:t>
            </a:r>
          </a:p>
          <a:p>
            <a:pPr>
              <a:buNone/>
            </a:pPr>
            <a:endParaRPr lang="es-CL" sz="2800" dirty="0" smtClean="0"/>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La   información  que se obtiene en este proceso va dirigida al futuro,  a lo que se proyecte hacer, y a lo que se espera obtener en un determinado futuro período de tiempo.</a:t>
            </a:r>
          </a:p>
          <a:p>
            <a:r>
              <a:rPr lang="es-CL" sz="2800" dirty="0" smtClean="0"/>
              <a:t>El sistema operará de la siguiente forma:</a:t>
            </a:r>
          </a:p>
          <a:p>
            <a:pPr>
              <a:buNone/>
            </a:pPr>
            <a:endParaRPr lang="es-CL" sz="2800" dirty="0" smtClean="0"/>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254826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 patrimonial y de resultados</a:t>
                      </a:r>
                    </a:p>
                    <a:p>
                      <a:endPar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Datos Entorno</a:t>
                      </a: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dirty="0" smtClean="0"/>
                        <a:t>Cálculos</a:t>
                      </a:r>
                    </a:p>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Registros</a:t>
                      </a:r>
                    </a:p>
                    <a:p>
                      <a:r>
                        <a:rPr lang="es-CL" dirty="0" smtClean="0"/>
                        <a:t>Almacenamiento</a:t>
                      </a:r>
                    </a:p>
                    <a:p>
                      <a:endParaRPr lang="es-CL" dirty="0" smtClean="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PRESUPUESTO</a:t>
                      </a:r>
                      <a:endPar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Patrimonial </a:t>
                      </a: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Resultados</a:t>
                      </a:r>
                      <a:endParaRPr lang="es-CL" sz="1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La   información  que se considero como entrada en el sistema obtenida en el proceso anterior, se tata de la información de lo que la empresa logro hacer, lo que sumado a las expectativas que se tienen para el futuro nos permitirá planificar y obtener un presupuesto que refleje nuestras metas:</a:t>
            </a:r>
          </a:p>
          <a:p>
            <a:pPr>
              <a:buNone/>
            </a:pPr>
            <a:endParaRPr lang="es-CL" sz="2800" dirty="0" smtClean="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información contable como base de planificación y control:</a:t>
            </a:r>
          </a:p>
          <a:p>
            <a:r>
              <a:rPr lang="es-CL" sz="2800" dirty="0" smtClean="0"/>
              <a:t>Los hechos ya ocurridos son datos que generan informes, que sirven de base para lo que se espera obtener, demostrado en los presupuestos.</a:t>
            </a:r>
          </a:p>
          <a:p>
            <a:r>
              <a:rPr lang="es-CL" sz="2800" dirty="0" smtClean="0"/>
              <a:t>Cuando de desea controlar se debe recurrir a ambas informaciones referidas a un mismo período de tiempo.</a:t>
            </a:r>
          </a:p>
          <a:p>
            <a:pPr>
              <a:buNone/>
            </a:pPr>
            <a:endParaRPr lang="es-CL" sz="2800" dirty="0" smtClean="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a:t>
            </a:r>
            <a:r>
              <a:rPr lang="es-CL" sz="2800" b="1" u="sng" smtClean="0">
                <a:solidFill>
                  <a:srgbClr val="FF0000"/>
                </a:solidFill>
              </a:rPr>
              <a:t>la información </a:t>
            </a:r>
            <a:r>
              <a:rPr lang="es-CL" sz="2800" b="1" u="sng" dirty="0" smtClean="0">
                <a:solidFill>
                  <a:srgbClr val="FF0000"/>
                </a:solidFill>
              </a:rPr>
              <a:t>contable como base de planificación y control:</a:t>
            </a:r>
          </a:p>
          <a:p>
            <a:r>
              <a:rPr lang="es-CL" sz="2800" dirty="0" smtClean="0"/>
              <a:t>Es la comparación entre:</a:t>
            </a:r>
          </a:p>
          <a:p>
            <a:r>
              <a:rPr lang="es-CL" sz="2800" dirty="0" smtClean="0"/>
              <a:t>Los presupuestos                   lo esperado</a:t>
            </a:r>
          </a:p>
          <a:p>
            <a:r>
              <a:rPr lang="es-CL" sz="2800" dirty="0" smtClean="0"/>
              <a:t>Y</a:t>
            </a:r>
          </a:p>
          <a:p>
            <a:r>
              <a:rPr lang="es-CL" sz="2800" dirty="0" smtClean="0"/>
              <a:t>Los informes                          lo realizado </a:t>
            </a:r>
          </a:p>
        </p:txBody>
      </p:sp>
      <p:sp>
        <p:nvSpPr>
          <p:cNvPr id="8" name="7 Flecha derecha"/>
          <p:cNvSpPr/>
          <p:nvPr/>
        </p:nvSpPr>
        <p:spPr>
          <a:xfrm>
            <a:off x="3786182" y="442913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8 Flecha derecha"/>
          <p:cNvSpPr/>
          <p:nvPr/>
        </p:nvSpPr>
        <p:spPr>
          <a:xfrm>
            <a:off x="3786182" y="335756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309690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Datos :</a:t>
                      </a:r>
                    </a:p>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hechos pasados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Presupuesto de hechos planificados</a:t>
                      </a:r>
                      <a:endPar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dirty="0" smtClean="0"/>
                        <a:t>Comparación</a:t>
                      </a:r>
                      <a:r>
                        <a:rPr lang="es-CL" baseline="0" dirty="0" smtClean="0"/>
                        <a:t> y análisis de ambos</a:t>
                      </a:r>
                      <a:endParaRPr lang="es-CL" dirty="0" smtClean="0"/>
                    </a:p>
                    <a:p>
                      <a:endParaRPr lang="es-CL" dirty="0" smtClean="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a:t>
                      </a:r>
                      <a:r>
                        <a:rPr lang="es-CL" sz="1600"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sobre desviaciones ( control)</a:t>
                      </a:r>
                      <a:endPar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pPr>
              <a:buNone/>
            </a:pPr>
            <a:endParaRPr lang="es-CL" sz="2800" dirty="0" smtClean="0"/>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De todo lo precedentemente expuesto, puede quedar la idea de que la información contable se emplea únicamente en la empresa para las decisiones de sus administradores, sin embrago, éste no es el único uso de esta información, sino uno de los usos que se le puede dar; y en este caso, se habla de </a:t>
            </a:r>
            <a:r>
              <a:rPr lang="es-CL" sz="2800" b="1" dirty="0" smtClean="0"/>
              <a:t>Información Administrativa, </a:t>
            </a:r>
            <a:r>
              <a:rPr lang="es-CL" sz="2800" dirty="0" smtClean="0"/>
              <a:t>dirigida  a los usuarios internos, administradores o bien ejecutivos que la requieren para la gestión de la organización.</a:t>
            </a: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Cabe hacer presente que la información contable sirve para una serie de usuarios externos que la requieren para su propio proceso </a:t>
            </a:r>
            <a:r>
              <a:rPr lang="es-CL" sz="2800" dirty="0" err="1" smtClean="0"/>
              <a:t>decisonal</a:t>
            </a:r>
            <a:r>
              <a:rPr lang="es-CL" sz="2800" dirty="0" smtClean="0"/>
              <a:t>, al momento de interactuar con la empresa: en este caso se habla de información financiera, y entre sus usuarios se pueden señalar:</a:t>
            </a:r>
          </a:p>
          <a:p>
            <a:r>
              <a:rPr lang="es-CL" sz="2800" dirty="0" smtClean="0"/>
              <a:t>Inversionistas presentes o futuros</a:t>
            </a:r>
          </a:p>
          <a:p>
            <a:r>
              <a:rPr lang="es-CL" sz="2800" dirty="0" smtClean="0"/>
              <a:t>Acreedores y proveedores</a:t>
            </a: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Instituciones financieras.</a:t>
            </a:r>
          </a:p>
          <a:p>
            <a:r>
              <a:rPr lang="es-CL" sz="2800" dirty="0" smtClean="0"/>
              <a:t>Personal de la empresa.</a:t>
            </a:r>
          </a:p>
          <a:p>
            <a:r>
              <a:rPr lang="es-CL" sz="2800" dirty="0" smtClean="0"/>
              <a:t>Organismos  de fiscalización y control.</a:t>
            </a:r>
          </a:p>
          <a:p>
            <a:r>
              <a:rPr lang="es-CL" sz="2800" dirty="0" smtClean="0"/>
              <a:t>El Estado.</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Cada uno de estos usuarios requiere de una información especifica, pero que , en general, pretende dar una respuesta a preguntas similares:</a:t>
            </a:r>
          </a:p>
          <a:p>
            <a:r>
              <a:rPr lang="es-CL" sz="2800" dirty="0" smtClean="0"/>
              <a:t>¿Se trata de una empresa solvente, capaz de cumplir sus compromisos contraídos, sean estos préstamos bancarios, facturas, dividendos, remuneraciones, entre otros?</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¿Se puede mantener la empresa en el largo plazo, considerando los bienes que posee , así como los compromisos contraídos?</a:t>
            </a:r>
          </a:p>
          <a:p>
            <a:r>
              <a:rPr lang="es-CL" sz="2800" dirty="0" smtClean="0"/>
              <a:t>¿Posee la liquidez suficiente para cumplir con sus compromisos  de corto plazo?</a:t>
            </a:r>
          </a:p>
          <a:p>
            <a:r>
              <a:rPr lang="es-CL" sz="2800" dirty="0" smtClean="0"/>
              <a:t>¿Es una empresa rentable, que otorgue seguridades a los inversionistas y acreedores?</a:t>
            </a:r>
          </a:p>
          <a:p>
            <a:endParaRPr lang="es-CL" sz="2800" dirty="0" smtClean="0"/>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Lo precedentemente explicitado implica que el sistema de información contable debe ser lo suficientemente flexible para poder adaptarse a las necesidades de los distintos usuarios y que su calidad se mide por el mayor grado de comunicación que pueda proporcionar su información y por la adaptación de esta a los requerimientos de quienes  la utilicen.</a:t>
            </a:r>
          </a:p>
          <a:p>
            <a:endParaRPr lang="es-CL" sz="2800" dirty="0" smtClean="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En consecuencia, su característica principal debe estar dada por el grado de utilidad que presente para servir de base para el proceso de toma de decisiones de los usuarios de la misma.</a:t>
            </a: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Información Administrativa o Gerencial:</a:t>
            </a:r>
          </a:p>
          <a:p>
            <a:r>
              <a:rPr lang="es-CL" sz="2800" dirty="0" smtClean="0"/>
              <a:t>Como el primer grupo de usuarios de la información contable se encuentra situado en la empresa y lo forman los ejecutivos y administradores de ella , esta información tiene por finalidad proporcionar los datos que se requieren para tomar decisiones y conocer el cumplimiento que se ha dado al objetivo social, es por esta razón que sirve de base de medición del rendimiento obtenido en el pasado y de base de planificación sobre lo que debe hacerse en el futuro  .</a:t>
            </a: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La contabilidad Gerencial representa la principal fuente de información de los ejecutivos de la empresa y es en base a la información interna que de ella se obtiene, que se deben tomar las grandes decisiones empresariales y efectuar el adecuado control de las operaciones realizadas.</a:t>
            </a: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Su característica básica es ser eminentemente detallista y extensa, según el nivel al cual va dirigida; puesto que en ella se analizan todas las  operaciones que componen el giro o actividad de la empresa.</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En una empresa de mediana magnitud y  con mayor razón en la gran empresa, se deben elaborar informes separados para las actividades de cada departamento operacional . Este carácter detallista de la información , no excluye el uso de otros informes “ relámpagos”, que son necesarios en el día a día  para la gerencia, para conocer el estado de sus recursos en un momento determinado.</a:t>
            </a: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Los referidos informes pueden ser saldos bancarios, compromisos a  favor  o en contar o bien las ventas diarias. Informes en los que muchas veces son omitidos pormenores y antecedentes, resultando suficiente , la sola mención de una cifra o cantidad determinada.</a:t>
            </a: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Por su carácter eminentemente </a:t>
            </a:r>
            <a:r>
              <a:rPr lang="es-CL" sz="2800" dirty="0" err="1" smtClean="0"/>
              <a:t>decisional</a:t>
            </a:r>
            <a:r>
              <a:rPr lang="es-CL" sz="2800" dirty="0" smtClean="0"/>
              <a:t> , esta información no requiere exactitud minuciosa en sus datos y , generalmente está es sacrificada en aras  de la oportunidad en que se requieren los informes.</a:t>
            </a: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En resumen debido a su finalidad esencial para el proceso de toma de decisiones la contabilidad administrativa proporciona  una información de análisis que refleja tanto las operaciones acontecidas en el pasado( informes) como así también las operaciones futuras que se espera realizar ( presupuesto).</a:t>
            </a: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En lo particular esta información va dirigida a terceras personas, ajenas  a la empresa, pero de alguna forma relacionadas a ella, debe entregar una información muy diferente , que busque satisfacer las interrogantes ya mencionadas previamente o bien cumplir con los requisitos establecidos por el Estado y sus entes u organismos especiales de fiscalización y control.</a:t>
            </a: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Se trata de diferentes sectores y cada uno de ellos utiliza la información contable par poder tomar decisiones que le resulten más favorables o convenientes respecto a sus fines. Es por esta misma razón que  la información que proporciona la contabilidad financiera debe ser exacta y muy objetiva; y siempre en referencia con hechos acaecidos o con operaciones  ya realizadas.</a:t>
            </a:r>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Dado su carácter externo, esta información es más global que la administrativa y se basa en estados condensados sobre la marcha de la empresa y la situación de la misma en un momento determinado( información de síntesis).</a:t>
            </a:r>
          </a:p>
          <a:p>
            <a:r>
              <a:rPr lang="es-CL" sz="2800" smtClean="0"/>
              <a:t>Asimismo debe </a:t>
            </a:r>
            <a:r>
              <a:rPr lang="es-CL" sz="2800" dirty="0" smtClean="0"/>
              <a:t>estar</a:t>
            </a: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pPr>
              <a:buNone/>
            </a:pPr>
            <a:endParaRPr lang="es-CL" sz="2800" dirty="0" smtClean="0"/>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7052</TotalTime>
  <Words>7433</Words>
  <Application>Microsoft Office PowerPoint</Application>
  <PresentationFormat>Presentación en pantalla (4:3)</PresentationFormat>
  <Paragraphs>556</Paragraphs>
  <Slides>138</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138</vt:i4>
      </vt:variant>
    </vt:vector>
  </HeadingPairs>
  <TitlesOfParts>
    <vt:vector size="140" baseType="lpstr">
      <vt:lpstr>Intermedio</vt:lpstr>
      <vt:lpstr>Acrobat Document</vt:lpstr>
      <vt:lpstr>La contabilidad en la empresa</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su Ciclo Operativo</vt:lpstr>
      <vt:lpstr>La Empresa y los Recursos</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los Recursos</vt:lpstr>
      <vt:lpstr>La Empresa y los Recursos</vt:lpstr>
      <vt:lpstr>La Empresa y el Sistema de Información Contable</vt:lpstr>
      <vt:lpstr>La Empresa y los Recursos</vt:lpstr>
      <vt:lpstr>La Empresa y el Sistema de Información Contable</vt:lpstr>
      <vt:lpstr>La Empresa y los Recursos</vt:lpstr>
      <vt:lpstr>La Empresa y los Recursos</vt:lpstr>
      <vt:lpstr>La Empresa y los Recursos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casa</dc:creator>
  <cp:lastModifiedBy>Personal</cp:lastModifiedBy>
  <cp:revision>160</cp:revision>
  <dcterms:created xsi:type="dcterms:W3CDTF">2019-10-27T22:28:04Z</dcterms:created>
  <dcterms:modified xsi:type="dcterms:W3CDTF">2021-11-23T12:19:07Z</dcterms:modified>
</cp:coreProperties>
</file>