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62" r:id="rId3"/>
    <p:sldId id="335" r:id="rId4"/>
    <p:sldId id="336" r:id="rId5"/>
    <p:sldId id="337" r:id="rId6"/>
    <p:sldId id="338" r:id="rId7"/>
    <p:sldId id="334" r:id="rId8"/>
    <p:sldId id="307" r:id="rId9"/>
    <p:sldId id="339" r:id="rId10"/>
    <p:sldId id="343" r:id="rId11"/>
    <p:sldId id="344" r:id="rId12"/>
    <p:sldId id="345" r:id="rId13"/>
    <p:sldId id="346" r:id="rId14"/>
    <p:sldId id="347" r:id="rId15"/>
    <p:sldId id="349" r:id="rId16"/>
    <p:sldId id="340" r:id="rId17"/>
    <p:sldId id="348" r:id="rId18"/>
    <p:sldId id="350" r:id="rId19"/>
    <p:sldId id="352" r:id="rId20"/>
    <p:sldId id="353" r:id="rId21"/>
    <p:sldId id="354" r:id="rId22"/>
    <p:sldId id="356" r:id="rId23"/>
    <p:sldId id="357" r:id="rId24"/>
    <p:sldId id="355" r:id="rId25"/>
    <p:sldId id="358" r:id="rId26"/>
    <p:sldId id="359" r:id="rId27"/>
    <p:sldId id="367" r:id="rId28"/>
    <p:sldId id="369" r:id="rId29"/>
    <p:sldId id="368" r:id="rId30"/>
    <p:sldId id="351" r:id="rId31"/>
    <p:sldId id="365" r:id="rId32"/>
    <p:sldId id="363" r:id="rId33"/>
    <p:sldId id="366" r:id="rId34"/>
    <p:sldId id="364" r:id="rId35"/>
    <p:sldId id="361" r:id="rId36"/>
    <p:sldId id="362" r:id="rId37"/>
    <p:sldId id="342" r:id="rId3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357" autoAdjust="0"/>
  </p:normalViewPr>
  <p:slideViewPr>
    <p:cSldViewPr>
      <p:cViewPr>
        <p:scale>
          <a:sx n="70" d="100"/>
          <a:sy n="70" d="100"/>
        </p:scale>
        <p:origin x="-1152" y="-174"/>
      </p:cViewPr>
      <p:guideLst>
        <p:guide orient="horz" pos="2160"/>
        <p:guide pos="2880"/>
      </p:guideLst>
    </p:cSldViewPr>
  </p:slideViewPr>
  <p:outlineViewPr>
    <p:cViewPr>
      <p:scale>
        <a:sx n="33" d="100"/>
        <a:sy n="33" d="100"/>
      </p:scale>
      <p:origin x="0" y="-14802"/>
    </p:cViewPr>
  </p:outlineViewPr>
  <p:notesTextViewPr>
    <p:cViewPr>
      <p:scale>
        <a:sx n="100" d="100"/>
        <a:sy n="100" d="100"/>
      </p:scale>
      <p:origin x="0" y="0"/>
    </p:cViewPr>
  </p:notesTextViewPr>
  <p:sorterViewPr>
    <p:cViewPr varScale="1">
      <p:scale>
        <a:sx n="1" d="1"/>
        <a:sy n="1" d="1"/>
      </p:scale>
      <p:origin x="0" y="-57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21-09-2021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21-09-2021</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21-09-2021</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21-09-2021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21-09-2021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21-09-2021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21-09-2021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doc02858720200504105328.pdf"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doc02858820200504105405.pdf"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1214422"/>
            <a:ext cx="8011616" cy="2071702"/>
          </a:xfrm>
        </p:spPr>
        <p:txBody>
          <a:bodyPr>
            <a:normAutofit fontScale="90000"/>
          </a:bodyPr>
          <a:lstStyle/>
          <a:p>
            <a:r>
              <a:rPr lang="es-CL" dirty="0" smtClean="0"/>
              <a:t>CIERRE Y APERTURA DE LOS REGISTROS CONTABLES Y TRATAMIENTO DE LOS RESULTADOS</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el cierre contable ?</a:t>
            </a:r>
            <a:endParaRPr lang="es-CL" dirty="0"/>
          </a:p>
          <a:p>
            <a:r>
              <a:rPr lang="es-CL" dirty="0"/>
              <a:t> </a:t>
            </a:r>
            <a:r>
              <a:rPr lang="es-CL" sz="2000" dirty="0" smtClean="0">
                <a:latin typeface="Arial" panose="020B0604020202020204" pitchFamily="34" charset="0"/>
                <a:cs typeface="Arial" panose="020B0604020202020204" pitchFamily="34" charset="0"/>
              </a:rPr>
              <a:t>Al finalizar el año , y con esto se subentiende el ejercicio contable , y con el objetivo de proceder al cierre de la cuentas del Libro Mayor, se deben necesariamente confeccionar os denominados  asientos de cierre o suplementarios.</a:t>
            </a:r>
          </a:p>
          <a:p>
            <a:r>
              <a:rPr lang="es-CL" sz="2000" dirty="0" smtClean="0">
                <a:latin typeface="Arial" panose="020B0604020202020204" pitchFamily="34" charset="0"/>
                <a:cs typeface="Arial" panose="020B0604020202020204" pitchFamily="34" charset="0"/>
              </a:rPr>
              <a:t>El cierre  de los Libros se acostumbra a hacer  mediante dos movimientos, denominados asientos y que necesariamente se verán reflejados en el Libro Mayor, y que corresponden   las siguientes etapas, a saber:</a:t>
            </a:r>
          </a:p>
          <a:p>
            <a:pPr marL="0" indent="0">
              <a:buNone/>
            </a:pPr>
            <a:endParaRPr lang="es-CL" sz="2000" u="sng" dirty="0" smtClean="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r>
              <a:rPr lang="es-CL" sz="2400" u="sng" dirty="0" smtClean="0"/>
              <a:t>¿Qué   es el cierre contable ?</a:t>
            </a:r>
          </a:p>
          <a:p>
            <a:endParaRPr lang="es-CL" sz="2400" dirty="0"/>
          </a:p>
          <a:p>
            <a:pPr marL="0" indent="0">
              <a:buNone/>
            </a:pPr>
            <a:r>
              <a:rPr lang="es-CL" sz="1800" dirty="0" smtClean="0">
                <a:latin typeface="Arial" panose="020B0604020202020204" pitchFamily="34" charset="0"/>
                <a:cs typeface="Arial" panose="020B0604020202020204" pitchFamily="34" charset="0"/>
              </a:rPr>
              <a:t>1.- Se procede a saldar  las cuentas de resultado, debitando las de ganancia y acreditando las de pérdidas . La diferencia la recibe una cuenta especial llamada Pérdidas y Ganancias</a:t>
            </a:r>
            <a:r>
              <a:rPr lang="es-CL" sz="2000" dirty="0" smtClean="0">
                <a:latin typeface="Arial" panose="020B0604020202020204" pitchFamily="34" charset="0"/>
                <a:cs typeface="Arial" panose="020B0604020202020204" pitchFamily="34" charset="0"/>
              </a:rPr>
              <a:t>.</a:t>
            </a:r>
            <a:endParaRPr lang="es-CL" sz="2000"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45891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572631429"/>
              </p:ext>
            </p:extLst>
          </p:nvPr>
        </p:nvGraphicFramePr>
        <p:xfrm>
          <a:off x="1475656" y="1052736"/>
          <a:ext cx="6144344" cy="5622045"/>
        </p:xfrm>
        <a:graphic>
          <a:graphicData uri="http://schemas.openxmlformats.org/drawingml/2006/table">
            <a:tbl>
              <a:tblPr firstRow="1" bandRow="1">
                <a:tableStyleId>{5C22544A-7EE6-4342-B048-85BDC9FD1C3A}</a:tableStyleId>
              </a:tblPr>
              <a:tblGrid>
                <a:gridCol w="1536086"/>
                <a:gridCol w="1272226"/>
                <a:gridCol w="1799946"/>
                <a:gridCol w="1536086"/>
              </a:tblGrid>
              <a:tr h="604047">
                <a:tc>
                  <a:txBody>
                    <a:bodyPr/>
                    <a:lstStyle/>
                    <a:p>
                      <a:r>
                        <a:rPr lang="es-CL" dirty="0" smtClean="0"/>
                        <a:t>Cuentas </a:t>
                      </a:r>
                      <a:endParaRPr lang="es-CL" dirty="0"/>
                    </a:p>
                  </a:txBody>
                  <a:tcPr/>
                </a:tc>
                <a:tc>
                  <a:txBody>
                    <a:bodyPr/>
                    <a:lstStyle/>
                    <a:p>
                      <a:r>
                        <a:rPr lang="es-CL" dirty="0" smtClean="0"/>
                        <a:t>Debe </a:t>
                      </a:r>
                      <a:endParaRPr lang="es-CL" dirty="0"/>
                    </a:p>
                  </a:txBody>
                  <a:tcPr/>
                </a:tc>
                <a:tc>
                  <a:txBody>
                    <a:bodyPr/>
                    <a:lstStyle/>
                    <a:p>
                      <a:r>
                        <a:rPr lang="es-CL" smtClean="0"/>
                        <a:t>Haber</a:t>
                      </a:r>
                      <a:endParaRPr lang="es-CL" dirty="0"/>
                    </a:p>
                  </a:txBody>
                  <a:tcPr/>
                </a:tc>
                <a:tc>
                  <a:txBody>
                    <a:bodyPr/>
                    <a:lstStyle/>
                    <a:p>
                      <a:r>
                        <a:rPr lang="es-CL" dirty="0" smtClean="0"/>
                        <a:t>Nota: Cuentas</a:t>
                      </a:r>
                      <a:r>
                        <a:rPr lang="es-CL" baseline="0" dirty="0" smtClean="0"/>
                        <a:t> saldadas *</a:t>
                      </a:r>
                      <a:endParaRPr lang="es-CL" dirty="0"/>
                    </a:p>
                  </a:txBody>
                  <a:tcPr/>
                </a:tc>
              </a:tr>
              <a:tr h="736977">
                <a:tc>
                  <a:txBody>
                    <a:bodyPr/>
                    <a:lstStyle/>
                    <a:p>
                      <a:r>
                        <a:rPr lang="es-CL" dirty="0" smtClean="0"/>
                        <a:t>Ventas Mercadería</a:t>
                      </a:r>
                      <a:endParaRPr lang="es-CL" dirty="0"/>
                    </a:p>
                  </a:txBody>
                  <a:tcPr/>
                </a:tc>
                <a:tc>
                  <a:txBody>
                    <a:bodyPr/>
                    <a:lstStyle/>
                    <a:p>
                      <a:r>
                        <a:rPr lang="es-CL" dirty="0" smtClean="0"/>
                        <a:t>$ 80.000</a:t>
                      </a:r>
                      <a:endParaRPr lang="es-CL" dirty="0"/>
                    </a:p>
                  </a:txBody>
                  <a:tcPr/>
                </a:tc>
                <a:tc>
                  <a:txBody>
                    <a:bodyPr/>
                    <a:lstStyle/>
                    <a:p>
                      <a:r>
                        <a:rPr lang="es-CL" dirty="0" smtClean="0"/>
                        <a:t>                  0</a:t>
                      </a:r>
                      <a:endParaRPr lang="es-CL" dirty="0"/>
                    </a:p>
                  </a:txBody>
                  <a:tcPr/>
                </a:tc>
                <a:tc>
                  <a:txBody>
                    <a:bodyPr/>
                    <a:lstStyle/>
                    <a:p>
                      <a:r>
                        <a:rPr lang="es-CL" dirty="0" smtClean="0"/>
                        <a:t>Cuenta Ganancia*</a:t>
                      </a:r>
                      <a:endParaRPr lang="es-CL" dirty="0"/>
                    </a:p>
                  </a:txBody>
                  <a:tcPr/>
                </a:tc>
              </a:tr>
              <a:tr h="703801">
                <a:tc>
                  <a:txBody>
                    <a:bodyPr/>
                    <a:lstStyle/>
                    <a:p>
                      <a:r>
                        <a:rPr lang="es-CL" dirty="0" smtClean="0"/>
                        <a:t>Resultado venta bienes </a:t>
                      </a:r>
                      <a:endParaRPr lang="es-CL" dirty="0"/>
                    </a:p>
                  </a:txBody>
                  <a:tcPr/>
                </a:tc>
                <a:tc>
                  <a:txBody>
                    <a:bodyPr/>
                    <a:lstStyle/>
                    <a:p>
                      <a:r>
                        <a:rPr lang="es-CL" dirty="0" smtClean="0"/>
                        <a:t>$ 10.000.00</a:t>
                      </a:r>
                      <a:endParaRPr lang="es-CL" dirty="0"/>
                    </a:p>
                  </a:txBody>
                  <a:tcPr/>
                </a:tc>
                <a:tc>
                  <a:txBody>
                    <a:bodyPr/>
                    <a:lstStyle/>
                    <a:p>
                      <a:r>
                        <a:rPr lang="es-CL" dirty="0" smtClean="0"/>
                        <a:t>                  0</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Cuenta  Ganancia*</a:t>
                      </a:r>
                    </a:p>
                    <a:p>
                      <a:endParaRPr lang="es-CL" dirty="0"/>
                    </a:p>
                  </a:txBody>
                  <a:tcPr/>
                </a:tc>
              </a:tr>
              <a:tr h="604047">
                <a:tc>
                  <a:txBody>
                    <a:bodyPr/>
                    <a:lstStyle/>
                    <a:p>
                      <a:r>
                        <a:rPr lang="es-CL" dirty="0" smtClean="0"/>
                        <a:t>Costo ventas</a:t>
                      </a:r>
                      <a:endParaRPr lang="es-CL" dirty="0"/>
                    </a:p>
                  </a:txBody>
                  <a:tcPr/>
                </a:tc>
                <a:tc>
                  <a:txBody>
                    <a:bodyPr/>
                    <a:lstStyle/>
                    <a:p>
                      <a:endParaRPr lang="es-CL"/>
                    </a:p>
                  </a:txBody>
                  <a:tcPr/>
                </a:tc>
                <a:tc>
                  <a:txBody>
                    <a:bodyPr/>
                    <a:lstStyle/>
                    <a:p>
                      <a:r>
                        <a:rPr lang="es-CL" dirty="0" smtClean="0"/>
                        <a:t>$      60.000</a:t>
                      </a:r>
                      <a:endParaRPr lang="es-CL" dirty="0"/>
                    </a:p>
                  </a:txBody>
                  <a:tcPr/>
                </a:tc>
                <a:tc>
                  <a:txBody>
                    <a:bodyPr/>
                    <a:lstStyle/>
                    <a:p>
                      <a:r>
                        <a:rPr lang="es-CL" dirty="0" smtClean="0"/>
                        <a:t>Cuenta PERD.*</a:t>
                      </a:r>
                      <a:endParaRPr lang="es-CL" dirty="0"/>
                    </a:p>
                  </a:txBody>
                  <a:tcPr/>
                </a:tc>
              </a:tr>
              <a:tr h="604047">
                <a:tc>
                  <a:txBody>
                    <a:bodyPr/>
                    <a:lstStyle/>
                    <a:p>
                      <a:r>
                        <a:rPr lang="es-CL" dirty="0" smtClean="0"/>
                        <a:t>Gastos Gen.</a:t>
                      </a:r>
                      <a:endParaRPr lang="es-CL" dirty="0"/>
                    </a:p>
                  </a:txBody>
                  <a:tcPr/>
                </a:tc>
                <a:tc>
                  <a:txBody>
                    <a:bodyPr/>
                    <a:lstStyle/>
                    <a:p>
                      <a:endParaRPr lang="es-CL"/>
                    </a:p>
                  </a:txBody>
                  <a:tcPr/>
                </a:tc>
                <a:tc>
                  <a:txBody>
                    <a:bodyPr/>
                    <a:lstStyle/>
                    <a:p>
                      <a:r>
                        <a:rPr lang="es-CL" dirty="0" smtClean="0"/>
                        <a:t>$       10.000</a:t>
                      </a:r>
                      <a:endParaRPr lang="es-CL" dirty="0"/>
                    </a:p>
                  </a:txBody>
                  <a:tcPr/>
                </a:tc>
                <a:tc>
                  <a:txBody>
                    <a:bodyPr/>
                    <a:lstStyle/>
                    <a:p>
                      <a:r>
                        <a:rPr lang="es-CL" dirty="0" smtClean="0"/>
                        <a:t>Cuenta PERD*</a:t>
                      </a:r>
                      <a:endParaRPr lang="es-CL" dirty="0"/>
                    </a:p>
                  </a:txBody>
                  <a:tcPr/>
                </a:tc>
              </a:tr>
              <a:tr h="604047">
                <a:tc>
                  <a:txBody>
                    <a:bodyPr/>
                    <a:lstStyle/>
                    <a:p>
                      <a:r>
                        <a:rPr lang="es-CL" dirty="0" smtClean="0"/>
                        <a:t>Sueldos</a:t>
                      </a:r>
                      <a:endParaRPr lang="es-CL" dirty="0"/>
                    </a:p>
                  </a:txBody>
                  <a:tcPr/>
                </a:tc>
                <a:tc>
                  <a:txBody>
                    <a:bodyPr/>
                    <a:lstStyle/>
                    <a:p>
                      <a:endParaRPr lang="es-CL"/>
                    </a:p>
                  </a:txBody>
                  <a:tcPr/>
                </a:tc>
                <a:tc>
                  <a:txBody>
                    <a:bodyPr/>
                    <a:lstStyle/>
                    <a:p>
                      <a:r>
                        <a:rPr lang="es-CL" dirty="0" smtClean="0"/>
                        <a:t>$       15.000</a:t>
                      </a:r>
                      <a:endParaRPr lang="es-CL" dirty="0"/>
                    </a:p>
                  </a:txBody>
                  <a:tcPr/>
                </a:tc>
                <a:tc>
                  <a:txBody>
                    <a:bodyPr/>
                    <a:lstStyle/>
                    <a:p>
                      <a:r>
                        <a:rPr lang="es-CL" dirty="0" smtClean="0"/>
                        <a:t>Cuenta PERD*</a:t>
                      </a:r>
                      <a:endParaRPr lang="es-CL" dirty="0"/>
                    </a:p>
                  </a:txBody>
                  <a:tcPr/>
                </a:tc>
              </a:tr>
              <a:tr h="736977">
                <a:tc>
                  <a:txBody>
                    <a:bodyPr/>
                    <a:lstStyle/>
                    <a:p>
                      <a:r>
                        <a:rPr lang="es-CL" dirty="0" err="1" smtClean="0"/>
                        <a:t>Pérd</a:t>
                      </a:r>
                      <a:r>
                        <a:rPr lang="es-CL" dirty="0" smtClean="0"/>
                        <a:t>.</a:t>
                      </a:r>
                      <a:r>
                        <a:rPr lang="es-CL" baseline="0" dirty="0" smtClean="0"/>
                        <a:t> y </a:t>
                      </a:r>
                      <a:r>
                        <a:rPr lang="es-CL" baseline="0" dirty="0" err="1" smtClean="0"/>
                        <a:t>Gan</a:t>
                      </a:r>
                      <a:r>
                        <a:rPr lang="es-CL" baseline="0" dirty="0" smtClean="0"/>
                        <a:t>.</a:t>
                      </a:r>
                      <a:endParaRPr lang="es-CL" dirty="0"/>
                    </a:p>
                  </a:txBody>
                  <a:tcPr/>
                </a:tc>
                <a:tc>
                  <a:txBody>
                    <a:bodyPr/>
                    <a:lstStyle/>
                    <a:p>
                      <a:r>
                        <a:rPr lang="es-CL" dirty="0" smtClean="0">
                          <a:solidFill>
                            <a:srgbClr val="FF0000"/>
                          </a:solidFill>
                        </a:rPr>
                        <a:t>Este</a:t>
                      </a:r>
                      <a:r>
                        <a:rPr lang="es-CL" baseline="0" dirty="0" smtClean="0">
                          <a:solidFill>
                            <a:srgbClr val="FF0000"/>
                          </a:solidFill>
                        </a:rPr>
                        <a:t> monto *aparece diferencia</a:t>
                      </a:r>
                      <a:endParaRPr lang="es-CL" dirty="0">
                        <a:solidFill>
                          <a:srgbClr val="FF0000"/>
                        </a:solidFill>
                      </a:endParaRPr>
                    </a:p>
                  </a:txBody>
                  <a:tcPr/>
                </a:tc>
                <a:tc>
                  <a:txBody>
                    <a:bodyPr/>
                    <a:lstStyle/>
                    <a:p>
                      <a:r>
                        <a:rPr lang="es-CL" dirty="0" smtClean="0"/>
                        <a:t>$       </a:t>
                      </a:r>
                      <a:r>
                        <a:rPr lang="es-CL" b="1" dirty="0" smtClean="0">
                          <a:solidFill>
                            <a:srgbClr val="FF0000"/>
                          </a:solidFill>
                        </a:rPr>
                        <a:t>15.000</a:t>
                      </a:r>
                    </a:p>
                    <a:p>
                      <a:endParaRPr lang="es-CL" b="1" dirty="0">
                        <a:solidFill>
                          <a:srgbClr val="FF0000"/>
                        </a:solidFill>
                      </a:endParaRPr>
                    </a:p>
                  </a:txBody>
                  <a:tcPr/>
                </a:tc>
                <a:tc>
                  <a:txBody>
                    <a:bodyPr/>
                    <a:lstStyle/>
                    <a:p>
                      <a:r>
                        <a:rPr lang="es-CL" b="1" dirty="0" smtClean="0">
                          <a:solidFill>
                            <a:srgbClr val="FF0000"/>
                          </a:solidFill>
                        </a:rPr>
                        <a:t>Resultado*</a:t>
                      </a:r>
                      <a:r>
                        <a:rPr lang="es-CL" b="1" baseline="0" dirty="0" smtClean="0">
                          <a:solidFill>
                            <a:srgbClr val="FF0000"/>
                          </a:solidFill>
                        </a:rPr>
                        <a:t> </a:t>
                      </a:r>
                      <a:r>
                        <a:rPr lang="es-CL" b="1" dirty="0" smtClean="0">
                          <a:solidFill>
                            <a:srgbClr val="FF0000"/>
                          </a:solidFill>
                        </a:rPr>
                        <a:t> ganancia</a:t>
                      </a:r>
                      <a:endParaRPr lang="es-CL" b="1" dirty="0">
                        <a:solidFill>
                          <a:srgbClr val="FF0000"/>
                        </a:solidFill>
                      </a:endParaRPr>
                    </a:p>
                  </a:txBody>
                  <a:tcPr/>
                </a:tc>
              </a:tr>
              <a:tr h="604047">
                <a:tc>
                  <a:txBody>
                    <a:bodyPr/>
                    <a:lstStyle/>
                    <a:p>
                      <a:r>
                        <a:rPr lang="es-CL" dirty="0" smtClean="0"/>
                        <a:t>Sumas iguales</a:t>
                      </a:r>
                      <a:endParaRPr lang="es-CL" dirty="0"/>
                    </a:p>
                  </a:txBody>
                  <a:tcPr/>
                </a:tc>
                <a:tc>
                  <a:txBody>
                    <a:bodyPr/>
                    <a:lstStyle/>
                    <a:p>
                      <a:r>
                        <a:rPr lang="es-CL" dirty="0" smtClean="0">
                          <a:solidFill>
                            <a:schemeClr val="tx1"/>
                          </a:solidFill>
                        </a:rPr>
                        <a:t>$ 90.000</a:t>
                      </a:r>
                      <a:endParaRPr lang="es-CL" dirty="0">
                        <a:solidFill>
                          <a:schemeClr val="tx1"/>
                        </a:solidFill>
                      </a:endParaRPr>
                    </a:p>
                  </a:txBody>
                  <a:tcPr/>
                </a:tc>
                <a:tc>
                  <a:txBody>
                    <a:bodyPr/>
                    <a:lstStyle/>
                    <a:p>
                      <a:r>
                        <a:rPr lang="es-CL" b="1" dirty="0" smtClean="0">
                          <a:solidFill>
                            <a:schemeClr val="tx1"/>
                          </a:solidFill>
                        </a:rPr>
                        <a:t>$        90.000</a:t>
                      </a:r>
                      <a:endParaRPr lang="es-CL" b="1" dirty="0">
                        <a:solidFill>
                          <a:schemeClr val="tx1"/>
                        </a:solidFill>
                      </a:endParaRPr>
                    </a:p>
                  </a:txBody>
                  <a:tcPr/>
                </a:tc>
                <a:tc>
                  <a:txBody>
                    <a:bodyPr/>
                    <a:lstStyle/>
                    <a:p>
                      <a:endParaRPr lang="es-CL" b="1" dirty="0">
                        <a:solidFill>
                          <a:srgbClr val="FF0000"/>
                        </a:solidFill>
                      </a:endParaRPr>
                    </a:p>
                  </a:txBody>
                  <a:tcPr/>
                </a:tc>
              </a:tr>
            </a:tbl>
          </a:graphicData>
        </a:graphic>
      </p:graphicFrame>
      <p:sp>
        <p:nvSpPr>
          <p:cNvPr id="5" name="Flecha derecha 4"/>
          <p:cNvSpPr/>
          <p:nvPr/>
        </p:nvSpPr>
        <p:spPr>
          <a:xfrm>
            <a:off x="4932040" y="5445224"/>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981084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r>
              <a:rPr lang="es-CL" sz="2400" u="sng" dirty="0" smtClean="0"/>
              <a:t>¿Qué   es el cierre contable ?</a:t>
            </a:r>
          </a:p>
          <a:p>
            <a:endParaRPr lang="es-CL" sz="2400" dirty="0"/>
          </a:p>
          <a:p>
            <a:pPr marL="0" indent="0">
              <a:buNone/>
            </a:pPr>
            <a:r>
              <a:rPr lang="es-CL" sz="1800" dirty="0">
                <a:latin typeface="Arial" panose="020B0604020202020204" pitchFamily="34" charset="0"/>
                <a:cs typeface="Arial" panose="020B0604020202020204" pitchFamily="34" charset="0"/>
              </a:rPr>
              <a:t>2</a:t>
            </a:r>
            <a:r>
              <a:rPr lang="es-CL" sz="1800" dirty="0" smtClean="0">
                <a:latin typeface="Arial" panose="020B0604020202020204" pitchFamily="34" charset="0"/>
                <a:cs typeface="Arial" panose="020B0604020202020204" pitchFamily="34" charset="0"/>
              </a:rPr>
              <a:t>.-  A continuación se saldan las cuentas de Activo y de Pasivo, procediendo a debitar las de pasivo  y  acreditar las de activo. Al igual que en el paso anterior la diferencia la recibe  la cuenta Pérdidas y Ganancias, que queda saldada en relación al movimiento precedente</a:t>
            </a:r>
            <a:r>
              <a:rPr lang="es-CL" sz="2000" dirty="0" smtClean="0">
                <a:latin typeface="Arial" panose="020B0604020202020204" pitchFamily="34" charset="0"/>
                <a:cs typeface="Arial" panose="020B0604020202020204" pitchFamily="34" charset="0"/>
              </a:rPr>
              <a:t>.</a:t>
            </a:r>
            <a:endParaRPr lang="es-CL" sz="2000"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75056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3840011187"/>
              </p:ext>
            </p:extLst>
          </p:nvPr>
        </p:nvGraphicFramePr>
        <p:xfrm>
          <a:off x="1331640" y="444615"/>
          <a:ext cx="6144344" cy="6517486"/>
        </p:xfrm>
        <a:graphic>
          <a:graphicData uri="http://schemas.openxmlformats.org/drawingml/2006/table">
            <a:tbl>
              <a:tblPr firstRow="1" bandRow="1">
                <a:tableStyleId>{5C22544A-7EE6-4342-B048-85BDC9FD1C3A}</a:tableStyleId>
              </a:tblPr>
              <a:tblGrid>
                <a:gridCol w="1536086"/>
                <a:gridCol w="1344234"/>
                <a:gridCol w="1727938"/>
                <a:gridCol w="1536086"/>
              </a:tblGrid>
              <a:tr h="667933">
                <a:tc>
                  <a:txBody>
                    <a:bodyPr/>
                    <a:lstStyle/>
                    <a:p>
                      <a:r>
                        <a:rPr lang="es-CL" dirty="0" smtClean="0"/>
                        <a:t>Cuentas </a:t>
                      </a:r>
                      <a:endParaRPr lang="es-CL" dirty="0"/>
                    </a:p>
                  </a:txBody>
                  <a:tcPr/>
                </a:tc>
                <a:tc>
                  <a:txBody>
                    <a:bodyPr/>
                    <a:lstStyle/>
                    <a:p>
                      <a:r>
                        <a:rPr lang="es-CL" dirty="0" smtClean="0"/>
                        <a:t>Debe</a:t>
                      </a:r>
                    </a:p>
                  </a:txBody>
                  <a:tcPr/>
                </a:tc>
                <a:tc>
                  <a:txBody>
                    <a:bodyPr/>
                    <a:lstStyle/>
                    <a:p>
                      <a:r>
                        <a:rPr lang="es-CL" dirty="0" smtClean="0"/>
                        <a:t>Haber</a:t>
                      </a:r>
                    </a:p>
                    <a:p>
                      <a:endParaRPr lang="es-CL" dirty="0"/>
                    </a:p>
                  </a:txBody>
                  <a:tcPr/>
                </a:tc>
                <a:tc>
                  <a:txBody>
                    <a:bodyPr/>
                    <a:lstStyle/>
                    <a:p>
                      <a:r>
                        <a:rPr lang="es-CL" dirty="0" smtClean="0"/>
                        <a:t>Nota: Cuentas</a:t>
                      </a:r>
                      <a:r>
                        <a:rPr lang="es-CL" baseline="0" dirty="0" smtClean="0"/>
                        <a:t> saldadas *</a:t>
                      </a:r>
                      <a:endParaRPr lang="es-CL" dirty="0"/>
                    </a:p>
                  </a:txBody>
                  <a:tcPr/>
                </a:tc>
              </a:tr>
              <a:tr h="431221">
                <a:tc>
                  <a:txBody>
                    <a:bodyPr/>
                    <a:lstStyle/>
                    <a:p>
                      <a:r>
                        <a:rPr lang="es-CL" dirty="0" smtClean="0"/>
                        <a:t>Capital</a:t>
                      </a:r>
                      <a:endParaRPr lang="es-CL" dirty="0"/>
                    </a:p>
                  </a:txBody>
                  <a:tcPr/>
                </a:tc>
                <a:tc>
                  <a:txBody>
                    <a:bodyPr/>
                    <a:lstStyle/>
                    <a:p>
                      <a:r>
                        <a:rPr lang="es-CL" dirty="0" smtClean="0"/>
                        <a:t>$ 100.000</a:t>
                      </a:r>
                      <a:endParaRPr lang="es-CL" dirty="0"/>
                    </a:p>
                  </a:txBody>
                  <a:tcPr/>
                </a:tc>
                <a:tc>
                  <a:txBody>
                    <a:bodyPr/>
                    <a:lstStyle/>
                    <a:p>
                      <a:r>
                        <a:rPr lang="es-CL" dirty="0" smtClean="0"/>
                        <a:t>                  0</a:t>
                      </a:r>
                      <a:endParaRPr lang="es-CL" dirty="0"/>
                    </a:p>
                  </a:txBody>
                  <a:tcPr/>
                </a:tc>
                <a:tc>
                  <a:txBody>
                    <a:bodyPr/>
                    <a:lstStyle/>
                    <a:p>
                      <a:r>
                        <a:rPr lang="es-CL" dirty="0" smtClean="0"/>
                        <a:t> pasivo*</a:t>
                      </a:r>
                      <a:endParaRPr lang="es-CL" dirty="0"/>
                    </a:p>
                  </a:txBody>
                  <a:tcPr/>
                </a:tc>
              </a:tr>
              <a:tr h="504056">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r>
                        <a:rPr lang="es-CL" dirty="0" smtClean="0"/>
                        <a:t>$   30.000</a:t>
                      </a:r>
                      <a:endParaRPr lang="es-CL" dirty="0"/>
                    </a:p>
                  </a:txBody>
                  <a:tcPr/>
                </a:tc>
                <a:tc>
                  <a:txBody>
                    <a:bodyPr/>
                    <a:lstStyle/>
                    <a:p>
                      <a:r>
                        <a:rPr lang="es-CL" dirty="0" smtClean="0"/>
                        <a:t>                  0</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pasivo*</a:t>
                      </a:r>
                    </a:p>
                    <a:p>
                      <a:endParaRPr lang="es-CL" dirty="0"/>
                    </a:p>
                  </a:txBody>
                  <a:tcPr/>
                </a:tc>
              </a:tr>
              <a:tr h="440040">
                <a:tc>
                  <a:txBody>
                    <a:bodyPr/>
                    <a:lstStyle/>
                    <a:p>
                      <a:r>
                        <a:rPr lang="es-CL" dirty="0" smtClean="0"/>
                        <a:t>Proveedores</a:t>
                      </a:r>
                      <a:endParaRPr lang="es-CL" dirty="0"/>
                    </a:p>
                  </a:txBody>
                  <a:tcPr/>
                </a:tc>
                <a:tc>
                  <a:txBody>
                    <a:bodyPr/>
                    <a:lstStyle/>
                    <a:p>
                      <a:r>
                        <a:rPr lang="es-CL" dirty="0" smtClean="0"/>
                        <a:t>$ 20.000</a:t>
                      </a:r>
                      <a:endParaRPr lang="es-CL" dirty="0"/>
                    </a:p>
                  </a:txBody>
                  <a:tcPr/>
                </a:tc>
                <a:tc>
                  <a:txBody>
                    <a:bodyPr/>
                    <a:lstStyle/>
                    <a:p>
                      <a:r>
                        <a:rPr lang="es-CL" dirty="0" smtClean="0"/>
                        <a:t>                 </a:t>
                      </a:r>
                      <a:r>
                        <a:rPr lang="es-CL" baseline="0" dirty="0" smtClean="0"/>
                        <a:t> </a:t>
                      </a:r>
                      <a:r>
                        <a:rPr lang="es-CL" dirty="0" smtClean="0"/>
                        <a:t>0</a:t>
                      </a:r>
                      <a:r>
                        <a:rPr lang="es-CL" baseline="0" dirty="0" smtClean="0"/>
                        <a:t> </a:t>
                      </a:r>
                      <a:r>
                        <a:rPr lang="es-CL" dirty="0" smtClean="0"/>
                        <a:t>     </a:t>
                      </a:r>
                      <a:endParaRPr lang="es-CL" dirty="0"/>
                    </a:p>
                  </a:txBody>
                  <a:tcPr/>
                </a:tc>
                <a:tc>
                  <a:txBody>
                    <a:bodyPr/>
                    <a:lstStyle/>
                    <a:p>
                      <a:r>
                        <a:rPr lang="es-CL" baseline="0" dirty="0" smtClean="0"/>
                        <a:t> pasivo</a:t>
                      </a:r>
                      <a:r>
                        <a:rPr lang="es-CL" dirty="0" smtClean="0"/>
                        <a:t>*</a:t>
                      </a:r>
                      <a:endParaRPr lang="es-CL" dirty="0"/>
                    </a:p>
                  </a:txBody>
                  <a:tcPr/>
                </a:tc>
              </a:tr>
              <a:tr h="432048">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r>
                        <a:rPr lang="es-CL" dirty="0" smtClean="0"/>
                        <a:t>$ 5.000</a:t>
                      </a:r>
                      <a:endParaRPr lang="es-CL" dirty="0"/>
                    </a:p>
                  </a:txBody>
                  <a:tcPr/>
                </a:tc>
                <a:tc>
                  <a:txBody>
                    <a:bodyPr/>
                    <a:lstStyle/>
                    <a:p>
                      <a:r>
                        <a:rPr lang="es-CL" dirty="0" smtClean="0"/>
                        <a:t>                  0</a:t>
                      </a:r>
                      <a:endParaRPr lang="es-CL" dirty="0"/>
                    </a:p>
                  </a:txBody>
                  <a:tcPr/>
                </a:tc>
                <a:tc>
                  <a:txBody>
                    <a:bodyPr/>
                    <a:lstStyle/>
                    <a:p>
                      <a:r>
                        <a:rPr lang="es-CL" dirty="0" smtClean="0"/>
                        <a:t>Cuenta PERD*</a:t>
                      </a:r>
                    </a:p>
                    <a:p>
                      <a:r>
                        <a:rPr lang="es-CL" dirty="0" smtClean="0"/>
                        <a:t>saldada</a:t>
                      </a:r>
                      <a:endParaRPr lang="es-CL" dirty="0"/>
                    </a:p>
                  </a:txBody>
                  <a:tcPr>
                    <a:solidFill>
                      <a:srgbClr val="FF0000"/>
                    </a:solidFill>
                  </a:tcPr>
                </a:tc>
              </a:tr>
              <a:tr h="512048">
                <a:tc>
                  <a:txBody>
                    <a:bodyPr/>
                    <a:lstStyle/>
                    <a:p>
                      <a:r>
                        <a:rPr lang="es-CL" dirty="0" smtClean="0"/>
                        <a:t>Bienes</a:t>
                      </a:r>
                      <a:r>
                        <a:rPr lang="es-CL" baseline="0" dirty="0" smtClean="0"/>
                        <a:t> Raíces</a:t>
                      </a:r>
                      <a:endParaRPr lang="es-CL" dirty="0"/>
                    </a:p>
                  </a:txBody>
                  <a:tcPr/>
                </a:tc>
                <a:tc>
                  <a:txBody>
                    <a:bodyPr/>
                    <a:lstStyle/>
                    <a:p>
                      <a:endParaRPr lang="es-CL"/>
                    </a:p>
                  </a:txBody>
                  <a:tcPr/>
                </a:tc>
                <a:tc>
                  <a:txBody>
                    <a:bodyPr/>
                    <a:lstStyle/>
                    <a:p>
                      <a:r>
                        <a:rPr lang="es-CL" dirty="0" smtClean="0"/>
                        <a:t>$       50.000</a:t>
                      </a:r>
                      <a:endParaRPr lang="es-CL" dirty="0"/>
                    </a:p>
                  </a:txBody>
                  <a:tcPr/>
                </a:tc>
                <a:tc>
                  <a:txBody>
                    <a:bodyPr/>
                    <a:lstStyle/>
                    <a:p>
                      <a:r>
                        <a:rPr lang="es-CL" baseline="0" dirty="0" smtClean="0"/>
                        <a:t> activo</a:t>
                      </a:r>
                      <a:r>
                        <a:rPr lang="es-CL" dirty="0" smtClean="0"/>
                        <a:t>*</a:t>
                      </a:r>
                      <a:endParaRPr lang="es-CL" dirty="0"/>
                    </a:p>
                  </a:txBody>
                  <a:tcPr/>
                </a:tc>
              </a:tr>
              <a:tr h="432048">
                <a:tc>
                  <a:txBody>
                    <a:bodyPr/>
                    <a:lstStyle/>
                    <a:p>
                      <a:r>
                        <a:rPr lang="es-CL" dirty="0" smtClean="0"/>
                        <a:t>Mercadería</a:t>
                      </a:r>
                      <a:endParaRPr lang="es-CL" dirty="0"/>
                    </a:p>
                  </a:txBody>
                  <a:tcPr/>
                </a:tc>
                <a:tc>
                  <a:txBody>
                    <a:bodyPr/>
                    <a:lstStyle/>
                    <a:p>
                      <a:endParaRPr lang="es-CL" dirty="0">
                        <a:solidFill>
                          <a:srgbClr val="FF0000"/>
                        </a:solidFill>
                      </a:endParaRPr>
                    </a:p>
                  </a:txBody>
                  <a:tcPr/>
                </a:tc>
                <a:tc>
                  <a:txBody>
                    <a:bodyPr/>
                    <a:lstStyle/>
                    <a:p>
                      <a:r>
                        <a:rPr lang="es-CL" b="0" dirty="0" smtClean="0"/>
                        <a:t>$       </a:t>
                      </a:r>
                      <a:r>
                        <a:rPr lang="es-CL" b="0" dirty="0" smtClean="0">
                          <a:solidFill>
                            <a:schemeClr val="tx1"/>
                          </a:solidFill>
                        </a:rPr>
                        <a:t>70.000</a:t>
                      </a:r>
                      <a:endParaRPr lang="es-CL" b="0" dirty="0">
                        <a:solidFill>
                          <a:schemeClr val="tx1"/>
                        </a:solidFill>
                      </a:endParaRPr>
                    </a:p>
                  </a:txBody>
                  <a:tcPr/>
                </a:tc>
                <a:tc>
                  <a:txBody>
                    <a:bodyPr/>
                    <a:lstStyle/>
                    <a:p>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0" dirty="0">
                        <a:solidFill>
                          <a:schemeClr val="tx1"/>
                        </a:solidFill>
                      </a:endParaRPr>
                    </a:p>
                  </a:txBody>
                  <a:tcPr/>
                </a:tc>
              </a:tr>
              <a:tr h="432048">
                <a:tc>
                  <a:txBody>
                    <a:bodyPr/>
                    <a:lstStyle/>
                    <a:p>
                      <a:r>
                        <a:rPr lang="es-CL" dirty="0" smtClean="0"/>
                        <a:t>Var.</a:t>
                      </a:r>
                      <a:r>
                        <a:rPr lang="es-CL" baseline="0" dirty="0" smtClean="0"/>
                        <a:t> Deudo.</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15.000</a:t>
                      </a:r>
                      <a:endParaRPr lang="es-CL" b="0" dirty="0">
                        <a:solidFill>
                          <a:schemeClr val="tx1"/>
                        </a:solidFill>
                      </a:endParaRPr>
                    </a:p>
                  </a:txBody>
                  <a:tcPr/>
                </a:tc>
                <a:tc>
                  <a:txBody>
                    <a:bodyPr/>
                    <a:lstStyle/>
                    <a:p>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1" dirty="0">
                        <a:solidFill>
                          <a:srgbClr val="FF0000"/>
                        </a:solidFill>
                      </a:endParaRPr>
                    </a:p>
                  </a:txBody>
                  <a:tcPr/>
                </a:tc>
              </a:tr>
              <a:tr h="401748">
                <a:tc>
                  <a:txBody>
                    <a:bodyPr/>
                    <a:lstStyle/>
                    <a:p>
                      <a:r>
                        <a:rPr lang="es-CL" dirty="0" smtClean="0"/>
                        <a:t>Banco chile</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9.000</a:t>
                      </a:r>
                      <a:endParaRPr lang="es-CL" b="0" dirty="0">
                        <a:solidFill>
                          <a:schemeClr val="tx1"/>
                        </a:solidFill>
                      </a:endParaRPr>
                    </a:p>
                  </a:txBody>
                  <a:tcPr/>
                </a:tc>
                <a:tc>
                  <a:txBody>
                    <a:bodyPr/>
                    <a:lstStyle/>
                    <a:p>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1" dirty="0">
                        <a:solidFill>
                          <a:srgbClr val="FF0000"/>
                        </a:solidFill>
                      </a:endParaRPr>
                    </a:p>
                  </a:txBody>
                  <a:tcPr/>
                </a:tc>
              </a:tr>
              <a:tr h="630332">
                <a:tc>
                  <a:txBody>
                    <a:bodyPr/>
                    <a:lstStyle/>
                    <a:p>
                      <a:r>
                        <a:rPr lang="es-CL" dirty="0" smtClean="0"/>
                        <a:t>Caja</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a:t>
                      </a:r>
                      <a:r>
                        <a:rPr lang="es-CL" b="1" dirty="0" smtClean="0">
                          <a:solidFill>
                            <a:schemeClr val="tx1"/>
                          </a:solidFill>
                        </a:rPr>
                        <a:t>            </a:t>
                      </a:r>
                      <a:r>
                        <a:rPr lang="es-CL" b="0" dirty="0" smtClean="0">
                          <a:solidFill>
                            <a:schemeClr val="tx1"/>
                          </a:solidFill>
                        </a:rPr>
                        <a:t>1000</a:t>
                      </a:r>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baseline="0" dirty="0" smtClean="0">
                          <a:solidFill>
                            <a:srgbClr val="FF0000"/>
                          </a:solidFill>
                        </a:rPr>
                        <a:t> </a:t>
                      </a:r>
                      <a:r>
                        <a:rPr lang="es-CL" b="0" baseline="0" dirty="0" smtClean="0">
                          <a:solidFill>
                            <a:schemeClr val="tx1"/>
                          </a:solidFill>
                        </a:rPr>
                        <a:t>activo</a:t>
                      </a:r>
                      <a:r>
                        <a:rPr lang="es-CL" b="0" dirty="0" smtClean="0">
                          <a:solidFill>
                            <a:schemeClr val="tx1"/>
                          </a:solidFill>
                        </a:rPr>
                        <a:t>*</a:t>
                      </a:r>
                      <a:endParaRPr lang="es-CL" b="1" dirty="0" smtClean="0">
                        <a:solidFill>
                          <a:srgbClr val="FF0000"/>
                        </a:solidFill>
                      </a:endParaRPr>
                    </a:p>
                    <a:p>
                      <a:endParaRPr lang="es-CL" b="1" dirty="0">
                        <a:solidFill>
                          <a:srgbClr val="FF0000"/>
                        </a:solidFill>
                      </a:endParaRPr>
                    </a:p>
                  </a:txBody>
                  <a:tcPr/>
                </a:tc>
              </a:tr>
              <a:tr h="630332">
                <a:tc>
                  <a:txBody>
                    <a:bodyPr/>
                    <a:lstStyle/>
                    <a:p>
                      <a:r>
                        <a:rPr lang="es-CL" dirty="0" smtClean="0"/>
                        <a:t>Muebles</a:t>
                      </a:r>
                      <a:r>
                        <a:rPr lang="es-CL" baseline="0" dirty="0" smtClean="0"/>
                        <a:t> y Útiles</a:t>
                      </a:r>
                      <a:endParaRPr lang="es-CL" dirty="0"/>
                    </a:p>
                  </a:txBody>
                  <a:tcPr/>
                </a:tc>
                <a:tc>
                  <a:txBody>
                    <a:bodyPr/>
                    <a:lstStyle/>
                    <a:p>
                      <a:endParaRPr lang="es-CL" dirty="0">
                        <a:solidFill>
                          <a:schemeClr val="tx1"/>
                        </a:solidFill>
                      </a:endParaRPr>
                    </a:p>
                  </a:txBody>
                  <a:tcPr/>
                </a:tc>
                <a:tc>
                  <a:txBody>
                    <a:bodyPr/>
                    <a:lstStyle/>
                    <a:p>
                      <a:r>
                        <a:rPr lang="es-CL" b="0" dirty="0" smtClean="0">
                          <a:solidFill>
                            <a:schemeClr val="tx1"/>
                          </a:solidFill>
                        </a:rPr>
                        <a:t>$         10.000             </a:t>
                      </a:r>
                      <a:endParaRPr lang="es-CL" b="0" dirty="0">
                        <a:solidFill>
                          <a:schemeClr val="tx1"/>
                        </a:solidFill>
                      </a:endParaRPr>
                    </a:p>
                  </a:txBody>
                  <a:tcPr/>
                </a:tc>
                <a:tc>
                  <a:txBody>
                    <a:bodyPr/>
                    <a:lstStyle/>
                    <a:p>
                      <a:r>
                        <a:rPr lang="es-CL" b="0" baseline="0" dirty="0" smtClean="0">
                          <a:solidFill>
                            <a:schemeClr val="tx1"/>
                          </a:solidFill>
                        </a:rPr>
                        <a:t>activo</a:t>
                      </a:r>
                      <a:r>
                        <a:rPr lang="es-CL" b="0" dirty="0" smtClean="0">
                          <a:solidFill>
                            <a:schemeClr val="tx1"/>
                          </a:solidFill>
                        </a:rPr>
                        <a:t>*</a:t>
                      </a:r>
                      <a:endParaRPr lang="es-CL" b="1" dirty="0">
                        <a:solidFill>
                          <a:srgbClr val="FF0000"/>
                        </a:solidFill>
                      </a:endParaRPr>
                    </a:p>
                  </a:txBody>
                  <a:tcPr/>
                </a:tc>
              </a:tr>
              <a:tr h="630332">
                <a:tc>
                  <a:txBody>
                    <a:bodyPr/>
                    <a:lstStyle/>
                    <a:p>
                      <a:r>
                        <a:rPr lang="es-CL" dirty="0" smtClean="0"/>
                        <a:t>Sumas </a:t>
                      </a:r>
                      <a:r>
                        <a:rPr lang="es-CL" dirty="0" err="1" smtClean="0"/>
                        <a:t>igules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b="1" dirty="0">
                        <a:solidFill>
                          <a:srgbClr val="FF0000"/>
                        </a:solidFill>
                      </a:endParaRPr>
                    </a:p>
                  </a:txBody>
                  <a:tcPr/>
                </a:tc>
                <a:tc>
                  <a:txBody>
                    <a:bodyPr/>
                    <a:lstStyle/>
                    <a:p>
                      <a:endParaRPr lang="es-CL" b="1" dirty="0">
                        <a:solidFill>
                          <a:srgbClr val="FF0000"/>
                        </a:solidFill>
                      </a:endParaRPr>
                    </a:p>
                  </a:txBody>
                  <a:tcPr/>
                </a:tc>
              </a:tr>
            </a:tbl>
          </a:graphicData>
        </a:graphic>
      </p:graphicFrame>
      <p:sp>
        <p:nvSpPr>
          <p:cNvPr id="6" name="Flecha derecha 5"/>
          <p:cNvSpPr/>
          <p:nvPr/>
        </p:nvSpPr>
        <p:spPr>
          <a:xfrm>
            <a:off x="4739471" y="2636912"/>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2450616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el cierre contable ?</a:t>
            </a:r>
          </a:p>
          <a:p>
            <a:endParaRPr lang="es-CL" dirty="0"/>
          </a:p>
          <a:p>
            <a:r>
              <a:rPr lang="es-CL" dirty="0" smtClean="0"/>
              <a:t>Existe una forma más  simple de hacer lo precedentemente explicitado, para proceder con el cierre de los  libros al término del ejercicio y que consistiría en  debitar simultáneamente las cuentas  de Ganancia   y de  Pasivo, procediendo a acreditar las de Pérdida y las de Activo. Todo en un solo asiento o registro </a:t>
            </a:r>
            <a:endParaRPr lang="es-CL" u="sng" dirty="0" smtClean="0"/>
          </a:p>
        </p:txBody>
      </p:sp>
    </p:spTree>
    <p:extLst>
      <p:ext uri="{BB962C8B-B14F-4D97-AF65-F5344CB8AC3E}">
        <p14:creationId xmlns:p14="http://schemas.microsoft.com/office/powerpoint/2010/main" val="14414199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Asiento de reapertura de libros. </a:t>
            </a:r>
            <a:endParaRPr lang="es-CL" u="sng" dirty="0"/>
          </a:p>
          <a:p>
            <a:r>
              <a:rPr lang="es-CL" dirty="0" smtClean="0"/>
              <a:t>Al reiniciarse un nuevo ejercicio contable , al año siguiente, corresponde efectuar el asiento de reapertura con el fin de que las cuentas de Activo y Pasivo del Libro Mayor, queden reflejando los valores respectivos. </a:t>
            </a:r>
            <a:endParaRPr lang="es-CL" dirty="0"/>
          </a:p>
        </p:txBody>
      </p:sp>
    </p:spTree>
    <p:extLst>
      <p:ext uri="{BB962C8B-B14F-4D97-AF65-F5344CB8AC3E}">
        <p14:creationId xmlns:p14="http://schemas.microsoft.com/office/powerpoint/2010/main" val="439316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Asiento de reapertura de libros. </a:t>
            </a:r>
            <a:endParaRPr lang="es-CL" u="sng" dirty="0"/>
          </a:p>
          <a:p>
            <a:r>
              <a:rPr lang="es-CL" dirty="0" smtClean="0"/>
              <a:t>Es conveniente destacar o resaltar que las correspondientes cuentas de resultados parten de cero para comenzar a registra los valores que se producirán de los hechos acontecidos en este nuevo año.</a:t>
            </a:r>
            <a:endParaRPr lang="es-CL" dirty="0"/>
          </a:p>
        </p:txBody>
      </p:sp>
    </p:spTree>
    <p:extLst>
      <p:ext uri="{BB962C8B-B14F-4D97-AF65-F5344CB8AC3E}">
        <p14:creationId xmlns:p14="http://schemas.microsoft.com/office/powerpoint/2010/main" val="4019317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Asiento de reapertura de libros. </a:t>
            </a:r>
            <a:endParaRPr lang="es-CL" u="sng" dirty="0"/>
          </a:p>
          <a:p>
            <a:r>
              <a:rPr lang="es-CL" dirty="0" smtClean="0"/>
              <a:t>En el correspondiente asiento de reapertura de los libros se debitan las cuentas de activo y por otra parte se acreditan las cuentas d e Pasivo y se completa l apartida doble nuevamente  con la cuenta híbrida  denominada </a:t>
            </a:r>
            <a:r>
              <a:rPr lang="es-CL" b="1" dirty="0" smtClean="0">
                <a:solidFill>
                  <a:srgbClr val="FF0000"/>
                </a:solidFill>
              </a:rPr>
              <a:t>“ Pérdidas y Ganancias”.</a:t>
            </a:r>
            <a:endParaRPr lang="es-CL" b="1" dirty="0">
              <a:solidFill>
                <a:srgbClr val="FF0000"/>
              </a:solidFill>
            </a:endParaRPr>
          </a:p>
        </p:txBody>
      </p:sp>
    </p:spTree>
    <p:extLst>
      <p:ext uri="{BB962C8B-B14F-4D97-AF65-F5344CB8AC3E}">
        <p14:creationId xmlns:p14="http://schemas.microsoft.com/office/powerpoint/2010/main" val="1618820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dirty="0" smtClean="0"/>
              <a:t>Asiento de reapertura de libros. Si en lo particular esta cuenta aparece debitada nos indicará que en el ejercicio anterior el respectivo Balance arrojo una pérdida.</a:t>
            </a:r>
          </a:p>
          <a:p>
            <a:r>
              <a:rPr lang="es-CL" dirty="0" smtClean="0"/>
              <a:t>Si por el contrario aparece la referida cuenta acreditada esto será señal inequívoca que en el ejercicio anterior  se genero una utilidad. </a:t>
            </a:r>
            <a:endParaRPr lang="es-CL" dirty="0"/>
          </a:p>
        </p:txBody>
      </p:sp>
    </p:spTree>
    <p:extLst>
      <p:ext uri="{BB962C8B-B14F-4D97-AF65-F5344CB8AC3E}">
        <p14:creationId xmlns:p14="http://schemas.microsoft.com/office/powerpoint/2010/main" val="1866377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En efecto, si la suma de los valores de las cuentas de Activo son inferiores de los valores o montos reflejados en la cuentas de Pasivo, esto quiere decir que  en el ejercicio precedente ha variado la ecuación contable disminuyendo los bienes de la empresa con relación las deudas que posee. </a:t>
            </a:r>
            <a:endParaRPr lang="es-CL" dirty="0"/>
          </a:p>
        </p:txBody>
      </p:sp>
    </p:spTree>
    <p:extLst>
      <p:ext uri="{BB962C8B-B14F-4D97-AF65-F5344CB8AC3E}">
        <p14:creationId xmlns:p14="http://schemas.microsoft.com/office/powerpoint/2010/main" val="6888675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Y producto de lo anterior esto se vera debidamente reflejado en la cuenta “ Pérdidas y Ganancias”, que mostrará efectivamente  la pérdida originada en el ejercicio anterior. </a:t>
            </a:r>
            <a:endParaRPr lang="es-CL" dirty="0"/>
          </a:p>
        </p:txBody>
      </p:sp>
    </p:spTree>
    <p:extLst>
      <p:ext uri="{BB962C8B-B14F-4D97-AF65-F5344CB8AC3E}">
        <p14:creationId xmlns:p14="http://schemas.microsoft.com/office/powerpoint/2010/main" val="11000871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Del mismo modo si en lo particular la situación es  la inversa y el monto de los valores de las cuentas de Activo es superior al monto de los valores de las cuentas de pasivo, esto indicará que en la ecuación contable ha existido una variación positiva, aumentando los bienes en </a:t>
            </a:r>
            <a:r>
              <a:rPr lang="es-CL" dirty="0" err="1" smtClean="0"/>
              <a:t>realación</a:t>
            </a:r>
            <a:r>
              <a:rPr lang="es-CL" dirty="0" smtClean="0"/>
              <a:t> con las deudas mantenidas en el referido período. . </a:t>
            </a:r>
            <a:endParaRPr lang="es-CL" dirty="0"/>
          </a:p>
        </p:txBody>
      </p:sp>
    </p:spTree>
    <p:extLst>
      <p:ext uri="{BB962C8B-B14F-4D97-AF65-F5344CB8AC3E}">
        <p14:creationId xmlns:p14="http://schemas.microsoft.com/office/powerpoint/2010/main" val="16158588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smtClean="0"/>
              <a:t>Y producto de lo anterior esto se vera debidamente reflejado en la cuenta “ Pérdidas y Ganancias”, que mostrará   la utilidad obtenida  en el ejercicio precedente. </a:t>
            </a:r>
            <a:endParaRPr lang="es-CL" dirty="0"/>
          </a:p>
        </p:txBody>
      </p:sp>
    </p:spTree>
    <p:extLst>
      <p:ext uri="{BB962C8B-B14F-4D97-AF65-F5344CB8AC3E}">
        <p14:creationId xmlns:p14="http://schemas.microsoft.com/office/powerpoint/2010/main" val="10565233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Ejemplo de Reapertura. </a:t>
            </a:r>
            <a:endParaRPr lang="es-CL" u="sng" dirty="0"/>
          </a:p>
          <a:p>
            <a:r>
              <a:rPr lang="es-CL" dirty="0" smtClean="0"/>
              <a:t>Tomando como base las mismas cuentas y sus respectivos saldos que fueron utilizadas para ejemplificar el asiento de cierre, se tiene que : </a:t>
            </a:r>
            <a:endParaRPr lang="es-CL" dirty="0"/>
          </a:p>
        </p:txBody>
      </p:sp>
    </p:spTree>
    <p:extLst>
      <p:ext uri="{BB962C8B-B14F-4D97-AF65-F5344CB8AC3E}">
        <p14:creationId xmlns:p14="http://schemas.microsoft.com/office/powerpoint/2010/main" val="1335566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2031880902"/>
              </p:ext>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38875078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dirty="0" smtClean="0"/>
              <a:t>Tomando como base las mismas cuentas y sus respectivos saldos que fueron utilizadas para ejemplificar el asiento de cierre, se tiene que : </a:t>
            </a:r>
          </a:p>
          <a:p>
            <a:r>
              <a:rPr lang="es-CL" b="1" u="sng" dirty="0" smtClean="0"/>
              <a:t>1.-Capitalización de la Utilidad. </a:t>
            </a:r>
            <a:r>
              <a:rPr lang="es-CL" dirty="0" smtClean="0"/>
              <a:t>El o los dueños de la empresa pueden decidir que la utilidad obtenida en un ejercicio  permanezca en la Empresa, pasando a incrementar el Capital de la misma </a:t>
            </a:r>
            <a:endParaRPr lang="es-CL" dirty="0"/>
          </a:p>
        </p:txBody>
      </p:sp>
    </p:spTree>
    <p:extLst>
      <p:ext uri="{BB962C8B-B14F-4D97-AF65-F5344CB8AC3E}">
        <p14:creationId xmlns:p14="http://schemas.microsoft.com/office/powerpoint/2010/main" val="7662172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15023923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309730337"/>
              </p:ext>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solidFill>
                      <a:srgbClr val="FF0000"/>
                    </a:solidFill>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1" dirty="0" smtClean="0">
                          <a:solidFill>
                            <a:srgbClr val="FF0000"/>
                          </a:solidFill>
                        </a:rPr>
                        <a:t>$</a:t>
                      </a:r>
                      <a:r>
                        <a:rPr lang="es-CL" b="1" baseline="0" dirty="0" smtClean="0">
                          <a:solidFill>
                            <a:srgbClr val="FF0000"/>
                          </a:solidFill>
                        </a:rPr>
                        <a:t> </a:t>
                      </a:r>
                      <a:r>
                        <a:rPr lang="es-CL" b="1" dirty="0" smtClean="0">
                          <a:solidFill>
                            <a:srgbClr val="FF0000"/>
                          </a:solidFill>
                        </a:rPr>
                        <a:t>105.000</a:t>
                      </a:r>
                    </a:p>
                    <a:p>
                      <a:r>
                        <a:rPr lang="es-CL" dirty="0" smtClean="0"/>
                        <a:t> </a:t>
                      </a:r>
                      <a:endParaRPr lang="es-CL" dirty="0"/>
                    </a:p>
                  </a:txBody>
                  <a:tcPr/>
                </a:tc>
                <a:tc>
                  <a:txBody>
                    <a:bodyPr/>
                    <a:lstStyle/>
                    <a:p>
                      <a:r>
                        <a:rPr lang="es-CL" dirty="0" smtClean="0"/>
                        <a:t>Se incrementa en $ 5000</a:t>
                      </a:r>
                      <a:endParaRPr lang="es-CL" dirty="0"/>
                    </a:p>
                  </a:txBody>
                  <a:tcPr>
                    <a:solidFill>
                      <a:srgbClr val="FF0000"/>
                    </a:solidFill>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solidFill>
                      <a:srgbClr val="FF0000"/>
                    </a:solidFill>
                  </a:tcPr>
                </a:tc>
                <a:tc>
                  <a:txBody>
                    <a:bodyPr/>
                    <a:lstStyle/>
                    <a:p>
                      <a:r>
                        <a:rPr lang="es-CL" b="1" dirty="0" smtClean="0">
                          <a:solidFill>
                            <a:srgbClr val="FF0000"/>
                          </a:solidFill>
                        </a:rPr>
                        <a:t>$5.000</a:t>
                      </a:r>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cuenta</a:t>
                      </a:r>
                      <a:r>
                        <a:rPr lang="es-CL" baseline="0" dirty="0" smtClean="0">
                          <a:solidFill>
                            <a:schemeClr val="tx1"/>
                          </a:solidFill>
                        </a:rPr>
                        <a:t> saldada</a:t>
                      </a:r>
                      <a:r>
                        <a:rPr lang="es-CL" dirty="0" smtClean="0">
                          <a:solidFill>
                            <a:schemeClr val="tx1"/>
                          </a:solidFill>
                        </a:rPr>
                        <a:t> </a:t>
                      </a:r>
                      <a:endParaRPr lang="es-CL" dirty="0">
                        <a:solidFill>
                          <a:schemeClr val="bg1"/>
                        </a:solidFill>
                      </a:endParaRPr>
                    </a:p>
                  </a:txBody>
                  <a:tcPr>
                    <a:solidFill>
                      <a:srgbClr val="FF0000"/>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12564484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b="1" u="sng" dirty="0"/>
              <a:t>2</a:t>
            </a:r>
            <a:r>
              <a:rPr lang="es-CL" b="1" u="sng" dirty="0" smtClean="0"/>
              <a:t>.-Se opte por acumular las utilidades. </a:t>
            </a:r>
            <a:r>
              <a:rPr lang="es-CL" dirty="0" smtClean="0"/>
              <a:t>El o los dueños de la empresa pueden decidir que la utilidad obtenida en un ejercicio  permanezca en la Empresa:</a:t>
            </a:r>
          </a:p>
          <a:p>
            <a:r>
              <a:rPr lang="es-CL" dirty="0" smtClean="0"/>
              <a:t>A.-Que los socios opten por mantener la utilidad en la empresa , para capitalizarla con posterioridad. </a:t>
            </a:r>
            <a:endParaRPr lang="es-CL" dirty="0"/>
          </a:p>
        </p:txBody>
      </p:sp>
    </p:spTree>
    <p:extLst>
      <p:ext uri="{BB962C8B-B14F-4D97-AF65-F5344CB8AC3E}">
        <p14:creationId xmlns:p14="http://schemas.microsoft.com/office/powerpoint/2010/main" val="9896558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nvPr>
        </p:nvGraphicFramePr>
        <p:xfrm>
          <a:off x="1331640" y="444615"/>
          <a:ext cx="6144344" cy="731520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3796736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2063438969"/>
              </p:ext>
            </p:extLst>
          </p:nvPr>
        </p:nvGraphicFramePr>
        <p:xfrm>
          <a:off x="1331640" y="444615"/>
          <a:ext cx="6144344" cy="7955280"/>
        </p:xfrm>
        <a:graphic>
          <a:graphicData uri="http://schemas.openxmlformats.org/drawingml/2006/table">
            <a:tbl>
              <a:tblPr firstRow="1" bandRow="1">
                <a:tableStyleId>{5C22544A-7EE6-4342-B048-85BDC9FD1C3A}</a:tableStyleId>
              </a:tblPr>
              <a:tblGrid>
                <a:gridCol w="1536086"/>
                <a:gridCol w="1272226"/>
                <a:gridCol w="1799946"/>
                <a:gridCol w="1536086"/>
              </a:tblGrid>
              <a:tr h="799443">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solidFill>
                            <a:schemeClr val="tx1"/>
                          </a:solidFill>
                        </a:rPr>
                        <a:t>Capital</a:t>
                      </a:r>
                      <a:endParaRPr lang="es-CL" dirty="0">
                        <a:solidFill>
                          <a:schemeClr val="tx1"/>
                        </a:solidFill>
                      </a:endParaRPr>
                    </a:p>
                  </a:txBody>
                  <a:tcPr>
                    <a:solidFill>
                      <a:schemeClr val="bg1"/>
                    </a:solidFill>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1" dirty="0" smtClean="0">
                          <a:solidFill>
                            <a:srgbClr val="FF0000"/>
                          </a:solidFill>
                        </a:rPr>
                        <a:t>$</a:t>
                      </a:r>
                      <a:r>
                        <a:rPr lang="es-CL" b="1" baseline="0" dirty="0" smtClean="0">
                          <a:solidFill>
                            <a:srgbClr val="FF0000"/>
                          </a:solidFill>
                        </a:rPr>
                        <a:t> </a:t>
                      </a:r>
                      <a:r>
                        <a:rPr lang="es-CL" b="1" dirty="0" smtClean="0">
                          <a:solidFill>
                            <a:srgbClr val="FF0000"/>
                          </a:solidFill>
                        </a:rPr>
                        <a:t>100.000</a:t>
                      </a:r>
                    </a:p>
                    <a:p>
                      <a:r>
                        <a:rPr lang="es-CL" dirty="0" smtClean="0"/>
                        <a:t> </a:t>
                      </a:r>
                      <a:endParaRPr lang="es-CL" dirty="0"/>
                    </a:p>
                  </a:txBody>
                  <a:tcPr/>
                </a:tc>
                <a:tc>
                  <a:txBody>
                    <a:bodyPr/>
                    <a:lstStyle/>
                    <a:p>
                      <a:endParaRPr lang="es-CL" dirty="0"/>
                    </a:p>
                  </a:txBody>
                  <a:tcPr>
                    <a:solidFill>
                      <a:schemeClr val="bg1"/>
                    </a:solidFill>
                  </a:tcPr>
                </a:tc>
              </a:tr>
              <a:tr h="49380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337619">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solidFill>
                      <a:srgbClr val="FF0000"/>
                    </a:solidFill>
                  </a:tcPr>
                </a:tc>
                <a:tc>
                  <a:txBody>
                    <a:bodyPr/>
                    <a:lstStyle/>
                    <a:p>
                      <a:r>
                        <a:rPr lang="es-CL" b="1" dirty="0" smtClean="0">
                          <a:solidFill>
                            <a:srgbClr val="FF0000"/>
                          </a:solidFill>
                        </a:rPr>
                        <a:t>$5.000</a:t>
                      </a:r>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cuenta</a:t>
                      </a:r>
                      <a:r>
                        <a:rPr lang="es-CL" baseline="0" dirty="0" smtClean="0">
                          <a:solidFill>
                            <a:schemeClr val="tx1"/>
                          </a:solidFill>
                        </a:rPr>
                        <a:t> saldada</a:t>
                      </a:r>
                      <a:r>
                        <a:rPr lang="es-CL" dirty="0" smtClean="0">
                          <a:solidFill>
                            <a:schemeClr val="tx1"/>
                          </a:solidFill>
                        </a:rPr>
                        <a:t> </a:t>
                      </a:r>
                      <a:endParaRPr lang="es-CL" dirty="0">
                        <a:solidFill>
                          <a:schemeClr val="bg1"/>
                        </a:solidFill>
                      </a:endParaRPr>
                    </a:p>
                  </a:txBody>
                  <a:tcPr>
                    <a:solidFill>
                      <a:srgbClr val="FF0000"/>
                    </a:solidFill>
                  </a:tcPr>
                </a:tc>
              </a:tr>
              <a:tr h="559610">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55961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dirty="0" smtClean="0"/>
                        <a:t>Utilidades acumuladas</a:t>
                      </a:r>
                      <a:endParaRPr lang="es-CL" dirty="0"/>
                    </a:p>
                  </a:txBody>
                  <a:tcPr>
                    <a:solidFill>
                      <a:srgbClr val="FF0000"/>
                    </a:solidFill>
                  </a:tcPr>
                </a:tc>
                <a:tc>
                  <a:txBody>
                    <a:bodyPr/>
                    <a:lstStyle/>
                    <a:p>
                      <a:endParaRPr lang="es-CL" dirty="0">
                        <a:solidFill>
                          <a:schemeClr val="tx1"/>
                        </a:solidFill>
                      </a:endParaRPr>
                    </a:p>
                  </a:txBody>
                  <a:tcPr/>
                </a:tc>
                <a:tc>
                  <a:txBody>
                    <a:bodyPr/>
                    <a:lstStyle/>
                    <a:p>
                      <a:r>
                        <a:rPr lang="es-CL" b="0" dirty="0" smtClean="0">
                          <a:solidFill>
                            <a:schemeClr val="tx1"/>
                          </a:solidFill>
                        </a:rPr>
                        <a:t>$5.000</a:t>
                      </a:r>
                      <a:endParaRPr lang="es-CL" b="0" dirty="0">
                        <a:solidFill>
                          <a:schemeClr val="tx1"/>
                        </a:solidFill>
                      </a:endParaRPr>
                    </a:p>
                  </a:txBody>
                  <a:tcPr>
                    <a:solidFill>
                      <a:srgbClr val="FF0000"/>
                    </a:solidFill>
                  </a:tcPr>
                </a:tc>
                <a:tc>
                  <a:txBody>
                    <a:bodyPr/>
                    <a:lstStyle/>
                    <a:p>
                      <a:endParaRPr lang="es-CL" b="1" dirty="0">
                        <a:solidFill>
                          <a:srgbClr val="FF0000"/>
                        </a:solidFill>
                      </a:endParaRPr>
                    </a:p>
                  </a:txBody>
                  <a:tcPr/>
                </a:tc>
              </a:tr>
              <a:tr h="559610">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13607431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b="1" u="sng" dirty="0"/>
              <a:t>3</a:t>
            </a:r>
            <a:r>
              <a:rPr lang="es-CL" b="1" u="sng" dirty="0" smtClean="0"/>
              <a:t>.-Se opte por constitución de reservas. </a:t>
            </a:r>
            <a:r>
              <a:rPr lang="es-CL" dirty="0" smtClean="0"/>
              <a:t> </a:t>
            </a:r>
            <a:r>
              <a:rPr lang="es-CL" dirty="0"/>
              <a:t>L</a:t>
            </a:r>
            <a:r>
              <a:rPr lang="es-CL" dirty="0" smtClean="0"/>
              <a:t>os dueños de la empresa pueden decidir que se cubran futuros riesgos de la empresa, </a:t>
            </a:r>
            <a:r>
              <a:rPr lang="es-CL" dirty="0" err="1" smtClean="0"/>
              <a:t>ventualidades</a:t>
            </a:r>
            <a:r>
              <a:rPr lang="es-CL" dirty="0" smtClean="0"/>
              <a:t> y también la reposición de los elementos esenciales del Activo Fijo :</a:t>
            </a:r>
          </a:p>
          <a:p>
            <a:endParaRPr lang="es-CL" dirty="0"/>
          </a:p>
        </p:txBody>
      </p:sp>
    </p:spTree>
    <p:extLst>
      <p:ext uri="{BB962C8B-B14F-4D97-AF65-F5344CB8AC3E}">
        <p14:creationId xmlns:p14="http://schemas.microsoft.com/office/powerpoint/2010/main" val="33344864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488421876"/>
              </p:ext>
            </p:extLst>
          </p:nvPr>
        </p:nvGraphicFramePr>
        <p:xfrm>
          <a:off x="1331640" y="548678"/>
          <a:ext cx="6144344" cy="7826654"/>
        </p:xfrm>
        <a:graphic>
          <a:graphicData uri="http://schemas.openxmlformats.org/drawingml/2006/table">
            <a:tbl>
              <a:tblPr firstRow="1" bandRow="1">
                <a:tableStyleId>{5C22544A-7EE6-4342-B048-85BDC9FD1C3A}</a:tableStyleId>
              </a:tblPr>
              <a:tblGrid>
                <a:gridCol w="1536086"/>
                <a:gridCol w="1272226"/>
                <a:gridCol w="1799946"/>
                <a:gridCol w="1536086"/>
              </a:tblGrid>
              <a:tr h="1001087">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700761">
                <a:tc>
                  <a:txBody>
                    <a:bodyPr/>
                    <a:lstStyle/>
                    <a:p>
                      <a:r>
                        <a:rPr lang="es-CL" dirty="0" smtClean="0"/>
                        <a:t>Capital</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100.000</a:t>
                      </a:r>
                    </a:p>
                    <a:p>
                      <a:r>
                        <a:rPr lang="es-CL" dirty="0" smtClean="0"/>
                        <a:t> </a:t>
                      </a:r>
                      <a:endParaRPr lang="es-CL" dirty="0"/>
                    </a:p>
                  </a:txBody>
                  <a:tcPr/>
                </a:tc>
                <a:tc>
                  <a:txBody>
                    <a:bodyPr/>
                    <a:lstStyle/>
                    <a:p>
                      <a:endParaRPr lang="es-CL" dirty="0"/>
                    </a:p>
                  </a:txBody>
                  <a:tcPr/>
                </a:tc>
              </a:tr>
              <a:tr h="700761">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700761">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mtClean="0"/>
                        <a:t> $</a:t>
                      </a:r>
                      <a:r>
                        <a:rPr lang="es-CL" baseline="0" smtClean="0"/>
                        <a:t>  </a:t>
                      </a:r>
                      <a:r>
                        <a:rPr lang="es-CL"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700761">
                <a:tc>
                  <a:txBody>
                    <a:bodyPr/>
                    <a:lstStyle/>
                    <a:p>
                      <a:r>
                        <a:rPr lang="es-CL" dirty="0" err="1" smtClean="0"/>
                        <a:t>Perd</a:t>
                      </a:r>
                      <a:r>
                        <a:rPr lang="es-CL" dirty="0" smtClean="0"/>
                        <a:t>.</a:t>
                      </a:r>
                      <a:r>
                        <a:rPr lang="es-CL" baseline="0" dirty="0" smtClean="0"/>
                        <a:t> y Gana</a:t>
                      </a:r>
                      <a:r>
                        <a:rPr lang="es-CL" dirty="0" smtClean="0"/>
                        <a:t>.</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utilidad</a:t>
                      </a:r>
                      <a:r>
                        <a:rPr lang="es-CL" baseline="0" dirty="0" smtClean="0">
                          <a:solidFill>
                            <a:schemeClr val="tx1"/>
                          </a:solidFill>
                        </a:rPr>
                        <a:t> </a:t>
                      </a:r>
                      <a:r>
                        <a:rPr lang="es-CL" dirty="0" err="1" smtClean="0">
                          <a:solidFill>
                            <a:schemeClr val="tx1"/>
                          </a:solidFill>
                        </a:rPr>
                        <a:t>ant</a:t>
                      </a:r>
                      <a:r>
                        <a:rPr lang="es-CL" dirty="0" smtClean="0">
                          <a:solidFill>
                            <a:schemeClr val="tx1"/>
                          </a:solidFill>
                        </a:rPr>
                        <a:t>. </a:t>
                      </a:r>
                      <a:r>
                        <a:rPr lang="es-CL" dirty="0" smtClean="0">
                          <a:solidFill>
                            <a:schemeClr val="bg1"/>
                          </a:solidFill>
                        </a:rPr>
                        <a:t>del utilidad</a:t>
                      </a:r>
                      <a:endParaRPr lang="es-CL" dirty="0">
                        <a:solidFill>
                          <a:schemeClr val="bg1"/>
                        </a:solidFill>
                      </a:endParaRPr>
                    </a:p>
                  </a:txBody>
                  <a:tcPr>
                    <a:solidFill>
                      <a:schemeClr val="bg1"/>
                    </a:solidFill>
                  </a:tcPr>
                </a:tc>
              </a:tr>
              <a:tr h="700761">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463662">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399646">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407638">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700761">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700761">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42845938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28600"/>
            <a:ext cx="8082480" cy="432031"/>
          </a:xfrm>
        </p:spPr>
        <p:txBody>
          <a:bodyPr>
            <a:normAutofit fontScale="90000"/>
          </a:bodyPr>
          <a:lstStyle/>
          <a:p>
            <a:r>
              <a:rPr lang="es-CL" sz="2400" dirty="0" smtClean="0">
                <a:latin typeface="Arial" pitchFamily="34" charset="0"/>
                <a:cs typeface="Arial" pitchFamily="34" charset="0"/>
              </a:rPr>
              <a:t>Asientos de Cierre  y Apertura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257800"/>
          </a:xfrm>
        </p:spPr>
        <p:txBody>
          <a:bodyPr/>
          <a:lstStyle/>
          <a:p>
            <a:endParaRPr lang="es-CL" sz="2400" dirty="0"/>
          </a:p>
        </p:txBody>
      </p:sp>
      <p:graphicFrame>
        <p:nvGraphicFramePr>
          <p:cNvPr id="4" name="Tabla 3"/>
          <p:cNvGraphicFramePr>
            <a:graphicFrameLocks noGrp="1"/>
          </p:cNvGraphicFramePr>
          <p:nvPr>
            <p:extLst>
              <p:ext uri="{D42A27DB-BD31-4B8C-83A1-F6EECF244321}">
                <p14:modId xmlns:p14="http://schemas.microsoft.com/office/powerpoint/2010/main" val="1995355940"/>
              </p:ext>
            </p:extLst>
          </p:nvPr>
        </p:nvGraphicFramePr>
        <p:xfrm>
          <a:off x="683568" y="0"/>
          <a:ext cx="6144344" cy="7955280"/>
        </p:xfrm>
        <a:graphic>
          <a:graphicData uri="http://schemas.openxmlformats.org/drawingml/2006/table">
            <a:tbl>
              <a:tblPr firstRow="1" bandRow="1">
                <a:tableStyleId>{5C22544A-7EE6-4342-B048-85BDC9FD1C3A}</a:tableStyleId>
              </a:tblPr>
              <a:tblGrid>
                <a:gridCol w="1536086"/>
                <a:gridCol w="1272226"/>
                <a:gridCol w="1799946"/>
                <a:gridCol w="1536086"/>
              </a:tblGrid>
              <a:tr h="0">
                <a:tc>
                  <a:txBody>
                    <a:bodyPr/>
                    <a:lstStyle/>
                    <a:p>
                      <a:r>
                        <a:rPr lang="es-CL" dirty="0" smtClean="0"/>
                        <a:t>Cuentas </a:t>
                      </a:r>
                      <a:endParaRPr lang="es-CL" dirty="0"/>
                    </a:p>
                  </a:txBody>
                  <a:tcPr/>
                </a:tc>
                <a:tc>
                  <a:txBody>
                    <a:bodyPr/>
                    <a:lstStyle/>
                    <a:p>
                      <a:r>
                        <a:rPr lang="es-CL" dirty="0" smtClean="0"/>
                        <a:t>Debe</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smtClean="0"/>
                    </a:p>
                  </a:txBody>
                  <a:tcPr/>
                </a:tc>
                <a:tc>
                  <a:txBody>
                    <a:bodyPr/>
                    <a:lstStyle/>
                    <a:p>
                      <a:r>
                        <a:rPr lang="es-CL" dirty="0" smtClean="0"/>
                        <a:t>Haber</a:t>
                      </a:r>
                    </a:p>
                    <a:p>
                      <a:pPr marL="0" marR="0" lvl="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  155.000 </a:t>
                      </a:r>
                    </a:p>
                    <a:p>
                      <a:endParaRPr lang="es-CL" dirty="0"/>
                    </a:p>
                  </a:txBody>
                  <a:tcPr/>
                </a:tc>
                <a:tc>
                  <a:txBody>
                    <a:bodyPr/>
                    <a:lstStyle/>
                    <a:p>
                      <a:r>
                        <a:rPr lang="es-CL" dirty="0" smtClean="0"/>
                        <a:t>Nota: Cuentas</a:t>
                      </a:r>
                      <a:r>
                        <a:rPr lang="es-CL" baseline="0" dirty="0" smtClean="0"/>
                        <a:t> reabiertas</a:t>
                      </a:r>
                      <a:endParaRPr lang="es-CL" dirty="0"/>
                    </a:p>
                  </a:txBody>
                  <a:tcPr/>
                </a:tc>
              </a:tr>
              <a:tr h="559610">
                <a:tc>
                  <a:txBody>
                    <a:bodyPr/>
                    <a:lstStyle/>
                    <a:p>
                      <a:r>
                        <a:rPr lang="es-CL" dirty="0" smtClean="0">
                          <a:solidFill>
                            <a:schemeClr val="tx1"/>
                          </a:solidFill>
                        </a:rPr>
                        <a:t>Capital</a:t>
                      </a:r>
                      <a:endParaRPr lang="es-CL" dirty="0">
                        <a:solidFill>
                          <a:schemeClr val="tx1"/>
                        </a:solidFill>
                      </a:endParaRPr>
                    </a:p>
                  </a:txBody>
                  <a:tcPr>
                    <a:solidFill>
                      <a:schemeClr val="bg1"/>
                    </a:solidFill>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1" dirty="0" smtClean="0">
                          <a:solidFill>
                            <a:srgbClr val="FF0000"/>
                          </a:solidFill>
                        </a:rPr>
                        <a:t>$</a:t>
                      </a:r>
                      <a:r>
                        <a:rPr lang="es-CL" b="1" baseline="0" dirty="0" smtClean="0">
                          <a:solidFill>
                            <a:srgbClr val="FF0000"/>
                          </a:solidFill>
                        </a:rPr>
                        <a:t> </a:t>
                      </a:r>
                      <a:r>
                        <a:rPr lang="es-CL" b="1" dirty="0" smtClean="0">
                          <a:solidFill>
                            <a:srgbClr val="FF0000"/>
                          </a:solidFill>
                        </a:rPr>
                        <a:t>100.000</a:t>
                      </a:r>
                    </a:p>
                    <a:p>
                      <a:r>
                        <a:rPr lang="es-CL" dirty="0" smtClean="0"/>
                        <a:t> </a:t>
                      </a:r>
                      <a:endParaRPr lang="es-CL" dirty="0"/>
                    </a:p>
                  </a:txBody>
                  <a:tcPr/>
                </a:tc>
                <a:tc>
                  <a:txBody>
                    <a:bodyPr/>
                    <a:lstStyle/>
                    <a:p>
                      <a:endParaRPr lang="es-CL" dirty="0"/>
                    </a:p>
                  </a:txBody>
                  <a:tcPr>
                    <a:solidFill>
                      <a:schemeClr val="bg1"/>
                    </a:solidFill>
                  </a:tcPr>
                </a:tc>
              </a:tr>
              <a:tr h="434360">
                <a:tc>
                  <a:txBody>
                    <a:bodyPr/>
                    <a:lstStyle/>
                    <a:p>
                      <a:r>
                        <a:rPr lang="es-CL" dirty="0" smtClean="0"/>
                        <a:t>Varios</a:t>
                      </a:r>
                      <a:r>
                        <a:rPr lang="es-CL" baseline="0" dirty="0" smtClean="0"/>
                        <a:t> </a:t>
                      </a:r>
                      <a:r>
                        <a:rPr lang="es-CL" baseline="0" dirty="0" err="1" smtClean="0"/>
                        <a:t>acreed</a:t>
                      </a:r>
                      <a:r>
                        <a:rPr lang="es-CL" baseline="0" dirty="0" smtClean="0"/>
                        <a:t>.</a:t>
                      </a:r>
                      <a:r>
                        <a:rPr lang="es-CL" dirty="0" smtClean="0"/>
                        <a:t> </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   30.000</a:t>
                      </a:r>
                    </a:p>
                    <a:p>
                      <a:r>
                        <a:rPr lang="es-CL" dirty="0" smtClean="0"/>
                        <a:t>                 </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p>
                    <a:p>
                      <a:endParaRPr lang="es-CL" dirty="0"/>
                    </a:p>
                  </a:txBody>
                  <a:tcPr/>
                </a:tc>
              </a:tr>
              <a:tr h="442352">
                <a:tc>
                  <a:txBody>
                    <a:bodyPr/>
                    <a:lstStyle/>
                    <a:p>
                      <a:r>
                        <a:rPr lang="es-CL" dirty="0" smtClean="0"/>
                        <a:t>Proveedores</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baseline="0" dirty="0" smtClean="0"/>
                        <a:t>  </a:t>
                      </a:r>
                      <a:r>
                        <a:rPr lang="es-CL" dirty="0" smtClean="0"/>
                        <a:t>20.000</a:t>
                      </a:r>
                    </a:p>
                    <a:p>
                      <a:r>
                        <a:rPr lang="es-CL" dirty="0" smtClean="0"/>
                        <a:t>             </a:t>
                      </a:r>
                      <a:r>
                        <a:rPr lang="es-CL" baseline="0" dirty="0" smtClean="0"/>
                        <a:t>  </a:t>
                      </a:r>
                      <a:r>
                        <a:rPr lang="es-CL" dirty="0" smtClean="0"/>
                        <a:t>     </a:t>
                      </a:r>
                      <a:endParaRPr lang="es-CL" dirty="0"/>
                    </a:p>
                  </a:txBody>
                  <a:tcPr/>
                </a:tc>
                <a:tc>
                  <a:txBody>
                    <a:bodyPr/>
                    <a:lstStyle/>
                    <a:p>
                      <a:r>
                        <a:rPr lang="es-CL" baseline="0" dirty="0" smtClean="0"/>
                        <a:t> </a:t>
                      </a:r>
                      <a:endParaRPr lang="es-CL" dirty="0"/>
                    </a:p>
                  </a:txBody>
                  <a:tcPr/>
                </a:tc>
              </a:tr>
              <a:tr h="437777">
                <a:tc>
                  <a:txBody>
                    <a:bodyPr/>
                    <a:lstStyle/>
                    <a:p>
                      <a:r>
                        <a:rPr lang="es-CL" dirty="0" err="1" smtClean="0"/>
                        <a:t>Perd</a:t>
                      </a:r>
                      <a:r>
                        <a:rPr lang="es-CL" dirty="0" smtClean="0"/>
                        <a:t>.</a:t>
                      </a:r>
                      <a:r>
                        <a:rPr lang="es-CL" baseline="0" dirty="0" smtClean="0"/>
                        <a:t> y Gana</a:t>
                      </a:r>
                      <a:r>
                        <a:rPr lang="es-CL" dirty="0" smtClean="0"/>
                        <a:t>.</a:t>
                      </a:r>
                      <a:endParaRPr lang="es-CL" dirty="0"/>
                    </a:p>
                  </a:txBody>
                  <a:tcPr>
                    <a:solidFill>
                      <a:srgbClr val="FF0000"/>
                    </a:solidFill>
                  </a:tcPr>
                </a:tc>
                <a:tc>
                  <a:txBody>
                    <a:bodyPr/>
                    <a:lstStyle/>
                    <a:p>
                      <a:r>
                        <a:rPr lang="es-CL" b="1" dirty="0" smtClean="0">
                          <a:solidFill>
                            <a:srgbClr val="FF0000"/>
                          </a:solidFill>
                        </a:rPr>
                        <a:t>$5.000</a:t>
                      </a:r>
                      <a:endParaRPr lang="es-CL" b="1"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a:t>
                      </a:r>
                    </a:p>
                    <a:p>
                      <a:endParaRPr lang="es-CL" dirty="0"/>
                    </a:p>
                  </a:txBody>
                  <a:tcPr>
                    <a:solidFill>
                      <a:srgbClr val="FF0000"/>
                    </a:solidFill>
                  </a:tcPr>
                </a:tc>
                <a:tc>
                  <a:txBody>
                    <a:bodyPr/>
                    <a:lstStyle/>
                    <a:p>
                      <a:r>
                        <a:rPr lang="es-CL" dirty="0" smtClean="0">
                          <a:solidFill>
                            <a:schemeClr val="bg1"/>
                          </a:solidFill>
                        </a:rPr>
                        <a:t> </a:t>
                      </a:r>
                      <a:r>
                        <a:rPr lang="es-CL" dirty="0" smtClean="0">
                          <a:solidFill>
                            <a:schemeClr val="tx1"/>
                          </a:solidFill>
                        </a:rPr>
                        <a:t>cuenta</a:t>
                      </a:r>
                      <a:r>
                        <a:rPr lang="es-CL" baseline="0" dirty="0" smtClean="0">
                          <a:solidFill>
                            <a:schemeClr val="tx1"/>
                          </a:solidFill>
                        </a:rPr>
                        <a:t> saldada</a:t>
                      </a:r>
                      <a:r>
                        <a:rPr lang="es-CL" dirty="0" smtClean="0">
                          <a:solidFill>
                            <a:schemeClr val="tx1"/>
                          </a:solidFill>
                        </a:rPr>
                        <a:t> </a:t>
                      </a:r>
                      <a:endParaRPr lang="es-CL" dirty="0">
                        <a:solidFill>
                          <a:schemeClr val="bg1"/>
                        </a:solidFill>
                      </a:endParaRPr>
                    </a:p>
                  </a:txBody>
                  <a:tcPr>
                    <a:solidFill>
                      <a:srgbClr val="FF0000"/>
                    </a:solidFill>
                  </a:tcPr>
                </a:tc>
              </a:tr>
              <a:tr h="458336">
                <a:tc>
                  <a:txBody>
                    <a:bodyPr/>
                    <a:lstStyle/>
                    <a:p>
                      <a:r>
                        <a:rPr lang="es-CL" dirty="0" smtClean="0"/>
                        <a:t>Bienes</a:t>
                      </a:r>
                      <a:r>
                        <a:rPr lang="es-CL" baseline="0" dirty="0" smtClean="0"/>
                        <a:t> Raíces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$ 50.000</a:t>
                      </a:r>
                    </a:p>
                    <a:p>
                      <a:endParaRPr lang="es-CL" dirty="0"/>
                    </a:p>
                  </a:txBody>
                  <a:tcPr/>
                </a:tc>
                <a:tc>
                  <a:txBody>
                    <a:bodyPr/>
                    <a:lstStyle/>
                    <a:p>
                      <a:endParaRPr lang="es-CL" dirty="0"/>
                    </a:p>
                  </a:txBody>
                  <a:tcPr/>
                </a:tc>
                <a:tc>
                  <a:txBody>
                    <a:bodyPr/>
                    <a:lstStyle/>
                    <a:p>
                      <a:r>
                        <a:rPr lang="es-CL" baseline="0" dirty="0" smtClean="0"/>
                        <a:t> </a:t>
                      </a:r>
                      <a:endParaRPr lang="es-CL" dirty="0"/>
                    </a:p>
                  </a:txBody>
                  <a:tcPr/>
                </a:tc>
              </a:tr>
              <a:tr h="394320">
                <a:tc>
                  <a:txBody>
                    <a:bodyPr/>
                    <a:lstStyle/>
                    <a:p>
                      <a:r>
                        <a:rPr lang="es-CL" dirty="0" smtClean="0"/>
                        <a:t>Mercadería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t>$ </a:t>
                      </a:r>
                      <a:r>
                        <a:rPr lang="es-CL" b="0" dirty="0" smtClean="0">
                          <a:solidFill>
                            <a:schemeClr val="tx1"/>
                          </a:solidFill>
                        </a:rPr>
                        <a:t>70.000</a:t>
                      </a:r>
                    </a:p>
                    <a:p>
                      <a:endParaRPr lang="es-CL" dirty="0">
                        <a:solidFill>
                          <a:srgbClr val="FF0000"/>
                        </a:solidFill>
                      </a:endParaRPr>
                    </a:p>
                  </a:txBody>
                  <a:tcPr/>
                </a:tc>
                <a:tc>
                  <a:txBody>
                    <a:bodyPr/>
                    <a:lstStyle/>
                    <a:p>
                      <a:endParaRPr lang="es-CL" b="0" dirty="0">
                        <a:solidFill>
                          <a:schemeClr val="tx1"/>
                        </a:solidFill>
                      </a:endParaRPr>
                    </a:p>
                  </a:txBody>
                  <a:tcPr/>
                </a:tc>
                <a:tc>
                  <a:txBody>
                    <a:bodyPr/>
                    <a:lstStyle/>
                    <a:p>
                      <a:r>
                        <a:rPr lang="es-CL" b="1" baseline="0" dirty="0" smtClean="0">
                          <a:solidFill>
                            <a:srgbClr val="FF0000"/>
                          </a:solidFill>
                        </a:rPr>
                        <a:t>  </a:t>
                      </a:r>
                      <a:endParaRPr lang="es-CL" b="0" dirty="0">
                        <a:solidFill>
                          <a:schemeClr val="tx1"/>
                        </a:solidFill>
                      </a:endParaRPr>
                    </a:p>
                  </a:txBody>
                  <a:tcPr/>
                </a:tc>
              </a:tr>
              <a:tr h="559610">
                <a:tc>
                  <a:txBody>
                    <a:bodyPr/>
                    <a:lstStyle/>
                    <a:p>
                      <a:r>
                        <a:rPr lang="es-CL" dirty="0" smtClean="0"/>
                        <a:t>Var.</a:t>
                      </a:r>
                      <a:r>
                        <a:rPr lang="es-CL" baseline="0" dirty="0" smtClean="0"/>
                        <a:t> Deudo.</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$ 15.000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482312">
                <a:tc>
                  <a:txBody>
                    <a:bodyPr/>
                    <a:lstStyle/>
                    <a:p>
                      <a:r>
                        <a:rPr lang="es-CL" dirty="0" smtClean="0"/>
                        <a:t>Banco chile</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9.000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r h="559610">
                <a:tc>
                  <a:txBody>
                    <a:bodyPr/>
                    <a:lstStyle/>
                    <a:p>
                      <a:r>
                        <a:rPr lang="es-CL" baseline="0" dirty="0" smtClean="0"/>
                        <a:t>reserva eventualidad</a:t>
                      </a:r>
                      <a:endParaRPr lang="es-CL" dirty="0"/>
                    </a:p>
                  </a:txBody>
                  <a:tcPr>
                    <a:solidFill>
                      <a:srgbClr val="FF0000"/>
                    </a:solidFill>
                  </a:tcPr>
                </a:tc>
                <a:tc>
                  <a:txBody>
                    <a:bodyPr/>
                    <a:lstStyle/>
                    <a:p>
                      <a:endParaRPr lang="es-CL" dirty="0">
                        <a:solidFill>
                          <a:schemeClr val="tx1"/>
                        </a:solidFill>
                      </a:endParaRPr>
                    </a:p>
                  </a:txBody>
                  <a:tcPr/>
                </a:tc>
                <a:tc>
                  <a:txBody>
                    <a:bodyPr/>
                    <a:lstStyle/>
                    <a:p>
                      <a:r>
                        <a:rPr lang="es-CL" b="0" dirty="0" smtClean="0">
                          <a:solidFill>
                            <a:schemeClr val="tx1"/>
                          </a:solidFill>
                        </a:rPr>
                        <a:t>$5.000</a:t>
                      </a:r>
                      <a:endParaRPr lang="es-CL" b="0" dirty="0">
                        <a:solidFill>
                          <a:schemeClr val="tx1"/>
                        </a:solidFill>
                      </a:endParaRPr>
                    </a:p>
                  </a:txBody>
                  <a:tcPr>
                    <a:solidFill>
                      <a:srgbClr val="FF0000"/>
                    </a:solidFill>
                  </a:tcPr>
                </a:tc>
                <a:tc>
                  <a:txBody>
                    <a:bodyPr/>
                    <a:lstStyle/>
                    <a:p>
                      <a:endParaRPr lang="es-CL" b="1" dirty="0">
                        <a:solidFill>
                          <a:srgbClr val="FF0000"/>
                        </a:solidFill>
                      </a:endParaRPr>
                    </a:p>
                  </a:txBody>
                  <a:tcPr/>
                </a:tc>
              </a:tr>
              <a:tr h="282272">
                <a:tc>
                  <a:txBody>
                    <a:bodyPr/>
                    <a:lstStyle/>
                    <a:p>
                      <a:r>
                        <a:rPr lang="es-CL" dirty="0" smtClean="0"/>
                        <a:t>Caja</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a:t>
                      </a:r>
                      <a:r>
                        <a:rPr lang="es-CL" b="1" dirty="0" smtClean="0">
                          <a:solidFill>
                            <a:schemeClr val="tx1"/>
                          </a:solidFill>
                        </a:rPr>
                        <a:t> </a:t>
                      </a:r>
                      <a:r>
                        <a:rPr lang="es-CL" b="0" dirty="0" smtClean="0">
                          <a:solidFill>
                            <a:schemeClr val="tx1"/>
                          </a:solidFill>
                        </a:rPr>
                        <a:t>1000</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b="1" dirty="0" smtClean="0">
                        <a:solidFill>
                          <a:srgbClr val="FF0000"/>
                        </a:solidFill>
                      </a:endParaRPr>
                    </a:p>
                    <a:p>
                      <a:endParaRPr lang="es-CL" b="1" dirty="0">
                        <a:solidFill>
                          <a:srgbClr val="FF0000"/>
                        </a:solidFill>
                      </a:endParaRPr>
                    </a:p>
                  </a:txBody>
                  <a:tcPr/>
                </a:tc>
              </a:tr>
              <a:tr h="559610">
                <a:tc>
                  <a:txBody>
                    <a:bodyPr/>
                    <a:lstStyle/>
                    <a:p>
                      <a:r>
                        <a:rPr lang="es-CL" dirty="0" smtClean="0"/>
                        <a:t>Muebles</a:t>
                      </a:r>
                      <a:r>
                        <a:rPr lang="es-CL" baseline="0" dirty="0" smtClean="0"/>
                        <a:t> y Útiles</a:t>
                      </a: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b="0" dirty="0" smtClean="0">
                          <a:solidFill>
                            <a:schemeClr val="tx1"/>
                          </a:solidFill>
                        </a:rPr>
                        <a:t>$ 10.000             </a:t>
                      </a:r>
                    </a:p>
                    <a:p>
                      <a:endParaRPr lang="es-CL" dirty="0">
                        <a:solidFill>
                          <a:schemeClr val="tx1"/>
                        </a:solidFill>
                      </a:endParaRPr>
                    </a:p>
                  </a:txBody>
                  <a:tcPr/>
                </a:tc>
                <a:tc>
                  <a:txBody>
                    <a:bodyPr/>
                    <a:lstStyle/>
                    <a:p>
                      <a:endParaRPr lang="es-CL" b="0" dirty="0">
                        <a:solidFill>
                          <a:schemeClr val="tx1"/>
                        </a:solidFill>
                      </a:endParaRPr>
                    </a:p>
                  </a:txBody>
                  <a:tcPr/>
                </a:tc>
                <a:tc>
                  <a:txBody>
                    <a:bodyPr/>
                    <a:lstStyle/>
                    <a:p>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6949062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Utilidades. </a:t>
            </a:r>
            <a:endParaRPr lang="es-CL" u="sng" dirty="0"/>
          </a:p>
          <a:p>
            <a:r>
              <a:rPr lang="es-CL" b="1" u="sng" dirty="0"/>
              <a:t>4</a:t>
            </a:r>
            <a:r>
              <a:rPr lang="es-CL" b="1" u="sng" dirty="0" smtClean="0"/>
              <a:t>.-Se opte por retiro de utilidades por parte de los dueños. </a:t>
            </a:r>
            <a:r>
              <a:rPr lang="es-CL" dirty="0" smtClean="0"/>
              <a:t> </a:t>
            </a:r>
            <a:r>
              <a:rPr lang="es-CL" dirty="0"/>
              <a:t>L</a:t>
            </a:r>
            <a:r>
              <a:rPr lang="es-CL" dirty="0" smtClean="0"/>
              <a:t>os dueños de la empresa pueden decidir el retiro del todo o parte delas utilidades por medio de su cuenta particular, a saber:</a:t>
            </a:r>
          </a:p>
          <a:p>
            <a:endParaRPr lang="es-CL" dirty="0"/>
          </a:p>
        </p:txBody>
      </p:sp>
    </p:spTree>
    <p:extLst>
      <p:ext uri="{BB962C8B-B14F-4D97-AF65-F5344CB8AC3E}">
        <p14:creationId xmlns:p14="http://schemas.microsoft.com/office/powerpoint/2010/main" val="26689755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a:t>
            </a:r>
          </a:p>
          <a:p>
            <a:r>
              <a:rPr lang="es-CL" b="1" u="sng" dirty="0" smtClean="0"/>
              <a:t>Paso 1: Saldar cuenta </a:t>
            </a:r>
          </a:p>
          <a:p>
            <a:pPr marL="0" indent="0">
              <a:buNone/>
            </a:pPr>
            <a:r>
              <a:rPr lang="es-CL" b="1" u="sng" dirty="0" smtClean="0"/>
              <a:t> </a:t>
            </a:r>
            <a:endParaRPr lang="es-CL" u="sng" dirty="0"/>
          </a:p>
          <a:p>
            <a:r>
              <a:rPr lang="es-CL" dirty="0" smtClean="0"/>
              <a:t>Perdidas y ganancias               $</a:t>
            </a:r>
            <a:r>
              <a:rPr lang="es-CL" dirty="0"/>
              <a:t>5</a:t>
            </a:r>
            <a:r>
              <a:rPr lang="es-CL" dirty="0" smtClean="0"/>
              <a:t>.000</a:t>
            </a:r>
            <a:endParaRPr lang="es-CL" dirty="0"/>
          </a:p>
          <a:p>
            <a:r>
              <a:rPr lang="es-CL" dirty="0" smtClean="0"/>
              <a:t>                                   a</a:t>
            </a:r>
          </a:p>
          <a:p>
            <a:r>
              <a:rPr lang="es-CL" dirty="0"/>
              <a:t> </a:t>
            </a:r>
            <a:r>
              <a:rPr lang="es-CL" dirty="0" smtClean="0"/>
              <a:t>               Cuenta </a:t>
            </a:r>
            <a:r>
              <a:rPr lang="es-CL" dirty="0"/>
              <a:t>particular Socio </a:t>
            </a:r>
            <a:r>
              <a:rPr lang="es-CL" dirty="0" smtClean="0"/>
              <a:t>       $</a:t>
            </a:r>
            <a:r>
              <a:rPr lang="es-CL" dirty="0"/>
              <a:t>5.000</a:t>
            </a:r>
          </a:p>
          <a:p>
            <a:endParaRPr lang="es-CL" dirty="0"/>
          </a:p>
        </p:txBody>
      </p:sp>
    </p:spTree>
    <p:extLst>
      <p:ext uri="{BB962C8B-B14F-4D97-AF65-F5344CB8AC3E}">
        <p14:creationId xmlns:p14="http://schemas.microsoft.com/office/powerpoint/2010/main" val="25539561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retiro utilidad.</a:t>
            </a:r>
          </a:p>
          <a:p>
            <a:r>
              <a:rPr lang="es-CL" b="1" u="sng" dirty="0" smtClean="0"/>
              <a:t>Paso 2: Pagar a socio</a:t>
            </a:r>
          </a:p>
          <a:p>
            <a:pPr marL="0" indent="0">
              <a:buNone/>
            </a:pPr>
            <a:r>
              <a:rPr lang="es-CL" b="1" u="sng" dirty="0" smtClean="0"/>
              <a:t> </a:t>
            </a:r>
            <a:endParaRPr lang="es-CL" u="sng" dirty="0"/>
          </a:p>
          <a:p>
            <a:r>
              <a:rPr lang="es-CL" dirty="0"/>
              <a:t> Cuenta particular Socio        </a:t>
            </a:r>
            <a:r>
              <a:rPr lang="es-CL" dirty="0" smtClean="0"/>
              <a:t>$</a:t>
            </a:r>
            <a:r>
              <a:rPr lang="es-CL" dirty="0"/>
              <a:t>5</a:t>
            </a:r>
            <a:r>
              <a:rPr lang="es-CL" dirty="0" smtClean="0"/>
              <a:t>.000</a:t>
            </a:r>
            <a:endParaRPr lang="es-CL" dirty="0"/>
          </a:p>
          <a:p>
            <a:r>
              <a:rPr lang="es-CL" dirty="0" smtClean="0"/>
              <a:t>                                   a</a:t>
            </a:r>
          </a:p>
          <a:p>
            <a:r>
              <a:rPr lang="es-CL" dirty="0" smtClean="0"/>
              <a:t>                      CAJA                           $5.000</a:t>
            </a:r>
            <a:endParaRPr lang="es-CL" dirty="0"/>
          </a:p>
          <a:p>
            <a:endParaRPr lang="es-CL" dirty="0"/>
          </a:p>
        </p:txBody>
      </p:sp>
    </p:spTree>
    <p:extLst>
      <p:ext uri="{BB962C8B-B14F-4D97-AF65-F5344CB8AC3E}">
        <p14:creationId xmlns:p14="http://schemas.microsoft.com/office/powerpoint/2010/main" val="18927665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 </a:t>
            </a:r>
            <a:endParaRPr lang="es-CL" u="sng" dirty="0"/>
          </a:p>
          <a:p>
            <a:r>
              <a:rPr lang="es-CL" dirty="0" smtClean="0"/>
              <a:t>Tomando como base las mismas cuentas y sus respectivos saldos que fueron utilizadas para ejemplificar el asiento de cierre, se tiene que : </a:t>
            </a:r>
          </a:p>
          <a:p>
            <a:r>
              <a:rPr lang="es-CL" b="1" u="sng" dirty="0"/>
              <a:t>1</a:t>
            </a:r>
            <a:r>
              <a:rPr lang="es-CL" b="1" u="sng" dirty="0" smtClean="0"/>
              <a:t>.-Disminución de Capital . </a:t>
            </a:r>
            <a:r>
              <a:rPr lang="es-CL" dirty="0"/>
              <a:t>El o los dueños de la empresa pueden decidir que </a:t>
            </a:r>
            <a:r>
              <a:rPr lang="es-CL" dirty="0" smtClean="0"/>
              <a:t>la  pérdida generada  sea absorbida disminuyendo el Capital de la empresa. </a:t>
            </a:r>
            <a:endParaRPr lang="es-CL" dirty="0"/>
          </a:p>
          <a:p>
            <a:endParaRPr lang="es-CL" dirty="0"/>
          </a:p>
        </p:txBody>
      </p:sp>
    </p:spTree>
    <p:extLst>
      <p:ext uri="{BB962C8B-B14F-4D97-AF65-F5344CB8AC3E}">
        <p14:creationId xmlns:p14="http://schemas.microsoft.com/office/powerpoint/2010/main" val="98699270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a:t>
            </a:r>
          </a:p>
          <a:p>
            <a:pPr marL="0" indent="0">
              <a:buNone/>
            </a:pPr>
            <a:r>
              <a:rPr lang="es-CL" b="1" u="sng" dirty="0" smtClean="0"/>
              <a:t> </a:t>
            </a:r>
            <a:endParaRPr lang="es-CL" u="sng" dirty="0"/>
          </a:p>
          <a:p>
            <a:r>
              <a:rPr lang="es-CL" dirty="0" smtClean="0"/>
              <a:t>Perdidas y ganancias               $</a:t>
            </a:r>
            <a:r>
              <a:rPr lang="es-CL" dirty="0"/>
              <a:t>40.000</a:t>
            </a:r>
          </a:p>
          <a:p>
            <a:r>
              <a:rPr lang="es-CL" dirty="0" smtClean="0"/>
              <a:t>                              a</a:t>
            </a:r>
          </a:p>
          <a:p>
            <a:r>
              <a:rPr lang="es-CL" dirty="0"/>
              <a:t> </a:t>
            </a:r>
            <a:r>
              <a:rPr lang="es-CL" dirty="0" smtClean="0"/>
              <a:t>                              Capital                    $40.000</a:t>
            </a:r>
            <a:endParaRPr lang="es-CL" dirty="0"/>
          </a:p>
          <a:p>
            <a:endParaRPr lang="es-CL" dirty="0"/>
          </a:p>
        </p:txBody>
      </p:sp>
    </p:spTree>
    <p:extLst>
      <p:ext uri="{BB962C8B-B14F-4D97-AF65-F5344CB8AC3E}">
        <p14:creationId xmlns:p14="http://schemas.microsoft.com/office/powerpoint/2010/main" val="5770774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 </a:t>
            </a:r>
            <a:endParaRPr lang="es-CL" u="sng" dirty="0"/>
          </a:p>
          <a:p>
            <a:r>
              <a:rPr lang="es-CL" dirty="0" smtClean="0"/>
              <a:t>Tomando como base las mismas cuentas y sus respectivos saldos que fueron utilizadas para ejemplificar el asiento de cierre, se tiene que : </a:t>
            </a:r>
          </a:p>
          <a:p>
            <a:r>
              <a:rPr lang="es-CL" b="1" u="sng" dirty="0"/>
              <a:t>2</a:t>
            </a:r>
            <a:r>
              <a:rPr lang="es-CL" b="1" u="sng" dirty="0" smtClean="0"/>
              <a:t>.-Absorver la pérdida con utilidades acumuladas o bien con las utilidades de futuros ejercicios .</a:t>
            </a:r>
            <a:r>
              <a:rPr lang="es-CL" dirty="0" smtClean="0"/>
              <a:t> </a:t>
            </a:r>
            <a:endParaRPr lang="es-CL" dirty="0"/>
          </a:p>
          <a:p>
            <a:endParaRPr lang="es-CL" dirty="0"/>
          </a:p>
        </p:txBody>
      </p:sp>
    </p:spTree>
    <p:extLst>
      <p:ext uri="{BB962C8B-B14F-4D97-AF65-F5344CB8AC3E}">
        <p14:creationId xmlns:p14="http://schemas.microsoft.com/office/powerpoint/2010/main" val="10220395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r>
              <a:rPr lang="es-CL" dirty="0"/>
              <a:t> </a:t>
            </a:r>
            <a:r>
              <a:rPr lang="es-CL" b="1" u="sng" dirty="0" smtClean="0"/>
              <a:t>Posibilidades caso de Pérdidas.</a:t>
            </a:r>
          </a:p>
          <a:p>
            <a:pPr marL="0" indent="0">
              <a:buNone/>
            </a:pPr>
            <a:r>
              <a:rPr lang="es-CL" b="1" u="sng" dirty="0" smtClean="0"/>
              <a:t> </a:t>
            </a:r>
            <a:endParaRPr lang="es-CL" u="sng" dirty="0"/>
          </a:p>
          <a:p>
            <a:r>
              <a:rPr lang="es-CL" dirty="0" smtClean="0"/>
              <a:t>Perdidas ejercicio año </a:t>
            </a:r>
            <a:r>
              <a:rPr lang="es-CL" smtClean="0"/>
              <a:t>1        </a:t>
            </a:r>
            <a:r>
              <a:rPr lang="es-CL" dirty="0" smtClean="0"/>
              <a:t>$</a:t>
            </a:r>
            <a:r>
              <a:rPr lang="es-CL" dirty="0"/>
              <a:t>40.000</a:t>
            </a:r>
          </a:p>
          <a:p>
            <a:r>
              <a:rPr lang="es-CL" dirty="0" smtClean="0"/>
              <a:t>                              a</a:t>
            </a:r>
          </a:p>
          <a:p>
            <a:r>
              <a:rPr lang="es-CL" dirty="0"/>
              <a:t> </a:t>
            </a:r>
            <a:r>
              <a:rPr lang="es-CL" dirty="0" smtClean="0"/>
              <a:t>         </a:t>
            </a:r>
            <a:r>
              <a:rPr lang="es-CL" dirty="0" err="1" smtClean="0"/>
              <a:t>Perd</a:t>
            </a:r>
            <a:r>
              <a:rPr lang="es-CL" dirty="0"/>
              <a:t> </a:t>
            </a:r>
            <a:r>
              <a:rPr lang="es-CL" dirty="0" smtClean="0"/>
              <a:t>y </a:t>
            </a:r>
            <a:r>
              <a:rPr lang="es-CL" dirty="0" err="1" smtClean="0"/>
              <a:t>Gananc</a:t>
            </a:r>
            <a:r>
              <a:rPr lang="es-CL" dirty="0" smtClean="0"/>
              <a:t>.                       $</a:t>
            </a:r>
            <a:r>
              <a:rPr lang="es-CL" dirty="0"/>
              <a:t>40.000</a:t>
            </a:r>
          </a:p>
          <a:p>
            <a:endParaRPr lang="es-CL" dirty="0"/>
          </a:p>
        </p:txBody>
      </p:sp>
    </p:spTree>
    <p:extLst>
      <p:ext uri="{BB962C8B-B14F-4D97-AF65-F5344CB8AC3E}">
        <p14:creationId xmlns:p14="http://schemas.microsoft.com/office/powerpoint/2010/main" val="16226994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fontScale="92500" lnSpcReduction="10000"/>
          </a:bodyPr>
          <a:lstStyle/>
          <a:p>
            <a:endParaRPr lang="es-CL" dirty="0"/>
          </a:p>
          <a:p>
            <a:r>
              <a:rPr lang="es-CL" dirty="0"/>
              <a:t> </a:t>
            </a:r>
            <a:r>
              <a:rPr lang="es-CL" b="1" u="sng" dirty="0" smtClean="0"/>
              <a:t>Posibilidades caso de Pérdidas. </a:t>
            </a:r>
            <a:endParaRPr lang="es-CL" u="sng" dirty="0"/>
          </a:p>
          <a:p>
            <a:r>
              <a:rPr lang="es-CL" dirty="0" smtClean="0"/>
              <a:t>Tomando como base las mismas cuentas y sus respectivos saldos que fueron utilizadas para ejemplificar el asiento de cierre, se tiene que : </a:t>
            </a:r>
          </a:p>
          <a:p>
            <a:r>
              <a:rPr lang="es-CL" b="1" u="sng" dirty="0"/>
              <a:t>3</a:t>
            </a:r>
            <a:r>
              <a:rPr lang="es-CL" b="1" u="sng" dirty="0" smtClean="0"/>
              <a:t>.-Absorver la pérdida con aportes adicionales de los socios .</a:t>
            </a:r>
            <a:r>
              <a:rPr lang="es-CL" dirty="0" smtClean="0"/>
              <a:t> </a:t>
            </a:r>
          </a:p>
          <a:p>
            <a:r>
              <a:rPr lang="es-CL" dirty="0" smtClean="0"/>
              <a:t>Caja                                         $40.000</a:t>
            </a:r>
          </a:p>
          <a:p>
            <a:r>
              <a:rPr lang="es-CL" dirty="0" smtClean="0"/>
              <a:t>         a</a:t>
            </a:r>
          </a:p>
          <a:p>
            <a:r>
              <a:rPr lang="es-CL" dirty="0"/>
              <a:t> </a:t>
            </a:r>
            <a:r>
              <a:rPr lang="es-CL" dirty="0" smtClean="0"/>
              <a:t>             Perdidas y ganancias                    $40.000</a:t>
            </a:r>
            <a:endParaRPr lang="es-CL" dirty="0"/>
          </a:p>
          <a:p>
            <a:endParaRPr lang="es-CL" dirty="0"/>
          </a:p>
        </p:txBody>
      </p:sp>
    </p:spTree>
    <p:extLst>
      <p:ext uri="{BB962C8B-B14F-4D97-AF65-F5344CB8AC3E}">
        <p14:creationId xmlns:p14="http://schemas.microsoft.com/office/powerpoint/2010/main" val="25341875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a:t>
            </a:r>
            <a:r>
              <a:rPr lang="es-CL" dirty="0" smtClean="0">
                <a:hlinkClick r:id="rId2" action="ppaction://hlinkfile"/>
              </a:rPr>
              <a:t>Ejercicio</a:t>
            </a:r>
            <a:r>
              <a:rPr lang="es-CL" dirty="0" smtClean="0"/>
              <a:t> Aplicado</a:t>
            </a:r>
            <a:endParaRPr lang="es-CL" dirty="0"/>
          </a:p>
        </p:txBody>
      </p:sp>
    </p:spTree>
    <p:extLst>
      <p:ext uri="{BB962C8B-B14F-4D97-AF65-F5344CB8AC3E}">
        <p14:creationId xmlns:p14="http://schemas.microsoft.com/office/powerpoint/2010/main" val="21159427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a:t>
            </a:r>
            <a:r>
              <a:rPr lang="es-CL" dirty="0" smtClean="0">
                <a:hlinkClick r:id="rId2" action="ppaction://hlinkfile"/>
              </a:rPr>
              <a:t>Preguntas</a:t>
            </a:r>
            <a:endParaRPr lang="es-CL" dirty="0"/>
          </a:p>
        </p:txBody>
      </p:sp>
    </p:spTree>
    <p:extLst>
      <p:ext uri="{BB962C8B-B14F-4D97-AF65-F5344CB8AC3E}">
        <p14:creationId xmlns:p14="http://schemas.microsoft.com/office/powerpoint/2010/main" val="35114570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Asientos de Cierre  y Apertura</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FIN</a:t>
            </a:r>
            <a:endParaRPr lang="es-CL" dirty="0"/>
          </a:p>
        </p:txBody>
      </p:sp>
    </p:spTree>
    <p:extLst>
      <p:ext uri="{BB962C8B-B14F-4D97-AF65-F5344CB8AC3E}">
        <p14:creationId xmlns:p14="http://schemas.microsoft.com/office/powerpoint/2010/main" val="4292675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1006</TotalTime>
  <Words>1971</Words>
  <Application>Microsoft Office PowerPoint</Application>
  <PresentationFormat>Presentación en pantalla (4:3)</PresentationFormat>
  <Paragraphs>456</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Intermedio</vt:lpstr>
      <vt:lpstr>CIERRE Y APERTURA DE LOS REGISTROS CONTABLES Y TRATAMIENTO DE LOS RESULTADOS</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lpstr>Asientos de Cierre  y Apertura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Personal</cp:lastModifiedBy>
  <cp:revision>156</cp:revision>
  <dcterms:created xsi:type="dcterms:W3CDTF">2020-01-11T16:23:14Z</dcterms:created>
  <dcterms:modified xsi:type="dcterms:W3CDTF">2021-09-21T20:03:25Z</dcterms:modified>
</cp:coreProperties>
</file>