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280" r:id="rId3"/>
    <p:sldId id="262" r:id="rId4"/>
    <p:sldId id="285" r:id="rId5"/>
    <p:sldId id="260" r:id="rId6"/>
    <p:sldId id="286" r:id="rId7"/>
    <p:sldId id="259" r:id="rId8"/>
    <p:sldId id="263" r:id="rId9"/>
    <p:sldId id="287" r:id="rId10"/>
    <p:sldId id="288" r:id="rId11"/>
    <p:sldId id="289" r:id="rId12"/>
    <p:sldId id="290" r:id="rId13"/>
    <p:sldId id="283" r:id="rId14"/>
    <p:sldId id="284" r:id="rId15"/>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snapVertSplitter="1" vertBarState="minimized" horzBarState="maximized">
    <p:restoredLeft sz="15619"/>
    <p:restoredTop sz="94625"/>
  </p:normalViewPr>
  <p:slideViewPr>
    <p:cSldViewPr>
      <p:cViewPr varScale="1">
        <p:scale>
          <a:sx n="66" d="100"/>
          <a:sy n="66" d="100"/>
        </p:scale>
        <p:origin x="-1672" y="-68"/>
      </p:cViewPr>
      <p:guideLst>
        <p:guide orient="horz" pos="2160"/>
        <p:guide pos="2880"/>
      </p:guideLst>
    </p:cSldViewPr>
  </p:slideViewPr>
  <p:notesTextViewPr>
    <p:cViewPr>
      <p:scale>
        <a:sx n="100" d="100"/>
        <a:sy n="100" d="100"/>
      </p:scale>
      <p:origin x="0" y="0"/>
    </p:cViewPr>
  </p:notesTextViewPr>
  <p:sorterViewPr>
    <p:cViewPr>
      <p:scale>
        <a:sx n="80" d="100"/>
        <a:sy n="8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1B42A5-DCBD-445D-A18F-604300C2E831}" type="datetimeFigureOut">
              <a:rPr lang="es-CL" smtClean="0"/>
              <a:pPr/>
              <a:t>26-02-2021</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256907-65FA-4ADD-AF03-B65FD77BC70C}" type="slidenum">
              <a:rPr lang="es-CL" smtClean="0"/>
              <a:pPr/>
              <a:t>‹Nº›</a:t>
            </a:fld>
            <a:endParaRPr lang="es-C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fld id="{5407578E-466B-4C24-AD4D-A822DFFABDBD}" type="datetimeFigureOut">
              <a:rPr lang="es-CL" smtClean="0"/>
              <a:pPr/>
              <a:t>26-02-2021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5407578E-466B-4C24-AD4D-A822DFFABDBD}" type="datetimeFigureOut">
              <a:rPr lang="es-CL" smtClean="0"/>
              <a:pPr/>
              <a:t>26-02-2021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5407578E-466B-4C24-AD4D-A822DFFABDBD}" type="datetimeFigureOut">
              <a:rPr lang="es-CL" smtClean="0"/>
              <a:pPr/>
              <a:t>26-02-2021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fld id="{5407578E-466B-4C24-AD4D-A822DFFABDBD}" type="datetimeFigureOut">
              <a:rPr lang="es-CL" smtClean="0"/>
              <a:pPr/>
              <a:t>26-02-2021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fld id="{5407578E-466B-4C24-AD4D-A822DFFABDBD}" type="datetimeFigureOut">
              <a:rPr lang="es-CL" smtClean="0"/>
              <a:pPr/>
              <a:t>26-02-2021</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fld id="{5407578E-466B-4C24-AD4D-A822DFFABDBD}" type="datetimeFigureOut">
              <a:rPr lang="es-CL" smtClean="0"/>
              <a:pPr/>
              <a:t>26-02-2021</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407578E-466B-4C24-AD4D-A822DFFABDBD}" type="datetimeFigureOut">
              <a:rPr lang="es-CL" smtClean="0"/>
              <a:pPr/>
              <a:t>26-02-2021</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5407578E-466B-4C24-AD4D-A822DFFABDBD}" type="datetimeFigureOut">
              <a:rPr lang="es-CL" smtClean="0"/>
              <a:pPr/>
              <a:t>26-02-2021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5407578E-466B-4C24-AD4D-A822DFFABDBD}" type="datetimeFigureOut">
              <a:rPr lang="es-CL" smtClean="0"/>
              <a:pPr/>
              <a:t>26-02-2021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5407578E-466B-4C24-AD4D-A822DFFABDBD}" type="datetimeFigureOut">
              <a:rPr lang="es-CL" smtClean="0"/>
              <a:pPr/>
              <a:t>26-02-2021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5407578E-466B-4C24-AD4D-A822DFFABDBD}" type="datetimeFigureOut">
              <a:rPr lang="es-CL" smtClean="0"/>
              <a:pPr/>
              <a:t>26-02-2021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3F59EA38-B63E-45A1-8AA0-B0C9DA1120CB}" type="slidenum">
              <a:rPr lang="es-CL" smtClean="0"/>
              <a:pPr/>
              <a:t>‹Nº›</a:t>
            </a:fld>
            <a:endParaRPr lang="es-C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9 Triángulo rectángulo"/>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Título"/>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grpSp>
        <p:nvGrpSpPr>
          <p:cNvPr id="2" name="1 Grupo"/>
          <p:cNvGrpSpPr/>
          <p:nvPr/>
        </p:nvGrpSpPr>
        <p:grpSpPr>
          <a:xfrm>
            <a:off x="-3765" y="4953000"/>
            <a:ext cx="9147765" cy="1912088"/>
            <a:chOff x="-3765" y="4832896"/>
            <a:chExt cx="9147765" cy="2032192"/>
          </a:xfrm>
        </p:grpSpPr>
        <p:sp>
          <p:nvSpPr>
            <p:cNvPr id="7" name="6 Forma libre"/>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7 Forma libre"/>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29 Marcador de fecha"/>
          <p:cNvSpPr>
            <a:spLocks noGrp="1"/>
          </p:cNvSpPr>
          <p:nvPr>
            <p:ph type="dt" sz="half" idx="10"/>
          </p:nvPr>
        </p:nvSpPr>
        <p:spPr/>
        <p:txBody>
          <a:bodyPr/>
          <a:lstStyle>
            <a:lvl1pPr>
              <a:defRPr>
                <a:solidFill>
                  <a:srgbClr val="FFFFFF"/>
                </a:solidFill>
              </a:defRPr>
            </a:lvl1pPr>
            <a:extLst/>
          </a:lstStyle>
          <a:p>
            <a:fld id="{5407578E-466B-4C24-AD4D-A822DFFABDBD}" type="datetimeFigureOut">
              <a:rPr lang="es-CL" smtClean="0"/>
              <a:pPr/>
              <a:t>26-02-2021</a:t>
            </a:fld>
            <a:endParaRPr lang="es-CL"/>
          </a:p>
        </p:txBody>
      </p:sp>
      <p:sp>
        <p:nvSpPr>
          <p:cNvPr id="19" name="18 Marcador de pie de página"/>
          <p:cNvSpPr>
            <a:spLocks noGrp="1"/>
          </p:cNvSpPr>
          <p:nvPr>
            <p:ph type="ftr" sz="quarter" idx="11"/>
          </p:nvPr>
        </p:nvSpPr>
        <p:spPr/>
        <p:txBody>
          <a:bodyPr/>
          <a:lstStyle>
            <a:lvl1pPr>
              <a:defRPr>
                <a:solidFill>
                  <a:schemeClr val="accent1">
                    <a:tint val="20000"/>
                  </a:schemeClr>
                </a:solidFill>
              </a:defRPr>
            </a:lvl1pPr>
            <a:extLst/>
          </a:lstStyle>
          <a:p>
            <a:endParaRPr lang="es-CL"/>
          </a:p>
        </p:txBody>
      </p:sp>
      <p:sp>
        <p:nvSpPr>
          <p:cNvPr id="27" name="26 Marcador de número de diapositiva"/>
          <p:cNvSpPr>
            <a:spLocks noGrp="1"/>
          </p:cNvSpPr>
          <p:nvPr>
            <p:ph type="sldNum" sz="quarter" idx="12"/>
          </p:nvPr>
        </p:nvSpPr>
        <p:spPr/>
        <p:txBody>
          <a:bodyPr/>
          <a:lstStyle>
            <a:lvl1pPr>
              <a:defRPr>
                <a:solidFill>
                  <a:srgbClr val="FFFFFF"/>
                </a:solidFill>
              </a:defRPr>
            </a:lvl1pPr>
            <a:extLst/>
          </a:lstStyle>
          <a:p>
            <a:fld id="{3F59EA38-B63E-45A1-8AA0-B0C9DA1120CB}" type="slidenum">
              <a:rPr lang="es-CL" smtClean="0"/>
              <a:pPr/>
              <a:t>‹Nº›</a:t>
            </a:fld>
            <a:endParaRPr lang="es-C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5407578E-466B-4C24-AD4D-A822DFFABDBD}" type="datetimeFigureOut">
              <a:rPr lang="es-CL" smtClean="0"/>
              <a:pPr/>
              <a:t>26-02-2021</a:t>
            </a:fld>
            <a:endParaRPr lang="es-CL"/>
          </a:p>
        </p:txBody>
      </p:sp>
      <p:sp>
        <p:nvSpPr>
          <p:cNvPr id="5" name="4 Marcador de pie de página"/>
          <p:cNvSpPr>
            <a:spLocks noGrp="1"/>
          </p:cNvSpPr>
          <p:nvPr>
            <p:ph type="ftr" sz="quarter" idx="11"/>
          </p:nvPr>
        </p:nvSpPr>
        <p:spPr/>
        <p:txBody>
          <a:bodyPr/>
          <a:lstStyle>
            <a:extLst/>
          </a:lstStyle>
          <a:p>
            <a:endParaRPr lang="es-CL"/>
          </a:p>
        </p:txBody>
      </p:sp>
      <p:sp>
        <p:nvSpPr>
          <p:cNvPr id="6" name="5 Marcador de número de diapositiva"/>
          <p:cNvSpPr>
            <a:spLocks noGrp="1"/>
          </p:cNvSpPr>
          <p:nvPr>
            <p:ph type="sldNum" sz="quarter" idx="12"/>
          </p:nvPr>
        </p:nvSpPr>
        <p:spPr/>
        <p:txBody>
          <a:bodyPr/>
          <a:lstStyle>
            <a:extLst/>
          </a:lstStyle>
          <a:p>
            <a:fld id="{3F59EA38-B63E-45A1-8AA0-B0C9DA1120CB}" type="slidenum">
              <a:rPr lang="es-CL" smtClean="0"/>
              <a:pPr/>
              <a:t>‹Nº›</a:t>
            </a:fld>
            <a:endParaRPr lang="es-CL"/>
          </a:p>
        </p:txBody>
      </p:sp>
      <p:sp>
        <p:nvSpPr>
          <p:cNvPr id="7" name="6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5407578E-466B-4C24-AD4D-A822DFFABDBD}" type="datetimeFigureOut">
              <a:rPr lang="es-CL" smtClean="0"/>
              <a:pPr/>
              <a:t>26-02-2021</a:t>
            </a:fld>
            <a:endParaRPr lang="es-CL"/>
          </a:p>
        </p:txBody>
      </p:sp>
      <p:sp>
        <p:nvSpPr>
          <p:cNvPr id="5" name="4 Marcador de pie de página"/>
          <p:cNvSpPr>
            <a:spLocks noGrp="1"/>
          </p:cNvSpPr>
          <p:nvPr>
            <p:ph type="ftr" sz="quarter" idx="11"/>
          </p:nvPr>
        </p:nvSpPr>
        <p:spPr/>
        <p:txBody>
          <a:bodyPr/>
          <a:lstStyle>
            <a:extLst/>
          </a:lstStyle>
          <a:p>
            <a:endParaRPr lang="es-CL"/>
          </a:p>
        </p:txBody>
      </p:sp>
      <p:sp>
        <p:nvSpPr>
          <p:cNvPr id="6" name="5 Marcador de número de diapositiva"/>
          <p:cNvSpPr>
            <a:spLocks noGrp="1"/>
          </p:cNvSpPr>
          <p:nvPr>
            <p:ph type="sldNum" sz="quarter" idx="12"/>
          </p:nvPr>
        </p:nvSpPr>
        <p:spPr/>
        <p:txBody>
          <a:bodyPr/>
          <a:lstStyle>
            <a:extLst/>
          </a:lstStyle>
          <a:p>
            <a:fld id="{3F59EA38-B63E-45A1-8AA0-B0C9DA1120CB}" type="slidenum">
              <a:rPr lang="es-CL" smtClean="0"/>
              <a:pPr/>
              <a:t>‹Nº›</a:t>
            </a:fld>
            <a:endParaRPr lang="es-CL"/>
          </a:p>
        </p:txBody>
      </p:sp>
      <p:sp>
        <p:nvSpPr>
          <p:cNvPr id="7" name="6 Cheurón"/>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7 Cheurón"/>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5407578E-466B-4C24-AD4D-A822DFFABDBD}" type="datetimeFigureOut">
              <a:rPr lang="es-CL" smtClean="0"/>
              <a:pPr/>
              <a:t>26-02-2021</a:t>
            </a:fld>
            <a:endParaRPr lang="es-CL"/>
          </a:p>
        </p:txBody>
      </p:sp>
      <p:sp>
        <p:nvSpPr>
          <p:cNvPr id="6" name="5 Marcador de pie de página"/>
          <p:cNvSpPr>
            <a:spLocks noGrp="1"/>
          </p:cNvSpPr>
          <p:nvPr>
            <p:ph type="ftr" sz="quarter" idx="11"/>
          </p:nvPr>
        </p:nvSpPr>
        <p:spPr/>
        <p:txBody>
          <a:bodyPr/>
          <a:lstStyle>
            <a:extLst/>
          </a:lstStyle>
          <a:p>
            <a:endParaRPr lang="es-CL"/>
          </a:p>
        </p:txBody>
      </p:sp>
      <p:sp>
        <p:nvSpPr>
          <p:cNvPr id="7" name="6 Marcador de número de diapositiva"/>
          <p:cNvSpPr>
            <a:spLocks noGrp="1"/>
          </p:cNvSpPr>
          <p:nvPr>
            <p:ph type="sldNum" sz="quarter" idx="12"/>
          </p:nvPr>
        </p:nvSpPr>
        <p:spPr/>
        <p:txBody>
          <a:bodyPr/>
          <a:lstStyle>
            <a:extLst/>
          </a:lstStyle>
          <a:p>
            <a:fld id="{3F59EA38-B63E-45A1-8AA0-B0C9DA1120CB}" type="slidenum">
              <a:rPr lang="es-CL" smtClean="0"/>
              <a:pPr/>
              <a:t>‹Nº›</a:t>
            </a:fld>
            <a:endParaRPr lang="es-CL"/>
          </a:p>
        </p:txBody>
      </p:sp>
      <p:sp>
        <p:nvSpPr>
          <p:cNvPr id="8" name="7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5407578E-466B-4C24-AD4D-A822DFFABDBD}" type="datetimeFigureOut">
              <a:rPr lang="es-CL" smtClean="0"/>
              <a:pPr/>
              <a:t>26-02-2021</a:t>
            </a:fld>
            <a:endParaRPr lang="es-CL"/>
          </a:p>
        </p:txBody>
      </p:sp>
      <p:sp>
        <p:nvSpPr>
          <p:cNvPr id="8" name="7 Marcador de pie de página"/>
          <p:cNvSpPr>
            <a:spLocks noGrp="1"/>
          </p:cNvSpPr>
          <p:nvPr>
            <p:ph type="ftr" sz="quarter" idx="11"/>
          </p:nvPr>
        </p:nvSpPr>
        <p:spPr/>
        <p:txBody>
          <a:bodyPr/>
          <a:lstStyle>
            <a:extLst/>
          </a:lstStyle>
          <a:p>
            <a:endParaRPr lang="es-CL"/>
          </a:p>
        </p:txBody>
      </p:sp>
      <p:sp>
        <p:nvSpPr>
          <p:cNvPr id="9" name="8 Marcador de número de diapositiva"/>
          <p:cNvSpPr>
            <a:spLocks noGrp="1"/>
          </p:cNvSpPr>
          <p:nvPr>
            <p:ph type="sldNum" sz="quarter" idx="12"/>
          </p:nvPr>
        </p:nvSpPr>
        <p:spPr/>
        <p:txBody>
          <a:bodyPr/>
          <a:lstStyle>
            <a:extLst/>
          </a:lstStyle>
          <a:p>
            <a:fld id="{3F59EA38-B63E-45A1-8AA0-B0C9DA1120CB}" type="slidenum">
              <a:rPr lang="es-CL" smtClean="0"/>
              <a:pPr/>
              <a:t>‹Nº›</a:t>
            </a:fld>
            <a:endParaRPr lang="es-C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extLst/>
          </a:lstStyle>
          <a:p>
            <a:fld id="{5407578E-466B-4C24-AD4D-A822DFFABDBD}" type="datetimeFigureOut">
              <a:rPr lang="es-CL" smtClean="0"/>
              <a:pPr/>
              <a:t>26-02-2021</a:t>
            </a:fld>
            <a:endParaRPr lang="es-CL"/>
          </a:p>
        </p:txBody>
      </p:sp>
      <p:sp>
        <p:nvSpPr>
          <p:cNvPr id="4" name="3 Marcador de pie de página"/>
          <p:cNvSpPr>
            <a:spLocks noGrp="1"/>
          </p:cNvSpPr>
          <p:nvPr>
            <p:ph type="ftr" sz="quarter" idx="11"/>
          </p:nvPr>
        </p:nvSpPr>
        <p:spPr/>
        <p:txBody>
          <a:bodyPr/>
          <a:lstStyle>
            <a:extLst/>
          </a:lstStyle>
          <a:p>
            <a:endParaRPr lang="es-CL"/>
          </a:p>
        </p:txBody>
      </p:sp>
      <p:sp>
        <p:nvSpPr>
          <p:cNvPr id="5" name="4 Marcador de número de diapositiva"/>
          <p:cNvSpPr>
            <a:spLocks noGrp="1"/>
          </p:cNvSpPr>
          <p:nvPr>
            <p:ph type="sldNum" sz="quarter" idx="12"/>
          </p:nvPr>
        </p:nvSpPr>
        <p:spPr/>
        <p:txBody>
          <a:bodyPr/>
          <a:lstStyle>
            <a:extLst/>
          </a:lstStyle>
          <a:p>
            <a:fld id="{3F59EA38-B63E-45A1-8AA0-B0C9DA1120CB}" type="slidenum">
              <a:rPr lang="es-CL" smtClean="0"/>
              <a:pPr/>
              <a:t>‹Nº›</a:t>
            </a:fld>
            <a:endParaRPr lang="es-CL"/>
          </a:p>
        </p:txBody>
      </p:sp>
      <p:sp>
        <p:nvSpPr>
          <p:cNvPr id="6" name="5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5407578E-466B-4C24-AD4D-A822DFFABDBD}" type="datetimeFigureOut">
              <a:rPr lang="es-CL" smtClean="0"/>
              <a:pPr/>
              <a:t>26-02-2021</a:t>
            </a:fld>
            <a:endParaRPr lang="es-CL"/>
          </a:p>
        </p:txBody>
      </p:sp>
      <p:sp>
        <p:nvSpPr>
          <p:cNvPr id="3" name="2 Marcador de pie de página"/>
          <p:cNvSpPr>
            <a:spLocks noGrp="1"/>
          </p:cNvSpPr>
          <p:nvPr>
            <p:ph type="ftr" sz="quarter" idx="11"/>
          </p:nvPr>
        </p:nvSpPr>
        <p:spPr/>
        <p:txBody>
          <a:bodyPr/>
          <a:lstStyle>
            <a:extLst/>
          </a:lstStyle>
          <a:p>
            <a:endParaRPr lang="es-CL"/>
          </a:p>
        </p:txBody>
      </p:sp>
      <p:sp>
        <p:nvSpPr>
          <p:cNvPr id="4" name="3 Marcador de número de diapositiva"/>
          <p:cNvSpPr>
            <a:spLocks noGrp="1"/>
          </p:cNvSpPr>
          <p:nvPr>
            <p:ph type="sldNum" sz="quarter" idx="12"/>
          </p:nvPr>
        </p:nvSpPr>
        <p:spPr/>
        <p:txBody>
          <a:bodyPr/>
          <a:lstStyle>
            <a:extLst/>
          </a:lstStyle>
          <a:p>
            <a:fld id="{3F59EA38-B63E-45A1-8AA0-B0C9DA1120CB}" type="slidenum">
              <a:rPr lang="es-CL" smtClean="0"/>
              <a:pPr/>
              <a:t>‹Nº›</a:t>
            </a:fld>
            <a:endParaRPr lang="es-C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727032" y="6407944"/>
            <a:ext cx="1920240" cy="365760"/>
          </a:xfrm>
        </p:spPr>
        <p:txBody>
          <a:bodyPr/>
          <a:lstStyle>
            <a:extLst/>
          </a:lstStyle>
          <a:p>
            <a:fld id="{5407578E-466B-4C24-AD4D-A822DFFABDBD}" type="datetimeFigureOut">
              <a:rPr lang="es-CL" smtClean="0"/>
              <a:pPr/>
              <a:t>26-02-2021</a:t>
            </a:fld>
            <a:endParaRPr lang="es-CL"/>
          </a:p>
        </p:txBody>
      </p:sp>
      <p:sp>
        <p:nvSpPr>
          <p:cNvPr id="6" name="5 Marcador de pie de página"/>
          <p:cNvSpPr>
            <a:spLocks noGrp="1"/>
          </p:cNvSpPr>
          <p:nvPr>
            <p:ph type="ftr" sz="quarter" idx="11"/>
          </p:nvPr>
        </p:nvSpPr>
        <p:spPr/>
        <p:txBody>
          <a:bodyPr/>
          <a:lstStyle>
            <a:extLst/>
          </a:lstStyle>
          <a:p>
            <a:endParaRPr lang="es-CL"/>
          </a:p>
        </p:txBody>
      </p:sp>
      <p:sp>
        <p:nvSpPr>
          <p:cNvPr id="7" name="6 Marcador de número de diapositiva"/>
          <p:cNvSpPr>
            <a:spLocks noGrp="1"/>
          </p:cNvSpPr>
          <p:nvPr>
            <p:ph type="sldNum" sz="quarter" idx="12"/>
          </p:nvPr>
        </p:nvSpPr>
        <p:spPr/>
        <p:txBody>
          <a:bodyPr/>
          <a:lstStyle>
            <a:extLst/>
          </a:lstStyle>
          <a:p>
            <a:fld id="{3F59EA38-B63E-45A1-8AA0-B0C9DA1120CB}" type="slidenum">
              <a:rPr lang="es-CL" smtClean="0"/>
              <a:pPr/>
              <a:t>‹Nº›</a:t>
            </a:fld>
            <a:endParaRPr lang="es-C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s-ES" smtClean="0"/>
              <a:t>Haga clic en el icono para agregar una imagen</a:t>
            </a:r>
            <a:endParaRPr kumimoji="0" lang="en-US" dirty="0"/>
          </a:p>
        </p:txBody>
      </p:sp>
      <p:sp>
        <p:nvSpPr>
          <p:cNvPr id="5" name="4 Marcador de fecha"/>
          <p:cNvSpPr>
            <a:spLocks noGrp="1"/>
          </p:cNvSpPr>
          <p:nvPr>
            <p:ph type="dt" sz="half" idx="10"/>
          </p:nvPr>
        </p:nvSpPr>
        <p:spPr/>
        <p:txBody>
          <a:bodyPr/>
          <a:lstStyle>
            <a:lvl1pPr>
              <a:defRPr>
                <a:solidFill>
                  <a:schemeClr val="tx1"/>
                </a:solidFill>
              </a:defRPr>
            </a:lvl1pPr>
            <a:extLst/>
          </a:lstStyle>
          <a:p>
            <a:fld id="{5407578E-466B-4C24-AD4D-A822DFFABDBD}" type="datetimeFigureOut">
              <a:rPr lang="es-CL" smtClean="0"/>
              <a:pPr/>
              <a:t>26-02-2021</a:t>
            </a:fld>
            <a:endParaRPr lang="es-CL"/>
          </a:p>
        </p:txBody>
      </p:sp>
      <p:sp>
        <p:nvSpPr>
          <p:cNvPr id="6" name="5 Marcador de pie de página"/>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s-CL"/>
          </a:p>
        </p:txBody>
      </p:sp>
      <p:sp>
        <p:nvSpPr>
          <p:cNvPr id="7" name="6 Marcador de número de diapositiva"/>
          <p:cNvSpPr>
            <a:spLocks noGrp="1"/>
          </p:cNvSpPr>
          <p:nvPr>
            <p:ph type="sldNum" sz="quarter" idx="12"/>
          </p:nvPr>
        </p:nvSpPr>
        <p:spPr/>
        <p:txBody>
          <a:bodyPr/>
          <a:lstStyle>
            <a:lvl1pPr>
              <a:defRPr>
                <a:solidFill>
                  <a:schemeClr val="tx1"/>
                </a:solidFill>
              </a:defRPr>
            </a:lvl1pPr>
            <a:extLst/>
          </a:lstStyle>
          <a:p>
            <a:fld id="{3F59EA38-B63E-45A1-8AA0-B0C9DA1120CB}" type="slidenum">
              <a:rPr lang="es-CL" smtClean="0"/>
              <a:pPr/>
              <a:t>‹Nº›</a:t>
            </a:fld>
            <a:endParaRPr lang="es-CL"/>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s-ES" smtClean="0"/>
              <a:t>Haga clic para modificar el estilo de título del patrón</a:t>
            </a:r>
            <a:endParaRPr kumimoji="0" lang="en-US"/>
          </a:p>
        </p:txBody>
      </p:sp>
      <p:sp>
        <p:nvSpPr>
          <p:cNvPr id="8" name="7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8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9 Triángulo rectángulo"/>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11 Cheurón"/>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12 Cheurón"/>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1481329"/>
            <a:ext cx="8229600" cy="4386071"/>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5407578E-466B-4C24-AD4D-A822DFFABDBD}" type="datetimeFigureOut">
              <a:rPr lang="es-CL" smtClean="0"/>
              <a:pPr/>
              <a:t>26-02-2021</a:t>
            </a:fld>
            <a:endParaRPr lang="es-CL"/>
          </a:p>
        </p:txBody>
      </p:sp>
      <p:sp>
        <p:nvSpPr>
          <p:cNvPr id="5" name="4 Marcador de pie de página"/>
          <p:cNvSpPr>
            <a:spLocks noGrp="1"/>
          </p:cNvSpPr>
          <p:nvPr>
            <p:ph type="ftr" sz="quarter" idx="11"/>
          </p:nvPr>
        </p:nvSpPr>
        <p:spPr/>
        <p:txBody>
          <a:bodyPr/>
          <a:lstStyle>
            <a:extLst/>
          </a:lstStyle>
          <a:p>
            <a:endParaRPr lang="es-CL"/>
          </a:p>
        </p:txBody>
      </p:sp>
      <p:sp>
        <p:nvSpPr>
          <p:cNvPr id="6" name="5 Marcador de número de diapositiva"/>
          <p:cNvSpPr>
            <a:spLocks noGrp="1"/>
          </p:cNvSpPr>
          <p:nvPr>
            <p:ph type="sldNum" sz="quarter" idx="12"/>
          </p:nvPr>
        </p:nvSpPr>
        <p:spPr/>
        <p:txBody>
          <a:bodyPr/>
          <a:lstStyle>
            <a:extLst/>
          </a:lstStyle>
          <a:p>
            <a:fld id="{3F59EA38-B63E-45A1-8AA0-B0C9DA1120CB}" type="slidenum">
              <a:rPr lang="es-CL" smtClean="0"/>
              <a:pPr/>
              <a:t>‹Nº›</a:t>
            </a:fld>
            <a:endParaRPr lang="es-C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1"/>
            <a:ext cx="6324600" cy="5592760"/>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5407578E-466B-4C24-AD4D-A822DFFABDBD}" type="datetimeFigureOut">
              <a:rPr lang="es-CL" smtClean="0"/>
              <a:pPr/>
              <a:t>26-02-2021</a:t>
            </a:fld>
            <a:endParaRPr lang="es-CL"/>
          </a:p>
        </p:txBody>
      </p:sp>
      <p:sp>
        <p:nvSpPr>
          <p:cNvPr id="5" name="4 Marcador de pie de página"/>
          <p:cNvSpPr>
            <a:spLocks noGrp="1"/>
          </p:cNvSpPr>
          <p:nvPr>
            <p:ph type="ftr" sz="quarter" idx="11"/>
          </p:nvPr>
        </p:nvSpPr>
        <p:spPr/>
        <p:txBody>
          <a:bodyPr/>
          <a:lstStyle>
            <a:extLst/>
          </a:lstStyle>
          <a:p>
            <a:endParaRPr lang="es-CL"/>
          </a:p>
        </p:txBody>
      </p:sp>
      <p:sp>
        <p:nvSpPr>
          <p:cNvPr id="6" name="5 Marcador de número de diapositiva"/>
          <p:cNvSpPr>
            <a:spLocks noGrp="1"/>
          </p:cNvSpPr>
          <p:nvPr>
            <p:ph type="sldNum" sz="quarter" idx="12"/>
          </p:nvPr>
        </p:nvSpPr>
        <p:spPr/>
        <p:txBody>
          <a:bodyPr/>
          <a:lstStyle>
            <a:extLst/>
          </a:lstStyle>
          <a:p>
            <a:fld id="{3F59EA38-B63E-45A1-8AA0-B0C9DA1120CB}" type="slidenum">
              <a:rPr lang="es-CL" smtClean="0"/>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07578E-466B-4C24-AD4D-A822DFFABDBD}" type="datetimeFigureOut">
              <a:rPr lang="es-CL" smtClean="0"/>
              <a:pPr/>
              <a:t>26-02-2021</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59EA38-B63E-45A1-8AA0-B0C9DA1120CB}"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12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11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13 Triángulo rectángulo"/>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5407578E-466B-4C24-AD4D-A822DFFABDBD}" type="datetimeFigureOut">
              <a:rPr lang="es-CL" smtClean="0"/>
              <a:pPr/>
              <a:t>26-02-2021</a:t>
            </a:fld>
            <a:endParaRPr lang="es-CL"/>
          </a:p>
        </p:txBody>
      </p:sp>
      <p:sp>
        <p:nvSpPr>
          <p:cNvPr id="22" name="21 Marcador de pie de página"/>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s-CL"/>
          </a:p>
        </p:txBody>
      </p:sp>
      <p:sp>
        <p:nvSpPr>
          <p:cNvPr id="18" name="17 Marcador de número de diapositiva"/>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3F59EA38-B63E-45A1-8AA0-B0C9DA1120CB}"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928662" y="285728"/>
            <a:ext cx="7215238" cy="1077218"/>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es-CL" sz="3200" b="1" dirty="0" smtClean="0">
                <a:solidFill>
                  <a:srgbClr val="FFFF00"/>
                </a:solidFill>
                <a:effectLst>
                  <a:outerShdw blurRad="38100" dist="38100" dir="2700000" algn="tl">
                    <a:srgbClr val="000000">
                      <a:alpha val="43137"/>
                    </a:srgbClr>
                  </a:outerShdw>
                </a:effectLst>
                <a:latin typeface="Calibri" pitchFamily="34" charset="0"/>
              </a:rPr>
              <a:t>U.T. N° 1 “ORIENTACIÓN TERRESTRE”</a:t>
            </a:r>
          </a:p>
          <a:p>
            <a:pPr algn="ctr"/>
            <a:r>
              <a:rPr lang="es-CL" sz="3200" b="1" dirty="0" smtClean="0">
                <a:solidFill>
                  <a:srgbClr val="FFFF00"/>
                </a:solidFill>
                <a:effectLst>
                  <a:outerShdw blurRad="38100" dist="38100" dir="2700000" algn="tl">
                    <a:srgbClr val="000000">
                      <a:alpha val="43137"/>
                    </a:srgbClr>
                  </a:outerShdw>
                </a:effectLst>
                <a:latin typeface="Calibri" pitchFamily="34" charset="0"/>
              </a:rPr>
              <a:t>(16 HORAS)</a:t>
            </a:r>
          </a:p>
        </p:txBody>
      </p:sp>
      <p:sp>
        <p:nvSpPr>
          <p:cNvPr id="43" name="42 Rectángulo"/>
          <p:cNvSpPr/>
          <p:nvPr/>
        </p:nvSpPr>
        <p:spPr>
          <a:xfrm>
            <a:off x="1357290" y="1857364"/>
            <a:ext cx="6500858" cy="3429024"/>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marL="342900" indent="-342900" algn="just">
              <a:buFont typeface="+mj-lt"/>
              <a:buAutoNum type="arabicPeriod"/>
            </a:pPr>
            <a:r>
              <a:rPr lang="es-CL" b="1" u="sng" dirty="0" smtClean="0">
                <a:latin typeface="Arial" pitchFamily="34" charset="0"/>
                <a:cs typeface="Arial" pitchFamily="34" charset="0"/>
              </a:rPr>
              <a:t>POSICIÓN EN LA SUPERFICIE DE LA TIERRA</a:t>
            </a:r>
            <a:r>
              <a:rPr lang="es-CL" b="1" dirty="0" smtClean="0">
                <a:latin typeface="Arial" pitchFamily="34" charset="0"/>
                <a:cs typeface="Arial" pitchFamily="34" charset="0"/>
              </a:rPr>
              <a:t>:</a:t>
            </a:r>
          </a:p>
          <a:p>
            <a:pPr marL="342900" indent="-342900" algn="just"/>
            <a:endParaRPr lang="es-CL" b="1" dirty="0" smtClean="0">
              <a:latin typeface="Arial" pitchFamily="34" charset="0"/>
              <a:cs typeface="Arial" pitchFamily="34" charset="0"/>
            </a:endParaRPr>
          </a:p>
          <a:p>
            <a:pPr marL="722313" indent="-366713" algn="just">
              <a:buFont typeface="+mj-lt"/>
              <a:buAutoNum type="alphaLcParenR"/>
            </a:pPr>
            <a:r>
              <a:rPr lang="es-CL" b="1" dirty="0" smtClean="0">
                <a:latin typeface="Arial" pitchFamily="34" charset="0"/>
                <a:cs typeface="Arial" pitchFamily="34" charset="0"/>
              </a:rPr>
              <a:t>Forma de la Tierra, Círculos Máximos, Ecuador y meridianos.</a:t>
            </a:r>
          </a:p>
          <a:p>
            <a:pPr marL="722313" indent="-366713" algn="just">
              <a:buFont typeface="+mj-lt"/>
              <a:buAutoNum type="alphaLcParenR"/>
            </a:pPr>
            <a:r>
              <a:rPr lang="es-CL" b="1" dirty="0" smtClean="0">
                <a:latin typeface="Arial" pitchFamily="34" charset="0"/>
                <a:cs typeface="Arial" pitchFamily="34" charset="0"/>
              </a:rPr>
              <a:t>Unidades de medida:</a:t>
            </a:r>
          </a:p>
          <a:p>
            <a:pPr marL="1077913" indent="-355600" algn="just">
              <a:buFont typeface="Wingdings" pitchFamily="2" charset="2"/>
              <a:buChar char="§"/>
            </a:pPr>
            <a:r>
              <a:rPr lang="es-CL" b="1" dirty="0" smtClean="0">
                <a:latin typeface="Arial" pitchFamily="34" charset="0"/>
                <a:cs typeface="Arial" pitchFamily="34" charset="0"/>
              </a:rPr>
              <a:t>Milla náutica, braza, cable, yarda y metro.</a:t>
            </a:r>
          </a:p>
          <a:p>
            <a:pPr marL="722313" indent="-366713" algn="just">
              <a:buFont typeface="+mj-lt"/>
              <a:buAutoNum type="alphaLcParenR" startAt="3"/>
            </a:pPr>
            <a:r>
              <a:rPr lang="es-CL" b="1" dirty="0" smtClean="0">
                <a:latin typeface="Arial" pitchFamily="34" charset="0"/>
                <a:cs typeface="Arial" pitchFamily="34" charset="0"/>
              </a:rPr>
              <a:t>Coordenadas terrestres:</a:t>
            </a:r>
          </a:p>
          <a:p>
            <a:pPr marL="1077913" indent="-355600" algn="just">
              <a:buFont typeface="Wingdings" pitchFamily="2" charset="2"/>
              <a:buChar char="§"/>
            </a:pPr>
            <a:r>
              <a:rPr lang="es-CL" b="1" dirty="0" smtClean="0">
                <a:latin typeface="Arial" pitchFamily="34" charset="0"/>
                <a:cs typeface="Arial" pitchFamily="34" charset="0"/>
              </a:rPr>
              <a:t>Latitud y Longitud.</a:t>
            </a:r>
          </a:p>
          <a:p>
            <a:pPr marL="1077913" indent="-355600" algn="just">
              <a:buFont typeface="Wingdings" pitchFamily="2" charset="2"/>
              <a:buChar char="§"/>
            </a:pPr>
            <a:r>
              <a:rPr lang="es-CL" b="1" dirty="0" smtClean="0">
                <a:latin typeface="Arial" pitchFamily="34" charset="0"/>
                <a:cs typeface="Arial" pitchFamily="34" charset="0"/>
              </a:rPr>
              <a:t>Diferencia de latitud y de Longitud.</a:t>
            </a:r>
          </a:p>
          <a:p>
            <a:pPr marL="1077913" indent="-355600" algn="just">
              <a:buFont typeface="Wingdings" pitchFamily="2" charset="2"/>
              <a:buChar char="§"/>
            </a:pPr>
            <a:r>
              <a:rPr lang="es-CL" b="1" dirty="0" smtClean="0">
                <a:latin typeface="Arial" pitchFamily="34" charset="0"/>
                <a:cs typeface="Arial" pitchFamily="34" charset="0"/>
              </a:rPr>
              <a:t>Apartamiento.</a:t>
            </a:r>
          </a:p>
          <a:p>
            <a:pPr marL="1077913" indent="-355600" algn="just">
              <a:buFont typeface="Wingdings" pitchFamily="2" charset="2"/>
              <a:buChar char="§"/>
            </a:pPr>
            <a:r>
              <a:rPr lang="es-CL" b="1" dirty="0" smtClean="0">
                <a:latin typeface="Arial" pitchFamily="34" charset="0"/>
                <a:cs typeface="Arial" pitchFamily="34" charset="0"/>
              </a:rPr>
              <a:t>Latitud media.</a:t>
            </a:r>
          </a:p>
        </p:txBody>
      </p:sp>
    </p:spTree>
    <p:extLst>
      <p:ext uri="{BB962C8B-B14F-4D97-AF65-F5344CB8AC3E}">
        <p14:creationId xmlns:p14="http://schemas.microsoft.com/office/powerpoint/2010/main" xmlns="" val="21739652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Resultado de imagen para dimensiones de la tierra"/>
          <p:cNvPicPr>
            <a:picLocks noChangeAspect="1" noChangeArrowheads="1"/>
          </p:cNvPicPr>
          <p:nvPr/>
        </p:nvPicPr>
        <p:blipFill>
          <a:blip r:embed="rId2" cstate="print"/>
          <a:srcRect t="17492"/>
          <a:stretch>
            <a:fillRect/>
          </a:stretch>
        </p:blipFill>
        <p:spPr bwMode="auto">
          <a:xfrm>
            <a:off x="964745" y="357166"/>
            <a:ext cx="7135647" cy="4415632"/>
          </a:xfrm>
          <a:prstGeom prst="rect">
            <a:avLst/>
          </a:prstGeom>
          <a:noFill/>
        </p:spPr>
      </p:pic>
      <p:graphicFrame>
        <p:nvGraphicFramePr>
          <p:cNvPr id="5" name="4 Tabla"/>
          <p:cNvGraphicFramePr>
            <a:graphicFrameLocks noGrp="1"/>
          </p:cNvGraphicFramePr>
          <p:nvPr/>
        </p:nvGraphicFramePr>
        <p:xfrm>
          <a:off x="2004078" y="5000636"/>
          <a:ext cx="5139690" cy="1673604"/>
        </p:xfrm>
        <a:graphic>
          <a:graphicData uri="http://schemas.openxmlformats.org/drawingml/2006/table">
            <a:tbl>
              <a:tblPr/>
              <a:tblGrid>
                <a:gridCol w="2500330">
                  <a:extLst>
                    <a:ext uri="{9D8B030D-6E8A-4147-A177-3AD203B41FA5}">
                      <a16:colId xmlns="" xmlns:a16="http://schemas.microsoft.com/office/drawing/2014/main" val="20000"/>
                    </a:ext>
                  </a:extLst>
                </a:gridCol>
                <a:gridCol w="1200552">
                  <a:extLst>
                    <a:ext uri="{9D8B030D-6E8A-4147-A177-3AD203B41FA5}">
                      <a16:colId xmlns="" xmlns:a16="http://schemas.microsoft.com/office/drawing/2014/main" val="20001"/>
                    </a:ext>
                  </a:extLst>
                </a:gridCol>
                <a:gridCol w="1438808">
                  <a:extLst>
                    <a:ext uri="{9D8B030D-6E8A-4147-A177-3AD203B41FA5}">
                      <a16:colId xmlns="" xmlns:a16="http://schemas.microsoft.com/office/drawing/2014/main" val="20002"/>
                    </a:ext>
                  </a:extLst>
                </a:gridCol>
              </a:tblGrid>
              <a:tr h="302907">
                <a:tc>
                  <a:txBody>
                    <a:bodyPr/>
                    <a:lstStyle/>
                    <a:p>
                      <a:pPr algn="ctr">
                        <a:lnSpc>
                          <a:spcPct val="115000"/>
                        </a:lnSpc>
                        <a:spcAft>
                          <a:spcPts val="0"/>
                        </a:spcAft>
                      </a:pPr>
                      <a:r>
                        <a:rPr lang="es-CL" sz="1400" b="1" dirty="0" smtClean="0">
                          <a:solidFill>
                            <a:srgbClr val="000000"/>
                          </a:solidFill>
                          <a:latin typeface="Calibri"/>
                          <a:ea typeface="Times New Roman"/>
                          <a:cs typeface="Times New Roman"/>
                        </a:rPr>
                        <a:t>LAS PRINCIPALES MEDIDAS DE LA TIERRA:</a:t>
                      </a:r>
                      <a:endParaRPr lang="es-CL" sz="1400" b="1"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15000"/>
                        </a:lnSpc>
                        <a:spcAft>
                          <a:spcPts val="0"/>
                        </a:spcAft>
                      </a:pPr>
                      <a:r>
                        <a:rPr lang="es-CL" sz="1400" b="1" dirty="0" smtClean="0">
                          <a:solidFill>
                            <a:srgbClr val="000000"/>
                          </a:solidFill>
                          <a:latin typeface="Calibri"/>
                          <a:ea typeface="Times New Roman"/>
                          <a:cs typeface="Times New Roman"/>
                        </a:rPr>
                        <a:t> KM </a:t>
                      </a:r>
                      <a:endParaRPr lang="es-CL" sz="1400" b="1"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15000"/>
                        </a:lnSpc>
                        <a:spcAft>
                          <a:spcPts val="0"/>
                        </a:spcAft>
                      </a:pPr>
                      <a:r>
                        <a:rPr lang="es-CL" sz="1400" b="1" dirty="0" smtClean="0">
                          <a:solidFill>
                            <a:srgbClr val="000000"/>
                          </a:solidFill>
                          <a:latin typeface="Calibri"/>
                          <a:ea typeface="Times New Roman"/>
                          <a:cs typeface="Times New Roman"/>
                        </a:rPr>
                        <a:t> MN </a:t>
                      </a:r>
                      <a:endParaRPr lang="es-CL" sz="1400" b="1"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 xmlns:a16="http://schemas.microsoft.com/office/drawing/2014/main" val="10000"/>
                  </a:ext>
                </a:extLst>
              </a:tr>
              <a:tr h="288569">
                <a:tc>
                  <a:txBody>
                    <a:bodyPr/>
                    <a:lstStyle/>
                    <a:p>
                      <a:pPr>
                        <a:lnSpc>
                          <a:spcPct val="115000"/>
                        </a:lnSpc>
                        <a:spcAft>
                          <a:spcPts val="0"/>
                        </a:spcAft>
                      </a:pPr>
                      <a:r>
                        <a:rPr lang="es-CL" sz="1400">
                          <a:solidFill>
                            <a:srgbClr val="000000"/>
                          </a:solidFill>
                          <a:latin typeface="Calibri"/>
                          <a:ea typeface="Times New Roman"/>
                          <a:cs typeface="Times New Roman"/>
                        </a:rPr>
                        <a:t>(1) Diámetro Ecuatorial:</a:t>
                      </a:r>
                      <a:endParaRPr lang="es-CL" sz="14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s-CL" sz="1400" dirty="0">
                          <a:solidFill>
                            <a:srgbClr val="000000"/>
                          </a:solidFill>
                          <a:latin typeface="Calibri"/>
                          <a:ea typeface="Times New Roman"/>
                          <a:cs typeface="Times New Roman"/>
                        </a:rPr>
                        <a:t>       12.756,0 </a:t>
                      </a:r>
                      <a:endParaRPr lang="es-CL"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s-CL" sz="1400" dirty="0">
                          <a:solidFill>
                            <a:srgbClr val="000000"/>
                          </a:solidFill>
                          <a:latin typeface="Calibri"/>
                          <a:ea typeface="Times New Roman"/>
                          <a:cs typeface="Times New Roman"/>
                        </a:rPr>
                        <a:t>         6.887,7 </a:t>
                      </a:r>
                      <a:endParaRPr lang="es-CL"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r h="302907">
                <a:tc>
                  <a:txBody>
                    <a:bodyPr/>
                    <a:lstStyle/>
                    <a:p>
                      <a:pPr>
                        <a:lnSpc>
                          <a:spcPct val="115000"/>
                        </a:lnSpc>
                        <a:spcAft>
                          <a:spcPts val="0"/>
                        </a:spcAft>
                      </a:pPr>
                      <a:r>
                        <a:rPr lang="es-CL" sz="1400">
                          <a:solidFill>
                            <a:srgbClr val="000000"/>
                          </a:solidFill>
                          <a:latin typeface="Calibri"/>
                          <a:ea typeface="Times New Roman"/>
                          <a:cs typeface="Times New Roman"/>
                        </a:rPr>
                        <a:t>(2) Diámetro Polar: </a:t>
                      </a:r>
                      <a:endParaRPr lang="es-CL" sz="14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s-CL" sz="1400">
                          <a:solidFill>
                            <a:srgbClr val="000000"/>
                          </a:solidFill>
                          <a:latin typeface="Calibri"/>
                          <a:ea typeface="Times New Roman"/>
                          <a:cs typeface="Times New Roman"/>
                        </a:rPr>
                        <a:t>       12.713,0 </a:t>
                      </a:r>
                      <a:endParaRPr lang="es-CL" sz="14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s-CL" sz="1400">
                          <a:solidFill>
                            <a:srgbClr val="000000"/>
                          </a:solidFill>
                          <a:latin typeface="Calibri"/>
                          <a:ea typeface="Times New Roman"/>
                          <a:cs typeface="Times New Roman"/>
                        </a:rPr>
                        <a:t>         6.854,7 </a:t>
                      </a:r>
                      <a:endParaRPr lang="es-CL" sz="14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r h="302907">
                <a:tc>
                  <a:txBody>
                    <a:bodyPr/>
                    <a:lstStyle/>
                    <a:p>
                      <a:pPr>
                        <a:lnSpc>
                          <a:spcPct val="115000"/>
                        </a:lnSpc>
                        <a:spcAft>
                          <a:spcPts val="0"/>
                        </a:spcAft>
                      </a:pPr>
                      <a:r>
                        <a:rPr lang="es-CL" sz="1400">
                          <a:solidFill>
                            <a:srgbClr val="000000"/>
                          </a:solidFill>
                          <a:latin typeface="Calibri"/>
                          <a:ea typeface="Times New Roman"/>
                          <a:cs typeface="Times New Roman"/>
                        </a:rPr>
                        <a:t>(3) Circunferencia Polar:.</a:t>
                      </a:r>
                      <a:endParaRPr lang="es-CL" sz="14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s-CL" sz="1400">
                          <a:solidFill>
                            <a:srgbClr val="000000"/>
                          </a:solidFill>
                          <a:latin typeface="Calibri"/>
                          <a:ea typeface="Times New Roman"/>
                          <a:cs typeface="Times New Roman"/>
                        </a:rPr>
                        <a:t>       40.013,0 </a:t>
                      </a:r>
                      <a:endParaRPr lang="es-CL" sz="14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s-CL" sz="1400">
                          <a:solidFill>
                            <a:srgbClr val="000000"/>
                          </a:solidFill>
                          <a:latin typeface="Calibri"/>
                          <a:ea typeface="Times New Roman"/>
                          <a:cs typeface="Times New Roman"/>
                        </a:rPr>
                        <a:t>       21.605,3 </a:t>
                      </a:r>
                      <a:endParaRPr lang="es-CL" sz="14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3"/>
                  </a:ext>
                </a:extLst>
              </a:tr>
              <a:tr h="302907">
                <a:tc>
                  <a:txBody>
                    <a:bodyPr/>
                    <a:lstStyle/>
                    <a:p>
                      <a:pPr>
                        <a:lnSpc>
                          <a:spcPct val="115000"/>
                        </a:lnSpc>
                        <a:spcAft>
                          <a:spcPts val="0"/>
                        </a:spcAft>
                      </a:pPr>
                      <a:r>
                        <a:rPr lang="es-CL" sz="1400">
                          <a:solidFill>
                            <a:srgbClr val="000000"/>
                          </a:solidFill>
                          <a:latin typeface="Calibri"/>
                          <a:ea typeface="Times New Roman"/>
                          <a:cs typeface="Times New Roman"/>
                        </a:rPr>
                        <a:t>(4) Circunferencia Ecuatorial:</a:t>
                      </a:r>
                      <a:endParaRPr lang="es-CL" sz="14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s-CL" sz="1400">
                          <a:solidFill>
                            <a:srgbClr val="000000"/>
                          </a:solidFill>
                          <a:latin typeface="Calibri"/>
                          <a:ea typeface="Times New Roman"/>
                          <a:cs typeface="Times New Roman"/>
                        </a:rPr>
                        <a:t>       40.076,0 </a:t>
                      </a:r>
                      <a:endParaRPr lang="es-CL" sz="14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s-CL" sz="1400" dirty="0">
                          <a:solidFill>
                            <a:srgbClr val="000000"/>
                          </a:solidFill>
                          <a:latin typeface="Calibri"/>
                          <a:ea typeface="Times New Roman"/>
                          <a:cs typeface="Times New Roman"/>
                        </a:rPr>
                        <a:t>       21.639,3 </a:t>
                      </a:r>
                      <a:endParaRPr lang="es-CL"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4"/>
                  </a:ext>
                </a:extLst>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RESPALDO ENERO 2021\Documents\CLASES NAV. COSTERA I\CARTA HUSOS HORARIOS.jpg"/>
          <p:cNvPicPr>
            <a:picLocks noChangeAspect="1" noChangeArrowheads="1"/>
          </p:cNvPicPr>
          <p:nvPr/>
        </p:nvPicPr>
        <p:blipFill>
          <a:blip r:embed="rId2"/>
          <a:srcRect/>
          <a:stretch>
            <a:fillRect/>
          </a:stretch>
        </p:blipFill>
        <p:spPr bwMode="auto">
          <a:xfrm>
            <a:off x="-71470" y="0"/>
            <a:ext cx="9286875" cy="6857999"/>
          </a:xfrm>
          <a:prstGeom prst="rect">
            <a:avLst/>
          </a:prstGeom>
          <a:ln w="28575" cap="sq">
            <a:solidFill>
              <a:srgbClr val="C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21739652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714348" y="142852"/>
            <a:ext cx="7715304" cy="1754326"/>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wrap="square">
            <a:spAutoFit/>
          </a:bodyPr>
          <a:lstStyle/>
          <a:p>
            <a:pPr algn="just"/>
            <a:r>
              <a:rPr lang="es-CL" b="1" dirty="0" smtClean="0"/>
              <a:t>CÍRCULOS MÁXIMOS:</a:t>
            </a:r>
            <a:r>
              <a:rPr lang="es-CL" dirty="0" smtClean="0"/>
              <a:t> Es la circunferencia que resulta en la superficie de una esfera de la intersección de un plano que pasa por su centro, dividiéndola en dos partes iguales o dos </a:t>
            </a:r>
            <a:r>
              <a:rPr lang="es-CL" dirty="0" err="1" smtClean="0"/>
              <a:t>semi</a:t>
            </a:r>
            <a:r>
              <a:rPr lang="es-CL" dirty="0" smtClean="0"/>
              <a:t> esferas iguales. La circunferencia que se forma en la superficie de la tierra, así dividida, se denomina </a:t>
            </a:r>
            <a:r>
              <a:rPr lang="es-CL" b="1" dirty="0" smtClean="0"/>
              <a:t>MÁXIMA</a:t>
            </a:r>
            <a:r>
              <a:rPr lang="es-CL" dirty="0" smtClean="0"/>
              <a:t> y en </a:t>
            </a:r>
            <a:r>
              <a:rPr lang="es-CL" b="1" dirty="0" smtClean="0"/>
              <a:t>NAVEGACIÓN</a:t>
            </a:r>
            <a:r>
              <a:rPr lang="es-CL" dirty="0" smtClean="0"/>
              <a:t> es importante porque es el camino mas corto entre dos lugares. Es también el camino que sigue la onda de radio.</a:t>
            </a:r>
            <a:endParaRPr lang="es-CL" dirty="0">
              <a:latin typeface="+mj-lt"/>
              <a:cs typeface="Arial" pitchFamily="34" charset="0"/>
            </a:endParaRPr>
          </a:p>
        </p:txBody>
      </p:sp>
      <p:pic>
        <p:nvPicPr>
          <p:cNvPr id="4" name="Picture 2"/>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l="9243" t="18623" r="50152" b="32228"/>
          <a:stretch/>
        </p:blipFill>
        <p:spPr bwMode="auto">
          <a:xfrm>
            <a:off x="285720" y="2143116"/>
            <a:ext cx="4071966" cy="4071966"/>
          </a:xfrm>
          <a:prstGeom prst="rect">
            <a:avLst/>
          </a:prstGeom>
          <a:noFill/>
          <a:ln w="28575">
            <a:solidFill>
              <a:srgbClr val="C00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714348" y="5711596"/>
            <a:ext cx="3143272" cy="432048"/>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s-CL" b="1" u="sng" dirty="0" smtClean="0">
                <a:solidFill>
                  <a:schemeClr val="tx1"/>
                </a:solidFill>
              </a:rPr>
              <a:t>CÍRCULO MÁXIMO</a:t>
            </a:r>
            <a:endParaRPr lang="es-CL" b="1" u="sng" dirty="0">
              <a:solidFill>
                <a:schemeClr val="tx1"/>
              </a:solidFill>
            </a:endParaRPr>
          </a:p>
        </p:txBody>
      </p:sp>
      <p:pic>
        <p:nvPicPr>
          <p:cNvPr id="1026" name="Picture 2"/>
          <p:cNvPicPr>
            <a:picLocks noChangeAspect="1" noChangeArrowheads="1"/>
          </p:cNvPicPr>
          <p:nvPr/>
        </p:nvPicPr>
        <p:blipFill>
          <a:blip r:embed="rId3"/>
          <a:srcRect l="19336" t="23958" r="50781" b="21875"/>
          <a:stretch>
            <a:fillRect/>
          </a:stretch>
        </p:blipFill>
        <p:spPr bwMode="auto">
          <a:xfrm>
            <a:off x="4714876" y="2143117"/>
            <a:ext cx="3926342" cy="4071966"/>
          </a:xfrm>
          <a:prstGeom prst="rect">
            <a:avLst/>
          </a:prstGeom>
          <a:ln w="28575" cap="sq">
            <a:solidFill>
              <a:srgbClr val="00206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21739652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l="58397" t="18623" r="3691" b="32228"/>
          <a:stretch/>
        </p:blipFill>
        <p:spPr bwMode="auto">
          <a:xfrm>
            <a:off x="627254" y="1785926"/>
            <a:ext cx="3801870" cy="4071966"/>
          </a:xfrm>
          <a:prstGeom prst="rect">
            <a:avLst/>
          </a:prstGeom>
          <a:noFill/>
          <a:ln w="28575">
            <a:solidFill>
              <a:srgbClr val="C00000"/>
            </a:solid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714348" y="214290"/>
            <a:ext cx="7715304" cy="1200329"/>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wrap="square">
            <a:spAutoFit/>
          </a:bodyPr>
          <a:lstStyle/>
          <a:p>
            <a:pPr algn="just"/>
            <a:r>
              <a:rPr lang="es-CL" b="1" dirty="0" smtClean="0"/>
              <a:t>CÍRCULOS MENORES:</a:t>
            </a:r>
            <a:r>
              <a:rPr lang="es-CL" dirty="0" smtClean="0"/>
              <a:t> cuando la esfera se divide en dos partes, mediante un plano que no pasa por el centro, se obtiene como resultado dos figuras desiguales y la circunferencia que se forma en la superficie de ella se denomina </a:t>
            </a:r>
            <a:r>
              <a:rPr lang="es-CL" b="1" dirty="0" smtClean="0"/>
              <a:t>CÍRCULO MENOR</a:t>
            </a:r>
            <a:r>
              <a:rPr lang="es-CL" dirty="0" smtClean="0"/>
              <a:t>. </a:t>
            </a:r>
            <a:endParaRPr lang="es-CL" dirty="0">
              <a:latin typeface="+mj-lt"/>
              <a:cs typeface="Arial" pitchFamily="34" charset="0"/>
            </a:endParaRPr>
          </a:p>
        </p:txBody>
      </p:sp>
      <p:sp>
        <p:nvSpPr>
          <p:cNvPr id="5" name="4 Rectángulo"/>
          <p:cNvSpPr/>
          <p:nvPr/>
        </p:nvSpPr>
        <p:spPr>
          <a:xfrm>
            <a:off x="857224" y="5357826"/>
            <a:ext cx="3143272" cy="432048"/>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s-CL" b="1" u="sng" dirty="0" smtClean="0">
                <a:solidFill>
                  <a:schemeClr val="tx1"/>
                </a:solidFill>
              </a:rPr>
              <a:t>CÍRCULO MENOR</a:t>
            </a:r>
            <a:endParaRPr lang="es-CL" b="1" u="sng" dirty="0">
              <a:solidFill>
                <a:schemeClr val="tx1"/>
              </a:solidFill>
            </a:endParaRPr>
          </a:p>
        </p:txBody>
      </p:sp>
      <p:pic>
        <p:nvPicPr>
          <p:cNvPr id="2050" name="Picture 2"/>
          <p:cNvPicPr>
            <a:picLocks noChangeAspect="1" noChangeArrowheads="1"/>
          </p:cNvPicPr>
          <p:nvPr/>
        </p:nvPicPr>
        <p:blipFill>
          <a:blip r:embed="rId3"/>
          <a:srcRect l="50391" t="26041" r="20898" b="22917"/>
          <a:stretch>
            <a:fillRect/>
          </a:stretch>
        </p:blipFill>
        <p:spPr bwMode="auto">
          <a:xfrm>
            <a:off x="4714876" y="1785926"/>
            <a:ext cx="4000528" cy="4071966"/>
          </a:xfrm>
          <a:prstGeom prst="rect">
            <a:avLst/>
          </a:prstGeom>
          <a:noFill/>
          <a:ln w="28575">
            <a:solidFill>
              <a:srgbClr val="002060"/>
            </a:solidFill>
            <a:miter lim="800000"/>
            <a:headEnd/>
            <a:tailEnd/>
          </a:ln>
          <a:effectLst/>
        </p:spPr>
      </p:pic>
    </p:spTree>
    <p:extLst>
      <p:ext uri="{BB962C8B-B14F-4D97-AF65-F5344CB8AC3E}">
        <p14:creationId xmlns="" xmlns:p14="http://schemas.microsoft.com/office/powerpoint/2010/main" val="21739652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5 Grupo"/>
          <p:cNvGrpSpPr/>
          <p:nvPr/>
        </p:nvGrpSpPr>
        <p:grpSpPr>
          <a:xfrm>
            <a:off x="636165" y="428605"/>
            <a:ext cx="3650083" cy="5715039"/>
            <a:chOff x="636165" y="214291"/>
            <a:chExt cx="4150149" cy="6108281"/>
          </a:xfrm>
        </p:grpSpPr>
        <p:pic>
          <p:nvPicPr>
            <p:cNvPr id="19458" name="Picture 2" descr="paralelos"/>
            <p:cNvPicPr>
              <a:picLocks noChangeAspect="1" noChangeArrowheads="1"/>
            </p:cNvPicPr>
            <p:nvPr/>
          </p:nvPicPr>
          <p:blipFill>
            <a:blip r:embed="rId2" cstate="print"/>
            <a:srcRect/>
            <a:stretch>
              <a:fillRect/>
            </a:stretch>
          </p:blipFill>
          <p:spPr bwMode="auto">
            <a:xfrm>
              <a:off x="642910" y="3500438"/>
              <a:ext cx="4143404" cy="2822134"/>
            </a:xfrm>
            <a:prstGeom prst="rect">
              <a:avLst/>
            </a:prstGeom>
            <a:noFill/>
            <a:ln w="28575">
              <a:solidFill>
                <a:srgbClr val="002060"/>
              </a:solidFill>
            </a:ln>
          </p:spPr>
        </p:pic>
        <p:pic>
          <p:nvPicPr>
            <p:cNvPr id="19460" name="Picture 4" descr="coordenadas"/>
            <p:cNvPicPr>
              <a:picLocks noChangeAspect="1" noChangeArrowheads="1"/>
            </p:cNvPicPr>
            <p:nvPr/>
          </p:nvPicPr>
          <p:blipFill>
            <a:blip r:embed="rId3" cstate="print"/>
            <a:srcRect/>
            <a:stretch>
              <a:fillRect/>
            </a:stretch>
          </p:blipFill>
          <p:spPr bwMode="auto">
            <a:xfrm>
              <a:off x="636165" y="214291"/>
              <a:ext cx="4150149" cy="2928957"/>
            </a:xfrm>
            <a:prstGeom prst="rect">
              <a:avLst/>
            </a:prstGeom>
            <a:noFill/>
            <a:ln w="28575">
              <a:solidFill>
                <a:srgbClr val="002060"/>
              </a:solidFill>
            </a:ln>
          </p:spPr>
        </p:pic>
      </p:grpSp>
      <p:pic>
        <p:nvPicPr>
          <p:cNvPr id="5" name="Picture 4" descr="http://3.bp.blogspot.com/-JNzkrfQ4jgA/UDmLQQiGTyI/AAAAAAAAAqA/LlW5UKZX_7c/s1600/130.jpg"/>
          <p:cNvPicPr>
            <a:picLocks noChangeAspect="1" noChangeArrowheads="1"/>
          </p:cNvPicPr>
          <p:nvPr/>
        </p:nvPicPr>
        <p:blipFill>
          <a:blip r:embed="rId4" cstate="print"/>
          <a:srcRect l="7611" r="8638"/>
          <a:stretch>
            <a:fillRect/>
          </a:stretch>
        </p:blipFill>
        <p:spPr bwMode="auto">
          <a:xfrm>
            <a:off x="4498100" y="1142984"/>
            <a:ext cx="4431618" cy="4381288"/>
          </a:xfrm>
          <a:prstGeom prst="rect">
            <a:avLst/>
          </a:prstGeom>
          <a:noFill/>
          <a:ln w="28575">
            <a:solidFill>
              <a:srgbClr val="C00000"/>
            </a:solidFill>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3.bp.blogspot.com/-V54Pwn8Ao-g/UWzQ1b9-V_I/AAAAAAAAIGc/s5pQVKF9iiA/s1600/Caracter%C3%ADsticas+de+la+Traslaci%C3%B3n.jpg"/>
          <p:cNvPicPr>
            <a:picLocks noChangeAspect="1" noChangeArrowheads="1"/>
          </p:cNvPicPr>
          <p:nvPr/>
        </p:nvPicPr>
        <p:blipFill>
          <a:blip r:embed="rId2" cstate="print"/>
          <a:srcRect/>
          <a:stretch>
            <a:fillRect/>
          </a:stretch>
        </p:blipFill>
        <p:spPr bwMode="auto">
          <a:xfrm>
            <a:off x="214282" y="1160860"/>
            <a:ext cx="8669740" cy="5411412"/>
          </a:xfrm>
          <a:prstGeom prst="rect">
            <a:avLst/>
          </a:prstGeom>
          <a:noFill/>
          <a:ln w="28575">
            <a:solidFill>
              <a:srgbClr val="FFC000"/>
            </a:solidFill>
          </a:ln>
        </p:spPr>
      </p:pic>
      <p:sp>
        <p:nvSpPr>
          <p:cNvPr id="3" name="2 Rectángulo"/>
          <p:cNvSpPr/>
          <p:nvPr/>
        </p:nvSpPr>
        <p:spPr>
          <a:xfrm>
            <a:off x="1214414" y="142852"/>
            <a:ext cx="6715172" cy="789238"/>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s-CL" sz="2000" b="1" u="sng" dirty="0" smtClean="0">
                <a:solidFill>
                  <a:schemeClr val="tx1"/>
                </a:solidFill>
              </a:rPr>
              <a:t>MOVIMIENTO DE TRASLACIÓN DE LA TIERRA Y SU ECLÍPTICA</a:t>
            </a:r>
            <a:endParaRPr lang="es-CL" sz="2000" b="1" u="sng" dirty="0">
              <a:solidFill>
                <a:schemeClr val="tx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000100" y="71414"/>
            <a:ext cx="7072362" cy="646338"/>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400" b="1" u="sng" dirty="0" smtClean="0">
                <a:solidFill>
                  <a:srgbClr val="FFFF00"/>
                </a:solidFill>
              </a:rPr>
              <a:t>COORDENADAS TERRESTRES</a:t>
            </a:r>
            <a:endParaRPr lang="es-CL" sz="2400" b="1" u="sng" dirty="0">
              <a:solidFill>
                <a:srgbClr val="FFFF00"/>
              </a:solidFill>
            </a:endParaRPr>
          </a:p>
        </p:txBody>
      </p:sp>
      <p:sp>
        <p:nvSpPr>
          <p:cNvPr id="7" name="6 Rectángulo"/>
          <p:cNvSpPr/>
          <p:nvPr/>
        </p:nvSpPr>
        <p:spPr>
          <a:xfrm>
            <a:off x="428596" y="1285860"/>
            <a:ext cx="3664769" cy="1785950"/>
          </a:xfrm>
          <a:prstGeom prst="rect">
            <a:avLst/>
          </a:prstGeom>
          <a:ln/>
        </p:spPr>
        <p:style>
          <a:lnRef idx="1">
            <a:schemeClr val="accent3"/>
          </a:lnRef>
          <a:fillRef idx="2">
            <a:schemeClr val="accent3"/>
          </a:fillRef>
          <a:effectRef idx="1">
            <a:schemeClr val="accent3"/>
          </a:effectRef>
          <a:fontRef idx="minor">
            <a:schemeClr val="dk1"/>
          </a:fontRef>
        </p:style>
        <p:txBody>
          <a:bodyPr rtlCol="0" anchor="ctr"/>
          <a:lstStyle/>
          <a:p>
            <a:pPr algn="just"/>
            <a:r>
              <a:rPr lang="it-IT" sz="1600" b="1" u="sng" dirty="0" smtClean="0"/>
              <a:t>EL ECUADOR TERRESTRE</a:t>
            </a:r>
            <a:r>
              <a:rPr lang="it-IT" sz="1600" b="1" dirty="0" smtClean="0"/>
              <a:t>:</a:t>
            </a:r>
          </a:p>
          <a:p>
            <a:pPr algn="just"/>
            <a:r>
              <a:rPr lang="es-CL" sz="1600" dirty="0" smtClean="0"/>
              <a:t>Es el círculo máximo, perpendicular al eje terrestre y que divide a la Tierra en dos hemisferios: el norte y el sur, constituye uno de los planos de referencia de las coordenadas geográficas y se denomina paralelo de latitud 0° o Ecuador</a:t>
            </a:r>
            <a:endParaRPr lang="es-CL" sz="1600" b="1" u="sng" dirty="0">
              <a:solidFill>
                <a:schemeClr val="tx1"/>
              </a:solidFill>
            </a:endParaRPr>
          </a:p>
        </p:txBody>
      </p:sp>
      <p:sp>
        <p:nvSpPr>
          <p:cNvPr id="8" name="7 Rectángulo"/>
          <p:cNvSpPr/>
          <p:nvPr/>
        </p:nvSpPr>
        <p:spPr>
          <a:xfrm>
            <a:off x="428596" y="3357562"/>
            <a:ext cx="3664769" cy="1357322"/>
          </a:xfrm>
          <a:prstGeom prst="rect">
            <a:avLst/>
          </a:prstGeom>
          <a:ln/>
        </p:spPr>
        <p:style>
          <a:lnRef idx="1">
            <a:schemeClr val="accent3"/>
          </a:lnRef>
          <a:fillRef idx="2">
            <a:schemeClr val="accent3"/>
          </a:fillRef>
          <a:effectRef idx="1">
            <a:schemeClr val="accent3"/>
          </a:effectRef>
          <a:fontRef idx="minor">
            <a:schemeClr val="dk1"/>
          </a:fontRef>
        </p:style>
        <p:txBody>
          <a:bodyPr rtlCol="0" anchor="ctr"/>
          <a:lstStyle/>
          <a:p>
            <a:pPr algn="just"/>
            <a:r>
              <a:rPr lang="it-IT" sz="1600" b="1" u="sng" dirty="0" smtClean="0"/>
              <a:t>MERIDIANOS TERRESTRES</a:t>
            </a:r>
            <a:r>
              <a:rPr lang="it-IT" sz="1600" b="1" dirty="0" smtClean="0"/>
              <a:t>:</a:t>
            </a:r>
          </a:p>
          <a:p>
            <a:pPr algn="just"/>
            <a:r>
              <a:rPr lang="es-CL" sz="1600" dirty="0" smtClean="0"/>
              <a:t>Son círculos máximos que pasan por los polos terrestres y perpendiculares al Ecuador. El que pasa por un determinado lugar se denomina </a:t>
            </a:r>
            <a:r>
              <a:rPr lang="es-CL" sz="1600" b="1" dirty="0" smtClean="0"/>
              <a:t>“meridiano del lugar”.</a:t>
            </a:r>
            <a:endParaRPr lang="es-CL" sz="1600" b="1" u="sng" dirty="0">
              <a:solidFill>
                <a:schemeClr val="tx1"/>
              </a:solidFill>
            </a:endParaRPr>
          </a:p>
        </p:txBody>
      </p:sp>
      <p:sp>
        <p:nvSpPr>
          <p:cNvPr id="9" name="8 Rectángulo"/>
          <p:cNvSpPr/>
          <p:nvPr/>
        </p:nvSpPr>
        <p:spPr>
          <a:xfrm>
            <a:off x="428596" y="4929198"/>
            <a:ext cx="3664769" cy="1357322"/>
          </a:xfrm>
          <a:prstGeom prst="rect">
            <a:avLst/>
          </a:prstGeom>
          <a:ln/>
        </p:spPr>
        <p:style>
          <a:lnRef idx="1">
            <a:schemeClr val="accent3"/>
          </a:lnRef>
          <a:fillRef idx="2">
            <a:schemeClr val="accent3"/>
          </a:fillRef>
          <a:effectRef idx="1">
            <a:schemeClr val="accent3"/>
          </a:effectRef>
          <a:fontRef idx="minor">
            <a:schemeClr val="dk1"/>
          </a:fontRef>
        </p:style>
        <p:txBody>
          <a:bodyPr rtlCol="0" anchor="ctr"/>
          <a:lstStyle/>
          <a:p>
            <a:pPr algn="just"/>
            <a:r>
              <a:rPr lang="it-IT" sz="1600" b="1" u="sng" dirty="0" smtClean="0"/>
              <a:t>PARALELOS</a:t>
            </a:r>
            <a:r>
              <a:rPr lang="it-IT" sz="1600" b="1" dirty="0" smtClean="0"/>
              <a:t>:</a:t>
            </a:r>
          </a:p>
          <a:p>
            <a:pPr algn="just"/>
            <a:r>
              <a:rPr lang="es-CL" sz="1600" dirty="0" smtClean="0"/>
              <a:t>Son círculos menores paralelos al ecuador. El paralelo que pasa por un  determinado lugar recibe </a:t>
            </a:r>
            <a:r>
              <a:rPr lang="es-CL" sz="1600" dirty="0" smtClean="0"/>
              <a:t>el nombre </a:t>
            </a:r>
            <a:r>
              <a:rPr lang="es-CL" sz="1600" dirty="0" smtClean="0"/>
              <a:t>de </a:t>
            </a:r>
            <a:r>
              <a:rPr lang="es-CL" sz="1600" b="1" dirty="0" smtClean="0"/>
              <a:t>“paralelo de latitud” </a:t>
            </a:r>
            <a:r>
              <a:rPr lang="es-CL" sz="1600" dirty="0" smtClean="0"/>
              <a:t>de dicho lugar.</a:t>
            </a:r>
            <a:endParaRPr lang="es-CL" sz="1600" b="1" u="sng" dirty="0">
              <a:solidFill>
                <a:schemeClr val="tx1"/>
              </a:solidFill>
            </a:endParaRPr>
          </a:p>
        </p:txBody>
      </p:sp>
      <p:pic>
        <p:nvPicPr>
          <p:cNvPr id="3074" name="Picture 2"/>
          <p:cNvPicPr>
            <a:picLocks noChangeAspect="1" noChangeArrowheads="1"/>
          </p:cNvPicPr>
          <p:nvPr/>
        </p:nvPicPr>
        <p:blipFill>
          <a:blip r:embed="rId2"/>
          <a:srcRect l="22851" t="27083" r="52539" b="30208"/>
          <a:stretch>
            <a:fillRect/>
          </a:stretch>
        </p:blipFill>
        <p:spPr bwMode="auto">
          <a:xfrm>
            <a:off x="4357686" y="1500174"/>
            <a:ext cx="4500594" cy="4393437"/>
          </a:xfrm>
          <a:prstGeom prst="rect">
            <a:avLst/>
          </a:prstGeom>
          <a:ln w="28575" cap="sq">
            <a:solidFill>
              <a:srgbClr val="C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21739652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071538" y="71414"/>
            <a:ext cx="7072362" cy="571504"/>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400" b="1" u="sng" dirty="0" smtClean="0">
                <a:solidFill>
                  <a:srgbClr val="FFFF00"/>
                </a:solidFill>
              </a:rPr>
              <a:t>COORDENADAS TERRESTRES</a:t>
            </a:r>
            <a:endParaRPr lang="es-CL" sz="2400" b="1" u="sng" dirty="0">
              <a:solidFill>
                <a:srgbClr val="FFFF00"/>
              </a:solidFill>
            </a:endParaRPr>
          </a:p>
        </p:txBody>
      </p:sp>
      <p:sp>
        <p:nvSpPr>
          <p:cNvPr id="7" name="6 Rectángulo"/>
          <p:cNvSpPr/>
          <p:nvPr/>
        </p:nvSpPr>
        <p:spPr>
          <a:xfrm>
            <a:off x="214282" y="2357430"/>
            <a:ext cx="4572032" cy="2071702"/>
          </a:xfrm>
          <a:prstGeom prst="rect">
            <a:avLst/>
          </a:prstGeom>
          <a:ln/>
        </p:spPr>
        <p:style>
          <a:lnRef idx="1">
            <a:schemeClr val="accent3"/>
          </a:lnRef>
          <a:fillRef idx="2">
            <a:schemeClr val="accent3"/>
          </a:fillRef>
          <a:effectRef idx="1">
            <a:schemeClr val="accent3"/>
          </a:effectRef>
          <a:fontRef idx="minor">
            <a:schemeClr val="dk1"/>
          </a:fontRef>
        </p:style>
        <p:txBody>
          <a:bodyPr rtlCol="0" anchor="ctr"/>
          <a:lstStyle/>
          <a:p>
            <a:pPr algn="just"/>
            <a:r>
              <a:rPr lang="it-IT" sz="1600" b="1" u="sng" dirty="0" smtClean="0"/>
              <a:t>LATITUD</a:t>
            </a:r>
            <a:r>
              <a:rPr lang="it-IT" sz="1600" b="1" dirty="0" smtClean="0"/>
              <a:t>:</a:t>
            </a:r>
          </a:p>
          <a:p>
            <a:pPr algn="just"/>
            <a:r>
              <a:rPr lang="es-CL" sz="1600" dirty="0" smtClean="0"/>
              <a:t>Es el arco de meridiano del lugar comprendido entre el ecuador y el lugar. Se mide desde el </a:t>
            </a:r>
            <a:r>
              <a:rPr lang="es-CL" sz="1600" b="1" dirty="0" smtClean="0"/>
              <a:t>ECUADOR</a:t>
            </a:r>
            <a:r>
              <a:rPr lang="es-CL" sz="1600" dirty="0" smtClean="0"/>
              <a:t> hacia el lugar de 0º a 90º y tiene signo norte (N) o sur (S), según el hemisferio en que se encuentre el lugar. El ángulo se mide en el centro de la Tierra en el plano del meridiano del lugar. Se abrevia con la letra “L”.</a:t>
            </a:r>
            <a:endParaRPr lang="es-CL" sz="1600" b="1" u="sng" dirty="0">
              <a:solidFill>
                <a:schemeClr val="tx1"/>
              </a:solidFill>
            </a:endParaRPr>
          </a:p>
        </p:txBody>
      </p:sp>
      <p:sp>
        <p:nvSpPr>
          <p:cNvPr id="10" name="9 Rectángulo"/>
          <p:cNvSpPr/>
          <p:nvPr/>
        </p:nvSpPr>
        <p:spPr>
          <a:xfrm>
            <a:off x="428596" y="714356"/>
            <a:ext cx="8215338" cy="1571636"/>
          </a:xfrm>
          <a:prstGeom prst="rect">
            <a:avLst/>
          </a:prstGeom>
          <a:ln/>
          <a:effectLst>
            <a:glow rad="228600">
              <a:schemeClr val="accent6">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just"/>
            <a:r>
              <a:rPr lang="es-CL" sz="1600" dirty="0" smtClean="0"/>
              <a:t>Los ejes de referencia en la superficie terrestre son: el </a:t>
            </a:r>
            <a:r>
              <a:rPr lang="es-CL" sz="1600" b="1" dirty="0" smtClean="0"/>
              <a:t>ECUADOR</a:t>
            </a:r>
            <a:r>
              <a:rPr lang="es-CL" sz="1600" dirty="0" smtClean="0"/>
              <a:t>, que constituye el paralelo cero "0", siendo a su vez el único paralelo que es un círculo máximo y que divide a la Tierra en dos hemisferios, medidos desde el ecuador hasta los polos norte o sur, para cada hemisferio y el meridiano que pasa por el Observatorio de Greenwich en Inglaterra, conocido también como </a:t>
            </a:r>
            <a:r>
              <a:rPr lang="es-CL" sz="1600" b="1" dirty="0" smtClean="0"/>
              <a:t>MERIDIANO 0º </a:t>
            </a:r>
            <a:r>
              <a:rPr lang="es-CL" sz="1600" dirty="0" smtClean="0"/>
              <a:t>o primer meridiano, porque a partir de él se miden las longitudes. Divide a la Tierra en dos hemisferios: el occidental (W) y el oriental (E).</a:t>
            </a:r>
          </a:p>
        </p:txBody>
      </p:sp>
      <p:sp>
        <p:nvSpPr>
          <p:cNvPr id="11" name="10 Rectángulo"/>
          <p:cNvSpPr/>
          <p:nvPr/>
        </p:nvSpPr>
        <p:spPr>
          <a:xfrm>
            <a:off x="214282" y="4500570"/>
            <a:ext cx="4572032" cy="2214578"/>
          </a:xfrm>
          <a:prstGeom prst="rect">
            <a:avLst/>
          </a:prstGeom>
          <a:ln/>
        </p:spPr>
        <p:style>
          <a:lnRef idx="1">
            <a:schemeClr val="accent3"/>
          </a:lnRef>
          <a:fillRef idx="2">
            <a:schemeClr val="accent3"/>
          </a:fillRef>
          <a:effectRef idx="1">
            <a:schemeClr val="accent3"/>
          </a:effectRef>
          <a:fontRef idx="minor">
            <a:schemeClr val="dk1"/>
          </a:fontRef>
        </p:style>
        <p:txBody>
          <a:bodyPr rtlCol="0" anchor="ctr"/>
          <a:lstStyle/>
          <a:p>
            <a:pPr algn="just"/>
            <a:r>
              <a:rPr lang="it-IT" sz="1600" b="1" u="sng" dirty="0" smtClean="0"/>
              <a:t>LONGITUD</a:t>
            </a:r>
            <a:r>
              <a:rPr lang="it-IT" sz="1600" b="1" dirty="0" smtClean="0"/>
              <a:t>:</a:t>
            </a:r>
          </a:p>
          <a:p>
            <a:pPr algn="just"/>
            <a:r>
              <a:rPr lang="es-CL" sz="1600" dirty="0" smtClean="0"/>
              <a:t>Es el arco medido en el plano del ecuador entre el primer meridiano, </a:t>
            </a:r>
            <a:r>
              <a:rPr lang="es-CL" sz="1600" b="1" dirty="0" smtClean="0"/>
              <a:t>GREENWICH</a:t>
            </a:r>
            <a:r>
              <a:rPr lang="es-CL" sz="1600" dirty="0" smtClean="0"/>
              <a:t>, y el meridiano que pasa por un determinado lugar. Se mide desde el primer meridiano, de 0º a 180º hacia el este (E) u oeste (W) hasta el meridiano del lugar. El ángulo se mide en el centro de la Tierra en el plano del ecuador. Se abrevia con la letra “G”.</a:t>
            </a:r>
            <a:endParaRPr lang="es-CL" sz="1600" b="1" u="sng" dirty="0">
              <a:solidFill>
                <a:schemeClr val="tx1"/>
              </a:solidFill>
            </a:endParaRPr>
          </a:p>
        </p:txBody>
      </p:sp>
      <p:pic>
        <p:nvPicPr>
          <p:cNvPr id="4098" name="Picture 2"/>
          <p:cNvPicPr>
            <a:picLocks noChangeAspect="1" noChangeArrowheads="1"/>
          </p:cNvPicPr>
          <p:nvPr/>
        </p:nvPicPr>
        <p:blipFill>
          <a:blip r:embed="rId2"/>
          <a:srcRect l="51563" t="36458" r="17968" b="15625"/>
          <a:stretch>
            <a:fillRect/>
          </a:stretch>
        </p:blipFill>
        <p:spPr bwMode="auto">
          <a:xfrm>
            <a:off x="4929190" y="2684396"/>
            <a:ext cx="4071966" cy="3602124"/>
          </a:xfrm>
          <a:prstGeom prst="rect">
            <a:avLst/>
          </a:prstGeom>
          <a:ln w="19050" cap="sq">
            <a:solidFill>
              <a:srgbClr val="C00000"/>
            </a:solidFill>
            <a:prstDash val="solid"/>
            <a:miter lim="800000"/>
          </a:ln>
          <a:effectLst>
            <a:outerShdw blurRad="50800" dist="38100" dir="2700000" algn="tl" rotWithShape="0">
              <a:srgbClr val="000000">
                <a:alpha val="43000"/>
              </a:srgbClr>
            </a:outerShdw>
          </a:effectLst>
        </p:spPr>
      </p:pic>
      <p:sp>
        <p:nvSpPr>
          <p:cNvPr id="12" name="11 Rectángulo"/>
          <p:cNvSpPr/>
          <p:nvPr/>
        </p:nvSpPr>
        <p:spPr>
          <a:xfrm>
            <a:off x="5572132" y="5857892"/>
            <a:ext cx="3000396" cy="357190"/>
          </a:xfrm>
          <a:prstGeom prst="rect">
            <a:avLst/>
          </a:prstGeom>
          <a:solidFill>
            <a:srgbClr val="FFFF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s-CL" sz="1400" b="1" dirty="0" smtClean="0">
                <a:solidFill>
                  <a:schemeClr val="tx1"/>
                </a:solidFill>
              </a:rPr>
              <a:t>Latitud y longitud del punto “P”</a:t>
            </a:r>
            <a:endParaRPr lang="es-CL" sz="1400" b="1" dirty="0">
              <a:solidFill>
                <a:schemeClr val="tx1"/>
              </a:solidFill>
            </a:endParaRPr>
          </a:p>
        </p:txBody>
      </p:sp>
    </p:spTree>
    <p:extLst>
      <p:ext uri="{BB962C8B-B14F-4D97-AF65-F5344CB8AC3E}">
        <p14:creationId xmlns="" xmlns:p14="http://schemas.microsoft.com/office/powerpoint/2010/main" val="21739652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000100" y="71414"/>
            <a:ext cx="7072362" cy="646338"/>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400" b="1" u="sng" dirty="0" smtClean="0">
                <a:solidFill>
                  <a:srgbClr val="FFFF00"/>
                </a:solidFill>
              </a:rPr>
              <a:t>COORDENADAS TERRESTRES</a:t>
            </a:r>
            <a:endParaRPr lang="es-CL" sz="2400" b="1" u="sng" dirty="0">
              <a:solidFill>
                <a:srgbClr val="FFFF00"/>
              </a:solidFill>
            </a:endParaRPr>
          </a:p>
        </p:txBody>
      </p:sp>
      <p:sp>
        <p:nvSpPr>
          <p:cNvPr id="7" name="6 Rectángulo"/>
          <p:cNvSpPr/>
          <p:nvPr/>
        </p:nvSpPr>
        <p:spPr>
          <a:xfrm>
            <a:off x="357158" y="785794"/>
            <a:ext cx="8429684" cy="1714512"/>
          </a:xfrm>
          <a:prstGeom prst="rect">
            <a:avLst/>
          </a:prstGeom>
          <a:ln/>
        </p:spPr>
        <p:style>
          <a:lnRef idx="1">
            <a:schemeClr val="accent3"/>
          </a:lnRef>
          <a:fillRef idx="2">
            <a:schemeClr val="accent3"/>
          </a:fillRef>
          <a:effectRef idx="1">
            <a:schemeClr val="accent3"/>
          </a:effectRef>
          <a:fontRef idx="minor">
            <a:schemeClr val="dk1"/>
          </a:fontRef>
        </p:style>
        <p:txBody>
          <a:bodyPr rtlCol="0" anchor="ctr"/>
          <a:lstStyle/>
          <a:p>
            <a:pPr algn="just"/>
            <a:r>
              <a:rPr lang="it-IT" sz="1600" b="1" u="sng" dirty="0" smtClean="0"/>
              <a:t>DIFERENCIA DE LATITUD</a:t>
            </a:r>
            <a:r>
              <a:rPr lang="it-IT" sz="1600" b="1" dirty="0" smtClean="0"/>
              <a:t>:</a:t>
            </a:r>
            <a:endParaRPr lang="it-IT" sz="1600" b="1" dirty="0" smtClean="0"/>
          </a:p>
          <a:p>
            <a:pPr algn="just"/>
            <a:r>
              <a:rPr lang="es-CL" sz="1600" dirty="0" smtClean="0"/>
              <a:t>Es el arco de meridiano comprendido entre </a:t>
            </a:r>
            <a:r>
              <a:rPr lang="es-CL" sz="1600" dirty="0" smtClean="0"/>
              <a:t>los paralelos </a:t>
            </a:r>
            <a:r>
              <a:rPr lang="es-CL" sz="1600" dirty="0" smtClean="0"/>
              <a:t>de dos lugares. Para los lugares situados </a:t>
            </a:r>
            <a:r>
              <a:rPr lang="es-CL" sz="1600" dirty="0" smtClean="0"/>
              <a:t>en un </a:t>
            </a:r>
            <a:r>
              <a:rPr lang="es-CL" sz="1600" dirty="0" smtClean="0"/>
              <a:t>mismo hemisferio, es igual a la diferencia del </a:t>
            </a:r>
            <a:r>
              <a:rPr lang="es-CL" sz="1600" dirty="0" smtClean="0"/>
              <a:t>valor numérico </a:t>
            </a:r>
            <a:r>
              <a:rPr lang="es-CL" sz="1600" dirty="0" smtClean="0"/>
              <a:t>entre las dos latitudes. Para lugares </a:t>
            </a:r>
            <a:r>
              <a:rPr lang="es-CL" sz="1600" dirty="0" smtClean="0"/>
              <a:t>situados en </a:t>
            </a:r>
            <a:r>
              <a:rPr lang="es-CL" sz="1600" dirty="0" smtClean="0"/>
              <a:t>hemisferios diferentes, es igual a la suma de </a:t>
            </a:r>
            <a:r>
              <a:rPr lang="es-CL" sz="1600" dirty="0" smtClean="0"/>
              <a:t>dichos valores</a:t>
            </a:r>
            <a:r>
              <a:rPr lang="es-CL" sz="1600" dirty="0" smtClean="0"/>
              <a:t>. La diferencia de latitud tiene signo N o S</a:t>
            </a:r>
            <a:r>
              <a:rPr lang="es-CL" sz="1600" dirty="0" smtClean="0"/>
              <a:t>,</a:t>
            </a:r>
            <a:r>
              <a:rPr lang="es-CL" sz="1600" dirty="0" smtClean="0"/>
              <a:t> según sea la dirección del sentido en que debe </a:t>
            </a:r>
            <a:r>
              <a:rPr lang="es-CL" sz="1600" dirty="0" smtClean="0"/>
              <a:t>moverse el </a:t>
            </a:r>
            <a:r>
              <a:rPr lang="es-CL" sz="1600" dirty="0" smtClean="0"/>
              <a:t>buque para ir de un punto a otro. Se abrevia con </a:t>
            </a:r>
            <a:r>
              <a:rPr lang="es-CL" sz="1600" dirty="0" smtClean="0"/>
              <a:t>la letra </a:t>
            </a:r>
            <a:r>
              <a:rPr lang="es-CL" sz="1600" b="1" dirty="0" smtClean="0"/>
              <a:t>“l”</a:t>
            </a:r>
            <a:r>
              <a:rPr lang="es-CL" sz="1600" dirty="0" smtClean="0"/>
              <a:t> </a:t>
            </a:r>
            <a:r>
              <a:rPr lang="es-CL" sz="1600" dirty="0" smtClean="0"/>
              <a:t>y se </a:t>
            </a:r>
            <a:r>
              <a:rPr lang="es-CL" sz="1600" dirty="0" smtClean="0"/>
              <a:t>expresa en minutos de arco.</a:t>
            </a:r>
            <a:endParaRPr lang="es-CL" sz="1600" b="1" u="sng" dirty="0">
              <a:solidFill>
                <a:schemeClr val="tx1"/>
              </a:solidFill>
            </a:endParaRPr>
          </a:p>
        </p:txBody>
      </p:sp>
      <p:pic>
        <p:nvPicPr>
          <p:cNvPr id="1026" name="Picture 2"/>
          <p:cNvPicPr>
            <a:picLocks noChangeAspect="1" noChangeArrowheads="1"/>
          </p:cNvPicPr>
          <p:nvPr/>
        </p:nvPicPr>
        <p:blipFill>
          <a:blip r:embed="rId2"/>
          <a:srcRect l="16992" t="22916" r="29687" b="26042"/>
          <a:stretch>
            <a:fillRect/>
          </a:stretch>
        </p:blipFill>
        <p:spPr bwMode="auto">
          <a:xfrm>
            <a:off x="1357290" y="2643182"/>
            <a:ext cx="6500858" cy="3500462"/>
          </a:xfrm>
          <a:prstGeom prst="rect">
            <a:avLst/>
          </a:prstGeom>
          <a:ln w="28575" cap="sq">
            <a:solidFill>
              <a:srgbClr val="002060"/>
            </a:solidFill>
            <a:prstDash val="solid"/>
            <a:miter lim="800000"/>
          </a:ln>
          <a:effectLst>
            <a:outerShdw blurRad="50800" dist="38100" dir="2700000" algn="tl" rotWithShape="0">
              <a:srgbClr val="000000">
                <a:alpha val="43000"/>
              </a:srgbClr>
            </a:outerShdw>
          </a:effectLst>
        </p:spPr>
      </p:pic>
      <p:sp>
        <p:nvSpPr>
          <p:cNvPr id="10" name="9 Rectángulo"/>
          <p:cNvSpPr/>
          <p:nvPr/>
        </p:nvSpPr>
        <p:spPr>
          <a:xfrm>
            <a:off x="2500298" y="6286520"/>
            <a:ext cx="4143404" cy="357190"/>
          </a:xfrm>
          <a:prstGeom prst="rect">
            <a:avLst/>
          </a:prstGeom>
          <a:solidFill>
            <a:srgbClr val="FFFF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s-CL" sz="1600" b="1" dirty="0" smtClean="0">
                <a:solidFill>
                  <a:schemeClr val="tx1"/>
                </a:solidFill>
              </a:rPr>
              <a:t>Diferencia de Latitud (l)</a:t>
            </a:r>
            <a:r>
              <a:rPr lang="es-CL" sz="1600" b="1" dirty="0" smtClean="0">
                <a:solidFill>
                  <a:schemeClr val="tx1"/>
                </a:solidFill>
              </a:rPr>
              <a:t> </a:t>
            </a:r>
            <a:r>
              <a:rPr lang="es-CL" sz="1600" b="1" dirty="0" smtClean="0">
                <a:solidFill>
                  <a:schemeClr val="tx1"/>
                </a:solidFill>
              </a:rPr>
              <a:t>= </a:t>
            </a:r>
            <a:r>
              <a:rPr lang="es-CL" sz="1600" b="1" dirty="0" smtClean="0">
                <a:solidFill>
                  <a:schemeClr val="tx1"/>
                </a:solidFill>
              </a:rPr>
              <a:t>LB - LA</a:t>
            </a:r>
            <a:endParaRPr lang="es-CL" sz="1600" b="1" dirty="0">
              <a:solidFill>
                <a:schemeClr val="tx1"/>
              </a:solidFill>
            </a:endParaRPr>
          </a:p>
        </p:txBody>
      </p:sp>
    </p:spTree>
    <p:extLst>
      <p:ext uri="{BB962C8B-B14F-4D97-AF65-F5344CB8AC3E}">
        <p14:creationId xmlns="" xmlns:p14="http://schemas.microsoft.com/office/powerpoint/2010/main" val="21739652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000100" y="71414"/>
            <a:ext cx="7072362" cy="646338"/>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400" b="1" u="sng" dirty="0" smtClean="0">
                <a:solidFill>
                  <a:srgbClr val="FFFF00"/>
                </a:solidFill>
              </a:rPr>
              <a:t>COORDENADAS TERRESTRES</a:t>
            </a:r>
            <a:endParaRPr lang="es-CL" sz="2400" b="1" u="sng" dirty="0">
              <a:solidFill>
                <a:srgbClr val="FFFF00"/>
              </a:solidFill>
            </a:endParaRPr>
          </a:p>
        </p:txBody>
      </p:sp>
      <p:sp>
        <p:nvSpPr>
          <p:cNvPr id="7" name="6 Rectángulo"/>
          <p:cNvSpPr/>
          <p:nvPr/>
        </p:nvSpPr>
        <p:spPr>
          <a:xfrm>
            <a:off x="357158" y="785794"/>
            <a:ext cx="8429684" cy="1714512"/>
          </a:xfrm>
          <a:prstGeom prst="rect">
            <a:avLst/>
          </a:prstGeom>
          <a:ln/>
        </p:spPr>
        <p:style>
          <a:lnRef idx="1">
            <a:schemeClr val="accent3"/>
          </a:lnRef>
          <a:fillRef idx="2">
            <a:schemeClr val="accent3"/>
          </a:fillRef>
          <a:effectRef idx="1">
            <a:schemeClr val="accent3"/>
          </a:effectRef>
          <a:fontRef idx="minor">
            <a:schemeClr val="dk1"/>
          </a:fontRef>
        </p:style>
        <p:txBody>
          <a:bodyPr rtlCol="0" anchor="ctr"/>
          <a:lstStyle/>
          <a:p>
            <a:pPr algn="just"/>
            <a:r>
              <a:rPr lang="it-IT" sz="1600" b="1" u="sng" dirty="0" smtClean="0"/>
              <a:t>DIFERENCIA DE lONGITUD</a:t>
            </a:r>
            <a:r>
              <a:rPr lang="it-IT" sz="1600" b="1" dirty="0" smtClean="0"/>
              <a:t>:</a:t>
            </a:r>
            <a:endParaRPr lang="it-IT" sz="1600" b="1" dirty="0" smtClean="0"/>
          </a:p>
          <a:p>
            <a:pPr algn="just"/>
            <a:r>
              <a:rPr lang="es-CL" sz="1600" dirty="0" smtClean="0"/>
              <a:t>Es el menor arco de ecuador comprendido </a:t>
            </a:r>
            <a:r>
              <a:rPr lang="es-CL" sz="1600" dirty="0" smtClean="0"/>
              <a:t>entre los </a:t>
            </a:r>
            <a:r>
              <a:rPr lang="es-CL" sz="1600" dirty="0" smtClean="0"/>
              <a:t>meridianos de dos lugares. Si los dos lugares </a:t>
            </a:r>
            <a:r>
              <a:rPr lang="es-CL" sz="1600" dirty="0" smtClean="0"/>
              <a:t>se encuentran </a:t>
            </a:r>
            <a:r>
              <a:rPr lang="es-CL" sz="1600" dirty="0" smtClean="0"/>
              <a:t>en el mismo hemisferio, E o W, es </a:t>
            </a:r>
            <a:r>
              <a:rPr lang="es-CL" sz="1600" dirty="0" smtClean="0"/>
              <a:t>igual a </a:t>
            </a:r>
            <a:r>
              <a:rPr lang="es-CL" sz="1600" dirty="0" smtClean="0"/>
              <a:t>la diferencia del valor numérico entre las dos </a:t>
            </a:r>
            <a:r>
              <a:rPr lang="es-CL" sz="1600" dirty="0" smtClean="0"/>
              <a:t>longitudes. Si </a:t>
            </a:r>
            <a:r>
              <a:rPr lang="es-CL" sz="1600" dirty="0" smtClean="0"/>
              <a:t>las longitudes son de diferente </a:t>
            </a:r>
            <a:r>
              <a:rPr lang="es-CL" sz="1600" dirty="0" smtClean="0"/>
              <a:t>hemisferio o </a:t>
            </a:r>
            <a:r>
              <a:rPr lang="es-CL" sz="1600" dirty="0" smtClean="0"/>
              <a:t>signo, es igual a la suma de dichos valores, </a:t>
            </a:r>
            <a:r>
              <a:rPr lang="es-CL" sz="1600" dirty="0" smtClean="0"/>
              <a:t>excepto cuando </a:t>
            </a:r>
            <a:r>
              <a:rPr lang="es-CL" sz="1600" dirty="0" smtClean="0"/>
              <a:t>dicho valor exceda de 180º, en cuyo caso </a:t>
            </a:r>
            <a:r>
              <a:rPr lang="es-CL" sz="1600" dirty="0" smtClean="0"/>
              <a:t>se restará </a:t>
            </a:r>
            <a:r>
              <a:rPr lang="es-CL" sz="1600" dirty="0" smtClean="0"/>
              <a:t>de 360º. La diferencia de longitud tiene </a:t>
            </a:r>
            <a:r>
              <a:rPr lang="es-CL" sz="1600" dirty="0" smtClean="0"/>
              <a:t>signo E </a:t>
            </a:r>
            <a:r>
              <a:rPr lang="es-CL" sz="1600" dirty="0" smtClean="0"/>
              <a:t>o W, según sea la dirección del sentido en </a:t>
            </a:r>
            <a:r>
              <a:rPr lang="es-CL" sz="1600" dirty="0" smtClean="0"/>
              <a:t>que debe </a:t>
            </a:r>
            <a:r>
              <a:rPr lang="es-CL" sz="1600" dirty="0" smtClean="0"/>
              <a:t>moverse el buque para ir de un punto a otro. </a:t>
            </a:r>
            <a:r>
              <a:rPr lang="es-CL" sz="1600" dirty="0" smtClean="0"/>
              <a:t>Se abrevia </a:t>
            </a:r>
            <a:r>
              <a:rPr lang="es-CL" sz="1600" dirty="0" smtClean="0"/>
              <a:t>con la letra </a:t>
            </a:r>
            <a:r>
              <a:rPr lang="es-CL" sz="1600" b="1" dirty="0" smtClean="0"/>
              <a:t>“g</a:t>
            </a:r>
            <a:r>
              <a:rPr lang="es-CL" sz="1600" b="1" dirty="0" smtClean="0"/>
              <a:t>”</a:t>
            </a:r>
            <a:r>
              <a:rPr lang="es-CL" sz="1600" dirty="0" smtClean="0"/>
              <a:t>.</a:t>
            </a:r>
            <a:endParaRPr lang="es-CL" sz="1600" b="1" u="sng" dirty="0">
              <a:solidFill>
                <a:schemeClr val="tx1"/>
              </a:solidFill>
            </a:endParaRPr>
          </a:p>
        </p:txBody>
      </p:sp>
      <p:sp>
        <p:nvSpPr>
          <p:cNvPr id="10" name="9 Rectángulo"/>
          <p:cNvSpPr/>
          <p:nvPr/>
        </p:nvSpPr>
        <p:spPr>
          <a:xfrm>
            <a:off x="2500298" y="6286520"/>
            <a:ext cx="4143404" cy="357190"/>
          </a:xfrm>
          <a:prstGeom prst="rect">
            <a:avLst/>
          </a:prstGeom>
          <a:solidFill>
            <a:srgbClr val="FFFF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s-CL" sz="1600" b="1" dirty="0" smtClean="0">
                <a:solidFill>
                  <a:schemeClr val="tx1"/>
                </a:solidFill>
              </a:rPr>
              <a:t>Diferencia de Longitud (g)</a:t>
            </a:r>
            <a:r>
              <a:rPr lang="es-CL" sz="1600" b="1" dirty="0" smtClean="0">
                <a:solidFill>
                  <a:schemeClr val="tx1"/>
                </a:solidFill>
              </a:rPr>
              <a:t> </a:t>
            </a:r>
            <a:r>
              <a:rPr lang="es-CL" sz="1600" b="1" dirty="0" smtClean="0">
                <a:solidFill>
                  <a:schemeClr val="tx1"/>
                </a:solidFill>
              </a:rPr>
              <a:t>= </a:t>
            </a:r>
            <a:r>
              <a:rPr lang="es-CL" sz="1600" b="1" dirty="0" smtClean="0">
                <a:solidFill>
                  <a:schemeClr val="tx1"/>
                </a:solidFill>
              </a:rPr>
              <a:t>GB - GA</a:t>
            </a:r>
            <a:endParaRPr lang="es-CL" sz="1600" b="1" dirty="0">
              <a:solidFill>
                <a:schemeClr val="tx1"/>
              </a:solidFill>
            </a:endParaRPr>
          </a:p>
        </p:txBody>
      </p:sp>
      <p:pic>
        <p:nvPicPr>
          <p:cNvPr id="2050" name="Picture 2"/>
          <p:cNvPicPr>
            <a:picLocks noChangeAspect="1" noChangeArrowheads="1"/>
          </p:cNvPicPr>
          <p:nvPr/>
        </p:nvPicPr>
        <p:blipFill>
          <a:blip r:embed="rId2"/>
          <a:srcRect l="16406" t="28125" r="30273" b="20833"/>
          <a:stretch>
            <a:fillRect/>
          </a:stretch>
        </p:blipFill>
        <p:spPr bwMode="auto">
          <a:xfrm>
            <a:off x="1357290" y="2643182"/>
            <a:ext cx="6500858" cy="3500462"/>
          </a:xfrm>
          <a:prstGeom prst="rect">
            <a:avLst/>
          </a:prstGeom>
          <a:ln w="28575" cap="sq">
            <a:solidFill>
              <a:srgbClr val="00206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21739652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00034" y="1500174"/>
            <a:ext cx="3143272" cy="3785652"/>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wrap="square">
            <a:spAutoFit/>
          </a:bodyPr>
          <a:lstStyle/>
          <a:p>
            <a:pPr algn="just"/>
            <a:r>
              <a:rPr lang="es-CL" sz="1600" dirty="0" smtClean="0"/>
              <a:t>Se puede apreciar observando la figura, que las distancias entre los meridianos, se van estrechando a medida que nos vamos acercando a los polos. De lo anterior, se desprende que la distancia lineal del arco de 1º de longitud en la Tierra varía con la latitud, razón por la cual no puede este ser empleado como una unidad estándar de medida de longitud. Esta distancia es máxima en el ecuador, latitud 0º, y cero en los polos, latitud 90º, ya que varía con el coseno de la latitud.</a:t>
            </a:r>
            <a:endParaRPr lang="es-CL" sz="1600" dirty="0">
              <a:latin typeface="+mj-lt"/>
              <a:cs typeface="Arial" pitchFamily="34" charset="0"/>
            </a:endParaRPr>
          </a:p>
        </p:txBody>
      </p:sp>
      <p:sp>
        <p:nvSpPr>
          <p:cNvPr id="8" name="7 Rectángulo"/>
          <p:cNvSpPr/>
          <p:nvPr/>
        </p:nvSpPr>
        <p:spPr>
          <a:xfrm>
            <a:off x="2355546" y="857232"/>
            <a:ext cx="4431032" cy="432048"/>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s-CL" sz="2000" b="1" u="sng" dirty="0" smtClean="0">
                <a:solidFill>
                  <a:schemeClr val="tx1"/>
                </a:solidFill>
              </a:rPr>
              <a:t>MEDIDAS LINEALES DE LONGITUD</a:t>
            </a:r>
            <a:endParaRPr lang="es-CL" sz="2000" b="1" u="sng" dirty="0">
              <a:solidFill>
                <a:schemeClr val="tx1"/>
              </a:solidFill>
            </a:endParaRPr>
          </a:p>
        </p:txBody>
      </p:sp>
      <p:pic>
        <p:nvPicPr>
          <p:cNvPr id="1026" name="Picture 2"/>
          <p:cNvPicPr>
            <a:picLocks noChangeAspect="1" noChangeArrowheads="1"/>
          </p:cNvPicPr>
          <p:nvPr/>
        </p:nvPicPr>
        <p:blipFill>
          <a:blip r:embed="rId2"/>
          <a:srcRect l="21680" t="40625" r="52539" b="12500"/>
          <a:stretch>
            <a:fillRect/>
          </a:stretch>
        </p:blipFill>
        <p:spPr bwMode="auto">
          <a:xfrm>
            <a:off x="4857752" y="1571612"/>
            <a:ext cx="2863870" cy="292895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sp>
        <p:nvSpPr>
          <p:cNvPr id="9" name="8 Rectángulo"/>
          <p:cNvSpPr/>
          <p:nvPr/>
        </p:nvSpPr>
        <p:spPr>
          <a:xfrm>
            <a:off x="4141496" y="4643446"/>
            <a:ext cx="4431032" cy="785818"/>
          </a:xfrm>
          <a:prstGeom prst="rect">
            <a:avLst/>
          </a:prstGeom>
          <a:ln>
            <a:solidFill>
              <a:srgbClr val="C00000"/>
            </a:solidFill>
          </a:ln>
        </p:spPr>
        <p:style>
          <a:lnRef idx="1">
            <a:schemeClr val="accent6"/>
          </a:lnRef>
          <a:fillRef idx="2">
            <a:schemeClr val="accent6"/>
          </a:fillRef>
          <a:effectRef idx="1">
            <a:schemeClr val="accent6"/>
          </a:effectRef>
          <a:fontRef idx="minor">
            <a:schemeClr val="dk1"/>
          </a:fontRef>
        </p:style>
        <p:txBody>
          <a:bodyPr rtlCol="0" anchor="ctr"/>
          <a:lstStyle/>
          <a:p>
            <a:pPr algn="just"/>
            <a:r>
              <a:rPr lang="es-CL" sz="1400" dirty="0" smtClean="0"/>
              <a:t>Para diferenciar latitudes, el </a:t>
            </a:r>
            <a:r>
              <a:rPr lang="es-CL" sz="1400" b="1" dirty="0" smtClean="0"/>
              <a:t>“</a:t>
            </a:r>
            <a:r>
              <a:rPr lang="es-CL" sz="1400" b="1" dirty="0" err="1" smtClean="0"/>
              <a:t>ap</a:t>
            </a:r>
            <a:r>
              <a:rPr lang="es-CL" sz="1400" b="1" dirty="0" smtClean="0"/>
              <a:t>” </a:t>
            </a:r>
            <a:r>
              <a:rPr lang="es-CL" sz="1400" dirty="0" smtClean="0"/>
              <a:t>es diferente y es función de la latitud. Cuando están en diferentes latitudes (G-H), el </a:t>
            </a:r>
            <a:r>
              <a:rPr lang="es-CL" sz="1400" b="1" dirty="0" smtClean="0"/>
              <a:t>“</a:t>
            </a:r>
            <a:r>
              <a:rPr lang="es-CL" sz="1400" b="1" dirty="0" err="1" smtClean="0"/>
              <a:t>ap</a:t>
            </a:r>
            <a:r>
              <a:rPr lang="es-CL" sz="1400" b="1" dirty="0" smtClean="0"/>
              <a:t>” </a:t>
            </a:r>
            <a:r>
              <a:rPr lang="es-CL" sz="1400" dirty="0" smtClean="0"/>
              <a:t>es función de la </a:t>
            </a:r>
            <a:r>
              <a:rPr lang="es-CL" sz="1400" b="1" dirty="0" smtClean="0"/>
              <a:t>“Lm” </a:t>
            </a:r>
            <a:r>
              <a:rPr lang="es-CL" sz="1400" dirty="0" smtClean="0"/>
              <a:t>entre ambas.</a:t>
            </a:r>
            <a:endParaRPr lang="es-CL" sz="1400" b="1" u="sng" dirty="0">
              <a:solidFill>
                <a:schemeClr val="tx1"/>
              </a:solidFill>
            </a:endParaRPr>
          </a:p>
        </p:txBody>
      </p:sp>
      <p:sp>
        <p:nvSpPr>
          <p:cNvPr id="11" name="10 Rectángulo"/>
          <p:cNvSpPr/>
          <p:nvPr/>
        </p:nvSpPr>
        <p:spPr>
          <a:xfrm>
            <a:off x="509558" y="5643578"/>
            <a:ext cx="6134144" cy="1077218"/>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wrap="square">
            <a:spAutoFit/>
          </a:bodyPr>
          <a:lstStyle/>
          <a:p>
            <a:pPr algn="just"/>
            <a:r>
              <a:rPr lang="es-CL" sz="1600" dirty="0" smtClean="0"/>
              <a:t>La extensión del arco de paralelo de latitud entre dos meridianos se conoce como </a:t>
            </a:r>
            <a:r>
              <a:rPr lang="es-CL" sz="1600" b="1" dirty="0" smtClean="0"/>
              <a:t>apartamiento de </a:t>
            </a:r>
            <a:r>
              <a:rPr lang="es-CL" sz="1600" b="1" dirty="0" smtClean="0"/>
              <a:t>meridianos (</a:t>
            </a:r>
            <a:r>
              <a:rPr lang="es-CL" sz="1600" b="1" dirty="0" err="1" smtClean="0"/>
              <a:t>ap</a:t>
            </a:r>
            <a:r>
              <a:rPr lang="es-CL" sz="1600" b="1" dirty="0" smtClean="0"/>
              <a:t>)</a:t>
            </a:r>
            <a:r>
              <a:rPr lang="es-CL" sz="1600" dirty="0" smtClean="0"/>
              <a:t>, </a:t>
            </a:r>
            <a:r>
              <a:rPr lang="es-CL" sz="1600" dirty="0" smtClean="0"/>
              <a:t>se expresa en millas náuticas o en millas de ecuador, y está dado por la fórmula; donde </a:t>
            </a:r>
            <a:r>
              <a:rPr lang="es-CL" sz="1600" b="1" dirty="0" smtClean="0"/>
              <a:t>Lm</a:t>
            </a:r>
            <a:r>
              <a:rPr lang="es-CL" sz="1600" dirty="0" smtClean="0"/>
              <a:t> es la latitud media entre ambos puntos en los meridianos.</a:t>
            </a:r>
            <a:endParaRPr lang="es-CL" sz="1600" dirty="0">
              <a:latin typeface="+mj-lt"/>
              <a:cs typeface="Arial" pitchFamily="34" charset="0"/>
            </a:endParaRPr>
          </a:p>
        </p:txBody>
      </p:sp>
      <p:sp>
        <p:nvSpPr>
          <p:cNvPr id="12" name="11 Rectángulo"/>
          <p:cNvSpPr/>
          <p:nvPr/>
        </p:nvSpPr>
        <p:spPr>
          <a:xfrm>
            <a:off x="6929454" y="6286520"/>
            <a:ext cx="1714512" cy="357190"/>
          </a:xfrm>
          <a:prstGeom prst="rect">
            <a:avLst/>
          </a:prstGeom>
          <a:solidFill>
            <a:srgbClr val="FFFF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s-CL" sz="1600" b="1" dirty="0" err="1" smtClean="0">
                <a:solidFill>
                  <a:schemeClr val="tx1"/>
                </a:solidFill>
              </a:rPr>
              <a:t>ap</a:t>
            </a:r>
            <a:r>
              <a:rPr lang="es-CL" sz="1600" b="1" dirty="0" smtClean="0">
                <a:solidFill>
                  <a:schemeClr val="tx1"/>
                </a:solidFill>
              </a:rPr>
              <a:t> = g x </a:t>
            </a:r>
            <a:r>
              <a:rPr lang="es-CL" sz="1600" b="1" dirty="0" err="1" smtClean="0">
                <a:solidFill>
                  <a:schemeClr val="tx1"/>
                </a:solidFill>
              </a:rPr>
              <a:t>Cos</a:t>
            </a:r>
            <a:r>
              <a:rPr lang="es-CL" sz="1600" b="1" dirty="0" smtClean="0">
                <a:solidFill>
                  <a:schemeClr val="tx1"/>
                </a:solidFill>
              </a:rPr>
              <a:t> (Lm) </a:t>
            </a:r>
            <a:endParaRPr lang="es-CL" sz="1600" b="1" dirty="0">
              <a:solidFill>
                <a:schemeClr val="tx1"/>
              </a:solidFill>
            </a:endParaRPr>
          </a:p>
        </p:txBody>
      </p:sp>
      <p:sp>
        <p:nvSpPr>
          <p:cNvPr id="10" name="9 Rectángulo"/>
          <p:cNvSpPr/>
          <p:nvPr/>
        </p:nvSpPr>
        <p:spPr>
          <a:xfrm>
            <a:off x="1000100" y="71414"/>
            <a:ext cx="7072362" cy="646338"/>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400" b="1" u="sng" dirty="0" smtClean="0">
                <a:solidFill>
                  <a:srgbClr val="FFFF00"/>
                </a:solidFill>
              </a:rPr>
              <a:t>COORDENADAS TERRESTRES</a:t>
            </a:r>
            <a:endParaRPr lang="es-CL" sz="2400" b="1" u="sng" dirty="0">
              <a:solidFill>
                <a:srgbClr val="FFFF00"/>
              </a:solidFill>
            </a:endParaRPr>
          </a:p>
        </p:txBody>
      </p:sp>
      <p:sp>
        <p:nvSpPr>
          <p:cNvPr id="13" name="12 Rectángulo"/>
          <p:cNvSpPr/>
          <p:nvPr/>
        </p:nvSpPr>
        <p:spPr>
          <a:xfrm>
            <a:off x="7072330" y="5572140"/>
            <a:ext cx="1428760" cy="642942"/>
          </a:xfrm>
          <a:prstGeom prst="rect">
            <a:avLst/>
          </a:prstGeom>
          <a:solidFill>
            <a:srgbClr val="FFFF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s-CL" sz="1600" b="1" dirty="0" smtClean="0">
                <a:solidFill>
                  <a:schemeClr val="tx1"/>
                </a:solidFill>
              </a:rPr>
              <a:t>Lm </a:t>
            </a:r>
            <a:r>
              <a:rPr lang="es-CL" sz="1600" b="1" dirty="0" smtClean="0">
                <a:solidFill>
                  <a:schemeClr val="tx1"/>
                </a:solidFill>
              </a:rPr>
              <a:t>= </a:t>
            </a:r>
            <a:r>
              <a:rPr lang="es-CL" sz="1600" b="1" u="sng" dirty="0" smtClean="0">
                <a:solidFill>
                  <a:schemeClr val="tx1"/>
                </a:solidFill>
              </a:rPr>
              <a:t>LG + LH</a:t>
            </a:r>
          </a:p>
          <a:p>
            <a:pPr algn="ctr"/>
            <a:r>
              <a:rPr lang="es-CL" sz="1600" b="1" dirty="0" smtClean="0">
                <a:solidFill>
                  <a:schemeClr val="tx1"/>
                </a:solidFill>
              </a:rPr>
              <a:t>          2</a:t>
            </a:r>
            <a:endParaRPr lang="es-CL" sz="1600" b="1" dirty="0">
              <a:solidFill>
                <a:schemeClr val="tx1"/>
              </a:solidFill>
            </a:endParaRPr>
          </a:p>
        </p:txBody>
      </p:sp>
    </p:spTree>
    <p:extLst>
      <p:ext uri="{BB962C8B-B14F-4D97-AF65-F5344CB8AC3E}">
        <p14:creationId xmlns:p14="http://schemas.microsoft.com/office/powerpoint/2010/main" xmlns="" val="21739652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785786" y="1428736"/>
            <a:ext cx="7715304" cy="1077218"/>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wrap="square">
            <a:spAutoFit/>
          </a:bodyPr>
          <a:lstStyle/>
          <a:p>
            <a:pPr algn="just"/>
            <a:r>
              <a:rPr lang="es-CL" sz="1600" dirty="0" smtClean="0"/>
              <a:t>Observando ahora los meridianos que son círculos máximos, se puede apreciar que la distancia del arco de 1º de latitud, es la misma para cualquier lugar de la Tierra, con lo cual este puede ser empleado como unidad estándar para medir longitudes lineales en la superficie terrestre.</a:t>
            </a:r>
            <a:endParaRPr lang="es-CL" sz="1600" dirty="0">
              <a:latin typeface="+mj-lt"/>
              <a:cs typeface="Arial" pitchFamily="34" charset="0"/>
            </a:endParaRPr>
          </a:p>
        </p:txBody>
      </p:sp>
      <p:sp>
        <p:nvSpPr>
          <p:cNvPr id="4" name="3 Rectángulo"/>
          <p:cNvSpPr/>
          <p:nvPr/>
        </p:nvSpPr>
        <p:spPr>
          <a:xfrm>
            <a:off x="1000100" y="71414"/>
            <a:ext cx="7072362" cy="646338"/>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CL" sz="2400" b="1" u="sng" dirty="0" smtClean="0">
                <a:solidFill>
                  <a:srgbClr val="FFFF00"/>
                </a:solidFill>
              </a:rPr>
              <a:t>UNIDADES DE MEDIDA</a:t>
            </a:r>
            <a:endParaRPr lang="es-CL" sz="2400" b="1" u="sng" dirty="0">
              <a:solidFill>
                <a:srgbClr val="FFFF00"/>
              </a:solidFill>
            </a:endParaRPr>
          </a:p>
        </p:txBody>
      </p:sp>
      <p:sp>
        <p:nvSpPr>
          <p:cNvPr id="8" name="7 Rectángulo"/>
          <p:cNvSpPr/>
          <p:nvPr/>
        </p:nvSpPr>
        <p:spPr>
          <a:xfrm>
            <a:off x="2355546" y="857232"/>
            <a:ext cx="4431032" cy="432048"/>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s-CL" sz="2000" b="1" u="sng" dirty="0" smtClean="0">
                <a:solidFill>
                  <a:schemeClr val="tx1"/>
                </a:solidFill>
              </a:rPr>
              <a:t>MEDIDAS LINEALES DE LATITUD</a:t>
            </a:r>
            <a:endParaRPr lang="es-CL" sz="2000" b="1" u="sng" dirty="0">
              <a:solidFill>
                <a:schemeClr val="tx1"/>
              </a:solidFill>
            </a:endParaRPr>
          </a:p>
        </p:txBody>
      </p:sp>
      <p:sp>
        <p:nvSpPr>
          <p:cNvPr id="10" name="9 Rectángulo"/>
          <p:cNvSpPr/>
          <p:nvPr/>
        </p:nvSpPr>
        <p:spPr>
          <a:xfrm>
            <a:off x="928662" y="4786322"/>
            <a:ext cx="7286676" cy="1857388"/>
          </a:xfrm>
          <a:prstGeom prst="rect">
            <a:avLst/>
          </a:prstGeom>
          <a:ln/>
          <a:effectLst>
            <a:glow rad="228600">
              <a:schemeClr val="accent6">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rtlCol="0" anchor="ctr"/>
          <a:lstStyle/>
          <a:p>
            <a:r>
              <a:rPr lang="es-CL" sz="1600" dirty="0" smtClean="0"/>
              <a:t>1 milla náutica	 = 1852 metros; 2025,37182852 yardas; 6076,11548556 pies.</a:t>
            </a:r>
          </a:p>
          <a:p>
            <a:r>
              <a:rPr lang="es-CL" sz="1600" dirty="0" smtClean="0"/>
              <a:t>1 pie		 = 0,3048 metros; 0,333 yardas.</a:t>
            </a:r>
          </a:p>
          <a:p>
            <a:r>
              <a:rPr lang="es-CL" sz="1600" dirty="0" smtClean="0"/>
              <a:t>1 braza 		 = 6 pies; 2 yardas; 1,8288 metros.</a:t>
            </a:r>
          </a:p>
          <a:p>
            <a:r>
              <a:rPr lang="es-CL" sz="1600" dirty="0" smtClean="0"/>
              <a:t>1 cable 		 = 607,6 pies; 202,54 yardas; 185,2 metros.</a:t>
            </a:r>
          </a:p>
          <a:p>
            <a:r>
              <a:rPr lang="es-CL" sz="1600" dirty="0" smtClean="0"/>
              <a:t>1 nudo 		 = 1 milla náutica por hora.</a:t>
            </a:r>
          </a:p>
          <a:p>
            <a:r>
              <a:rPr lang="es-CL" sz="1600" dirty="0" smtClean="0"/>
              <a:t>1 yarda 		 = 0,9144 metros; 3 pies; 36 pulgadas.</a:t>
            </a:r>
          </a:p>
        </p:txBody>
      </p:sp>
      <p:grpSp>
        <p:nvGrpSpPr>
          <p:cNvPr id="14" name="13 Grupo"/>
          <p:cNvGrpSpPr/>
          <p:nvPr/>
        </p:nvGrpSpPr>
        <p:grpSpPr>
          <a:xfrm>
            <a:off x="500034" y="2643182"/>
            <a:ext cx="8143932" cy="2000264"/>
            <a:chOff x="1000100" y="1500174"/>
            <a:chExt cx="7143800" cy="2786082"/>
          </a:xfrm>
        </p:grpSpPr>
        <p:sp>
          <p:nvSpPr>
            <p:cNvPr id="9" name="8 Rectángulo"/>
            <p:cNvSpPr/>
            <p:nvPr/>
          </p:nvSpPr>
          <p:spPr>
            <a:xfrm>
              <a:off x="1000100" y="1500174"/>
              <a:ext cx="3214710" cy="2786082"/>
            </a:xfrm>
            <a:prstGeom prst="rect">
              <a:avLst/>
            </a:prstGeom>
            <a:ln/>
          </p:spPr>
          <p:style>
            <a:lnRef idx="1">
              <a:schemeClr val="accent3"/>
            </a:lnRef>
            <a:fillRef idx="2">
              <a:schemeClr val="accent3"/>
            </a:fillRef>
            <a:effectRef idx="1">
              <a:schemeClr val="accent3"/>
            </a:effectRef>
            <a:fontRef idx="minor">
              <a:schemeClr val="dk1"/>
            </a:fontRef>
          </p:style>
          <p:txBody>
            <a:bodyPr rtlCol="0" anchor="ctr"/>
            <a:lstStyle/>
            <a:p>
              <a:pPr algn="just"/>
              <a:r>
                <a:rPr lang="it-IT" sz="1400" b="1" u="sng" dirty="0" smtClean="0"/>
                <a:t>La Milla Náutica o Marina</a:t>
              </a:r>
              <a:r>
                <a:rPr lang="it-IT" sz="1400" b="1" dirty="0" smtClean="0"/>
                <a:t>:</a:t>
              </a:r>
            </a:p>
            <a:p>
              <a:pPr algn="just"/>
              <a:r>
                <a:rPr lang="es-CL" sz="1400" dirty="0" smtClean="0"/>
                <a:t>Es pues la unidad de longitud equivalente a 1’ de arco de meridiano o lo que es lo mismo a 1/60 de grado de latitud. Debido a la forma esferoidal de la Tierra, la longitud de la milla marina varía entre los 1.842,82 m en el ecuador y 1.861,72 m en los polos. El año 1929, se definió la milla náutica internacional en 1.852 metros.</a:t>
              </a:r>
              <a:endParaRPr lang="es-CL" sz="1400" b="1" u="sng" dirty="0">
                <a:solidFill>
                  <a:schemeClr val="tx1"/>
                </a:solidFill>
              </a:endParaRPr>
            </a:p>
          </p:txBody>
        </p:sp>
        <p:sp>
          <p:nvSpPr>
            <p:cNvPr id="13" name="12 Rectángulo"/>
            <p:cNvSpPr/>
            <p:nvPr/>
          </p:nvSpPr>
          <p:spPr>
            <a:xfrm>
              <a:off x="4929190" y="1500174"/>
              <a:ext cx="3214710" cy="2587076"/>
            </a:xfrm>
            <a:prstGeom prst="rect">
              <a:avLst/>
            </a:prstGeom>
            <a:ln/>
          </p:spPr>
          <p:style>
            <a:lnRef idx="1">
              <a:schemeClr val="accent3"/>
            </a:lnRef>
            <a:fillRef idx="2">
              <a:schemeClr val="accent3"/>
            </a:fillRef>
            <a:effectRef idx="1">
              <a:schemeClr val="accent3"/>
            </a:effectRef>
            <a:fontRef idx="minor">
              <a:schemeClr val="dk1"/>
            </a:fontRef>
          </p:style>
          <p:txBody>
            <a:bodyPr rtlCol="0" anchor="ctr"/>
            <a:lstStyle/>
            <a:p>
              <a:pPr algn="just"/>
              <a:r>
                <a:rPr lang="it-IT" sz="1400" b="1" u="sng" dirty="0" smtClean="0"/>
                <a:t>El Nudo</a:t>
              </a:r>
              <a:r>
                <a:rPr lang="it-IT" sz="1400" b="1" dirty="0" smtClean="0"/>
                <a:t>:</a:t>
              </a:r>
            </a:p>
            <a:p>
              <a:pPr algn="just"/>
              <a:r>
                <a:rPr lang="es-CL" sz="1400" dirty="0" smtClean="0"/>
                <a:t>Unidad de velocidad equivalente a una milla náutica por hora. Su nombre procede, de la corredera de barquilla cuya línea llevaba unos nudos equidistantes y separados 15,43 metros, de modo que el número de ellos que salía en medio minuto, equivalía a la velocidad del buque en millas por hora.</a:t>
              </a:r>
            </a:p>
          </p:txBody>
        </p:sp>
      </p:grpSp>
    </p:spTree>
    <p:extLst>
      <p:ext uri="{BB962C8B-B14F-4D97-AF65-F5344CB8AC3E}">
        <p14:creationId xmlns:p14="http://schemas.microsoft.com/office/powerpoint/2010/main" xmlns="" val="2173965284"/>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currencia">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1206</TotalTime>
  <Words>1295</Words>
  <Application>Microsoft Office PowerPoint</Application>
  <PresentationFormat>Presentación en pantalla (4:3)</PresentationFormat>
  <Paragraphs>75</Paragraphs>
  <Slides>13</Slides>
  <Notes>0</Notes>
  <HiddenSlides>0</HiddenSlides>
  <MMClips>0</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Concurrencia</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CA VÍCTOR ZANELLI</dc:creator>
  <cp:lastModifiedBy>8666374-0</cp:lastModifiedBy>
  <cp:revision>88</cp:revision>
  <dcterms:created xsi:type="dcterms:W3CDTF">2018-02-27T13:11:18Z</dcterms:created>
  <dcterms:modified xsi:type="dcterms:W3CDTF">2021-02-26T14:34:33Z</dcterms:modified>
</cp:coreProperties>
</file>