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298" r:id="rId3"/>
    <p:sldId id="300" r:id="rId4"/>
  </p:sldIdLst>
  <p:sldSz cx="9144000" cy="6858000" type="screen4x3"/>
  <p:notesSz cx="6888163" cy="100203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662" autoAdjust="0"/>
  </p:normalViewPr>
  <p:slideViewPr>
    <p:cSldViewPr snapToGrid="0" showGuides="1">
      <p:cViewPr varScale="1">
        <p:scale>
          <a:sx n="111" d="100"/>
          <a:sy n="111" d="100"/>
        </p:scale>
        <p:origin x="-4925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F8D6D-AFD9-491D-A721-F8F3382708A0}" type="datetimeFigureOut">
              <a:rPr lang="es-CL" smtClean="0"/>
              <a:pPr/>
              <a:t>01-10-2020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E1291-3F4F-4C82-BA6B-942444A7DB8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ed@vtr.net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 rot="20907402">
            <a:off x="-6058991" y="949356"/>
            <a:ext cx="47583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EJERCICIO EVALUADO</a:t>
            </a:r>
            <a:endParaRPr lang="es-CL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214283" y="1785924"/>
          <a:ext cx="8715435" cy="33575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2221"/>
                <a:gridCol w="1362221"/>
                <a:gridCol w="1579064"/>
                <a:gridCol w="1470643"/>
                <a:gridCol w="1470643"/>
                <a:gridCol w="1470643"/>
              </a:tblGrid>
              <a:tr h="559598"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Puente 1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Puente 2	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Puente 3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Puente 4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Puente 5</a:t>
                      </a:r>
                    </a:p>
                  </a:txBody>
                  <a:tcPr anchor="ctr"/>
                </a:tc>
              </a:tr>
              <a:tr h="559598">
                <a:tc>
                  <a:txBody>
                    <a:bodyPr/>
                    <a:lstStyle/>
                    <a:p>
                      <a:pPr algn="l"/>
                      <a:r>
                        <a:rPr lang="es-CL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Times New Roman"/>
                        </a:rPr>
                        <a:t>ODG</a:t>
                      </a:r>
                      <a:endParaRPr lang="es-CL" sz="1800" b="1" kern="12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ACEVEDO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CABEZAS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JACHURA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MEZA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SILVA</a:t>
                      </a:r>
                    </a:p>
                  </a:txBody>
                  <a:tcPr marL="7620" marR="7620" marT="7620" marB="0" anchor="ctr"/>
                </a:tc>
              </a:tr>
              <a:tr h="5595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latin typeface="Calibri"/>
                          <a:ea typeface="Calibri"/>
                          <a:cs typeface="Times New Roman"/>
                        </a:rPr>
                        <a:t>Timonel</a:t>
                      </a:r>
                      <a:endParaRPr lang="es-CL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AGUILERA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CHAMBAS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JEREZ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PIZARRO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URTULLA</a:t>
                      </a:r>
                    </a:p>
                  </a:txBody>
                  <a:tcPr marL="7620" marR="7620" marT="7620" marB="0" anchor="ctr"/>
                </a:tc>
              </a:tr>
              <a:tr h="5595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latin typeface="Calibri"/>
                          <a:ea typeface="Calibri"/>
                          <a:cs typeface="Times New Roman"/>
                        </a:rPr>
                        <a:t>Radarista</a:t>
                      </a:r>
                      <a:endParaRPr lang="es-CL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BRANTE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CONTRERAS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MEDINA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SEPULVEDA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VALENZUELA</a:t>
                      </a:r>
                    </a:p>
                  </a:txBody>
                  <a:tcPr marL="7620" marR="7620" marT="7620" marB="0" anchor="ctr"/>
                </a:tc>
              </a:tr>
              <a:tr h="5595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latin typeface="Calibri"/>
                          <a:ea typeface="Calibri"/>
                          <a:cs typeface="Times New Roman"/>
                        </a:rPr>
                        <a:t>Navegante</a:t>
                      </a:r>
                      <a:endParaRPr lang="es-CL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7620" marR="7620" marT="7620" marB="0" anchor="ctr"/>
                </a:tc>
              </a:tr>
              <a:tr h="5595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800" b="1" dirty="0" err="1" smtClean="0">
                          <a:latin typeface="Calibri"/>
                          <a:ea typeface="Calibri"/>
                          <a:cs typeface="Times New Roman"/>
                        </a:rPr>
                        <a:t>Ayte</a:t>
                      </a:r>
                      <a:r>
                        <a:rPr lang="es-CL" sz="1800" b="1" dirty="0" smtClean="0">
                          <a:latin typeface="Calibri"/>
                          <a:ea typeface="Calibri"/>
                          <a:cs typeface="Times New Roman"/>
                        </a:rPr>
                        <a:t>. ODG</a:t>
                      </a:r>
                      <a:endParaRPr lang="es-CL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  <p:sp>
        <p:nvSpPr>
          <p:cNvPr id="12" name="11 CuadroTexto"/>
          <p:cNvSpPr txBox="1"/>
          <p:nvPr/>
        </p:nvSpPr>
        <p:spPr>
          <a:xfrm>
            <a:off x="3052583" y="385012"/>
            <a:ext cx="3468963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CL" sz="3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2° ECO</a:t>
            </a:r>
          </a:p>
          <a:p>
            <a:pPr algn="ctr"/>
            <a:r>
              <a:rPr lang="es-CL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Asignación de Puestos</a:t>
            </a:r>
            <a:endParaRPr lang="es-CL" sz="2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6 Botón de acción: Hacia delante o Siguiente">
            <a:hlinkClick r:id="rId2" action="ppaction://hlinksldjump" highlightClick="1"/>
          </p:cNvPr>
          <p:cNvSpPr/>
          <p:nvPr/>
        </p:nvSpPr>
        <p:spPr>
          <a:xfrm>
            <a:off x="3869140" y="5889009"/>
            <a:ext cx="655093" cy="464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-5036023" y="164047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L" sz="1000" dirty="0" smtClean="0"/>
              <a:t>	</a:t>
            </a:r>
          </a:p>
          <a:p>
            <a:r>
              <a:rPr lang="es-CL" sz="1000" dirty="0" smtClean="0"/>
              <a:t>	</a:t>
            </a:r>
          </a:p>
          <a:p>
            <a:r>
              <a:rPr lang="es-CL" sz="1000" dirty="0" smtClean="0"/>
              <a:t>	</a:t>
            </a:r>
          </a:p>
          <a:p>
            <a:r>
              <a:rPr lang="es-CL" sz="1000" dirty="0" smtClean="0"/>
              <a:t>	</a:t>
            </a:r>
          </a:p>
        </p:txBody>
      </p:sp>
      <p:pic>
        <p:nvPicPr>
          <p:cNvPr id="9" name="8 Imagen" descr="Logo sin fond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5710238"/>
            <a:ext cx="1456645" cy="1147762"/>
          </a:xfrm>
          <a:prstGeom prst="rect">
            <a:avLst/>
          </a:prstGeom>
        </p:spPr>
      </p:pic>
      <p:pic>
        <p:nvPicPr>
          <p:cNvPr id="11" name="10 Imagen" descr="Logo.jpg"/>
          <p:cNvPicPr>
            <a:picLocks noChangeAspect="1"/>
          </p:cNvPicPr>
          <p:nvPr/>
        </p:nvPicPr>
        <p:blipFill>
          <a:blip r:embed="rId4"/>
          <a:srcRect l="57188" t="38889" r="10469" b="27917"/>
          <a:stretch>
            <a:fillRect/>
          </a:stretch>
        </p:blipFill>
        <p:spPr>
          <a:xfrm>
            <a:off x="7493794" y="5905345"/>
            <a:ext cx="1650206" cy="952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786" y="0"/>
            <a:ext cx="7772400" cy="1470025"/>
          </a:xfrm>
        </p:spPr>
        <p:txBody>
          <a:bodyPr/>
          <a:lstStyle/>
          <a:p>
            <a:r>
              <a:rPr lang="es-CL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Reglas del Simulador</a:t>
            </a:r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3 Imagen" descr="Escudo Simulad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8794" y="5682233"/>
            <a:ext cx="1458490" cy="117576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86116" y="5857892"/>
            <a:ext cx="34971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CN Gonzalo Espinosa Doggenweiler</a:t>
            </a:r>
          </a:p>
          <a:p>
            <a:pPr algn="ctr"/>
            <a:r>
              <a:rPr lang="es-CL" dirty="0" smtClean="0">
                <a:hlinkClick r:id="rId3"/>
              </a:rPr>
              <a:t>ged@vtr.net</a:t>
            </a:r>
            <a:r>
              <a:rPr lang="es-CL" dirty="0" smtClean="0"/>
              <a:t>    +56993192942</a:t>
            </a:r>
            <a:endParaRPr lang="es-C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27974" t="22656" r="53629" b="39062"/>
          <a:stretch>
            <a:fillRect/>
          </a:stretch>
        </p:blipFill>
        <p:spPr bwMode="auto">
          <a:xfrm>
            <a:off x="5629056" y="2646808"/>
            <a:ext cx="3571869" cy="2397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5720" y="1428736"/>
            <a:ext cx="8858280" cy="4286280"/>
          </a:xfrm>
        </p:spPr>
        <p:txBody>
          <a:bodyPr>
            <a:normAutofit fontScale="85000" lnSpcReduction="20000"/>
          </a:bodyPr>
          <a:lstStyle/>
          <a:p>
            <a:pPr marL="265113" indent="-265113" algn="l">
              <a:buFont typeface="Arial" pitchFamily="34" charset="0"/>
              <a:buChar char="•"/>
            </a:pPr>
            <a:r>
              <a:rPr lang="es-CL" b="1" dirty="0" smtClean="0">
                <a:solidFill>
                  <a:schemeClr val="tx2"/>
                </a:solidFill>
              </a:rPr>
              <a:t>Verificar tablero</a:t>
            </a:r>
            <a:r>
              <a:rPr lang="es-CL" dirty="0" smtClean="0">
                <a:solidFill>
                  <a:schemeClr val="tx2"/>
                </a:solidFill>
              </a:rPr>
              <a:t>; programación puede cambiar.</a:t>
            </a:r>
          </a:p>
          <a:p>
            <a:pPr marL="265113" indent="-265113" algn="l">
              <a:buFont typeface="Arial" pitchFamily="34" charset="0"/>
              <a:buChar char="•"/>
            </a:pPr>
            <a:r>
              <a:rPr lang="es-CL" b="1" dirty="0" smtClean="0">
                <a:solidFill>
                  <a:srgbClr val="FF0000"/>
                </a:solidFill>
              </a:rPr>
              <a:t>Al ingresar, lavado de manos y zapatos!!!</a:t>
            </a:r>
          </a:p>
          <a:p>
            <a:pPr marL="265113" indent="-265113" algn="l">
              <a:buFont typeface="Arial" pitchFamily="34" charset="0"/>
              <a:buChar char="•"/>
            </a:pPr>
            <a:r>
              <a:rPr lang="es-CL" b="1" dirty="0" smtClean="0">
                <a:solidFill>
                  <a:schemeClr val="tx2"/>
                </a:solidFill>
              </a:rPr>
              <a:t>A la llamada</a:t>
            </a:r>
            <a:r>
              <a:rPr lang="es-CL" dirty="0" smtClean="0">
                <a:solidFill>
                  <a:schemeClr val="tx2"/>
                </a:solidFill>
              </a:rPr>
              <a:t>, Cadetes sentados en su puesto.</a:t>
            </a:r>
          </a:p>
          <a:p>
            <a:pPr marL="265113" indent="-265113" algn="l">
              <a:buFont typeface="Arial" pitchFamily="34" charset="0"/>
              <a:buChar char="•"/>
            </a:pPr>
            <a:r>
              <a:rPr lang="es-CL" b="1" dirty="0" smtClean="0">
                <a:solidFill>
                  <a:srgbClr val="FF0000"/>
                </a:solidFill>
              </a:rPr>
              <a:t>No colaciones!!!</a:t>
            </a:r>
          </a:p>
          <a:p>
            <a:pPr marL="265113" indent="-265113" algn="l">
              <a:buFont typeface="Arial" pitchFamily="34" charset="0"/>
              <a:buChar char="•"/>
            </a:pPr>
            <a:r>
              <a:rPr lang="es-CL" dirty="0" smtClean="0">
                <a:solidFill>
                  <a:schemeClr val="tx2"/>
                </a:solidFill>
              </a:rPr>
              <a:t>Temperatura no superior a 18°C.</a:t>
            </a:r>
          </a:p>
          <a:p>
            <a:pPr marL="265113" indent="-265113" algn="l">
              <a:buFont typeface="Arial" pitchFamily="34" charset="0"/>
              <a:buChar char="•"/>
            </a:pPr>
            <a:r>
              <a:rPr lang="es-CL" b="1" dirty="0" smtClean="0">
                <a:solidFill>
                  <a:schemeClr val="tx2"/>
                </a:solidFill>
              </a:rPr>
              <a:t>No Garabatos</a:t>
            </a:r>
            <a:r>
              <a:rPr lang="es-CL" dirty="0" smtClean="0">
                <a:solidFill>
                  <a:schemeClr val="tx2"/>
                </a:solidFill>
              </a:rPr>
              <a:t>; </a:t>
            </a:r>
            <a:r>
              <a:rPr lang="es-CL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está siendo vist</a:t>
            </a:r>
            <a:r>
              <a:rPr lang="es-C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s-C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C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escuchado!!!</a:t>
            </a:r>
          </a:p>
          <a:p>
            <a:pPr marL="265113" indent="-265113" algn="l">
              <a:buFont typeface="Arial" pitchFamily="34" charset="0"/>
              <a:buChar char="•"/>
            </a:pPr>
            <a:r>
              <a:rPr lang="es-CL" dirty="0" smtClean="0">
                <a:solidFill>
                  <a:schemeClr val="tx2"/>
                </a:solidFill>
              </a:rPr>
              <a:t>No manos en los bolsillos!!!</a:t>
            </a:r>
          </a:p>
          <a:p>
            <a:pPr marL="265113" indent="-265113" algn="l">
              <a:buFont typeface="Arial" pitchFamily="34" charset="0"/>
              <a:buChar char="•"/>
            </a:pPr>
            <a:r>
              <a:rPr lang="es-CL" dirty="0" smtClean="0">
                <a:solidFill>
                  <a:schemeClr val="tx2"/>
                </a:solidFill>
              </a:rPr>
              <a:t>Juego de Roles.</a:t>
            </a:r>
          </a:p>
          <a:p>
            <a:pPr marL="265113" indent="-265113" algn="l">
              <a:buFont typeface="Arial" pitchFamily="34" charset="0"/>
              <a:buChar char="•"/>
            </a:pPr>
            <a:r>
              <a:rPr lang="es-CL" dirty="0" smtClean="0">
                <a:solidFill>
                  <a:schemeClr val="tx2"/>
                </a:solidFill>
              </a:rPr>
              <a:t>Normas OMI para instructores.</a:t>
            </a:r>
          </a:p>
          <a:p>
            <a:pPr marL="265113" indent="-265113" algn="l">
              <a:buFont typeface="Arial" pitchFamily="34" charset="0"/>
              <a:buChar char="•"/>
            </a:pPr>
            <a:r>
              <a:rPr lang="es-CL" dirty="0" smtClean="0">
                <a:solidFill>
                  <a:schemeClr val="tx2"/>
                </a:solidFill>
              </a:rPr>
              <a:t>Al término, puentes trincados y cartas borradas.</a:t>
            </a:r>
          </a:p>
          <a:p>
            <a:pPr algn="l">
              <a:buFont typeface="Arial" pitchFamily="34" charset="0"/>
              <a:buChar char="•"/>
            </a:pPr>
            <a:endParaRPr lang="es-CL" dirty="0"/>
          </a:p>
        </p:txBody>
      </p:sp>
      <p:pic>
        <p:nvPicPr>
          <p:cNvPr id="7" name="6 Imagen" descr="Logo sin fondo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5710238"/>
            <a:ext cx="1456645" cy="1147762"/>
          </a:xfrm>
          <a:prstGeom prst="rect">
            <a:avLst/>
          </a:prstGeom>
        </p:spPr>
      </p:pic>
      <p:pic>
        <p:nvPicPr>
          <p:cNvPr id="8" name="7 Imagen" descr="Logo.jpg"/>
          <p:cNvPicPr>
            <a:picLocks noChangeAspect="1"/>
          </p:cNvPicPr>
          <p:nvPr/>
        </p:nvPicPr>
        <p:blipFill>
          <a:blip r:embed="rId6"/>
          <a:srcRect l="57188" t="38889" r="10469" b="27917"/>
          <a:stretch>
            <a:fillRect/>
          </a:stretch>
        </p:blipFill>
        <p:spPr>
          <a:xfrm>
            <a:off x="7493794" y="5905345"/>
            <a:ext cx="1650206" cy="952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Simulador\Desktop\d3f30d9a-79bf-428a-9cd4-d878141c58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428604"/>
            <a:ext cx="2714644" cy="604303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flipH="1">
            <a:off x="6000760" y="571480"/>
            <a:ext cx="2857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/>
              <a:t>Teléfono:</a:t>
            </a:r>
          </a:p>
          <a:p>
            <a:r>
              <a:rPr lang="es-CL" sz="2000" b="1" dirty="0" smtClean="0"/>
              <a:t>106 para comunicarse con Comandante</a:t>
            </a:r>
            <a:endParaRPr lang="es-CL" sz="2000" b="1" dirty="0"/>
          </a:p>
        </p:txBody>
      </p:sp>
      <p:sp>
        <p:nvSpPr>
          <p:cNvPr id="6" name="5 CuadroTexto"/>
          <p:cNvSpPr txBox="1"/>
          <p:nvPr/>
        </p:nvSpPr>
        <p:spPr>
          <a:xfrm flipH="1">
            <a:off x="6000760" y="3071810"/>
            <a:ext cx="2857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/>
              <a:t>Citófono:</a:t>
            </a:r>
          </a:p>
          <a:p>
            <a:r>
              <a:rPr lang="es-CL" sz="2000" b="1" dirty="0" smtClean="0"/>
              <a:t>6 para comunicarse con Máquina, Servomotor, Castillo, Cocina </a:t>
            </a:r>
            <a:endParaRPr lang="es-CL" sz="2000" b="1" dirty="0"/>
          </a:p>
        </p:txBody>
      </p:sp>
      <p:sp>
        <p:nvSpPr>
          <p:cNvPr id="7" name="6 Elipse"/>
          <p:cNvSpPr/>
          <p:nvPr/>
        </p:nvSpPr>
        <p:spPr>
          <a:xfrm>
            <a:off x="3000364" y="5000636"/>
            <a:ext cx="1357322" cy="928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CuadroTexto"/>
          <p:cNvSpPr txBox="1"/>
          <p:nvPr/>
        </p:nvSpPr>
        <p:spPr>
          <a:xfrm flipH="1">
            <a:off x="6000760" y="4874895"/>
            <a:ext cx="2857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/>
              <a:t>1MC:</a:t>
            </a:r>
          </a:p>
          <a:p>
            <a:r>
              <a:rPr lang="es-CL" sz="2000" b="1" dirty="0" smtClean="0"/>
              <a:t>para informaciones internas del buque </a:t>
            </a:r>
            <a:endParaRPr lang="es-CL" sz="2000" b="1" dirty="0"/>
          </a:p>
        </p:txBody>
      </p:sp>
      <p:cxnSp>
        <p:nvCxnSpPr>
          <p:cNvPr id="10" name="9 Conector recto de flecha"/>
          <p:cNvCxnSpPr>
            <a:endCxn id="5" idx="3"/>
          </p:cNvCxnSpPr>
          <p:nvPr/>
        </p:nvCxnSpPr>
        <p:spPr>
          <a:xfrm flipV="1">
            <a:off x="4714876" y="1079312"/>
            <a:ext cx="1285884" cy="27798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>
            <a:endCxn id="6" idx="3"/>
          </p:cNvCxnSpPr>
          <p:nvPr/>
        </p:nvCxnSpPr>
        <p:spPr>
          <a:xfrm>
            <a:off x="4572000" y="3500438"/>
            <a:ext cx="1428760" cy="23309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/>
          <p:nvPr/>
        </p:nvCxnSpPr>
        <p:spPr>
          <a:xfrm>
            <a:off x="4071934" y="5635812"/>
            <a:ext cx="1857388" cy="7920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http://icomchile.cl/2019/wp-content/uploads/2018/11/862.gallery-01-m200-200x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284361"/>
            <a:ext cx="1905000" cy="19050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 flipH="1">
            <a:off x="142844" y="4111693"/>
            <a:ext cx="28575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/>
              <a:t>Equipo VHF Marítimo:</a:t>
            </a:r>
          </a:p>
          <a:p>
            <a:r>
              <a:rPr lang="es-CL" sz="2000" b="1" dirty="0" smtClean="0"/>
              <a:t>Para establecer comunicaciones entre buques con la sala de control.</a:t>
            </a:r>
            <a:endParaRPr lang="es-CL" sz="2000" b="1" dirty="0"/>
          </a:p>
        </p:txBody>
      </p:sp>
      <p:cxnSp>
        <p:nvCxnSpPr>
          <p:cNvPr id="16" name="15 Conector recto de flecha"/>
          <p:cNvCxnSpPr/>
          <p:nvPr/>
        </p:nvCxnSpPr>
        <p:spPr>
          <a:xfrm rot="5400000" flipH="1" flipV="1">
            <a:off x="714348" y="3500438"/>
            <a:ext cx="1071570" cy="214314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14 Imagen" descr="Logo sin fondo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5710238"/>
            <a:ext cx="1456645" cy="1147762"/>
          </a:xfrm>
          <a:prstGeom prst="rect">
            <a:avLst/>
          </a:prstGeom>
        </p:spPr>
      </p:pic>
      <p:pic>
        <p:nvPicPr>
          <p:cNvPr id="17" name="16 Imagen" descr="Logo.jpg"/>
          <p:cNvPicPr>
            <a:picLocks noChangeAspect="1"/>
          </p:cNvPicPr>
          <p:nvPr/>
        </p:nvPicPr>
        <p:blipFill>
          <a:blip r:embed="rId5"/>
          <a:srcRect l="57188" t="38889" r="10469" b="27917"/>
          <a:stretch>
            <a:fillRect/>
          </a:stretch>
        </p:blipFill>
        <p:spPr>
          <a:xfrm>
            <a:off x="7493794" y="5905345"/>
            <a:ext cx="1650206" cy="952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8770</TotalTime>
  <Words>161</Words>
  <Application>Microsoft Office PowerPoint</Application>
  <PresentationFormat>Presentación en pantalla (4:3)</PresentationFormat>
  <Paragraphs>53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Diapositiva 1</vt:lpstr>
      <vt:lpstr>Reglas del Simulador</vt:lpstr>
      <vt:lpstr>Diapositiva 3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Simulador</dc:creator>
  <cp:lastModifiedBy>Simulador</cp:lastModifiedBy>
  <cp:revision>658</cp:revision>
  <dcterms:created xsi:type="dcterms:W3CDTF">2017-05-08T11:28:59Z</dcterms:created>
  <dcterms:modified xsi:type="dcterms:W3CDTF">2020-10-01T18:19:00Z</dcterms:modified>
</cp:coreProperties>
</file>