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7" r:id="rId2"/>
    <p:sldId id="268" r:id="rId3"/>
    <p:sldId id="274" r:id="rId4"/>
    <p:sldId id="256" r:id="rId5"/>
    <p:sldId id="269" r:id="rId6"/>
    <p:sldId id="267" r:id="rId7"/>
    <p:sldId id="279" r:id="rId8"/>
    <p:sldId id="280" r:id="rId9"/>
    <p:sldId id="283" r:id="rId10"/>
    <p:sldId id="285" r:id="rId11"/>
    <p:sldId id="284" r:id="rId12"/>
    <p:sldId id="270" r:id="rId13"/>
    <p:sldId id="259" r:id="rId14"/>
    <p:sldId id="260" r:id="rId15"/>
    <p:sldId id="261" r:id="rId16"/>
    <p:sldId id="262" r:id="rId17"/>
    <p:sldId id="273" r:id="rId18"/>
    <p:sldId id="271" r:id="rId19"/>
    <p:sldId id="272" r:id="rId20"/>
    <p:sldId id="286" r:id="rId21"/>
    <p:sldId id="275" r:id="rId22"/>
    <p:sldId id="276" r:id="rId23"/>
    <p:sldId id="277" r:id="rId24"/>
    <p:sldId id="278" r:id="rId25"/>
    <p:sldId id="263" r:id="rId26"/>
    <p:sldId id="264" r:id="rId27"/>
    <p:sldId id="265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FF"/>
    <a:srgbClr val="FF3300"/>
    <a:srgbClr val="75F7B3"/>
    <a:srgbClr val="66FF99"/>
    <a:srgbClr val="66FF33"/>
    <a:srgbClr val="99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9DF9227-1D49-471A-A2E8-6F652E1547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0BFF77-8A19-46F2-A652-1C6503E10FA7}" type="slidenum">
              <a:rPr lang="es-ES" smtClean="0"/>
              <a:pPr/>
              <a:t>1</a:t>
            </a:fld>
            <a:endParaRPr lang="es-ES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s-CL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AECF2A-30A0-43F9-9A90-D4EA7A7245B6}" type="slidenum">
              <a:rPr lang="es-ES" smtClean="0"/>
              <a:pPr/>
              <a:t>2</a:t>
            </a:fld>
            <a:endParaRPr lang="es-E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s-C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70DE50-DEDC-4277-8B36-7A2E5A181174}" type="slidenum">
              <a:rPr lang="es-ES" smtClean="0"/>
              <a:pPr/>
              <a:t>6</a:t>
            </a:fld>
            <a:endParaRPr lang="es-ES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s-C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smtClean="0"/>
          </a:p>
        </p:txBody>
      </p:sp>
      <p:sp>
        <p:nvSpPr>
          <p:cNvPr id="3482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E29779-24F2-4BC1-BCC7-8487E5C501B4}" type="slidenum">
              <a:rPr lang="es-ES" smtClean="0"/>
              <a:pPr/>
              <a:t>7</a:t>
            </a:fld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C12A08-7399-4E76-8063-FB2AA42B3A95}" type="slidenum">
              <a:rPr lang="es-ES" smtClean="0"/>
              <a:pPr/>
              <a:t>13</a:t>
            </a:fld>
            <a:endParaRPr lang="es-ES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s-C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7719C7-6607-4040-A492-2C16F5A8A14D}" type="slidenum">
              <a:rPr lang="es-ES" smtClean="0"/>
              <a:pPr/>
              <a:t>14</a:t>
            </a:fld>
            <a:endParaRPr lang="es-ES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s-C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ECC667-4E74-4017-8510-0B9987D6EB27}" type="slidenum">
              <a:rPr lang="es-ES" smtClean="0"/>
              <a:pPr/>
              <a:t>15</a:t>
            </a:fld>
            <a:endParaRPr lang="es-ES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DD38FC-4DB0-4CB7-91EA-1F411E8526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C29EF-0A8E-4134-8A83-1A1F5ECC19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CAE1A4-F0ED-415E-8B50-1C8EE00AEE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D536CF-D890-42C8-86C9-0A837E4FAC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B141C5-7356-4AF9-9324-954B6ABCB4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8525DD-E274-498F-B5CC-AA069BFB89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07AD9F-171C-4A4A-8323-6F0CCA950D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D03ED9-3834-442A-AF6F-04394525BF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8E19E-577D-45DA-9370-A37D32095A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A2AC91-E01E-45D8-B65D-B41075CB04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5611F-15B7-451C-BA77-746D42E7B7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s-CL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699389-927B-40CC-AD43-91DB676B5B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E7B85EC-4377-4168-96ED-35FF149946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slide" Target="slide8.xml"/><Relationship Id="rId4" Type="http://schemas.openxmlformats.org/officeDocument/2006/relationships/slide" Target="slide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3"/>
          <p:cNvSpPr txBox="1">
            <a:spLocks noChangeArrowheads="1"/>
          </p:cNvSpPr>
          <p:nvPr/>
        </p:nvSpPr>
        <p:spPr bwMode="auto">
          <a:xfrm>
            <a:off x="539750" y="2133600"/>
            <a:ext cx="7848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6000"/>
              <a:t>RADARES</a:t>
            </a:r>
            <a:endParaRPr lang="es-ES" sz="6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3"/>
          <p:cNvSpPr txBox="1">
            <a:spLocks noChangeArrowheads="1"/>
          </p:cNvSpPr>
          <p:nvPr/>
        </p:nvSpPr>
        <p:spPr bwMode="auto">
          <a:xfrm>
            <a:off x="900113" y="260350"/>
            <a:ext cx="741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400" b="1" u="sng"/>
              <a:t>CLASIFICACIÓN DE RADARES</a:t>
            </a:r>
            <a:endParaRPr lang="es-ES" sz="2400" b="1" u="sng"/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900113" y="836613"/>
            <a:ext cx="7343775" cy="187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b="1"/>
              <a:t>Los RADARES son equipos electrónicos diseñados para </a:t>
            </a:r>
            <a:r>
              <a:rPr lang="es-ES_tradnl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obtener información</a:t>
            </a:r>
            <a:r>
              <a:rPr lang="es-ES_tradnl" b="1"/>
              <a:t> de un objeto o blanco por medio del empleo de las Ondas Electromagnéticas.</a:t>
            </a:r>
          </a:p>
          <a:p>
            <a:pPr>
              <a:spcBef>
                <a:spcPct val="50000"/>
              </a:spcBef>
              <a:defRPr/>
            </a:pPr>
            <a:r>
              <a:rPr lang="es-ES_tradnl" b="1"/>
              <a:t>Los datos medidos de un blanco son: </a:t>
            </a:r>
            <a:r>
              <a:rPr lang="es-ES_tradnl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Demarcación, Distancia y Elevación</a:t>
            </a:r>
            <a:r>
              <a:rPr lang="es-ES_tradnl" b="1"/>
              <a:t> de éste en el espacio en relación a la posición de la antena del Radar.</a:t>
            </a:r>
            <a:endParaRPr lang="es-ES" b="1"/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042988" y="2708275"/>
            <a:ext cx="7345362" cy="187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b="1">
                <a:effectLst>
                  <a:outerShdw blurRad="38100" dist="38100" dir="2700000" algn="tl">
                    <a:srgbClr val="FFFFFF"/>
                  </a:outerShdw>
                </a:effectLst>
              </a:rPr>
              <a:t>Según el modo en que emplean las ondas Electromagnéticas se clasifican en:</a:t>
            </a:r>
          </a:p>
          <a:p>
            <a:pPr>
              <a:spcBef>
                <a:spcPct val="50000"/>
              </a:spcBef>
              <a:defRPr/>
            </a:pPr>
            <a:r>
              <a:rPr lang="es-ES_tradnl" b="1">
                <a:effectLst>
                  <a:outerShdw blurRad="38100" dist="38100" dir="2700000" algn="tl">
                    <a:srgbClr val="FFFFFF"/>
                  </a:outerShdw>
                </a:effectLst>
              </a:rPr>
              <a:t>a.- Radares de Pulso</a:t>
            </a:r>
          </a:p>
          <a:p>
            <a:pPr>
              <a:spcBef>
                <a:spcPct val="50000"/>
              </a:spcBef>
              <a:defRPr/>
            </a:pPr>
            <a:r>
              <a:rPr lang="es-ES_tradnl" b="1">
                <a:effectLst>
                  <a:outerShdw blurRad="38100" dist="38100" dir="2700000" algn="tl">
                    <a:srgbClr val="FFFFFF"/>
                  </a:outerShdw>
                </a:effectLst>
              </a:rPr>
              <a:t>b.- Radares de Onda Continua</a:t>
            </a:r>
          </a:p>
          <a:p>
            <a:pPr>
              <a:spcBef>
                <a:spcPct val="50000"/>
              </a:spcBef>
              <a:defRPr/>
            </a:pPr>
            <a:r>
              <a:rPr lang="es-ES_tradnl" b="1">
                <a:effectLst>
                  <a:outerShdw blurRad="38100" dist="38100" dir="2700000" algn="tl">
                    <a:srgbClr val="FFFFFF"/>
                  </a:outerShdw>
                </a:effectLst>
              </a:rPr>
              <a:t>c.- Radares de haces múltiples</a:t>
            </a:r>
            <a:endParaRPr lang="es-ES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1042988" y="4797425"/>
            <a:ext cx="7416800" cy="160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Según su empleo: </a:t>
            </a:r>
          </a:p>
          <a:p>
            <a:pPr>
              <a:spcBef>
                <a:spcPct val="50000"/>
              </a:spcBef>
              <a:defRPr/>
            </a:pPr>
            <a:r>
              <a:rPr lang="es-ES_tradnl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a.- Radares de control de fuego</a:t>
            </a:r>
          </a:p>
          <a:p>
            <a:pPr>
              <a:spcBef>
                <a:spcPct val="50000"/>
              </a:spcBef>
              <a:defRPr/>
            </a:pPr>
            <a:r>
              <a:rPr lang="es-ES_tradnl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b.- </a:t>
            </a:r>
            <a:r>
              <a:rPr lang="es-ES_tradnl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Radares </a:t>
            </a:r>
            <a:r>
              <a:rPr lang="es-ES_tradnl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de rebusca</a:t>
            </a:r>
          </a:p>
          <a:p>
            <a:pPr>
              <a:spcBef>
                <a:spcPct val="50000"/>
              </a:spcBef>
              <a:defRPr/>
            </a:pPr>
            <a:r>
              <a:rPr lang="es-ES_tradnl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c.- Radares especiales</a:t>
            </a:r>
            <a:endParaRPr lang="es-ES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9906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3200" b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</a:t>
            </a:r>
            <a:r>
              <a:rPr lang="es-ES_tradnl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A D A R   </a:t>
            </a:r>
            <a:r>
              <a:rPr lang="es-ES_tradnl" sz="3200" b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B</a:t>
            </a:r>
            <a:r>
              <a:rPr lang="es-ES_tradnl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Á S I C O</a:t>
            </a:r>
            <a:endParaRPr lang="es-ES" sz="2400" b="1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609600" y="1193800"/>
          <a:ext cx="7772400" cy="5359400"/>
        </p:xfrm>
        <a:graphic>
          <a:graphicData uri="http://schemas.openxmlformats.org/presentationml/2006/ole">
            <p:oleObj spid="_x0000_s1026" name="Fotografía de Photo Editor" r:id="rId3" imgW="19390476" imgH="13374967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0"/>
            <a:ext cx="896461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EFECTO DOPLER</a:t>
            </a:r>
            <a:r>
              <a:rPr lang="es-ES_tradnl" sz="2400" dirty="0"/>
              <a:t>: Es el fenómeno físico que afecta a una onda emitida sobre un blanco en movimiento y que se traduce en cambios en la frecuencia de la onda recibida, una frecuencia </a:t>
            </a:r>
            <a:r>
              <a:rPr lang="es-ES_tradnl" sz="240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mayor si el blanco se acerca y menor si se aleja</a:t>
            </a:r>
            <a:r>
              <a:rPr lang="es-ES_tradnl" sz="2400" dirty="0"/>
              <a:t>. La </a:t>
            </a:r>
            <a:r>
              <a:rPr lang="es-ES_tradnl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magnitud</a:t>
            </a:r>
            <a:r>
              <a:rPr lang="es-ES_tradnl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_tradnl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del cambio de frecuencia</a:t>
            </a:r>
            <a:r>
              <a:rPr lang="es-ES_tradnl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_tradnl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 proporcional a la </a:t>
            </a:r>
            <a:r>
              <a:rPr lang="es-ES_tradnl" sz="2400" u="sng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velocidad relativa </a:t>
            </a:r>
            <a:r>
              <a:rPr lang="es-ES_tradnl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entre el blanco y el emisor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0" y="2492375"/>
            <a:ext cx="4500563" cy="4321175"/>
            <a:chOff x="0" y="1570"/>
            <a:chExt cx="2835" cy="2722"/>
          </a:xfrm>
        </p:grpSpPr>
        <p:pic>
          <p:nvPicPr>
            <p:cNvPr id="12295" name="Picture 4" descr="Ondaestacionaria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3" y="1570"/>
              <a:ext cx="2722" cy="27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55" name="Text Box 7"/>
            <p:cNvSpPr txBox="1">
              <a:spLocks noChangeArrowheads="1"/>
            </p:cNvSpPr>
            <p:nvPr/>
          </p:nvSpPr>
          <p:spPr bwMode="auto">
            <a:xfrm>
              <a:off x="0" y="4020"/>
              <a:ext cx="2699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BLANCO DETENIDO</a:t>
              </a:r>
              <a:endParaRPr lang="es-ES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4716463" y="2493963"/>
            <a:ext cx="4319587" cy="4319587"/>
            <a:chOff x="2971" y="1571"/>
            <a:chExt cx="2721" cy="2721"/>
          </a:xfrm>
        </p:grpSpPr>
        <p:pic>
          <p:nvPicPr>
            <p:cNvPr id="12293" name="Picture 5" descr="doppler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71" y="1571"/>
              <a:ext cx="2721" cy="27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56" name="Text Box 8"/>
            <p:cNvSpPr txBox="1">
              <a:spLocks noChangeArrowheads="1"/>
            </p:cNvSpPr>
            <p:nvPr/>
          </p:nvSpPr>
          <p:spPr bwMode="auto">
            <a:xfrm>
              <a:off x="2993" y="4020"/>
              <a:ext cx="2699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BLANCO EN MOVIMIENTO</a:t>
              </a:r>
              <a:endParaRPr lang="es-ES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572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u="sng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RADARES DE PULSO</a:t>
            </a:r>
            <a:endParaRPr lang="es-ES" u="sng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179388" y="1700213"/>
            <a:ext cx="8748712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2400" b="1"/>
              <a:t>Son los radares mas usados a bordo de las unidades navales y terrestres, emplean las ondas electromagnéticas de manera que éstas son emitidas en forma controlada y por espacio de tiempos cortos, generando </a:t>
            </a:r>
            <a:r>
              <a:rPr lang="es-ES_tradnl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“pulsos” de ondas</a:t>
            </a:r>
            <a:r>
              <a:rPr lang="es-ES_tradnl" sz="2400" b="1"/>
              <a:t>. Esto permite emitir ondas y luego esperar el retorno del eco reflejado en el blanco, </a:t>
            </a:r>
            <a:r>
              <a:rPr lang="es-ES_tradnl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empleando la misma antena</a:t>
            </a:r>
            <a:r>
              <a:rPr lang="es-ES_tradnl" sz="2400" b="1"/>
              <a:t> para emitir y recibir la energía electromagnética</a:t>
            </a:r>
            <a:endParaRPr lang="es-ES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684213" y="1600200"/>
            <a:ext cx="1828800" cy="68580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s-ES_tradnl" b="1">
                <a:latin typeface="Times New Roman" pitchFamily="18" charset="0"/>
              </a:rPr>
              <a:t>MODULADOR</a:t>
            </a:r>
            <a:endParaRPr lang="es-ES_tradnl" sz="2400" b="1">
              <a:latin typeface="Times New Roman" pitchFamily="18" charset="0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360613" y="2971800"/>
            <a:ext cx="1828800" cy="68580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s-ES_tradnl" b="1">
                <a:latin typeface="Times New Roman" pitchFamily="18" charset="0"/>
              </a:rPr>
              <a:t>FUENTE DE</a:t>
            </a:r>
          </a:p>
          <a:p>
            <a:pPr algn="ctr" eaLnBrk="0" hangingPunct="0"/>
            <a:r>
              <a:rPr lang="es-ES_tradnl" b="1">
                <a:latin typeface="Times New Roman" pitchFamily="18" charset="0"/>
              </a:rPr>
              <a:t>PODER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808413" y="4343400"/>
            <a:ext cx="1828800" cy="68580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s-ES_tradnl" b="1">
                <a:latin typeface="Times New Roman" pitchFamily="18" charset="0"/>
              </a:rPr>
              <a:t>RECEPTOR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6877050" y="2997200"/>
            <a:ext cx="1828800" cy="68580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s-ES_tradnl" b="1">
                <a:latin typeface="Times New Roman" pitchFamily="18" charset="0"/>
              </a:rPr>
              <a:t>SISTEMA DE </a:t>
            </a:r>
          </a:p>
          <a:p>
            <a:pPr algn="ctr" eaLnBrk="0" hangingPunct="0"/>
            <a:r>
              <a:rPr lang="es-ES_tradnl" b="1">
                <a:latin typeface="Times New Roman" pitchFamily="18" charset="0"/>
              </a:rPr>
              <a:t>ANTENA</a:t>
            </a: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3808413" y="1676400"/>
            <a:ext cx="1828800" cy="68580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r>
              <a:rPr lang="es-ES_tradnl" b="1" dirty="0" smtClean="0">
                <a:latin typeface="Times New Roman" pitchFamily="18" charset="0"/>
              </a:rPr>
              <a:t>OSCILADOR</a:t>
            </a:r>
            <a:endParaRPr lang="es-ES_tradnl" b="1" dirty="0">
              <a:latin typeface="Times New Roman" pitchFamily="18" charset="0"/>
            </a:endParaRPr>
          </a:p>
          <a:p>
            <a:pPr algn="ctr" eaLnBrk="0" hangingPunct="0">
              <a:defRPr/>
            </a:pPr>
            <a:r>
              <a:rPr lang="es-ES_tradnl" sz="1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(MAGNETRÓN)</a:t>
            </a:r>
            <a:endParaRPr lang="es-ES_tradnl" sz="1400" dirty="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684213" y="4343400"/>
            <a:ext cx="1828800" cy="685800"/>
          </a:xfrm>
          <a:prstGeom prst="rect">
            <a:avLst/>
          </a:prstGeom>
          <a:solidFill>
            <a:srgbClr val="FFFF00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s-ES_tradnl" b="1">
                <a:latin typeface="Times New Roman" pitchFamily="18" charset="0"/>
              </a:rPr>
              <a:t>INTERFASE DE</a:t>
            </a:r>
          </a:p>
          <a:p>
            <a:pPr algn="ctr" eaLnBrk="0" hangingPunct="0"/>
            <a:r>
              <a:rPr lang="es-ES_tradnl" b="1">
                <a:latin typeface="Times New Roman" pitchFamily="18" charset="0"/>
              </a:rPr>
              <a:t> PRESENTACIÓN</a:t>
            </a:r>
          </a:p>
        </p:txBody>
      </p:sp>
      <p:cxnSp>
        <p:nvCxnSpPr>
          <p:cNvPr id="14344" name="AutoShape 8"/>
          <p:cNvCxnSpPr>
            <a:cxnSpLocks noChangeShapeType="1"/>
            <a:stCxn id="14339" idx="1"/>
            <a:endCxn id="14338" idx="2"/>
          </p:cNvCxnSpPr>
          <p:nvPr/>
        </p:nvCxnSpPr>
        <p:spPr bwMode="auto">
          <a:xfrm rot="10800000">
            <a:off x="1598613" y="2298700"/>
            <a:ext cx="749300" cy="1016000"/>
          </a:xfrm>
          <a:prstGeom prst="bentConnector2">
            <a:avLst/>
          </a:prstGeom>
          <a:noFill/>
          <a:ln w="44450">
            <a:solidFill>
              <a:schemeClr val="tx1"/>
            </a:solidFill>
            <a:prstDash val="dash"/>
            <a:miter lim="800000"/>
            <a:headEnd/>
            <a:tailEnd type="triangle" w="med" len="med"/>
          </a:ln>
        </p:spPr>
      </p:cxnSp>
      <p:cxnSp>
        <p:nvCxnSpPr>
          <p:cNvPr id="14345" name="AutoShape 9"/>
          <p:cNvCxnSpPr>
            <a:cxnSpLocks noChangeShapeType="1"/>
            <a:stCxn id="14339" idx="3"/>
            <a:endCxn id="21510" idx="2"/>
          </p:cNvCxnSpPr>
          <p:nvPr/>
        </p:nvCxnSpPr>
        <p:spPr bwMode="auto">
          <a:xfrm flipV="1">
            <a:off x="4202113" y="2374900"/>
            <a:ext cx="520700" cy="939800"/>
          </a:xfrm>
          <a:prstGeom prst="bentConnector2">
            <a:avLst/>
          </a:prstGeom>
          <a:noFill/>
          <a:ln w="44450">
            <a:solidFill>
              <a:schemeClr val="tx1"/>
            </a:solidFill>
            <a:prstDash val="dash"/>
            <a:miter lim="800000"/>
            <a:headEnd/>
            <a:tailEnd type="triangle" w="med" len="med"/>
          </a:ln>
        </p:spPr>
      </p:cxnSp>
      <p:cxnSp>
        <p:nvCxnSpPr>
          <p:cNvPr id="14346" name="AutoShape 10"/>
          <p:cNvCxnSpPr>
            <a:cxnSpLocks noChangeShapeType="1"/>
            <a:stCxn id="14339" idx="1"/>
            <a:endCxn id="14343" idx="0"/>
          </p:cNvCxnSpPr>
          <p:nvPr/>
        </p:nvCxnSpPr>
        <p:spPr bwMode="auto">
          <a:xfrm rot="10800000" flipV="1">
            <a:off x="1598613" y="3314700"/>
            <a:ext cx="749300" cy="1016000"/>
          </a:xfrm>
          <a:prstGeom prst="bentConnector2">
            <a:avLst/>
          </a:prstGeom>
          <a:noFill/>
          <a:ln w="44450">
            <a:solidFill>
              <a:schemeClr val="tx1"/>
            </a:solidFill>
            <a:prstDash val="dash"/>
            <a:miter lim="800000"/>
            <a:headEnd/>
            <a:tailEnd type="triangle" w="med" len="med"/>
          </a:ln>
        </p:spPr>
      </p:cxnSp>
      <p:cxnSp>
        <p:nvCxnSpPr>
          <p:cNvPr id="14347" name="AutoShape 11"/>
          <p:cNvCxnSpPr>
            <a:cxnSpLocks noChangeShapeType="1"/>
            <a:stCxn id="14339" idx="3"/>
            <a:endCxn id="14340" idx="0"/>
          </p:cNvCxnSpPr>
          <p:nvPr/>
        </p:nvCxnSpPr>
        <p:spPr bwMode="auto">
          <a:xfrm>
            <a:off x="4202113" y="3314700"/>
            <a:ext cx="520700" cy="1016000"/>
          </a:xfrm>
          <a:prstGeom prst="bentConnector2">
            <a:avLst/>
          </a:prstGeom>
          <a:noFill/>
          <a:ln w="44450">
            <a:solidFill>
              <a:schemeClr val="tx1"/>
            </a:solidFill>
            <a:prstDash val="dash"/>
            <a:miter lim="800000"/>
            <a:headEnd/>
            <a:tailEnd type="triangle" w="med" len="med"/>
          </a:ln>
        </p:spPr>
      </p:cxnSp>
      <p:sp>
        <p:nvSpPr>
          <p:cNvPr id="14348" name="Line 12"/>
          <p:cNvSpPr>
            <a:spLocks noChangeShapeType="1"/>
          </p:cNvSpPr>
          <p:nvPr/>
        </p:nvSpPr>
        <p:spPr bwMode="auto">
          <a:xfrm>
            <a:off x="836613" y="2286000"/>
            <a:ext cx="0" cy="2057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4349" name="Line 13"/>
          <p:cNvSpPr>
            <a:spLocks noChangeShapeType="1"/>
          </p:cNvSpPr>
          <p:nvPr/>
        </p:nvSpPr>
        <p:spPr bwMode="auto">
          <a:xfrm>
            <a:off x="2513013" y="1981200"/>
            <a:ext cx="13716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4350" name="Line 14"/>
          <p:cNvSpPr>
            <a:spLocks noChangeShapeType="1"/>
          </p:cNvSpPr>
          <p:nvPr/>
        </p:nvSpPr>
        <p:spPr bwMode="auto">
          <a:xfrm flipH="1">
            <a:off x="2513013" y="4648200"/>
            <a:ext cx="13716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s-CL"/>
          </a:p>
        </p:txBody>
      </p:sp>
      <p:cxnSp>
        <p:nvCxnSpPr>
          <p:cNvPr id="14351" name="AutoShape 15"/>
          <p:cNvCxnSpPr>
            <a:cxnSpLocks noChangeShapeType="1"/>
            <a:stCxn id="21510" idx="3"/>
            <a:endCxn id="14359" idx="0"/>
          </p:cNvCxnSpPr>
          <p:nvPr/>
        </p:nvCxnSpPr>
        <p:spPr bwMode="auto">
          <a:xfrm>
            <a:off x="5649913" y="2019300"/>
            <a:ext cx="434975" cy="1193800"/>
          </a:xfrm>
          <a:prstGeom prst="bentConnector2">
            <a:avLst/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</p:spPr>
      </p:cxnSp>
      <p:cxnSp>
        <p:nvCxnSpPr>
          <p:cNvPr id="14352" name="AutoShape 16"/>
          <p:cNvCxnSpPr>
            <a:cxnSpLocks noChangeShapeType="1"/>
            <a:stCxn id="14359" idx="2"/>
            <a:endCxn id="14340" idx="3"/>
          </p:cNvCxnSpPr>
          <p:nvPr/>
        </p:nvCxnSpPr>
        <p:spPr bwMode="auto">
          <a:xfrm rot="5400000">
            <a:off x="5303838" y="3905250"/>
            <a:ext cx="1127125" cy="434975"/>
          </a:xfrm>
          <a:prstGeom prst="bentConnector2">
            <a:avLst/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</p:spPr>
      </p:cxnSp>
      <p:sp>
        <p:nvSpPr>
          <p:cNvPr id="21521" name="Text Box 17"/>
          <p:cNvSpPr txBox="1">
            <a:spLocks noChangeArrowheads="1"/>
          </p:cNvSpPr>
          <p:nvPr/>
        </p:nvSpPr>
        <p:spPr bwMode="auto">
          <a:xfrm>
            <a:off x="1143000" y="476250"/>
            <a:ext cx="7239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DIAGRAMA </a:t>
            </a:r>
            <a:r>
              <a:rPr lang="es-ES_tradnl" sz="2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GENERAL DE </a:t>
            </a:r>
            <a:r>
              <a:rPr lang="es-ES_tradnl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UN RADAR   DE PULSOS </a:t>
            </a:r>
          </a:p>
        </p:txBody>
      </p:sp>
      <p:sp>
        <p:nvSpPr>
          <p:cNvPr id="14354" name="Line 18"/>
          <p:cNvSpPr>
            <a:spLocks noChangeShapeType="1"/>
          </p:cNvSpPr>
          <p:nvPr/>
        </p:nvSpPr>
        <p:spPr bwMode="auto">
          <a:xfrm>
            <a:off x="912813" y="5715000"/>
            <a:ext cx="11430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4355" name="Line 19"/>
          <p:cNvSpPr>
            <a:spLocks noChangeShapeType="1"/>
          </p:cNvSpPr>
          <p:nvPr/>
        </p:nvSpPr>
        <p:spPr bwMode="auto">
          <a:xfrm>
            <a:off x="912813" y="6096000"/>
            <a:ext cx="1066800" cy="0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21524" name="Text Box 20"/>
          <p:cNvSpPr txBox="1">
            <a:spLocks noChangeArrowheads="1"/>
          </p:cNvSpPr>
          <p:nvPr/>
        </p:nvSpPr>
        <p:spPr bwMode="auto">
          <a:xfrm>
            <a:off x="2284413" y="5562600"/>
            <a:ext cx="2667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14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PODER ELÉCTRICO</a:t>
            </a:r>
            <a:endParaRPr lang="es-ES_tradnl" sz="2400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1525" name="Text Box 21"/>
          <p:cNvSpPr txBox="1">
            <a:spLocks noChangeArrowheads="1"/>
          </p:cNvSpPr>
          <p:nvPr/>
        </p:nvSpPr>
        <p:spPr bwMode="auto">
          <a:xfrm>
            <a:off x="2284413" y="5943600"/>
            <a:ext cx="2667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16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SEÑALES</a:t>
            </a:r>
            <a:endParaRPr lang="es-ES_tradnl" sz="2800">
              <a:latin typeface="Times New Roman" pitchFamily="18" charset="0"/>
            </a:endParaRPr>
          </a:p>
        </p:txBody>
      </p:sp>
      <p:cxnSp>
        <p:nvCxnSpPr>
          <p:cNvPr id="14358" name="AutoShape 22"/>
          <p:cNvCxnSpPr>
            <a:cxnSpLocks noChangeShapeType="1"/>
          </p:cNvCxnSpPr>
          <p:nvPr/>
        </p:nvCxnSpPr>
        <p:spPr bwMode="auto">
          <a:xfrm>
            <a:off x="2555875" y="1989138"/>
            <a:ext cx="2909888" cy="1443037"/>
          </a:xfrm>
          <a:prstGeom prst="curvedConnector3">
            <a:avLst>
              <a:gd name="adj1" fmla="val 54829"/>
            </a:avLst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</p:spPr>
      </p:cxnSp>
      <p:sp>
        <p:nvSpPr>
          <p:cNvPr id="14359" name="Text Box 23"/>
          <p:cNvSpPr txBox="1">
            <a:spLocks noChangeArrowheads="1"/>
          </p:cNvSpPr>
          <p:nvPr/>
        </p:nvSpPr>
        <p:spPr bwMode="auto">
          <a:xfrm>
            <a:off x="5435600" y="3213100"/>
            <a:ext cx="1296988" cy="3460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 b="1"/>
              <a:t>DUPLEXER</a:t>
            </a:r>
            <a:endParaRPr lang="es-ES" sz="1600" b="1"/>
          </a:p>
        </p:txBody>
      </p:sp>
      <p:sp>
        <p:nvSpPr>
          <p:cNvPr id="14360" name="AutoShape 24"/>
          <p:cNvSpPr>
            <a:spLocks noChangeArrowheads="1"/>
          </p:cNvSpPr>
          <p:nvPr/>
        </p:nvSpPr>
        <p:spPr bwMode="auto">
          <a:xfrm>
            <a:off x="6659563" y="3284538"/>
            <a:ext cx="287337" cy="215900"/>
          </a:xfrm>
          <a:prstGeom prst="leftRightArrow">
            <a:avLst>
              <a:gd name="adj1" fmla="val 50000"/>
              <a:gd name="adj2" fmla="val 26618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4361" name="24 CuadroTexto"/>
          <p:cNvSpPr txBox="1">
            <a:spLocks noChangeArrowheads="1"/>
          </p:cNvSpPr>
          <p:nvPr/>
        </p:nvSpPr>
        <p:spPr bwMode="auto">
          <a:xfrm>
            <a:off x="684213" y="5013325"/>
            <a:ext cx="18002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400"/>
              <a:t>(pantallas de radar)</a:t>
            </a:r>
            <a:endParaRPr lang="es-CL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Arco"/>
          <p:cNvSpPr/>
          <p:nvPr/>
        </p:nvSpPr>
        <p:spPr>
          <a:xfrm rot="2298421">
            <a:off x="-115888" y="936625"/>
            <a:ext cx="1079501" cy="1512888"/>
          </a:xfrm>
          <a:prstGeom prst="arc">
            <a:avLst>
              <a:gd name="adj1" fmla="val 15402738"/>
              <a:gd name="adj2" fmla="val 21570606"/>
            </a:avLst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grpSp>
        <p:nvGrpSpPr>
          <p:cNvPr id="15363" name="88 Grupo"/>
          <p:cNvGrpSpPr>
            <a:grpSpLocks/>
          </p:cNvGrpSpPr>
          <p:nvPr/>
        </p:nvGrpSpPr>
        <p:grpSpPr bwMode="auto">
          <a:xfrm>
            <a:off x="395288" y="836613"/>
            <a:ext cx="8424862" cy="5832475"/>
            <a:chOff x="395536" y="836712"/>
            <a:chExt cx="8424936" cy="5832648"/>
          </a:xfrm>
        </p:grpSpPr>
        <p:sp>
          <p:nvSpPr>
            <p:cNvPr id="3" name="2 Rectángulo"/>
            <p:cNvSpPr/>
            <p:nvPr/>
          </p:nvSpPr>
          <p:spPr>
            <a:xfrm>
              <a:off x="395536" y="904976"/>
              <a:ext cx="1927242" cy="1852668"/>
            </a:xfrm>
            <a:prstGeom prst="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4" name="3 Rectángulo redondeado"/>
            <p:cNvSpPr/>
            <p:nvPr/>
          </p:nvSpPr>
          <p:spPr>
            <a:xfrm>
              <a:off x="1609984" y="1522532"/>
              <a:ext cx="641356" cy="549291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5" name="4 Conector"/>
            <p:cNvSpPr/>
            <p:nvPr/>
          </p:nvSpPr>
          <p:spPr>
            <a:xfrm>
              <a:off x="2108463" y="1590796"/>
              <a:ext cx="142876" cy="138117"/>
            </a:xfrm>
            <a:prstGeom prst="flowChartConnector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6" name="5 Conector"/>
            <p:cNvSpPr/>
            <p:nvPr/>
          </p:nvSpPr>
          <p:spPr>
            <a:xfrm>
              <a:off x="2108463" y="1865443"/>
              <a:ext cx="142876" cy="138116"/>
            </a:xfrm>
            <a:prstGeom prst="flowChartConnector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7" name="6 Conector"/>
            <p:cNvSpPr/>
            <p:nvPr/>
          </p:nvSpPr>
          <p:spPr>
            <a:xfrm>
              <a:off x="1681422" y="1728913"/>
              <a:ext cx="141288" cy="136529"/>
            </a:xfrm>
            <a:prstGeom prst="flowChartConnector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cxnSp>
          <p:nvCxnSpPr>
            <p:cNvPr id="13" name="12 Conector recto"/>
            <p:cNvCxnSpPr>
              <a:endCxn id="5" idx="2"/>
            </p:cNvCxnSpPr>
            <p:nvPr/>
          </p:nvCxnSpPr>
          <p:spPr>
            <a:xfrm flipV="1">
              <a:off x="1752860" y="1660648"/>
              <a:ext cx="355603" cy="136529"/>
            </a:xfrm>
            <a:prstGeom prst="line">
              <a:avLst/>
            </a:prstGeom>
            <a:ln w="381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77" name="15 CuadroTexto"/>
            <p:cNvSpPr txBox="1">
              <a:spLocks noChangeArrowheads="1"/>
            </p:cNvSpPr>
            <p:nvPr/>
          </p:nvSpPr>
          <p:spPr bwMode="auto">
            <a:xfrm>
              <a:off x="466934" y="905331"/>
              <a:ext cx="1713546" cy="234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MX" sz="1000" b="1"/>
                <a:t>SISTEMA DE ANTENA</a:t>
              </a:r>
              <a:endParaRPr lang="es-CL" sz="1000" b="1"/>
            </a:p>
          </p:txBody>
        </p:sp>
        <p:cxnSp>
          <p:nvCxnSpPr>
            <p:cNvPr id="24" name="23 Conector recto de flecha"/>
            <p:cNvCxnSpPr>
              <a:endCxn id="7" idx="2"/>
            </p:cNvCxnSpPr>
            <p:nvPr/>
          </p:nvCxnSpPr>
          <p:spPr>
            <a:xfrm>
              <a:off x="895602" y="1797177"/>
              <a:ext cx="785820" cy="1588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79" name="25 CuadroTexto"/>
            <p:cNvSpPr txBox="1">
              <a:spLocks noChangeArrowheads="1"/>
            </p:cNvSpPr>
            <p:nvPr/>
          </p:nvSpPr>
          <p:spPr bwMode="auto">
            <a:xfrm>
              <a:off x="1526872" y="2071861"/>
              <a:ext cx="856773" cy="205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800" b="1"/>
                <a:t>DUPLEXER</a:t>
              </a:r>
              <a:endParaRPr lang="es-CL" sz="800" b="1"/>
            </a:p>
          </p:txBody>
        </p:sp>
        <p:sp>
          <p:nvSpPr>
            <p:cNvPr id="15380" name="27 CuadroTexto"/>
            <p:cNvSpPr txBox="1">
              <a:spLocks noChangeArrowheads="1"/>
            </p:cNvSpPr>
            <p:nvPr/>
          </p:nvSpPr>
          <p:spPr bwMode="auto">
            <a:xfrm>
              <a:off x="459181" y="2221049"/>
              <a:ext cx="642580" cy="205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800" b="1"/>
                <a:t>ANTENA</a:t>
              </a:r>
              <a:endParaRPr lang="es-CL" sz="800" b="1"/>
            </a:p>
          </p:txBody>
        </p:sp>
        <p:sp>
          <p:nvSpPr>
            <p:cNvPr id="15381" name="28 CuadroTexto"/>
            <p:cNvSpPr txBox="1">
              <a:spLocks noChangeArrowheads="1"/>
            </p:cNvSpPr>
            <p:nvPr/>
          </p:nvSpPr>
          <p:spPr bwMode="auto">
            <a:xfrm>
              <a:off x="977746" y="1781576"/>
              <a:ext cx="642580" cy="3226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800" b="1"/>
                <a:t>GUIA DE</a:t>
              </a:r>
            </a:p>
            <a:p>
              <a:r>
                <a:rPr lang="es-MX" sz="800" b="1"/>
                <a:t> ONDA</a:t>
              </a:r>
              <a:endParaRPr lang="es-CL" sz="800" b="1"/>
            </a:p>
          </p:txBody>
        </p:sp>
        <p:sp>
          <p:nvSpPr>
            <p:cNvPr id="30" name="29 Rectángulo"/>
            <p:cNvSpPr/>
            <p:nvPr/>
          </p:nvSpPr>
          <p:spPr>
            <a:xfrm>
              <a:off x="3608664" y="836712"/>
              <a:ext cx="4926055" cy="1098583"/>
            </a:xfrm>
            <a:prstGeom prst="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31" name="30 Rectángulo redondeado"/>
            <p:cNvSpPr/>
            <p:nvPr/>
          </p:nvSpPr>
          <p:spPr>
            <a:xfrm>
              <a:off x="4037293" y="1111357"/>
              <a:ext cx="1069984" cy="479439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1100" b="1" dirty="0">
                  <a:solidFill>
                    <a:srgbClr val="FF0000"/>
                  </a:solidFill>
                </a:rPr>
                <a:t>OSCILADOR</a:t>
              </a:r>
              <a:endParaRPr lang="es-CL" sz="1100" b="1" dirty="0">
                <a:solidFill>
                  <a:srgbClr val="FF0000"/>
                </a:solidFill>
              </a:endParaRPr>
            </a:p>
          </p:txBody>
        </p:sp>
        <p:sp>
          <p:nvSpPr>
            <p:cNvPr id="32" name="31 Rectángulo redondeado"/>
            <p:cNvSpPr/>
            <p:nvPr/>
          </p:nvSpPr>
          <p:spPr>
            <a:xfrm>
              <a:off x="5464468" y="1111357"/>
              <a:ext cx="1214449" cy="479439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1100" b="1" dirty="0">
                  <a:solidFill>
                    <a:srgbClr val="FF0000"/>
                  </a:solidFill>
                </a:rPr>
                <a:t>MODULADOR</a:t>
              </a:r>
              <a:endParaRPr lang="es-CL" sz="1100" b="1" dirty="0">
                <a:solidFill>
                  <a:srgbClr val="FF0000"/>
                </a:solidFill>
              </a:endParaRPr>
            </a:p>
          </p:txBody>
        </p:sp>
        <p:sp>
          <p:nvSpPr>
            <p:cNvPr id="15385" name="32 CuadroTexto"/>
            <p:cNvSpPr txBox="1">
              <a:spLocks noChangeArrowheads="1"/>
            </p:cNvSpPr>
            <p:nvPr/>
          </p:nvSpPr>
          <p:spPr bwMode="auto">
            <a:xfrm>
              <a:off x="7392517" y="836712"/>
              <a:ext cx="1213762" cy="249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1100" b="1"/>
                <a:t>TRANSMISOR</a:t>
              </a:r>
              <a:endParaRPr lang="es-CL" sz="1100" b="1"/>
            </a:p>
          </p:txBody>
        </p:sp>
        <p:cxnSp>
          <p:nvCxnSpPr>
            <p:cNvPr id="35" name="34 Conector angular"/>
            <p:cNvCxnSpPr>
              <a:stCxn id="31" idx="1"/>
              <a:endCxn id="5" idx="6"/>
            </p:cNvCxnSpPr>
            <p:nvPr/>
          </p:nvCxnSpPr>
          <p:spPr>
            <a:xfrm rot="10800000" flipV="1">
              <a:off x="2251339" y="1351077"/>
              <a:ext cx="1785954" cy="309571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37 Conector recto de flecha"/>
            <p:cNvCxnSpPr>
              <a:stCxn id="32" idx="1"/>
              <a:endCxn id="31" idx="3"/>
            </p:cNvCxnSpPr>
            <p:nvPr/>
          </p:nvCxnSpPr>
          <p:spPr>
            <a:xfrm rot="10800000">
              <a:off x="5107277" y="1351077"/>
              <a:ext cx="357190" cy="1587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38 Rectángulo"/>
            <p:cNvSpPr/>
            <p:nvPr/>
          </p:nvSpPr>
          <p:spPr>
            <a:xfrm>
              <a:off x="3680102" y="2208353"/>
              <a:ext cx="4926056" cy="2676604"/>
            </a:xfrm>
            <a:prstGeom prst="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40" name="39 Rectángulo redondeado"/>
            <p:cNvSpPr/>
            <p:nvPr/>
          </p:nvSpPr>
          <p:spPr>
            <a:xfrm>
              <a:off x="3894417" y="2414734"/>
              <a:ext cx="1141422" cy="481026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900" b="1" dirty="0">
                  <a:solidFill>
                    <a:srgbClr val="002060"/>
                  </a:solidFill>
                </a:rPr>
                <a:t>AMPLIFICADOR DE  RF</a:t>
              </a:r>
              <a:endParaRPr lang="es-CL" sz="900" b="1" dirty="0">
                <a:solidFill>
                  <a:srgbClr val="002060"/>
                </a:solidFill>
              </a:endParaRPr>
            </a:p>
          </p:txBody>
        </p:sp>
        <p:sp>
          <p:nvSpPr>
            <p:cNvPr id="41" name="40 Rectángulo redondeado"/>
            <p:cNvSpPr/>
            <p:nvPr/>
          </p:nvSpPr>
          <p:spPr>
            <a:xfrm>
              <a:off x="5321591" y="2414734"/>
              <a:ext cx="1000134" cy="481026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900" b="1" dirty="0">
                  <a:solidFill>
                    <a:srgbClr val="002060"/>
                  </a:solidFill>
                </a:rPr>
                <a:t>MEZCLADOR</a:t>
              </a:r>
              <a:endParaRPr lang="es-CL" sz="900" b="1" dirty="0">
                <a:solidFill>
                  <a:srgbClr val="002060"/>
                </a:solidFill>
              </a:endParaRPr>
            </a:p>
          </p:txBody>
        </p:sp>
        <p:sp>
          <p:nvSpPr>
            <p:cNvPr id="42" name="41 Rectángulo redondeado"/>
            <p:cNvSpPr/>
            <p:nvPr/>
          </p:nvSpPr>
          <p:spPr>
            <a:xfrm>
              <a:off x="6893230" y="2414734"/>
              <a:ext cx="998547" cy="481026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1000" b="1" dirty="0">
                  <a:solidFill>
                    <a:srgbClr val="002060"/>
                  </a:solidFill>
                </a:rPr>
                <a:t>OSCILADOR LOCAL</a:t>
              </a:r>
              <a:endParaRPr lang="es-CL" sz="1000" b="1" dirty="0">
                <a:solidFill>
                  <a:srgbClr val="002060"/>
                </a:solidFill>
              </a:endParaRPr>
            </a:p>
          </p:txBody>
        </p:sp>
        <p:sp>
          <p:nvSpPr>
            <p:cNvPr id="43" name="42 Rectángulo redondeado"/>
            <p:cNvSpPr/>
            <p:nvPr/>
          </p:nvSpPr>
          <p:spPr>
            <a:xfrm>
              <a:off x="5250154" y="3238670"/>
              <a:ext cx="1143010" cy="479439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900" b="1" dirty="0">
                  <a:solidFill>
                    <a:srgbClr val="002060"/>
                  </a:solidFill>
                </a:rPr>
                <a:t>AMPLIFICADOR DE IF</a:t>
              </a:r>
              <a:endParaRPr lang="es-CL" sz="900" b="1" dirty="0">
                <a:solidFill>
                  <a:srgbClr val="002060"/>
                </a:solidFill>
              </a:endParaRPr>
            </a:p>
          </p:txBody>
        </p:sp>
        <p:sp>
          <p:nvSpPr>
            <p:cNvPr id="44" name="43 Rectángulo redondeado"/>
            <p:cNvSpPr/>
            <p:nvPr/>
          </p:nvSpPr>
          <p:spPr>
            <a:xfrm>
              <a:off x="5223165" y="4062608"/>
              <a:ext cx="1214449" cy="479439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1000" dirty="0">
                  <a:solidFill>
                    <a:srgbClr val="002060"/>
                  </a:solidFill>
                </a:rPr>
                <a:t>DETECTOR /PROCESADOR</a:t>
              </a:r>
              <a:endParaRPr lang="es-CL" sz="1000" dirty="0">
                <a:solidFill>
                  <a:srgbClr val="002060"/>
                </a:solidFill>
              </a:endParaRPr>
            </a:p>
          </p:txBody>
        </p:sp>
        <p:sp>
          <p:nvSpPr>
            <p:cNvPr id="15394" name="44 CuadroTexto"/>
            <p:cNvSpPr txBox="1">
              <a:spLocks noChangeArrowheads="1"/>
            </p:cNvSpPr>
            <p:nvPr/>
          </p:nvSpPr>
          <p:spPr bwMode="auto">
            <a:xfrm>
              <a:off x="7678108" y="4567338"/>
              <a:ext cx="999569" cy="249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1100" b="1"/>
                <a:t>RECEPTOR</a:t>
              </a:r>
              <a:endParaRPr lang="es-CL" sz="1100" b="1"/>
            </a:p>
          </p:txBody>
        </p:sp>
        <p:sp>
          <p:nvSpPr>
            <p:cNvPr id="46" name="45 Rectángulo"/>
            <p:cNvSpPr/>
            <p:nvPr/>
          </p:nvSpPr>
          <p:spPr>
            <a:xfrm>
              <a:off x="3751540" y="5091338"/>
              <a:ext cx="4926055" cy="1578022"/>
            </a:xfrm>
            <a:prstGeom prst="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15396" name="46 CuadroTexto"/>
            <p:cNvSpPr txBox="1">
              <a:spLocks noChangeArrowheads="1"/>
            </p:cNvSpPr>
            <p:nvPr/>
          </p:nvSpPr>
          <p:spPr bwMode="auto">
            <a:xfrm>
              <a:off x="7606710" y="6351442"/>
              <a:ext cx="1213762" cy="249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1100" b="1"/>
                <a:t>INTERFASES</a:t>
              </a:r>
              <a:endParaRPr lang="es-CL" sz="1100" b="1"/>
            </a:p>
          </p:txBody>
        </p:sp>
        <p:grpSp>
          <p:nvGrpSpPr>
            <p:cNvPr id="15397" name="58 Grupo"/>
            <p:cNvGrpSpPr>
              <a:grpSpLocks/>
            </p:cNvGrpSpPr>
            <p:nvPr/>
          </p:nvGrpSpPr>
          <p:grpSpPr bwMode="auto">
            <a:xfrm>
              <a:off x="4036822" y="5296972"/>
              <a:ext cx="928171" cy="892052"/>
              <a:chOff x="4283968" y="5301208"/>
              <a:chExt cx="936104" cy="936104"/>
            </a:xfrm>
          </p:grpSpPr>
          <p:sp>
            <p:nvSpPr>
              <p:cNvPr id="48" name="47 Conector"/>
              <p:cNvSpPr/>
              <p:nvPr/>
            </p:nvSpPr>
            <p:spPr>
              <a:xfrm>
                <a:off x="4428540" y="5373627"/>
                <a:ext cx="574788" cy="648053"/>
              </a:xfrm>
              <a:prstGeom prst="flowChartConnector">
                <a:avLst/>
              </a:prstGeom>
              <a:solidFill>
                <a:srgbClr val="FFFF00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  <p:sp>
            <p:nvSpPr>
              <p:cNvPr id="49" name="48 Conector"/>
              <p:cNvSpPr/>
              <p:nvPr/>
            </p:nvSpPr>
            <p:spPr>
              <a:xfrm>
                <a:off x="4787183" y="5516898"/>
                <a:ext cx="72048" cy="73302"/>
              </a:xfrm>
              <a:prstGeom prst="flowChartConnector">
                <a:avLst/>
              </a:prstGeom>
              <a:solidFill>
                <a:schemeClr val="accent2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  <p:cxnSp>
            <p:nvCxnSpPr>
              <p:cNvPr id="53" name="52 Conector recto"/>
              <p:cNvCxnSpPr/>
              <p:nvPr/>
            </p:nvCxnSpPr>
            <p:spPr>
              <a:xfrm rot="5400000" flipH="1" flipV="1">
                <a:off x="4702738" y="5544807"/>
                <a:ext cx="143271" cy="144097"/>
              </a:xfrm>
              <a:prstGeom prst="line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5" name="54 Rectángulo redondeado"/>
              <p:cNvSpPr/>
              <p:nvPr/>
            </p:nvSpPr>
            <p:spPr>
              <a:xfrm>
                <a:off x="4284443" y="5301992"/>
                <a:ext cx="935032" cy="934594"/>
              </a:xfrm>
              <a:prstGeom prst="roundRect">
                <a:avLst/>
              </a:prstGeom>
              <a:no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  <p:sp>
            <p:nvSpPr>
              <p:cNvPr id="56" name="55 Conector"/>
              <p:cNvSpPr/>
              <p:nvPr/>
            </p:nvSpPr>
            <p:spPr>
              <a:xfrm>
                <a:off x="5075378" y="5445263"/>
                <a:ext cx="72048" cy="71635"/>
              </a:xfrm>
              <a:prstGeom prst="flowChartConnector">
                <a:avLst/>
              </a:prstGeom>
              <a:solidFill>
                <a:schemeClr val="accent2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57" name="56 Conector"/>
              <p:cNvSpPr/>
              <p:nvPr/>
            </p:nvSpPr>
            <p:spPr>
              <a:xfrm>
                <a:off x="5089787" y="5675163"/>
                <a:ext cx="72049" cy="71635"/>
              </a:xfrm>
              <a:prstGeom prst="flowChartConnector">
                <a:avLst/>
              </a:prstGeom>
              <a:solidFill>
                <a:schemeClr val="accent2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58" name="57 Conector"/>
              <p:cNvSpPr/>
              <p:nvPr/>
            </p:nvSpPr>
            <p:spPr>
              <a:xfrm>
                <a:off x="5075378" y="5948378"/>
                <a:ext cx="72048" cy="73302"/>
              </a:xfrm>
              <a:prstGeom prst="flowChartConnector">
                <a:avLst/>
              </a:prstGeom>
              <a:solidFill>
                <a:schemeClr val="accent2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</p:grpSp>
        <p:sp>
          <p:nvSpPr>
            <p:cNvPr id="15398" name="59 CuadroTexto"/>
            <p:cNvSpPr txBox="1">
              <a:spLocks noChangeArrowheads="1"/>
            </p:cNvSpPr>
            <p:nvPr/>
          </p:nvSpPr>
          <p:spPr bwMode="auto">
            <a:xfrm>
              <a:off x="3869261" y="6257644"/>
              <a:ext cx="1213762" cy="234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MX" sz="1000" b="1"/>
                <a:t>PANTALLA</a:t>
              </a:r>
              <a:endParaRPr lang="es-CL" sz="1000" b="1"/>
            </a:p>
          </p:txBody>
        </p:sp>
        <p:grpSp>
          <p:nvGrpSpPr>
            <p:cNvPr id="15399" name="63 Grupo"/>
            <p:cNvGrpSpPr>
              <a:grpSpLocks/>
            </p:cNvGrpSpPr>
            <p:nvPr/>
          </p:nvGrpSpPr>
          <p:grpSpPr bwMode="auto">
            <a:xfrm>
              <a:off x="5750368" y="5434211"/>
              <a:ext cx="428387" cy="617574"/>
              <a:chOff x="1619672" y="3861048"/>
              <a:chExt cx="432048" cy="648072"/>
            </a:xfrm>
          </p:grpSpPr>
          <p:sp>
            <p:nvSpPr>
              <p:cNvPr id="61" name="60 Arco de bloque"/>
              <p:cNvSpPr/>
              <p:nvPr/>
            </p:nvSpPr>
            <p:spPr>
              <a:xfrm>
                <a:off x="1691572" y="3861087"/>
                <a:ext cx="288195" cy="648052"/>
              </a:xfrm>
              <a:prstGeom prst="blockArc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chemeClr val="tx1"/>
                  </a:solidFill>
                </a:endParaRPr>
              </a:p>
            </p:txBody>
          </p:sp>
          <p:sp>
            <p:nvSpPr>
              <p:cNvPr id="62" name="61 Proceso"/>
              <p:cNvSpPr/>
              <p:nvPr/>
            </p:nvSpPr>
            <p:spPr>
              <a:xfrm>
                <a:off x="1907717" y="4149295"/>
                <a:ext cx="144097" cy="216573"/>
              </a:xfrm>
              <a:prstGeom prst="flowChartProcess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  <p:sp>
            <p:nvSpPr>
              <p:cNvPr id="63" name="62 Proceso"/>
              <p:cNvSpPr/>
              <p:nvPr/>
            </p:nvSpPr>
            <p:spPr>
              <a:xfrm>
                <a:off x="1619523" y="4149295"/>
                <a:ext cx="144097" cy="216573"/>
              </a:xfrm>
              <a:prstGeom prst="flowChartProcess">
                <a:avLst/>
              </a:prstGeom>
              <a:solidFill>
                <a:schemeClr val="tx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</p:grpSp>
        <p:sp>
          <p:nvSpPr>
            <p:cNvPr id="15400" name="65 CuadroTexto"/>
            <p:cNvSpPr txBox="1">
              <a:spLocks noChangeArrowheads="1"/>
            </p:cNvSpPr>
            <p:nvPr/>
          </p:nvSpPr>
          <p:spPr bwMode="auto">
            <a:xfrm>
              <a:off x="5393379" y="5983166"/>
              <a:ext cx="1213762" cy="381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MX" sz="1000" b="1"/>
                <a:t>ALARMA SONIDO</a:t>
              </a:r>
              <a:endParaRPr lang="es-CL" sz="1000" b="1"/>
            </a:p>
          </p:txBody>
        </p:sp>
        <p:sp>
          <p:nvSpPr>
            <p:cNvPr id="67" name="66 Rectángulo redondeado"/>
            <p:cNvSpPr/>
            <p:nvPr/>
          </p:nvSpPr>
          <p:spPr>
            <a:xfrm>
              <a:off x="7044044" y="5297719"/>
              <a:ext cx="1133485" cy="479439"/>
            </a:xfrm>
            <a:prstGeom prst="roundRect">
              <a:avLst/>
            </a:prstGeom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MX" sz="1000" b="1" dirty="0">
                  <a:solidFill>
                    <a:schemeClr val="tx2"/>
                  </a:solidFill>
                </a:rPr>
                <a:t>OTRAS INTERFASES</a:t>
              </a:r>
              <a:endParaRPr lang="es-CL" sz="1000" b="1" dirty="0">
                <a:solidFill>
                  <a:schemeClr val="tx2"/>
                </a:solidFill>
              </a:endParaRPr>
            </a:p>
          </p:txBody>
        </p:sp>
        <p:cxnSp>
          <p:nvCxnSpPr>
            <p:cNvPr id="71" name="70 Forma"/>
            <p:cNvCxnSpPr>
              <a:stCxn id="6" idx="4"/>
              <a:endCxn id="40" idx="1"/>
            </p:cNvCxnSpPr>
            <p:nvPr/>
          </p:nvCxnSpPr>
          <p:spPr>
            <a:xfrm rot="16200000" flipH="1">
              <a:off x="2711712" y="1471749"/>
              <a:ext cx="650894" cy="1714515"/>
            </a:xfrm>
            <a:prstGeom prst="bentConnector2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73 Conector recto de flecha"/>
            <p:cNvCxnSpPr>
              <a:stCxn id="40" idx="3"/>
              <a:endCxn id="41" idx="1"/>
            </p:cNvCxnSpPr>
            <p:nvPr/>
          </p:nvCxnSpPr>
          <p:spPr>
            <a:xfrm>
              <a:off x="5035839" y="2654453"/>
              <a:ext cx="285753" cy="1588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75 Conector recto de flecha"/>
            <p:cNvCxnSpPr>
              <a:stCxn id="42" idx="1"/>
              <a:endCxn id="41" idx="3"/>
            </p:cNvCxnSpPr>
            <p:nvPr/>
          </p:nvCxnSpPr>
          <p:spPr>
            <a:xfrm rot="10800000">
              <a:off x="6321725" y="2654453"/>
              <a:ext cx="571505" cy="1588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77 Conector recto de flecha"/>
            <p:cNvCxnSpPr>
              <a:stCxn id="41" idx="2"/>
              <a:endCxn id="43" idx="0"/>
            </p:cNvCxnSpPr>
            <p:nvPr/>
          </p:nvCxnSpPr>
          <p:spPr>
            <a:xfrm rot="5400000">
              <a:off x="5650998" y="3066421"/>
              <a:ext cx="342910" cy="1587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79 Conector recto de flecha"/>
            <p:cNvCxnSpPr>
              <a:stCxn id="43" idx="2"/>
              <a:endCxn id="44" idx="0"/>
            </p:cNvCxnSpPr>
            <p:nvPr/>
          </p:nvCxnSpPr>
          <p:spPr>
            <a:xfrm rot="16200000" flipH="1">
              <a:off x="5653379" y="3886390"/>
              <a:ext cx="344498" cy="7937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81 Conector angular"/>
            <p:cNvCxnSpPr>
              <a:stCxn id="44" idx="2"/>
              <a:endCxn id="55" idx="0"/>
            </p:cNvCxnSpPr>
            <p:nvPr/>
          </p:nvCxnSpPr>
          <p:spPr>
            <a:xfrm rot="5400000">
              <a:off x="4787386" y="4255508"/>
              <a:ext cx="755672" cy="1328749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83 Conector recto de flecha"/>
            <p:cNvCxnSpPr>
              <a:stCxn id="44" idx="2"/>
            </p:cNvCxnSpPr>
            <p:nvPr/>
          </p:nvCxnSpPr>
          <p:spPr>
            <a:xfrm rot="16200000" flipH="1">
              <a:off x="5450964" y="4920679"/>
              <a:ext cx="892201" cy="134939"/>
            </a:xfrm>
            <a:prstGeom prst="straightConnector1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85 Conector angular"/>
            <p:cNvCxnSpPr>
              <a:stCxn id="44" idx="2"/>
              <a:endCxn id="67" idx="0"/>
            </p:cNvCxnSpPr>
            <p:nvPr/>
          </p:nvCxnSpPr>
          <p:spPr>
            <a:xfrm rot="16200000" flipH="1">
              <a:off x="6342355" y="4029287"/>
              <a:ext cx="755672" cy="1781191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>
                  <a:lumMod val="95000"/>
                  <a:lumOff val="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87 CuadroTexto"/>
          <p:cNvSpPr txBox="1"/>
          <p:nvPr/>
        </p:nvSpPr>
        <p:spPr>
          <a:xfrm>
            <a:off x="539750" y="260350"/>
            <a:ext cx="7993063" cy="369888"/>
          </a:xfrm>
          <a:prstGeom prst="rect">
            <a:avLst/>
          </a:prstGeom>
          <a:solidFill>
            <a:srgbClr val="FFFF00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MX" b="1" u="sng" dirty="0"/>
              <a:t>DIAGRAMA EN BLOCK DE UN RADAR DE PULSO</a:t>
            </a:r>
            <a:endParaRPr lang="es-CL" b="1" u="sng" dirty="0"/>
          </a:p>
        </p:txBody>
      </p:sp>
      <p:sp>
        <p:nvSpPr>
          <p:cNvPr id="90" name="89 Arco de bloque"/>
          <p:cNvSpPr/>
          <p:nvPr/>
        </p:nvSpPr>
        <p:spPr>
          <a:xfrm rot="5574100">
            <a:off x="329407" y="1635919"/>
            <a:ext cx="863600" cy="287337"/>
          </a:xfrm>
          <a:prstGeom prst="blockArc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59" name="58 Botón de acción: Personalizar">
            <a:hlinkClick r:id="rId3" action="ppaction://hlinksldjump" highlightClick="1"/>
          </p:cNvPr>
          <p:cNvSpPr/>
          <p:nvPr/>
        </p:nvSpPr>
        <p:spPr>
          <a:xfrm>
            <a:off x="395288" y="908050"/>
            <a:ext cx="1944687" cy="187325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0" name="59 Botón de acción: Personalizar">
            <a:hlinkClick r:id="" action="ppaction://noaction" highlightClick="1"/>
          </p:cNvPr>
          <p:cNvSpPr/>
          <p:nvPr/>
        </p:nvSpPr>
        <p:spPr>
          <a:xfrm>
            <a:off x="3635375" y="836613"/>
            <a:ext cx="4897438" cy="1152525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5" name="64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8027988" y="3933825"/>
            <a:ext cx="431800" cy="4318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6" name="65 Botón de acción: Hacia atrás o Anterior">
            <a:hlinkClick r:id="rId5" action="ppaction://hlinksldjump" highlightClick="1"/>
          </p:cNvPr>
          <p:cNvSpPr/>
          <p:nvPr/>
        </p:nvSpPr>
        <p:spPr>
          <a:xfrm>
            <a:off x="7956550" y="1412875"/>
            <a:ext cx="431800" cy="4318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8" name="6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1042988" y="2205038"/>
            <a:ext cx="504825" cy="503237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79388" y="188640"/>
            <a:ext cx="8713787" cy="92392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b="1" dirty="0"/>
              <a:t>TRANSMISOR</a:t>
            </a:r>
            <a:r>
              <a:rPr lang="es-MX" dirty="0"/>
              <a:t>: Es responsable de generar la onda electro-magnética transmitida 	            por el Radar en forma </a:t>
            </a:r>
            <a:r>
              <a:rPr lang="es-MX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continua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dirty="0"/>
              <a:t>o por </a:t>
            </a:r>
            <a:r>
              <a:rPr lang="es-MX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pulsos. </a:t>
            </a:r>
            <a:r>
              <a:rPr lang="es-MX" dirty="0"/>
              <a:t>Contiene al 	                           	            </a:t>
            </a:r>
            <a:r>
              <a:rPr lang="es-MX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Oscilador</a:t>
            </a:r>
            <a:r>
              <a:rPr 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MX" dirty="0"/>
              <a:t>y al </a:t>
            </a:r>
            <a:r>
              <a:rPr lang="es-MX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Modulador de Pulsos</a:t>
            </a:r>
            <a:endParaRPr lang="es-CL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79388" y="1196752"/>
            <a:ext cx="8713787" cy="14779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b="1" dirty="0">
                <a:solidFill>
                  <a:srgbClr val="002060"/>
                </a:solidFill>
              </a:rPr>
              <a:t>OSCILADOR</a:t>
            </a:r>
            <a:r>
              <a:rPr lang="es-MX" dirty="0"/>
              <a:t>: Componente responsable de generar una onda electro-magnética de forma sinusoidal y de muy alta frecuencia, la potencia de la onda varía desde 10 W a 1 MW (1 x 10</a:t>
            </a:r>
            <a:r>
              <a:rPr lang="es-MX" baseline="30000" dirty="0"/>
              <a:t>6</a:t>
            </a:r>
            <a:r>
              <a:rPr lang="es-MX" dirty="0"/>
              <a:t> W)</a:t>
            </a:r>
            <a:r>
              <a:rPr lang="es-MX" baseline="30000" dirty="0"/>
              <a:t> </a:t>
            </a:r>
            <a:r>
              <a:rPr lang="es-MX" dirty="0"/>
              <a:t> y su frecuencia, entre 1 GHz y 40 GHz </a:t>
            </a:r>
            <a:r>
              <a:rPr lang="es-MX" dirty="0" smtClean="0"/>
              <a:t>, dependiendo </a:t>
            </a:r>
            <a:r>
              <a:rPr lang="es-MX" dirty="0"/>
              <a:t>del empleo del Radar.</a:t>
            </a:r>
          </a:p>
          <a:p>
            <a:pPr>
              <a:defRPr/>
            </a:pPr>
            <a:r>
              <a:rPr lang="es-MX" dirty="0"/>
              <a:t> </a:t>
            </a:r>
            <a:r>
              <a:rPr lang="es-MX" dirty="0" smtClean="0"/>
              <a:t>Tipos de </a:t>
            </a:r>
            <a:r>
              <a:rPr lang="es-MX" dirty="0"/>
              <a:t>osciladores son </a:t>
            </a:r>
            <a:r>
              <a:rPr lang="es-MX" dirty="0" smtClean="0"/>
              <a:t>: </a:t>
            </a:r>
            <a:r>
              <a:rPr lang="es-MX" dirty="0"/>
              <a:t>Magnetrón, TWT </a:t>
            </a:r>
            <a:r>
              <a:rPr lang="es-MX" dirty="0" smtClean="0"/>
              <a:t>y el </a:t>
            </a:r>
            <a:r>
              <a:rPr lang="es-MX" dirty="0"/>
              <a:t>KLYSTRON</a:t>
            </a:r>
            <a:endParaRPr lang="es-CL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79388" y="2780928"/>
            <a:ext cx="8713787" cy="1200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b="1" dirty="0">
                <a:solidFill>
                  <a:srgbClr val="002060"/>
                </a:solidFill>
              </a:rPr>
              <a:t>MODULADOR DE PULSO</a:t>
            </a:r>
            <a:r>
              <a:rPr lang="es-MX" dirty="0"/>
              <a:t>: Componente que controla al oscilador, encendiéndolo y apagándolo para crear los pulsos de energía E/M sinusoidal de alta potencia y frecuencia.</a:t>
            </a:r>
            <a:r>
              <a:rPr lang="es-C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CL" dirty="0"/>
              <a:t>También controla la acción del </a:t>
            </a:r>
            <a:r>
              <a:rPr lang="es-CL" dirty="0" err="1"/>
              <a:t>Duplexer</a:t>
            </a:r>
            <a:r>
              <a:rPr lang="es-CL" dirty="0"/>
              <a:t> y da </a:t>
            </a:r>
            <a:r>
              <a:rPr lang="es-CL" dirty="0" smtClean="0"/>
              <a:t>inicio </a:t>
            </a:r>
            <a:r>
              <a:rPr lang="es-CL" dirty="0"/>
              <a:t>al conteo de tiempo en la pantalla de Radar.</a:t>
            </a:r>
            <a:endParaRPr lang="es-MX" dirty="0"/>
          </a:p>
        </p:txBody>
      </p:sp>
      <p:sp>
        <p:nvSpPr>
          <p:cNvPr id="23" name="22 Botón de acción: Hacia atrás o Anterior">
            <a:hlinkClick r:id="rId2" action="ppaction://hlinksldjump" highlightClick="1"/>
          </p:cNvPr>
          <p:cNvSpPr/>
          <p:nvPr/>
        </p:nvSpPr>
        <p:spPr>
          <a:xfrm>
            <a:off x="8172400" y="5949280"/>
            <a:ext cx="719138" cy="50323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4" name="23 Rectángulo"/>
          <p:cNvSpPr/>
          <p:nvPr/>
        </p:nvSpPr>
        <p:spPr>
          <a:xfrm>
            <a:off x="179512" y="4077072"/>
            <a:ext cx="7776864" cy="258532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MODULADOR:</a:t>
            </a:r>
            <a:r>
              <a:rPr lang="es-ES_tradnl" b="1" dirty="0" smtClean="0">
                <a:solidFill>
                  <a:srgbClr val="FFFF00"/>
                </a:solidFill>
                <a:latin typeface="Times New Roman" pitchFamily="18" charset="0"/>
              </a:rPr>
              <a:t> 	</a:t>
            </a:r>
            <a:r>
              <a:rPr lang="es-ES_tradnl" b="1" u="sng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Sincroniza</a:t>
            </a:r>
            <a:r>
              <a:rPr lang="es-ES_tradnl" b="1" dirty="0" smtClean="0">
                <a:solidFill>
                  <a:srgbClr val="FFFF00"/>
                </a:solidFill>
                <a:latin typeface="Times New Roman" pitchFamily="18" charset="0"/>
              </a:rPr>
              <a:t> el funcionamiento de los componentes del Radar</a:t>
            </a:r>
            <a:r>
              <a:rPr lang="es-ES_tradnl" b="1" dirty="0" smtClean="0">
                <a:latin typeface="Times New Roman" pitchFamily="18" charset="0"/>
              </a:rPr>
              <a:t>. 	</a:t>
            </a:r>
            <a:r>
              <a:rPr lang="es-ES_tradnl" b="1" u="sng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Asegura el largo exacto</a:t>
            </a:r>
            <a:r>
              <a:rPr lang="es-ES_tradnl" b="1" dirty="0" smtClean="0">
                <a:latin typeface="Times New Roman" pitchFamily="18" charset="0"/>
              </a:rPr>
              <a:t> de cada </a:t>
            </a:r>
            <a:r>
              <a:rPr lang="es-ES_tradnl" b="1" dirty="0" smtClean="0">
                <a:solidFill>
                  <a:srgbClr val="66FF99"/>
                </a:solidFill>
                <a:latin typeface="Times New Roman" pitchFamily="18" charset="0"/>
              </a:rPr>
              <a:t>pulso</a:t>
            </a:r>
            <a:r>
              <a:rPr lang="es-ES_tradnl" b="1" dirty="0" smtClean="0">
                <a:latin typeface="Times New Roman" pitchFamily="18" charset="0"/>
              </a:rPr>
              <a:t> transmitido.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b="1" dirty="0" smtClean="0">
                <a:latin typeface="Times New Roman" pitchFamily="18" charset="0"/>
              </a:rPr>
              <a:t>	</a:t>
            </a:r>
            <a:r>
              <a:rPr lang="es-ES_tradnl" b="1" u="sng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Dispara</a:t>
            </a:r>
            <a:r>
              <a:rPr lang="es-ES_tradnl" b="1" dirty="0" smtClean="0">
                <a:solidFill>
                  <a:schemeClr val="bg1"/>
                </a:solidFill>
                <a:latin typeface="Times New Roman" pitchFamily="18" charset="0"/>
              </a:rPr>
              <a:t> el transmisor</a:t>
            </a:r>
            <a:r>
              <a:rPr lang="es-ES_tradnl" b="1" dirty="0" smtClean="0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es-ES_tradnl" b="1" dirty="0" smtClean="0">
                <a:solidFill>
                  <a:schemeClr val="bg1"/>
                </a:solidFill>
                <a:latin typeface="Times New Roman" pitchFamily="18" charset="0"/>
              </a:rPr>
              <a:t>(</a:t>
            </a:r>
            <a:r>
              <a:rPr lang="es-ES_tradnl" b="1" dirty="0" err="1" smtClean="0">
                <a:solidFill>
                  <a:schemeClr val="bg1"/>
                </a:solidFill>
                <a:latin typeface="Times New Roman" pitchFamily="18" charset="0"/>
              </a:rPr>
              <a:t>Trigger</a:t>
            </a:r>
            <a:r>
              <a:rPr lang="es-ES_tradnl" b="1" dirty="0" smtClean="0">
                <a:solidFill>
                  <a:schemeClr val="bg1"/>
                </a:solidFill>
                <a:latin typeface="Times New Roman" pitchFamily="18" charset="0"/>
              </a:rPr>
              <a:t>)</a:t>
            </a:r>
            <a:r>
              <a:rPr lang="es-ES_tradnl" b="1" dirty="0" smtClean="0">
                <a:latin typeface="Times New Roman" pitchFamily="18" charset="0"/>
              </a:rPr>
              <a:t> e </a:t>
            </a:r>
            <a:r>
              <a:rPr lang="es-ES_tradnl" b="1" dirty="0" smtClean="0">
                <a:solidFill>
                  <a:schemeClr val="bg1"/>
                </a:solidFill>
                <a:latin typeface="Times New Roman" pitchFamily="18" charset="0"/>
              </a:rPr>
              <a:t>inicia el barrido</a:t>
            </a:r>
            <a:r>
              <a:rPr lang="es-ES_tradnl" b="1" dirty="0" smtClean="0">
                <a:latin typeface="Times New Roman" pitchFamily="18" charset="0"/>
              </a:rPr>
              <a:t> de la pantalla.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b="1" dirty="0" smtClean="0">
                <a:latin typeface="Times New Roman" pitchFamily="18" charset="0"/>
              </a:rPr>
              <a:t>	</a:t>
            </a:r>
            <a:r>
              <a:rPr lang="es-ES_tradnl" b="1" u="sng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Establece</a:t>
            </a:r>
            <a:r>
              <a:rPr lang="es-ES_tradnl" b="1" dirty="0" smtClean="0">
                <a:latin typeface="Times New Roman" pitchFamily="18" charset="0"/>
              </a:rPr>
              <a:t> la frecuencia de repetición de pulsos (</a:t>
            </a:r>
            <a:r>
              <a:rPr lang="es-ES_tradnl" b="1" dirty="0" smtClean="0">
                <a:solidFill>
                  <a:srgbClr val="66FF99"/>
                </a:solidFill>
                <a:latin typeface="Times New Roman" pitchFamily="18" charset="0"/>
              </a:rPr>
              <a:t>PRF</a:t>
            </a:r>
            <a:r>
              <a:rPr lang="es-ES_tradnl" b="1" dirty="0" smtClean="0">
                <a:latin typeface="Times New Roman" pitchFamily="18" charset="0"/>
              </a:rPr>
              <a:t>)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b="1" dirty="0" smtClean="0">
                <a:latin typeface="Times New Roman" pitchFamily="18" charset="0"/>
              </a:rPr>
              <a:t>	</a:t>
            </a:r>
            <a:r>
              <a:rPr lang="es-ES_tradnl" b="1" u="sng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Inicia</a:t>
            </a:r>
            <a:r>
              <a:rPr lang="es-ES_tradnl" b="1" dirty="0" smtClean="0">
                <a:latin typeface="Times New Roman" pitchFamily="18" charset="0"/>
              </a:rPr>
              <a:t> el </a:t>
            </a:r>
            <a:r>
              <a:rPr lang="es-ES_tradnl" b="1" dirty="0" smtClean="0">
                <a:solidFill>
                  <a:schemeClr val="bg1"/>
                </a:solidFill>
                <a:latin typeface="Times New Roman" pitchFamily="18" charset="0"/>
              </a:rPr>
              <a:t>“conteo del tiempo”</a:t>
            </a:r>
            <a:r>
              <a:rPr lang="es-ES_tradnl" b="1" dirty="0" smtClean="0">
                <a:latin typeface="Times New Roman" pitchFamily="18" charset="0"/>
              </a:rPr>
              <a:t> desde la </a:t>
            </a:r>
            <a:r>
              <a:rPr lang="es-ES_tradnl" b="1" dirty="0" smtClean="0">
                <a:solidFill>
                  <a:srgbClr val="FFFF00"/>
                </a:solidFill>
                <a:latin typeface="Times New Roman" pitchFamily="18" charset="0"/>
              </a:rPr>
              <a:t>transmisión de un pulso</a:t>
            </a:r>
            <a:r>
              <a:rPr lang="es-ES_tradnl" b="1" dirty="0" smtClean="0">
                <a:latin typeface="Times New Roman" pitchFamily="18" charset="0"/>
              </a:rPr>
              <a:t> hasta la </a:t>
            </a:r>
            <a:r>
              <a:rPr lang="es-ES_tradnl" b="1" dirty="0" smtClean="0">
                <a:solidFill>
                  <a:srgbClr val="FFFF00"/>
                </a:solidFill>
                <a:latin typeface="Times New Roman" pitchFamily="18" charset="0"/>
              </a:rPr>
              <a:t>recepción del eco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b="1" dirty="0" smtClean="0">
                <a:solidFill>
                  <a:srgbClr val="FFFF00"/>
                </a:solidFill>
                <a:latin typeface="Times New Roman" pitchFamily="18" charset="0"/>
              </a:rPr>
              <a:t>	</a:t>
            </a:r>
            <a:r>
              <a:rPr lang="es-ES_tradnl" b="1" u="sng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Controla</a:t>
            </a:r>
            <a:r>
              <a:rPr lang="es-ES_tradnl" b="1" dirty="0" smtClean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s-ES_tradnl" b="1" dirty="0" smtClean="0">
                <a:solidFill>
                  <a:schemeClr val="bg1"/>
                </a:solidFill>
                <a:latin typeface="Times New Roman" pitchFamily="18" charset="0"/>
              </a:rPr>
              <a:t>la operación del </a:t>
            </a:r>
            <a:r>
              <a:rPr lang="es-ES_tradnl" b="1" dirty="0" err="1" smtClean="0">
                <a:solidFill>
                  <a:schemeClr val="bg1"/>
                </a:solidFill>
                <a:latin typeface="Times New Roman" pitchFamily="18" charset="0"/>
              </a:rPr>
              <a:t>Duplexer</a:t>
            </a:r>
            <a:endParaRPr lang="es-ES_tradnl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79388" y="188913"/>
            <a:ext cx="8713787" cy="120015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b="1" dirty="0"/>
              <a:t>SISTEMA DE ANTENA</a:t>
            </a:r>
            <a:r>
              <a:rPr lang="es-MX" dirty="0"/>
              <a:t>: Es responsable de transportar la energía E/M desde el transmisor a la antena y recolectar las señales que vuelven (ecos) para conducirlas al receptor para su procesamiento. Lo conforman, el </a:t>
            </a:r>
            <a:r>
              <a:rPr lang="es-MX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Duplexer</a:t>
            </a:r>
            <a:r>
              <a:rPr lang="es-MX" dirty="0"/>
              <a:t>, la </a:t>
            </a:r>
            <a:r>
              <a:rPr lang="es-MX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Guía de Ondas </a:t>
            </a:r>
            <a:r>
              <a:rPr lang="es-MX" dirty="0"/>
              <a:t>y la </a:t>
            </a:r>
            <a:r>
              <a:rPr lang="es-MX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Antena</a:t>
            </a:r>
            <a:endParaRPr lang="es-CL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79388" y="1484313"/>
            <a:ext cx="8713787" cy="1477962"/>
          </a:xfrm>
          <a:prstGeom prst="rect">
            <a:avLst/>
          </a:prstGeom>
          <a:solidFill>
            <a:srgbClr val="75F7B3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b="1" dirty="0">
                <a:solidFill>
                  <a:srgbClr val="002060"/>
                </a:solidFill>
              </a:rPr>
              <a:t>DUPLEXER:</a:t>
            </a:r>
            <a:r>
              <a:rPr lang="es-MX" dirty="0"/>
              <a:t> Componente que actúa como </a:t>
            </a:r>
            <a:r>
              <a:rPr lang="es-MX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interruptor</a:t>
            </a:r>
            <a:r>
              <a:rPr lang="es-MX" dirty="0"/>
              <a:t>, conectando y bloqueando al Receptor asegurando su protección de la alta energía emitida en cada pulso por el oscilador. También se le conoce como </a:t>
            </a:r>
            <a:r>
              <a:rPr lang="es-MX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“válvula T/R”</a:t>
            </a:r>
            <a:r>
              <a:rPr lang="es-MX" dirty="0"/>
              <a:t>; permite la transmisión de alta energía (1MW ) y recibe señales de eco muy débiles (10</a:t>
            </a:r>
            <a:r>
              <a:rPr lang="es-MX" baseline="30000" dirty="0"/>
              <a:t>-13</a:t>
            </a:r>
            <a:r>
              <a:rPr lang="es-MX" dirty="0"/>
              <a:t> W) Su operación correcta es vital para el funcionamiento del Radar y la protección del receptor.</a:t>
            </a:r>
            <a:r>
              <a:rPr lang="es-MX" baseline="30000" dirty="0"/>
              <a:t> </a:t>
            </a: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79388" y="3068638"/>
            <a:ext cx="8713787" cy="2308324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 dirty="0">
                <a:solidFill>
                  <a:srgbClr val="002060"/>
                </a:solidFill>
              </a:rPr>
              <a:t>GUÍA DE ONDAS</a:t>
            </a:r>
            <a:r>
              <a:rPr lang="es-MX" dirty="0"/>
              <a:t>: Son los “</a:t>
            </a:r>
            <a:r>
              <a:rPr lang="es-MX" b="1" dirty="0">
                <a:solidFill>
                  <a:srgbClr val="FF0000"/>
                </a:solidFill>
              </a:rPr>
              <a:t>Tubos” </a:t>
            </a:r>
            <a:r>
              <a:rPr lang="es-MX" dirty="0"/>
              <a:t>empleados para conducir la energía E/M hacia y desde la Antena, son generalmente rectangulares y sus medidas influyen en la facilidad de traslado </a:t>
            </a:r>
            <a:r>
              <a:rPr lang="es-MX" dirty="0" smtClean="0"/>
              <a:t>de </a:t>
            </a:r>
            <a:r>
              <a:rPr lang="es-MX" dirty="0"/>
              <a:t>la energía a través de éstos. Deben ser revisados para evitar corrosión , suciedad y humedad en su interior y verificar no existan abolladuras.</a:t>
            </a:r>
          </a:p>
          <a:p>
            <a:r>
              <a:rPr lang="es-MX" b="1" dirty="0">
                <a:solidFill>
                  <a:srgbClr val="FF0000"/>
                </a:solidFill>
              </a:rPr>
              <a:t>R.O.E.: (Razón de Onda Estacionaria)</a:t>
            </a:r>
            <a:r>
              <a:rPr lang="es-MX" b="1" dirty="0"/>
              <a:t> </a:t>
            </a:r>
            <a:r>
              <a:rPr lang="es-MX" dirty="0"/>
              <a:t>Energía que se devuelve al transmisor por rebotes en el interior de la Guía de Ondas debe ser mínima. Puede fundir la G. de Onda</a:t>
            </a:r>
            <a:endParaRPr lang="es-MX" dirty="0">
              <a:solidFill>
                <a:srgbClr val="FF0000"/>
              </a:solidFill>
            </a:endParaRPr>
          </a:p>
        </p:txBody>
      </p:sp>
      <p:grpSp>
        <p:nvGrpSpPr>
          <p:cNvPr id="2" name="29 Grupo"/>
          <p:cNvGrpSpPr>
            <a:grpSpLocks/>
          </p:cNvGrpSpPr>
          <p:nvPr/>
        </p:nvGrpSpPr>
        <p:grpSpPr bwMode="auto">
          <a:xfrm>
            <a:off x="468313" y="5426075"/>
            <a:ext cx="5903912" cy="1171575"/>
            <a:chOff x="467544" y="5426640"/>
            <a:chExt cx="5904656" cy="1170712"/>
          </a:xfrm>
        </p:grpSpPr>
        <p:grpSp>
          <p:nvGrpSpPr>
            <p:cNvPr id="17415" name="27 Grupo"/>
            <p:cNvGrpSpPr>
              <a:grpSpLocks/>
            </p:cNvGrpSpPr>
            <p:nvPr/>
          </p:nvGrpSpPr>
          <p:grpSpPr bwMode="auto">
            <a:xfrm>
              <a:off x="467544" y="5445224"/>
              <a:ext cx="1944216" cy="1152128"/>
              <a:chOff x="3059832" y="5517232"/>
              <a:chExt cx="1944216" cy="1152128"/>
            </a:xfrm>
          </p:grpSpPr>
          <p:sp>
            <p:nvSpPr>
              <p:cNvPr id="23" name="22 Marco"/>
              <p:cNvSpPr/>
              <p:nvPr/>
            </p:nvSpPr>
            <p:spPr>
              <a:xfrm>
                <a:off x="3852094" y="5517684"/>
                <a:ext cx="1152670" cy="575839"/>
              </a:xfrm>
              <a:prstGeom prst="fram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23 Abrir llave"/>
              <p:cNvSpPr/>
              <p:nvPr/>
            </p:nvSpPr>
            <p:spPr>
              <a:xfrm rot="-5400000">
                <a:off x="4288822" y="5659970"/>
                <a:ext cx="255399" cy="1122504"/>
              </a:xfrm>
              <a:prstGeom prst="leftBrac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/>
              </a:p>
            </p:txBody>
          </p:sp>
          <p:sp>
            <p:nvSpPr>
              <p:cNvPr id="17419" name="24 CuadroTexto"/>
              <p:cNvSpPr txBox="1">
                <a:spLocks noChangeArrowheads="1"/>
              </p:cNvSpPr>
              <p:nvPr/>
            </p:nvSpPr>
            <p:spPr bwMode="auto">
              <a:xfrm>
                <a:off x="3995936" y="6361583"/>
                <a:ext cx="792088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MX" sz="1400" b="1"/>
                  <a:t>1,5  </a:t>
                </a:r>
                <a:r>
                  <a:rPr lang="el-GR" sz="1400" b="1"/>
                  <a:t>λ</a:t>
                </a:r>
                <a:r>
                  <a:rPr lang="es-MX" sz="1400" b="1"/>
                  <a:t> </a:t>
                </a:r>
                <a:endParaRPr lang="es-CL" sz="1400" b="1"/>
              </a:p>
            </p:txBody>
          </p:sp>
          <p:sp>
            <p:nvSpPr>
              <p:cNvPr id="26" name="25 Abrir llave"/>
              <p:cNvSpPr/>
              <p:nvPr/>
            </p:nvSpPr>
            <p:spPr>
              <a:xfrm>
                <a:off x="3636167" y="5547824"/>
                <a:ext cx="144481" cy="504453"/>
              </a:xfrm>
              <a:prstGeom prst="leftBrac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/>
              </a:p>
            </p:txBody>
          </p:sp>
          <p:sp>
            <p:nvSpPr>
              <p:cNvPr id="17421" name="26 CuadroTexto"/>
              <p:cNvSpPr txBox="1">
                <a:spLocks noChangeArrowheads="1"/>
              </p:cNvSpPr>
              <p:nvPr/>
            </p:nvSpPr>
            <p:spPr bwMode="auto">
              <a:xfrm>
                <a:off x="3059832" y="5661248"/>
                <a:ext cx="792088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MX" sz="1400" b="1"/>
                  <a:t>0,5  </a:t>
                </a:r>
                <a:r>
                  <a:rPr lang="el-GR" sz="1400" b="1"/>
                  <a:t>λ</a:t>
                </a:r>
                <a:r>
                  <a:rPr lang="es-MX" sz="1400" b="1"/>
                  <a:t> </a:t>
                </a:r>
                <a:endParaRPr lang="es-CL" sz="1400" b="1"/>
              </a:p>
            </p:txBody>
          </p:sp>
        </p:grpSp>
        <p:sp>
          <p:nvSpPr>
            <p:cNvPr id="17416" name="28 CuadroTexto"/>
            <p:cNvSpPr txBox="1">
              <a:spLocks noChangeArrowheads="1"/>
            </p:cNvSpPr>
            <p:nvPr/>
          </p:nvSpPr>
          <p:spPr bwMode="auto">
            <a:xfrm>
              <a:off x="2555776" y="5426640"/>
              <a:ext cx="3816424" cy="73866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1400" b="1"/>
                <a:t>Guía de ondas común</a:t>
              </a:r>
              <a:r>
                <a:rPr lang="es-MX" sz="1400"/>
                <a:t>: Dimensiones óptimas para conducir energía E/M. (</a:t>
              </a:r>
              <a:r>
                <a:rPr lang="el-GR" sz="1400"/>
                <a:t>λ</a:t>
              </a:r>
              <a:r>
                <a:rPr lang="es-MX" sz="1400"/>
                <a:t> es la longitud de onda de la energía E/M)</a:t>
              </a:r>
              <a:endParaRPr lang="es-CL" sz="1400"/>
            </a:p>
          </p:txBody>
        </p:sp>
      </p:grpSp>
      <p:sp>
        <p:nvSpPr>
          <p:cNvPr id="31" name="30 Botón de acción: Hacia atrás o Anterior">
            <a:hlinkClick r:id="rId2" action="ppaction://hlinksldjump" highlightClick="1"/>
          </p:cNvPr>
          <p:cNvSpPr/>
          <p:nvPr/>
        </p:nvSpPr>
        <p:spPr>
          <a:xfrm>
            <a:off x="8027988" y="6021388"/>
            <a:ext cx="720725" cy="503237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79388" y="188913"/>
            <a:ext cx="8713787" cy="923925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b="1" dirty="0"/>
              <a:t>RECEPTOR</a:t>
            </a:r>
            <a:r>
              <a:rPr lang="es-MX" dirty="0"/>
              <a:t>: Es responsable de recibir  y discriminar la señal de “eco” reflejada en el blanco, amplificarlo y entregar esta señal a la pantalla de presentación. Esta compuesta por, el </a:t>
            </a:r>
            <a:r>
              <a:rPr lang="es-MX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Amplificador de RF</a:t>
            </a:r>
            <a:r>
              <a:rPr lang="es-MX" dirty="0"/>
              <a:t>, el </a:t>
            </a:r>
            <a:r>
              <a:rPr lang="es-MX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Mezclador </a:t>
            </a:r>
            <a:r>
              <a:rPr lang="es-MX" dirty="0"/>
              <a:t>y el </a:t>
            </a:r>
            <a:r>
              <a:rPr lang="es-MX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Amplificador de IF</a:t>
            </a:r>
            <a:endParaRPr lang="es-CL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79388" y="1196975"/>
            <a:ext cx="8713787" cy="922338"/>
          </a:xfrm>
          <a:prstGeom prst="rect">
            <a:avLst/>
          </a:prstGeom>
          <a:solidFill>
            <a:srgbClr val="75F7B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 dirty="0">
                <a:solidFill>
                  <a:srgbClr val="002060"/>
                </a:solidFill>
              </a:rPr>
              <a:t>AMPLIFICADOR DE RF:</a:t>
            </a:r>
            <a:r>
              <a:rPr lang="es-MX" dirty="0"/>
              <a:t> Componente que amplifica todas las señales recibidas por la antena, incluyendo las ambientales (ruido) y las de otros radares, dentro de un rango de frecuencias, </a:t>
            </a:r>
            <a:r>
              <a:rPr lang="es-MX" dirty="0" smtClean="0"/>
              <a:t>y </a:t>
            </a:r>
            <a:r>
              <a:rPr lang="es-MX" dirty="0"/>
              <a:t>las introduce al Mezclador.</a:t>
            </a:r>
            <a:r>
              <a:rPr lang="es-MX" baseline="30000" dirty="0"/>
              <a:t> </a:t>
            </a: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79388" y="2205038"/>
            <a:ext cx="8713787" cy="14763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b="1" dirty="0">
                <a:solidFill>
                  <a:srgbClr val="002060"/>
                </a:solidFill>
              </a:rPr>
              <a:t>MEZCLADOR</a:t>
            </a:r>
            <a:r>
              <a:rPr lang="es-MX" dirty="0"/>
              <a:t>: Este componente recibe una señal de referencia desde un Oscilador Local (igual a la frecuencia del magnetrón) y la suma a las señales recibidas del amplificador de RF. El resultado es la amplificación de las señales de igual o parecida frecuencia  a la del magnetrón y la reducción de las restantes. Entrega su señal al Amplificador de IF.</a:t>
            </a:r>
            <a:endParaRPr lang="es-MX" dirty="0">
              <a:solidFill>
                <a:srgbClr val="FF0000"/>
              </a:solidFill>
            </a:endParaRPr>
          </a:p>
        </p:txBody>
      </p:sp>
      <p:sp>
        <p:nvSpPr>
          <p:cNvPr id="31" name="30 Botón de acción: Hacia atrás o Anterior">
            <a:hlinkClick r:id="rId2" action="ppaction://hlinksldjump" highlightClick="1"/>
          </p:cNvPr>
          <p:cNvSpPr/>
          <p:nvPr/>
        </p:nvSpPr>
        <p:spPr>
          <a:xfrm>
            <a:off x="8027988" y="6021388"/>
            <a:ext cx="720725" cy="503237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4" name="13 CuadroTexto"/>
          <p:cNvSpPr txBox="1">
            <a:spLocks noChangeArrowheads="1"/>
          </p:cNvSpPr>
          <p:nvPr/>
        </p:nvSpPr>
        <p:spPr bwMode="auto">
          <a:xfrm>
            <a:off x="179388" y="3895725"/>
            <a:ext cx="8713787" cy="12001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b="1" dirty="0">
                <a:solidFill>
                  <a:srgbClr val="002060"/>
                </a:solidFill>
              </a:rPr>
              <a:t>AMPLIFICADOR DE IF</a:t>
            </a:r>
            <a:r>
              <a:rPr lang="es-MX" dirty="0"/>
              <a:t>: Este componente amplifica las frecuencias intermedias (IF)</a:t>
            </a:r>
          </a:p>
          <a:p>
            <a:pPr>
              <a:defRPr/>
            </a:pPr>
            <a:r>
              <a:rPr lang="es-MX" dirty="0"/>
              <a:t>entregadas por el Mezclador y las procesa en un </a:t>
            </a:r>
            <a:r>
              <a:rPr lang="es-MX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Detector/Procesador</a:t>
            </a:r>
            <a:r>
              <a:rPr lang="es-MX" dirty="0">
                <a:solidFill>
                  <a:schemeClr val="tx2"/>
                </a:solidFill>
              </a:rPr>
              <a:t>, componente que </a:t>
            </a:r>
            <a:r>
              <a:rPr lang="es-MX" u="sng" dirty="0">
                <a:solidFill>
                  <a:schemeClr val="tx2"/>
                </a:solidFill>
              </a:rPr>
              <a:t>detecta el contorno de la señal </a:t>
            </a:r>
            <a:r>
              <a:rPr lang="es-MX" dirty="0">
                <a:solidFill>
                  <a:schemeClr val="tx2"/>
                </a:solidFill>
              </a:rPr>
              <a:t>que ha pasado el filtro y que corresponden a los blancos de interés. A continuación se entregan a las </a:t>
            </a:r>
            <a:r>
              <a:rPr lang="es-MX" dirty="0" err="1">
                <a:solidFill>
                  <a:schemeClr val="tx2"/>
                </a:solidFill>
              </a:rPr>
              <a:t>interfases</a:t>
            </a:r>
            <a:r>
              <a:rPr lang="es-MX" dirty="0">
                <a:solidFill>
                  <a:schemeClr val="tx2"/>
                </a:solidFill>
              </a:rPr>
              <a:t>.</a:t>
            </a:r>
            <a:endParaRPr lang="es-MX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50 Grupo"/>
          <p:cNvGrpSpPr>
            <a:grpSpLocks/>
          </p:cNvGrpSpPr>
          <p:nvPr/>
        </p:nvGrpSpPr>
        <p:grpSpPr bwMode="auto">
          <a:xfrm>
            <a:off x="1547813" y="620713"/>
            <a:ext cx="5184775" cy="2087562"/>
            <a:chOff x="1547664" y="4581128"/>
            <a:chExt cx="5184576" cy="2088232"/>
          </a:xfrm>
        </p:grpSpPr>
        <p:grpSp>
          <p:nvGrpSpPr>
            <p:cNvPr id="19476" name="29 Grupo"/>
            <p:cNvGrpSpPr>
              <a:grpSpLocks/>
            </p:cNvGrpSpPr>
            <p:nvPr/>
          </p:nvGrpSpPr>
          <p:grpSpPr bwMode="auto">
            <a:xfrm>
              <a:off x="1547664" y="4725143"/>
              <a:ext cx="5184573" cy="1944213"/>
              <a:chOff x="755576" y="387382"/>
              <a:chExt cx="7416824" cy="4121737"/>
            </a:xfrm>
          </p:grpSpPr>
          <p:grpSp>
            <p:nvGrpSpPr>
              <p:cNvPr id="19478" name="25 Grupo"/>
              <p:cNvGrpSpPr>
                <a:grpSpLocks/>
              </p:cNvGrpSpPr>
              <p:nvPr/>
            </p:nvGrpSpPr>
            <p:grpSpPr bwMode="auto">
              <a:xfrm>
                <a:off x="1216075" y="1441550"/>
                <a:ext cx="951210" cy="2744004"/>
                <a:chOff x="1216075" y="1441550"/>
                <a:chExt cx="951210" cy="2744004"/>
              </a:xfrm>
            </p:grpSpPr>
            <p:sp>
              <p:nvSpPr>
                <p:cNvPr id="19491" name="Freeform 1034"/>
                <p:cNvSpPr>
                  <a:spLocks/>
                </p:cNvSpPr>
                <p:nvPr/>
              </p:nvSpPr>
              <p:spPr bwMode="auto">
                <a:xfrm>
                  <a:off x="1216075" y="1441550"/>
                  <a:ext cx="475605" cy="2714625"/>
                </a:xfrm>
                <a:custGeom>
                  <a:avLst/>
                  <a:gdLst>
                    <a:gd name="T0" fmla="*/ 0 w 2880"/>
                    <a:gd name="T1" fmla="*/ 2147483647 h 1710"/>
                    <a:gd name="T2" fmla="*/ 2147483647 w 2880"/>
                    <a:gd name="T3" fmla="*/ 2147483647 h 1710"/>
                    <a:gd name="T4" fmla="*/ 2147483647 w 2880"/>
                    <a:gd name="T5" fmla="*/ 2147483647 h 1710"/>
                    <a:gd name="T6" fmla="*/ 2147483647 w 2880"/>
                    <a:gd name="T7" fmla="*/ 2147483647 h 1710"/>
                    <a:gd name="T8" fmla="*/ 2147483647 w 2880"/>
                    <a:gd name="T9" fmla="*/ 2147483647 h 1710"/>
                    <a:gd name="T10" fmla="*/ 2147483647 w 2880"/>
                    <a:gd name="T11" fmla="*/ 2147483647 h 1710"/>
                    <a:gd name="T12" fmla="*/ 2147483647 w 2880"/>
                    <a:gd name="T13" fmla="*/ 2147483647 h 1710"/>
                    <a:gd name="T14" fmla="*/ 2147483647 w 2880"/>
                    <a:gd name="T15" fmla="*/ 2147483647 h 1710"/>
                    <a:gd name="T16" fmla="*/ 2147483647 w 2880"/>
                    <a:gd name="T17" fmla="*/ 2147483647 h 1710"/>
                    <a:gd name="T18" fmla="*/ 2147483647 w 2880"/>
                    <a:gd name="T19" fmla="*/ 2147483647 h 1710"/>
                    <a:gd name="T20" fmla="*/ 2147483647 w 2880"/>
                    <a:gd name="T21" fmla="*/ 2147483647 h 1710"/>
                    <a:gd name="T22" fmla="*/ 2147483647 w 2880"/>
                    <a:gd name="T23" fmla="*/ 2147483647 h 1710"/>
                    <a:gd name="T24" fmla="*/ 2147483647 w 2880"/>
                    <a:gd name="T25" fmla="*/ 2147483647 h 1710"/>
                    <a:gd name="T26" fmla="*/ 2147483647 w 2880"/>
                    <a:gd name="T27" fmla="*/ 2147483647 h 1710"/>
                    <a:gd name="T28" fmla="*/ 2147483647 w 2880"/>
                    <a:gd name="T29" fmla="*/ 2147483647 h 1710"/>
                    <a:gd name="T30" fmla="*/ 2147483647 w 2880"/>
                    <a:gd name="T31" fmla="*/ 2147483647 h 1710"/>
                    <a:gd name="T32" fmla="*/ 2147483647 w 2880"/>
                    <a:gd name="T33" fmla="*/ 2147483647 h 1710"/>
                    <a:gd name="T34" fmla="*/ 2147483647 w 2880"/>
                    <a:gd name="T35" fmla="*/ 2147483647 h 1710"/>
                    <a:gd name="T36" fmla="*/ 2147483647 w 2880"/>
                    <a:gd name="T37" fmla="*/ 2147483647 h 171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2880"/>
                    <a:gd name="T58" fmla="*/ 0 h 1710"/>
                    <a:gd name="T59" fmla="*/ 2880 w 2880"/>
                    <a:gd name="T60" fmla="*/ 1710 h 1710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2880" h="1710">
                      <a:moveTo>
                        <a:pt x="0" y="867"/>
                      </a:moveTo>
                      <a:cubicBezTo>
                        <a:pt x="44" y="711"/>
                        <a:pt x="96" y="557"/>
                        <a:pt x="144" y="435"/>
                      </a:cubicBezTo>
                      <a:cubicBezTo>
                        <a:pt x="192" y="313"/>
                        <a:pt x="236" y="207"/>
                        <a:pt x="288" y="135"/>
                      </a:cubicBezTo>
                      <a:cubicBezTo>
                        <a:pt x="340" y="63"/>
                        <a:pt x="399" y="4"/>
                        <a:pt x="454" y="2"/>
                      </a:cubicBezTo>
                      <a:cubicBezTo>
                        <a:pt x="509" y="0"/>
                        <a:pt x="569" y="60"/>
                        <a:pt x="621" y="124"/>
                      </a:cubicBezTo>
                      <a:cubicBezTo>
                        <a:pt x="673" y="188"/>
                        <a:pt x="712" y="263"/>
                        <a:pt x="768" y="387"/>
                      </a:cubicBezTo>
                      <a:cubicBezTo>
                        <a:pt x="824" y="511"/>
                        <a:pt x="908" y="726"/>
                        <a:pt x="960" y="867"/>
                      </a:cubicBezTo>
                      <a:cubicBezTo>
                        <a:pt x="1012" y="1008"/>
                        <a:pt x="1035" y="1120"/>
                        <a:pt x="1077" y="1235"/>
                      </a:cubicBezTo>
                      <a:cubicBezTo>
                        <a:pt x="1119" y="1350"/>
                        <a:pt x="1151" y="1478"/>
                        <a:pt x="1210" y="1557"/>
                      </a:cubicBezTo>
                      <a:cubicBezTo>
                        <a:pt x="1269" y="1636"/>
                        <a:pt x="1356" y="1706"/>
                        <a:pt x="1430" y="1708"/>
                      </a:cubicBezTo>
                      <a:cubicBezTo>
                        <a:pt x="1504" y="1710"/>
                        <a:pt x="1594" y="1643"/>
                        <a:pt x="1655" y="1568"/>
                      </a:cubicBezTo>
                      <a:cubicBezTo>
                        <a:pt x="1716" y="1493"/>
                        <a:pt x="1755" y="1374"/>
                        <a:pt x="1799" y="1257"/>
                      </a:cubicBezTo>
                      <a:cubicBezTo>
                        <a:pt x="1843" y="1140"/>
                        <a:pt x="1879" y="993"/>
                        <a:pt x="1920" y="867"/>
                      </a:cubicBezTo>
                      <a:cubicBezTo>
                        <a:pt x="1961" y="741"/>
                        <a:pt x="1997" y="624"/>
                        <a:pt x="2043" y="502"/>
                      </a:cubicBezTo>
                      <a:cubicBezTo>
                        <a:pt x="2089" y="380"/>
                        <a:pt x="2145" y="215"/>
                        <a:pt x="2199" y="135"/>
                      </a:cubicBezTo>
                      <a:cubicBezTo>
                        <a:pt x="2253" y="55"/>
                        <a:pt x="2309" y="26"/>
                        <a:pt x="2366" y="24"/>
                      </a:cubicBezTo>
                      <a:cubicBezTo>
                        <a:pt x="2423" y="22"/>
                        <a:pt x="2492" y="67"/>
                        <a:pt x="2544" y="124"/>
                      </a:cubicBezTo>
                      <a:cubicBezTo>
                        <a:pt x="2596" y="181"/>
                        <a:pt x="2621" y="244"/>
                        <a:pt x="2677" y="368"/>
                      </a:cubicBezTo>
                      <a:cubicBezTo>
                        <a:pt x="2733" y="492"/>
                        <a:pt x="2838" y="763"/>
                        <a:pt x="2880" y="867"/>
                      </a:cubicBezTo>
                    </a:path>
                  </a:pathLst>
                </a:custGeom>
                <a:noFill/>
                <a:ln w="4127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9492" name="Freeform 1034"/>
                <p:cNvSpPr>
                  <a:spLocks/>
                </p:cNvSpPr>
                <p:nvPr/>
              </p:nvSpPr>
              <p:spPr bwMode="auto">
                <a:xfrm rot="10800000">
                  <a:off x="1691680" y="1470929"/>
                  <a:ext cx="475605" cy="2714625"/>
                </a:xfrm>
                <a:custGeom>
                  <a:avLst/>
                  <a:gdLst>
                    <a:gd name="T0" fmla="*/ 0 w 2880"/>
                    <a:gd name="T1" fmla="*/ 2147483647 h 1710"/>
                    <a:gd name="T2" fmla="*/ 2147483647 w 2880"/>
                    <a:gd name="T3" fmla="*/ 2147483647 h 1710"/>
                    <a:gd name="T4" fmla="*/ 2147483647 w 2880"/>
                    <a:gd name="T5" fmla="*/ 2147483647 h 1710"/>
                    <a:gd name="T6" fmla="*/ 2147483647 w 2880"/>
                    <a:gd name="T7" fmla="*/ 2147483647 h 1710"/>
                    <a:gd name="T8" fmla="*/ 2147483647 w 2880"/>
                    <a:gd name="T9" fmla="*/ 2147483647 h 1710"/>
                    <a:gd name="T10" fmla="*/ 2147483647 w 2880"/>
                    <a:gd name="T11" fmla="*/ 2147483647 h 1710"/>
                    <a:gd name="T12" fmla="*/ 2147483647 w 2880"/>
                    <a:gd name="T13" fmla="*/ 2147483647 h 1710"/>
                    <a:gd name="T14" fmla="*/ 2147483647 w 2880"/>
                    <a:gd name="T15" fmla="*/ 2147483647 h 1710"/>
                    <a:gd name="T16" fmla="*/ 2147483647 w 2880"/>
                    <a:gd name="T17" fmla="*/ 2147483647 h 1710"/>
                    <a:gd name="T18" fmla="*/ 2147483647 w 2880"/>
                    <a:gd name="T19" fmla="*/ 2147483647 h 1710"/>
                    <a:gd name="T20" fmla="*/ 2147483647 w 2880"/>
                    <a:gd name="T21" fmla="*/ 2147483647 h 1710"/>
                    <a:gd name="T22" fmla="*/ 2147483647 w 2880"/>
                    <a:gd name="T23" fmla="*/ 2147483647 h 1710"/>
                    <a:gd name="T24" fmla="*/ 2147483647 w 2880"/>
                    <a:gd name="T25" fmla="*/ 2147483647 h 1710"/>
                    <a:gd name="T26" fmla="*/ 2147483647 w 2880"/>
                    <a:gd name="T27" fmla="*/ 2147483647 h 1710"/>
                    <a:gd name="T28" fmla="*/ 2147483647 w 2880"/>
                    <a:gd name="T29" fmla="*/ 2147483647 h 1710"/>
                    <a:gd name="T30" fmla="*/ 2147483647 w 2880"/>
                    <a:gd name="T31" fmla="*/ 2147483647 h 1710"/>
                    <a:gd name="T32" fmla="*/ 2147483647 w 2880"/>
                    <a:gd name="T33" fmla="*/ 2147483647 h 1710"/>
                    <a:gd name="T34" fmla="*/ 2147483647 w 2880"/>
                    <a:gd name="T35" fmla="*/ 2147483647 h 1710"/>
                    <a:gd name="T36" fmla="*/ 2147483647 w 2880"/>
                    <a:gd name="T37" fmla="*/ 2147483647 h 171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2880"/>
                    <a:gd name="T58" fmla="*/ 0 h 1710"/>
                    <a:gd name="T59" fmla="*/ 2880 w 2880"/>
                    <a:gd name="T60" fmla="*/ 1710 h 1710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2880" h="1710">
                      <a:moveTo>
                        <a:pt x="0" y="867"/>
                      </a:moveTo>
                      <a:cubicBezTo>
                        <a:pt x="44" y="711"/>
                        <a:pt x="96" y="557"/>
                        <a:pt x="144" y="435"/>
                      </a:cubicBezTo>
                      <a:cubicBezTo>
                        <a:pt x="192" y="313"/>
                        <a:pt x="236" y="207"/>
                        <a:pt x="288" y="135"/>
                      </a:cubicBezTo>
                      <a:cubicBezTo>
                        <a:pt x="340" y="63"/>
                        <a:pt x="399" y="4"/>
                        <a:pt x="454" y="2"/>
                      </a:cubicBezTo>
                      <a:cubicBezTo>
                        <a:pt x="509" y="0"/>
                        <a:pt x="569" y="60"/>
                        <a:pt x="621" y="124"/>
                      </a:cubicBezTo>
                      <a:cubicBezTo>
                        <a:pt x="673" y="188"/>
                        <a:pt x="712" y="263"/>
                        <a:pt x="768" y="387"/>
                      </a:cubicBezTo>
                      <a:cubicBezTo>
                        <a:pt x="824" y="511"/>
                        <a:pt x="908" y="726"/>
                        <a:pt x="960" y="867"/>
                      </a:cubicBezTo>
                      <a:cubicBezTo>
                        <a:pt x="1012" y="1008"/>
                        <a:pt x="1035" y="1120"/>
                        <a:pt x="1077" y="1235"/>
                      </a:cubicBezTo>
                      <a:cubicBezTo>
                        <a:pt x="1119" y="1350"/>
                        <a:pt x="1151" y="1478"/>
                        <a:pt x="1210" y="1557"/>
                      </a:cubicBezTo>
                      <a:cubicBezTo>
                        <a:pt x="1269" y="1636"/>
                        <a:pt x="1356" y="1706"/>
                        <a:pt x="1430" y="1708"/>
                      </a:cubicBezTo>
                      <a:cubicBezTo>
                        <a:pt x="1504" y="1710"/>
                        <a:pt x="1594" y="1643"/>
                        <a:pt x="1655" y="1568"/>
                      </a:cubicBezTo>
                      <a:cubicBezTo>
                        <a:pt x="1716" y="1493"/>
                        <a:pt x="1755" y="1374"/>
                        <a:pt x="1799" y="1257"/>
                      </a:cubicBezTo>
                      <a:cubicBezTo>
                        <a:pt x="1843" y="1140"/>
                        <a:pt x="1879" y="993"/>
                        <a:pt x="1920" y="867"/>
                      </a:cubicBezTo>
                      <a:cubicBezTo>
                        <a:pt x="1961" y="741"/>
                        <a:pt x="1997" y="624"/>
                        <a:pt x="2043" y="502"/>
                      </a:cubicBezTo>
                      <a:cubicBezTo>
                        <a:pt x="2089" y="380"/>
                        <a:pt x="2145" y="215"/>
                        <a:pt x="2199" y="135"/>
                      </a:cubicBezTo>
                      <a:cubicBezTo>
                        <a:pt x="2253" y="55"/>
                        <a:pt x="2309" y="26"/>
                        <a:pt x="2366" y="24"/>
                      </a:cubicBezTo>
                      <a:cubicBezTo>
                        <a:pt x="2423" y="22"/>
                        <a:pt x="2492" y="67"/>
                        <a:pt x="2544" y="124"/>
                      </a:cubicBezTo>
                      <a:cubicBezTo>
                        <a:pt x="2596" y="181"/>
                        <a:pt x="2621" y="244"/>
                        <a:pt x="2677" y="368"/>
                      </a:cubicBezTo>
                      <a:cubicBezTo>
                        <a:pt x="2733" y="492"/>
                        <a:pt x="2838" y="763"/>
                        <a:pt x="2880" y="867"/>
                      </a:cubicBezTo>
                    </a:path>
                  </a:pathLst>
                </a:custGeom>
                <a:noFill/>
                <a:ln w="4127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cxnSp>
            <p:nvCxnSpPr>
              <p:cNvPr id="6" name="5 Conector recto"/>
              <p:cNvCxnSpPr/>
              <p:nvPr/>
            </p:nvCxnSpPr>
            <p:spPr>
              <a:xfrm>
                <a:off x="2152192" y="2795537"/>
                <a:ext cx="1582833" cy="0"/>
              </a:xfrm>
              <a:prstGeom prst="line">
                <a:avLst/>
              </a:prstGeom>
              <a:ln w="41275">
                <a:solidFill>
                  <a:srgbClr val="FF33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9480" name="33 Grupo"/>
              <p:cNvGrpSpPr>
                <a:grpSpLocks/>
              </p:cNvGrpSpPr>
              <p:nvPr/>
            </p:nvGrpSpPr>
            <p:grpSpPr bwMode="auto">
              <a:xfrm>
                <a:off x="3737096" y="1441545"/>
                <a:ext cx="951210" cy="2744004"/>
                <a:chOff x="1216075" y="1441550"/>
                <a:chExt cx="951210" cy="2744004"/>
              </a:xfrm>
            </p:grpSpPr>
            <p:sp>
              <p:nvSpPr>
                <p:cNvPr id="19489" name="Freeform 1034"/>
                <p:cNvSpPr>
                  <a:spLocks/>
                </p:cNvSpPr>
                <p:nvPr/>
              </p:nvSpPr>
              <p:spPr bwMode="auto">
                <a:xfrm>
                  <a:off x="1216075" y="1441550"/>
                  <a:ext cx="475605" cy="2714625"/>
                </a:xfrm>
                <a:custGeom>
                  <a:avLst/>
                  <a:gdLst>
                    <a:gd name="T0" fmla="*/ 0 w 2880"/>
                    <a:gd name="T1" fmla="*/ 2147483647 h 1710"/>
                    <a:gd name="T2" fmla="*/ 2147483647 w 2880"/>
                    <a:gd name="T3" fmla="*/ 2147483647 h 1710"/>
                    <a:gd name="T4" fmla="*/ 2147483647 w 2880"/>
                    <a:gd name="T5" fmla="*/ 2147483647 h 1710"/>
                    <a:gd name="T6" fmla="*/ 2147483647 w 2880"/>
                    <a:gd name="T7" fmla="*/ 2147483647 h 1710"/>
                    <a:gd name="T8" fmla="*/ 2147483647 w 2880"/>
                    <a:gd name="T9" fmla="*/ 2147483647 h 1710"/>
                    <a:gd name="T10" fmla="*/ 2147483647 w 2880"/>
                    <a:gd name="T11" fmla="*/ 2147483647 h 1710"/>
                    <a:gd name="T12" fmla="*/ 2147483647 w 2880"/>
                    <a:gd name="T13" fmla="*/ 2147483647 h 1710"/>
                    <a:gd name="T14" fmla="*/ 2147483647 w 2880"/>
                    <a:gd name="T15" fmla="*/ 2147483647 h 1710"/>
                    <a:gd name="T16" fmla="*/ 2147483647 w 2880"/>
                    <a:gd name="T17" fmla="*/ 2147483647 h 1710"/>
                    <a:gd name="T18" fmla="*/ 2147483647 w 2880"/>
                    <a:gd name="T19" fmla="*/ 2147483647 h 1710"/>
                    <a:gd name="T20" fmla="*/ 2147483647 w 2880"/>
                    <a:gd name="T21" fmla="*/ 2147483647 h 1710"/>
                    <a:gd name="T22" fmla="*/ 2147483647 w 2880"/>
                    <a:gd name="T23" fmla="*/ 2147483647 h 1710"/>
                    <a:gd name="T24" fmla="*/ 2147483647 w 2880"/>
                    <a:gd name="T25" fmla="*/ 2147483647 h 1710"/>
                    <a:gd name="T26" fmla="*/ 2147483647 w 2880"/>
                    <a:gd name="T27" fmla="*/ 2147483647 h 1710"/>
                    <a:gd name="T28" fmla="*/ 2147483647 w 2880"/>
                    <a:gd name="T29" fmla="*/ 2147483647 h 1710"/>
                    <a:gd name="T30" fmla="*/ 2147483647 w 2880"/>
                    <a:gd name="T31" fmla="*/ 2147483647 h 1710"/>
                    <a:gd name="T32" fmla="*/ 2147483647 w 2880"/>
                    <a:gd name="T33" fmla="*/ 2147483647 h 1710"/>
                    <a:gd name="T34" fmla="*/ 2147483647 w 2880"/>
                    <a:gd name="T35" fmla="*/ 2147483647 h 1710"/>
                    <a:gd name="T36" fmla="*/ 2147483647 w 2880"/>
                    <a:gd name="T37" fmla="*/ 2147483647 h 171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2880"/>
                    <a:gd name="T58" fmla="*/ 0 h 1710"/>
                    <a:gd name="T59" fmla="*/ 2880 w 2880"/>
                    <a:gd name="T60" fmla="*/ 1710 h 1710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2880" h="1710">
                      <a:moveTo>
                        <a:pt x="0" y="867"/>
                      </a:moveTo>
                      <a:cubicBezTo>
                        <a:pt x="44" y="711"/>
                        <a:pt x="96" y="557"/>
                        <a:pt x="144" y="435"/>
                      </a:cubicBezTo>
                      <a:cubicBezTo>
                        <a:pt x="192" y="313"/>
                        <a:pt x="236" y="207"/>
                        <a:pt x="288" y="135"/>
                      </a:cubicBezTo>
                      <a:cubicBezTo>
                        <a:pt x="340" y="63"/>
                        <a:pt x="399" y="4"/>
                        <a:pt x="454" y="2"/>
                      </a:cubicBezTo>
                      <a:cubicBezTo>
                        <a:pt x="509" y="0"/>
                        <a:pt x="569" y="60"/>
                        <a:pt x="621" y="124"/>
                      </a:cubicBezTo>
                      <a:cubicBezTo>
                        <a:pt x="673" y="188"/>
                        <a:pt x="712" y="263"/>
                        <a:pt x="768" y="387"/>
                      </a:cubicBezTo>
                      <a:cubicBezTo>
                        <a:pt x="824" y="511"/>
                        <a:pt x="908" y="726"/>
                        <a:pt x="960" y="867"/>
                      </a:cubicBezTo>
                      <a:cubicBezTo>
                        <a:pt x="1012" y="1008"/>
                        <a:pt x="1035" y="1120"/>
                        <a:pt x="1077" y="1235"/>
                      </a:cubicBezTo>
                      <a:cubicBezTo>
                        <a:pt x="1119" y="1350"/>
                        <a:pt x="1151" y="1478"/>
                        <a:pt x="1210" y="1557"/>
                      </a:cubicBezTo>
                      <a:cubicBezTo>
                        <a:pt x="1269" y="1636"/>
                        <a:pt x="1356" y="1706"/>
                        <a:pt x="1430" y="1708"/>
                      </a:cubicBezTo>
                      <a:cubicBezTo>
                        <a:pt x="1504" y="1710"/>
                        <a:pt x="1594" y="1643"/>
                        <a:pt x="1655" y="1568"/>
                      </a:cubicBezTo>
                      <a:cubicBezTo>
                        <a:pt x="1716" y="1493"/>
                        <a:pt x="1755" y="1374"/>
                        <a:pt x="1799" y="1257"/>
                      </a:cubicBezTo>
                      <a:cubicBezTo>
                        <a:pt x="1843" y="1140"/>
                        <a:pt x="1879" y="993"/>
                        <a:pt x="1920" y="867"/>
                      </a:cubicBezTo>
                      <a:cubicBezTo>
                        <a:pt x="1961" y="741"/>
                        <a:pt x="1997" y="624"/>
                        <a:pt x="2043" y="502"/>
                      </a:cubicBezTo>
                      <a:cubicBezTo>
                        <a:pt x="2089" y="380"/>
                        <a:pt x="2145" y="215"/>
                        <a:pt x="2199" y="135"/>
                      </a:cubicBezTo>
                      <a:cubicBezTo>
                        <a:pt x="2253" y="55"/>
                        <a:pt x="2309" y="26"/>
                        <a:pt x="2366" y="24"/>
                      </a:cubicBezTo>
                      <a:cubicBezTo>
                        <a:pt x="2423" y="22"/>
                        <a:pt x="2492" y="67"/>
                        <a:pt x="2544" y="124"/>
                      </a:cubicBezTo>
                      <a:cubicBezTo>
                        <a:pt x="2596" y="181"/>
                        <a:pt x="2621" y="244"/>
                        <a:pt x="2677" y="368"/>
                      </a:cubicBezTo>
                      <a:cubicBezTo>
                        <a:pt x="2733" y="492"/>
                        <a:pt x="2838" y="763"/>
                        <a:pt x="2880" y="867"/>
                      </a:cubicBezTo>
                    </a:path>
                  </a:pathLst>
                </a:custGeom>
                <a:noFill/>
                <a:ln w="4127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9490" name="Freeform 1034"/>
                <p:cNvSpPr>
                  <a:spLocks/>
                </p:cNvSpPr>
                <p:nvPr/>
              </p:nvSpPr>
              <p:spPr bwMode="auto">
                <a:xfrm rot="10800000">
                  <a:off x="1691680" y="1470929"/>
                  <a:ext cx="475605" cy="2714625"/>
                </a:xfrm>
                <a:custGeom>
                  <a:avLst/>
                  <a:gdLst>
                    <a:gd name="T0" fmla="*/ 0 w 2880"/>
                    <a:gd name="T1" fmla="*/ 2147483647 h 1710"/>
                    <a:gd name="T2" fmla="*/ 2147483647 w 2880"/>
                    <a:gd name="T3" fmla="*/ 2147483647 h 1710"/>
                    <a:gd name="T4" fmla="*/ 2147483647 w 2880"/>
                    <a:gd name="T5" fmla="*/ 2147483647 h 1710"/>
                    <a:gd name="T6" fmla="*/ 2147483647 w 2880"/>
                    <a:gd name="T7" fmla="*/ 2147483647 h 1710"/>
                    <a:gd name="T8" fmla="*/ 2147483647 w 2880"/>
                    <a:gd name="T9" fmla="*/ 2147483647 h 1710"/>
                    <a:gd name="T10" fmla="*/ 2147483647 w 2880"/>
                    <a:gd name="T11" fmla="*/ 2147483647 h 1710"/>
                    <a:gd name="T12" fmla="*/ 2147483647 w 2880"/>
                    <a:gd name="T13" fmla="*/ 2147483647 h 1710"/>
                    <a:gd name="T14" fmla="*/ 2147483647 w 2880"/>
                    <a:gd name="T15" fmla="*/ 2147483647 h 1710"/>
                    <a:gd name="T16" fmla="*/ 2147483647 w 2880"/>
                    <a:gd name="T17" fmla="*/ 2147483647 h 1710"/>
                    <a:gd name="T18" fmla="*/ 2147483647 w 2880"/>
                    <a:gd name="T19" fmla="*/ 2147483647 h 1710"/>
                    <a:gd name="T20" fmla="*/ 2147483647 w 2880"/>
                    <a:gd name="T21" fmla="*/ 2147483647 h 1710"/>
                    <a:gd name="T22" fmla="*/ 2147483647 w 2880"/>
                    <a:gd name="T23" fmla="*/ 2147483647 h 1710"/>
                    <a:gd name="T24" fmla="*/ 2147483647 w 2880"/>
                    <a:gd name="T25" fmla="*/ 2147483647 h 1710"/>
                    <a:gd name="T26" fmla="*/ 2147483647 w 2880"/>
                    <a:gd name="T27" fmla="*/ 2147483647 h 1710"/>
                    <a:gd name="T28" fmla="*/ 2147483647 w 2880"/>
                    <a:gd name="T29" fmla="*/ 2147483647 h 1710"/>
                    <a:gd name="T30" fmla="*/ 2147483647 w 2880"/>
                    <a:gd name="T31" fmla="*/ 2147483647 h 1710"/>
                    <a:gd name="T32" fmla="*/ 2147483647 w 2880"/>
                    <a:gd name="T33" fmla="*/ 2147483647 h 1710"/>
                    <a:gd name="T34" fmla="*/ 2147483647 w 2880"/>
                    <a:gd name="T35" fmla="*/ 2147483647 h 1710"/>
                    <a:gd name="T36" fmla="*/ 2147483647 w 2880"/>
                    <a:gd name="T37" fmla="*/ 2147483647 h 171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2880"/>
                    <a:gd name="T58" fmla="*/ 0 h 1710"/>
                    <a:gd name="T59" fmla="*/ 2880 w 2880"/>
                    <a:gd name="T60" fmla="*/ 1710 h 1710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2880" h="1710">
                      <a:moveTo>
                        <a:pt x="0" y="867"/>
                      </a:moveTo>
                      <a:cubicBezTo>
                        <a:pt x="44" y="711"/>
                        <a:pt x="96" y="557"/>
                        <a:pt x="144" y="435"/>
                      </a:cubicBezTo>
                      <a:cubicBezTo>
                        <a:pt x="192" y="313"/>
                        <a:pt x="236" y="207"/>
                        <a:pt x="288" y="135"/>
                      </a:cubicBezTo>
                      <a:cubicBezTo>
                        <a:pt x="340" y="63"/>
                        <a:pt x="399" y="4"/>
                        <a:pt x="454" y="2"/>
                      </a:cubicBezTo>
                      <a:cubicBezTo>
                        <a:pt x="509" y="0"/>
                        <a:pt x="569" y="60"/>
                        <a:pt x="621" y="124"/>
                      </a:cubicBezTo>
                      <a:cubicBezTo>
                        <a:pt x="673" y="188"/>
                        <a:pt x="712" y="263"/>
                        <a:pt x="768" y="387"/>
                      </a:cubicBezTo>
                      <a:cubicBezTo>
                        <a:pt x="824" y="511"/>
                        <a:pt x="908" y="726"/>
                        <a:pt x="960" y="867"/>
                      </a:cubicBezTo>
                      <a:cubicBezTo>
                        <a:pt x="1012" y="1008"/>
                        <a:pt x="1035" y="1120"/>
                        <a:pt x="1077" y="1235"/>
                      </a:cubicBezTo>
                      <a:cubicBezTo>
                        <a:pt x="1119" y="1350"/>
                        <a:pt x="1151" y="1478"/>
                        <a:pt x="1210" y="1557"/>
                      </a:cubicBezTo>
                      <a:cubicBezTo>
                        <a:pt x="1269" y="1636"/>
                        <a:pt x="1356" y="1706"/>
                        <a:pt x="1430" y="1708"/>
                      </a:cubicBezTo>
                      <a:cubicBezTo>
                        <a:pt x="1504" y="1710"/>
                        <a:pt x="1594" y="1643"/>
                        <a:pt x="1655" y="1568"/>
                      </a:cubicBezTo>
                      <a:cubicBezTo>
                        <a:pt x="1716" y="1493"/>
                        <a:pt x="1755" y="1374"/>
                        <a:pt x="1799" y="1257"/>
                      </a:cubicBezTo>
                      <a:cubicBezTo>
                        <a:pt x="1843" y="1140"/>
                        <a:pt x="1879" y="993"/>
                        <a:pt x="1920" y="867"/>
                      </a:cubicBezTo>
                      <a:cubicBezTo>
                        <a:pt x="1961" y="741"/>
                        <a:pt x="1997" y="624"/>
                        <a:pt x="2043" y="502"/>
                      </a:cubicBezTo>
                      <a:cubicBezTo>
                        <a:pt x="2089" y="380"/>
                        <a:pt x="2145" y="215"/>
                        <a:pt x="2199" y="135"/>
                      </a:cubicBezTo>
                      <a:cubicBezTo>
                        <a:pt x="2253" y="55"/>
                        <a:pt x="2309" y="26"/>
                        <a:pt x="2366" y="24"/>
                      </a:cubicBezTo>
                      <a:cubicBezTo>
                        <a:pt x="2423" y="22"/>
                        <a:pt x="2492" y="67"/>
                        <a:pt x="2544" y="124"/>
                      </a:cubicBezTo>
                      <a:cubicBezTo>
                        <a:pt x="2596" y="181"/>
                        <a:pt x="2621" y="244"/>
                        <a:pt x="2677" y="368"/>
                      </a:cubicBezTo>
                      <a:cubicBezTo>
                        <a:pt x="2733" y="492"/>
                        <a:pt x="2838" y="763"/>
                        <a:pt x="2880" y="867"/>
                      </a:cubicBezTo>
                    </a:path>
                  </a:pathLst>
                </a:custGeom>
                <a:noFill/>
                <a:ln w="4127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cxnSp>
            <p:nvCxnSpPr>
              <p:cNvPr id="8" name="7 Conector recto"/>
              <p:cNvCxnSpPr/>
              <p:nvPr/>
            </p:nvCxnSpPr>
            <p:spPr>
              <a:xfrm>
                <a:off x="4691082" y="2825835"/>
                <a:ext cx="1585103" cy="0"/>
              </a:xfrm>
              <a:prstGeom prst="line">
                <a:avLst/>
              </a:prstGeom>
              <a:ln w="41275">
                <a:solidFill>
                  <a:srgbClr val="FF33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9482" name="37 Grupo"/>
              <p:cNvGrpSpPr>
                <a:grpSpLocks/>
              </p:cNvGrpSpPr>
              <p:nvPr/>
            </p:nvGrpSpPr>
            <p:grpSpPr bwMode="auto">
              <a:xfrm>
                <a:off x="6285086" y="1469250"/>
                <a:ext cx="951210" cy="2744004"/>
                <a:chOff x="1216075" y="1441550"/>
                <a:chExt cx="951210" cy="2744004"/>
              </a:xfrm>
            </p:grpSpPr>
            <p:sp>
              <p:nvSpPr>
                <p:cNvPr id="19487" name="Freeform 1034"/>
                <p:cNvSpPr>
                  <a:spLocks/>
                </p:cNvSpPr>
                <p:nvPr/>
              </p:nvSpPr>
              <p:spPr bwMode="auto">
                <a:xfrm>
                  <a:off x="1216075" y="1441550"/>
                  <a:ext cx="475605" cy="2714625"/>
                </a:xfrm>
                <a:custGeom>
                  <a:avLst/>
                  <a:gdLst>
                    <a:gd name="T0" fmla="*/ 0 w 2880"/>
                    <a:gd name="T1" fmla="*/ 2147483647 h 1710"/>
                    <a:gd name="T2" fmla="*/ 2147483647 w 2880"/>
                    <a:gd name="T3" fmla="*/ 2147483647 h 1710"/>
                    <a:gd name="T4" fmla="*/ 2147483647 w 2880"/>
                    <a:gd name="T5" fmla="*/ 2147483647 h 1710"/>
                    <a:gd name="T6" fmla="*/ 2147483647 w 2880"/>
                    <a:gd name="T7" fmla="*/ 2147483647 h 1710"/>
                    <a:gd name="T8" fmla="*/ 2147483647 w 2880"/>
                    <a:gd name="T9" fmla="*/ 2147483647 h 1710"/>
                    <a:gd name="T10" fmla="*/ 2147483647 w 2880"/>
                    <a:gd name="T11" fmla="*/ 2147483647 h 1710"/>
                    <a:gd name="T12" fmla="*/ 2147483647 w 2880"/>
                    <a:gd name="T13" fmla="*/ 2147483647 h 1710"/>
                    <a:gd name="T14" fmla="*/ 2147483647 w 2880"/>
                    <a:gd name="T15" fmla="*/ 2147483647 h 1710"/>
                    <a:gd name="T16" fmla="*/ 2147483647 w 2880"/>
                    <a:gd name="T17" fmla="*/ 2147483647 h 1710"/>
                    <a:gd name="T18" fmla="*/ 2147483647 w 2880"/>
                    <a:gd name="T19" fmla="*/ 2147483647 h 1710"/>
                    <a:gd name="T20" fmla="*/ 2147483647 w 2880"/>
                    <a:gd name="T21" fmla="*/ 2147483647 h 1710"/>
                    <a:gd name="T22" fmla="*/ 2147483647 w 2880"/>
                    <a:gd name="T23" fmla="*/ 2147483647 h 1710"/>
                    <a:gd name="T24" fmla="*/ 2147483647 w 2880"/>
                    <a:gd name="T25" fmla="*/ 2147483647 h 1710"/>
                    <a:gd name="T26" fmla="*/ 2147483647 w 2880"/>
                    <a:gd name="T27" fmla="*/ 2147483647 h 1710"/>
                    <a:gd name="T28" fmla="*/ 2147483647 w 2880"/>
                    <a:gd name="T29" fmla="*/ 2147483647 h 1710"/>
                    <a:gd name="T30" fmla="*/ 2147483647 w 2880"/>
                    <a:gd name="T31" fmla="*/ 2147483647 h 1710"/>
                    <a:gd name="T32" fmla="*/ 2147483647 w 2880"/>
                    <a:gd name="T33" fmla="*/ 2147483647 h 1710"/>
                    <a:gd name="T34" fmla="*/ 2147483647 w 2880"/>
                    <a:gd name="T35" fmla="*/ 2147483647 h 1710"/>
                    <a:gd name="T36" fmla="*/ 2147483647 w 2880"/>
                    <a:gd name="T37" fmla="*/ 2147483647 h 171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2880"/>
                    <a:gd name="T58" fmla="*/ 0 h 1710"/>
                    <a:gd name="T59" fmla="*/ 2880 w 2880"/>
                    <a:gd name="T60" fmla="*/ 1710 h 1710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2880" h="1710">
                      <a:moveTo>
                        <a:pt x="0" y="867"/>
                      </a:moveTo>
                      <a:cubicBezTo>
                        <a:pt x="44" y="711"/>
                        <a:pt x="96" y="557"/>
                        <a:pt x="144" y="435"/>
                      </a:cubicBezTo>
                      <a:cubicBezTo>
                        <a:pt x="192" y="313"/>
                        <a:pt x="236" y="207"/>
                        <a:pt x="288" y="135"/>
                      </a:cubicBezTo>
                      <a:cubicBezTo>
                        <a:pt x="340" y="63"/>
                        <a:pt x="399" y="4"/>
                        <a:pt x="454" y="2"/>
                      </a:cubicBezTo>
                      <a:cubicBezTo>
                        <a:pt x="509" y="0"/>
                        <a:pt x="569" y="60"/>
                        <a:pt x="621" y="124"/>
                      </a:cubicBezTo>
                      <a:cubicBezTo>
                        <a:pt x="673" y="188"/>
                        <a:pt x="712" y="263"/>
                        <a:pt x="768" y="387"/>
                      </a:cubicBezTo>
                      <a:cubicBezTo>
                        <a:pt x="824" y="511"/>
                        <a:pt x="908" y="726"/>
                        <a:pt x="960" y="867"/>
                      </a:cubicBezTo>
                      <a:cubicBezTo>
                        <a:pt x="1012" y="1008"/>
                        <a:pt x="1035" y="1120"/>
                        <a:pt x="1077" y="1235"/>
                      </a:cubicBezTo>
                      <a:cubicBezTo>
                        <a:pt x="1119" y="1350"/>
                        <a:pt x="1151" y="1478"/>
                        <a:pt x="1210" y="1557"/>
                      </a:cubicBezTo>
                      <a:cubicBezTo>
                        <a:pt x="1269" y="1636"/>
                        <a:pt x="1356" y="1706"/>
                        <a:pt x="1430" y="1708"/>
                      </a:cubicBezTo>
                      <a:cubicBezTo>
                        <a:pt x="1504" y="1710"/>
                        <a:pt x="1594" y="1643"/>
                        <a:pt x="1655" y="1568"/>
                      </a:cubicBezTo>
                      <a:cubicBezTo>
                        <a:pt x="1716" y="1493"/>
                        <a:pt x="1755" y="1374"/>
                        <a:pt x="1799" y="1257"/>
                      </a:cubicBezTo>
                      <a:cubicBezTo>
                        <a:pt x="1843" y="1140"/>
                        <a:pt x="1879" y="993"/>
                        <a:pt x="1920" y="867"/>
                      </a:cubicBezTo>
                      <a:cubicBezTo>
                        <a:pt x="1961" y="741"/>
                        <a:pt x="1997" y="624"/>
                        <a:pt x="2043" y="502"/>
                      </a:cubicBezTo>
                      <a:cubicBezTo>
                        <a:pt x="2089" y="380"/>
                        <a:pt x="2145" y="215"/>
                        <a:pt x="2199" y="135"/>
                      </a:cubicBezTo>
                      <a:cubicBezTo>
                        <a:pt x="2253" y="55"/>
                        <a:pt x="2309" y="26"/>
                        <a:pt x="2366" y="24"/>
                      </a:cubicBezTo>
                      <a:cubicBezTo>
                        <a:pt x="2423" y="22"/>
                        <a:pt x="2492" y="67"/>
                        <a:pt x="2544" y="124"/>
                      </a:cubicBezTo>
                      <a:cubicBezTo>
                        <a:pt x="2596" y="181"/>
                        <a:pt x="2621" y="244"/>
                        <a:pt x="2677" y="368"/>
                      </a:cubicBezTo>
                      <a:cubicBezTo>
                        <a:pt x="2733" y="492"/>
                        <a:pt x="2838" y="763"/>
                        <a:pt x="2880" y="867"/>
                      </a:cubicBezTo>
                    </a:path>
                  </a:pathLst>
                </a:custGeom>
                <a:noFill/>
                <a:ln w="4127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9488" name="Freeform 1034"/>
                <p:cNvSpPr>
                  <a:spLocks/>
                </p:cNvSpPr>
                <p:nvPr/>
              </p:nvSpPr>
              <p:spPr bwMode="auto">
                <a:xfrm rot="10800000">
                  <a:off x="1691680" y="1470929"/>
                  <a:ext cx="475605" cy="2714625"/>
                </a:xfrm>
                <a:custGeom>
                  <a:avLst/>
                  <a:gdLst>
                    <a:gd name="T0" fmla="*/ 0 w 2880"/>
                    <a:gd name="T1" fmla="*/ 2147483647 h 1710"/>
                    <a:gd name="T2" fmla="*/ 2147483647 w 2880"/>
                    <a:gd name="T3" fmla="*/ 2147483647 h 1710"/>
                    <a:gd name="T4" fmla="*/ 2147483647 w 2880"/>
                    <a:gd name="T5" fmla="*/ 2147483647 h 1710"/>
                    <a:gd name="T6" fmla="*/ 2147483647 w 2880"/>
                    <a:gd name="T7" fmla="*/ 2147483647 h 1710"/>
                    <a:gd name="T8" fmla="*/ 2147483647 w 2880"/>
                    <a:gd name="T9" fmla="*/ 2147483647 h 1710"/>
                    <a:gd name="T10" fmla="*/ 2147483647 w 2880"/>
                    <a:gd name="T11" fmla="*/ 2147483647 h 1710"/>
                    <a:gd name="T12" fmla="*/ 2147483647 w 2880"/>
                    <a:gd name="T13" fmla="*/ 2147483647 h 1710"/>
                    <a:gd name="T14" fmla="*/ 2147483647 w 2880"/>
                    <a:gd name="T15" fmla="*/ 2147483647 h 1710"/>
                    <a:gd name="T16" fmla="*/ 2147483647 w 2880"/>
                    <a:gd name="T17" fmla="*/ 2147483647 h 1710"/>
                    <a:gd name="T18" fmla="*/ 2147483647 w 2880"/>
                    <a:gd name="T19" fmla="*/ 2147483647 h 1710"/>
                    <a:gd name="T20" fmla="*/ 2147483647 w 2880"/>
                    <a:gd name="T21" fmla="*/ 2147483647 h 1710"/>
                    <a:gd name="T22" fmla="*/ 2147483647 w 2880"/>
                    <a:gd name="T23" fmla="*/ 2147483647 h 1710"/>
                    <a:gd name="T24" fmla="*/ 2147483647 w 2880"/>
                    <a:gd name="T25" fmla="*/ 2147483647 h 1710"/>
                    <a:gd name="T26" fmla="*/ 2147483647 w 2880"/>
                    <a:gd name="T27" fmla="*/ 2147483647 h 1710"/>
                    <a:gd name="T28" fmla="*/ 2147483647 w 2880"/>
                    <a:gd name="T29" fmla="*/ 2147483647 h 1710"/>
                    <a:gd name="T30" fmla="*/ 2147483647 w 2880"/>
                    <a:gd name="T31" fmla="*/ 2147483647 h 1710"/>
                    <a:gd name="T32" fmla="*/ 2147483647 w 2880"/>
                    <a:gd name="T33" fmla="*/ 2147483647 h 1710"/>
                    <a:gd name="T34" fmla="*/ 2147483647 w 2880"/>
                    <a:gd name="T35" fmla="*/ 2147483647 h 1710"/>
                    <a:gd name="T36" fmla="*/ 2147483647 w 2880"/>
                    <a:gd name="T37" fmla="*/ 2147483647 h 171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2880"/>
                    <a:gd name="T58" fmla="*/ 0 h 1710"/>
                    <a:gd name="T59" fmla="*/ 2880 w 2880"/>
                    <a:gd name="T60" fmla="*/ 1710 h 1710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2880" h="1710">
                      <a:moveTo>
                        <a:pt x="0" y="867"/>
                      </a:moveTo>
                      <a:cubicBezTo>
                        <a:pt x="44" y="711"/>
                        <a:pt x="96" y="557"/>
                        <a:pt x="144" y="435"/>
                      </a:cubicBezTo>
                      <a:cubicBezTo>
                        <a:pt x="192" y="313"/>
                        <a:pt x="236" y="207"/>
                        <a:pt x="288" y="135"/>
                      </a:cubicBezTo>
                      <a:cubicBezTo>
                        <a:pt x="340" y="63"/>
                        <a:pt x="399" y="4"/>
                        <a:pt x="454" y="2"/>
                      </a:cubicBezTo>
                      <a:cubicBezTo>
                        <a:pt x="509" y="0"/>
                        <a:pt x="569" y="60"/>
                        <a:pt x="621" y="124"/>
                      </a:cubicBezTo>
                      <a:cubicBezTo>
                        <a:pt x="673" y="188"/>
                        <a:pt x="712" y="263"/>
                        <a:pt x="768" y="387"/>
                      </a:cubicBezTo>
                      <a:cubicBezTo>
                        <a:pt x="824" y="511"/>
                        <a:pt x="908" y="726"/>
                        <a:pt x="960" y="867"/>
                      </a:cubicBezTo>
                      <a:cubicBezTo>
                        <a:pt x="1012" y="1008"/>
                        <a:pt x="1035" y="1120"/>
                        <a:pt x="1077" y="1235"/>
                      </a:cubicBezTo>
                      <a:cubicBezTo>
                        <a:pt x="1119" y="1350"/>
                        <a:pt x="1151" y="1478"/>
                        <a:pt x="1210" y="1557"/>
                      </a:cubicBezTo>
                      <a:cubicBezTo>
                        <a:pt x="1269" y="1636"/>
                        <a:pt x="1356" y="1706"/>
                        <a:pt x="1430" y="1708"/>
                      </a:cubicBezTo>
                      <a:cubicBezTo>
                        <a:pt x="1504" y="1710"/>
                        <a:pt x="1594" y="1643"/>
                        <a:pt x="1655" y="1568"/>
                      </a:cubicBezTo>
                      <a:cubicBezTo>
                        <a:pt x="1716" y="1493"/>
                        <a:pt x="1755" y="1374"/>
                        <a:pt x="1799" y="1257"/>
                      </a:cubicBezTo>
                      <a:cubicBezTo>
                        <a:pt x="1843" y="1140"/>
                        <a:pt x="1879" y="993"/>
                        <a:pt x="1920" y="867"/>
                      </a:cubicBezTo>
                      <a:cubicBezTo>
                        <a:pt x="1961" y="741"/>
                        <a:pt x="1997" y="624"/>
                        <a:pt x="2043" y="502"/>
                      </a:cubicBezTo>
                      <a:cubicBezTo>
                        <a:pt x="2089" y="380"/>
                        <a:pt x="2145" y="215"/>
                        <a:pt x="2199" y="135"/>
                      </a:cubicBezTo>
                      <a:cubicBezTo>
                        <a:pt x="2253" y="55"/>
                        <a:pt x="2309" y="26"/>
                        <a:pt x="2366" y="24"/>
                      </a:cubicBezTo>
                      <a:cubicBezTo>
                        <a:pt x="2423" y="22"/>
                        <a:pt x="2492" y="67"/>
                        <a:pt x="2544" y="124"/>
                      </a:cubicBezTo>
                      <a:cubicBezTo>
                        <a:pt x="2596" y="181"/>
                        <a:pt x="2621" y="244"/>
                        <a:pt x="2677" y="368"/>
                      </a:cubicBezTo>
                      <a:cubicBezTo>
                        <a:pt x="2733" y="492"/>
                        <a:pt x="2838" y="763"/>
                        <a:pt x="2880" y="867"/>
                      </a:cubicBezTo>
                    </a:path>
                  </a:pathLst>
                </a:custGeom>
                <a:noFill/>
                <a:ln w="41275">
                  <a:solidFill>
                    <a:srgbClr val="FF33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cxnSp>
            <p:nvCxnSpPr>
              <p:cNvPr id="10" name="9 Conector recto de flecha"/>
              <p:cNvCxnSpPr/>
              <p:nvPr/>
            </p:nvCxnSpPr>
            <p:spPr>
              <a:xfrm rot="5400000" flipH="1" flipV="1">
                <a:off x="-606711" y="2704011"/>
                <a:ext cx="3598878" cy="11354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10 Conector recto de flecha"/>
              <p:cNvCxnSpPr/>
              <p:nvPr/>
            </p:nvCxnSpPr>
            <p:spPr>
              <a:xfrm flipV="1">
                <a:off x="7245868" y="2795537"/>
                <a:ext cx="638128" cy="33666"/>
              </a:xfrm>
              <a:prstGeom prst="straightConnector1">
                <a:avLst/>
              </a:prstGeom>
              <a:ln w="34925">
                <a:solidFill>
                  <a:srgbClr val="FF33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485" name="40 CuadroTexto"/>
              <p:cNvSpPr txBox="1">
                <a:spLocks noChangeArrowheads="1"/>
              </p:cNvSpPr>
              <p:nvPr/>
            </p:nvSpPr>
            <p:spPr bwMode="auto">
              <a:xfrm>
                <a:off x="7308304" y="2905198"/>
                <a:ext cx="864096" cy="4893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MX" sz="900"/>
                  <a:t>Tiempo</a:t>
                </a:r>
                <a:endParaRPr lang="es-CL"/>
              </a:p>
            </p:txBody>
          </p:sp>
          <p:sp>
            <p:nvSpPr>
              <p:cNvPr id="19486" name="41 CuadroTexto"/>
              <p:cNvSpPr txBox="1">
                <a:spLocks noChangeArrowheads="1"/>
              </p:cNvSpPr>
              <p:nvPr/>
            </p:nvSpPr>
            <p:spPr bwMode="auto">
              <a:xfrm>
                <a:off x="755576" y="387382"/>
                <a:ext cx="936104" cy="4893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MX" sz="900"/>
                  <a:t>Amplitud</a:t>
                </a:r>
                <a:endParaRPr lang="es-CL"/>
              </a:p>
            </p:txBody>
          </p:sp>
        </p:grpSp>
        <p:sp>
          <p:nvSpPr>
            <p:cNvPr id="19477" name="49 CuadroTexto"/>
            <p:cNvSpPr txBox="1">
              <a:spLocks noChangeArrowheads="1"/>
            </p:cNvSpPr>
            <p:nvPr/>
          </p:nvSpPr>
          <p:spPr bwMode="auto">
            <a:xfrm>
              <a:off x="2627784" y="4581128"/>
              <a:ext cx="244827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b="1" u="sng"/>
                <a:t>Tren de pulsos E/M</a:t>
              </a:r>
              <a:endParaRPr lang="es-CL" b="1" u="sng"/>
            </a:p>
          </p:txBody>
        </p:sp>
      </p:grpSp>
      <p:grpSp>
        <p:nvGrpSpPr>
          <p:cNvPr id="9" name="29 Grupo"/>
          <p:cNvGrpSpPr>
            <a:grpSpLocks/>
          </p:cNvGrpSpPr>
          <p:nvPr/>
        </p:nvGrpSpPr>
        <p:grpSpPr bwMode="auto">
          <a:xfrm>
            <a:off x="1547813" y="2986088"/>
            <a:ext cx="5211762" cy="2114550"/>
            <a:chOff x="755576" y="211090"/>
            <a:chExt cx="7456366" cy="4483408"/>
          </a:xfrm>
        </p:grpSpPr>
        <p:grpSp>
          <p:nvGrpSpPr>
            <p:cNvPr id="19464" name="25 Grupo"/>
            <p:cNvGrpSpPr>
              <a:grpSpLocks/>
            </p:cNvGrpSpPr>
            <p:nvPr/>
          </p:nvGrpSpPr>
          <p:grpSpPr bwMode="auto">
            <a:xfrm>
              <a:off x="1216075" y="1441550"/>
              <a:ext cx="951210" cy="2744004"/>
              <a:chOff x="1216075" y="1441550"/>
              <a:chExt cx="951210" cy="2744004"/>
            </a:xfrm>
          </p:grpSpPr>
          <p:sp>
            <p:nvSpPr>
              <p:cNvPr id="19474" name="Freeform 1034"/>
              <p:cNvSpPr>
                <a:spLocks/>
              </p:cNvSpPr>
              <p:nvPr/>
            </p:nvSpPr>
            <p:spPr bwMode="auto">
              <a:xfrm>
                <a:off x="1216075" y="1441550"/>
                <a:ext cx="475605" cy="2714625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475" name="Freeform 1034"/>
              <p:cNvSpPr>
                <a:spLocks/>
              </p:cNvSpPr>
              <p:nvPr/>
            </p:nvSpPr>
            <p:spPr bwMode="auto">
              <a:xfrm rot="10800000">
                <a:off x="1691680" y="1470929"/>
                <a:ext cx="475605" cy="2714625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9465" name="33 Grupo"/>
            <p:cNvGrpSpPr>
              <a:grpSpLocks/>
            </p:cNvGrpSpPr>
            <p:nvPr/>
          </p:nvGrpSpPr>
          <p:grpSpPr bwMode="auto">
            <a:xfrm>
              <a:off x="3737096" y="1441545"/>
              <a:ext cx="951210" cy="2744004"/>
              <a:chOff x="1216075" y="1441550"/>
              <a:chExt cx="951210" cy="2744004"/>
            </a:xfrm>
          </p:grpSpPr>
          <p:sp>
            <p:nvSpPr>
              <p:cNvPr id="19472" name="Freeform 1034"/>
              <p:cNvSpPr>
                <a:spLocks/>
              </p:cNvSpPr>
              <p:nvPr/>
            </p:nvSpPr>
            <p:spPr bwMode="auto">
              <a:xfrm>
                <a:off x="1216075" y="1441550"/>
                <a:ext cx="475605" cy="2714625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473" name="Freeform 1034"/>
              <p:cNvSpPr>
                <a:spLocks/>
              </p:cNvSpPr>
              <p:nvPr/>
            </p:nvSpPr>
            <p:spPr bwMode="auto">
              <a:xfrm rot="10800000">
                <a:off x="1691680" y="1470929"/>
                <a:ext cx="475605" cy="2714625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9466" name="37 Grupo"/>
            <p:cNvGrpSpPr>
              <a:grpSpLocks/>
            </p:cNvGrpSpPr>
            <p:nvPr/>
          </p:nvGrpSpPr>
          <p:grpSpPr bwMode="auto">
            <a:xfrm>
              <a:off x="6285086" y="1469250"/>
              <a:ext cx="951210" cy="2744004"/>
              <a:chOff x="1216075" y="1441550"/>
              <a:chExt cx="951210" cy="2744004"/>
            </a:xfrm>
          </p:grpSpPr>
          <p:sp>
            <p:nvSpPr>
              <p:cNvPr id="19470" name="Freeform 1034"/>
              <p:cNvSpPr>
                <a:spLocks/>
              </p:cNvSpPr>
              <p:nvPr/>
            </p:nvSpPr>
            <p:spPr bwMode="auto">
              <a:xfrm>
                <a:off x="1216075" y="1441550"/>
                <a:ext cx="475605" cy="2714625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471" name="Freeform 1034"/>
              <p:cNvSpPr>
                <a:spLocks/>
              </p:cNvSpPr>
              <p:nvPr/>
            </p:nvSpPr>
            <p:spPr bwMode="auto">
              <a:xfrm rot="10800000">
                <a:off x="1691680" y="1470929"/>
                <a:ext cx="475605" cy="2714625"/>
              </a:xfrm>
              <a:custGeom>
                <a:avLst/>
                <a:gdLst>
                  <a:gd name="T0" fmla="*/ 0 w 2880"/>
                  <a:gd name="T1" fmla="*/ 2147483647 h 1710"/>
                  <a:gd name="T2" fmla="*/ 2147483647 w 2880"/>
                  <a:gd name="T3" fmla="*/ 2147483647 h 1710"/>
                  <a:gd name="T4" fmla="*/ 2147483647 w 2880"/>
                  <a:gd name="T5" fmla="*/ 2147483647 h 1710"/>
                  <a:gd name="T6" fmla="*/ 2147483647 w 2880"/>
                  <a:gd name="T7" fmla="*/ 2147483647 h 1710"/>
                  <a:gd name="T8" fmla="*/ 2147483647 w 2880"/>
                  <a:gd name="T9" fmla="*/ 2147483647 h 1710"/>
                  <a:gd name="T10" fmla="*/ 2147483647 w 2880"/>
                  <a:gd name="T11" fmla="*/ 2147483647 h 1710"/>
                  <a:gd name="T12" fmla="*/ 2147483647 w 2880"/>
                  <a:gd name="T13" fmla="*/ 2147483647 h 1710"/>
                  <a:gd name="T14" fmla="*/ 2147483647 w 2880"/>
                  <a:gd name="T15" fmla="*/ 2147483647 h 1710"/>
                  <a:gd name="T16" fmla="*/ 2147483647 w 2880"/>
                  <a:gd name="T17" fmla="*/ 2147483647 h 1710"/>
                  <a:gd name="T18" fmla="*/ 2147483647 w 2880"/>
                  <a:gd name="T19" fmla="*/ 2147483647 h 1710"/>
                  <a:gd name="T20" fmla="*/ 2147483647 w 2880"/>
                  <a:gd name="T21" fmla="*/ 2147483647 h 1710"/>
                  <a:gd name="T22" fmla="*/ 2147483647 w 2880"/>
                  <a:gd name="T23" fmla="*/ 2147483647 h 1710"/>
                  <a:gd name="T24" fmla="*/ 2147483647 w 2880"/>
                  <a:gd name="T25" fmla="*/ 2147483647 h 1710"/>
                  <a:gd name="T26" fmla="*/ 2147483647 w 2880"/>
                  <a:gd name="T27" fmla="*/ 2147483647 h 1710"/>
                  <a:gd name="T28" fmla="*/ 2147483647 w 2880"/>
                  <a:gd name="T29" fmla="*/ 2147483647 h 1710"/>
                  <a:gd name="T30" fmla="*/ 2147483647 w 2880"/>
                  <a:gd name="T31" fmla="*/ 2147483647 h 1710"/>
                  <a:gd name="T32" fmla="*/ 2147483647 w 2880"/>
                  <a:gd name="T33" fmla="*/ 2147483647 h 1710"/>
                  <a:gd name="T34" fmla="*/ 2147483647 w 2880"/>
                  <a:gd name="T35" fmla="*/ 2147483647 h 1710"/>
                  <a:gd name="T36" fmla="*/ 2147483647 w 2880"/>
                  <a:gd name="T37" fmla="*/ 2147483647 h 17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2880"/>
                  <a:gd name="T58" fmla="*/ 0 h 1710"/>
                  <a:gd name="T59" fmla="*/ 2880 w 2880"/>
                  <a:gd name="T60" fmla="*/ 1710 h 171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2880" h="1710">
                    <a:moveTo>
                      <a:pt x="0" y="867"/>
                    </a:moveTo>
                    <a:cubicBezTo>
                      <a:pt x="44" y="711"/>
                      <a:pt x="96" y="557"/>
                      <a:pt x="144" y="435"/>
                    </a:cubicBezTo>
                    <a:cubicBezTo>
                      <a:pt x="192" y="313"/>
                      <a:pt x="236" y="207"/>
                      <a:pt x="288" y="135"/>
                    </a:cubicBezTo>
                    <a:cubicBezTo>
                      <a:pt x="340" y="63"/>
                      <a:pt x="399" y="4"/>
                      <a:pt x="454" y="2"/>
                    </a:cubicBezTo>
                    <a:cubicBezTo>
                      <a:pt x="509" y="0"/>
                      <a:pt x="569" y="60"/>
                      <a:pt x="621" y="124"/>
                    </a:cubicBezTo>
                    <a:cubicBezTo>
                      <a:pt x="673" y="188"/>
                      <a:pt x="712" y="263"/>
                      <a:pt x="768" y="387"/>
                    </a:cubicBezTo>
                    <a:cubicBezTo>
                      <a:pt x="824" y="511"/>
                      <a:pt x="908" y="726"/>
                      <a:pt x="960" y="867"/>
                    </a:cubicBezTo>
                    <a:cubicBezTo>
                      <a:pt x="1012" y="1008"/>
                      <a:pt x="1035" y="1120"/>
                      <a:pt x="1077" y="1235"/>
                    </a:cubicBezTo>
                    <a:cubicBezTo>
                      <a:pt x="1119" y="1350"/>
                      <a:pt x="1151" y="1478"/>
                      <a:pt x="1210" y="1557"/>
                    </a:cubicBezTo>
                    <a:cubicBezTo>
                      <a:pt x="1269" y="1636"/>
                      <a:pt x="1356" y="1706"/>
                      <a:pt x="1430" y="1708"/>
                    </a:cubicBezTo>
                    <a:cubicBezTo>
                      <a:pt x="1504" y="1710"/>
                      <a:pt x="1594" y="1643"/>
                      <a:pt x="1655" y="1568"/>
                    </a:cubicBezTo>
                    <a:cubicBezTo>
                      <a:pt x="1716" y="1493"/>
                      <a:pt x="1755" y="1374"/>
                      <a:pt x="1799" y="1257"/>
                    </a:cubicBezTo>
                    <a:cubicBezTo>
                      <a:pt x="1843" y="1140"/>
                      <a:pt x="1879" y="993"/>
                      <a:pt x="1920" y="867"/>
                    </a:cubicBezTo>
                    <a:cubicBezTo>
                      <a:pt x="1961" y="741"/>
                      <a:pt x="1997" y="624"/>
                      <a:pt x="2043" y="502"/>
                    </a:cubicBezTo>
                    <a:cubicBezTo>
                      <a:pt x="2089" y="380"/>
                      <a:pt x="2145" y="215"/>
                      <a:pt x="2199" y="135"/>
                    </a:cubicBezTo>
                    <a:cubicBezTo>
                      <a:pt x="2253" y="55"/>
                      <a:pt x="2309" y="26"/>
                      <a:pt x="2366" y="24"/>
                    </a:cubicBezTo>
                    <a:cubicBezTo>
                      <a:pt x="2423" y="22"/>
                      <a:pt x="2492" y="67"/>
                      <a:pt x="2544" y="124"/>
                    </a:cubicBezTo>
                    <a:cubicBezTo>
                      <a:pt x="2596" y="181"/>
                      <a:pt x="2621" y="244"/>
                      <a:pt x="2677" y="368"/>
                    </a:cubicBezTo>
                    <a:cubicBezTo>
                      <a:pt x="2733" y="492"/>
                      <a:pt x="2838" y="763"/>
                      <a:pt x="2880" y="867"/>
                    </a:cubicBezTo>
                  </a:path>
                </a:pathLst>
              </a:custGeom>
              <a:noFill/>
              <a:ln w="41275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cxnSp>
          <p:nvCxnSpPr>
            <p:cNvPr id="28" name="27 Conector recto de flecha"/>
            <p:cNvCxnSpPr/>
            <p:nvPr/>
          </p:nvCxnSpPr>
          <p:spPr>
            <a:xfrm rot="5400000" flipH="1" flipV="1">
              <a:off x="-606302" y="2485823"/>
              <a:ext cx="3598172" cy="1135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468" name="40 CuadroTexto"/>
            <p:cNvSpPr txBox="1">
              <a:spLocks noChangeArrowheads="1"/>
            </p:cNvSpPr>
            <p:nvPr/>
          </p:nvSpPr>
          <p:spPr bwMode="auto">
            <a:xfrm>
              <a:off x="7347846" y="4205134"/>
              <a:ext cx="864096" cy="489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900"/>
                <a:t>Tiempo</a:t>
              </a:r>
              <a:endParaRPr lang="es-CL"/>
            </a:p>
          </p:txBody>
        </p:sp>
        <p:sp>
          <p:nvSpPr>
            <p:cNvPr id="19469" name="41 CuadroTexto"/>
            <p:cNvSpPr txBox="1">
              <a:spLocks noChangeArrowheads="1"/>
            </p:cNvSpPr>
            <p:nvPr/>
          </p:nvSpPr>
          <p:spPr bwMode="auto">
            <a:xfrm>
              <a:off x="755576" y="211090"/>
              <a:ext cx="936104" cy="489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 sz="900"/>
                <a:t>Amplitud</a:t>
              </a:r>
              <a:endParaRPr lang="es-CL"/>
            </a:p>
          </p:txBody>
        </p:sp>
      </p:grpSp>
      <p:cxnSp>
        <p:nvCxnSpPr>
          <p:cNvPr id="39" name="38 Conector recto de flecha"/>
          <p:cNvCxnSpPr>
            <a:endCxn id="19468" idx="0"/>
          </p:cNvCxnSpPr>
          <p:nvPr/>
        </p:nvCxnSpPr>
        <p:spPr>
          <a:xfrm flipV="1">
            <a:off x="1835150" y="4868863"/>
            <a:ext cx="4622800" cy="14287"/>
          </a:xfrm>
          <a:prstGeom prst="straightConnector1">
            <a:avLst/>
          </a:prstGeom>
          <a:ln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41 Rectángulo"/>
          <p:cNvSpPr/>
          <p:nvPr/>
        </p:nvSpPr>
        <p:spPr>
          <a:xfrm>
            <a:off x="1863725" y="3573463"/>
            <a:ext cx="719138" cy="129540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3" name="42 Rectángulo"/>
          <p:cNvSpPr/>
          <p:nvPr/>
        </p:nvSpPr>
        <p:spPr>
          <a:xfrm>
            <a:off x="3635375" y="3573463"/>
            <a:ext cx="720725" cy="129540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4" name="43 Rectángulo"/>
          <p:cNvSpPr/>
          <p:nvPr/>
        </p:nvSpPr>
        <p:spPr>
          <a:xfrm>
            <a:off x="5408613" y="3573463"/>
            <a:ext cx="719137" cy="129540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4450"/>
            <a:ext cx="8229600" cy="8382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800" b="1" u="sng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TRANSMISIÓN DE PULSOS DE UN RADAR</a:t>
            </a:r>
            <a:endParaRPr lang="es-ES" sz="2800" b="1" u="sng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76200" y="836613"/>
          <a:ext cx="8915400" cy="3424237"/>
        </p:xfrm>
        <a:graphic>
          <a:graphicData uri="http://schemas.openxmlformats.org/presentationml/2006/ole">
            <p:oleObj spid="_x0000_s2050" name="Fotografía de Photo Editor" r:id="rId3" imgW="26171429" imgH="10057143" progId="">
              <p:embed/>
            </p:oleObj>
          </a:graphicData>
        </a:graphic>
      </p:graphicFrame>
      <p:sp>
        <p:nvSpPr>
          <p:cNvPr id="26628" name="AutoShape 4"/>
          <p:cNvSpPr>
            <a:spLocks noChangeArrowheads="1"/>
          </p:cNvSpPr>
          <p:nvPr/>
        </p:nvSpPr>
        <p:spPr bwMode="auto">
          <a:xfrm>
            <a:off x="827088" y="3644900"/>
            <a:ext cx="1368425" cy="215900"/>
          </a:xfrm>
          <a:prstGeom prst="leftRightArrow">
            <a:avLst>
              <a:gd name="adj1" fmla="val 50000"/>
              <a:gd name="adj2" fmla="val 126765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50825" y="4667250"/>
            <a:ext cx="8569325" cy="3460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/>
              <a:t>ANCHO DE PULSO: TIEMPO DE DURACIÓN DE LA TRANSMISIÓN DE UN PULSO</a:t>
            </a:r>
            <a:endParaRPr lang="es-ES" sz="1600"/>
          </a:p>
        </p:txBody>
      </p:sp>
      <p:sp>
        <p:nvSpPr>
          <p:cNvPr id="2054" name="Text Box 7"/>
          <p:cNvSpPr txBox="1">
            <a:spLocks noChangeArrowheads="1"/>
          </p:cNvSpPr>
          <p:nvPr/>
        </p:nvSpPr>
        <p:spPr bwMode="auto">
          <a:xfrm>
            <a:off x="34925" y="820738"/>
            <a:ext cx="12969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400"/>
              <a:t>AMPLITUD</a:t>
            </a:r>
            <a:endParaRPr lang="es-ES" sz="1400"/>
          </a:p>
        </p:txBody>
      </p:sp>
      <p:sp>
        <p:nvSpPr>
          <p:cNvPr id="2055" name="Line 8"/>
          <p:cNvSpPr>
            <a:spLocks noChangeShapeType="1"/>
          </p:cNvSpPr>
          <p:nvPr/>
        </p:nvSpPr>
        <p:spPr bwMode="auto">
          <a:xfrm flipV="1">
            <a:off x="395288" y="1125538"/>
            <a:ext cx="0" cy="2879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250825" y="5214938"/>
            <a:ext cx="8424863" cy="590550"/>
          </a:xfrm>
          <a:prstGeom prst="rect">
            <a:avLst/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16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PRF</a:t>
            </a:r>
            <a:r>
              <a:rPr lang="es-ES_tradnl" sz="1600"/>
              <a:t>: FRECUENCIA DE REPETICIÓN DE PULSO, es la cantidad de pulsos emitidos en un segundo.</a:t>
            </a:r>
            <a:endParaRPr lang="es-ES" sz="160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3850" y="2997200"/>
            <a:ext cx="8424863" cy="3543300"/>
            <a:chOff x="204" y="1888"/>
            <a:chExt cx="5307" cy="2232"/>
          </a:xfrm>
        </p:grpSpPr>
        <p:sp>
          <p:nvSpPr>
            <p:cNvPr id="2065" name="Text Box 11"/>
            <p:cNvSpPr txBox="1">
              <a:spLocks noChangeArrowheads="1"/>
            </p:cNvSpPr>
            <p:nvPr/>
          </p:nvSpPr>
          <p:spPr bwMode="auto">
            <a:xfrm>
              <a:off x="204" y="3748"/>
              <a:ext cx="5307" cy="37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1600"/>
                <a:t>FRECUENCIA PORTADORA: Es la frecuencia de la onda E.M. empleada por el radar para generar cada pulso</a:t>
              </a:r>
              <a:endParaRPr lang="es-ES" sz="1600"/>
            </a:p>
          </p:txBody>
        </p:sp>
        <p:sp>
          <p:nvSpPr>
            <p:cNvPr id="2066" name="Line 12"/>
            <p:cNvSpPr>
              <a:spLocks noChangeShapeType="1"/>
            </p:cNvSpPr>
            <p:nvPr/>
          </p:nvSpPr>
          <p:spPr bwMode="auto">
            <a:xfrm flipH="1" flipV="1">
              <a:off x="884" y="1888"/>
              <a:ext cx="408" cy="186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2058" name="Text Box 14"/>
          <p:cNvSpPr txBox="1">
            <a:spLocks noChangeArrowheads="1"/>
          </p:cNvSpPr>
          <p:nvPr/>
        </p:nvSpPr>
        <p:spPr bwMode="auto">
          <a:xfrm>
            <a:off x="1187450" y="981075"/>
            <a:ext cx="3384550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/>
              <a:t>PERIODO DE REPETICION DE PULSO: PRP</a:t>
            </a:r>
            <a:endParaRPr lang="es-ES"/>
          </a:p>
        </p:txBody>
      </p:sp>
      <p:grpSp>
        <p:nvGrpSpPr>
          <p:cNvPr id="2059" name="17 Grupo"/>
          <p:cNvGrpSpPr>
            <a:grpSpLocks/>
          </p:cNvGrpSpPr>
          <p:nvPr/>
        </p:nvGrpSpPr>
        <p:grpSpPr bwMode="auto">
          <a:xfrm>
            <a:off x="6037263" y="1052513"/>
            <a:ext cx="3106737" cy="3240087"/>
            <a:chOff x="6037137" y="1052736"/>
            <a:chExt cx="3106863" cy="3239864"/>
          </a:xfrm>
        </p:grpSpPr>
        <p:sp>
          <p:nvSpPr>
            <p:cNvPr id="2060" name="Text Box 6"/>
            <p:cNvSpPr txBox="1">
              <a:spLocks noChangeArrowheads="1"/>
            </p:cNvSpPr>
            <p:nvPr/>
          </p:nvSpPr>
          <p:spPr bwMode="auto">
            <a:xfrm>
              <a:off x="8135938" y="3987800"/>
              <a:ext cx="1008062" cy="30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1400"/>
                <a:t>TIEMPO</a:t>
              </a:r>
              <a:endParaRPr lang="es-ES" sz="1400"/>
            </a:p>
          </p:txBody>
        </p:sp>
        <p:sp>
          <p:nvSpPr>
            <p:cNvPr id="2061" name="Line 9"/>
            <p:cNvSpPr>
              <a:spLocks noChangeShapeType="1"/>
            </p:cNvSpPr>
            <p:nvPr/>
          </p:nvSpPr>
          <p:spPr bwMode="auto">
            <a:xfrm>
              <a:off x="8388350" y="3933825"/>
              <a:ext cx="5762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14 Rectángulo"/>
            <p:cNvSpPr/>
            <p:nvPr/>
          </p:nvSpPr>
          <p:spPr>
            <a:xfrm>
              <a:off x="6516581" y="1052736"/>
              <a:ext cx="2448024" cy="25922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16" name="15 Elipse"/>
            <p:cNvSpPr/>
            <p:nvPr/>
          </p:nvSpPr>
          <p:spPr>
            <a:xfrm>
              <a:off x="6037137" y="2492499"/>
              <a:ext cx="144468" cy="28890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  <p:sp>
          <p:nvSpPr>
            <p:cNvPr id="17" name="16 Elipse"/>
            <p:cNvSpPr/>
            <p:nvPr/>
          </p:nvSpPr>
          <p:spPr>
            <a:xfrm>
              <a:off x="6259396" y="2492499"/>
              <a:ext cx="71440" cy="43177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  <p:bldP spid="26629" grpId="0" animBg="1"/>
      <p:bldP spid="2663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447800" y="533400"/>
            <a:ext cx="655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4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COMPONENTES DEL RADAR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457200" y="1066800"/>
            <a:ext cx="8305800" cy="106362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b="1" u="sng">
                <a:solidFill>
                  <a:schemeClr val="bg1"/>
                </a:solidFill>
                <a:latin typeface="Times New Roman" pitchFamily="18" charset="0"/>
              </a:rPr>
              <a:t>SISTEMA DE ANTENA:</a:t>
            </a:r>
            <a:r>
              <a:rPr lang="es-ES_tradnl" b="1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s-ES_tradnl" b="1">
                <a:latin typeface="Times New Roman" pitchFamily="18" charset="0"/>
              </a:rPr>
              <a:t>Le </a:t>
            </a:r>
            <a:r>
              <a:rPr lang="es-ES_tradnl" b="1">
                <a:solidFill>
                  <a:srgbClr val="FFFF00"/>
                </a:solidFill>
                <a:latin typeface="Times New Roman" pitchFamily="18" charset="0"/>
              </a:rPr>
              <a:t>“da forma”</a:t>
            </a:r>
            <a:r>
              <a:rPr lang="es-ES_tradnl" b="1">
                <a:latin typeface="Times New Roman" pitchFamily="18" charset="0"/>
              </a:rPr>
              <a:t> a la onda electromagnética de radio 	frecuencia (RF) transformándola en un </a:t>
            </a:r>
            <a:r>
              <a:rPr lang="es-ES_tradnl" b="1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“Lóbulo altamente direccional”.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b="1">
                <a:solidFill>
                  <a:srgbClr val="FFFF00"/>
                </a:solidFill>
                <a:latin typeface="Times New Roman" pitchFamily="18" charset="0"/>
              </a:rPr>
              <a:t>	</a:t>
            </a:r>
            <a:r>
              <a:rPr lang="es-ES_tradnl" b="1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Recibe todos los ecos</a:t>
            </a:r>
            <a:r>
              <a:rPr lang="es-ES_tradnl" b="1">
                <a:latin typeface="Times New Roman" pitchFamily="18" charset="0"/>
              </a:rPr>
              <a:t> reflejados desde el blanco y </a:t>
            </a:r>
            <a:r>
              <a:rPr lang="es-ES_tradnl" b="1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los entrega al receptor.</a:t>
            </a:r>
            <a:r>
              <a:rPr lang="es-ES_tradnl" b="1">
                <a:latin typeface="Times New Roman" pitchFamily="18" charset="0"/>
              </a:rPr>
              <a:t> </a:t>
            </a:r>
            <a:endParaRPr lang="es-ES_tradnl" u="sng">
              <a:solidFill>
                <a:schemeClr val="bg1"/>
              </a:solidFill>
              <a:latin typeface="Times New Roman" pitchFamily="18" charset="0"/>
            </a:endParaRPr>
          </a:p>
        </p:txBody>
      </p:sp>
      <p:grpSp>
        <p:nvGrpSpPr>
          <p:cNvPr id="21508" name="Group 4"/>
          <p:cNvGrpSpPr>
            <a:grpSpLocks/>
          </p:cNvGrpSpPr>
          <p:nvPr/>
        </p:nvGrpSpPr>
        <p:grpSpPr bwMode="auto">
          <a:xfrm>
            <a:off x="381000" y="2643188"/>
            <a:ext cx="7467600" cy="1571625"/>
            <a:chOff x="240" y="1665"/>
            <a:chExt cx="4704" cy="990"/>
          </a:xfrm>
        </p:grpSpPr>
        <p:sp>
          <p:nvSpPr>
            <p:cNvPr id="21510" name="Freeform 5"/>
            <p:cNvSpPr>
              <a:spLocks/>
            </p:cNvSpPr>
            <p:nvPr/>
          </p:nvSpPr>
          <p:spPr bwMode="auto">
            <a:xfrm>
              <a:off x="1327" y="1665"/>
              <a:ext cx="301" cy="990"/>
            </a:xfrm>
            <a:custGeom>
              <a:avLst/>
              <a:gdLst>
                <a:gd name="T0" fmla="*/ 301 w 301"/>
                <a:gd name="T1" fmla="*/ 0 h 990"/>
                <a:gd name="T2" fmla="*/ 113 w 301"/>
                <a:gd name="T3" fmla="*/ 151 h 990"/>
                <a:gd name="T4" fmla="*/ 0 w 301"/>
                <a:gd name="T5" fmla="*/ 489 h 990"/>
                <a:gd name="T6" fmla="*/ 113 w 301"/>
                <a:gd name="T7" fmla="*/ 877 h 990"/>
                <a:gd name="T8" fmla="*/ 301 w 301"/>
                <a:gd name="T9" fmla="*/ 990 h 99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1"/>
                <a:gd name="T16" fmla="*/ 0 h 990"/>
                <a:gd name="T17" fmla="*/ 301 w 301"/>
                <a:gd name="T18" fmla="*/ 990 h 99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1" h="990">
                  <a:moveTo>
                    <a:pt x="301" y="0"/>
                  </a:moveTo>
                  <a:cubicBezTo>
                    <a:pt x="270" y="25"/>
                    <a:pt x="163" y="69"/>
                    <a:pt x="113" y="151"/>
                  </a:cubicBezTo>
                  <a:cubicBezTo>
                    <a:pt x="63" y="233"/>
                    <a:pt x="0" y="368"/>
                    <a:pt x="0" y="489"/>
                  </a:cubicBezTo>
                  <a:cubicBezTo>
                    <a:pt x="0" y="610"/>
                    <a:pt x="63" y="793"/>
                    <a:pt x="113" y="877"/>
                  </a:cubicBezTo>
                  <a:cubicBezTo>
                    <a:pt x="163" y="961"/>
                    <a:pt x="262" y="967"/>
                    <a:pt x="301" y="990"/>
                  </a:cubicBezTo>
                </a:path>
              </a:pathLst>
            </a:custGeom>
            <a:noFill/>
            <a:ln w="508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511" name="Line 6"/>
            <p:cNvSpPr>
              <a:spLocks noChangeShapeType="1"/>
            </p:cNvSpPr>
            <p:nvPr/>
          </p:nvSpPr>
          <p:spPr bwMode="auto">
            <a:xfrm>
              <a:off x="480" y="2160"/>
              <a:ext cx="36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512" name="Oval 7"/>
            <p:cNvSpPr>
              <a:spLocks noChangeArrowheads="1"/>
            </p:cNvSpPr>
            <p:nvPr/>
          </p:nvSpPr>
          <p:spPr bwMode="auto">
            <a:xfrm>
              <a:off x="1680" y="2112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13" name="Line 8"/>
            <p:cNvSpPr>
              <a:spLocks noChangeShapeType="1"/>
            </p:cNvSpPr>
            <p:nvPr/>
          </p:nvSpPr>
          <p:spPr bwMode="auto">
            <a:xfrm rot="10776772">
              <a:off x="1584" y="1728"/>
              <a:ext cx="1776" cy="1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 type="stealth" w="med" len="med"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514" name="Line 9"/>
            <p:cNvSpPr>
              <a:spLocks noChangeShapeType="1"/>
            </p:cNvSpPr>
            <p:nvPr/>
          </p:nvSpPr>
          <p:spPr bwMode="auto">
            <a:xfrm rot="10776772">
              <a:off x="1392" y="1968"/>
              <a:ext cx="1776" cy="1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 type="stealth" w="med" len="med"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515" name="Line 10"/>
            <p:cNvSpPr>
              <a:spLocks noChangeShapeType="1"/>
            </p:cNvSpPr>
            <p:nvPr/>
          </p:nvSpPr>
          <p:spPr bwMode="auto">
            <a:xfrm rot="10776772">
              <a:off x="1392" y="2351"/>
              <a:ext cx="1776" cy="1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 type="stealth" w="med" len="med"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516" name="Line 11"/>
            <p:cNvSpPr>
              <a:spLocks noChangeShapeType="1"/>
            </p:cNvSpPr>
            <p:nvPr/>
          </p:nvSpPr>
          <p:spPr bwMode="auto">
            <a:xfrm rot="10776772">
              <a:off x="1536" y="2591"/>
              <a:ext cx="1776" cy="1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 type="stealth" w="med" len="med"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517" name="Line 12"/>
            <p:cNvSpPr>
              <a:spLocks noChangeShapeType="1"/>
            </p:cNvSpPr>
            <p:nvPr/>
          </p:nvSpPr>
          <p:spPr bwMode="auto">
            <a:xfrm flipH="1">
              <a:off x="1536" y="2208"/>
              <a:ext cx="192" cy="384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518" name="Line 13"/>
            <p:cNvSpPr>
              <a:spLocks noChangeShapeType="1"/>
            </p:cNvSpPr>
            <p:nvPr/>
          </p:nvSpPr>
          <p:spPr bwMode="auto">
            <a:xfrm flipH="1">
              <a:off x="1392" y="2160"/>
              <a:ext cx="336" cy="19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519" name="Line 14"/>
            <p:cNvSpPr>
              <a:spLocks noChangeShapeType="1"/>
            </p:cNvSpPr>
            <p:nvPr/>
          </p:nvSpPr>
          <p:spPr bwMode="auto">
            <a:xfrm flipH="1" flipV="1">
              <a:off x="1392" y="1968"/>
              <a:ext cx="336" cy="19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520" name="Line 15"/>
            <p:cNvSpPr>
              <a:spLocks noChangeShapeType="1"/>
            </p:cNvSpPr>
            <p:nvPr/>
          </p:nvSpPr>
          <p:spPr bwMode="auto">
            <a:xfrm flipH="1" flipV="1">
              <a:off x="1584" y="1728"/>
              <a:ext cx="144" cy="432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521" name="Text Box 16"/>
            <p:cNvSpPr txBox="1">
              <a:spLocks noChangeArrowheads="1"/>
            </p:cNvSpPr>
            <p:nvPr/>
          </p:nvSpPr>
          <p:spPr bwMode="auto">
            <a:xfrm>
              <a:off x="240" y="1920"/>
              <a:ext cx="768" cy="503"/>
            </a:xfrm>
            <a:prstGeom prst="rect">
              <a:avLst/>
            </a:prstGeom>
            <a:solidFill>
              <a:srgbClr val="99CCFF"/>
            </a:solidFill>
            <a:ln w="19050">
              <a:solidFill>
                <a:srgbClr val="FFFF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>
                  <a:latin typeface="Times New Roman" pitchFamily="18" charset="0"/>
                </a:rPr>
                <a:t>Reflector</a:t>
              </a:r>
            </a:p>
            <a:p>
              <a:pPr eaLnBrk="0" hangingPunct="0">
                <a:spcBef>
                  <a:spcPct val="50000"/>
                </a:spcBef>
              </a:pPr>
              <a:r>
                <a:rPr lang="es-ES_tradnl">
                  <a:latin typeface="Times New Roman" pitchFamily="18" charset="0"/>
                </a:rPr>
                <a:t>parabólico</a:t>
              </a:r>
              <a:endParaRPr lang="es-ES">
                <a:latin typeface="Times New Roman" pitchFamily="18" charset="0"/>
              </a:endParaRPr>
            </a:p>
          </p:txBody>
        </p:sp>
        <p:sp>
          <p:nvSpPr>
            <p:cNvPr id="21522" name="Line 17"/>
            <p:cNvSpPr>
              <a:spLocks noChangeShapeType="1"/>
            </p:cNvSpPr>
            <p:nvPr/>
          </p:nvSpPr>
          <p:spPr bwMode="auto">
            <a:xfrm>
              <a:off x="1056" y="2160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523" name="Text Box 18"/>
            <p:cNvSpPr txBox="1">
              <a:spLocks noChangeArrowheads="1"/>
            </p:cNvSpPr>
            <p:nvPr/>
          </p:nvSpPr>
          <p:spPr bwMode="auto">
            <a:xfrm>
              <a:off x="3648" y="2016"/>
              <a:ext cx="336" cy="243"/>
            </a:xfrm>
            <a:prstGeom prst="rect">
              <a:avLst/>
            </a:prstGeom>
            <a:solidFill>
              <a:srgbClr val="99CCFF"/>
            </a:solidFill>
            <a:ln w="19050">
              <a:solidFill>
                <a:srgbClr val="FFFF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>
                  <a:latin typeface="Times New Roman" pitchFamily="18" charset="0"/>
                </a:rPr>
                <a:t>Eje</a:t>
              </a:r>
              <a:endParaRPr lang="es-ES">
                <a:latin typeface="Times New Roman" pitchFamily="18" charset="0"/>
              </a:endParaRPr>
            </a:p>
          </p:txBody>
        </p:sp>
        <p:sp>
          <p:nvSpPr>
            <p:cNvPr id="21524" name="Text Box 19"/>
            <p:cNvSpPr txBox="1">
              <a:spLocks noChangeArrowheads="1"/>
            </p:cNvSpPr>
            <p:nvPr/>
          </p:nvSpPr>
          <p:spPr bwMode="auto">
            <a:xfrm>
              <a:off x="1824" y="2016"/>
              <a:ext cx="432" cy="241"/>
            </a:xfrm>
            <a:prstGeom prst="rect">
              <a:avLst/>
            </a:prstGeom>
            <a:solidFill>
              <a:schemeClr val="bg1"/>
            </a:solidFill>
            <a:ln w="158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b="1">
                  <a:latin typeface="Times New Roman" pitchFamily="18" charset="0"/>
                </a:rPr>
                <a:t>Foco</a:t>
              </a:r>
              <a:endParaRPr lang="es-ES" b="1">
                <a:latin typeface="Times New Roman" pitchFamily="18" charset="0"/>
              </a:endParaRPr>
            </a:p>
          </p:txBody>
        </p:sp>
        <p:sp>
          <p:nvSpPr>
            <p:cNvPr id="21525" name="AutoShape 20"/>
            <p:cNvSpPr>
              <a:spLocks/>
            </p:cNvSpPr>
            <p:nvPr/>
          </p:nvSpPr>
          <p:spPr bwMode="auto">
            <a:xfrm>
              <a:off x="4176" y="1680"/>
              <a:ext cx="48" cy="960"/>
            </a:xfrm>
            <a:prstGeom prst="rightBrace">
              <a:avLst>
                <a:gd name="adj1" fmla="val 166667"/>
                <a:gd name="adj2" fmla="val 50000"/>
              </a:avLst>
            </a:prstGeom>
            <a:noFill/>
            <a:ln w="1905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526" name="Text Box 21"/>
            <p:cNvSpPr txBox="1">
              <a:spLocks noChangeArrowheads="1"/>
            </p:cNvSpPr>
            <p:nvPr/>
          </p:nvSpPr>
          <p:spPr bwMode="auto">
            <a:xfrm>
              <a:off x="4368" y="1968"/>
              <a:ext cx="576" cy="240"/>
            </a:xfrm>
            <a:prstGeom prst="rect">
              <a:avLst/>
            </a:prstGeom>
            <a:solidFill>
              <a:schemeClr val="bg1"/>
            </a:solidFill>
            <a:ln w="15875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b="1">
                  <a:latin typeface="Times New Roman" pitchFamily="18" charset="0"/>
                </a:rPr>
                <a:t>Lóbulo</a:t>
              </a:r>
              <a:endParaRPr lang="es-ES" b="1">
                <a:latin typeface="Times New Roman" pitchFamily="18" charset="0"/>
              </a:endParaRPr>
            </a:p>
          </p:txBody>
        </p:sp>
      </p:grpSp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457200" y="4572000"/>
            <a:ext cx="8229600" cy="21113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El cuerno irradiador</a:t>
            </a:r>
            <a:r>
              <a:rPr lang="es-ES_tradnl" sz="2400" b="1">
                <a:latin typeface="Times New Roman" pitchFamily="18" charset="0"/>
              </a:rPr>
              <a:t> se ubica en el </a:t>
            </a:r>
            <a:r>
              <a:rPr lang="es-ES_tradnl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foco del reflector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Guía de Onda</a:t>
            </a:r>
            <a:r>
              <a:rPr lang="es-ES_tradnl" sz="2400" b="1">
                <a:latin typeface="Times New Roman" pitchFamily="18" charset="0"/>
              </a:rPr>
              <a:t>: </a:t>
            </a:r>
            <a:r>
              <a:rPr lang="es-ES_tradnl" b="1">
                <a:solidFill>
                  <a:srgbClr val="FFFF00"/>
                </a:solidFill>
                <a:latin typeface="Times New Roman" pitchFamily="18" charset="0"/>
              </a:rPr>
              <a:t>Conduce</a:t>
            </a:r>
            <a:r>
              <a:rPr lang="es-ES_tradnl" b="1">
                <a:latin typeface="Times New Roman" pitchFamily="18" charset="0"/>
              </a:rPr>
              <a:t> el </a:t>
            </a:r>
            <a:r>
              <a:rPr lang="es-ES_tradnl" b="1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pulso y el eco</a:t>
            </a:r>
            <a:r>
              <a:rPr lang="es-ES_tradnl" b="1">
                <a:latin typeface="Times New Roman" pitchFamily="18" charset="0"/>
              </a:rPr>
              <a:t> desde el transmisor  a la antena y 	        los ecos desde la antena al receptor ( a través de cuerno irradiador)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Tubo TR</a:t>
            </a:r>
            <a:r>
              <a:rPr lang="es-ES_tradnl" sz="2400" b="1">
                <a:latin typeface="Times New Roman" pitchFamily="18" charset="0"/>
              </a:rPr>
              <a:t>: </a:t>
            </a:r>
            <a:r>
              <a:rPr lang="es-ES_tradnl" b="1">
                <a:solidFill>
                  <a:srgbClr val="FFFF00"/>
                </a:solidFill>
                <a:latin typeface="Times New Roman" pitchFamily="18" charset="0"/>
              </a:rPr>
              <a:t>Permite</a:t>
            </a:r>
            <a:r>
              <a:rPr lang="es-ES_tradnl" b="1">
                <a:latin typeface="Times New Roman" pitchFamily="18" charset="0"/>
              </a:rPr>
              <a:t> </a:t>
            </a:r>
            <a:r>
              <a:rPr lang="es-ES_tradnl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transmitir pulsos</a:t>
            </a:r>
            <a:r>
              <a:rPr lang="es-ES_tradnl" b="1">
                <a:latin typeface="Times New Roman" pitchFamily="18" charset="0"/>
              </a:rPr>
              <a:t> y </a:t>
            </a:r>
            <a:r>
              <a:rPr lang="es-ES_tradnl" b="1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recibir ecos</a:t>
            </a:r>
            <a:r>
              <a:rPr lang="es-ES_tradnl" b="1">
                <a:latin typeface="Times New Roman" pitchFamily="18" charset="0"/>
              </a:rPr>
              <a:t> en forma alternada, se 	       ubica en el Duplexer, antes de la salida a la antena</a:t>
            </a:r>
            <a:endParaRPr lang="es-ES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447800" y="381000"/>
            <a:ext cx="655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4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PARAMETROS DEL RADAR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609600" y="990600"/>
            <a:ext cx="8001000" cy="5681663"/>
          </a:xfrm>
          <a:prstGeom prst="rect">
            <a:avLst/>
          </a:prstGeom>
          <a:solidFill>
            <a:srgbClr val="0000FF"/>
          </a:solidFill>
          <a:ln w="9525">
            <a:solidFill>
              <a:srgbClr val="FF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FRECUENCIA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: 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Es la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frecuencia que posee la onda electromagnética generada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	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por el Radar. Su selección depende de la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directividad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requerida a la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	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antena,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>
                <a:solidFill>
                  <a:srgbClr val="99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A mayor frecuencia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, 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menor es la longitud de onda y por tanto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	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la </a:t>
            </a:r>
            <a:r>
              <a:rPr lang="es-ES_tradnl" b="1" dirty="0">
                <a:solidFill>
                  <a:srgbClr val="99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antena será más pequeña.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A menor dimensión de antena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, 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menor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es 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	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la potencia  o </a:t>
            </a:r>
            <a:r>
              <a:rPr lang="es-ES_tradnl" b="1" dirty="0">
                <a:solidFill>
                  <a:srgbClr val="99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cantidad de energía electromagnética máxima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a ser 	radiada.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	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La amplificación y generación de energía electromagnética de alta 	frecuencia es complicada por la construcción física de los tubos 		electrónicos que los  generan, los que deben ser de diseños especiales 	(</a:t>
            </a:r>
            <a:r>
              <a:rPr lang="es-ES_tradnl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klystron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y Magnetrón)</a:t>
            </a:r>
            <a:endParaRPr lang="es-ES_tradn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FRECUENCIA DE REPETICIÓN DE PULSO (P.R.F.)</a:t>
            </a:r>
            <a:r>
              <a:rPr lang="es-ES_tradnl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: 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Es el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número de pulsos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	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transmitidos en un segundo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. Dado que debe transcurrir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>
                <a:solidFill>
                  <a:srgbClr val="99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suficiente 	tiempo entre cada pulso transmitido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para asegurar que el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>
                <a:solidFill>
                  <a:srgbClr val="99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eco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desde el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	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blanco sea correctamente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es-ES_tradnl" b="1" dirty="0">
                <a:solidFill>
                  <a:srgbClr val="99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recibido antes de emitir el próximo pulso</a:t>
            </a: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, 	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este parámetro se relaciona con la máxima distancia  de trabajo del 	radar. A menor P.R.F. Mayor distancia de trabajo del Radar.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defRPr/>
            </a:pP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	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Máxima distancia medible:   </a:t>
            </a:r>
            <a:r>
              <a:rPr lang="es-ES_tradnl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80.915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 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defRPr/>
            </a:pP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				  P.R.F.</a:t>
            </a:r>
            <a:endParaRPr lang="es-ES_tradnl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defRPr/>
            </a:pPr>
            <a:endParaRPr lang="es-ES_tradnl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447800" y="188913"/>
            <a:ext cx="655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4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PARAMETROS DEL RADAR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539750" y="765175"/>
            <a:ext cx="8001000" cy="548322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000" b="1" u="sng" dirty="0">
                <a:solidFill>
                  <a:schemeClr val="bg1"/>
                </a:solidFill>
                <a:latin typeface="Times New Roman" pitchFamily="18" charset="0"/>
              </a:rPr>
              <a:t>ANCHO DE PULSO: </a:t>
            </a:r>
            <a:r>
              <a:rPr lang="es-ES_tradnl" sz="2000" b="1" dirty="0">
                <a:solidFill>
                  <a:schemeClr val="bg1"/>
                </a:solidFill>
                <a:latin typeface="Times New Roman" pitchFamily="18" charset="0"/>
              </a:rPr>
              <a:t> Es el tiempo de transmisión de un pulso del radar, se </a:t>
            </a:r>
            <a:r>
              <a:rPr lang="es-ES_tradnl" sz="2000" b="1" dirty="0" smtClean="0">
                <a:solidFill>
                  <a:schemeClr val="bg1"/>
                </a:solidFill>
                <a:latin typeface="Times New Roman" pitchFamily="18" charset="0"/>
              </a:rPr>
              <a:t>mide </a:t>
            </a:r>
            <a:r>
              <a:rPr lang="es-ES_tradnl" sz="2000" b="1" dirty="0">
                <a:solidFill>
                  <a:schemeClr val="bg1"/>
                </a:solidFill>
                <a:latin typeface="Times New Roman" pitchFamily="18" charset="0"/>
              </a:rPr>
              <a:t>en micro segundos. Determina la mínima distancia a la que el Radar puede </a:t>
            </a:r>
            <a:r>
              <a:rPr lang="es-ES_tradnl" sz="2000" b="1" dirty="0" smtClean="0">
                <a:solidFill>
                  <a:schemeClr val="bg1"/>
                </a:solidFill>
                <a:latin typeface="Times New Roman" pitchFamily="18" charset="0"/>
              </a:rPr>
              <a:t>detectar </a:t>
            </a:r>
            <a:r>
              <a:rPr lang="es-ES_tradnl" sz="2000" b="1" dirty="0">
                <a:solidFill>
                  <a:schemeClr val="bg1"/>
                </a:solidFill>
                <a:latin typeface="Times New Roman" pitchFamily="18" charset="0"/>
              </a:rPr>
              <a:t>un blanco. A mayor ancho de pulso, mayor la distancia mínima. El Ancho de pulso se relaciona con la discriminación en distancia.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000" b="1" dirty="0">
                <a:solidFill>
                  <a:schemeClr val="bg1"/>
                </a:solidFill>
                <a:latin typeface="Times New Roman" pitchFamily="18" charset="0"/>
              </a:rPr>
              <a:t>ANCHO PULSO: 1 </a:t>
            </a:r>
            <a:r>
              <a:rPr lang="es-ES_tradnl" sz="2000" b="1" dirty="0" err="1">
                <a:solidFill>
                  <a:schemeClr val="bg1"/>
                </a:solidFill>
                <a:latin typeface="Times New Roman" pitchFamily="18" charset="0"/>
              </a:rPr>
              <a:t>μseg</a:t>
            </a:r>
            <a:r>
              <a:rPr lang="es-ES_tradnl" sz="2000" b="1" dirty="0">
                <a:solidFill>
                  <a:schemeClr val="bg1"/>
                </a:solidFill>
                <a:latin typeface="Times New Roman" pitchFamily="18" charset="0"/>
              </a:rPr>
              <a:t> implica </a:t>
            </a:r>
            <a:r>
              <a:rPr lang="es-ES_tradnl" sz="2000" b="1" dirty="0" err="1">
                <a:solidFill>
                  <a:schemeClr val="bg1"/>
                </a:solidFill>
                <a:latin typeface="Times New Roman" pitchFamily="18" charset="0"/>
              </a:rPr>
              <a:t>Dist</a:t>
            </a:r>
            <a:r>
              <a:rPr lang="es-ES_tradnl" sz="2000" b="1" dirty="0">
                <a:solidFill>
                  <a:schemeClr val="bg1"/>
                </a:solidFill>
                <a:latin typeface="Times New Roman" pitchFamily="18" charset="0"/>
              </a:rPr>
              <a:t>. Mínima de 164 </a:t>
            </a:r>
            <a:r>
              <a:rPr lang="es-ES_tradnl" sz="2000" b="1" dirty="0" err="1">
                <a:solidFill>
                  <a:schemeClr val="bg1"/>
                </a:solidFill>
                <a:latin typeface="Times New Roman" pitchFamily="18" charset="0"/>
              </a:rPr>
              <a:t>yds</a:t>
            </a:r>
            <a:r>
              <a:rPr lang="es-ES_tradnl" sz="20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000" b="1" dirty="0">
                <a:solidFill>
                  <a:schemeClr val="bg1"/>
                </a:solidFill>
                <a:latin typeface="Times New Roman" pitchFamily="18" charset="0"/>
              </a:rPr>
              <a:t>	Para detectar objetos a larga distancia ó a corta distancia se varía el 	Ancho de Pulso.</a:t>
            </a:r>
            <a:endParaRPr lang="es-ES_tradnl" sz="2000" dirty="0">
              <a:solidFill>
                <a:schemeClr val="bg1"/>
              </a:solidFill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es-ES_tradnl" sz="2000" b="1" u="sng" dirty="0">
                <a:solidFill>
                  <a:schemeClr val="bg1"/>
                </a:solidFill>
                <a:latin typeface="Times New Roman" pitchFamily="18" charset="0"/>
              </a:rPr>
              <a:t>ANCHO DEL HAZ  (GRADOS): </a:t>
            </a:r>
            <a:r>
              <a:rPr lang="es-ES_tradnl" sz="2000" b="1" dirty="0">
                <a:solidFill>
                  <a:schemeClr val="bg1"/>
                </a:solidFill>
                <a:latin typeface="Times New Roman" pitchFamily="18" charset="0"/>
              </a:rPr>
              <a:t>Es el ancho del haz electromagnético generado por la antena, se mide en grados y depende de la 	</a:t>
            </a:r>
            <a:r>
              <a:rPr lang="es-ES_tradnl" sz="2000" b="1" dirty="0" err="1">
                <a:solidFill>
                  <a:schemeClr val="bg1"/>
                </a:solidFill>
                <a:latin typeface="Times New Roman" pitchFamily="18" charset="0"/>
              </a:rPr>
              <a:t>directividad</a:t>
            </a:r>
            <a:r>
              <a:rPr lang="es-ES_tradnl" sz="2000" b="1" dirty="0">
                <a:solidFill>
                  <a:schemeClr val="bg1"/>
                </a:solidFill>
                <a:latin typeface="Times New Roman" pitchFamily="18" charset="0"/>
              </a:rPr>
              <a:t> de la antena. Un ancho reducido permite una mejor discriminación en la demarcación al blanco.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000" b="1" u="sng" dirty="0">
                <a:solidFill>
                  <a:schemeClr val="bg1"/>
                </a:solidFill>
                <a:latin typeface="Times New Roman" pitchFamily="18" charset="0"/>
              </a:rPr>
              <a:t>VELOCIDAD DE ROTACIÓN DE ANTENA</a:t>
            </a:r>
            <a:r>
              <a:rPr lang="es-ES_tradnl" sz="2000" b="1" dirty="0">
                <a:solidFill>
                  <a:schemeClr val="bg1"/>
                </a:solidFill>
                <a:latin typeface="Times New Roman" pitchFamily="18" charset="0"/>
              </a:rPr>
              <a:t>: Es la velocidad a la que se hace 	rotar la antena, se mide en Revoluciones por Minuto (R.P.M.)</a:t>
            </a:r>
            <a:endParaRPr lang="es-ES_tradnl" sz="2000" u="sng" dirty="0">
              <a:solidFill>
                <a:schemeClr val="bg1"/>
              </a:solidFill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s-ES_tradnl" sz="2000" u="sng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371600" y="762000"/>
            <a:ext cx="6248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32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DISCRIMINACIÓN</a:t>
            </a:r>
            <a:endParaRPr lang="es-ES_tradnl" sz="32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755650" y="1584325"/>
            <a:ext cx="7777163" cy="3635375"/>
          </a:xfrm>
          <a:prstGeom prst="rect">
            <a:avLst/>
          </a:prstGeom>
          <a:solidFill>
            <a:schemeClr val="accent2"/>
          </a:solidFill>
          <a:ln w="381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_tradnl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A.- </a:t>
            </a:r>
            <a:r>
              <a:rPr lang="es-ES_tradnl" sz="20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EN DISTANCIA: </a:t>
            </a:r>
            <a:r>
              <a:rPr lang="es-ES_tradnl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Es la capacidad del  radar para “</a:t>
            </a:r>
            <a:r>
              <a:rPr lang="es-ES_tradnl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distinguir</a:t>
            </a:r>
            <a:r>
              <a:rPr lang="es-ES_tradnl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es-ES_tradnl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en distancia”</a:t>
            </a:r>
            <a:r>
              <a:rPr lang="es-ES_tradnl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,  entre dos contactos que se encuentran muy cercanos entre sí. </a:t>
            </a:r>
            <a:r>
              <a:rPr lang="es-ES_tradnl" sz="2000" b="1">
                <a:solidFill>
                  <a:srgbClr val="99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Depende del ancho de pulso selectado</a:t>
            </a:r>
            <a:r>
              <a:rPr lang="es-ES_tradnl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, a </a:t>
            </a:r>
            <a:r>
              <a:rPr lang="es-ES_tradnl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mayor ancho de pulso menor discriminación en distancia.</a:t>
            </a:r>
          </a:p>
          <a:p>
            <a:pPr eaLnBrk="0" hangingPunct="0">
              <a:spcBef>
                <a:spcPct val="50000"/>
              </a:spcBef>
              <a:defRPr/>
            </a:pPr>
            <a:endParaRPr lang="es-ES_tradnl" sz="20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  <a:defRPr/>
            </a:pPr>
            <a:r>
              <a:rPr lang="es-ES_tradnl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B.- </a:t>
            </a:r>
            <a:r>
              <a:rPr lang="es-ES_tradnl" sz="20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EN DEMARCACIÓN</a:t>
            </a:r>
            <a:r>
              <a:rPr lang="es-ES_tradnl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: Es la capacidad del radar para “</a:t>
            </a:r>
            <a:r>
              <a:rPr lang="es-ES_tradnl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distinguir</a:t>
            </a:r>
            <a:r>
              <a:rPr lang="es-ES_tradnl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</a:t>
            </a:r>
            <a:r>
              <a:rPr lang="es-ES_tradnl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en demarcación”</a:t>
            </a:r>
            <a:r>
              <a:rPr lang="es-ES_tradnl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entre dos contactos muy próximos entre sí. </a:t>
            </a:r>
            <a:r>
              <a:rPr lang="es-ES_tradnl" sz="2000" b="1">
                <a:solidFill>
                  <a:srgbClr val="99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Depende del ancho del haz de radar</a:t>
            </a:r>
            <a:r>
              <a:rPr lang="es-ES_tradnl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, un </a:t>
            </a:r>
            <a:r>
              <a:rPr lang="es-ES_tradnl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haz más angosto permite mayor discriminación en demarcación.</a:t>
            </a:r>
          </a:p>
          <a:p>
            <a:pPr eaLnBrk="0" hangingPunct="0">
              <a:spcBef>
                <a:spcPct val="50000"/>
              </a:spcBef>
              <a:defRPr/>
            </a:pPr>
            <a:endParaRPr lang="es-ES_tradnl" sz="20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15888"/>
            <a:ext cx="8610600" cy="9906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DISCRIMINACIÓN EN DISTANCIA CON UN ANCHO DE PULSO DE 1 MICROSEGUNDO.-</a:t>
            </a:r>
            <a:endParaRPr lang="es-ES" sz="2400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755650" y="1219200"/>
          <a:ext cx="7848600" cy="5562600"/>
        </p:xfrm>
        <a:graphic>
          <a:graphicData uri="http://schemas.openxmlformats.org/presentationml/2006/ole">
            <p:oleObj spid="_x0000_s3074" name="Fotografía de Photo Editor" r:id="rId3" imgW="7182853" imgH="8647619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6858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400" b="1" u="sng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COMPRESIÓN DE PULSOS</a:t>
            </a:r>
          </a:p>
        </p:txBody>
      </p:sp>
      <p:graphicFrame>
        <p:nvGraphicFramePr>
          <p:cNvPr id="4098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381000" y="1676400"/>
          <a:ext cx="8305800" cy="4257675"/>
        </p:xfrm>
        <a:graphic>
          <a:graphicData uri="http://schemas.openxmlformats.org/presentationml/2006/ole">
            <p:oleObj spid="_x0000_s4098" name="Fotografía de Photo Editor" r:id="rId3" imgW="13904762" imgH="7125695" progId="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9144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400" b="1" u="sng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DISCRIMINACIÓN EN DISTANCIA POR EL ANCHO DE PULSO</a:t>
            </a:r>
            <a:endParaRPr lang="es-ES" sz="2400" b="1" u="sng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5122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533400" y="1371600"/>
          <a:ext cx="8229600" cy="4535488"/>
        </p:xfrm>
        <a:graphic>
          <a:graphicData uri="http://schemas.openxmlformats.org/presentationml/2006/ole">
            <p:oleObj spid="_x0000_s5122" name="Fotografía de Photo Editor" r:id="rId3" imgW="15975655" imgH="8809524" progId="">
              <p:embed/>
            </p:oleObj>
          </a:graphicData>
        </a:graphic>
      </p:graphicFrame>
      <p:sp>
        <p:nvSpPr>
          <p:cNvPr id="5124" name="Line 4"/>
          <p:cNvSpPr>
            <a:spLocks noChangeShapeType="1"/>
          </p:cNvSpPr>
          <p:nvPr/>
        </p:nvSpPr>
        <p:spPr bwMode="auto">
          <a:xfrm>
            <a:off x="4572000" y="4038600"/>
            <a:ext cx="914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533400" y="4953000"/>
            <a:ext cx="8153400" cy="1600200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CL" sz="2400">
              <a:latin typeface="Times New Roman" pitchFamily="18" charset="0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066800" y="5105400"/>
            <a:ext cx="6858000" cy="13366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/>
              <a:t>Discriminación en distancia = 162000   x P</a:t>
            </a:r>
            <a:r>
              <a:rPr lang="es-ES_tradnl" b="1" baseline="-25000"/>
              <a:t>W</a:t>
            </a:r>
            <a:r>
              <a:rPr lang="es-ES_tradnl" b="1"/>
              <a:t>  ( segs.)  m.n.</a:t>
            </a:r>
          </a:p>
          <a:p>
            <a:pPr algn="ctr">
              <a:spcBef>
                <a:spcPct val="50000"/>
              </a:spcBef>
            </a:pPr>
            <a:r>
              <a:rPr lang="es-ES_tradnl" b="1"/>
              <a:t>                2</a:t>
            </a:r>
          </a:p>
          <a:p>
            <a:pPr>
              <a:spcBef>
                <a:spcPct val="50000"/>
              </a:spcBef>
            </a:pPr>
            <a:endParaRPr lang="es-ES" sz="2400">
              <a:latin typeface="Times New Roman" pitchFamily="18" charset="0"/>
            </a:endParaRPr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>
            <a:off x="4495800" y="5486400"/>
            <a:ext cx="914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95288" y="1182564"/>
            <a:ext cx="8569325" cy="2308324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dirty="0"/>
              <a:t>Resumen:</a:t>
            </a:r>
          </a:p>
          <a:p>
            <a:pPr>
              <a:defRPr/>
            </a:pPr>
            <a:endParaRPr lang="es-MX" dirty="0"/>
          </a:p>
          <a:p>
            <a:pPr>
              <a:defRPr/>
            </a:pPr>
            <a:r>
              <a:rPr lang="es-MX" dirty="0" err="1"/>
              <a:t>R</a:t>
            </a:r>
            <a:r>
              <a:rPr lang="es-MX" baseline="-25000" dirty="0" err="1"/>
              <a:t>min</a:t>
            </a:r>
            <a:r>
              <a:rPr lang="es-MX" dirty="0"/>
              <a:t> = </a:t>
            </a:r>
            <a:r>
              <a:rPr lang="es-MX" u="sng" dirty="0"/>
              <a:t>c x </a:t>
            </a:r>
            <a:r>
              <a:rPr lang="es-MX" u="sng" dirty="0" err="1"/>
              <a:t>Pw</a:t>
            </a:r>
            <a:r>
              <a:rPr lang="es-MX" u="sng" dirty="0"/>
              <a:t> </a:t>
            </a:r>
            <a:r>
              <a:rPr lang="es-MX" dirty="0"/>
              <a:t>= </a:t>
            </a:r>
            <a:r>
              <a:rPr lang="es-MX" u="sng" dirty="0"/>
              <a:t>3x10</a:t>
            </a:r>
            <a:r>
              <a:rPr lang="es-MX" u="sng" baseline="30000" dirty="0"/>
              <a:t>8</a:t>
            </a:r>
            <a:r>
              <a:rPr lang="es-MX" u="sng" dirty="0"/>
              <a:t> </a:t>
            </a:r>
            <a:r>
              <a:rPr lang="es-MX" u="sng" dirty="0" err="1"/>
              <a:t>xPw</a:t>
            </a:r>
            <a:r>
              <a:rPr lang="es-MX" dirty="0"/>
              <a:t> [</a:t>
            </a:r>
            <a:r>
              <a:rPr lang="es-MX" dirty="0" err="1"/>
              <a:t>mts</a:t>
            </a:r>
            <a:r>
              <a:rPr lang="es-MX" dirty="0"/>
              <a:t>.]</a:t>
            </a:r>
          </a:p>
          <a:p>
            <a:pPr>
              <a:defRPr/>
            </a:pPr>
            <a:r>
              <a:rPr lang="es-MX" dirty="0"/>
              <a:t>                2               2</a:t>
            </a:r>
          </a:p>
          <a:p>
            <a:pPr>
              <a:defRPr/>
            </a:pPr>
            <a:r>
              <a:rPr lang="es-MX" dirty="0"/>
              <a:t>Donde: </a:t>
            </a:r>
            <a:endParaRPr lang="es-MX" dirty="0" smtClean="0"/>
          </a:p>
          <a:p>
            <a:pPr>
              <a:defRPr/>
            </a:pPr>
            <a:r>
              <a:rPr lang="es-MX" dirty="0" err="1" smtClean="0"/>
              <a:t>Pw</a:t>
            </a:r>
            <a:r>
              <a:rPr lang="es-MX" dirty="0" smtClean="0"/>
              <a:t> </a:t>
            </a:r>
            <a:r>
              <a:rPr lang="es-MX" dirty="0"/>
              <a:t>es el ancho de pulso en </a:t>
            </a:r>
            <a:r>
              <a:rPr lang="es-MX" dirty="0" err="1"/>
              <a:t>segs</a:t>
            </a:r>
            <a:r>
              <a:rPr lang="es-MX" dirty="0"/>
              <a:t>.</a:t>
            </a:r>
          </a:p>
          <a:p>
            <a:pPr>
              <a:defRPr/>
            </a:pPr>
            <a:r>
              <a:rPr lang="es-MX" dirty="0" err="1"/>
              <a:t>R</a:t>
            </a:r>
            <a:r>
              <a:rPr lang="es-MX" baseline="-25000" dirty="0" err="1"/>
              <a:t>min</a:t>
            </a:r>
            <a:r>
              <a:rPr lang="es-MX" baseline="-25000" dirty="0"/>
              <a:t> </a:t>
            </a:r>
            <a:r>
              <a:rPr lang="es-MX" dirty="0"/>
              <a:t>es la distancia mínima detectable y determina la discriminación en distancia</a:t>
            </a:r>
          </a:p>
          <a:p>
            <a:pPr>
              <a:defRPr/>
            </a:pPr>
            <a:endParaRPr lang="es-CL" dirty="0"/>
          </a:p>
        </p:txBody>
      </p:sp>
      <p:sp>
        <p:nvSpPr>
          <p:cNvPr id="3" name="2 CuadroTexto"/>
          <p:cNvSpPr txBox="1"/>
          <p:nvPr/>
        </p:nvSpPr>
        <p:spPr>
          <a:xfrm>
            <a:off x="395288" y="3701256"/>
            <a:ext cx="8569325" cy="203200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MX" dirty="0" err="1"/>
              <a:t>R</a:t>
            </a:r>
            <a:r>
              <a:rPr lang="es-MX" baseline="-25000" dirty="0" err="1"/>
              <a:t>max</a:t>
            </a:r>
            <a:r>
              <a:rPr lang="es-MX" baseline="-25000" dirty="0"/>
              <a:t> no ambigua</a:t>
            </a:r>
            <a:r>
              <a:rPr lang="es-MX" dirty="0"/>
              <a:t> = </a:t>
            </a:r>
            <a:r>
              <a:rPr lang="es-MX" u="sng" dirty="0"/>
              <a:t>c x PRI</a:t>
            </a:r>
            <a:r>
              <a:rPr lang="es-MX" dirty="0"/>
              <a:t>   =  </a:t>
            </a:r>
            <a:r>
              <a:rPr lang="es-MX" u="sng" dirty="0"/>
              <a:t>3x10</a:t>
            </a:r>
            <a:r>
              <a:rPr lang="es-MX" u="sng" baseline="30000" dirty="0"/>
              <a:t>8     </a:t>
            </a:r>
            <a:r>
              <a:rPr lang="es-MX" dirty="0"/>
              <a:t> [</a:t>
            </a:r>
            <a:r>
              <a:rPr lang="es-MX" dirty="0" err="1"/>
              <a:t>mts</a:t>
            </a:r>
            <a:r>
              <a:rPr lang="es-MX" dirty="0"/>
              <a:t>.]</a:t>
            </a:r>
          </a:p>
          <a:p>
            <a:pPr>
              <a:defRPr/>
            </a:pPr>
            <a:r>
              <a:rPr lang="es-MX" dirty="0"/>
              <a:t>                              2           2 x PRF</a:t>
            </a:r>
          </a:p>
          <a:p>
            <a:pPr>
              <a:defRPr/>
            </a:pPr>
            <a:r>
              <a:rPr lang="es-MX" dirty="0"/>
              <a:t>Donde:</a:t>
            </a:r>
          </a:p>
          <a:p>
            <a:pPr>
              <a:defRPr/>
            </a:pPr>
            <a:r>
              <a:rPr lang="es-MX" dirty="0" err="1"/>
              <a:t>R</a:t>
            </a:r>
            <a:r>
              <a:rPr lang="es-MX" baseline="-25000" dirty="0" err="1"/>
              <a:t>max</a:t>
            </a:r>
            <a:r>
              <a:rPr lang="es-MX" baseline="-25000" dirty="0"/>
              <a:t>. no ambigua </a:t>
            </a:r>
            <a:r>
              <a:rPr lang="es-MX" baseline="-25000" dirty="0" smtClean="0"/>
              <a:t>  </a:t>
            </a:r>
            <a:r>
              <a:rPr lang="es-MX" dirty="0" smtClean="0"/>
              <a:t>es </a:t>
            </a:r>
            <a:r>
              <a:rPr lang="es-MX" dirty="0"/>
              <a:t>la distancia máxima detectable por el radar sin ambigüedad </a:t>
            </a:r>
          </a:p>
          <a:p>
            <a:pPr>
              <a:defRPr/>
            </a:pPr>
            <a:r>
              <a:rPr lang="es-MX" dirty="0"/>
              <a:t>PRI es el Intervalo de Repetición de Pulsos en </a:t>
            </a:r>
            <a:r>
              <a:rPr lang="es-MX" dirty="0" err="1"/>
              <a:t>segs</a:t>
            </a:r>
            <a:r>
              <a:rPr lang="es-MX" dirty="0"/>
              <a:t>./ciclo</a:t>
            </a:r>
          </a:p>
          <a:p>
            <a:pPr>
              <a:defRPr/>
            </a:pPr>
            <a:r>
              <a:rPr lang="es-MX" dirty="0"/>
              <a:t>PRF es la Frecuencia de Repetición de Pulsos en ciclos /</a:t>
            </a:r>
            <a:r>
              <a:rPr lang="es-MX" dirty="0" err="1"/>
              <a:t>seg</a:t>
            </a:r>
            <a:r>
              <a:rPr lang="es-MX" dirty="0"/>
              <a:t>.</a:t>
            </a:r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305800" cy="1447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s-ES_tradnl" sz="2400" b="1" smtClean="0"/>
              <a:t>5.-	  </a:t>
            </a:r>
            <a:r>
              <a:rPr lang="es-ES_tradnl" sz="2400" b="1" u="sng" smtClean="0"/>
              <a:t>ANCHO DEL HAZ ( BEAM WIDTH):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s-ES_tradnl" sz="2400" smtClean="0"/>
              <a:t>	   </a:t>
            </a:r>
            <a:r>
              <a:rPr lang="es-ES_tradnl" sz="2000" b="1" smtClean="0"/>
              <a:t>-    MIDE DIRECTIVIDAD ANTENA.-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s-ES_tradnl" sz="2000" b="1" smtClean="0"/>
              <a:t>	   -    SE DEFINE CUANDO SE LOGRA MITAD ENERGÍA 	DEL    	EJE 	CENTRAL ( - 3 DECIBELES).-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s-ES_tradnl" sz="2000" b="1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s-ES_tradnl" sz="24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s-ES" sz="2400" smtClean="0"/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457200" y="2743200"/>
            <a:ext cx="8458200" cy="6858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  <p:txBody>
          <a:bodyPr anchor="ctr"/>
          <a:lstStyle/>
          <a:p>
            <a:pPr algn="just"/>
            <a:r>
              <a:rPr lang="es-ES_tradnl" b="1">
                <a:latin typeface="Times New Roman" pitchFamily="18" charset="0"/>
              </a:rPr>
              <a:t>DETERMINA DISCRIMINACIÓN ANGULAR RADAR ( CAPACIDAD PARA DETECTAR 2 BLANCOS CERCANOS UBICADOS A LA MISMA DISTANCIA).-</a:t>
            </a:r>
            <a:endParaRPr lang="es-ES" b="1">
              <a:latin typeface="Times New Roman" pitchFamily="18" charset="0"/>
            </a:endParaRPr>
          </a:p>
        </p:txBody>
      </p:sp>
      <p:sp>
        <p:nvSpPr>
          <p:cNvPr id="26628" name="Rectangle 5"/>
          <p:cNvSpPr>
            <a:spLocks noChangeArrowheads="1"/>
          </p:cNvSpPr>
          <p:nvPr/>
        </p:nvSpPr>
        <p:spPr bwMode="auto">
          <a:xfrm>
            <a:off x="990600" y="3810000"/>
            <a:ext cx="7543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2400" b="1" u="sng">
                <a:latin typeface="Times New Roman" pitchFamily="18" charset="0"/>
              </a:rPr>
              <a:t>PARA MEJORAR DIRECTIVIDAD ANTENA</a:t>
            </a:r>
          </a:p>
          <a:p>
            <a:pPr algn="ctr"/>
            <a:endParaRPr lang="es-ES_tradnl" b="1" u="sng">
              <a:latin typeface="Times New Roman" pitchFamily="18" charset="0"/>
            </a:endParaRPr>
          </a:p>
          <a:p>
            <a:r>
              <a:rPr lang="es-ES_tradnl" b="1">
                <a:latin typeface="Times New Roman" pitchFamily="18" charset="0"/>
              </a:rPr>
              <a:t>UTILIZAR ANTENA DE MAYOR TAMAÑO POSIBLE EN RELACIÓN  LONGITUD ONDA DEL RADAR.-</a:t>
            </a:r>
          </a:p>
          <a:p>
            <a:pPr algn="ctr"/>
            <a:endParaRPr lang="es-ES" b="1">
              <a:latin typeface="Times New Roman" pitchFamily="18" charset="0"/>
            </a:endParaRPr>
          </a:p>
        </p:txBody>
      </p:sp>
      <p:sp>
        <p:nvSpPr>
          <p:cNvPr id="26629" name="Rectangle 6"/>
          <p:cNvSpPr>
            <a:spLocks noChangeArrowheads="1"/>
          </p:cNvSpPr>
          <p:nvPr/>
        </p:nvSpPr>
        <p:spPr bwMode="auto">
          <a:xfrm>
            <a:off x="533400" y="5257800"/>
            <a:ext cx="6096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s-ES_tradnl" sz="2400" b="1" u="sng">
                <a:latin typeface="Times New Roman" pitchFamily="18" charset="0"/>
              </a:rPr>
              <a:t>PROBLEMAS CON LÓBULOS:</a:t>
            </a:r>
          </a:p>
          <a:p>
            <a:endParaRPr lang="es-ES_tradnl" sz="2400">
              <a:latin typeface="Times New Roman" pitchFamily="18" charset="0"/>
            </a:endParaRPr>
          </a:p>
          <a:p>
            <a:pPr marL="0" lvl="2">
              <a:buFont typeface="Wingdings" pitchFamily="2" charset="2"/>
              <a:buChar char="Ø"/>
            </a:pPr>
            <a:r>
              <a:rPr lang="es-ES_tradnl" sz="2000" b="1">
                <a:latin typeface="Times New Roman" pitchFamily="18" charset="0"/>
              </a:rPr>
              <a:t>	LÓBULOS LATERALES.-</a:t>
            </a:r>
            <a:endParaRPr lang="es-ES" sz="2000" b="1">
              <a:latin typeface="Times New Roman" pitchFamily="18" charset="0"/>
            </a:endParaRPr>
          </a:p>
        </p:txBody>
      </p:sp>
      <p:sp>
        <p:nvSpPr>
          <p:cNvPr id="26630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CL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_tradnl" sz="2400" b="1" smtClean="0">
                <a:solidFill>
                  <a:srgbClr val="FFFF00"/>
                </a:solidFill>
              </a:rPr>
              <a:t>LÓBULO PRINCIPAL Y LÓBULOS LATERALES DE UN RADAR</a:t>
            </a:r>
            <a:r>
              <a:rPr lang="es-ES_tradnl" sz="2400" smtClean="0">
                <a:solidFill>
                  <a:srgbClr val="FFFF00"/>
                </a:solidFill>
              </a:rPr>
              <a:t>.-</a:t>
            </a:r>
            <a:endParaRPr lang="es-ES" sz="2400" smtClean="0">
              <a:solidFill>
                <a:srgbClr val="FFFF00"/>
              </a:solidFill>
            </a:endParaRPr>
          </a:p>
        </p:txBody>
      </p:sp>
      <p:graphicFrame>
        <p:nvGraphicFramePr>
          <p:cNvPr id="6146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304800" y="2286000"/>
          <a:ext cx="8610600" cy="4057650"/>
        </p:xfrm>
        <a:graphic>
          <a:graphicData uri="http://schemas.openxmlformats.org/presentationml/2006/ole">
            <p:oleObj spid="_x0000_s6146" name="Fotografía de Photo Editor" r:id="rId3" imgW="19319397" imgH="9104762" progId="">
              <p:embed/>
            </p:oleObj>
          </a:graphicData>
        </a:graphic>
      </p:graphicFrame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066800" y="2743200"/>
            <a:ext cx="1752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20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LÓBULOS  LATERALES</a:t>
            </a:r>
            <a:endParaRPr lang="es-ES" sz="2000" b="1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2514600" y="5699125"/>
            <a:ext cx="4800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20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LÓBULO PRINCIPAL</a:t>
            </a:r>
            <a:endParaRPr lang="es-ES" sz="2000" b="1"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2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INTENSIDAD DEL ECO DEPENDIENDO DE LA POSICIÓN DEL BLANCO V/S POSICIÓN DEL LÓBULO PRINCIPAL DEL RADAR</a:t>
            </a:r>
            <a:endParaRPr lang="es-ES" sz="2400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7170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2570163" y="1676400"/>
          <a:ext cx="4032250" cy="4876800"/>
        </p:xfrm>
        <a:graphic>
          <a:graphicData uri="http://schemas.openxmlformats.org/presentationml/2006/ole">
            <p:oleObj spid="_x0000_s7170" name="Fotografía de Photo Editor" r:id="rId3" imgW="13771429" imgH="16661551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-76200"/>
            <a:ext cx="7772400" cy="685800"/>
          </a:xfrm>
        </p:spPr>
        <p:txBody>
          <a:bodyPr/>
          <a:lstStyle/>
          <a:p>
            <a:pPr eaLnBrk="1" hangingPunct="1"/>
            <a:r>
              <a:rPr lang="es-ES_tradnl" sz="2400" b="1" smtClean="0">
                <a:solidFill>
                  <a:srgbClr val="FFFF00"/>
                </a:solidFill>
              </a:rPr>
              <a:t>DISCRIMINACIÓN ANGULAR DE UN RADAR.-</a:t>
            </a:r>
            <a:endParaRPr lang="es-ES" sz="2400" b="1" smtClean="0">
              <a:solidFill>
                <a:srgbClr val="FFFF00"/>
              </a:solidFill>
            </a:endParaRPr>
          </a:p>
        </p:txBody>
      </p:sp>
      <p:graphicFrame>
        <p:nvGraphicFramePr>
          <p:cNvPr id="8194" name="Object 3"/>
          <p:cNvGraphicFramePr>
            <a:graphicFrameLocks noChangeAspect="1"/>
          </p:cNvGraphicFramePr>
          <p:nvPr>
            <p:ph type="clipArt" sz="half" idx="2"/>
          </p:nvPr>
        </p:nvGraphicFramePr>
        <p:xfrm>
          <a:off x="685800" y="838200"/>
          <a:ext cx="7848600" cy="5364163"/>
        </p:xfrm>
        <a:graphic>
          <a:graphicData uri="http://schemas.openxmlformats.org/presentationml/2006/ole">
            <p:oleObj spid="_x0000_s8194" name="Fotografía de Photo Editor" r:id="rId3" imgW="19247619" imgH="13152381" progId="">
              <p:embed/>
            </p:oleObj>
          </a:graphicData>
        </a:graphic>
      </p:graphicFrame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4191000" y="1111250"/>
            <a:ext cx="3429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LÓBULO FINO, ALTA DISCRIMINACIÓN ANGULAR</a:t>
            </a:r>
            <a:endParaRPr lang="es-ES" b="1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683568" y="6216650"/>
            <a:ext cx="7848872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LÓBULO ANCHO, BAJA DISCRIMINACIÓN ANGULAR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.-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5867400" y="5029200"/>
            <a:ext cx="2286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LÓBULO VISTO DE UN COSTADO</a:t>
            </a:r>
            <a:endParaRPr lang="es-ES" b="1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905000" y="762000"/>
            <a:ext cx="548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2400" b="1" u="sng">
                <a:solidFill>
                  <a:schemeClr val="bg1"/>
                </a:solidFill>
                <a:latin typeface="Times New Roman" pitchFamily="18" charset="0"/>
              </a:rPr>
              <a:t>I.F.F. (Indicator Friend or Foe)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838200" y="1600200"/>
            <a:ext cx="7924800" cy="4502150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 b="1">
                <a:latin typeface="Times New Roman" pitchFamily="18" charset="0"/>
              </a:rPr>
              <a:t>Es un equipo asociado al radar que permite interrogar y responder a toda unidad de superficie o aérea, mediante pulsos electromagnéticos codificados, a fin de identificarlos claramente como amigos o enemigos, ayudando a la clasificación de los contactos y evitando derrivos de unidades propias.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400" b="1">
                <a:latin typeface="Times New Roman" pitchFamily="18" charset="0"/>
              </a:rPr>
              <a:t>A bordo de las unidades que lo portan es considerado un radar especial, su uso delata la presencia de la plataforma que la emplea.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400" b="1">
                <a:latin typeface="Times New Roman" pitchFamily="18" charset="0"/>
              </a:rPr>
              <a:t>Requiere una coordinación entre todas las fuerzas propias y amigas para el empleo de códigos comunes.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1905000" y="762000"/>
            <a:ext cx="548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2400" b="1" u="sng">
                <a:solidFill>
                  <a:schemeClr val="bg1"/>
                </a:solidFill>
                <a:latin typeface="Times New Roman" pitchFamily="18" charset="0"/>
              </a:rPr>
              <a:t>M.T.I. ( Moving Target Indicator)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762000" y="2033588"/>
            <a:ext cx="7924800" cy="322421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 b="1">
                <a:latin typeface="Times New Roman" pitchFamily="18" charset="0"/>
              </a:rPr>
              <a:t>	Es un circuito especial del radar que permite </a:t>
            </a:r>
            <a:r>
              <a:rPr lang="es-ES_tradnl" sz="2400" b="1">
                <a:solidFill>
                  <a:srgbClr val="FF3300"/>
                </a:solidFill>
                <a:latin typeface="Times New Roman" pitchFamily="18" charset="0"/>
              </a:rPr>
              <a:t>discriminar</a:t>
            </a:r>
            <a:r>
              <a:rPr lang="es-ES_tradnl" sz="2400" b="1">
                <a:latin typeface="Times New Roman" pitchFamily="18" charset="0"/>
              </a:rPr>
              <a:t> entre </a:t>
            </a:r>
            <a:r>
              <a:rPr lang="es-ES_tradnl" sz="2400" b="1">
                <a:solidFill>
                  <a:srgbClr val="FF3300"/>
                </a:solidFill>
                <a:latin typeface="Times New Roman" pitchFamily="18" charset="0"/>
              </a:rPr>
              <a:t>los contactos que están en movimiento</a:t>
            </a:r>
            <a:r>
              <a:rPr lang="es-ES_tradnl" sz="2400" b="1">
                <a:latin typeface="Times New Roman" pitchFamily="18" charset="0"/>
              </a:rPr>
              <a:t> y aquellos que no se mueven. 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400" b="1">
                <a:latin typeface="Times New Roman" pitchFamily="18" charset="0"/>
              </a:rPr>
              <a:t>	</a:t>
            </a:r>
            <a:r>
              <a:rPr lang="es-ES_tradnl" sz="2400" b="1">
                <a:solidFill>
                  <a:srgbClr val="0033CC"/>
                </a:solidFill>
                <a:latin typeface="Times New Roman" pitchFamily="18" charset="0"/>
              </a:rPr>
              <a:t>Basado en el efecto doppler</a:t>
            </a:r>
            <a:r>
              <a:rPr lang="es-ES_tradnl" sz="2400" b="1">
                <a:latin typeface="Times New Roman" pitchFamily="18" charset="0"/>
              </a:rPr>
              <a:t>, solo muestra en pantalla los blancos cuya velocidad es igual o superior a la de interés para el panorama táctico (Referencia: 100 nudos para el panorama aéreo). Se emplea principalmente en los </a:t>
            </a:r>
            <a:r>
              <a:rPr lang="es-ES_tradnl" sz="2400" b="1">
                <a:solidFill>
                  <a:srgbClr val="0033CC"/>
                </a:solidFill>
                <a:latin typeface="Times New Roman" pitchFamily="18" charset="0"/>
              </a:rPr>
              <a:t>radares de detección aérea</a:t>
            </a:r>
            <a:r>
              <a:rPr lang="es-ES_tradnl" sz="2400" b="1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905000" y="762000"/>
            <a:ext cx="594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4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RADARES DE CONTROL DE FUEGO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533400" y="1447800"/>
            <a:ext cx="8305800" cy="3771900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400" b="1" dirty="0">
                <a:latin typeface="Times New Roman" pitchFamily="18" charset="0"/>
              </a:rPr>
              <a:t>	Empleados específicamente para la adquisición y traqueo del blanco a batir.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400" b="1" dirty="0">
                <a:latin typeface="Times New Roman" pitchFamily="18" charset="0"/>
              </a:rPr>
              <a:t>Requieren una </a:t>
            </a:r>
            <a:r>
              <a:rPr lang="es-ES_tradnl" sz="2400" b="1" dirty="0">
                <a:solidFill>
                  <a:srgbClr val="0033CC"/>
                </a:solidFill>
                <a:latin typeface="Times New Roman" pitchFamily="18" charset="0"/>
              </a:rPr>
              <a:t>alta discriminación</a:t>
            </a:r>
            <a:r>
              <a:rPr lang="es-ES_tradnl" sz="2400" b="1" dirty="0">
                <a:latin typeface="Times New Roman" pitchFamily="18" charset="0"/>
              </a:rPr>
              <a:t> en </a:t>
            </a:r>
            <a:r>
              <a:rPr lang="es-ES_tradnl" sz="2400" b="1" dirty="0">
                <a:solidFill>
                  <a:srgbClr val="FF3300"/>
                </a:solidFill>
                <a:latin typeface="Times New Roman" pitchFamily="18" charset="0"/>
              </a:rPr>
              <a:t>distancia</a:t>
            </a:r>
            <a:r>
              <a:rPr lang="es-ES_tradnl" sz="2400" b="1" dirty="0">
                <a:latin typeface="Times New Roman" pitchFamily="18" charset="0"/>
              </a:rPr>
              <a:t> y en </a:t>
            </a:r>
            <a:r>
              <a:rPr lang="es-ES_tradnl" sz="2400" b="1" dirty="0">
                <a:solidFill>
                  <a:srgbClr val="FF3300"/>
                </a:solidFill>
                <a:latin typeface="Times New Roman" pitchFamily="18" charset="0"/>
              </a:rPr>
              <a:t>demarcación</a:t>
            </a:r>
            <a:r>
              <a:rPr lang="es-ES_tradnl" sz="2400" b="1" dirty="0">
                <a:latin typeface="Times New Roman" pitchFamily="18" charset="0"/>
              </a:rPr>
              <a:t> a fin de </a:t>
            </a:r>
            <a:r>
              <a:rPr lang="es-ES_tradnl" sz="2400" b="1" dirty="0">
                <a:solidFill>
                  <a:schemeClr val="accent2"/>
                </a:solidFill>
                <a:latin typeface="Times New Roman" pitchFamily="18" charset="0"/>
              </a:rPr>
              <a:t>seguir un blanco</a:t>
            </a:r>
            <a:r>
              <a:rPr lang="es-ES_tradnl" sz="2400" b="1" dirty="0">
                <a:latin typeface="Times New Roman" pitchFamily="18" charset="0"/>
              </a:rPr>
              <a:t> en forma precisa y continua, entregando los datos de </a:t>
            </a:r>
            <a:r>
              <a:rPr lang="es-ES_tradnl" sz="2400" b="1" dirty="0">
                <a:solidFill>
                  <a:srgbClr val="FF3300"/>
                </a:solidFill>
                <a:latin typeface="Times New Roman" pitchFamily="18" charset="0"/>
              </a:rPr>
              <a:t>elevación</a:t>
            </a:r>
            <a:r>
              <a:rPr lang="es-ES_tradnl" sz="2400" b="1" dirty="0">
                <a:latin typeface="Times New Roman" pitchFamily="18" charset="0"/>
              </a:rPr>
              <a:t>, </a:t>
            </a:r>
            <a:r>
              <a:rPr lang="es-ES_tradnl" sz="2400" b="1" dirty="0">
                <a:solidFill>
                  <a:srgbClr val="FF3300"/>
                </a:solidFill>
                <a:latin typeface="Times New Roman" pitchFamily="18" charset="0"/>
              </a:rPr>
              <a:t>demarcación</a:t>
            </a:r>
            <a:r>
              <a:rPr lang="es-ES_tradnl" sz="2400" b="1" dirty="0">
                <a:latin typeface="Times New Roman" pitchFamily="18" charset="0"/>
              </a:rPr>
              <a:t> y </a:t>
            </a:r>
            <a:r>
              <a:rPr lang="es-ES_tradnl" sz="2400" b="1" dirty="0">
                <a:solidFill>
                  <a:srgbClr val="FF3300"/>
                </a:solidFill>
                <a:latin typeface="Times New Roman" pitchFamily="18" charset="0"/>
              </a:rPr>
              <a:t>distancia</a:t>
            </a:r>
            <a:r>
              <a:rPr lang="es-ES_tradnl" sz="2400" b="1" dirty="0">
                <a:latin typeface="Times New Roman" pitchFamily="18" charset="0"/>
              </a:rPr>
              <a:t> al </a:t>
            </a:r>
            <a:r>
              <a:rPr lang="es-ES_tradnl" sz="2400" b="1" dirty="0">
                <a:solidFill>
                  <a:srgbClr val="0033CC"/>
                </a:solidFill>
                <a:latin typeface="Times New Roman" pitchFamily="18" charset="0"/>
              </a:rPr>
              <a:t>sistema de control de fuego</a:t>
            </a:r>
            <a:r>
              <a:rPr lang="es-ES_tradnl" sz="2400" b="1" dirty="0">
                <a:latin typeface="Times New Roman" pitchFamily="18" charset="0"/>
              </a:rPr>
              <a:t>. 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400" b="1" dirty="0">
                <a:latin typeface="Times New Roman" pitchFamily="18" charset="0"/>
              </a:rPr>
              <a:t>Para lo anterior emplean un antena parabólica de 360° con un cuerno emisor </a:t>
            </a:r>
            <a:r>
              <a:rPr lang="es-ES_tradnl" sz="2400" b="1" dirty="0" smtClean="0">
                <a:latin typeface="Times New Roman" pitchFamily="18" charset="0"/>
              </a:rPr>
              <a:t> en el </a:t>
            </a:r>
            <a:r>
              <a:rPr lang="es-ES_tradnl" sz="2400" b="1" dirty="0">
                <a:latin typeface="Times New Roman" pitchFamily="18" charset="0"/>
              </a:rPr>
              <a:t>foco de la parábola, permitiendo formar un haz estrecho y de alta </a:t>
            </a:r>
            <a:r>
              <a:rPr lang="es-ES_tradnl" sz="2400" b="1" dirty="0" err="1">
                <a:latin typeface="Times New Roman" pitchFamily="18" charset="0"/>
              </a:rPr>
              <a:t>directividad</a:t>
            </a:r>
            <a:r>
              <a:rPr lang="es-ES_tradnl" sz="2400" b="1" dirty="0"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14134</TotalTime>
  <Words>1542</Words>
  <Application>Microsoft Office PowerPoint</Application>
  <PresentationFormat>Presentación en pantalla (4:3)</PresentationFormat>
  <Paragraphs>167</Paragraphs>
  <Slides>27</Slides>
  <Notes>7</Notes>
  <HiddenSlides>4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Diseño predeterminado</vt:lpstr>
      <vt:lpstr>Fotografía de Photo Editor</vt:lpstr>
      <vt:lpstr>Diapositiva 1</vt:lpstr>
      <vt:lpstr>Diapositiva 2</vt:lpstr>
      <vt:lpstr>R A D A R    B Á S I C O</vt:lpstr>
      <vt:lpstr>Diapositiva 4</vt:lpstr>
      <vt:lpstr>RADARES DE PULSO</vt:lpstr>
      <vt:lpstr>Diapositiva 6</vt:lpstr>
      <vt:lpstr>Diapositiva 7</vt:lpstr>
      <vt:lpstr>Diapositiva 8</vt:lpstr>
      <vt:lpstr>Diapositiva 9</vt:lpstr>
      <vt:lpstr>Diapositiva 10</vt:lpstr>
      <vt:lpstr>Diapositiva 11</vt:lpstr>
      <vt:lpstr>TRANSMISIÓN DE PULSOS DE UN RADAR</vt:lpstr>
      <vt:lpstr>Diapositiva 13</vt:lpstr>
      <vt:lpstr>Diapositiva 14</vt:lpstr>
      <vt:lpstr>Diapositiva 15</vt:lpstr>
      <vt:lpstr>Diapositiva 16</vt:lpstr>
      <vt:lpstr>DISCRIMINACIÓN EN DISTANCIA CON UN ANCHO DE PULSO DE 1 MICROSEGUNDO.-</vt:lpstr>
      <vt:lpstr>COMPRESIÓN DE PULSOS</vt:lpstr>
      <vt:lpstr>DISCRIMINACIÓN EN DISTANCIA POR EL ANCHO DE PULSO</vt:lpstr>
      <vt:lpstr>Diapositiva 20</vt:lpstr>
      <vt:lpstr>Diapositiva 21</vt:lpstr>
      <vt:lpstr>LÓBULO PRINCIPAL Y LÓBULOS LATERALES DE UN RADAR.-</vt:lpstr>
      <vt:lpstr>INTENSIDAD DEL ECO DEPENDIENDO DE LA POSICIÓN DEL BLANCO V/S POSICIÓN DEL LÓBULO PRINCIPAL DEL RADAR</vt:lpstr>
      <vt:lpstr>DISCRIMINACIÓN ANGULAR DE UN RADAR.-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ALVARO GONZALEZ</dc:creator>
  <cp:lastModifiedBy>Alvaro Gonzalez</cp:lastModifiedBy>
  <cp:revision>45</cp:revision>
  <dcterms:created xsi:type="dcterms:W3CDTF">2006-07-17T02:55:57Z</dcterms:created>
  <dcterms:modified xsi:type="dcterms:W3CDTF">2013-09-09T18:54:15Z</dcterms:modified>
</cp:coreProperties>
</file>