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16"/>
  </p:notesMasterIdLst>
  <p:sldIdLst>
    <p:sldId id="272" r:id="rId2"/>
    <p:sldId id="681" r:id="rId3"/>
    <p:sldId id="682" r:id="rId4"/>
    <p:sldId id="683" r:id="rId5"/>
    <p:sldId id="679" r:id="rId6"/>
    <p:sldId id="684" r:id="rId7"/>
    <p:sldId id="299" r:id="rId8"/>
    <p:sldId id="685" r:id="rId9"/>
    <p:sldId id="686" r:id="rId10"/>
    <p:sldId id="687" r:id="rId11"/>
    <p:sldId id="689" r:id="rId12"/>
    <p:sldId id="274" r:id="rId13"/>
    <p:sldId id="339" r:id="rId14"/>
    <p:sldId id="671" r:id="rId15"/>
  </p:sldIdLst>
  <p:sldSz cx="12192000" cy="6858000"/>
  <p:notesSz cx="6858000" cy="9144000"/>
  <p:embeddedFontLst>
    <p:embeddedFont>
      <p:font typeface="Century Gothic" panose="020B0502020202020204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4" roundtripDataSignature="AMtx7mg2RnF8BF948GVedMkQf6rUfFCH+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4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DF2B5A1-9C51-42C5-B0E8-23D62B4C8779}">
  <a:tblStyle styleId="{3DF2B5A1-9C51-42C5-B0E8-23D62B4C8779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BCA01767-4100-495F-AF97-27A5087A00D8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2"/>
    <p:restoredTop sz="91460" autoAdjust="0"/>
  </p:normalViewPr>
  <p:slideViewPr>
    <p:cSldViewPr snapToGrid="0">
      <p:cViewPr varScale="1">
        <p:scale>
          <a:sx n="97" d="100"/>
          <a:sy n="97" d="100"/>
        </p:scale>
        <p:origin x="968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7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7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s-C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g27589d9a249_12_3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>
          <a:extLst>
            <a:ext uri="{FF2B5EF4-FFF2-40B4-BE49-F238E27FC236}">
              <a16:creationId xmlns:a16="http://schemas.microsoft.com/office/drawing/2014/main" id="{6FCE10DF-0F49-FF66-FD77-746054EE0F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>
            <a:extLst>
              <a:ext uri="{FF2B5EF4-FFF2-40B4-BE49-F238E27FC236}">
                <a16:creationId xmlns:a16="http://schemas.microsoft.com/office/drawing/2014/main" id="{74EA71A1-CEE3-C6F4-03C9-D5A27263EB6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g27589d9a249_12_373:notes">
            <a:extLst>
              <a:ext uri="{FF2B5EF4-FFF2-40B4-BE49-F238E27FC236}">
                <a16:creationId xmlns:a16="http://schemas.microsoft.com/office/drawing/2014/main" id="{DF5880CF-CF88-98BA-FA45-64E89E5682E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00881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>
          <a:extLst>
            <a:ext uri="{FF2B5EF4-FFF2-40B4-BE49-F238E27FC236}">
              <a16:creationId xmlns:a16="http://schemas.microsoft.com/office/drawing/2014/main" id="{1CD5D7EF-5750-DBAA-9EB9-BC36463B8B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>
            <a:extLst>
              <a:ext uri="{FF2B5EF4-FFF2-40B4-BE49-F238E27FC236}">
                <a16:creationId xmlns:a16="http://schemas.microsoft.com/office/drawing/2014/main" id="{7FB3425C-DA38-49E6-702D-3C046F4F7E1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g27589d9a249_12_373:notes">
            <a:extLst>
              <a:ext uri="{FF2B5EF4-FFF2-40B4-BE49-F238E27FC236}">
                <a16:creationId xmlns:a16="http://schemas.microsoft.com/office/drawing/2014/main" id="{881341C1-99D4-BB73-B5A1-CA6AA82DD97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02733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>
          <a:extLst>
            <a:ext uri="{FF2B5EF4-FFF2-40B4-BE49-F238E27FC236}">
              <a16:creationId xmlns:a16="http://schemas.microsoft.com/office/drawing/2014/main" id="{4B30C6C9-5C76-2E83-CF93-60C3C0BF27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>
            <a:extLst>
              <a:ext uri="{FF2B5EF4-FFF2-40B4-BE49-F238E27FC236}">
                <a16:creationId xmlns:a16="http://schemas.microsoft.com/office/drawing/2014/main" id="{219224C8-DB4D-0095-0793-D957564599E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g27589d9a249_12_373:notes">
            <a:extLst>
              <a:ext uri="{FF2B5EF4-FFF2-40B4-BE49-F238E27FC236}">
                <a16:creationId xmlns:a16="http://schemas.microsoft.com/office/drawing/2014/main" id="{3E62FDF3-A526-ED20-211F-B0351369EA9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74888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>
          <a:extLst>
            <a:ext uri="{FF2B5EF4-FFF2-40B4-BE49-F238E27FC236}">
              <a16:creationId xmlns:a16="http://schemas.microsoft.com/office/drawing/2014/main" id="{A197CBDD-4E15-4383-1989-F055AE8C4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>
            <a:extLst>
              <a:ext uri="{FF2B5EF4-FFF2-40B4-BE49-F238E27FC236}">
                <a16:creationId xmlns:a16="http://schemas.microsoft.com/office/drawing/2014/main" id="{7B348058-5996-E676-9814-BB2D894106B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g27589d9a249_12_373:notes">
            <a:extLst>
              <a:ext uri="{FF2B5EF4-FFF2-40B4-BE49-F238E27FC236}">
                <a16:creationId xmlns:a16="http://schemas.microsoft.com/office/drawing/2014/main" id="{9C4F58C4-3B31-C35A-8720-145283B2A60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34455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>
          <a:extLst>
            <a:ext uri="{FF2B5EF4-FFF2-40B4-BE49-F238E27FC236}">
              <a16:creationId xmlns:a16="http://schemas.microsoft.com/office/drawing/2014/main" id="{680ACB15-2431-DEE4-C61C-6D0EA920C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>
            <a:extLst>
              <a:ext uri="{FF2B5EF4-FFF2-40B4-BE49-F238E27FC236}">
                <a16:creationId xmlns:a16="http://schemas.microsoft.com/office/drawing/2014/main" id="{FC11E36D-47D9-9144-FEBF-FEC8C330423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g27589d9a249_12_373:notes">
            <a:extLst>
              <a:ext uri="{FF2B5EF4-FFF2-40B4-BE49-F238E27FC236}">
                <a16:creationId xmlns:a16="http://schemas.microsoft.com/office/drawing/2014/main" id="{B85BCE26-F47E-8D08-9258-5F63985FA6E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31391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g27589d9a249_12_3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3173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>
          <a:extLst>
            <a:ext uri="{FF2B5EF4-FFF2-40B4-BE49-F238E27FC236}">
              <a16:creationId xmlns:a16="http://schemas.microsoft.com/office/drawing/2014/main" id="{ED331063-A9F7-7DFF-409B-7042DCE06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>
            <a:extLst>
              <a:ext uri="{FF2B5EF4-FFF2-40B4-BE49-F238E27FC236}">
                <a16:creationId xmlns:a16="http://schemas.microsoft.com/office/drawing/2014/main" id="{400D5668-6D1F-2CEC-19A5-9C07EA57CA3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g27589d9a249_12_373:notes">
            <a:extLst>
              <a:ext uri="{FF2B5EF4-FFF2-40B4-BE49-F238E27FC236}">
                <a16:creationId xmlns:a16="http://schemas.microsoft.com/office/drawing/2014/main" id="{425464CD-BE30-249A-A013-CD02D9BE769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98118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>
          <a:extLst>
            <a:ext uri="{FF2B5EF4-FFF2-40B4-BE49-F238E27FC236}">
              <a16:creationId xmlns:a16="http://schemas.microsoft.com/office/drawing/2014/main" id="{D97566C1-2E74-14BC-23F6-2C537017AB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>
            <a:extLst>
              <a:ext uri="{FF2B5EF4-FFF2-40B4-BE49-F238E27FC236}">
                <a16:creationId xmlns:a16="http://schemas.microsoft.com/office/drawing/2014/main" id="{B4E5323C-AFB5-446F-1533-CB8B6044A34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599" name="Google Shape;599;g27589d9a249_12_373:notes">
            <a:extLst>
              <a:ext uri="{FF2B5EF4-FFF2-40B4-BE49-F238E27FC236}">
                <a16:creationId xmlns:a16="http://schemas.microsoft.com/office/drawing/2014/main" id="{AEF54CFB-81B1-216E-451F-FF94DB64DD9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076909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>
          <a:extLst>
            <a:ext uri="{FF2B5EF4-FFF2-40B4-BE49-F238E27FC236}">
              <a16:creationId xmlns:a16="http://schemas.microsoft.com/office/drawing/2014/main" id="{92166CCD-6D10-4119-B2AB-B298C6728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>
            <a:extLst>
              <a:ext uri="{FF2B5EF4-FFF2-40B4-BE49-F238E27FC236}">
                <a16:creationId xmlns:a16="http://schemas.microsoft.com/office/drawing/2014/main" id="{80C46E82-0260-C5B9-AA0B-27F00203895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g27589d9a249_12_373:notes">
            <a:extLst>
              <a:ext uri="{FF2B5EF4-FFF2-40B4-BE49-F238E27FC236}">
                <a16:creationId xmlns:a16="http://schemas.microsoft.com/office/drawing/2014/main" id="{A5EC21EE-6690-AF80-D27A-30D433DF8A2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002729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">
          <a:extLst>
            <a:ext uri="{FF2B5EF4-FFF2-40B4-BE49-F238E27FC236}">
              <a16:creationId xmlns:a16="http://schemas.microsoft.com/office/drawing/2014/main" id="{8A3EC33F-9444-C541-36CA-70D30ABE6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7589d9a249_12_373:notes">
            <a:extLst>
              <a:ext uri="{FF2B5EF4-FFF2-40B4-BE49-F238E27FC236}">
                <a16:creationId xmlns:a16="http://schemas.microsoft.com/office/drawing/2014/main" id="{DAECA43E-5CBF-163E-9F17-FFB3A73A49C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9" name="Google Shape;599;g27589d9a249_12_373:notes">
            <a:extLst>
              <a:ext uri="{FF2B5EF4-FFF2-40B4-BE49-F238E27FC236}">
                <a16:creationId xmlns:a16="http://schemas.microsoft.com/office/drawing/2014/main" id="{B9B54CED-9BF4-F5DA-B02E-6206702539E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512267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g2765ad3a307_9_25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1" name="Google Shape;631;g2765ad3a307_9_2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9">
          <a:extLst>
            <a:ext uri="{FF2B5EF4-FFF2-40B4-BE49-F238E27FC236}">
              <a16:creationId xmlns:a16="http://schemas.microsoft.com/office/drawing/2014/main" id="{A695F059-9DCD-1311-5E3F-BF1CA1B56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p11:notes">
            <a:extLst>
              <a:ext uri="{FF2B5EF4-FFF2-40B4-BE49-F238E27FC236}">
                <a16:creationId xmlns:a16="http://schemas.microsoft.com/office/drawing/2014/main" id="{C9133745-C3AB-A474-FF3D-0AF077DDCBE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71" name="Google Shape;671;p11:notes">
            <a:extLst>
              <a:ext uri="{FF2B5EF4-FFF2-40B4-BE49-F238E27FC236}">
                <a16:creationId xmlns:a16="http://schemas.microsoft.com/office/drawing/2014/main" id="{2A0EF7AB-1FA8-F54F-662C-CC29A3BD5DD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879062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9">
          <a:extLst>
            <a:ext uri="{FF2B5EF4-FFF2-40B4-BE49-F238E27FC236}">
              <a16:creationId xmlns:a16="http://schemas.microsoft.com/office/drawing/2014/main" id="{5A2D4314-9AA9-A982-474C-8B82E7C8B5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p11:notes">
            <a:extLst>
              <a:ext uri="{FF2B5EF4-FFF2-40B4-BE49-F238E27FC236}">
                <a16:creationId xmlns:a16="http://schemas.microsoft.com/office/drawing/2014/main" id="{BD6591F6-1C4F-D2C2-7829-535ED07BA51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71" name="Google Shape;671;p11:notes">
            <a:extLst>
              <a:ext uri="{FF2B5EF4-FFF2-40B4-BE49-F238E27FC236}">
                <a16:creationId xmlns:a16="http://schemas.microsoft.com/office/drawing/2014/main" id="{54EA449B-A183-BF10-2F89-970CFCD7E52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697849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5BE25B-B395-96B0-E981-D05511A3A2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8C34DD6-66B7-7662-6DB9-09BF25287F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8795CD4-C961-9245-DDCA-A86EC38FD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81E663-449B-1F83-1E1A-28A79E457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05BC9DE-6101-0FDF-60E6-1156280A3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3518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642403-083F-4228-FF3F-70DB5F4CF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3BEDFD2-455E-B05E-5E7F-B3BA68A5D9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E7F9886-BCAB-3926-B71B-61C5BD2B0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9A28059-33CD-B462-C224-CCC2B446B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D03E3FF-1A18-A053-EF0A-639D9A1DF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89425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6CD8E1-6FED-290B-015B-46410C128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70292BB-62A8-7397-4400-1CB7157BCC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0F48C4-8FCE-E5CC-0FCD-108FF9A16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292F2D-8B75-BA16-E0C0-48669F49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10AD2C-ACD2-461D-29D9-7C6FEE8AA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1265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33B561-96EA-60C4-0662-D3216DDAF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AD4DB8-B265-EA73-C7EB-E18C8A143F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E91240B-4165-8476-8797-9F474197ED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8E58B92-FDE0-02A2-C7F8-B302313F0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331F4DD-AA1B-A083-4242-713312438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A6DDBDA-4B71-BE3A-7DE4-80973266D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76768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E83248-F9C6-660B-D90F-0E195E462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B6F0442-B823-1321-A7BB-401E807FFC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440AD9D-36CF-298E-DE27-0A94A935E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8C87DFA-3654-8988-2096-4C008FB21A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6F90CAD-42C2-F7ED-7C79-68ECE3CC14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9BFA275-3168-D46B-50BF-1348CA5AD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609ADFA-6E5A-679B-F3FE-8DF044135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B6E059D-FD6D-2957-72EE-884301EB7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7136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43B0A5-71B2-616D-5DF4-73F40868F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80CCFBE-4938-2643-AA8A-097D8E037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FE58220-EE22-8AC4-B11A-E3EB8A651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35D435A-3DFF-0C3A-7D79-61D32A5D1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48339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FB51A4B-6452-8C8D-6CEF-036D18FA4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B60BF01-0291-6318-037D-87D4492CD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5008905-ED6B-2601-0030-1A52CE378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21150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5C2BC4-F7F5-669A-3E4F-8958587B9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6E98FD-6ACF-BFC5-EFD4-806B96442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E446F0F-522A-6E30-71EE-3A3FCBB9D2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3B7BE5E-99C1-51A9-263D-04C7ECDE4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74CFE03-5431-2BED-929D-C82A49959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824757F-4D67-3BAA-9485-F3BF5E3A7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3489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27289E-C269-58C5-33F6-E0FD7D76F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B1CC7BD-3925-3BF0-854A-CA0E422EDB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2903E55-AC1B-014F-8251-5088FFA6F6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EEB268B-D599-F8F4-CC66-216DE1230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E3AF858-00D4-00DF-389F-4DA4EEC45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0BF0BE7-EE54-B355-99E4-8D213DF44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8231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365E80-FC5B-5562-CA7D-B4B89BEF0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2A2C3DF-8518-3AD0-52F2-E93EB16B57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031F03-0625-D7B0-6C1F-FE523581E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53A65F-0625-C5FB-43A6-A9BF6F2AA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8EE173B-7D57-A76B-A42F-3602D3365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66498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BD61F3B-B38C-913C-9132-6C2D1F7675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F05E6DE-74C5-3BD2-1181-E17468E789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1F4272-9BAC-8BB1-2DEE-7C45A5D69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30D772-E997-647B-D5D5-62173C671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CFBD49-5158-7F4C-FF63-408CA67B0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25778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>
  <p:cSld name="1_Título y objeto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7152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C1DB1B7-206B-6DCC-DD91-A9B7C8073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89753CF-075F-F036-E43F-783E0CA94C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E2A5560-91C8-3E52-B801-86A4625A1A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7DD2E42-2642-D6D8-3BCA-5761E8F6F8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ECD4E6F-E183-1873-46C4-EECE1B578A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7421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/>
          <p:cNvGraphicFramePr/>
          <p:nvPr>
            <p:extLst>
              <p:ext uri="{D42A27DB-BD31-4B8C-83A1-F6EECF244321}">
                <p14:modId xmlns:p14="http://schemas.microsoft.com/office/powerpoint/2010/main" val="304746302"/>
              </p:ext>
            </p:extLst>
          </p:nvPr>
        </p:nvGraphicFramePr>
        <p:xfrm>
          <a:off x="165392" y="1300400"/>
          <a:ext cx="11952716" cy="6127681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358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2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10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969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0" i="0" u="none" strike="noStrike" kern="1200" cap="none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General</a:t>
                      </a: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1</a:t>
                      </a: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Todas las relajaciones sin asterisco están autorizadas.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8885051"/>
                  </a:ext>
                </a:extLst>
              </a:tr>
              <a:tr h="392969">
                <a:tc rowSpan="1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0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Ataques</a:t>
                      </a: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1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2</a:t>
                      </a: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*B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cerrar y ejecutar ataques simulados a cualquier distancia sin restricciones inmediatamente después del COMEX (ver artículo 2.2.51, 2.2.52.1.a.(5) y 2.2.52.1.a.(9))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531065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*C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cerrar y ejecutar un (1) ataque simulado sin demora, a cualquier distancia sin restricciones, antes de indicar el COMEX (ver artículos 2.2.51, 2.2.52.1.a.(5) y 2.2.52.1.a.(9))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8872221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dispararles proyectiles “LIGHT” a los submarinos sumergidos (ver artículo 2.2.52.1.a.(7))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1219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*E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disparar proyectiles “HEAVY”, si se sabe que el submarino se encuentra a una Profundidad de Seguridad. (ver artículo 2.2.52.1.a.(7))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8275625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*F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lanzar torpedos antisubmarinos de práctica o misiles que porten torpedos antisubmarinos de práctica. (ver artículo 2.2.52.1.a.(8))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9789750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Aeronaves pueden efectuar ataques nocturnos contra submarinos, sujeto a los artículos 2.2.52 y 2.2.54.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6984995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*H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Aeronaves/Drones pueden lanzar torpedos antisubmarinos de práctica. (ver artículos 2.2.52.1.b.(7))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2712870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*J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El submarino no esta obligado a ir</a:t>
                      </a:r>
                      <a:r>
                        <a:rPr lang="es-CL" sz="1400" u="none" strike="noStrike" kern="1200" cap="none" baseline="0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o permanecer a profundidad de seguridad después del COMEX o GO TIME </a:t>
                      </a: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(sólo</a:t>
                      </a:r>
                      <a:r>
                        <a:rPr lang="es-CL" sz="1400" u="none" strike="noStrike" kern="1200" cap="none" baseline="0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dentro de STVP).</a:t>
                      </a:r>
                      <a:endParaRPr lang="es-CL"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117381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K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submarinos pueden lanzar torpedos de ejercicio, siempre y cuando los buques blancos se encuentren mostrando señales de ataque mandatarias. (ver artículo 5.15)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931374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submarinos pueden lanzar bengalas (</a:t>
                      </a:r>
                      <a:r>
                        <a:rPr lang="es-CL" sz="1400" u="none" strike="noStrike" kern="1200" cap="none" dirty="0" err="1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flares</a:t>
                      </a: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), además de bengalas rojas (</a:t>
                      </a:r>
                      <a:r>
                        <a:rPr lang="es-CL" sz="1400" u="none" strike="noStrike" kern="1200" cap="none" dirty="0" err="1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flares</a:t>
                      </a: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) en una emergencia, siempre y cuando sea evaluado que los helicópteros o aeronaves de ala fija no serán puestos en peligro.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7627138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*M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cerrar y ejecutar cualquier número de ataques simulados, a cualquier distancia sin restricciones, sin demora y sin indicar el COMEX (ver artículos 2.2.51, 2.2.52.1.a.(5) y 2.2.52.1.a.(9))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5822581"/>
                  </a:ext>
                </a:extLst>
              </a:tr>
              <a:tr h="392969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0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*N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Las unidades ASW pueden ejecutar un ataque con munición real de (……) sujeto a la autorización y limitaciones específicas por el SUBOPAUTH nacional.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064053"/>
                  </a:ext>
                </a:extLst>
              </a:tr>
            </a:tbl>
          </a:graphicData>
        </a:graphic>
      </p:graphicFrame>
      <p:sp>
        <p:nvSpPr>
          <p:cNvPr id="602" name="Google Shape;602;g27589d9a249_12_373"/>
          <p:cNvSpPr/>
          <p:nvPr/>
        </p:nvSpPr>
        <p:spPr>
          <a:xfrm>
            <a:off x="949956" y="800346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/>
          <p:cNvSpPr/>
          <p:nvPr/>
        </p:nvSpPr>
        <p:spPr>
          <a:xfrm>
            <a:off x="3151893" y="81059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/>
          <p:cNvSpPr/>
          <p:nvPr/>
        </p:nvSpPr>
        <p:spPr>
          <a:xfrm>
            <a:off x="5375626" y="810077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/>
          <p:cNvSpPr/>
          <p:nvPr/>
        </p:nvSpPr>
        <p:spPr>
          <a:xfrm>
            <a:off x="4273514" y="810079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/>
          <p:cNvSpPr/>
          <p:nvPr/>
        </p:nvSpPr>
        <p:spPr>
          <a:xfrm>
            <a:off x="6382570" y="810077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/>
          <p:cNvSpPr/>
          <p:nvPr/>
        </p:nvSpPr>
        <p:spPr>
          <a:xfrm>
            <a:off x="7495565" y="807198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/>
          <p:cNvSpPr/>
          <p:nvPr/>
        </p:nvSpPr>
        <p:spPr>
          <a:xfrm>
            <a:off x="8600542" y="80626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/>
          <p:cNvSpPr/>
          <p:nvPr/>
        </p:nvSpPr>
        <p:spPr>
          <a:xfrm>
            <a:off x="2046916" y="80864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/>
          <p:cNvSpPr/>
          <p:nvPr/>
        </p:nvSpPr>
        <p:spPr>
          <a:xfrm>
            <a:off x="9679866" y="81384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/>
          <p:cNvSpPr txBox="1"/>
          <p:nvPr/>
        </p:nvSpPr>
        <p:spPr>
          <a:xfrm>
            <a:off x="949957" y="14286"/>
            <a:ext cx="9679944" cy="1316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1 Y 2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00">
          <a:extLst>
            <a:ext uri="{FF2B5EF4-FFF2-40B4-BE49-F238E27FC236}">
              <a16:creationId xmlns:a16="http://schemas.microsoft.com/office/drawing/2014/main" id="{A07FF001-0E85-B7C8-D676-FB559A80D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>
            <a:extLst>
              <a:ext uri="{FF2B5EF4-FFF2-40B4-BE49-F238E27FC236}">
                <a16:creationId xmlns:a16="http://schemas.microsoft.com/office/drawing/2014/main" id="{24E90EB9-C9B8-BECD-8363-49690FDFD9E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1492341"/>
              </p:ext>
            </p:extLst>
          </p:nvPr>
        </p:nvGraphicFramePr>
        <p:xfrm>
          <a:off x="165392" y="1300400"/>
          <a:ext cx="11952716" cy="5303469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358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2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10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213">
                <a:tc rowSpan="9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0" i="0" u="none" strike="noStrike" cap="none" dirty="0">
                          <a:solidFill>
                            <a:schemeClr val="dk1"/>
                          </a:solidFill>
                          <a:latin typeface="Century Gothic"/>
                          <a:sym typeface="Century Gothic"/>
                        </a:rPr>
                        <a:t>Conducta de Fuerzas al FINEX o STOP TIME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 dirty="0">
                          <a:solidFill>
                            <a:srgbClr val="000000"/>
                          </a:solidFill>
                          <a:latin typeface="Century Gothic"/>
                          <a:sym typeface="Century Gothic"/>
                        </a:rPr>
                        <a:t>3</a:t>
                      </a: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Los submarinos no están obligados a subir a profundidad de periscopio después del FINEX (ver artículo 2.2.71.2)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6611870"/>
                  </a:ext>
                </a:extLst>
              </a:tr>
              <a:tr h="299213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B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Los submarinos NO DEBEN regresar a profundidad de periscopio después del FINEX y se mantendrán en profundidad de seguridad hasta el STOP TIME.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796277"/>
                  </a:ext>
                </a:extLst>
              </a:tr>
              <a:tr h="299213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D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Los buques ASW pueden finalizar los ataques antes del FINEX y continuar las operaciones sin esperar que el submarino suba a profundidad de periscopio.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589531"/>
                  </a:ext>
                </a:extLst>
              </a:tr>
              <a:tr h="299213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*E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Los submarinos pueden proceder desde Profundidad de Seguridad hasta Profundidad de Periscopio cuando estén en compañía de fuerzas de superficie antes de recibir DDD o la señal A5. (ver artículos 2.2.72, 2.2.73 y 2.2.14)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8626215"/>
                  </a:ext>
                </a:extLst>
              </a:tr>
              <a:tr h="299213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*F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Los submarinos están autorizados a permanecer sumergidos y no necesitan regresar a profundidad de periscopio al STOP TIME , siempre y cuando se establezcan comunicaciones por UWT entre el submarino y las unidades de superficie antes que están últimas abandonen la escena de acción.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385984"/>
                  </a:ext>
                </a:extLst>
              </a:tr>
              <a:tr h="299213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*G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Durante el tiempo en que el submarino está regresando a profundidad de periscopio o aflorando, los buques pueden proceder a menos de 12 nudos, pero DEBEN cavitar.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3155384"/>
                  </a:ext>
                </a:extLst>
              </a:tr>
              <a:tr h="929847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*H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cs typeface="Arial"/>
                          <a:sym typeface="Century Gothic"/>
                        </a:rPr>
                        <a:t>De acuerdo a los artículos 2.2.73 o 2.2.74, párrafo 2, los submarinos están autorizados a permanecer sumergidos y no necesitan regresar a profundidad de periscopio al STOP TIME (ver artículo 2.2.71.2). No hay necesidad de comunicación y las fuerzas de superficie, sin caer al rumbo de seguridad, están autorizadas a abandonar el área, incluso antes del STOP TIME (ver artículo 2.2.75)</a:t>
                      </a:r>
                      <a:endParaRPr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328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*J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cs typeface="Arial"/>
                          <a:sym typeface="Century Gothic"/>
                        </a:rPr>
                        <a:t>El método de apoyo a la aflorada “BRAVO” DEBE ser usado como el método de aflorada estándar. (ver artículo 2.2.72.1.c y 2.2.74)</a:t>
                      </a:r>
                      <a:endParaRPr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3836492"/>
                  </a:ext>
                </a:extLst>
              </a:tr>
              <a:tr h="492436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*K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Arial"/>
                          <a:cs typeface="Arial"/>
                        </a:rPr>
                        <a:t>Los submarino pueden proceder desde Profundidad de Seguridad hasta Profundidad de Periscopio cuando estén en compañía de unidades de superficie, a discreción del Comandante del Submarino.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009987"/>
                  </a:ext>
                </a:extLst>
              </a:tr>
            </a:tbl>
          </a:graphicData>
        </a:graphic>
      </p:graphicFrame>
      <p:sp>
        <p:nvSpPr>
          <p:cNvPr id="602" name="Google Shape;602;g27589d9a249_12_373">
            <a:extLst>
              <a:ext uri="{FF2B5EF4-FFF2-40B4-BE49-F238E27FC236}">
                <a16:creationId xmlns:a16="http://schemas.microsoft.com/office/drawing/2014/main" id="{0741037C-F5E1-55A2-4DCA-60B937AF21B1}"/>
              </a:ext>
            </a:extLst>
          </p:cNvPr>
          <p:cNvSpPr/>
          <p:nvPr/>
        </p:nvSpPr>
        <p:spPr>
          <a:xfrm>
            <a:off x="949956" y="800346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>
            <a:extLst>
              <a:ext uri="{FF2B5EF4-FFF2-40B4-BE49-F238E27FC236}">
                <a16:creationId xmlns:a16="http://schemas.microsoft.com/office/drawing/2014/main" id="{933B6AC0-8642-8697-E5FA-C140063E387C}"/>
              </a:ext>
            </a:extLst>
          </p:cNvPr>
          <p:cNvSpPr/>
          <p:nvPr/>
        </p:nvSpPr>
        <p:spPr>
          <a:xfrm>
            <a:off x="3151893" y="81059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>
            <a:extLst>
              <a:ext uri="{FF2B5EF4-FFF2-40B4-BE49-F238E27FC236}">
                <a16:creationId xmlns:a16="http://schemas.microsoft.com/office/drawing/2014/main" id="{B967E34D-8C5E-D619-7C70-A44E23A70A92}"/>
              </a:ext>
            </a:extLst>
          </p:cNvPr>
          <p:cNvSpPr/>
          <p:nvPr/>
        </p:nvSpPr>
        <p:spPr>
          <a:xfrm>
            <a:off x="5375626" y="810077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>
            <a:extLst>
              <a:ext uri="{FF2B5EF4-FFF2-40B4-BE49-F238E27FC236}">
                <a16:creationId xmlns:a16="http://schemas.microsoft.com/office/drawing/2014/main" id="{79DC3AE9-7D09-2AD0-2DCC-F741491B744F}"/>
              </a:ext>
            </a:extLst>
          </p:cNvPr>
          <p:cNvSpPr/>
          <p:nvPr/>
        </p:nvSpPr>
        <p:spPr>
          <a:xfrm>
            <a:off x="4273514" y="810079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>
            <a:extLst>
              <a:ext uri="{FF2B5EF4-FFF2-40B4-BE49-F238E27FC236}">
                <a16:creationId xmlns:a16="http://schemas.microsoft.com/office/drawing/2014/main" id="{62C6DD8F-41EF-8539-321F-31F9EB30EC0E}"/>
              </a:ext>
            </a:extLst>
          </p:cNvPr>
          <p:cNvSpPr/>
          <p:nvPr/>
        </p:nvSpPr>
        <p:spPr>
          <a:xfrm>
            <a:off x="6382570" y="810077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>
            <a:extLst>
              <a:ext uri="{FF2B5EF4-FFF2-40B4-BE49-F238E27FC236}">
                <a16:creationId xmlns:a16="http://schemas.microsoft.com/office/drawing/2014/main" id="{A5450E88-413F-F666-55EB-54035B814E43}"/>
              </a:ext>
            </a:extLst>
          </p:cNvPr>
          <p:cNvSpPr/>
          <p:nvPr/>
        </p:nvSpPr>
        <p:spPr>
          <a:xfrm>
            <a:off x="7495565" y="807198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>
            <a:extLst>
              <a:ext uri="{FF2B5EF4-FFF2-40B4-BE49-F238E27FC236}">
                <a16:creationId xmlns:a16="http://schemas.microsoft.com/office/drawing/2014/main" id="{594AC86F-0FB9-BA48-FEA5-9B7C97945BB4}"/>
              </a:ext>
            </a:extLst>
          </p:cNvPr>
          <p:cNvSpPr/>
          <p:nvPr/>
        </p:nvSpPr>
        <p:spPr>
          <a:xfrm>
            <a:off x="8600542" y="80626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>
            <a:extLst>
              <a:ext uri="{FF2B5EF4-FFF2-40B4-BE49-F238E27FC236}">
                <a16:creationId xmlns:a16="http://schemas.microsoft.com/office/drawing/2014/main" id="{884962F0-1DEF-353A-67ED-1AAF42DAC867}"/>
              </a:ext>
            </a:extLst>
          </p:cNvPr>
          <p:cNvSpPr/>
          <p:nvPr/>
        </p:nvSpPr>
        <p:spPr>
          <a:xfrm>
            <a:off x="2046916" y="80864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>
            <a:extLst>
              <a:ext uri="{FF2B5EF4-FFF2-40B4-BE49-F238E27FC236}">
                <a16:creationId xmlns:a16="http://schemas.microsoft.com/office/drawing/2014/main" id="{69E982F0-F2BC-095C-7B58-AEF99D6F5067}"/>
              </a:ext>
            </a:extLst>
          </p:cNvPr>
          <p:cNvSpPr/>
          <p:nvPr/>
        </p:nvSpPr>
        <p:spPr>
          <a:xfrm>
            <a:off x="9679866" y="81384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>
            <a:extLst>
              <a:ext uri="{FF2B5EF4-FFF2-40B4-BE49-F238E27FC236}">
                <a16:creationId xmlns:a16="http://schemas.microsoft.com/office/drawing/2014/main" id="{A23A20A4-5654-CFBE-B4E3-A33AE1103EFB}"/>
              </a:ext>
            </a:extLst>
          </p:cNvPr>
          <p:cNvSpPr txBox="1"/>
          <p:nvPr/>
        </p:nvSpPr>
        <p:spPr>
          <a:xfrm>
            <a:off x="949957" y="14286"/>
            <a:ext cx="9679944" cy="1316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3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788116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00">
          <a:extLst>
            <a:ext uri="{FF2B5EF4-FFF2-40B4-BE49-F238E27FC236}">
              <a16:creationId xmlns:a16="http://schemas.microsoft.com/office/drawing/2014/main" id="{DB2ECBAF-BA24-7C49-6E43-FA0F5658E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>
            <a:extLst>
              <a:ext uri="{FF2B5EF4-FFF2-40B4-BE49-F238E27FC236}">
                <a16:creationId xmlns:a16="http://schemas.microsoft.com/office/drawing/2014/main" id="{5FB0331B-357B-548D-2C45-0CB8AA0213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71053100"/>
              </p:ext>
            </p:extLst>
          </p:nvPr>
        </p:nvGraphicFramePr>
        <p:xfrm>
          <a:off x="165392" y="1300400"/>
          <a:ext cx="11952716" cy="4227085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358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2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10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213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0" i="0" u="none" strike="noStrike" cap="none" dirty="0">
                          <a:solidFill>
                            <a:schemeClr val="dk1"/>
                          </a:solidFill>
                          <a:latin typeface="Century Gothic"/>
                          <a:sym typeface="Century Gothic"/>
                        </a:rPr>
                        <a:t>Investigación de Contactos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 dirty="0">
                          <a:solidFill>
                            <a:srgbClr val="000000"/>
                          </a:solidFill>
                          <a:latin typeface="Century Gothic"/>
                          <a:sym typeface="Century Gothic"/>
                        </a:rPr>
                        <a:t>4</a:t>
                      </a: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Una vez que se ha logrado contacto, submarinos efectuando “</a:t>
                      </a:r>
                      <a:r>
                        <a:rPr lang="es-CL" sz="1400" u="none" strike="noStrike" cap="none" dirty="0" err="1">
                          <a:latin typeface="Century Gothic"/>
                          <a:sym typeface="Century Gothic"/>
                        </a:rPr>
                        <a:t>shadowing</a:t>
                      </a: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” pueden abandonar sus áreas asignadas y seguir al blanco, pero NO DEBEN sumergirse dentro de áreas asignadas a otros submarinos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6611870"/>
                  </a:ext>
                </a:extLst>
              </a:tr>
              <a:tr h="299213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b="1" i="0" u="none" strike="noStrike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*E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Los buques ASW pueden investigar contactos, de día o de noche, sin restricción (ver artículos 2.2.51.1 y 2.2.52.1.a.(9))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796277"/>
                  </a:ext>
                </a:extLst>
              </a:tr>
              <a:tr h="0">
                <a:tc rowSpan="9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Gobierno evasivo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rowSpan="9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5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A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El Cuerpo Principal (o submarino blanco en CASEX de la serie “S”, capítulo 4) pueden efectuar gobierno evasivo  acuerdo a lo ordenado en las Instrucciones del Ejercicio.</a:t>
                      </a:r>
                      <a:endParaRPr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30100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B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Buques individuales del Cuerpo Principal pueden ondular.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10296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C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Buques del Cuerpo Principal son libres para evadir torpedos.</a:t>
                      </a:r>
                      <a:endParaRPr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608182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D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Caídas de emergencia están permitidas durante el día.</a:t>
                      </a:r>
                      <a:endParaRPr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65346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E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Caídas de emergencia están permitidas durante la noche.</a:t>
                      </a:r>
                      <a:endParaRPr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565720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F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Los buques ASW pueden usar gobierno evasivo como lo deseen durante el día, independiente de la fuerza escoltada.</a:t>
                      </a:r>
                      <a:endParaRPr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577888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G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Los buques ASW pueden usar gobierno evasivo como lo deseen durante la noche, independiente de la fuerza escoltada.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038461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H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Los buques ASW son completamente libres para evadir torpedos.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41469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32650" marR="32650" marT="24500" marB="24500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J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Arial"/>
                          <a:sym typeface="Century Gothic"/>
                        </a:rPr>
                        <a:t>El gobierno evasivo por parte de las fuerzas de superficie es sin restricciones.</a:t>
                      </a:r>
                      <a:endParaRPr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Century Gothic"/>
                        <a:cs typeface="Arial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4804151"/>
                  </a:ext>
                </a:extLst>
              </a:tr>
            </a:tbl>
          </a:graphicData>
        </a:graphic>
      </p:graphicFrame>
      <p:sp>
        <p:nvSpPr>
          <p:cNvPr id="602" name="Google Shape;602;g27589d9a249_12_373">
            <a:extLst>
              <a:ext uri="{FF2B5EF4-FFF2-40B4-BE49-F238E27FC236}">
                <a16:creationId xmlns:a16="http://schemas.microsoft.com/office/drawing/2014/main" id="{0F682FCB-157F-7C21-9B99-328F41A172D1}"/>
              </a:ext>
            </a:extLst>
          </p:cNvPr>
          <p:cNvSpPr/>
          <p:nvPr/>
        </p:nvSpPr>
        <p:spPr>
          <a:xfrm>
            <a:off x="949956" y="800346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>
            <a:extLst>
              <a:ext uri="{FF2B5EF4-FFF2-40B4-BE49-F238E27FC236}">
                <a16:creationId xmlns:a16="http://schemas.microsoft.com/office/drawing/2014/main" id="{D14F7D50-9774-B3BB-9872-76A5FDED8060}"/>
              </a:ext>
            </a:extLst>
          </p:cNvPr>
          <p:cNvSpPr/>
          <p:nvPr/>
        </p:nvSpPr>
        <p:spPr>
          <a:xfrm>
            <a:off x="3151893" y="81059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>
            <a:extLst>
              <a:ext uri="{FF2B5EF4-FFF2-40B4-BE49-F238E27FC236}">
                <a16:creationId xmlns:a16="http://schemas.microsoft.com/office/drawing/2014/main" id="{E123F9D4-FC32-B582-1214-98A51B7E548A}"/>
              </a:ext>
            </a:extLst>
          </p:cNvPr>
          <p:cNvSpPr/>
          <p:nvPr/>
        </p:nvSpPr>
        <p:spPr>
          <a:xfrm>
            <a:off x="5375626" y="810077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>
            <a:extLst>
              <a:ext uri="{FF2B5EF4-FFF2-40B4-BE49-F238E27FC236}">
                <a16:creationId xmlns:a16="http://schemas.microsoft.com/office/drawing/2014/main" id="{4287C66B-E81E-AB32-A9B2-775FD0B1859B}"/>
              </a:ext>
            </a:extLst>
          </p:cNvPr>
          <p:cNvSpPr/>
          <p:nvPr/>
        </p:nvSpPr>
        <p:spPr>
          <a:xfrm>
            <a:off x="4273514" y="810079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>
            <a:extLst>
              <a:ext uri="{FF2B5EF4-FFF2-40B4-BE49-F238E27FC236}">
                <a16:creationId xmlns:a16="http://schemas.microsoft.com/office/drawing/2014/main" id="{5D25F81A-35F9-C66C-8F92-48E60645B168}"/>
              </a:ext>
            </a:extLst>
          </p:cNvPr>
          <p:cNvSpPr/>
          <p:nvPr/>
        </p:nvSpPr>
        <p:spPr>
          <a:xfrm>
            <a:off x="6382570" y="810077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>
            <a:extLst>
              <a:ext uri="{FF2B5EF4-FFF2-40B4-BE49-F238E27FC236}">
                <a16:creationId xmlns:a16="http://schemas.microsoft.com/office/drawing/2014/main" id="{9916DD4A-A4D5-29E5-504F-08040432D410}"/>
              </a:ext>
            </a:extLst>
          </p:cNvPr>
          <p:cNvSpPr/>
          <p:nvPr/>
        </p:nvSpPr>
        <p:spPr>
          <a:xfrm>
            <a:off x="7495565" y="807198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>
            <a:extLst>
              <a:ext uri="{FF2B5EF4-FFF2-40B4-BE49-F238E27FC236}">
                <a16:creationId xmlns:a16="http://schemas.microsoft.com/office/drawing/2014/main" id="{EFDD0767-315E-3EC4-25CA-65C66E65F918}"/>
              </a:ext>
            </a:extLst>
          </p:cNvPr>
          <p:cNvSpPr/>
          <p:nvPr/>
        </p:nvSpPr>
        <p:spPr>
          <a:xfrm>
            <a:off x="8600542" y="80626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>
            <a:extLst>
              <a:ext uri="{FF2B5EF4-FFF2-40B4-BE49-F238E27FC236}">
                <a16:creationId xmlns:a16="http://schemas.microsoft.com/office/drawing/2014/main" id="{237BBD5A-2FC4-C4D0-00C3-EAAB9F2A5A07}"/>
              </a:ext>
            </a:extLst>
          </p:cNvPr>
          <p:cNvSpPr/>
          <p:nvPr/>
        </p:nvSpPr>
        <p:spPr>
          <a:xfrm>
            <a:off x="2046916" y="80864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>
            <a:extLst>
              <a:ext uri="{FF2B5EF4-FFF2-40B4-BE49-F238E27FC236}">
                <a16:creationId xmlns:a16="http://schemas.microsoft.com/office/drawing/2014/main" id="{33AAB4CC-D1B2-63B2-227A-06A53C52118C}"/>
              </a:ext>
            </a:extLst>
          </p:cNvPr>
          <p:cNvSpPr/>
          <p:nvPr/>
        </p:nvSpPr>
        <p:spPr>
          <a:xfrm>
            <a:off x="9679866" y="81384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>
            <a:extLst>
              <a:ext uri="{FF2B5EF4-FFF2-40B4-BE49-F238E27FC236}">
                <a16:creationId xmlns:a16="http://schemas.microsoft.com/office/drawing/2014/main" id="{5EF24388-6F25-AC7C-A254-8FF0D9DAF928}"/>
              </a:ext>
            </a:extLst>
          </p:cNvPr>
          <p:cNvSpPr txBox="1"/>
          <p:nvPr/>
        </p:nvSpPr>
        <p:spPr>
          <a:xfrm>
            <a:off x="949957" y="14286"/>
            <a:ext cx="9679944" cy="1316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4 5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58635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00">
          <a:extLst>
            <a:ext uri="{FF2B5EF4-FFF2-40B4-BE49-F238E27FC236}">
              <a16:creationId xmlns:a16="http://schemas.microsoft.com/office/drawing/2014/main" id="{0AD1194B-70EA-8906-43B1-329A9EA5C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>
            <a:extLst>
              <a:ext uri="{FF2B5EF4-FFF2-40B4-BE49-F238E27FC236}">
                <a16:creationId xmlns:a16="http://schemas.microsoft.com/office/drawing/2014/main" id="{6D542420-E68D-F196-70C0-3E82173A45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84754143"/>
              </p:ext>
            </p:extLst>
          </p:nvPr>
        </p:nvGraphicFramePr>
        <p:xfrm>
          <a:off x="165392" y="1300400"/>
          <a:ext cx="11952716" cy="3772300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358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2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10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1779">
                <a:tc rowSpan="6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Luces de Navegación</a:t>
                      </a: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sym typeface="Century Gothic"/>
                        </a:rPr>
                        <a:t>6</a:t>
                      </a: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submarinos NO DEBEN mostrar ninguna luz de navegación de noche, excepto por razones de seguridad y al estar aflorando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2346954"/>
                  </a:ext>
                </a:extLst>
              </a:tr>
              <a:tr h="56177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B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submarinos no necesitan mostrar luces de navegación al aflorar de noche.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2125821"/>
                  </a:ext>
                </a:extLst>
              </a:tr>
              <a:tr h="56177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del Cuerpo Principal DEBEN atenuar sus luces de navegación, excepto en situaciones donde su seguridad se vea afectada.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8107763"/>
                  </a:ext>
                </a:extLst>
              </a:tr>
              <a:tr h="56177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*D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del Cuerpo Principal NO DEBEN mostrar sus luces de navegación, excepto en situaciones donde su seguridad se vea afectada.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7122346"/>
                  </a:ext>
                </a:extLst>
              </a:tr>
              <a:tr h="56177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que no estén remolcando VDS/DTAS/MTAS sólo DEBEN mostrar luces de navegación atenuadas, excepto en situaciones donde su seguridad se vea afectada.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638024"/>
                  </a:ext>
                </a:extLst>
              </a:tr>
              <a:tr h="56177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*F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que no estén remolcando VDS/DTAS/MTAS NO DEBEN mostrar luces de navegación atenuadas, excepto en situaciones donde su seguridad se vea afectada.</a:t>
                      </a:r>
                    </a:p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lang="es-CL" sz="1400" u="none" strike="noStrike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669901"/>
                  </a:ext>
                </a:extLst>
              </a:tr>
            </a:tbl>
          </a:graphicData>
        </a:graphic>
      </p:graphicFrame>
      <p:sp>
        <p:nvSpPr>
          <p:cNvPr id="602" name="Google Shape;602;g27589d9a249_12_373">
            <a:extLst>
              <a:ext uri="{FF2B5EF4-FFF2-40B4-BE49-F238E27FC236}">
                <a16:creationId xmlns:a16="http://schemas.microsoft.com/office/drawing/2014/main" id="{A232574C-510B-982C-50CA-7706AF15DA18}"/>
              </a:ext>
            </a:extLst>
          </p:cNvPr>
          <p:cNvSpPr/>
          <p:nvPr/>
        </p:nvSpPr>
        <p:spPr>
          <a:xfrm>
            <a:off x="949956" y="800346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>
            <a:extLst>
              <a:ext uri="{FF2B5EF4-FFF2-40B4-BE49-F238E27FC236}">
                <a16:creationId xmlns:a16="http://schemas.microsoft.com/office/drawing/2014/main" id="{8748DB5A-22FA-146E-95E4-1C4EF563CE58}"/>
              </a:ext>
            </a:extLst>
          </p:cNvPr>
          <p:cNvSpPr/>
          <p:nvPr/>
        </p:nvSpPr>
        <p:spPr>
          <a:xfrm>
            <a:off x="3151893" y="81059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>
            <a:extLst>
              <a:ext uri="{FF2B5EF4-FFF2-40B4-BE49-F238E27FC236}">
                <a16:creationId xmlns:a16="http://schemas.microsoft.com/office/drawing/2014/main" id="{597C66C7-B71C-299C-F610-5A6A925E8C77}"/>
              </a:ext>
            </a:extLst>
          </p:cNvPr>
          <p:cNvSpPr/>
          <p:nvPr/>
        </p:nvSpPr>
        <p:spPr>
          <a:xfrm>
            <a:off x="5375626" y="810077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>
            <a:extLst>
              <a:ext uri="{FF2B5EF4-FFF2-40B4-BE49-F238E27FC236}">
                <a16:creationId xmlns:a16="http://schemas.microsoft.com/office/drawing/2014/main" id="{F142A9AD-1932-6414-A40A-069FD6195B05}"/>
              </a:ext>
            </a:extLst>
          </p:cNvPr>
          <p:cNvSpPr/>
          <p:nvPr/>
        </p:nvSpPr>
        <p:spPr>
          <a:xfrm>
            <a:off x="4273514" y="810079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>
            <a:extLst>
              <a:ext uri="{FF2B5EF4-FFF2-40B4-BE49-F238E27FC236}">
                <a16:creationId xmlns:a16="http://schemas.microsoft.com/office/drawing/2014/main" id="{39B45B77-A367-C9C8-132C-E4EA6243C470}"/>
              </a:ext>
            </a:extLst>
          </p:cNvPr>
          <p:cNvSpPr/>
          <p:nvPr/>
        </p:nvSpPr>
        <p:spPr>
          <a:xfrm>
            <a:off x="6382570" y="810077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>
            <a:extLst>
              <a:ext uri="{FF2B5EF4-FFF2-40B4-BE49-F238E27FC236}">
                <a16:creationId xmlns:a16="http://schemas.microsoft.com/office/drawing/2014/main" id="{8889EE2D-A84F-3BCB-9C53-4ECE5104175B}"/>
              </a:ext>
            </a:extLst>
          </p:cNvPr>
          <p:cNvSpPr/>
          <p:nvPr/>
        </p:nvSpPr>
        <p:spPr>
          <a:xfrm>
            <a:off x="7495565" y="807198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>
            <a:extLst>
              <a:ext uri="{FF2B5EF4-FFF2-40B4-BE49-F238E27FC236}">
                <a16:creationId xmlns:a16="http://schemas.microsoft.com/office/drawing/2014/main" id="{7326439F-628F-3925-538F-D66A60D7453F}"/>
              </a:ext>
            </a:extLst>
          </p:cNvPr>
          <p:cNvSpPr/>
          <p:nvPr/>
        </p:nvSpPr>
        <p:spPr>
          <a:xfrm>
            <a:off x="8600542" y="80626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>
            <a:extLst>
              <a:ext uri="{FF2B5EF4-FFF2-40B4-BE49-F238E27FC236}">
                <a16:creationId xmlns:a16="http://schemas.microsoft.com/office/drawing/2014/main" id="{1B0D230C-CEE2-FCFA-A6AA-E05C53A58968}"/>
              </a:ext>
            </a:extLst>
          </p:cNvPr>
          <p:cNvSpPr/>
          <p:nvPr/>
        </p:nvSpPr>
        <p:spPr>
          <a:xfrm>
            <a:off x="2046916" y="80864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>
            <a:extLst>
              <a:ext uri="{FF2B5EF4-FFF2-40B4-BE49-F238E27FC236}">
                <a16:creationId xmlns:a16="http://schemas.microsoft.com/office/drawing/2014/main" id="{A28EF504-539E-D581-1B3C-FC74BBD775E4}"/>
              </a:ext>
            </a:extLst>
          </p:cNvPr>
          <p:cNvSpPr/>
          <p:nvPr/>
        </p:nvSpPr>
        <p:spPr>
          <a:xfrm>
            <a:off x="9679866" y="81384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>
            <a:extLst>
              <a:ext uri="{FF2B5EF4-FFF2-40B4-BE49-F238E27FC236}">
                <a16:creationId xmlns:a16="http://schemas.microsoft.com/office/drawing/2014/main" id="{11AF3389-C984-DD05-B57D-FAB8252C6A6A}"/>
              </a:ext>
            </a:extLst>
          </p:cNvPr>
          <p:cNvSpPr txBox="1"/>
          <p:nvPr/>
        </p:nvSpPr>
        <p:spPr>
          <a:xfrm>
            <a:off x="949957" y="14286"/>
            <a:ext cx="9679944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6</a:t>
            </a: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987796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00">
          <a:extLst>
            <a:ext uri="{FF2B5EF4-FFF2-40B4-BE49-F238E27FC236}">
              <a16:creationId xmlns:a16="http://schemas.microsoft.com/office/drawing/2014/main" id="{38DD47A8-A3C8-ECE0-A0CC-23FE5D87A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>
            <a:extLst>
              <a:ext uri="{FF2B5EF4-FFF2-40B4-BE49-F238E27FC236}">
                <a16:creationId xmlns:a16="http://schemas.microsoft.com/office/drawing/2014/main" id="{2C737476-5791-EC3C-E5EB-71853B89F7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4607571"/>
              </p:ext>
            </p:extLst>
          </p:nvPr>
        </p:nvGraphicFramePr>
        <p:xfrm>
          <a:off x="165392" y="1300400"/>
          <a:ext cx="11952716" cy="5577180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358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2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10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1779">
                <a:tc row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Cavitación de hélice de los buques de superficie</a:t>
                      </a: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sym typeface="Century Gothic"/>
                        </a:rPr>
                        <a:t>7</a:t>
                      </a: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*A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disminuir a menos de la velocidad de cavitación, operar sistemas de enmascaramiento de ruido irradiado o detener las hélices durante el día. (ver artículo 2.2.16, 2.2.73 y 2.2.74).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559564"/>
                  </a:ext>
                </a:extLst>
              </a:tr>
              <a:tr h="56177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*B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disminuir a menos de la velocidad de cavitación, operar sistemas de enmascaramiento de ruido irradiado o detener las hélices durante la noche. (ver artículo 2.2.16, 2.2.73 y 2.2.74).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0139964"/>
                  </a:ext>
                </a:extLst>
              </a:tr>
              <a:tr h="56177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*C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disminuir a menos de la velocidad de cavitación, operar sistemas de enmascaramiento de ruido irradiado siempre y cuando transmitan con sonar (ver artículo 2.2.16, 2.2.73 y 2.2.74).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8708106"/>
                  </a:ext>
                </a:extLst>
              </a:tr>
              <a:tr h="56177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*D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Todos los buques pueden disminuir a menos de la velocidad de cavitación, operar sistemas de enmascaramiento de ruido irradiado o detener las hélices durante el día.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284943"/>
                  </a:ext>
                </a:extLst>
              </a:tr>
              <a:tr h="56177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*E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Todos los buques pueden disminuir a menos de la velocidad de cavitación, operar sistemas de enmascaramiento de ruido irradiado o detener las hélices durante la noche.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5389981"/>
                  </a:ext>
                </a:extLst>
              </a:tr>
              <a:tr h="56177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*F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Todos los buques pueden disminuir a menos de la velocidad de cavitación u operar sistemas de enmascaramiento de ruido irradiado durante el día o la noche, sin transmitir con sonar, siempre y cuando transmitan continuamente con el ecosonda de más baja frecuencia a máxima potencia y mantengan una guardia de escucha permanente en el UWT. (ver artículos 2.2.18)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0270744"/>
                  </a:ext>
                </a:extLst>
              </a:tr>
              <a:tr h="56177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*G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Todos los buques pueden disminuir a menos de la velocidad de cavitación u operar sistemas de enmascaramiento de ruido irradiado durante el día o la noche, sin transmitir con sonar, siempre y cuando transmitan por UWT repitiendo “YANEE BRAVO CHARLIE” tres veces cada cinco minutos (ver artículo 2.2.16)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5072216"/>
                  </a:ext>
                </a:extLst>
              </a:tr>
              <a:tr h="56177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i="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*H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Todos los buques pueden disminuir a menos de la velocidad de cavitación u operar sistemas de enmascaramiento de ruido irradiado durante el día o la noche, sin transmitir con sonar, siempre y cuando transmitan por un UWT secuenciador (designación de la tabla 2-5D) a </a:t>
                      </a:r>
                      <a:r>
                        <a:rPr lang="es-CL" sz="1400" u="none" strike="noStrike" cap="none" dirty="0" err="1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máx</a:t>
                      </a: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/min potencia o a …..dB cada ….. minutos a …..kHz (ver artículos 2.2.16-4)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7495308"/>
                  </a:ext>
                </a:extLst>
              </a:tr>
            </a:tbl>
          </a:graphicData>
        </a:graphic>
      </p:graphicFrame>
      <p:sp>
        <p:nvSpPr>
          <p:cNvPr id="602" name="Google Shape;602;g27589d9a249_12_373">
            <a:extLst>
              <a:ext uri="{FF2B5EF4-FFF2-40B4-BE49-F238E27FC236}">
                <a16:creationId xmlns:a16="http://schemas.microsoft.com/office/drawing/2014/main" id="{7247571A-1BE3-B03F-EDE5-85CCEBB38433}"/>
              </a:ext>
            </a:extLst>
          </p:cNvPr>
          <p:cNvSpPr/>
          <p:nvPr/>
        </p:nvSpPr>
        <p:spPr>
          <a:xfrm>
            <a:off x="949956" y="800346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>
            <a:extLst>
              <a:ext uri="{FF2B5EF4-FFF2-40B4-BE49-F238E27FC236}">
                <a16:creationId xmlns:a16="http://schemas.microsoft.com/office/drawing/2014/main" id="{247F1811-2304-B9D0-8879-23584CE1D567}"/>
              </a:ext>
            </a:extLst>
          </p:cNvPr>
          <p:cNvSpPr/>
          <p:nvPr/>
        </p:nvSpPr>
        <p:spPr>
          <a:xfrm>
            <a:off x="3151893" y="81059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>
            <a:extLst>
              <a:ext uri="{FF2B5EF4-FFF2-40B4-BE49-F238E27FC236}">
                <a16:creationId xmlns:a16="http://schemas.microsoft.com/office/drawing/2014/main" id="{F0071775-2C86-CA40-D7E5-06E80EEFDC04}"/>
              </a:ext>
            </a:extLst>
          </p:cNvPr>
          <p:cNvSpPr/>
          <p:nvPr/>
        </p:nvSpPr>
        <p:spPr>
          <a:xfrm>
            <a:off x="5375626" y="810077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>
            <a:extLst>
              <a:ext uri="{FF2B5EF4-FFF2-40B4-BE49-F238E27FC236}">
                <a16:creationId xmlns:a16="http://schemas.microsoft.com/office/drawing/2014/main" id="{B16BBA25-869D-0480-E31A-EB1FF0067083}"/>
              </a:ext>
            </a:extLst>
          </p:cNvPr>
          <p:cNvSpPr/>
          <p:nvPr/>
        </p:nvSpPr>
        <p:spPr>
          <a:xfrm>
            <a:off x="4273514" y="810079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>
            <a:extLst>
              <a:ext uri="{FF2B5EF4-FFF2-40B4-BE49-F238E27FC236}">
                <a16:creationId xmlns:a16="http://schemas.microsoft.com/office/drawing/2014/main" id="{7A0D70F6-899E-6518-7145-D2363ED8E2FD}"/>
              </a:ext>
            </a:extLst>
          </p:cNvPr>
          <p:cNvSpPr/>
          <p:nvPr/>
        </p:nvSpPr>
        <p:spPr>
          <a:xfrm>
            <a:off x="6382570" y="810077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>
            <a:extLst>
              <a:ext uri="{FF2B5EF4-FFF2-40B4-BE49-F238E27FC236}">
                <a16:creationId xmlns:a16="http://schemas.microsoft.com/office/drawing/2014/main" id="{379CFAC1-4591-90DF-CF4C-98D3A31A0EA4}"/>
              </a:ext>
            </a:extLst>
          </p:cNvPr>
          <p:cNvSpPr/>
          <p:nvPr/>
        </p:nvSpPr>
        <p:spPr>
          <a:xfrm>
            <a:off x="7495565" y="807198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>
            <a:extLst>
              <a:ext uri="{FF2B5EF4-FFF2-40B4-BE49-F238E27FC236}">
                <a16:creationId xmlns:a16="http://schemas.microsoft.com/office/drawing/2014/main" id="{A45FBA37-AD14-BE75-8977-298D4AC6C028}"/>
              </a:ext>
            </a:extLst>
          </p:cNvPr>
          <p:cNvSpPr/>
          <p:nvPr/>
        </p:nvSpPr>
        <p:spPr>
          <a:xfrm>
            <a:off x="8600542" y="80626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>
            <a:extLst>
              <a:ext uri="{FF2B5EF4-FFF2-40B4-BE49-F238E27FC236}">
                <a16:creationId xmlns:a16="http://schemas.microsoft.com/office/drawing/2014/main" id="{FAA0CA10-8631-6FC4-45B8-DC4C8197D89E}"/>
              </a:ext>
            </a:extLst>
          </p:cNvPr>
          <p:cNvSpPr/>
          <p:nvPr/>
        </p:nvSpPr>
        <p:spPr>
          <a:xfrm>
            <a:off x="2046916" y="80864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>
            <a:extLst>
              <a:ext uri="{FF2B5EF4-FFF2-40B4-BE49-F238E27FC236}">
                <a16:creationId xmlns:a16="http://schemas.microsoft.com/office/drawing/2014/main" id="{1AB18929-464A-6806-3EDF-42EE19323E82}"/>
              </a:ext>
            </a:extLst>
          </p:cNvPr>
          <p:cNvSpPr/>
          <p:nvPr/>
        </p:nvSpPr>
        <p:spPr>
          <a:xfrm>
            <a:off x="9679866" y="81384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>
            <a:extLst>
              <a:ext uri="{FF2B5EF4-FFF2-40B4-BE49-F238E27FC236}">
                <a16:creationId xmlns:a16="http://schemas.microsoft.com/office/drawing/2014/main" id="{6222C2ED-7053-F844-A61B-597873720BFF}"/>
              </a:ext>
            </a:extLst>
          </p:cNvPr>
          <p:cNvSpPr txBox="1"/>
          <p:nvPr/>
        </p:nvSpPr>
        <p:spPr>
          <a:xfrm>
            <a:off x="949957" y="14286"/>
            <a:ext cx="9679944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7</a:t>
            </a: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24585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00">
          <a:extLst>
            <a:ext uri="{FF2B5EF4-FFF2-40B4-BE49-F238E27FC236}">
              <a16:creationId xmlns:a16="http://schemas.microsoft.com/office/drawing/2014/main" id="{9C16DF70-45AD-BDAF-CD13-F6B8DB59C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>
            <a:extLst>
              <a:ext uri="{FF2B5EF4-FFF2-40B4-BE49-F238E27FC236}">
                <a16:creationId xmlns:a16="http://schemas.microsoft.com/office/drawing/2014/main" id="{8F8DB697-74D5-A160-C66F-10B4647E13F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4233687"/>
              </p:ext>
            </p:extLst>
          </p:nvPr>
        </p:nvGraphicFramePr>
        <p:xfrm>
          <a:off x="165392" y="1300400"/>
          <a:ext cx="11952716" cy="8337552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358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2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2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10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111">
                <a:tc rowSpan="1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VDS/Sonares remolcados /Sonares </a:t>
                      </a:r>
                      <a:r>
                        <a:rPr lang="es-ES" sz="1400" u="none" strike="noStrike" cap="none" dirty="0" err="1">
                          <a:latin typeface="Century Gothic"/>
                          <a:sym typeface="Century Gothic"/>
                        </a:rPr>
                        <a:t>arriables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chemeClr val="bg1"/>
                    </a:solidFill>
                  </a:tcPr>
                </a:tc>
                <a:tc rowSpan="1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8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*A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submarinos DEBEN proceder a una profundidad de seguridad cuando el buque más cercano que remolque VDS/DTAS/MTAS se aproxime a (….) yardas. (ver artículo 2.2.36.b)</a:t>
                      </a: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684977"/>
                  </a:ext>
                </a:extLst>
              </a:tr>
              <a:tr h="524111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*B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pueden emplear VDS/DTAS/MTAS  (…..) (designador de la tabla 2-5A, B &amp; C) hasta un largo de cable (…..) medido en metros (pies) desde la línea de agua. ( ver artículo 2.2.36)</a:t>
                      </a: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6123951"/>
                  </a:ext>
                </a:extLst>
              </a:tr>
              <a:tr h="52411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Submarinos no necesitan proceder a profundidad de seguridad cuando operen con helicópteros usando sonar activo. Sin embargo, no DEBEN aproximarse deliberadamente a menos de 500 yardas de cualquier helicóptero que se encuentre calando. (ver artículo 2.2.34)</a:t>
                      </a: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1160549"/>
                  </a:ext>
                </a:extLst>
              </a:tr>
              <a:tr h="524111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helicópteros operando sonares </a:t>
                      </a:r>
                      <a:r>
                        <a:rPr lang="es-ES" sz="140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arriables</a:t>
                      </a: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pueden bajar los transductores hasta una profundidad máxima de (…..) metros (pies).</a:t>
                      </a: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0372191"/>
                  </a:ext>
                </a:extLst>
              </a:tr>
              <a:tr h="524111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*E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En ejercicios avanzados cuando se está empleando VDS/DTAS/MTAS, los submarinos no necesitan iniciar el procedimiento de aflorada estándar antes de proceder desde Profundidad de Seguridad a profundidad de periscopio.</a:t>
                      </a: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8481330"/>
                  </a:ext>
                </a:extLst>
              </a:tr>
              <a:tr h="524111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F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helicópteros operando sonares </a:t>
                      </a:r>
                      <a:r>
                        <a:rPr lang="es-CL" sz="140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arriables</a:t>
                      </a: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pueden bajar los transductores a la mejor profundidad de búsqueda si una búsqueda exhaustiva, efectuada al inicio de cada calada con el transductor a una profundidad no mayor a (…..) metros (pies), tiene resultados negativos. Los Transductores DEBEN ser izados a esta profundidad si un contacto ser aproxima a 1000 yardas.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363385"/>
                  </a:ext>
                </a:extLst>
              </a:tr>
              <a:tr h="34810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*G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Al FINEX o STOP TIME largo del cable de los VDS/DTAS/MTAS NO DEBE exceder de (….) metros (pies).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2537696"/>
                  </a:ext>
                </a:extLst>
              </a:tr>
              <a:tr h="524111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*H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pueden emplear VDS/DTAS/MTAS (…..) (designador de la tabla 2-5 A, B &amp; C) hasta un largo del cable (…..) </a:t>
                      </a:r>
                      <a:r>
                        <a:rPr lang="es-CL" sz="140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medidoen</a:t>
                      </a: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metros (pies) desde la línea de agua sin transmitir en ningún sonar activo, siempre y cuando transmitan la señal de advertencia ”VDS” sucesivamente a través del VDS y UWT de casco, o sólo en el UWT de casco si no es posible, cada dos minutos.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58293"/>
                  </a:ext>
                </a:extLst>
              </a:tr>
              <a:tr h="368394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*J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pueden emplear CATAS (…..) (designador de la tabla 2-5B y C) sin restricciones.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6996937"/>
                  </a:ext>
                </a:extLst>
              </a:tr>
              <a:tr h="524111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*K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pueden emplear CATAS (…..) (designador de la tabla 2-5B y C) sin transmitir en ningún sonar activo, siempre y cuando transmitan la señal de advertencia “TAS” por UWT cada 5 minutos.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9494829"/>
                  </a:ext>
                </a:extLst>
              </a:tr>
              <a:tr h="358970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pueden emplear CATAS (…..) (designador de la tabla 2-5B y C) sin restricciones, siempre y cuando la autorización ALFA esté promulgada. (ver tabla 2-4)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6697153"/>
                  </a:ext>
                </a:extLst>
              </a:tr>
              <a:tr h="524111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*M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pueden emplear VDS/DTAS/MTAS (…..) (designador de la tabla 2-5A, B y C) en una zona de (…..) metros (pies) a (…..) metros (pies) y una zona de (…..) metros (pies) a (…..) metros (pies). Cuando una zona de VDS/DTAS/MTAS es autorizada bajo un submarino, el sistema empleado DEBE ser capaz de mantener el cuerpo del sonar con exactitud dentro de la zona especificada. (ver artículo 2.2.36.1.a.(4)).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0005189"/>
                  </a:ext>
                </a:extLst>
              </a:tr>
              <a:tr h="524111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*N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pueden emplear VDS/DTAS/MTAS (…..) (designador de la tabla 2-5A, B y C)  hasta un largo de cable (…..) medido en metros (pies) desde la línea de agua sin transmitir en ningún sonar, siempre y cuando el ecosonda sea operado a máxima potencia, máxima escala.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0164938"/>
                  </a:ext>
                </a:extLst>
              </a:tr>
            </a:tbl>
          </a:graphicData>
        </a:graphic>
      </p:graphicFrame>
      <p:sp>
        <p:nvSpPr>
          <p:cNvPr id="602" name="Google Shape;602;g27589d9a249_12_373">
            <a:extLst>
              <a:ext uri="{FF2B5EF4-FFF2-40B4-BE49-F238E27FC236}">
                <a16:creationId xmlns:a16="http://schemas.microsoft.com/office/drawing/2014/main" id="{AE6C837E-71AD-8B01-6FD1-927FC4D05C05}"/>
              </a:ext>
            </a:extLst>
          </p:cNvPr>
          <p:cNvSpPr/>
          <p:nvPr/>
        </p:nvSpPr>
        <p:spPr>
          <a:xfrm>
            <a:off x="949956" y="800346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>
            <a:extLst>
              <a:ext uri="{FF2B5EF4-FFF2-40B4-BE49-F238E27FC236}">
                <a16:creationId xmlns:a16="http://schemas.microsoft.com/office/drawing/2014/main" id="{B77A80E7-44A9-CC2E-6465-DCB40015C91F}"/>
              </a:ext>
            </a:extLst>
          </p:cNvPr>
          <p:cNvSpPr/>
          <p:nvPr/>
        </p:nvSpPr>
        <p:spPr>
          <a:xfrm>
            <a:off x="3151893" y="81059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>
            <a:extLst>
              <a:ext uri="{FF2B5EF4-FFF2-40B4-BE49-F238E27FC236}">
                <a16:creationId xmlns:a16="http://schemas.microsoft.com/office/drawing/2014/main" id="{AB310C68-3E5E-549A-039C-0A0B1865FE7A}"/>
              </a:ext>
            </a:extLst>
          </p:cNvPr>
          <p:cNvSpPr/>
          <p:nvPr/>
        </p:nvSpPr>
        <p:spPr>
          <a:xfrm>
            <a:off x="5375626" y="810077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>
            <a:extLst>
              <a:ext uri="{FF2B5EF4-FFF2-40B4-BE49-F238E27FC236}">
                <a16:creationId xmlns:a16="http://schemas.microsoft.com/office/drawing/2014/main" id="{EAF2236B-5AC4-ADD5-EFC3-8B1331906FA1}"/>
              </a:ext>
            </a:extLst>
          </p:cNvPr>
          <p:cNvSpPr/>
          <p:nvPr/>
        </p:nvSpPr>
        <p:spPr>
          <a:xfrm>
            <a:off x="4273514" y="810079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>
            <a:extLst>
              <a:ext uri="{FF2B5EF4-FFF2-40B4-BE49-F238E27FC236}">
                <a16:creationId xmlns:a16="http://schemas.microsoft.com/office/drawing/2014/main" id="{7AB9B876-E189-45CE-798E-16C73BB3181F}"/>
              </a:ext>
            </a:extLst>
          </p:cNvPr>
          <p:cNvSpPr/>
          <p:nvPr/>
        </p:nvSpPr>
        <p:spPr>
          <a:xfrm>
            <a:off x="6382570" y="810077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>
            <a:extLst>
              <a:ext uri="{FF2B5EF4-FFF2-40B4-BE49-F238E27FC236}">
                <a16:creationId xmlns:a16="http://schemas.microsoft.com/office/drawing/2014/main" id="{B2722BDE-4F38-B22B-7D9E-47274183DFF4}"/>
              </a:ext>
            </a:extLst>
          </p:cNvPr>
          <p:cNvSpPr/>
          <p:nvPr/>
        </p:nvSpPr>
        <p:spPr>
          <a:xfrm>
            <a:off x="7495565" y="807198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>
            <a:extLst>
              <a:ext uri="{FF2B5EF4-FFF2-40B4-BE49-F238E27FC236}">
                <a16:creationId xmlns:a16="http://schemas.microsoft.com/office/drawing/2014/main" id="{45176D8D-C272-2735-41C9-BA57ED8A7817}"/>
              </a:ext>
            </a:extLst>
          </p:cNvPr>
          <p:cNvSpPr/>
          <p:nvPr/>
        </p:nvSpPr>
        <p:spPr>
          <a:xfrm>
            <a:off x="8600542" y="80626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>
            <a:extLst>
              <a:ext uri="{FF2B5EF4-FFF2-40B4-BE49-F238E27FC236}">
                <a16:creationId xmlns:a16="http://schemas.microsoft.com/office/drawing/2014/main" id="{5DE06A6B-298D-E404-B363-60AA4A238319}"/>
              </a:ext>
            </a:extLst>
          </p:cNvPr>
          <p:cNvSpPr/>
          <p:nvPr/>
        </p:nvSpPr>
        <p:spPr>
          <a:xfrm>
            <a:off x="2046916" y="80864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>
            <a:extLst>
              <a:ext uri="{FF2B5EF4-FFF2-40B4-BE49-F238E27FC236}">
                <a16:creationId xmlns:a16="http://schemas.microsoft.com/office/drawing/2014/main" id="{B70BA2FC-E972-DF77-27A4-BAC8B2C8D1E3}"/>
              </a:ext>
            </a:extLst>
          </p:cNvPr>
          <p:cNvSpPr/>
          <p:nvPr/>
        </p:nvSpPr>
        <p:spPr>
          <a:xfrm>
            <a:off x="9679866" y="813849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>
            <a:extLst>
              <a:ext uri="{FF2B5EF4-FFF2-40B4-BE49-F238E27FC236}">
                <a16:creationId xmlns:a16="http://schemas.microsoft.com/office/drawing/2014/main" id="{FEEDAAD2-967A-EB52-17C0-04D77F253485}"/>
              </a:ext>
            </a:extLst>
          </p:cNvPr>
          <p:cNvSpPr txBox="1"/>
          <p:nvPr/>
        </p:nvSpPr>
        <p:spPr>
          <a:xfrm>
            <a:off x="949957" y="14286"/>
            <a:ext cx="9679944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8</a:t>
            </a: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81581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/>
          <p:cNvGraphicFramePr/>
          <p:nvPr>
            <p:extLst>
              <p:ext uri="{D42A27DB-BD31-4B8C-83A1-F6EECF244321}">
                <p14:modId xmlns:p14="http://schemas.microsoft.com/office/powerpoint/2010/main" val="882792478"/>
              </p:ext>
            </p:extLst>
          </p:nvPr>
        </p:nvGraphicFramePr>
        <p:xfrm>
          <a:off x="280737" y="1683439"/>
          <a:ext cx="11597233" cy="4293445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698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46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2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962">
                <a:tc rowSpan="6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i="0" u="none" strike="noStrike" cap="none" dirty="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Señuelos remolcados</a:t>
                      </a: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rowSpan="6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9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*A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submarinos DEBEN proceder a Profundidad de Seguridad cuando el buque más cercano que se encuentre remolcando un señuelo a “</a:t>
                      </a:r>
                      <a:r>
                        <a:rPr lang="es-ES" sz="1400" b="0" u="none" strike="noStrike" kern="1200" cap="none" dirty="0" err="1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long</a:t>
                      </a:r>
                      <a:r>
                        <a:rPr lang="es-ES" sz="1400" b="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</a:t>
                      </a:r>
                      <a:r>
                        <a:rPr lang="es-ES" sz="1400" b="0" u="none" strike="noStrike" kern="1200" cap="none" dirty="0" err="1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stay</a:t>
                      </a:r>
                      <a:r>
                        <a:rPr lang="es-ES" sz="1400" b="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” se aproxime a (…..) yardas. (ver artículo 2.2.33.1c)</a:t>
                      </a:r>
                      <a:endParaRPr sz="1400" b="0" u="none" strike="noStrike" kern="1200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996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B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del Cuerpo Principal pueden remolcar señuelos a “short </a:t>
                      </a:r>
                      <a:r>
                        <a:rPr lang="es-ES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stay</a:t>
                      </a: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”. El tipo de de señuelo DEBE ser indicado usando la sigla </a:t>
                      </a:r>
                      <a:r>
                        <a:rPr lang="es-ES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designadora</a:t>
                      </a: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de la tabla 2-3.</a:t>
                      </a:r>
                      <a:endParaRPr sz="1400" b="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6669808"/>
                  </a:ext>
                </a:extLst>
              </a:tr>
              <a:tr h="2513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*C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del Cuerpo Principal pueden remolcar señuelos a “</a:t>
                      </a:r>
                      <a:r>
                        <a:rPr lang="es-ES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long</a:t>
                      </a: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</a:t>
                      </a:r>
                      <a:r>
                        <a:rPr lang="es-ES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stay</a:t>
                      </a: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”. El tipo de de señuelo DEBE ser indicado usando la sigla </a:t>
                      </a:r>
                      <a:r>
                        <a:rPr lang="es-ES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designadora</a:t>
                      </a: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de la tabla 2-3.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713741"/>
                  </a:ext>
                </a:extLst>
              </a:tr>
              <a:tr h="311421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remolcar señuelos a “short </a:t>
                      </a:r>
                      <a:r>
                        <a:rPr lang="es-ES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stay</a:t>
                      </a: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”. El tipo de señuelo DEBE ser indicado usando la sigla </a:t>
                      </a:r>
                      <a:r>
                        <a:rPr lang="es-ES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designadora</a:t>
                      </a: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de la tabla 2-3.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349009"/>
                  </a:ext>
                </a:extLst>
              </a:tr>
              <a:tr h="311421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*E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buques ASW pueden remolcar señuelos a “</a:t>
                      </a:r>
                      <a:r>
                        <a:rPr lang="es-ES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long</a:t>
                      </a: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</a:t>
                      </a:r>
                      <a:r>
                        <a:rPr lang="es-ES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stay</a:t>
                      </a: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”. El tipo de señuelo DEBE ser indicado usando la sigla </a:t>
                      </a:r>
                      <a:r>
                        <a:rPr lang="es-ES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designadora</a:t>
                      </a: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de la tabla 2-3.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786661"/>
                  </a:ext>
                </a:extLst>
              </a:tr>
              <a:tr h="311421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*F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En ejercicios avanzados cuando se estén empleando señuelos, los submarinos no necesitan iniciar procedimiento de aflorada estándar antes de proceder desde Profundidad de Segurida2.2.74)d a profundidad de periscopio. (ver artículo 2.2.73 y 2.2.74)</a:t>
                      </a: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3484203"/>
                  </a:ext>
                </a:extLst>
              </a:tr>
              <a:tr h="160019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Señales Explosivas</a:t>
                      </a:r>
                    </a:p>
                  </a:txBody>
                  <a:tcPr marL="91450" marR="91450" marT="45725" marB="45725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10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*A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Buques y aeronaves pueden lanzar cargas explosivas categoría “X” y “Y” dentro de las 1000 yardas de la posición estimada del submarino. (ver artículo 2.2.39, tabla 2-7 y artículo 5.11.1)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45679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*B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Buques y aeronaves pueden lanzar cargas explosivas categoría “Z” (…..) (número de línea de la tabla 2-6) FUERA de (…..) yardas de la posición estimada de un submarino (ver artículo 2.2.39 y tabla 2-7)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257306"/>
                  </a:ext>
                </a:extLst>
              </a:tr>
            </a:tbl>
          </a:graphicData>
        </a:graphic>
      </p:graphicFrame>
      <p:sp>
        <p:nvSpPr>
          <p:cNvPr id="602" name="Google Shape;602;g27589d9a249_12_373"/>
          <p:cNvSpPr/>
          <p:nvPr/>
        </p:nvSpPr>
        <p:spPr>
          <a:xfrm>
            <a:off x="949956" y="1066571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/>
          <p:cNvSpPr/>
          <p:nvPr/>
        </p:nvSpPr>
        <p:spPr>
          <a:xfrm>
            <a:off x="3151893" y="107682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/>
          <p:cNvSpPr/>
          <p:nvPr/>
        </p:nvSpPr>
        <p:spPr>
          <a:xfrm>
            <a:off x="5375626" y="1076302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/>
          <p:cNvSpPr/>
          <p:nvPr/>
        </p:nvSpPr>
        <p:spPr>
          <a:xfrm>
            <a:off x="4273514" y="1076304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/>
          <p:cNvSpPr/>
          <p:nvPr/>
        </p:nvSpPr>
        <p:spPr>
          <a:xfrm>
            <a:off x="6382570" y="1076302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/>
          <p:cNvSpPr/>
          <p:nvPr/>
        </p:nvSpPr>
        <p:spPr>
          <a:xfrm>
            <a:off x="7495565" y="1073423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/>
          <p:cNvSpPr/>
          <p:nvPr/>
        </p:nvSpPr>
        <p:spPr>
          <a:xfrm>
            <a:off x="8600542" y="107249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/>
          <p:cNvSpPr/>
          <p:nvPr/>
        </p:nvSpPr>
        <p:spPr>
          <a:xfrm>
            <a:off x="2046916" y="107486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/>
          <p:cNvSpPr/>
          <p:nvPr/>
        </p:nvSpPr>
        <p:spPr>
          <a:xfrm>
            <a:off x="9679866" y="108007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/>
          <p:cNvSpPr txBox="1"/>
          <p:nvPr/>
        </p:nvSpPr>
        <p:spPr>
          <a:xfrm>
            <a:off x="949957" y="14286"/>
            <a:ext cx="9679944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9 10</a:t>
            </a: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56484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>
          <a:extLst>
            <a:ext uri="{FF2B5EF4-FFF2-40B4-BE49-F238E27FC236}">
              <a16:creationId xmlns:a16="http://schemas.microsoft.com/office/drawing/2014/main" id="{E1E9167E-A8EC-B93B-C968-FE2D64BC4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>
            <a:extLst>
              <a:ext uri="{FF2B5EF4-FFF2-40B4-BE49-F238E27FC236}">
                <a16:creationId xmlns:a16="http://schemas.microsoft.com/office/drawing/2014/main" id="{8666CBEF-2782-979D-3E19-3B337F121E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2865610"/>
              </p:ext>
            </p:extLst>
          </p:nvPr>
        </p:nvGraphicFramePr>
        <p:xfrm>
          <a:off x="280737" y="1683439"/>
          <a:ext cx="11597233" cy="4958676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698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46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2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962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Separación de altura de aeronaves</a:t>
                      </a: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11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Sujeto a la aprobación del Comandante de la Escena de Acción (SAC) y el Comandante Aeronaval correspondiente, las aeronaves de ala fija que se encuentren cooperando con helicópteros están autorizadas a  descender a cualquier altitud para ejecutar acciones ASW. (ver artículo 2.2.31.2) </a:t>
                      </a:r>
                      <a:endParaRPr sz="1400" b="0" u="none" strike="noStrike" kern="1200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7990284"/>
                  </a:ext>
                </a:extLst>
              </a:tr>
              <a:tr h="149962">
                <a:tc row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i="0" u="none" strike="noStrike" cap="none" dirty="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Separación de seguridad para SS</a:t>
                      </a: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row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12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*A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La altura del submarino (desde la base de la quilla hasta la parte superior de la vela) es de (…..) metros (pies).</a:t>
                      </a:r>
                      <a:endParaRPr sz="1400" b="1" u="none" strike="noStrike" kern="1200" cap="none" dirty="0">
                        <a:solidFill>
                          <a:srgbClr val="FF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996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*B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El calado de los buques puede ser asumido como de (…..) metros (pies).</a:t>
                      </a:r>
                      <a:endParaRPr sz="1400" b="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6669808"/>
                  </a:ext>
                </a:extLst>
              </a:tr>
              <a:tr h="2513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*C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La separación vertical de seguridad superior (UVSS) se establece en (…..) metros (pies).</a:t>
                      </a:r>
                      <a:endParaRPr sz="1400" b="0" u="none" strike="noStrike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713741"/>
                  </a:ext>
                </a:extLst>
              </a:tr>
              <a:tr h="2513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*D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La separación vertical de seguridad con el fondo (BVSS) se establece en (…..) metros (pies).</a:t>
                      </a:r>
                      <a:endParaRPr sz="1400" b="0" u="none" strike="noStrike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622523"/>
                  </a:ext>
                </a:extLst>
              </a:tr>
              <a:tr h="2513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*E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La separación vertical de seguridad inferior (LVSS) se establece en (…..) metros (pies).</a:t>
                      </a:r>
                      <a:endParaRPr sz="1400" b="0" u="none" strike="noStrike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073031"/>
                  </a:ext>
                </a:extLst>
              </a:tr>
              <a:tr h="2513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*F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Los submarinos pueden posarse en el fondo. (ver artículo 2.2.14)</a:t>
                      </a:r>
                      <a:endParaRPr sz="1400" b="0" u="none" strike="noStrike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9331712"/>
                  </a:ext>
                </a:extLst>
              </a:tr>
              <a:tr h="311421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*G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0" i="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La separación horizontal hacia los límites del área del Submarino es modificada a (…..) Mn.</a:t>
                      </a:r>
                      <a:endParaRPr sz="1400" b="0" u="none" strike="noStrike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349009"/>
                  </a:ext>
                </a:extLst>
              </a:tr>
              <a:tr h="160019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Restricciones ambientales</a:t>
                      </a:r>
                    </a:p>
                  </a:txBody>
                  <a:tcPr marL="91450" marR="91450" marT="45725" marB="45725" anchor="ctr"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13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*A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Si la visibilidad por el periscopio, de día o de noche, se reduce a 2000 yardas, los submarinos que estén equipados con un radar de superficie, que se encuentre operando eficientemente pueden sumergirse.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45679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*B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Los submarinos equipados con un radar de superficie que se encuentre operando eficientemente, pueden sumergirse bajo cualquier condición de visibilidad por el periscopio, de día o de noche.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25730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s-CL" sz="1400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*C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Los submarinos que no se encuentren equipados con radares de superficie o los submarinos cuyo radar de superficie se encuentra defectuoso, pueden sumergirse bajo cualquier condición de visibilidad por el periscopio, de día o de noche.</a:t>
                      </a:r>
                      <a:endParaRPr sz="1400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041408"/>
                  </a:ext>
                </a:extLst>
              </a:tr>
            </a:tbl>
          </a:graphicData>
        </a:graphic>
      </p:graphicFrame>
      <p:sp>
        <p:nvSpPr>
          <p:cNvPr id="602" name="Google Shape;602;g27589d9a249_12_373">
            <a:extLst>
              <a:ext uri="{FF2B5EF4-FFF2-40B4-BE49-F238E27FC236}">
                <a16:creationId xmlns:a16="http://schemas.microsoft.com/office/drawing/2014/main" id="{DF75215D-CAE8-5673-C622-2B892E156854}"/>
              </a:ext>
            </a:extLst>
          </p:cNvPr>
          <p:cNvSpPr/>
          <p:nvPr/>
        </p:nvSpPr>
        <p:spPr>
          <a:xfrm>
            <a:off x="949956" y="1066571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>
            <a:extLst>
              <a:ext uri="{FF2B5EF4-FFF2-40B4-BE49-F238E27FC236}">
                <a16:creationId xmlns:a16="http://schemas.microsoft.com/office/drawing/2014/main" id="{4295EA1C-CCBB-161F-9593-F6C71D89A5CA}"/>
              </a:ext>
            </a:extLst>
          </p:cNvPr>
          <p:cNvSpPr/>
          <p:nvPr/>
        </p:nvSpPr>
        <p:spPr>
          <a:xfrm>
            <a:off x="3151893" y="107682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>
            <a:extLst>
              <a:ext uri="{FF2B5EF4-FFF2-40B4-BE49-F238E27FC236}">
                <a16:creationId xmlns:a16="http://schemas.microsoft.com/office/drawing/2014/main" id="{106C3EA4-852C-3574-95F1-F28FCC3CC863}"/>
              </a:ext>
            </a:extLst>
          </p:cNvPr>
          <p:cNvSpPr/>
          <p:nvPr/>
        </p:nvSpPr>
        <p:spPr>
          <a:xfrm>
            <a:off x="5375626" y="1076302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>
            <a:extLst>
              <a:ext uri="{FF2B5EF4-FFF2-40B4-BE49-F238E27FC236}">
                <a16:creationId xmlns:a16="http://schemas.microsoft.com/office/drawing/2014/main" id="{C7289CEB-8141-B9C7-A1EC-4D206A55C1EC}"/>
              </a:ext>
            </a:extLst>
          </p:cNvPr>
          <p:cNvSpPr/>
          <p:nvPr/>
        </p:nvSpPr>
        <p:spPr>
          <a:xfrm>
            <a:off x="4273514" y="1076304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>
            <a:extLst>
              <a:ext uri="{FF2B5EF4-FFF2-40B4-BE49-F238E27FC236}">
                <a16:creationId xmlns:a16="http://schemas.microsoft.com/office/drawing/2014/main" id="{3B24D39B-E991-2B30-15A0-9797F42B4032}"/>
              </a:ext>
            </a:extLst>
          </p:cNvPr>
          <p:cNvSpPr/>
          <p:nvPr/>
        </p:nvSpPr>
        <p:spPr>
          <a:xfrm>
            <a:off x="6382570" y="1076302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>
            <a:extLst>
              <a:ext uri="{FF2B5EF4-FFF2-40B4-BE49-F238E27FC236}">
                <a16:creationId xmlns:a16="http://schemas.microsoft.com/office/drawing/2014/main" id="{27708ECF-7554-409D-51F5-0ADBF6C0F877}"/>
              </a:ext>
            </a:extLst>
          </p:cNvPr>
          <p:cNvSpPr/>
          <p:nvPr/>
        </p:nvSpPr>
        <p:spPr>
          <a:xfrm>
            <a:off x="7495565" y="1073423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>
            <a:extLst>
              <a:ext uri="{FF2B5EF4-FFF2-40B4-BE49-F238E27FC236}">
                <a16:creationId xmlns:a16="http://schemas.microsoft.com/office/drawing/2014/main" id="{8E0D27D0-62EF-066A-F891-0BFCC5D40A27}"/>
              </a:ext>
            </a:extLst>
          </p:cNvPr>
          <p:cNvSpPr/>
          <p:nvPr/>
        </p:nvSpPr>
        <p:spPr>
          <a:xfrm>
            <a:off x="8600542" y="107249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>
            <a:extLst>
              <a:ext uri="{FF2B5EF4-FFF2-40B4-BE49-F238E27FC236}">
                <a16:creationId xmlns:a16="http://schemas.microsoft.com/office/drawing/2014/main" id="{A962DBD6-4AE1-2AB5-EEAF-A7410FAC18DB}"/>
              </a:ext>
            </a:extLst>
          </p:cNvPr>
          <p:cNvSpPr/>
          <p:nvPr/>
        </p:nvSpPr>
        <p:spPr>
          <a:xfrm>
            <a:off x="2046916" y="107486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>
            <a:extLst>
              <a:ext uri="{FF2B5EF4-FFF2-40B4-BE49-F238E27FC236}">
                <a16:creationId xmlns:a16="http://schemas.microsoft.com/office/drawing/2014/main" id="{57830C8B-649D-668B-198C-FBF8368FD022}"/>
              </a:ext>
            </a:extLst>
          </p:cNvPr>
          <p:cNvSpPr/>
          <p:nvPr/>
        </p:nvSpPr>
        <p:spPr>
          <a:xfrm>
            <a:off x="9679866" y="108007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>
            <a:extLst>
              <a:ext uri="{FF2B5EF4-FFF2-40B4-BE49-F238E27FC236}">
                <a16:creationId xmlns:a16="http://schemas.microsoft.com/office/drawing/2014/main" id="{30F5743E-DE37-19D3-FCAA-A2F072AB23BA}"/>
              </a:ext>
            </a:extLst>
          </p:cNvPr>
          <p:cNvSpPr txBox="1"/>
          <p:nvPr/>
        </p:nvSpPr>
        <p:spPr>
          <a:xfrm>
            <a:off x="949957" y="14286"/>
            <a:ext cx="9679944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11 12 13</a:t>
            </a: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406828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>
          <a:extLst>
            <a:ext uri="{FF2B5EF4-FFF2-40B4-BE49-F238E27FC236}">
              <a16:creationId xmlns:a16="http://schemas.microsoft.com/office/drawing/2014/main" id="{5D96AFC8-3AFD-9A6D-83E5-5CB31879ED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>
            <a:extLst>
              <a:ext uri="{FF2B5EF4-FFF2-40B4-BE49-F238E27FC236}">
                <a16:creationId xmlns:a16="http://schemas.microsoft.com/office/drawing/2014/main" id="{663A94EB-A7FA-C965-629F-E90E32010A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748853"/>
              </p:ext>
            </p:extLst>
          </p:nvPr>
        </p:nvGraphicFramePr>
        <p:xfrm>
          <a:off x="280737" y="1683439"/>
          <a:ext cx="11597233" cy="8872005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698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56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962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962">
                <a:tc row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i="0" u="none" strike="noStrike" cap="none" dirty="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Corredores neutrales</a:t>
                      </a: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14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*A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i="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El ejercicio puede extenderse por más de dos horas. Este incluirá (…..) corridas de 2 horas o de (…..) horas. El corredor neutral DEBE ser re-establecido después de cada corrida.</a:t>
                      </a:r>
                      <a:endParaRPr sz="1400" b="1" u="none" strike="noStrike" kern="1200" cap="none" dirty="0">
                        <a:solidFill>
                          <a:srgbClr val="FF0000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996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*B</a:t>
                      </a: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La duración del ejercicio será de 4 horas o (…..) horas. El ancho del corredor neutral será extendido a 8000 yardas pasadas 2 horas o (…..) horas del GO TIME.</a:t>
                      </a:r>
                      <a:endParaRPr sz="1400" b="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6669808"/>
                  </a:ext>
                </a:extLst>
              </a:tr>
              <a:tr h="2513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*C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El corredor neutral consiste en dos corredores perpendiculares entre sí. La zona reservada para el submarino es el cuadrante (…..).</a:t>
                      </a:r>
                      <a:endParaRPr sz="1400" b="0" u="none" strike="noStrike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713741"/>
                  </a:ext>
                </a:extLst>
              </a:tr>
              <a:tr h="2513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*D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Al GO TIME, el corredor neutral será definido en relación a una línea de demarcación (…..) (desde un punto notable).</a:t>
                      </a:r>
                      <a:endParaRPr sz="1400" b="0" u="none" strike="noStrike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622523"/>
                  </a:ext>
                </a:extLst>
              </a:tr>
              <a:tr h="251366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*E</a:t>
                      </a:r>
                      <a:endParaRPr sz="1400" b="1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0" u="none" strike="noStrike" cap="none" dirty="0">
                          <a:solidFill>
                            <a:schemeClr val="tx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Al GO TIME, el corredor neutral será reducido a 2000 yardas. NOTA: Esta relajación no debe ser ordenada al mismo tiempo que la relajación 14*B.</a:t>
                      </a:r>
                      <a:endParaRPr sz="1400" b="0" u="none" strike="noStrike" cap="none" dirty="0">
                        <a:solidFill>
                          <a:schemeClr val="tx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073031"/>
                  </a:ext>
                </a:extLst>
              </a:tr>
              <a:tr h="160019">
                <a:tc rowSpan="8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Sonares remolcados o </a:t>
                      </a:r>
                      <a:r>
                        <a:rPr lang="es-ES" sz="140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arriables</a:t>
                      </a: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en STOVEPIPES de ejercicio</a:t>
                      </a:r>
                    </a:p>
                  </a:txBody>
                  <a:tcPr marL="91450" marR="91450" marT="45725" marB="45725" anchor="ctr"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15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Helicópteros pueden operar sonares </a:t>
                      </a:r>
                      <a:r>
                        <a:rPr lang="es-ES" sz="1400" u="none" strike="noStrike" cap="none" dirty="0" err="1">
                          <a:latin typeface="Century Gothic"/>
                          <a:sym typeface="Century Gothic"/>
                        </a:rPr>
                        <a:t>arriables</a:t>
                      </a: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 en los STOVEPIPES/SKYLIGHTS de ejercicio.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45679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*B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Helicópteros pueden operar sonares </a:t>
                      </a:r>
                      <a:r>
                        <a:rPr lang="es-ES" sz="1400" u="none" strike="noStrike" cap="none" dirty="0" err="1">
                          <a:latin typeface="Century Gothic"/>
                          <a:sym typeface="Century Gothic"/>
                        </a:rPr>
                        <a:t>arriables</a:t>
                      </a: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 en los STOVEPIPES/SKYLIGHTS de ejercicio, siempre y cuando transmitan continuamente con sonar activo.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25730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s-CL" sz="1400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*C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Buques que no tengan desplegados cuerpos remolcados, VDS/DTAS/MTAS pueden entrar a un STOVEPIPE/SKYLIGHT de ejercicio.</a:t>
                      </a:r>
                      <a:endParaRPr sz="1400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041408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s-CL" sz="1400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*D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Buques que no tengan desplegados cuerpos remolcados, VDFS/DTAS/MTAS pueden entras a un STOVEPIPE/SKYLIGHT de ejercicio, siempre y cuando mantengan un rumbo fijo a través de estos y estén cavitando.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593511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s-CL" sz="1400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*E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</a:pPr>
                      <a:r>
                        <a:rPr lang="es-MX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Buques que no tengan</a:t>
                      </a:r>
                      <a:r>
                        <a:rPr lang="es-CL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 </a:t>
                      </a:r>
                      <a:r>
                        <a:rPr lang="es-MX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desplegados</a:t>
                      </a:r>
                      <a:r>
                        <a:rPr lang="es-CL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 </a:t>
                      </a:r>
                      <a:r>
                        <a:rPr lang="es-MX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cuerpos</a:t>
                      </a:r>
                      <a:r>
                        <a:rPr lang="es-CL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 </a:t>
                      </a:r>
                      <a:r>
                        <a:rPr lang="es-MX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remolcados,</a:t>
                      </a:r>
                      <a:r>
                        <a:rPr lang="es-CL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 </a:t>
                      </a:r>
                      <a:r>
                        <a:rPr lang="es-MX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VDS/DTAS/MTAS pueden entrar a un STOVEPIPE/SKYLIGHT de ejercicio, siempre y cuando transmitan continuamente con sonar activo desde las (.....) yardas (normalmente 3.000 yardas) medidas desde el borde exterior y dentro de todo el STOVEPIPE/SKYLIGHT de ejercicio. Los buques NO DEBEN aproximarse a menos de (.....) yardas</a:t>
                      </a:r>
                      <a:r>
                        <a:rPr lang="es-CL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 </a:t>
                      </a:r>
                      <a:r>
                        <a:rPr lang="es-MX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(normalmente 4.000 yardas) de un contacto de sonar.</a:t>
                      </a:r>
                      <a:endParaRPr lang="es-CL" sz="1400" u="none" strike="noStrike" kern="1200" cap="none" dirty="0">
                        <a:solidFill>
                          <a:schemeClr val="tx1"/>
                        </a:solidFill>
                        <a:latin typeface="Century Gothic"/>
                        <a:ea typeface="Aptos" panose="020B0004020202020204" pitchFamily="34" charset="0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198056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s-CL" sz="1400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*F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Los buques que tengan desplegado CATAS (.....) (designador de la tabla 2-5B &amp; C) pueden entrar a un STOVEPIPE/SKYLIGHT de ejercicio, siempre y cuando caviten o transmitan con sonar activo o teléfono submarino (UWT) u otro sistema de advertencia acústico. </a:t>
                      </a:r>
                      <a:endParaRPr sz="1400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905909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s-CL" sz="1400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*G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MX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Los buques que tengan</a:t>
                      </a:r>
                      <a:r>
                        <a:rPr lang="es-CL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 </a:t>
                      </a:r>
                      <a:r>
                        <a:rPr lang="es-MX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desplegado VDS/DTAS/MTAS (.....)</a:t>
                      </a:r>
                      <a:r>
                        <a:rPr lang="es-CL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 </a:t>
                      </a:r>
                      <a:r>
                        <a:rPr lang="es-MX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(designador de la tabla 2-5A, B &amp; C) pueden entrar a un</a:t>
                      </a:r>
                      <a:r>
                        <a:rPr lang="es-CL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 </a:t>
                      </a:r>
                      <a:r>
                        <a:rPr lang="es-MX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STOVEPIPE/SKYLIGHT de ejercicio, siempre y cuando mantengan un rumbo fijo a través del STOVEPIPE/SKYLIGHT de ejercicio y transmitan continuamente con sonar activo desde las (.....) yardas (normalmente 3.000 yardas) medidas desde el borde exterior y dentro de todo el STOVEPIPE/SKYLIGHT de ejercicio o, si la relajación 8*H está autorizada, caviten y usen la señal descrita en la relajación 8*H Los buques NO DEBEN aproximarse a menos de (.....) yardas (normalmente 4.000 yardas) de un contacto de sonar</a:t>
                      </a:r>
                      <a:r>
                        <a:rPr lang="es-MX" sz="1200" kern="0" dirty="0">
                          <a:effectLst/>
                          <a:latin typeface="Helvetica" pitchFamily="2" charset="0"/>
                          <a:ea typeface="Aptos" panose="020B0004020202020204" pitchFamily="34" charset="0"/>
                          <a:cs typeface="Helvetica" pitchFamily="2" charset="0"/>
                        </a:rPr>
                        <a:t>.</a:t>
                      </a:r>
                      <a:endParaRPr lang="es-CL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456454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endParaRPr lang="es-CL" sz="1400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91450" marR="91450" marT="45725" marB="45725" anchor="ctr"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solidFill>
                            <a:schemeClr val="tx1"/>
                          </a:solidFill>
                          <a:latin typeface="Century Gothic"/>
                          <a:sym typeface="Century Gothic"/>
                        </a:rPr>
                        <a:t>*H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Buques que no tengan desplegados cuerpos remolcados, VDS/DTAS/MTAS pueden entrar a un STOVEPIPE/SKYLIGHT de ejercicio, siempre y cuando transmitan continuamente con sonar activo desde las (.....) yardas (normalmente 3.000 yardas) medidas desde el borde exterior y dentro de todo el STOVEPIPE/SKYLIGHT de ejercicio. Los buques NO DEBEN aproximarse a menos de (.....) yardas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kern="1200" cap="none" dirty="0">
                          <a:solidFill>
                            <a:schemeClr val="tx1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(normalmente 4.000 yardas) de un contacto de sonar.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9637093"/>
                  </a:ext>
                </a:extLst>
              </a:tr>
            </a:tbl>
          </a:graphicData>
        </a:graphic>
      </p:graphicFrame>
      <p:sp>
        <p:nvSpPr>
          <p:cNvPr id="602" name="Google Shape;602;g27589d9a249_12_373">
            <a:extLst>
              <a:ext uri="{FF2B5EF4-FFF2-40B4-BE49-F238E27FC236}">
                <a16:creationId xmlns:a16="http://schemas.microsoft.com/office/drawing/2014/main" id="{16441ECB-D4A7-1CC1-10EB-A9BEE3712A5B}"/>
              </a:ext>
            </a:extLst>
          </p:cNvPr>
          <p:cNvSpPr/>
          <p:nvPr/>
        </p:nvSpPr>
        <p:spPr>
          <a:xfrm>
            <a:off x="949956" y="1066571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>
            <a:extLst>
              <a:ext uri="{FF2B5EF4-FFF2-40B4-BE49-F238E27FC236}">
                <a16:creationId xmlns:a16="http://schemas.microsoft.com/office/drawing/2014/main" id="{4BF97338-185D-1E6D-09B4-3052EBCE5899}"/>
              </a:ext>
            </a:extLst>
          </p:cNvPr>
          <p:cNvSpPr/>
          <p:nvPr/>
        </p:nvSpPr>
        <p:spPr>
          <a:xfrm>
            <a:off x="3151893" y="107682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>
            <a:extLst>
              <a:ext uri="{FF2B5EF4-FFF2-40B4-BE49-F238E27FC236}">
                <a16:creationId xmlns:a16="http://schemas.microsoft.com/office/drawing/2014/main" id="{B7C206A2-A97F-BBC2-3A35-7AD367B45200}"/>
              </a:ext>
            </a:extLst>
          </p:cNvPr>
          <p:cNvSpPr/>
          <p:nvPr/>
        </p:nvSpPr>
        <p:spPr>
          <a:xfrm>
            <a:off x="5375626" y="1076302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>
            <a:extLst>
              <a:ext uri="{FF2B5EF4-FFF2-40B4-BE49-F238E27FC236}">
                <a16:creationId xmlns:a16="http://schemas.microsoft.com/office/drawing/2014/main" id="{0F242FA5-BE4C-D26F-8B8B-048770410E62}"/>
              </a:ext>
            </a:extLst>
          </p:cNvPr>
          <p:cNvSpPr/>
          <p:nvPr/>
        </p:nvSpPr>
        <p:spPr>
          <a:xfrm>
            <a:off x="4273514" y="1076304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>
            <a:extLst>
              <a:ext uri="{FF2B5EF4-FFF2-40B4-BE49-F238E27FC236}">
                <a16:creationId xmlns:a16="http://schemas.microsoft.com/office/drawing/2014/main" id="{C77B24A0-1889-DB2D-3711-1166F5DBA3D8}"/>
              </a:ext>
            </a:extLst>
          </p:cNvPr>
          <p:cNvSpPr/>
          <p:nvPr/>
        </p:nvSpPr>
        <p:spPr>
          <a:xfrm>
            <a:off x="6382570" y="1076302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>
            <a:extLst>
              <a:ext uri="{FF2B5EF4-FFF2-40B4-BE49-F238E27FC236}">
                <a16:creationId xmlns:a16="http://schemas.microsoft.com/office/drawing/2014/main" id="{36A053C5-D55D-87F2-26CA-C03B3BB6FBCA}"/>
              </a:ext>
            </a:extLst>
          </p:cNvPr>
          <p:cNvSpPr/>
          <p:nvPr/>
        </p:nvSpPr>
        <p:spPr>
          <a:xfrm>
            <a:off x="7495565" y="1073423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>
            <a:extLst>
              <a:ext uri="{FF2B5EF4-FFF2-40B4-BE49-F238E27FC236}">
                <a16:creationId xmlns:a16="http://schemas.microsoft.com/office/drawing/2014/main" id="{76F03258-015C-B81A-A162-6656128E00C4}"/>
              </a:ext>
            </a:extLst>
          </p:cNvPr>
          <p:cNvSpPr/>
          <p:nvPr/>
        </p:nvSpPr>
        <p:spPr>
          <a:xfrm>
            <a:off x="8600542" y="107249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>
            <a:extLst>
              <a:ext uri="{FF2B5EF4-FFF2-40B4-BE49-F238E27FC236}">
                <a16:creationId xmlns:a16="http://schemas.microsoft.com/office/drawing/2014/main" id="{83404E45-6F90-A253-204A-ADF79FBE9B75}"/>
              </a:ext>
            </a:extLst>
          </p:cNvPr>
          <p:cNvSpPr/>
          <p:nvPr/>
        </p:nvSpPr>
        <p:spPr>
          <a:xfrm>
            <a:off x="2046916" y="107486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>
            <a:extLst>
              <a:ext uri="{FF2B5EF4-FFF2-40B4-BE49-F238E27FC236}">
                <a16:creationId xmlns:a16="http://schemas.microsoft.com/office/drawing/2014/main" id="{8ED57B75-7EFC-372F-0759-9EE87E19BB06}"/>
              </a:ext>
            </a:extLst>
          </p:cNvPr>
          <p:cNvSpPr/>
          <p:nvPr/>
        </p:nvSpPr>
        <p:spPr>
          <a:xfrm>
            <a:off x="9679866" y="108007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>
            <a:extLst>
              <a:ext uri="{FF2B5EF4-FFF2-40B4-BE49-F238E27FC236}">
                <a16:creationId xmlns:a16="http://schemas.microsoft.com/office/drawing/2014/main" id="{BE5B427B-039A-E892-26FB-7FB1C26BF207}"/>
              </a:ext>
            </a:extLst>
          </p:cNvPr>
          <p:cNvSpPr txBox="1"/>
          <p:nvPr/>
        </p:nvSpPr>
        <p:spPr>
          <a:xfrm>
            <a:off x="949957" y="14286"/>
            <a:ext cx="9679944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14 15</a:t>
            </a: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42166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>
          <a:extLst>
            <a:ext uri="{FF2B5EF4-FFF2-40B4-BE49-F238E27FC236}">
              <a16:creationId xmlns:a16="http://schemas.microsoft.com/office/drawing/2014/main" id="{77C6CF1B-E1E7-8D9B-9CF4-14F6344BF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>
            <a:extLst>
              <a:ext uri="{FF2B5EF4-FFF2-40B4-BE49-F238E27FC236}">
                <a16:creationId xmlns:a16="http://schemas.microsoft.com/office/drawing/2014/main" id="{EA330F51-1E02-ECF7-9CFD-324777C6E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48425596"/>
              </p:ext>
            </p:extLst>
          </p:nvPr>
        </p:nvGraphicFramePr>
        <p:xfrm>
          <a:off x="280737" y="1683439"/>
          <a:ext cx="11597233" cy="5151642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698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46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2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01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Contra ataques</a:t>
                      </a: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20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Los submarinos de la fuerza opositora (OPFOR) pueden </a:t>
                      </a:r>
                      <a:r>
                        <a:rPr lang="es-CL" sz="1400" u="none" strike="noStrike" cap="none" dirty="0" err="1">
                          <a:latin typeface="Century Gothic"/>
                          <a:sym typeface="Century Gothic"/>
                        </a:rPr>
                        <a:t>contra-atacar</a:t>
                      </a: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45679"/>
                  </a:ext>
                </a:extLst>
              </a:tr>
              <a:tr h="160019">
                <a:tc row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Profundidad</a:t>
                      </a:r>
                    </a:p>
                  </a:txBody>
                  <a:tcPr marL="91450" marR="91450" marT="45725" marB="45725" anchor="ctr"/>
                </a:tc>
                <a:tc rowSpan="7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21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Submarinos de la fuerza amiga (FRFOR) pueden permanecer a profundidad de periscopio durante la noche desde (.....) a (.....). Los submarinos de la fuerza opositora (OPFOR) DEBEN estar en sus zonas de profundidad asignadas durante este tiempo. 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504809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B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Submarinos de la fuerza opositora (OPFOR) pueden permanecer a profundidad de periscopio durante la noche desde (.....) a (.....). Los submarinos de la fuerza amiga (FRFOR) DEBEN estar en sus zonas de profundidad asignadas durante este tiempo. 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037853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C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Submarinos de la fuerza amiga (FRFOR) pueden ir a profundidad de periscopio dentro de la Zona de Seguridad/Círculo de Seguridad para identificar efectos </a:t>
                      </a:r>
                      <a:r>
                        <a:rPr lang="es-CL" sz="1400" u="none" strike="noStrike" cap="none" dirty="0" err="1">
                          <a:latin typeface="Century Gothic"/>
                          <a:sym typeface="Century Gothic"/>
                        </a:rPr>
                        <a:t>hidrofónicos</a:t>
                      </a: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, siempre y cuando regresen a la mínima Profundidad de Seguridad dentro de 5 minutos desde que llegaron a profundidad de periscopio. 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567461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*D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  <a:defRPr/>
                      </a:pPr>
                      <a:r>
                        <a:rPr lang="es-MX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Submarinos de la fuerza amiga (FRFOR) tienen libertad en profundidad hasta que el efecto hidrofónico haya sido establecido con certeza. Posteriormente DEBEN ir a Profundidad de Seguridad o a (.....) metros.</a:t>
                      </a:r>
                      <a:endParaRPr lang="es-CL"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Aptos" panose="020B0004020202020204" pitchFamily="34" charset="0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6848552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*E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  <a:defRPr/>
                      </a:pPr>
                      <a:r>
                        <a:rPr lang="es-MX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Los submarinos pueden estar a profundidad de periscopio cuando esta zona ha sido asignada a otro submarino (pero no pueden permanecer ahí por más de (.....) minutos ). (ver artículo 4.26 y 4.32)</a:t>
                      </a:r>
                      <a:endParaRPr lang="es-CL"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Aptos" panose="020B0004020202020204" pitchFamily="34" charset="0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2946795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*F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  <a:defRPr/>
                      </a:pPr>
                      <a:r>
                        <a:rPr lang="es-MX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Los submarinos pueden cambiar de profundidad a través de zonas de profundidad asignadas a otros submarinos. (ver artículo 4.32)</a:t>
                      </a:r>
                      <a:endParaRPr lang="es-CL"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Aptos" panose="020B0004020202020204" pitchFamily="34" charset="0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5955399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*G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>
                          <a:tab pos="355600" algn="l"/>
                          <a:tab pos="711200" algn="l"/>
                          <a:tab pos="1066800" algn="l"/>
                          <a:tab pos="1422400" algn="l"/>
                          <a:tab pos="1778000" algn="l"/>
                          <a:tab pos="2133600" algn="l"/>
                          <a:tab pos="2489200" algn="l"/>
                          <a:tab pos="2844800" algn="l"/>
                          <a:tab pos="3200400" algn="l"/>
                          <a:tab pos="3556000" algn="l"/>
                          <a:tab pos="3911600" algn="l"/>
                          <a:tab pos="4267200" algn="l"/>
                        </a:tabLst>
                        <a:defRPr/>
                      </a:pPr>
                      <a:r>
                        <a:rPr lang="es-MX" sz="1400" u="none" strike="noStrike" kern="1200" cap="none" dirty="0">
                          <a:solidFill>
                            <a:srgbClr val="000000"/>
                          </a:solidFill>
                          <a:latin typeface="Century Gothic"/>
                          <a:ea typeface="Aptos" panose="020B0004020202020204" pitchFamily="34" charset="0"/>
                          <a:cs typeface="Arial"/>
                        </a:rPr>
                        <a:t>Los submarinos que se dirijan a profundidad de periscopio a través de la zona de profundidad asignada a otro submarino pueden aclarar arcos de popa en esta zona de profundidad, pero NO PUEDEN permanecer ahí por más de (.....) minutos. (ver artículo 4.32 y tabla 4-1)</a:t>
                      </a:r>
                      <a:endParaRPr lang="es-CL" sz="1400" u="none" strike="noStrike" kern="1200" cap="none" dirty="0">
                        <a:solidFill>
                          <a:srgbClr val="000000"/>
                        </a:solidFill>
                        <a:latin typeface="Century Gothic"/>
                        <a:ea typeface="Aptos" panose="020B0004020202020204" pitchFamily="34" charset="0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181945"/>
                  </a:ext>
                </a:extLst>
              </a:tr>
            </a:tbl>
          </a:graphicData>
        </a:graphic>
      </p:graphicFrame>
      <p:sp>
        <p:nvSpPr>
          <p:cNvPr id="602" name="Google Shape;602;g27589d9a249_12_373">
            <a:extLst>
              <a:ext uri="{FF2B5EF4-FFF2-40B4-BE49-F238E27FC236}">
                <a16:creationId xmlns:a16="http://schemas.microsoft.com/office/drawing/2014/main" id="{E898E85C-7FA2-03FD-328B-102CC6683ECC}"/>
              </a:ext>
            </a:extLst>
          </p:cNvPr>
          <p:cNvSpPr/>
          <p:nvPr/>
        </p:nvSpPr>
        <p:spPr>
          <a:xfrm>
            <a:off x="949956" y="1066571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>
            <a:extLst>
              <a:ext uri="{FF2B5EF4-FFF2-40B4-BE49-F238E27FC236}">
                <a16:creationId xmlns:a16="http://schemas.microsoft.com/office/drawing/2014/main" id="{5C0FCFDC-D300-D521-0CFC-4360387D76DC}"/>
              </a:ext>
            </a:extLst>
          </p:cNvPr>
          <p:cNvSpPr/>
          <p:nvPr/>
        </p:nvSpPr>
        <p:spPr>
          <a:xfrm>
            <a:off x="3151893" y="107682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>
            <a:extLst>
              <a:ext uri="{FF2B5EF4-FFF2-40B4-BE49-F238E27FC236}">
                <a16:creationId xmlns:a16="http://schemas.microsoft.com/office/drawing/2014/main" id="{F4DCAD37-A99B-29F2-22C4-655C842AA77B}"/>
              </a:ext>
            </a:extLst>
          </p:cNvPr>
          <p:cNvSpPr/>
          <p:nvPr/>
        </p:nvSpPr>
        <p:spPr>
          <a:xfrm>
            <a:off x="5375626" y="1076302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>
            <a:extLst>
              <a:ext uri="{FF2B5EF4-FFF2-40B4-BE49-F238E27FC236}">
                <a16:creationId xmlns:a16="http://schemas.microsoft.com/office/drawing/2014/main" id="{D809E130-BDBC-258C-22E6-77A686D0C26A}"/>
              </a:ext>
            </a:extLst>
          </p:cNvPr>
          <p:cNvSpPr/>
          <p:nvPr/>
        </p:nvSpPr>
        <p:spPr>
          <a:xfrm>
            <a:off x="4273514" y="1076304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>
            <a:extLst>
              <a:ext uri="{FF2B5EF4-FFF2-40B4-BE49-F238E27FC236}">
                <a16:creationId xmlns:a16="http://schemas.microsoft.com/office/drawing/2014/main" id="{51C886AF-C2C5-C6E8-330F-5AF609386B17}"/>
              </a:ext>
            </a:extLst>
          </p:cNvPr>
          <p:cNvSpPr/>
          <p:nvPr/>
        </p:nvSpPr>
        <p:spPr>
          <a:xfrm>
            <a:off x="6382570" y="1076302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>
            <a:extLst>
              <a:ext uri="{FF2B5EF4-FFF2-40B4-BE49-F238E27FC236}">
                <a16:creationId xmlns:a16="http://schemas.microsoft.com/office/drawing/2014/main" id="{6FDB8AFE-1760-1C62-057C-DB64EFA25EC8}"/>
              </a:ext>
            </a:extLst>
          </p:cNvPr>
          <p:cNvSpPr/>
          <p:nvPr/>
        </p:nvSpPr>
        <p:spPr>
          <a:xfrm>
            <a:off x="7495565" y="1073423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>
            <a:extLst>
              <a:ext uri="{FF2B5EF4-FFF2-40B4-BE49-F238E27FC236}">
                <a16:creationId xmlns:a16="http://schemas.microsoft.com/office/drawing/2014/main" id="{90B551B7-96BB-A1BD-26DD-03A94618B93D}"/>
              </a:ext>
            </a:extLst>
          </p:cNvPr>
          <p:cNvSpPr/>
          <p:nvPr/>
        </p:nvSpPr>
        <p:spPr>
          <a:xfrm>
            <a:off x="8600542" y="107249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>
            <a:extLst>
              <a:ext uri="{FF2B5EF4-FFF2-40B4-BE49-F238E27FC236}">
                <a16:creationId xmlns:a16="http://schemas.microsoft.com/office/drawing/2014/main" id="{872BA88A-5182-B443-0939-6294B45FA24F}"/>
              </a:ext>
            </a:extLst>
          </p:cNvPr>
          <p:cNvSpPr/>
          <p:nvPr/>
        </p:nvSpPr>
        <p:spPr>
          <a:xfrm>
            <a:off x="2046916" y="107486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>
            <a:extLst>
              <a:ext uri="{FF2B5EF4-FFF2-40B4-BE49-F238E27FC236}">
                <a16:creationId xmlns:a16="http://schemas.microsoft.com/office/drawing/2014/main" id="{19DCAB24-4893-7DA4-F3BD-FB0B3D56ADB4}"/>
              </a:ext>
            </a:extLst>
          </p:cNvPr>
          <p:cNvSpPr/>
          <p:nvPr/>
        </p:nvSpPr>
        <p:spPr>
          <a:xfrm>
            <a:off x="9679866" y="108007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>
            <a:extLst>
              <a:ext uri="{FF2B5EF4-FFF2-40B4-BE49-F238E27FC236}">
                <a16:creationId xmlns:a16="http://schemas.microsoft.com/office/drawing/2014/main" id="{AD880CC9-4CF0-CF25-7C2E-4C62198CC6C5}"/>
              </a:ext>
            </a:extLst>
          </p:cNvPr>
          <p:cNvSpPr txBox="1"/>
          <p:nvPr/>
        </p:nvSpPr>
        <p:spPr>
          <a:xfrm>
            <a:off x="949957" y="14286"/>
            <a:ext cx="9679944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20 21</a:t>
            </a: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945159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0">
          <a:extLst>
            <a:ext uri="{FF2B5EF4-FFF2-40B4-BE49-F238E27FC236}">
              <a16:creationId xmlns:a16="http://schemas.microsoft.com/office/drawing/2014/main" id="{288A5182-973A-A5DC-7E3B-0AA5FAB775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1" name="Google Shape;601;g27589d9a249_12_373">
            <a:extLst>
              <a:ext uri="{FF2B5EF4-FFF2-40B4-BE49-F238E27FC236}">
                <a16:creationId xmlns:a16="http://schemas.microsoft.com/office/drawing/2014/main" id="{FCA15D07-D97B-4D76-150E-E8FB2854FE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3971422"/>
              </p:ext>
            </p:extLst>
          </p:nvPr>
        </p:nvGraphicFramePr>
        <p:xfrm>
          <a:off x="280737" y="1683439"/>
          <a:ext cx="11597233" cy="5726045"/>
        </p:xfrm>
        <a:graphic>
          <a:graphicData uri="http://schemas.openxmlformats.org/drawingml/2006/table">
            <a:tbl>
              <a:tblPr>
                <a:noFill/>
                <a:tableStyleId>{BCA01767-4100-495F-AF97-27A5087A00D8}</a:tableStyleId>
              </a:tblPr>
              <a:tblGrid>
                <a:gridCol w="16985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6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46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2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TEMA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NRO.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GRADO DE RELAJACIÓN PERMITIDO </a:t>
                      </a:r>
                      <a:endParaRPr sz="1400" b="1" i="0" u="none" strike="noStrike" cap="none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019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Snorkel</a:t>
                      </a:r>
                    </a:p>
                  </a:txBody>
                  <a:tcPr marL="91450" marR="91450" marT="45725" marB="45725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22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latin typeface="Century Gothic"/>
                          <a:sym typeface="Century Gothic"/>
                        </a:rPr>
                        <a:t>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Submarinos de la fuerza amiga (FRFOR) pueden efectuar snorkel desde (…..) a (…..)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45679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B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u="none" strike="noStrike" cap="none" dirty="0">
                          <a:latin typeface="Century Gothic"/>
                          <a:sym typeface="Century Gothic"/>
                        </a:rPr>
                        <a:t>Submarinos de la fuerza opositora (OPFOR) pueden efectuar snorkel desde (…..) a (…..)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1754759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*C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Los submarinos pueden efectuar snorkel en cualquier momento.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759613"/>
                  </a:ext>
                </a:extLst>
              </a:tr>
              <a:tr h="16001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Línea de seguridad</a:t>
                      </a: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23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La línea de seguridad será (…..) yardas desde la posición inicial del submarino atacante.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5504809"/>
                  </a:ext>
                </a:extLst>
              </a:tr>
              <a:tr h="160019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Círculos de seguridad</a:t>
                      </a:r>
                    </a:p>
                  </a:txBody>
                  <a:tcPr marL="91450" marR="91450" marT="45725" marB="45725" anchor="ctr"/>
                </a:tc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24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Los radios de los Círculos de Seguridad interior y exterior son de (…..) y (…..) yardas respectivamente.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5916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*B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El radio del Círculo de Seguridad Especial mencionado en el CASEX S-4 es de (…..) yardas.</a:t>
                      </a:r>
                      <a:endParaRPr sz="1400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3068418"/>
                  </a:ext>
                </a:extLst>
              </a:tr>
              <a:tr h="16001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*C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El radio del Círculo e Seguridad Especial alrededor del submarino posado en el fondo del CASEX E-6 es de (…..) yardas.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4619962"/>
                  </a:ext>
                </a:extLst>
              </a:tr>
              <a:tr h="16001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Demasiado cerca</a:t>
                      </a: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25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Los submarinos están demasiado cerca cuando a distancia entre ellos es menos de 1000 yardas y la distancia fuera del </a:t>
                      </a:r>
                      <a:r>
                        <a:rPr lang="es-ES" sz="1400" u="none" strike="noStrike" cap="none" dirty="0" err="1">
                          <a:latin typeface="Century Gothic"/>
                          <a:sym typeface="Century Gothic"/>
                        </a:rPr>
                        <a:t>track</a:t>
                      </a: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 es menos de 600 yardas.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1108268"/>
                  </a:ext>
                </a:extLst>
              </a:tr>
              <a:tr h="16001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Submarinos y embarcaciones pesqueras</a:t>
                      </a: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26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*A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Los buques no necesitan informar a los submarinos de la presencia de embarcaciones pesqueras (ver artículo 2.1.13 y 2.1.14)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3187168"/>
                  </a:ext>
                </a:extLst>
              </a:tr>
              <a:tr h="16001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*B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Las embarcaciones pesqueras que no se encuentren efectuando actividades de pesca NO DEBEN ser tratadas como embarcaciones de pesca para los efectos del artículo 2.1.13.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2678378"/>
                  </a:ext>
                </a:extLst>
              </a:tr>
              <a:tr h="16001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*C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Permanecer al menos a (…..) yardas alejado de las embarcaciones pesqueras que estén efectuando actividades de pesca. Con el propósito de asistir a los submarinos en la identificación  de las embarcaciones pesqueras, y mantener la distancia requerida de separación, los buques DEBEN informar a los submarinos cuando una embarcación pesquera, que se encuentre efectuando actividades de pesca, se aproxime a menos de (…..) yardas de la posición estimada del submarino.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881011"/>
                  </a:ext>
                </a:extLst>
              </a:tr>
              <a:tr h="16001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lang="es-ES"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ES" sz="1400" b="1" u="none" strike="noStrike" cap="none" dirty="0">
                          <a:latin typeface="Century Gothic"/>
                          <a:sym typeface="Century Gothic"/>
                        </a:rPr>
                        <a:t>*D</a:t>
                      </a:r>
                      <a:endParaRPr sz="1400" b="1" u="none" strike="noStrike" cap="none" dirty="0">
                        <a:latin typeface="Century Gothic"/>
                        <a:sym typeface="Century Gothic"/>
                      </a:endParaRP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s-ES" sz="1400" u="none" strike="noStrike" cap="none" dirty="0">
                          <a:latin typeface="Century Gothic"/>
                          <a:sym typeface="Century Gothic"/>
                        </a:rPr>
                        <a:t>Evitar las embarcaciones pesqueras es a criterio del Comandante del submarino.</a:t>
                      </a:r>
                    </a:p>
                  </a:txBody>
                  <a:tcPr marL="32650" marR="32650" marT="24500" marB="2450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8197594"/>
                  </a:ext>
                </a:extLst>
              </a:tr>
            </a:tbl>
          </a:graphicData>
        </a:graphic>
      </p:graphicFrame>
      <p:sp>
        <p:nvSpPr>
          <p:cNvPr id="602" name="Google Shape;602;g27589d9a249_12_373">
            <a:extLst>
              <a:ext uri="{FF2B5EF4-FFF2-40B4-BE49-F238E27FC236}">
                <a16:creationId xmlns:a16="http://schemas.microsoft.com/office/drawing/2014/main" id="{4C4081D1-96E7-DE9B-CF9E-6B3D64CAC83A}"/>
              </a:ext>
            </a:extLst>
          </p:cNvPr>
          <p:cNvSpPr/>
          <p:nvPr/>
        </p:nvSpPr>
        <p:spPr>
          <a:xfrm>
            <a:off x="949956" y="1066571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3" name="Google Shape;603;g27589d9a249_12_373">
            <a:extLst>
              <a:ext uri="{FF2B5EF4-FFF2-40B4-BE49-F238E27FC236}">
                <a16:creationId xmlns:a16="http://schemas.microsoft.com/office/drawing/2014/main" id="{1E906C16-59B1-E81F-D015-49CC8DA1CCCA}"/>
              </a:ext>
            </a:extLst>
          </p:cNvPr>
          <p:cNvSpPr/>
          <p:nvPr/>
        </p:nvSpPr>
        <p:spPr>
          <a:xfrm>
            <a:off x="3151893" y="107682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4" name="Google Shape;604;g27589d9a249_12_373">
            <a:extLst>
              <a:ext uri="{FF2B5EF4-FFF2-40B4-BE49-F238E27FC236}">
                <a16:creationId xmlns:a16="http://schemas.microsoft.com/office/drawing/2014/main" id="{BFA82E85-2D87-C75E-71F0-67B581F6DB35}"/>
              </a:ext>
            </a:extLst>
          </p:cNvPr>
          <p:cNvSpPr/>
          <p:nvPr/>
        </p:nvSpPr>
        <p:spPr>
          <a:xfrm>
            <a:off x="5375626" y="1076302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5" name="Google Shape;605;g27589d9a249_12_373">
            <a:extLst>
              <a:ext uri="{FF2B5EF4-FFF2-40B4-BE49-F238E27FC236}">
                <a16:creationId xmlns:a16="http://schemas.microsoft.com/office/drawing/2014/main" id="{FEE4CC70-BB9C-32D3-AA17-9931404B46C4}"/>
              </a:ext>
            </a:extLst>
          </p:cNvPr>
          <p:cNvSpPr/>
          <p:nvPr/>
        </p:nvSpPr>
        <p:spPr>
          <a:xfrm>
            <a:off x="4273514" y="1076304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6" name="Google Shape;606;g27589d9a249_12_373">
            <a:extLst>
              <a:ext uri="{FF2B5EF4-FFF2-40B4-BE49-F238E27FC236}">
                <a16:creationId xmlns:a16="http://schemas.microsoft.com/office/drawing/2014/main" id="{D62E046B-44D1-CE3F-581D-E93E42C66D4A}"/>
              </a:ext>
            </a:extLst>
          </p:cNvPr>
          <p:cNvSpPr/>
          <p:nvPr/>
        </p:nvSpPr>
        <p:spPr>
          <a:xfrm>
            <a:off x="6382570" y="1076302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7" name="Google Shape;607;g27589d9a249_12_373">
            <a:extLst>
              <a:ext uri="{FF2B5EF4-FFF2-40B4-BE49-F238E27FC236}">
                <a16:creationId xmlns:a16="http://schemas.microsoft.com/office/drawing/2014/main" id="{B01C03BC-D90D-01FC-D821-217DE395113E}"/>
              </a:ext>
            </a:extLst>
          </p:cNvPr>
          <p:cNvSpPr/>
          <p:nvPr/>
        </p:nvSpPr>
        <p:spPr>
          <a:xfrm>
            <a:off x="7495565" y="1073423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8" name="Google Shape;608;g27589d9a249_12_373">
            <a:extLst>
              <a:ext uri="{FF2B5EF4-FFF2-40B4-BE49-F238E27FC236}">
                <a16:creationId xmlns:a16="http://schemas.microsoft.com/office/drawing/2014/main" id="{ABE5DCB0-0DE6-2E1E-89F8-8F866F44542F}"/>
              </a:ext>
            </a:extLst>
          </p:cNvPr>
          <p:cNvSpPr/>
          <p:nvPr/>
        </p:nvSpPr>
        <p:spPr>
          <a:xfrm>
            <a:off x="8600542" y="107249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9" name="Google Shape;609;g27589d9a249_12_373">
            <a:extLst>
              <a:ext uri="{FF2B5EF4-FFF2-40B4-BE49-F238E27FC236}">
                <a16:creationId xmlns:a16="http://schemas.microsoft.com/office/drawing/2014/main" id="{2929D2E2-3458-9308-CEEA-2E3F590AF640}"/>
              </a:ext>
            </a:extLst>
          </p:cNvPr>
          <p:cNvSpPr/>
          <p:nvPr/>
        </p:nvSpPr>
        <p:spPr>
          <a:xfrm>
            <a:off x="2046916" y="107486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0" name="Google Shape;610;g27589d9a249_12_373">
            <a:extLst>
              <a:ext uri="{FF2B5EF4-FFF2-40B4-BE49-F238E27FC236}">
                <a16:creationId xmlns:a16="http://schemas.microsoft.com/office/drawing/2014/main" id="{E899394A-DAFB-5C85-8103-86DC984327E2}"/>
              </a:ext>
            </a:extLst>
          </p:cNvPr>
          <p:cNvSpPr/>
          <p:nvPr/>
        </p:nvSpPr>
        <p:spPr>
          <a:xfrm>
            <a:off x="9679866" y="108007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11" name="Google Shape;611;g27589d9a249_12_373">
            <a:extLst>
              <a:ext uri="{FF2B5EF4-FFF2-40B4-BE49-F238E27FC236}">
                <a16:creationId xmlns:a16="http://schemas.microsoft.com/office/drawing/2014/main" id="{98EAD2D7-A1CF-0C8F-EA6B-63FE8F07ABE7}"/>
              </a:ext>
            </a:extLst>
          </p:cNvPr>
          <p:cNvSpPr txBox="1"/>
          <p:nvPr/>
        </p:nvSpPr>
        <p:spPr>
          <a:xfrm>
            <a:off x="949957" y="14286"/>
            <a:ext cx="9679944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 SERIE 20 21</a:t>
            </a:r>
            <a:endParaRPr sz="4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67163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3" name="Google Shape;633;g2765ad3a307_9_25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03843" y="1615907"/>
            <a:ext cx="6422880" cy="336260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34" name="Google Shape;634;g2765ad3a307_9_258"/>
          <p:cNvCxnSpPr/>
          <p:nvPr/>
        </p:nvCxnSpPr>
        <p:spPr>
          <a:xfrm flipH="1">
            <a:off x="1546456" y="2693596"/>
            <a:ext cx="72611" cy="3097833"/>
          </a:xfrm>
          <a:prstGeom prst="straightConnector1">
            <a:avLst/>
          </a:prstGeom>
          <a:noFill/>
          <a:ln w="1905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5" name="Google Shape;635;g2765ad3a307_9_258"/>
          <p:cNvSpPr txBox="1"/>
          <p:nvPr/>
        </p:nvSpPr>
        <p:spPr>
          <a:xfrm>
            <a:off x="949957" y="14286"/>
            <a:ext cx="9679944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RELAJACIONES</a:t>
            </a:r>
            <a:endParaRPr sz="4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37" name="Google Shape;637;g2765ad3a307_9_258"/>
          <p:cNvCxnSpPr/>
          <p:nvPr/>
        </p:nvCxnSpPr>
        <p:spPr>
          <a:xfrm flipH="1">
            <a:off x="995220" y="3054399"/>
            <a:ext cx="72611" cy="3097833"/>
          </a:xfrm>
          <a:prstGeom prst="straightConnector1">
            <a:avLst/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8" name="Google Shape;638;g2765ad3a307_9_258"/>
          <p:cNvSpPr/>
          <p:nvPr/>
        </p:nvSpPr>
        <p:spPr>
          <a:xfrm>
            <a:off x="1041937" y="2694538"/>
            <a:ext cx="4508692" cy="412057"/>
          </a:xfrm>
          <a:custGeom>
            <a:avLst/>
            <a:gdLst/>
            <a:ahLst/>
            <a:cxnLst/>
            <a:rect l="l" t="t" r="r" b="b"/>
            <a:pathLst>
              <a:path w="4508692" h="536985" extrusionOk="0">
                <a:moveTo>
                  <a:pt x="557561" y="0"/>
                </a:moveTo>
                <a:lnTo>
                  <a:pt x="4508692" y="0"/>
                </a:lnTo>
                <a:lnTo>
                  <a:pt x="3939981" y="536985"/>
                </a:lnTo>
                <a:lnTo>
                  <a:pt x="0" y="503531"/>
                </a:lnTo>
                <a:lnTo>
                  <a:pt x="557561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 w="254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g2765ad3a307_9_258"/>
          <p:cNvSpPr/>
          <p:nvPr/>
        </p:nvSpPr>
        <p:spPr>
          <a:xfrm>
            <a:off x="6464669" y="5190926"/>
            <a:ext cx="2436175" cy="902562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Profundidad de seguridad 55 </a:t>
            </a:r>
            <a:r>
              <a:rPr lang="es-CL" sz="1800" b="1" i="0" u="none" strike="noStrike" cap="none" dirty="0" err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mts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0" name="Google Shape;640;g2765ad3a307_9_258"/>
          <p:cNvSpPr/>
          <p:nvPr/>
        </p:nvSpPr>
        <p:spPr>
          <a:xfrm>
            <a:off x="9265061" y="5197481"/>
            <a:ext cx="2436175" cy="902562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Sonda mínima de Carta </a:t>
            </a:r>
            <a:r>
              <a:rPr lang="es-CL" sz="1800" b="1" dirty="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82</a:t>
            </a:r>
            <a:r>
              <a:rPr lang="es-CL" sz="1800" b="1" i="0" u="none" strike="noStrike" cap="none" dirty="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lang="es-CL" sz="1800" b="1" i="0" u="none" strike="noStrike" cap="none" dirty="0" err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mts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1" name="Google Shape;641;g2765ad3a307_9_258"/>
          <p:cNvSpPr/>
          <p:nvPr/>
        </p:nvSpPr>
        <p:spPr>
          <a:xfrm>
            <a:off x="966599" y="5813910"/>
            <a:ext cx="4508692" cy="378971"/>
          </a:xfrm>
          <a:custGeom>
            <a:avLst/>
            <a:gdLst/>
            <a:ahLst/>
            <a:cxnLst/>
            <a:rect l="l" t="t" r="r" b="b"/>
            <a:pathLst>
              <a:path w="4508692" h="536985" extrusionOk="0">
                <a:moveTo>
                  <a:pt x="557561" y="0"/>
                </a:moveTo>
                <a:lnTo>
                  <a:pt x="4508692" y="0"/>
                </a:lnTo>
                <a:lnTo>
                  <a:pt x="3939981" y="536985"/>
                </a:lnTo>
                <a:lnTo>
                  <a:pt x="0" y="503531"/>
                </a:lnTo>
                <a:lnTo>
                  <a:pt x="557561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 w="254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2" name="Google Shape;642;g2765ad3a307_9_258"/>
          <p:cNvSpPr txBox="1"/>
          <p:nvPr/>
        </p:nvSpPr>
        <p:spPr>
          <a:xfrm>
            <a:off x="10356574" y="4906855"/>
            <a:ext cx="224105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REF. MXP-1E (V)7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3" name="Google Shape;643;g2765ad3a307_9_258"/>
          <p:cNvSpPr/>
          <p:nvPr/>
        </p:nvSpPr>
        <p:spPr>
          <a:xfrm>
            <a:off x="949956" y="1066571"/>
            <a:ext cx="1112524" cy="432048"/>
          </a:xfrm>
          <a:prstGeom prst="chevron">
            <a:avLst>
              <a:gd name="adj" fmla="val 30158"/>
            </a:avLst>
          </a:prstGeom>
          <a:solidFill>
            <a:srgbClr val="D8D8D8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4" name="Google Shape;644;g2765ad3a307_9_258"/>
          <p:cNvSpPr/>
          <p:nvPr/>
        </p:nvSpPr>
        <p:spPr>
          <a:xfrm>
            <a:off x="3151893" y="107682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5" name="Google Shape;645;g2765ad3a307_9_258"/>
          <p:cNvSpPr/>
          <p:nvPr/>
        </p:nvSpPr>
        <p:spPr>
          <a:xfrm>
            <a:off x="5375626" y="1076302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6" name="Google Shape;646;g2765ad3a307_9_258"/>
          <p:cNvSpPr/>
          <p:nvPr/>
        </p:nvSpPr>
        <p:spPr>
          <a:xfrm>
            <a:off x="4273514" y="1076304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7" name="Google Shape;647;g2765ad3a307_9_258"/>
          <p:cNvSpPr/>
          <p:nvPr/>
        </p:nvSpPr>
        <p:spPr>
          <a:xfrm>
            <a:off x="6382570" y="1076302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8" name="Google Shape;648;g2765ad3a307_9_258"/>
          <p:cNvSpPr/>
          <p:nvPr/>
        </p:nvSpPr>
        <p:spPr>
          <a:xfrm>
            <a:off x="7495565" y="1073423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9" name="Google Shape;649;g2765ad3a307_9_258"/>
          <p:cNvSpPr/>
          <p:nvPr/>
        </p:nvSpPr>
        <p:spPr>
          <a:xfrm>
            <a:off x="8600542" y="107249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0" name="Google Shape;650;g2765ad3a307_9_258"/>
          <p:cNvSpPr/>
          <p:nvPr/>
        </p:nvSpPr>
        <p:spPr>
          <a:xfrm>
            <a:off x="2046916" y="107486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1" name="Google Shape;651;g2765ad3a307_9_258"/>
          <p:cNvSpPr/>
          <p:nvPr/>
        </p:nvSpPr>
        <p:spPr>
          <a:xfrm>
            <a:off x="9679866" y="108007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2" name="Google Shape;652;g2765ad3a307_9_258"/>
          <p:cNvSpPr/>
          <p:nvPr/>
        </p:nvSpPr>
        <p:spPr>
          <a:xfrm>
            <a:off x="1031526" y="3474079"/>
            <a:ext cx="4508692" cy="412057"/>
          </a:xfrm>
          <a:custGeom>
            <a:avLst/>
            <a:gdLst/>
            <a:ahLst/>
            <a:cxnLst/>
            <a:rect l="l" t="t" r="r" b="b"/>
            <a:pathLst>
              <a:path w="4508692" h="536985" extrusionOk="0">
                <a:moveTo>
                  <a:pt x="557561" y="0"/>
                </a:moveTo>
                <a:lnTo>
                  <a:pt x="4508692" y="0"/>
                </a:lnTo>
                <a:lnTo>
                  <a:pt x="3939981" y="536985"/>
                </a:lnTo>
                <a:lnTo>
                  <a:pt x="0" y="503531"/>
                </a:lnTo>
                <a:lnTo>
                  <a:pt x="557561" y="0"/>
                </a:lnTo>
                <a:close/>
              </a:path>
            </a:pathLst>
          </a:custGeom>
          <a:solidFill>
            <a:srgbClr val="00B0F0">
              <a:alpha val="60784"/>
            </a:srgbClr>
          </a:solidFill>
          <a:ln w="254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3" name="Google Shape;653;g2765ad3a307_9_258"/>
          <p:cNvSpPr/>
          <p:nvPr/>
        </p:nvSpPr>
        <p:spPr>
          <a:xfrm>
            <a:off x="977063" y="4898612"/>
            <a:ext cx="4508692" cy="412057"/>
          </a:xfrm>
          <a:custGeom>
            <a:avLst/>
            <a:gdLst/>
            <a:ahLst/>
            <a:cxnLst/>
            <a:rect l="l" t="t" r="r" b="b"/>
            <a:pathLst>
              <a:path w="4508692" h="536985" extrusionOk="0">
                <a:moveTo>
                  <a:pt x="557561" y="0"/>
                </a:moveTo>
                <a:lnTo>
                  <a:pt x="4508692" y="0"/>
                </a:lnTo>
                <a:lnTo>
                  <a:pt x="3939981" y="536985"/>
                </a:lnTo>
                <a:lnTo>
                  <a:pt x="0" y="503531"/>
                </a:lnTo>
                <a:lnTo>
                  <a:pt x="557561" y="0"/>
                </a:lnTo>
                <a:close/>
              </a:path>
            </a:pathLst>
          </a:custGeom>
          <a:solidFill>
            <a:srgbClr val="0070C0">
              <a:alpha val="60784"/>
            </a:srgbClr>
          </a:solidFill>
          <a:ln w="254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4" name="Google Shape;654;g2765ad3a307_9_258"/>
          <p:cNvSpPr txBox="1"/>
          <p:nvPr/>
        </p:nvSpPr>
        <p:spPr>
          <a:xfrm>
            <a:off x="976933" y="4744474"/>
            <a:ext cx="161170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SSK HEIGHT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5" name="Google Shape;655;g2765ad3a307_9_258"/>
          <p:cNvSpPr/>
          <p:nvPr/>
        </p:nvSpPr>
        <p:spPr>
          <a:xfrm>
            <a:off x="741066" y="4664240"/>
            <a:ext cx="167734" cy="467628"/>
          </a:xfrm>
          <a:prstGeom prst="upDown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6" name="Google Shape;656;g2765ad3a307_9_258"/>
          <p:cNvSpPr/>
          <p:nvPr/>
        </p:nvSpPr>
        <p:spPr>
          <a:xfrm>
            <a:off x="741066" y="3986704"/>
            <a:ext cx="167734" cy="467628"/>
          </a:xfrm>
          <a:prstGeom prst="up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7" name="Google Shape;657;g2765ad3a307_9_258"/>
          <p:cNvSpPr/>
          <p:nvPr/>
        </p:nvSpPr>
        <p:spPr>
          <a:xfrm>
            <a:off x="741066" y="3198191"/>
            <a:ext cx="167734" cy="467628"/>
          </a:xfrm>
          <a:prstGeom prst="upDown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g2765ad3a307_9_258"/>
          <p:cNvSpPr/>
          <p:nvPr/>
        </p:nvSpPr>
        <p:spPr>
          <a:xfrm>
            <a:off x="741066" y="5430914"/>
            <a:ext cx="167734" cy="467628"/>
          </a:xfrm>
          <a:prstGeom prst="upDownArrow">
            <a:avLst>
              <a:gd name="adj1" fmla="val 50000"/>
              <a:gd name="adj2" fmla="val 50000"/>
            </a:avLst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9" name="Google Shape;659;g2765ad3a307_9_258"/>
          <p:cNvSpPr txBox="1"/>
          <p:nvPr/>
        </p:nvSpPr>
        <p:spPr>
          <a:xfrm>
            <a:off x="-69543" y="3294972"/>
            <a:ext cx="898468" cy="26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1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38 MTS</a:t>
            </a: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0" name="Google Shape;660;g2765ad3a307_9_258"/>
          <p:cNvSpPr txBox="1"/>
          <p:nvPr/>
        </p:nvSpPr>
        <p:spPr>
          <a:xfrm>
            <a:off x="-69543" y="4765052"/>
            <a:ext cx="898468" cy="26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1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12 MTS</a:t>
            </a: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1" name="Google Shape;661;g2765ad3a307_9_258" descr="Submarino tipo 209 Modelo 3D $120 - .3ds .fbx .flt .lwo .max .obj .xsi -  Free3D"/>
          <p:cNvPicPr preferRelativeResize="0"/>
          <p:nvPr/>
        </p:nvPicPr>
        <p:blipFill rotWithShape="1">
          <a:blip r:embed="rId8">
            <a:alphaModFix/>
          </a:blip>
          <a:srcRect t="26758"/>
          <a:stretch/>
        </p:blipFill>
        <p:spPr>
          <a:xfrm rot="167510">
            <a:off x="2312688" y="4209473"/>
            <a:ext cx="1745732" cy="1127901"/>
          </a:xfrm>
          <a:prstGeom prst="rect">
            <a:avLst/>
          </a:prstGeom>
          <a:noFill/>
          <a:ln>
            <a:noFill/>
          </a:ln>
        </p:spPr>
      </p:pic>
      <p:sp>
        <p:nvSpPr>
          <p:cNvPr id="662" name="Google Shape;662;g2765ad3a307_9_258"/>
          <p:cNvSpPr/>
          <p:nvPr/>
        </p:nvSpPr>
        <p:spPr>
          <a:xfrm>
            <a:off x="977063" y="4183348"/>
            <a:ext cx="4508692" cy="412057"/>
          </a:xfrm>
          <a:custGeom>
            <a:avLst/>
            <a:gdLst/>
            <a:ahLst/>
            <a:cxnLst/>
            <a:rect l="l" t="t" r="r" b="b"/>
            <a:pathLst>
              <a:path w="4508692" h="536985" extrusionOk="0">
                <a:moveTo>
                  <a:pt x="557561" y="0"/>
                </a:moveTo>
                <a:lnTo>
                  <a:pt x="4508692" y="0"/>
                </a:lnTo>
                <a:lnTo>
                  <a:pt x="3939981" y="536985"/>
                </a:lnTo>
                <a:lnTo>
                  <a:pt x="0" y="503531"/>
                </a:lnTo>
                <a:lnTo>
                  <a:pt x="557561" y="0"/>
                </a:lnTo>
                <a:close/>
              </a:path>
            </a:pathLst>
          </a:custGeom>
          <a:solidFill>
            <a:schemeClr val="accent5">
              <a:alpha val="60784"/>
            </a:schemeClr>
          </a:solidFill>
          <a:ln w="254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3" name="Google Shape;663;g2765ad3a307_9_258"/>
          <p:cNvSpPr txBox="1"/>
          <p:nvPr/>
        </p:nvSpPr>
        <p:spPr>
          <a:xfrm>
            <a:off x="-69543" y="4094113"/>
            <a:ext cx="898468" cy="26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1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0</a:t>
            </a:r>
            <a:r>
              <a:rPr lang="es-CL" sz="11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 MTS</a:t>
            </a: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4" name="Google Shape;664;g2765ad3a307_9_258"/>
          <p:cNvSpPr txBox="1"/>
          <p:nvPr/>
        </p:nvSpPr>
        <p:spPr>
          <a:xfrm>
            <a:off x="649629" y="4041296"/>
            <a:ext cx="137652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UVSS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5" name="Google Shape;665;g2765ad3a307_9_258"/>
          <p:cNvSpPr txBox="1"/>
          <p:nvPr/>
        </p:nvSpPr>
        <p:spPr>
          <a:xfrm>
            <a:off x="655917" y="3292894"/>
            <a:ext cx="137652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DRAFT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6" name="Google Shape;666;g2765ad3a307_9_258"/>
          <p:cNvSpPr txBox="1"/>
          <p:nvPr/>
        </p:nvSpPr>
        <p:spPr>
          <a:xfrm>
            <a:off x="1009625" y="5461210"/>
            <a:ext cx="1611708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BVSS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7" name="Google Shape;667;g2765ad3a307_9_258"/>
          <p:cNvSpPr txBox="1"/>
          <p:nvPr/>
        </p:nvSpPr>
        <p:spPr>
          <a:xfrm>
            <a:off x="-69543" y="5514734"/>
            <a:ext cx="898468" cy="26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1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27 MTS</a:t>
            </a:r>
            <a:endParaRPr sz="11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8" name="Google Shape;668;g2765ad3a307_9_258" descr="Clase Oliver Hazard Perry Fragata Modelo 3D"/>
          <p:cNvPicPr preferRelativeResize="0"/>
          <p:nvPr/>
        </p:nvPicPr>
        <p:blipFill rotWithShape="1">
          <a:blip r:embed="rId9">
            <a:alphaModFix/>
          </a:blip>
          <a:srcRect t="29671" b="33897"/>
          <a:stretch/>
        </p:blipFill>
        <p:spPr>
          <a:xfrm>
            <a:off x="1284415" y="1802142"/>
            <a:ext cx="3888087" cy="1416505"/>
          </a:xfrm>
          <a:prstGeom prst="rect">
            <a:avLst/>
          </a:prstGeom>
          <a:noFill/>
          <a:ln>
            <a:noFill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72">
          <a:extLst>
            <a:ext uri="{FF2B5EF4-FFF2-40B4-BE49-F238E27FC236}">
              <a16:creationId xmlns:a16="http://schemas.microsoft.com/office/drawing/2014/main" id="{D0CC32D0-E0EA-D53D-3A5E-3A7E09760F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11">
            <a:extLst>
              <a:ext uri="{FF2B5EF4-FFF2-40B4-BE49-F238E27FC236}">
                <a16:creationId xmlns:a16="http://schemas.microsoft.com/office/drawing/2014/main" id="{402280E3-6B0D-0E3A-EFA8-A63751F49147}"/>
              </a:ext>
            </a:extLst>
          </p:cNvPr>
          <p:cNvSpPr/>
          <p:nvPr/>
        </p:nvSpPr>
        <p:spPr>
          <a:xfrm>
            <a:off x="949956" y="1066571"/>
            <a:ext cx="1112524" cy="432048"/>
          </a:xfrm>
          <a:prstGeom prst="chevron">
            <a:avLst>
              <a:gd name="adj" fmla="val 30158"/>
            </a:avLst>
          </a:prstGeom>
          <a:solidFill>
            <a:srgbClr val="D8D8D8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4" name="Google Shape;674;p11">
            <a:extLst>
              <a:ext uri="{FF2B5EF4-FFF2-40B4-BE49-F238E27FC236}">
                <a16:creationId xmlns:a16="http://schemas.microsoft.com/office/drawing/2014/main" id="{5C2B2731-0243-BDC1-676F-B1011D10A817}"/>
              </a:ext>
            </a:extLst>
          </p:cNvPr>
          <p:cNvSpPr/>
          <p:nvPr/>
        </p:nvSpPr>
        <p:spPr>
          <a:xfrm>
            <a:off x="3151893" y="107682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5" name="Google Shape;675;p11">
            <a:extLst>
              <a:ext uri="{FF2B5EF4-FFF2-40B4-BE49-F238E27FC236}">
                <a16:creationId xmlns:a16="http://schemas.microsoft.com/office/drawing/2014/main" id="{64994C77-8BE9-EFBD-3F7B-6F7907133F89}"/>
              </a:ext>
            </a:extLst>
          </p:cNvPr>
          <p:cNvSpPr/>
          <p:nvPr/>
        </p:nvSpPr>
        <p:spPr>
          <a:xfrm>
            <a:off x="5375626" y="1076302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6" name="Google Shape;676;p11">
            <a:extLst>
              <a:ext uri="{FF2B5EF4-FFF2-40B4-BE49-F238E27FC236}">
                <a16:creationId xmlns:a16="http://schemas.microsoft.com/office/drawing/2014/main" id="{BC81F96B-6675-3848-14DF-C2833AF5BFBD}"/>
              </a:ext>
            </a:extLst>
          </p:cNvPr>
          <p:cNvSpPr/>
          <p:nvPr/>
        </p:nvSpPr>
        <p:spPr>
          <a:xfrm>
            <a:off x="4273514" y="1076304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7" name="Google Shape;677;p11">
            <a:extLst>
              <a:ext uri="{FF2B5EF4-FFF2-40B4-BE49-F238E27FC236}">
                <a16:creationId xmlns:a16="http://schemas.microsoft.com/office/drawing/2014/main" id="{C04D86A0-1EF9-DCD2-9870-C8684B6072F3}"/>
              </a:ext>
            </a:extLst>
          </p:cNvPr>
          <p:cNvSpPr/>
          <p:nvPr/>
        </p:nvSpPr>
        <p:spPr>
          <a:xfrm>
            <a:off x="6382570" y="1076302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8" name="Google Shape;678;p11">
            <a:extLst>
              <a:ext uri="{FF2B5EF4-FFF2-40B4-BE49-F238E27FC236}">
                <a16:creationId xmlns:a16="http://schemas.microsoft.com/office/drawing/2014/main" id="{613ED947-044E-50D8-55A5-B29D6A03A572}"/>
              </a:ext>
            </a:extLst>
          </p:cNvPr>
          <p:cNvSpPr/>
          <p:nvPr/>
        </p:nvSpPr>
        <p:spPr>
          <a:xfrm>
            <a:off x="7495565" y="1073423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9" name="Google Shape;679;p11">
            <a:extLst>
              <a:ext uri="{FF2B5EF4-FFF2-40B4-BE49-F238E27FC236}">
                <a16:creationId xmlns:a16="http://schemas.microsoft.com/office/drawing/2014/main" id="{40EAB7C6-190F-3550-AA90-18F8DD0CA9B2}"/>
              </a:ext>
            </a:extLst>
          </p:cNvPr>
          <p:cNvSpPr/>
          <p:nvPr/>
        </p:nvSpPr>
        <p:spPr>
          <a:xfrm>
            <a:off x="8600542" y="107249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0" name="Google Shape;680;p11">
            <a:extLst>
              <a:ext uri="{FF2B5EF4-FFF2-40B4-BE49-F238E27FC236}">
                <a16:creationId xmlns:a16="http://schemas.microsoft.com/office/drawing/2014/main" id="{4576F877-033B-87F0-36E2-8584D99A624A}"/>
              </a:ext>
            </a:extLst>
          </p:cNvPr>
          <p:cNvSpPr/>
          <p:nvPr/>
        </p:nvSpPr>
        <p:spPr>
          <a:xfrm>
            <a:off x="2046916" y="107486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1" name="Google Shape;681;p11">
            <a:extLst>
              <a:ext uri="{FF2B5EF4-FFF2-40B4-BE49-F238E27FC236}">
                <a16:creationId xmlns:a16="http://schemas.microsoft.com/office/drawing/2014/main" id="{F75B1842-BA6B-AE31-190F-538ABD2000D5}"/>
              </a:ext>
            </a:extLst>
          </p:cNvPr>
          <p:cNvSpPr/>
          <p:nvPr/>
        </p:nvSpPr>
        <p:spPr>
          <a:xfrm>
            <a:off x="9679866" y="108007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2" name="Google Shape;682;p11">
            <a:extLst>
              <a:ext uri="{FF2B5EF4-FFF2-40B4-BE49-F238E27FC236}">
                <a16:creationId xmlns:a16="http://schemas.microsoft.com/office/drawing/2014/main" id="{13D96B29-9B7A-9169-7C36-E3DD15AA910D}"/>
              </a:ext>
            </a:extLst>
          </p:cNvPr>
          <p:cNvSpPr txBox="1"/>
          <p:nvPr/>
        </p:nvSpPr>
        <p:spPr>
          <a:xfrm>
            <a:off x="850900" y="-18297"/>
            <a:ext cx="9842500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s-CL" sz="4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INSTRUCCIONES</a:t>
            </a:r>
            <a:endParaRPr sz="2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3" name="Google Shape;683;p11">
            <a:extLst>
              <a:ext uri="{FF2B5EF4-FFF2-40B4-BE49-F238E27FC236}">
                <a16:creationId xmlns:a16="http://schemas.microsoft.com/office/drawing/2014/main" id="{026BECB2-9117-1CC2-9E92-3D8D43C36CB7}"/>
              </a:ext>
            </a:extLst>
          </p:cNvPr>
          <p:cNvSpPr/>
          <p:nvPr/>
        </p:nvSpPr>
        <p:spPr>
          <a:xfrm>
            <a:off x="2495616" y="1849531"/>
            <a:ext cx="9147748" cy="432048"/>
          </a:xfrm>
          <a:prstGeom prst="rect">
            <a:avLst/>
          </a:prstGeom>
          <a:solidFill>
            <a:srgbClr val="F2F2F2"/>
          </a:solidFill>
          <a:ln w="2540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/>
              <a:t>Submarinos deben simular ataques y contraataques cuando se presente la oportunidad. </a:t>
            </a:r>
            <a:endParaRPr dirty="0"/>
          </a:p>
        </p:txBody>
      </p:sp>
      <p:sp>
        <p:nvSpPr>
          <p:cNvPr id="685" name="Google Shape;685;p11">
            <a:extLst>
              <a:ext uri="{FF2B5EF4-FFF2-40B4-BE49-F238E27FC236}">
                <a16:creationId xmlns:a16="http://schemas.microsoft.com/office/drawing/2014/main" id="{EE73ED3F-B10E-CDAD-B6FC-03D13BB565E0}"/>
              </a:ext>
            </a:extLst>
          </p:cNvPr>
          <p:cNvSpPr/>
          <p:nvPr/>
        </p:nvSpPr>
        <p:spPr>
          <a:xfrm>
            <a:off x="2500411" y="2346495"/>
            <a:ext cx="9147748" cy="432048"/>
          </a:xfrm>
          <a:prstGeom prst="rect">
            <a:avLst/>
          </a:prstGeom>
          <a:solidFill>
            <a:srgbClr val="F2F2F2"/>
          </a:solidFill>
          <a:ln w="2540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>
                <a:solidFill>
                  <a:schemeClr val="dk1"/>
                </a:solidFill>
              </a:rPr>
              <a:t>Debe marcar los ataques simulados por medio de UWT o SST sin disparar bengalas verdes.</a:t>
            </a:r>
            <a:endParaRPr dirty="0"/>
          </a:p>
        </p:txBody>
      </p:sp>
      <p:sp>
        <p:nvSpPr>
          <p:cNvPr id="688" name="Google Shape;688;p11">
            <a:extLst>
              <a:ext uri="{FF2B5EF4-FFF2-40B4-BE49-F238E27FC236}">
                <a16:creationId xmlns:a16="http://schemas.microsoft.com/office/drawing/2014/main" id="{CCF5F68D-21AF-278D-63E9-3B73FE56D479}"/>
              </a:ext>
            </a:extLst>
          </p:cNvPr>
          <p:cNvSpPr/>
          <p:nvPr/>
        </p:nvSpPr>
        <p:spPr>
          <a:xfrm>
            <a:off x="865633" y="1844467"/>
            <a:ext cx="1646353" cy="423222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141</a:t>
            </a:r>
            <a:endParaRPr sz="18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9" name="Google Shape;689;p11">
            <a:extLst>
              <a:ext uri="{FF2B5EF4-FFF2-40B4-BE49-F238E27FC236}">
                <a16:creationId xmlns:a16="http://schemas.microsoft.com/office/drawing/2014/main" id="{24245A8B-3E16-95A7-D1EB-6C4F257802C9}"/>
              </a:ext>
            </a:extLst>
          </p:cNvPr>
          <p:cNvSpPr/>
          <p:nvPr/>
        </p:nvSpPr>
        <p:spPr>
          <a:xfrm>
            <a:off x="863462" y="2342014"/>
            <a:ext cx="1646353" cy="436529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142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3" name="Google Shape;693;p11">
            <a:extLst>
              <a:ext uri="{FF2B5EF4-FFF2-40B4-BE49-F238E27FC236}">
                <a16:creationId xmlns:a16="http://schemas.microsoft.com/office/drawing/2014/main" id="{8644057A-1793-01D4-53CB-57E7C186EE67}"/>
              </a:ext>
            </a:extLst>
          </p:cNvPr>
          <p:cNvSpPr txBox="1"/>
          <p:nvPr/>
        </p:nvSpPr>
        <p:spPr>
          <a:xfrm>
            <a:off x="510941" y="1530589"/>
            <a:ext cx="209223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SUBMARINOS</a:t>
            </a:r>
            <a:endParaRPr sz="1400" b="1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" name="Google Shape;723;p12">
            <a:extLst>
              <a:ext uri="{FF2B5EF4-FFF2-40B4-BE49-F238E27FC236}">
                <a16:creationId xmlns:a16="http://schemas.microsoft.com/office/drawing/2014/main" id="{2E53A5B0-1DE6-33C8-AC1F-C832C3AC087B}"/>
              </a:ext>
            </a:extLst>
          </p:cNvPr>
          <p:cNvSpPr txBox="1"/>
          <p:nvPr/>
        </p:nvSpPr>
        <p:spPr>
          <a:xfrm>
            <a:off x="359743" y="3256010"/>
            <a:ext cx="3077938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lang="es-ES" sz="18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CUERPO PRINCIPAL</a:t>
            </a:r>
            <a:endParaRPr sz="1800" b="1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" name="Google Shape;701;p12">
            <a:extLst>
              <a:ext uri="{FF2B5EF4-FFF2-40B4-BE49-F238E27FC236}">
                <a16:creationId xmlns:a16="http://schemas.microsoft.com/office/drawing/2014/main" id="{9B33CD8B-BCDC-0CEB-EBFF-BD9A83007651}"/>
              </a:ext>
            </a:extLst>
          </p:cNvPr>
          <p:cNvSpPr/>
          <p:nvPr/>
        </p:nvSpPr>
        <p:spPr>
          <a:xfrm>
            <a:off x="2527081" y="3567362"/>
            <a:ext cx="9147748" cy="432048"/>
          </a:xfrm>
          <a:prstGeom prst="rect">
            <a:avLst/>
          </a:prstGeom>
          <a:solidFill>
            <a:srgbClr val="EAE8EB"/>
          </a:solidFill>
          <a:ln w="2540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 pueden utilizar planes de </a:t>
            </a:r>
            <a:r>
              <a:rPr lang="es-CL" sz="14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zigzageo</a:t>
            </a:r>
            <a:r>
              <a:rPr lang="es-CL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  <p:sp>
        <p:nvSpPr>
          <p:cNvPr id="8" name="Google Shape;716;p12">
            <a:extLst>
              <a:ext uri="{FF2B5EF4-FFF2-40B4-BE49-F238E27FC236}">
                <a16:creationId xmlns:a16="http://schemas.microsoft.com/office/drawing/2014/main" id="{6E01CD1A-6E2C-43EE-063E-F08F12F84D59}"/>
              </a:ext>
            </a:extLst>
          </p:cNvPr>
          <p:cNvSpPr/>
          <p:nvPr/>
        </p:nvSpPr>
        <p:spPr>
          <a:xfrm>
            <a:off x="865633" y="3570171"/>
            <a:ext cx="1673678" cy="43204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205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" name="Google Shape;699;p12">
            <a:extLst>
              <a:ext uri="{FF2B5EF4-FFF2-40B4-BE49-F238E27FC236}">
                <a16:creationId xmlns:a16="http://schemas.microsoft.com/office/drawing/2014/main" id="{51706BFA-3D13-B7F5-EDDB-9DBF848AA4BB}"/>
              </a:ext>
            </a:extLst>
          </p:cNvPr>
          <p:cNvSpPr/>
          <p:nvPr/>
        </p:nvSpPr>
        <p:spPr>
          <a:xfrm>
            <a:off x="2527081" y="5060727"/>
            <a:ext cx="9147748" cy="396764"/>
          </a:xfrm>
          <a:prstGeom prst="rect">
            <a:avLst/>
          </a:prstGeom>
          <a:solidFill>
            <a:srgbClr val="EAE8EB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/>
              <a:t>El ejercicio finaliza al FINEX.</a:t>
            </a:r>
            <a:endParaRPr dirty="0"/>
          </a:p>
        </p:txBody>
      </p:sp>
      <p:sp>
        <p:nvSpPr>
          <p:cNvPr id="10" name="Google Shape;704;p12">
            <a:extLst>
              <a:ext uri="{FF2B5EF4-FFF2-40B4-BE49-F238E27FC236}">
                <a16:creationId xmlns:a16="http://schemas.microsoft.com/office/drawing/2014/main" id="{1F164C5E-03CD-2501-41D1-3B1ABBBF2C20}"/>
              </a:ext>
            </a:extLst>
          </p:cNvPr>
          <p:cNvSpPr txBox="1"/>
          <p:nvPr/>
        </p:nvSpPr>
        <p:spPr>
          <a:xfrm>
            <a:off x="508269" y="4729732"/>
            <a:ext cx="377581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TODOS LOS PARTICIPANTES</a:t>
            </a:r>
            <a:endParaRPr sz="1400" b="1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" name="Google Shape;706;p12">
            <a:extLst>
              <a:ext uri="{FF2B5EF4-FFF2-40B4-BE49-F238E27FC236}">
                <a16:creationId xmlns:a16="http://schemas.microsoft.com/office/drawing/2014/main" id="{ED9F6CC1-3C7E-F49F-29A8-0E24F260149C}"/>
              </a:ext>
            </a:extLst>
          </p:cNvPr>
          <p:cNvSpPr/>
          <p:nvPr/>
        </p:nvSpPr>
        <p:spPr>
          <a:xfrm>
            <a:off x="853404" y="5049149"/>
            <a:ext cx="1673678" cy="432047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601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" name="Google Shape;723;p12">
            <a:extLst>
              <a:ext uri="{FF2B5EF4-FFF2-40B4-BE49-F238E27FC236}">
                <a16:creationId xmlns:a16="http://schemas.microsoft.com/office/drawing/2014/main" id="{5D8BF52A-C2CD-DA7B-39B4-648BEA4446D8}"/>
              </a:ext>
            </a:extLst>
          </p:cNvPr>
          <p:cNvSpPr txBox="1"/>
          <p:nvPr/>
        </p:nvSpPr>
        <p:spPr>
          <a:xfrm>
            <a:off x="303938" y="3975508"/>
            <a:ext cx="209223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BUQUES   </a:t>
            </a:r>
            <a:endParaRPr sz="1400" b="1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" name="Google Shape;701;p12">
            <a:extLst>
              <a:ext uri="{FF2B5EF4-FFF2-40B4-BE49-F238E27FC236}">
                <a16:creationId xmlns:a16="http://schemas.microsoft.com/office/drawing/2014/main" id="{FB6DCB23-8164-5400-69AD-51FBDE7DFCF3}"/>
              </a:ext>
            </a:extLst>
          </p:cNvPr>
          <p:cNvSpPr/>
          <p:nvPr/>
        </p:nvSpPr>
        <p:spPr>
          <a:xfrm>
            <a:off x="2527081" y="4310683"/>
            <a:ext cx="9147748" cy="432048"/>
          </a:xfrm>
          <a:prstGeom prst="rect">
            <a:avLst/>
          </a:prstGeom>
          <a:solidFill>
            <a:srgbClr val="EAE8EB"/>
          </a:solidFill>
          <a:ln w="254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>
                <a:solidFill>
                  <a:schemeClr val="dk1"/>
                </a:solidFill>
              </a:rPr>
              <a:t>Unidades de la cortina pueden atacar al submarino de acuerdo a relajaciones.</a:t>
            </a:r>
            <a:endParaRPr dirty="0"/>
          </a:p>
        </p:txBody>
      </p:sp>
      <p:sp>
        <p:nvSpPr>
          <p:cNvPr id="16" name="Google Shape;716;p12">
            <a:extLst>
              <a:ext uri="{FF2B5EF4-FFF2-40B4-BE49-F238E27FC236}">
                <a16:creationId xmlns:a16="http://schemas.microsoft.com/office/drawing/2014/main" id="{B6D31620-84EF-AF5C-D23A-1730492F65F5}"/>
              </a:ext>
            </a:extLst>
          </p:cNvPr>
          <p:cNvSpPr/>
          <p:nvPr/>
        </p:nvSpPr>
        <p:spPr>
          <a:xfrm>
            <a:off x="865633" y="4313492"/>
            <a:ext cx="1673678" cy="432048"/>
          </a:xfrm>
          <a:prstGeom prst="roundRect">
            <a:avLst>
              <a:gd name="adj" fmla="val 16667"/>
            </a:avLst>
          </a:prstGeom>
          <a:solidFill>
            <a:schemeClr val="accent4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326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" name="Google Shape;685;p11">
            <a:extLst>
              <a:ext uri="{FF2B5EF4-FFF2-40B4-BE49-F238E27FC236}">
                <a16:creationId xmlns:a16="http://schemas.microsoft.com/office/drawing/2014/main" id="{174C29BC-D564-C15D-930F-826A46C9E3EF}"/>
              </a:ext>
            </a:extLst>
          </p:cNvPr>
          <p:cNvSpPr/>
          <p:nvPr/>
        </p:nvSpPr>
        <p:spPr>
          <a:xfrm>
            <a:off x="2490766" y="2822985"/>
            <a:ext cx="9147748" cy="432048"/>
          </a:xfrm>
          <a:prstGeom prst="rect">
            <a:avLst/>
          </a:prstGeom>
          <a:solidFill>
            <a:srgbClr val="F2F2F2"/>
          </a:solidFill>
          <a:ln w="2540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>
                <a:solidFill>
                  <a:schemeClr val="dk1"/>
                </a:solidFill>
              </a:rPr>
              <a:t>Sin restricciones de velocidad y rumbo para evadir.</a:t>
            </a:r>
            <a:endParaRPr dirty="0"/>
          </a:p>
        </p:txBody>
      </p:sp>
      <p:sp>
        <p:nvSpPr>
          <p:cNvPr id="3" name="Google Shape;689;p11">
            <a:extLst>
              <a:ext uri="{FF2B5EF4-FFF2-40B4-BE49-F238E27FC236}">
                <a16:creationId xmlns:a16="http://schemas.microsoft.com/office/drawing/2014/main" id="{9FC101CA-DD51-84AC-EB71-C5AD3C798A3D}"/>
              </a:ext>
            </a:extLst>
          </p:cNvPr>
          <p:cNvSpPr/>
          <p:nvPr/>
        </p:nvSpPr>
        <p:spPr>
          <a:xfrm>
            <a:off x="865392" y="2818504"/>
            <a:ext cx="1646353" cy="436529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149 (F)</a:t>
            </a:r>
            <a:endParaRPr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699;p12">
            <a:extLst>
              <a:ext uri="{FF2B5EF4-FFF2-40B4-BE49-F238E27FC236}">
                <a16:creationId xmlns:a16="http://schemas.microsoft.com/office/drawing/2014/main" id="{7346AA28-96C3-C28B-6490-56403A1BDBBF}"/>
              </a:ext>
            </a:extLst>
          </p:cNvPr>
          <p:cNvSpPr/>
          <p:nvPr/>
        </p:nvSpPr>
        <p:spPr>
          <a:xfrm>
            <a:off x="2505856" y="5630563"/>
            <a:ext cx="9147748" cy="396764"/>
          </a:xfrm>
          <a:prstGeom prst="rect">
            <a:avLst/>
          </a:prstGeom>
          <a:solidFill>
            <a:srgbClr val="EAE8EB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r>
              <a:rPr lang="es-MX" dirty="0">
                <a:solidFill>
                  <a:schemeClr val="dk1"/>
                </a:solidFill>
              </a:rPr>
              <a:t>Informar ataques de acuerdo a doctrina.</a:t>
            </a:r>
            <a:endParaRPr lang="es-MX" dirty="0"/>
          </a:p>
        </p:txBody>
      </p:sp>
      <p:sp>
        <p:nvSpPr>
          <p:cNvPr id="18" name="Google Shape;706;p12">
            <a:extLst>
              <a:ext uri="{FF2B5EF4-FFF2-40B4-BE49-F238E27FC236}">
                <a16:creationId xmlns:a16="http://schemas.microsoft.com/office/drawing/2014/main" id="{62AF825B-126E-0CB6-A853-A8860620B109}"/>
              </a:ext>
            </a:extLst>
          </p:cNvPr>
          <p:cNvSpPr/>
          <p:nvPr/>
        </p:nvSpPr>
        <p:spPr>
          <a:xfrm>
            <a:off x="832179" y="5630565"/>
            <a:ext cx="1673678" cy="432047"/>
          </a:xfrm>
          <a:prstGeom prst="roundRect">
            <a:avLst>
              <a:gd name="adj" fmla="val 16667"/>
            </a:avLst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604</a:t>
            </a:r>
            <a:endParaRPr lang="es-CL" sz="1400" b="1" i="0" u="none" strike="noStrike" cap="none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7916383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672">
          <a:extLst>
            <a:ext uri="{FF2B5EF4-FFF2-40B4-BE49-F238E27FC236}">
              <a16:creationId xmlns:a16="http://schemas.microsoft.com/office/drawing/2014/main" id="{9E505A93-7A05-305F-A416-588DE0B88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11">
            <a:extLst>
              <a:ext uri="{FF2B5EF4-FFF2-40B4-BE49-F238E27FC236}">
                <a16:creationId xmlns:a16="http://schemas.microsoft.com/office/drawing/2014/main" id="{01974E5F-F0AF-6636-0DA9-B5EAF6ADA73D}"/>
              </a:ext>
            </a:extLst>
          </p:cNvPr>
          <p:cNvSpPr/>
          <p:nvPr/>
        </p:nvSpPr>
        <p:spPr>
          <a:xfrm>
            <a:off x="949956" y="1066571"/>
            <a:ext cx="1112524" cy="432048"/>
          </a:xfrm>
          <a:prstGeom prst="chevron">
            <a:avLst>
              <a:gd name="adj" fmla="val 30158"/>
            </a:avLst>
          </a:prstGeom>
          <a:solidFill>
            <a:srgbClr val="D8D8D8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s-CL" sz="105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INFO GRAL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4" name="Google Shape;674;p11">
            <a:extLst>
              <a:ext uri="{FF2B5EF4-FFF2-40B4-BE49-F238E27FC236}">
                <a16:creationId xmlns:a16="http://schemas.microsoft.com/office/drawing/2014/main" id="{411BFA59-2F06-C05F-1AD7-0F114B67C3A7}"/>
              </a:ext>
            </a:extLst>
          </p:cNvPr>
          <p:cNvSpPr/>
          <p:nvPr/>
        </p:nvSpPr>
        <p:spPr>
          <a:xfrm>
            <a:off x="3151893" y="1076820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ÁREA EJ.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EJECUCIÓN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5" name="Google Shape;675;p11">
            <a:extLst>
              <a:ext uri="{FF2B5EF4-FFF2-40B4-BE49-F238E27FC236}">
                <a16:creationId xmlns:a16="http://schemas.microsoft.com/office/drawing/2014/main" id="{56DACB1C-2B6D-3EEB-2FB9-AC7A26A690EE}"/>
              </a:ext>
            </a:extLst>
          </p:cNvPr>
          <p:cNvSpPr/>
          <p:nvPr/>
        </p:nvSpPr>
        <p:spPr>
          <a:xfrm>
            <a:off x="5375626" y="1076302"/>
            <a:ext cx="1008730" cy="432047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ANTI CARTA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6" name="Google Shape;676;p11">
            <a:extLst>
              <a:ext uri="{FF2B5EF4-FFF2-40B4-BE49-F238E27FC236}">
                <a16:creationId xmlns:a16="http://schemas.microsoft.com/office/drawing/2014/main" id="{CCC18C58-FAEC-A02B-4064-FB6A9B6BC0D6}"/>
              </a:ext>
            </a:extLst>
          </p:cNvPr>
          <p:cNvSpPr/>
          <p:nvPr/>
        </p:nvSpPr>
        <p:spPr>
          <a:xfrm>
            <a:off x="4273514" y="1076304"/>
            <a:ext cx="1112523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METEO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C. OCEANO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7" name="Google Shape;677;p11">
            <a:extLst>
              <a:ext uri="{FF2B5EF4-FFF2-40B4-BE49-F238E27FC236}">
                <a16:creationId xmlns:a16="http://schemas.microsoft.com/office/drawing/2014/main" id="{3C3BD547-D2E5-F805-EF36-CBB7D03EEA67}"/>
              </a:ext>
            </a:extLst>
          </p:cNvPr>
          <p:cNvSpPr/>
          <p:nvPr/>
        </p:nvSpPr>
        <p:spPr>
          <a:xfrm>
            <a:off x="6382570" y="1076302"/>
            <a:ext cx="1115625" cy="432048"/>
          </a:xfrm>
          <a:prstGeom prst="chevron">
            <a:avLst>
              <a:gd name="adj" fmla="val 30158"/>
            </a:avLst>
          </a:prstGeom>
          <a:solidFill>
            <a:srgbClr val="92D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RxR</a:t>
            </a:r>
            <a:endParaRPr sz="925" b="1" i="0" u="none" strike="noStrike" cap="non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925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INST. ESPEC</a:t>
            </a:r>
            <a:endParaRPr sz="1295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8" name="Google Shape;678;p11">
            <a:extLst>
              <a:ext uri="{FF2B5EF4-FFF2-40B4-BE49-F238E27FC236}">
                <a16:creationId xmlns:a16="http://schemas.microsoft.com/office/drawing/2014/main" id="{3DB44CA0-2FE9-98DE-A3C8-BD40B6FB2498}"/>
              </a:ext>
            </a:extLst>
          </p:cNvPr>
          <p:cNvSpPr/>
          <p:nvPr/>
        </p:nvSpPr>
        <p:spPr>
          <a:xfrm>
            <a:off x="7495565" y="1073423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COMMS 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79" name="Google Shape;679;p11">
            <a:extLst>
              <a:ext uri="{FF2B5EF4-FFF2-40B4-BE49-F238E27FC236}">
                <a16:creationId xmlns:a16="http://schemas.microsoft.com/office/drawing/2014/main" id="{EFBF79A3-FB30-2ED2-3A18-7FD8E3B22DDF}"/>
              </a:ext>
            </a:extLst>
          </p:cNvPr>
          <p:cNvSpPr/>
          <p:nvPr/>
        </p:nvSpPr>
        <p:spPr>
          <a:xfrm>
            <a:off x="8600542" y="107249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MRO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0" name="Google Shape;680;p11">
            <a:extLst>
              <a:ext uri="{FF2B5EF4-FFF2-40B4-BE49-F238E27FC236}">
                <a16:creationId xmlns:a16="http://schemas.microsoft.com/office/drawing/2014/main" id="{19F5F608-675B-74E7-C7B4-6AFD8CE7684E}"/>
              </a:ext>
            </a:extLst>
          </p:cNvPr>
          <p:cNvSpPr/>
          <p:nvPr/>
        </p:nvSpPr>
        <p:spPr>
          <a:xfrm>
            <a:off x="2046916" y="1074865"/>
            <a:ext cx="1112524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PARTICIP.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1" name="Google Shape;681;p11">
            <a:extLst>
              <a:ext uri="{FF2B5EF4-FFF2-40B4-BE49-F238E27FC236}">
                <a16:creationId xmlns:a16="http://schemas.microsoft.com/office/drawing/2014/main" id="{2AC36BE7-4CB0-9A18-D6AA-A137FDE83C88}"/>
              </a:ext>
            </a:extLst>
          </p:cNvPr>
          <p:cNvSpPr/>
          <p:nvPr/>
        </p:nvSpPr>
        <p:spPr>
          <a:xfrm>
            <a:off x="9679866" y="1080074"/>
            <a:ext cx="1115625" cy="432048"/>
          </a:xfrm>
          <a:prstGeom prst="chevron">
            <a:avLst>
              <a:gd name="adj" fmla="val 30158"/>
            </a:avLst>
          </a:prstGeom>
          <a:solidFill>
            <a:srgbClr val="EAE8EB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PROCED.</a:t>
            </a:r>
            <a:endParaRPr sz="1400" b="1" i="0" u="none" strike="noStrike" cap="non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2" name="Google Shape;682;p11">
            <a:extLst>
              <a:ext uri="{FF2B5EF4-FFF2-40B4-BE49-F238E27FC236}">
                <a16:creationId xmlns:a16="http://schemas.microsoft.com/office/drawing/2014/main" id="{406A2948-2517-BEBA-8D83-2CAE11C13DB3}"/>
              </a:ext>
            </a:extLst>
          </p:cNvPr>
          <p:cNvSpPr txBox="1"/>
          <p:nvPr/>
        </p:nvSpPr>
        <p:spPr>
          <a:xfrm>
            <a:off x="850900" y="-18297"/>
            <a:ext cx="9842500" cy="701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4975" tIns="42475" rIns="84975" bIns="424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s-CL" sz="4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INSTRUCCIONES</a:t>
            </a:r>
            <a:endParaRPr sz="2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3" name="Google Shape;683;p11">
            <a:extLst>
              <a:ext uri="{FF2B5EF4-FFF2-40B4-BE49-F238E27FC236}">
                <a16:creationId xmlns:a16="http://schemas.microsoft.com/office/drawing/2014/main" id="{97A7D724-A533-E846-E52A-DF95D13DFE2F}"/>
              </a:ext>
            </a:extLst>
          </p:cNvPr>
          <p:cNvSpPr/>
          <p:nvPr/>
        </p:nvSpPr>
        <p:spPr>
          <a:xfrm>
            <a:off x="2495616" y="1849531"/>
            <a:ext cx="9147748" cy="432048"/>
          </a:xfrm>
          <a:prstGeom prst="rect">
            <a:avLst/>
          </a:prstGeom>
          <a:solidFill>
            <a:srgbClr val="F2F2F2"/>
          </a:solidFill>
          <a:ln w="2540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/>
              <a:t>HELICÓPTEROS CALANDO NO DEBEN PERMANECER NI CALAR DELIBERADAMENTE A MENOS DE 1.000 YDS DEL SUBMARINO.</a:t>
            </a:r>
          </a:p>
        </p:txBody>
      </p:sp>
      <p:sp>
        <p:nvSpPr>
          <p:cNvPr id="688" name="Google Shape;688;p11">
            <a:extLst>
              <a:ext uri="{FF2B5EF4-FFF2-40B4-BE49-F238E27FC236}">
                <a16:creationId xmlns:a16="http://schemas.microsoft.com/office/drawing/2014/main" id="{DCDC1FC3-4CB6-69A5-F209-F1F958D2F7F8}"/>
              </a:ext>
            </a:extLst>
          </p:cNvPr>
          <p:cNvSpPr/>
          <p:nvPr/>
        </p:nvSpPr>
        <p:spPr>
          <a:xfrm>
            <a:off x="865633" y="1844467"/>
            <a:ext cx="1646353" cy="423222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513</a:t>
            </a:r>
            <a:endParaRPr sz="1800" b="1" i="0" u="none" strike="noStrike" cap="none" dirty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3" name="Google Shape;693;p11">
            <a:extLst>
              <a:ext uri="{FF2B5EF4-FFF2-40B4-BE49-F238E27FC236}">
                <a16:creationId xmlns:a16="http://schemas.microsoft.com/office/drawing/2014/main" id="{BE8AB126-779C-D3C8-B54C-896916D9CC3C}"/>
              </a:ext>
            </a:extLst>
          </p:cNvPr>
          <p:cNvSpPr txBox="1"/>
          <p:nvPr/>
        </p:nvSpPr>
        <p:spPr>
          <a:xfrm>
            <a:off x="510941" y="1530589"/>
            <a:ext cx="209223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HELICÓPTEROS</a:t>
            </a:r>
            <a:endParaRPr sz="1400" b="1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9136998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4292</TotalTime>
  <Words>4451</Words>
  <Application>Microsoft Macintosh PowerPoint</Application>
  <PresentationFormat>Panorámica</PresentationFormat>
  <Paragraphs>516</Paragraphs>
  <Slides>14</Slides>
  <Notes>14</Notes>
  <HiddenSlides>1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Aptos</vt:lpstr>
      <vt:lpstr>Calibri Light</vt:lpstr>
      <vt:lpstr>Arial</vt:lpstr>
      <vt:lpstr>Helvetica</vt:lpstr>
      <vt:lpstr>Century Gothic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Ariel Railen Fernandez</cp:lastModifiedBy>
  <cp:revision>66</cp:revision>
  <dcterms:modified xsi:type="dcterms:W3CDTF">2025-02-17T13:39:57Z</dcterms:modified>
</cp:coreProperties>
</file>