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9" r:id="rId4"/>
    <p:sldId id="260" r:id="rId5"/>
    <p:sldId id="262" r:id="rId6"/>
    <p:sldId id="264" r:id="rId7"/>
    <p:sldId id="265" r:id="rId8"/>
    <p:sldId id="266" r:id="rId9"/>
    <p:sldId id="267" r:id="rId10"/>
    <p:sldId id="268" r:id="rId11"/>
    <p:sldId id="263" r:id="rId12"/>
    <p:sldId id="283" r:id="rId13"/>
    <p:sldId id="279" r:id="rId14"/>
    <p:sldId id="280" r:id="rId15"/>
    <p:sldId id="281" r:id="rId16"/>
    <p:sldId id="282" r:id="rId17"/>
    <p:sldId id="270" r:id="rId18"/>
    <p:sldId id="271" r:id="rId19"/>
    <p:sldId id="273" r:id="rId20"/>
    <p:sldId id="274" r:id="rId21"/>
    <p:sldId id="275" r:id="rId22"/>
    <p:sldId id="276" r:id="rId23"/>
    <p:sldId id="272" r:id="rId24"/>
    <p:sldId id="269" r:id="rId25"/>
    <p:sldId id="277" r:id="rId26"/>
    <p:sldId id="278" r:id="rId2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E58679-FDC9-4AF2-B0FB-86E662304CF8}" type="datetimeFigureOut">
              <a:rPr lang="es-CL" smtClean="0"/>
              <a:t>29/07/2020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C6EC0-55E4-41D1-9837-90D167E63E9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7202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027D2-AA1E-4412-849C-12C5B39CEEC4}" type="datetimeFigureOut">
              <a:rPr lang="es-CL" smtClean="0"/>
              <a:t>29/07/2020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6E894-D36E-4341-AF57-6268B22BC7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8391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027D2-AA1E-4412-849C-12C5B39CEEC4}" type="datetimeFigureOut">
              <a:rPr lang="es-CL" smtClean="0"/>
              <a:t>29/07/2020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6E894-D36E-4341-AF57-6268B22BC7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0459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027D2-AA1E-4412-849C-12C5B39CEEC4}" type="datetimeFigureOut">
              <a:rPr lang="es-CL" smtClean="0"/>
              <a:t>29/07/2020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6E894-D36E-4341-AF57-6268B22BC7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80688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027D2-AA1E-4412-849C-12C5B39CEEC4}" type="datetimeFigureOut">
              <a:rPr lang="es-CL" smtClean="0"/>
              <a:t>29/07/2020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6E894-D36E-4341-AF57-6268B22BC7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8307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027D2-AA1E-4412-849C-12C5B39CEEC4}" type="datetimeFigureOut">
              <a:rPr lang="es-CL" smtClean="0"/>
              <a:t>29/07/2020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6E894-D36E-4341-AF57-6268B22BC7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3121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027D2-AA1E-4412-849C-12C5B39CEEC4}" type="datetimeFigureOut">
              <a:rPr lang="es-CL" smtClean="0"/>
              <a:t>29/07/2020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6E894-D36E-4341-AF57-6268B22BC7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82769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027D2-AA1E-4412-849C-12C5B39CEEC4}" type="datetimeFigureOut">
              <a:rPr lang="es-CL" smtClean="0"/>
              <a:t>29/07/2020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6E894-D36E-4341-AF57-6268B22BC7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23672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027D2-AA1E-4412-849C-12C5B39CEEC4}" type="datetimeFigureOut">
              <a:rPr lang="es-CL" smtClean="0"/>
              <a:t>29/07/2020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6E894-D36E-4341-AF57-6268B22BC7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26290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027D2-AA1E-4412-849C-12C5B39CEEC4}" type="datetimeFigureOut">
              <a:rPr lang="es-CL" smtClean="0"/>
              <a:t>29/07/2020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6E894-D36E-4341-AF57-6268B22BC7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95397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027D2-AA1E-4412-849C-12C5B39CEEC4}" type="datetimeFigureOut">
              <a:rPr lang="es-CL" smtClean="0"/>
              <a:t>29/07/2020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6E894-D36E-4341-AF57-6268B22BC7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4107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027D2-AA1E-4412-849C-12C5B39CEEC4}" type="datetimeFigureOut">
              <a:rPr lang="es-CL" smtClean="0"/>
              <a:t>29/07/2020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6E894-D36E-4341-AF57-6268B22BC7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4182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6027D2-AA1E-4412-849C-12C5B39CEEC4}" type="datetimeFigureOut">
              <a:rPr lang="es-CL" smtClean="0"/>
              <a:t>29/07/2020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6E894-D36E-4341-AF57-6268B22BC7D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90842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google.cl/url?sa=i&amp;rct=j&amp;q=&amp;esrc=s&amp;source=images&amp;cd=&amp;cad=rja&amp;uact=8&amp;ved=0ahUKEwjl88WKgfbVAhVLC5AKHQ7wBM8QjRwIBw&amp;url=https://www.armada.cl/armada/nuestra-armada/tenidas-de-gente-de-mar/2014-05-07/143602.html&amp;psig=AFQjCNGIbKlnzQt_bpTJyoIeATC6tfhgwA&amp;ust=150387477316101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hyperlink" Target="https://www.google.cl/url?sa=i&amp;rct=j&amp;q=&amp;esrc=s&amp;source=images&amp;cd=&amp;cad=rja&amp;uact=8&amp;ved=0ahUKEwi_yPzjgvbVAhXLE5AKHR7sCGEQjRwIBw&amp;url=https://www.guiature.cl/convenios-carabineros/acuerdos-comerciales/57-convenios/carabineros.html&amp;psig=AFQjCNFwz4h17VIinXeaPJTgvmbWSFK9JA&amp;ust=150387527479680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google.cl/url?sa=i&amp;rct=j&amp;q=&amp;esrc=s&amp;source=images&amp;cd=&amp;cad=rja&amp;uact=8&amp;ved=0ahUKEwjjq5HhpfbVAhUTPJAKHbnjD6gQjRwIBw&amp;url=http://www.ocdchile.mil.cl/&amp;psig=AFQjCNGK_Ye9ySdsXLIN-qdiZoTJkM5Rpg&amp;ust=1503884842410866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google.cl/url?sa=i&amp;rct=j&amp;q=&amp;esrc=s&amp;source=images&amp;cd=&amp;cad=rja&amp;uact=8&amp;ved=0ahUKEwjjq5HhpfbVAhUTPJAKHbnjD6gQjRwIBw&amp;url=http://www.ocdchile.mil.cl/&amp;psig=AFQjCNGK_Ye9ySdsXLIN-qdiZoTJkM5Rpg&amp;ust=1503884842410866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67544" y="1628800"/>
            <a:ext cx="8496944" cy="1470025"/>
          </a:xfrm>
        </p:spPr>
        <p:txBody>
          <a:bodyPr/>
          <a:lstStyle/>
          <a:p>
            <a:r>
              <a:rPr lang="es-CL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U.T. N°7                                                        SISTEMA DE CATALOGACIÓN NAVAL</a:t>
            </a:r>
            <a:endParaRPr lang="es-CL" b="1" i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691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es-CL" sz="2800" dirty="0" smtClean="0"/>
              <a:t>DEFINICIÓN DE CATALOGACIÓN</a:t>
            </a:r>
            <a:endParaRPr lang="es-CL" sz="28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980728"/>
            <a:ext cx="3844698" cy="5615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95536" y="1196752"/>
            <a:ext cx="25922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i="1" dirty="0" smtClean="0"/>
              <a:t>ARTÍCULO DE PRODUCCIÓN                    </a:t>
            </a:r>
          </a:p>
          <a:p>
            <a:pPr algn="ctr"/>
            <a:endParaRPr lang="es-CL" dirty="0"/>
          </a:p>
          <a:p>
            <a:pPr algn="ctr"/>
            <a:r>
              <a:rPr lang="es-CL" dirty="0" smtClean="0"/>
              <a:t>Artículo fabricado o distribuido por empresas productoras o suministradoras de material. Este tipo de artículo se identifica por un número de referencia (N° Parte) y por el fabricante o proveedor que reconoce dicho número.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0425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es-CL" sz="2800" dirty="0" smtClean="0"/>
              <a:t>DEFINICIÓN DE CATALOGACIÓN</a:t>
            </a:r>
            <a:endParaRPr lang="es-CL" sz="2800" dirty="0"/>
          </a:p>
        </p:txBody>
      </p:sp>
      <p:sp>
        <p:nvSpPr>
          <p:cNvPr id="4" name="3 CuadroTexto"/>
          <p:cNvSpPr txBox="1"/>
          <p:nvPr/>
        </p:nvSpPr>
        <p:spPr>
          <a:xfrm>
            <a:off x="4354370" y="896937"/>
            <a:ext cx="41764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i="1" smtClean="0"/>
              <a:t>ARTÍCULO </a:t>
            </a:r>
            <a:r>
              <a:rPr lang="es-CL" b="1" i="1" dirty="0" smtClean="0"/>
              <a:t>DE ABASTECIMIENTO                 </a:t>
            </a:r>
          </a:p>
          <a:p>
            <a:pPr algn="ctr"/>
            <a:endParaRPr lang="es-CL" b="1" i="1" dirty="0"/>
          </a:p>
          <a:p>
            <a:pPr algn="ctr"/>
            <a:r>
              <a:rPr lang="es-CL" dirty="0" smtClean="0"/>
              <a:t>Artículo que corresponde  a un requerimiento o necesidad de las FF.AA., el cual se identifica por medio del número de Stock y las características que las FF.AA. requieran de él.</a:t>
            </a:r>
            <a:endParaRPr lang="es-C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78500"/>
            <a:ext cx="3517799" cy="283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218616"/>
            <a:ext cx="4893332" cy="3500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961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134" y="2389530"/>
            <a:ext cx="3354973" cy="349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90679" y="260648"/>
            <a:ext cx="8229600" cy="634082"/>
          </a:xfrm>
        </p:spPr>
        <p:txBody>
          <a:bodyPr>
            <a:normAutofit/>
          </a:bodyPr>
          <a:lstStyle/>
          <a:p>
            <a:r>
              <a:rPr lang="es-CL" sz="2800" dirty="0" smtClean="0"/>
              <a:t>DEFINICIÓN DE CATALOGACIÓN</a:t>
            </a:r>
            <a:endParaRPr lang="es-CL" sz="2800" dirty="0"/>
          </a:p>
        </p:txBody>
      </p:sp>
      <p:sp>
        <p:nvSpPr>
          <p:cNvPr id="4" name="3 CuadroTexto"/>
          <p:cNvSpPr txBox="1"/>
          <p:nvPr/>
        </p:nvSpPr>
        <p:spPr>
          <a:xfrm>
            <a:off x="2834915" y="1585352"/>
            <a:ext cx="280581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i="1" dirty="0" smtClean="0"/>
              <a:t>Consiste en transformar un Artículo de Producción en un Artículo de Abastecimiento.  </a:t>
            </a:r>
          </a:p>
          <a:p>
            <a:pPr algn="ctr"/>
            <a:endParaRPr lang="es-CL" dirty="0"/>
          </a:p>
          <a:p>
            <a:pPr algn="ctr"/>
            <a:r>
              <a:rPr lang="es-CL" dirty="0" smtClean="0"/>
              <a:t>Todos los Artículos de Producción que cumplan con un requerimiento específico de las FF.AA. se someten a un procedimiento común y estandarizado en donde se le asigna una denominación, una clasificación, una identificación y una numeración única al Artículo de Abastecimiento</a:t>
            </a:r>
            <a:endParaRPr lang="es-CL" dirty="0"/>
          </a:p>
        </p:txBody>
      </p:sp>
      <p:sp>
        <p:nvSpPr>
          <p:cNvPr id="7" name="6 CuadroTexto"/>
          <p:cNvSpPr txBox="1"/>
          <p:nvPr/>
        </p:nvSpPr>
        <p:spPr>
          <a:xfrm>
            <a:off x="71500" y="186315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/>
              <a:t>Artículo de Producción</a:t>
            </a:r>
            <a:endParaRPr lang="es-CL" b="1" dirty="0"/>
          </a:p>
        </p:txBody>
      </p:sp>
      <p:sp>
        <p:nvSpPr>
          <p:cNvPr id="8" name="7 CuadroTexto"/>
          <p:cNvSpPr txBox="1"/>
          <p:nvPr/>
        </p:nvSpPr>
        <p:spPr>
          <a:xfrm>
            <a:off x="5482121" y="1863152"/>
            <a:ext cx="3503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/>
              <a:t>Artículo de Abastecimiento.  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591780" y="1056326"/>
            <a:ext cx="3048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/>
              <a:t>CATALOGACIÓN</a:t>
            </a:r>
            <a:endParaRPr lang="es-CL" sz="2400" b="1" dirty="0"/>
          </a:p>
        </p:txBody>
      </p:sp>
      <p:sp>
        <p:nvSpPr>
          <p:cNvPr id="3" name="2 Flecha doblada"/>
          <p:cNvSpPr/>
          <p:nvPr/>
        </p:nvSpPr>
        <p:spPr>
          <a:xfrm>
            <a:off x="1331639" y="1189943"/>
            <a:ext cx="1503275" cy="57606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Flecha doblada"/>
          <p:cNvSpPr/>
          <p:nvPr/>
        </p:nvSpPr>
        <p:spPr>
          <a:xfrm rot="5400000">
            <a:off x="6073910" y="703056"/>
            <a:ext cx="591910" cy="1728285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13" y="2389530"/>
            <a:ext cx="2574502" cy="3758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3426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3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/>
              <a:t>¿POR QUÉ CATALOGAR?</a:t>
            </a:r>
            <a:endParaRPr lang="es-CL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412776"/>
            <a:ext cx="3907401" cy="16489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L" sz="1800" dirty="0" smtClean="0"/>
              <a:t>Usar un lenguaje y procedimientos internacionales y únicos de descripción e identificación de artículos, para evitar errores de multiplicidades.</a:t>
            </a:r>
          </a:p>
          <a:p>
            <a:pPr algn="ctr"/>
            <a:endParaRPr lang="es-CL" sz="1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026" y="1340768"/>
            <a:ext cx="4392488" cy="344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1008"/>
            <a:ext cx="4728025" cy="294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06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/>
              <a:t>¿POR QUÉ CATALOGAR?</a:t>
            </a:r>
            <a:endParaRPr lang="es-CL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72444" y="1700808"/>
            <a:ext cx="2530624" cy="24586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L" sz="2400" dirty="0" smtClean="0"/>
              <a:t>Registrar bajo el mismo Número de Stock los artículos iguales producidos por diferentes fabricantes</a:t>
            </a:r>
          </a:p>
          <a:p>
            <a:endParaRPr lang="es-CL" sz="2400" dirty="0"/>
          </a:p>
        </p:txBody>
      </p:sp>
      <p:pic>
        <p:nvPicPr>
          <p:cNvPr id="5124" name="Picture 4" descr="Resultado de imagen para buzo de combate armada de chil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345679"/>
            <a:ext cx="203835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Resultado de imagen para camisas prisma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547228"/>
            <a:ext cx="3124200" cy="1447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688" y="5271129"/>
            <a:ext cx="261937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685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/>
              <a:t>¿POR QUÉ CATALOGAR?</a:t>
            </a:r>
            <a:endParaRPr lang="es-CL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16016" y="2132856"/>
            <a:ext cx="4176464" cy="115212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CL" sz="1800" dirty="0" smtClean="0"/>
              <a:t>Agilizar y abaratar las adquisiciones, mejorando la calidad y control, impulsando la normalización y orientando las compras a las fuentes logísticas más adecuadas.</a:t>
            </a:r>
          </a:p>
          <a:p>
            <a:endParaRPr lang="es-CL" sz="1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365104"/>
            <a:ext cx="5868144" cy="2209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04" y="1484784"/>
            <a:ext cx="4083918" cy="2646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036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/>
              <a:t>¿POR QUÉ CATALOGAR?</a:t>
            </a:r>
            <a:endParaRPr lang="es-CL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16016" y="2132856"/>
            <a:ext cx="4176464" cy="115212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CL" sz="1800" dirty="0" smtClean="0"/>
              <a:t>Contribuir a una mayor eficacia de la logística, reduciendo costos asociados a la gestión de los materiales.</a:t>
            </a:r>
          </a:p>
          <a:p>
            <a:endParaRPr lang="es-CL" sz="18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272415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789040"/>
            <a:ext cx="5844902" cy="2611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62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/>
              <a:t>¿QUÉ ELEMENTOS SE CATALOGAN?</a:t>
            </a:r>
            <a:endParaRPr lang="es-CL" sz="2800" dirty="0"/>
          </a:p>
        </p:txBody>
      </p:sp>
      <p:pic>
        <p:nvPicPr>
          <p:cNvPr id="8200" name="Picture 8" descr="Resultado de imagen para Oficina Nacional de Catalogación de la Defens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2562225" cy="157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4788024" y="1844824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i="1" dirty="0" smtClean="0"/>
              <a:t>“Se cataloga todo el material que tendrá gestión logística”</a:t>
            </a:r>
            <a:endParaRPr lang="es-CL" b="1" i="1" dirty="0"/>
          </a:p>
        </p:txBody>
      </p:sp>
      <p:sp>
        <p:nvSpPr>
          <p:cNvPr id="11" name="10 CuadroTexto"/>
          <p:cNvSpPr txBox="1"/>
          <p:nvPr/>
        </p:nvSpPr>
        <p:spPr>
          <a:xfrm>
            <a:off x="611560" y="3789040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s-CL" dirty="0" smtClean="0"/>
              <a:t>Ítems </a:t>
            </a:r>
            <a:r>
              <a:rPr lang="es-CL" dirty="0" smtClean="0"/>
              <a:t>cualquier naturaleza, almacenados en un Centro de Abastecimiento.</a:t>
            </a:r>
          </a:p>
          <a:p>
            <a:pPr marL="342900" indent="-342900" algn="just">
              <a:buFont typeface="+mj-lt"/>
              <a:buAutoNum type="arabicPeriod"/>
            </a:pPr>
            <a:endParaRPr lang="es-CL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/>
              <a:t>Ítems </a:t>
            </a:r>
            <a:r>
              <a:rPr lang="es-CL" dirty="0" smtClean="0"/>
              <a:t>solicitados ocasionalmente para reparaciones, mantención o modificación de un sistema o equipo.</a:t>
            </a:r>
          </a:p>
          <a:p>
            <a:pPr marL="342900" indent="-342900" algn="just">
              <a:buFont typeface="+mj-lt"/>
              <a:buAutoNum type="arabicPeriod"/>
            </a:pPr>
            <a:endParaRPr lang="es-CL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/>
              <a:t>Ítems </a:t>
            </a:r>
            <a:r>
              <a:rPr lang="es-CL" dirty="0" smtClean="0"/>
              <a:t>almacenados ocasionalmente, pero que exigen ser controlados a través de rastreo de </a:t>
            </a:r>
            <a:r>
              <a:rPr lang="es-CL" dirty="0" smtClean="0"/>
              <a:t>ítems </a:t>
            </a:r>
            <a:r>
              <a:rPr lang="es-CL" dirty="0" smtClean="0"/>
              <a:t>y que deban ser almacenados para su posterior distribución</a:t>
            </a:r>
          </a:p>
          <a:p>
            <a:pPr marL="342900" indent="-342900" algn="just">
              <a:buFont typeface="+mj-lt"/>
              <a:buAutoNum type="arabicPeriod"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8226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Resultado de imagen para Oficina Nacional de Catalogación de la Defens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2562225" cy="157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467544" y="2125895"/>
            <a:ext cx="4608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i="1" dirty="0" smtClean="0"/>
              <a:t>“El material catalogado es todo artículo incorporado en el </a:t>
            </a:r>
            <a:r>
              <a:rPr lang="es-CL" b="1" i="1" dirty="0"/>
              <a:t>R</a:t>
            </a:r>
            <a:r>
              <a:rPr lang="es-CL" b="1" i="1" dirty="0" smtClean="0"/>
              <a:t>egistro de Materiales (catálogo global) y el Registro de Existencias (Distrito) de Salino, con el fin de realizar gestión a nivel de adquisición, almacenamiento y distribución. ”</a:t>
            </a:r>
            <a:endParaRPr lang="es-CL" b="1" i="1" dirty="0"/>
          </a:p>
        </p:txBody>
      </p:sp>
      <p:sp>
        <p:nvSpPr>
          <p:cNvPr id="11" name="10 CuadroTexto"/>
          <p:cNvSpPr txBox="1"/>
          <p:nvPr/>
        </p:nvSpPr>
        <p:spPr>
          <a:xfrm>
            <a:off x="488892" y="4654495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i="1" dirty="0" smtClean="0"/>
              <a:t>Para esta gestión,  la información de cada elemento se almacena bajo un código denominado </a:t>
            </a:r>
            <a:r>
              <a:rPr lang="es-CL" b="1" i="1" dirty="0" smtClean="0"/>
              <a:t>NÚMERO DE STOCK</a:t>
            </a:r>
            <a:r>
              <a:rPr lang="es-CL" i="1" dirty="0" smtClean="0"/>
              <a:t>, pudiendo ser Número OTAN (NOC-NSN) o Número Único Provisorio (NUP).</a:t>
            </a:r>
            <a:endParaRPr lang="es-CL" b="1" i="1" dirty="0"/>
          </a:p>
        </p:txBody>
      </p:sp>
      <p:sp>
        <p:nvSpPr>
          <p:cNvPr id="3" name="2 Flecha derecha"/>
          <p:cNvSpPr/>
          <p:nvPr/>
        </p:nvSpPr>
        <p:spPr>
          <a:xfrm rot="5400000">
            <a:off x="1446877" y="4162827"/>
            <a:ext cx="649431" cy="33390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 redondeado"/>
          <p:cNvSpPr/>
          <p:nvPr/>
        </p:nvSpPr>
        <p:spPr>
          <a:xfrm>
            <a:off x="488892" y="3242277"/>
            <a:ext cx="3168352" cy="663819"/>
          </a:xfrm>
          <a:prstGeom prst="round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 redondeado"/>
          <p:cNvSpPr/>
          <p:nvPr/>
        </p:nvSpPr>
        <p:spPr>
          <a:xfrm>
            <a:off x="488892" y="2420889"/>
            <a:ext cx="4443148" cy="793992"/>
          </a:xfrm>
          <a:prstGeom prst="roundRect">
            <a:avLst/>
          </a:prstGeom>
          <a:noFill/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Flecha derecha"/>
          <p:cNvSpPr/>
          <p:nvPr/>
        </p:nvSpPr>
        <p:spPr>
          <a:xfrm>
            <a:off x="4996844" y="2669152"/>
            <a:ext cx="649431" cy="333906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CuadroTexto"/>
          <p:cNvSpPr txBox="1"/>
          <p:nvPr/>
        </p:nvSpPr>
        <p:spPr>
          <a:xfrm>
            <a:off x="5940152" y="1905820"/>
            <a:ext cx="25981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i="1" dirty="0" smtClean="0"/>
              <a:t>SALINO</a:t>
            </a:r>
            <a:r>
              <a:rPr lang="es-CL" i="1" dirty="0" smtClean="0"/>
              <a:t>: Utiliza </a:t>
            </a:r>
            <a:r>
              <a:rPr lang="es-CL" b="1" i="1" dirty="0" smtClean="0"/>
              <a:t>Registro de Materiales</a:t>
            </a:r>
            <a:r>
              <a:rPr lang="es-CL" i="1" dirty="0" smtClean="0"/>
              <a:t>, información del elemento; </a:t>
            </a:r>
            <a:r>
              <a:rPr lang="es-CL" b="1" i="1" dirty="0" smtClean="0"/>
              <a:t>Registro de Existencias</a:t>
            </a:r>
            <a:r>
              <a:rPr lang="es-CL" i="1" dirty="0" smtClean="0"/>
              <a:t>, información  logística de adquisición, almacenamiento y distribución</a:t>
            </a:r>
            <a:endParaRPr lang="es-CL" b="1" i="1" dirty="0"/>
          </a:p>
        </p:txBody>
      </p:sp>
      <p:sp>
        <p:nvSpPr>
          <p:cNvPr id="13" name="1 Título"/>
          <p:cNvSpPr>
            <a:spLocks noGrp="1"/>
          </p:cNvSpPr>
          <p:nvPr>
            <p:ph type="title"/>
          </p:nvPr>
        </p:nvSpPr>
        <p:spPr>
          <a:xfrm>
            <a:off x="3275856" y="274638"/>
            <a:ext cx="5349940" cy="1143000"/>
          </a:xfrm>
        </p:spPr>
        <p:txBody>
          <a:bodyPr>
            <a:normAutofit/>
          </a:bodyPr>
          <a:lstStyle/>
          <a:p>
            <a:r>
              <a:rPr lang="es-CL" sz="2800" dirty="0" smtClean="0"/>
              <a:t>¿QUÉ ELEMENTOS SE CATALOGAN?</a:t>
            </a:r>
            <a:endParaRPr lang="es-CL" sz="2800" dirty="0"/>
          </a:p>
        </p:txBody>
      </p:sp>
    </p:spTree>
    <p:extLst>
      <p:ext uri="{BB962C8B-B14F-4D97-AF65-F5344CB8AC3E}">
        <p14:creationId xmlns:p14="http://schemas.microsoft.com/office/powerpoint/2010/main" val="3299530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 animBg="1"/>
      <p:bldP spid="5" grpId="0" animBg="1"/>
      <p:bldP spid="8" grpId="0" animBg="1"/>
      <p:bldP spid="9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706"/>
            <a:ext cx="239077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62" y="2204864"/>
            <a:ext cx="8172400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020934" y="1723802"/>
            <a:ext cx="3338785" cy="4770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SISTEMA OTAN</a:t>
            </a:r>
            <a:endParaRPr lang="es-CL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5 Flecha doblada"/>
          <p:cNvSpPr/>
          <p:nvPr/>
        </p:nvSpPr>
        <p:spPr>
          <a:xfrm rot="5400000">
            <a:off x="3167844" y="8620"/>
            <a:ext cx="1008112" cy="2088232"/>
          </a:xfrm>
          <a:prstGeom prst="bentArrow">
            <a:avLst/>
          </a:prstGeom>
          <a:solidFill>
            <a:schemeClr val="accent1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30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7900168" cy="5729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094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657225"/>
            <a:ext cx="7667625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16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3" y="647700"/>
            <a:ext cx="7648575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383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8" y="666750"/>
            <a:ext cx="7629525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658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8" y="661988"/>
            <a:ext cx="7629525" cy="553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007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95473"/>
            <a:ext cx="239077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864667" y="1729640"/>
            <a:ext cx="3338785" cy="4770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SISTEMA OTAN</a:t>
            </a:r>
            <a:endParaRPr lang="es-CL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24626" y="2772740"/>
            <a:ext cx="7848872" cy="4770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N° OTAN DE CATÁLOGO, NOC; NSN, NATO STOCK NUMBER</a:t>
            </a:r>
            <a:endParaRPr lang="es-CL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7 Flecha derecha"/>
          <p:cNvSpPr/>
          <p:nvPr/>
        </p:nvSpPr>
        <p:spPr>
          <a:xfrm rot="5400000">
            <a:off x="4334363" y="2352997"/>
            <a:ext cx="429399" cy="333906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CuadroTexto"/>
          <p:cNvSpPr txBox="1"/>
          <p:nvPr/>
        </p:nvSpPr>
        <p:spPr>
          <a:xfrm>
            <a:off x="777026" y="3837795"/>
            <a:ext cx="7848872" cy="4770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IDENTIFICA ARTÍCULOS DE ABASTECIMIENTO</a:t>
            </a:r>
            <a:endParaRPr lang="es-CL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9 Flecha derecha"/>
          <p:cNvSpPr/>
          <p:nvPr/>
        </p:nvSpPr>
        <p:spPr>
          <a:xfrm rot="5400000">
            <a:off x="4319809" y="3406063"/>
            <a:ext cx="429399" cy="333906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641" y="4509120"/>
            <a:ext cx="67627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Flecha doblada"/>
          <p:cNvSpPr/>
          <p:nvPr/>
        </p:nvSpPr>
        <p:spPr>
          <a:xfrm rot="5400000">
            <a:off x="3167844" y="8620"/>
            <a:ext cx="1008112" cy="2088232"/>
          </a:xfrm>
          <a:prstGeom prst="bentArrow">
            <a:avLst/>
          </a:prstGeom>
          <a:solidFill>
            <a:schemeClr val="accent1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82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706"/>
            <a:ext cx="239077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624626" y="2081626"/>
            <a:ext cx="7848872" cy="4770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N° OTAN DE CATÁLOGO, NOC; NSN, NATO STOCK NUMBER</a:t>
            </a:r>
            <a:endParaRPr lang="es-CL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7 Flecha derecha"/>
          <p:cNvSpPr/>
          <p:nvPr/>
        </p:nvSpPr>
        <p:spPr>
          <a:xfrm rot="16200000">
            <a:off x="1357196" y="3973797"/>
            <a:ext cx="429399" cy="333906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26" y="4486669"/>
            <a:ext cx="67627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 redondeado"/>
          <p:cNvSpPr/>
          <p:nvPr/>
        </p:nvSpPr>
        <p:spPr>
          <a:xfrm>
            <a:off x="1247859" y="4570753"/>
            <a:ext cx="648072" cy="64807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Rectángulo redondeado"/>
          <p:cNvSpPr/>
          <p:nvPr/>
        </p:nvSpPr>
        <p:spPr>
          <a:xfrm>
            <a:off x="1932280" y="4570753"/>
            <a:ext cx="648072" cy="64807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Flecha derecha"/>
          <p:cNvSpPr/>
          <p:nvPr/>
        </p:nvSpPr>
        <p:spPr>
          <a:xfrm rot="16200000">
            <a:off x="1815055" y="3761746"/>
            <a:ext cx="853502" cy="333905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Flecha derecha"/>
          <p:cNvSpPr/>
          <p:nvPr/>
        </p:nvSpPr>
        <p:spPr>
          <a:xfrm rot="16200000">
            <a:off x="3561747" y="3973797"/>
            <a:ext cx="429399" cy="333906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Flecha derecha"/>
          <p:cNvSpPr/>
          <p:nvPr/>
        </p:nvSpPr>
        <p:spPr>
          <a:xfrm rot="16200000">
            <a:off x="5546402" y="3749847"/>
            <a:ext cx="853503" cy="333905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CuadroTexto"/>
          <p:cNvSpPr txBox="1"/>
          <p:nvPr/>
        </p:nvSpPr>
        <p:spPr>
          <a:xfrm>
            <a:off x="1103843" y="355671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GRUPO</a:t>
            </a:r>
            <a:endParaRPr lang="es-CL" dirty="0"/>
          </a:p>
        </p:txBody>
      </p:sp>
      <p:sp>
        <p:nvSpPr>
          <p:cNvPr id="18" name="17 CuadroTexto"/>
          <p:cNvSpPr txBox="1"/>
          <p:nvPr/>
        </p:nvSpPr>
        <p:spPr>
          <a:xfrm>
            <a:off x="1788264" y="313261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CLASE</a:t>
            </a:r>
            <a:endParaRPr lang="es-CL" dirty="0"/>
          </a:p>
        </p:txBody>
      </p:sp>
      <p:sp>
        <p:nvSpPr>
          <p:cNvPr id="19" name="18 CuadroTexto"/>
          <p:cNvSpPr txBox="1"/>
          <p:nvPr/>
        </p:nvSpPr>
        <p:spPr>
          <a:xfrm>
            <a:off x="3036354" y="2763283"/>
            <a:ext cx="1480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CÓDIGO PAIS OTAN DE ORIGEN (asigna NOC)</a:t>
            </a:r>
            <a:endParaRPr lang="es-CL" dirty="0"/>
          </a:p>
        </p:txBody>
      </p:sp>
      <p:sp>
        <p:nvSpPr>
          <p:cNvPr id="20" name="19 CuadroTexto"/>
          <p:cNvSpPr txBox="1"/>
          <p:nvPr/>
        </p:nvSpPr>
        <p:spPr>
          <a:xfrm>
            <a:off x="4442068" y="2809450"/>
            <a:ext cx="30621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NATO IDENTIFICATION ITEM NUMBER (NIIIN)</a:t>
            </a:r>
            <a:endParaRPr lang="es-CL" dirty="0"/>
          </a:p>
        </p:txBody>
      </p:sp>
      <p:sp>
        <p:nvSpPr>
          <p:cNvPr id="11" name="10 Rectángulo redondeado"/>
          <p:cNvSpPr/>
          <p:nvPr/>
        </p:nvSpPr>
        <p:spPr>
          <a:xfrm>
            <a:off x="2951820" y="2695025"/>
            <a:ext cx="4435556" cy="172338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22 Flecha derecha"/>
          <p:cNvSpPr/>
          <p:nvPr/>
        </p:nvSpPr>
        <p:spPr>
          <a:xfrm>
            <a:off x="7456492" y="3359732"/>
            <a:ext cx="283860" cy="33390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20 CuadroTexto"/>
          <p:cNvSpPr txBox="1"/>
          <p:nvPr/>
        </p:nvSpPr>
        <p:spPr>
          <a:xfrm>
            <a:off x="7884368" y="2695025"/>
            <a:ext cx="58913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 A L   I NO</a:t>
            </a:r>
            <a:endParaRPr lang="es-CL" sz="4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5" name="24 Flecha doblada"/>
          <p:cNvSpPr/>
          <p:nvPr/>
        </p:nvSpPr>
        <p:spPr>
          <a:xfrm rot="5400000">
            <a:off x="3167844" y="8620"/>
            <a:ext cx="1008112" cy="2088232"/>
          </a:xfrm>
          <a:prstGeom prst="bentArrow">
            <a:avLst/>
          </a:prstGeom>
          <a:solidFill>
            <a:schemeClr val="accent1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23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3" grpId="0" animBg="1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832" y="4325659"/>
            <a:ext cx="239077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624626" y="2247438"/>
            <a:ext cx="7848872" cy="4770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N° ÚNICO PROVISORIO (NUP)</a:t>
            </a:r>
            <a:endParaRPr lang="es-CL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24626" y="3312493"/>
            <a:ext cx="7848872" cy="4770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IDENTIFICA MATERIAL NO EMPLEADO POR LA OTAN</a:t>
            </a:r>
            <a:endParaRPr lang="es-CL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9 Flecha derecha"/>
          <p:cNvSpPr/>
          <p:nvPr/>
        </p:nvSpPr>
        <p:spPr>
          <a:xfrm rot="5400000">
            <a:off x="4334362" y="2795158"/>
            <a:ext cx="429399" cy="505113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241"/>
            <a:ext cx="2560637" cy="157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lecha doblada"/>
          <p:cNvSpPr/>
          <p:nvPr/>
        </p:nvSpPr>
        <p:spPr>
          <a:xfrm rot="5400000">
            <a:off x="3427506" y="747387"/>
            <a:ext cx="841475" cy="1768549"/>
          </a:xfrm>
          <a:prstGeom prst="bentArrow">
            <a:avLst/>
          </a:prstGeom>
          <a:solidFill>
            <a:schemeClr val="accent1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2" name="1 Flecha a la derecha con bandas"/>
          <p:cNvSpPr/>
          <p:nvPr/>
        </p:nvSpPr>
        <p:spPr>
          <a:xfrm rot="2556434">
            <a:off x="4281789" y="4218279"/>
            <a:ext cx="1463128" cy="655982"/>
          </a:xfrm>
          <a:prstGeom prst="stripedRightArrow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CuadroTexto"/>
          <p:cNvSpPr txBox="1"/>
          <p:nvPr/>
        </p:nvSpPr>
        <p:spPr>
          <a:xfrm>
            <a:off x="2544899" y="4546270"/>
            <a:ext cx="2156563" cy="86177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TRÁMITE POSTERIOR</a:t>
            </a:r>
            <a:endParaRPr lang="es-CL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49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624626" y="2217971"/>
            <a:ext cx="7848872" cy="4770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N° ÚNICO PROVISORIO (NUP)</a:t>
            </a:r>
            <a:endParaRPr lang="es-CL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241"/>
            <a:ext cx="2560637" cy="157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lecha doblada"/>
          <p:cNvSpPr/>
          <p:nvPr/>
        </p:nvSpPr>
        <p:spPr>
          <a:xfrm rot="5400000">
            <a:off x="3427506" y="747387"/>
            <a:ext cx="841475" cy="1768549"/>
          </a:xfrm>
          <a:prstGeom prst="bentArrow">
            <a:avLst/>
          </a:prstGeom>
          <a:solidFill>
            <a:schemeClr val="accent1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1" name="10 Flecha derecha"/>
          <p:cNvSpPr/>
          <p:nvPr/>
        </p:nvSpPr>
        <p:spPr>
          <a:xfrm rot="16200000">
            <a:off x="1357196" y="4040246"/>
            <a:ext cx="429399" cy="333906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26" y="4553118"/>
            <a:ext cx="67627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Flecha derecha"/>
          <p:cNvSpPr/>
          <p:nvPr/>
        </p:nvSpPr>
        <p:spPr>
          <a:xfrm rot="16200000">
            <a:off x="1815055" y="3828195"/>
            <a:ext cx="853502" cy="333905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Flecha derecha"/>
          <p:cNvSpPr/>
          <p:nvPr/>
        </p:nvSpPr>
        <p:spPr>
          <a:xfrm rot="16200000">
            <a:off x="3561747" y="4040246"/>
            <a:ext cx="429399" cy="333906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Flecha derecha"/>
          <p:cNvSpPr/>
          <p:nvPr/>
        </p:nvSpPr>
        <p:spPr>
          <a:xfrm rot="16200000">
            <a:off x="5546402" y="3816296"/>
            <a:ext cx="853503" cy="333905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CuadroTexto"/>
          <p:cNvSpPr txBox="1"/>
          <p:nvPr/>
        </p:nvSpPr>
        <p:spPr>
          <a:xfrm>
            <a:off x="1103843" y="3623167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GRUPO</a:t>
            </a:r>
            <a:endParaRPr lang="es-CL" dirty="0"/>
          </a:p>
        </p:txBody>
      </p:sp>
      <p:sp>
        <p:nvSpPr>
          <p:cNvPr id="19" name="18 CuadroTexto"/>
          <p:cNvSpPr txBox="1"/>
          <p:nvPr/>
        </p:nvSpPr>
        <p:spPr>
          <a:xfrm>
            <a:off x="1788264" y="3199065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CLASE</a:t>
            </a:r>
            <a:endParaRPr lang="es-CL" dirty="0"/>
          </a:p>
        </p:txBody>
      </p:sp>
      <p:sp>
        <p:nvSpPr>
          <p:cNvPr id="20" name="19 CuadroTexto"/>
          <p:cNvSpPr txBox="1"/>
          <p:nvPr/>
        </p:nvSpPr>
        <p:spPr>
          <a:xfrm>
            <a:off x="3036354" y="2829732"/>
            <a:ext cx="1480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CÓDIGO RAMA DEFENSA   (AR, Armada)</a:t>
            </a:r>
            <a:endParaRPr lang="es-CL" dirty="0"/>
          </a:p>
        </p:txBody>
      </p:sp>
      <p:sp>
        <p:nvSpPr>
          <p:cNvPr id="21" name="20 CuadroTexto"/>
          <p:cNvSpPr txBox="1"/>
          <p:nvPr/>
        </p:nvSpPr>
        <p:spPr>
          <a:xfrm>
            <a:off x="4442068" y="2875899"/>
            <a:ext cx="30621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NÚMERO CORRELATIVO ARMADA</a:t>
            </a:r>
            <a:endParaRPr lang="es-CL" dirty="0"/>
          </a:p>
        </p:txBody>
      </p:sp>
      <p:sp>
        <p:nvSpPr>
          <p:cNvPr id="22" name="21 Rectángulo redondeado"/>
          <p:cNvSpPr/>
          <p:nvPr/>
        </p:nvSpPr>
        <p:spPr>
          <a:xfrm>
            <a:off x="2951820" y="2761474"/>
            <a:ext cx="4435556" cy="172338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22 Flecha derecha"/>
          <p:cNvSpPr/>
          <p:nvPr/>
        </p:nvSpPr>
        <p:spPr>
          <a:xfrm>
            <a:off x="7456492" y="3359732"/>
            <a:ext cx="283860" cy="33390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23 CuadroTexto"/>
          <p:cNvSpPr txBox="1"/>
          <p:nvPr/>
        </p:nvSpPr>
        <p:spPr>
          <a:xfrm>
            <a:off x="7884368" y="2695025"/>
            <a:ext cx="58913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 A L   I NO</a:t>
            </a:r>
            <a:endParaRPr lang="es-CL" sz="4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24626" y="5336280"/>
            <a:ext cx="6762750" cy="9092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24 Rectángulo redondeado"/>
          <p:cNvSpPr/>
          <p:nvPr/>
        </p:nvSpPr>
        <p:spPr>
          <a:xfrm>
            <a:off x="1247859" y="4625504"/>
            <a:ext cx="648072" cy="64807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25 Rectángulo redondeado"/>
          <p:cNvSpPr/>
          <p:nvPr/>
        </p:nvSpPr>
        <p:spPr>
          <a:xfrm>
            <a:off x="1932280" y="4625504"/>
            <a:ext cx="648072" cy="64807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997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624626" y="2247438"/>
            <a:ext cx="7848872" cy="4770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N° ÚNICO PROVISORIO (NUP)</a:t>
            </a:r>
            <a:endParaRPr lang="es-CL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24626" y="3312493"/>
            <a:ext cx="7848872" cy="4770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N° STOCK LOCAL (NSL)</a:t>
            </a:r>
            <a:endParaRPr lang="es-CL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9 Flecha derecha"/>
          <p:cNvSpPr/>
          <p:nvPr/>
        </p:nvSpPr>
        <p:spPr>
          <a:xfrm rot="5400000">
            <a:off x="4334362" y="2795158"/>
            <a:ext cx="429399" cy="505113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241"/>
            <a:ext cx="2560637" cy="157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lecha doblada"/>
          <p:cNvSpPr/>
          <p:nvPr/>
        </p:nvSpPr>
        <p:spPr>
          <a:xfrm rot="5400000">
            <a:off x="3427506" y="747387"/>
            <a:ext cx="841475" cy="1768549"/>
          </a:xfrm>
          <a:prstGeom prst="bentArrow">
            <a:avLst/>
          </a:prstGeom>
          <a:solidFill>
            <a:schemeClr val="accent1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39193" y="4473651"/>
            <a:ext cx="7848872" cy="86177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NSL asignados previa normalización de la estructura de la numeración, por parte de la OCD</a:t>
            </a:r>
            <a:endParaRPr lang="es-CL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11 Flecha derecha"/>
          <p:cNvSpPr/>
          <p:nvPr/>
        </p:nvSpPr>
        <p:spPr>
          <a:xfrm rot="5400000">
            <a:off x="4348929" y="3956316"/>
            <a:ext cx="429399" cy="505113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614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241"/>
            <a:ext cx="2560637" cy="157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lecha doblada"/>
          <p:cNvSpPr/>
          <p:nvPr/>
        </p:nvSpPr>
        <p:spPr>
          <a:xfrm rot="5400000">
            <a:off x="3427506" y="747387"/>
            <a:ext cx="841475" cy="1768549"/>
          </a:xfrm>
          <a:prstGeom prst="bentArrow">
            <a:avLst/>
          </a:prstGeom>
          <a:solidFill>
            <a:schemeClr val="accent1"/>
          </a:solidFill>
          <a:ln w="31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24626" y="2204864"/>
            <a:ext cx="7848872" cy="4770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N° STOCK LOCAL (NSL)</a:t>
            </a:r>
            <a:endParaRPr lang="es-CL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14 Flecha derecha"/>
          <p:cNvSpPr/>
          <p:nvPr/>
        </p:nvSpPr>
        <p:spPr>
          <a:xfrm rot="16200000">
            <a:off x="1357196" y="4040246"/>
            <a:ext cx="429399" cy="333906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26" y="4553118"/>
            <a:ext cx="67627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Flecha derecha"/>
          <p:cNvSpPr/>
          <p:nvPr/>
        </p:nvSpPr>
        <p:spPr>
          <a:xfrm rot="16200000">
            <a:off x="1815055" y="3828195"/>
            <a:ext cx="853502" cy="333905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Flecha derecha"/>
          <p:cNvSpPr/>
          <p:nvPr/>
        </p:nvSpPr>
        <p:spPr>
          <a:xfrm rot="16200000">
            <a:off x="5546402" y="3816296"/>
            <a:ext cx="853503" cy="333905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19 CuadroTexto"/>
          <p:cNvSpPr txBox="1"/>
          <p:nvPr/>
        </p:nvSpPr>
        <p:spPr>
          <a:xfrm>
            <a:off x="1103843" y="3623167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GRUPO</a:t>
            </a:r>
            <a:endParaRPr lang="es-CL" dirty="0"/>
          </a:p>
        </p:txBody>
      </p:sp>
      <p:sp>
        <p:nvSpPr>
          <p:cNvPr id="21" name="20 CuadroTexto"/>
          <p:cNvSpPr txBox="1"/>
          <p:nvPr/>
        </p:nvSpPr>
        <p:spPr>
          <a:xfrm>
            <a:off x="1788264" y="3199065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CLASE</a:t>
            </a:r>
            <a:endParaRPr lang="es-CL" dirty="0"/>
          </a:p>
        </p:txBody>
      </p:sp>
      <p:sp>
        <p:nvSpPr>
          <p:cNvPr id="23" name="22 CuadroTexto"/>
          <p:cNvSpPr txBox="1"/>
          <p:nvPr/>
        </p:nvSpPr>
        <p:spPr>
          <a:xfrm>
            <a:off x="4442068" y="2875899"/>
            <a:ext cx="2945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NÚMERO DE IDENTIFICACIÓN ITEM ARMADA (NIIA)</a:t>
            </a:r>
            <a:endParaRPr lang="es-CL" dirty="0"/>
          </a:p>
        </p:txBody>
      </p:sp>
      <p:sp>
        <p:nvSpPr>
          <p:cNvPr id="24" name="23 Rectángulo redondeado"/>
          <p:cNvSpPr/>
          <p:nvPr/>
        </p:nvSpPr>
        <p:spPr>
          <a:xfrm>
            <a:off x="4442068" y="2761474"/>
            <a:ext cx="2945308" cy="172338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24 Flecha derecha"/>
          <p:cNvSpPr/>
          <p:nvPr/>
        </p:nvSpPr>
        <p:spPr>
          <a:xfrm>
            <a:off x="7456492" y="3359732"/>
            <a:ext cx="283860" cy="33390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25 CuadroTexto"/>
          <p:cNvSpPr txBox="1"/>
          <p:nvPr/>
        </p:nvSpPr>
        <p:spPr>
          <a:xfrm>
            <a:off x="7884368" y="2695025"/>
            <a:ext cx="58913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 A L   I NO</a:t>
            </a:r>
            <a:endParaRPr lang="es-CL" sz="4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624626" y="5336280"/>
            <a:ext cx="6762750" cy="9092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27 Rectángulo"/>
          <p:cNvSpPr/>
          <p:nvPr/>
        </p:nvSpPr>
        <p:spPr>
          <a:xfrm>
            <a:off x="3223714" y="4553118"/>
            <a:ext cx="1168630" cy="7831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3513800" y="4870925"/>
            <a:ext cx="570351" cy="147547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28 Rectángulo redondeado"/>
          <p:cNvSpPr/>
          <p:nvPr/>
        </p:nvSpPr>
        <p:spPr>
          <a:xfrm>
            <a:off x="1247859" y="4620662"/>
            <a:ext cx="648072" cy="64807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29 Rectángulo redondeado"/>
          <p:cNvSpPr/>
          <p:nvPr/>
        </p:nvSpPr>
        <p:spPr>
          <a:xfrm>
            <a:off x="1932280" y="4620662"/>
            <a:ext cx="648072" cy="64807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623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0504"/>
            <a:ext cx="239077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578422"/>
            <a:ext cx="2560637" cy="157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 descr="Resultado de imagen para armada de chil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29000"/>
            <a:ext cx="4080815" cy="3167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Flecha curvada hacia abajo"/>
          <p:cNvSpPr/>
          <p:nvPr/>
        </p:nvSpPr>
        <p:spPr>
          <a:xfrm rot="1929613">
            <a:off x="3013702" y="972624"/>
            <a:ext cx="1465373" cy="52568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3" name="22 Flecha curvada hacia abajo"/>
          <p:cNvSpPr/>
          <p:nvPr/>
        </p:nvSpPr>
        <p:spPr>
          <a:xfrm rot="1929613">
            <a:off x="5879678" y="2276279"/>
            <a:ext cx="1465373" cy="52568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Flecha a la derecha con bandas"/>
          <p:cNvSpPr/>
          <p:nvPr/>
        </p:nvSpPr>
        <p:spPr>
          <a:xfrm rot="10800000">
            <a:off x="3295537" y="4652197"/>
            <a:ext cx="1368152" cy="720825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CuadroTexto"/>
          <p:cNvSpPr txBox="1"/>
          <p:nvPr/>
        </p:nvSpPr>
        <p:spPr>
          <a:xfrm>
            <a:off x="467543" y="4725144"/>
            <a:ext cx="26635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 smtClean="0"/>
              <a:t>GRUPO Y CLASE </a:t>
            </a:r>
          </a:p>
          <a:p>
            <a:pPr algn="ctr"/>
            <a:endParaRPr lang="es-CL" dirty="0"/>
          </a:p>
          <a:p>
            <a:pPr algn="ctr"/>
            <a:r>
              <a:rPr lang="es-CL" dirty="0" smtClean="0"/>
              <a:t>PARA TODOS</a:t>
            </a:r>
          </a:p>
          <a:p>
            <a:pPr algn="ctr"/>
            <a:r>
              <a:rPr lang="es-CL" dirty="0" smtClean="0"/>
              <a:t>N.S. INGRESADOS EN SALINO</a:t>
            </a:r>
            <a:endParaRPr lang="es-CL" dirty="0"/>
          </a:p>
        </p:txBody>
      </p:sp>
      <p:sp>
        <p:nvSpPr>
          <p:cNvPr id="25" name="24 CuadroTexto"/>
          <p:cNvSpPr txBox="1"/>
          <p:nvPr/>
        </p:nvSpPr>
        <p:spPr>
          <a:xfrm rot="1570501">
            <a:off x="3178954" y="912303"/>
            <a:ext cx="4656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CLASIFICACIÓN   OTAN DE ARTÍCULOS (COA); NATO SUPPLY CLASSIFICATION (NSC )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41693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3" grpId="0" animBg="1"/>
      <p:bldP spid="9" grpId="0" animBg="1"/>
      <p:bldP spid="10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b="1" dirty="0" smtClean="0"/>
              <a:t>GRUPO</a:t>
            </a:r>
            <a:endParaRPr lang="es-CL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L" sz="2400" dirty="0" smtClean="0"/>
              <a:t>IDENTIFICA UN ÁREA ESPECÍFICA DE MATERIAL                           </a:t>
            </a:r>
          </a:p>
          <a:p>
            <a:pPr marL="0" indent="0" algn="ctr">
              <a:buNone/>
            </a:pPr>
            <a:r>
              <a:rPr lang="es-CL" sz="2400" dirty="0" smtClean="0"/>
              <a:t>EJEMPLO:  GRUPO ARMAMENTO</a:t>
            </a:r>
            <a:endParaRPr lang="es-CL" sz="24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36912"/>
            <a:ext cx="4716016" cy="3414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075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b="1" dirty="0" smtClean="0"/>
              <a:t>CLASE</a:t>
            </a:r>
            <a:endParaRPr lang="es-CL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7419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L" sz="2400" dirty="0" smtClean="0"/>
              <a:t>ABARCA ÁREA DE PRODUCTOS RELATIVAMENTE HOMOGENEOS EN CARACTERISTICAS FÍSICAS Y DE RENDIMIENTO</a:t>
            </a:r>
          </a:p>
          <a:p>
            <a:pPr marL="0" indent="0" algn="ctr">
              <a:buNone/>
            </a:pPr>
            <a:r>
              <a:rPr lang="es-CL" sz="2400" dirty="0" smtClean="0"/>
              <a:t>EJEMPLO:  CLASE CAÑONES 30 MM.</a:t>
            </a:r>
            <a:endParaRPr lang="es-CL" sz="2400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564904"/>
            <a:ext cx="4757018" cy="3992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803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b="1" i="1" dirty="0" smtClean="0"/>
              <a:t>ENTONCES  UN EJEMPLO  DE GRUPO Y CLASE…</a:t>
            </a:r>
            <a:endParaRPr lang="es-CL" sz="2800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GRCL = 1005</a:t>
            </a:r>
          </a:p>
          <a:p>
            <a:endParaRPr lang="es-CL" dirty="0"/>
          </a:p>
          <a:p>
            <a:r>
              <a:rPr lang="es-CL" dirty="0" smtClean="0"/>
              <a:t>GRUPO 	10 = ARMAMENTO</a:t>
            </a:r>
          </a:p>
          <a:p>
            <a:r>
              <a:rPr lang="es-CL" dirty="0" smtClean="0"/>
              <a:t>CLASE	05 = CAÑONES DE 30 MM.</a:t>
            </a:r>
          </a:p>
          <a:p>
            <a:endParaRPr lang="es-CL" dirty="0"/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9132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</TotalTime>
  <Words>648</Words>
  <Application>Microsoft Office PowerPoint</Application>
  <PresentationFormat>Presentación en pantalla (4:3)</PresentationFormat>
  <Paragraphs>78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7" baseType="lpstr">
      <vt:lpstr>Tema de Office</vt:lpstr>
      <vt:lpstr>U.T. N°7                                                        SISTEMA DE CATALOGACIÓN NAVAL</vt:lpstr>
      <vt:lpstr>DEFINICIÓN DE CATALOGACIÓN</vt:lpstr>
      <vt:lpstr>DEFINICIÓN DE CATALOGACIÓN</vt:lpstr>
      <vt:lpstr>DEFINICIÓN DE CATALOGACIÓN</vt:lpstr>
      <vt:lpstr>¿POR QUÉ CATALOGAR?</vt:lpstr>
      <vt:lpstr>¿POR QUÉ CATALOGAR?</vt:lpstr>
      <vt:lpstr>¿POR QUÉ CATALOGAR?</vt:lpstr>
      <vt:lpstr>¿POR QUÉ CATALOGAR?</vt:lpstr>
      <vt:lpstr>¿QUÉ ELEMENTOS SE CATALOGAN?</vt:lpstr>
      <vt:lpstr>¿QUÉ ELEMENTOS SE CATALOGAN?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GRUPO</vt:lpstr>
      <vt:lpstr>CLASE</vt:lpstr>
      <vt:lpstr>ENTONCES  UN EJEMPLO  DE GRUPO Y CLASE…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 DE CATALOGACIÓN NAVAL</dc:title>
  <dc:creator>Carlos Cruz Andias</dc:creator>
  <cp:lastModifiedBy>Carlos Cruz Andias</cp:lastModifiedBy>
  <cp:revision>95</cp:revision>
  <dcterms:created xsi:type="dcterms:W3CDTF">2017-08-26T20:59:15Z</dcterms:created>
  <dcterms:modified xsi:type="dcterms:W3CDTF">2020-07-30T00:04:36Z</dcterms:modified>
</cp:coreProperties>
</file>