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sldIdLst>
    <p:sldId id="257" r:id="rId2"/>
    <p:sldId id="277" r:id="rId3"/>
    <p:sldId id="278" r:id="rId4"/>
    <p:sldId id="279" r:id="rId5"/>
    <p:sldId id="282" r:id="rId6"/>
    <p:sldId id="286" r:id="rId7"/>
    <p:sldId id="283" r:id="rId8"/>
    <p:sldId id="284" r:id="rId9"/>
    <p:sldId id="260" r:id="rId10"/>
    <p:sldId id="262" r:id="rId11"/>
    <p:sldId id="271" r:id="rId12"/>
    <p:sldId id="267" r:id="rId13"/>
    <p:sldId id="268" r:id="rId14"/>
    <p:sldId id="280" r:id="rId15"/>
    <p:sldId id="281" r:id="rId16"/>
    <p:sldId id="287" r:id="rId17"/>
    <p:sldId id="256" r:id="rId18"/>
    <p:sldId id="274" r:id="rId19"/>
    <p:sldId id="276" r:id="rId20"/>
    <p:sldId id="272" r:id="rId21"/>
    <p:sldId id="273" r:id="rId22"/>
    <p:sldId id="285" r:id="rId23"/>
  </p:sldIdLst>
  <p:sldSz cx="9144000" cy="6858000" type="screen4x3"/>
  <p:notesSz cx="6858000" cy="9144000"/>
  <p:defaultTextStyle>
    <a:defPPr>
      <a:defRPr lang="es-ES_tradnl"/>
    </a:defPPr>
    <a:lvl1pPr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1pPr>
    <a:lvl2pPr marL="457200"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2pPr>
    <a:lvl3pPr marL="914400"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3pPr>
    <a:lvl4pPr marL="1371600"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4pPr>
    <a:lvl5pPr marL="1828800"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5pPr>
    <a:lvl6pPr marL="2286000" algn="l" defTabSz="914400" rtl="0" eaLnBrk="1" latinLnBrk="0" hangingPunct="1">
      <a:defRPr sz="2800" b="1" kern="1200">
        <a:solidFill>
          <a:schemeClr val="tx1"/>
        </a:solidFill>
        <a:latin typeface="Times New Roman" pitchFamily="18" charset="0"/>
        <a:ea typeface="+mn-ea"/>
        <a:cs typeface="+mn-cs"/>
      </a:defRPr>
    </a:lvl6pPr>
    <a:lvl7pPr marL="2743200" algn="l" defTabSz="914400" rtl="0" eaLnBrk="1" latinLnBrk="0" hangingPunct="1">
      <a:defRPr sz="2800" b="1" kern="1200">
        <a:solidFill>
          <a:schemeClr val="tx1"/>
        </a:solidFill>
        <a:latin typeface="Times New Roman" pitchFamily="18" charset="0"/>
        <a:ea typeface="+mn-ea"/>
        <a:cs typeface="+mn-cs"/>
      </a:defRPr>
    </a:lvl7pPr>
    <a:lvl8pPr marL="3200400" algn="l" defTabSz="914400" rtl="0" eaLnBrk="1" latinLnBrk="0" hangingPunct="1">
      <a:defRPr sz="2800" b="1" kern="1200">
        <a:solidFill>
          <a:schemeClr val="tx1"/>
        </a:solidFill>
        <a:latin typeface="Times New Roman" pitchFamily="18" charset="0"/>
        <a:ea typeface="+mn-ea"/>
        <a:cs typeface="+mn-cs"/>
      </a:defRPr>
    </a:lvl8pPr>
    <a:lvl9pPr marL="3657600" algn="l" defTabSz="914400" rtl="0" eaLnBrk="1" latinLnBrk="0" hangingPunct="1">
      <a:defRPr sz="2800" b="1"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FF"/>
    <a:srgbClr val="66FFFF"/>
    <a:srgbClr val="66CCFF"/>
    <a:srgbClr val="FFFF00"/>
    <a:srgbClr val="0066FF"/>
    <a:srgbClr val="FF3300"/>
    <a:srgbClr val="FFCC66"/>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58" autoAdjust="0"/>
    <p:restoredTop sz="93692"/>
  </p:normalViewPr>
  <p:slideViewPr>
    <p:cSldViewPr>
      <p:cViewPr varScale="1">
        <p:scale>
          <a:sx n="66" d="100"/>
          <a:sy n="66" d="100"/>
        </p:scale>
        <p:origin x="624" y="1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A470056-95CB-4869-909E-2B7CCC6315AB}"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8901AD1-6B5F-4860-A436-DD97C63D4000}"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A909ECD-D326-4E4B-A185-08C293C3B59D}"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55D8F56-A88F-43EA-8D1D-3BFE9F9F884B}"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4DDADD2B-4B51-4563-8DE5-1F005C85E3E0}"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D50241C0-9788-471B-B2A9-90582215B4DD}"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2B64A31-4FEA-4803-9BFE-6B239103A52A}"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1F1FA72A-E28F-4673-A78D-6B60228D3D3C}"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D402600F-F3E7-47F1-9402-B27BA2CF1E0D}"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DAE953D-4EA4-4C76-9D81-05E35E5A14D1}"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E622158-FA80-4DE2-B054-10D384982C43}"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685800" y="609600"/>
            <a:ext cx="77724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85800" y="1981200"/>
            <a:ext cx="38100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4648200" y="1981200"/>
            <a:ext cx="3810000" cy="4114800"/>
          </a:xfrm>
        </p:spPr>
        <p:txBody>
          <a:bodyPr/>
          <a:lstStyle/>
          <a:p>
            <a:endParaRPr lang="es-CL"/>
          </a:p>
        </p:txBody>
      </p:sp>
      <p:sp>
        <p:nvSpPr>
          <p:cNvPr id="5" name="4 Marcador de fecha"/>
          <p:cNvSpPr>
            <a:spLocks noGrp="1"/>
          </p:cNvSpPr>
          <p:nvPr>
            <p:ph type="dt" sz="half" idx="10"/>
          </p:nvPr>
        </p:nvSpPr>
        <p:spPr>
          <a:xfrm>
            <a:off x="685800" y="6248400"/>
            <a:ext cx="1905000" cy="457200"/>
          </a:xfrm>
        </p:spPr>
        <p:txBody>
          <a:bodyPr/>
          <a:lstStyle>
            <a:lvl1pPr>
              <a:defRPr/>
            </a:lvl1pPr>
          </a:lstStyle>
          <a:p>
            <a:endParaRPr lang="es-ES_tradnl"/>
          </a:p>
        </p:txBody>
      </p:sp>
      <p:sp>
        <p:nvSpPr>
          <p:cNvPr id="6" name="5 Marcador de pie de página"/>
          <p:cNvSpPr>
            <a:spLocks noGrp="1"/>
          </p:cNvSpPr>
          <p:nvPr>
            <p:ph type="ftr" sz="quarter" idx="11"/>
          </p:nvPr>
        </p:nvSpPr>
        <p:spPr>
          <a:xfrm>
            <a:off x="3124200" y="6248400"/>
            <a:ext cx="2895600" cy="457200"/>
          </a:xfrm>
        </p:spPr>
        <p:txBody>
          <a:bodyPr/>
          <a:lstStyle>
            <a:lvl1pPr>
              <a:defRPr/>
            </a:lvl1pPr>
          </a:lstStyle>
          <a:p>
            <a:endParaRPr lang="es-ES_tradnl"/>
          </a:p>
        </p:txBody>
      </p:sp>
      <p:sp>
        <p:nvSpPr>
          <p:cNvPr id="7" name="6 Marcador de número de diapositiva"/>
          <p:cNvSpPr>
            <a:spLocks noGrp="1"/>
          </p:cNvSpPr>
          <p:nvPr>
            <p:ph type="sldNum" sz="quarter" idx="12"/>
          </p:nvPr>
        </p:nvSpPr>
        <p:spPr>
          <a:xfrm>
            <a:off x="6553200" y="6248400"/>
            <a:ext cx="1905000" cy="457200"/>
          </a:xfrm>
        </p:spPr>
        <p:txBody>
          <a:bodyPr/>
          <a:lstStyle>
            <a:lvl1pPr>
              <a:defRPr/>
            </a:lvl1pPr>
          </a:lstStyle>
          <a:p>
            <a:fld id="{96E2C255-3AF3-4A58-8CF2-C104B96CE5C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9900"/>
            </a:gs>
            <a:gs pos="100000">
              <a:srgbClr val="FFCC66"/>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nSpc>
                <a:spcPct val="100000"/>
              </a:lnSpc>
              <a:spcBef>
                <a:spcPct val="0"/>
              </a:spcBef>
              <a:buFontTx/>
              <a:buNone/>
              <a:defRPr sz="1400" b="0"/>
            </a:lvl1pPr>
          </a:lstStyle>
          <a:p>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lnSpc>
                <a:spcPct val="100000"/>
              </a:lnSpc>
              <a:spcBef>
                <a:spcPct val="0"/>
              </a:spcBef>
              <a:buFontTx/>
              <a:buNone/>
              <a:defRPr sz="1400" b="0"/>
            </a:lvl1pPr>
          </a:lstStyle>
          <a:p>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spcBef>
                <a:spcPct val="0"/>
              </a:spcBef>
              <a:buFontTx/>
              <a:buNone/>
              <a:defRPr sz="1400" b="0"/>
            </a:lvl1pPr>
          </a:lstStyle>
          <a:p>
            <a:fld id="{A24280A8-97EB-45DB-AC56-D7D8FA77971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image" Target="../media/image6.png"/><Relationship Id="rId5" Type="http://schemas.openxmlformats.org/officeDocument/2006/relationships/oleObject" Target="../embeddings/oleObject4.bin"/><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2.xml"/><Relationship Id="rId1" Type="http://schemas.openxmlformats.org/officeDocument/2006/relationships/vmlDrawing" Target="../drawings/vmlDrawing4.v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video" Target="file:////C:/Users/Alvaro%20Gonzalez/Documents/My%20Downloaded%20Video/dart_ns.mp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1905000" y="1249363"/>
            <a:ext cx="5638800" cy="914400"/>
          </a:xfrm>
          <a:prstGeom prst="rect">
            <a:avLst/>
          </a:prstGeom>
          <a:noFill/>
          <a:ln w="9525">
            <a:noFill/>
            <a:miter lim="800000"/>
            <a:headEnd/>
            <a:tailEnd/>
          </a:ln>
          <a:effectLst/>
        </p:spPr>
        <p:txBody>
          <a:bodyPr>
            <a:spAutoFit/>
          </a:bodyPr>
          <a:lstStyle/>
          <a:p>
            <a:pPr algn="ctr">
              <a:lnSpc>
                <a:spcPct val="100000"/>
              </a:lnSpc>
              <a:spcBef>
                <a:spcPct val="50000"/>
              </a:spcBef>
              <a:buFontTx/>
              <a:buNone/>
            </a:pPr>
            <a:r>
              <a:rPr lang="es-ES_tradnl" sz="5400" u="sng">
                <a:solidFill>
                  <a:srgbClr val="FF3300"/>
                </a:solidFill>
              </a:rPr>
              <a:t>ARMAMENTOS</a:t>
            </a:r>
            <a:endParaRPr lang="es-ES_tradnl" sz="3200" u="sng"/>
          </a:p>
        </p:txBody>
      </p:sp>
      <p:sp>
        <p:nvSpPr>
          <p:cNvPr id="3075" name="Text Box 3"/>
          <p:cNvSpPr txBox="1">
            <a:spLocks noChangeArrowheads="1"/>
          </p:cNvSpPr>
          <p:nvPr/>
        </p:nvSpPr>
        <p:spPr bwMode="auto">
          <a:xfrm>
            <a:off x="2339975" y="2778125"/>
            <a:ext cx="4267200" cy="1443038"/>
          </a:xfrm>
          <a:prstGeom prst="rect">
            <a:avLst/>
          </a:prstGeom>
          <a:solidFill>
            <a:schemeClr val="bg1"/>
          </a:solidFill>
          <a:ln w="9525">
            <a:solidFill>
              <a:srgbClr val="FF0000"/>
            </a:solidFill>
            <a:miter lim="800000"/>
            <a:headEnd/>
            <a:tailEnd/>
          </a:ln>
          <a:effectLst/>
        </p:spPr>
        <p:txBody>
          <a:bodyPr anchor="ctr">
            <a:spAutoFit/>
          </a:bodyPr>
          <a:lstStyle/>
          <a:p>
            <a:pPr algn="ctr">
              <a:lnSpc>
                <a:spcPct val="100000"/>
              </a:lnSpc>
              <a:spcBef>
                <a:spcPct val="50000"/>
              </a:spcBef>
              <a:buFontTx/>
              <a:buNone/>
            </a:pPr>
            <a:endParaRPr lang="es-ES_tradnl" u="sng"/>
          </a:p>
          <a:p>
            <a:pPr algn="ctr">
              <a:lnSpc>
                <a:spcPct val="100000"/>
              </a:lnSpc>
              <a:spcBef>
                <a:spcPct val="50000"/>
              </a:spcBef>
              <a:buFontTx/>
              <a:buNone/>
            </a:pPr>
            <a:r>
              <a:rPr lang="es-ES_tradnl" sz="2400"/>
              <a:t> </a:t>
            </a:r>
            <a:r>
              <a:rPr lang="es-ES_tradnl" sz="4000" i="1"/>
              <a:t>MUNICIONES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115888"/>
            <a:ext cx="7772400" cy="1143000"/>
          </a:xfrm>
        </p:spPr>
        <p:txBody>
          <a:bodyPr/>
          <a:lstStyle/>
          <a:p>
            <a:r>
              <a:rPr lang="es-ES_tradnl" sz="3200">
                <a:solidFill>
                  <a:srgbClr val="FFFF00"/>
                </a:solidFill>
              </a:rPr>
              <a:t>NOMENCLATURA DE UNA GRANADA</a:t>
            </a:r>
            <a:endParaRPr lang="es-ES" sz="3200">
              <a:solidFill>
                <a:srgbClr val="FFFF00"/>
              </a:solidFill>
            </a:endParaRPr>
          </a:p>
        </p:txBody>
      </p:sp>
      <p:grpSp>
        <p:nvGrpSpPr>
          <p:cNvPr id="23560" name="Group 8"/>
          <p:cNvGrpSpPr>
            <a:grpSpLocks/>
          </p:cNvGrpSpPr>
          <p:nvPr/>
        </p:nvGrpSpPr>
        <p:grpSpPr bwMode="auto">
          <a:xfrm>
            <a:off x="468313" y="1341438"/>
            <a:ext cx="2201862" cy="4876800"/>
            <a:chOff x="295" y="845"/>
            <a:chExt cx="1387" cy="3072"/>
          </a:xfrm>
        </p:grpSpPr>
        <p:graphicFrame>
          <p:nvGraphicFramePr>
            <p:cNvPr id="23555" name="Object 3"/>
            <p:cNvGraphicFramePr>
              <a:graphicFrameLocks noChangeAspect="1"/>
            </p:cNvGraphicFramePr>
            <p:nvPr/>
          </p:nvGraphicFramePr>
          <p:xfrm>
            <a:off x="295" y="845"/>
            <a:ext cx="1387" cy="3072"/>
          </p:xfrm>
          <a:graphic>
            <a:graphicData uri="http://schemas.openxmlformats.org/presentationml/2006/ole">
              <mc:AlternateContent xmlns:mc="http://schemas.openxmlformats.org/markup-compatibility/2006">
                <mc:Choice xmlns:v="urn:schemas-microsoft-com:vml" Requires="v">
                  <p:oleObj spid="_x0000_s23560" name="Fotografía de Photo Editor" r:id="rId3" imgW="9333333" imgH="20691188" progId="">
                    <p:embed/>
                  </p:oleObj>
                </mc:Choice>
                <mc:Fallback>
                  <p:oleObj name="Fotografía de Photo Editor" r:id="rId3" imgW="9333333" imgH="20691188"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 y="845"/>
                          <a:ext cx="1387" cy="307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3556" name="Rectangle 4"/>
            <p:cNvSpPr>
              <a:spLocks noChangeArrowheads="1"/>
            </p:cNvSpPr>
            <p:nvPr/>
          </p:nvSpPr>
          <p:spPr bwMode="auto">
            <a:xfrm>
              <a:off x="839" y="1026"/>
              <a:ext cx="726" cy="136"/>
            </a:xfrm>
            <a:prstGeom prst="rect">
              <a:avLst/>
            </a:prstGeom>
            <a:solidFill>
              <a:schemeClr val="bg1"/>
            </a:solidFill>
            <a:ln w="9525" algn="ctr">
              <a:noFill/>
              <a:miter lim="800000"/>
              <a:headEnd/>
              <a:tailEnd/>
            </a:ln>
            <a:effectLst/>
          </p:spPr>
          <p:txBody>
            <a:bodyPr wrap="none" anchor="ctr"/>
            <a:lstStyle/>
            <a:p>
              <a:endParaRPr lang="es-CL"/>
            </a:p>
          </p:txBody>
        </p:sp>
        <p:sp>
          <p:nvSpPr>
            <p:cNvPr id="23557" name="Rectangle 5"/>
            <p:cNvSpPr>
              <a:spLocks noChangeArrowheads="1"/>
            </p:cNvSpPr>
            <p:nvPr/>
          </p:nvSpPr>
          <p:spPr bwMode="auto">
            <a:xfrm>
              <a:off x="975" y="1207"/>
              <a:ext cx="680" cy="318"/>
            </a:xfrm>
            <a:prstGeom prst="rect">
              <a:avLst/>
            </a:prstGeom>
            <a:solidFill>
              <a:schemeClr val="bg1"/>
            </a:solidFill>
            <a:ln w="9525" algn="ctr">
              <a:noFill/>
              <a:miter lim="800000"/>
              <a:headEnd/>
              <a:tailEnd/>
            </a:ln>
            <a:effectLst/>
          </p:spPr>
          <p:txBody>
            <a:bodyPr wrap="none" anchor="ctr"/>
            <a:lstStyle/>
            <a:p>
              <a:endParaRPr lang="es-CL"/>
            </a:p>
          </p:txBody>
        </p:sp>
        <p:sp>
          <p:nvSpPr>
            <p:cNvPr id="23558" name="Rectangle 6"/>
            <p:cNvSpPr>
              <a:spLocks noChangeArrowheads="1"/>
            </p:cNvSpPr>
            <p:nvPr/>
          </p:nvSpPr>
          <p:spPr bwMode="auto">
            <a:xfrm>
              <a:off x="1066" y="1797"/>
              <a:ext cx="544" cy="272"/>
            </a:xfrm>
            <a:prstGeom prst="rect">
              <a:avLst/>
            </a:prstGeom>
            <a:solidFill>
              <a:schemeClr val="bg1"/>
            </a:solidFill>
            <a:ln w="9525" algn="ctr">
              <a:noFill/>
              <a:miter lim="800000"/>
              <a:headEnd/>
              <a:tailEnd/>
            </a:ln>
            <a:effectLst/>
          </p:spPr>
          <p:txBody>
            <a:bodyPr wrap="none" anchor="ctr"/>
            <a:lstStyle/>
            <a:p>
              <a:endParaRPr lang="es-CL"/>
            </a:p>
          </p:txBody>
        </p:sp>
        <p:sp>
          <p:nvSpPr>
            <p:cNvPr id="23559" name="Rectangle 7"/>
            <p:cNvSpPr>
              <a:spLocks noChangeArrowheads="1"/>
            </p:cNvSpPr>
            <p:nvPr/>
          </p:nvSpPr>
          <p:spPr bwMode="auto">
            <a:xfrm>
              <a:off x="1156" y="2432"/>
              <a:ext cx="499" cy="363"/>
            </a:xfrm>
            <a:prstGeom prst="rect">
              <a:avLst/>
            </a:prstGeom>
            <a:solidFill>
              <a:schemeClr val="bg1"/>
            </a:solidFill>
            <a:ln w="9525" algn="ctr">
              <a:noFill/>
              <a:miter lim="800000"/>
              <a:headEnd/>
              <a:tailEnd/>
            </a:ln>
            <a:effectLst/>
          </p:spPr>
          <p:txBody>
            <a:bodyPr wrap="none" anchor="ctr"/>
            <a:lstStyle/>
            <a:p>
              <a:endParaRPr lang="es-CL"/>
            </a:p>
          </p:txBody>
        </p:sp>
      </p:grpSp>
      <p:sp>
        <p:nvSpPr>
          <p:cNvPr id="23561" name="Line 9"/>
          <p:cNvSpPr>
            <a:spLocks noChangeShapeType="1"/>
          </p:cNvSpPr>
          <p:nvPr/>
        </p:nvSpPr>
        <p:spPr bwMode="auto">
          <a:xfrm flipH="1">
            <a:off x="1763713" y="5589588"/>
            <a:ext cx="2376487" cy="71437"/>
          </a:xfrm>
          <a:prstGeom prst="line">
            <a:avLst/>
          </a:prstGeom>
          <a:noFill/>
          <a:ln w="28575">
            <a:solidFill>
              <a:schemeClr val="tx1"/>
            </a:solidFill>
            <a:round/>
            <a:headEnd/>
            <a:tailEnd type="triangle" w="med" len="med"/>
          </a:ln>
          <a:effectLst/>
        </p:spPr>
        <p:txBody>
          <a:bodyPr/>
          <a:lstStyle/>
          <a:p>
            <a:endParaRPr lang="es-CL"/>
          </a:p>
        </p:txBody>
      </p:sp>
      <p:sp>
        <p:nvSpPr>
          <p:cNvPr id="23562" name="Line 10"/>
          <p:cNvSpPr>
            <a:spLocks noChangeShapeType="1"/>
          </p:cNvSpPr>
          <p:nvPr/>
        </p:nvSpPr>
        <p:spPr bwMode="auto">
          <a:xfrm flipH="1">
            <a:off x="1692275" y="3357563"/>
            <a:ext cx="2376488" cy="71437"/>
          </a:xfrm>
          <a:prstGeom prst="line">
            <a:avLst/>
          </a:prstGeom>
          <a:noFill/>
          <a:ln w="28575">
            <a:solidFill>
              <a:schemeClr val="tx1"/>
            </a:solidFill>
            <a:round/>
            <a:headEnd/>
            <a:tailEnd type="triangle" w="med" len="med"/>
          </a:ln>
          <a:effectLst/>
        </p:spPr>
        <p:txBody>
          <a:bodyPr/>
          <a:lstStyle/>
          <a:p>
            <a:endParaRPr lang="es-CL"/>
          </a:p>
        </p:txBody>
      </p:sp>
      <p:sp>
        <p:nvSpPr>
          <p:cNvPr id="23563" name="Line 11"/>
          <p:cNvSpPr>
            <a:spLocks noChangeShapeType="1"/>
          </p:cNvSpPr>
          <p:nvPr/>
        </p:nvSpPr>
        <p:spPr bwMode="auto">
          <a:xfrm flipH="1">
            <a:off x="1116013" y="1412875"/>
            <a:ext cx="2376487" cy="0"/>
          </a:xfrm>
          <a:prstGeom prst="line">
            <a:avLst/>
          </a:prstGeom>
          <a:noFill/>
          <a:ln w="28575">
            <a:solidFill>
              <a:schemeClr val="tx1"/>
            </a:solidFill>
            <a:round/>
            <a:headEnd/>
            <a:tailEnd type="triangle" w="med" len="med"/>
          </a:ln>
          <a:effectLst/>
        </p:spPr>
        <p:txBody>
          <a:bodyPr/>
          <a:lstStyle/>
          <a:p>
            <a:endParaRPr lang="es-CL"/>
          </a:p>
        </p:txBody>
      </p:sp>
      <p:sp>
        <p:nvSpPr>
          <p:cNvPr id="23564" name="Oval 12"/>
          <p:cNvSpPr>
            <a:spLocks noChangeArrowheads="1"/>
          </p:cNvSpPr>
          <p:nvPr/>
        </p:nvSpPr>
        <p:spPr bwMode="auto">
          <a:xfrm>
            <a:off x="1042988" y="4005263"/>
            <a:ext cx="433387" cy="215900"/>
          </a:xfrm>
          <a:prstGeom prst="ellipse">
            <a:avLst/>
          </a:prstGeom>
          <a:solidFill>
            <a:schemeClr val="bg1"/>
          </a:solidFill>
          <a:ln w="9525" algn="ctr">
            <a:noFill/>
            <a:round/>
            <a:headEnd/>
            <a:tailEnd/>
          </a:ln>
          <a:effectLst/>
        </p:spPr>
        <p:txBody>
          <a:bodyPr wrap="none" anchor="ctr"/>
          <a:lstStyle/>
          <a:p>
            <a:endParaRPr lang="es-CL"/>
          </a:p>
        </p:txBody>
      </p:sp>
      <p:sp>
        <p:nvSpPr>
          <p:cNvPr id="23566" name="Rectangle 14"/>
          <p:cNvSpPr>
            <a:spLocks noChangeArrowheads="1"/>
          </p:cNvSpPr>
          <p:nvPr/>
        </p:nvSpPr>
        <p:spPr bwMode="auto">
          <a:xfrm>
            <a:off x="1692275" y="3860800"/>
            <a:ext cx="935038" cy="360363"/>
          </a:xfrm>
          <a:prstGeom prst="rect">
            <a:avLst/>
          </a:prstGeom>
          <a:solidFill>
            <a:schemeClr val="bg1"/>
          </a:solidFill>
          <a:ln w="9525" algn="ctr">
            <a:noFill/>
            <a:miter lim="800000"/>
            <a:headEnd/>
            <a:tailEnd/>
          </a:ln>
          <a:effectLst/>
        </p:spPr>
        <p:txBody>
          <a:bodyPr wrap="none" anchor="ctr"/>
          <a:lstStyle/>
          <a:p>
            <a:endParaRPr lang="es-CL"/>
          </a:p>
        </p:txBody>
      </p:sp>
      <p:sp>
        <p:nvSpPr>
          <p:cNvPr id="23567" name="Oval 15"/>
          <p:cNvSpPr>
            <a:spLocks noChangeArrowheads="1"/>
          </p:cNvSpPr>
          <p:nvPr/>
        </p:nvSpPr>
        <p:spPr bwMode="auto">
          <a:xfrm>
            <a:off x="1042988" y="1700213"/>
            <a:ext cx="144462" cy="144462"/>
          </a:xfrm>
          <a:prstGeom prst="ellipse">
            <a:avLst/>
          </a:prstGeom>
          <a:solidFill>
            <a:schemeClr val="bg1"/>
          </a:solidFill>
          <a:ln w="9525" algn="ctr">
            <a:noFill/>
            <a:round/>
            <a:headEnd/>
            <a:tailEnd/>
          </a:ln>
          <a:effectLst/>
        </p:spPr>
        <p:txBody>
          <a:bodyPr wrap="none" anchor="ctr"/>
          <a:lstStyle/>
          <a:p>
            <a:endParaRPr lang="es-CL"/>
          </a:p>
        </p:txBody>
      </p:sp>
      <p:sp>
        <p:nvSpPr>
          <p:cNvPr id="23568" name="Oval 16"/>
          <p:cNvSpPr>
            <a:spLocks noChangeArrowheads="1"/>
          </p:cNvSpPr>
          <p:nvPr/>
        </p:nvSpPr>
        <p:spPr bwMode="auto">
          <a:xfrm>
            <a:off x="1258888" y="1628775"/>
            <a:ext cx="144462" cy="144463"/>
          </a:xfrm>
          <a:prstGeom prst="ellipse">
            <a:avLst/>
          </a:prstGeom>
          <a:solidFill>
            <a:schemeClr val="bg1"/>
          </a:solidFill>
          <a:ln w="9525" algn="ctr">
            <a:noFill/>
            <a:round/>
            <a:headEnd/>
            <a:tailEnd/>
          </a:ln>
          <a:effectLst/>
        </p:spPr>
        <p:txBody>
          <a:bodyPr wrap="none" anchor="ctr"/>
          <a:lstStyle/>
          <a:p>
            <a:endParaRPr lang="es-CL"/>
          </a:p>
        </p:txBody>
      </p:sp>
      <p:sp>
        <p:nvSpPr>
          <p:cNvPr id="23569" name="Oval 17"/>
          <p:cNvSpPr>
            <a:spLocks noChangeArrowheads="1"/>
          </p:cNvSpPr>
          <p:nvPr/>
        </p:nvSpPr>
        <p:spPr bwMode="auto">
          <a:xfrm>
            <a:off x="1403350" y="1989138"/>
            <a:ext cx="431800" cy="215900"/>
          </a:xfrm>
          <a:prstGeom prst="ellipse">
            <a:avLst/>
          </a:prstGeom>
          <a:solidFill>
            <a:schemeClr val="bg1"/>
          </a:solidFill>
          <a:ln w="9525" algn="ctr">
            <a:noFill/>
            <a:round/>
            <a:headEnd/>
            <a:tailEnd/>
          </a:ln>
          <a:effectLst/>
        </p:spPr>
        <p:txBody>
          <a:bodyPr wrap="none" anchor="ctr"/>
          <a:lstStyle/>
          <a:p>
            <a:endParaRPr lang="es-CL"/>
          </a:p>
        </p:txBody>
      </p:sp>
      <p:sp>
        <p:nvSpPr>
          <p:cNvPr id="23570" name="Oval 18"/>
          <p:cNvSpPr>
            <a:spLocks noChangeArrowheads="1"/>
          </p:cNvSpPr>
          <p:nvPr/>
        </p:nvSpPr>
        <p:spPr bwMode="auto">
          <a:xfrm>
            <a:off x="1403350" y="2205038"/>
            <a:ext cx="215900" cy="71437"/>
          </a:xfrm>
          <a:prstGeom prst="ellipse">
            <a:avLst/>
          </a:prstGeom>
          <a:solidFill>
            <a:schemeClr val="bg1"/>
          </a:solidFill>
          <a:ln w="9525" algn="ctr">
            <a:noFill/>
            <a:round/>
            <a:headEnd/>
            <a:tailEnd/>
          </a:ln>
          <a:effectLst/>
        </p:spPr>
        <p:txBody>
          <a:bodyPr wrap="none" anchor="ctr"/>
          <a:lstStyle/>
          <a:p>
            <a:endParaRPr lang="es-CL"/>
          </a:p>
        </p:txBody>
      </p:sp>
      <p:grpSp>
        <p:nvGrpSpPr>
          <p:cNvPr id="23573" name="Group 21"/>
          <p:cNvGrpSpPr>
            <a:grpSpLocks/>
          </p:cNvGrpSpPr>
          <p:nvPr/>
        </p:nvGrpSpPr>
        <p:grpSpPr bwMode="auto">
          <a:xfrm>
            <a:off x="1116013" y="5949950"/>
            <a:ext cx="2808287" cy="360363"/>
            <a:chOff x="703" y="3793"/>
            <a:chExt cx="1769" cy="227"/>
          </a:xfrm>
        </p:grpSpPr>
        <p:sp>
          <p:nvSpPr>
            <p:cNvPr id="23571" name="Line 19"/>
            <p:cNvSpPr>
              <a:spLocks noChangeShapeType="1"/>
            </p:cNvSpPr>
            <p:nvPr/>
          </p:nvSpPr>
          <p:spPr bwMode="auto">
            <a:xfrm flipH="1" flipV="1">
              <a:off x="703" y="3793"/>
              <a:ext cx="0" cy="227"/>
            </a:xfrm>
            <a:prstGeom prst="line">
              <a:avLst/>
            </a:prstGeom>
            <a:noFill/>
            <a:ln w="28575">
              <a:solidFill>
                <a:schemeClr val="tx1"/>
              </a:solidFill>
              <a:round/>
              <a:headEnd/>
              <a:tailEnd type="triangle" w="med" len="med"/>
            </a:ln>
            <a:effectLst/>
          </p:spPr>
          <p:txBody>
            <a:bodyPr/>
            <a:lstStyle/>
            <a:p>
              <a:endParaRPr lang="es-CL"/>
            </a:p>
          </p:txBody>
        </p:sp>
        <p:sp>
          <p:nvSpPr>
            <p:cNvPr id="23572" name="Line 20"/>
            <p:cNvSpPr>
              <a:spLocks noChangeShapeType="1"/>
            </p:cNvSpPr>
            <p:nvPr/>
          </p:nvSpPr>
          <p:spPr bwMode="auto">
            <a:xfrm>
              <a:off x="703" y="4020"/>
              <a:ext cx="1769" cy="0"/>
            </a:xfrm>
            <a:prstGeom prst="line">
              <a:avLst/>
            </a:prstGeom>
            <a:noFill/>
            <a:ln w="28575">
              <a:solidFill>
                <a:schemeClr val="tx1"/>
              </a:solidFill>
              <a:round/>
              <a:headEnd/>
              <a:tailEnd/>
            </a:ln>
            <a:effectLst/>
          </p:spPr>
          <p:txBody>
            <a:bodyPr/>
            <a:lstStyle/>
            <a:p>
              <a:endParaRPr lang="es-CL"/>
            </a:p>
          </p:txBody>
        </p:sp>
      </p:grpSp>
      <p:sp>
        <p:nvSpPr>
          <p:cNvPr id="23574" name="Text Box 22"/>
          <p:cNvSpPr txBox="1">
            <a:spLocks noChangeArrowheads="1"/>
          </p:cNvSpPr>
          <p:nvPr/>
        </p:nvSpPr>
        <p:spPr bwMode="auto">
          <a:xfrm>
            <a:off x="3492500" y="1268413"/>
            <a:ext cx="2087563" cy="349250"/>
          </a:xfrm>
          <a:prstGeom prst="rect">
            <a:avLst/>
          </a:prstGeom>
          <a:solidFill>
            <a:srgbClr val="FFCC99"/>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APICE</a:t>
            </a:r>
            <a:endParaRPr lang="es-ES" sz="1800"/>
          </a:p>
        </p:txBody>
      </p:sp>
      <p:sp>
        <p:nvSpPr>
          <p:cNvPr id="23575" name="Text Box 23"/>
          <p:cNvSpPr txBox="1">
            <a:spLocks noChangeArrowheads="1"/>
          </p:cNvSpPr>
          <p:nvPr/>
        </p:nvSpPr>
        <p:spPr bwMode="auto">
          <a:xfrm>
            <a:off x="3997325" y="3224213"/>
            <a:ext cx="2087563" cy="349250"/>
          </a:xfrm>
          <a:prstGeom prst="rect">
            <a:avLst/>
          </a:prstGeom>
          <a:solidFill>
            <a:srgbClr val="FFCC99"/>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PANTOQUE</a:t>
            </a:r>
            <a:endParaRPr lang="es-ES" sz="1800"/>
          </a:p>
        </p:txBody>
      </p:sp>
      <p:sp>
        <p:nvSpPr>
          <p:cNvPr id="23576" name="Text Box 24"/>
          <p:cNvSpPr txBox="1">
            <a:spLocks noChangeArrowheads="1"/>
          </p:cNvSpPr>
          <p:nvPr/>
        </p:nvSpPr>
        <p:spPr bwMode="auto">
          <a:xfrm>
            <a:off x="4140200" y="5445125"/>
            <a:ext cx="3960813" cy="349250"/>
          </a:xfrm>
          <a:prstGeom prst="rect">
            <a:avLst/>
          </a:prstGeom>
          <a:solidFill>
            <a:srgbClr val="FFCC99"/>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ANILLO DE FORZAMIENTO</a:t>
            </a:r>
            <a:endParaRPr lang="es-ES" sz="1800"/>
          </a:p>
        </p:txBody>
      </p:sp>
      <p:sp>
        <p:nvSpPr>
          <p:cNvPr id="23577" name="Text Box 25"/>
          <p:cNvSpPr txBox="1">
            <a:spLocks noChangeArrowheads="1"/>
          </p:cNvSpPr>
          <p:nvPr/>
        </p:nvSpPr>
        <p:spPr bwMode="auto">
          <a:xfrm>
            <a:off x="3924300" y="6092825"/>
            <a:ext cx="2087563" cy="349250"/>
          </a:xfrm>
          <a:prstGeom prst="rect">
            <a:avLst/>
          </a:prstGeom>
          <a:solidFill>
            <a:srgbClr val="FFCC99"/>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CULOTE</a:t>
            </a:r>
            <a:endParaRPr lang="es-ES" sz="1800"/>
          </a:p>
        </p:txBody>
      </p:sp>
      <p:sp>
        <p:nvSpPr>
          <p:cNvPr id="23578" name="AutoShape 26"/>
          <p:cNvSpPr>
            <a:spLocks/>
          </p:cNvSpPr>
          <p:nvPr/>
        </p:nvSpPr>
        <p:spPr bwMode="auto">
          <a:xfrm>
            <a:off x="1692275" y="1412875"/>
            <a:ext cx="431800" cy="1944688"/>
          </a:xfrm>
          <a:prstGeom prst="rightBrace">
            <a:avLst>
              <a:gd name="adj1" fmla="val 37531"/>
              <a:gd name="adj2" fmla="val 50000"/>
            </a:avLst>
          </a:prstGeom>
          <a:noFill/>
          <a:ln w="9525">
            <a:solidFill>
              <a:srgbClr val="FF3300"/>
            </a:solidFill>
            <a:round/>
            <a:headEnd/>
            <a:tailEnd/>
          </a:ln>
          <a:effectLst/>
        </p:spPr>
        <p:txBody>
          <a:bodyPr wrap="none" anchor="ctr"/>
          <a:lstStyle/>
          <a:p>
            <a:endParaRPr lang="es-CL"/>
          </a:p>
        </p:txBody>
      </p:sp>
      <p:sp>
        <p:nvSpPr>
          <p:cNvPr id="23579" name="AutoShape 27"/>
          <p:cNvSpPr>
            <a:spLocks/>
          </p:cNvSpPr>
          <p:nvPr/>
        </p:nvSpPr>
        <p:spPr bwMode="auto">
          <a:xfrm>
            <a:off x="1763713" y="3500438"/>
            <a:ext cx="504825" cy="2449512"/>
          </a:xfrm>
          <a:prstGeom prst="rightBrace">
            <a:avLst>
              <a:gd name="adj1" fmla="val 40435"/>
              <a:gd name="adj2" fmla="val 50000"/>
            </a:avLst>
          </a:prstGeom>
          <a:noFill/>
          <a:ln w="9525">
            <a:solidFill>
              <a:srgbClr val="FF3300"/>
            </a:solidFill>
            <a:round/>
            <a:headEnd/>
            <a:tailEnd/>
          </a:ln>
          <a:effectLst/>
        </p:spPr>
        <p:txBody>
          <a:bodyPr wrap="none" anchor="ctr"/>
          <a:lstStyle/>
          <a:p>
            <a:endParaRPr lang="es-CL"/>
          </a:p>
        </p:txBody>
      </p:sp>
      <p:sp>
        <p:nvSpPr>
          <p:cNvPr id="23580" name="Text Box 28"/>
          <p:cNvSpPr txBox="1">
            <a:spLocks noChangeArrowheads="1"/>
          </p:cNvSpPr>
          <p:nvPr/>
        </p:nvSpPr>
        <p:spPr bwMode="auto">
          <a:xfrm>
            <a:off x="3995738" y="2205038"/>
            <a:ext cx="2087562" cy="349250"/>
          </a:xfrm>
          <a:prstGeom prst="rect">
            <a:avLst/>
          </a:prstGeom>
          <a:solidFill>
            <a:srgbClr val="FFFF00"/>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OJIVA</a:t>
            </a:r>
            <a:endParaRPr lang="es-ES" sz="1800"/>
          </a:p>
        </p:txBody>
      </p:sp>
      <p:sp>
        <p:nvSpPr>
          <p:cNvPr id="23581" name="Text Box 29"/>
          <p:cNvSpPr txBox="1">
            <a:spLocks noChangeArrowheads="1"/>
          </p:cNvSpPr>
          <p:nvPr/>
        </p:nvSpPr>
        <p:spPr bwMode="auto">
          <a:xfrm>
            <a:off x="4068763" y="4508500"/>
            <a:ext cx="2087562" cy="349250"/>
          </a:xfrm>
          <a:prstGeom prst="rect">
            <a:avLst/>
          </a:prstGeom>
          <a:solidFill>
            <a:srgbClr val="FFFF00"/>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CUERPO</a:t>
            </a:r>
            <a:endParaRPr lang="es-ES" sz="1800"/>
          </a:p>
        </p:txBody>
      </p:sp>
      <p:sp>
        <p:nvSpPr>
          <p:cNvPr id="23582" name="Line 30"/>
          <p:cNvSpPr>
            <a:spLocks noChangeShapeType="1"/>
          </p:cNvSpPr>
          <p:nvPr/>
        </p:nvSpPr>
        <p:spPr bwMode="auto">
          <a:xfrm flipH="1">
            <a:off x="2195513" y="2420938"/>
            <a:ext cx="1800225" cy="0"/>
          </a:xfrm>
          <a:prstGeom prst="line">
            <a:avLst/>
          </a:prstGeom>
          <a:noFill/>
          <a:ln w="28575">
            <a:solidFill>
              <a:schemeClr val="tx2"/>
            </a:solidFill>
            <a:round/>
            <a:headEnd/>
            <a:tailEnd type="triangle" w="med" len="med"/>
          </a:ln>
          <a:effectLst/>
        </p:spPr>
        <p:txBody>
          <a:bodyPr/>
          <a:lstStyle/>
          <a:p>
            <a:endParaRPr lang="es-CL"/>
          </a:p>
        </p:txBody>
      </p:sp>
      <p:sp>
        <p:nvSpPr>
          <p:cNvPr id="23583" name="Line 31"/>
          <p:cNvSpPr>
            <a:spLocks noChangeShapeType="1"/>
          </p:cNvSpPr>
          <p:nvPr/>
        </p:nvSpPr>
        <p:spPr bwMode="auto">
          <a:xfrm flipH="1">
            <a:off x="2268538" y="4724400"/>
            <a:ext cx="1800225" cy="0"/>
          </a:xfrm>
          <a:prstGeom prst="line">
            <a:avLst/>
          </a:prstGeom>
          <a:noFill/>
          <a:ln w="28575">
            <a:solidFill>
              <a:schemeClr val="tx2"/>
            </a:solidFill>
            <a:round/>
            <a:headEnd/>
            <a:tailEnd type="triangle" w="med" len="med"/>
          </a:ln>
          <a:effectLst/>
        </p:spPr>
        <p:txBody>
          <a:bodyPr/>
          <a:lstStyle/>
          <a:p>
            <a:endParaRPr lang="es-CL"/>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Text Box 5"/>
          <p:cNvSpPr txBox="1">
            <a:spLocks noChangeArrowheads="1"/>
          </p:cNvSpPr>
          <p:nvPr/>
        </p:nvSpPr>
        <p:spPr bwMode="auto">
          <a:xfrm>
            <a:off x="323850" y="188640"/>
            <a:ext cx="8496300" cy="1087438"/>
          </a:xfrm>
          <a:prstGeom prst="rect">
            <a:avLst/>
          </a:prstGeom>
          <a:solidFill>
            <a:schemeClr val="bg1"/>
          </a:solidFill>
          <a:ln w="9525" algn="ctr">
            <a:solidFill>
              <a:schemeClr val="tx2"/>
            </a:solidFill>
            <a:miter lim="800000"/>
            <a:headEnd/>
            <a:tailEnd/>
          </a:ln>
          <a:effectLst/>
        </p:spPr>
        <p:txBody>
          <a:bodyPr>
            <a:spAutoFit/>
          </a:bodyPr>
          <a:lstStyle/>
          <a:p>
            <a:pPr marL="342900" indent="-342900">
              <a:spcBef>
                <a:spcPct val="50000"/>
              </a:spcBef>
            </a:pPr>
            <a:r>
              <a:rPr lang="es-ES_tradnl" sz="2400"/>
              <a:t>APICE: Extremo aguzado del proyectil que le otorga características aerodinámicas. Puede ser formado por una espoleta de ápice.</a:t>
            </a:r>
            <a:endParaRPr lang="es-ES" sz="2400"/>
          </a:p>
        </p:txBody>
      </p:sp>
      <p:sp>
        <p:nvSpPr>
          <p:cNvPr id="24582" name="Text Box 6"/>
          <p:cNvSpPr txBox="1">
            <a:spLocks noChangeArrowheads="1"/>
          </p:cNvSpPr>
          <p:nvPr/>
        </p:nvSpPr>
        <p:spPr bwMode="auto">
          <a:xfrm>
            <a:off x="323850" y="1556088"/>
            <a:ext cx="8496300" cy="1087437"/>
          </a:xfrm>
          <a:prstGeom prst="rect">
            <a:avLst/>
          </a:prstGeom>
          <a:solidFill>
            <a:schemeClr val="bg1"/>
          </a:solidFill>
          <a:ln w="9525" algn="ctr">
            <a:solidFill>
              <a:schemeClr val="tx2"/>
            </a:solidFill>
            <a:miter lim="800000"/>
            <a:headEnd/>
            <a:tailEnd/>
          </a:ln>
          <a:effectLst/>
        </p:spPr>
        <p:txBody>
          <a:bodyPr>
            <a:spAutoFit/>
          </a:bodyPr>
          <a:lstStyle/>
          <a:p>
            <a:pPr marL="342900" indent="-342900">
              <a:spcBef>
                <a:spcPct val="50000"/>
              </a:spcBef>
            </a:pPr>
            <a:r>
              <a:rPr lang="es-ES_tradnl" sz="2400"/>
              <a:t>PANTOQUE: Parte más ancha del proyectil, que en los de grandes dimensiones, se apoya en el interior del tubo del cañón para evitar vibraciones indeseadas al ser disparado.</a:t>
            </a:r>
            <a:endParaRPr lang="es-ES" sz="2400"/>
          </a:p>
        </p:txBody>
      </p:sp>
      <p:sp>
        <p:nvSpPr>
          <p:cNvPr id="24583" name="Text Box 7"/>
          <p:cNvSpPr txBox="1">
            <a:spLocks noChangeArrowheads="1"/>
          </p:cNvSpPr>
          <p:nvPr/>
        </p:nvSpPr>
        <p:spPr bwMode="auto">
          <a:xfrm>
            <a:off x="323850" y="2923535"/>
            <a:ext cx="8496300" cy="2401887"/>
          </a:xfrm>
          <a:prstGeom prst="rect">
            <a:avLst/>
          </a:prstGeom>
          <a:solidFill>
            <a:schemeClr val="bg1"/>
          </a:solidFill>
          <a:ln w="9525" algn="ctr">
            <a:solidFill>
              <a:schemeClr val="tx2"/>
            </a:solidFill>
            <a:miter lim="800000"/>
            <a:headEnd/>
            <a:tailEnd/>
          </a:ln>
          <a:effectLst/>
        </p:spPr>
        <p:txBody>
          <a:bodyPr>
            <a:spAutoFit/>
          </a:bodyPr>
          <a:lstStyle/>
          <a:p>
            <a:pPr marL="342900" indent="-342900">
              <a:spcBef>
                <a:spcPct val="50000"/>
              </a:spcBef>
            </a:pPr>
            <a:r>
              <a:rPr lang="es-ES_tradnl" sz="2400"/>
              <a:t>ANILLO DE FORZAMIENTO: Anillo de metal blando (Cobre o Estaño) que va unido al exterior del proyectil y al ser forzado por los gases, se deforma, incrustándose en las estrías del cañón imprimiéndole un movimiento rotatorio al proyectil. También obtura los gases de la combustión de la pólvora, impidiendo que éstos sobrepasen al proyectil durante su desplazamiento dentro del tubo del cañón.</a:t>
            </a:r>
            <a:endParaRPr lang="es-ES" sz="2400"/>
          </a:p>
        </p:txBody>
      </p:sp>
      <p:sp>
        <p:nvSpPr>
          <p:cNvPr id="24586" name="Text Box 10"/>
          <p:cNvSpPr txBox="1">
            <a:spLocks noChangeArrowheads="1"/>
          </p:cNvSpPr>
          <p:nvPr/>
        </p:nvSpPr>
        <p:spPr bwMode="auto">
          <a:xfrm>
            <a:off x="323850" y="5621428"/>
            <a:ext cx="8496300" cy="1087438"/>
          </a:xfrm>
          <a:prstGeom prst="rect">
            <a:avLst/>
          </a:prstGeom>
          <a:solidFill>
            <a:schemeClr val="bg1"/>
          </a:solidFill>
          <a:ln w="9525" algn="ctr">
            <a:solidFill>
              <a:schemeClr val="tx2"/>
            </a:solidFill>
            <a:miter lim="800000"/>
            <a:headEnd/>
            <a:tailEnd/>
          </a:ln>
          <a:effectLst/>
        </p:spPr>
        <p:txBody>
          <a:bodyPr>
            <a:spAutoFit/>
          </a:bodyPr>
          <a:lstStyle/>
          <a:p>
            <a:pPr marL="342900" indent="-342900">
              <a:spcBef>
                <a:spcPct val="50000"/>
              </a:spcBef>
            </a:pPr>
            <a:r>
              <a:rPr lang="es-ES_tradnl" sz="2400"/>
              <a:t>CULOTE: Extremo del proyectil opuesto al ápice, generalmente de forma aplanada y de un diámetro menor al del pantoque para optimizar la forma aerodinámica de éste.</a:t>
            </a:r>
            <a:endParaRPr lang="es-ES"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323850" y="333375"/>
            <a:ext cx="8496300" cy="1087438"/>
          </a:xfrm>
          <a:prstGeom prst="rect">
            <a:avLst/>
          </a:prstGeom>
          <a:solidFill>
            <a:schemeClr val="bg1"/>
          </a:solidFill>
          <a:ln w="9525" algn="ctr">
            <a:solidFill>
              <a:schemeClr val="tx2"/>
            </a:solidFill>
            <a:miter lim="800000"/>
            <a:headEnd/>
            <a:tailEnd/>
          </a:ln>
          <a:effectLst/>
        </p:spPr>
        <p:txBody>
          <a:bodyPr>
            <a:spAutoFit/>
          </a:bodyPr>
          <a:lstStyle/>
          <a:p>
            <a:pPr marL="342900" indent="-342900">
              <a:spcBef>
                <a:spcPct val="50000"/>
              </a:spcBef>
            </a:pPr>
            <a:r>
              <a:rPr lang="es-ES_tradnl" sz="2400"/>
              <a:t>OJIVA: Parte del proyectil comprendido entre el ápice y  el pantoque, tiene forma cónica para optimizar las características aerodinámicas de éste.</a:t>
            </a:r>
            <a:endParaRPr lang="es-ES" sz="2400"/>
          </a:p>
        </p:txBody>
      </p:sp>
      <p:sp>
        <p:nvSpPr>
          <p:cNvPr id="25603" name="Text Box 3"/>
          <p:cNvSpPr txBox="1">
            <a:spLocks noChangeArrowheads="1"/>
          </p:cNvSpPr>
          <p:nvPr/>
        </p:nvSpPr>
        <p:spPr bwMode="auto">
          <a:xfrm>
            <a:off x="250825" y="1628775"/>
            <a:ext cx="8496300" cy="2692400"/>
          </a:xfrm>
          <a:prstGeom prst="rect">
            <a:avLst/>
          </a:prstGeom>
          <a:solidFill>
            <a:schemeClr val="bg1"/>
          </a:solidFill>
          <a:ln w="9525" algn="ctr">
            <a:solidFill>
              <a:schemeClr val="tx2"/>
            </a:solidFill>
            <a:miter lim="800000"/>
            <a:headEnd/>
            <a:tailEnd/>
          </a:ln>
          <a:effectLst/>
        </p:spPr>
        <p:txBody>
          <a:bodyPr>
            <a:spAutoFit/>
          </a:bodyPr>
          <a:lstStyle/>
          <a:p>
            <a:pPr marL="342900" indent="-342900">
              <a:spcBef>
                <a:spcPct val="50000"/>
              </a:spcBef>
            </a:pPr>
            <a:r>
              <a:rPr lang="es-ES_tradnl" sz="2500"/>
              <a:t>CUERPO: Parte del proyectil comprendido entre el pantoque y el extremo exterior del culote, en esta sección se graban las marcas de identificación del tipo de proyectil.</a:t>
            </a:r>
          </a:p>
          <a:p>
            <a:pPr marL="342900" indent="-342900">
              <a:spcBef>
                <a:spcPct val="50000"/>
              </a:spcBef>
            </a:pPr>
            <a:r>
              <a:rPr lang="es-ES_tradnl" sz="2500"/>
              <a:t>Su superficie es lisa y continua, libre de pliegues y protuberancias a fin de otorgar al proyectil un óptimo perfil aerodinámico</a:t>
            </a:r>
            <a:endParaRPr lang="es-ES" sz="2500"/>
          </a:p>
        </p:txBody>
      </p:sp>
      <p:sp>
        <p:nvSpPr>
          <p:cNvPr id="25606" name="Text Box 6"/>
          <p:cNvSpPr txBox="1">
            <a:spLocks noChangeArrowheads="1"/>
          </p:cNvSpPr>
          <p:nvPr/>
        </p:nvSpPr>
        <p:spPr bwMode="auto">
          <a:xfrm>
            <a:off x="360363" y="4724400"/>
            <a:ext cx="8388350" cy="1473200"/>
          </a:xfrm>
          <a:prstGeom prst="rect">
            <a:avLst/>
          </a:prstGeom>
          <a:solidFill>
            <a:srgbClr val="FFFF00"/>
          </a:solidFill>
          <a:ln w="9525" algn="ctr">
            <a:solidFill>
              <a:schemeClr val="tx2"/>
            </a:solidFill>
            <a:miter lim="800000"/>
            <a:headEnd/>
            <a:tailEnd/>
          </a:ln>
          <a:effectLst/>
        </p:spPr>
        <p:txBody>
          <a:bodyPr>
            <a:spAutoFit/>
          </a:bodyPr>
          <a:lstStyle/>
          <a:p>
            <a:pPr marL="342900" indent="-342900">
              <a:spcBef>
                <a:spcPct val="50000"/>
              </a:spcBef>
            </a:pPr>
            <a:r>
              <a:rPr lang="es-ES_tradnl" sz="2500">
                <a:effectLst>
                  <a:outerShdw blurRad="38100" dist="38100" dir="2700000" algn="tl">
                    <a:srgbClr val="FFFFFF"/>
                  </a:outerShdw>
                </a:effectLst>
              </a:rPr>
              <a:t>El proyectil debe ser simétrico respecto a su línea de crujía o eje longitudinal y su centro de gravedad, levemente desplazado hacia el culote a fin de otorgarle estabilidad durante el vuelo hacia el blanco.</a:t>
            </a:r>
            <a:endParaRPr lang="es-ES" sz="2500">
              <a:effectLst>
                <a:outerShdw blurRad="38100" dist="38100" dir="2700000" algn="tl">
                  <a:srgbClr val="FFFFFF"/>
                </a:outerShdw>
              </a:effectLs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80" name="Group 8"/>
          <p:cNvGrpSpPr>
            <a:grpSpLocks/>
          </p:cNvGrpSpPr>
          <p:nvPr/>
        </p:nvGrpSpPr>
        <p:grpSpPr bwMode="auto">
          <a:xfrm>
            <a:off x="3576638" y="217488"/>
            <a:ext cx="1989137" cy="6423025"/>
            <a:chOff x="2253" y="137"/>
            <a:chExt cx="1253" cy="4046"/>
          </a:xfrm>
        </p:grpSpPr>
        <p:pic>
          <p:nvPicPr>
            <p:cNvPr id="28676" name="Picture 4" descr="foto1"/>
            <p:cNvPicPr>
              <a:picLocks noChangeAspect="1" noChangeArrowheads="1"/>
            </p:cNvPicPr>
            <p:nvPr/>
          </p:nvPicPr>
          <p:blipFill>
            <a:blip r:embed="rId2" cstate="print"/>
            <a:srcRect/>
            <a:stretch>
              <a:fillRect/>
            </a:stretch>
          </p:blipFill>
          <p:spPr bwMode="auto">
            <a:xfrm rot="5400000">
              <a:off x="857" y="1533"/>
              <a:ext cx="4046" cy="1253"/>
            </a:xfrm>
            <a:prstGeom prst="rect">
              <a:avLst/>
            </a:prstGeom>
            <a:noFill/>
          </p:spPr>
        </p:pic>
        <p:sp>
          <p:nvSpPr>
            <p:cNvPr id="28677" name="Rectangle 5"/>
            <p:cNvSpPr>
              <a:spLocks noChangeArrowheads="1"/>
            </p:cNvSpPr>
            <p:nvPr/>
          </p:nvSpPr>
          <p:spPr bwMode="auto">
            <a:xfrm>
              <a:off x="2336" y="981"/>
              <a:ext cx="272" cy="453"/>
            </a:xfrm>
            <a:prstGeom prst="rect">
              <a:avLst/>
            </a:prstGeom>
            <a:solidFill>
              <a:schemeClr val="bg1"/>
            </a:solidFill>
            <a:ln w="9525" algn="ctr">
              <a:noFill/>
              <a:miter lim="800000"/>
              <a:headEnd/>
              <a:tailEnd/>
            </a:ln>
            <a:effectLst/>
          </p:spPr>
          <p:txBody>
            <a:bodyPr wrap="none" anchor="ctr"/>
            <a:lstStyle/>
            <a:p>
              <a:endParaRPr lang="es-CL"/>
            </a:p>
          </p:txBody>
        </p:sp>
        <p:sp>
          <p:nvSpPr>
            <p:cNvPr id="28678" name="Rectangle 6"/>
            <p:cNvSpPr>
              <a:spLocks noChangeArrowheads="1"/>
            </p:cNvSpPr>
            <p:nvPr/>
          </p:nvSpPr>
          <p:spPr bwMode="auto">
            <a:xfrm>
              <a:off x="2336" y="2024"/>
              <a:ext cx="226" cy="1179"/>
            </a:xfrm>
            <a:prstGeom prst="rect">
              <a:avLst/>
            </a:prstGeom>
            <a:solidFill>
              <a:schemeClr val="bg1"/>
            </a:solidFill>
            <a:ln w="9525" algn="ctr">
              <a:noFill/>
              <a:miter lim="800000"/>
              <a:headEnd/>
              <a:tailEnd/>
            </a:ln>
            <a:effectLst/>
          </p:spPr>
          <p:txBody>
            <a:bodyPr wrap="none" anchor="ctr"/>
            <a:lstStyle/>
            <a:p>
              <a:endParaRPr lang="es-CL"/>
            </a:p>
          </p:txBody>
        </p:sp>
        <p:sp>
          <p:nvSpPr>
            <p:cNvPr id="28679" name="Rectangle 7"/>
            <p:cNvSpPr>
              <a:spLocks noChangeArrowheads="1"/>
            </p:cNvSpPr>
            <p:nvPr/>
          </p:nvSpPr>
          <p:spPr bwMode="auto">
            <a:xfrm>
              <a:off x="2562" y="255"/>
              <a:ext cx="363" cy="590"/>
            </a:xfrm>
            <a:prstGeom prst="rect">
              <a:avLst/>
            </a:prstGeom>
            <a:solidFill>
              <a:schemeClr val="bg1"/>
            </a:solidFill>
            <a:ln w="9525" algn="ctr">
              <a:noFill/>
              <a:miter lim="800000"/>
              <a:headEnd/>
              <a:tailEnd/>
            </a:ln>
            <a:effectLst/>
          </p:spPr>
          <p:txBody>
            <a:bodyPr wrap="none" anchor="ctr"/>
            <a:lstStyle/>
            <a:p>
              <a:endParaRPr lang="es-CL"/>
            </a:p>
          </p:txBody>
        </p:sp>
      </p:grpSp>
      <p:sp>
        <p:nvSpPr>
          <p:cNvPr id="28681" name="Text Box 9"/>
          <p:cNvSpPr txBox="1">
            <a:spLocks noChangeArrowheads="1"/>
          </p:cNvSpPr>
          <p:nvPr/>
        </p:nvSpPr>
        <p:spPr bwMode="auto">
          <a:xfrm>
            <a:off x="5940425" y="5276850"/>
            <a:ext cx="1223963"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PESTAÑA</a:t>
            </a:r>
            <a:endParaRPr lang="es-ES" sz="1600"/>
          </a:p>
        </p:txBody>
      </p:sp>
      <p:sp>
        <p:nvSpPr>
          <p:cNvPr id="28682" name="Line 10"/>
          <p:cNvSpPr>
            <a:spLocks noChangeShapeType="1"/>
          </p:cNvSpPr>
          <p:nvPr/>
        </p:nvSpPr>
        <p:spPr bwMode="auto">
          <a:xfrm flipH="1">
            <a:off x="5148263" y="5445125"/>
            <a:ext cx="792162" cy="144463"/>
          </a:xfrm>
          <a:prstGeom prst="line">
            <a:avLst/>
          </a:prstGeom>
          <a:noFill/>
          <a:ln w="12700">
            <a:solidFill>
              <a:schemeClr val="tx2"/>
            </a:solidFill>
            <a:round/>
            <a:headEnd/>
            <a:tailEnd type="triangle" w="med" len="med"/>
          </a:ln>
          <a:effectLst/>
        </p:spPr>
        <p:txBody>
          <a:bodyPr/>
          <a:lstStyle/>
          <a:p>
            <a:endParaRPr lang="es-CL"/>
          </a:p>
        </p:txBody>
      </p:sp>
      <p:sp>
        <p:nvSpPr>
          <p:cNvPr id="28683" name="Text Box 11"/>
          <p:cNvSpPr txBox="1">
            <a:spLocks noChangeArrowheads="1"/>
          </p:cNvSpPr>
          <p:nvPr/>
        </p:nvSpPr>
        <p:spPr bwMode="auto">
          <a:xfrm>
            <a:off x="6156325" y="3967163"/>
            <a:ext cx="1295400" cy="325437"/>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CEBA</a:t>
            </a:r>
            <a:endParaRPr lang="es-ES" sz="1600"/>
          </a:p>
        </p:txBody>
      </p:sp>
      <p:sp>
        <p:nvSpPr>
          <p:cNvPr id="28684" name="Line 12"/>
          <p:cNvSpPr>
            <a:spLocks noChangeShapeType="1"/>
          </p:cNvSpPr>
          <p:nvPr/>
        </p:nvSpPr>
        <p:spPr bwMode="auto">
          <a:xfrm flipH="1" flipV="1">
            <a:off x="4643438" y="4149725"/>
            <a:ext cx="1512887" cy="0"/>
          </a:xfrm>
          <a:prstGeom prst="line">
            <a:avLst/>
          </a:prstGeom>
          <a:noFill/>
          <a:ln w="12700">
            <a:solidFill>
              <a:schemeClr val="tx2"/>
            </a:solidFill>
            <a:round/>
            <a:headEnd/>
            <a:tailEnd type="triangle" w="med" len="med"/>
          </a:ln>
          <a:effectLst/>
        </p:spPr>
        <p:txBody>
          <a:bodyPr/>
          <a:lstStyle/>
          <a:p>
            <a:endParaRPr lang="es-CL"/>
          </a:p>
        </p:txBody>
      </p:sp>
      <p:sp>
        <p:nvSpPr>
          <p:cNvPr id="28685" name="Text Box 13"/>
          <p:cNvSpPr txBox="1">
            <a:spLocks noChangeArrowheads="1"/>
          </p:cNvSpPr>
          <p:nvPr/>
        </p:nvSpPr>
        <p:spPr bwMode="auto">
          <a:xfrm>
            <a:off x="5940425" y="1628775"/>
            <a:ext cx="2303463"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CONO DE AJUSTE</a:t>
            </a:r>
            <a:endParaRPr lang="es-ES" sz="1600"/>
          </a:p>
        </p:txBody>
      </p:sp>
      <p:sp>
        <p:nvSpPr>
          <p:cNvPr id="28686" name="Text Box 14"/>
          <p:cNvSpPr txBox="1">
            <a:spLocks noChangeArrowheads="1"/>
          </p:cNvSpPr>
          <p:nvPr/>
        </p:nvSpPr>
        <p:spPr bwMode="auto">
          <a:xfrm>
            <a:off x="5940425" y="1052513"/>
            <a:ext cx="1223963" cy="325437"/>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CUELLO</a:t>
            </a:r>
            <a:endParaRPr lang="es-ES" sz="1600"/>
          </a:p>
        </p:txBody>
      </p:sp>
      <p:sp>
        <p:nvSpPr>
          <p:cNvPr id="28687" name="Text Box 15"/>
          <p:cNvSpPr txBox="1">
            <a:spLocks noChangeArrowheads="1"/>
          </p:cNvSpPr>
          <p:nvPr/>
        </p:nvSpPr>
        <p:spPr bwMode="auto">
          <a:xfrm>
            <a:off x="6011863" y="3103563"/>
            <a:ext cx="2663825" cy="325437"/>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CARGA PROPELENTE</a:t>
            </a:r>
            <a:endParaRPr lang="es-ES" sz="1600"/>
          </a:p>
        </p:txBody>
      </p:sp>
      <p:sp>
        <p:nvSpPr>
          <p:cNvPr id="28688" name="Line 16"/>
          <p:cNvSpPr>
            <a:spLocks noChangeShapeType="1"/>
          </p:cNvSpPr>
          <p:nvPr/>
        </p:nvSpPr>
        <p:spPr bwMode="auto">
          <a:xfrm flipH="1">
            <a:off x="4859338" y="3284538"/>
            <a:ext cx="1152525" cy="288925"/>
          </a:xfrm>
          <a:prstGeom prst="line">
            <a:avLst/>
          </a:prstGeom>
          <a:noFill/>
          <a:ln w="12700">
            <a:solidFill>
              <a:schemeClr val="tx2"/>
            </a:solidFill>
            <a:round/>
            <a:headEnd/>
            <a:tailEnd type="triangle" w="med" len="med"/>
          </a:ln>
          <a:effectLst/>
        </p:spPr>
        <p:txBody>
          <a:bodyPr/>
          <a:lstStyle/>
          <a:p>
            <a:endParaRPr lang="es-CL"/>
          </a:p>
        </p:txBody>
      </p:sp>
      <p:sp>
        <p:nvSpPr>
          <p:cNvPr id="28689" name="Line 17"/>
          <p:cNvSpPr>
            <a:spLocks noChangeShapeType="1"/>
          </p:cNvSpPr>
          <p:nvPr/>
        </p:nvSpPr>
        <p:spPr bwMode="auto">
          <a:xfrm flipH="1" flipV="1">
            <a:off x="5003800" y="1700213"/>
            <a:ext cx="936625" cy="144462"/>
          </a:xfrm>
          <a:prstGeom prst="line">
            <a:avLst/>
          </a:prstGeom>
          <a:noFill/>
          <a:ln w="12700">
            <a:solidFill>
              <a:schemeClr val="tx2"/>
            </a:solidFill>
            <a:round/>
            <a:headEnd/>
            <a:tailEnd type="triangle" w="med" len="med"/>
          </a:ln>
          <a:effectLst/>
        </p:spPr>
        <p:txBody>
          <a:bodyPr/>
          <a:lstStyle/>
          <a:p>
            <a:endParaRPr lang="es-CL"/>
          </a:p>
        </p:txBody>
      </p:sp>
      <p:sp>
        <p:nvSpPr>
          <p:cNvPr id="28690" name="Line 18"/>
          <p:cNvSpPr>
            <a:spLocks noChangeShapeType="1"/>
          </p:cNvSpPr>
          <p:nvPr/>
        </p:nvSpPr>
        <p:spPr bwMode="auto">
          <a:xfrm flipH="1">
            <a:off x="5003800" y="1196975"/>
            <a:ext cx="936625" cy="215900"/>
          </a:xfrm>
          <a:prstGeom prst="line">
            <a:avLst/>
          </a:prstGeom>
          <a:noFill/>
          <a:ln w="12700">
            <a:solidFill>
              <a:schemeClr val="tx2"/>
            </a:solidFill>
            <a:round/>
            <a:headEnd/>
            <a:tailEnd type="triangle" w="med" len="med"/>
          </a:ln>
          <a:effectLst/>
        </p:spPr>
        <p:txBody>
          <a:bodyPr/>
          <a:lstStyle/>
          <a:p>
            <a:endParaRPr lang="es-CL"/>
          </a:p>
        </p:txBody>
      </p:sp>
      <p:sp>
        <p:nvSpPr>
          <p:cNvPr id="28691" name="AutoShape 19"/>
          <p:cNvSpPr>
            <a:spLocks/>
          </p:cNvSpPr>
          <p:nvPr/>
        </p:nvSpPr>
        <p:spPr bwMode="auto">
          <a:xfrm>
            <a:off x="3492500" y="1412875"/>
            <a:ext cx="503238" cy="4176713"/>
          </a:xfrm>
          <a:prstGeom prst="leftBrace">
            <a:avLst>
              <a:gd name="adj1" fmla="val 69164"/>
              <a:gd name="adj2" fmla="val 50000"/>
            </a:avLst>
          </a:prstGeom>
          <a:noFill/>
          <a:ln w="9525">
            <a:solidFill>
              <a:schemeClr val="tx2"/>
            </a:solidFill>
            <a:round/>
            <a:headEnd/>
            <a:tailEnd/>
          </a:ln>
          <a:effectLst/>
        </p:spPr>
        <p:txBody>
          <a:bodyPr wrap="none" anchor="ctr"/>
          <a:lstStyle/>
          <a:p>
            <a:endParaRPr lang="es-CL"/>
          </a:p>
        </p:txBody>
      </p:sp>
      <p:sp>
        <p:nvSpPr>
          <p:cNvPr id="28692" name="Text Box 20"/>
          <p:cNvSpPr txBox="1">
            <a:spLocks noChangeArrowheads="1"/>
          </p:cNvSpPr>
          <p:nvPr/>
        </p:nvSpPr>
        <p:spPr bwMode="auto">
          <a:xfrm>
            <a:off x="2195513" y="3284538"/>
            <a:ext cx="1223962" cy="325437"/>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CUERPO</a:t>
            </a:r>
            <a:endParaRPr lang="es-ES" sz="1600"/>
          </a:p>
        </p:txBody>
      </p:sp>
      <p:sp>
        <p:nvSpPr>
          <p:cNvPr id="28694" name="AutoShape 22"/>
          <p:cNvSpPr>
            <a:spLocks/>
          </p:cNvSpPr>
          <p:nvPr/>
        </p:nvSpPr>
        <p:spPr bwMode="auto">
          <a:xfrm rot="5400000">
            <a:off x="4464050" y="5337175"/>
            <a:ext cx="287338" cy="1081088"/>
          </a:xfrm>
          <a:prstGeom prst="rightBrace">
            <a:avLst>
              <a:gd name="adj1" fmla="val 31354"/>
              <a:gd name="adj2" fmla="val 52319"/>
            </a:avLst>
          </a:prstGeom>
          <a:noFill/>
          <a:ln w="9525">
            <a:solidFill>
              <a:schemeClr val="tx2"/>
            </a:solidFill>
            <a:round/>
            <a:headEnd/>
            <a:tailEnd/>
          </a:ln>
          <a:effectLst/>
        </p:spPr>
        <p:txBody>
          <a:bodyPr wrap="none" anchor="ctr"/>
          <a:lstStyle/>
          <a:p>
            <a:endParaRPr lang="es-CL"/>
          </a:p>
        </p:txBody>
      </p:sp>
      <p:sp>
        <p:nvSpPr>
          <p:cNvPr id="28695" name="Text Box 23"/>
          <p:cNvSpPr txBox="1">
            <a:spLocks noChangeArrowheads="1"/>
          </p:cNvSpPr>
          <p:nvPr/>
        </p:nvSpPr>
        <p:spPr bwMode="auto">
          <a:xfrm>
            <a:off x="3995738" y="6092825"/>
            <a:ext cx="1223962"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CULOTE</a:t>
            </a:r>
            <a:endParaRPr lang="es-ES" sz="1600"/>
          </a:p>
        </p:txBody>
      </p:sp>
      <p:sp>
        <p:nvSpPr>
          <p:cNvPr id="28697" name="AutoShape 25"/>
          <p:cNvSpPr>
            <a:spLocks noChangeArrowheads="1"/>
          </p:cNvSpPr>
          <p:nvPr/>
        </p:nvSpPr>
        <p:spPr bwMode="auto">
          <a:xfrm>
            <a:off x="4211638" y="1052513"/>
            <a:ext cx="792162" cy="215900"/>
          </a:xfrm>
          <a:prstGeom prst="flowChartMagneticDisk">
            <a:avLst/>
          </a:prstGeom>
          <a:noFill/>
          <a:ln w="9525">
            <a:solidFill>
              <a:schemeClr val="tx2"/>
            </a:solidFill>
            <a:round/>
            <a:headEnd/>
            <a:tailEnd/>
          </a:ln>
          <a:effectLst/>
        </p:spPr>
        <p:txBody>
          <a:bodyPr wrap="none" anchor="ctr"/>
          <a:lstStyle/>
          <a:p>
            <a:endParaRPr lang="es-CL"/>
          </a:p>
        </p:txBody>
      </p:sp>
      <p:sp>
        <p:nvSpPr>
          <p:cNvPr id="28698" name="Text Box 26"/>
          <p:cNvSpPr txBox="1">
            <a:spLocks noChangeArrowheads="1"/>
          </p:cNvSpPr>
          <p:nvPr/>
        </p:nvSpPr>
        <p:spPr bwMode="auto">
          <a:xfrm>
            <a:off x="2124075" y="981075"/>
            <a:ext cx="1223963"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SELLO</a:t>
            </a:r>
            <a:endParaRPr lang="es-ES" sz="1600"/>
          </a:p>
        </p:txBody>
      </p:sp>
      <p:sp>
        <p:nvSpPr>
          <p:cNvPr id="28699" name="Line 27"/>
          <p:cNvSpPr>
            <a:spLocks noChangeShapeType="1"/>
          </p:cNvSpPr>
          <p:nvPr/>
        </p:nvSpPr>
        <p:spPr bwMode="auto">
          <a:xfrm>
            <a:off x="3348038" y="1125538"/>
            <a:ext cx="792162" cy="0"/>
          </a:xfrm>
          <a:prstGeom prst="line">
            <a:avLst/>
          </a:prstGeom>
          <a:noFill/>
          <a:ln w="12700">
            <a:solidFill>
              <a:schemeClr val="tx2"/>
            </a:solidFill>
            <a:round/>
            <a:headEnd/>
            <a:tailEnd type="triangle" w="med" len="med"/>
          </a:ln>
          <a:effectLst/>
        </p:spPr>
        <p:txBody>
          <a:bodyPr/>
          <a:lstStyle/>
          <a:p>
            <a:endParaRPr lang="es-CL"/>
          </a:p>
        </p:txBody>
      </p:sp>
      <p:sp>
        <p:nvSpPr>
          <p:cNvPr id="28700" name="Text Box 28"/>
          <p:cNvSpPr txBox="1">
            <a:spLocks noChangeArrowheads="1"/>
          </p:cNvSpPr>
          <p:nvPr/>
        </p:nvSpPr>
        <p:spPr bwMode="auto">
          <a:xfrm>
            <a:off x="1116013" y="115888"/>
            <a:ext cx="7273925" cy="488950"/>
          </a:xfrm>
          <a:prstGeom prst="rect">
            <a:avLst/>
          </a:prstGeom>
          <a:solidFill>
            <a:srgbClr val="FFCC66"/>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a:t>VAINILLA DE MUNICIÓN MAYOR</a:t>
            </a:r>
            <a:endParaRPr lang="es-ES"/>
          </a:p>
        </p:txBody>
      </p:sp>
      <p:sp>
        <p:nvSpPr>
          <p:cNvPr id="28701" name="Text Box 29"/>
          <p:cNvSpPr txBox="1">
            <a:spLocks noChangeArrowheads="1"/>
          </p:cNvSpPr>
          <p:nvPr/>
        </p:nvSpPr>
        <p:spPr bwMode="auto">
          <a:xfrm>
            <a:off x="6156325" y="4581525"/>
            <a:ext cx="2663825"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t>ESTOPIN (INICIADOR)</a:t>
            </a:r>
            <a:endParaRPr lang="es-ES" sz="1600"/>
          </a:p>
        </p:txBody>
      </p:sp>
      <p:sp>
        <p:nvSpPr>
          <p:cNvPr id="28702" name="Line 30"/>
          <p:cNvSpPr>
            <a:spLocks noChangeShapeType="1"/>
          </p:cNvSpPr>
          <p:nvPr/>
        </p:nvSpPr>
        <p:spPr bwMode="auto">
          <a:xfrm flipH="1">
            <a:off x="4643438" y="4724400"/>
            <a:ext cx="1512887" cy="720725"/>
          </a:xfrm>
          <a:prstGeom prst="line">
            <a:avLst/>
          </a:prstGeom>
          <a:noFill/>
          <a:ln w="12700">
            <a:solidFill>
              <a:schemeClr val="tx2"/>
            </a:solidFill>
            <a:round/>
            <a:headEnd/>
            <a:tailEnd type="triangle" w="med" len="med"/>
          </a:ln>
          <a:effectLst/>
        </p:spPr>
        <p:txBody>
          <a:bodyPr/>
          <a:lstStyle/>
          <a:p>
            <a:endParaRPr lang="es-CL"/>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00" name="Text Box 28"/>
          <p:cNvSpPr txBox="1">
            <a:spLocks noChangeArrowheads="1"/>
          </p:cNvSpPr>
          <p:nvPr/>
        </p:nvSpPr>
        <p:spPr bwMode="auto">
          <a:xfrm>
            <a:off x="1116013" y="115888"/>
            <a:ext cx="7273925" cy="488950"/>
          </a:xfrm>
          <a:prstGeom prst="rect">
            <a:avLst/>
          </a:prstGeom>
          <a:solidFill>
            <a:srgbClr val="FFCC66"/>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dirty="0"/>
              <a:t>MUNICIÓN MAYOR EN CORTE</a:t>
            </a:r>
            <a:endParaRPr lang="es-ES" dirty="0"/>
          </a:p>
        </p:txBody>
      </p:sp>
      <p:pic>
        <p:nvPicPr>
          <p:cNvPr id="41986" name="Picture 2" descr="http://www.darkgovernment.com/news/wp-content/uploads/2008/10/mk-295-round.jpg"/>
          <p:cNvPicPr>
            <a:picLocks noChangeAspect="1" noChangeArrowheads="1"/>
          </p:cNvPicPr>
          <p:nvPr/>
        </p:nvPicPr>
        <p:blipFill>
          <a:blip r:embed="rId2" cstate="print"/>
          <a:srcRect/>
          <a:stretch>
            <a:fillRect/>
          </a:stretch>
        </p:blipFill>
        <p:spPr bwMode="auto">
          <a:xfrm>
            <a:off x="1187624" y="908720"/>
            <a:ext cx="6527875" cy="4365104"/>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50825" y="2565400"/>
            <a:ext cx="8496300" cy="1416050"/>
          </a:xfrm>
          <a:prstGeom prst="rect">
            <a:avLst/>
          </a:prstGeom>
          <a:solidFill>
            <a:srgbClr val="FFFF00"/>
          </a:solidFill>
          <a:ln w="9525" algn="ctr">
            <a:solidFill>
              <a:schemeClr val="tx2"/>
            </a:solidFill>
            <a:miter lim="800000"/>
            <a:headEnd/>
            <a:tailEnd/>
          </a:ln>
          <a:effectLst/>
        </p:spPr>
        <p:txBody>
          <a:bodyPr>
            <a:spAutoFit/>
          </a:bodyPr>
          <a:lstStyle/>
          <a:p>
            <a:pPr marL="342900" indent="-342900">
              <a:spcBef>
                <a:spcPct val="50000"/>
              </a:spcBef>
            </a:pPr>
            <a:r>
              <a:rPr lang="es-ES_tradnl" sz="2400"/>
              <a:t>PESTAÑA: Es el refuerzo inferior de la vainilla que permite hacer actuar sobre ella a las uñas extractoras  de vainillas, una vez producido el disparo, eyectando la vainilla de la recámara y posibilitando la carga de un nuevo tiro.</a:t>
            </a:r>
            <a:endParaRPr lang="es-ES" sz="2400"/>
          </a:p>
        </p:txBody>
      </p:sp>
      <p:sp>
        <p:nvSpPr>
          <p:cNvPr id="29699" name="Text Box 3"/>
          <p:cNvSpPr txBox="1">
            <a:spLocks noChangeArrowheads="1"/>
          </p:cNvSpPr>
          <p:nvPr/>
        </p:nvSpPr>
        <p:spPr bwMode="auto">
          <a:xfrm>
            <a:off x="323850" y="4581525"/>
            <a:ext cx="8496300" cy="1416050"/>
          </a:xfrm>
          <a:prstGeom prst="rect">
            <a:avLst/>
          </a:prstGeom>
          <a:solidFill>
            <a:srgbClr val="FFFF99"/>
          </a:solidFill>
          <a:ln w="9525" algn="ctr">
            <a:solidFill>
              <a:schemeClr val="tx2"/>
            </a:solidFill>
            <a:miter lim="800000"/>
            <a:headEnd/>
            <a:tailEnd/>
          </a:ln>
          <a:effectLst/>
        </p:spPr>
        <p:txBody>
          <a:bodyPr>
            <a:spAutoFit/>
          </a:bodyPr>
          <a:lstStyle/>
          <a:p>
            <a:pPr marL="342900" indent="-342900">
              <a:spcBef>
                <a:spcPct val="50000"/>
              </a:spcBef>
            </a:pPr>
            <a:r>
              <a:rPr lang="es-ES_tradnl" sz="2400" dirty="0"/>
              <a:t>CEBA: Es el explosivo amplificador que se quema al interior de un tubo central, agujereado para iniciar la quema uniforme de toda la carga </a:t>
            </a:r>
            <a:r>
              <a:rPr lang="es-ES_tradnl" sz="2400" dirty="0" err="1"/>
              <a:t>propelente</a:t>
            </a:r>
            <a:r>
              <a:rPr lang="es-ES_tradnl" sz="2400" dirty="0"/>
              <a:t>. Es iniciado por el estopín y comúnmente es pólvora negra.</a:t>
            </a:r>
            <a:endParaRPr lang="es-ES" sz="2400" dirty="0"/>
          </a:p>
        </p:txBody>
      </p:sp>
      <p:sp>
        <p:nvSpPr>
          <p:cNvPr id="29700" name="Text Box 4"/>
          <p:cNvSpPr txBox="1">
            <a:spLocks noChangeArrowheads="1"/>
          </p:cNvSpPr>
          <p:nvPr/>
        </p:nvSpPr>
        <p:spPr bwMode="auto">
          <a:xfrm>
            <a:off x="323850" y="620713"/>
            <a:ext cx="8496300" cy="1416050"/>
          </a:xfrm>
          <a:prstGeom prst="rect">
            <a:avLst/>
          </a:prstGeom>
          <a:solidFill>
            <a:srgbClr val="FFFF99"/>
          </a:solidFill>
          <a:ln w="9525" algn="ctr">
            <a:solidFill>
              <a:schemeClr val="tx2"/>
            </a:solidFill>
            <a:miter lim="800000"/>
            <a:headEnd/>
            <a:tailEnd/>
          </a:ln>
          <a:effectLst/>
        </p:spPr>
        <p:txBody>
          <a:bodyPr>
            <a:spAutoFit/>
          </a:bodyPr>
          <a:lstStyle/>
          <a:p>
            <a:pPr marL="342900" indent="-342900">
              <a:spcBef>
                <a:spcPct val="50000"/>
              </a:spcBef>
            </a:pPr>
            <a:r>
              <a:rPr lang="es-ES_tradnl" sz="2400" dirty="0"/>
              <a:t>CUERPO: Esta construido de bronce fosforoso ó Latón con aleación de Zinc, de modo que sea resistente a los ácidos y permita la expansión y compresión de sus paredes al ser activada la cadena explosiva </a:t>
            </a:r>
            <a:r>
              <a:rPr lang="es-ES_tradnl" sz="2400" dirty="0" err="1"/>
              <a:t>propelente</a:t>
            </a:r>
            <a:r>
              <a:rPr lang="es-ES_tradnl" sz="2400" dirty="0"/>
              <a:t>. (Resilencia)</a:t>
            </a:r>
            <a:endParaRPr lang="es-ES"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Text Box 4"/>
          <p:cNvSpPr txBox="1">
            <a:spLocks noChangeArrowheads="1"/>
          </p:cNvSpPr>
          <p:nvPr/>
        </p:nvSpPr>
        <p:spPr bwMode="auto">
          <a:xfrm>
            <a:off x="250825" y="3068638"/>
            <a:ext cx="8496300" cy="2255837"/>
          </a:xfrm>
          <a:prstGeom prst="rect">
            <a:avLst/>
          </a:prstGeom>
          <a:solidFill>
            <a:srgbClr val="FFFF99"/>
          </a:solidFill>
          <a:ln w="9525" algn="ctr">
            <a:solidFill>
              <a:schemeClr val="tx2"/>
            </a:solidFill>
            <a:miter lim="800000"/>
            <a:headEnd/>
            <a:tailEnd/>
          </a:ln>
          <a:effectLst/>
        </p:spPr>
        <p:txBody>
          <a:bodyPr>
            <a:spAutoFit/>
          </a:bodyPr>
          <a:lstStyle/>
          <a:p>
            <a:pPr marL="342900" indent="-342900">
              <a:spcBef>
                <a:spcPct val="50000"/>
              </a:spcBef>
            </a:pPr>
            <a:r>
              <a:rPr lang="es-ES_tradnl" sz="2400"/>
              <a:t>CUELLO: Es el estrechamiento superior de la vainilla, que se ajusta sobre el proyectil inmediatamente bajo el anillo de forzamiento, dándole firmeza al engarce (unión entre el proyectil y la vainilla) y sellando el paso de humedad  o agua, al actuar en conjunto con el sello de goma.</a:t>
            </a:r>
          </a:p>
          <a:p>
            <a:pPr marL="342900" indent="-342900">
              <a:spcBef>
                <a:spcPct val="50000"/>
              </a:spcBef>
            </a:pPr>
            <a:r>
              <a:rPr lang="es-ES_tradnl" sz="2400"/>
              <a:t>Mantiene al proyectil perfectamente alineado con la vainilla</a:t>
            </a:r>
            <a:endParaRPr lang="es-ES" sz="2400"/>
          </a:p>
        </p:txBody>
      </p:sp>
      <p:sp>
        <p:nvSpPr>
          <p:cNvPr id="30725" name="Text Box 5"/>
          <p:cNvSpPr txBox="1">
            <a:spLocks noChangeArrowheads="1"/>
          </p:cNvSpPr>
          <p:nvPr/>
        </p:nvSpPr>
        <p:spPr bwMode="auto">
          <a:xfrm>
            <a:off x="323850" y="333375"/>
            <a:ext cx="8569325" cy="2073275"/>
          </a:xfrm>
          <a:prstGeom prst="rect">
            <a:avLst/>
          </a:prstGeom>
          <a:solidFill>
            <a:srgbClr val="FFCC66"/>
          </a:solidFill>
          <a:ln w="9525" algn="ctr">
            <a:solidFill>
              <a:schemeClr val="tx2"/>
            </a:solidFill>
            <a:miter lim="800000"/>
            <a:headEnd/>
            <a:tailEnd/>
          </a:ln>
          <a:effectLst/>
        </p:spPr>
        <p:txBody>
          <a:bodyPr>
            <a:spAutoFit/>
          </a:bodyPr>
          <a:lstStyle/>
          <a:p>
            <a:pPr marL="342900" indent="-342900">
              <a:spcBef>
                <a:spcPct val="50000"/>
              </a:spcBef>
            </a:pPr>
            <a:r>
              <a:rPr lang="es-ES_tradnl" sz="2400"/>
              <a:t>CONO DE AJUSTE: Es la parte cónica de la vainilla que se adapta a la forma interna del cañón al inicio del ánima, debe “engarzarse” al extremo inferior del proyectil para unirse a él y se expande al momento del disparo para impedir que los gases se devuelvan hacia el cierre del cañón, obturando su paso.</a:t>
            </a:r>
            <a:endParaRPr lang="es-ES"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1619250" y="404813"/>
            <a:ext cx="5257800" cy="495300"/>
          </a:xfrm>
          <a:prstGeom prst="rect">
            <a:avLst/>
          </a:prstGeom>
          <a:solidFill>
            <a:schemeClr val="bg1"/>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sz="2400"/>
              <a:t>GRANADAS DE ARTILLERÍA</a:t>
            </a:r>
            <a:endParaRPr lang="es-ES_tradnl" sz="2400" b="0"/>
          </a:p>
        </p:txBody>
      </p:sp>
      <p:sp>
        <p:nvSpPr>
          <p:cNvPr id="6147" name="Text Box 3"/>
          <p:cNvSpPr txBox="1">
            <a:spLocks noChangeArrowheads="1"/>
          </p:cNvSpPr>
          <p:nvPr/>
        </p:nvSpPr>
        <p:spPr bwMode="auto">
          <a:xfrm>
            <a:off x="684213" y="1341438"/>
            <a:ext cx="7848600" cy="822325"/>
          </a:xfrm>
          <a:prstGeom prst="rect">
            <a:avLst/>
          </a:prstGeom>
          <a:solidFill>
            <a:srgbClr val="FFFF99"/>
          </a:solidFill>
          <a:ln w="9525">
            <a:noFill/>
            <a:miter lim="800000"/>
            <a:headEnd/>
            <a:tailEnd/>
          </a:ln>
          <a:effectLst/>
        </p:spPr>
        <p:txBody>
          <a:bodyPr>
            <a:spAutoFit/>
          </a:bodyPr>
          <a:lstStyle/>
          <a:p>
            <a:pPr>
              <a:lnSpc>
                <a:spcPct val="100000"/>
              </a:lnSpc>
              <a:spcBef>
                <a:spcPct val="50000"/>
              </a:spcBef>
              <a:buFontTx/>
              <a:buNone/>
            </a:pPr>
            <a:r>
              <a:rPr lang="es-ES_tradnl" sz="2400" b="0"/>
              <a:t>Un proyectil de artillería que posee una </a:t>
            </a:r>
            <a:r>
              <a:rPr lang="es-ES_tradnl" sz="2400" b="0" u="sng"/>
              <a:t>espoleta</a:t>
            </a:r>
            <a:r>
              <a:rPr lang="es-ES_tradnl" sz="2400" b="0"/>
              <a:t> recibe el nombre de “</a:t>
            </a:r>
            <a:r>
              <a:rPr lang="es-ES_tradnl" sz="2400" i="1">
                <a:solidFill>
                  <a:srgbClr val="6666FF"/>
                </a:solidFill>
              </a:rPr>
              <a:t>granada</a:t>
            </a:r>
            <a:r>
              <a:rPr lang="es-ES_tradnl" sz="2400" b="0"/>
              <a:t>”</a:t>
            </a:r>
            <a:endParaRPr lang="es-MX" sz="2400" b="0"/>
          </a:p>
        </p:txBody>
      </p:sp>
      <p:sp>
        <p:nvSpPr>
          <p:cNvPr id="6148" name="Text Box 4"/>
          <p:cNvSpPr txBox="1">
            <a:spLocks noChangeArrowheads="1"/>
          </p:cNvSpPr>
          <p:nvPr/>
        </p:nvSpPr>
        <p:spPr bwMode="auto">
          <a:xfrm>
            <a:off x="755650" y="2565400"/>
            <a:ext cx="7993063" cy="3560763"/>
          </a:xfrm>
          <a:prstGeom prst="rect">
            <a:avLst/>
          </a:prstGeom>
          <a:solidFill>
            <a:srgbClr val="FFFF99"/>
          </a:solidFill>
          <a:ln w="9525">
            <a:noFill/>
            <a:miter lim="800000"/>
            <a:headEnd/>
            <a:tailEnd/>
          </a:ln>
          <a:effectLst/>
        </p:spPr>
        <p:txBody>
          <a:bodyPr>
            <a:spAutoFit/>
          </a:bodyPr>
          <a:lstStyle/>
          <a:p>
            <a:pPr marL="457200" indent="-457200" algn="ctr">
              <a:lnSpc>
                <a:spcPct val="100000"/>
              </a:lnSpc>
              <a:spcBef>
                <a:spcPct val="50000"/>
              </a:spcBef>
              <a:buFontTx/>
              <a:buNone/>
            </a:pPr>
            <a:r>
              <a:rPr lang="es-ES_tradnl" sz="2400" b="0"/>
              <a:t>Según su </a:t>
            </a:r>
            <a:r>
              <a:rPr lang="es-ES_tradnl" sz="2400" b="0" u="sng">
                <a:solidFill>
                  <a:schemeClr val="accent2"/>
                </a:solidFill>
              </a:rPr>
              <a:t>empleo o uso</a:t>
            </a:r>
            <a:r>
              <a:rPr lang="es-ES_tradnl" sz="2400" b="0"/>
              <a:t> se clasifican como sigue:</a:t>
            </a:r>
          </a:p>
          <a:p>
            <a:pPr marL="457200" indent="-457200">
              <a:lnSpc>
                <a:spcPct val="100000"/>
              </a:lnSpc>
              <a:spcBef>
                <a:spcPct val="50000"/>
              </a:spcBef>
              <a:buFontTx/>
              <a:buAutoNum type="arabicPeriod"/>
            </a:pPr>
            <a:r>
              <a:rPr lang="es-ES_tradnl" sz="2400" b="0"/>
              <a:t>COMUNES (Pre-fragmentadas)</a:t>
            </a:r>
          </a:p>
          <a:p>
            <a:pPr marL="457200" indent="-457200">
              <a:lnSpc>
                <a:spcPct val="100000"/>
              </a:lnSpc>
              <a:spcBef>
                <a:spcPct val="50000"/>
              </a:spcBef>
              <a:buFontTx/>
              <a:buAutoNum type="arabicPeriod"/>
            </a:pPr>
            <a:r>
              <a:rPr lang="es-ES_tradnl" sz="2400" b="0"/>
              <a:t>PENETRANTES</a:t>
            </a:r>
          </a:p>
          <a:p>
            <a:pPr marL="914400" lvl="1" indent="-457200">
              <a:lnSpc>
                <a:spcPct val="100000"/>
              </a:lnSpc>
              <a:spcBef>
                <a:spcPct val="50000"/>
              </a:spcBef>
              <a:buFontTx/>
              <a:buChar char="•"/>
            </a:pPr>
            <a:r>
              <a:rPr lang="es-ES_tradnl" sz="2400" b="0"/>
              <a:t>NORMALES (Ruptura mecánica)</a:t>
            </a:r>
          </a:p>
          <a:p>
            <a:pPr marL="914400" lvl="1" indent="-457200">
              <a:lnSpc>
                <a:spcPct val="100000"/>
              </a:lnSpc>
              <a:spcBef>
                <a:spcPct val="50000"/>
              </a:spcBef>
              <a:buFontTx/>
              <a:buChar char="•"/>
            </a:pPr>
            <a:r>
              <a:rPr lang="es-ES_tradnl" sz="2400" b="0"/>
              <a:t>MUNICIÓN SUBCALIBRADA (Aumento energía cinética)</a:t>
            </a:r>
          </a:p>
          <a:p>
            <a:pPr marL="914400" lvl="1" indent="-457200">
              <a:lnSpc>
                <a:spcPct val="100000"/>
              </a:lnSpc>
              <a:spcBef>
                <a:spcPct val="50000"/>
              </a:spcBef>
              <a:buFontTx/>
              <a:buChar char="•"/>
            </a:pPr>
            <a:r>
              <a:rPr lang="es-ES_tradnl" sz="2400" b="0"/>
              <a:t>De EFECTO MUNROE (Penetración por Temperatura)</a:t>
            </a:r>
            <a:endParaRPr lang="es-MX" sz="2400" b="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11188" y="188913"/>
            <a:ext cx="7772400" cy="1143000"/>
          </a:xfrm>
        </p:spPr>
        <p:txBody>
          <a:bodyPr/>
          <a:lstStyle/>
          <a:p>
            <a:r>
              <a:rPr lang="es-ES_tradnl" sz="2800" b="1">
                <a:solidFill>
                  <a:srgbClr val="FFFF00"/>
                </a:solidFill>
                <a:effectLst>
                  <a:outerShdw blurRad="38100" dist="38100" dir="2700000" algn="tl">
                    <a:srgbClr val="000000"/>
                  </a:outerShdw>
                </a:effectLst>
              </a:rPr>
              <a:t>DIFERENTES TIPOS GENERALES</a:t>
            </a:r>
            <a:br>
              <a:rPr lang="es-ES_tradnl" sz="2800" b="1">
                <a:solidFill>
                  <a:srgbClr val="FFFF00"/>
                </a:solidFill>
                <a:effectLst>
                  <a:outerShdw blurRad="38100" dist="38100" dir="2700000" algn="tl">
                    <a:srgbClr val="000000"/>
                  </a:outerShdw>
                </a:effectLst>
              </a:rPr>
            </a:br>
            <a:r>
              <a:rPr lang="es-ES_tradnl" sz="2800" b="1">
                <a:solidFill>
                  <a:srgbClr val="FFFF00"/>
                </a:solidFill>
                <a:effectLst>
                  <a:outerShdw blurRad="38100" dist="38100" dir="2700000" algn="tl">
                    <a:srgbClr val="000000"/>
                  </a:outerShdw>
                </a:effectLst>
              </a:rPr>
              <a:t> DE MUNICIÓN</a:t>
            </a:r>
            <a:endParaRPr lang="es-ES" sz="2800" b="1">
              <a:solidFill>
                <a:srgbClr val="FFFF00"/>
              </a:solidFill>
              <a:effectLst>
                <a:outerShdw blurRad="38100" dist="38100" dir="2700000" algn="tl">
                  <a:srgbClr val="000000"/>
                </a:outerShdw>
              </a:effectLst>
            </a:endParaRPr>
          </a:p>
        </p:txBody>
      </p:sp>
      <p:grpSp>
        <p:nvGrpSpPr>
          <p:cNvPr id="8202" name="Group 10"/>
          <p:cNvGrpSpPr>
            <a:grpSpLocks/>
          </p:cNvGrpSpPr>
          <p:nvPr/>
        </p:nvGrpSpPr>
        <p:grpSpPr bwMode="auto">
          <a:xfrm>
            <a:off x="971550" y="1341438"/>
            <a:ext cx="7272338" cy="5183187"/>
            <a:chOff x="975" y="1071"/>
            <a:chExt cx="4264" cy="3177"/>
          </a:xfrm>
        </p:grpSpPr>
        <p:graphicFrame>
          <p:nvGraphicFramePr>
            <p:cNvPr id="8195" name="Object 3"/>
            <p:cNvGraphicFramePr>
              <a:graphicFrameLocks noChangeAspect="1"/>
            </p:cNvGraphicFramePr>
            <p:nvPr/>
          </p:nvGraphicFramePr>
          <p:xfrm>
            <a:off x="975" y="1071"/>
            <a:ext cx="4264" cy="3177"/>
          </p:xfrm>
          <a:graphic>
            <a:graphicData uri="http://schemas.openxmlformats.org/presentationml/2006/ole">
              <mc:AlternateContent xmlns:mc="http://schemas.openxmlformats.org/markup-compatibility/2006">
                <mc:Choice xmlns:v="urn:schemas-microsoft-com:vml" Requires="v">
                  <p:oleObj spid="_x0000_s8200" name="Fotografía de Photo Editor" r:id="rId3" imgW="7819048" imgH="5323810" progId="">
                    <p:embed/>
                  </p:oleObj>
                </mc:Choice>
                <mc:Fallback>
                  <p:oleObj name="Fotografía de Photo Editor" r:id="rId3" imgW="7819048" imgH="5323810"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5" y="1071"/>
                          <a:ext cx="4264" cy="3177"/>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196" name="Text Box 4"/>
            <p:cNvSpPr txBox="1">
              <a:spLocks noChangeArrowheads="1"/>
            </p:cNvSpPr>
            <p:nvPr/>
          </p:nvSpPr>
          <p:spPr bwMode="auto">
            <a:xfrm>
              <a:off x="3406" y="3948"/>
              <a:ext cx="1435" cy="292"/>
            </a:xfrm>
            <a:prstGeom prst="rect">
              <a:avLst/>
            </a:prstGeom>
            <a:noFill/>
            <a:ln w="9525" algn="ctr">
              <a:noFill/>
              <a:miter lim="800000"/>
              <a:headEnd/>
              <a:tailEnd/>
            </a:ln>
            <a:effectLst/>
          </p:spPr>
          <p:txBody>
            <a:bodyPr>
              <a:spAutoFit/>
            </a:bodyPr>
            <a:lstStyle/>
            <a:p>
              <a:pPr marL="342900" indent="-342900">
                <a:spcBef>
                  <a:spcPct val="50000"/>
                </a:spcBef>
              </a:pPr>
              <a:endParaRPr lang="es-ES"/>
            </a:p>
          </p:txBody>
        </p:sp>
        <p:sp>
          <p:nvSpPr>
            <p:cNvPr id="8197" name="Text Box 5"/>
            <p:cNvSpPr txBox="1">
              <a:spLocks noChangeArrowheads="1"/>
            </p:cNvSpPr>
            <p:nvPr/>
          </p:nvSpPr>
          <p:spPr bwMode="auto">
            <a:xfrm>
              <a:off x="3294" y="3966"/>
              <a:ext cx="1767" cy="140"/>
            </a:xfrm>
            <a:prstGeom prst="rect">
              <a:avLst/>
            </a:prstGeom>
            <a:solidFill>
              <a:schemeClr val="bg1"/>
            </a:solid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000"/>
                <a:t>PROYECTL DE FRAGMENTACIÓN</a:t>
              </a:r>
              <a:endParaRPr lang="es-ES" sz="1000"/>
            </a:p>
          </p:txBody>
        </p:sp>
        <p:sp>
          <p:nvSpPr>
            <p:cNvPr id="8198" name="Text Box 6"/>
            <p:cNvSpPr txBox="1">
              <a:spLocks noChangeArrowheads="1"/>
            </p:cNvSpPr>
            <p:nvPr/>
          </p:nvSpPr>
          <p:spPr bwMode="auto">
            <a:xfrm rot="-1750907">
              <a:off x="1080" y="2659"/>
              <a:ext cx="664" cy="140"/>
            </a:xfrm>
            <a:prstGeom prst="rect">
              <a:avLst/>
            </a:prstGeom>
            <a:solidFill>
              <a:schemeClr val="bg1"/>
            </a:solid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000">
                  <a:effectLst>
                    <a:outerShdw blurRad="38100" dist="38100" dir="2700000" algn="tl">
                      <a:srgbClr val="C0C0C0"/>
                    </a:outerShdw>
                  </a:effectLst>
                </a:rPr>
                <a:t>VAINILLA</a:t>
              </a:r>
              <a:endParaRPr lang="es-ES" sz="1000">
                <a:effectLst>
                  <a:outerShdw blurRad="38100" dist="38100" dir="2700000" algn="tl">
                    <a:srgbClr val="C0C0C0"/>
                  </a:outerShdw>
                </a:effectLst>
              </a:endParaRPr>
            </a:p>
          </p:txBody>
        </p:sp>
        <p:sp>
          <p:nvSpPr>
            <p:cNvPr id="8199" name="Text Box 7"/>
            <p:cNvSpPr txBox="1">
              <a:spLocks noChangeArrowheads="1"/>
            </p:cNvSpPr>
            <p:nvPr/>
          </p:nvSpPr>
          <p:spPr bwMode="auto">
            <a:xfrm rot="-1800014">
              <a:off x="1308" y="1698"/>
              <a:ext cx="663" cy="140"/>
            </a:xfrm>
            <a:prstGeom prst="rect">
              <a:avLst/>
            </a:prstGeom>
            <a:solidFill>
              <a:schemeClr val="bg1"/>
            </a:solid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000"/>
                <a:t>VAINILLA</a:t>
              </a:r>
              <a:endParaRPr lang="es-ES" sz="1000"/>
            </a:p>
          </p:txBody>
        </p:sp>
        <p:sp>
          <p:nvSpPr>
            <p:cNvPr id="8201" name="Text Box 9"/>
            <p:cNvSpPr txBox="1">
              <a:spLocks noChangeArrowheads="1"/>
            </p:cNvSpPr>
            <p:nvPr/>
          </p:nvSpPr>
          <p:spPr bwMode="auto">
            <a:xfrm rot="-1689206">
              <a:off x="1173" y="3597"/>
              <a:ext cx="578" cy="140"/>
            </a:xfrm>
            <a:prstGeom prst="rect">
              <a:avLst/>
            </a:prstGeom>
            <a:solidFill>
              <a:schemeClr val="bg1"/>
            </a:solid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000"/>
                <a:t>SAQUETES</a:t>
              </a:r>
              <a:endParaRPr lang="es-ES" sz="1000"/>
            </a:p>
          </p:txBody>
        </p:sp>
      </p:gr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1619250" y="404813"/>
            <a:ext cx="5257800" cy="495300"/>
          </a:xfrm>
          <a:prstGeom prst="rect">
            <a:avLst/>
          </a:prstGeom>
          <a:solidFill>
            <a:schemeClr val="bg1"/>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sz="2400"/>
              <a:t>GRANADAS DE ARTILLERÍA</a:t>
            </a:r>
            <a:endParaRPr lang="es-ES_tradnl" sz="2400" b="0"/>
          </a:p>
        </p:txBody>
      </p:sp>
      <p:sp>
        <p:nvSpPr>
          <p:cNvPr id="17412" name="Text Box 4"/>
          <p:cNvSpPr txBox="1">
            <a:spLocks noChangeArrowheads="1"/>
          </p:cNvSpPr>
          <p:nvPr/>
        </p:nvSpPr>
        <p:spPr bwMode="auto">
          <a:xfrm>
            <a:off x="539750" y="1249363"/>
            <a:ext cx="8208963" cy="5203825"/>
          </a:xfrm>
          <a:prstGeom prst="rect">
            <a:avLst/>
          </a:prstGeom>
          <a:solidFill>
            <a:srgbClr val="FFFF99"/>
          </a:solidFill>
          <a:ln w="9525">
            <a:noFill/>
            <a:miter lim="800000"/>
            <a:headEnd/>
            <a:tailEnd/>
          </a:ln>
          <a:effectLst/>
        </p:spPr>
        <p:txBody>
          <a:bodyPr>
            <a:spAutoFit/>
          </a:bodyPr>
          <a:lstStyle/>
          <a:p>
            <a:pPr marL="457200" indent="-457200" algn="ctr">
              <a:lnSpc>
                <a:spcPct val="100000"/>
              </a:lnSpc>
              <a:spcBef>
                <a:spcPct val="50000"/>
              </a:spcBef>
              <a:buFontTx/>
              <a:buNone/>
            </a:pPr>
            <a:r>
              <a:rPr lang="es-ES_tradnl" sz="2400" b="0"/>
              <a:t>Según su </a:t>
            </a:r>
            <a:r>
              <a:rPr lang="es-ES_tradnl" sz="2400" b="0" u="sng">
                <a:solidFill>
                  <a:schemeClr val="accent2"/>
                </a:solidFill>
              </a:rPr>
              <a:t>carga</a:t>
            </a:r>
            <a:r>
              <a:rPr lang="es-ES_tradnl" sz="2400" b="0"/>
              <a:t> se clasifican como sigue:</a:t>
            </a:r>
          </a:p>
          <a:p>
            <a:pPr marL="457200" indent="-457200">
              <a:lnSpc>
                <a:spcPct val="100000"/>
              </a:lnSpc>
              <a:spcBef>
                <a:spcPct val="50000"/>
              </a:spcBef>
              <a:buFontTx/>
              <a:buAutoNum type="arabicPeriod"/>
            </a:pPr>
            <a:r>
              <a:rPr lang="es-ES_tradnl" sz="2400" b="0" u="sng">
                <a:solidFill>
                  <a:srgbClr val="FF3300"/>
                </a:solidFill>
              </a:rPr>
              <a:t>ALTOS EXPLOSIVOS</a:t>
            </a:r>
            <a:r>
              <a:rPr lang="es-ES_tradnl" sz="2400" b="0"/>
              <a:t>:	 </a:t>
            </a:r>
          </a:p>
          <a:p>
            <a:pPr marL="914400" lvl="1" indent="-457200">
              <a:lnSpc>
                <a:spcPct val="100000"/>
              </a:lnSpc>
              <a:spcBef>
                <a:spcPct val="50000"/>
              </a:spcBef>
              <a:buFontTx/>
              <a:buNone/>
            </a:pPr>
            <a:r>
              <a:rPr lang="es-ES_tradnl" sz="2400" b="0"/>
              <a:t>      Su Explosivo Llenador es del tipo Detonante, diseñadas para destruir los blancos por efecto de las esquirlas, la onda explosiva de su detonación y las altas temperaturas de sus gases. Estas son las granadas más comunes en uso,</a:t>
            </a:r>
          </a:p>
          <a:p>
            <a:pPr marL="457200" indent="-457200">
              <a:lnSpc>
                <a:spcPct val="100000"/>
              </a:lnSpc>
              <a:spcBef>
                <a:spcPct val="50000"/>
              </a:spcBef>
              <a:buFontTx/>
              <a:buAutoNum type="arabicPeriod"/>
            </a:pPr>
            <a:r>
              <a:rPr lang="es-ES_tradnl" sz="2400" b="0"/>
              <a:t> </a:t>
            </a:r>
            <a:r>
              <a:rPr lang="es-ES_tradnl" sz="2400" b="0" u="sng">
                <a:solidFill>
                  <a:schemeClr val="accent2"/>
                </a:solidFill>
              </a:rPr>
              <a:t>ESPECIALES </a:t>
            </a:r>
            <a:r>
              <a:rPr lang="es-ES_tradnl" sz="2400" b="0"/>
              <a:t>:</a:t>
            </a:r>
          </a:p>
          <a:p>
            <a:pPr marL="914400" lvl="1" indent="-457200">
              <a:lnSpc>
                <a:spcPct val="100000"/>
              </a:lnSpc>
              <a:spcBef>
                <a:spcPct val="50000"/>
              </a:spcBef>
              <a:buFontTx/>
              <a:buNone/>
            </a:pPr>
            <a:r>
              <a:rPr lang="es-ES_tradnl" sz="2400" b="0">
                <a:solidFill>
                  <a:schemeClr val="accent2"/>
                </a:solidFill>
              </a:rPr>
              <a:t>      </a:t>
            </a:r>
            <a:r>
              <a:rPr lang="es-ES_tradnl" sz="2400" b="0"/>
              <a:t>Su carga posee características especiales según el objetivo que se busque con ellas. Ejemplos: Iluminantes, Incendiarias (Fósforo Blanco), Fumígenas (Humo), Químicas (Gases venenosos: Mostaza, Sarin, Cloro, etc., están prohibidas por convención de Ginebra)</a:t>
            </a:r>
            <a:endParaRPr lang="es-MX" sz="2400" b="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228600"/>
            <a:ext cx="7772400" cy="609600"/>
          </a:xfrm>
        </p:spPr>
        <p:txBody>
          <a:bodyPr/>
          <a:lstStyle/>
          <a:p>
            <a:r>
              <a:rPr lang="es-ES_tradnl" sz="2000" b="1">
                <a:solidFill>
                  <a:srgbClr val="FFFF00"/>
                </a:solidFill>
              </a:rPr>
              <a:t>GRANADAS ESPECIALES NORTEAMERICANAS (GRANADA ILUMINANTE Y GRANADA RELLENA CON FÓSFORO BLANCO)</a:t>
            </a:r>
            <a:endParaRPr lang="es-ES" sz="2000" b="1">
              <a:solidFill>
                <a:srgbClr val="FFFF00"/>
              </a:solidFill>
            </a:endParaRPr>
          </a:p>
        </p:txBody>
      </p:sp>
      <p:graphicFrame>
        <p:nvGraphicFramePr>
          <p:cNvPr id="13315" name="Object 3"/>
          <p:cNvGraphicFramePr>
            <a:graphicFrameLocks noGrp="1" noChangeAspect="1"/>
          </p:cNvGraphicFramePr>
          <p:nvPr>
            <p:ph type="clipArt" sz="half" idx="2"/>
          </p:nvPr>
        </p:nvGraphicFramePr>
        <p:xfrm>
          <a:off x="2362200" y="1663700"/>
          <a:ext cx="4724400" cy="2451100"/>
        </p:xfrm>
        <a:graphic>
          <a:graphicData uri="http://schemas.openxmlformats.org/presentationml/2006/ole">
            <mc:AlternateContent xmlns:mc="http://schemas.openxmlformats.org/markup-compatibility/2006">
              <mc:Choice xmlns:v="urn:schemas-microsoft-com:vml" Requires="v">
                <p:oleObj spid="_x0000_s13325" name="Fotografía de Photo Editor" r:id="rId3" imgW="9457143" imgH="4904762" progId="">
                  <p:embed/>
                </p:oleObj>
              </mc:Choice>
              <mc:Fallback>
                <p:oleObj name="Fotografía de Photo Editor" r:id="rId3" imgW="9457143" imgH="4904762"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1663700"/>
                        <a:ext cx="4724400" cy="2451100"/>
                      </a:xfrm>
                      <a:prstGeom prst="rect">
                        <a:avLst/>
                      </a:prstGeom>
                      <a:noFill/>
                      <a:ln w="57150" cmpd="thinThick">
                        <a:solidFill>
                          <a:srgbClr val="CC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316" name="Object 4"/>
          <p:cNvGraphicFramePr>
            <a:graphicFrameLocks noChangeAspect="1"/>
          </p:cNvGraphicFramePr>
          <p:nvPr/>
        </p:nvGraphicFramePr>
        <p:xfrm>
          <a:off x="2514600" y="4649788"/>
          <a:ext cx="4572000" cy="2132012"/>
        </p:xfrm>
        <a:graphic>
          <a:graphicData uri="http://schemas.openxmlformats.org/presentationml/2006/ole">
            <mc:AlternateContent xmlns:mc="http://schemas.openxmlformats.org/markup-compatibility/2006">
              <mc:Choice xmlns:v="urn:schemas-microsoft-com:vml" Requires="v">
                <p:oleObj spid="_x0000_s13326" name="Fotografía de Photo Editor" r:id="rId5" imgW="9457143" imgH="4409524" progId="">
                  <p:embed/>
                </p:oleObj>
              </mc:Choice>
              <mc:Fallback>
                <p:oleObj name="Fotografía de Photo Editor" r:id="rId5" imgW="9457143" imgH="4409524" progId="">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4600" y="4649788"/>
                        <a:ext cx="4572000" cy="2132012"/>
                      </a:xfrm>
                      <a:prstGeom prst="rect">
                        <a:avLst/>
                      </a:prstGeom>
                      <a:noFill/>
                      <a:ln w="57150" cmpd="thinThick">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3317" name="Text Box 5"/>
          <p:cNvSpPr txBox="1">
            <a:spLocks noChangeArrowheads="1"/>
          </p:cNvSpPr>
          <p:nvPr/>
        </p:nvSpPr>
        <p:spPr bwMode="auto">
          <a:xfrm>
            <a:off x="2590800" y="1143000"/>
            <a:ext cx="4419600" cy="396875"/>
          </a:xfrm>
          <a:prstGeom prst="rect">
            <a:avLst/>
          </a:prstGeom>
          <a:noFill/>
          <a:ln w="9525">
            <a:noFill/>
            <a:miter lim="800000"/>
            <a:headEnd/>
            <a:tailEnd/>
          </a:ln>
          <a:effectLst/>
        </p:spPr>
        <p:txBody>
          <a:bodyPr>
            <a:spAutoFit/>
          </a:bodyPr>
          <a:lstStyle/>
          <a:p>
            <a:pPr algn="ctr">
              <a:lnSpc>
                <a:spcPct val="100000"/>
              </a:lnSpc>
              <a:spcBef>
                <a:spcPct val="50000"/>
              </a:spcBef>
              <a:buFontTx/>
              <a:buNone/>
            </a:pPr>
            <a:r>
              <a:rPr lang="es-ES_tradnl" sz="2000" u="sng">
                <a:solidFill>
                  <a:srgbClr val="FFFF00"/>
                </a:solidFill>
              </a:rPr>
              <a:t>GRANADA ILUMINANTE</a:t>
            </a:r>
            <a:endParaRPr lang="es-ES" sz="2000" u="sng">
              <a:solidFill>
                <a:srgbClr val="FFFF00"/>
              </a:solidFill>
            </a:endParaRPr>
          </a:p>
        </p:txBody>
      </p:sp>
      <p:sp>
        <p:nvSpPr>
          <p:cNvPr id="13318" name="Text Box 6"/>
          <p:cNvSpPr txBox="1">
            <a:spLocks noChangeArrowheads="1"/>
          </p:cNvSpPr>
          <p:nvPr/>
        </p:nvSpPr>
        <p:spPr bwMode="auto">
          <a:xfrm>
            <a:off x="1752600" y="4191000"/>
            <a:ext cx="6096000" cy="396875"/>
          </a:xfrm>
          <a:prstGeom prst="rect">
            <a:avLst/>
          </a:prstGeom>
          <a:noFill/>
          <a:ln w="9525">
            <a:noFill/>
            <a:miter lim="800000"/>
            <a:headEnd/>
            <a:tailEnd/>
          </a:ln>
          <a:effectLst/>
        </p:spPr>
        <p:txBody>
          <a:bodyPr>
            <a:spAutoFit/>
          </a:bodyPr>
          <a:lstStyle/>
          <a:p>
            <a:pPr algn="ctr">
              <a:lnSpc>
                <a:spcPct val="100000"/>
              </a:lnSpc>
              <a:spcBef>
                <a:spcPct val="50000"/>
              </a:spcBef>
              <a:buFontTx/>
              <a:buNone/>
            </a:pPr>
            <a:r>
              <a:rPr lang="es-ES_tradnl" sz="2000" u="sng">
                <a:solidFill>
                  <a:srgbClr val="FFFF00"/>
                </a:solidFill>
              </a:rPr>
              <a:t>GRANADA DE FÓSFORO BLANCO</a:t>
            </a:r>
            <a:endParaRPr lang="es-ES" sz="2000" u="sng">
              <a:solidFill>
                <a:srgbClr val="FFFF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s-ES_tradnl" sz="3200">
                <a:solidFill>
                  <a:srgbClr val="FFFF00"/>
                </a:solidFill>
              </a:rPr>
              <a:t>GRANADA ESTRELLA O ILUMINANTE</a:t>
            </a:r>
            <a:endParaRPr lang="es-ES" sz="3200">
              <a:solidFill>
                <a:srgbClr val="FFFF00"/>
              </a:solidFill>
            </a:endParaRPr>
          </a:p>
        </p:txBody>
      </p:sp>
      <p:graphicFrame>
        <p:nvGraphicFramePr>
          <p:cNvPr id="14339" name="Object 3"/>
          <p:cNvGraphicFramePr>
            <a:graphicFrameLocks noGrp="1" noChangeAspect="1"/>
          </p:cNvGraphicFramePr>
          <p:nvPr>
            <p:ph type="clipArt" sz="half" idx="2"/>
          </p:nvPr>
        </p:nvGraphicFramePr>
        <p:xfrm>
          <a:off x="2443163" y="1600200"/>
          <a:ext cx="4491037" cy="4953000"/>
        </p:xfrm>
        <a:graphic>
          <a:graphicData uri="http://schemas.openxmlformats.org/presentationml/2006/ole">
            <mc:AlternateContent xmlns:mc="http://schemas.openxmlformats.org/markup-compatibility/2006">
              <mc:Choice xmlns:v="urn:schemas-microsoft-com:vml" Requires="v">
                <p:oleObj spid="_x0000_s14344" name="Fotografía de Photo Editor" r:id="rId3" imgW="9057143" imgH="9993120" progId="">
                  <p:embed/>
                </p:oleObj>
              </mc:Choice>
              <mc:Fallback>
                <p:oleObj name="Fotografía de Photo Editor" r:id="rId3" imgW="9057143" imgH="9993120"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3163" y="1600200"/>
                        <a:ext cx="4491037" cy="4953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radar eco"/>
          <p:cNvPicPr>
            <a:picLocks noChangeAspect="1" noChangeArrowheads="1"/>
          </p:cNvPicPr>
          <p:nvPr/>
        </p:nvPicPr>
        <p:blipFill>
          <a:blip r:embed="rId2" cstate="print"/>
          <a:srcRect/>
          <a:stretch>
            <a:fillRect/>
          </a:stretch>
        </p:blipFill>
        <p:spPr bwMode="auto">
          <a:xfrm>
            <a:off x="395288" y="0"/>
            <a:ext cx="1887537" cy="6858000"/>
          </a:xfrm>
          <a:prstGeom prst="rect">
            <a:avLst/>
          </a:prstGeom>
          <a:noFill/>
        </p:spPr>
      </p:pic>
      <p:pic>
        <p:nvPicPr>
          <p:cNvPr id="26630" name="Picture 6" descr="GRANADA ESTRELLA"/>
          <p:cNvPicPr>
            <a:picLocks noChangeAspect="1" noChangeArrowheads="1"/>
          </p:cNvPicPr>
          <p:nvPr/>
        </p:nvPicPr>
        <p:blipFill>
          <a:blip r:embed="rId3" cstate="print"/>
          <a:srcRect/>
          <a:stretch>
            <a:fillRect/>
          </a:stretch>
        </p:blipFill>
        <p:spPr bwMode="auto">
          <a:xfrm>
            <a:off x="3213100" y="0"/>
            <a:ext cx="2366963" cy="6784975"/>
          </a:xfrm>
          <a:prstGeom prst="rect">
            <a:avLst/>
          </a:prstGeom>
          <a:noFill/>
        </p:spPr>
      </p:pic>
      <p:pic>
        <p:nvPicPr>
          <p:cNvPr id="26631" name="Picture 7" descr="HE"/>
          <p:cNvPicPr>
            <a:picLocks noChangeAspect="1" noChangeArrowheads="1"/>
          </p:cNvPicPr>
          <p:nvPr/>
        </p:nvPicPr>
        <p:blipFill>
          <a:blip r:embed="rId4" cstate="print"/>
          <a:srcRect/>
          <a:stretch>
            <a:fillRect/>
          </a:stretch>
        </p:blipFill>
        <p:spPr bwMode="auto">
          <a:xfrm>
            <a:off x="6372225" y="44450"/>
            <a:ext cx="2551113" cy="6813550"/>
          </a:xfrm>
          <a:prstGeom prst="rect">
            <a:avLst/>
          </a:prstGeom>
          <a:noFill/>
        </p:spPr>
      </p:pic>
      <p:sp>
        <p:nvSpPr>
          <p:cNvPr id="26632" name="Text Box 8"/>
          <p:cNvSpPr txBox="1">
            <a:spLocks noChangeArrowheads="1"/>
          </p:cNvSpPr>
          <p:nvPr/>
        </p:nvSpPr>
        <p:spPr bwMode="auto">
          <a:xfrm>
            <a:off x="395288" y="6165850"/>
            <a:ext cx="1582737" cy="422275"/>
          </a:xfrm>
          <a:prstGeom prst="rect">
            <a:avLst/>
          </a:prstGeom>
          <a:noFill/>
          <a:ln w="9525" algn="ctr">
            <a:noFill/>
            <a:miter lim="800000"/>
            <a:headEnd/>
            <a:tailEnd/>
          </a:ln>
          <a:effectLst/>
        </p:spPr>
        <p:txBody>
          <a:bodyPr>
            <a:spAutoFit/>
          </a:bodyPr>
          <a:lstStyle/>
          <a:p>
            <a:pPr marL="342900" indent="-342900" algn="ctr">
              <a:spcBef>
                <a:spcPct val="50000"/>
              </a:spcBef>
              <a:buFont typeface="Wingdings" pitchFamily="2" charset="2"/>
              <a:buNone/>
            </a:pPr>
            <a:r>
              <a:rPr lang="es-ES_tradnl" sz="1200"/>
              <a:t>      GRANADA  RADAR ECO</a:t>
            </a:r>
            <a:endParaRPr lang="es-ES" sz="1200"/>
          </a:p>
        </p:txBody>
      </p:sp>
      <p:sp>
        <p:nvSpPr>
          <p:cNvPr id="26633" name="Text Box 9"/>
          <p:cNvSpPr txBox="1">
            <a:spLocks noChangeArrowheads="1"/>
          </p:cNvSpPr>
          <p:nvPr/>
        </p:nvSpPr>
        <p:spPr bwMode="auto">
          <a:xfrm>
            <a:off x="3276600" y="6319838"/>
            <a:ext cx="1582738" cy="422275"/>
          </a:xfrm>
          <a:prstGeom prst="rect">
            <a:avLst/>
          </a:prstGeom>
          <a:noFill/>
          <a:ln w="9525" algn="ctr">
            <a:noFill/>
            <a:miter lim="800000"/>
            <a:headEnd/>
            <a:tailEnd/>
          </a:ln>
          <a:effectLst/>
        </p:spPr>
        <p:txBody>
          <a:bodyPr>
            <a:spAutoFit/>
          </a:bodyPr>
          <a:lstStyle/>
          <a:p>
            <a:pPr marL="342900" indent="-342900" algn="ctr">
              <a:spcBef>
                <a:spcPct val="50000"/>
              </a:spcBef>
              <a:buFont typeface="Wingdings" pitchFamily="2" charset="2"/>
              <a:buNone/>
            </a:pPr>
            <a:r>
              <a:rPr lang="es-ES_tradnl" sz="1200"/>
              <a:t>      GRANADA  ESTRELLA</a:t>
            </a:r>
            <a:endParaRPr lang="es-ES" sz="1200"/>
          </a:p>
        </p:txBody>
      </p:sp>
      <p:sp>
        <p:nvSpPr>
          <p:cNvPr id="26634" name="Text Box 10"/>
          <p:cNvSpPr txBox="1">
            <a:spLocks noChangeArrowheads="1"/>
          </p:cNvSpPr>
          <p:nvPr/>
        </p:nvSpPr>
        <p:spPr bwMode="auto">
          <a:xfrm>
            <a:off x="6588125" y="6391275"/>
            <a:ext cx="1800225" cy="422275"/>
          </a:xfrm>
          <a:prstGeom prst="rect">
            <a:avLst/>
          </a:prstGeom>
          <a:noFill/>
          <a:ln w="9525" algn="ctr">
            <a:noFill/>
            <a:miter lim="800000"/>
            <a:headEnd/>
            <a:tailEnd/>
          </a:ln>
          <a:effectLst/>
        </p:spPr>
        <p:txBody>
          <a:bodyPr>
            <a:spAutoFit/>
          </a:bodyPr>
          <a:lstStyle/>
          <a:p>
            <a:pPr marL="342900" indent="-342900" algn="ctr">
              <a:spcBef>
                <a:spcPct val="50000"/>
              </a:spcBef>
              <a:buFont typeface="Wingdings" pitchFamily="2" charset="2"/>
              <a:buNone/>
            </a:pPr>
            <a:r>
              <a:rPr lang="es-ES_tradnl" sz="1200"/>
              <a:t>      GRANADA  ALTO EXPLOSIVO</a:t>
            </a:r>
            <a:endParaRPr lang="es-ES" sz="12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antimisil DART subcalibrada"/>
          <p:cNvPicPr>
            <a:picLocks noChangeAspect="1" noChangeArrowheads="1"/>
          </p:cNvPicPr>
          <p:nvPr/>
        </p:nvPicPr>
        <p:blipFill>
          <a:blip r:embed="rId2" cstate="print"/>
          <a:srcRect/>
          <a:stretch>
            <a:fillRect/>
          </a:stretch>
        </p:blipFill>
        <p:spPr bwMode="auto">
          <a:xfrm>
            <a:off x="574675" y="765175"/>
            <a:ext cx="8101013" cy="5276850"/>
          </a:xfrm>
          <a:prstGeom prst="rect">
            <a:avLst/>
          </a:prstGeom>
          <a:noFill/>
        </p:spPr>
      </p:pic>
      <p:sp>
        <p:nvSpPr>
          <p:cNvPr id="27653" name="Text Box 5"/>
          <p:cNvSpPr txBox="1">
            <a:spLocks noChangeArrowheads="1"/>
          </p:cNvSpPr>
          <p:nvPr/>
        </p:nvSpPr>
        <p:spPr bwMode="auto">
          <a:xfrm>
            <a:off x="611188" y="260350"/>
            <a:ext cx="7993062" cy="485775"/>
          </a:xfrm>
          <a:prstGeom prst="rect">
            <a:avLst/>
          </a:prstGeom>
          <a:solidFill>
            <a:srgbClr val="FFFF99"/>
          </a:solidFill>
          <a:ln w="9525" algn="ctr">
            <a:solidFill>
              <a:srgbClr val="0000FF"/>
            </a:solidFill>
            <a:miter lim="800000"/>
            <a:headEnd/>
            <a:tailEnd/>
          </a:ln>
          <a:effectLst/>
        </p:spPr>
        <p:txBody>
          <a:bodyPr>
            <a:spAutoFit/>
          </a:bodyPr>
          <a:lstStyle/>
          <a:p>
            <a:pPr marL="342900" indent="-342900">
              <a:spcBef>
                <a:spcPct val="50000"/>
              </a:spcBef>
              <a:buFont typeface="Wingdings" pitchFamily="2" charset="2"/>
              <a:buNone/>
            </a:pPr>
            <a:r>
              <a:rPr lang="es-ES_tradnl"/>
              <a:t>MUNICIÓN 76/62 ANTIMISIL SUBCALIBRADA</a:t>
            </a:r>
            <a:endParaRPr lang="es-ES"/>
          </a:p>
        </p:txBody>
      </p:sp>
      <p:sp>
        <p:nvSpPr>
          <p:cNvPr id="27654" name="Text Box 6"/>
          <p:cNvSpPr txBox="1">
            <a:spLocks noChangeArrowheads="1"/>
          </p:cNvSpPr>
          <p:nvPr/>
        </p:nvSpPr>
        <p:spPr bwMode="auto">
          <a:xfrm>
            <a:off x="611188" y="6237288"/>
            <a:ext cx="7129462" cy="476250"/>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endParaRPr lang="es-ES"/>
          </a:p>
        </p:txBody>
      </p:sp>
      <p:sp>
        <p:nvSpPr>
          <p:cNvPr id="27655" name="Text Box 7"/>
          <p:cNvSpPr txBox="1">
            <a:spLocks noChangeArrowheads="1"/>
          </p:cNvSpPr>
          <p:nvPr/>
        </p:nvSpPr>
        <p:spPr bwMode="auto">
          <a:xfrm>
            <a:off x="539750" y="6237288"/>
            <a:ext cx="8135938" cy="476250"/>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endParaRPr lang="es-ES"/>
          </a:p>
        </p:txBody>
      </p:sp>
      <p:sp>
        <p:nvSpPr>
          <p:cNvPr id="27656" name="Text Box 8"/>
          <p:cNvSpPr txBox="1">
            <a:spLocks noChangeArrowheads="1"/>
          </p:cNvSpPr>
          <p:nvPr/>
        </p:nvSpPr>
        <p:spPr bwMode="auto">
          <a:xfrm>
            <a:off x="539750" y="6237288"/>
            <a:ext cx="8208963" cy="476250"/>
          </a:xfrm>
          <a:prstGeom prst="rect">
            <a:avLst/>
          </a:prstGeom>
          <a:noFill/>
          <a:ln w="9525" algn="ctr">
            <a:noFill/>
            <a:miter lim="800000"/>
            <a:headEnd/>
            <a:tailEnd/>
          </a:ln>
          <a:effectLst/>
        </p:spPr>
        <p:txBody>
          <a:bodyPr>
            <a:spAutoFit/>
          </a:bodyPr>
          <a:lstStyle/>
          <a:p>
            <a:pPr marL="342900" indent="-342900" algn="ctr">
              <a:spcBef>
                <a:spcPct val="50000"/>
              </a:spcBef>
              <a:buFont typeface="Wingdings" pitchFamily="2" charset="2"/>
              <a:buNone/>
            </a:pPr>
            <a:r>
              <a:rPr lang="es-ES_tradnl" dirty="0">
                <a:solidFill>
                  <a:schemeClr val="accent2"/>
                </a:solidFill>
              </a:rPr>
              <a:t>¡¡MUNICION  nueva 76/62mms.¡¡</a:t>
            </a:r>
            <a:endParaRPr lang="es-ES" dirty="0">
              <a:solidFill>
                <a:schemeClr val="accent2"/>
              </a:solidFill>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dart_ns.mpg">
            <a:hlinkClick r:id="" action="ppaction://media"/>
          </p:cNvPr>
          <p:cNvPicPr>
            <a:picLocks noRot="1" noChangeAspect="1"/>
          </p:cNvPicPr>
          <p:nvPr>
            <a:videoFile r:link="rId1"/>
          </p:nvPr>
        </p:nvPicPr>
        <p:blipFill>
          <a:blip r:embed="rId3" cstate="print"/>
          <a:stretch>
            <a:fillRect/>
          </a:stretch>
        </p:blipFill>
        <p:spPr>
          <a:xfrm>
            <a:off x="755576" y="1124744"/>
            <a:ext cx="7392821" cy="5544616"/>
          </a:xfrm>
          <a:prstGeom prst="rect">
            <a:avLst/>
          </a:prstGeom>
        </p:spPr>
      </p:pic>
      <p:sp>
        <p:nvSpPr>
          <p:cNvPr id="3" name="2 CuadroTexto"/>
          <p:cNvSpPr txBox="1"/>
          <p:nvPr/>
        </p:nvSpPr>
        <p:spPr>
          <a:xfrm>
            <a:off x="755576" y="404664"/>
            <a:ext cx="7272808" cy="480131"/>
          </a:xfrm>
          <a:prstGeom prst="rect">
            <a:avLst/>
          </a:prstGeom>
          <a:noFill/>
        </p:spPr>
        <p:txBody>
          <a:bodyPr wrap="square" rtlCol="0">
            <a:spAutoFit/>
          </a:bodyPr>
          <a:lstStyle/>
          <a:p>
            <a:r>
              <a:rPr lang="es-MX" dirty="0"/>
              <a:t>SISTEMA DART ANTI MISIL 76/62 mm</a:t>
            </a:r>
            <a:endParaRPr lang="es-CL"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1524000" y="762000"/>
            <a:ext cx="6324600" cy="557213"/>
          </a:xfrm>
          <a:prstGeom prst="rect">
            <a:avLst/>
          </a:prstGeom>
          <a:solidFill>
            <a:schemeClr val="bg1"/>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u="sng"/>
              <a:t>MARCAS DE LA MUNICIÓN</a:t>
            </a:r>
            <a:endParaRPr lang="es-ES_tradnl" sz="2400" b="0"/>
          </a:p>
        </p:txBody>
      </p:sp>
      <p:sp>
        <p:nvSpPr>
          <p:cNvPr id="2051" name="Text Box 3"/>
          <p:cNvSpPr txBox="1">
            <a:spLocks noChangeArrowheads="1"/>
          </p:cNvSpPr>
          <p:nvPr/>
        </p:nvSpPr>
        <p:spPr bwMode="auto">
          <a:xfrm>
            <a:off x="609600" y="1752600"/>
            <a:ext cx="7696200" cy="4876800"/>
          </a:xfrm>
          <a:prstGeom prst="rect">
            <a:avLst/>
          </a:prstGeom>
          <a:solidFill>
            <a:srgbClr val="00FF00"/>
          </a:solidFill>
          <a:ln w="38100">
            <a:solidFill>
              <a:srgbClr val="FF0000"/>
            </a:solidFill>
            <a:miter lim="800000"/>
            <a:headEnd/>
            <a:tailEnd/>
          </a:ln>
          <a:effectLst/>
        </p:spPr>
        <p:txBody>
          <a:bodyPr>
            <a:spAutoFit/>
          </a:bodyPr>
          <a:lstStyle/>
          <a:p>
            <a:pPr>
              <a:lnSpc>
                <a:spcPct val="100000"/>
              </a:lnSpc>
              <a:spcBef>
                <a:spcPct val="50000"/>
              </a:spcBef>
              <a:buFontTx/>
              <a:buNone/>
            </a:pPr>
            <a:r>
              <a:rPr lang="es-ES_tradnl" sz="2400" b="0"/>
              <a:t>A.- </a:t>
            </a:r>
            <a:r>
              <a:rPr lang="es-ES_tradnl" sz="2400"/>
              <a:t>PERMANENTES</a:t>
            </a:r>
            <a:r>
              <a:rPr lang="es-ES_tradnl" sz="2400" b="0"/>
              <a:t>: Son marcas que registran datos que 	no pueden borrarse de la munición, se inscriben a 		golpe o graban en el cuerpo del proyectil y en el 		culote de la vainilla.</a:t>
            </a:r>
          </a:p>
          <a:p>
            <a:pPr>
              <a:lnSpc>
                <a:spcPct val="100000"/>
              </a:lnSpc>
              <a:spcBef>
                <a:spcPct val="50000"/>
              </a:spcBef>
              <a:buFontTx/>
              <a:buNone/>
            </a:pPr>
            <a:endParaRPr lang="es-ES_tradnl" sz="2400" b="0"/>
          </a:p>
          <a:p>
            <a:pPr>
              <a:lnSpc>
                <a:spcPct val="100000"/>
              </a:lnSpc>
              <a:spcBef>
                <a:spcPct val="50000"/>
              </a:spcBef>
              <a:buFontTx/>
              <a:buNone/>
            </a:pPr>
            <a:r>
              <a:rPr lang="es-ES_tradnl" sz="2400" b="0"/>
              <a:t>B.- </a:t>
            </a:r>
            <a:r>
              <a:rPr lang="es-ES_tradnl" sz="2400"/>
              <a:t>NO PERMANENTES</a:t>
            </a:r>
            <a:r>
              <a:rPr lang="es-ES_tradnl" sz="2400" b="0"/>
              <a:t>: Son marcas generalmente de 		pintura en la que se registran datos generales y que 		pueden ser borrados accidentalmente durante la		manipulación de la munición. Se registran 			generalmente en el cuerpo del proyectil, evitando el 		cuerpo de la vainilla para no generar residuos al 		interior de la recámara y ánima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524000" y="333375"/>
            <a:ext cx="6324600" cy="557213"/>
          </a:xfrm>
          <a:prstGeom prst="rect">
            <a:avLst/>
          </a:prstGeom>
          <a:solidFill>
            <a:schemeClr val="bg1"/>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u="sng"/>
              <a:t>MARCAS DE LA MUNICIÓN</a:t>
            </a:r>
            <a:endParaRPr lang="es-ES_tradnl" sz="2400" b="0"/>
          </a:p>
        </p:txBody>
      </p:sp>
      <p:sp>
        <p:nvSpPr>
          <p:cNvPr id="20483" name="Text Box 3"/>
          <p:cNvSpPr txBox="1">
            <a:spLocks noChangeArrowheads="1"/>
          </p:cNvSpPr>
          <p:nvPr/>
        </p:nvSpPr>
        <p:spPr bwMode="auto">
          <a:xfrm>
            <a:off x="539750" y="1239838"/>
            <a:ext cx="7696200" cy="5068887"/>
          </a:xfrm>
          <a:prstGeom prst="rect">
            <a:avLst/>
          </a:prstGeom>
          <a:solidFill>
            <a:srgbClr val="66FFFF"/>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sz="2400" b="0" dirty="0"/>
              <a:t> </a:t>
            </a:r>
            <a:r>
              <a:rPr lang="es-ES_tradnl" sz="2400" u="sng" dirty="0"/>
              <a:t>LOTES</a:t>
            </a:r>
            <a:r>
              <a:rPr lang="es-ES_tradnl" sz="2400" dirty="0"/>
              <a:t> </a:t>
            </a:r>
          </a:p>
          <a:p>
            <a:pPr>
              <a:lnSpc>
                <a:spcPct val="100000"/>
              </a:lnSpc>
              <a:spcBef>
                <a:spcPct val="50000"/>
              </a:spcBef>
              <a:buFontTx/>
              <a:buNone/>
            </a:pPr>
            <a:r>
              <a:rPr lang="es-ES_tradnl" sz="2400" dirty="0"/>
              <a:t>Se requiere tener un muy estricto control sobre el estado de los explosivos que componen las distintas armas en la Armada, para el caso de la munición de artillería, se emplea un código alfa numérico que identifica a grupos de munición que cumplen los siguientes requisitos:</a:t>
            </a:r>
          </a:p>
          <a:p>
            <a:pPr lvl="1">
              <a:lnSpc>
                <a:spcPct val="100000"/>
              </a:lnSpc>
              <a:spcBef>
                <a:spcPct val="50000"/>
              </a:spcBef>
              <a:buFontTx/>
              <a:buChar char="•"/>
            </a:pPr>
            <a:r>
              <a:rPr lang="es-ES_tradnl" dirty="0"/>
              <a:t>Poseen un mismo fabricante</a:t>
            </a:r>
          </a:p>
          <a:p>
            <a:pPr lvl="1">
              <a:lnSpc>
                <a:spcPct val="100000"/>
              </a:lnSpc>
              <a:spcBef>
                <a:spcPct val="50000"/>
              </a:spcBef>
              <a:buFontTx/>
              <a:buChar char="•"/>
            </a:pPr>
            <a:r>
              <a:rPr lang="es-ES_tradnl"/>
              <a:t>Fueron fabricados en una misma fecha</a:t>
            </a:r>
          </a:p>
          <a:p>
            <a:pPr lvl="1">
              <a:lnSpc>
                <a:spcPct val="100000"/>
              </a:lnSpc>
              <a:spcBef>
                <a:spcPct val="50000"/>
              </a:spcBef>
              <a:buFontTx/>
              <a:buChar char="•"/>
            </a:pPr>
            <a:r>
              <a:rPr lang="es-ES_tradnl" dirty="0"/>
              <a:t> Son del mismo tipo y calibre</a:t>
            </a:r>
          </a:p>
          <a:p>
            <a:pPr lvl="1">
              <a:lnSpc>
                <a:spcPct val="100000"/>
              </a:lnSpc>
              <a:spcBef>
                <a:spcPct val="50000"/>
              </a:spcBef>
              <a:buFontTx/>
              <a:buChar char="•"/>
            </a:pPr>
            <a:r>
              <a:rPr lang="es-ES_tradnl" dirty="0"/>
              <a:t> Tienen los mismos componentes químicos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1524000" y="188913"/>
            <a:ext cx="6324600" cy="617537"/>
          </a:xfrm>
          <a:prstGeom prst="rect">
            <a:avLst/>
          </a:prstGeom>
          <a:solidFill>
            <a:schemeClr val="bg1"/>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sz="3200" u="sng"/>
              <a:t>MARCAS DE LA MUNICIÓN</a:t>
            </a:r>
            <a:endParaRPr lang="es-ES_tradnl" b="0"/>
          </a:p>
        </p:txBody>
      </p:sp>
      <p:sp>
        <p:nvSpPr>
          <p:cNvPr id="22531" name="Text Box 3"/>
          <p:cNvSpPr txBox="1">
            <a:spLocks noChangeArrowheads="1"/>
          </p:cNvSpPr>
          <p:nvPr/>
        </p:nvSpPr>
        <p:spPr bwMode="auto">
          <a:xfrm>
            <a:off x="179388" y="765175"/>
            <a:ext cx="8640762" cy="5972175"/>
          </a:xfrm>
          <a:prstGeom prst="rect">
            <a:avLst/>
          </a:prstGeom>
          <a:solidFill>
            <a:srgbClr val="FFFF00"/>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sz="2400" i="1" u="sng"/>
              <a:t>DENOMINACIONES ABREVIADAS</a:t>
            </a:r>
          </a:p>
          <a:p>
            <a:pPr>
              <a:lnSpc>
                <a:spcPct val="100000"/>
              </a:lnSpc>
              <a:spcBef>
                <a:spcPct val="50000"/>
              </a:spcBef>
              <a:buFontTx/>
              <a:buNone/>
            </a:pPr>
            <a:r>
              <a:rPr lang="es-ES_tradnl" sz="2400"/>
              <a:t>Junto a la identificación de Lotes de munición, cada proyectil es identificado con siglas que indican su propósito y características para evitar confusiones abordo, las mas usadas son:</a:t>
            </a:r>
          </a:p>
          <a:p>
            <a:pPr>
              <a:lnSpc>
                <a:spcPct val="100000"/>
              </a:lnSpc>
              <a:spcBef>
                <a:spcPct val="50000"/>
              </a:spcBef>
              <a:buFontTx/>
              <a:buNone/>
            </a:pPr>
            <a:r>
              <a:rPr lang="es-ES_tradnl" sz="2400"/>
              <a:t>HE	: Proyectil que contiene alto explosivo</a:t>
            </a:r>
          </a:p>
          <a:p>
            <a:pPr>
              <a:lnSpc>
                <a:spcPct val="100000"/>
              </a:lnSpc>
              <a:spcBef>
                <a:spcPct val="50000"/>
              </a:spcBef>
              <a:buFontTx/>
              <a:buNone/>
            </a:pPr>
            <a:r>
              <a:rPr lang="es-ES_tradnl" sz="2400"/>
              <a:t>HEI	: Además contiene explosivos incendiarios</a:t>
            </a:r>
          </a:p>
          <a:p>
            <a:pPr>
              <a:lnSpc>
                <a:spcPct val="100000"/>
              </a:lnSpc>
              <a:spcBef>
                <a:spcPct val="50000"/>
              </a:spcBef>
              <a:buFontTx/>
              <a:buNone/>
            </a:pPr>
            <a:r>
              <a:rPr lang="es-ES_tradnl" sz="2400"/>
              <a:t>HEIT	: Al anterior se le agrega un elemento trazador para ver 	  su trayectoria.</a:t>
            </a:r>
          </a:p>
          <a:p>
            <a:pPr>
              <a:lnSpc>
                <a:spcPct val="100000"/>
              </a:lnSpc>
              <a:spcBef>
                <a:spcPct val="50000"/>
              </a:spcBef>
              <a:buFontTx/>
              <a:buNone/>
            </a:pPr>
            <a:r>
              <a:rPr lang="es-ES_tradnl" sz="2400"/>
              <a:t>AP	: Granada penetrante</a:t>
            </a:r>
          </a:p>
          <a:p>
            <a:pPr>
              <a:lnSpc>
                <a:spcPct val="100000"/>
              </a:lnSpc>
              <a:spcBef>
                <a:spcPct val="50000"/>
              </a:spcBef>
              <a:buFontTx/>
              <a:buNone/>
            </a:pPr>
            <a:r>
              <a:rPr lang="es-ES_tradnl" sz="2400"/>
              <a:t>APHEIT: Granada que combina las características anteriores.</a:t>
            </a:r>
          </a:p>
          <a:p>
            <a:pPr>
              <a:lnSpc>
                <a:spcPct val="100000"/>
              </a:lnSpc>
              <a:spcBef>
                <a:spcPct val="50000"/>
              </a:spcBef>
              <a:buFontTx/>
              <a:buNone/>
            </a:pPr>
            <a:r>
              <a:rPr lang="es-ES_tradnl" sz="2400"/>
              <a:t>ILLUM: Granada iluminante o “estrella”</a:t>
            </a:r>
          </a:p>
          <a:p>
            <a:pPr algn="ctr">
              <a:lnSpc>
                <a:spcPct val="100000"/>
              </a:lnSpc>
              <a:spcBef>
                <a:spcPct val="50000"/>
              </a:spcBef>
              <a:buFontTx/>
              <a:buNone/>
            </a:pPr>
            <a:r>
              <a:rPr lang="es-ES_tradnl" sz="2400"/>
              <a:t>(ver denominaciones en fotocopia adjunta)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4"/>
          <p:cNvSpPr txBox="1">
            <a:spLocks noChangeArrowheads="1"/>
          </p:cNvSpPr>
          <p:nvPr/>
        </p:nvSpPr>
        <p:spPr bwMode="auto">
          <a:xfrm>
            <a:off x="1619250" y="333375"/>
            <a:ext cx="5832475" cy="504825"/>
          </a:xfrm>
          <a:prstGeom prst="rect">
            <a:avLst/>
          </a:prstGeom>
          <a:solidFill>
            <a:schemeClr val="hlink"/>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u="sng"/>
              <a:t>MARCAS EN MUNICIÓN DE 4.5”</a:t>
            </a:r>
            <a:endParaRPr lang="es-MX" u="sng"/>
          </a:p>
        </p:txBody>
      </p:sp>
      <p:grpSp>
        <p:nvGrpSpPr>
          <p:cNvPr id="18461" name="Group 29"/>
          <p:cNvGrpSpPr>
            <a:grpSpLocks/>
          </p:cNvGrpSpPr>
          <p:nvPr/>
        </p:nvGrpSpPr>
        <p:grpSpPr bwMode="auto">
          <a:xfrm>
            <a:off x="755650" y="1700213"/>
            <a:ext cx="2303463" cy="936625"/>
            <a:chOff x="476" y="1071"/>
            <a:chExt cx="1451" cy="590"/>
          </a:xfrm>
        </p:grpSpPr>
        <p:sp>
          <p:nvSpPr>
            <p:cNvPr id="18448" name="Text Box 16"/>
            <p:cNvSpPr txBox="1">
              <a:spLocks noChangeArrowheads="1"/>
            </p:cNvSpPr>
            <p:nvPr/>
          </p:nvSpPr>
          <p:spPr bwMode="auto">
            <a:xfrm>
              <a:off x="476" y="1071"/>
              <a:ext cx="953" cy="249"/>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000"/>
                <a:t>CALIBRE</a:t>
              </a:r>
              <a:endParaRPr lang="es-MX" sz="2000"/>
            </a:p>
          </p:txBody>
        </p:sp>
        <p:sp>
          <p:nvSpPr>
            <p:cNvPr id="18454" name="Line 22"/>
            <p:cNvSpPr>
              <a:spLocks noChangeShapeType="1"/>
            </p:cNvSpPr>
            <p:nvPr/>
          </p:nvSpPr>
          <p:spPr bwMode="auto">
            <a:xfrm>
              <a:off x="1429" y="1162"/>
              <a:ext cx="498" cy="499"/>
            </a:xfrm>
            <a:prstGeom prst="line">
              <a:avLst/>
            </a:prstGeom>
            <a:noFill/>
            <a:ln w="38100">
              <a:solidFill>
                <a:srgbClr val="FF3300"/>
              </a:solidFill>
              <a:round/>
              <a:headEnd/>
              <a:tailEnd type="triangle" w="med" len="med"/>
            </a:ln>
            <a:effectLst/>
          </p:spPr>
          <p:txBody>
            <a:bodyPr/>
            <a:lstStyle/>
            <a:p>
              <a:endParaRPr lang="es-CL"/>
            </a:p>
          </p:txBody>
        </p:sp>
      </p:grpSp>
      <p:grpSp>
        <p:nvGrpSpPr>
          <p:cNvPr id="18462" name="Group 30"/>
          <p:cNvGrpSpPr>
            <a:grpSpLocks/>
          </p:cNvGrpSpPr>
          <p:nvPr/>
        </p:nvGrpSpPr>
        <p:grpSpPr bwMode="auto">
          <a:xfrm>
            <a:off x="539750" y="3716338"/>
            <a:ext cx="2376488" cy="395287"/>
            <a:chOff x="340" y="2341"/>
            <a:chExt cx="1497" cy="249"/>
          </a:xfrm>
        </p:grpSpPr>
        <p:sp>
          <p:nvSpPr>
            <p:cNvPr id="18449" name="Text Box 17"/>
            <p:cNvSpPr txBox="1">
              <a:spLocks noChangeArrowheads="1"/>
            </p:cNvSpPr>
            <p:nvPr/>
          </p:nvSpPr>
          <p:spPr bwMode="auto">
            <a:xfrm>
              <a:off x="340" y="2341"/>
              <a:ext cx="953" cy="249"/>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000"/>
                <a:t>LOTE</a:t>
              </a:r>
              <a:endParaRPr lang="es-MX" sz="2000"/>
            </a:p>
          </p:txBody>
        </p:sp>
        <p:sp>
          <p:nvSpPr>
            <p:cNvPr id="18455" name="Line 23"/>
            <p:cNvSpPr>
              <a:spLocks noChangeShapeType="1"/>
            </p:cNvSpPr>
            <p:nvPr/>
          </p:nvSpPr>
          <p:spPr bwMode="auto">
            <a:xfrm flipV="1">
              <a:off x="1292" y="2432"/>
              <a:ext cx="545" cy="46"/>
            </a:xfrm>
            <a:prstGeom prst="line">
              <a:avLst/>
            </a:prstGeom>
            <a:noFill/>
            <a:ln w="38100">
              <a:solidFill>
                <a:srgbClr val="FF3300"/>
              </a:solidFill>
              <a:round/>
              <a:headEnd/>
              <a:tailEnd type="triangle" w="med" len="med"/>
            </a:ln>
            <a:effectLst/>
          </p:spPr>
          <p:txBody>
            <a:bodyPr/>
            <a:lstStyle/>
            <a:p>
              <a:endParaRPr lang="es-CL"/>
            </a:p>
          </p:txBody>
        </p:sp>
      </p:grpSp>
      <p:grpSp>
        <p:nvGrpSpPr>
          <p:cNvPr id="18463" name="Group 31"/>
          <p:cNvGrpSpPr>
            <a:grpSpLocks/>
          </p:cNvGrpSpPr>
          <p:nvPr/>
        </p:nvGrpSpPr>
        <p:grpSpPr bwMode="auto">
          <a:xfrm>
            <a:off x="2627313" y="1773238"/>
            <a:ext cx="3889375" cy="3816350"/>
            <a:chOff x="1655" y="1117"/>
            <a:chExt cx="2450" cy="2404"/>
          </a:xfrm>
        </p:grpSpPr>
        <p:sp>
          <p:nvSpPr>
            <p:cNvPr id="18437" name="Oval 5"/>
            <p:cNvSpPr>
              <a:spLocks noChangeArrowheads="1"/>
            </p:cNvSpPr>
            <p:nvPr/>
          </p:nvSpPr>
          <p:spPr bwMode="auto">
            <a:xfrm>
              <a:off x="1655" y="1117"/>
              <a:ext cx="2450" cy="2404"/>
            </a:xfrm>
            <a:prstGeom prst="ellipse">
              <a:avLst/>
            </a:prstGeom>
            <a:noFill/>
            <a:ln w="38100" algn="ctr">
              <a:solidFill>
                <a:schemeClr val="tx1"/>
              </a:solidFill>
              <a:round/>
              <a:headEnd/>
              <a:tailEnd/>
            </a:ln>
            <a:effectLst/>
          </p:spPr>
          <p:txBody>
            <a:bodyPr wrap="none" anchor="ctr"/>
            <a:lstStyle/>
            <a:p>
              <a:endParaRPr lang="es-CL"/>
            </a:p>
          </p:txBody>
        </p:sp>
        <p:sp>
          <p:nvSpPr>
            <p:cNvPr id="18438" name="WordArt 6"/>
            <p:cNvSpPr>
              <a:spLocks noChangeArrowheads="1" noChangeShapeType="1" noTextEdit="1"/>
            </p:cNvSpPr>
            <p:nvPr/>
          </p:nvSpPr>
          <p:spPr bwMode="auto">
            <a:xfrm rot="-2809715">
              <a:off x="1846" y="1664"/>
              <a:ext cx="616" cy="236"/>
            </a:xfrm>
            <a:prstGeom prst="rect">
              <a:avLst/>
            </a:prstGeom>
          </p:spPr>
          <p:txBody>
            <a:bodyPr spcFirstLastPara="1" wrap="none" fromWordArt="1">
              <a:prstTxWarp prst="textArchUp">
                <a:avLst>
                  <a:gd name="adj" fmla="val 10800000"/>
                </a:avLst>
              </a:prstTxWarp>
            </a:bodyPr>
            <a:lstStyle/>
            <a:p>
              <a:pPr algn="ctr"/>
              <a:r>
                <a:rPr lang="es-CL" sz="1600" kern="10">
                  <a:ln w="9525">
                    <a:solidFill>
                      <a:srgbClr val="000000"/>
                    </a:solidFill>
                    <a:round/>
                    <a:headEnd/>
                    <a:tailEnd/>
                  </a:ln>
                  <a:solidFill>
                    <a:srgbClr val="000000"/>
                  </a:solidFill>
                  <a:latin typeface="Arial Black"/>
                </a:rPr>
                <a:t>4.5 IN</a:t>
              </a:r>
            </a:p>
          </p:txBody>
        </p:sp>
        <p:sp>
          <p:nvSpPr>
            <p:cNvPr id="18439" name="Oval 7"/>
            <p:cNvSpPr>
              <a:spLocks noChangeArrowheads="1"/>
            </p:cNvSpPr>
            <p:nvPr/>
          </p:nvSpPr>
          <p:spPr bwMode="auto">
            <a:xfrm>
              <a:off x="2789" y="2251"/>
              <a:ext cx="136" cy="136"/>
            </a:xfrm>
            <a:prstGeom prst="ellipse">
              <a:avLst/>
            </a:prstGeom>
            <a:noFill/>
            <a:ln w="9525" algn="ctr">
              <a:solidFill>
                <a:schemeClr val="tx1"/>
              </a:solidFill>
              <a:round/>
              <a:headEnd/>
              <a:tailEnd/>
            </a:ln>
            <a:effectLst/>
          </p:spPr>
          <p:txBody>
            <a:bodyPr wrap="none" anchor="ctr"/>
            <a:lstStyle/>
            <a:p>
              <a:endParaRPr lang="es-CL"/>
            </a:p>
          </p:txBody>
        </p:sp>
        <p:sp>
          <p:nvSpPr>
            <p:cNvPr id="18441" name="WordArt 9"/>
            <p:cNvSpPr>
              <a:spLocks noChangeArrowheads="1" noChangeShapeType="1" noTextEdit="1"/>
            </p:cNvSpPr>
            <p:nvPr/>
          </p:nvSpPr>
          <p:spPr bwMode="auto">
            <a:xfrm rot="1851252">
              <a:off x="2744" y="1476"/>
              <a:ext cx="1134" cy="441"/>
            </a:xfrm>
            <a:prstGeom prst="rect">
              <a:avLst/>
            </a:prstGeom>
          </p:spPr>
          <p:txBody>
            <a:bodyPr spcFirstLastPara="1" wrap="none" fromWordArt="1">
              <a:prstTxWarp prst="textArchUp">
                <a:avLst>
                  <a:gd name="adj" fmla="val 10800000"/>
                </a:avLst>
              </a:prstTxWarp>
            </a:bodyPr>
            <a:lstStyle/>
            <a:p>
              <a:pPr algn="ctr"/>
              <a:r>
                <a:rPr lang="es-CL" sz="1600" kern="10">
                  <a:ln w="9525">
                    <a:solidFill>
                      <a:srgbClr val="000000"/>
                    </a:solidFill>
                    <a:round/>
                    <a:headEnd/>
                    <a:tailEnd/>
                  </a:ln>
                  <a:solidFill>
                    <a:srgbClr val="000000"/>
                  </a:solidFill>
                  <a:latin typeface="Arial Black"/>
                </a:rPr>
                <a:t>MK5-1&amp;3GUNS</a:t>
              </a:r>
            </a:p>
          </p:txBody>
        </p:sp>
        <p:sp>
          <p:nvSpPr>
            <p:cNvPr id="18444" name="Text Box 12"/>
            <p:cNvSpPr txBox="1">
              <a:spLocks noChangeArrowheads="1"/>
            </p:cNvSpPr>
            <p:nvPr/>
          </p:nvSpPr>
          <p:spPr bwMode="auto">
            <a:xfrm>
              <a:off x="3470" y="2160"/>
              <a:ext cx="544" cy="231"/>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2000"/>
                <a:t>1996</a:t>
              </a:r>
              <a:endParaRPr lang="es-MX" sz="2000"/>
            </a:p>
          </p:txBody>
        </p:sp>
        <p:sp>
          <p:nvSpPr>
            <p:cNvPr id="18445" name="Text Box 13"/>
            <p:cNvSpPr txBox="1">
              <a:spLocks noChangeArrowheads="1"/>
            </p:cNvSpPr>
            <p:nvPr/>
          </p:nvSpPr>
          <p:spPr bwMode="auto">
            <a:xfrm>
              <a:off x="1791" y="2251"/>
              <a:ext cx="635" cy="231"/>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2000"/>
                <a:t>L-370</a:t>
              </a:r>
              <a:endParaRPr lang="es-MX" sz="2000"/>
            </a:p>
          </p:txBody>
        </p:sp>
        <p:sp>
          <p:nvSpPr>
            <p:cNvPr id="18446" name="Text Box 14"/>
            <p:cNvSpPr txBox="1">
              <a:spLocks noChangeArrowheads="1"/>
            </p:cNvSpPr>
            <p:nvPr/>
          </p:nvSpPr>
          <p:spPr bwMode="auto">
            <a:xfrm>
              <a:off x="2608" y="1706"/>
              <a:ext cx="544" cy="231"/>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2000"/>
                <a:t>N-17</a:t>
              </a:r>
              <a:endParaRPr lang="es-MX" sz="2000"/>
            </a:p>
          </p:txBody>
        </p:sp>
        <p:sp>
          <p:nvSpPr>
            <p:cNvPr id="18447" name="Text Box 15"/>
            <p:cNvSpPr txBox="1">
              <a:spLocks noChangeArrowheads="1"/>
            </p:cNvSpPr>
            <p:nvPr/>
          </p:nvSpPr>
          <p:spPr bwMode="auto">
            <a:xfrm>
              <a:off x="2653" y="1933"/>
              <a:ext cx="321" cy="231"/>
            </a:xfrm>
            <a:prstGeom prst="rect">
              <a:avLst/>
            </a:prstGeom>
            <a:noFill/>
            <a:ln w="9525" algn="ctr">
              <a:noFill/>
              <a:miter lim="800000"/>
              <a:headEnd/>
              <a:tailEnd/>
            </a:ln>
            <a:effectLst/>
          </p:spPr>
          <p:txBody>
            <a:bodyPr wrap="none">
              <a:spAutoFit/>
            </a:bodyPr>
            <a:lstStyle/>
            <a:p>
              <a:pPr marL="342900" indent="-342900">
                <a:buFont typeface="Wingdings" pitchFamily="2" charset="2"/>
                <a:buNone/>
              </a:pPr>
              <a:r>
                <a:rPr lang="es-ES_tradnl" sz="2000"/>
                <a:t>BF</a:t>
              </a:r>
              <a:endParaRPr lang="es-MX" sz="2000"/>
            </a:p>
          </p:txBody>
        </p:sp>
      </p:grpSp>
      <p:grpSp>
        <p:nvGrpSpPr>
          <p:cNvPr id="18464" name="Group 32"/>
          <p:cNvGrpSpPr>
            <a:grpSpLocks/>
          </p:cNvGrpSpPr>
          <p:nvPr/>
        </p:nvGrpSpPr>
        <p:grpSpPr bwMode="auto">
          <a:xfrm>
            <a:off x="5076825" y="1628775"/>
            <a:ext cx="3887788" cy="615950"/>
            <a:chOff x="3198" y="1026"/>
            <a:chExt cx="2449" cy="388"/>
          </a:xfrm>
        </p:grpSpPr>
        <p:sp>
          <p:nvSpPr>
            <p:cNvPr id="18450" name="Text Box 18"/>
            <p:cNvSpPr txBox="1">
              <a:spLocks noChangeArrowheads="1"/>
            </p:cNvSpPr>
            <p:nvPr/>
          </p:nvSpPr>
          <p:spPr bwMode="auto">
            <a:xfrm>
              <a:off x="3969" y="1026"/>
              <a:ext cx="1678" cy="388"/>
            </a:xfrm>
            <a:prstGeom prst="rect">
              <a:avLst/>
            </a:prstGeom>
            <a:solidFill>
              <a:srgbClr val="FFFF00"/>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sz="1800"/>
                <a:t>Tipo de cañón que puede usar esta munición</a:t>
              </a:r>
              <a:endParaRPr lang="es-MX" sz="1800"/>
            </a:p>
          </p:txBody>
        </p:sp>
        <p:sp>
          <p:nvSpPr>
            <p:cNvPr id="18456" name="Line 24"/>
            <p:cNvSpPr>
              <a:spLocks noChangeShapeType="1"/>
            </p:cNvSpPr>
            <p:nvPr/>
          </p:nvSpPr>
          <p:spPr bwMode="auto">
            <a:xfrm flipH="1">
              <a:off x="3198" y="1207"/>
              <a:ext cx="771" cy="91"/>
            </a:xfrm>
            <a:prstGeom prst="line">
              <a:avLst/>
            </a:prstGeom>
            <a:noFill/>
            <a:ln w="38100">
              <a:solidFill>
                <a:srgbClr val="FF3300"/>
              </a:solidFill>
              <a:round/>
              <a:headEnd/>
              <a:tailEnd type="triangle" w="med" len="med"/>
            </a:ln>
            <a:effectLst/>
          </p:spPr>
          <p:txBody>
            <a:bodyPr/>
            <a:lstStyle/>
            <a:p>
              <a:endParaRPr lang="es-CL"/>
            </a:p>
          </p:txBody>
        </p:sp>
      </p:grpSp>
      <p:grpSp>
        <p:nvGrpSpPr>
          <p:cNvPr id="18465" name="Group 33"/>
          <p:cNvGrpSpPr>
            <a:grpSpLocks/>
          </p:cNvGrpSpPr>
          <p:nvPr/>
        </p:nvGrpSpPr>
        <p:grpSpPr bwMode="auto">
          <a:xfrm>
            <a:off x="4716463" y="2636838"/>
            <a:ext cx="3816350" cy="395287"/>
            <a:chOff x="2971" y="1661"/>
            <a:chExt cx="2404" cy="249"/>
          </a:xfrm>
        </p:grpSpPr>
        <p:sp>
          <p:nvSpPr>
            <p:cNvPr id="18451" name="Text Box 19"/>
            <p:cNvSpPr txBox="1">
              <a:spLocks noChangeArrowheads="1"/>
            </p:cNvSpPr>
            <p:nvPr/>
          </p:nvSpPr>
          <p:spPr bwMode="auto">
            <a:xfrm>
              <a:off x="4422" y="1661"/>
              <a:ext cx="953" cy="249"/>
            </a:xfrm>
            <a:prstGeom prst="rect">
              <a:avLst/>
            </a:prstGeom>
            <a:solidFill>
              <a:srgbClr val="FFFF00"/>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sz="2000"/>
                <a:t>Nº de parte</a:t>
              </a:r>
              <a:endParaRPr lang="es-MX" sz="2000"/>
            </a:p>
          </p:txBody>
        </p:sp>
        <p:sp>
          <p:nvSpPr>
            <p:cNvPr id="18457" name="Line 25"/>
            <p:cNvSpPr>
              <a:spLocks noChangeShapeType="1"/>
            </p:cNvSpPr>
            <p:nvPr/>
          </p:nvSpPr>
          <p:spPr bwMode="auto">
            <a:xfrm flipH="1">
              <a:off x="2971" y="1797"/>
              <a:ext cx="1451" cy="45"/>
            </a:xfrm>
            <a:prstGeom prst="line">
              <a:avLst/>
            </a:prstGeom>
            <a:noFill/>
            <a:ln w="38100">
              <a:solidFill>
                <a:srgbClr val="FF3300"/>
              </a:solidFill>
              <a:round/>
              <a:headEnd/>
              <a:tailEnd type="triangle" w="med" len="med"/>
            </a:ln>
            <a:effectLst/>
          </p:spPr>
          <p:txBody>
            <a:bodyPr/>
            <a:lstStyle/>
            <a:p>
              <a:endParaRPr lang="es-CL"/>
            </a:p>
          </p:txBody>
        </p:sp>
      </p:grpSp>
      <p:grpSp>
        <p:nvGrpSpPr>
          <p:cNvPr id="18466" name="Group 34"/>
          <p:cNvGrpSpPr>
            <a:grpSpLocks/>
          </p:cNvGrpSpPr>
          <p:nvPr/>
        </p:nvGrpSpPr>
        <p:grpSpPr bwMode="auto">
          <a:xfrm>
            <a:off x="4643438" y="3284538"/>
            <a:ext cx="4356100" cy="615950"/>
            <a:chOff x="2925" y="2069"/>
            <a:chExt cx="2744" cy="388"/>
          </a:xfrm>
        </p:grpSpPr>
        <p:sp>
          <p:nvSpPr>
            <p:cNvPr id="18452" name="Text Box 20"/>
            <p:cNvSpPr txBox="1">
              <a:spLocks noChangeArrowheads="1"/>
            </p:cNvSpPr>
            <p:nvPr/>
          </p:nvSpPr>
          <p:spPr bwMode="auto">
            <a:xfrm>
              <a:off x="4241" y="2069"/>
              <a:ext cx="1428" cy="388"/>
            </a:xfrm>
            <a:prstGeom prst="rect">
              <a:avLst/>
            </a:prstGeom>
            <a:solidFill>
              <a:srgbClr val="FFFF00"/>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sz="1800"/>
                <a:t>Monograma del fabricante (logo)</a:t>
              </a:r>
              <a:endParaRPr lang="es-MX" sz="1800"/>
            </a:p>
          </p:txBody>
        </p:sp>
        <p:sp>
          <p:nvSpPr>
            <p:cNvPr id="18458" name="Line 26"/>
            <p:cNvSpPr>
              <a:spLocks noChangeShapeType="1"/>
            </p:cNvSpPr>
            <p:nvPr/>
          </p:nvSpPr>
          <p:spPr bwMode="auto">
            <a:xfrm flipH="1" flipV="1">
              <a:off x="2925" y="2069"/>
              <a:ext cx="1316" cy="182"/>
            </a:xfrm>
            <a:prstGeom prst="line">
              <a:avLst/>
            </a:prstGeom>
            <a:noFill/>
            <a:ln w="38100">
              <a:solidFill>
                <a:srgbClr val="FF3300"/>
              </a:solidFill>
              <a:round/>
              <a:headEnd/>
              <a:tailEnd type="triangle" w="med" len="med"/>
            </a:ln>
            <a:effectLst/>
          </p:spPr>
          <p:txBody>
            <a:bodyPr/>
            <a:lstStyle/>
            <a:p>
              <a:endParaRPr lang="es-CL"/>
            </a:p>
          </p:txBody>
        </p:sp>
      </p:grpSp>
      <p:grpSp>
        <p:nvGrpSpPr>
          <p:cNvPr id="18467" name="Group 35"/>
          <p:cNvGrpSpPr>
            <a:grpSpLocks/>
          </p:cNvGrpSpPr>
          <p:nvPr/>
        </p:nvGrpSpPr>
        <p:grpSpPr bwMode="auto">
          <a:xfrm>
            <a:off x="5867400" y="3789363"/>
            <a:ext cx="3060700" cy="971550"/>
            <a:chOff x="3696" y="2387"/>
            <a:chExt cx="1928" cy="612"/>
          </a:xfrm>
        </p:grpSpPr>
        <p:sp>
          <p:nvSpPr>
            <p:cNvPr id="18453" name="Text Box 21"/>
            <p:cNvSpPr txBox="1">
              <a:spLocks noChangeArrowheads="1"/>
            </p:cNvSpPr>
            <p:nvPr/>
          </p:nvSpPr>
          <p:spPr bwMode="auto">
            <a:xfrm>
              <a:off x="4150" y="2750"/>
              <a:ext cx="1474" cy="249"/>
            </a:xfrm>
            <a:prstGeom prst="rect">
              <a:avLst/>
            </a:prstGeom>
            <a:solidFill>
              <a:srgbClr val="FFFF00"/>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sz="2000"/>
                <a:t>Año de fabricación</a:t>
              </a:r>
              <a:endParaRPr lang="es-MX" sz="2000"/>
            </a:p>
          </p:txBody>
        </p:sp>
        <p:sp>
          <p:nvSpPr>
            <p:cNvPr id="18459" name="Line 27"/>
            <p:cNvSpPr>
              <a:spLocks noChangeShapeType="1"/>
            </p:cNvSpPr>
            <p:nvPr/>
          </p:nvSpPr>
          <p:spPr bwMode="auto">
            <a:xfrm flipH="1" flipV="1">
              <a:off x="3696" y="2387"/>
              <a:ext cx="454" cy="499"/>
            </a:xfrm>
            <a:prstGeom prst="line">
              <a:avLst/>
            </a:prstGeom>
            <a:noFill/>
            <a:ln w="38100">
              <a:solidFill>
                <a:srgbClr val="FF3300"/>
              </a:solidFill>
              <a:round/>
              <a:headEnd/>
              <a:tailEnd type="triangle" w="med" len="med"/>
            </a:ln>
            <a:effectLst/>
          </p:spPr>
          <p:txBody>
            <a:bodyPr/>
            <a:lstStyle/>
            <a:p>
              <a:endParaRPr lang="es-CL"/>
            </a:p>
          </p:txBody>
        </p:sp>
      </p:grpSp>
      <p:sp>
        <p:nvSpPr>
          <p:cNvPr id="18468" name="Text Box 36"/>
          <p:cNvSpPr txBox="1">
            <a:spLocks noChangeArrowheads="1"/>
          </p:cNvSpPr>
          <p:nvPr/>
        </p:nvSpPr>
        <p:spPr bwMode="auto">
          <a:xfrm>
            <a:off x="3203575" y="1052513"/>
            <a:ext cx="2089150" cy="433387"/>
          </a:xfrm>
          <a:prstGeom prst="rect">
            <a:avLst/>
          </a:prstGeom>
          <a:solidFill>
            <a:schemeClr val="folHlink"/>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400"/>
              <a:t>A.-</a:t>
            </a:r>
            <a:r>
              <a:rPr lang="es-ES_tradnl" sz="2400" u="sng"/>
              <a:t>CULOTE</a:t>
            </a:r>
            <a:endParaRPr lang="es-MX" sz="2400" u="sng"/>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18461"/>
                                        </p:tgtEl>
                                        <p:attrNameLst>
                                          <p:attrName>style.visibility</p:attrName>
                                        </p:attrNameLst>
                                      </p:cBhvr>
                                      <p:to>
                                        <p:strVal val="visible"/>
                                      </p:to>
                                    </p:set>
                                    <p:anim calcmode="lin" valueType="num">
                                      <p:cBhvr>
                                        <p:cTn id="7" dur="500" fill="hold"/>
                                        <p:tgtEl>
                                          <p:spTgt spid="18461"/>
                                        </p:tgtEl>
                                        <p:attrNameLst>
                                          <p:attrName>ppt_w</p:attrName>
                                        </p:attrNameLst>
                                      </p:cBhvr>
                                      <p:tavLst>
                                        <p:tav tm="0">
                                          <p:val>
                                            <p:strVal val="#ppt_w*0.05"/>
                                          </p:val>
                                        </p:tav>
                                        <p:tav tm="100000">
                                          <p:val>
                                            <p:strVal val="#ppt_w"/>
                                          </p:val>
                                        </p:tav>
                                      </p:tavLst>
                                    </p:anim>
                                    <p:anim calcmode="lin" valueType="num">
                                      <p:cBhvr>
                                        <p:cTn id="8" dur="500" fill="hold"/>
                                        <p:tgtEl>
                                          <p:spTgt spid="18461"/>
                                        </p:tgtEl>
                                        <p:attrNameLst>
                                          <p:attrName>ppt_h</p:attrName>
                                        </p:attrNameLst>
                                      </p:cBhvr>
                                      <p:tavLst>
                                        <p:tav tm="0">
                                          <p:val>
                                            <p:strVal val="#ppt_h"/>
                                          </p:val>
                                        </p:tav>
                                        <p:tav tm="100000">
                                          <p:val>
                                            <p:strVal val="#ppt_h"/>
                                          </p:val>
                                        </p:tav>
                                      </p:tavLst>
                                    </p:anim>
                                    <p:anim calcmode="lin" valueType="num">
                                      <p:cBhvr>
                                        <p:cTn id="9" dur="500" fill="hold"/>
                                        <p:tgtEl>
                                          <p:spTgt spid="18461"/>
                                        </p:tgtEl>
                                        <p:attrNameLst>
                                          <p:attrName>ppt_x</p:attrName>
                                        </p:attrNameLst>
                                      </p:cBhvr>
                                      <p:tavLst>
                                        <p:tav tm="0">
                                          <p:val>
                                            <p:strVal val="#ppt_x-.2"/>
                                          </p:val>
                                        </p:tav>
                                        <p:tav tm="100000">
                                          <p:val>
                                            <p:strVal val="#ppt_x"/>
                                          </p:val>
                                        </p:tav>
                                      </p:tavLst>
                                    </p:anim>
                                    <p:anim calcmode="lin" valueType="num">
                                      <p:cBhvr>
                                        <p:cTn id="10" dur="500" fill="hold"/>
                                        <p:tgtEl>
                                          <p:spTgt spid="18461"/>
                                        </p:tgtEl>
                                        <p:attrNameLst>
                                          <p:attrName>ppt_y</p:attrName>
                                        </p:attrNameLst>
                                      </p:cBhvr>
                                      <p:tavLst>
                                        <p:tav tm="0">
                                          <p:val>
                                            <p:strVal val="#ppt_y"/>
                                          </p:val>
                                        </p:tav>
                                        <p:tav tm="100000">
                                          <p:val>
                                            <p:strVal val="#ppt_y"/>
                                          </p:val>
                                        </p:tav>
                                      </p:tavLst>
                                    </p:anim>
                                    <p:animEffect transition="in" filter="fade">
                                      <p:cBhvr>
                                        <p:cTn id="11" dur="500"/>
                                        <p:tgtEl>
                                          <p:spTgt spid="1846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8462"/>
                                        </p:tgtEl>
                                        <p:attrNameLst>
                                          <p:attrName>style.visibility</p:attrName>
                                        </p:attrNameLst>
                                      </p:cBhvr>
                                      <p:to>
                                        <p:strVal val="visible"/>
                                      </p:to>
                                    </p:set>
                                    <p:anim calcmode="lin" valueType="num">
                                      <p:cBhvr additive="base">
                                        <p:cTn id="16" dur="500" fill="hold"/>
                                        <p:tgtEl>
                                          <p:spTgt spid="18462"/>
                                        </p:tgtEl>
                                        <p:attrNameLst>
                                          <p:attrName>ppt_x</p:attrName>
                                        </p:attrNameLst>
                                      </p:cBhvr>
                                      <p:tavLst>
                                        <p:tav tm="0">
                                          <p:val>
                                            <p:strVal val="#ppt_x"/>
                                          </p:val>
                                        </p:tav>
                                        <p:tav tm="100000">
                                          <p:val>
                                            <p:strVal val="#ppt_x"/>
                                          </p:val>
                                        </p:tav>
                                      </p:tavLst>
                                    </p:anim>
                                    <p:anim calcmode="lin" valueType="num">
                                      <p:cBhvr additive="base">
                                        <p:cTn id="17" dur="500" fill="hold"/>
                                        <p:tgtEl>
                                          <p:spTgt spid="1846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846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54" presetClass="entr" presetSubtype="0" accel="100000" fill="hold" nodeType="clickEffect">
                                  <p:stCondLst>
                                    <p:cond delay="0"/>
                                  </p:stCondLst>
                                  <p:childTnLst>
                                    <p:set>
                                      <p:cBhvr>
                                        <p:cTn id="25" dur="1" fill="hold">
                                          <p:stCondLst>
                                            <p:cond delay="0"/>
                                          </p:stCondLst>
                                        </p:cTn>
                                        <p:tgtEl>
                                          <p:spTgt spid="18465"/>
                                        </p:tgtEl>
                                        <p:attrNameLst>
                                          <p:attrName>style.visibility</p:attrName>
                                        </p:attrNameLst>
                                      </p:cBhvr>
                                      <p:to>
                                        <p:strVal val="visible"/>
                                      </p:to>
                                    </p:set>
                                    <p:anim calcmode="lin" valueType="num">
                                      <p:cBhvr>
                                        <p:cTn id="26" dur="500" fill="hold"/>
                                        <p:tgtEl>
                                          <p:spTgt spid="18465"/>
                                        </p:tgtEl>
                                        <p:attrNameLst>
                                          <p:attrName>ppt_w</p:attrName>
                                        </p:attrNameLst>
                                      </p:cBhvr>
                                      <p:tavLst>
                                        <p:tav tm="0">
                                          <p:val>
                                            <p:strVal val="#ppt_w*0.05"/>
                                          </p:val>
                                        </p:tav>
                                        <p:tav tm="100000">
                                          <p:val>
                                            <p:strVal val="#ppt_w"/>
                                          </p:val>
                                        </p:tav>
                                      </p:tavLst>
                                    </p:anim>
                                    <p:anim calcmode="lin" valueType="num">
                                      <p:cBhvr>
                                        <p:cTn id="27" dur="500" fill="hold"/>
                                        <p:tgtEl>
                                          <p:spTgt spid="18465"/>
                                        </p:tgtEl>
                                        <p:attrNameLst>
                                          <p:attrName>ppt_h</p:attrName>
                                        </p:attrNameLst>
                                      </p:cBhvr>
                                      <p:tavLst>
                                        <p:tav tm="0">
                                          <p:val>
                                            <p:strVal val="#ppt_h"/>
                                          </p:val>
                                        </p:tav>
                                        <p:tav tm="100000">
                                          <p:val>
                                            <p:strVal val="#ppt_h"/>
                                          </p:val>
                                        </p:tav>
                                      </p:tavLst>
                                    </p:anim>
                                    <p:anim calcmode="lin" valueType="num">
                                      <p:cBhvr>
                                        <p:cTn id="28" dur="500" fill="hold"/>
                                        <p:tgtEl>
                                          <p:spTgt spid="18465"/>
                                        </p:tgtEl>
                                        <p:attrNameLst>
                                          <p:attrName>ppt_x</p:attrName>
                                        </p:attrNameLst>
                                      </p:cBhvr>
                                      <p:tavLst>
                                        <p:tav tm="0">
                                          <p:val>
                                            <p:strVal val="#ppt_x-.2"/>
                                          </p:val>
                                        </p:tav>
                                        <p:tav tm="100000">
                                          <p:val>
                                            <p:strVal val="#ppt_x"/>
                                          </p:val>
                                        </p:tav>
                                      </p:tavLst>
                                    </p:anim>
                                    <p:anim calcmode="lin" valueType="num">
                                      <p:cBhvr>
                                        <p:cTn id="29" dur="500" fill="hold"/>
                                        <p:tgtEl>
                                          <p:spTgt spid="18465"/>
                                        </p:tgtEl>
                                        <p:attrNameLst>
                                          <p:attrName>ppt_y</p:attrName>
                                        </p:attrNameLst>
                                      </p:cBhvr>
                                      <p:tavLst>
                                        <p:tav tm="0">
                                          <p:val>
                                            <p:strVal val="#ppt_y"/>
                                          </p:val>
                                        </p:tav>
                                        <p:tav tm="100000">
                                          <p:val>
                                            <p:strVal val="#ppt_y"/>
                                          </p:val>
                                        </p:tav>
                                      </p:tavLst>
                                    </p:anim>
                                    <p:animEffect transition="in" filter="fade">
                                      <p:cBhvr>
                                        <p:cTn id="30" dur="500"/>
                                        <p:tgtEl>
                                          <p:spTgt spid="18465"/>
                                        </p:tgtEl>
                                      </p:cBhvr>
                                    </p:animEffect>
                                  </p:childTnLst>
                                </p:cTn>
                              </p:par>
                            </p:childTnLst>
                          </p:cTn>
                        </p:par>
                      </p:childTnLst>
                    </p:cTn>
                  </p:par>
                  <p:par>
                    <p:cTn id="31" fill="hold">
                      <p:stCondLst>
                        <p:cond delay="indefinite"/>
                      </p:stCondLst>
                      <p:childTnLst>
                        <p:par>
                          <p:cTn id="32" fill="hold">
                            <p:stCondLst>
                              <p:cond delay="0"/>
                            </p:stCondLst>
                            <p:childTnLst>
                              <p:par>
                                <p:cTn id="33" presetID="54" presetClass="entr" presetSubtype="0" accel="100000" fill="hold" nodeType="clickEffect">
                                  <p:stCondLst>
                                    <p:cond delay="0"/>
                                  </p:stCondLst>
                                  <p:childTnLst>
                                    <p:set>
                                      <p:cBhvr>
                                        <p:cTn id="34" dur="1" fill="hold">
                                          <p:stCondLst>
                                            <p:cond delay="0"/>
                                          </p:stCondLst>
                                        </p:cTn>
                                        <p:tgtEl>
                                          <p:spTgt spid="18466"/>
                                        </p:tgtEl>
                                        <p:attrNameLst>
                                          <p:attrName>style.visibility</p:attrName>
                                        </p:attrNameLst>
                                      </p:cBhvr>
                                      <p:to>
                                        <p:strVal val="visible"/>
                                      </p:to>
                                    </p:set>
                                    <p:anim calcmode="lin" valueType="num">
                                      <p:cBhvr>
                                        <p:cTn id="35" dur="500" fill="hold"/>
                                        <p:tgtEl>
                                          <p:spTgt spid="18466"/>
                                        </p:tgtEl>
                                        <p:attrNameLst>
                                          <p:attrName>ppt_w</p:attrName>
                                        </p:attrNameLst>
                                      </p:cBhvr>
                                      <p:tavLst>
                                        <p:tav tm="0">
                                          <p:val>
                                            <p:strVal val="#ppt_w*0.05"/>
                                          </p:val>
                                        </p:tav>
                                        <p:tav tm="100000">
                                          <p:val>
                                            <p:strVal val="#ppt_w"/>
                                          </p:val>
                                        </p:tav>
                                      </p:tavLst>
                                    </p:anim>
                                    <p:anim calcmode="lin" valueType="num">
                                      <p:cBhvr>
                                        <p:cTn id="36" dur="500" fill="hold"/>
                                        <p:tgtEl>
                                          <p:spTgt spid="18466"/>
                                        </p:tgtEl>
                                        <p:attrNameLst>
                                          <p:attrName>ppt_h</p:attrName>
                                        </p:attrNameLst>
                                      </p:cBhvr>
                                      <p:tavLst>
                                        <p:tav tm="0">
                                          <p:val>
                                            <p:strVal val="#ppt_h"/>
                                          </p:val>
                                        </p:tav>
                                        <p:tav tm="100000">
                                          <p:val>
                                            <p:strVal val="#ppt_h"/>
                                          </p:val>
                                        </p:tav>
                                      </p:tavLst>
                                    </p:anim>
                                    <p:anim calcmode="lin" valueType="num">
                                      <p:cBhvr>
                                        <p:cTn id="37" dur="500" fill="hold"/>
                                        <p:tgtEl>
                                          <p:spTgt spid="18466"/>
                                        </p:tgtEl>
                                        <p:attrNameLst>
                                          <p:attrName>ppt_x</p:attrName>
                                        </p:attrNameLst>
                                      </p:cBhvr>
                                      <p:tavLst>
                                        <p:tav tm="0">
                                          <p:val>
                                            <p:strVal val="#ppt_x-.2"/>
                                          </p:val>
                                        </p:tav>
                                        <p:tav tm="100000">
                                          <p:val>
                                            <p:strVal val="#ppt_x"/>
                                          </p:val>
                                        </p:tav>
                                      </p:tavLst>
                                    </p:anim>
                                    <p:anim calcmode="lin" valueType="num">
                                      <p:cBhvr>
                                        <p:cTn id="38" dur="500" fill="hold"/>
                                        <p:tgtEl>
                                          <p:spTgt spid="18466"/>
                                        </p:tgtEl>
                                        <p:attrNameLst>
                                          <p:attrName>ppt_y</p:attrName>
                                        </p:attrNameLst>
                                      </p:cBhvr>
                                      <p:tavLst>
                                        <p:tav tm="0">
                                          <p:val>
                                            <p:strVal val="#ppt_y"/>
                                          </p:val>
                                        </p:tav>
                                        <p:tav tm="100000">
                                          <p:val>
                                            <p:strVal val="#ppt_y"/>
                                          </p:val>
                                        </p:tav>
                                      </p:tavLst>
                                    </p:anim>
                                    <p:animEffect transition="in" filter="fade">
                                      <p:cBhvr>
                                        <p:cTn id="39" dur="500"/>
                                        <p:tgtEl>
                                          <p:spTgt spid="18466"/>
                                        </p:tgtEl>
                                      </p:cBhvr>
                                    </p:animEffect>
                                  </p:childTnLst>
                                </p:cTn>
                              </p:par>
                            </p:childTnLst>
                          </p:cTn>
                        </p:par>
                      </p:childTnLst>
                    </p:cTn>
                  </p:par>
                  <p:par>
                    <p:cTn id="40" fill="hold">
                      <p:stCondLst>
                        <p:cond delay="indefinite"/>
                      </p:stCondLst>
                      <p:childTnLst>
                        <p:par>
                          <p:cTn id="41" fill="hold">
                            <p:stCondLst>
                              <p:cond delay="0"/>
                            </p:stCondLst>
                            <p:childTnLst>
                              <p:par>
                                <p:cTn id="42" presetID="54" presetClass="entr" presetSubtype="0" accel="100000" fill="hold" nodeType="clickEffect">
                                  <p:stCondLst>
                                    <p:cond delay="0"/>
                                  </p:stCondLst>
                                  <p:childTnLst>
                                    <p:set>
                                      <p:cBhvr>
                                        <p:cTn id="43" dur="1" fill="hold">
                                          <p:stCondLst>
                                            <p:cond delay="0"/>
                                          </p:stCondLst>
                                        </p:cTn>
                                        <p:tgtEl>
                                          <p:spTgt spid="18467"/>
                                        </p:tgtEl>
                                        <p:attrNameLst>
                                          <p:attrName>style.visibility</p:attrName>
                                        </p:attrNameLst>
                                      </p:cBhvr>
                                      <p:to>
                                        <p:strVal val="visible"/>
                                      </p:to>
                                    </p:set>
                                    <p:anim calcmode="lin" valueType="num">
                                      <p:cBhvr>
                                        <p:cTn id="44" dur="500" fill="hold"/>
                                        <p:tgtEl>
                                          <p:spTgt spid="18467"/>
                                        </p:tgtEl>
                                        <p:attrNameLst>
                                          <p:attrName>ppt_w</p:attrName>
                                        </p:attrNameLst>
                                      </p:cBhvr>
                                      <p:tavLst>
                                        <p:tav tm="0">
                                          <p:val>
                                            <p:strVal val="#ppt_w*0.05"/>
                                          </p:val>
                                        </p:tav>
                                        <p:tav tm="100000">
                                          <p:val>
                                            <p:strVal val="#ppt_w"/>
                                          </p:val>
                                        </p:tav>
                                      </p:tavLst>
                                    </p:anim>
                                    <p:anim calcmode="lin" valueType="num">
                                      <p:cBhvr>
                                        <p:cTn id="45" dur="500" fill="hold"/>
                                        <p:tgtEl>
                                          <p:spTgt spid="18467"/>
                                        </p:tgtEl>
                                        <p:attrNameLst>
                                          <p:attrName>ppt_h</p:attrName>
                                        </p:attrNameLst>
                                      </p:cBhvr>
                                      <p:tavLst>
                                        <p:tav tm="0">
                                          <p:val>
                                            <p:strVal val="#ppt_h"/>
                                          </p:val>
                                        </p:tav>
                                        <p:tav tm="100000">
                                          <p:val>
                                            <p:strVal val="#ppt_h"/>
                                          </p:val>
                                        </p:tav>
                                      </p:tavLst>
                                    </p:anim>
                                    <p:anim calcmode="lin" valueType="num">
                                      <p:cBhvr>
                                        <p:cTn id="46" dur="500" fill="hold"/>
                                        <p:tgtEl>
                                          <p:spTgt spid="18467"/>
                                        </p:tgtEl>
                                        <p:attrNameLst>
                                          <p:attrName>ppt_x</p:attrName>
                                        </p:attrNameLst>
                                      </p:cBhvr>
                                      <p:tavLst>
                                        <p:tav tm="0">
                                          <p:val>
                                            <p:strVal val="#ppt_x-.2"/>
                                          </p:val>
                                        </p:tav>
                                        <p:tav tm="100000">
                                          <p:val>
                                            <p:strVal val="#ppt_x"/>
                                          </p:val>
                                        </p:tav>
                                      </p:tavLst>
                                    </p:anim>
                                    <p:anim calcmode="lin" valueType="num">
                                      <p:cBhvr>
                                        <p:cTn id="47" dur="500" fill="hold"/>
                                        <p:tgtEl>
                                          <p:spTgt spid="18467"/>
                                        </p:tgtEl>
                                        <p:attrNameLst>
                                          <p:attrName>ppt_y</p:attrName>
                                        </p:attrNameLst>
                                      </p:cBhvr>
                                      <p:tavLst>
                                        <p:tav tm="0">
                                          <p:val>
                                            <p:strVal val="#ppt_y"/>
                                          </p:val>
                                        </p:tav>
                                        <p:tav tm="100000">
                                          <p:val>
                                            <p:strVal val="#ppt_y"/>
                                          </p:val>
                                        </p:tav>
                                      </p:tavLst>
                                    </p:anim>
                                    <p:animEffect transition="in" filter="fade">
                                      <p:cBhvr>
                                        <p:cTn id="48" dur="500"/>
                                        <p:tgtEl>
                                          <p:spTgt spid="18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619250" y="333375"/>
            <a:ext cx="5832475" cy="504825"/>
          </a:xfrm>
          <a:prstGeom prst="rect">
            <a:avLst/>
          </a:prstGeom>
          <a:solidFill>
            <a:schemeClr val="hlink"/>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u="sng"/>
              <a:t>MARCAS EN MUNICIÓN DE 4.5”</a:t>
            </a:r>
            <a:endParaRPr lang="es-MX" u="sng"/>
          </a:p>
        </p:txBody>
      </p:sp>
      <p:sp>
        <p:nvSpPr>
          <p:cNvPr id="19486" name="Text Box 30"/>
          <p:cNvSpPr txBox="1">
            <a:spLocks noChangeArrowheads="1"/>
          </p:cNvSpPr>
          <p:nvPr/>
        </p:nvSpPr>
        <p:spPr bwMode="auto">
          <a:xfrm>
            <a:off x="3203575" y="1052513"/>
            <a:ext cx="2808288" cy="433387"/>
          </a:xfrm>
          <a:prstGeom prst="rect">
            <a:avLst/>
          </a:prstGeom>
          <a:solidFill>
            <a:schemeClr val="folHlink"/>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400"/>
              <a:t>B.-</a:t>
            </a:r>
            <a:r>
              <a:rPr lang="es-ES_tradnl" sz="2400" u="sng"/>
              <a:t>PROYECTIL</a:t>
            </a:r>
            <a:endParaRPr lang="es-MX" sz="2400" u="sng"/>
          </a:p>
        </p:txBody>
      </p:sp>
      <p:grpSp>
        <p:nvGrpSpPr>
          <p:cNvPr id="19512" name="Group 56"/>
          <p:cNvGrpSpPr>
            <a:grpSpLocks/>
          </p:cNvGrpSpPr>
          <p:nvPr/>
        </p:nvGrpSpPr>
        <p:grpSpPr bwMode="auto">
          <a:xfrm>
            <a:off x="3492500" y="1989138"/>
            <a:ext cx="1800225" cy="4103687"/>
            <a:chOff x="2200" y="1253"/>
            <a:chExt cx="1134" cy="2585"/>
          </a:xfrm>
        </p:grpSpPr>
        <p:sp>
          <p:nvSpPr>
            <p:cNvPr id="19487" name="AutoShape 31"/>
            <p:cNvSpPr>
              <a:spLocks noChangeArrowheads="1"/>
            </p:cNvSpPr>
            <p:nvPr/>
          </p:nvSpPr>
          <p:spPr bwMode="auto">
            <a:xfrm rot="16200000">
              <a:off x="1451" y="2047"/>
              <a:ext cx="2585" cy="998"/>
            </a:xfrm>
            <a:prstGeom prst="flowChartDelay">
              <a:avLst/>
            </a:prstGeom>
            <a:noFill/>
            <a:ln w="28575" algn="ctr">
              <a:solidFill>
                <a:schemeClr val="tx1"/>
              </a:solidFill>
              <a:miter lim="800000"/>
              <a:headEnd/>
              <a:tailEnd/>
            </a:ln>
            <a:effectLst/>
          </p:spPr>
          <p:txBody>
            <a:bodyPr wrap="none" anchor="ctr"/>
            <a:lstStyle/>
            <a:p>
              <a:endParaRPr lang="es-CL"/>
            </a:p>
          </p:txBody>
        </p:sp>
        <p:sp>
          <p:nvSpPr>
            <p:cNvPr id="19488" name="Text Box 32"/>
            <p:cNvSpPr txBox="1">
              <a:spLocks noChangeArrowheads="1"/>
            </p:cNvSpPr>
            <p:nvPr/>
          </p:nvSpPr>
          <p:spPr bwMode="auto">
            <a:xfrm>
              <a:off x="2517" y="1570"/>
              <a:ext cx="454" cy="179"/>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a:t>4.5 IN</a:t>
              </a:r>
              <a:endParaRPr lang="es-MX" sz="1400"/>
            </a:p>
          </p:txBody>
        </p:sp>
        <p:sp>
          <p:nvSpPr>
            <p:cNvPr id="19490" name="Text Box 34"/>
            <p:cNvSpPr txBox="1">
              <a:spLocks noChangeArrowheads="1"/>
            </p:cNvSpPr>
            <p:nvPr/>
          </p:nvSpPr>
          <p:spPr bwMode="auto">
            <a:xfrm>
              <a:off x="2790" y="1933"/>
              <a:ext cx="544" cy="162"/>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200"/>
                <a:t>MK-N3</a:t>
              </a:r>
              <a:endParaRPr lang="es-MX" sz="1200"/>
            </a:p>
          </p:txBody>
        </p:sp>
        <p:sp>
          <p:nvSpPr>
            <p:cNvPr id="19491" name="Text Box 35"/>
            <p:cNvSpPr txBox="1">
              <a:spLocks noChangeArrowheads="1"/>
            </p:cNvSpPr>
            <p:nvPr/>
          </p:nvSpPr>
          <p:spPr bwMode="auto">
            <a:xfrm>
              <a:off x="2336" y="1933"/>
              <a:ext cx="363" cy="179"/>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a:t>HE</a:t>
              </a:r>
              <a:endParaRPr lang="es-MX" sz="1400"/>
            </a:p>
          </p:txBody>
        </p:sp>
        <p:sp>
          <p:nvSpPr>
            <p:cNvPr id="19492" name="Text Box 36"/>
            <p:cNvSpPr txBox="1">
              <a:spLocks noChangeArrowheads="1"/>
            </p:cNvSpPr>
            <p:nvPr/>
          </p:nvSpPr>
          <p:spPr bwMode="auto">
            <a:xfrm>
              <a:off x="2426" y="2435"/>
              <a:ext cx="635" cy="179"/>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a:t>RDX/TNT</a:t>
              </a:r>
              <a:endParaRPr lang="es-MX" sz="1400"/>
            </a:p>
          </p:txBody>
        </p:sp>
        <p:sp>
          <p:nvSpPr>
            <p:cNvPr id="19493" name="Rectangle 37"/>
            <p:cNvSpPr>
              <a:spLocks noChangeArrowheads="1"/>
            </p:cNvSpPr>
            <p:nvPr/>
          </p:nvSpPr>
          <p:spPr bwMode="auto">
            <a:xfrm>
              <a:off x="2426" y="2795"/>
              <a:ext cx="635" cy="91"/>
            </a:xfrm>
            <a:prstGeom prst="rect">
              <a:avLst/>
            </a:prstGeom>
            <a:solidFill>
              <a:srgbClr val="FFFF00"/>
            </a:solidFill>
            <a:ln w="9525" algn="ctr">
              <a:solidFill>
                <a:schemeClr val="tx1"/>
              </a:solidFill>
              <a:miter lim="800000"/>
              <a:headEnd/>
              <a:tailEnd/>
            </a:ln>
            <a:effectLst/>
          </p:spPr>
          <p:txBody>
            <a:bodyPr wrap="none" anchor="ctr"/>
            <a:lstStyle/>
            <a:p>
              <a:endParaRPr lang="es-CL"/>
            </a:p>
          </p:txBody>
        </p:sp>
        <p:sp>
          <p:nvSpPr>
            <p:cNvPr id="19494" name="Rectangle 38"/>
            <p:cNvSpPr>
              <a:spLocks noChangeArrowheads="1"/>
            </p:cNvSpPr>
            <p:nvPr/>
          </p:nvSpPr>
          <p:spPr bwMode="auto">
            <a:xfrm>
              <a:off x="2200" y="3294"/>
              <a:ext cx="1088" cy="136"/>
            </a:xfrm>
            <a:prstGeom prst="rect">
              <a:avLst/>
            </a:prstGeom>
            <a:solidFill>
              <a:schemeClr val="folHlink"/>
            </a:solidFill>
            <a:ln w="28575" algn="ctr">
              <a:solidFill>
                <a:schemeClr val="tx1"/>
              </a:solidFill>
              <a:miter lim="800000"/>
              <a:headEnd/>
              <a:tailEnd/>
            </a:ln>
            <a:effectLst/>
          </p:spPr>
          <p:txBody>
            <a:bodyPr wrap="none" anchor="ctr"/>
            <a:lstStyle/>
            <a:p>
              <a:endParaRPr lang="es-CL"/>
            </a:p>
          </p:txBody>
        </p:sp>
        <p:sp>
          <p:nvSpPr>
            <p:cNvPr id="19497" name="Text Box 41"/>
            <p:cNvSpPr txBox="1">
              <a:spLocks noChangeArrowheads="1"/>
            </p:cNvSpPr>
            <p:nvPr/>
          </p:nvSpPr>
          <p:spPr bwMode="auto">
            <a:xfrm>
              <a:off x="2608" y="2931"/>
              <a:ext cx="272" cy="300"/>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a:t>T</a:t>
              </a:r>
              <a:endParaRPr lang="es-MX"/>
            </a:p>
          </p:txBody>
        </p:sp>
      </p:grpSp>
      <p:grpSp>
        <p:nvGrpSpPr>
          <p:cNvPr id="19513" name="Group 57"/>
          <p:cNvGrpSpPr>
            <a:grpSpLocks/>
          </p:cNvGrpSpPr>
          <p:nvPr/>
        </p:nvGrpSpPr>
        <p:grpSpPr bwMode="auto">
          <a:xfrm>
            <a:off x="1763713" y="1628775"/>
            <a:ext cx="2303462" cy="936625"/>
            <a:chOff x="1111" y="1026"/>
            <a:chExt cx="1451" cy="590"/>
          </a:xfrm>
        </p:grpSpPr>
        <p:sp>
          <p:nvSpPr>
            <p:cNvPr id="19499" name="Text Box 43"/>
            <p:cNvSpPr txBox="1">
              <a:spLocks noChangeArrowheads="1"/>
            </p:cNvSpPr>
            <p:nvPr/>
          </p:nvSpPr>
          <p:spPr bwMode="auto">
            <a:xfrm>
              <a:off x="1111" y="1026"/>
              <a:ext cx="953" cy="249"/>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000"/>
                <a:t>CALIBRE</a:t>
              </a:r>
              <a:endParaRPr lang="es-MX" sz="2000"/>
            </a:p>
          </p:txBody>
        </p:sp>
        <p:sp>
          <p:nvSpPr>
            <p:cNvPr id="19500" name="Line 44"/>
            <p:cNvSpPr>
              <a:spLocks noChangeShapeType="1"/>
            </p:cNvSpPr>
            <p:nvPr/>
          </p:nvSpPr>
          <p:spPr bwMode="auto">
            <a:xfrm>
              <a:off x="2064" y="1117"/>
              <a:ext cx="498" cy="499"/>
            </a:xfrm>
            <a:prstGeom prst="line">
              <a:avLst/>
            </a:prstGeom>
            <a:noFill/>
            <a:ln w="38100">
              <a:solidFill>
                <a:srgbClr val="FF3300"/>
              </a:solidFill>
              <a:round/>
              <a:headEnd/>
              <a:tailEnd type="triangle" w="med" len="med"/>
            </a:ln>
            <a:effectLst/>
          </p:spPr>
          <p:txBody>
            <a:bodyPr/>
            <a:lstStyle/>
            <a:p>
              <a:endParaRPr lang="es-CL"/>
            </a:p>
          </p:txBody>
        </p:sp>
      </p:grpSp>
      <p:grpSp>
        <p:nvGrpSpPr>
          <p:cNvPr id="19514" name="Group 58"/>
          <p:cNvGrpSpPr>
            <a:grpSpLocks/>
          </p:cNvGrpSpPr>
          <p:nvPr/>
        </p:nvGrpSpPr>
        <p:grpSpPr bwMode="auto">
          <a:xfrm>
            <a:off x="755650" y="2817813"/>
            <a:ext cx="3024188" cy="395287"/>
            <a:chOff x="476" y="1775"/>
            <a:chExt cx="1905" cy="249"/>
          </a:xfrm>
        </p:grpSpPr>
        <p:sp>
          <p:nvSpPr>
            <p:cNvPr id="19501" name="Text Box 45"/>
            <p:cNvSpPr txBox="1">
              <a:spLocks noChangeArrowheads="1"/>
            </p:cNvSpPr>
            <p:nvPr/>
          </p:nvSpPr>
          <p:spPr bwMode="auto">
            <a:xfrm>
              <a:off x="476" y="1775"/>
              <a:ext cx="1452" cy="232"/>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t>ALTO EXPLOSIVO</a:t>
              </a:r>
              <a:endParaRPr lang="es-MX" sz="1800"/>
            </a:p>
          </p:txBody>
        </p:sp>
        <p:sp>
          <p:nvSpPr>
            <p:cNvPr id="19507" name="Line 51"/>
            <p:cNvSpPr>
              <a:spLocks noChangeShapeType="1"/>
            </p:cNvSpPr>
            <p:nvPr/>
          </p:nvSpPr>
          <p:spPr bwMode="auto">
            <a:xfrm>
              <a:off x="1927" y="1888"/>
              <a:ext cx="454" cy="136"/>
            </a:xfrm>
            <a:prstGeom prst="line">
              <a:avLst/>
            </a:prstGeom>
            <a:noFill/>
            <a:ln w="38100">
              <a:solidFill>
                <a:srgbClr val="FF3300"/>
              </a:solidFill>
              <a:round/>
              <a:headEnd/>
              <a:tailEnd type="triangle" w="med" len="med"/>
            </a:ln>
            <a:effectLst/>
          </p:spPr>
          <p:txBody>
            <a:bodyPr/>
            <a:lstStyle/>
            <a:p>
              <a:endParaRPr lang="es-CL"/>
            </a:p>
          </p:txBody>
        </p:sp>
      </p:grpSp>
      <p:grpSp>
        <p:nvGrpSpPr>
          <p:cNvPr id="19515" name="Group 59"/>
          <p:cNvGrpSpPr>
            <a:grpSpLocks/>
          </p:cNvGrpSpPr>
          <p:nvPr/>
        </p:nvGrpSpPr>
        <p:grpSpPr bwMode="auto">
          <a:xfrm>
            <a:off x="250825" y="3789363"/>
            <a:ext cx="3673475" cy="368300"/>
            <a:chOff x="158" y="2387"/>
            <a:chExt cx="2314" cy="232"/>
          </a:xfrm>
        </p:grpSpPr>
        <p:sp>
          <p:nvSpPr>
            <p:cNvPr id="19503" name="Text Box 47"/>
            <p:cNvSpPr txBox="1">
              <a:spLocks noChangeArrowheads="1"/>
            </p:cNvSpPr>
            <p:nvPr/>
          </p:nvSpPr>
          <p:spPr bwMode="auto">
            <a:xfrm>
              <a:off x="158" y="2387"/>
              <a:ext cx="1950" cy="232"/>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t> EXPLOSIVO LLENADOR</a:t>
              </a:r>
              <a:endParaRPr lang="es-MX" sz="1800"/>
            </a:p>
          </p:txBody>
        </p:sp>
        <p:sp>
          <p:nvSpPr>
            <p:cNvPr id="19508" name="Line 52"/>
            <p:cNvSpPr>
              <a:spLocks noChangeShapeType="1"/>
            </p:cNvSpPr>
            <p:nvPr/>
          </p:nvSpPr>
          <p:spPr bwMode="auto">
            <a:xfrm>
              <a:off x="2109" y="2478"/>
              <a:ext cx="363" cy="45"/>
            </a:xfrm>
            <a:prstGeom prst="line">
              <a:avLst/>
            </a:prstGeom>
            <a:noFill/>
            <a:ln w="38100">
              <a:solidFill>
                <a:srgbClr val="FF3300"/>
              </a:solidFill>
              <a:round/>
              <a:headEnd/>
              <a:tailEnd type="triangle" w="med" len="med"/>
            </a:ln>
            <a:effectLst/>
          </p:spPr>
          <p:txBody>
            <a:bodyPr/>
            <a:lstStyle/>
            <a:p>
              <a:endParaRPr lang="es-CL"/>
            </a:p>
          </p:txBody>
        </p:sp>
      </p:grpSp>
      <p:grpSp>
        <p:nvGrpSpPr>
          <p:cNvPr id="19516" name="Group 60"/>
          <p:cNvGrpSpPr>
            <a:grpSpLocks/>
          </p:cNvGrpSpPr>
          <p:nvPr/>
        </p:nvGrpSpPr>
        <p:grpSpPr bwMode="auto">
          <a:xfrm>
            <a:off x="5003800" y="2924175"/>
            <a:ext cx="3527425" cy="368300"/>
            <a:chOff x="3152" y="1842"/>
            <a:chExt cx="2222" cy="232"/>
          </a:xfrm>
        </p:grpSpPr>
        <p:sp>
          <p:nvSpPr>
            <p:cNvPr id="19504" name="Text Box 48"/>
            <p:cNvSpPr txBox="1">
              <a:spLocks noChangeArrowheads="1"/>
            </p:cNvSpPr>
            <p:nvPr/>
          </p:nvSpPr>
          <p:spPr bwMode="auto">
            <a:xfrm>
              <a:off x="3424" y="1842"/>
              <a:ext cx="1950" cy="232"/>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t>MARCA DEL PROYECTIL</a:t>
              </a:r>
              <a:endParaRPr lang="es-MX" sz="1800"/>
            </a:p>
          </p:txBody>
        </p:sp>
        <p:sp>
          <p:nvSpPr>
            <p:cNvPr id="19509" name="Line 53"/>
            <p:cNvSpPr>
              <a:spLocks noChangeShapeType="1"/>
            </p:cNvSpPr>
            <p:nvPr/>
          </p:nvSpPr>
          <p:spPr bwMode="auto">
            <a:xfrm flipH="1">
              <a:off x="3152" y="1933"/>
              <a:ext cx="272" cy="91"/>
            </a:xfrm>
            <a:prstGeom prst="line">
              <a:avLst/>
            </a:prstGeom>
            <a:noFill/>
            <a:ln w="38100">
              <a:solidFill>
                <a:srgbClr val="FF3300"/>
              </a:solidFill>
              <a:round/>
              <a:headEnd/>
              <a:tailEnd type="triangle" w="med" len="med"/>
            </a:ln>
            <a:effectLst/>
          </p:spPr>
          <p:txBody>
            <a:bodyPr/>
            <a:lstStyle/>
            <a:p>
              <a:endParaRPr lang="es-CL"/>
            </a:p>
          </p:txBody>
        </p:sp>
      </p:grpSp>
      <p:grpSp>
        <p:nvGrpSpPr>
          <p:cNvPr id="19517" name="Group 61"/>
          <p:cNvGrpSpPr>
            <a:grpSpLocks/>
          </p:cNvGrpSpPr>
          <p:nvPr/>
        </p:nvGrpSpPr>
        <p:grpSpPr bwMode="auto">
          <a:xfrm>
            <a:off x="4859338" y="3789363"/>
            <a:ext cx="3527425" cy="647700"/>
            <a:chOff x="3061" y="2387"/>
            <a:chExt cx="2222" cy="408"/>
          </a:xfrm>
        </p:grpSpPr>
        <p:sp>
          <p:nvSpPr>
            <p:cNvPr id="19505" name="Text Box 49"/>
            <p:cNvSpPr txBox="1">
              <a:spLocks noChangeArrowheads="1"/>
            </p:cNvSpPr>
            <p:nvPr/>
          </p:nvSpPr>
          <p:spPr bwMode="auto">
            <a:xfrm>
              <a:off x="3424" y="2387"/>
              <a:ext cx="1859" cy="232"/>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t>FRANJA DE COLOR</a:t>
              </a:r>
              <a:endParaRPr lang="es-MX" sz="1800"/>
            </a:p>
          </p:txBody>
        </p:sp>
        <p:sp>
          <p:nvSpPr>
            <p:cNvPr id="19510" name="Line 54"/>
            <p:cNvSpPr>
              <a:spLocks noChangeShapeType="1"/>
            </p:cNvSpPr>
            <p:nvPr/>
          </p:nvSpPr>
          <p:spPr bwMode="auto">
            <a:xfrm flipH="1">
              <a:off x="3061" y="2478"/>
              <a:ext cx="363" cy="317"/>
            </a:xfrm>
            <a:prstGeom prst="line">
              <a:avLst/>
            </a:prstGeom>
            <a:noFill/>
            <a:ln w="38100">
              <a:solidFill>
                <a:srgbClr val="FF3300"/>
              </a:solidFill>
              <a:round/>
              <a:headEnd/>
              <a:tailEnd type="triangle" w="med" len="med"/>
            </a:ln>
            <a:effectLst/>
          </p:spPr>
          <p:txBody>
            <a:bodyPr/>
            <a:lstStyle/>
            <a:p>
              <a:endParaRPr lang="es-CL"/>
            </a:p>
          </p:txBody>
        </p:sp>
      </p:grpSp>
      <p:grpSp>
        <p:nvGrpSpPr>
          <p:cNvPr id="19518" name="Group 62"/>
          <p:cNvGrpSpPr>
            <a:grpSpLocks/>
          </p:cNvGrpSpPr>
          <p:nvPr/>
        </p:nvGrpSpPr>
        <p:grpSpPr bwMode="auto">
          <a:xfrm>
            <a:off x="4500563" y="4581525"/>
            <a:ext cx="3600450" cy="368300"/>
            <a:chOff x="2835" y="2886"/>
            <a:chExt cx="2268" cy="232"/>
          </a:xfrm>
        </p:grpSpPr>
        <p:sp>
          <p:nvSpPr>
            <p:cNvPr id="19506" name="Text Box 50"/>
            <p:cNvSpPr txBox="1">
              <a:spLocks noChangeArrowheads="1"/>
            </p:cNvSpPr>
            <p:nvPr/>
          </p:nvSpPr>
          <p:spPr bwMode="auto">
            <a:xfrm>
              <a:off x="3651" y="2886"/>
              <a:ext cx="1452" cy="232"/>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t>Incluye Trazador</a:t>
              </a:r>
              <a:endParaRPr lang="es-MX" sz="1800"/>
            </a:p>
          </p:txBody>
        </p:sp>
        <p:sp>
          <p:nvSpPr>
            <p:cNvPr id="19511" name="Line 55"/>
            <p:cNvSpPr>
              <a:spLocks noChangeShapeType="1"/>
            </p:cNvSpPr>
            <p:nvPr/>
          </p:nvSpPr>
          <p:spPr bwMode="auto">
            <a:xfrm flipH="1">
              <a:off x="2835" y="3022"/>
              <a:ext cx="816" cy="45"/>
            </a:xfrm>
            <a:prstGeom prst="line">
              <a:avLst/>
            </a:prstGeom>
            <a:noFill/>
            <a:ln w="38100">
              <a:solidFill>
                <a:srgbClr val="FF3300"/>
              </a:solidFill>
              <a:round/>
              <a:headEnd/>
              <a:tailEnd type="triangle" w="med" len="med"/>
            </a:ln>
            <a:effectLst/>
          </p:spPr>
          <p:txBody>
            <a:bodyPr/>
            <a:lstStyle/>
            <a:p>
              <a:endParaRPr lang="es-CL"/>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9513"/>
                                        </p:tgtEl>
                                        <p:attrNameLst>
                                          <p:attrName>style.visibility</p:attrName>
                                        </p:attrNameLst>
                                      </p:cBhvr>
                                      <p:to>
                                        <p:strVal val="visible"/>
                                      </p:to>
                                    </p:set>
                                    <p:animEffect transition="in" filter="box(in)">
                                      <p:cBhvr>
                                        <p:cTn id="7" dur="500"/>
                                        <p:tgtEl>
                                          <p:spTgt spid="19513"/>
                                        </p:tgtEl>
                                      </p:cBhvr>
                                    </p:animEffect>
                                  </p:childTnLst>
                                </p:cTn>
                              </p:par>
                            </p:childTnLst>
                          </p:cTn>
                        </p:par>
                      </p:childTnLst>
                    </p:cTn>
                  </p:par>
                  <p:par>
                    <p:cTn id="8" fill="hold">
                      <p:stCondLst>
                        <p:cond delay="indefinite"/>
                      </p:stCondLst>
                      <p:childTnLst>
                        <p:par>
                          <p:cTn id="9" fill="hold">
                            <p:stCondLst>
                              <p:cond delay="0"/>
                            </p:stCondLst>
                            <p:childTnLst>
                              <p:par>
                                <p:cTn id="10" presetID="54" presetClass="entr" presetSubtype="0" accel="100000" fill="hold" nodeType="clickEffect">
                                  <p:stCondLst>
                                    <p:cond delay="0"/>
                                  </p:stCondLst>
                                  <p:childTnLst>
                                    <p:set>
                                      <p:cBhvr>
                                        <p:cTn id="11" dur="1" fill="hold">
                                          <p:stCondLst>
                                            <p:cond delay="0"/>
                                          </p:stCondLst>
                                        </p:cTn>
                                        <p:tgtEl>
                                          <p:spTgt spid="19514"/>
                                        </p:tgtEl>
                                        <p:attrNameLst>
                                          <p:attrName>style.visibility</p:attrName>
                                        </p:attrNameLst>
                                      </p:cBhvr>
                                      <p:to>
                                        <p:strVal val="visible"/>
                                      </p:to>
                                    </p:set>
                                    <p:anim calcmode="lin" valueType="num">
                                      <p:cBhvr>
                                        <p:cTn id="12" dur="500" fill="hold"/>
                                        <p:tgtEl>
                                          <p:spTgt spid="19514"/>
                                        </p:tgtEl>
                                        <p:attrNameLst>
                                          <p:attrName>ppt_w</p:attrName>
                                        </p:attrNameLst>
                                      </p:cBhvr>
                                      <p:tavLst>
                                        <p:tav tm="0">
                                          <p:val>
                                            <p:strVal val="#ppt_w*0.05"/>
                                          </p:val>
                                        </p:tav>
                                        <p:tav tm="100000">
                                          <p:val>
                                            <p:strVal val="#ppt_w"/>
                                          </p:val>
                                        </p:tav>
                                      </p:tavLst>
                                    </p:anim>
                                    <p:anim calcmode="lin" valueType="num">
                                      <p:cBhvr>
                                        <p:cTn id="13" dur="500" fill="hold"/>
                                        <p:tgtEl>
                                          <p:spTgt spid="19514"/>
                                        </p:tgtEl>
                                        <p:attrNameLst>
                                          <p:attrName>ppt_h</p:attrName>
                                        </p:attrNameLst>
                                      </p:cBhvr>
                                      <p:tavLst>
                                        <p:tav tm="0">
                                          <p:val>
                                            <p:strVal val="#ppt_h"/>
                                          </p:val>
                                        </p:tav>
                                        <p:tav tm="100000">
                                          <p:val>
                                            <p:strVal val="#ppt_h"/>
                                          </p:val>
                                        </p:tav>
                                      </p:tavLst>
                                    </p:anim>
                                    <p:anim calcmode="lin" valueType="num">
                                      <p:cBhvr>
                                        <p:cTn id="14" dur="500" fill="hold"/>
                                        <p:tgtEl>
                                          <p:spTgt spid="19514"/>
                                        </p:tgtEl>
                                        <p:attrNameLst>
                                          <p:attrName>ppt_x</p:attrName>
                                        </p:attrNameLst>
                                      </p:cBhvr>
                                      <p:tavLst>
                                        <p:tav tm="0">
                                          <p:val>
                                            <p:strVal val="#ppt_x-.2"/>
                                          </p:val>
                                        </p:tav>
                                        <p:tav tm="100000">
                                          <p:val>
                                            <p:strVal val="#ppt_x"/>
                                          </p:val>
                                        </p:tav>
                                      </p:tavLst>
                                    </p:anim>
                                    <p:anim calcmode="lin" valueType="num">
                                      <p:cBhvr>
                                        <p:cTn id="15" dur="500" fill="hold"/>
                                        <p:tgtEl>
                                          <p:spTgt spid="19514"/>
                                        </p:tgtEl>
                                        <p:attrNameLst>
                                          <p:attrName>ppt_y</p:attrName>
                                        </p:attrNameLst>
                                      </p:cBhvr>
                                      <p:tavLst>
                                        <p:tav tm="0">
                                          <p:val>
                                            <p:strVal val="#ppt_y"/>
                                          </p:val>
                                        </p:tav>
                                        <p:tav tm="100000">
                                          <p:val>
                                            <p:strVal val="#ppt_y"/>
                                          </p:val>
                                        </p:tav>
                                      </p:tavLst>
                                    </p:anim>
                                    <p:animEffect transition="in" filter="fade">
                                      <p:cBhvr>
                                        <p:cTn id="16" dur="500"/>
                                        <p:tgtEl>
                                          <p:spTgt spid="19514"/>
                                        </p:tgtEl>
                                      </p:cBhvr>
                                    </p:animEffect>
                                  </p:childTnLst>
                                </p:cTn>
                              </p:par>
                            </p:childTnLst>
                          </p:cTn>
                        </p:par>
                      </p:childTnLst>
                    </p:cTn>
                  </p:par>
                  <p:par>
                    <p:cTn id="17" fill="hold">
                      <p:stCondLst>
                        <p:cond delay="indefinite"/>
                      </p:stCondLst>
                      <p:childTnLst>
                        <p:par>
                          <p:cTn id="18" fill="hold">
                            <p:stCondLst>
                              <p:cond delay="0"/>
                            </p:stCondLst>
                            <p:childTnLst>
                              <p:par>
                                <p:cTn id="19" presetID="54" presetClass="entr" presetSubtype="0" accel="100000" fill="hold" nodeType="clickEffect">
                                  <p:stCondLst>
                                    <p:cond delay="0"/>
                                  </p:stCondLst>
                                  <p:childTnLst>
                                    <p:set>
                                      <p:cBhvr>
                                        <p:cTn id="20" dur="1" fill="hold">
                                          <p:stCondLst>
                                            <p:cond delay="0"/>
                                          </p:stCondLst>
                                        </p:cTn>
                                        <p:tgtEl>
                                          <p:spTgt spid="19515"/>
                                        </p:tgtEl>
                                        <p:attrNameLst>
                                          <p:attrName>style.visibility</p:attrName>
                                        </p:attrNameLst>
                                      </p:cBhvr>
                                      <p:to>
                                        <p:strVal val="visible"/>
                                      </p:to>
                                    </p:set>
                                    <p:anim calcmode="lin" valueType="num">
                                      <p:cBhvr>
                                        <p:cTn id="21" dur="500" fill="hold"/>
                                        <p:tgtEl>
                                          <p:spTgt spid="19515"/>
                                        </p:tgtEl>
                                        <p:attrNameLst>
                                          <p:attrName>ppt_w</p:attrName>
                                        </p:attrNameLst>
                                      </p:cBhvr>
                                      <p:tavLst>
                                        <p:tav tm="0">
                                          <p:val>
                                            <p:strVal val="#ppt_w*0.05"/>
                                          </p:val>
                                        </p:tav>
                                        <p:tav tm="100000">
                                          <p:val>
                                            <p:strVal val="#ppt_w"/>
                                          </p:val>
                                        </p:tav>
                                      </p:tavLst>
                                    </p:anim>
                                    <p:anim calcmode="lin" valueType="num">
                                      <p:cBhvr>
                                        <p:cTn id="22" dur="500" fill="hold"/>
                                        <p:tgtEl>
                                          <p:spTgt spid="19515"/>
                                        </p:tgtEl>
                                        <p:attrNameLst>
                                          <p:attrName>ppt_h</p:attrName>
                                        </p:attrNameLst>
                                      </p:cBhvr>
                                      <p:tavLst>
                                        <p:tav tm="0">
                                          <p:val>
                                            <p:strVal val="#ppt_h"/>
                                          </p:val>
                                        </p:tav>
                                        <p:tav tm="100000">
                                          <p:val>
                                            <p:strVal val="#ppt_h"/>
                                          </p:val>
                                        </p:tav>
                                      </p:tavLst>
                                    </p:anim>
                                    <p:anim calcmode="lin" valueType="num">
                                      <p:cBhvr>
                                        <p:cTn id="23" dur="500" fill="hold"/>
                                        <p:tgtEl>
                                          <p:spTgt spid="19515"/>
                                        </p:tgtEl>
                                        <p:attrNameLst>
                                          <p:attrName>ppt_x</p:attrName>
                                        </p:attrNameLst>
                                      </p:cBhvr>
                                      <p:tavLst>
                                        <p:tav tm="0">
                                          <p:val>
                                            <p:strVal val="#ppt_x-.2"/>
                                          </p:val>
                                        </p:tav>
                                        <p:tav tm="100000">
                                          <p:val>
                                            <p:strVal val="#ppt_x"/>
                                          </p:val>
                                        </p:tav>
                                      </p:tavLst>
                                    </p:anim>
                                    <p:anim calcmode="lin" valueType="num">
                                      <p:cBhvr>
                                        <p:cTn id="24" dur="500" fill="hold"/>
                                        <p:tgtEl>
                                          <p:spTgt spid="19515"/>
                                        </p:tgtEl>
                                        <p:attrNameLst>
                                          <p:attrName>ppt_y</p:attrName>
                                        </p:attrNameLst>
                                      </p:cBhvr>
                                      <p:tavLst>
                                        <p:tav tm="0">
                                          <p:val>
                                            <p:strVal val="#ppt_y"/>
                                          </p:val>
                                        </p:tav>
                                        <p:tav tm="100000">
                                          <p:val>
                                            <p:strVal val="#ppt_y"/>
                                          </p:val>
                                        </p:tav>
                                      </p:tavLst>
                                    </p:anim>
                                    <p:animEffect transition="in" filter="fade">
                                      <p:cBhvr>
                                        <p:cTn id="25" dur="500"/>
                                        <p:tgtEl>
                                          <p:spTgt spid="19515"/>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nodeType="clickEffect">
                                  <p:stCondLst>
                                    <p:cond delay="0"/>
                                  </p:stCondLst>
                                  <p:childTnLst>
                                    <p:set>
                                      <p:cBhvr>
                                        <p:cTn id="29" dur="1" fill="hold">
                                          <p:stCondLst>
                                            <p:cond delay="0"/>
                                          </p:stCondLst>
                                        </p:cTn>
                                        <p:tgtEl>
                                          <p:spTgt spid="19516"/>
                                        </p:tgtEl>
                                        <p:attrNameLst>
                                          <p:attrName>style.visibility</p:attrName>
                                        </p:attrNameLst>
                                      </p:cBhvr>
                                      <p:to>
                                        <p:strVal val="visible"/>
                                      </p:to>
                                    </p:set>
                                    <p:animEffect transition="in" filter="box(in)">
                                      <p:cBhvr>
                                        <p:cTn id="30" dur="500"/>
                                        <p:tgtEl>
                                          <p:spTgt spid="19516"/>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9517"/>
                                        </p:tgtEl>
                                        <p:attrNameLst>
                                          <p:attrName>style.visibility</p:attrName>
                                        </p:attrNameLst>
                                      </p:cBhvr>
                                      <p:to>
                                        <p:strVal val="visible"/>
                                      </p:to>
                                    </p:set>
                                    <p:anim calcmode="lin" valueType="num">
                                      <p:cBhvr additive="base">
                                        <p:cTn id="35" dur="500" fill="hold"/>
                                        <p:tgtEl>
                                          <p:spTgt spid="19517"/>
                                        </p:tgtEl>
                                        <p:attrNameLst>
                                          <p:attrName>ppt_x</p:attrName>
                                        </p:attrNameLst>
                                      </p:cBhvr>
                                      <p:tavLst>
                                        <p:tav tm="0">
                                          <p:val>
                                            <p:strVal val="#ppt_x"/>
                                          </p:val>
                                        </p:tav>
                                        <p:tav tm="100000">
                                          <p:val>
                                            <p:strVal val="#ppt_x"/>
                                          </p:val>
                                        </p:tav>
                                      </p:tavLst>
                                    </p:anim>
                                    <p:anim calcmode="lin" valueType="num">
                                      <p:cBhvr additive="base">
                                        <p:cTn id="36" dur="500" fill="hold"/>
                                        <p:tgtEl>
                                          <p:spTgt spid="195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9518"/>
                                        </p:tgtEl>
                                        <p:attrNameLst>
                                          <p:attrName>style.visibility</p:attrName>
                                        </p:attrNameLst>
                                      </p:cBhvr>
                                      <p:to>
                                        <p:strVal val="visible"/>
                                      </p:to>
                                    </p:set>
                                    <p:anim calcmode="lin" valueType="num">
                                      <p:cBhvr additive="base">
                                        <p:cTn id="41" dur="500" fill="hold"/>
                                        <p:tgtEl>
                                          <p:spTgt spid="19518"/>
                                        </p:tgtEl>
                                        <p:attrNameLst>
                                          <p:attrName>ppt_x</p:attrName>
                                        </p:attrNameLst>
                                      </p:cBhvr>
                                      <p:tavLst>
                                        <p:tav tm="0">
                                          <p:val>
                                            <p:strVal val="#ppt_x"/>
                                          </p:val>
                                        </p:tav>
                                        <p:tav tm="100000">
                                          <p:val>
                                            <p:strVal val="#ppt_x"/>
                                          </p:val>
                                        </p:tav>
                                      </p:tavLst>
                                    </p:anim>
                                    <p:anim calcmode="lin" valueType="num">
                                      <p:cBhvr additive="base">
                                        <p:cTn id="42" dur="500" fill="hold"/>
                                        <p:tgtEl>
                                          <p:spTgt spid="195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8032" y="959700"/>
            <a:ext cx="8604448" cy="4684359"/>
          </a:xfrm>
          <a:prstGeom prst="rect">
            <a:avLst/>
          </a:prstGeom>
          <a:solidFill>
            <a:srgbClr val="FFFF00"/>
          </a:solidFill>
          <a:ln>
            <a:solidFill>
              <a:schemeClr val="tx1"/>
            </a:solidFill>
          </a:ln>
        </p:spPr>
        <p:txBody>
          <a:bodyPr wrap="square">
            <a:spAutoFit/>
          </a:bodyPr>
          <a:lstStyle/>
          <a:p>
            <a:pPr>
              <a:buNone/>
            </a:pPr>
            <a:r>
              <a:rPr lang="es-MX" sz="1600" dirty="0">
                <a:effectLst>
                  <a:outerShdw blurRad="38100" dist="38100" dir="2700000" algn="tl">
                    <a:srgbClr val="000000">
                      <a:alpha val="43137"/>
                    </a:srgbClr>
                  </a:outerShdw>
                </a:effectLst>
              </a:rPr>
              <a:t>Las marcas de la munición OTTO-MELARA empleadas en los montajes de 76/62 </a:t>
            </a:r>
            <a:r>
              <a:rPr lang="es-MX" sz="1600" dirty="0" err="1">
                <a:effectLst>
                  <a:outerShdw blurRad="38100" dist="38100" dir="2700000" algn="tl">
                    <a:srgbClr val="000000">
                      <a:alpha val="43137"/>
                    </a:srgbClr>
                  </a:outerShdw>
                </a:effectLst>
              </a:rPr>
              <a:t>mms</a:t>
            </a:r>
            <a:r>
              <a:rPr lang="es-MX" sz="1600" dirty="0">
                <a:effectLst>
                  <a:outerShdw blurRad="38100" dist="38100" dir="2700000" algn="tl">
                    <a:srgbClr val="000000">
                      <a:alpha val="43137"/>
                    </a:srgbClr>
                  </a:outerShdw>
                </a:effectLst>
              </a:rPr>
              <a:t>. Son:</a:t>
            </a:r>
            <a:endParaRPr lang="es-CL" sz="1600" dirty="0"/>
          </a:p>
          <a:p>
            <a:endParaRPr lang="es-CL" sz="1200" dirty="0"/>
          </a:p>
          <a:p>
            <a:pPr>
              <a:buNone/>
            </a:pPr>
            <a:r>
              <a:rPr lang="es-CL" sz="1800" dirty="0">
                <a:solidFill>
                  <a:srgbClr val="FF0000"/>
                </a:solidFill>
              </a:rPr>
              <a:t>HE-PF-OM</a:t>
            </a:r>
            <a:r>
              <a:rPr lang="es-CL" sz="1400" dirty="0"/>
              <a:t> = Alto Explosivo -  Pre Fragmentada – Otto </a:t>
            </a:r>
            <a:r>
              <a:rPr lang="es-CL" sz="1400" dirty="0" err="1"/>
              <a:t>Melara</a:t>
            </a:r>
            <a:endParaRPr lang="es-CL" sz="1400" dirty="0"/>
          </a:p>
          <a:p>
            <a:pPr>
              <a:buNone/>
            </a:pPr>
            <a:r>
              <a:rPr lang="es-CL" sz="1400" dirty="0"/>
              <a:t>Esta munición tiene acero de alta calidad y dureza y posee cubos de Tungsteno en su interior asegurando una cantidad de fragmentos para destruir sus blancos  con un buen radio de </a:t>
            </a:r>
            <a:r>
              <a:rPr lang="es-CL" sz="1400" dirty="0" err="1"/>
              <a:t>destrución</a:t>
            </a:r>
            <a:r>
              <a:rPr lang="es-CL" sz="1400" dirty="0"/>
              <a:t>,</a:t>
            </a:r>
          </a:p>
          <a:p>
            <a:endParaRPr lang="es-CL" sz="1200" dirty="0"/>
          </a:p>
          <a:p>
            <a:pPr>
              <a:buNone/>
            </a:pPr>
            <a:r>
              <a:rPr lang="es-CL" sz="1800" dirty="0">
                <a:solidFill>
                  <a:srgbClr val="FF0000"/>
                </a:solidFill>
              </a:rPr>
              <a:t>HE-MOM</a:t>
            </a:r>
            <a:r>
              <a:rPr lang="es-CL" sz="1800" dirty="0"/>
              <a:t> </a:t>
            </a:r>
            <a:r>
              <a:rPr lang="es-CL" sz="1400" dirty="0"/>
              <a:t> = Alto Explosivo -  </a:t>
            </a:r>
            <a:r>
              <a:rPr lang="es-CL" sz="1400" dirty="0" err="1"/>
              <a:t>Multirol</a:t>
            </a:r>
            <a:r>
              <a:rPr lang="es-CL" sz="1400" dirty="0"/>
              <a:t>– Otto </a:t>
            </a:r>
            <a:r>
              <a:rPr lang="es-CL" sz="1400" dirty="0" err="1"/>
              <a:t>Melara</a:t>
            </a:r>
            <a:endParaRPr lang="es-CL" sz="1400" dirty="0"/>
          </a:p>
          <a:p>
            <a:pPr>
              <a:buNone/>
            </a:pPr>
            <a:r>
              <a:rPr lang="es-CL" sz="1400" dirty="0"/>
              <a:t>Similar a la HE-PF-OM pero diseñada para ser usada  con una espoleta que le permite destruir sus blancos ya sea por proximidad, impacto o penetración con retardo, optimizando sus capacidades de destrucción.</a:t>
            </a:r>
          </a:p>
          <a:p>
            <a:pPr>
              <a:buNone/>
            </a:pPr>
            <a:endParaRPr lang="es-CL" sz="1400" dirty="0"/>
          </a:p>
          <a:p>
            <a:pPr>
              <a:buNone/>
            </a:pPr>
            <a:r>
              <a:rPr lang="es-CL" sz="1800" dirty="0">
                <a:solidFill>
                  <a:srgbClr val="FF0000"/>
                </a:solidFill>
              </a:rPr>
              <a:t>HE-SAPOM</a:t>
            </a:r>
            <a:r>
              <a:rPr lang="es-CL" sz="1400" dirty="0"/>
              <a:t> = Alto Explosivo -  </a:t>
            </a:r>
            <a:r>
              <a:rPr lang="es-CL" sz="1400" dirty="0" err="1"/>
              <a:t>Semi</a:t>
            </a:r>
            <a:r>
              <a:rPr lang="es-CL" sz="1400" dirty="0"/>
              <a:t> </a:t>
            </a:r>
            <a:r>
              <a:rPr lang="es-CL" sz="1400" dirty="0" err="1"/>
              <a:t>Perforante</a:t>
            </a:r>
            <a:r>
              <a:rPr lang="es-CL" sz="1400" dirty="0"/>
              <a:t>– Otto </a:t>
            </a:r>
            <a:r>
              <a:rPr lang="es-CL" sz="1400" dirty="0" err="1"/>
              <a:t>Melara</a:t>
            </a:r>
            <a:r>
              <a:rPr lang="es-CL" sz="1400" dirty="0"/>
              <a:t> (</a:t>
            </a:r>
            <a:r>
              <a:rPr lang="es-CL" sz="1400" dirty="0" err="1"/>
              <a:t>High-Explosive</a:t>
            </a:r>
            <a:r>
              <a:rPr lang="es-CL" sz="1400" dirty="0"/>
              <a:t>, </a:t>
            </a:r>
            <a:r>
              <a:rPr lang="es-CL" sz="1400" dirty="0" err="1"/>
              <a:t>Semi-Armour</a:t>
            </a:r>
            <a:r>
              <a:rPr lang="es-CL" sz="1400" dirty="0"/>
              <a:t> </a:t>
            </a:r>
            <a:r>
              <a:rPr lang="es-CL" sz="1400" dirty="0" err="1"/>
              <a:t>Piercing</a:t>
            </a:r>
            <a:r>
              <a:rPr lang="es-CL" sz="1400" dirty="0"/>
              <a:t> )</a:t>
            </a:r>
          </a:p>
          <a:p>
            <a:pPr>
              <a:buNone/>
            </a:pPr>
            <a:r>
              <a:rPr lang="es-CL" sz="1400" dirty="0"/>
              <a:t>Esta munición posee un cuerpo de acero reforzado,; siendo diseñada para penetración de </a:t>
            </a:r>
            <a:r>
              <a:rPr lang="es-CL" sz="1400"/>
              <a:t>las planchas </a:t>
            </a:r>
            <a:r>
              <a:rPr lang="es-CL" sz="1400" dirty="0"/>
              <a:t>de costado de un buque mayor tipo petroleros ( resistentes a impactos), también posee </a:t>
            </a:r>
            <a:r>
              <a:rPr lang="es-CL" sz="1400" dirty="0" err="1"/>
              <a:t>prefragmentación</a:t>
            </a:r>
            <a:r>
              <a:rPr lang="es-CL" sz="1400" dirty="0"/>
              <a:t> de Tungsteno y se usa con espoleta de impacto con retardo. (</a:t>
            </a:r>
            <a:r>
              <a:rPr lang="es-CL" sz="1400" dirty="0" err="1"/>
              <a:t>maximo</a:t>
            </a:r>
            <a:r>
              <a:rPr lang="es-CL" sz="1400" dirty="0"/>
              <a:t> alcance de 16 </a:t>
            </a:r>
            <a:r>
              <a:rPr lang="es-CL" sz="1400" dirty="0" err="1"/>
              <a:t>Kms.</a:t>
            </a:r>
            <a:r>
              <a:rPr lang="es-CL" sz="1400" dirty="0"/>
              <a:t>)</a:t>
            </a:r>
          </a:p>
          <a:p>
            <a:endParaRPr lang="es-CL" sz="1200" dirty="0"/>
          </a:p>
          <a:p>
            <a:pPr>
              <a:buNone/>
            </a:pPr>
            <a:r>
              <a:rPr lang="es-CL" sz="1800" dirty="0">
                <a:solidFill>
                  <a:srgbClr val="FF0000"/>
                </a:solidFill>
              </a:rPr>
              <a:t>HE-SAPOMER</a:t>
            </a:r>
            <a:r>
              <a:rPr lang="es-CL" sz="1200" dirty="0"/>
              <a:t> = </a:t>
            </a:r>
            <a:r>
              <a:rPr lang="es-CL" sz="1400" dirty="0"/>
              <a:t>Alto Explosivo -  </a:t>
            </a:r>
            <a:r>
              <a:rPr lang="es-CL" sz="1400" dirty="0" err="1"/>
              <a:t>Semi</a:t>
            </a:r>
            <a:r>
              <a:rPr lang="es-CL" sz="1400" dirty="0"/>
              <a:t> </a:t>
            </a:r>
            <a:r>
              <a:rPr lang="es-CL" sz="1400" dirty="0" err="1"/>
              <a:t>Perforante</a:t>
            </a:r>
            <a:r>
              <a:rPr lang="es-CL" sz="1400" dirty="0"/>
              <a:t>– Otto </a:t>
            </a:r>
            <a:r>
              <a:rPr lang="es-CL" sz="1400" dirty="0" err="1"/>
              <a:t>Melara</a:t>
            </a:r>
            <a:r>
              <a:rPr lang="es-CL" sz="1400" dirty="0"/>
              <a:t>  Alcance Extendido ( </a:t>
            </a:r>
            <a:r>
              <a:rPr lang="es-CL" sz="1400" dirty="0" err="1"/>
              <a:t>High-Explosive</a:t>
            </a:r>
            <a:r>
              <a:rPr lang="es-CL" sz="1400" dirty="0"/>
              <a:t>, </a:t>
            </a:r>
            <a:r>
              <a:rPr lang="es-CL" sz="1400" dirty="0" err="1"/>
              <a:t>Semi-Armour</a:t>
            </a:r>
            <a:r>
              <a:rPr lang="es-CL" sz="1400" dirty="0"/>
              <a:t> </a:t>
            </a:r>
            <a:r>
              <a:rPr lang="es-CL" sz="1400" dirty="0" err="1"/>
              <a:t>Piercing</a:t>
            </a:r>
            <a:r>
              <a:rPr lang="es-CL" sz="1400" dirty="0"/>
              <a:t>, Extended </a:t>
            </a:r>
            <a:r>
              <a:rPr lang="es-CL" sz="1400" dirty="0" err="1"/>
              <a:t>Range</a:t>
            </a:r>
            <a:r>
              <a:rPr lang="es-CL" sz="1400" dirty="0"/>
              <a:t> )</a:t>
            </a:r>
            <a:endParaRPr lang="es-CL" sz="1200" dirty="0"/>
          </a:p>
          <a:p>
            <a:pPr>
              <a:buNone/>
            </a:pPr>
            <a:r>
              <a:rPr lang="es-CL" sz="1400" dirty="0"/>
              <a:t>Munición similar a la SAPOM  pero dotada de propulsión por </a:t>
            </a:r>
            <a:r>
              <a:rPr lang="es-CL" sz="1400" dirty="0" err="1"/>
              <a:t>propelente</a:t>
            </a:r>
            <a:r>
              <a:rPr lang="es-CL" sz="1400" dirty="0"/>
              <a:t> sólido en el culote para aumentar su alcance, sin perder precisión, manteniendo su carga de combate. Posee </a:t>
            </a:r>
            <a:r>
              <a:rPr lang="es-CL" sz="1400" dirty="0" err="1"/>
              <a:t>prefragmentos</a:t>
            </a:r>
            <a:r>
              <a:rPr lang="es-CL" sz="1400" dirty="0"/>
              <a:t> de Tungsteno y espoleta de impacto con retardo. (máximo alcance de 20 </a:t>
            </a:r>
            <a:r>
              <a:rPr lang="es-CL" sz="1400" dirty="0" err="1"/>
              <a:t>Kms.</a:t>
            </a:r>
            <a:r>
              <a:rPr lang="es-CL" sz="1400" dirty="0"/>
              <a:t>)</a:t>
            </a:r>
            <a:endParaRPr lang="es-CL" sz="1200" dirty="0"/>
          </a:p>
        </p:txBody>
      </p:sp>
      <p:sp>
        <p:nvSpPr>
          <p:cNvPr id="3" name="2 CuadroTexto"/>
          <p:cNvSpPr txBox="1"/>
          <p:nvPr/>
        </p:nvSpPr>
        <p:spPr>
          <a:xfrm>
            <a:off x="971600" y="332656"/>
            <a:ext cx="7056784" cy="341632"/>
          </a:xfrm>
          <a:prstGeom prst="rect">
            <a:avLst/>
          </a:prstGeom>
          <a:noFill/>
        </p:spPr>
        <p:txBody>
          <a:bodyPr wrap="square" rtlCol="0">
            <a:spAutoFit/>
          </a:bodyPr>
          <a:lstStyle/>
          <a:p>
            <a:pPr algn="ctr">
              <a:buNone/>
            </a:pPr>
            <a:r>
              <a:rPr lang="es-CL" sz="1800" u="sng" dirty="0">
                <a:solidFill>
                  <a:schemeClr val="bg1"/>
                </a:solidFill>
                <a:effectLst>
                  <a:outerShdw blurRad="38100" dist="38100" dir="2700000" algn="tl">
                    <a:srgbClr val="000000">
                      <a:alpha val="43137"/>
                    </a:srgbClr>
                  </a:outerShdw>
                </a:effectLst>
              </a:rPr>
              <a:t>MUN ICION DE 76/62 MMS. (FFG ESCUADRA Y MISILERAS)</a:t>
            </a:r>
            <a:endParaRPr lang="es-CL" sz="1800" dirty="0"/>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0" fontAlgn="base" latinLnBrk="0" hangingPunct="0">
          <a:lnSpc>
            <a:spcPct val="90000"/>
          </a:lnSpc>
          <a:spcBef>
            <a:spcPct val="20000"/>
          </a:spcBef>
          <a:spcAft>
            <a:spcPct val="0"/>
          </a:spcAft>
          <a:buClrTx/>
          <a:buSzTx/>
          <a:buFont typeface="Wingdings" pitchFamily="2" charset="2"/>
          <a:buChar char="§"/>
          <a:tabLst/>
          <a:defRPr kumimoji="0" lang="es-ES_tradnl" sz="28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0" fontAlgn="base" latinLnBrk="0" hangingPunct="0">
          <a:lnSpc>
            <a:spcPct val="90000"/>
          </a:lnSpc>
          <a:spcBef>
            <a:spcPct val="20000"/>
          </a:spcBef>
          <a:spcAft>
            <a:spcPct val="0"/>
          </a:spcAft>
          <a:buClrTx/>
          <a:buSzTx/>
          <a:buFont typeface="Wingdings" pitchFamily="2" charset="2"/>
          <a:buChar char="§"/>
          <a:tabLst/>
          <a:defRPr kumimoji="0" lang="es-ES_tradnl" sz="28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2324</TotalTime>
  <Words>1127</Words>
  <Application>Microsoft Macintosh PowerPoint</Application>
  <PresentationFormat>Presentación en pantalla (4:3)</PresentationFormat>
  <Paragraphs>126</Paragraphs>
  <Slides>22</Slides>
  <Notes>0</Notes>
  <HiddenSlides>2</HiddenSlides>
  <MMClips>1</MMClips>
  <ScaleCrop>false</ScaleCrop>
  <HeadingPairs>
    <vt:vector size="8" baseType="variant">
      <vt:variant>
        <vt:lpstr>Fuentes usadas</vt:lpstr>
      </vt:variant>
      <vt:variant>
        <vt:i4>3</vt:i4>
      </vt:variant>
      <vt:variant>
        <vt:lpstr>Tema</vt:lpstr>
      </vt:variant>
      <vt:variant>
        <vt:i4>1</vt:i4>
      </vt:variant>
      <vt:variant>
        <vt:lpstr>Servidores OLE incrustados</vt:lpstr>
      </vt:variant>
      <vt:variant>
        <vt:i4>1</vt:i4>
      </vt:variant>
      <vt:variant>
        <vt:lpstr>Títulos de diapositiva</vt:lpstr>
      </vt:variant>
      <vt:variant>
        <vt:i4>22</vt:i4>
      </vt:variant>
    </vt:vector>
  </HeadingPairs>
  <TitlesOfParts>
    <vt:vector size="27" baseType="lpstr">
      <vt:lpstr>Arial Black</vt:lpstr>
      <vt:lpstr>Times New Roman</vt:lpstr>
      <vt:lpstr>Wingdings</vt:lpstr>
      <vt:lpstr>Diseño predeterminado</vt:lpstr>
      <vt:lpstr>Fotografía de Photo Editor</vt:lpstr>
      <vt:lpstr>Presentación de PowerPoint</vt:lpstr>
      <vt:lpstr>NOMENCLATURA DE UNA GRANADA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DIFERENTES TIPOS GENERALES  DE MUNICIÓN</vt:lpstr>
      <vt:lpstr>Presentación de PowerPoint</vt:lpstr>
      <vt:lpstr>GRANADAS ESPECIALES NORTEAMERICANAS (GRANADA ILUMINANTE Y GRANADA RELLENA CON FÓSFORO BLANCO)</vt:lpstr>
      <vt:lpstr>GRANADA ESTRELLA O ILUMINANTE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Armada de Chile</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 título de diapositiva</dc:title>
  <dc:creator>Escuela Naval "A. P."</dc:creator>
  <cp:lastModifiedBy>Usuario de Microsoft Office</cp:lastModifiedBy>
  <cp:revision>42</cp:revision>
  <dcterms:created xsi:type="dcterms:W3CDTF">2003-04-21T14:04:19Z</dcterms:created>
  <dcterms:modified xsi:type="dcterms:W3CDTF">2019-07-29T16:45:03Z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3541271</vt:lpwstr>
  </property>
  <property fmtid="{D5CDD505-2E9C-101B-9397-08002B2CF9AE}" pid="3" name="NXPowerLiteSettings">
    <vt:lpwstr>C7000400038000</vt:lpwstr>
  </property>
  <property fmtid="{D5CDD505-2E9C-101B-9397-08002B2CF9AE}" pid="4" name="NXPowerLiteVersion">
    <vt:lpwstr>S8.2.2</vt:lpwstr>
  </property>
</Properties>
</file>