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9" r:id="rId4"/>
    <p:sldId id="263" r:id="rId5"/>
    <p:sldId id="270" r:id="rId6"/>
    <p:sldId id="271" r:id="rId7"/>
    <p:sldId id="272" r:id="rId8"/>
    <p:sldId id="273" r:id="rId9"/>
    <p:sldId id="264" r:id="rId10"/>
    <p:sldId id="275" r:id="rId11"/>
    <p:sldId id="268" r:id="rId12"/>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94"/>
  </p:normalViewPr>
  <p:slideViewPr>
    <p:cSldViewPr snapToGrid="0" snapToObjects="1">
      <p:cViewPr varScale="1">
        <p:scale>
          <a:sx n="121" d="100"/>
          <a:sy n="121" d="100"/>
        </p:scale>
        <p:origin x="696" y="17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x-none"/>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a:t>Haga clic para modificar el estilo de subtítulo del patrón</a:t>
            </a:r>
            <a:endParaRPr lang="es-ES"/>
          </a:p>
        </p:txBody>
      </p:sp>
      <p:sp>
        <p:nvSpPr>
          <p:cNvPr id="4" name="Marcador de fecha 3"/>
          <p:cNvSpPr>
            <a:spLocks noGrp="1"/>
          </p:cNvSpPr>
          <p:nvPr>
            <p:ph type="dt" sz="half" idx="10"/>
          </p:nvPr>
        </p:nvSpPr>
        <p:spPr/>
        <p:txBody>
          <a:bodyPr/>
          <a:lstStyle/>
          <a:p>
            <a:fld id="{B3518558-F559-3D4E-BA34-37B4C58C0E99}" type="datetimeFigureOut">
              <a:rPr lang="es-ES" smtClean="0"/>
              <a:t>29/7/21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1634662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idx="1"/>
          </p:nvPr>
        </p:nvSpPr>
        <p:spPr/>
        <p:txBody>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B3518558-F559-3D4E-BA34-37B4C58C0E99}" type="datetimeFigureOut">
              <a:rPr lang="es-ES" smtClean="0"/>
              <a:t>29/7/21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710540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x-none"/>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a:t>Haga clic para modificar el estilo de texto del patrón</a:t>
            </a:r>
          </a:p>
        </p:txBody>
      </p:sp>
      <p:sp>
        <p:nvSpPr>
          <p:cNvPr id="4" name="Marcador de fecha 3"/>
          <p:cNvSpPr>
            <a:spLocks noGrp="1"/>
          </p:cNvSpPr>
          <p:nvPr>
            <p:ph type="dt" sz="half" idx="10"/>
          </p:nvPr>
        </p:nvSpPr>
        <p:spPr/>
        <p:txBody>
          <a:bodyPr/>
          <a:lstStyle/>
          <a:p>
            <a:fld id="{B3518558-F559-3D4E-BA34-37B4C58C0E99}" type="datetimeFigureOut">
              <a:rPr lang="es-ES" smtClean="0"/>
              <a:t>29/7/21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779150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fecha 4"/>
          <p:cNvSpPr>
            <a:spLocks noGrp="1"/>
          </p:cNvSpPr>
          <p:nvPr>
            <p:ph type="dt" sz="half" idx="10"/>
          </p:nvPr>
        </p:nvSpPr>
        <p:spPr/>
        <p:txBody>
          <a:bodyPr/>
          <a:lstStyle/>
          <a:p>
            <a:fld id="{B3518558-F559-3D4E-BA34-37B4C58C0E99}" type="datetimeFigureOut">
              <a:rPr lang="es-ES" smtClean="0"/>
              <a:t>29/7/21</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133090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x-none"/>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7" name="Marcador de fecha 6"/>
          <p:cNvSpPr>
            <a:spLocks noGrp="1"/>
          </p:cNvSpPr>
          <p:nvPr>
            <p:ph type="dt" sz="half" idx="10"/>
          </p:nvPr>
        </p:nvSpPr>
        <p:spPr/>
        <p:txBody>
          <a:bodyPr/>
          <a:lstStyle/>
          <a:p>
            <a:fld id="{B3518558-F559-3D4E-BA34-37B4C58C0E99}" type="datetimeFigureOut">
              <a:rPr lang="es-ES" smtClean="0"/>
              <a:t>29/7/21</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2770121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fecha 2"/>
          <p:cNvSpPr>
            <a:spLocks noGrp="1"/>
          </p:cNvSpPr>
          <p:nvPr>
            <p:ph type="dt" sz="half" idx="10"/>
          </p:nvPr>
        </p:nvSpPr>
        <p:spPr/>
        <p:txBody>
          <a:bodyPr/>
          <a:lstStyle/>
          <a:p>
            <a:fld id="{B3518558-F559-3D4E-BA34-37B4C58C0E99}" type="datetimeFigureOut">
              <a:rPr lang="es-ES" smtClean="0"/>
              <a:t>29/7/21</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279410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3518558-F559-3D4E-BA34-37B4C58C0E99}" type="datetimeFigureOut">
              <a:rPr lang="es-ES" smtClean="0"/>
              <a:t>29/7/21</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2340411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x-none"/>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B3518558-F559-3D4E-BA34-37B4C58C0E99}" type="datetimeFigureOut">
              <a:rPr lang="es-ES" smtClean="0"/>
              <a:t>29/7/21</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10128283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x-none"/>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B3518558-F559-3D4E-BA34-37B4C58C0E99}" type="datetimeFigureOut">
              <a:rPr lang="es-ES" smtClean="0"/>
              <a:t>29/7/21</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351828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texto vertical 2"/>
          <p:cNvSpPr>
            <a:spLocks noGrp="1"/>
          </p:cNvSpPr>
          <p:nvPr>
            <p:ph type="body" orient="vert" idx="1"/>
          </p:nvPr>
        </p:nvSpPr>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B3518558-F559-3D4E-BA34-37B4C58C0E99}" type="datetimeFigureOut">
              <a:rPr lang="es-ES" smtClean="0"/>
              <a:t>29/7/21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10698237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x-none"/>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B3518558-F559-3D4E-BA34-37B4C58C0E99}" type="datetimeFigureOut">
              <a:rPr lang="es-ES" smtClean="0"/>
              <a:t>29/7/21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1437423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x-none"/>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518558-F559-3D4E-BA34-37B4C58C0E99}" type="datetimeFigureOut">
              <a:rPr lang="es-ES" smtClean="0"/>
              <a:t>29/7/21</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F4BC5D-9CD1-2A45-9711-A7970A6B40E7}" type="slidenum">
              <a:rPr lang="es-ES" smtClean="0"/>
              <a:t>‹Nº›</a:t>
            </a:fld>
            <a:endParaRPr lang="es-ES"/>
          </a:p>
        </p:txBody>
      </p:sp>
    </p:spTree>
    <p:extLst>
      <p:ext uri="{BB962C8B-B14F-4D97-AF65-F5344CB8AC3E}">
        <p14:creationId xmlns:p14="http://schemas.microsoft.com/office/powerpoint/2010/main" val="37394212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es-ES" dirty="0"/>
              <a:t>Estimaciones  </a:t>
            </a:r>
          </a:p>
        </p:txBody>
      </p:sp>
      <p:sp>
        <p:nvSpPr>
          <p:cNvPr id="3" name="Subtítulo 2"/>
          <p:cNvSpPr>
            <a:spLocks noGrp="1"/>
          </p:cNvSpPr>
          <p:nvPr>
            <p:ph type="subTitle" idx="1"/>
          </p:nvPr>
        </p:nvSpPr>
        <p:spPr/>
        <p:txBody>
          <a:bodyPr/>
          <a:lstStyle/>
          <a:p>
            <a:r>
              <a:rPr lang="es-ES" dirty="0"/>
              <a:t>Escuela Naval Arturo Prat</a:t>
            </a:r>
          </a:p>
          <a:p>
            <a:r>
              <a:rPr lang="es-ES" dirty="0"/>
              <a:t>2do Semestre 2021</a:t>
            </a:r>
          </a:p>
        </p:txBody>
      </p:sp>
    </p:spTree>
    <p:extLst>
      <p:ext uri="{BB962C8B-B14F-4D97-AF65-F5344CB8AC3E}">
        <p14:creationId xmlns:p14="http://schemas.microsoft.com/office/powerpoint/2010/main" val="32984480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1"/>
          <p:cNvSpPr>
            <a:spLocks noGrp="1"/>
          </p:cNvSpPr>
          <p:nvPr>
            <p:ph type="title"/>
          </p:nvPr>
        </p:nvSpPr>
        <p:spPr>
          <a:xfrm>
            <a:off x="457200" y="274638"/>
            <a:ext cx="8229600" cy="1143000"/>
          </a:xfrm>
        </p:spPr>
        <p:txBody>
          <a:bodyPr/>
          <a:lstStyle/>
          <a:p>
            <a:r>
              <a:rPr lang="es-ES" dirty="0"/>
              <a:t>Estimaciones</a:t>
            </a:r>
          </a:p>
        </p:txBody>
      </p:sp>
      <p:sp>
        <p:nvSpPr>
          <p:cNvPr id="3" name="CuadroTexto 2">
            <a:extLst>
              <a:ext uri="{FF2B5EF4-FFF2-40B4-BE49-F238E27FC236}">
                <a16:creationId xmlns:a16="http://schemas.microsoft.com/office/drawing/2014/main" id="{0A7BE018-2A83-B241-BDEC-9ADAED55D7C4}"/>
              </a:ext>
            </a:extLst>
          </p:cNvPr>
          <p:cNvSpPr txBox="1"/>
          <p:nvPr/>
        </p:nvSpPr>
        <p:spPr>
          <a:xfrm>
            <a:off x="685612" y="1417638"/>
            <a:ext cx="6919971" cy="461665"/>
          </a:xfrm>
          <a:prstGeom prst="rect">
            <a:avLst/>
          </a:prstGeom>
          <a:noFill/>
        </p:spPr>
        <p:txBody>
          <a:bodyPr wrap="none" rtlCol="0">
            <a:spAutoFit/>
          </a:bodyPr>
          <a:lstStyle/>
          <a:p>
            <a:r>
              <a:rPr lang="es-CL" sz="2400" dirty="0">
                <a:solidFill>
                  <a:srgbClr val="7030A0"/>
                </a:solidFill>
              </a:rPr>
              <a:t>¿Cómo podemos determinar el volumen de una vaca?</a:t>
            </a:r>
          </a:p>
        </p:txBody>
      </p:sp>
      <p:sp>
        <p:nvSpPr>
          <p:cNvPr id="4" name="Rectángulo 3">
            <a:extLst>
              <a:ext uri="{FF2B5EF4-FFF2-40B4-BE49-F238E27FC236}">
                <a16:creationId xmlns:a16="http://schemas.microsoft.com/office/drawing/2014/main" id="{D3FA4EAF-491A-164E-B28D-0A1304281E98}"/>
              </a:ext>
            </a:extLst>
          </p:cNvPr>
          <p:cNvSpPr/>
          <p:nvPr/>
        </p:nvSpPr>
        <p:spPr>
          <a:xfrm>
            <a:off x="740979" y="3022303"/>
            <a:ext cx="3725917" cy="1477328"/>
          </a:xfrm>
          <a:prstGeom prst="rect">
            <a:avLst/>
          </a:prstGeom>
        </p:spPr>
        <p:txBody>
          <a:bodyPr wrap="square">
            <a:spAutoFit/>
          </a:bodyPr>
          <a:lstStyle/>
          <a:p>
            <a:pPr algn="just"/>
            <a:r>
              <a:rPr lang="es-CL" dirty="0" err="1">
                <a:solidFill>
                  <a:srgbClr val="505050"/>
                </a:solidFill>
                <a:latin typeface="NexusSerif"/>
              </a:rPr>
              <a:t>Volume</a:t>
            </a:r>
            <a:r>
              <a:rPr lang="es-CL" dirty="0">
                <a:solidFill>
                  <a:srgbClr val="505050"/>
                </a:solidFill>
                <a:latin typeface="NexusSerif"/>
              </a:rPr>
              <a:t> and </a:t>
            </a:r>
            <a:r>
              <a:rPr lang="es-CL" dirty="0" err="1">
                <a:solidFill>
                  <a:srgbClr val="505050"/>
                </a:solidFill>
                <a:latin typeface="NexusSerif"/>
              </a:rPr>
              <a:t>surface</a:t>
            </a:r>
            <a:r>
              <a:rPr lang="es-CL" dirty="0">
                <a:solidFill>
                  <a:srgbClr val="505050"/>
                </a:solidFill>
                <a:latin typeface="NexusSerif"/>
              </a:rPr>
              <a:t> </a:t>
            </a:r>
            <a:r>
              <a:rPr lang="es-CL" dirty="0" err="1">
                <a:solidFill>
                  <a:srgbClr val="505050"/>
                </a:solidFill>
                <a:latin typeface="NexusSerif"/>
              </a:rPr>
              <a:t>area</a:t>
            </a:r>
            <a:r>
              <a:rPr lang="es-CL" dirty="0">
                <a:solidFill>
                  <a:srgbClr val="505050"/>
                </a:solidFill>
                <a:latin typeface="NexusSerif"/>
              </a:rPr>
              <a:t> of Holstein </a:t>
            </a:r>
            <a:r>
              <a:rPr lang="es-CL" dirty="0" err="1">
                <a:solidFill>
                  <a:srgbClr val="505050"/>
                </a:solidFill>
                <a:latin typeface="NexusSerif"/>
              </a:rPr>
              <a:t>dairy</a:t>
            </a:r>
            <a:r>
              <a:rPr lang="es-CL" dirty="0">
                <a:solidFill>
                  <a:srgbClr val="505050"/>
                </a:solidFill>
                <a:latin typeface="NexusSerif"/>
              </a:rPr>
              <a:t> </a:t>
            </a:r>
            <a:r>
              <a:rPr lang="es-CL" dirty="0" err="1">
                <a:solidFill>
                  <a:srgbClr val="505050"/>
                </a:solidFill>
                <a:latin typeface="NexusSerif"/>
              </a:rPr>
              <a:t>cows</a:t>
            </a:r>
            <a:r>
              <a:rPr lang="es-CL" dirty="0">
                <a:solidFill>
                  <a:srgbClr val="505050"/>
                </a:solidFill>
                <a:latin typeface="NexusSerif"/>
              </a:rPr>
              <a:t> </a:t>
            </a:r>
            <a:r>
              <a:rPr lang="es-CL" dirty="0" err="1">
                <a:solidFill>
                  <a:srgbClr val="505050"/>
                </a:solidFill>
                <a:latin typeface="NexusSerif"/>
              </a:rPr>
              <a:t>calculated</a:t>
            </a:r>
            <a:r>
              <a:rPr lang="es-CL" dirty="0">
                <a:solidFill>
                  <a:srgbClr val="505050"/>
                </a:solidFill>
                <a:latin typeface="NexusSerif"/>
              </a:rPr>
              <a:t> </a:t>
            </a:r>
            <a:r>
              <a:rPr lang="es-CL" dirty="0" err="1">
                <a:solidFill>
                  <a:srgbClr val="505050"/>
                </a:solidFill>
                <a:latin typeface="NexusSerif"/>
              </a:rPr>
              <a:t>from</a:t>
            </a:r>
            <a:r>
              <a:rPr lang="es-CL" dirty="0">
                <a:solidFill>
                  <a:srgbClr val="505050"/>
                </a:solidFill>
                <a:latin typeface="NexusSerif"/>
              </a:rPr>
              <a:t> complete 3D </a:t>
            </a:r>
            <a:r>
              <a:rPr lang="es-CL" dirty="0" err="1">
                <a:solidFill>
                  <a:srgbClr val="505050"/>
                </a:solidFill>
                <a:latin typeface="NexusSerif"/>
              </a:rPr>
              <a:t>shapes</a:t>
            </a:r>
            <a:r>
              <a:rPr lang="es-CL" dirty="0">
                <a:solidFill>
                  <a:srgbClr val="505050"/>
                </a:solidFill>
                <a:latin typeface="NexusSerif"/>
              </a:rPr>
              <a:t> </a:t>
            </a:r>
            <a:r>
              <a:rPr lang="es-CL" dirty="0" err="1">
                <a:solidFill>
                  <a:srgbClr val="505050"/>
                </a:solidFill>
                <a:latin typeface="NexusSerif"/>
              </a:rPr>
              <a:t>acquired</a:t>
            </a:r>
            <a:r>
              <a:rPr lang="es-CL" dirty="0">
                <a:solidFill>
                  <a:srgbClr val="505050"/>
                </a:solidFill>
                <a:latin typeface="NexusSerif"/>
              </a:rPr>
              <a:t> </a:t>
            </a:r>
            <a:r>
              <a:rPr lang="es-CL" dirty="0" err="1">
                <a:solidFill>
                  <a:srgbClr val="505050"/>
                </a:solidFill>
                <a:latin typeface="NexusSerif"/>
              </a:rPr>
              <a:t>using</a:t>
            </a:r>
            <a:r>
              <a:rPr lang="es-CL" dirty="0">
                <a:solidFill>
                  <a:srgbClr val="505050"/>
                </a:solidFill>
                <a:latin typeface="NexusSerif"/>
              </a:rPr>
              <a:t> a </a:t>
            </a:r>
            <a:r>
              <a:rPr lang="es-CL" dirty="0" err="1">
                <a:solidFill>
                  <a:srgbClr val="505050"/>
                </a:solidFill>
                <a:latin typeface="NexusSerif"/>
              </a:rPr>
              <a:t>high-precision</a:t>
            </a:r>
            <a:r>
              <a:rPr lang="es-CL" dirty="0">
                <a:solidFill>
                  <a:srgbClr val="505050"/>
                </a:solidFill>
                <a:latin typeface="NexusSerif"/>
              </a:rPr>
              <a:t> </a:t>
            </a:r>
            <a:r>
              <a:rPr lang="es-CL" dirty="0" err="1">
                <a:solidFill>
                  <a:srgbClr val="505050"/>
                </a:solidFill>
                <a:latin typeface="NexusSerif"/>
              </a:rPr>
              <a:t>scanning</a:t>
            </a:r>
            <a:r>
              <a:rPr lang="es-CL" dirty="0">
                <a:solidFill>
                  <a:srgbClr val="505050"/>
                </a:solidFill>
                <a:latin typeface="NexusSerif"/>
              </a:rPr>
              <a:t> </a:t>
            </a:r>
            <a:r>
              <a:rPr lang="es-CL" dirty="0" err="1">
                <a:solidFill>
                  <a:srgbClr val="505050"/>
                </a:solidFill>
                <a:latin typeface="NexusSerif"/>
              </a:rPr>
              <a:t>system</a:t>
            </a:r>
            <a:r>
              <a:rPr lang="es-CL" dirty="0">
                <a:solidFill>
                  <a:srgbClr val="505050"/>
                </a:solidFill>
                <a:latin typeface="NexusSerif"/>
              </a:rPr>
              <a:t>: </a:t>
            </a:r>
            <a:r>
              <a:rPr lang="es-CL" dirty="0" err="1">
                <a:solidFill>
                  <a:srgbClr val="505050"/>
                </a:solidFill>
                <a:latin typeface="NexusSerif"/>
              </a:rPr>
              <a:t>Interest</a:t>
            </a:r>
            <a:r>
              <a:rPr lang="es-CL" dirty="0">
                <a:solidFill>
                  <a:srgbClr val="505050"/>
                </a:solidFill>
                <a:latin typeface="NexusSerif"/>
              </a:rPr>
              <a:t> </a:t>
            </a:r>
            <a:r>
              <a:rPr lang="es-CL" dirty="0" err="1">
                <a:solidFill>
                  <a:srgbClr val="505050"/>
                </a:solidFill>
                <a:latin typeface="NexusSerif"/>
              </a:rPr>
              <a:t>for</a:t>
            </a:r>
            <a:r>
              <a:rPr lang="es-CL" dirty="0">
                <a:solidFill>
                  <a:srgbClr val="505050"/>
                </a:solidFill>
                <a:latin typeface="NexusSerif"/>
              </a:rPr>
              <a:t> </a:t>
            </a:r>
            <a:r>
              <a:rPr lang="es-CL" dirty="0" err="1">
                <a:solidFill>
                  <a:srgbClr val="505050"/>
                </a:solidFill>
                <a:latin typeface="NexusSerif"/>
              </a:rPr>
              <a:t>body</a:t>
            </a:r>
            <a:r>
              <a:rPr lang="es-CL" dirty="0">
                <a:solidFill>
                  <a:srgbClr val="505050"/>
                </a:solidFill>
                <a:latin typeface="NexusSerif"/>
              </a:rPr>
              <a:t> </a:t>
            </a:r>
            <a:r>
              <a:rPr lang="es-CL" dirty="0" err="1">
                <a:solidFill>
                  <a:srgbClr val="505050"/>
                </a:solidFill>
                <a:latin typeface="NexusSerif"/>
              </a:rPr>
              <a:t>weight</a:t>
            </a:r>
            <a:r>
              <a:rPr lang="es-CL" dirty="0">
                <a:solidFill>
                  <a:srgbClr val="505050"/>
                </a:solidFill>
                <a:latin typeface="NexusSerif"/>
              </a:rPr>
              <a:t> </a:t>
            </a:r>
            <a:r>
              <a:rPr lang="es-CL" dirty="0" err="1">
                <a:solidFill>
                  <a:srgbClr val="505050"/>
                </a:solidFill>
                <a:latin typeface="NexusSerif"/>
              </a:rPr>
              <a:t>estimation</a:t>
            </a:r>
            <a:endParaRPr lang="es-CL" b="0" i="0" u="none" strike="noStrike" dirty="0">
              <a:solidFill>
                <a:srgbClr val="505050"/>
              </a:solidFill>
              <a:effectLst/>
              <a:latin typeface="NexusSerif"/>
            </a:endParaRPr>
          </a:p>
        </p:txBody>
      </p:sp>
      <p:pic>
        <p:nvPicPr>
          <p:cNvPr id="1026" name="Picture 2" descr="Volume and surface area of Holstein dairy cows calculated from complete 3D  shapes acquired using a high-precision scanning system: Interest for body  weight estimation - ScienceDirect">
            <a:extLst>
              <a:ext uri="{FF2B5EF4-FFF2-40B4-BE49-F238E27FC236}">
                <a16:creationId xmlns:a16="http://schemas.microsoft.com/office/drawing/2014/main" id="{9B86B64D-102C-D54C-9352-B5E08EAD6B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66896" y="2699688"/>
            <a:ext cx="4354593" cy="2491171"/>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a:extLst>
              <a:ext uri="{FF2B5EF4-FFF2-40B4-BE49-F238E27FC236}">
                <a16:creationId xmlns:a16="http://schemas.microsoft.com/office/drawing/2014/main" id="{F1BC8850-B4F6-1D4F-A7B6-AEB94B39F306}"/>
              </a:ext>
            </a:extLst>
          </p:cNvPr>
          <p:cNvSpPr txBox="1"/>
          <p:nvPr/>
        </p:nvSpPr>
        <p:spPr>
          <a:xfrm>
            <a:off x="3121572" y="5665076"/>
            <a:ext cx="3272242" cy="461665"/>
          </a:xfrm>
          <a:prstGeom prst="rect">
            <a:avLst/>
          </a:prstGeom>
          <a:noFill/>
        </p:spPr>
        <p:txBody>
          <a:bodyPr wrap="none" rtlCol="0">
            <a:spAutoFit/>
          </a:bodyPr>
          <a:lstStyle/>
          <a:p>
            <a:r>
              <a:rPr lang="es-CL" sz="2400" dirty="0">
                <a:solidFill>
                  <a:srgbClr val="002060"/>
                </a:solidFill>
              </a:rPr>
              <a:t>Suena complicado y caro</a:t>
            </a:r>
          </a:p>
        </p:txBody>
      </p:sp>
    </p:spTree>
    <p:extLst>
      <p:ext uri="{BB962C8B-B14F-4D97-AF65-F5344CB8AC3E}">
        <p14:creationId xmlns:p14="http://schemas.microsoft.com/office/powerpoint/2010/main" val="3026998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890264-5F11-9E45-A433-5759E9C66B23}"/>
              </a:ext>
            </a:extLst>
          </p:cNvPr>
          <p:cNvSpPr>
            <a:spLocks noGrp="1"/>
          </p:cNvSpPr>
          <p:nvPr>
            <p:ph type="title"/>
          </p:nvPr>
        </p:nvSpPr>
        <p:spPr/>
        <p:txBody>
          <a:bodyPr>
            <a:normAutofit fontScale="90000"/>
          </a:bodyPr>
          <a:lstStyle/>
          <a:p>
            <a:r>
              <a:rPr lang="es-CL" dirty="0"/>
              <a:t>O simplemente podemos suponer que la vaca es esférica…</a:t>
            </a:r>
          </a:p>
        </p:txBody>
      </p:sp>
      <p:pic>
        <p:nvPicPr>
          <p:cNvPr id="2050" name="Picture 2" descr="Consider a Spherical Cow | Science Diagrams That Look Like Shitposts | Know  Your Meme">
            <a:extLst>
              <a:ext uri="{FF2B5EF4-FFF2-40B4-BE49-F238E27FC236}">
                <a16:creationId xmlns:a16="http://schemas.microsoft.com/office/drawing/2014/main" id="{CBA631CA-37F5-F343-AC58-E454239771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776248"/>
            <a:ext cx="3720172" cy="4116990"/>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3">
            <a:extLst>
              <a:ext uri="{FF2B5EF4-FFF2-40B4-BE49-F238E27FC236}">
                <a16:creationId xmlns:a16="http://schemas.microsoft.com/office/drawing/2014/main" id="{619C13D1-7AE9-DD48-AC32-44F943A91D3A}"/>
              </a:ext>
            </a:extLst>
          </p:cNvPr>
          <p:cNvSpPr txBox="1"/>
          <p:nvPr/>
        </p:nvSpPr>
        <p:spPr>
          <a:xfrm>
            <a:off x="4740166" y="1923393"/>
            <a:ext cx="885179" cy="369332"/>
          </a:xfrm>
          <a:prstGeom prst="rect">
            <a:avLst/>
          </a:prstGeom>
          <a:noFill/>
        </p:spPr>
        <p:txBody>
          <a:bodyPr wrap="none" rtlCol="0">
            <a:spAutoFit/>
          </a:bodyPr>
          <a:lstStyle/>
          <a:p>
            <a:r>
              <a:rPr lang="es-CL" dirty="0"/>
              <a:t>R = 1 m</a:t>
            </a:r>
          </a:p>
        </p:txBody>
      </p:sp>
      <mc:AlternateContent xmlns:mc="http://schemas.openxmlformats.org/markup-compatibility/2006">
        <mc:Choice xmlns:a14="http://schemas.microsoft.com/office/drawing/2010/main" Requires="a14">
          <p:sp>
            <p:nvSpPr>
              <p:cNvPr id="5" name="CuadroTexto 4">
                <a:extLst>
                  <a:ext uri="{FF2B5EF4-FFF2-40B4-BE49-F238E27FC236}">
                    <a16:creationId xmlns:a16="http://schemas.microsoft.com/office/drawing/2014/main" id="{A9F5B1A3-9E93-4F4B-96CB-F6D834820BE0}"/>
                  </a:ext>
                </a:extLst>
              </p:cNvPr>
              <p:cNvSpPr txBox="1"/>
              <p:nvPr/>
            </p:nvSpPr>
            <p:spPr>
              <a:xfrm>
                <a:off x="4572000" y="2617075"/>
                <a:ext cx="1512337" cy="692497"/>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s-ES" sz="2400" b="0" i="1" smtClean="0">
                          <a:latin typeface="Cambria Math" panose="02040503050406030204" pitchFamily="18" charset="0"/>
                        </a:rPr>
                        <m:t>𝑉</m:t>
                      </m:r>
                      <m:r>
                        <a:rPr lang="es-ES" sz="2400" b="0" i="1" smtClean="0">
                          <a:latin typeface="Cambria Math" panose="02040503050406030204" pitchFamily="18" charset="0"/>
                        </a:rPr>
                        <m:t>= </m:t>
                      </m:r>
                      <m:f>
                        <m:fPr>
                          <m:ctrlPr>
                            <a:rPr lang="es-ES" sz="2400" b="0" i="1" smtClean="0">
                              <a:latin typeface="Cambria Math" panose="02040503050406030204" pitchFamily="18" charset="0"/>
                            </a:rPr>
                          </m:ctrlPr>
                        </m:fPr>
                        <m:num>
                          <m:r>
                            <a:rPr lang="es-ES" sz="2400" b="0" i="1" smtClean="0">
                              <a:latin typeface="Cambria Math" panose="02040503050406030204" pitchFamily="18" charset="0"/>
                            </a:rPr>
                            <m:t>4</m:t>
                          </m:r>
                        </m:num>
                        <m:den>
                          <m:r>
                            <a:rPr lang="es-ES" sz="2400" b="0" i="1" smtClean="0">
                              <a:latin typeface="Cambria Math" panose="02040503050406030204" pitchFamily="18" charset="0"/>
                            </a:rPr>
                            <m:t>3</m:t>
                          </m:r>
                        </m:den>
                      </m:f>
                      <m:r>
                        <a:rPr lang="es-ES" sz="2400" b="0" i="1" smtClean="0">
                          <a:latin typeface="Cambria Math" panose="02040503050406030204" pitchFamily="18" charset="0"/>
                          <a:ea typeface="Cambria Math" panose="02040503050406030204" pitchFamily="18" charset="0"/>
                        </a:rPr>
                        <m:t>𝜋</m:t>
                      </m:r>
                      <m:sSup>
                        <m:sSupPr>
                          <m:ctrlPr>
                            <a:rPr lang="es-ES" sz="2400" b="0" i="1" smtClean="0">
                              <a:latin typeface="Cambria Math" panose="02040503050406030204" pitchFamily="18" charset="0"/>
                              <a:ea typeface="Cambria Math" panose="02040503050406030204" pitchFamily="18" charset="0"/>
                            </a:rPr>
                          </m:ctrlPr>
                        </m:sSupPr>
                        <m:e>
                          <m:r>
                            <a:rPr lang="es-ES" sz="2400" b="0" i="1" smtClean="0">
                              <a:latin typeface="Cambria Math" panose="02040503050406030204" pitchFamily="18" charset="0"/>
                              <a:ea typeface="Cambria Math" panose="02040503050406030204" pitchFamily="18" charset="0"/>
                            </a:rPr>
                            <m:t>𝑅</m:t>
                          </m:r>
                        </m:e>
                        <m:sup>
                          <m:r>
                            <a:rPr lang="es-ES" sz="2400" b="0" i="1" smtClean="0">
                              <a:latin typeface="Cambria Math" panose="02040503050406030204" pitchFamily="18" charset="0"/>
                              <a:ea typeface="Cambria Math" panose="02040503050406030204" pitchFamily="18" charset="0"/>
                            </a:rPr>
                            <m:t>3</m:t>
                          </m:r>
                        </m:sup>
                      </m:sSup>
                    </m:oMath>
                  </m:oMathPara>
                </a14:m>
                <a:endParaRPr lang="es-CL" sz="2400" dirty="0">
                  <a:latin typeface="Arial" panose="020B0604020202020204" pitchFamily="34" charset="0"/>
                  <a:cs typeface="Arial" panose="020B0604020202020204" pitchFamily="34" charset="0"/>
                </a:endParaRPr>
              </a:p>
            </p:txBody>
          </p:sp>
        </mc:Choice>
        <mc:Fallback>
          <p:sp>
            <p:nvSpPr>
              <p:cNvPr id="5" name="CuadroTexto 4">
                <a:extLst>
                  <a:ext uri="{FF2B5EF4-FFF2-40B4-BE49-F238E27FC236}">
                    <a16:creationId xmlns:a16="http://schemas.microsoft.com/office/drawing/2014/main" id="{A9F5B1A3-9E93-4F4B-96CB-F6D834820BE0}"/>
                  </a:ext>
                </a:extLst>
              </p:cNvPr>
              <p:cNvSpPr txBox="1">
                <a:spLocks noRot="1" noChangeAspect="1" noMove="1" noResize="1" noEditPoints="1" noAdjustHandles="1" noChangeArrowheads="1" noChangeShapeType="1" noTextEdit="1"/>
              </p:cNvSpPr>
              <p:nvPr/>
            </p:nvSpPr>
            <p:spPr>
              <a:xfrm>
                <a:off x="4572000" y="2617075"/>
                <a:ext cx="1512337" cy="692497"/>
              </a:xfrm>
              <a:prstGeom prst="rect">
                <a:avLst/>
              </a:prstGeom>
              <a:blipFill>
                <a:blip r:embed="rId3"/>
                <a:stretch>
                  <a:fillRect l="-4167" r="-833" b="-14286"/>
                </a:stretch>
              </a:blipFill>
            </p:spPr>
            <p:txBody>
              <a:bodyPr/>
              <a:lstStyle/>
              <a:p>
                <a:r>
                  <a:rPr lang="es-CL">
                    <a:noFill/>
                  </a:rPr>
                  <a:t> </a:t>
                </a:r>
              </a:p>
            </p:txBody>
          </p:sp>
        </mc:Fallback>
      </mc:AlternateContent>
    </p:spTree>
    <p:extLst>
      <p:ext uri="{BB962C8B-B14F-4D97-AF65-F5344CB8AC3E}">
        <p14:creationId xmlns:p14="http://schemas.microsoft.com/office/powerpoint/2010/main" val="11519629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Captura de pantalla 2019-08-01 a la(s) 23.20.4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4228" y="453482"/>
            <a:ext cx="4585961" cy="1642515"/>
          </a:xfrm>
          <a:prstGeom prst="rect">
            <a:avLst/>
          </a:prstGeom>
        </p:spPr>
      </p:pic>
      <p:pic>
        <p:nvPicPr>
          <p:cNvPr id="2" name="Imagen 1">
            <a:extLst>
              <a:ext uri="{FF2B5EF4-FFF2-40B4-BE49-F238E27FC236}">
                <a16:creationId xmlns:a16="http://schemas.microsoft.com/office/drawing/2014/main" id="{67C1AB78-4A09-C143-A0BD-CB513AF5AD7D}"/>
              </a:ext>
            </a:extLst>
          </p:cNvPr>
          <p:cNvPicPr>
            <a:picLocks noChangeAspect="1"/>
          </p:cNvPicPr>
          <p:nvPr/>
        </p:nvPicPr>
        <p:blipFill rotWithShape="1">
          <a:blip r:embed="rId3"/>
          <a:srcRect l="21354" r="14769"/>
          <a:stretch/>
        </p:blipFill>
        <p:spPr>
          <a:xfrm>
            <a:off x="1141299" y="2835818"/>
            <a:ext cx="2109216" cy="3568700"/>
          </a:xfrm>
          <a:prstGeom prst="rect">
            <a:avLst/>
          </a:prstGeom>
        </p:spPr>
      </p:pic>
      <p:pic>
        <p:nvPicPr>
          <p:cNvPr id="6" name="Imagen 5">
            <a:extLst>
              <a:ext uri="{FF2B5EF4-FFF2-40B4-BE49-F238E27FC236}">
                <a16:creationId xmlns:a16="http://schemas.microsoft.com/office/drawing/2014/main" id="{2BFD2860-35DB-3844-A328-5ABCB72AF3B9}"/>
              </a:ext>
            </a:extLst>
          </p:cNvPr>
          <p:cNvPicPr>
            <a:picLocks noChangeAspect="1"/>
          </p:cNvPicPr>
          <p:nvPr/>
        </p:nvPicPr>
        <p:blipFill rotWithShape="1">
          <a:blip r:embed="rId4"/>
          <a:srcRect t="18316" r="72400"/>
          <a:stretch/>
        </p:blipFill>
        <p:spPr>
          <a:xfrm>
            <a:off x="4415960" y="2733983"/>
            <a:ext cx="1846267" cy="3568700"/>
          </a:xfrm>
          <a:prstGeom prst="rect">
            <a:avLst/>
          </a:prstGeom>
        </p:spPr>
      </p:pic>
      <p:pic>
        <p:nvPicPr>
          <p:cNvPr id="4" name="Imagen 3"/>
          <p:cNvPicPr>
            <a:picLocks noChangeAspect="1"/>
          </p:cNvPicPr>
          <p:nvPr/>
        </p:nvPicPr>
        <p:blipFill>
          <a:blip r:embed="rId4"/>
          <a:stretch>
            <a:fillRect/>
          </a:stretch>
        </p:blipFill>
        <p:spPr>
          <a:xfrm>
            <a:off x="1141299" y="2608434"/>
            <a:ext cx="5812186" cy="3796084"/>
          </a:xfrm>
          <a:prstGeom prst="rect">
            <a:avLst/>
          </a:prstGeom>
        </p:spPr>
      </p:pic>
      <p:sp>
        <p:nvSpPr>
          <p:cNvPr id="7" name="Título 1">
            <a:extLst>
              <a:ext uri="{FF2B5EF4-FFF2-40B4-BE49-F238E27FC236}">
                <a16:creationId xmlns:a16="http://schemas.microsoft.com/office/drawing/2014/main" id="{8FD861D8-B617-9F41-BBE8-D50E4B7725E2}"/>
              </a:ext>
            </a:extLst>
          </p:cNvPr>
          <p:cNvSpPr>
            <a:spLocks noGrp="1"/>
          </p:cNvSpPr>
          <p:nvPr>
            <p:ph type="title"/>
          </p:nvPr>
        </p:nvSpPr>
        <p:spPr>
          <a:xfrm>
            <a:off x="4900189" y="47155"/>
            <a:ext cx="4243811" cy="2573136"/>
          </a:xfrm>
        </p:spPr>
        <p:txBody>
          <a:bodyPr>
            <a:normAutofit fontScale="90000"/>
          </a:bodyPr>
          <a:lstStyle/>
          <a:p>
            <a:r>
              <a:rPr lang="es-ES" dirty="0">
                <a:solidFill>
                  <a:schemeClr val="accent6">
                    <a:lumMod val="50000"/>
                  </a:schemeClr>
                </a:solidFill>
              </a:rPr>
              <a:t>Este es un ejemplo de una estimación en una publicación científica</a:t>
            </a:r>
          </a:p>
        </p:txBody>
      </p:sp>
    </p:spTree>
    <p:extLst>
      <p:ext uri="{BB962C8B-B14F-4D97-AF65-F5344CB8AC3E}">
        <p14:creationId xmlns:p14="http://schemas.microsoft.com/office/powerpoint/2010/main" val="2901376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p:tgtEl>
                                          <p:spTgt spid="2"/>
                                        </p:tgtEl>
                                        <p:attrNameLst>
                                          <p:attrName>ppt_y</p:attrName>
                                        </p:attrNameLst>
                                      </p:cBhvr>
                                      <p:tavLst>
                                        <p:tav tm="0">
                                          <p:val>
                                            <p:strVal val="#ppt_y+#ppt_h*1.125000"/>
                                          </p:val>
                                        </p:tav>
                                        <p:tav tm="100000">
                                          <p:val>
                                            <p:strVal val="#ppt_y"/>
                                          </p:val>
                                        </p:tav>
                                      </p:tavLst>
                                    </p:anim>
                                    <p:animEffect transition="in" filter="wipe(up)">
                                      <p:cBhvr>
                                        <p:cTn id="8" dur="20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p:tgtEl>
                                          <p:spTgt spid="6"/>
                                        </p:tgtEl>
                                        <p:attrNameLst>
                                          <p:attrName>ppt_y</p:attrName>
                                        </p:attrNameLst>
                                      </p:cBhvr>
                                      <p:tavLst>
                                        <p:tav tm="0">
                                          <p:val>
                                            <p:strVal val="#ppt_y+#ppt_h*1.125000"/>
                                          </p:val>
                                        </p:tav>
                                        <p:tav tm="100000">
                                          <p:val>
                                            <p:strVal val="#ppt_y"/>
                                          </p:val>
                                        </p:tav>
                                      </p:tavLst>
                                    </p:anim>
                                    <p:animEffect transition="in" filter="wipe(up)">
                                      <p:cBhvr>
                                        <p:cTn id="14" dur="2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ppt_x"/>
                                          </p:val>
                                        </p:tav>
                                        <p:tav tm="100000">
                                          <p:val>
                                            <p:strVal val="#ppt_x"/>
                                          </p:val>
                                        </p:tav>
                                      </p:tavLst>
                                    </p:anim>
                                    <p:anim calcmode="lin" valueType="num">
                                      <p:cBhvr additive="base">
                                        <p:cTn id="20"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EEF985-EED4-1942-B05F-327E1A731563}"/>
              </a:ext>
            </a:extLst>
          </p:cNvPr>
          <p:cNvSpPr>
            <a:spLocks noGrp="1"/>
          </p:cNvSpPr>
          <p:nvPr>
            <p:ph type="title"/>
          </p:nvPr>
        </p:nvSpPr>
        <p:spPr>
          <a:xfrm>
            <a:off x="457200" y="252248"/>
            <a:ext cx="8229600" cy="1347952"/>
          </a:xfrm>
        </p:spPr>
        <p:txBody>
          <a:bodyPr>
            <a:normAutofit fontScale="90000"/>
          </a:bodyPr>
          <a:lstStyle/>
          <a:p>
            <a:r>
              <a:rPr lang="es-ES" dirty="0">
                <a:solidFill>
                  <a:srgbClr val="002060"/>
                </a:solidFill>
              </a:rPr>
              <a:t>Hacer estimaciones en la investigación: ¿por qué? </a:t>
            </a:r>
            <a:endParaRPr lang="es-CL" dirty="0">
              <a:solidFill>
                <a:srgbClr val="002060"/>
              </a:solidFill>
            </a:endParaRPr>
          </a:p>
        </p:txBody>
      </p:sp>
      <p:sp>
        <p:nvSpPr>
          <p:cNvPr id="3" name="Marcador de contenido 2">
            <a:extLst>
              <a:ext uri="{FF2B5EF4-FFF2-40B4-BE49-F238E27FC236}">
                <a16:creationId xmlns:a16="http://schemas.microsoft.com/office/drawing/2014/main" id="{7F77513A-C16E-4A4A-B225-D3F2B79DFFD3}"/>
              </a:ext>
            </a:extLst>
          </p:cNvPr>
          <p:cNvSpPr>
            <a:spLocks noGrp="1"/>
          </p:cNvSpPr>
          <p:nvPr>
            <p:ph idx="1"/>
          </p:nvPr>
        </p:nvSpPr>
        <p:spPr/>
        <p:txBody>
          <a:bodyPr>
            <a:normAutofit fontScale="62500" lnSpcReduction="20000"/>
          </a:bodyPr>
          <a:lstStyle/>
          <a:p>
            <a:pPr marL="0" indent="0">
              <a:buNone/>
            </a:pPr>
            <a:r>
              <a:rPr lang="es-ES" b="1" dirty="0"/>
              <a:t>¿Por qué hacer estimaciones científicas? </a:t>
            </a:r>
          </a:p>
          <a:p>
            <a:pPr marL="0" indent="0">
              <a:buNone/>
            </a:pPr>
            <a:r>
              <a:rPr lang="es-ES" dirty="0">
                <a:solidFill>
                  <a:srgbClr val="0070C0"/>
                </a:solidFill>
              </a:rPr>
              <a:t>La capacidad de estimar, dentro de un orden de magnitud más o menos, el tamaño o la probabilidad de varias cantidades es útil en la ciencia, así como en muchos otros campos: </a:t>
            </a:r>
          </a:p>
          <a:p>
            <a:pPr>
              <a:buFont typeface="Arial" panose="020B0604020202020204" pitchFamily="34" charset="0"/>
              <a:buChar char="•"/>
            </a:pPr>
            <a:r>
              <a:rPr lang="es-ES" dirty="0">
                <a:solidFill>
                  <a:srgbClr val="002060"/>
                </a:solidFill>
              </a:rPr>
              <a:t>Para proporcionar una verificación aproximada de cálculos más exactos. </a:t>
            </a:r>
          </a:p>
          <a:p>
            <a:pPr>
              <a:buFont typeface="Arial" panose="020B0604020202020204" pitchFamily="34" charset="0"/>
              <a:buChar char="•"/>
            </a:pPr>
            <a:r>
              <a:rPr lang="es-ES" dirty="0">
                <a:solidFill>
                  <a:srgbClr val="002060"/>
                </a:solidFill>
              </a:rPr>
              <a:t>Para proporcionar una verificación aproximada de los resultados de la investigación o las hipótesis. </a:t>
            </a:r>
          </a:p>
          <a:p>
            <a:pPr>
              <a:buFont typeface="Arial" panose="020B0604020202020204" pitchFamily="34" charset="0"/>
              <a:buChar char="•"/>
            </a:pPr>
            <a:r>
              <a:rPr lang="es-ES" dirty="0">
                <a:solidFill>
                  <a:srgbClr val="002060"/>
                </a:solidFill>
              </a:rPr>
              <a:t>Para obtener estimaciones de cantidades cuando no hay otros recursos disponibles.</a:t>
            </a:r>
          </a:p>
          <a:p>
            <a:pPr>
              <a:buFont typeface="Arial" panose="020B0604020202020204" pitchFamily="34" charset="0"/>
              <a:buChar char="•"/>
            </a:pPr>
            <a:r>
              <a:rPr lang="es-ES" dirty="0">
                <a:solidFill>
                  <a:srgbClr val="002060"/>
                </a:solidFill>
              </a:rPr>
              <a:t>Obtener estimaciones de cantidades que son difíciles de medir con precisión. </a:t>
            </a:r>
          </a:p>
          <a:p>
            <a:pPr>
              <a:buFont typeface="Arial" panose="020B0604020202020204" pitchFamily="34" charset="0"/>
              <a:buChar char="•"/>
            </a:pPr>
            <a:r>
              <a:rPr lang="es-ES" dirty="0">
                <a:solidFill>
                  <a:srgbClr val="002060"/>
                </a:solidFill>
              </a:rPr>
              <a:t>Obtener estimaciones de cantidades para las que no existe una predicción teórica firme.</a:t>
            </a:r>
          </a:p>
          <a:p>
            <a:pPr>
              <a:buFont typeface="Arial" panose="020B0604020202020204" pitchFamily="34" charset="0"/>
              <a:buChar char="•"/>
            </a:pPr>
            <a:r>
              <a:rPr lang="es-ES" dirty="0">
                <a:solidFill>
                  <a:srgbClr val="002060"/>
                </a:solidFill>
              </a:rPr>
              <a:t>Para proporcionar límites para posibles alternativas de diseño</a:t>
            </a:r>
            <a:endParaRPr lang="es-CL" dirty="0">
              <a:solidFill>
                <a:srgbClr val="002060"/>
              </a:solidFill>
            </a:endParaRPr>
          </a:p>
        </p:txBody>
      </p:sp>
    </p:spTree>
    <p:extLst>
      <p:ext uri="{BB962C8B-B14F-4D97-AF65-F5344CB8AC3E}">
        <p14:creationId xmlns:p14="http://schemas.microsoft.com/office/powerpoint/2010/main" val="489547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BE8227EE-0B21-724A-A5F5-54D5EDE0726F}"/>
              </a:ext>
            </a:extLst>
          </p:cNvPr>
          <p:cNvSpPr>
            <a:spLocks noGrp="1"/>
          </p:cNvSpPr>
          <p:nvPr>
            <p:ph idx="1"/>
          </p:nvPr>
        </p:nvSpPr>
        <p:spPr/>
        <p:txBody>
          <a:bodyPr>
            <a:normAutofit fontScale="40000" lnSpcReduction="20000"/>
          </a:bodyPr>
          <a:lstStyle/>
          <a:p>
            <a:pPr marL="0" indent="0">
              <a:buNone/>
            </a:pPr>
            <a:r>
              <a:rPr lang="es-CL" sz="4200" dirty="0"/>
              <a:t>Estimar es una habilidad que se perfecciona con la práctica. A continuación se dan algunos principios que pueden ayudarle a generar una estimación:</a:t>
            </a:r>
          </a:p>
          <a:p>
            <a:pPr marL="0" indent="0">
              <a:buNone/>
            </a:pPr>
            <a:r>
              <a:rPr lang="es-CL" sz="4200" dirty="0"/>
              <a:t> </a:t>
            </a:r>
          </a:p>
          <a:p>
            <a:pPr lvl="0"/>
            <a:r>
              <a:rPr lang="es-CL" sz="4200" dirty="0"/>
              <a:t>No entre en pánico al enfrentarse a un problema de estimaciones</a:t>
            </a:r>
          </a:p>
          <a:p>
            <a:pPr lvl="0"/>
            <a:r>
              <a:rPr lang="es-CL" sz="4200" dirty="0"/>
              <a:t>Identifique un conjunto de cantidades que debe conocer para resolver el problema.</a:t>
            </a:r>
          </a:p>
          <a:p>
            <a:pPr lvl="0"/>
            <a:r>
              <a:rPr lang="es-CL" sz="4200" dirty="0"/>
              <a:t>Indique cuales son conocidas y cuáles deben ser estimadas. </a:t>
            </a:r>
          </a:p>
          <a:p>
            <a:pPr lvl="0"/>
            <a:r>
              <a:rPr lang="es-CL" sz="4200" dirty="0"/>
              <a:t>Establezca una relación aproximada o exacta entre estas cantidades y la cantidad que se estima en el problema. </a:t>
            </a:r>
          </a:p>
          <a:p>
            <a:pPr lvl="0"/>
            <a:r>
              <a:rPr lang="es-CL" sz="4200" dirty="0"/>
              <a:t>No se preocupe por valores específicos: realice redondeos a valores convenientes: ejemplo,  π ≈ 3</a:t>
            </a:r>
          </a:p>
          <a:p>
            <a:pPr lvl="0"/>
            <a:r>
              <a:rPr lang="es-CL" sz="4200" dirty="0"/>
              <a:t>Elija una geometría conveniente en sus modelos. Ejemplo: “Una vaca esférica”</a:t>
            </a:r>
          </a:p>
          <a:p>
            <a:pPr lvl="0"/>
            <a:r>
              <a:rPr lang="es-CL" sz="4200" dirty="0"/>
              <a:t>Asegúrese de que sus estimaciones y cálculos son dimensionalmente correctos. (unidad de medida)</a:t>
            </a:r>
          </a:p>
          <a:p>
            <a:pPr lvl="0"/>
            <a:r>
              <a:rPr lang="es-CL" sz="4200" dirty="0"/>
              <a:t>Si es posible, verifique la plausibilidad de su respuesta.</a:t>
            </a:r>
          </a:p>
          <a:p>
            <a:pPr marL="0" indent="0">
              <a:buNone/>
            </a:pPr>
            <a:r>
              <a:rPr lang="es-CL" sz="4200" dirty="0"/>
              <a:t> </a:t>
            </a:r>
          </a:p>
          <a:p>
            <a:pPr marL="0" indent="0">
              <a:buNone/>
            </a:pPr>
            <a:r>
              <a:rPr lang="es-CL" sz="4200" dirty="0"/>
              <a:t>A menudo hay muchas aproximaciones en un problema de como los que trataremos en esta actividad que conducen a una estimación razonablemente exacta. ¡</a:t>
            </a:r>
            <a:r>
              <a:rPr lang="es-CL" sz="4200" b="1" dirty="0"/>
              <a:t>Utilice su creatividad e imaginación!</a:t>
            </a:r>
            <a:endParaRPr lang="es-CL" sz="4200" dirty="0"/>
          </a:p>
          <a:p>
            <a:pPr marL="0" indent="0">
              <a:buNone/>
            </a:pPr>
            <a:endParaRPr lang="es-CL" dirty="0"/>
          </a:p>
        </p:txBody>
      </p:sp>
      <p:sp>
        <p:nvSpPr>
          <p:cNvPr id="4" name="Rectángulo 3">
            <a:extLst>
              <a:ext uri="{FF2B5EF4-FFF2-40B4-BE49-F238E27FC236}">
                <a16:creationId xmlns:a16="http://schemas.microsoft.com/office/drawing/2014/main" id="{0C84ADF0-FC64-074A-8C96-9AE134B37B02}"/>
              </a:ext>
            </a:extLst>
          </p:cNvPr>
          <p:cNvSpPr/>
          <p:nvPr/>
        </p:nvSpPr>
        <p:spPr>
          <a:xfrm>
            <a:off x="698938" y="272037"/>
            <a:ext cx="7457090" cy="1077218"/>
          </a:xfrm>
          <a:prstGeom prst="rect">
            <a:avLst/>
          </a:prstGeom>
        </p:spPr>
        <p:txBody>
          <a:bodyPr wrap="square">
            <a:spAutoFit/>
          </a:bodyPr>
          <a:lstStyle/>
          <a:p>
            <a:r>
              <a:rPr lang="es-CL" sz="3200" b="1" dirty="0">
                <a:solidFill>
                  <a:srgbClr val="002060"/>
                </a:solidFill>
                <a:latin typeface="+mj-lt"/>
              </a:rPr>
              <a:t>Metodología para resolver problemas de estimación</a:t>
            </a:r>
            <a:endParaRPr lang="es-CL" sz="3200" dirty="0">
              <a:solidFill>
                <a:srgbClr val="002060"/>
              </a:solidFill>
              <a:latin typeface="+mj-lt"/>
            </a:endParaRPr>
          </a:p>
        </p:txBody>
      </p:sp>
    </p:spTree>
    <p:extLst>
      <p:ext uri="{BB962C8B-B14F-4D97-AF65-F5344CB8AC3E}">
        <p14:creationId xmlns:p14="http://schemas.microsoft.com/office/powerpoint/2010/main" val="2410366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478912-DE54-1449-945A-47B9D1A2533F}"/>
              </a:ext>
            </a:extLst>
          </p:cNvPr>
          <p:cNvSpPr>
            <a:spLocks noGrp="1"/>
          </p:cNvSpPr>
          <p:nvPr>
            <p:ph type="title"/>
          </p:nvPr>
        </p:nvSpPr>
        <p:spPr/>
        <p:txBody>
          <a:bodyPr>
            <a:normAutofit fontScale="90000"/>
          </a:bodyPr>
          <a:lstStyle/>
          <a:p>
            <a:r>
              <a:rPr lang="es-CL" b="1" dirty="0">
                <a:solidFill>
                  <a:srgbClr val="002060"/>
                </a:solidFill>
              </a:rPr>
              <a:t>Ejemplo: ¿Cuántos pelos hay en su cabeza? </a:t>
            </a:r>
            <a:endParaRPr lang="es-CL" dirty="0">
              <a:solidFill>
                <a:srgbClr val="002060"/>
              </a:solidFill>
            </a:endParaRPr>
          </a:p>
        </p:txBody>
      </p:sp>
      <p:sp>
        <p:nvSpPr>
          <p:cNvPr id="3" name="Marcador de contenido 2">
            <a:extLst>
              <a:ext uri="{FF2B5EF4-FFF2-40B4-BE49-F238E27FC236}">
                <a16:creationId xmlns:a16="http://schemas.microsoft.com/office/drawing/2014/main" id="{966859EE-FC56-3645-AC92-59E9637FEC09}"/>
              </a:ext>
            </a:extLst>
          </p:cNvPr>
          <p:cNvSpPr>
            <a:spLocks noGrp="1"/>
          </p:cNvSpPr>
          <p:nvPr>
            <p:ph idx="1"/>
          </p:nvPr>
        </p:nvSpPr>
        <p:spPr>
          <a:xfrm>
            <a:off x="457200" y="1600200"/>
            <a:ext cx="8229600" cy="5157952"/>
          </a:xfrm>
        </p:spPr>
        <p:txBody>
          <a:bodyPr>
            <a:noAutofit/>
          </a:bodyPr>
          <a:lstStyle/>
          <a:p>
            <a:pPr marL="0" indent="0">
              <a:buNone/>
            </a:pPr>
            <a:endParaRPr lang="es-CL" sz="1200" dirty="0"/>
          </a:p>
          <a:p>
            <a:pPr marL="0" indent="0">
              <a:buNone/>
            </a:pPr>
            <a:r>
              <a:rPr lang="es-CL" sz="1600" b="1" dirty="0"/>
              <a:t>¿Qué necesitamos conocer? </a:t>
            </a:r>
            <a:endParaRPr lang="es-CL" sz="1600" dirty="0"/>
          </a:p>
          <a:p>
            <a:pPr marL="0" indent="0">
              <a:buNone/>
            </a:pPr>
            <a:r>
              <a:rPr lang="es-CL" sz="1600" dirty="0"/>
              <a:t>El número de pelos en una cabellera humana, para ello asumimos que la densidad de pelos es constante, por lo que necesitamos conocer el tamaño típico de una cabellera y el número aproximado de pelos por cm</a:t>
            </a:r>
            <a:r>
              <a:rPr lang="es-CL" sz="1600" baseline="30000" dirty="0"/>
              <a:t>2</a:t>
            </a:r>
            <a:r>
              <a:rPr lang="es-CL" sz="1600" dirty="0"/>
              <a:t>. </a:t>
            </a:r>
          </a:p>
          <a:p>
            <a:pPr marL="0" indent="0">
              <a:buNone/>
            </a:pPr>
            <a:r>
              <a:rPr lang="es-CL" sz="1600" b="1" dirty="0"/>
              <a:t> </a:t>
            </a:r>
            <a:endParaRPr lang="es-CL" sz="1600" dirty="0"/>
          </a:p>
          <a:p>
            <a:pPr marL="0" indent="0">
              <a:buNone/>
            </a:pPr>
            <a:r>
              <a:rPr lang="es-CL" sz="1600" b="1" dirty="0"/>
              <a:t>Un modelo: </a:t>
            </a:r>
            <a:r>
              <a:rPr lang="es-CL" sz="1600" dirty="0"/>
              <a:t>Suponemos que el cuero cabelludo ocupa la mitad de la superficie de una cabeza humana, la que suponemos esférica.</a:t>
            </a:r>
          </a:p>
          <a:p>
            <a:pPr marL="0" indent="0">
              <a:buNone/>
            </a:pPr>
            <a:endParaRPr lang="es-CL" sz="1600" dirty="0"/>
          </a:p>
          <a:p>
            <a:pPr marL="0" indent="0">
              <a:buNone/>
            </a:pPr>
            <a:r>
              <a:rPr lang="es-CL" sz="1600" b="1" dirty="0"/>
              <a:t>Solución:</a:t>
            </a:r>
            <a:endParaRPr lang="es-CL" sz="1600" dirty="0"/>
          </a:p>
          <a:p>
            <a:pPr marL="0" indent="0">
              <a:buNone/>
            </a:pPr>
            <a:r>
              <a:rPr lang="es-CL" sz="1600" b="1" dirty="0"/>
              <a:t>N° de pelos ~ (área del cuero cabelludo x pelos por unidad de área)</a:t>
            </a:r>
            <a:endParaRPr lang="es-CL" sz="1600" dirty="0"/>
          </a:p>
          <a:p>
            <a:pPr marL="0" indent="0">
              <a:buNone/>
            </a:pPr>
            <a:r>
              <a:rPr lang="es-CL" sz="1600" b="1" dirty="0"/>
              <a:t> </a:t>
            </a:r>
            <a:endParaRPr lang="es-CL" sz="1600" dirty="0"/>
          </a:p>
          <a:p>
            <a:pPr marL="0" indent="0">
              <a:buNone/>
            </a:pPr>
            <a:r>
              <a:rPr lang="es-CL" sz="1600" b="1" dirty="0"/>
              <a:t>Ejecución (haga sus estimaciones)</a:t>
            </a:r>
            <a:endParaRPr lang="es-CL" sz="1600" dirty="0"/>
          </a:p>
          <a:p>
            <a:pPr marL="0" indent="0">
              <a:buNone/>
            </a:pPr>
            <a:r>
              <a:rPr lang="es-CL" sz="1600" dirty="0"/>
              <a:t>Radio de una cabeza típica: </a:t>
            </a:r>
            <a:r>
              <a:rPr lang="es-CL" sz="1600" b="1" dirty="0"/>
              <a:t>R ~ 13 cm</a:t>
            </a:r>
            <a:r>
              <a:rPr lang="es-CL" sz="1600" dirty="0"/>
              <a:t> (estimada)</a:t>
            </a:r>
          </a:p>
          <a:p>
            <a:pPr marL="0" indent="0">
              <a:buNone/>
            </a:pPr>
            <a:r>
              <a:rPr lang="es-CL" sz="1600" dirty="0"/>
              <a:t>Área del cuero cabelludo: </a:t>
            </a:r>
            <a:r>
              <a:rPr lang="es-CL" sz="1600" b="1" dirty="0"/>
              <a:t>A = ½ (4 π R</a:t>
            </a:r>
            <a:r>
              <a:rPr lang="es-CL" sz="1600" b="1" baseline="30000" dirty="0"/>
              <a:t>2</a:t>
            </a:r>
            <a:r>
              <a:rPr lang="es-CL" sz="1600" b="1" dirty="0"/>
              <a:t>) ~ 968 [cm</a:t>
            </a:r>
            <a:r>
              <a:rPr lang="es-CL" sz="1600" b="1" baseline="30000" dirty="0"/>
              <a:t>2</a:t>
            </a:r>
            <a:r>
              <a:rPr lang="es-CL" sz="1600" dirty="0"/>
              <a:t>] (con π=3)</a:t>
            </a:r>
          </a:p>
          <a:p>
            <a:pPr marL="0" indent="0">
              <a:buNone/>
            </a:pPr>
            <a:r>
              <a:rPr lang="pt-BR" sz="1600" dirty="0"/>
              <a:t>Pelos por cm:</a:t>
            </a:r>
            <a:r>
              <a:rPr lang="es-CL" sz="1600" dirty="0"/>
              <a:t> </a:t>
            </a:r>
            <a:r>
              <a:rPr lang="pt-BR" sz="1600" b="1" dirty="0"/>
              <a:t>20 a 40 pelo/ cm</a:t>
            </a:r>
            <a:endParaRPr lang="es-CL" sz="1600" dirty="0"/>
          </a:p>
          <a:p>
            <a:pPr marL="0" indent="0">
              <a:buNone/>
            </a:pPr>
            <a:r>
              <a:rPr lang="pt-BR" sz="1600" dirty="0"/>
              <a:t>Pelos por cm</a:t>
            </a:r>
            <a:r>
              <a:rPr lang="pt-BR" sz="1600" baseline="30000" dirty="0"/>
              <a:t>2</a:t>
            </a:r>
            <a:r>
              <a:rPr lang="pt-BR" sz="1600" dirty="0"/>
              <a:t>:</a:t>
            </a:r>
            <a:r>
              <a:rPr lang="es-CL" sz="1600" dirty="0"/>
              <a:t> </a:t>
            </a:r>
            <a:r>
              <a:rPr lang="pt-BR" sz="1600" b="1" dirty="0"/>
              <a:t> 400 a 1600 [pelo/cm</a:t>
            </a:r>
            <a:r>
              <a:rPr lang="pt-BR" sz="1600" b="1" baseline="30000" dirty="0"/>
              <a:t>2</a:t>
            </a:r>
            <a:r>
              <a:rPr lang="pt-BR" sz="1600" dirty="0"/>
              <a:t>]</a:t>
            </a:r>
            <a:endParaRPr lang="es-CL" sz="1600" dirty="0"/>
          </a:p>
          <a:p>
            <a:pPr marL="0" indent="0">
              <a:buNone/>
            </a:pPr>
            <a:r>
              <a:rPr lang="pt-BR" sz="1600" dirty="0"/>
              <a:t> </a:t>
            </a:r>
            <a:endParaRPr lang="es-CL" sz="1600" dirty="0"/>
          </a:p>
        </p:txBody>
      </p:sp>
      <p:pic>
        <p:nvPicPr>
          <p:cNvPr id="4098" name="Picture 2" descr="Shaved Head Of An Androgynous Young Woman porGiorgio Magini - Androgynous,  Hairstyle">
            <a:extLst>
              <a:ext uri="{FF2B5EF4-FFF2-40B4-BE49-F238E27FC236}">
                <a16:creationId xmlns:a16="http://schemas.microsoft.com/office/drawing/2014/main" id="{B547CD96-2D48-3C4E-97E8-E2F3B24A50B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989" t="4005" r="13219" b="46360"/>
          <a:stretch/>
        </p:blipFill>
        <p:spPr bwMode="auto">
          <a:xfrm>
            <a:off x="6505904" y="3672313"/>
            <a:ext cx="1881351" cy="1898170"/>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a:extLst>
              <a:ext uri="{FF2B5EF4-FFF2-40B4-BE49-F238E27FC236}">
                <a16:creationId xmlns:a16="http://schemas.microsoft.com/office/drawing/2014/main" id="{4AFA40CA-6A55-854E-A825-5E6A88D14991}"/>
              </a:ext>
            </a:extLst>
          </p:cNvPr>
          <p:cNvSpPr/>
          <p:nvPr/>
        </p:nvSpPr>
        <p:spPr>
          <a:xfrm>
            <a:off x="7346731" y="4351283"/>
            <a:ext cx="199696" cy="199696"/>
          </a:xfrm>
          <a:prstGeom prst="rect">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s-CL"/>
          </a:p>
        </p:txBody>
      </p:sp>
    </p:spTree>
    <p:extLst>
      <p:ext uri="{BB962C8B-B14F-4D97-AF65-F5344CB8AC3E}">
        <p14:creationId xmlns:p14="http://schemas.microsoft.com/office/powerpoint/2010/main" val="41267128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9E68FC29-3AAC-CA47-8C4A-DA4FD7D004B2}"/>
              </a:ext>
            </a:extLst>
          </p:cNvPr>
          <p:cNvSpPr>
            <a:spLocks noGrp="1"/>
          </p:cNvSpPr>
          <p:nvPr>
            <p:ph idx="1"/>
          </p:nvPr>
        </p:nvSpPr>
        <p:spPr>
          <a:xfrm>
            <a:off x="383628" y="486104"/>
            <a:ext cx="8229600" cy="2782614"/>
          </a:xfrm>
        </p:spPr>
        <p:txBody>
          <a:bodyPr>
            <a:normAutofit/>
          </a:bodyPr>
          <a:lstStyle/>
          <a:p>
            <a:pPr marL="0" indent="0">
              <a:buNone/>
            </a:pPr>
            <a:r>
              <a:rPr lang="es-CL" sz="1700" b="1" dirty="0"/>
              <a:t>Realizamos la estimación</a:t>
            </a:r>
            <a:endParaRPr lang="es-CL" sz="1700" dirty="0"/>
          </a:p>
          <a:p>
            <a:pPr marL="0" indent="0">
              <a:buNone/>
            </a:pPr>
            <a:r>
              <a:rPr lang="es-CL" sz="1700" dirty="0"/>
              <a:t>N° de pelos ~ entre 400000 y 1500000 pelo</a:t>
            </a:r>
          </a:p>
          <a:p>
            <a:pPr marL="0" indent="0">
              <a:buNone/>
            </a:pPr>
            <a:r>
              <a:rPr lang="es-CL" sz="1700" dirty="0"/>
              <a:t>N° de pelos ~ entre 10</a:t>
            </a:r>
            <a:r>
              <a:rPr lang="es-CL" sz="1700" baseline="30000" dirty="0"/>
              <a:t>5</a:t>
            </a:r>
            <a:r>
              <a:rPr lang="es-CL" sz="1700" dirty="0"/>
              <a:t> y 10</a:t>
            </a:r>
            <a:r>
              <a:rPr lang="es-CL" sz="1700" baseline="30000" dirty="0"/>
              <a:t>6</a:t>
            </a:r>
            <a:r>
              <a:rPr lang="es-CL" sz="1700" dirty="0"/>
              <a:t> (que corresponde al orden de magnitud)</a:t>
            </a:r>
          </a:p>
          <a:p>
            <a:pPr marL="0" indent="0">
              <a:buNone/>
            </a:pPr>
            <a:r>
              <a:rPr lang="es-CL" sz="1700" dirty="0"/>
              <a:t> </a:t>
            </a:r>
          </a:p>
          <a:p>
            <a:pPr marL="0" indent="0">
              <a:buNone/>
            </a:pPr>
            <a:r>
              <a:rPr lang="es-CL" sz="1700" dirty="0"/>
              <a:t>En este caso se decide escoger el orden de magnitud menor</a:t>
            </a:r>
          </a:p>
          <a:p>
            <a:pPr marL="0" indent="0">
              <a:buNone/>
            </a:pPr>
            <a:r>
              <a:rPr lang="es-CL" sz="1700" dirty="0"/>
              <a:t>	</a:t>
            </a:r>
          </a:p>
          <a:p>
            <a:pPr marL="0" indent="0">
              <a:buNone/>
            </a:pPr>
            <a:r>
              <a:rPr lang="es-CL" sz="1700" b="1" dirty="0"/>
              <a:t>Por lo tanto: N° de pelos ~ 10</a:t>
            </a:r>
            <a:r>
              <a:rPr lang="es-CL" sz="1700" b="1" baseline="30000" dirty="0"/>
              <a:t>5 </a:t>
            </a:r>
            <a:r>
              <a:rPr lang="es-CL" sz="1700" b="1" dirty="0"/>
              <a:t> pelo</a:t>
            </a:r>
          </a:p>
          <a:p>
            <a:pPr marL="0" indent="0">
              <a:buNone/>
            </a:pPr>
            <a:endParaRPr lang="es-CL" dirty="0"/>
          </a:p>
        </p:txBody>
      </p:sp>
    </p:spTree>
    <p:extLst>
      <p:ext uri="{BB962C8B-B14F-4D97-AF65-F5344CB8AC3E}">
        <p14:creationId xmlns:p14="http://schemas.microsoft.com/office/powerpoint/2010/main" val="31589878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Actividad:</a:t>
            </a:r>
          </a:p>
        </p:txBody>
      </p:sp>
      <p:sp>
        <p:nvSpPr>
          <p:cNvPr id="4" name="Rectángulo 3"/>
          <p:cNvSpPr/>
          <p:nvPr/>
        </p:nvSpPr>
        <p:spPr>
          <a:xfrm>
            <a:off x="290168" y="1417638"/>
            <a:ext cx="7511715" cy="369332"/>
          </a:xfrm>
          <a:prstGeom prst="rect">
            <a:avLst/>
          </a:prstGeom>
        </p:spPr>
        <p:txBody>
          <a:bodyPr wrap="square">
            <a:spAutoFit/>
          </a:bodyPr>
          <a:lstStyle/>
          <a:p>
            <a:r>
              <a:rPr lang="es-ES_tradnl" dirty="0">
                <a:solidFill>
                  <a:srgbClr val="002060"/>
                </a:solidFill>
                <a:latin typeface="Arial"/>
                <a:cs typeface="Arial"/>
              </a:rPr>
              <a:t>¿Cuántos dados cabrían en una sala de clases? </a:t>
            </a:r>
            <a:endParaRPr lang="es-ES" dirty="0">
              <a:solidFill>
                <a:srgbClr val="002060"/>
              </a:solidFill>
              <a:latin typeface="Arial"/>
              <a:cs typeface="Arial"/>
            </a:endParaRPr>
          </a:p>
        </p:txBody>
      </p:sp>
      <p:pic>
        <p:nvPicPr>
          <p:cNvPr id="7" name="Imagen 6">
            <a:extLst>
              <a:ext uri="{FF2B5EF4-FFF2-40B4-BE49-F238E27FC236}">
                <a16:creationId xmlns:a16="http://schemas.microsoft.com/office/drawing/2014/main" id="{BE4C4FD3-1660-9D40-B74C-328539CC5543}"/>
              </a:ext>
            </a:extLst>
          </p:cNvPr>
          <p:cNvPicPr>
            <a:picLocks noChangeAspect="1"/>
          </p:cNvPicPr>
          <p:nvPr/>
        </p:nvPicPr>
        <p:blipFill>
          <a:blip r:embed="rId2"/>
          <a:stretch>
            <a:fillRect/>
          </a:stretch>
        </p:blipFill>
        <p:spPr>
          <a:xfrm>
            <a:off x="657493" y="2417688"/>
            <a:ext cx="3543463" cy="2363490"/>
          </a:xfrm>
          <a:prstGeom prst="rect">
            <a:avLst/>
          </a:prstGeom>
        </p:spPr>
      </p:pic>
      <p:pic>
        <p:nvPicPr>
          <p:cNvPr id="8" name="Imagen 7">
            <a:extLst>
              <a:ext uri="{FF2B5EF4-FFF2-40B4-BE49-F238E27FC236}">
                <a16:creationId xmlns:a16="http://schemas.microsoft.com/office/drawing/2014/main" id="{1A31B1D2-AF65-9149-9F6E-8CA06C25672F}"/>
              </a:ext>
            </a:extLst>
          </p:cNvPr>
          <p:cNvPicPr>
            <a:picLocks noChangeAspect="1"/>
          </p:cNvPicPr>
          <p:nvPr/>
        </p:nvPicPr>
        <p:blipFill>
          <a:blip r:embed="rId3"/>
          <a:stretch>
            <a:fillRect/>
          </a:stretch>
        </p:blipFill>
        <p:spPr>
          <a:xfrm>
            <a:off x="4853093" y="2560638"/>
            <a:ext cx="3633414" cy="2218391"/>
          </a:xfrm>
          <a:prstGeom prst="rect">
            <a:avLst/>
          </a:prstGeom>
        </p:spPr>
      </p:pic>
    </p:spTree>
    <p:extLst>
      <p:ext uri="{BB962C8B-B14F-4D97-AF65-F5344CB8AC3E}">
        <p14:creationId xmlns:p14="http://schemas.microsoft.com/office/powerpoint/2010/main" val="31655268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C8B33A-562D-7740-A7B9-73F26A678332}"/>
              </a:ext>
            </a:extLst>
          </p:cNvPr>
          <p:cNvSpPr>
            <a:spLocks noGrp="1"/>
          </p:cNvSpPr>
          <p:nvPr>
            <p:ph type="title"/>
          </p:nvPr>
        </p:nvSpPr>
        <p:spPr/>
        <p:txBody>
          <a:bodyPr>
            <a:normAutofit/>
          </a:bodyPr>
          <a:lstStyle/>
          <a:p>
            <a:r>
              <a:rPr lang="es-CL" b="1" dirty="0">
                <a:ea typeface="Times New Roman" panose="02020603050405020304" pitchFamily="18" charset="0"/>
                <a:cs typeface="Arial" panose="020B0604020202020204" pitchFamily="34" charset="0"/>
              </a:rPr>
              <a:t>Actividad</a:t>
            </a:r>
            <a:endParaRPr lang="es-CL" dirty="0"/>
          </a:p>
        </p:txBody>
      </p:sp>
      <p:sp>
        <p:nvSpPr>
          <p:cNvPr id="6" name="Rectángulo 5">
            <a:extLst>
              <a:ext uri="{FF2B5EF4-FFF2-40B4-BE49-F238E27FC236}">
                <a16:creationId xmlns:a16="http://schemas.microsoft.com/office/drawing/2014/main" id="{97C0E334-CB09-4348-B344-319AF3D5095B}"/>
              </a:ext>
            </a:extLst>
          </p:cNvPr>
          <p:cNvSpPr/>
          <p:nvPr/>
        </p:nvSpPr>
        <p:spPr>
          <a:xfrm>
            <a:off x="457200" y="1635047"/>
            <a:ext cx="8014138" cy="1200329"/>
          </a:xfrm>
          <a:prstGeom prst="rect">
            <a:avLst/>
          </a:prstGeom>
        </p:spPr>
        <p:txBody>
          <a:bodyPr wrap="square">
            <a:spAutoFit/>
          </a:bodyPr>
          <a:lstStyle/>
          <a:p>
            <a:pPr algn="just"/>
            <a:r>
              <a:rPr lang="es-CL" dirty="0">
                <a:solidFill>
                  <a:srgbClr val="000000"/>
                </a:solidFill>
                <a:latin typeface="Arial" panose="020B0604020202020204" pitchFamily="34" charset="0"/>
                <a:ea typeface="Calibri" panose="020F0502020204030204" pitchFamily="34" charset="0"/>
                <a:cs typeface="Arial" panose="020B0604020202020204" pitchFamily="34" charset="0"/>
              </a:rPr>
              <a:t>El astronauta de la NASA Rick </a:t>
            </a:r>
            <a:r>
              <a:rPr lang="es-CL" dirty="0" err="1">
                <a:solidFill>
                  <a:srgbClr val="000000"/>
                </a:solidFill>
                <a:latin typeface="Arial" panose="020B0604020202020204" pitchFamily="34" charset="0"/>
                <a:ea typeface="Calibri" panose="020F0502020204030204" pitchFamily="34" charset="0"/>
                <a:cs typeface="Arial" panose="020B0604020202020204" pitchFamily="34" charset="0"/>
              </a:rPr>
              <a:t>Mastracchio</a:t>
            </a:r>
            <a:r>
              <a:rPr lang="es-CL" dirty="0">
                <a:solidFill>
                  <a:srgbClr val="000000"/>
                </a:solidFill>
                <a:latin typeface="Arial" panose="020B0604020202020204" pitchFamily="34" charset="0"/>
                <a:ea typeface="Calibri" panose="020F0502020204030204" pitchFamily="34" charset="0"/>
                <a:cs typeface="Arial" panose="020B0604020202020204" pitchFamily="34" charset="0"/>
              </a:rPr>
              <a:t> se tomó la primera </a:t>
            </a:r>
            <a:r>
              <a:rPr lang="es-CL" i="1" dirty="0" err="1">
                <a:solidFill>
                  <a:srgbClr val="000000"/>
                </a:solidFill>
                <a:latin typeface="Arial" panose="020B0604020202020204" pitchFamily="34" charset="0"/>
                <a:ea typeface="Calibri" panose="020F0502020204030204" pitchFamily="34" charset="0"/>
                <a:cs typeface="Arial" panose="020B0604020202020204" pitchFamily="34" charset="0"/>
              </a:rPr>
              <a:t>selfie</a:t>
            </a:r>
            <a:r>
              <a:rPr lang="es-CL" i="1"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s-CL" dirty="0">
                <a:solidFill>
                  <a:srgbClr val="000000"/>
                </a:solidFill>
                <a:latin typeface="Arial" panose="020B0604020202020204" pitchFamily="34" charset="0"/>
                <a:ea typeface="Calibri" panose="020F0502020204030204" pitchFamily="34" charset="0"/>
                <a:cs typeface="Arial" panose="020B0604020202020204" pitchFamily="34" charset="0"/>
              </a:rPr>
              <a:t>desde el espacio. La popular </a:t>
            </a:r>
            <a:r>
              <a:rPr lang="es-CL" i="1" dirty="0" err="1">
                <a:solidFill>
                  <a:srgbClr val="000000"/>
                </a:solidFill>
                <a:latin typeface="Arial" panose="020B0604020202020204" pitchFamily="34" charset="0"/>
                <a:ea typeface="Calibri" panose="020F0502020204030204" pitchFamily="34" charset="0"/>
                <a:cs typeface="Arial" panose="020B0604020202020204" pitchFamily="34" charset="0"/>
              </a:rPr>
              <a:t>selfie</a:t>
            </a:r>
            <a:r>
              <a:rPr lang="es-CL" dirty="0">
                <a:solidFill>
                  <a:srgbClr val="000000"/>
                </a:solidFill>
                <a:latin typeface="Arial" panose="020B0604020202020204" pitchFamily="34" charset="0"/>
                <a:ea typeface="Calibri" panose="020F0502020204030204" pitchFamily="34" charset="0"/>
                <a:cs typeface="Arial" panose="020B0604020202020204" pitchFamily="34" charset="0"/>
              </a:rPr>
              <a:t> se la tomó durante una solitaria caminata espacial fuera de la Estación Espacial realizada mientras reparaba una computadora que se averió. </a:t>
            </a:r>
            <a:endParaRPr lang="es-CL" dirty="0">
              <a:latin typeface="Arial" panose="020B0604020202020204" pitchFamily="34" charset="0"/>
              <a:ea typeface="Calibri" panose="020F0502020204030204" pitchFamily="34" charset="0"/>
              <a:cs typeface="Arial" panose="020B0604020202020204" pitchFamily="34" charset="0"/>
            </a:endParaRPr>
          </a:p>
        </p:txBody>
      </p:sp>
      <p:sp>
        <p:nvSpPr>
          <p:cNvPr id="7" name="Rectángulo 6">
            <a:extLst>
              <a:ext uri="{FF2B5EF4-FFF2-40B4-BE49-F238E27FC236}">
                <a16:creationId xmlns:a16="http://schemas.microsoft.com/office/drawing/2014/main" id="{F6C5BE7F-D4C0-B442-AA97-87172B2197C5}"/>
              </a:ext>
            </a:extLst>
          </p:cNvPr>
          <p:cNvSpPr/>
          <p:nvPr/>
        </p:nvSpPr>
        <p:spPr>
          <a:xfrm>
            <a:off x="457200" y="3024275"/>
            <a:ext cx="8108731" cy="3170099"/>
          </a:xfrm>
          <a:prstGeom prst="rect">
            <a:avLst/>
          </a:prstGeom>
        </p:spPr>
        <p:txBody>
          <a:bodyPr wrap="square">
            <a:spAutoFit/>
          </a:bodyPr>
          <a:lstStyle/>
          <a:p>
            <a:pPr algn="just"/>
            <a:r>
              <a:rPr lang="es-CL" sz="2000" dirty="0">
                <a:solidFill>
                  <a:srgbClr val="000000"/>
                </a:solidFill>
                <a:latin typeface="Arial" panose="020B0604020202020204" pitchFamily="34" charset="0"/>
                <a:ea typeface="Calibri" panose="020F0502020204030204" pitchFamily="34" charset="0"/>
                <a:cs typeface="Arial" panose="020B0604020202020204" pitchFamily="34" charset="0"/>
              </a:rPr>
              <a:t>Imagine que usted ve esta </a:t>
            </a:r>
            <a:r>
              <a:rPr lang="es-CL" sz="2000" i="1" dirty="0" err="1">
                <a:solidFill>
                  <a:srgbClr val="000000"/>
                </a:solidFill>
                <a:latin typeface="Arial" panose="020B0604020202020204" pitchFamily="34" charset="0"/>
                <a:ea typeface="Calibri" panose="020F0502020204030204" pitchFamily="34" charset="0"/>
                <a:cs typeface="Arial" panose="020B0604020202020204" pitchFamily="34" charset="0"/>
              </a:rPr>
              <a:t>selfie</a:t>
            </a:r>
            <a:r>
              <a:rPr lang="es-CL" sz="2000" dirty="0">
                <a:solidFill>
                  <a:srgbClr val="000000"/>
                </a:solidFill>
                <a:latin typeface="Arial" panose="020B0604020202020204" pitchFamily="34" charset="0"/>
                <a:ea typeface="Calibri" panose="020F0502020204030204" pitchFamily="34" charset="0"/>
                <a:cs typeface="Arial" panose="020B0604020202020204" pitchFamily="34" charset="0"/>
              </a:rPr>
              <a:t> pero que lo que más le llamó la atención es ver que la superficie de la Tierra está casi completamente cubierta de agua. Al llegar a su casa, el fin de semana, se propone buscar en </a:t>
            </a:r>
            <a:r>
              <a:rPr lang="es-CL" sz="2000" i="1" dirty="0">
                <a:solidFill>
                  <a:srgbClr val="000000"/>
                </a:solidFill>
                <a:latin typeface="Arial" panose="020B0604020202020204" pitchFamily="34" charset="0"/>
                <a:ea typeface="Calibri" panose="020F0502020204030204" pitchFamily="34" charset="0"/>
                <a:cs typeface="Arial" panose="020B0604020202020204" pitchFamily="34" charset="0"/>
              </a:rPr>
              <a:t>google</a:t>
            </a:r>
            <a:r>
              <a:rPr lang="es-CL" sz="2000" dirty="0">
                <a:solidFill>
                  <a:srgbClr val="000000"/>
                </a:solidFill>
                <a:latin typeface="Arial" panose="020B0604020202020204" pitchFamily="34" charset="0"/>
                <a:ea typeface="Calibri" panose="020F0502020204030204" pitchFamily="34" charset="0"/>
                <a:cs typeface="Arial" panose="020B0604020202020204" pitchFamily="34" charset="0"/>
              </a:rPr>
              <a:t> cuál es la masa total de agua en los océanos de la Tierra, pero el servicio de internet se ha caído… Sin embargo, usted recuerda haber visto recientemente que la densidad de agua es </a:t>
            </a:r>
            <a:r>
              <a:rPr lang="es-CL" sz="2000" b="1" dirty="0" err="1">
                <a:solidFill>
                  <a:srgbClr val="000000"/>
                </a:solidFill>
                <a:latin typeface="Arial" panose="020B0604020202020204" pitchFamily="34" charset="0"/>
                <a:ea typeface="Calibri" panose="020F0502020204030204" pitchFamily="34" charset="0"/>
                <a:cs typeface="Arial" panose="020B0604020202020204" pitchFamily="34" charset="0"/>
              </a:rPr>
              <a:t>ρ</a:t>
            </a:r>
            <a:r>
              <a:rPr lang="es-CL" sz="2000" b="1" baseline="-250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agua</a:t>
            </a:r>
            <a:r>
              <a:rPr lang="es-CL" sz="2000" b="1" dirty="0">
                <a:solidFill>
                  <a:srgbClr val="000000"/>
                </a:solidFill>
                <a:latin typeface="Arial" panose="020B0604020202020204" pitchFamily="34" charset="0"/>
                <a:ea typeface="Times New Roman" panose="02020603050405020304" pitchFamily="18" charset="0"/>
                <a:cs typeface="Arial" panose="020B0604020202020204" pitchFamily="34" charset="0"/>
              </a:rPr>
              <a:t>=1,0 [g/cm</a:t>
            </a:r>
            <a:r>
              <a:rPr lang="es-CL" sz="2000" b="1" baseline="30000" dirty="0">
                <a:solidFill>
                  <a:srgbClr val="000000"/>
                </a:solidFill>
                <a:latin typeface="Arial" panose="020B0604020202020204" pitchFamily="34" charset="0"/>
                <a:ea typeface="Times New Roman" panose="02020603050405020304" pitchFamily="18" charset="0"/>
                <a:cs typeface="Arial" panose="020B0604020202020204" pitchFamily="34" charset="0"/>
              </a:rPr>
              <a:t>3</a:t>
            </a:r>
            <a:r>
              <a:rPr lang="es-CL" sz="2000" b="1"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s-CL" sz="2000" dirty="0">
                <a:solidFill>
                  <a:srgbClr val="000000"/>
                </a:solidFill>
                <a:latin typeface="Arial" panose="020B0604020202020204" pitchFamily="34" charset="0"/>
                <a:ea typeface="Calibri" panose="020F0502020204030204" pitchFamily="34" charset="0"/>
                <a:cs typeface="Arial" panose="020B0604020202020204" pitchFamily="34" charset="0"/>
              </a:rPr>
              <a:t>y que el radio de la Tierra es</a:t>
            </a:r>
            <a:r>
              <a:rPr lang="es-CL" sz="20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s-CL" sz="2000" dirty="0" err="1">
                <a:solidFill>
                  <a:srgbClr val="000000"/>
                </a:solidFill>
                <a:latin typeface="Arial" panose="020B0604020202020204" pitchFamily="34" charset="0"/>
                <a:ea typeface="Calibri" panose="020F0502020204030204" pitchFamily="34" charset="0"/>
                <a:cs typeface="Arial" panose="020B0604020202020204" pitchFamily="34" charset="0"/>
              </a:rPr>
              <a:t>R</a:t>
            </a:r>
            <a:r>
              <a:rPr lang="es-CL" sz="2000" b="1" baseline="-250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Tierra</a:t>
            </a:r>
            <a:r>
              <a:rPr lang="es-CL" sz="2000" b="1" dirty="0">
                <a:solidFill>
                  <a:srgbClr val="000000"/>
                </a:solidFill>
                <a:latin typeface="Arial" panose="020B0604020202020204" pitchFamily="34" charset="0"/>
                <a:ea typeface="Times New Roman" panose="02020603050405020304" pitchFamily="18" charset="0"/>
                <a:cs typeface="Arial" panose="020B0604020202020204" pitchFamily="34" charset="0"/>
              </a:rPr>
              <a:t>= 6 x10</a:t>
            </a:r>
            <a:r>
              <a:rPr lang="es-CL" sz="2000" b="1" baseline="30000" dirty="0">
                <a:solidFill>
                  <a:srgbClr val="000000"/>
                </a:solidFill>
                <a:latin typeface="Arial" panose="020B0604020202020204" pitchFamily="34" charset="0"/>
                <a:ea typeface="Times New Roman" panose="02020603050405020304" pitchFamily="18" charset="0"/>
                <a:cs typeface="Arial" panose="020B0604020202020204" pitchFamily="34" charset="0"/>
              </a:rPr>
              <a:t>3</a:t>
            </a:r>
            <a:r>
              <a:rPr lang="es-CL" sz="2000" b="1" dirty="0">
                <a:solidFill>
                  <a:srgbClr val="000000"/>
                </a:solidFill>
                <a:latin typeface="Arial" panose="020B0604020202020204" pitchFamily="34" charset="0"/>
                <a:ea typeface="Times New Roman" panose="02020603050405020304" pitchFamily="18" charset="0"/>
                <a:cs typeface="Arial" panose="020B0604020202020204" pitchFamily="34" charset="0"/>
              </a:rPr>
              <a:t> [km].</a:t>
            </a:r>
            <a:endParaRPr lang="es-CL" sz="2000" dirty="0">
              <a:latin typeface="Arial" panose="020B0604020202020204" pitchFamily="34" charset="0"/>
              <a:ea typeface="Calibri" panose="020F0502020204030204" pitchFamily="34" charset="0"/>
              <a:cs typeface="Arial" panose="020B0604020202020204" pitchFamily="34" charset="0"/>
            </a:endParaRPr>
          </a:p>
          <a:p>
            <a:pPr indent="449580" algn="just"/>
            <a:r>
              <a:rPr lang="es-CL" sz="2000" dirty="0">
                <a:latin typeface="Arial" panose="020B0604020202020204" pitchFamily="34" charset="0"/>
                <a:ea typeface="Times New Roman" panose="02020603050405020304" pitchFamily="18" charset="0"/>
                <a:cs typeface="Arial" panose="020B0604020202020204" pitchFamily="34" charset="0"/>
              </a:rPr>
              <a:t> </a:t>
            </a:r>
          </a:p>
          <a:p>
            <a:pPr algn="just"/>
            <a:r>
              <a:rPr lang="es-CL" sz="2000" dirty="0">
                <a:latin typeface="Arial" panose="020B0604020202020204" pitchFamily="34" charset="0"/>
                <a:ea typeface="Calibri" panose="020F0502020204030204" pitchFamily="34" charset="0"/>
                <a:cs typeface="Arial" panose="020B0604020202020204" pitchFamily="34" charset="0"/>
              </a:rPr>
              <a:t>Estime el orden de magnitud del volumen y la masa de toda el agua de la Tierra.</a:t>
            </a:r>
            <a:endParaRPr lang="es-CL" sz="20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40826001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solidFill>
                  <a:srgbClr val="000090"/>
                </a:solidFill>
              </a:rPr>
              <a:t>Problemas de FERMI</a:t>
            </a:r>
          </a:p>
        </p:txBody>
      </p:sp>
      <p:sp>
        <p:nvSpPr>
          <p:cNvPr id="4" name="Rectángulo 3"/>
          <p:cNvSpPr/>
          <p:nvPr/>
        </p:nvSpPr>
        <p:spPr>
          <a:xfrm>
            <a:off x="457200" y="1430748"/>
            <a:ext cx="7921020" cy="1200329"/>
          </a:xfrm>
          <a:prstGeom prst="rect">
            <a:avLst/>
          </a:prstGeom>
        </p:spPr>
        <p:txBody>
          <a:bodyPr wrap="square">
            <a:spAutoFit/>
          </a:bodyPr>
          <a:lstStyle/>
          <a:p>
            <a:pPr algn="just"/>
            <a:r>
              <a:rPr lang="es-ES_tradnl" dirty="0"/>
              <a:t>En muchas ocasiones, problemas que aparentemente son imposibles de abarcar se pueden solucionar de una manera asombrosamente sencilla.</a:t>
            </a:r>
          </a:p>
          <a:p>
            <a:pPr algn="just"/>
            <a:r>
              <a:rPr lang="es-ES_tradnl" dirty="0"/>
              <a:t>Enrico Fermi fue un gran físico y era, entre muchas otras cosas, conocido por su habilidad para hacer buenos cálculos a partir de datos escasos o nulos. </a:t>
            </a:r>
            <a:endParaRPr lang="es-ES" dirty="0"/>
          </a:p>
        </p:txBody>
      </p:sp>
      <p:pic>
        <p:nvPicPr>
          <p:cNvPr id="6" name="Imagen 5"/>
          <p:cNvPicPr>
            <a:picLocks noChangeAspect="1"/>
          </p:cNvPicPr>
          <p:nvPr/>
        </p:nvPicPr>
        <p:blipFill>
          <a:blip r:embed="rId2"/>
          <a:stretch>
            <a:fillRect/>
          </a:stretch>
        </p:blipFill>
        <p:spPr>
          <a:xfrm>
            <a:off x="6236971" y="2887872"/>
            <a:ext cx="2413000" cy="3289300"/>
          </a:xfrm>
          <a:prstGeom prst="rect">
            <a:avLst/>
          </a:prstGeom>
        </p:spPr>
      </p:pic>
      <p:pic>
        <p:nvPicPr>
          <p:cNvPr id="7" name="Imagen 6"/>
          <p:cNvPicPr>
            <a:picLocks noChangeAspect="1"/>
          </p:cNvPicPr>
          <p:nvPr/>
        </p:nvPicPr>
        <p:blipFill>
          <a:blip r:embed="rId3"/>
          <a:stretch>
            <a:fillRect/>
          </a:stretch>
        </p:blipFill>
        <p:spPr>
          <a:xfrm>
            <a:off x="422913" y="2809367"/>
            <a:ext cx="5814058" cy="3270408"/>
          </a:xfrm>
          <a:prstGeom prst="rect">
            <a:avLst/>
          </a:prstGeom>
        </p:spPr>
      </p:pic>
    </p:spTree>
    <p:extLst>
      <p:ext uri="{BB962C8B-B14F-4D97-AF65-F5344CB8AC3E}">
        <p14:creationId xmlns:p14="http://schemas.microsoft.com/office/powerpoint/2010/main" val="309616079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146</TotalTime>
  <Words>831</Words>
  <Application>Microsoft Macintosh PowerPoint</Application>
  <PresentationFormat>Presentación en pantalla (4:3)</PresentationFormat>
  <Paragraphs>66</Paragraphs>
  <Slides>11</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11</vt:i4>
      </vt:variant>
    </vt:vector>
  </HeadingPairs>
  <TitlesOfParts>
    <vt:vector size="16" baseType="lpstr">
      <vt:lpstr>Arial</vt:lpstr>
      <vt:lpstr>Calibri</vt:lpstr>
      <vt:lpstr>Cambria Math</vt:lpstr>
      <vt:lpstr>NexusSerif</vt:lpstr>
      <vt:lpstr>Tema de Office</vt:lpstr>
      <vt:lpstr>Estimaciones  </vt:lpstr>
      <vt:lpstr>Estimaciones</vt:lpstr>
      <vt:lpstr>O simplemente podemos suponer que la vaca es esférica…</vt:lpstr>
      <vt:lpstr>Este es un ejemplo de una estimación en una publicación científica</vt:lpstr>
      <vt:lpstr>Hacer estimaciones en la investigación: ¿por qué? </vt:lpstr>
      <vt:lpstr>Presentación de PowerPoint</vt:lpstr>
      <vt:lpstr>Ejemplo: ¿Cuántos pelos hay en su cabeza? </vt:lpstr>
      <vt:lpstr>Presentación de PowerPoint</vt:lpstr>
      <vt:lpstr>Actividad:</vt:lpstr>
      <vt:lpstr>Actividad</vt:lpstr>
      <vt:lpstr>Problemas de FERMI</vt:lpstr>
    </vt:vector>
  </TitlesOfParts>
  <Company>utfsm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Notación científica</dc:title>
  <dc:creator>cristian romanque</dc:creator>
  <cp:lastModifiedBy>Cristian Romanque</cp:lastModifiedBy>
  <cp:revision>18</cp:revision>
  <dcterms:created xsi:type="dcterms:W3CDTF">2019-08-02T02:30:31Z</dcterms:created>
  <dcterms:modified xsi:type="dcterms:W3CDTF">2021-07-30T03:37:35Z</dcterms:modified>
</cp:coreProperties>
</file>