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44"/>
    <p:restoredTop sz="94610"/>
  </p:normalViewPr>
  <p:slideViewPr>
    <p:cSldViewPr snapToGrid="0" snapToObjects="1">
      <p:cViewPr varScale="1">
        <p:scale>
          <a:sx n="108" d="100"/>
          <a:sy n="108" d="100"/>
        </p:scale>
        <p:origin x="232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219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71A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01168" cy="6858000"/>
          </a:xfrm>
          <a:prstGeom prst="rect">
            <a:avLst/>
          </a:prstGeom>
          <a:solidFill>
            <a:srgbClr val="C9A227"/>
          </a:solidFill>
          <a:ln w="10160">
            <a:solidFill>
              <a:srgbClr val="C9A22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" name="Text 2"/>
          <p:cNvSpPr/>
          <p:nvPr/>
        </p:nvSpPr>
        <p:spPr>
          <a:xfrm>
            <a:off x="768096" y="731520"/>
            <a:ext cx="2112264" cy="100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80" b="1" dirty="0">
                <a:solidFill>
                  <a:srgbClr val="071A2F"/>
                </a:solidFill>
              </a:rPr>
              <a:t>ASESORÍA AL DIRECTOR</a:t>
            </a:r>
            <a:endParaRPr lang="en-US" sz="880" dirty="0"/>
          </a:p>
        </p:txBody>
      </p:sp>
      <p:sp>
        <p:nvSpPr>
          <p:cNvPr id="5" name="Text 3"/>
          <p:cNvSpPr/>
          <p:nvPr/>
        </p:nvSpPr>
        <p:spPr>
          <a:xfrm>
            <a:off x="658368" y="1417320"/>
            <a:ext cx="7223760" cy="12070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4100" b="1" dirty="0">
                <a:solidFill>
                  <a:srgbClr val="FFFFFF"/>
                </a:solidFill>
              </a:rPr>
              <a:t>Implementación de la UAC</a:t>
            </a:r>
            <a:endParaRPr lang="en-US" sz="4100" dirty="0"/>
          </a:p>
          <a:p>
            <a:pPr marL="0" indent="0">
              <a:buNone/>
            </a:pPr>
            <a:r>
              <a:rPr lang="en-US" sz="4100" b="1" dirty="0">
                <a:solidFill>
                  <a:srgbClr val="FFFFFF"/>
                </a:solidFill>
              </a:rPr>
              <a:t>Escuela Naval</a:t>
            </a:r>
            <a:endParaRPr lang="en-US" sz="4100" dirty="0"/>
          </a:p>
        </p:txBody>
      </p:sp>
      <p:sp>
        <p:nvSpPr>
          <p:cNvPr id="6" name="Text 4"/>
          <p:cNvSpPr/>
          <p:nvPr/>
        </p:nvSpPr>
        <p:spPr>
          <a:xfrm>
            <a:off x="685800" y="2834640"/>
            <a:ext cx="658368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700" dirty="0">
                <a:solidFill>
                  <a:srgbClr val="DDE7F1"/>
                </a:solidFill>
              </a:rPr>
              <a:t>Transición desde una función integrada al Departamento de Educación hacia un organismo técnico asesor del sistema interno de aseguramiento de la calidad.</a:t>
            </a:r>
            <a:endParaRPr lang="en-US" sz="1700" dirty="0"/>
          </a:p>
        </p:txBody>
      </p:sp>
      <p:sp>
        <p:nvSpPr>
          <p:cNvPr id="7" name="Shape 5"/>
          <p:cNvSpPr/>
          <p:nvPr/>
        </p:nvSpPr>
        <p:spPr>
          <a:xfrm>
            <a:off x="685800" y="3977640"/>
            <a:ext cx="2834640" cy="0"/>
          </a:xfrm>
          <a:prstGeom prst="line">
            <a:avLst/>
          </a:prstGeom>
          <a:noFill/>
          <a:ln w="254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685800" y="4155948"/>
            <a:ext cx="47548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B9C7D6"/>
                </a:solidFill>
              </a:rPr>
              <a:t>Escuela Naval “Arturo Prat” · 2026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8183880" y="2743200"/>
            <a:ext cx="3017520" cy="3017520"/>
          </a:xfrm>
          <a:prstGeom prst="ellipse">
            <a:avLst/>
          </a:prstGeom>
          <a:solidFill>
            <a:srgbClr val="0B2340"/>
          </a:solidFill>
          <a:ln w="1651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Text 9"/>
          <p:cNvSpPr/>
          <p:nvPr/>
        </p:nvSpPr>
        <p:spPr>
          <a:xfrm>
            <a:off x="8887968" y="3767328"/>
            <a:ext cx="1609344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</a:rPr>
              <a:t>SIAC</a:t>
            </a:r>
            <a:endParaRPr lang="en-US" sz="2800" dirty="0"/>
          </a:p>
        </p:txBody>
      </p:sp>
      <p:sp>
        <p:nvSpPr>
          <p:cNvPr id="12" name="Text 10"/>
          <p:cNvSpPr/>
          <p:nvPr/>
        </p:nvSpPr>
        <p:spPr>
          <a:xfrm>
            <a:off x="8869680" y="4233672"/>
            <a:ext cx="16459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50" dirty="0">
                <a:solidFill>
                  <a:srgbClr val="DDE7F1"/>
                </a:solidFill>
              </a:rPr>
              <a:t>Calidad formativa</a:t>
            </a:r>
            <a:endParaRPr lang="en-US" sz="1150" dirty="0"/>
          </a:p>
          <a:p>
            <a:pPr marL="0" indent="0" algn="ctr">
              <a:buNone/>
            </a:pPr>
            <a:r>
              <a:rPr lang="en-US" sz="1150" dirty="0">
                <a:solidFill>
                  <a:srgbClr val="DDE7F1"/>
                </a:solidFill>
              </a:rPr>
              <a:t>con evidencia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8001000" y="2240280"/>
            <a:ext cx="960120" cy="292608"/>
          </a:xfrm>
          <a:prstGeom prst="roundRect">
            <a:avLst>
              <a:gd name="adj" fmla="val 18750"/>
            </a:avLst>
          </a:prstGeom>
          <a:solidFill>
            <a:srgbClr val="C9A227"/>
          </a:solidFill>
          <a:ln w="12700">
            <a:solidFill>
              <a:srgbClr val="C9A22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4" name="Text 12"/>
          <p:cNvSpPr/>
          <p:nvPr/>
        </p:nvSpPr>
        <p:spPr>
          <a:xfrm>
            <a:off x="8110728" y="2313432"/>
            <a:ext cx="740664" cy="100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80" b="1" dirty="0">
                <a:solidFill>
                  <a:srgbClr val="071A2F"/>
                </a:solidFill>
              </a:rPr>
              <a:t>Medir</a:t>
            </a:r>
            <a:endParaRPr lang="en-US" sz="880" dirty="0"/>
          </a:p>
        </p:txBody>
      </p:sp>
      <p:sp>
        <p:nvSpPr>
          <p:cNvPr id="15" name="Shape 13"/>
          <p:cNvSpPr/>
          <p:nvPr/>
        </p:nvSpPr>
        <p:spPr>
          <a:xfrm>
            <a:off x="11256264" y="2971800"/>
            <a:ext cx="822960" cy="292608"/>
          </a:xfrm>
          <a:prstGeom prst="roundRect">
            <a:avLst>
              <a:gd name="adj" fmla="val 1875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6" name="Text 14"/>
          <p:cNvSpPr/>
          <p:nvPr/>
        </p:nvSpPr>
        <p:spPr>
          <a:xfrm>
            <a:off x="11365992" y="3044952"/>
            <a:ext cx="603504" cy="100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80" b="1" dirty="0">
                <a:solidFill>
                  <a:srgbClr val="071A2F"/>
                </a:solidFill>
              </a:rPr>
              <a:t>Analizar</a:t>
            </a:r>
            <a:endParaRPr lang="en-US" sz="880" dirty="0"/>
          </a:p>
        </p:txBody>
      </p:sp>
      <p:sp>
        <p:nvSpPr>
          <p:cNvPr id="17" name="Shape 15"/>
          <p:cNvSpPr/>
          <p:nvPr/>
        </p:nvSpPr>
        <p:spPr>
          <a:xfrm>
            <a:off x="9857232" y="5879592"/>
            <a:ext cx="960120" cy="292608"/>
          </a:xfrm>
          <a:prstGeom prst="roundRect">
            <a:avLst>
              <a:gd name="adj" fmla="val 18750"/>
            </a:avLst>
          </a:prstGeom>
          <a:solidFill>
            <a:srgbClr val="C9A227"/>
          </a:solidFill>
          <a:ln w="12700">
            <a:solidFill>
              <a:srgbClr val="C9A22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8" name="Text 16"/>
          <p:cNvSpPr/>
          <p:nvPr/>
        </p:nvSpPr>
        <p:spPr>
          <a:xfrm>
            <a:off x="9966960" y="5952744"/>
            <a:ext cx="740664" cy="100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80" b="1" dirty="0">
                <a:solidFill>
                  <a:srgbClr val="071A2F"/>
                </a:solidFill>
              </a:rPr>
              <a:t>Mejorar</a:t>
            </a:r>
            <a:endParaRPr lang="en-US" sz="880" dirty="0"/>
          </a:p>
        </p:txBody>
      </p:sp>
      <p:sp>
        <p:nvSpPr>
          <p:cNvPr id="19" name="Shape 17"/>
          <p:cNvSpPr/>
          <p:nvPr/>
        </p:nvSpPr>
        <p:spPr>
          <a:xfrm>
            <a:off x="6967728" y="5422392"/>
            <a:ext cx="960120" cy="292608"/>
          </a:xfrm>
          <a:prstGeom prst="roundRect">
            <a:avLst>
              <a:gd name="adj" fmla="val 18750"/>
            </a:avLst>
          </a:prstGeom>
          <a:solidFill>
            <a:srgbClr val="FFFFFF"/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0" name="Text 18"/>
          <p:cNvSpPr/>
          <p:nvPr/>
        </p:nvSpPr>
        <p:spPr>
          <a:xfrm>
            <a:off x="7077456" y="5495544"/>
            <a:ext cx="740664" cy="100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80" b="1" dirty="0">
                <a:solidFill>
                  <a:srgbClr val="071A2F"/>
                </a:solidFill>
              </a:rPr>
              <a:t>Auditar</a:t>
            </a:r>
            <a:endParaRPr lang="en-US" sz="880" dirty="0"/>
          </a:p>
        </p:txBody>
      </p:sp>
      <p:sp>
        <p:nvSpPr>
          <p:cNvPr id="21" name="Text 19"/>
          <p:cNvSpPr/>
          <p:nvPr/>
        </p:nvSpPr>
        <p:spPr>
          <a:xfrm>
            <a:off x="11466576" y="6473952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sz="800" b="0">
                <a:solidFill>
                  <a:srgbClr val="071A2F"/>
                </a:solidFill>
              </a:rPr>
              <a:t>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2000" cy="164592"/>
          </a:xfrm>
          <a:prstGeom prst="rect">
            <a:avLst/>
          </a:prstGeom>
          <a:solidFill>
            <a:srgbClr val="C9A227"/>
          </a:solidFill>
          <a:ln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566928"/>
            <a:ext cx="10332720" cy="502920"/>
          </a:xfrm>
          <a:prstGeom prst="rect">
            <a:avLst/>
          </a:prstGeom>
          <a:noFill/>
        </p:spPr>
        <p:txBody>
          <a:bodyPr wrap="none" lIns="0" rIns="0">
            <a:spAutoFit/>
          </a:bodyPr>
          <a:lstStyle/>
          <a:p>
            <a:r>
              <a:rPr sz="2700" b="1">
                <a:solidFill>
                  <a:srgbClr val="071A2F"/>
                </a:solidFill>
              </a:rPr>
              <a:t>Referencias normativas y criterios de diseño</a:t>
            </a:r>
          </a:p>
        </p:txBody>
      </p:sp>
      <p:cxnSp>
        <p:nvCxnSpPr>
          <p:cNvPr id="5" name="Connector 4"/>
          <p:cNvCxnSpPr/>
          <p:nvPr/>
        </p:nvCxnSpPr>
        <p:spPr>
          <a:xfrm>
            <a:off x="502920" y="1143000"/>
            <a:ext cx="10652760" cy="0"/>
          </a:xfrm>
          <a:prstGeom prst="line">
            <a:avLst/>
          </a:prstGeom>
          <a:ln w="12700">
            <a:solidFill>
              <a:srgbClr val="D8E0E8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94360" y="1307592"/>
            <a:ext cx="9875520" cy="457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200">
                <a:solidFill>
                  <a:srgbClr val="3E4A59"/>
                </a:solidFill>
              </a:rPr>
              <a:t>La propuesta se sustenta en reglamentación vigente y en la necesidad de separar la ejecución educacional del aseguramiento interno de la calidad.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58367" y="1874519"/>
            <a:ext cx="4983479" cy="1170432"/>
          </a:xfrm>
          <a:prstGeom prst="roundRect">
            <a:avLst/>
          </a:prstGeom>
          <a:solidFill>
            <a:srgbClr val="F8FAFC"/>
          </a:solidFill>
          <a:ln w="10160">
            <a:solidFill>
              <a:srgbClr val="D8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22959" y="2020824"/>
            <a:ext cx="3008376" cy="9144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spcAft>
                <a:spcPts val="400"/>
              </a:spcAft>
            </a:pPr>
            <a:r>
              <a:rPr sz="950" b="1">
                <a:solidFill>
                  <a:srgbClr val="C9A227"/>
                </a:solidFill>
              </a:rPr>
              <a:t>01  </a:t>
            </a:r>
            <a:r>
              <a:rPr sz="1220" b="1">
                <a:solidFill>
                  <a:srgbClr val="071A2F"/>
                </a:solidFill>
              </a:rPr>
              <a:t>Directiva D.E.A. Ord. N.º P-003</a:t>
            </a:r>
          </a:p>
          <a:p>
            <a:pPr>
              <a:lnSpc>
                <a:spcPct val="108000"/>
              </a:lnSpc>
              <a:defRPr sz="1030">
                <a:solidFill>
                  <a:srgbClr val="3E4A59"/>
                </a:solidFill>
              </a:defRPr>
            </a:pPr>
            <a:r>
              <a:t>Política de Calidad y Aseguramiento de la Calidad Educacional de la Armada de Chile.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58368" y="3310128"/>
            <a:ext cx="4983480" cy="1572768"/>
          </a:xfrm>
          <a:prstGeom prst="roundRect">
            <a:avLst/>
          </a:prstGeom>
          <a:solidFill>
            <a:srgbClr val="F8FAFC"/>
          </a:solidFill>
          <a:ln w="10160">
            <a:solidFill>
              <a:srgbClr val="D8E0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22959" y="3456432"/>
            <a:ext cx="4654296" cy="13167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spcAft>
                <a:spcPts val="400"/>
              </a:spcAft>
            </a:pPr>
            <a:r>
              <a:rPr sz="950" b="1">
                <a:solidFill>
                  <a:srgbClr val="C9A227"/>
                </a:solidFill>
              </a:rPr>
              <a:t>04  </a:t>
            </a:r>
            <a:r>
              <a:rPr sz="1220" b="1">
                <a:solidFill>
                  <a:srgbClr val="071A2F"/>
                </a:solidFill>
              </a:rPr>
              <a:t>Directiva D.E.A. Ord. N.º Q-003</a:t>
            </a:r>
          </a:p>
          <a:p>
            <a:pPr>
              <a:lnSpc>
                <a:spcPct val="108000"/>
              </a:lnSpc>
              <a:defRPr sz="1030">
                <a:solidFill>
                  <a:srgbClr val="3E4A59"/>
                </a:solidFill>
              </a:defRPr>
            </a:pPr>
            <a:r>
              <a:t>Regula las funciones de la UAC en la Dirección de Educación y en escuelas y academias dependientes.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096000" y="2258567"/>
            <a:ext cx="5230368" cy="1572768"/>
          </a:xfrm>
          <a:prstGeom prst="roundRect">
            <a:avLst/>
          </a:prstGeom>
          <a:solidFill>
            <a:srgbClr val="FFFCEE"/>
          </a:solidFill>
          <a:ln w="10160">
            <a:solidFill>
              <a:srgbClr val="C9A22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260592" y="2404871"/>
            <a:ext cx="4901183" cy="131673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>
              <a:spcAft>
                <a:spcPts val="400"/>
              </a:spcAft>
            </a:pPr>
            <a:r>
              <a:rPr sz="1220" b="1">
                <a:solidFill>
                  <a:srgbClr val="071A2F"/>
                </a:solidFill>
              </a:rPr>
              <a:t>Comentario aplicado a la propuesta</a:t>
            </a:r>
          </a:p>
          <a:p>
            <a:pPr>
              <a:lnSpc>
                <a:spcPct val="108000"/>
              </a:lnSpc>
              <a:defRPr sz="1000">
                <a:solidFill>
                  <a:srgbClr val="3E4A59"/>
                </a:solidFill>
              </a:defRPr>
            </a:pPr>
            <a:r>
              <a:t>La referencia fue considerada y abarcada. Sin embargo, al tratar UAC de escuelas matrices en general, se estima limitada para la Escuela Naval por su función, impacto institucional y oferta educacional. Por ello se propone una estructura propia, amparada en la reglamentación vigente.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466576" y="6473952"/>
            <a:ext cx="320040" cy="18288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r>
              <a:rPr sz="800" b="0">
                <a:solidFill>
                  <a:srgbClr val="071A2F"/>
                </a:solidFill>
              </a:rPr>
              <a:t>02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" name="Text 2"/>
          <p:cNvSpPr/>
          <p:nvPr/>
        </p:nvSpPr>
        <p:spPr>
          <a:xfrm>
            <a:off x="502920" y="566928"/>
            <a:ext cx="104241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071A2F"/>
                </a:solidFill>
              </a:rPr>
              <a:t>Condición actual: UAC inserta en el Departamento de Educación</a:t>
            </a:r>
            <a:endParaRPr lang="en-US" sz="2700" dirty="0"/>
          </a:p>
        </p:txBody>
      </p:sp>
      <p:sp>
        <p:nvSpPr>
          <p:cNvPr id="5" name="Shape 3"/>
          <p:cNvSpPr/>
          <p:nvPr/>
        </p:nvSpPr>
        <p:spPr>
          <a:xfrm>
            <a:off x="502920" y="1133856"/>
            <a:ext cx="11155680" cy="0"/>
          </a:xfrm>
          <a:prstGeom prst="line">
            <a:avLst/>
          </a:prstGeom>
          <a:noFill/>
          <a:ln w="11430">
            <a:solidFill>
              <a:srgbClr val="D7DDE3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" name="Shape 4"/>
          <p:cNvSpPr/>
          <p:nvPr/>
        </p:nvSpPr>
        <p:spPr>
          <a:xfrm>
            <a:off x="566928" y="1481328"/>
            <a:ext cx="3749040" cy="5138928"/>
          </a:xfrm>
          <a:prstGeom prst="roundRect">
            <a:avLst>
              <a:gd name="adj" fmla="val 1951"/>
            </a:avLst>
          </a:prstGeom>
          <a:solidFill>
            <a:srgbClr val="F8FAFC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" name="Text 5"/>
          <p:cNvSpPr/>
          <p:nvPr/>
        </p:nvSpPr>
        <p:spPr>
          <a:xfrm>
            <a:off x="841248" y="1755648"/>
            <a:ext cx="219456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071A2F"/>
                </a:solidFill>
              </a:rPr>
              <a:t>Arquitectura actual</a:t>
            </a:r>
            <a:endParaRPr lang="en-US" sz="1550" dirty="0"/>
          </a:p>
        </p:txBody>
      </p:sp>
      <p:sp>
        <p:nvSpPr>
          <p:cNvPr id="8" name="Shape 6"/>
          <p:cNvSpPr/>
          <p:nvPr/>
        </p:nvSpPr>
        <p:spPr>
          <a:xfrm>
            <a:off x="1005840" y="2221992"/>
            <a:ext cx="2871216" cy="585216"/>
          </a:xfrm>
          <a:prstGeom prst="roundRect">
            <a:avLst>
              <a:gd name="adj" fmla="val 12500"/>
            </a:avLst>
          </a:prstGeom>
          <a:solidFill>
            <a:srgbClr val="071A2F"/>
          </a:solidFill>
          <a:ln w="10160">
            <a:solidFill>
              <a:srgbClr val="071A2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1234440" y="2340864"/>
            <a:ext cx="24140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</a:rPr>
              <a:t>Departamento</a:t>
            </a:r>
            <a:endParaRPr lang="en-US" sz="1550" dirty="0"/>
          </a:p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</a:rPr>
              <a:t>de Educación</a:t>
            </a:r>
            <a:endParaRPr lang="en-US" sz="1550" dirty="0"/>
          </a:p>
        </p:txBody>
      </p:sp>
      <p:sp>
        <p:nvSpPr>
          <p:cNvPr id="10" name="Shape 8"/>
          <p:cNvSpPr/>
          <p:nvPr/>
        </p:nvSpPr>
        <p:spPr>
          <a:xfrm>
            <a:off x="2441448" y="2807208"/>
            <a:ext cx="0" cy="512064"/>
          </a:xfrm>
          <a:prstGeom prst="line">
            <a:avLst/>
          </a:prstGeom>
          <a:noFill/>
          <a:ln w="254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Shape 9"/>
          <p:cNvSpPr/>
          <p:nvPr/>
        </p:nvSpPr>
        <p:spPr>
          <a:xfrm>
            <a:off x="1197864" y="4352544"/>
            <a:ext cx="2450592" cy="512064"/>
          </a:xfrm>
          <a:prstGeom prst="roundRect">
            <a:avLst>
              <a:gd name="adj" fmla="val 14286"/>
            </a:avLst>
          </a:prstGeom>
          <a:solidFill>
            <a:srgbClr val="E8F1F8"/>
          </a:solidFill>
          <a:ln w="10160">
            <a:solidFill>
              <a:srgbClr val="B9CCD9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2" name="Text 10"/>
          <p:cNvSpPr/>
          <p:nvPr/>
        </p:nvSpPr>
        <p:spPr>
          <a:xfrm>
            <a:off x="1796796" y="4480560"/>
            <a:ext cx="11887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071A2F"/>
                </a:solidFill>
              </a:rPr>
              <a:t>UAC</a:t>
            </a:r>
            <a:endParaRPr lang="en-US" sz="1700" dirty="0"/>
          </a:p>
        </p:txBody>
      </p:sp>
      <p:sp>
        <p:nvSpPr>
          <p:cNvPr id="13" name="Shape 11"/>
          <p:cNvSpPr/>
          <p:nvPr/>
        </p:nvSpPr>
        <p:spPr>
          <a:xfrm>
            <a:off x="2441448" y="3849624"/>
            <a:ext cx="0" cy="438912"/>
          </a:xfrm>
          <a:prstGeom prst="line">
            <a:avLst/>
          </a:prstGeom>
          <a:noFill/>
          <a:ln w="254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4" name="Shape 12"/>
          <p:cNvSpPr/>
          <p:nvPr/>
        </p:nvSpPr>
        <p:spPr>
          <a:xfrm>
            <a:off x="859536" y="5221224"/>
            <a:ext cx="3182112" cy="585216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5" name="Text 13"/>
          <p:cNvSpPr/>
          <p:nvPr/>
        </p:nvSpPr>
        <p:spPr>
          <a:xfrm>
            <a:off x="987552" y="5440680"/>
            <a:ext cx="292608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1070" dirty="0">
                <a:solidFill>
                  <a:srgbClr val="5C6775"/>
                </a:solidFill>
              </a:rPr>
              <a:t>Gestión docente · currículum · coordinación académica</a:t>
            </a:r>
            <a:endParaRPr lang="en-US" sz="1070" dirty="0"/>
          </a:p>
        </p:txBody>
      </p:sp>
      <p:sp>
        <p:nvSpPr>
          <p:cNvPr id="17" name="Text 15"/>
          <p:cNvSpPr/>
          <p:nvPr/>
        </p:nvSpPr>
        <p:spPr>
          <a:xfrm>
            <a:off x="4800600" y="150876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071A2F"/>
                </a:solidFill>
              </a:rPr>
              <a:t>Problemas asociados</a:t>
            </a:r>
            <a:endParaRPr lang="en-US" sz="1900" dirty="0"/>
          </a:p>
        </p:txBody>
      </p:sp>
      <p:sp>
        <p:nvSpPr>
          <p:cNvPr id="18" name="Shape 16"/>
          <p:cNvSpPr/>
          <p:nvPr/>
        </p:nvSpPr>
        <p:spPr>
          <a:xfrm>
            <a:off x="4800600" y="1965960"/>
            <a:ext cx="672084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9" name="Text 17"/>
          <p:cNvSpPr/>
          <p:nvPr/>
        </p:nvSpPr>
        <p:spPr>
          <a:xfrm>
            <a:off x="5074920" y="2084832"/>
            <a:ext cx="2651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71A2F"/>
                </a:solidFill>
              </a:rPr>
              <a:t>Independencia técnica limitada</a:t>
            </a:r>
            <a:endParaRPr lang="en-US" sz="1350" dirty="0"/>
          </a:p>
        </p:txBody>
      </p:sp>
      <p:sp>
        <p:nvSpPr>
          <p:cNvPr id="20" name="Text 18"/>
          <p:cNvSpPr/>
          <p:nvPr/>
        </p:nvSpPr>
        <p:spPr>
          <a:xfrm>
            <a:off x="7909560" y="2170466"/>
            <a:ext cx="3429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C2430"/>
                </a:solidFill>
              </a:rPr>
              <a:t>La unidad evalúa procesos del mismo departamento que la contiene.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4800600" y="2734056"/>
            <a:ext cx="6720840" cy="621792"/>
          </a:xfrm>
          <a:prstGeom prst="roundRect">
            <a:avLst>
              <a:gd name="adj" fmla="val 11765"/>
            </a:avLst>
          </a:prstGeom>
          <a:solidFill>
            <a:srgbClr val="F8FAFC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2" name="Text 20"/>
          <p:cNvSpPr/>
          <p:nvPr/>
        </p:nvSpPr>
        <p:spPr>
          <a:xfrm>
            <a:off x="5074920" y="2852928"/>
            <a:ext cx="2651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71A2F"/>
                </a:solidFill>
              </a:rPr>
              <a:t>Rol </a:t>
            </a:r>
            <a:r>
              <a:rPr lang="en-US" sz="1350" b="1" dirty="0" err="1">
                <a:solidFill>
                  <a:srgbClr val="071A2F"/>
                </a:solidFill>
              </a:rPr>
              <a:t>táctico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7909560" y="2938562"/>
            <a:ext cx="3429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C2430"/>
                </a:solidFill>
              </a:rPr>
              <a:t>La operación diaria desplaza análisis, auditoría y seguimiento.</a:t>
            </a:r>
            <a:endParaRPr lang="en-US" sz="1100" dirty="0"/>
          </a:p>
        </p:txBody>
      </p:sp>
      <p:sp>
        <p:nvSpPr>
          <p:cNvPr id="27" name="Shape 25"/>
          <p:cNvSpPr/>
          <p:nvPr/>
        </p:nvSpPr>
        <p:spPr>
          <a:xfrm>
            <a:off x="4800600" y="3456433"/>
            <a:ext cx="6720840" cy="621792"/>
          </a:xfrm>
          <a:prstGeom prst="roundRect">
            <a:avLst>
              <a:gd name="adj" fmla="val 11765"/>
            </a:avLst>
          </a:prstGeom>
          <a:solidFill>
            <a:srgbClr val="F8FAFC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8" name="Text 26"/>
          <p:cNvSpPr/>
          <p:nvPr/>
        </p:nvSpPr>
        <p:spPr>
          <a:xfrm>
            <a:off x="5074920" y="3575305"/>
            <a:ext cx="2651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71A2F"/>
                </a:solidFill>
              </a:rPr>
              <a:t>Mejora reactiva</a:t>
            </a:r>
            <a:endParaRPr lang="en-US" sz="1350" dirty="0"/>
          </a:p>
        </p:txBody>
      </p:sp>
      <p:sp>
        <p:nvSpPr>
          <p:cNvPr id="29" name="Text 27"/>
          <p:cNvSpPr/>
          <p:nvPr/>
        </p:nvSpPr>
        <p:spPr>
          <a:xfrm>
            <a:off x="7909560" y="3660939"/>
            <a:ext cx="3429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C2430"/>
                </a:solidFill>
              </a:rPr>
              <a:t>Planes de acción nacen tarde y sin trazabilidad suficiente.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4800600" y="4224529"/>
            <a:ext cx="6720840" cy="621792"/>
          </a:xfrm>
          <a:prstGeom prst="roundRect">
            <a:avLst>
              <a:gd name="adj" fmla="val 11765"/>
            </a:avLst>
          </a:prstGeom>
          <a:solidFill>
            <a:srgbClr val="FFFFFF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1" name="Text 29"/>
          <p:cNvSpPr/>
          <p:nvPr/>
        </p:nvSpPr>
        <p:spPr>
          <a:xfrm>
            <a:off x="5074920" y="4343401"/>
            <a:ext cx="2651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71A2F"/>
                </a:solidFill>
              </a:rPr>
              <a:t>Baja mirada sistémica</a:t>
            </a:r>
            <a:endParaRPr lang="en-US" sz="1350" dirty="0"/>
          </a:p>
        </p:txBody>
      </p:sp>
      <p:sp>
        <p:nvSpPr>
          <p:cNvPr id="32" name="Text 30"/>
          <p:cNvSpPr/>
          <p:nvPr/>
        </p:nvSpPr>
        <p:spPr>
          <a:xfrm>
            <a:off x="7909560" y="4429035"/>
            <a:ext cx="3429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100" dirty="0">
                <a:solidFill>
                  <a:srgbClr val="1C2430"/>
                </a:solidFill>
              </a:rPr>
              <a:t>Cuesta integrar docencia, resultados, riesgos y brechas institucionales.</a:t>
            </a:r>
            <a:endParaRPr lang="en-US" sz="1100" dirty="0"/>
          </a:p>
        </p:txBody>
      </p:sp>
      <p:sp>
        <p:nvSpPr>
          <p:cNvPr id="33" name="Shape 31"/>
          <p:cNvSpPr/>
          <p:nvPr/>
        </p:nvSpPr>
        <p:spPr>
          <a:xfrm>
            <a:off x="4800600" y="5102352"/>
            <a:ext cx="6720840" cy="621792"/>
          </a:xfrm>
          <a:prstGeom prst="roundRect">
            <a:avLst>
              <a:gd name="adj" fmla="val 22222"/>
            </a:avLst>
          </a:prstGeom>
          <a:solidFill>
            <a:srgbClr val="071A2F"/>
          </a:solidFill>
          <a:ln w="10160">
            <a:solidFill>
              <a:srgbClr val="071A2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4" name="Text 32"/>
          <p:cNvSpPr/>
          <p:nvPr/>
        </p:nvSpPr>
        <p:spPr>
          <a:xfrm>
            <a:off x="5029200" y="5202936"/>
            <a:ext cx="6263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Conclusión ejecutiva: se </a:t>
            </a:r>
            <a:r>
              <a:rPr lang="en-US" sz="1200" b="1" dirty="0" err="1">
                <a:solidFill>
                  <a:srgbClr val="FFFFFF"/>
                </a:solidFill>
              </a:rPr>
              <a:t>confunde</a:t>
            </a:r>
            <a:r>
              <a:rPr lang="en-US" sz="1200" b="1" dirty="0">
                <a:solidFill>
                  <a:srgbClr val="FFFFFF"/>
                </a:solidFill>
              </a:rPr>
              <a:t> </a:t>
            </a:r>
            <a:r>
              <a:rPr lang="en-US" sz="1200" b="1" dirty="0" err="1">
                <a:solidFill>
                  <a:srgbClr val="FFFFFF"/>
                </a:solidFill>
              </a:rPr>
              <a:t>rol</a:t>
            </a:r>
            <a:r>
              <a:rPr lang="en-US" sz="1200" b="1" dirty="0">
                <a:solidFill>
                  <a:srgbClr val="FFFFFF"/>
                </a:solidFill>
              </a:rPr>
              <a:t> UCA con UAC</a:t>
            </a:r>
            <a:endParaRPr lang="en-US" sz="1200" dirty="0"/>
          </a:p>
        </p:txBody>
      </p:sp>
      <p:sp>
        <p:nvSpPr>
          <p:cNvPr id="35" name="Text 33"/>
          <p:cNvSpPr/>
          <p:nvPr/>
        </p:nvSpPr>
        <p:spPr>
          <a:xfrm>
            <a:off x="11466576" y="6473952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sz="800" b="0">
                <a:solidFill>
                  <a:srgbClr val="071A2F"/>
                </a:solidFill>
              </a:rPr>
              <a:t>03</a:t>
            </a:r>
          </a:p>
        </p:txBody>
      </p:sp>
      <p:sp>
        <p:nvSpPr>
          <p:cNvPr id="36" name="Shape 6">
            <a:extLst>
              <a:ext uri="{FF2B5EF4-FFF2-40B4-BE49-F238E27FC236}">
                <a16:creationId xmlns:a16="http://schemas.microsoft.com/office/drawing/2014/main" id="{53C46F65-6202-84F7-FCD3-2858CF56D24E}"/>
              </a:ext>
            </a:extLst>
          </p:cNvPr>
          <p:cNvSpPr/>
          <p:nvPr/>
        </p:nvSpPr>
        <p:spPr>
          <a:xfrm>
            <a:off x="1042416" y="3163824"/>
            <a:ext cx="2871216" cy="585216"/>
          </a:xfrm>
          <a:prstGeom prst="roundRect">
            <a:avLst>
              <a:gd name="adj" fmla="val 12500"/>
            </a:avLst>
          </a:prstGeom>
          <a:solidFill>
            <a:srgbClr val="071A2F"/>
          </a:solidFill>
          <a:ln w="10160">
            <a:solidFill>
              <a:srgbClr val="071A2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 dirty="0"/>
          </a:p>
        </p:txBody>
      </p:sp>
      <p:sp>
        <p:nvSpPr>
          <p:cNvPr id="37" name="Text 7">
            <a:extLst>
              <a:ext uri="{FF2B5EF4-FFF2-40B4-BE49-F238E27FC236}">
                <a16:creationId xmlns:a16="http://schemas.microsoft.com/office/drawing/2014/main" id="{549FEBB8-3C44-224B-4B79-AAB68BFC618B}"/>
              </a:ext>
            </a:extLst>
          </p:cNvPr>
          <p:cNvSpPr/>
          <p:nvPr/>
        </p:nvSpPr>
        <p:spPr>
          <a:xfrm>
            <a:off x="1271016" y="3300984"/>
            <a:ext cx="2414016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</a:rPr>
              <a:t>JAA</a:t>
            </a:r>
            <a:endParaRPr lang="en-US" sz="1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" name="Text 2"/>
          <p:cNvSpPr/>
          <p:nvPr/>
        </p:nvSpPr>
        <p:spPr>
          <a:xfrm>
            <a:off x="502920" y="566928"/>
            <a:ext cx="104241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071A2F"/>
                </a:solidFill>
              </a:rPr>
              <a:t>Nuevo concepto: UAC Escuela Naval como organismo </a:t>
            </a:r>
            <a:r>
              <a:rPr lang="en-US" sz="2700" b="1" dirty="0" err="1">
                <a:solidFill>
                  <a:srgbClr val="071A2F"/>
                </a:solidFill>
              </a:rPr>
              <a:t>técnico</a:t>
            </a:r>
            <a:r>
              <a:rPr lang="en-US" sz="2700" b="1" dirty="0">
                <a:solidFill>
                  <a:srgbClr val="071A2F"/>
                </a:solidFill>
              </a:rPr>
              <a:t> </a:t>
            </a:r>
            <a:r>
              <a:rPr lang="en-US" sz="2700" b="1" dirty="0" err="1">
                <a:solidFill>
                  <a:srgbClr val="071A2F"/>
                </a:solidFill>
              </a:rPr>
              <a:t>asesor</a:t>
            </a:r>
            <a:r>
              <a:rPr lang="en-US" sz="2700" b="1" dirty="0">
                <a:solidFill>
                  <a:srgbClr val="071A2F"/>
                </a:solidFill>
              </a:rPr>
              <a:t> de la </a:t>
            </a:r>
            <a:r>
              <a:rPr lang="en-US" sz="2700" b="1" dirty="0" err="1">
                <a:solidFill>
                  <a:srgbClr val="071A2F"/>
                </a:solidFill>
              </a:rPr>
              <a:t>Dirección</a:t>
            </a:r>
            <a:r>
              <a:rPr lang="en-US" sz="2700" b="1" dirty="0">
                <a:solidFill>
                  <a:srgbClr val="071A2F"/>
                </a:solidFill>
              </a:rPr>
              <a:t> (Estado Mayor </a:t>
            </a:r>
            <a:r>
              <a:rPr lang="en-US" sz="2700" b="1" dirty="0" err="1">
                <a:solidFill>
                  <a:srgbClr val="071A2F"/>
                </a:solidFill>
              </a:rPr>
              <a:t>Educacional</a:t>
            </a:r>
            <a:r>
              <a:rPr lang="en-US" sz="2700" b="1" dirty="0">
                <a:solidFill>
                  <a:srgbClr val="071A2F"/>
                </a:solidFill>
              </a:rPr>
              <a:t>) </a:t>
            </a:r>
            <a:endParaRPr lang="en-US" sz="2700" dirty="0"/>
          </a:p>
        </p:txBody>
      </p:sp>
      <p:sp>
        <p:nvSpPr>
          <p:cNvPr id="5" name="Shape 3"/>
          <p:cNvSpPr/>
          <p:nvPr/>
        </p:nvSpPr>
        <p:spPr>
          <a:xfrm>
            <a:off x="502920" y="1133856"/>
            <a:ext cx="11155680" cy="0"/>
          </a:xfrm>
          <a:prstGeom prst="line">
            <a:avLst/>
          </a:prstGeom>
          <a:noFill/>
          <a:ln w="11430">
            <a:solidFill>
              <a:srgbClr val="D7DDE3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" name="Text 4"/>
          <p:cNvSpPr/>
          <p:nvPr/>
        </p:nvSpPr>
        <p:spPr>
          <a:xfrm>
            <a:off x="594359" y="1353312"/>
            <a:ext cx="1159733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620" dirty="0">
                <a:solidFill>
                  <a:srgbClr val="1C2430"/>
                </a:solidFill>
              </a:rPr>
              <a:t>La nueva UAC conduce el sistema interno de aseguramiento de la calidad: integra información, evalúa el sistema formativo, identifica riesgos y brechas, propone cursos de acción, coordina planes de mejora y verifica su efectividad.</a:t>
            </a:r>
            <a:endParaRPr lang="en-US" sz="1620" dirty="0"/>
          </a:p>
        </p:txBody>
      </p:sp>
      <p:sp>
        <p:nvSpPr>
          <p:cNvPr id="7" name="Shape 5"/>
          <p:cNvSpPr/>
          <p:nvPr/>
        </p:nvSpPr>
        <p:spPr>
          <a:xfrm>
            <a:off x="1828800" y="3703320"/>
            <a:ext cx="8503920" cy="0"/>
          </a:xfrm>
          <a:prstGeom prst="line">
            <a:avLst/>
          </a:prstGeom>
          <a:noFill/>
          <a:ln w="25400">
            <a:solidFill>
              <a:srgbClr val="CAD4DE"/>
            </a:solidFill>
            <a:prstDash val="solid"/>
            <a:headEnd type="none"/>
            <a:tailEnd type="none"/>
          </a:ln>
        </p:spPr>
        <p:txBody>
          <a:bodyPr/>
          <a:lstStyle/>
          <a:p>
            <a:endParaRPr lang="es-ES_tradnl"/>
          </a:p>
        </p:txBody>
      </p:sp>
      <p:sp>
        <p:nvSpPr>
          <p:cNvPr id="8" name="Shape 6"/>
          <p:cNvSpPr/>
          <p:nvPr/>
        </p:nvSpPr>
        <p:spPr>
          <a:xfrm>
            <a:off x="1051560" y="3035808"/>
            <a:ext cx="1097280" cy="1097280"/>
          </a:xfrm>
          <a:prstGeom prst="ellipse">
            <a:avLst/>
          </a:prstGeom>
          <a:solidFill>
            <a:srgbClr val="1F5B89"/>
          </a:solidFill>
          <a:ln w="12700">
            <a:solidFill>
              <a:srgbClr val="1F5B89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731520" y="4270248"/>
            <a:ext cx="17373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71A2F"/>
                </a:solidFill>
              </a:rPr>
              <a:t>Medir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640080" y="4544568"/>
            <a:ext cx="1920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Evidencia</a:t>
            </a:r>
            <a:endParaRPr lang="en-US" sz="1080" dirty="0"/>
          </a:p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indicadores</a:t>
            </a:r>
            <a:endParaRPr lang="en-US" sz="1080" dirty="0"/>
          </a:p>
        </p:txBody>
      </p:sp>
      <p:sp>
        <p:nvSpPr>
          <p:cNvPr id="11" name="Shape 9"/>
          <p:cNvSpPr/>
          <p:nvPr/>
        </p:nvSpPr>
        <p:spPr>
          <a:xfrm>
            <a:off x="3246120" y="3035808"/>
            <a:ext cx="1097280" cy="1097280"/>
          </a:xfrm>
          <a:prstGeom prst="ellipse">
            <a:avLst/>
          </a:prstGeom>
          <a:solidFill>
            <a:srgbClr val="0E2C4A"/>
          </a:solidFill>
          <a:ln w="12700">
            <a:solidFill>
              <a:srgbClr val="0E2C4A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2" name="Text 10"/>
          <p:cNvSpPr/>
          <p:nvPr/>
        </p:nvSpPr>
        <p:spPr>
          <a:xfrm>
            <a:off x="2926080" y="4270248"/>
            <a:ext cx="17373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71A2F"/>
                </a:solidFill>
              </a:rPr>
              <a:t>Analizar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2834640" y="4544568"/>
            <a:ext cx="1920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Brechas</a:t>
            </a:r>
            <a:endParaRPr lang="en-US" sz="1080" dirty="0"/>
          </a:p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y riesgos</a:t>
            </a:r>
            <a:endParaRPr lang="en-US" sz="1080" dirty="0"/>
          </a:p>
        </p:txBody>
      </p:sp>
      <p:sp>
        <p:nvSpPr>
          <p:cNvPr id="14" name="Shape 12"/>
          <p:cNvSpPr/>
          <p:nvPr/>
        </p:nvSpPr>
        <p:spPr>
          <a:xfrm>
            <a:off x="5440680" y="3035808"/>
            <a:ext cx="1097280" cy="1097280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5" name="Text 13"/>
          <p:cNvSpPr/>
          <p:nvPr/>
        </p:nvSpPr>
        <p:spPr>
          <a:xfrm>
            <a:off x="5120640" y="4270248"/>
            <a:ext cx="17373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71A2F"/>
                </a:solidFill>
              </a:rPr>
              <a:t>Planificar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5029200" y="4544568"/>
            <a:ext cx="1920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Cursos de acción</a:t>
            </a:r>
            <a:endParaRPr lang="en-US" sz="1080" dirty="0"/>
          </a:p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y mejora</a:t>
            </a:r>
            <a:endParaRPr lang="en-US" sz="1080" dirty="0"/>
          </a:p>
        </p:txBody>
      </p:sp>
      <p:sp>
        <p:nvSpPr>
          <p:cNvPr id="17" name="Shape 15"/>
          <p:cNvSpPr/>
          <p:nvPr/>
        </p:nvSpPr>
        <p:spPr>
          <a:xfrm>
            <a:off x="7635240" y="3035808"/>
            <a:ext cx="1097280" cy="1097280"/>
          </a:xfrm>
          <a:prstGeom prst="ellipse">
            <a:avLst/>
          </a:prstGeom>
          <a:solidFill>
            <a:srgbClr val="0E2C4A"/>
          </a:solidFill>
          <a:ln w="12700">
            <a:solidFill>
              <a:srgbClr val="0E2C4A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8" name="Text 16"/>
          <p:cNvSpPr/>
          <p:nvPr/>
        </p:nvSpPr>
        <p:spPr>
          <a:xfrm>
            <a:off x="7315200" y="4270248"/>
            <a:ext cx="17373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71A2F"/>
                </a:solidFill>
              </a:rPr>
              <a:t>Supervisar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7223760" y="4544568"/>
            <a:ext cx="1920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Ejecución</a:t>
            </a:r>
            <a:endParaRPr lang="en-US" sz="1080" dirty="0"/>
          </a:p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y trazabilidad</a:t>
            </a:r>
            <a:endParaRPr lang="en-US" sz="1080" dirty="0"/>
          </a:p>
        </p:txBody>
      </p:sp>
      <p:sp>
        <p:nvSpPr>
          <p:cNvPr id="20" name="Shape 18"/>
          <p:cNvSpPr/>
          <p:nvPr/>
        </p:nvSpPr>
        <p:spPr>
          <a:xfrm>
            <a:off x="9829800" y="3035808"/>
            <a:ext cx="1097280" cy="1097280"/>
          </a:xfrm>
          <a:prstGeom prst="ellipse">
            <a:avLst/>
          </a:prstGeom>
          <a:solidFill>
            <a:srgbClr val="386A4F"/>
          </a:solidFill>
          <a:ln w="12700">
            <a:solidFill>
              <a:srgbClr val="386A4F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1" name="Text 19"/>
          <p:cNvSpPr/>
          <p:nvPr/>
        </p:nvSpPr>
        <p:spPr>
          <a:xfrm>
            <a:off x="9509760" y="4270248"/>
            <a:ext cx="17373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071A2F"/>
                </a:solidFill>
              </a:rPr>
              <a:t>Auditar / Mejorar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9418320" y="4544568"/>
            <a:ext cx="1920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Efectividad</a:t>
            </a:r>
            <a:endParaRPr lang="en-US" sz="1080" dirty="0"/>
          </a:p>
          <a:p>
            <a:pPr marL="0" indent="0" algn="ctr">
              <a:buNone/>
            </a:pPr>
            <a:r>
              <a:rPr lang="en-US" sz="1080" dirty="0">
                <a:solidFill>
                  <a:srgbClr val="5C6775"/>
                </a:solidFill>
              </a:rPr>
              <a:t>y aprendizaje</a:t>
            </a:r>
            <a:endParaRPr lang="en-US" sz="1080" dirty="0"/>
          </a:p>
        </p:txBody>
      </p:sp>
      <p:sp>
        <p:nvSpPr>
          <p:cNvPr id="23" name="Shape 21"/>
          <p:cNvSpPr/>
          <p:nvPr/>
        </p:nvSpPr>
        <p:spPr>
          <a:xfrm>
            <a:off x="3849624" y="1938527"/>
            <a:ext cx="3566160" cy="530352"/>
          </a:xfrm>
          <a:prstGeom prst="roundRect">
            <a:avLst>
              <a:gd name="adj" fmla="val 13793"/>
            </a:avLst>
          </a:prstGeom>
          <a:solidFill>
            <a:srgbClr val="071A2F"/>
          </a:solidFill>
          <a:ln w="10160">
            <a:solidFill>
              <a:srgbClr val="071A2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4" name="Text 22"/>
          <p:cNvSpPr/>
          <p:nvPr/>
        </p:nvSpPr>
        <p:spPr>
          <a:xfrm>
            <a:off x="4270248" y="2103119"/>
            <a:ext cx="27432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</a:rPr>
              <a:t>UAC Escuela Naval</a:t>
            </a:r>
            <a:endParaRPr lang="en-US" sz="1700" dirty="0"/>
          </a:p>
        </p:txBody>
      </p:sp>
      <p:sp>
        <p:nvSpPr>
          <p:cNvPr id="25" name="Text 23"/>
          <p:cNvSpPr/>
          <p:nvPr/>
        </p:nvSpPr>
        <p:spPr>
          <a:xfrm>
            <a:off x="2417064" y="2606039"/>
            <a:ext cx="64008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30" b="1" dirty="0">
                <a:solidFill>
                  <a:srgbClr val="1C2430"/>
                </a:solidFill>
              </a:rPr>
              <a:t>No reemplaza la </a:t>
            </a:r>
            <a:r>
              <a:rPr lang="en-US" sz="1230" b="1" dirty="0" err="1">
                <a:solidFill>
                  <a:srgbClr val="1C2430"/>
                </a:solidFill>
              </a:rPr>
              <a:t>conducción</a:t>
            </a:r>
            <a:r>
              <a:rPr lang="en-US" sz="1230" b="1" dirty="0">
                <a:solidFill>
                  <a:srgbClr val="1C2430"/>
                </a:solidFill>
              </a:rPr>
              <a:t> educative UCA-CEF</a:t>
            </a:r>
            <a:endParaRPr lang="en-US" sz="1230" b="1" dirty="0"/>
          </a:p>
        </p:txBody>
      </p:sp>
      <p:sp>
        <p:nvSpPr>
          <p:cNvPr id="30" name="Shape 28"/>
          <p:cNvSpPr/>
          <p:nvPr/>
        </p:nvSpPr>
        <p:spPr>
          <a:xfrm>
            <a:off x="3246120" y="5431536"/>
            <a:ext cx="1508760" cy="292608"/>
          </a:xfrm>
          <a:prstGeom prst="roundRect">
            <a:avLst>
              <a:gd name="adj" fmla="val 18750"/>
            </a:avLst>
          </a:prstGeom>
          <a:solidFill>
            <a:srgbClr val="C9A227"/>
          </a:solidFill>
          <a:ln w="12700">
            <a:solidFill>
              <a:srgbClr val="C9A22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 sz="3600"/>
          </a:p>
        </p:txBody>
      </p:sp>
      <p:sp>
        <p:nvSpPr>
          <p:cNvPr id="31" name="Text 29"/>
          <p:cNvSpPr/>
          <p:nvPr/>
        </p:nvSpPr>
        <p:spPr>
          <a:xfrm>
            <a:off x="3420925" y="5527548"/>
            <a:ext cx="1289304" cy="100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71A2F"/>
                </a:solidFill>
              </a:rPr>
              <a:t>Mejora continua</a:t>
            </a:r>
            <a:endParaRPr lang="en-US" sz="1200" dirty="0"/>
          </a:p>
        </p:txBody>
      </p:sp>
      <p:sp>
        <p:nvSpPr>
          <p:cNvPr id="32" name="Shape 30"/>
          <p:cNvSpPr/>
          <p:nvPr/>
        </p:nvSpPr>
        <p:spPr>
          <a:xfrm>
            <a:off x="5029200" y="5431536"/>
            <a:ext cx="1600200" cy="292608"/>
          </a:xfrm>
          <a:prstGeom prst="roundRect">
            <a:avLst>
              <a:gd name="adj" fmla="val 18750"/>
            </a:avLst>
          </a:prstGeom>
          <a:solidFill>
            <a:srgbClr val="E9EEF4"/>
          </a:solidFill>
          <a:ln w="12700">
            <a:solidFill>
              <a:srgbClr val="E9EEF4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 sz="3600"/>
          </a:p>
        </p:txBody>
      </p:sp>
      <p:sp>
        <p:nvSpPr>
          <p:cNvPr id="33" name="Text 31"/>
          <p:cNvSpPr/>
          <p:nvPr/>
        </p:nvSpPr>
        <p:spPr>
          <a:xfrm>
            <a:off x="5167884" y="5536158"/>
            <a:ext cx="1380744" cy="100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71A2F"/>
                </a:solidFill>
              </a:rPr>
              <a:t>Auditoría efectiva</a:t>
            </a:r>
            <a:endParaRPr lang="en-US" sz="1200" dirty="0"/>
          </a:p>
        </p:txBody>
      </p:sp>
      <p:sp>
        <p:nvSpPr>
          <p:cNvPr id="34" name="Shape 32"/>
          <p:cNvSpPr/>
          <p:nvPr/>
        </p:nvSpPr>
        <p:spPr>
          <a:xfrm>
            <a:off x="6931152" y="5431536"/>
            <a:ext cx="1737360" cy="292608"/>
          </a:xfrm>
          <a:prstGeom prst="roundRect">
            <a:avLst>
              <a:gd name="adj" fmla="val 18750"/>
            </a:avLst>
          </a:prstGeom>
          <a:solidFill>
            <a:srgbClr val="C9A227"/>
          </a:solidFill>
          <a:ln w="12700">
            <a:solidFill>
              <a:srgbClr val="C9A22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 sz="3600"/>
          </a:p>
        </p:txBody>
      </p:sp>
      <p:sp>
        <p:nvSpPr>
          <p:cNvPr id="35" name="Text 33"/>
          <p:cNvSpPr/>
          <p:nvPr/>
        </p:nvSpPr>
        <p:spPr>
          <a:xfrm>
            <a:off x="7065264" y="5527548"/>
            <a:ext cx="1517904" cy="100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0000"/>
                </a:solidFill>
              </a:rPr>
              <a:t>Decisión informada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36" name="Text 34"/>
          <p:cNvSpPr/>
          <p:nvPr/>
        </p:nvSpPr>
        <p:spPr>
          <a:xfrm>
            <a:off x="11466576" y="6473952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sz="800" b="0">
                <a:solidFill>
                  <a:srgbClr val="071A2F"/>
                </a:solidFill>
              </a:rPr>
              <a:t>04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4" name="Text 2"/>
          <p:cNvSpPr/>
          <p:nvPr/>
        </p:nvSpPr>
        <p:spPr>
          <a:xfrm>
            <a:off x="502920" y="566928"/>
            <a:ext cx="104241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071A2F"/>
                </a:solidFill>
              </a:rPr>
              <a:t>Funciones y subfunciones por área</a:t>
            </a:r>
            <a:endParaRPr lang="en-US" sz="2700" dirty="0"/>
          </a:p>
        </p:txBody>
      </p:sp>
      <p:sp>
        <p:nvSpPr>
          <p:cNvPr id="5" name="Shape 3"/>
          <p:cNvSpPr/>
          <p:nvPr/>
        </p:nvSpPr>
        <p:spPr>
          <a:xfrm>
            <a:off x="502920" y="1133856"/>
            <a:ext cx="11155680" cy="0"/>
          </a:xfrm>
          <a:prstGeom prst="line">
            <a:avLst/>
          </a:prstGeom>
          <a:noFill/>
          <a:ln w="11430">
            <a:solidFill>
              <a:srgbClr val="D7DDE3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" name="Shape 4"/>
          <p:cNvSpPr/>
          <p:nvPr/>
        </p:nvSpPr>
        <p:spPr>
          <a:xfrm>
            <a:off x="594360" y="1371600"/>
            <a:ext cx="2121408" cy="4526280"/>
          </a:xfrm>
          <a:prstGeom prst="roundRect">
            <a:avLst>
              <a:gd name="adj" fmla="val 3448"/>
            </a:avLst>
          </a:prstGeom>
          <a:solidFill>
            <a:srgbClr val="F8FAFC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7" name="Shape 5"/>
          <p:cNvSpPr/>
          <p:nvPr/>
        </p:nvSpPr>
        <p:spPr>
          <a:xfrm>
            <a:off x="594360" y="1371600"/>
            <a:ext cx="2121408" cy="118872"/>
          </a:xfrm>
          <a:prstGeom prst="rect">
            <a:avLst/>
          </a:prstGeom>
          <a:solidFill>
            <a:srgbClr val="C9A227"/>
          </a:solidFill>
          <a:ln w="10160">
            <a:solidFill>
              <a:srgbClr val="C9A22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" name="Text 6"/>
          <p:cNvSpPr/>
          <p:nvPr/>
        </p:nvSpPr>
        <p:spPr>
          <a:xfrm>
            <a:off x="740664" y="1664208"/>
            <a:ext cx="18288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071A2F"/>
                </a:solidFill>
              </a:rPr>
              <a:t>Jefatura UAC</a:t>
            </a:r>
            <a:endParaRPr lang="en-US" sz="1430" dirty="0"/>
          </a:p>
        </p:txBody>
      </p:sp>
      <p:sp>
        <p:nvSpPr>
          <p:cNvPr id="9" name="Shape 7"/>
          <p:cNvSpPr/>
          <p:nvPr/>
        </p:nvSpPr>
        <p:spPr>
          <a:xfrm>
            <a:off x="822960" y="2359152"/>
            <a:ext cx="1664208" cy="0"/>
          </a:xfrm>
          <a:prstGeom prst="line">
            <a:avLst/>
          </a:prstGeom>
          <a:noFill/>
          <a:ln w="10160">
            <a:solidFill>
              <a:srgbClr val="D7DDE3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0" name="Text 8"/>
          <p:cNvSpPr/>
          <p:nvPr/>
        </p:nvSpPr>
        <p:spPr>
          <a:xfrm>
            <a:off x="758952" y="2606040"/>
            <a:ext cx="1792224" cy="23317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1C2430"/>
                </a:solidFill>
              </a:rPr>
              <a:t>Asesorar al Director y </a:t>
            </a:r>
            <a:r>
              <a:rPr lang="en-US" sz="1220" dirty="0" err="1">
                <a:solidFill>
                  <a:srgbClr val="1C2430"/>
                </a:solidFill>
              </a:rPr>
              <a:t>liderazgo</a:t>
            </a:r>
            <a:r>
              <a:rPr lang="en-US" sz="1220" dirty="0">
                <a:solidFill>
                  <a:srgbClr val="1C2430"/>
                </a:solidFill>
              </a:rPr>
              <a:t> </a:t>
            </a:r>
            <a:r>
              <a:rPr lang="en-US" sz="1220" dirty="0" err="1">
                <a:solidFill>
                  <a:srgbClr val="1C2430"/>
                </a:solidFill>
              </a:rPr>
              <a:t>educacional</a:t>
            </a:r>
            <a:r>
              <a:rPr lang="en-US" sz="1220" dirty="0">
                <a:solidFill>
                  <a:srgbClr val="1C2430"/>
                </a:solidFill>
              </a:rPr>
              <a:t>; priorizar riesgos; emitir reportes ejecutivos; coordinar planes de mejora; resguardar trazabilidad del SIAC.</a:t>
            </a:r>
            <a:endParaRPr lang="en-US" sz="1220" dirty="0"/>
          </a:p>
        </p:txBody>
      </p:sp>
      <p:sp>
        <p:nvSpPr>
          <p:cNvPr id="11" name="Shape 9"/>
          <p:cNvSpPr/>
          <p:nvPr/>
        </p:nvSpPr>
        <p:spPr>
          <a:xfrm>
            <a:off x="2843784" y="1371600"/>
            <a:ext cx="2121408" cy="4526280"/>
          </a:xfrm>
          <a:prstGeom prst="roundRect">
            <a:avLst>
              <a:gd name="adj" fmla="val 3448"/>
            </a:avLst>
          </a:prstGeom>
          <a:solidFill>
            <a:srgbClr val="FFFFFF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2" name="Shape 10"/>
          <p:cNvSpPr/>
          <p:nvPr/>
        </p:nvSpPr>
        <p:spPr>
          <a:xfrm>
            <a:off x="2843784" y="1371600"/>
            <a:ext cx="2121408" cy="118872"/>
          </a:xfrm>
          <a:prstGeom prst="rect">
            <a:avLst/>
          </a:prstGeom>
          <a:solidFill>
            <a:srgbClr val="0E2C4A"/>
          </a:solidFill>
          <a:ln w="10160">
            <a:solidFill>
              <a:srgbClr val="0E2C4A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3" name="Text 11"/>
          <p:cNvSpPr/>
          <p:nvPr/>
        </p:nvSpPr>
        <p:spPr>
          <a:xfrm>
            <a:off x="2990088" y="1664208"/>
            <a:ext cx="18288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071A2F"/>
                </a:solidFill>
              </a:rPr>
              <a:t>SIGA, información e indicadores</a:t>
            </a:r>
            <a:endParaRPr lang="en-US" sz="1430" dirty="0"/>
          </a:p>
        </p:txBody>
      </p:sp>
      <p:sp>
        <p:nvSpPr>
          <p:cNvPr id="14" name="Shape 12"/>
          <p:cNvSpPr/>
          <p:nvPr/>
        </p:nvSpPr>
        <p:spPr>
          <a:xfrm>
            <a:off x="3072384" y="2359152"/>
            <a:ext cx="1664208" cy="0"/>
          </a:xfrm>
          <a:prstGeom prst="line">
            <a:avLst/>
          </a:prstGeom>
          <a:noFill/>
          <a:ln w="10160">
            <a:solidFill>
              <a:srgbClr val="D7DDE3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5" name="Text 13"/>
          <p:cNvSpPr/>
          <p:nvPr/>
        </p:nvSpPr>
        <p:spPr>
          <a:xfrm>
            <a:off x="3008376" y="2606040"/>
            <a:ext cx="1792224" cy="23317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1C2430"/>
                </a:solidFill>
              </a:rPr>
              <a:t>Levantar datos; administrar evidencias; construir tableros; analizar tendencias académicas; entregar alertas tempranas y estudios estadísticos.</a:t>
            </a:r>
            <a:endParaRPr lang="en-US" sz="1220" dirty="0"/>
          </a:p>
        </p:txBody>
      </p:sp>
      <p:sp>
        <p:nvSpPr>
          <p:cNvPr id="16" name="Shape 14"/>
          <p:cNvSpPr/>
          <p:nvPr/>
        </p:nvSpPr>
        <p:spPr>
          <a:xfrm>
            <a:off x="5093208" y="1371600"/>
            <a:ext cx="2121408" cy="4526280"/>
          </a:xfrm>
          <a:prstGeom prst="roundRect">
            <a:avLst>
              <a:gd name="adj" fmla="val 3448"/>
            </a:avLst>
          </a:prstGeom>
          <a:solidFill>
            <a:srgbClr val="F8FAFC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7" name="Shape 15"/>
          <p:cNvSpPr/>
          <p:nvPr/>
        </p:nvSpPr>
        <p:spPr>
          <a:xfrm>
            <a:off x="5093208" y="1371600"/>
            <a:ext cx="2121408" cy="118872"/>
          </a:xfrm>
          <a:prstGeom prst="rect">
            <a:avLst/>
          </a:prstGeom>
          <a:solidFill>
            <a:srgbClr val="0E2C4A"/>
          </a:solidFill>
          <a:ln w="10160">
            <a:solidFill>
              <a:srgbClr val="0E2C4A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8" name="Text 16"/>
          <p:cNvSpPr/>
          <p:nvPr/>
        </p:nvSpPr>
        <p:spPr>
          <a:xfrm>
            <a:off x="5239512" y="1664208"/>
            <a:ext cx="18288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071A2F"/>
                </a:solidFill>
              </a:rPr>
              <a:t>Planificación y mejora continua</a:t>
            </a:r>
            <a:endParaRPr lang="en-US" sz="1430" dirty="0"/>
          </a:p>
        </p:txBody>
      </p:sp>
      <p:sp>
        <p:nvSpPr>
          <p:cNvPr id="19" name="Shape 17"/>
          <p:cNvSpPr/>
          <p:nvPr/>
        </p:nvSpPr>
        <p:spPr>
          <a:xfrm>
            <a:off x="5321808" y="2359152"/>
            <a:ext cx="1664208" cy="0"/>
          </a:xfrm>
          <a:prstGeom prst="line">
            <a:avLst/>
          </a:prstGeom>
          <a:noFill/>
          <a:ln w="10160">
            <a:solidFill>
              <a:srgbClr val="D7DDE3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0" name="Text 18"/>
          <p:cNvSpPr/>
          <p:nvPr/>
        </p:nvSpPr>
        <p:spPr>
          <a:xfrm>
            <a:off x="5257800" y="2606040"/>
            <a:ext cx="1792224" cy="23317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1C2430"/>
                </a:solidFill>
              </a:rPr>
              <a:t>Traducir brechas en planes; asignar responsables; definir hitos y métricas; supervisar avance; cerrar el ciclo de mejora con evidencia.</a:t>
            </a:r>
            <a:endParaRPr lang="en-US" sz="1220" dirty="0"/>
          </a:p>
        </p:txBody>
      </p:sp>
      <p:sp>
        <p:nvSpPr>
          <p:cNvPr id="21" name="Shape 19"/>
          <p:cNvSpPr/>
          <p:nvPr/>
        </p:nvSpPr>
        <p:spPr>
          <a:xfrm>
            <a:off x="7342632" y="1371600"/>
            <a:ext cx="2121408" cy="4526280"/>
          </a:xfrm>
          <a:prstGeom prst="roundRect">
            <a:avLst>
              <a:gd name="adj" fmla="val 3448"/>
            </a:avLst>
          </a:prstGeom>
          <a:solidFill>
            <a:srgbClr val="FFFFFF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2" name="Shape 20"/>
          <p:cNvSpPr/>
          <p:nvPr/>
        </p:nvSpPr>
        <p:spPr>
          <a:xfrm>
            <a:off x="7342632" y="1371600"/>
            <a:ext cx="2121408" cy="118872"/>
          </a:xfrm>
          <a:prstGeom prst="rect">
            <a:avLst/>
          </a:prstGeom>
          <a:solidFill>
            <a:srgbClr val="0E2C4A"/>
          </a:solidFill>
          <a:ln w="10160">
            <a:solidFill>
              <a:srgbClr val="0E2C4A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3" name="Text 21"/>
          <p:cNvSpPr/>
          <p:nvPr/>
        </p:nvSpPr>
        <p:spPr>
          <a:xfrm>
            <a:off x="7488936" y="1664208"/>
            <a:ext cx="18288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071A2F"/>
                </a:solidFill>
              </a:rPr>
              <a:t>Auditoría y evaluación institucional</a:t>
            </a:r>
            <a:endParaRPr lang="en-US" sz="1430" dirty="0"/>
          </a:p>
        </p:txBody>
      </p:sp>
      <p:sp>
        <p:nvSpPr>
          <p:cNvPr id="24" name="Shape 22"/>
          <p:cNvSpPr/>
          <p:nvPr/>
        </p:nvSpPr>
        <p:spPr>
          <a:xfrm>
            <a:off x="7571232" y="2359152"/>
            <a:ext cx="1664208" cy="0"/>
          </a:xfrm>
          <a:prstGeom prst="line">
            <a:avLst/>
          </a:prstGeom>
          <a:noFill/>
          <a:ln w="10160">
            <a:solidFill>
              <a:srgbClr val="D7DDE3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5" name="Text 23"/>
          <p:cNvSpPr/>
          <p:nvPr/>
        </p:nvSpPr>
        <p:spPr>
          <a:xfrm>
            <a:off x="7507224" y="2606040"/>
            <a:ext cx="1792224" cy="23317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1C2430"/>
                </a:solidFill>
              </a:rPr>
              <a:t>Programar auditorías internas; verificar cumplimiento curricular y normativo; evaluar efectividad de acciones; preparar insumos de acreditación.</a:t>
            </a:r>
            <a:endParaRPr lang="en-US" sz="1220" dirty="0"/>
          </a:p>
        </p:txBody>
      </p:sp>
      <p:sp>
        <p:nvSpPr>
          <p:cNvPr id="26" name="Shape 24"/>
          <p:cNvSpPr/>
          <p:nvPr/>
        </p:nvSpPr>
        <p:spPr>
          <a:xfrm>
            <a:off x="9592056" y="1371600"/>
            <a:ext cx="2121408" cy="4526280"/>
          </a:xfrm>
          <a:prstGeom prst="roundRect">
            <a:avLst>
              <a:gd name="adj" fmla="val 3448"/>
            </a:avLst>
          </a:prstGeom>
          <a:solidFill>
            <a:srgbClr val="F8FAFC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7" name="Shape 25"/>
          <p:cNvSpPr/>
          <p:nvPr/>
        </p:nvSpPr>
        <p:spPr>
          <a:xfrm>
            <a:off x="9592056" y="1371600"/>
            <a:ext cx="2121408" cy="118872"/>
          </a:xfrm>
          <a:prstGeom prst="rect">
            <a:avLst/>
          </a:prstGeom>
          <a:solidFill>
            <a:srgbClr val="0E2C4A"/>
          </a:solidFill>
          <a:ln w="10160">
            <a:solidFill>
              <a:srgbClr val="0E2C4A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8" name="Text 26"/>
          <p:cNvSpPr/>
          <p:nvPr/>
        </p:nvSpPr>
        <p:spPr>
          <a:xfrm>
            <a:off x="9738360" y="1664208"/>
            <a:ext cx="18288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430" b="1" dirty="0">
                <a:solidFill>
                  <a:srgbClr val="071A2F"/>
                </a:solidFill>
              </a:rPr>
              <a:t>Investigación y desarrollo curricular</a:t>
            </a:r>
            <a:endParaRPr lang="en-US" sz="1430" dirty="0"/>
          </a:p>
        </p:txBody>
      </p:sp>
      <p:sp>
        <p:nvSpPr>
          <p:cNvPr id="29" name="Shape 27"/>
          <p:cNvSpPr/>
          <p:nvPr/>
        </p:nvSpPr>
        <p:spPr>
          <a:xfrm>
            <a:off x="9820656" y="2359152"/>
            <a:ext cx="1664208" cy="0"/>
          </a:xfrm>
          <a:prstGeom prst="line">
            <a:avLst/>
          </a:prstGeom>
          <a:noFill/>
          <a:ln w="10160">
            <a:solidFill>
              <a:srgbClr val="D7DDE3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0" name="Text 28"/>
          <p:cNvSpPr/>
          <p:nvPr/>
        </p:nvSpPr>
        <p:spPr>
          <a:xfrm>
            <a:off x="9756648" y="2606040"/>
            <a:ext cx="1792224" cy="23317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220" dirty="0">
                <a:solidFill>
                  <a:srgbClr val="1C2430"/>
                </a:solidFill>
              </a:rPr>
              <a:t>Estudiar pertinencia </a:t>
            </a:r>
            <a:r>
              <a:rPr lang="en-US" sz="1220" dirty="0" err="1">
                <a:solidFill>
                  <a:srgbClr val="1C2430"/>
                </a:solidFill>
              </a:rPr>
              <a:t>formativa</a:t>
            </a:r>
            <a:r>
              <a:rPr lang="en-US" sz="1220" dirty="0">
                <a:solidFill>
                  <a:srgbClr val="1C2430"/>
                </a:solidFill>
              </a:rPr>
              <a:t>; </a:t>
            </a:r>
            <a:r>
              <a:rPr lang="en-US" sz="1220" dirty="0" err="1">
                <a:solidFill>
                  <a:srgbClr val="1C2430"/>
                </a:solidFill>
              </a:rPr>
              <a:t>satisfacción</a:t>
            </a:r>
            <a:r>
              <a:rPr lang="en-US" sz="1220" dirty="0">
                <a:solidFill>
                  <a:srgbClr val="1C2430"/>
                </a:solidFill>
              </a:rPr>
              <a:t> </a:t>
            </a:r>
            <a:r>
              <a:rPr lang="en-US" sz="1220" dirty="0" err="1">
                <a:solidFill>
                  <a:srgbClr val="1C2430"/>
                </a:solidFill>
              </a:rPr>
              <a:t>institucional</a:t>
            </a:r>
            <a:r>
              <a:rPr lang="en-US" sz="1220" dirty="0">
                <a:solidFill>
                  <a:srgbClr val="1C2430"/>
                </a:solidFill>
              </a:rPr>
              <a:t>; revisar RDA y perfiles; proponer ajustes curriculares; sistematizar lecciones aprendidas del proceso docente.</a:t>
            </a:r>
            <a:endParaRPr lang="en-US" sz="1220" dirty="0"/>
          </a:p>
        </p:txBody>
      </p:sp>
      <p:sp>
        <p:nvSpPr>
          <p:cNvPr id="31" name="Shape 29"/>
          <p:cNvSpPr/>
          <p:nvPr/>
        </p:nvSpPr>
        <p:spPr>
          <a:xfrm>
            <a:off x="594360" y="6080760"/>
            <a:ext cx="10652760" cy="347472"/>
          </a:xfrm>
          <a:prstGeom prst="roundRect">
            <a:avLst>
              <a:gd name="adj" fmla="val 21053"/>
            </a:avLst>
          </a:prstGeom>
          <a:solidFill>
            <a:srgbClr val="E8F1F8"/>
          </a:solidFill>
          <a:ln w="10160">
            <a:solidFill>
              <a:srgbClr val="E8F1F8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2" name="Text 30"/>
          <p:cNvSpPr/>
          <p:nvPr/>
        </p:nvSpPr>
        <p:spPr>
          <a:xfrm>
            <a:off x="822960" y="6199632"/>
            <a:ext cx="1001268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0" b="1" dirty="0">
                <a:solidFill>
                  <a:srgbClr val="071A2F"/>
                </a:solidFill>
              </a:rPr>
              <a:t>Producto esperado: una UAC que convierta datos dispersos en decisiones de mejora verificables.</a:t>
            </a:r>
            <a:endParaRPr lang="en-US" sz="1220" dirty="0"/>
          </a:p>
        </p:txBody>
      </p:sp>
      <p:sp>
        <p:nvSpPr>
          <p:cNvPr id="33" name="Text 31"/>
          <p:cNvSpPr/>
          <p:nvPr/>
        </p:nvSpPr>
        <p:spPr>
          <a:xfrm>
            <a:off x="11466576" y="6473952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sz="800" b="0">
                <a:solidFill>
                  <a:srgbClr val="071A2F"/>
                </a:solidFill>
              </a:rPr>
              <a:t>05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" name="Text 1"/>
          <p:cNvSpPr/>
          <p:nvPr/>
        </p:nvSpPr>
        <p:spPr>
          <a:xfrm>
            <a:off x="502920" y="329184"/>
            <a:ext cx="31089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C9A227"/>
                </a:solidFill>
              </a:rPr>
              <a:t>PROPUESTA EJECUTIVA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502920" y="566928"/>
            <a:ext cx="10424160" cy="4389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071A2F"/>
                </a:solidFill>
              </a:rPr>
              <a:t>Línea de tiempo para implementación</a:t>
            </a:r>
            <a:endParaRPr lang="en-US" sz="2700" dirty="0"/>
          </a:p>
        </p:txBody>
      </p:sp>
      <p:sp>
        <p:nvSpPr>
          <p:cNvPr id="5" name="Shape 3"/>
          <p:cNvSpPr/>
          <p:nvPr/>
        </p:nvSpPr>
        <p:spPr>
          <a:xfrm>
            <a:off x="502920" y="1133856"/>
            <a:ext cx="11155680" cy="0"/>
          </a:xfrm>
          <a:prstGeom prst="line">
            <a:avLst/>
          </a:prstGeom>
          <a:noFill/>
          <a:ln w="11430">
            <a:solidFill>
              <a:srgbClr val="D7DDE3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6" name="Text 4"/>
          <p:cNvSpPr/>
          <p:nvPr/>
        </p:nvSpPr>
        <p:spPr>
          <a:xfrm>
            <a:off x="594360" y="1307592"/>
            <a:ext cx="10789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100"/>
              <a:t>Implementación por hitos: diseñar, validar, poner en marcha, evaluar y normalizar la nueva UAC durante 2026.</a:t>
            </a:r>
          </a:p>
        </p:txBody>
      </p:sp>
      <p:sp>
        <p:nvSpPr>
          <p:cNvPr id="7" name="Shape 5"/>
          <p:cNvSpPr/>
          <p:nvPr/>
        </p:nvSpPr>
        <p:spPr>
          <a:xfrm>
            <a:off x="1347612" y="3337560"/>
            <a:ext cx="10149840" cy="0"/>
          </a:xfrm>
          <a:prstGeom prst="line">
            <a:avLst/>
          </a:prstGeom>
          <a:noFill/>
          <a:ln w="38100">
            <a:solidFill>
              <a:srgbClr val="CBD5DF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8" name="Shape 6"/>
          <p:cNvSpPr/>
          <p:nvPr/>
        </p:nvSpPr>
        <p:spPr>
          <a:xfrm>
            <a:off x="1417320" y="2999232"/>
            <a:ext cx="676656" cy="676656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9" name="Text 7"/>
          <p:cNvSpPr/>
          <p:nvPr/>
        </p:nvSpPr>
        <p:spPr>
          <a:xfrm>
            <a:off x="1439052" y="2578608"/>
            <a:ext cx="132588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r>
              <a:rPr sz="1000"/>
              <a:t>14 AGO 2026</a:t>
            </a:r>
          </a:p>
        </p:txBody>
      </p:sp>
      <p:sp>
        <p:nvSpPr>
          <p:cNvPr id="10" name="Shape 8"/>
          <p:cNvSpPr/>
          <p:nvPr/>
        </p:nvSpPr>
        <p:spPr>
          <a:xfrm>
            <a:off x="658368" y="3931920"/>
            <a:ext cx="2103120" cy="1481328"/>
          </a:xfrm>
          <a:prstGeom prst="roundRect">
            <a:avLst>
              <a:gd name="adj" fmla="val 4938"/>
            </a:avLst>
          </a:prstGeom>
          <a:solidFill>
            <a:srgbClr val="F8FAFC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1" name="Text 9"/>
          <p:cNvSpPr/>
          <p:nvPr/>
        </p:nvSpPr>
        <p:spPr>
          <a:xfrm>
            <a:off x="786384" y="4187952"/>
            <a:ext cx="184708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100"/>
              <a:t>Propuesta preliminar</a:t>
            </a:r>
          </a:p>
        </p:txBody>
      </p:sp>
      <p:sp>
        <p:nvSpPr>
          <p:cNvPr id="12" name="Text 10"/>
          <p:cNvSpPr/>
          <p:nvPr/>
        </p:nvSpPr>
        <p:spPr>
          <a:xfrm>
            <a:off x="795528" y="4553712"/>
            <a:ext cx="1828800" cy="49377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sz="950"/>
              <a:t>Remitir al Departamento V de la Dirección de Educación la propuesta de organización, funciones, dotación y funcionamiento.</a:t>
            </a:r>
          </a:p>
        </p:txBody>
      </p:sp>
      <p:sp>
        <p:nvSpPr>
          <p:cNvPr id="13" name="Shape 11"/>
          <p:cNvSpPr/>
          <p:nvPr/>
        </p:nvSpPr>
        <p:spPr>
          <a:xfrm>
            <a:off x="3685032" y="2999232"/>
            <a:ext cx="676656" cy="676656"/>
          </a:xfrm>
          <a:prstGeom prst="ellipse">
            <a:avLst/>
          </a:prstGeom>
          <a:solidFill>
            <a:srgbClr val="0E2C4A"/>
          </a:solidFill>
          <a:ln w="12700">
            <a:solidFill>
              <a:srgbClr val="0E2C4A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4" name="Text 12"/>
          <p:cNvSpPr/>
          <p:nvPr/>
        </p:nvSpPr>
        <p:spPr>
          <a:xfrm>
            <a:off x="3706764" y="2578608"/>
            <a:ext cx="132588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r>
              <a:rPr sz="1000"/>
              <a:t>12 SEP 2026</a:t>
            </a:r>
          </a:p>
        </p:txBody>
      </p:sp>
      <p:sp>
        <p:nvSpPr>
          <p:cNvPr id="15" name="Shape 13"/>
          <p:cNvSpPr/>
          <p:nvPr/>
        </p:nvSpPr>
        <p:spPr>
          <a:xfrm>
            <a:off x="2926080" y="3931920"/>
            <a:ext cx="2103120" cy="1481328"/>
          </a:xfrm>
          <a:prstGeom prst="roundRect">
            <a:avLst>
              <a:gd name="adj" fmla="val 4938"/>
            </a:avLst>
          </a:prstGeom>
          <a:solidFill>
            <a:srgbClr val="FFFFFF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6" name="Text 14"/>
          <p:cNvSpPr/>
          <p:nvPr/>
        </p:nvSpPr>
        <p:spPr>
          <a:xfrm>
            <a:off x="3054096" y="4187952"/>
            <a:ext cx="184708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100"/>
              <a:t>Aprobación final</a:t>
            </a:r>
          </a:p>
        </p:txBody>
      </p:sp>
      <p:sp>
        <p:nvSpPr>
          <p:cNvPr id="17" name="Text 15"/>
          <p:cNvSpPr/>
          <p:nvPr/>
        </p:nvSpPr>
        <p:spPr>
          <a:xfrm>
            <a:off x="3063240" y="4553712"/>
            <a:ext cx="1828800" cy="49377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sz="950"/>
              <a:t>Integrar observaciones técnicas y presentar a la Dirección de la Escuela Naval la propuesta definitiva para aprobación.</a:t>
            </a:r>
          </a:p>
        </p:txBody>
      </p:sp>
      <p:sp>
        <p:nvSpPr>
          <p:cNvPr id="18" name="Shape 16"/>
          <p:cNvSpPr/>
          <p:nvPr/>
        </p:nvSpPr>
        <p:spPr>
          <a:xfrm>
            <a:off x="5952744" y="2999232"/>
            <a:ext cx="676656" cy="676656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19" name="Text 17"/>
          <p:cNvSpPr/>
          <p:nvPr/>
        </p:nvSpPr>
        <p:spPr>
          <a:xfrm>
            <a:off x="5974476" y="2578608"/>
            <a:ext cx="132588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r>
              <a:rPr sz="1000"/>
              <a:t>16 OCT 2026</a:t>
            </a:r>
          </a:p>
        </p:txBody>
      </p:sp>
      <p:sp>
        <p:nvSpPr>
          <p:cNvPr id="20" name="Shape 18"/>
          <p:cNvSpPr/>
          <p:nvPr/>
        </p:nvSpPr>
        <p:spPr>
          <a:xfrm>
            <a:off x="5193792" y="3931920"/>
            <a:ext cx="2103120" cy="1481328"/>
          </a:xfrm>
          <a:prstGeom prst="roundRect">
            <a:avLst>
              <a:gd name="adj" fmla="val 4938"/>
            </a:avLst>
          </a:prstGeom>
          <a:solidFill>
            <a:srgbClr val="F8FAFC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1" name="Text 19"/>
          <p:cNvSpPr/>
          <p:nvPr/>
        </p:nvSpPr>
        <p:spPr>
          <a:xfrm>
            <a:off x="5321808" y="4187952"/>
            <a:ext cx="184708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100"/>
              <a:t>Puesta en marcha</a:t>
            </a:r>
          </a:p>
        </p:txBody>
      </p:sp>
      <p:sp>
        <p:nvSpPr>
          <p:cNvPr id="22" name="Text 20"/>
          <p:cNvSpPr/>
          <p:nvPr/>
        </p:nvSpPr>
        <p:spPr>
          <a:xfrm>
            <a:off x="5330952" y="4553712"/>
            <a:ext cx="1828800" cy="49377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sz="950"/>
              <a:t>Iniciar la nueva UAC y ejecutar el traspaso ordenado de responsabilidades, registros, evidencias y procesos.</a:t>
            </a:r>
          </a:p>
        </p:txBody>
      </p:sp>
      <p:sp>
        <p:nvSpPr>
          <p:cNvPr id="23" name="Shape 21"/>
          <p:cNvSpPr/>
          <p:nvPr/>
        </p:nvSpPr>
        <p:spPr>
          <a:xfrm>
            <a:off x="8220456" y="2999232"/>
            <a:ext cx="676656" cy="676656"/>
          </a:xfrm>
          <a:prstGeom prst="ellipse">
            <a:avLst/>
          </a:prstGeom>
          <a:solidFill>
            <a:srgbClr val="0E2C4A"/>
          </a:solidFill>
          <a:ln w="12700">
            <a:solidFill>
              <a:srgbClr val="0E2C4A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4" name="Text 22"/>
          <p:cNvSpPr/>
          <p:nvPr/>
        </p:nvSpPr>
        <p:spPr>
          <a:xfrm>
            <a:off x="8242188" y="2578608"/>
            <a:ext cx="132588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r>
              <a:rPr sz="1000"/>
              <a:t>27 NOV 2026</a:t>
            </a:r>
          </a:p>
        </p:txBody>
      </p:sp>
      <p:sp>
        <p:nvSpPr>
          <p:cNvPr id="25" name="Shape 23"/>
          <p:cNvSpPr/>
          <p:nvPr/>
        </p:nvSpPr>
        <p:spPr>
          <a:xfrm>
            <a:off x="7461504" y="3931920"/>
            <a:ext cx="2103120" cy="1481328"/>
          </a:xfrm>
          <a:prstGeom prst="roundRect">
            <a:avLst>
              <a:gd name="adj" fmla="val 4938"/>
            </a:avLst>
          </a:prstGeom>
          <a:solidFill>
            <a:srgbClr val="FFFFFF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6" name="Text 24"/>
          <p:cNvSpPr/>
          <p:nvPr/>
        </p:nvSpPr>
        <p:spPr>
          <a:xfrm>
            <a:off x="7589520" y="4187952"/>
            <a:ext cx="184708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100"/>
              <a:t>Evaluación inicial</a:t>
            </a:r>
          </a:p>
        </p:txBody>
      </p:sp>
      <p:sp>
        <p:nvSpPr>
          <p:cNvPr id="27" name="Text 25"/>
          <p:cNvSpPr/>
          <p:nvPr/>
        </p:nvSpPr>
        <p:spPr>
          <a:xfrm>
            <a:off x="7598664" y="4553712"/>
            <a:ext cx="1828800" cy="49377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sz="950"/>
              <a:t>Evaluar el primer mes de funcionamiento y proponer ajustes de estructura, responsabilidades o procedimientos.</a:t>
            </a:r>
          </a:p>
        </p:txBody>
      </p:sp>
      <p:sp>
        <p:nvSpPr>
          <p:cNvPr id="28" name="Shape 26"/>
          <p:cNvSpPr/>
          <p:nvPr/>
        </p:nvSpPr>
        <p:spPr>
          <a:xfrm>
            <a:off x="10488168" y="2999232"/>
            <a:ext cx="676656" cy="676656"/>
          </a:xfrm>
          <a:prstGeom prst="ellipse">
            <a:avLst/>
          </a:prstGeom>
          <a:solidFill>
            <a:srgbClr val="C9A227"/>
          </a:solidFill>
          <a:ln w="12700">
            <a:solidFill>
              <a:srgbClr val="C9A227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29" name="Text 27"/>
          <p:cNvSpPr/>
          <p:nvPr/>
        </p:nvSpPr>
        <p:spPr>
          <a:xfrm>
            <a:off x="10168128" y="2578608"/>
            <a:ext cx="132588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000"/>
              <a:t>11 DIC 2026</a:t>
            </a:r>
          </a:p>
        </p:txBody>
      </p:sp>
      <p:sp>
        <p:nvSpPr>
          <p:cNvPr id="30" name="Shape 28"/>
          <p:cNvSpPr/>
          <p:nvPr/>
        </p:nvSpPr>
        <p:spPr>
          <a:xfrm>
            <a:off x="9729216" y="3931920"/>
            <a:ext cx="2103120" cy="1481328"/>
          </a:xfrm>
          <a:prstGeom prst="roundRect">
            <a:avLst>
              <a:gd name="adj" fmla="val 4938"/>
            </a:avLst>
          </a:prstGeom>
          <a:solidFill>
            <a:srgbClr val="F8FAFC"/>
          </a:solidFill>
          <a:ln w="10160">
            <a:solidFill>
              <a:srgbClr val="D8E0E8"/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1" name="Text 29"/>
          <p:cNvSpPr/>
          <p:nvPr/>
        </p:nvSpPr>
        <p:spPr>
          <a:xfrm>
            <a:off x="9857232" y="4187952"/>
            <a:ext cx="184708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r>
              <a:rPr sz="1100"/>
              <a:t>Funcionamiento normal</a:t>
            </a:r>
          </a:p>
        </p:txBody>
      </p:sp>
      <p:sp>
        <p:nvSpPr>
          <p:cNvPr id="32" name="Text 30"/>
          <p:cNvSpPr/>
          <p:nvPr/>
        </p:nvSpPr>
        <p:spPr>
          <a:xfrm>
            <a:off x="9866376" y="4553712"/>
            <a:ext cx="1828800" cy="493776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r>
              <a:rPr sz="950"/>
              <a:t>Completar la normalización de la UAC e instalar su régimen regular de aseguramiento de la calidad.</a:t>
            </a:r>
          </a:p>
        </p:txBody>
      </p:sp>
      <p:sp>
        <p:nvSpPr>
          <p:cNvPr id="33" name="Shape 31"/>
          <p:cNvSpPr/>
          <p:nvPr/>
        </p:nvSpPr>
        <p:spPr>
          <a:xfrm>
            <a:off x="960120" y="5888736"/>
            <a:ext cx="10287000" cy="603504"/>
          </a:xfrm>
          <a:prstGeom prst="roundRect">
            <a:avLst>
              <a:gd name="adj" fmla="val 18605"/>
            </a:avLst>
          </a:prstGeom>
          <a:solidFill>
            <a:srgbClr val="071A2F"/>
          </a:solidFill>
          <a:ln w="10160">
            <a:solidFill>
              <a:srgbClr val="071A2F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s-ES_tradnl"/>
          </a:p>
        </p:txBody>
      </p:sp>
      <p:sp>
        <p:nvSpPr>
          <p:cNvPr id="34" name="Text 32"/>
          <p:cNvSpPr/>
          <p:nvPr/>
        </p:nvSpPr>
        <p:spPr>
          <a:xfrm>
            <a:off x="1353312" y="6076188"/>
            <a:ext cx="978408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r>
              <a:rPr sz="1400" b="0" dirty="0" err="1">
                <a:solidFill>
                  <a:srgbClr val="FFFFFF"/>
                </a:solidFill>
              </a:rPr>
              <a:t>Decisión</a:t>
            </a:r>
            <a:r>
              <a:rPr sz="1400" b="0" dirty="0">
                <a:solidFill>
                  <a:srgbClr val="FFFFFF"/>
                </a:solidFill>
              </a:rPr>
              <a:t> </a:t>
            </a:r>
            <a:r>
              <a:rPr sz="1400" b="0" dirty="0" err="1">
                <a:solidFill>
                  <a:srgbClr val="FFFFFF"/>
                </a:solidFill>
              </a:rPr>
              <a:t>solicitada</a:t>
            </a:r>
            <a:r>
              <a:rPr sz="1400" b="0" dirty="0">
                <a:solidFill>
                  <a:srgbClr val="FFFFFF"/>
                </a:solidFill>
              </a:rPr>
              <a:t> al Director: </a:t>
            </a:r>
            <a:r>
              <a:rPr sz="1400" b="0" dirty="0" err="1">
                <a:solidFill>
                  <a:srgbClr val="FFFFFF"/>
                </a:solidFill>
              </a:rPr>
              <a:t>autorizar</a:t>
            </a:r>
            <a:r>
              <a:rPr sz="1400" b="0" dirty="0">
                <a:solidFill>
                  <a:srgbClr val="FFFFFF"/>
                </a:solidFill>
              </a:rPr>
              <a:t> la </a:t>
            </a:r>
            <a:r>
              <a:rPr sz="1400" b="0" dirty="0" err="1">
                <a:solidFill>
                  <a:srgbClr val="FFFFFF"/>
                </a:solidFill>
              </a:rPr>
              <a:t>transición</a:t>
            </a:r>
            <a:r>
              <a:rPr sz="1400" b="0" dirty="0">
                <a:solidFill>
                  <a:srgbClr val="FFFFFF"/>
                </a:solidFill>
              </a:rPr>
              <a:t> y </a:t>
            </a:r>
            <a:r>
              <a:rPr sz="1400" b="0" dirty="0" err="1">
                <a:solidFill>
                  <a:srgbClr val="FFFFFF"/>
                </a:solidFill>
              </a:rPr>
              <a:t>validar</a:t>
            </a:r>
            <a:r>
              <a:rPr sz="1400" b="0" dirty="0">
                <a:solidFill>
                  <a:srgbClr val="FFFFFF"/>
                </a:solidFill>
              </a:rPr>
              <a:t> </a:t>
            </a:r>
            <a:r>
              <a:rPr sz="1400" b="0" dirty="0" err="1">
                <a:solidFill>
                  <a:srgbClr val="FFFFFF"/>
                </a:solidFill>
              </a:rPr>
              <a:t>los</a:t>
            </a:r>
            <a:r>
              <a:rPr sz="1400" b="0" dirty="0">
                <a:solidFill>
                  <a:srgbClr val="FFFFFF"/>
                </a:solidFill>
              </a:rPr>
              <a:t> </a:t>
            </a:r>
            <a:r>
              <a:rPr sz="1400" b="0" dirty="0" err="1">
                <a:solidFill>
                  <a:srgbClr val="FFFFFF"/>
                </a:solidFill>
              </a:rPr>
              <a:t>hitos</a:t>
            </a:r>
            <a:r>
              <a:rPr sz="1400" b="0" dirty="0">
                <a:solidFill>
                  <a:srgbClr val="FFFFFF"/>
                </a:solidFill>
              </a:rPr>
              <a:t> </a:t>
            </a:r>
            <a:r>
              <a:rPr sz="1400" b="0" dirty="0" err="1">
                <a:solidFill>
                  <a:srgbClr val="FFFFFF"/>
                </a:solidFill>
              </a:rPr>
              <a:t>formales</a:t>
            </a:r>
            <a:r>
              <a:rPr sz="1400" b="0" dirty="0">
                <a:solidFill>
                  <a:srgbClr val="FFFFFF"/>
                </a:solidFill>
              </a:rPr>
              <a:t> de </a:t>
            </a:r>
            <a:r>
              <a:rPr sz="1400" b="0" dirty="0" err="1">
                <a:solidFill>
                  <a:srgbClr val="FFFFFF"/>
                </a:solidFill>
              </a:rPr>
              <a:t>implementación</a:t>
            </a:r>
            <a:r>
              <a:rPr sz="1400" b="0" dirty="0">
                <a:solidFill>
                  <a:srgbClr val="FFFFFF"/>
                </a:solidFill>
              </a:rPr>
              <a:t> de la </a:t>
            </a:r>
            <a:r>
              <a:rPr sz="1400" b="0" dirty="0" err="1">
                <a:solidFill>
                  <a:srgbClr val="FFFFFF"/>
                </a:solidFill>
              </a:rPr>
              <a:t>nueva</a:t>
            </a:r>
            <a:r>
              <a:rPr sz="1400" b="0" dirty="0">
                <a:solidFill>
                  <a:srgbClr val="FFFFFF"/>
                </a:solidFill>
              </a:rPr>
              <a:t> UAC.</a:t>
            </a:r>
          </a:p>
        </p:txBody>
      </p:sp>
      <p:sp>
        <p:nvSpPr>
          <p:cNvPr id="35" name="Text 33"/>
          <p:cNvSpPr/>
          <p:nvPr/>
        </p:nvSpPr>
        <p:spPr>
          <a:xfrm>
            <a:off x="11466576" y="6473952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sz="800" b="0">
                <a:solidFill>
                  <a:srgbClr val="071A2F"/>
                </a:solidFill>
              </a:rPr>
              <a:t>06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701</Words>
  <Application>Microsoft Macintosh PowerPoint</Application>
  <PresentationFormat>Panorámica</PresentationFormat>
  <Paragraphs>101</Paragraphs>
  <Slides>6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Escuela Naval Arturo Prat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Implementación UAC Escuela Naval</dc:title>
  <dc:subject>Implementación UAC Escuela Naval</dc:subject>
  <dc:creator>OpenAI</dc:creator>
  <cp:lastModifiedBy>Friedrich von der Weth</cp:lastModifiedBy>
  <cp:revision>3</cp:revision>
  <dcterms:created xsi:type="dcterms:W3CDTF">2026-08-03T16:50:01Z</dcterms:created>
  <dcterms:modified xsi:type="dcterms:W3CDTF">2026-08-03T17:27:39Z</dcterms:modified>
</cp:coreProperties>
</file>