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7" r:id="rId3"/>
    <p:sldId id="268" r:id="rId4"/>
    <p:sldId id="269" r:id="rId5"/>
    <p:sldId id="274" r:id="rId6"/>
    <p:sldId id="271" r:id="rId7"/>
    <p:sldId id="275" r:id="rId8"/>
    <p:sldId id="270" r:id="rId9"/>
    <p:sldId id="272" r:id="rId10"/>
    <p:sldId id="260" r:id="rId11"/>
    <p:sldId id="262" r:id="rId12"/>
    <p:sldId id="273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6F7E617-59E9-45AA-80EF-1F8D6584A03A}">
          <p14:sldIdLst>
            <p14:sldId id="265"/>
            <p14:sldId id="267"/>
            <p14:sldId id="268"/>
            <p14:sldId id="269"/>
            <p14:sldId id="274"/>
            <p14:sldId id="271"/>
            <p14:sldId id="275"/>
            <p14:sldId id="270"/>
            <p14:sldId id="272"/>
          </p14:sldIdLst>
        </p14:section>
        <p14:section name="Sección sin título" id="{2FA99C87-A414-47D9-A60E-8183E9634BD9}">
          <p14:sldIdLst>
            <p14:sldId id="260"/>
            <p14:sldId id="262"/>
            <p14:sldId id="2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2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82A6E-C1FF-47E7-8188-648D42D8597A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AC23A-8DB2-4AEB-A7AB-003B9DF4FF7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5058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85677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262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168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19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137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895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9030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3833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061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5750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1710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0876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3B861-BCF1-4C85-B96A-E28438161EB0}" type="datetimeFigureOut">
              <a:rPr lang="es-CL" smtClean="0"/>
              <a:t>14-04-2026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746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B8D834-CCA8-9829-2345-F36595A0F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Reacciones químicas </a:t>
            </a:r>
          </a:p>
        </p:txBody>
      </p:sp>
      <p:pic>
        <p:nvPicPr>
          <p:cNvPr id="1026" name="Picture 2" descr="Reacción química en la vida cotidiana">
            <a:extLst>
              <a:ext uri="{FF2B5EF4-FFF2-40B4-BE49-F238E27FC236}">
                <a16:creationId xmlns:a16="http://schemas.microsoft.com/office/drawing/2014/main" id="{688F7692-F3B0-E931-93E7-02A9D531BC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236" y="1799835"/>
            <a:ext cx="7410209" cy="431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05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r>
              <a:rPr lang="es-ES" sz="4000" b="1" dirty="0">
                <a:solidFill>
                  <a:srgbClr val="00B050"/>
                </a:solidFill>
              </a:rPr>
              <a:t>Reacción química y ecuación química</a:t>
            </a:r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es-ES" dirty="0">
                <a:latin typeface="+mj-lt"/>
              </a:rPr>
              <a:t>Es lo que ocurre en la realidad:</a:t>
            </a:r>
          </a:p>
          <a:p>
            <a:endParaRPr lang="es-ES" dirty="0">
              <a:latin typeface="+mj-lt"/>
            </a:endParaRPr>
          </a:p>
          <a:p>
            <a:endParaRPr lang="es-ES" dirty="0">
              <a:latin typeface="+mj-lt"/>
            </a:endParaRPr>
          </a:p>
          <a:p>
            <a:pPr marL="0" indent="0">
              <a:buNone/>
            </a:pPr>
            <a:endParaRPr lang="es-ES" dirty="0">
              <a:latin typeface="+mj-lt"/>
            </a:endParaRPr>
          </a:p>
          <a:p>
            <a:pPr marL="0" indent="0">
              <a:buNone/>
            </a:pPr>
            <a:endParaRPr lang="es-ES" dirty="0">
              <a:latin typeface="+mj-lt"/>
            </a:endParaRPr>
          </a:p>
          <a:p>
            <a:r>
              <a:rPr lang="es-ES" dirty="0">
                <a:latin typeface="+mj-lt"/>
              </a:rPr>
              <a:t>Es la representación de la reacción química a través de símbolos:</a:t>
            </a:r>
          </a:p>
          <a:p>
            <a:endParaRPr lang="es-ES" dirty="0">
              <a:latin typeface="+mj-lt"/>
            </a:endParaRPr>
          </a:p>
          <a:p>
            <a:endParaRPr lang="es-ES" dirty="0">
              <a:latin typeface="+mj-lt"/>
            </a:endParaRPr>
          </a:p>
          <a:p>
            <a:endParaRPr lang="es-ES" dirty="0">
              <a:latin typeface="+mj-lt"/>
            </a:endParaRPr>
          </a:p>
        </p:txBody>
      </p:sp>
      <p:pic>
        <p:nvPicPr>
          <p:cNvPr id="4" name="Imagen 3" descr="El mechero Bunsen-Desaga — Cuaderno de Cultura Científic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251" y="1904695"/>
            <a:ext cx="2376264" cy="216024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55" y="4953305"/>
            <a:ext cx="420415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B050"/>
                </a:solidFill>
              </a:rPr>
              <a:t>Partes de la ecuación química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3782" y="1690688"/>
            <a:ext cx="9504220" cy="4474616"/>
          </a:xfrm>
        </p:spPr>
        <p:txBody>
          <a:bodyPr>
            <a:normAutofit lnSpcReduction="10000"/>
          </a:bodyPr>
          <a:lstStyle/>
          <a:p>
            <a:pPr algn="ctr"/>
            <a:r>
              <a:rPr lang="es-CL" dirty="0">
                <a:latin typeface="+mj-lt"/>
              </a:rPr>
              <a:t>REACTANTES               PRODUCTOS</a:t>
            </a:r>
          </a:p>
          <a:p>
            <a:pPr algn="ctr"/>
            <a:endParaRPr lang="es-CL" dirty="0"/>
          </a:p>
          <a:p>
            <a:pPr algn="ctr"/>
            <a:endParaRPr lang="es-CL" dirty="0"/>
          </a:p>
          <a:p>
            <a:pPr algn="ctr"/>
            <a:endParaRPr lang="es-CL" dirty="0"/>
          </a:p>
          <a:p>
            <a:pPr algn="just"/>
            <a:r>
              <a:rPr lang="es-CL" dirty="0">
                <a:latin typeface="+mj-lt"/>
              </a:rPr>
              <a:t>Coeficientes </a:t>
            </a:r>
            <a:r>
              <a:rPr lang="es-CL" dirty="0" err="1">
                <a:latin typeface="+mj-lt"/>
              </a:rPr>
              <a:t>estequiométricos</a:t>
            </a:r>
            <a:endParaRPr lang="es-CL" dirty="0">
              <a:latin typeface="+mj-lt"/>
            </a:endParaRPr>
          </a:p>
          <a:p>
            <a:pPr algn="just"/>
            <a:r>
              <a:rPr lang="es-CL" dirty="0">
                <a:latin typeface="+mj-lt"/>
              </a:rPr>
              <a:t>Moles</a:t>
            </a:r>
          </a:p>
          <a:p>
            <a:pPr algn="just"/>
            <a:r>
              <a:rPr lang="es-CL" dirty="0">
                <a:latin typeface="+mj-lt"/>
              </a:rPr>
              <a:t>Gramos </a:t>
            </a:r>
          </a:p>
          <a:p>
            <a:pPr algn="just"/>
            <a:r>
              <a:rPr lang="es-CL" dirty="0">
                <a:latin typeface="+mj-lt"/>
              </a:rPr>
              <a:t>MM (Masa Molar): (g/mol) </a:t>
            </a:r>
          </a:p>
          <a:p>
            <a:pPr marL="0" indent="0" algn="ctr">
              <a:buNone/>
            </a:pPr>
            <a:r>
              <a:rPr lang="es-CL" dirty="0"/>
              <a:t> </a:t>
            </a:r>
          </a:p>
        </p:txBody>
      </p:sp>
      <p:sp>
        <p:nvSpPr>
          <p:cNvPr id="4" name="Flecha derecha 3"/>
          <p:cNvSpPr/>
          <p:nvPr/>
        </p:nvSpPr>
        <p:spPr>
          <a:xfrm>
            <a:off x="5735960" y="1735071"/>
            <a:ext cx="648072" cy="288032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2307816"/>
            <a:ext cx="504056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E4E7C7-7CAF-4A63-883D-0E13E3DED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87968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62165D-359D-9BCD-E759-9AA42A0AE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rgbClr val="0070C0"/>
                </a:solidFill>
              </a:rPr>
              <a:t>Tipos de reacciones: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A8AE8F-E9BD-8B07-60C7-5EFA6DFC6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b="1" dirty="0"/>
              <a:t>Reacciones de óxido – reducción: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b="1" dirty="0"/>
              <a:t>Transferencia de electrones</a:t>
            </a:r>
          </a:p>
          <a:p>
            <a:r>
              <a:rPr lang="es-CL" b="1" dirty="0"/>
              <a:t>Reacciones ácido – base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b="1" dirty="0"/>
              <a:t>pH y neutralización</a:t>
            </a:r>
          </a:p>
          <a:p>
            <a:r>
              <a:rPr lang="es-CL" b="1" dirty="0"/>
              <a:t>Reacciones de combustión (completa e incompleta)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b="1" dirty="0"/>
              <a:t>Liberan energía, gases y sólidos particulados</a:t>
            </a:r>
          </a:p>
          <a:p>
            <a:r>
              <a:rPr lang="es-CL" b="1" dirty="0"/>
              <a:t>Reacciones de explosivos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b="1" dirty="0"/>
              <a:t>Liberan energía, gases y sólidos particulados</a:t>
            </a:r>
          </a:p>
          <a:p>
            <a:pPr marL="457200" lvl="1" indent="0">
              <a:buNone/>
            </a:pP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2326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08A72A-B04B-7DBB-2794-917A8EBDD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rgbClr val="002060"/>
                </a:solidFill>
              </a:rPr>
              <a:t>Reacción de oxidación y reducción</a:t>
            </a:r>
          </a:p>
        </p:txBody>
      </p:sp>
      <p:pic>
        <p:nvPicPr>
          <p:cNvPr id="3074" name="Picture 2" descr="Electroquímica, reacciones redox">
            <a:extLst>
              <a:ext uri="{FF2B5EF4-FFF2-40B4-BE49-F238E27FC236}">
                <a16:creationId xmlns:a16="http://schemas.microsoft.com/office/drawing/2014/main" id="{C405EC73-5EFC-3655-0BF7-9CA41E45BC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994" y="1998771"/>
            <a:ext cx="46291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acciones redox - Labster">
            <a:extLst>
              <a:ext uri="{FF2B5EF4-FFF2-40B4-BE49-F238E27FC236}">
                <a16:creationId xmlns:a16="http://schemas.microsoft.com/office/drawing/2014/main" id="{01A60BBE-A0FC-1FD4-BF43-14EAF8B58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788" y="5075346"/>
            <a:ext cx="48768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EA7061-6E7D-6DA7-AF55-1AC1CE65D8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788" y="1998771"/>
            <a:ext cx="6096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5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2B1A5-51D4-148B-6796-DB3E76C7B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rgbClr val="0070C0"/>
                </a:solidFill>
              </a:rPr>
              <a:t>Reacción ácido - base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8B80DED-11E6-A254-A91F-7D507268E3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37" y="2175597"/>
            <a:ext cx="5846618" cy="292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7678E75-1B86-BDF5-1533-0C12C8BE5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420" y="2175597"/>
            <a:ext cx="4306380" cy="292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2995461-F33F-F979-25EA-B0EC8D817A91}"/>
              </a:ext>
            </a:extLst>
          </p:cNvPr>
          <p:cNvSpPr txBox="1"/>
          <p:nvPr/>
        </p:nvSpPr>
        <p:spPr>
          <a:xfrm>
            <a:off x="2105892" y="5399149"/>
            <a:ext cx="3629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Reacción de neutralización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7EE0588-1922-F73F-DACC-5A734864AD4A}"/>
              </a:ext>
            </a:extLst>
          </p:cNvPr>
          <p:cNvSpPr txBox="1"/>
          <p:nvPr/>
        </p:nvSpPr>
        <p:spPr>
          <a:xfrm>
            <a:off x="8416637" y="5399149"/>
            <a:ext cx="186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Escala de pH</a:t>
            </a:r>
          </a:p>
        </p:txBody>
      </p:sp>
    </p:spTree>
    <p:extLst>
      <p:ext uri="{BB962C8B-B14F-4D97-AF65-F5344CB8AC3E}">
        <p14:creationId xmlns:p14="http://schemas.microsoft.com/office/powerpoint/2010/main" val="216943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BB216E-1ABB-9327-311F-E2A046C80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rgbClr val="002060"/>
                </a:solidFill>
              </a:rPr>
              <a:t>Reacción de combustión</a:t>
            </a:r>
          </a:p>
        </p:txBody>
      </p:sp>
      <p:pic>
        <p:nvPicPr>
          <p:cNvPr id="2050" name="Picture 2" descr="Combustión: qué es, características y tipos - Enciclopedia Significados">
            <a:extLst>
              <a:ext uri="{FF2B5EF4-FFF2-40B4-BE49-F238E27FC236}">
                <a16:creationId xmlns:a16="http://schemas.microsoft.com/office/drawing/2014/main" id="{85A45F45-9404-8B59-4E1C-AD00EBF6FE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103" y="1888536"/>
            <a:ext cx="4927897" cy="369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6D76E5D-FBB4-E80E-9570-CBCBC3B801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8846" y="2290761"/>
            <a:ext cx="55626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5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7DE4C5-1A5C-844D-D6DD-89148C0C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rgbClr val="002060"/>
                </a:solidFill>
              </a:rPr>
              <a:t>Reacciones de explosivos</a:t>
            </a:r>
          </a:p>
        </p:txBody>
      </p:sp>
      <p:pic>
        <p:nvPicPr>
          <p:cNvPr id="4098" name="Picture 2" descr="Ciencia Canaria - Acercándonos a la ciencia explosiva">
            <a:extLst>
              <a:ext uri="{FF2B5EF4-FFF2-40B4-BE49-F238E27FC236}">
                <a16:creationId xmlns:a16="http://schemas.microsoft.com/office/drawing/2014/main" id="{6D8A758E-5860-DB17-01A6-E26F2361E9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089" y="1690688"/>
            <a:ext cx="3937000" cy="190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08EB7BC-C1B6-12E5-6486-E137FDAAD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909" y="1553515"/>
            <a:ext cx="5396313" cy="491417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70F9B02-1BB6-C1DB-3D00-00DBDC35F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1226" y="4455953"/>
            <a:ext cx="3450267" cy="176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6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0070C0"/>
                </a:solidFill>
              </a:rPr>
              <a:t>Termoquímica</a:t>
            </a:r>
            <a:endParaRPr lang="es-CL" dirty="0">
              <a:solidFill>
                <a:srgbClr val="0070C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96291"/>
            <a:ext cx="10515600" cy="4680672"/>
          </a:xfrm>
        </p:spPr>
        <p:txBody>
          <a:bodyPr>
            <a:normAutofit fontScale="92500" lnSpcReduction="10000"/>
          </a:bodyPr>
          <a:lstStyle/>
          <a:p>
            <a:r>
              <a:rPr lang="es-CL" altLang="es-CL" dirty="0"/>
              <a:t>Energía: calor de reacción.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altLang="es-CL" dirty="0"/>
              <a:t>Calor: energía en tránsito que en este caso se expresa como Entalpía.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CL" altLang="es-CL" dirty="0"/>
              <a:t>Entalpía: flujos de calor a presión constante.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s-CL" altLang="es-CL" dirty="0"/>
          </a:p>
          <a:p>
            <a:r>
              <a:rPr lang="es-CL" altLang="es-CL" dirty="0"/>
              <a:t>Endotérmica (∆H positivo)</a:t>
            </a:r>
          </a:p>
          <a:p>
            <a:endParaRPr lang="es-CL" altLang="es-CL" dirty="0"/>
          </a:p>
          <a:p>
            <a:r>
              <a:rPr lang="es-CL" altLang="es-CL" dirty="0"/>
              <a:t>Exotérmica (∆H negativo)</a:t>
            </a:r>
          </a:p>
          <a:p>
            <a:endParaRPr lang="es-CL" altLang="es-CL" dirty="0"/>
          </a:p>
          <a:p>
            <a:r>
              <a:rPr lang="es-CL" altLang="es-CL" dirty="0"/>
              <a:t>Las unidades pueden ser: J, KJ, Kcal </a:t>
            </a:r>
            <a:r>
              <a:rPr lang="es-CL" altLang="es-CL" dirty="0" err="1"/>
              <a:t>ó</a:t>
            </a:r>
            <a:r>
              <a:rPr lang="es-CL" altLang="es-CL" dirty="0"/>
              <a:t> cal.</a:t>
            </a:r>
          </a:p>
          <a:p>
            <a:pPr marL="0" indent="0">
              <a:buNone/>
            </a:pPr>
            <a:endParaRPr lang="es-CL" altLang="es-CL" dirty="0"/>
          </a:p>
          <a:p>
            <a:r>
              <a:rPr lang="es-CL" altLang="es-CL" dirty="0"/>
              <a:t>1 caloría = 4,18 Joule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6357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7715"/>
          </a:xfrm>
        </p:spPr>
        <p:txBody>
          <a:bodyPr/>
          <a:lstStyle/>
          <a:p>
            <a:pPr algn="ctr"/>
            <a:r>
              <a:rPr lang="es-CL" altLang="es-CL" b="1" dirty="0">
                <a:solidFill>
                  <a:schemeClr val="accent1"/>
                </a:solidFill>
              </a:rPr>
              <a:t>Poder calorífico</a:t>
            </a:r>
            <a:endParaRPr lang="es-CL" b="1" dirty="0">
              <a:solidFill>
                <a:schemeClr val="accent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34291" y="1417510"/>
            <a:ext cx="11166764" cy="4351338"/>
          </a:xfrm>
        </p:spPr>
        <p:txBody>
          <a:bodyPr>
            <a:normAutofit/>
          </a:bodyPr>
          <a:lstStyle/>
          <a:p>
            <a:pPr algn="just"/>
            <a:r>
              <a:rPr lang="es-CL" altLang="es-CL" dirty="0"/>
              <a:t>Es la energía (calor) liberado por unidad de masa.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s-CL" altLang="es-CL" dirty="0"/>
              <a:t>Este calor está expresado como ∆H y la unidad de masa puede ser moles, kilos o gramos.</a:t>
            </a:r>
          </a:p>
          <a:p>
            <a:pPr algn="just"/>
            <a:r>
              <a:rPr lang="es-CL" altLang="es-CL" dirty="0"/>
              <a:t>Calcular el </a:t>
            </a: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poder calorífico de la descomposición del TNT: </a:t>
            </a:r>
          </a:p>
          <a:p>
            <a:pPr algn="just"/>
            <a:endParaRPr lang="es-CL" altLang="es-CL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s-CL" altLang="es-CL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En (KJ/Kg); (KJ/mol); (Kcal/mol) y (Kcal/g):</a:t>
            </a:r>
          </a:p>
          <a:p>
            <a:pPr algn="just"/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Si el ∆H</a:t>
            </a:r>
            <a:r>
              <a:rPr lang="es-CL" altLang="es-CL" baseline="-30000" dirty="0"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 = - </a:t>
            </a:r>
            <a:r>
              <a:rPr lang="es-ES" dirty="0"/>
              <a:t>1344,1</a:t>
            </a: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 (KJ)</a:t>
            </a:r>
          </a:p>
          <a:p>
            <a:pPr algn="just"/>
            <a:r>
              <a:rPr lang="es-CL" altLang="es-CL" dirty="0">
                <a:cs typeface="Arial" panose="020B0604020202020204" pitchFamily="34" charset="0"/>
              </a:rPr>
              <a:t>Importante: ¿Qué masa libera ese calor?</a:t>
            </a:r>
            <a:endParaRPr lang="es-CL" altLang="es-CL" dirty="0"/>
          </a:p>
          <a:p>
            <a:endParaRPr lang="es-CL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F9F6AC0-9B83-635F-BD9E-E9F4ED27A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945" y="304450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B5A4057-C8B5-FE56-6E5D-5B2050416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91" y="3388678"/>
            <a:ext cx="1106978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 (sólido) 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1.5 N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(g)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+ 2.5 H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(g)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+ 1.75 CO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(g)</a:t>
            </a:r>
            <a:r>
              <a:rPr kumimoji="0" lang="es-ES" altLang="es-CL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+ 2.625 C</a:t>
            </a:r>
            <a:r>
              <a:rPr kumimoji="0" lang="es-ES" altLang="es-CL" sz="2400" b="1" i="0" u="none" strike="noStrike" cap="none" normalizeH="0" baseline="-3000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(sólido)</a:t>
            </a:r>
            <a:endParaRPr kumimoji="0" lang="es-CL" altLang="es-CL" sz="2400" b="1" i="0" u="none" strike="noStrike" cap="none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Flecha: a la derecha 6">
            <a:extLst>
              <a:ext uri="{FF2B5EF4-FFF2-40B4-BE49-F238E27FC236}">
                <a16:creationId xmlns:a16="http://schemas.microsoft.com/office/drawing/2014/main" id="{2202CA2E-48C6-CB06-7366-6F1999E25DF8}"/>
              </a:ext>
            </a:extLst>
          </p:cNvPr>
          <p:cNvSpPr/>
          <p:nvPr/>
        </p:nvSpPr>
        <p:spPr>
          <a:xfrm>
            <a:off x="3435928" y="3454631"/>
            <a:ext cx="609600" cy="344170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1441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3F8D99B9-C90E-25F9-2600-F74FF42D4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 dirty="0">
                <a:latin typeface="Arial" panose="020B0604020202020204" pitchFamily="34" charset="0"/>
                <a:cs typeface="Arial" panose="020B0604020202020204" pitchFamily="34" charset="0"/>
              </a:rPr>
              <a:t>Balance de oxígeno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C80219-6C7D-F0FB-4FE1-5864A7E0C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ctr">
              <a:defRPr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6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(NO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)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3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CH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3                    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	          6 CO +  2,5 H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+  1,5 N</a:t>
            </a:r>
            <a:r>
              <a:rPr lang="es-CL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 + C</a:t>
            </a:r>
          </a:p>
          <a:p>
            <a:pPr algn="ctr">
              <a:buNone/>
              <a:defRPr/>
            </a:pPr>
            <a:endParaRPr lang="es-CL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es-CL" dirty="0"/>
              <a:t>C</a:t>
            </a:r>
            <a:r>
              <a:rPr lang="es-CL" baseline="-25000" dirty="0"/>
              <a:t>a  </a:t>
            </a:r>
            <a:r>
              <a:rPr lang="es-CL" dirty="0" err="1"/>
              <a:t>H</a:t>
            </a:r>
            <a:r>
              <a:rPr lang="es-CL" baseline="-25000" dirty="0" err="1"/>
              <a:t>b</a:t>
            </a:r>
            <a:r>
              <a:rPr lang="es-CL" baseline="-25000" dirty="0"/>
              <a:t>  </a:t>
            </a:r>
            <a:r>
              <a:rPr lang="es-CL" dirty="0" err="1"/>
              <a:t>N</a:t>
            </a:r>
            <a:r>
              <a:rPr lang="es-CL" baseline="-25000" dirty="0" err="1"/>
              <a:t>c</a:t>
            </a:r>
            <a:r>
              <a:rPr lang="es-CL" baseline="-25000" dirty="0"/>
              <a:t>  </a:t>
            </a:r>
            <a:r>
              <a:rPr lang="es-CL" dirty="0" err="1"/>
              <a:t>O</a:t>
            </a:r>
            <a:r>
              <a:rPr lang="es-CL" baseline="-25000" dirty="0" err="1"/>
              <a:t>d</a:t>
            </a:r>
            <a:endParaRPr lang="es-CL" baseline="-25000" dirty="0"/>
          </a:p>
          <a:p>
            <a:pPr>
              <a:buNone/>
              <a:defRPr/>
            </a:pPr>
            <a:endParaRPr lang="es-CL" dirty="0"/>
          </a:p>
          <a:p>
            <a:pPr>
              <a:defRPr/>
            </a:pPr>
            <a:r>
              <a:rPr lang="es-CL" dirty="0"/>
              <a:t>BO% =        	 -  1600            ( 2a  +  b / 2  -  d)         </a:t>
            </a:r>
            <a:r>
              <a:rPr lang="es-ES" dirty="0"/>
              <a:t>          	          </a:t>
            </a:r>
          </a:p>
          <a:p>
            <a:pPr marL="0" indent="0">
              <a:buNone/>
              <a:defRPr/>
            </a:pPr>
            <a:r>
              <a:rPr lang="es-ES" sz="2400" dirty="0">
                <a:latin typeface="Arial" pitchFamily="34" charset="0"/>
                <a:cs typeface="Arial" pitchFamily="34" charset="0"/>
              </a:rPr>
              <a:t>	    MM EXPLOSIVO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  <a:defRPr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BO% = 0   SENSIBLE</a:t>
            </a:r>
          </a:p>
          <a:p>
            <a:pPr>
              <a:defRPr/>
            </a:pPr>
            <a:r>
              <a:rPr lang="es-ES" b="1" dirty="0">
                <a:solidFill>
                  <a:srgbClr val="FF0000"/>
                </a:solidFill>
              </a:rPr>
              <a:t> </a:t>
            </a:r>
            <a:r>
              <a:rPr lang="es-CL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BO% &gt; 0   MUY SENSIBLE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s-CL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CL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BO%  &lt; 0   POCO SENSIBLE</a:t>
            </a:r>
            <a:r>
              <a:rPr lang="es-ES" dirty="0"/>
              <a:t> </a:t>
            </a:r>
            <a:endParaRPr lang="es-CL" dirty="0"/>
          </a:p>
          <a:p>
            <a:pPr>
              <a:defRPr/>
            </a:pPr>
            <a:endParaRPr lang="es-CL" dirty="0"/>
          </a:p>
          <a:p>
            <a:pPr algn="ctr">
              <a:buNone/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  <p:sp>
        <p:nvSpPr>
          <p:cNvPr id="4" name="3 Flecha derecha">
            <a:extLst>
              <a:ext uri="{FF2B5EF4-FFF2-40B4-BE49-F238E27FC236}">
                <a16:creationId xmlns:a16="http://schemas.microsoft.com/office/drawing/2014/main" id="{440C86F3-51C5-4B16-4B61-CCE3D4640185}"/>
              </a:ext>
            </a:extLst>
          </p:cNvPr>
          <p:cNvSpPr/>
          <p:nvPr/>
        </p:nvSpPr>
        <p:spPr>
          <a:xfrm>
            <a:off x="4953001" y="1714501"/>
            <a:ext cx="785813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6 Conector recto">
            <a:extLst>
              <a:ext uri="{FF2B5EF4-FFF2-40B4-BE49-F238E27FC236}">
                <a16:creationId xmlns:a16="http://schemas.microsoft.com/office/drawing/2014/main" id="{856D05B3-2403-9598-95B8-DEEF7D05925C}"/>
              </a:ext>
            </a:extLst>
          </p:cNvPr>
          <p:cNvCxnSpPr>
            <a:cxnSpLocks/>
          </p:cNvCxnSpPr>
          <p:nvPr/>
        </p:nvCxnSpPr>
        <p:spPr>
          <a:xfrm>
            <a:off x="2551162" y="3741826"/>
            <a:ext cx="137372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3563</TotalTime>
  <Words>350</Words>
  <Application>Microsoft Office PowerPoint</Application>
  <PresentationFormat>Panorámica</PresentationFormat>
  <Paragraphs>70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Tema de Office</vt:lpstr>
      <vt:lpstr>Reacciones químicas </vt:lpstr>
      <vt:lpstr>Reacción química y ecuación química</vt:lpstr>
      <vt:lpstr>Partes de la ecuación química</vt:lpstr>
      <vt:lpstr>Presentación de PowerPoint</vt:lpstr>
      <vt:lpstr>Tipos de reacciones: </vt:lpstr>
      <vt:lpstr>Reacción de oxidación y reducción</vt:lpstr>
      <vt:lpstr>Reacción ácido - base</vt:lpstr>
      <vt:lpstr>Reacción de combustión</vt:lpstr>
      <vt:lpstr>Reacciones de explosivos</vt:lpstr>
      <vt:lpstr>Termoquímica</vt:lpstr>
      <vt:lpstr>Poder calorífico</vt:lpstr>
      <vt:lpstr>Balance de oxígeno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Lorena</dc:creator>
  <cp:lastModifiedBy>Lorena</cp:lastModifiedBy>
  <cp:revision>10</cp:revision>
  <dcterms:created xsi:type="dcterms:W3CDTF">2022-03-29T13:53:51Z</dcterms:created>
  <dcterms:modified xsi:type="dcterms:W3CDTF">2026-04-14T23:47:23Z</dcterms:modified>
</cp:coreProperties>
</file>