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64"/>
  </p:notesMasterIdLst>
  <p:handoutMasterIdLst>
    <p:handoutMasterId r:id="rId65"/>
  </p:handoutMasterIdLst>
  <p:sldIdLst>
    <p:sldId id="294" r:id="rId2"/>
    <p:sldId id="261" r:id="rId3"/>
    <p:sldId id="306" r:id="rId4"/>
    <p:sldId id="307" r:id="rId5"/>
    <p:sldId id="305" r:id="rId6"/>
    <p:sldId id="312" r:id="rId7"/>
    <p:sldId id="296"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295" r:id="rId21"/>
    <p:sldId id="325" r:id="rId22"/>
    <p:sldId id="326" r:id="rId23"/>
    <p:sldId id="327" r:id="rId24"/>
    <p:sldId id="308" r:id="rId25"/>
    <p:sldId id="309" r:id="rId26"/>
    <p:sldId id="310" r:id="rId27"/>
    <p:sldId id="303" r:id="rId28"/>
    <p:sldId id="328" r:id="rId29"/>
    <p:sldId id="329" r:id="rId30"/>
    <p:sldId id="330" r:id="rId31"/>
    <p:sldId id="331" r:id="rId32"/>
    <p:sldId id="332" r:id="rId33"/>
    <p:sldId id="333" r:id="rId34"/>
    <p:sldId id="334" r:id="rId35"/>
    <p:sldId id="335" r:id="rId36"/>
    <p:sldId id="361" r:id="rId37"/>
    <p:sldId id="336" r:id="rId38"/>
    <p:sldId id="337" r:id="rId39"/>
    <p:sldId id="338" r:id="rId40"/>
    <p:sldId id="339" r:id="rId41"/>
    <p:sldId id="362" r:id="rId42"/>
    <p:sldId id="340" r:id="rId43"/>
    <p:sldId id="341" r:id="rId44"/>
    <p:sldId id="342" r:id="rId45"/>
    <p:sldId id="343" r:id="rId46"/>
    <p:sldId id="344" r:id="rId47"/>
    <p:sldId id="345" r:id="rId48"/>
    <p:sldId id="346" r:id="rId49"/>
    <p:sldId id="347" r:id="rId50"/>
    <p:sldId id="348" r:id="rId51"/>
    <p:sldId id="349" r:id="rId52"/>
    <p:sldId id="350" r:id="rId53"/>
    <p:sldId id="351" r:id="rId54"/>
    <p:sldId id="352" r:id="rId55"/>
    <p:sldId id="353" r:id="rId56"/>
    <p:sldId id="355" r:id="rId57"/>
    <p:sldId id="354" r:id="rId58"/>
    <p:sldId id="356" r:id="rId59"/>
    <p:sldId id="357" r:id="rId60"/>
    <p:sldId id="358" r:id="rId61"/>
    <p:sldId id="359" r:id="rId62"/>
    <p:sldId id="360" r:id="rId63"/>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118" autoAdjust="0"/>
    <p:restoredTop sz="85125" autoAdjust="0"/>
  </p:normalViewPr>
  <p:slideViewPr>
    <p:cSldViewPr>
      <p:cViewPr>
        <p:scale>
          <a:sx n="70" d="100"/>
          <a:sy n="70" d="100"/>
        </p:scale>
        <p:origin x="-1242" y="-1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4B43CB0-B816-4560-A73A-8FC433E1A8E8}" type="datetimeFigureOut">
              <a:rPr lang="es-CL" smtClean="0"/>
              <a:pPr/>
              <a:t>17-03-2021</a:t>
            </a:fld>
            <a:endParaRPr lang="es-CL"/>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9BC4826-4981-4D2C-87AE-EF01DAB6BCFD}" type="slidenum">
              <a:rPr lang="es-CL" smtClean="0"/>
              <a:pPr/>
              <a:t>‹Nº›</a:t>
            </a:fld>
            <a:endParaRPr lang="es-C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E59ED7-17F7-4114-A3D2-84DDDCD7C962}" type="datetimeFigureOut">
              <a:rPr lang="es-CL" smtClean="0"/>
              <a:pPr/>
              <a:t>17-03-2021</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5C52D2-79B2-4449-B6C5-D654675288DA}"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a:t>
            </a:fld>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a:t>
            </a:fld>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a:t>
            </a:fld>
            <a:endParaRPr 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a:t>
            </a:fld>
            <a:endParaRPr 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6</a:t>
            </a:fld>
            <a:endParaRPr 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7</a:t>
            </a:fld>
            <a:endParaRPr lang="es-C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8</a:t>
            </a:fld>
            <a:endParaRPr lang="es-C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9</a:t>
            </a:fld>
            <a:endParaRPr lang="es-C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10</a:t>
            </a:fld>
            <a:endParaRPr lang="es-C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11</a:t>
            </a:fld>
            <a:endParaRPr lang="es-C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12</a:t>
            </a:fld>
            <a:endParaRPr lang="es-C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13</a:t>
            </a:fld>
            <a:endParaRPr lang="es-C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14</a:t>
            </a:fld>
            <a:endParaRPr lang="es-C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15</a:t>
            </a:fld>
            <a:endParaRPr lang="es-C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16</a:t>
            </a:fld>
            <a:endParaRPr lang="es-C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17</a:t>
            </a:fld>
            <a:endParaRPr lang="es-C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18</a:t>
            </a:fld>
            <a:endParaRPr lang="es-C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19</a:t>
            </a:fld>
            <a:endParaRPr lang="es-C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20</a:t>
            </a:fld>
            <a:endParaRPr lang="es-C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21</a:t>
            </a:fld>
            <a:endParaRPr lang="es-CL"/>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22</a:t>
            </a:fld>
            <a:endParaRPr lang="es-CL"/>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23</a:t>
            </a:fld>
            <a:endParaRPr lang="es-CL"/>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24</a:t>
            </a:fld>
            <a:endParaRPr lang="es-CL"/>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25</a:t>
            </a:fld>
            <a:endParaRPr lang="es-CL"/>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26</a:t>
            </a:fld>
            <a:endParaRPr lang="es-CL"/>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27</a:t>
            </a:fld>
            <a:endParaRPr lang="es-CL"/>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28</a:t>
            </a:fld>
            <a:endParaRPr lang="es-CL"/>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29</a:t>
            </a:fld>
            <a:endParaRPr lang="es-CL"/>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30</a:t>
            </a:fld>
            <a:endParaRPr lang="es-CL"/>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31</a:t>
            </a:fld>
            <a:endParaRPr lang="es-CL"/>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32</a:t>
            </a:fld>
            <a:endParaRPr lang="es-CL"/>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33</a:t>
            </a:fld>
            <a:endParaRPr lang="es-CL"/>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34</a:t>
            </a:fld>
            <a:endParaRPr lang="es-CL"/>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35</a:t>
            </a:fld>
            <a:endParaRPr lang="es-CL"/>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36</a:t>
            </a:fld>
            <a:endParaRPr lang="es-CL"/>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37</a:t>
            </a:fld>
            <a:endParaRPr lang="es-CL"/>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38</a:t>
            </a:fld>
            <a:endParaRPr lang="es-CL"/>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39</a:t>
            </a:fld>
            <a:endParaRPr lang="es-CL"/>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40</a:t>
            </a:fld>
            <a:endParaRPr lang="es-CL"/>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41</a:t>
            </a:fld>
            <a:endParaRPr lang="es-CL"/>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42</a:t>
            </a:fld>
            <a:endParaRPr lang="es-CL"/>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43</a:t>
            </a:fld>
            <a:endParaRPr lang="es-CL"/>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44</a:t>
            </a:fld>
            <a:endParaRPr lang="es-CL"/>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45</a:t>
            </a:fld>
            <a:endParaRPr lang="es-CL"/>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46</a:t>
            </a:fld>
            <a:endParaRPr lang="es-CL"/>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47</a:t>
            </a:fld>
            <a:endParaRPr lang="es-CL"/>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48</a:t>
            </a:fld>
            <a:endParaRPr lang="es-CL"/>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49</a:t>
            </a:fld>
            <a:endParaRPr lang="es-CL"/>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50</a:t>
            </a:fld>
            <a:endParaRPr lang="es-CL"/>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51</a:t>
            </a:fld>
            <a:endParaRPr lang="es-CL"/>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52</a:t>
            </a:fld>
            <a:endParaRPr lang="es-CL"/>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53</a:t>
            </a:fld>
            <a:endParaRPr lang="es-CL"/>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54</a:t>
            </a:fld>
            <a:endParaRPr lang="es-CL"/>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55</a:t>
            </a:fld>
            <a:endParaRPr lang="es-CL"/>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56</a:t>
            </a:fld>
            <a:endParaRPr lang="es-CL"/>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57</a:t>
            </a:fld>
            <a:endParaRPr lang="es-CL"/>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58</a:t>
            </a:fld>
            <a:endParaRPr lang="es-CL"/>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59</a:t>
            </a:fld>
            <a:endParaRPr lang="es-CL"/>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60</a:t>
            </a:fld>
            <a:endParaRPr lang="es-CL"/>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61</a:t>
            </a:fld>
            <a:endParaRPr lang="es-CL"/>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62</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Título"/>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1 Título"/>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467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320"/>
            <a:ext cx="7470648" cy="1143000"/>
          </a:xfrm>
        </p:spPr>
        <p:txBody>
          <a:bodyPr anchor="ctr"/>
          <a:lstStyle>
            <a:lvl1pPr algn="l">
              <a:defRPr sz="4600"/>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8" name="7 Marcador de número de diapositiva"/>
          <p:cNvSpPr>
            <a:spLocks noGrp="1"/>
          </p:cNvSpPr>
          <p:nvPr>
            <p:ph type="sldNum" sz="quarter" idx="11"/>
          </p:nvPr>
        </p:nvSpPr>
        <p:spPr/>
        <p:txBody>
          <a:bodyPr/>
          <a:lstStyle/>
          <a:p>
            <a:fld id="{0C320743-314B-4363-AF93-6602133DA7A7}" type="slidenum">
              <a:rPr lang="es-CL" smtClean="0"/>
              <a:pPr/>
              <a:t>‹Nº›</a:t>
            </a:fld>
            <a:endParaRPr lang="es-CL"/>
          </a:p>
        </p:txBody>
      </p:sp>
      <p:sp>
        <p:nvSpPr>
          <p:cNvPr id="9" name="8 Marcador de pie de página"/>
          <p:cNvSpPr>
            <a:spLocks noGrp="1"/>
          </p:cNvSpPr>
          <p:nvPr>
            <p:ph type="ftr" sz="quarter" idx="12"/>
          </p:nvPr>
        </p:nvSpPr>
        <p:spPr/>
        <p:txBody>
          <a:bodyPr/>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156448" y="6422064"/>
            <a:ext cx="762000" cy="365125"/>
          </a:xfrm>
        </p:spPr>
        <p:txBody>
          <a:bodyPr/>
          <a:lstStyle/>
          <a:p>
            <a:fld id="{0C320743-314B-4363-AF93-6602133DA7A7}"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457200" y="6422064"/>
            <a:ext cx="2133600" cy="365125"/>
          </a:xfrm>
        </p:spPr>
        <p:txBody>
          <a:bodyPr/>
          <a:lstStyle/>
          <a:p>
            <a:fld id="{6C966A30-A1FF-45F4-83EB-C81E68AEFF48}" type="datetimeFigureOut">
              <a:rPr lang="es-CL" smtClean="0"/>
              <a:pPr/>
              <a:t>17-03-2021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17-03-2021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11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15 Forma libre"/>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Marcador de título"/>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C966A30-A1FF-45F4-83EB-C81E68AEFF48}" type="datetimeFigureOut">
              <a:rPr lang="es-CL" smtClean="0"/>
              <a:pPr/>
              <a:t>17-03-2021</a:t>
            </a:fld>
            <a:endParaRPr lang="es-CL"/>
          </a:p>
        </p:txBody>
      </p:sp>
      <p:sp>
        <p:nvSpPr>
          <p:cNvPr id="22" name="21 Marcador de pie de página"/>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s-CL"/>
          </a:p>
        </p:txBody>
      </p:sp>
      <p:sp>
        <p:nvSpPr>
          <p:cNvPr id="18" name="17 Marcador de número de diapositiva"/>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C320743-314B-4363-AF93-6602133DA7A7}"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uadroTexto 9"/>
          <p:cNvSpPr txBox="1">
            <a:spLocks noChangeArrowheads="1"/>
          </p:cNvSpPr>
          <p:nvPr/>
        </p:nvSpPr>
        <p:spPr bwMode="auto">
          <a:xfrm>
            <a:off x="1606550" y="57150"/>
            <a:ext cx="5886450" cy="400110"/>
          </a:xfrm>
          <a:prstGeom prst="rect">
            <a:avLst/>
          </a:prstGeom>
          <a:noFill/>
          <a:ln w="9525">
            <a:noFill/>
            <a:miter lim="800000"/>
            <a:headEnd/>
            <a:tailEnd/>
          </a:ln>
        </p:spPr>
        <p:txBody>
          <a:bodyPr>
            <a:spAutoFit/>
          </a:bodyPr>
          <a:lstStyle/>
          <a:p>
            <a:pPr algn="ctr" eaLnBrk="1" hangingPunct="1"/>
            <a:r>
              <a:rPr lang="es-MX" altLang="es-CL" sz="2000" dirty="0" smtClean="0">
                <a:solidFill>
                  <a:srgbClr val="548235"/>
                </a:solidFill>
                <a:latin typeface="Arial Black" pitchFamily="34" charset="0"/>
              </a:rPr>
              <a:t>Escuela Naval “Arturo Prat”</a:t>
            </a:r>
            <a:endParaRPr lang="es-CL" altLang="es-CL" sz="2000" dirty="0">
              <a:solidFill>
                <a:srgbClr val="548235"/>
              </a:solidFill>
              <a:latin typeface="Arial Black" pitchFamily="34" charset="0"/>
            </a:endParaRPr>
          </a:p>
        </p:txBody>
      </p:sp>
      <p:sp>
        <p:nvSpPr>
          <p:cNvPr id="21" name="CuadroTexto 10"/>
          <p:cNvSpPr txBox="1">
            <a:spLocks noChangeArrowheads="1"/>
          </p:cNvSpPr>
          <p:nvPr/>
        </p:nvSpPr>
        <p:spPr bwMode="auto">
          <a:xfrm>
            <a:off x="1000100" y="1139260"/>
            <a:ext cx="6929486" cy="1569660"/>
          </a:xfrm>
          <a:prstGeom prst="rect">
            <a:avLst/>
          </a:prstGeom>
          <a:noFill/>
          <a:ln w="9525">
            <a:noFill/>
            <a:miter lim="800000"/>
            <a:headEnd/>
            <a:tailEnd/>
          </a:ln>
        </p:spPr>
        <p:txBody>
          <a:bodyPr wrap="square">
            <a:spAutoFit/>
          </a:bodyPr>
          <a:lstStyle/>
          <a:p>
            <a:pPr algn="ctr" eaLnBrk="1" hangingPunct="1"/>
            <a:r>
              <a:rPr lang="es-MX" altLang="es-CL" sz="3200" dirty="0" smtClean="0">
                <a:solidFill>
                  <a:srgbClr val="385723"/>
                </a:solidFill>
                <a:latin typeface="Arial Black" pitchFamily="34" charset="0"/>
              </a:rPr>
              <a:t>Táctica III</a:t>
            </a:r>
          </a:p>
          <a:p>
            <a:pPr algn="ctr" eaLnBrk="1" hangingPunct="1"/>
            <a:r>
              <a:rPr lang="es-MX" altLang="es-CL" sz="3200" dirty="0" smtClean="0">
                <a:solidFill>
                  <a:srgbClr val="385723"/>
                </a:solidFill>
                <a:latin typeface="Arial Black" pitchFamily="34" charset="0"/>
              </a:rPr>
              <a:t>U.T. N°1</a:t>
            </a:r>
          </a:p>
          <a:p>
            <a:pPr algn="ctr" eaLnBrk="1" hangingPunct="1"/>
            <a:r>
              <a:rPr lang="es-MX" altLang="es-CL" sz="3200" dirty="0" smtClean="0">
                <a:solidFill>
                  <a:srgbClr val="385723"/>
                </a:solidFill>
                <a:latin typeface="Arial Black" pitchFamily="34" charset="0"/>
              </a:rPr>
              <a:t>Acciones en áreas urbanas</a:t>
            </a:r>
            <a:endParaRPr lang="es-CL" altLang="es-CL" sz="3200" dirty="0">
              <a:solidFill>
                <a:srgbClr val="385723"/>
              </a:solidFill>
              <a:latin typeface="Arial Black" pitchFamily="34" charset="0"/>
            </a:endParaRPr>
          </a:p>
        </p:txBody>
      </p:sp>
      <p:cxnSp>
        <p:nvCxnSpPr>
          <p:cNvPr id="22" name="Conector recto 11"/>
          <p:cNvCxnSpPr/>
          <p:nvPr/>
        </p:nvCxnSpPr>
        <p:spPr>
          <a:xfrm>
            <a:off x="0" y="265451"/>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23" name="7 Imagen" descr="escudo.gif"/>
          <p:cNvPicPr>
            <a:picLocks noChangeAspect="1"/>
          </p:cNvPicPr>
          <p:nvPr/>
        </p:nvPicPr>
        <p:blipFill>
          <a:blip r:embed="rId2" cstate="print"/>
          <a:srcRect/>
          <a:stretch>
            <a:fillRect/>
          </a:stretch>
        </p:blipFill>
        <p:spPr bwMode="auto">
          <a:xfrm>
            <a:off x="123121" y="542121"/>
            <a:ext cx="1385712" cy="1387564"/>
          </a:xfrm>
          <a:prstGeom prst="rect">
            <a:avLst/>
          </a:prstGeom>
          <a:noFill/>
          <a:ln w="9525">
            <a:noFill/>
            <a:miter lim="800000"/>
            <a:headEnd/>
            <a:tailEnd/>
          </a:ln>
        </p:spPr>
      </p:pic>
      <p:pic>
        <p:nvPicPr>
          <p:cNvPr id="28" name="Marcador de contenido 3"/>
          <p:cNvPicPr>
            <a:picLocks noChangeAspect="1"/>
          </p:cNvPicPr>
          <p:nvPr/>
        </p:nvPicPr>
        <p:blipFill>
          <a:blip r:embed="rId3" cstate="print">
            <a:extLst>
              <a:ext uri="{28A0092B-C50C-407E-A947-70E740481C1C}">
                <a14:useLocalDpi xmlns="" xmlns:a14="http://schemas.microsoft.com/office/drawing/2010/main" val="0"/>
              </a:ext>
            </a:extLst>
          </a:blip>
          <a:srcRect l="5528" t="23911" r="28117" b="10881"/>
          <a:stretch>
            <a:fillRect/>
          </a:stretch>
        </p:blipFill>
        <p:spPr bwMode="auto">
          <a:xfrm>
            <a:off x="3690234" y="4866674"/>
            <a:ext cx="3096344" cy="20187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Imagen 13"/>
          <p:cNvPicPr>
            <a:picLocks noChangeAspect="1"/>
          </p:cNvPicPr>
          <p:nvPr/>
        </p:nvPicPr>
        <p:blipFill>
          <a:blip r:embed="rId4" cstate="print">
            <a:extLst>
              <a:ext uri="{28A0092B-C50C-407E-A947-70E740481C1C}">
                <a14:useLocalDpi xmlns="" xmlns:a14="http://schemas.microsoft.com/office/drawing/2010/main" val="0"/>
              </a:ext>
            </a:extLst>
          </a:blip>
          <a:srcRect l="22586" t="26942" r="55247" b="24678"/>
          <a:stretch>
            <a:fillRect/>
          </a:stretch>
        </p:blipFill>
        <p:spPr bwMode="auto">
          <a:xfrm>
            <a:off x="1761408" y="2875417"/>
            <a:ext cx="2555875" cy="3743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 name="Imagen 42"/>
          <p:cNvPicPr>
            <a:picLocks noChangeAspect="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286380" y="3857628"/>
            <a:ext cx="1463188" cy="9407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 name="Imagen 42"/>
          <p:cNvPicPr>
            <a:picLocks noChangeAspect="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4214810" y="3429000"/>
            <a:ext cx="911225" cy="585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2" name="2 Rectángulo"/>
          <p:cNvSpPr/>
          <p:nvPr/>
        </p:nvSpPr>
        <p:spPr>
          <a:xfrm>
            <a:off x="-32" y="6610185"/>
            <a:ext cx="9144000" cy="2645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33" name="16 Conector recto"/>
          <p:cNvCxnSpPr/>
          <p:nvPr/>
        </p:nvCxnSpPr>
        <p:spPr>
          <a:xfrm>
            <a:off x="-32" y="6597476"/>
            <a:ext cx="91440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Conector recto 11"/>
          <p:cNvCxnSpPr/>
          <p:nvPr/>
        </p:nvCxnSpPr>
        <p:spPr>
          <a:xfrm>
            <a:off x="7066292" y="260648"/>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19" name="2 Imagen"/>
          <p:cNvPicPr>
            <a:picLocks noChangeAspect="1"/>
          </p:cNvPicPr>
          <p:nvPr/>
        </p:nvPicPr>
        <p:blipFill>
          <a:blip r:embed="rId7" cstate="print"/>
          <a:srcRect/>
          <a:stretch>
            <a:fillRect/>
          </a:stretch>
        </p:blipFill>
        <p:spPr bwMode="auto">
          <a:xfrm>
            <a:off x="7151719" y="285728"/>
            <a:ext cx="1849437" cy="188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introducción</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5929354"/>
          </a:xfrm>
        </p:spPr>
        <p:txBody>
          <a:bodyPr anchor="t">
            <a:noAutofit/>
          </a:bodyPr>
          <a:lstStyle/>
          <a:p>
            <a:pPr algn="just">
              <a:lnSpc>
                <a:spcPct val="170000"/>
              </a:lnSpc>
              <a:buFont typeface="Wingdings" pitchFamily="2" charset="2"/>
              <a:buChar char="§"/>
            </a:pPr>
            <a:r>
              <a:rPr lang="es-CL" b="1" dirty="0" smtClean="0"/>
              <a:t>Un área urbana (AU) representa uno de los </a:t>
            </a:r>
            <a:r>
              <a:rPr lang="es-CL" b="1" dirty="0" smtClean="0">
                <a:solidFill>
                  <a:schemeClr val="accent2">
                    <a:lumMod val="75000"/>
                  </a:schemeClr>
                </a:solidFill>
              </a:rPr>
              <a:t>ambientes más difíciles y peligroso</a:t>
            </a:r>
            <a:r>
              <a:rPr lang="es-CL" b="1" dirty="0" smtClean="0"/>
              <a:t> que puede llegar a enfrentar un Infante de Marina. Hoy en día, cuando la amenaza de las guerrillas y el terrorismo está dirigida hacia las ciudades las </a:t>
            </a:r>
            <a:r>
              <a:rPr lang="es-CL" b="1" dirty="0" smtClean="0">
                <a:solidFill>
                  <a:schemeClr val="accent2">
                    <a:lumMod val="75000"/>
                  </a:schemeClr>
                </a:solidFill>
              </a:rPr>
              <a:t>posibilidades de verse envuelto en este tipo de combate son cada vez más grandes</a:t>
            </a:r>
            <a:r>
              <a:rPr lang="es-CL" b="1" dirty="0" smtClean="0"/>
              <a:t>. Kosovo, Somalia, Panamá, Colombia e Irak son algunos ejemplos contemporáneos en donde se ha debido enfrentar a un enemigo bien adiestrado o aprovechado el ambiente urbano. </a:t>
            </a: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introducción</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5929354"/>
          </a:xfrm>
        </p:spPr>
        <p:txBody>
          <a:bodyPr anchor="t">
            <a:noAutofit/>
          </a:bodyPr>
          <a:lstStyle/>
          <a:p>
            <a:pPr algn="just">
              <a:lnSpc>
                <a:spcPct val="170000"/>
              </a:lnSpc>
              <a:buFont typeface="Wingdings" pitchFamily="2" charset="2"/>
              <a:buChar char="§"/>
            </a:pPr>
            <a:r>
              <a:rPr lang="es-CL" b="1" dirty="0" smtClean="0"/>
              <a:t>Dado el </a:t>
            </a:r>
            <a:r>
              <a:rPr lang="es-CL" b="1" dirty="0" smtClean="0">
                <a:solidFill>
                  <a:schemeClr val="accent2">
                    <a:lumMod val="75000"/>
                  </a:schemeClr>
                </a:solidFill>
              </a:rPr>
              <a:t>alto grado de protección y encubrimiento </a:t>
            </a:r>
            <a:r>
              <a:rPr lang="es-CL" b="1" dirty="0" smtClean="0"/>
              <a:t>que ofrecen las AU, estas contribuyen a aumentar el desconcierto y la fricción propias de la guerra. Las inmensas dificultades que suponen este tipo de operaciones hacen que normalmente se eviten las AU, pero en muchas oportunidades la situación hará necesaria la destrucción del enemigo, ya sea atacando un AU defendida o bien haciendo lo propio contra su ataque. </a:t>
            </a: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introducción</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5929354"/>
          </a:xfrm>
        </p:spPr>
        <p:txBody>
          <a:bodyPr anchor="t">
            <a:noAutofit/>
          </a:bodyPr>
          <a:lstStyle/>
          <a:p>
            <a:pPr algn="just">
              <a:lnSpc>
                <a:spcPct val="170000"/>
              </a:lnSpc>
              <a:buFont typeface="Wingdings" pitchFamily="2" charset="2"/>
              <a:buChar char="§"/>
            </a:pPr>
            <a:r>
              <a:rPr lang="es-CL" b="1" dirty="0" smtClean="0"/>
              <a:t>Este tipo de operaciones </a:t>
            </a:r>
            <a:r>
              <a:rPr lang="es-CL" b="1" dirty="0" smtClean="0">
                <a:solidFill>
                  <a:schemeClr val="accent2">
                    <a:lumMod val="75000"/>
                  </a:schemeClr>
                </a:solidFill>
              </a:rPr>
              <a:t>requiere el máximo de entrenamiento en técnicas muy particulares</a:t>
            </a:r>
            <a:r>
              <a:rPr lang="es-CL" b="1" dirty="0" smtClean="0"/>
              <a:t>, donde las pequeñas unidades (PPUU) adquieren gran relevancia. Aventurarse con una unidad mal preparada para el combate en un AU defendida por un grupo de enemigos bien entrenados culminará con la congestión de nuestros puestos de curación de tropas (PCT). </a:t>
            </a: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CL" b="1" dirty="0" smtClean="0"/>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“OMAU” / “MOUT”</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GENERALIDADES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3214710"/>
          </a:xfrm>
        </p:spPr>
        <p:txBody>
          <a:bodyPr anchor="t">
            <a:noAutofit/>
          </a:bodyPr>
          <a:lstStyle/>
          <a:p>
            <a:pPr algn="just">
              <a:lnSpc>
                <a:spcPct val="170000"/>
              </a:lnSpc>
            </a:pPr>
            <a:r>
              <a:rPr lang="es-CL" b="1" dirty="0" smtClean="0">
                <a:solidFill>
                  <a:schemeClr val="accent2">
                    <a:lumMod val="75000"/>
                  </a:schemeClr>
                </a:solidFill>
              </a:rPr>
              <a:t>Son acciones militares planificadas y ejecutadas en ambientes donde las estructuras creadas por el hombre con fines residenciales o comerciales (obras de arte) son las que dominan el terreno</a:t>
            </a:r>
            <a:r>
              <a:rPr lang="es-CL" b="1" dirty="0" smtClean="0"/>
              <a:t>, influenciando decisivamente las operaciones y determinando la necesidad de emplear procedimientos, técnicas y tácticas particulares y especializadas. </a:t>
            </a: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050" name="Picture 2" descr="C:\Users\13989707-2\Desktop\c.jpg"/>
          <p:cNvPicPr>
            <a:picLocks noChangeAspect="1" noChangeArrowheads="1"/>
          </p:cNvPicPr>
          <p:nvPr/>
        </p:nvPicPr>
        <p:blipFill>
          <a:blip r:embed="rId4"/>
          <a:srcRect/>
          <a:stretch>
            <a:fillRect/>
          </a:stretch>
        </p:blipFill>
        <p:spPr bwMode="auto">
          <a:xfrm>
            <a:off x="3071802" y="4572008"/>
            <a:ext cx="3143272" cy="20841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fontScale="90000"/>
          </a:bodyPr>
          <a:lstStyle/>
          <a:p>
            <a:pPr algn="ctr"/>
            <a:r>
              <a:rPr lang="es-CL" sz="3200" dirty="0" smtClean="0">
                <a:solidFill>
                  <a:schemeClr val="tx1"/>
                </a:solidFill>
                <a:latin typeface="Arial Black" pitchFamily="34" charset="0"/>
              </a:rPr>
              <a:t>“OMAU” / “MOUT”</a:t>
            </a:r>
            <a:br>
              <a:rPr lang="es-CL" sz="3200" dirty="0" smtClean="0">
                <a:solidFill>
                  <a:schemeClr val="tx1"/>
                </a:solidFill>
                <a:latin typeface="Arial Black" pitchFamily="34" charset="0"/>
              </a:rPr>
            </a:br>
            <a:r>
              <a:rPr lang="es-CL" sz="3200" dirty="0" smtClean="0">
                <a:solidFill>
                  <a:schemeClr val="tx1"/>
                </a:solidFill>
                <a:latin typeface="Arial Black" pitchFamily="34" charset="0"/>
              </a:rPr>
              <a:t>GENERALIDADES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85860"/>
            <a:ext cx="8143900" cy="3143272"/>
          </a:xfrm>
        </p:spPr>
        <p:txBody>
          <a:bodyPr anchor="t">
            <a:noAutofit/>
          </a:bodyPr>
          <a:lstStyle/>
          <a:p>
            <a:pPr algn="just">
              <a:lnSpc>
                <a:spcPct val="170000"/>
              </a:lnSpc>
            </a:pPr>
            <a:r>
              <a:rPr lang="es-CL" b="1" dirty="0" smtClean="0">
                <a:latin typeface="Arial" pitchFamily="34" charset="0"/>
                <a:cs typeface="Arial" pitchFamily="34" charset="0"/>
              </a:rPr>
              <a:t>Cuando se alude a “</a:t>
            </a:r>
            <a:r>
              <a:rPr lang="es-CL" b="1" i="1" dirty="0" smtClean="0">
                <a:latin typeface="Arial" pitchFamily="34" charset="0"/>
                <a:cs typeface="Arial" pitchFamily="34" charset="0"/>
              </a:rPr>
              <a:t>estructuras creadas por el hombre”, no sólo debe pensarse en ciudades, pueblos o poblaciones, sino también en puertos, aeropuertos, zonas industriales y cualquier área donde exista todo tipo de edificación, aunque éstas se encuentren fuera de las comúnmente denominadas “zonas urbanizadas”. </a:t>
            </a:r>
          </a:p>
          <a:p>
            <a:pPr algn="just">
              <a:lnSpc>
                <a:spcPct val="170000"/>
              </a:lnSpc>
              <a:buFont typeface="Wingdings" pitchFamily="2" charset="2"/>
              <a:buChar char="§"/>
            </a:pPr>
            <a:endParaRPr lang="es-CL" b="1" dirty="0" smtClean="0">
              <a:latin typeface="Arial" pitchFamily="34" charset="0"/>
              <a:cs typeface="Arial" pitchFamily="34" charset="0"/>
            </a:endParaRPr>
          </a:p>
          <a:p>
            <a:pPr algn="just">
              <a:lnSpc>
                <a:spcPct val="170000"/>
              </a:lnSpc>
              <a:buFont typeface="Wingdings" pitchFamily="2" charset="2"/>
              <a:buChar char="§"/>
            </a:pPr>
            <a:endParaRPr lang="es-ES_tradnl" b="1" dirty="0" smtClean="0">
              <a:latin typeface="Arial" pitchFamily="34" charset="0"/>
              <a:cs typeface="Arial" pitchFamily="34" charset="0"/>
            </a:endParaRPr>
          </a:p>
          <a:p>
            <a:pPr algn="just">
              <a:lnSpc>
                <a:spcPct val="170000"/>
              </a:lnSpc>
              <a:buFont typeface="Wingdings" pitchFamily="2" charset="2"/>
              <a:buChar char="§"/>
            </a:pPr>
            <a:endParaRPr lang="es-ES_tradnl" b="1" dirty="0" smtClean="0">
              <a:latin typeface="Arial" pitchFamily="34" charset="0"/>
              <a:cs typeface="Arial" pitchFamily="34" charset="0"/>
            </a:endParaRPr>
          </a:p>
          <a:p>
            <a:pPr algn="just">
              <a:lnSpc>
                <a:spcPct val="170000"/>
              </a:lnSpc>
              <a:buFont typeface="Wingdings" pitchFamily="2" charset="2"/>
              <a:buChar char="§"/>
            </a:pPr>
            <a:endParaRPr lang="es-ES_tradnl" b="1" dirty="0" smtClean="0">
              <a:latin typeface="Arial" pitchFamily="34" charset="0"/>
              <a:cs typeface="Arial"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26" name="Picture 2" descr="C:\Users\13989707-2\Desktop\z.jpg"/>
          <p:cNvPicPr>
            <a:picLocks noChangeAspect="1" noChangeArrowheads="1"/>
          </p:cNvPicPr>
          <p:nvPr/>
        </p:nvPicPr>
        <p:blipFill>
          <a:blip r:embed="rId3" cstate="print"/>
          <a:srcRect/>
          <a:stretch>
            <a:fillRect/>
          </a:stretch>
        </p:blipFill>
        <p:spPr bwMode="auto">
          <a:xfrm>
            <a:off x="4929190" y="4395412"/>
            <a:ext cx="3840000"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7" name="Picture 3" descr="C:\Users\13989707-2\Desktop\x.jpg"/>
          <p:cNvPicPr>
            <a:picLocks noChangeAspect="1" noChangeArrowheads="1"/>
          </p:cNvPicPr>
          <p:nvPr/>
        </p:nvPicPr>
        <p:blipFill>
          <a:blip r:embed="rId4"/>
          <a:srcRect/>
          <a:stretch>
            <a:fillRect/>
          </a:stretch>
        </p:blipFill>
        <p:spPr bwMode="auto">
          <a:xfrm>
            <a:off x="394876" y="4412272"/>
            <a:ext cx="4320000"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3286148"/>
          </a:xfrm>
        </p:spPr>
        <p:txBody>
          <a:bodyPr anchor="t">
            <a:noAutofit/>
          </a:bodyPr>
          <a:lstStyle/>
          <a:p>
            <a:pPr marL="457200" indent="-457200" algn="just">
              <a:lnSpc>
                <a:spcPct val="150000"/>
              </a:lnSpc>
              <a:buClr>
                <a:schemeClr val="accent2">
                  <a:lumMod val="75000"/>
                </a:schemeClr>
              </a:buClr>
              <a:buSzPct val="100000"/>
              <a:buFont typeface="+mj-lt"/>
              <a:buAutoNum type="arabicPeriod"/>
            </a:pPr>
            <a:r>
              <a:rPr lang="es-CL" b="1" u="sng" dirty="0" smtClean="0">
                <a:solidFill>
                  <a:schemeClr val="accent2">
                    <a:lumMod val="75000"/>
                  </a:schemeClr>
                </a:solidFill>
              </a:rPr>
              <a:t>El combate urbano es complejo y violento.</a:t>
            </a:r>
          </a:p>
          <a:p>
            <a:pPr marL="457200" indent="-457200" algn="just">
              <a:lnSpc>
                <a:spcPct val="150000"/>
              </a:lnSpc>
            </a:pPr>
            <a:r>
              <a:rPr lang="es-CL" b="1" dirty="0" smtClean="0"/>
              <a:t>	Las construcciones imponen un marco de confusión, oscuridad, incertidumbre, falta de contacto, amenaza constante y peligro que dificultan todas las acciones que se emprenden.</a:t>
            </a:r>
            <a:endParaRPr lang="es-CL" b="1" i="1" dirty="0" smtClean="0"/>
          </a:p>
          <a:p>
            <a:pPr marL="457200" indent="-457200" algn="just">
              <a:lnSpc>
                <a:spcPct val="150000"/>
              </a:lnSpc>
            </a:pPr>
            <a:r>
              <a:rPr lang="es-CL" b="1" i="1" dirty="0" smtClean="0"/>
              <a:t>	</a:t>
            </a:r>
            <a:r>
              <a:rPr lang="es-CL" b="1" dirty="0" smtClean="0"/>
              <a:t>Requieren una planificación centralizada y una ejecución extremadamente descentralizada. </a:t>
            </a:r>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3074" name="Picture 2" descr="C:\Users\13989707-2\Desktop\v.jpg"/>
          <p:cNvPicPr>
            <a:picLocks noChangeAspect="1" noChangeArrowheads="1"/>
          </p:cNvPicPr>
          <p:nvPr/>
        </p:nvPicPr>
        <p:blipFill>
          <a:blip r:embed="rId4"/>
          <a:srcRect/>
          <a:stretch>
            <a:fillRect/>
          </a:stretch>
        </p:blipFill>
        <p:spPr bwMode="auto">
          <a:xfrm>
            <a:off x="1025124" y="4483710"/>
            <a:ext cx="2618182"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5" name="Picture 3" descr="C:\Users\13989707-2\Desktop\b.jpg"/>
          <p:cNvPicPr>
            <a:picLocks noChangeAspect="1" noChangeArrowheads="1"/>
          </p:cNvPicPr>
          <p:nvPr/>
        </p:nvPicPr>
        <p:blipFill>
          <a:blip r:embed="rId5" cstate="print"/>
          <a:srcRect/>
          <a:stretch>
            <a:fillRect/>
          </a:stretch>
        </p:blipFill>
        <p:spPr bwMode="auto">
          <a:xfrm>
            <a:off x="4161846" y="4500570"/>
            <a:ext cx="3839178"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3286148"/>
          </a:xfrm>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CL" b="1" u="sng" dirty="0" smtClean="0">
                <a:solidFill>
                  <a:schemeClr val="accent2">
                    <a:lumMod val="75000"/>
                  </a:schemeClr>
                </a:solidFill>
                <a:latin typeface="Arial" pitchFamily="34" charset="0"/>
                <a:cs typeface="Arial" pitchFamily="34" charset="0"/>
              </a:rPr>
              <a:t>Protección y encubrimiento. </a:t>
            </a:r>
          </a:p>
          <a:p>
            <a:pPr marL="457200" indent="-457200" algn="just">
              <a:lnSpc>
                <a:spcPct val="150000"/>
              </a:lnSpc>
            </a:pPr>
            <a:r>
              <a:rPr lang="es-CL" b="1" dirty="0" smtClean="0">
                <a:solidFill>
                  <a:schemeClr val="accent2">
                    <a:lumMod val="75000"/>
                  </a:schemeClr>
                </a:solidFill>
                <a:latin typeface="Arial" pitchFamily="34" charset="0"/>
                <a:cs typeface="Arial" pitchFamily="34" charset="0"/>
              </a:rPr>
              <a:t>	</a:t>
            </a:r>
            <a:r>
              <a:rPr lang="es-CL" b="1" dirty="0" smtClean="0">
                <a:latin typeface="Arial" pitchFamily="34" charset="0"/>
                <a:cs typeface="Arial" pitchFamily="34" charset="0"/>
              </a:rPr>
              <a:t>Las edificaciones y estructuras de todo tipo que pueden encontrarse en un AU proveen gran protección y encubrimiento tanto para el atacante como para el defensor.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7170" name="Picture 2" descr="C:\Users\13989707-2\Desktop\U.jpg"/>
          <p:cNvPicPr>
            <a:picLocks noChangeAspect="1" noChangeArrowheads="1"/>
          </p:cNvPicPr>
          <p:nvPr/>
        </p:nvPicPr>
        <p:blipFill>
          <a:blip r:embed="rId4" cstate="print"/>
          <a:srcRect/>
          <a:stretch>
            <a:fillRect/>
          </a:stretch>
        </p:blipFill>
        <p:spPr bwMode="auto">
          <a:xfrm>
            <a:off x="2500298" y="3429000"/>
            <a:ext cx="4320881" cy="288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4429156"/>
          </a:xfrm>
        </p:spPr>
        <p:txBody>
          <a:bodyPr anchor="t">
            <a:noAutofit/>
          </a:bodyPr>
          <a:lstStyle/>
          <a:p>
            <a:pPr marL="457200" indent="-457200" algn="just">
              <a:lnSpc>
                <a:spcPct val="150000"/>
              </a:lnSpc>
              <a:buClr>
                <a:schemeClr val="accent2">
                  <a:lumMod val="75000"/>
                </a:schemeClr>
              </a:buClr>
              <a:buSzPct val="100000"/>
              <a:buFont typeface="+mj-lt"/>
              <a:buAutoNum type="arabicPeriod" startAt="3"/>
            </a:pPr>
            <a:r>
              <a:rPr lang="es-CL" b="1" u="sng" dirty="0" smtClean="0">
                <a:solidFill>
                  <a:schemeClr val="accent2">
                    <a:lumMod val="75000"/>
                  </a:schemeClr>
                </a:solidFill>
              </a:rPr>
              <a:t>Campos de observación y tiro reducidos. </a:t>
            </a:r>
          </a:p>
          <a:p>
            <a:pPr marL="457200" indent="-457200" algn="just">
              <a:lnSpc>
                <a:spcPct val="150000"/>
              </a:lnSpc>
            </a:pPr>
            <a:r>
              <a:rPr lang="es-CL" b="1" dirty="0" smtClean="0"/>
              <a:t>	Las áreas abiertas, como plazas, calles, baldíos, patios, etc., se convierten en verdaderas zonas de aniquilamiento.</a:t>
            </a:r>
          </a:p>
          <a:p>
            <a:pPr marL="457200" indent="-457200" algn="just">
              <a:lnSpc>
                <a:spcPct val="150000"/>
              </a:lnSpc>
            </a:pPr>
            <a:r>
              <a:rPr lang="es-CL" b="1" dirty="0" smtClean="0"/>
              <a:t>	Adquieren gran importancia los edificios altos, puentes, alcantarillados y pasajes subterráneos que dominen las más importantes avenidas de aproximación. </a:t>
            </a:r>
          </a:p>
          <a:p>
            <a:pPr algn="just">
              <a:lnSpc>
                <a:spcPct val="150000"/>
              </a:lnSpc>
              <a:buFont typeface="Wingdings" pitchFamily="2" charset="2"/>
              <a:buChar char="§"/>
            </a:pPr>
            <a:endParaRPr lang="es-CL" b="1" dirty="0" smtClean="0">
              <a:latin typeface="Arial" pitchFamily="34" charset="0"/>
              <a:cs typeface="Arial" pitchFamily="34" charset="0"/>
            </a:endParaRP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8194" name="Picture 2" descr="C:\Users\13989707-2\Desktop\Y.jpg"/>
          <p:cNvPicPr>
            <a:picLocks noChangeAspect="1" noChangeArrowheads="1"/>
          </p:cNvPicPr>
          <p:nvPr/>
        </p:nvPicPr>
        <p:blipFill>
          <a:blip r:embed="rId4" cstate="print"/>
          <a:srcRect/>
          <a:stretch>
            <a:fillRect/>
          </a:stretch>
        </p:blipFill>
        <p:spPr bwMode="auto">
          <a:xfrm>
            <a:off x="2794153" y="4123710"/>
            <a:ext cx="3778111" cy="25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4429156"/>
          </a:xfrm>
        </p:spPr>
        <p:txBody>
          <a:bodyPr anchor="t">
            <a:noAutofit/>
          </a:bodyPr>
          <a:lstStyle/>
          <a:p>
            <a:pPr marL="457200" indent="-457200" algn="just">
              <a:lnSpc>
                <a:spcPct val="150000"/>
              </a:lnSpc>
              <a:buClr>
                <a:schemeClr val="accent2">
                  <a:lumMod val="75000"/>
                </a:schemeClr>
              </a:buClr>
              <a:buSzPct val="100000"/>
              <a:buFont typeface="+mj-lt"/>
              <a:buAutoNum type="arabicPeriod" startAt="4"/>
            </a:pPr>
            <a:r>
              <a:rPr lang="es-CL" b="1" u="sng" dirty="0" smtClean="0">
                <a:solidFill>
                  <a:schemeClr val="accent2">
                    <a:lumMod val="75000"/>
                  </a:schemeClr>
                </a:solidFill>
                <a:latin typeface="Arial" pitchFamily="34" charset="0"/>
                <a:cs typeface="Arial" pitchFamily="34" charset="0"/>
              </a:rPr>
              <a:t>Empleo de armas de tiro directo. </a:t>
            </a:r>
          </a:p>
          <a:p>
            <a:pPr marL="457200" indent="-457200" algn="just">
              <a:lnSpc>
                <a:spcPct val="150000"/>
              </a:lnSpc>
              <a:buSzPct val="100000"/>
            </a:pPr>
            <a:r>
              <a:rPr lang="es-CL" b="1" dirty="0" smtClean="0">
                <a:latin typeface="Arial" pitchFamily="34" charset="0"/>
                <a:cs typeface="Arial" pitchFamily="34" charset="0"/>
              </a:rPr>
              <a:t>	Por disminución de los campos de observación y tiro.</a:t>
            </a:r>
          </a:p>
          <a:p>
            <a:pPr marL="457200" indent="-457200" algn="just">
              <a:lnSpc>
                <a:spcPct val="150000"/>
              </a:lnSpc>
              <a:buSzPct val="100000"/>
            </a:pPr>
            <a:r>
              <a:rPr lang="es-CL" b="1" dirty="0" smtClean="0">
                <a:latin typeface="Arial" pitchFamily="34" charset="0"/>
                <a:cs typeface="Arial" pitchFamily="34" charset="0"/>
              </a:rPr>
              <a:t>	Creación de obstáculos por escombros. </a:t>
            </a: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6146" name="Picture 2" descr="C:\Users\13989707-2\Desktop\i.jpg"/>
          <p:cNvPicPr>
            <a:picLocks noChangeAspect="1" noChangeArrowheads="1"/>
          </p:cNvPicPr>
          <p:nvPr/>
        </p:nvPicPr>
        <p:blipFill>
          <a:blip r:embed="rId4"/>
          <a:srcRect/>
          <a:stretch>
            <a:fillRect/>
          </a:stretch>
        </p:blipFill>
        <p:spPr bwMode="auto">
          <a:xfrm>
            <a:off x="2252264" y="3000372"/>
            <a:ext cx="4320000" cy="288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1714512"/>
          </a:xfrm>
        </p:spPr>
        <p:txBody>
          <a:bodyPr anchor="t">
            <a:noAutofit/>
          </a:bodyPr>
          <a:lstStyle/>
          <a:p>
            <a:pPr marL="457200" indent="-457200" algn="just">
              <a:lnSpc>
                <a:spcPct val="150000"/>
              </a:lnSpc>
              <a:buClr>
                <a:schemeClr val="accent2">
                  <a:lumMod val="75000"/>
                </a:schemeClr>
              </a:buClr>
              <a:buSzPct val="100000"/>
              <a:buFont typeface="+mj-lt"/>
              <a:buAutoNum type="arabicPeriod" startAt="5"/>
            </a:pPr>
            <a:r>
              <a:rPr lang="es-CL" b="1" u="sng" dirty="0" smtClean="0">
                <a:solidFill>
                  <a:schemeClr val="accent2">
                    <a:lumMod val="75000"/>
                  </a:schemeClr>
                </a:solidFill>
                <a:latin typeface="Arial" pitchFamily="34" charset="0"/>
                <a:cs typeface="Arial" pitchFamily="34" charset="0"/>
              </a:rPr>
              <a:t>Dificultad en la maniobra (vehículos). </a:t>
            </a:r>
          </a:p>
          <a:p>
            <a:pPr marL="457200" indent="-457200" algn="just">
              <a:lnSpc>
                <a:spcPct val="150000"/>
              </a:lnSpc>
              <a:buSzPct val="100000"/>
            </a:pPr>
            <a:r>
              <a:rPr lang="es-CL" b="1" dirty="0" smtClean="0">
                <a:latin typeface="Arial" pitchFamily="34" charset="0"/>
                <a:cs typeface="Arial" pitchFamily="34" charset="0"/>
              </a:rPr>
              <a:t>	Vulnerables en los desplazamientos en áreas abiertas. </a:t>
            </a:r>
          </a:p>
          <a:p>
            <a:pPr marL="457200" indent="-457200" algn="just">
              <a:lnSpc>
                <a:spcPct val="150000"/>
              </a:lnSpc>
              <a:buSzPct val="100000"/>
            </a:pPr>
            <a:r>
              <a:rPr lang="es-CL" b="1" dirty="0" smtClean="0">
                <a:latin typeface="Arial" pitchFamily="34" charset="0"/>
                <a:cs typeface="Arial" pitchFamily="34" charset="0"/>
              </a:rPr>
              <a:t>	Movimientos pedestres cobran importancia.</a:t>
            </a: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4098" name="Picture 2" descr="C:\Users\13989707-2\Desktop\p.jpg"/>
          <p:cNvPicPr>
            <a:picLocks noChangeAspect="1" noChangeArrowheads="1"/>
          </p:cNvPicPr>
          <p:nvPr/>
        </p:nvPicPr>
        <p:blipFill>
          <a:blip r:embed="rId4"/>
          <a:srcRect/>
          <a:stretch>
            <a:fillRect/>
          </a:stretch>
        </p:blipFill>
        <p:spPr bwMode="auto">
          <a:xfrm>
            <a:off x="2571736" y="3071810"/>
            <a:ext cx="3661507" cy="288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1714512"/>
          </a:xfrm>
        </p:spPr>
        <p:txBody>
          <a:bodyPr anchor="t">
            <a:noAutofit/>
          </a:bodyPr>
          <a:lstStyle/>
          <a:p>
            <a:pPr marL="457200" indent="-457200" algn="just">
              <a:lnSpc>
                <a:spcPct val="150000"/>
              </a:lnSpc>
              <a:buClr>
                <a:schemeClr val="accent2">
                  <a:lumMod val="75000"/>
                </a:schemeClr>
              </a:buClr>
              <a:buSzPct val="100000"/>
              <a:buFont typeface="+mj-lt"/>
              <a:buAutoNum type="arabicPeriod" startAt="6"/>
            </a:pPr>
            <a:r>
              <a:rPr lang="es-CL" b="1" u="sng" dirty="0" smtClean="0">
                <a:solidFill>
                  <a:schemeClr val="accent2">
                    <a:lumMod val="75000"/>
                  </a:schemeClr>
                </a:solidFill>
                <a:latin typeface="Arial" pitchFamily="34" charset="0"/>
                <a:cs typeface="Arial" pitchFamily="34" charset="0"/>
              </a:rPr>
              <a:t>Zona de combate tridimensional. </a:t>
            </a:r>
          </a:p>
          <a:p>
            <a:pPr marL="457200" indent="-457200" algn="just">
              <a:lnSpc>
                <a:spcPct val="150000"/>
              </a:lnSpc>
              <a:buSzPct val="100000"/>
            </a:pPr>
            <a:r>
              <a:rPr lang="es-CL" b="1" dirty="0" smtClean="0">
                <a:latin typeface="Arial" pitchFamily="34" charset="0"/>
                <a:cs typeface="Arial" pitchFamily="34" charset="0"/>
              </a:rPr>
              <a:t>	Desplazamientos y combate debajo, al nivel y por encima de la superficie. </a:t>
            </a: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5122" name="Picture 2" descr="C:\Users\13989707-2\Desktop\o.jpg"/>
          <p:cNvPicPr>
            <a:picLocks noChangeAspect="1" noChangeArrowheads="1"/>
          </p:cNvPicPr>
          <p:nvPr/>
        </p:nvPicPr>
        <p:blipFill>
          <a:blip r:embed="rId4" cstate="print"/>
          <a:srcRect/>
          <a:stretch>
            <a:fillRect/>
          </a:stretch>
        </p:blipFill>
        <p:spPr bwMode="auto">
          <a:xfrm>
            <a:off x="2865591" y="3143248"/>
            <a:ext cx="3778111" cy="25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1714512"/>
          </a:xfrm>
        </p:spPr>
        <p:txBody>
          <a:bodyPr anchor="t">
            <a:noAutofit/>
          </a:bodyPr>
          <a:lstStyle/>
          <a:p>
            <a:pPr marL="457200" indent="-457200" algn="just">
              <a:lnSpc>
                <a:spcPct val="150000"/>
              </a:lnSpc>
              <a:buClr>
                <a:schemeClr val="accent2">
                  <a:lumMod val="75000"/>
                </a:schemeClr>
              </a:buClr>
              <a:buSzPct val="100000"/>
              <a:buFont typeface="+mj-lt"/>
              <a:buAutoNum type="arabicPeriod" startAt="7"/>
            </a:pPr>
            <a:r>
              <a:rPr lang="es-CL" b="1" u="sng" dirty="0" smtClean="0">
                <a:solidFill>
                  <a:schemeClr val="accent2">
                    <a:lumMod val="75000"/>
                  </a:schemeClr>
                </a:solidFill>
                <a:latin typeface="Arial" pitchFamily="34" charset="0"/>
                <a:cs typeface="Arial" pitchFamily="34" charset="0"/>
              </a:rPr>
              <a:t>Combates a corta distancia. </a:t>
            </a:r>
          </a:p>
          <a:p>
            <a:pPr marL="457200" indent="-457200" algn="just">
              <a:lnSpc>
                <a:spcPct val="150000"/>
              </a:lnSpc>
              <a:buSzPct val="100000"/>
            </a:pPr>
            <a:r>
              <a:rPr lang="es-CL" b="1" dirty="0" smtClean="0">
                <a:latin typeface="Arial" pitchFamily="34" charset="0"/>
                <a:cs typeface="Arial" pitchFamily="34" charset="0"/>
              </a:rPr>
              <a:t>	Puede existir un enemigo en cualquier lugar. </a:t>
            </a:r>
          </a:p>
          <a:p>
            <a:pPr marL="457200" indent="-457200" algn="just">
              <a:lnSpc>
                <a:spcPct val="150000"/>
              </a:lnSpc>
              <a:buSzPct val="100000"/>
            </a:pPr>
            <a:r>
              <a:rPr lang="es-CL" b="1" dirty="0" smtClean="0">
                <a:latin typeface="Arial" pitchFamily="34" charset="0"/>
                <a:cs typeface="Arial" pitchFamily="34" charset="0"/>
              </a:rPr>
              <a:t>	Alto nivel de estrés. </a:t>
            </a: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9218" name="Picture 2" descr="C:\Users\13989707-2\Desktop\T.jpg"/>
          <p:cNvPicPr>
            <a:picLocks noChangeAspect="1" noChangeArrowheads="1"/>
          </p:cNvPicPr>
          <p:nvPr/>
        </p:nvPicPr>
        <p:blipFill>
          <a:blip r:embed="rId4"/>
          <a:srcRect/>
          <a:stretch>
            <a:fillRect/>
          </a:stretch>
        </p:blipFill>
        <p:spPr bwMode="auto">
          <a:xfrm>
            <a:off x="2462254" y="3049330"/>
            <a:ext cx="4324324" cy="288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1714512"/>
          </a:xfrm>
        </p:spPr>
        <p:txBody>
          <a:bodyPr anchor="t">
            <a:noAutofit/>
          </a:bodyPr>
          <a:lstStyle/>
          <a:p>
            <a:pPr marL="457200" indent="-457200" algn="just">
              <a:lnSpc>
                <a:spcPct val="150000"/>
              </a:lnSpc>
              <a:buClr>
                <a:schemeClr val="accent2">
                  <a:lumMod val="75000"/>
                </a:schemeClr>
              </a:buClr>
              <a:buSzPct val="100000"/>
              <a:buFont typeface="+mj-lt"/>
              <a:buAutoNum type="arabicPeriod" startAt="8"/>
            </a:pPr>
            <a:r>
              <a:rPr lang="es-CL" b="1" u="sng" dirty="0" smtClean="0">
                <a:solidFill>
                  <a:schemeClr val="accent2">
                    <a:lumMod val="75000"/>
                  </a:schemeClr>
                </a:solidFill>
                <a:latin typeface="Arial" pitchFamily="34" charset="0"/>
                <a:cs typeface="Arial" pitchFamily="34" charset="0"/>
              </a:rPr>
              <a:t>La presencia de civiles y de evitar daños. </a:t>
            </a:r>
          </a:p>
          <a:p>
            <a:pPr marL="457200" indent="-457200" algn="just">
              <a:lnSpc>
                <a:spcPct val="150000"/>
              </a:lnSpc>
              <a:buSzPct val="100000"/>
            </a:pPr>
            <a:r>
              <a:rPr lang="es-CL" b="1" dirty="0" smtClean="0">
                <a:solidFill>
                  <a:schemeClr val="accent2">
                    <a:lumMod val="75000"/>
                  </a:schemeClr>
                </a:solidFill>
                <a:latin typeface="Arial" pitchFamily="34" charset="0"/>
                <a:cs typeface="Arial" pitchFamily="34" charset="0"/>
              </a:rPr>
              <a:t>	</a:t>
            </a:r>
            <a:r>
              <a:rPr lang="es-CL" b="1" dirty="0" smtClean="0">
                <a:latin typeface="Arial" pitchFamily="34" charset="0"/>
                <a:cs typeface="Arial" pitchFamily="34" charset="0"/>
              </a:rPr>
              <a:t>Dificulta las operaciones. </a:t>
            </a:r>
          </a:p>
          <a:p>
            <a:pPr marL="457200" indent="-457200" algn="just">
              <a:lnSpc>
                <a:spcPct val="150000"/>
              </a:lnSpc>
              <a:buSzPct val="100000"/>
            </a:pPr>
            <a:r>
              <a:rPr lang="es-CL" b="1" dirty="0" smtClean="0">
                <a:latin typeface="Arial" pitchFamily="34" charset="0"/>
                <a:cs typeface="Arial" pitchFamily="34" charset="0"/>
              </a:rPr>
              <a:t>	La necesidad de evitar daños en edificios históricos o lugares particulares también significa un problema para las operaciones militares. </a:t>
            </a:r>
          </a:p>
          <a:p>
            <a:pPr marL="457200" indent="-457200" algn="just">
              <a:lnSpc>
                <a:spcPct val="150000"/>
              </a:lnSpc>
              <a:buSzPct val="100000"/>
            </a:pPr>
            <a:endParaRPr lang="es-CL" b="1" dirty="0" smtClean="0">
              <a:latin typeface="Arial" pitchFamily="34" charset="0"/>
              <a:cs typeface="Arial" pitchFamily="34" charset="0"/>
            </a:endParaRP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242" name="Picture 2" descr="C:\Users\13989707-2\Desktop\R.jpg"/>
          <p:cNvPicPr>
            <a:picLocks noChangeAspect="1" noChangeArrowheads="1"/>
          </p:cNvPicPr>
          <p:nvPr/>
        </p:nvPicPr>
        <p:blipFill>
          <a:blip r:embed="rId4" cstate="print"/>
          <a:srcRect/>
          <a:stretch>
            <a:fillRect/>
          </a:stretch>
        </p:blipFill>
        <p:spPr bwMode="auto">
          <a:xfrm>
            <a:off x="2639308" y="3837958"/>
            <a:ext cx="3790080" cy="25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2000264"/>
          </a:xfrm>
        </p:spPr>
        <p:txBody>
          <a:bodyPr anchor="t">
            <a:noAutofit/>
          </a:bodyPr>
          <a:lstStyle/>
          <a:p>
            <a:pPr marL="457200" indent="-457200" algn="just">
              <a:lnSpc>
                <a:spcPct val="150000"/>
              </a:lnSpc>
              <a:buClr>
                <a:schemeClr val="accent2">
                  <a:lumMod val="75000"/>
                </a:schemeClr>
              </a:buClr>
              <a:buSzPct val="100000"/>
              <a:buFont typeface="+mj-lt"/>
              <a:buAutoNum type="arabicPeriod" startAt="9"/>
            </a:pPr>
            <a:r>
              <a:rPr lang="es-CL" b="1" u="sng" dirty="0" smtClean="0">
                <a:solidFill>
                  <a:schemeClr val="accent2">
                    <a:lumMod val="75000"/>
                  </a:schemeClr>
                </a:solidFill>
                <a:latin typeface="Arial" pitchFamily="34" charset="0"/>
                <a:cs typeface="Arial" pitchFamily="34" charset="0"/>
              </a:rPr>
              <a:t>La población de civil puede acarrear serios problemas de seguridad a todas las fuerzas.</a:t>
            </a:r>
          </a:p>
          <a:p>
            <a:pPr marL="457200" indent="-457200" algn="just">
              <a:lnSpc>
                <a:spcPct val="150000"/>
              </a:lnSpc>
              <a:buSzPct val="100000"/>
            </a:pPr>
            <a:r>
              <a:rPr lang="es-CL" b="1" dirty="0" smtClean="0">
                <a:latin typeface="Arial" pitchFamily="34" charset="0"/>
                <a:cs typeface="Arial" pitchFamily="34" charset="0"/>
              </a:rPr>
              <a:t>	Es difícil discriminar si quiere o no quiere dañar a las fuerzas amigas. </a:t>
            </a:r>
          </a:p>
          <a:p>
            <a:pPr marL="457200" indent="-457200" algn="just">
              <a:lnSpc>
                <a:spcPct val="150000"/>
              </a:lnSpc>
              <a:buSzPct val="100000"/>
            </a:pPr>
            <a:r>
              <a:rPr lang="es-CL" b="1" dirty="0" smtClean="0">
                <a:solidFill>
                  <a:schemeClr val="accent2">
                    <a:lumMod val="75000"/>
                  </a:schemeClr>
                </a:solidFill>
                <a:latin typeface="Arial" pitchFamily="34" charset="0"/>
                <a:cs typeface="Arial" pitchFamily="34" charset="0"/>
              </a:rPr>
              <a:t>	</a:t>
            </a:r>
            <a:endParaRPr lang="es-CL" b="1" dirty="0" smtClean="0">
              <a:latin typeface="Arial" pitchFamily="34" charset="0"/>
              <a:cs typeface="Arial" pitchFamily="34" charset="0"/>
            </a:endParaRP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8" name="Picture 2" descr="C:\Users\13989707-2\Desktop\R.jpg"/>
          <p:cNvPicPr>
            <a:picLocks noChangeAspect="1" noChangeArrowheads="1"/>
          </p:cNvPicPr>
          <p:nvPr/>
        </p:nvPicPr>
        <p:blipFill>
          <a:blip r:embed="rId4" cstate="print"/>
          <a:srcRect/>
          <a:stretch>
            <a:fillRect/>
          </a:stretch>
        </p:blipFill>
        <p:spPr bwMode="auto">
          <a:xfrm>
            <a:off x="2500298" y="3357562"/>
            <a:ext cx="4331520" cy="288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2000264"/>
          </a:xfrm>
        </p:spPr>
        <p:txBody>
          <a:bodyPr anchor="t">
            <a:noAutofit/>
          </a:bodyPr>
          <a:lstStyle/>
          <a:p>
            <a:pPr marL="457200" indent="-457200" algn="just">
              <a:lnSpc>
                <a:spcPct val="150000"/>
              </a:lnSpc>
              <a:buClr>
                <a:schemeClr val="accent2">
                  <a:lumMod val="75000"/>
                </a:schemeClr>
              </a:buClr>
              <a:buSzPct val="100000"/>
              <a:buFont typeface="+mj-lt"/>
              <a:buAutoNum type="arabicPeriod" startAt="10"/>
            </a:pPr>
            <a:r>
              <a:rPr lang="es-CL" b="1" u="sng" dirty="0" smtClean="0">
                <a:solidFill>
                  <a:schemeClr val="accent2">
                    <a:lumMod val="75000"/>
                  </a:schemeClr>
                </a:solidFill>
                <a:latin typeface="Arial" pitchFamily="34" charset="0"/>
                <a:cs typeface="Arial" pitchFamily="34" charset="0"/>
              </a:rPr>
              <a:t>La población civil amiga puede contribuir notablemente a la planificación propia.</a:t>
            </a:r>
          </a:p>
          <a:p>
            <a:pPr marL="457200" indent="-457200" algn="just">
              <a:lnSpc>
                <a:spcPct val="150000"/>
              </a:lnSpc>
              <a:buSzPct val="100000"/>
            </a:pPr>
            <a:r>
              <a:rPr lang="es-CL" b="1" dirty="0" smtClean="0">
                <a:latin typeface="Arial" pitchFamily="34" charset="0"/>
                <a:cs typeface="Arial" pitchFamily="34" charset="0"/>
              </a:rPr>
              <a:t>	Entrega detalles de las características de la ciudad, edificios, desagües, etc. </a:t>
            </a:r>
          </a:p>
          <a:p>
            <a:pPr marL="457200" indent="-457200" algn="just">
              <a:lnSpc>
                <a:spcPct val="150000"/>
              </a:lnSpc>
              <a:buSzPct val="100000"/>
            </a:pPr>
            <a:r>
              <a:rPr lang="es-CL" b="1" dirty="0" smtClean="0">
                <a:solidFill>
                  <a:schemeClr val="accent2">
                    <a:lumMod val="75000"/>
                  </a:schemeClr>
                </a:solidFill>
                <a:latin typeface="Arial" pitchFamily="34" charset="0"/>
                <a:cs typeface="Arial" pitchFamily="34" charset="0"/>
              </a:rPr>
              <a:t>	</a:t>
            </a:r>
            <a:endParaRPr lang="es-CL" b="1" dirty="0" smtClean="0">
              <a:latin typeface="Arial" pitchFamily="34" charset="0"/>
              <a:cs typeface="Arial" pitchFamily="34" charset="0"/>
            </a:endParaRP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2000264"/>
          </a:xfrm>
        </p:spPr>
        <p:txBody>
          <a:bodyPr anchor="t">
            <a:noAutofit/>
          </a:bodyPr>
          <a:lstStyle/>
          <a:p>
            <a:pPr marL="457200" indent="-457200" algn="just">
              <a:lnSpc>
                <a:spcPct val="150000"/>
              </a:lnSpc>
              <a:buClr>
                <a:schemeClr val="accent2">
                  <a:lumMod val="75000"/>
                </a:schemeClr>
              </a:buClr>
              <a:buSzPct val="100000"/>
              <a:buFont typeface="+mj-lt"/>
              <a:buAutoNum type="arabicPeriod" startAt="11"/>
            </a:pPr>
            <a:r>
              <a:rPr lang="es-CL" b="1" u="sng" dirty="0" smtClean="0">
                <a:solidFill>
                  <a:schemeClr val="accent2">
                    <a:lumMod val="75000"/>
                  </a:schemeClr>
                </a:solidFill>
                <a:latin typeface="Arial" pitchFamily="34" charset="0"/>
                <a:cs typeface="Arial" pitchFamily="34" charset="0"/>
              </a:rPr>
              <a:t>El enemigo será invisible o se le vera por muy cortos momentos. </a:t>
            </a:r>
          </a:p>
          <a:p>
            <a:pPr marL="457200" indent="-457200" algn="just">
              <a:lnSpc>
                <a:spcPct val="150000"/>
              </a:lnSpc>
              <a:buSzPct val="100000"/>
            </a:pPr>
            <a:r>
              <a:rPr lang="es-CL" b="1" dirty="0" smtClean="0">
                <a:latin typeface="Arial" pitchFamily="34" charset="0"/>
                <a:cs typeface="Arial" pitchFamily="34" charset="0"/>
              </a:rPr>
              <a:t>	Encuentros de corta distancia que requieren precisión y reacción rápida. </a:t>
            </a:r>
          </a:p>
          <a:p>
            <a:pPr marL="457200" indent="-457200" algn="just">
              <a:lnSpc>
                <a:spcPct val="150000"/>
              </a:lnSpc>
              <a:buSzPct val="100000"/>
            </a:pPr>
            <a:r>
              <a:rPr lang="es-CL" b="1" dirty="0" smtClean="0">
                <a:solidFill>
                  <a:schemeClr val="accent2">
                    <a:lumMod val="75000"/>
                  </a:schemeClr>
                </a:solidFill>
                <a:latin typeface="Arial" pitchFamily="34" charset="0"/>
                <a:cs typeface="Arial" pitchFamily="34" charset="0"/>
              </a:rPr>
              <a:t>	</a:t>
            </a:r>
            <a:endParaRPr lang="es-CL" b="1" dirty="0" smtClean="0">
              <a:latin typeface="Arial" pitchFamily="34" charset="0"/>
              <a:cs typeface="Arial" pitchFamily="34" charset="0"/>
            </a:endParaRP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6386" name="AutoShape 2" descr="W.webp (1000×638)"/>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6388" name="AutoShape 4" descr="C:\Users\13989707-2\Desktop\W.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6389" name="Picture 5" descr="C:\Users\13989707-2\Desktop\Q.jpg"/>
          <p:cNvPicPr>
            <a:picLocks noChangeAspect="1" noChangeArrowheads="1"/>
          </p:cNvPicPr>
          <p:nvPr/>
        </p:nvPicPr>
        <p:blipFill>
          <a:blip r:embed="rId4"/>
          <a:srcRect/>
          <a:stretch>
            <a:fillRect/>
          </a:stretch>
        </p:blipFill>
        <p:spPr bwMode="auto">
          <a:xfrm>
            <a:off x="2357422" y="3286124"/>
            <a:ext cx="4364122" cy="288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1500198"/>
          </a:xfrm>
        </p:spPr>
        <p:txBody>
          <a:bodyPr anchor="t">
            <a:noAutofit/>
          </a:bodyPr>
          <a:lstStyle/>
          <a:p>
            <a:pPr marL="457200" indent="-457200" algn="just">
              <a:lnSpc>
                <a:spcPct val="150000"/>
              </a:lnSpc>
              <a:buClr>
                <a:schemeClr val="accent2">
                  <a:lumMod val="75000"/>
                </a:schemeClr>
              </a:buClr>
              <a:buSzPct val="100000"/>
              <a:buFont typeface="+mj-lt"/>
              <a:buAutoNum type="arabicPeriod" startAt="12"/>
            </a:pPr>
            <a:r>
              <a:rPr lang="es-CL" b="1" u="sng" dirty="0" smtClean="0">
                <a:solidFill>
                  <a:schemeClr val="accent2">
                    <a:lumMod val="75000"/>
                  </a:schemeClr>
                </a:solidFill>
                <a:latin typeface="Arial" pitchFamily="34" charset="0"/>
                <a:cs typeface="Arial" pitchFamily="34" charset="0"/>
              </a:rPr>
              <a:t>El contacto físico entre las distintas fracciones normalmente se pierde una vez iniciada cualquier operación.</a:t>
            </a:r>
          </a:p>
          <a:p>
            <a:pPr marL="457200" indent="-457200" algn="just">
              <a:lnSpc>
                <a:spcPct val="150000"/>
              </a:lnSpc>
              <a:buSzPct val="100000"/>
            </a:pPr>
            <a:r>
              <a:rPr lang="es-CL" b="1" dirty="0" smtClean="0">
                <a:latin typeface="Arial" pitchFamily="34" charset="0"/>
                <a:cs typeface="Arial" pitchFamily="34" charset="0"/>
              </a:rPr>
              <a:t>	Disminución de la efectividad de las comunicaciones. </a:t>
            </a:r>
          </a:p>
          <a:p>
            <a:pPr marL="457200" indent="-457200" algn="just">
              <a:lnSpc>
                <a:spcPct val="150000"/>
              </a:lnSpc>
              <a:buSzPct val="100000"/>
            </a:pPr>
            <a:r>
              <a:rPr lang="es-CL" b="1" dirty="0" smtClean="0">
                <a:solidFill>
                  <a:schemeClr val="accent2">
                    <a:lumMod val="75000"/>
                  </a:schemeClr>
                </a:solidFill>
                <a:latin typeface="Arial" pitchFamily="34" charset="0"/>
                <a:cs typeface="Arial" pitchFamily="34" charset="0"/>
              </a:rPr>
              <a:t>	</a:t>
            </a:r>
            <a:endParaRPr lang="es-CL" b="1" dirty="0" smtClean="0">
              <a:latin typeface="Arial" pitchFamily="34" charset="0"/>
              <a:cs typeface="Arial" pitchFamily="34" charset="0"/>
            </a:endParaRP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37" name="Picture 1" descr="C:\Users\13989707-2\Desktop\v.jpg"/>
          <p:cNvPicPr>
            <a:picLocks noChangeAspect="1" noChangeArrowheads="1"/>
          </p:cNvPicPr>
          <p:nvPr/>
        </p:nvPicPr>
        <p:blipFill>
          <a:blip r:embed="rId4"/>
          <a:srcRect/>
          <a:stretch>
            <a:fillRect/>
          </a:stretch>
        </p:blipFill>
        <p:spPr bwMode="auto">
          <a:xfrm>
            <a:off x="3071802" y="3214686"/>
            <a:ext cx="3364330" cy="25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CARACTERÍSTICAS DE LAS 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2000264"/>
          </a:xfrm>
        </p:spPr>
        <p:txBody>
          <a:bodyPr anchor="t">
            <a:noAutofit/>
          </a:bodyPr>
          <a:lstStyle/>
          <a:p>
            <a:pPr marL="457200" indent="-457200" algn="just">
              <a:lnSpc>
                <a:spcPct val="150000"/>
              </a:lnSpc>
              <a:buClr>
                <a:schemeClr val="accent2">
                  <a:lumMod val="75000"/>
                </a:schemeClr>
              </a:buClr>
              <a:buSzPct val="100000"/>
              <a:buFont typeface="+mj-lt"/>
              <a:buAutoNum type="arabicPeriod" startAt="13"/>
            </a:pPr>
            <a:r>
              <a:rPr lang="es-CL" b="1" u="sng" dirty="0" smtClean="0">
                <a:solidFill>
                  <a:schemeClr val="accent2">
                    <a:lumMod val="75000"/>
                  </a:schemeClr>
                </a:solidFill>
                <a:latin typeface="Arial" pitchFamily="34" charset="0"/>
                <a:cs typeface="Arial" pitchFamily="34" charset="0"/>
              </a:rPr>
              <a:t>Entrenamiento de los mandos en el proceso de toma de decisiones.  </a:t>
            </a:r>
          </a:p>
          <a:p>
            <a:pPr marL="457200" indent="-457200" algn="just">
              <a:lnSpc>
                <a:spcPct val="150000"/>
              </a:lnSpc>
              <a:buSzPct val="100000"/>
            </a:pPr>
            <a:r>
              <a:rPr lang="es-CL" b="1" dirty="0" smtClean="0">
                <a:latin typeface="Arial" pitchFamily="34" charset="0"/>
                <a:cs typeface="Arial" pitchFamily="34" charset="0"/>
              </a:rPr>
              <a:t>	</a:t>
            </a:r>
          </a:p>
          <a:p>
            <a:pPr marL="457200" indent="-457200" algn="just">
              <a:lnSpc>
                <a:spcPct val="150000"/>
              </a:lnSpc>
              <a:buSzPct val="100000"/>
            </a:pPr>
            <a:r>
              <a:rPr lang="es-CL" b="1" dirty="0" smtClean="0">
                <a:solidFill>
                  <a:schemeClr val="accent2">
                    <a:lumMod val="75000"/>
                  </a:schemeClr>
                </a:solidFill>
                <a:latin typeface="Arial" pitchFamily="34" charset="0"/>
                <a:cs typeface="Arial" pitchFamily="34" charset="0"/>
              </a:rPr>
              <a:t>	</a:t>
            </a:r>
            <a:endParaRPr lang="es-CL" b="1" dirty="0" smtClean="0">
              <a:latin typeface="Arial" pitchFamily="34" charset="0"/>
              <a:cs typeface="Arial" pitchFamily="34" charset="0"/>
            </a:endParaRPr>
          </a:p>
          <a:p>
            <a:pPr marL="457200" indent="-457200" algn="just">
              <a:lnSpc>
                <a:spcPct val="150000"/>
              </a:lnSpc>
              <a:buSzPct val="100000"/>
            </a:pPr>
            <a:r>
              <a:rPr lang="es-CL" b="1" dirty="0" smtClean="0">
                <a:latin typeface="Arial" pitchFamily="34" charset="0"/>
                <a:cs typeface="Arial" pitchFamily="34" charset="0"/>
              </a:rPr>
              <a:t>	</a:t>
            </a:r>
          </a:p>
          <a:p>
            <a:pPr algn="just">
              <a:lnSpc>
                <a:spcPct val="150000"/>
              </a:lnSpc>
              <a:buFont typeface="Wingdings" pitchFamily="2" charset="2"/>
              <a:buChar char="§"/>
            </a:pPr>
            <a:endParaRPr lang="es-CL" b="1" dirty="0" smtClean="0"/>
          </a:p>
          <a:p>
            <a:pPr algn="just">
              <a:lnSpc>
                <a:spcPct val="150000"/>
              </a:lnSpc>
              <a:buFont typeface="Wingdings" pitchFamily="2" charset="2"/>
              <a:buChar char="§"/>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2289" name="Picture 1" descr="C:\Users\13989707-2\Desktop\f.jpeg"/>
          <p:cNvPicPr>
            <a:picLocks noChangeAspect="1" noChangeArrowheads="1"/>
          </p:cNvPicPr>
          <p:nvPr/>
        </p:nvPicPr>
        <p:blipFill>
          <a:blip r:embed="rId4"/>
          <a:srcRect/>
          <a:stretch>
            <a:fillRect/>
          </a:stretch>
        </p:blipFill>
        <p:spPr bwMode="auto">
          <a:xfrm>
            <a:off x="2786050" y="2786058"/>
            <a:ext cx="3731043" cy="25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ÁREAS URBANAS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1928826"/>
          </a:xfrm>
        </p:spPr>
        <p:txBody>
          <a:bodyPr anchor="t">
            <a:noAutofit/>
          </a:bodyPr>
          <a:lstStyle/>
          <a:p>
            <a:pPr marL="457200" indent="-457200" algn="just">
              <a:lnSpc>
                <a:spcPct val="150000"/>
              </a:lnSpc>
              <a:buClr>
                <a:schemeClr val="accent2">
                  <a:lumMod val="75000"/>
                </a:schemeClr>
              </a:buClr>
              <a:buSzPct val="100000"/>
              <a:buFont typeface="+mj-lt"/>
              <a:buAutoNum type="arabicPeriod"/>
            </a:pPr>
            <a:r>
              <a:rPr lang="es-ES_tradnl" b="1" u="sng" dirty="0" smtClean="0">
                <a:solidFill>
                  <a:schemeClr val="accent2">
                    <a:lumMod val="75000"/>
                  </a:schemeClr>
                </a:solidFill>
                <a:latin typeface="Arial" pitchFamily="34" charset="0"/>
                <a:cs typeface="Arial" pitchFamily="34" charset="0"/>
              </a:rPr>
              <a:t>Grandes centros urbanos.</a:t>
            </a:r>
          </a:p>
          <a:p>
            <a:pPr marL="457200" indent="-457200" algn="just">
              <a:lnSpc>
                <a:spcPct val="150000"/>
              </a:lnSpc>
              <a:buSzPct val="100000"/>
            </a:pPr>
            <a:r>
              <a:rPr lang="es-ES_tradnl" b="1" dirty="0" smtClean="0">
                <a:latin typeface="Arial" pitchFamily="34" charset="0"/>
                <a:cs typeface="Arial" pitchFamily="34" charset="0"/>
              </a:rPr>
              <a:t>	</a:t>
            </a:r>
            <a:r>
              <a:rPr lang="es-CL" b="1" dirty="0" smtClean="0"/>
              <a:t>Son aquellas AU cuya población excede los 100.000 habitantes y normalmente se caracterizan por ser el núcleo de complejos urbanos más grandes. Las construcciones son significativas y suelen encontrarse gran cantidad de edificios importantes, puertos, aeropuertos, subterráneos, etc. </a:t>
            </a:r>
          </a:p>
          <a:p>
            <a:pPr marL="457200" indent="-457200" algn="just">
              <a:lnSpc>
                <a:spcPct val="150000"/>
              </a:lnSpc>
              <a:buSzPct val="100000"/>
            </a:pPr>
            <a:endParaRPr lang="es-ES_tradnl" b="1" dirty="0" smtClean="0">
              <a:latin typeface="Arial" pitchFamily="34" charset="0"/>
              <a:cs typeface="Arial" pitchFamily="34" charset="0"/>
            </a:endParaRPr>
          </a:p>
          <a:p>
            <a:pPr algn="just">
              <a:lnSpc>
                <a:spcPct val="150000"/>
              </a:lnSpc>
              <a:buFont typeface="Wingdings" pitchFamily="2" charset="2"/>
              <a:buChar char="§"/>
            </a:pPr>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ÁREAS URBANAS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3214710"/>
          </a:xfrm>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ES_tradnl" b="1" u="sng" dirty="0" smtClean="0">
                <a:solidFill>
                  <a:schemeClr val="accent2">
                    <a:lumMod val="75000"/>
                  </a:schemeClr>
                </a:solidFill>
                <a:latin typeface="Arial" pitchFamily="34" charset="0"/>
                <a:cs typeface="Arial" pitchFamily="34" charset="0"/>
              </a:rPr>
              <a:t>Ciudades pequeñas o pueblos.</a:t>
            </a:r>
          </a:p>
          <a:p>
            <a:pPr marL="457200" indent="-457200" algn="just">
              <a:lnSpc>
                <a:spcPct val="150000"/>
              </a:lnSpc>
              <a:buSzPct val="100000"/>
            </a:pPr>
            <a:r>
              <a:rPr lang="es-ES_tradnl" b="1" dirty="0" smtClean="0">
                <a:solidFill>
                  <a:schemeClr val="accent2">
                    <a:lumMod val="75000"/>
                  </a:schemeClr>
                </a:solidFill>
                <a:latin typeface="Arial" pitchFamily="34" charset="0"/>
                <a:cs typeface="Arial" pitchFamily="34" charset="0"/>
              </a:rPr>
              <a:t>	</a:t>
            </a:r>
            <a:r>
              <a:rPr lang="es-CL" b="1" dirty="0" smtClean="0">
                <a:latin typeface="Arial" pitchFamily="34" charset="0"/>
                <a:cs typeface="Arial" pitchFamily="34" charset="0"/>
              </a:rPr>
              <a:t>Su población se encuentra entre los 3.000 y 100.000 habitantes. Suelen ubicarse junto a vías de comunicación, ríos, zonas portuarias o económicas de importancia, etc. Se encuentran normalmente en constante evolución y expansión, tendiendo a unirse a otras. </a:t>
            </a:r>
          </a:p>
          <a:p>
            <a:pPr marL="457200" indent="-457200" algn="just">
              <a:lnSpc>
                <a:spcPct val="150000"/>
              </a:lnSpc>
              <a:buSzPct val="100000"/>
            </a:pPr>
            <a:endParaRPr lang="es-CL" b="1" dirty="0" smtClean="0"/>
          </a:p>
          <a:p>
            <a:pPr marL="457200" indent="-457200" algn="just">
              <a:lnSpc>
                <a:spcPct val="150000"/>
              </a:lnSpc>
              <a:buSzPct val="100000"/>
            </a:pPr>
            <a:endParaRPr lang="es-ES_tradnl" b="1" dirty="0" smtClean="0">
              <a:latin typeface="Arial" pitchFamily="34" charset="0"/>
              <a:cs typeface="Arial" pitchFamily="34" charset="0"/>
            </a:endParaRPr>
          </a:p>
          <a:p>
            <a:pPr algn="just">
              <a:lnSpc>
                <a:spcPct val="150000"/>
              </a:lnSpc>
              <a:buFont typeface="Wingdings" pitchFamily="2" charset="2"/>
              <a:buChar char="§"/>
            </a:pPr>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ÁREAS URBANAS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3214710"/>
          </a:xfrm>
        </p:spPr>
        <p:txBody>
          <a:bodyPr anchor="t">
            <a:noAutofit/>
          </a:bodyPr>
          <a:lstStyle/>
          <a:p>
            <a:pPr marL="457200" indent="-457200" algn="just">
              <a:lnSpc>
                <a:spcPct val="150000"/>
              </a:lnSpc>
              <a:buClr>
                <a:schemeClr val="accent2">
                  <a:lumMod val="75000"/>
                </a:schemeClr>
              </a:buClr>
              <a:buSzPct val="100000"/>
              <a:buFont typeface="+mj-lt"/>
              <a:buAutoNum type="arabicPeriod" startAt="3"/>
            </a:pPr>
            <a:r>
              <a:rPr lang="es-ES_tradnl" b="1" u="sng" dirty="0" smtClean="0">
                <a:solidFill>
                  <a:schemeClr val="accent2">
                    <a:lumMod val="75000"/>
                  </a:schemeClr>
                </a:solidFill>
                <a:latin typeface="Arial" pitchFamily="34" charset="0"/>
                <a:cs typeface="Arial" pitchFamily="34" charset="0"/>
              </a:rPr>
              <a:t>Villas o poblaciones.</a:t>
            </a:r>
          </a:p>
          <a:p>
            <a:pPr marL="457200" indent="-457200" algn="just">
              <a:lnSpc>
                <a:spcPct val="150000"/>
              </a:lnSpc>
              <a:buSzPct val="100000"/>
            </a:pPr>
            <a:r>
              <a:rPr lang="es-ES_tradnl" b="1" dirty="0" smtClean="0">
                <a:solidFill>
                  <a:schemeClr val="accent2">
                    <a:lumMod val="75000"/>
                  </a:schemeClr>
                </a:solidFill>
                <a:latin typeface="Arial" pitchFamily="34" charset="0"/>
                <a:cs typeface="Arial" pitchFamily="34" charset="0"/>
              </a:rPr>
              <a:t>	</a:t>
            </a:r>
            <a:r>
              <a:rPr lang="es-CL" b="1" dirty="0" smtClean="0">
                <a:latin typeface="Arial" pitchFamily="34" charset="0"/>
                <a:cs typeface="Arial" pitchFamily="34" charset="0"/>
              </a:rPr>
              <a:t>La población de las villas no excede los 3.000 habitantes. Normalmente se encuentran en zonas dedicadas a la agricultura o ganadería y se distribuyen uniformemente en las zonas de producción de ese tipo de economía. </a:t>
            </a:r>
          </a:p>
          <a:p>
            <a:pPr marL="457200" indent="-457200" algn="just">
              <a:lnSpc>
                <a:spcPct val="150000"/>
              </a:lnSpc>
              <a:buSzPct val="100000"/>
            </a:pPr>
            <a:endParaRPr lang="es-CL" b="1" dirty="0" smtClean="0"/>
          </a:p>
          <a:p>
            <a:pPr marL="457200" indent="-457200" algn="just">
              <a:lnSpc>
                <a:spcPct val="150000"/>
              </a:lnSpc>
              <a:buSzPct val="100000"/>
            </a:pPr>
            <a:endParaRPr lang="es-ES_tradnl" b="1" dirty="0" smtClean="0">
              <a:latin typeface="Arial" pitchFamily="34" charset="0"/>
              <a:cs typeface="Arial" pitchFamily="34" charset="0"/>
            </a:endParaRPr>
          </a:p>
          <a:p>
            <a:pPr algn="just">
              <a:lnSpc>
                <a:spcPct val="150000"/>
              </a:lnSpc>
              <a:buFont typeface="Wingdings" pitchFamily="2" charset="2"/>
              <a:buChar char="§"/>
            </a:pPr>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ÁREAS URBANAS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3214710"/>
          </a:xfrm>
        </p:spPr>
        <p:txBody>
          <a:bodyPr anchor="t">
            <a:noAutofit/>
          </a:bodyPr>
          <a:lstStyle/>
          <a:p>
            <a:pPr marL="457200" indent="-457200" algn="just">
              <a:lnSpc>
                <a:spcPct val="150000"/>
              </a:lnSpc>
              <a:buClr>
                <a:schemeClr val="accent2">
                  <a:lumMod val="75000"/>
                </a:schemeClr>
              </a:buClr>
              <a:buSzPct val="100000"/>
              <a:buFont typeface="+mj-lt"/>
              <a:buAutoNum type="arabicPeriod" startAt="4"/>
            </a:pPr>
            <a:r>
              <a:rPr lang="es-ES_tradnl" b="1" u="sng" dirty="0" smtClean="0">
                <a:solidFill>
                  <a:schemeClr val="accent2">
                    <a:lumMod val="75000"/>
                  </a:schemeClr>
                </a:solidFill>
                <a:latin typeface="Arial" pitchFamily="34" charset="0"/>
                <a:cs typeface="Arial" pitchFamily="34" charset="0"/>
              </a:rPr>
              <a:t>Áreas edificadas.</a:t>
            </a:r>
          </a:p>
          <a:p>
            <a:pPr marL="457200" indent="-457200" algn="just">
              <a:lnSpc>
                <a:spcPct val="150000"/>
              </a:lnSpc>
              <a:buSzPct val="100000"/>
            </a:pPr>
            <a:r>
              <a:rPr lang="es-ES_tradnl" b="1" dirty="0" smtClean="0">
                <a:solidFill>
                  <a:schemeClr val="accent2">
                    <a:lumMod val="75000"/>
                  </a:schemeClr>
                </a:solidFill>
                <a:latin typeface="Arial" pitchFamily="34" charset="0"/>
                <a:cs typeface="Arial" pitchFamily="34" charset="0"/>
              </a:rPr>
              <a:t>	</a:t>
            </a:r>
            <a:r>
              <a:rPr lang="es-CL" b="1" dirty="0" smtClean="0">
                <a:latin typeface="Arial" pitchFamily="34" charset="0"/>
                <a:cs typeface="Arial" pitchFamily="34" charset="0"/>
              </a:rPr>
              <a:t>Se denomina de esta manera a las AU que conforman verdaderos “eslabones” entre los anteriores tipos descritos. Pequeños caseríos y viviendas aisladas suelen distribuirse aleatoriamente a lo largo de rutas, ríos y costas. </a:t>
            </a:r>
          </a:p>
          <a:p>
            <a:pPr marL="457200" indent="-457200" algn="just">
              <a:lnSpc>
                <a:spcPct val="150000"/>
              </a:lnSpc>
              <a:buSzPct val="100000"/>
            </a:pPr>
            <a:endParaRPr lang="es-CL" dirty="0" smtClean="0"/>
          </a:p>
          <a:p>
            <a:pPr marL="457200" indent="-457200" algn="just">
              <a:lnSpc>
                <a:spcPct val="150000"/>
              </a:lnSpc>
              <a:buSzPct val="100000"/>
            </a:pPr>
            <a:endParaRPr lang="es-CL" b="1" dirty="0" smtClean="0"/>
          </a:p>
          <a:p>
            <a:pPr marL="457200" indent="-457200" algn="just">
              <a:lnSpc>
                <a:spcPct val="150000"/>
              </a:lnSpc>
              <a:buSzPct val="100000"/>
            </a:pPr>
            <a:endParaRPr lang="es-ES_tradnl" b="1" dirty="0" smtClean="0">
              <a:latin typeface="Arial" pitchFamily="34" charset="0"/>
              <a:cs typeface="Arial" pitchFamily="34" charset="0"/>
            </a:endParaRPr>
          </a:p>
          <a:p>
            <a:pPr algn="just">
              <a:lnSpc>
                <a:spcPct val="150000"/>
              </a:lnSpc>
              <a:buFont typeface="Wingdings" pitchFamily="2" charset="2"/>
              <a:buChar char="§"/>
            </a:pPr>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de las </a:t>
            </a:r>
            <a:r>
              <a:rPr lang="es-CL" sz="3200" dirty="0" err="1" smtClean="0">
                <a:solidFill>
                  <a:schemeClr val="tx1"/>
                </a:solidFill>
                <a:latin typeface="Arial Black" pitchFamily="34" charset="0"/>
              </a:rPr>
              <a:t>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3429024"/>
          </a:xfrm>
        </p:spPr>
        <p:txBody>
          <a:bodyPr anchor="t">
            <a:noAutofit/>
          </a:bodyPr>
          <a:lstStyle/>
          <a:p>
            <a:pPr marL="457200" indent="-457200" algn="just">
              <a:lnSpc>
                <a:spcPct val="150000"/>
              </a:lnSpc>
              <a:buClr>
                <a:schemeClr val="accent2">
                  <a:lumMod val="75000"/>
                </a:schemeClr>
              </a:buClr>
              <a:buSzPct val="100000"/>
              <a:buFont typeface="+mj-lt"/>
              <a:buAutoNum type="arabicPeriod"/>
            </a:pPr>
            <a:r>
              <a:rPr lang="es-CL" b="1" u="sng" dirty="0" smtClean="0">
                <a:solidFill>
                  <a:schemeClr val="accent2">
                    <a:lumMod val="75000"/>
                  </a:schemeClr>
                </a:solidFill>
                <a:latin typeface="Arial" pitchFamily="34" charset="0"/>
                <a:cs typeface="Arial" pitchFamily="34" charset="0"/>
              </a:rPr>
              <a:t>Operaciones de prevención. </a:t>
            </a:r>
          </a:p>
          <a:p>
            <a:pPr lvl="1" algn="just">
              <a:lnSpc>
                <a:spcPct val="150000"/>
              </a:lnSpc>
              <a:buFont typeface="Wingdings" pitchFamily="2" charset="2"/>
              <a:buChar char="ü"/>
            </a:pPr>
            <a:r>
              <a:rPr lang="es-CL" sz="2000" b="1" dirty="0" smtClean="0">
                <a:latin typeface="Arial" pitchFamily="34" charset="0"/>
                <a:cs typeface="Arial" pitchFamily="34" charset="0"/>
              </a:rPr>
              <a:t>Como su nombre lo indica, el objetivo de este tipo de misiones es el de anticipar, prevenir un efecto no deseado para las propias, disuadiendo la posibilidad de materialización de violencia.</a:t>
            </a:r>
          </a:p>
          <a:p>
            <a:pPr lvl="1" algn="just">
              <a:lnSpc>
                <a:spcPct val="150000"/>
              </a:lnSpc>
              <a:buFont typeface="Wingdings" pitchFamily="2" charset="2"/>
              <a:buChar char="ü"/>
            </a:pPr>
            <a:r>
              <a:rPr lang="es-CL" sz="2000" b="1" dirty="0" smtClean="0">
                <a:latin typeface="Arial" pitchFamily="34" charset="0"/>
                <a:cs typeface="Arial" pitchFamily="34" charset="0"/>
              </a:rPr>
              <a:t>Pueden darse en un marco de guerra o de paz. </a:t>
            </a:r>
          </a:p>
          <a:p>
            <a:pPr lvl="1" algn="just">
              <a:lnSpc>
                <a:spcPct val="150000"/>
              </a:lnSpc>
              <a:buFont typeface="Wingdings" pitchFamily="2" charset="2"/>
              <a:buChar char="ü"/>
            </a:pPr>
            <a:r>
              <a:rPr lang="es-CL" sz="2000" b="1" dirty="0" smtClean="0">
                <a:latin typeface="Arial" pitchFamily="34" charset="0"/>
                <a:cs typeface="Arial" pitchFamily="34" charset="0"/>
              </a:rPr>
              <a:t>Ejecución anterior a la materialización de la violencia o     cuando no ha alcanzado nivelen incontrolables. </a:t>
            </a:r>
          </a:p>
          <a:p>
            <a:pPr algn="just">
              <a:lnSpc>
                <a:spcPct val="150000"/>
              </a:lnSpc>
              <a:buFont typeface="Wingdings" pitchFamily="2" charset="2"/>
              <a:buChar char="§"/>
            </a:pPr>
            <a:endParaRPr lang="es-ES_tradnl" sz="2000" b="1" dirty="0" smtClean="0">
              <a:latin typeface="Arial" charset="0"/>
            </a:endParaRPr>
          </a:p>
          <a:p>
            <a:pPr algn="just">
              <a:lnSpc>
                <a:spcPct val="150000"/>
              </a:lnSpc>
              <a:buFont typeface="Wingdings" pitchFamily="2" charset="2"/>
              <a:buChar char="§"/>
            </a:pPr>
            <a:endParaRPr lang="es-ES_tradnl" sz="2000" b="1" dirty="0" smtClean="0">
              <a:latin typeface="Arial" charset="0"/>
            </a:endParaRPr>
          </a:p>
          <a:p>
            <a:pPr algn="just"/>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de las </a:t>
            </a:r>
            <a:r>
              <a:rPr lang="es-CL" sz="3200" dirty="0" err="1" smtClean="0">
                <a:solidFill>
                  <a:schemeClr val="tx1"/>
                </a:solidFill>
                <a:latin typeface="Arial Black" pitchFamily="34" charset="0"/>
              </a:rPr>
              <a:t>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4429156"/>
          </a:xfrm>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CL" b="1" u="sng" dirty="0" smtClean="0">
                <a:solidFill>
                  <a:schemeClr val="accent2">
                    <a:lumMod val="75000"/>
                  </a:schemeClr>
                </a:solidFill>
                <a:latin typeface="Arial" pitchFamily="34" charset="0"/>
                <a:cs typeface="Arial" pitchFamily="34" charset="0"/>
              </a:rPr>
              <a:t>Operaciones de incursión. </a:t>
            </a:r>
          </a:p>
          <a:p>
            <a:pPr lvl="1" algn="just">
              <a:lnSpc>
                <a:spcPct val="150000"/>
              </a:lnSpc>
              <a:buFont typeface="Wingdings" pitchFamily="2" charset="2"/>
              <a:buChar char="ü"/>
            </a:pPr>
            <a:r>
              <a:rPr lang="es-CL" sz="2000" b="1" dirty="0" smtClean="0">
                <a:latin typeface="Arial" pitchFamily="34" charset="0"/>
                <a:cs typeface="Arial" pitchFamily="34" charset="0"/>
              </a:rPr>
              <a:t>Estas son aquellas que una fuerza ingresa en un AU para cumplir una tarea o misión en particular y sale de esta sin permanecer más tiempo del necesario. </a:t>
            </a:r>
          </a:p>
          <a:p>
            <a:pPr lvl="1" algn="just">
              <a:lnSpc>
                <a:spcPct val="150000"/>
              </a:lnSpc>
              <a:buFont typeface="Wingdings" pitchFamily="2" charset="2"/>
              <a:buChar char="ü"/>
            </a:pPr>
            <a:r>
              <a:rPr lang="es-CL" sz="2000" b="1" dirty="0" smtClean="0">
                <a:latin typeface="Arial" pitchFamily="34" charset="0"/>
                <a:cs typeface="Arial" pitchFamily="34" charset="0"/>
              </a:rPr>
              <a:t>Inserción y extracción. </a:t>
            </a:r>
          </a:p>
          <a:p>
            <a:pPr lvl="1" algn="just">
              <a:lnSpc>
                <a:spcPct val="150000"/>
              </a:lnSpc>
              <a:buFont typeface="Wingdings" pitchFamily="2" charset="2"/>
              <a:buChar char="ü"/>
            </a:pPr>
            <a:r>
              <a:rPr lang="es-CL" sz="2000" b="1" dirty="0" smtClean="0">
                <a:latin typeface="Arial" pitchFamily="34" charset="0"/>
                <a:cs typeface="Arial" pitchFamily="34" charset="0"/>
              </a:rPr>
              <a:t>Evacuación de embajadas, conquista de puertos o aeropuertos, captura o eliminación de líderes. </a:t>
            </a:r>
          </a:p>
          <a:p>
            <a:pPr lvl="1" algn="just">
              <a:lnSpc>
                <a:spcPct val="150000"/>
              </a:lnSpc>
              <a:buFont typeface="Wingdings" pitchFamily="2" charset="2"/>
              <a:buChar char="ü"/>
            </a:pPr>
            <a:r>
              <a:rPr lang="es-CL" sz="2000" b="1" dirty="0" smtClean="0">
                <a:latin typeface="Arial" pitchFamily="34" charset="0"/>
                <a:cs typeface="Arial" pitchFamily="34" charset="0"/>
              </a:rPr>
              <a:t>Éxito depende de la inteligencia. </a:t>
            </a:r>
          </a:p>
          <a:p>
            <a:pPr lvl="1" algn="just">
              <a:lnSpc>
                <a:spcPct val="150000"/>
              </a:lnSpc>
              <a:buFont typeface="Wingdings" pitchFamily="2" charset="2"/>
              <a:buChar char="ü"/>
            </a:pPr>
            <a:r>
              <a:rPr lang="es-CL" sz="2000" b="1" dirty="0" smtClean="0">
                <a:latin typeface="Arial" pitchFamily="34" charset="0"/>
                <a:cs typeface="Arial" pitchFamily="34" charset="0"/>
              </a:rPr>
              <a:t>Incursiones de noche aumenta la posibilidad de éxito. </a:t>
            </a:r>
          </a:p>
          <a:p>
            <a:pPr lvl="1" algn="just">
              <a:lnSpc>
                <a:spcPct val="150000"/>
              </a:lnSpc>
              <a:buFont typeface="Wingdings" pitchFamily="2" charset="2"/>
              <a:buChar char="ü"/>
            </a:pPr>
            <a:endParaRPr lang="es-CL" sz="2000" b="1" dirty="0" smtClean="0">
              <a:latin typeface="Arial" pitchFamily="34" charset="0"/>
              <a:cs typeface="Arial" pitchFamily="34" charset="0"/>
            </a:endParaRPr>
          </a:p>
          <a:p>
            <a:pPr lvl="1" algn="just">
              <a:lnSpc>
                <a:spcPct val="150000"/>
              </a:lnSpc>
              <a:buFont typeface="Wingdings" pitchFamily="2" charset="2"/>
              <a:buChar char="ü"/>
            </a:pPr>
            <a:endParaRPr lang="es-CL" sz="2000" b="1" dirty="0" smtClean="0">
              <a:latin typeface="Arial" pitchFamily="34" charset="0"/>
              <a:cs typeface="Arial" pitchFamily="34" charset="0"/>
            </a:endParaRPr>
          </a:p>
          <a:p>
            <a:pPr algn="just">
              <a:lnSpc>
                <a:spcPct val="150000"/>
              </a:lnSpc>
              <a:buFont typeface="Wingdings" pitchFamily="2" charset="2"/>
              <a:buChar char="§"/>
            </a:pPr>
            <a:endParaRPr lang="es-ES_tradnl" sz="2000" b="1" dirty="0" smtClean="0">
              <a:latin typeface="Arial" charset="0"/>
            </a:endParaRPr>
          </a:p>
          <a:p>
            <a:pPr algn="just">
              <a:lnSpc>
                <a:spcPct val="150000"/>
              </a:lnSpc>
              <a:buFont typeface="Wingdings" pitchFamily="2" charset="2"/>
              <a:buChar char="§"/>
            </a:pPr>
            <a:endParaRPr lang="es-ES_tradnl" sz="2000" b="1" dirty="0" smtClean="0">
              <a:latin typeface="Arial" charset="0"/>
            </a:endParaRPr>
          </a:p>
          <a:p>
            <a:pPr algn="just"/>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Clasificación de las </a:t>
            </a:r>
            <a:r>
              <a:rPr lang="es-CL" sz="3200" dirty="0" err="1" smtClean="0">
                <a:solidFill>
                  <a:schemeClr val="tx1"/>
                </a:solidFill>
                <a:latin typeface="Arial Black" pitchFamily="34" charset="0"/>
              </a:rPr>
              <a:t>o.m.a.u.</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714908"/>
          </a:xfrm>
        </p:spPr>
        <p:txBody>
          <a:bodyPr anchor="t">
            <a:noAutofit/>
          </a:bodyPr>
          <a:lstStyle/>
          <a:p>
            <a:pPr marL="457200" indent="-457200" algn="just">
              <a:lnSpc>
                <a:spcPct val="150000"/>
              </a:lnSpc>
              <a:buClr>
                <a:schemeClr val="accent2">
                  <a:lumMod val="75000"/>
                </a:schemeClr>
              </a:buClr>
              <a:buSzPct val="100000"/>
              <a:buFont typeface="+mj-lt"/>
              <a:buAutoNum type="arabicPeriod" startAt="3"/>
            </a:pPr>
            <a:r>
              <a:rPr lang="es-CL" b="1" u="sng" dirty="0" smtClean="0">
                <a:solidFill>
                  <a:schemeClr val="accent2">
                    <a:lumMod val="75000"/>
                  </a:schemeClr>
                </a:solidFill>
                <a:latin typeface="Arial" pitchFamily="34" charset="0"/>
                <a:cs typeface="Arial" pitchFamily="34" charset="0"/>
              </a:rPr>
              <a:t>Operaciones de combate sostenido. </a:t>
            </a:r>
          </a:p>
          <a:p>
            <a:pPr lvl="1" algn="just">
              <a:lnSpc>
                <a:spcPct val="150000"/>
              </a:lnSpc>
              <a:buFont typeface="Wingdings" pitchFamily="2" charset="2"/>
              <a:buChar char="ü"/>
            </a:pPr>
            <a:r>
              <a:rPr lang="es-CL" sz="2000" b="1" dirty="0" smtClean="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lvl="1" algn="just">
              <a:lnSpc>
                <a:spcPct val="150000"/>
              </a:lnSpc>
              <a:buFont typeface="Wingdings" pitchFamily="2" charset="2"/>
              <a:buChar char="ü"/>
            </a:pPr>
            <a:r>
              <a:rPr lang="es-CL" sz="2000" b="1" dirty="0" smtClean="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a:p>
            <a:pPr lvl="1" algn="just">
              <a:lnSpc>
                <a:spcPct val="150000"/>
              </a:lnSpc>
              <a:buFont typeface="Wingdings" pitchFamily="2" charset="2"/>
              <a:buChar char="ü"/>
            </a:pPr>
            <a:endParaRPr lang="es-CL" sz="2000" b="1" dirty="0" smtClean="0">
              <a:latin typeface="Arial" pitchFamily="34" charset="0"/>
              <a:cs typeface="Arial" pitchFamily="34" charset="0"/>
            </a:endParaRPr>
          </a:p>
          <a:p>
            <a:pPr lvl="1" algn="just">
              <a:lnSpc>
                <a:spcPct val="150000"/>
              </a:lnSpc>
              <a:buFont typeface="Wingdings" pitchFamily="2" charset="2"/>
              <a:buChar char="ü"/>
            </a:pPr>
            <a:endParaRPr lang="es-CL" sz="2000" b="1" dirty="0" smtClean="0">
              <a:latin typeface="Arial" pitchFamily="34" charset="0"/>
              <a:cs typeface="Arial" pitchFamily="34" charset="0"/>
            </a:endParaRPr>
          </a:p>
          <a:p>
            <a:pPr lvl="1" algn="just">
              <a:lnSpc>
                <a:spcPct val="150000"/>
              </a:lnSpc>
              <a:buFont typeface="Wingdings" pitchFamily="2" charset="2"/>
              <a:buChar char="ü"/>
            </a:pPr>
            <a:endParaRPr lang="es-CL" sz="2000" b="1" dirty="0" smtClean="0">
              <a:latin typeface="Arial" pitchFamily="34" charset="0"/>
              <a:cs typeface="Arial" pitchFamily="34" charset="0"/>
            </a:endParaRPr>
          </a:p>
          <a:p>
            <a:pPr lvl="1" algn="just">
              <a:lnSpc>
                <a:spcPct val="150000"/>
              </a:lnSpc>
              <a:buFont typeface="Wingdings" pitchFamily="2" charset="2"/>
              <a:buChar char="ü"/>
            </a:pPr>
            <a:endParaRPr lang="es-CL" sz="2000" b="1" dirty="0" smtClean="0">
              <a:latin typeface="Arial" pitchFamily="34" charset="0"/>
              <a:cs typeface="Arial" pitchFamily="34" charset="0"/>
            </a:endParaRPr>
          </a:p>
          <a:p>
            <a:pPr algn="just">
              <a:lnSpc>
                <a:spcPct val="150000"/>
              </a:lnSpc>
              <a:buFont typeface="Wingdings" pitchFamily="2" charset="2"/>
              <a:buChar char="§"/>
            </a:pPr>
            <a:endParaRPr lang="es-ES_tradnl" b="1" dirty="0" smtClean="0">
              <a:latin typeface="Arial" charset="0"/>
            </a:endParaRPr>
          </a:p>
          <a:p>
            <a:pPr algn="just">
              <a:lnSpc>
                <a:spcPct val="150000"/>
              </a:lnSpc>
              <a:buFont typeface="Wingdings" pitchFamily="2" charset="2"/>
              <a:buChar char="§"/>
            </a:pPr>
            <a:endParaRPr lang="es-ES_tradnl" b="1" dirty="0" smtClean="0">
              <a:latin typeface="Arial" charset="0"/>
            </a:endParaRPr>
          </a:p>
          <a:p>
            <a:pPr algn="just"/>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7" name="6 Rectángulo"/>
          <p:cNvSpPr/>
          <p:nvPr/>
        </p:nvSpPr>
        <p:spPr>
          <a:xfrm>
            <a:off x="4000496" y="5997379"/>
            <a:ext cx="1184940" cy="646331"/>
          </a:xfrm>
          <a:prstGeom prst="rect">
            <a:avLst/>
          </a:prstGeom>
          <a:noFill/>
          <a:ln>
            <a:solidFill>
              <a:schemeClr val="tx1"/>
            </a:solidFill>
          </a:ln>
        </p:spPr>
        <p:txBody>
          <a:bodyPr wrap="none" lIns="91440" tIns="45720" rIns="91440" bIns="45720">
            <a:spAutoFit/>
          </a:bodyPr>
          <a:lstStyle/>
          <a:p>
            <a:pPr algn="ctr"/>
            <a:r>
              <a:rPr lang="es-E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ROE</a:t>
            </a:r>
            <a:endParaRPr lang="es-E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Acciones nocturnas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00174"/>
            <a:ext cx="8143900" cy="1571636"/>
          </a:xfrm>
        </p:spPr>
        <p:txBody>
          <a:bodyPr anchor="t">
            <a:noAutofit/>
          </a:bodyPr>
          <a:lstStyle/>
          <a:p>
            <a:pPr algn="just">
              <a:lnSpc>
                <a:spcPct val="150000"/>
              </a:lnSpc>
              <a:buFont typeface="Wingdings" pitchFamily="2" charset="2"/>
              <a:buChar char="§"/>
            </a:pPr>
            <a:r>
              <a:rPr lang="es-ES_tradnl" b="1" dirty="0" smtClean="0">
                <a:latin typeface="Arial" charset="0"/>
              </a:rPr>
              <a:t>Algunas de ellas pueden efectuarse con mayores probabilidades de éxito, tales como infiltraciones, patrullajes de combate y de reconocimiento o ataques a objetivos reducidos. En general, es conveniente actuar de día, a excepción de las pequeñas acciones citadas que contribuyen al ataque de día.</a:t>
            </a:r>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7" name="6 Explosión 2"/>
          <p:cNvSpPr/>
          <p:nvPr/>
        </p:nvSpPr>
        <p:spPr>
          <a:xfrm>
            <a:off x="285720" y="214290"/>
            <a:ext cx="1643074" cy="928694"/>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latin typeface="Arial Black" pitchFamily="34" charset="0"/>
              </a:rPr>
              <a:t>TIP</a:t>
            </a:r>
            <a:endParaRPr lang="es-CL" sz="2000" dirty="0">
              <a:latin typeface="Arial Black"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EFECTOS DE LAS ARMAS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4714908"/>
          </a:xfrm>
        </p:spPr>
        <p:txBody>
          <a:bodyPr anchor="t">
            <a:noAutofit/>
          </a:bodyPr>
          <a:lstStyle/>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25 % de los explosivos dotados de espoleta de impacto no detonan al incidir sobre zonas de escombros.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Las distancias a las que se establece contacto son mínimas. 90% de los blancos se encuentran a menos de 50 metros.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Tiempo para apuntar será el mínimo deseado.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Grandes ángulos muertos por las construcciones.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Dificultad en la detección y adquisición de blancos.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El riesgo de batir a las tropas amigas incrementa.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Utilizar armas que produzcan mucho daño al material.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Por calidad de construcciones hace necesario el empleo de bombas y proyectiles.</a:t>
            </a:r>
          </a:p>
          <a:p>
            <a:pPr algn="just">
              <a:lnSpc>
                <a:spcPct val="150000"/>
              </a:lnSpc>
              <a:buFont typeface="Wingdings" pitchFamily="2" charset="2"/>
              <a:buChar char="§"/>
            </a:pPr>
            <a:endParaRPr lang="es-ES_tradnl" sz="2000"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Tarea como curso </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571612"/>
            <a:ext cx="8143900" cy="4714908"/>
          </a:xfrm>
        </p:spPr>
        <p:txBody>
          <a:bodyPr anchor="t">
            <a:noAutofit/>
          </a:bodyPr>
          <a:lstStyle/>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Fusiles empleados por el Cuerpo de Infantería de Marina de los Estados Unidos para Combate Urbano. </a:t>
            </a:r>
          </a:p>
          <a:p>
            <a:pPr marL="457200" indent="-457200" algn="just">
              <a:lnSpc>
                <a:spcPct val="150000"/>
              </a:lnSpc>
              <a:buClr>
                <a:schemeClr val="accent2">
                  <a:lumMod val="75000"/>
                </a:schemeClr>
              </a:buClr>
              <a:buSzPct val="100000"/>
              <a:buFont typeface="+mj-lt"/>
              <a:buAutoNum type="arabicPeriod"/>
            </a:pPr>
            <a:r>
              <a:rPr lang="es-ES_tradnl" b="1" dirty="0" smtClean="0">
                <a:latin typeface="Arial" charset="0"/>
              </a:rPr>
              <a:t>Fuegos de apoyos utilizados por el Cuerpo de Infantería de Marina de los Estados Unidos. </a:t>
            </a:r>
          </a:p>
          <a:p>
            <a:pPr marL="457200" indent="-457200" algn="just">
              <a:lnSpc>
                <a:spcPct val="150000"/>
              </a:lnSpc>
              <a:buClr>
                <a:schemeClr val="accent2">
                  <a:lumMod val="75000"/>
                </a:schemeClr>
              </a:buClr>
              <a:buSzPct val="100000"/>
              <a:buFont typeface="+mj-lt"/>
              <a:buAutoNum type="arabicPeriod"/>
            </a:pPr>
            <a:r>
              <a:rPr lang="es-ES_tradnl" sz="2000" b="1" u="sng" dirty="0" smtClean="0">
                <a:latin typeface="Arial" charset="0"/>
              </a:rPr>
              <a:t>Compárelos con los nuestros. </a:t>
            </a: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3286148"/>
          </a:xfrm>
        </p:spPr>
        <p:txBody>
          <a:bodyPr anchor="t">
            <a:noAutofit/>
          </a:bodyPr>
          <a:lstStyle/>
          <a:p>
            <a:pPr algn="just">
              <a:lnSpc>
                <a:spcPct val="150000"/>
              </a:lnSpc>
            </a:pPr>
            <a:r>
              <a:rPr lang="es-ES_tradnl" sz="2000" b="1" u="sng" dirty="0" smtClean="0">
                <a:latin typeface="Arial" charset="0"/>
              </a:rPr>
              <a:t> INTRODUCCIÓN:</a:t>
            </a:r>
          </a:p>
          <a:p>
            <a:pPr algn="just">
              <a:lnSpc>
                <a:spcPct val="150000"/>
              </a:lnSpc>
              <a:buFont typeface="Wingdings" pitchFamily="2" charset="2"/>
              <a:buChar char="ü"/>
            </a:pPr>
            <a:r>
              <a:rPr lang="es-ES_tradnl" sz="1900" b="1" dirty="0" smtClean="0">
                <a:latin typeface="Arial" charset="0"/>
              </a:rPr>
              <a:t>Posiciones defensivas enemigas bien preparadas. </a:t>
            </a:r>
          </a:p>
          <a:p>
            <a:pPr algn="just">
              <a:lnSpc>
                <a:spcPct val="150000"/>
              </a:lnSpc>
              <a:buFont typeface="Wingdings" pitchFamily="2" charset="2"/>
              <a:buChar char="ü"/>
            </a:pPr>
            <a:r>
              <a:rPr lang="es-ES_tradnl" sz="1900" b="1" dirty="0" smtClean="0">
                <a:latin typeface="Arial" charset="0"/>
              </a:rPr>
              <a:t> Construcción de importantes obstáculos. </a:t>
            </a:r>
          </a:p>
          <a:p>
            <a:pPr algn="just">
              <a:lnSpc>
                <a:spcPct val="150000"/>
              </a:lnSpc>
              <a:buFont typeface="Wingdings" pitchFamily="2" charset="2"/>
              <a:buChar char="ü"/>
            </a:pPr>
            <a:r>
              <a:rPr lang="es-ES_tradnl" sz="1900" b="1" dirty="0" smtClean="0">
                <a:latin typeface="Arial" charset="0"/>
              </a:rPr>
              <a:t> Alambradas reforzadas con explosivos, estacas filosas,    escombros, vehículos destruidos. </a:t>
            </a:r>
          </a:p>
          <a:p>
            <a:pPr algn="just">
              <a:lnSpc>
                <a:spcPct val="150000"/>
              </a:lnSpc>
              <a:buFont typeface="Wingdings" pitchFamily="2" charset="2"/>
              <a:buChar char="ü"/>
            </a:pPr>
            <a:r>
              <a:rPr lang="es-ES_tradnl" sz="1900" b="1" dirty="0" smtClean="0">
                <a:latin typeface="Arial" charset="0"/>
              </a:rPr>
              <a:t> Enemigo busca canalizar para destruir con fuegos planificados. </a:t>
            </a:r>
          </a:p>
          <a:p>
            <a:pPr algn="just">
              <a:lnSpc>
                <a:spcPct val="150000"/>
              </a:lnSpc>
              <a:buFont typeface="Wingdings" pitchFamily="2" charset="2"/>
              <a:buChar char="ü"/>
            </a:pPr>
            <a:r>
              <a:rPr lang="es-ES_tradnl" sz="1900" b="1" dirty="0" smtClean="0">
                <a:latin typeface="Arial" charset="0"/>
              </a:rPr>
              <a:t> Es vital saber identificar el propósito enemigo. </a:t>
            </a:r>
          </a:p>
          <a:p>
            <a:pPr algn="just">
              <a:lnSpc>
                <a:spcPct val="150000"/>
              </a:lnSpc>
              <a:buFont typeface="Wingdings" pitchFamily="2" charset="2"/>
              <a:buChar char="ü"/>
            </a:pPr>
            <a:r>
              <a:rPr lang="es-ES_tradnl" sz="1900" b="1" dirty="0" smtClean="0">
                <a:latin typeface="Arial" charset="0"/>
              </a:rPr>
              <a:t> Es vital organizar las tropas para cumplir la misión. </a:t>
            </a: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214842"/>
          </a:xfrm>
        </p:spPr>
        <p:txBody>
          <a:bodyPr anchor="t">
            <a:noAutofit/>
          </a:bodyPr>
          <a:lstStyle/>
          <a:p>
            <a:pPr algn="just">
              <a:lnSpc>
                <a:spcPct val="150000"/>
              </a:lnSpc>
              <a:buFont typeface="Wingdings" pitchFamily="2" charset="2"/>
              <a:buChar char="ü"/>
            </a:pPr>
            <a:r>
              <a:rPr lang="es-ES_tradnl" sz="1900" b="1" dirty="0" smtClean="0">
                <a:latin typeface="Arial" charset="0"/>
              </a:rPr>
              <a:t> A nivel BTN conforma dos elementos de asalto y uno de reserva. </a:t>
            </a:r>
          </a:p>
          <a:p>
            <a:pPr algn="just">
              <a:lnSpc>
                <a:spcPct val="150000"/>
              </a:lnSpc>
              <a:buFont typeface="Wingdings" pitchFamily="2" charset="2"/>
              <a:buChar char="ü"/>
            </a:pPr>
            <a:r>
              <a:rPr lang="es-ES_tradnl" sz="1900" b="1" dirty="0" smtClean="0">
                <a:latin typeface="Arial" charset="0"/>
              </a:rPr>
              <a:t>A nivel COY, un elemento de asalto, uno de apoyo y reserva. </a:t>
            </a:r>
          </a:p>
          <a:p>
            <a:pPr algn="just">
              <a:lnSpc>
                <a:spcPct val="150000"/>
              </a:lnSpc>
              <a:buFont typeface="Wingdings" pitchFamily="2" charset="2"/>
              <a:buChar char="ü"/>
            </a:pPr>
            <a:r>
              <a:rPr lang="es-ES_tradnl" sz="1900" b="1" dirty="0" smtClean="0">
                <a:latin typeface="Arial" charset="0"/>
              </a:rPr>
              <a:t> A nivel ESC, un elemento de asalto y uno de apoyo.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214842"/>
          </a:xfrm>
        </p:spPr>
        <p:txBody>
          <a:bodyPr anchor="t">
            <a:noAutofit/>
          </a:bodyPr>
          <a:lstStyle/>
          <a:p>
            <a:pPr marL="457200" indent="-457200" algn="just">
              <a:lnSpc>
                <a:spcPct val="150000"/>
              </a:lnSpc>
              <a:buSzPct val="100000"/>
              <a:buAutoNum type="arabicPeriod"/>
            </a:pPr>
            <a:r>
              <a:rPr lang="es-ES_tradnl" b="1" u="sng" dirty="0" smtClean="0">
                <a:solidFill>
                  <a:schemeClr val="accent2">
                    <a:lumMod val="75000"/>
                  </a:schemeClr>
                </a:solidFill>
                <a:latin typeface="Arial" charset="0"/>
              </a:rPr>
              <a:t>Elemento de apoyo:</a:t>
            </a:r>
          </a:p>
          <a:p>
            <a:pPr marL="457200" indent="-457200" algn="just">
              <a:lnSpc>
                <a:spcPct val="150000"/>
              </a:lnSpc>
              <a:buFont typeface="Wingdings" pitchFamily="2" charset="2"/>
              <a:buChar char="ü"/>
            </a:pPr>
            <a:r>
              <a:rPr lang="es-ES_tradnl" sz="1900" b="1" dirty="0" smtClean="0">
                <a:latin typeface="Arial" charset="0"/>
              </a:rPr>
              <a:t>Fuego de supresión y no de neutralización.</a:t>
            </a:r>
          </a:p>
          <a:p>
            <a:pPr marL="457200" indent="-457200" algn="just">
              <a:lnSpc>
                <a:spcPct val="150000"/>
              </a:lnSpc>
              <a:buFont typeface="Wingdings" pitchFamily="2" charset="2"/>
              <a:buChar char="ü"/>
            </a:pPr>
            <a:r>
              <a:rPr lang="es-ES_tradnl" sz="1900" b="1" dirty="0" smtClean="0">
                <a:latin typeface="Arial" charset="0"/>
              </a:rPr>
              <a:t>Seguridad permanente del elemento de asalto (Aislar al enemigo, controlando avenidas de aproximación y vías de escape).  </a:t>
            </a:r>
          </a:p>
          <a:p>
            <a:pPr marL="457200" indent="-457200" algn="just">
              <a:lnSpc>
                <a:spcPct val="150000"/>
              </a:lnSpc>
              <a:buFont typeface="Wingdings" pitchFamily="2" charset="2"/>
              <a:buChar char="ü"/>
            </a:pPr>
            <a:r>
              <a:rPr lang="es-ES_tradnl" sz="1900" b="1" dirty="0" smtClean="0">
                <a:latin typeface="Arial" charset="0"/>
              </a:rPr>
              <a:t>Armamento de apoyo orgánico como: Ametralladoras, misiles antitanque, morteros. </a:t>
            </a:r>
          </a:p>
          <a:p>
            <a:pPr marL="457200" indent="-457200" algn="just">
              <a:lnSpc>
                <a:spcPct val="150000"/>
              </a:lnSpc>
              <a:buFont typeface="Wingdings" pitchFamily="2" charset="2"/>
              <a:buChar char="ü"/>
            </a:pPr>
            <a:r>
              <a:rPr lang="es-ES_tradnl" sz="1900" b="1" dirty="0" smtClean="0">
                <a:latin typeface="Arial" charset="0"/>
              </a:rPr>
              <a:t>Redistribuir el armamento y no el personal (idealmente). </a:t>
            </a:r>
          </a:p>
          <a:p>
            <a:pPr marL="457200" indent="-457200" algn="just">
              <a:lnSpc>
                <a:spcPct val="150000"/>
              </a:lnSpc>
              <a:buFont typeface="Wingdings" pitchFamily="2" charset="2"/>
              <a:buChar char="ü"/>
            </a:pPr>
            <a:r>
              <a:rPr lang="es-ES_tradnl" sz="1900" b="1" dirty="0" smtClean="0">
                <a:latin typeface="Arial" charset="0"/>
              </a:rPr>
              <a:t>Podría acceder al objetivo en apoyo del elemento de asalto. </a:t>
            </a:r>
          </a:p>
          <a:p>
            <a:pPr marL="457200" indent="-457200" algn="just">
              <a:lnSpc>
                <a:spcPct val="150000"/>
              </a:lnSpc>
            </a:pP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214842"/>
          </a:xfrm>
        </p:spPr>
        <p:txBody>
          <a:bodyPr anchor="t">
            <a:noAutofit/>
          </a:bodyPr>
          <a:lstStyle/>
          <a:p>
            <a:pPr marL="457200" indent="-457200" algn="just">
              <a:lnSpc>
                <a:spcPct val="150000"/>
              </a:lnSpc>
              <a:buSzPct val="100000"/>
              <a:buFont typeface="+mj-lt"/>
              <a:buAutoNum type="arabicPeriod" startAt="2"/>
            </a:pPr>
            <a:r>
              <a:rPr lang="es-ES_tradnl" b="1" u="sng" dirty="0" smtClean="0">
                <a:solidFill>
                  <a:schemeClr val="accent2">
                    <a:lumMod val="75000"/>
                  </a:schemeClr>
                </a:solidFill>
                <a:latin typeface="Arial" charset="0"/>
              </a:rPr>
              <a:t>Elemento de asalto:</a:t>
            </a:r>
          </a:p>
          <a:p>
            <a:pPr marL="457200" indent="-457200" algn="just">
              <a:lnSpc>
                <a:spcPct val="150000"/>
              </a:lnSpc>
              <a:buFont typeface="Wingdings" pitchFamily="2" charset="2"/>
              <a:buChar char="ü"/>
            </a:pPr>
            <a:r>
              <a:rPr lang="es-ES_tradnl" sz="1900" b="1" dirty="0" smtClean="0">
                <a:latin typeface="Arial" charset="0"/>
              </a:rPr>
              <a:t>Tiene la </a:t>
            </a:r>
            <a:r>
              <a:rPr lang="es-CL" sz="1900" b="1" dirty="0" smtClean="0">
                <a:latin typeface="Arial" pitchFamily="34" charset="0"/>
                <a:cs typeface="Arial" pitchFamily="34" charset="0"/>
              </a:rPr>
              <a:t>misión de ingresar en el objetivo conquistando una posición inicial o de partida para luego proceder a la eliminación sistemática del enemigo que defiende el mismo.</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Comandante del elemento de asalto.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Podría ser dividido en equipos (Conquistas alternadas).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Puede integrar personal de ingenieros de combate.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Cuenta con equipamiento especial.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De ser posible, se relevará al elemento de asalto con personal de apoyo. </a:t>
            </a:r>
          </a:p>
          <a:p>
            <a:pPr marL="457200" indent="-457200" algn="just">
              <a:lnSpc>
                <a:spcPct val="150000"/>
              </a:lnSpc>
              <a:buFont typeface="Wingdings" pitchFamily="2" charset="2"/>
              <a:buChar char="ü"/>
            </a:pPr>
            <a:endParaRPr lang="es-CL"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26" name="Picture 2"/>
          <p:cNvPicPr>
            <a:picLocks noChangeAspect="1" noChangeArrowheads="1"/>
          </p:cNvPicPr>
          <p:nvPr/>
        </p:nvPicPr>
        <p:blipFill>
          <a:blip r:embed="rId4"/>
          <a:srcRect/>
          <a:stretch>
            <a:fillRect/>
          </a:stretch>
        </p:blipFill>
        <p:spPr bwMode="auto">
          <a:xfrm>
            <a:off x="857224" y="2143116"/>
            <a:ext cx="7364153" cy="31289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214842"/>
          </a:xfrm>
        </p:spPr>
        <p:txBody>
          <a:bodyPr anchor="t">
            <a:noAutofit/>
          </a:bodyPr>
          <a:lstStyle/>
          <a:p>
            <a:pPr marL="457200" indent="-457200" algn="just">
              <a:lnSpc>
                <a:spcPct val="150000"/>
              </a:lnSpc>
              <a:buSzPct val="100000"/>
              <a:buFont typeface="+mj-lt"/>
              <a:buAutoNum type="arabicPeriod" startAt="3"/>
            </a:pPr>
            <a:r>
              <a:rPr lang="es-ES_tradnl" b="1" u="sng" dirty="0" smtClean="0">
                <a:solidFill>
                  <a:schemeClr val="accent2">
                    <a:lumMod val="75000"/>
                  </a:schemeClr>
                </a:solidFill>
                <a:latin typeface="Arial" charset="0"/>
              </a:rPr>
              <a:t>Elemento de reserva:</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Este elemento será conformado al nivel de Sección de Fusileros y superiores. Su misión será la de asaltar, cuando se ordene, a fin de asumir la tarea del escalón de asalto, explotar un éxito obtenido éste o bien renovar el ímpetu del ataque.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El comandante dispone su acción.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Empleado de manera completa o por parte. </a:t>
            </a:r>
          </a:p>
          <a:p>
            <a:pPr marL="457200" indent="-457200" algn="just">
              <a:lnSpc>
                <a:spcPct val="150000"/>
              </a:lnSpc>
              <a:buFont typeface="Wingdings" pitchFamily="2" charset="2"/>
              <a:buChar char="ü"/>
            </a:pPr>
            <a:r>
              <a:rPr lang="es-CL" sz="1900" b="1" dirty="0" smtClean="0">
                <a:latin typeface="Arial" pitchFamily="34" charset="0"/>
                <a:cs typeface="Arial" pitchFamily="34" charset="0"/>
              </a:rPr>
              <a:t>La unidad más completa, incluyendo a su Comandante. </a:t>
            </a:r>
          </a:p>
          <a:p>
            <a:pPr marL="457200" indent="-457200" algn="just">
              <a:lnSpc>
                <a:spcPct val="150000"/>
              </a:lnSpc>
              <a:buFont typeface="Wingdings" pitchFamily="2" charset="2"/>
              <a:buChar char="ü"/>
            </a:pPr>
            <a:endParaRPr lang="es-CL"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Organización de las fuerzas para el combate en áreas urbanas</a:t>
            </a:r>
            <a:endParaRPr lang="es-CL" sz="28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grpSp>
        <p:nvGrpSpPr>
          <p:cNvPr id="1026" name="Group 2"/>
          <p:cNvGrpSpPr>
            <a:grpSpLocks/>
          </p:cNvGrpSpPr>
          <p:nvPr/>
        </p:nvGrpSpPr>
        <p:grpSpPr bwMode="auto">
          <a:xfrm>
            <a:off x="1000164" y="1500174"/>
            <a:ext cx="6929422" cy="4200532"/>
            <a:chOff x="3321" y="1168"/>
            <a:chExt cx="7200" cy="5040"/>
          </a:xfrm>
        </p:grpSpPr>
        <p:grpSp>
          <p:nvGrpSpPr>
            <p:cNvPr id="1027" name="Group 3"/>
            <p:cNvGrpSpPr>
              <a:grpSpLocks/>
            </p:cNvGrpSpPr>
            <p:nvPr/>
          </p:nvGrpSpPr>
          <p:grpSpPr bwMode="auto">
            <a:xfrm>
              <a:off x="4761" y="1337"/>
              <a:ext cx="4838" cy="4511"/>
              <a:chOff x="4761" y="1337"/>
              <a:chExt cx="4838" cy="4511"/>
            </a:xfrm>
          </p:grpSpPr>
          <p:grpSp>
            <p:nvGrpSpPr>
              <p:cNvPr id="1028" name="Group 4"/>
              <p:cNvGrpSpPr>
                <a:grpSpLocks/>
              </p:cNvGrpSpPr>
              <p:nvPr/>
            </p:nvGrpSpPr>
            <p:grpSpPr bwMode="auto">
              <a:xfrm>
                <a:off x="5301" y="2057"/>
                <a:ext cx="2389" cy="3665"/>
                <a:chOff x="2592" y="10080"/>
                <a:chExt cx="2160" cy="3600"/>
              </a:xfrm>
            </p:grpSpPr>
            <p:sp>
              <p:nvSpPr>
                <p:cNvPr id="1029" name="Rectangle 5"/>
                <p:cNvSpPr>
                  <a:spLocks noChangeArrowheads="1"/>
                </p:cNvSpPr>
                <p:nvPr/>
              </p:nvSpPr>
              <p:spPr bwMode="auto">
                <a:xfrm>
                  <a:off x="2592" y="10080"/>
                  <a:ext cx="2160" cy="14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sp>
              <p:nvSpPr>
                <p:cNvPr id="1030" name="Rectangle 6"/>
                <p:cNvSpPr>
                  <a:spLocks noChangeArrowheads="1"/>
                </p:cNvSpPr>
                <p:nvPr/>
              </p:nvSpPr>
              <p:spPr bwMode="auto">
                <a:xfrm>
                  <a:off x="2592" y="12096"/>
                  <a:ext cx="2160" cy="1584"/>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1031" name="Group 7"/>
              <p:cNvGrpSpPr>
                <a:grpSpLocks/>
              </p:cNvGrpSpPr>
              <p:nvPr/>
            </p:nvGrpSpPr>
            <p:grpSpPr bwMode="auto">
              <a:xfrm>
                <a:off x="7807" y="2923"/>
                <a:ext cx="1792" cy="2700"/>
                <a:chOff x="7807" y="2923"/>
                <a:chExt cx="1792" cy="2700"/>
              </a:xfrm>
            </p:grpSpPr>
            <p:sp>
              <p:nvSpPr>
                <p:cNvPr id="1032" name="Text Box 8"/>
                <p:cNvSpPr txBox="1">
                  <a:spLocks noChangeArrowheads="1"/>
                </p:cNvSpPr>
                <p:nvPr/>
              </p:nvSpPr>
              <p:spPr bwMode="auto">
                <a:xfrm>
                  <a:off x="7807" y="292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ASALTO</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033" name="Text Box 9"/>
                <p:cNvSpPr txBox="1">
                  <a:spLocks noChangeArrowheads="1"/>
                </p:cNvSpPr>
                <p:nvPr/>
              </p:nvSpPr>
              <p:spPr bwMode="auto">
                <a:xfrm>
                  <a:off x="7807" y="364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APOYO</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034" name="Text Box 10"/>
                <p:cNvSpPr txBox="1">
                  <a:spLocks noChangeArrowheads="1"/>
                </p:cNvSpPr>
                <p:nvPr/>
              </p:nvSpPr>
              <p:spPr bwMode="auto">
                <a:xfrm>
                  <a:off x="7807" y="436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COMANDO</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sp>
              <p:nvSpPr>
                <p:cNvPr id="1035" name="Text Box 11"/>
                <p:cNvSpPr txBox="1">
                  <a:spLocks noChangeArrowheads="1"/>
                </p:cNvSpPr>
                <p:nvPr/>
              </p:nvSpPr>
              <p:spPr bwMode="auto">
                <a:xfrm>
                  <a:off x="7807" y="508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CL" sz="1100" b="0" i="0" u="none" strike="noStrike" cap="none" normalizeH="0" baseline="0" smtClean="0">
                      <a:ln>
                        <a:noFill/>
                      </a:ln>
                      <a:solidFill>
                        <a:schemeClr val="tx1"/>
                      </a:solidFill>
                      <a:effectLst/>
                      <a:latin typeface="Calibri" pitchFamily="34" charset="0"/>
                      <a:cs typeface="Arial" pitchFamily="34" charset="0"/>
                    </a:rPr>
                    <a:t>RESERVA</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1036" name="AutoShape 12"/>
              <p:cNvSpPr>
                <a:spLocks noChangeArrowheads="1"/>
              </p:cNvSpPr>
              <p:nvPr/>
            </p:nvSpPr>
            <p:spPr bwMode="auto">
              <a:xfrm>
                <a:off x="4941" y="1877"/>
                <a:ext cx="3025" cy="3971"/>
              </a:xfrm>
              <a:prstGeom prst="upArrow">
                <a:avLst>
                  <a:gd name="adj1" fmla="val 50000"/>
                  <a:gd name="adj2" fmla="val 32818"/>
                </a:avLst>
              </a:prstGeom>
              <a:solidFill>
                <a:srgbClr val="FFFFFF"/>
              </a:solidFill>
              <a:ln w="19050">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nvGrpSpPr>
              <p:cNvPr id="1037" name="Group 13"/>
              <p:cNvGrpSpPr>
                <a:grpSpLocks/>
              </p:cNvGrpSpPr>
              <p:nvPr/>
            </p:nvGrpSpPr>
            <p:grpSpPr bwMode="auto">
              <a:xfrm>
                <a:off x="6056" y="3100"/>
                <a:ext cx="796" cy="458"/>
                <a:chOff x="3456" y="11520"/>
                <a:chExt cx="720" cy="432"/>
              </a:xfrm>
            </p:grpSpPr>
            <p:grpSp>
              <p:nvGrpSpPr>
                <p:cNvPr id="1038" name="Group 14"/>
                <p:cNvGrpSpPr>
                  <a:grpSpLocks/>
                </p:cNvGrpSpPr>
                <p:nvPr/>
              </p:nvGrpSpPr>
              <p:grpSpPr bwMode="auto">
                <a:xfrm>
                  <a:off x="3456" y="11520"/>
                  <a:ext cx="720" cy="432"/>
                  <a:chOff x="3312" y="10656"/>
                  <a:chExt cx="720" cy="432"/>
                </a:xfrm>
              </p:grpSpPr>
              <p:sp>
                <p:nvSpPr>
                  <p:cNvPr id="1039" name="Rectangle 1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1040" name="Line 1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1041" name="Line 1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1042" name="Group 18"/>
              <p:cNvGrpSpPr>
                <a:grpSpLocks/>
              </p:cNvGrpSpPr>
              <p:nvPr/>
            </p:nvGrpSpPr>
            <p:grpSpPr bwMode="auto">
              <a:xfrm>
                <a:off x="6056" y="3711"/>
                <a:ext cx="796" cy="458"/>
                <a:chOff x="3456" y="11520"/>
                <a:chExt cx="720" cy="432"/>
              </a:xfrm>
            </p:grpSpPr>
            <p:grpSp>
              <p:nvGrpSpPr>
                <p:cNvPr id="1043" name="Group 19"/>
                <p:cNvGrpSpPr>
                  <a:grpSpLocks/>
                </p:cNvGrpSpPr>
                <p:nvPr/>
              </p:nvGrpSpPr>
              <p:grpSpPr bwMode="auto">
                <a:xfrm>
                  <a:off x="3456" y="11520"/>
                  <a:ext cx="720" cy="432"/>
                  <a:chOff x="3312" y="10656"/>
                  <a:chExt cx="720" cy="432"/>
                </a:xfrm>
              </p:grpSpPr>
              <p:sp>
                <p:nvSpPr>
                  <p:cNvPr id="1044" name="Rectangle 2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1045" name="Line 2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1046" name="Line 2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1047" name="Group 23"/>
              <p:cNvGrpSpPr>
                <a:grpSpLocks/>
              </p:cNvGrpSpPr>
              <p:nvPr/>
            </p:nvGrpSpPr>
            <p:grpSpPr bwMode="auto">
              <a:xfrm>
                <a:off x="6056" y="4322"/>
                <a:ext cx="796" cy="458"/>
                <a:chOff x="3456" y="11520"/>
                <a:chExt cx="720" cy="432"/>
              </a:xfrm>
            </p:grpSpPr>
            <p:grpSp>
              <p:nvGrpSpPr>
                <p:cNvPr id="1048" name="Group 24"/>
                <p:cNvGrpSpPr>
                  <a:grpSpLocks/>
                </p:cNvGrpSpPr>
                <p:nvPr/>
              </p:nvGrpSpPr>
              <p:grpSpPr bwMode="auto">
                <a:xfrm>
                  <a:off x="3456" y="11520"/>
                  <a:ext cx="720" cy="432"/>
                  <a:chOff x="3312" y="10656"/>
                  <a:chExt cx="720" cy="432"/>
                </a:xfrm>
              </p:grpSpPr>
              <p:sp>
                <p:nvSpPr>
                  <p:cNvPr id="1049" name="Rectangle 2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1050" name="Line 2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1051" name="Line 2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1052" name="Group 28"/>
              <p:cNvGrpSpPr>
                <a:grpSpLocks/>
              </p:cNvGrpSpPr>
              <p:nvPr/>
            </p:nvGrpSpPr>
            <p:grpSpPr bwMode="auto">
              <a:xfrm>
                <a:off x="6056" y="4933"/>
                <a:ext cx="796" cy="458"/>
                <a:chOff x="3456" y="11520"/>
                <a:chExt cx="720" cy="432"/>
              </a:xfrm>
            </p:grpSpPr>
            <p:grpSp>
              <p:nvGrpSpPr>
                <p:cNvPr id="1053" name="Group 29"/>
                <p:cNvGrpSpPr>
                  <a:grpSpLocks/>
                </p:cNvGrpSpPr>
                <p:nvPr/>
              </p:nvGrpSpPr>
              <p:grpSpPr bwMode="auto">
                <a:xfrm>
                  <a:off x="3456" y="11520"/>
                  <a:ext cx="720" cy="432"/>
                  <a:chOff x="3312" y="10656"/>
                  <a:chExt cx="720" cy="432"/>
                </a:xfrm>
              </p:grpSpPr>
              <p:sp>
                <p:nvSpPr>
                  <p:cNvPr id="1054" name="Rectangle 3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1055" name="Line 3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1056" name="Line 3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1057" name="Text Box 33"/>
              <p:cNvSpPr txBox="1">
                <a:spLocks noChangeArrowheads="1"/>
              </p:cNvSpPr>
              <p:nvPr/>
            </p:nvSpPr>
            <p:spPr bwMode="auto">
              <a:xfrm>
                <a:off x="4761" y="1337"/>
                <a:ext cx="3960" cy="458"/>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marL="457200" marR="0" lvl="1" indent="0" algn="ctr" defTabSz="914400" rtl="0" eaLnBrk="1" fontAlgn="base" latinLnBrk="0" hangingPunct="1">
                  <a:lnSpc>
                    <a:spcPct val="100000"/>
                  </a:lnSpc>
                  <a:spcBef>
                    <a:spcPct val="0"/>
                  </a:spcBef>
                  <a:spcAft>
                    <a:spcPct val="0"/>
                  </a:spcAft>
                  <a:buClrTx/>
                  <a:buSzTx/>
                  <a:buFontTx/>
                  <a:buNone/>
                  <a:tabLst/>
                </a:pPr>
                <a:r>
                  <a:rPr kumimoji="0" lang="es-CL" sz="1000" b="0" i="0" u="none" strike="noStrike" cap="none" normalizeH="0" baseline="0" smtClean="0">
                    <a:ln>
                      <a:noFill/>
                    </a:ln>
                    <a:solidFill>
                      <a:schemeClr val="tx1"/>
                    </a:solidFill>
                    <a:effectLst/>
                    <a:latin typeface="Times New Roman" pitchFamily="18" charset="0"/>
                    <a:cs typeface="Arial" pitchFamily="34" charset="0"/>
                  </a:rPr>
                  <a:t>DISPOSITIVO PARA EL ATAQUE</a:t>
                </a:r>
                <a:endParaRPr kumimoji="0" lang="es-CL"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1058" name="Rectangle 34"/>
            <p:cNvSpPr>
              <a:spLocks noChangeArrowheads="1"/>
            </p:cNvSpPr>
            <p:nvPr/>
          </p:nvSpPr>
          <p:spPr bwMode="auto">
            <a:xfrm>
              <a:off x="3321" y="1168"/>
              <a:ext cx="7200" cy="5040"/>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s-CL"/>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GENERALIDADES:</a:t>
            </a:r>
          </a:p>
          <a:p>
            <a:pPr marL="457200" indent="-457200" algn="just">
              <a:lnSpc>
                <a:spcPct val="150000"/>
              </a:lnSpc>
              <a:buFont typeface="Wingdings" pitchFamily="2" charset="2"/>
              <a:buChar char="ü"/>
            </a:pPr>
            <a:r>
              <a:rPr lang="es-ES_tradnl" sz="1900" b="1" dirty="0" smtClean="0">
                <a:latin typeface="Arial" charset="0"/>
              </a:rPr>
              <a:t>El atacante tiene la libertad de acción de aislar un centro poblado fijado como objetivo y esperar su rendición ante el problema logístico que enfrenta, o una vez aislado, atacarlo.</a:t>
            </a:r>
          </a:p>
          <a:p>
            <a:pPr marL="457200" indent="-457200" algn="just">
              <a:lnSpc>
                <a:spcPct val="150000"/>
              </a:lnSpc>
            </a:pPr>
            <a:endParaRPr lang="es-CL"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CONSIDERACIONES:</a:t>
            </a:r>
          </a:p>
          <a:p>
            <a:pPr marL="457200" indent="-457200" algn="just">
              <a:lnSpc>
                <a:spcPct val="150000"/>
              </a:lnSpc>
              <a:buFont typeface="Wingdings" pitchFamily="2" charset="2"/>
              <a:buChar char="ü"/>
            </a:pPr>
            <a:r>
              <a:rPr lang="es-ES_tradnl" sz="1900" b="1" dirty="0" smtClean="0">
                <a:latin typeface="Arial" charset="0"/>
              </a:rPr>
              <a:t>El ataque a un área edificada deberá ser planeado en detalle a través de cartas, fotografías aéreas, esquemas, planos de la ciudad, informes de patrullas y conocimientos de la población civil local.</a:t>
            </a:r>
          </a:p>
          <a:p>
            <a:pPr marL="457200" indent="-457200" algn="just">
              <a:lnSpc>
                <a:spcPct val="150000"/>
              </a:lnSpc>
              <a:buFont typeface="Wingdings" pitchFamily="2" charset="2"/>
              <a:buChar char="ü"/>
            </a:pPr>
            <a:r>
              <a:rPr lang="es-ES_tradnl" sz="1900" b="1" dirty="0" smtClean="0">
                <a:latin typeface="Arial" charset="0"/>
              </a:rPr>
              <a:t>El área edificada se divide en sectores que serán asignados a los Comandantes de Compañía. Cada sector deberá ser atacado y limpiado en forma sistemática con objetivos limitados para cada Pelotón. Un edificio constituirá un objetivo para una Escuadra o, dependiendo de su tamaño, para un Pelotón.</a:t>
            </a:r>
          </a:p>
          <a:p>
            <a:pPr marL="457200" indent="-457200" algn="just">
              <a:lnSpc>
                <a:spcPct val="150000"/>
              </a:lnSpc>
              <a:buFont typeface="Wingdings" pitchFamily="2" charset="2"/>
              <a:buChar char="ü"/>
            </a:pPr>
            <a:endParaRPr lang="es-ES_tradnl" b="1" dirty="0" smtClean="0">
              <a:latin typeface="Arial" charset="0"/>
            </a:endParaRPr>
          </a:p>
          <a:p>
            <a:pPr marL="457200" indent="-457200" algn="just">
              <a:lnSpc>
                <a:spcPct val="150000"/>
              </a:lnSpc>
            </a:pPr>
            <a:endParaRPr lang="es-CL"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7" name="7 Imagen" descr="escudo.gif"/>
          <p:cNvPicPr>
            <a:picLocks noChangeAspect="1"/>
          </p:cNvPicPr>
          <p:nvPr/>
        </p:nvPicPr>
        <p:blipFill>
          <a:blip r:embed="rId3" cstate="print"/>
          <a:srcRect/>
          <a:stretch>
            <a:fillRect/>
          </a:stretch>
        </p:blipFill>
        <p:spPr bwMode="auto">
          <a:xfrm>
            <a:off x="8422664" y="6135692"/>
            <a:ext cx="721368" cy="7223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CONSIDERACIONES DE PLANIFICACIÓN:</a:t>
            </a:r>
          </a:p>
          <a:p>
            <a:pPr marL="457200" indent="-457200" algn="just">
              <a:lnSpc>
                <a:spcPct val="150000"/>
              </a:lnSpc>
              <a:buFont typeface="Wingdings" pitchFamily="2" charset="2"/>
              <a:buChar char="ü"/>
            </a:pPr>
            <a:r>
              <a:rPr lang="es-ES_tradnl" sz="1900" b="1" dirty="0" smtClean="0">
                <a:latin typeface="Arial" charset="0"/>
              </a:rPr>
              <a:t>Las unidades deberán evitar transitar o maniobrar por las calles o áreas descubiertas, aprovechando el encubrimiento y protección ofrecido por edificios, jardines, redes de alcantarillado, etc.</a:t>
            </a:r>
          </a:p>
          <a:p>
            <a:pPr marL="457200" indent="-457200" algn="just">
              <a:lnSpc>
                <a:spcPct val="150000"/>
              </a:lnSpc>
              <a:buFont typeface="Wingdings" pitchFamily="2" charset="2"/>
              <a:buChar char="ü"/>
            </a:pPr>
            <a:r>
              <a:rPr lang="es-ES_tradnl" sz="1900" b="1" dirty="0" smtClean="0">
                <a:latin typeface="Arial" charset="0"/>
              </a:rPr>
              <a:t>Las calles deben ser limpiadas a lo largo, con las Escuadras avanzando de casa en casa, empleando techos, brechas en las paredes o ventanas. </a:t>
            </a: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CONSIDERACIONES DE PLANIFICACIÓN:</a:t>
            </a:r>
          </a:p>
          <a:p>
            <a:pPr marL="457200" indent="-457200" algn="just">
              <a:lnSpc>
                <a:spcPct val="150000"/>
              </a:lnSpc>
              <a:buFont typeface="Wingdings" pitchFamily="2" charset="2"/>
              <a:buChar char="ü"/>
            </a:pPr>
            <a:r>
              <a:rPr lang="es-ES_tradnl" sz="1900" b="1" dirty="0" smtClean="0">
                <a:latin typeface="Arial" charset="0"/>
              </a:rPr>
              <a:t>Las unidades pasarán de casa a casa aprovechando los patios, jardines o estacionamientos y dentro de los Pelotones se deberán mantener permanentemente una Escuadra en reserva que relevará a las Escuadras de Asalto una vez que, una casa ha sido limpiada para pasar a la siguiente.</a:t>
            </a:r>
          </a:p>
          <a:p>
            <a:pPr marL="457200" indent="-457200" algn="just">
              <a:lnSpc>
                <a:spcPct val="150000"/>
              </a:lnSpc>
              <a:buFont typeface="Wingdings" pitchFamily="2" charset="2"/>
              <a:buChar char="ü"/>
            </a:pPr>
            <a:r>
              <a:rPr lang="es-ES_tradnl" sz="1900" b="1" dirty="0" smtClean="0">
                <a:latin typeface="Arial" charset="0"/>
              </a:rPr>
              <a:t>Para este tipo de acciones, se requiere emplear dos Pelotones de Fusileros, operando en paralelo limpiando hileras de casas o edificios opuestos a lo largo de una calle o avenida, mientras una tercera Pelotón se mantiene en reserva. </a:t>
            </a: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ESQUEMA DE MANIOBRA:</a:t>
            </a:r>
          </a:p>
          <a:p>
            <a:pPr marL="457200" indent="-457200" algn="just">
              <a:lnSpc>
                <a:spcPct val="150000"/>
              </a:lnSpc>
              <a:buSzPct val="100000"/>
              <a:buFont typeface="+mj-lt"/>
              <a:buAutoNum type="arabicPeriod"/>
            </a:pPr>
            <a:r>
              <a:rPr lang="es-ES_tradnl" b="1" dirty="0" smtClean="0">
                <a:latin typeface="Arial" charset="0"/>
              </a:rPr>
              <a:t>COY atacará a través de su ZA con el mayor ritmo de avance posible.</a:t>
            </a:r>
          </a:p>
          <a:p>
            <a:pPr marL="457200" indent="-457200" algn="just">
              <a:lnSpc>
                <a:spcPct val="150000"/>
              </a:lnSpc>
              <a:buSzPct val="100000"/>
              <a:buFont typeface="+mj-lt"/>
              <a:buAutoNum type="arabicPeriod"/>
            </a:pPr>
            <a:r>
              <a:rPr lang="es-ES_tradnl" b="1" dirty="0" smtClean="0">
                <a:latin typeface="Arial" charset="0"/>
              </a:rPr>
              <a:t>COY distribuida en escalón de asalto, apoyo y reserva.</a:t>
            </a:r>
            <a:endParaRPr lang="es-ES_tradnl" b="1" smtClean="0">
              <a:latin typeface="Arial" charset="0"/>
            </a:endParaRPr>
          </a:p>
          <a:p>
            <a:pPr marL="457200" indent="-457200" algn="just">
              <a:lnSpc>
                <a:spcPct val="150000"/>
              </a:lnSpc>
              <a:buSzPct val="100000"/>
              <a:buFont typeface="+mj-lt"/>
              <a:buAutoNum type="arabicPeriod"/>
            </a:pPr>
            <a:r>
              <a:rPr lang="es-ES_tradnl" b="1" smtClean="0">
                <a:latin typeface="Arial" charset="0"/>
              </a:rPr>
              <a:t> </a:t>
            </a: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PREPARACIÓN PARA EJECUTAR EL ATAQUE:</a:t>
            </a:r>
          </a:p>
          <a:p>
            <a:pPr marL="457200" indent="-457200" algn="just">
              <a:lnSpc>
                <a:spcPct val="150000"/>
              </a:lnSpc>
              <a:buFont typeface="Wingdings" pitchFamily="2" charset="2"/>
              <a:buChar char="ü"/>
            </a:pPr>
            <a:r>
              <a:rPr lang="es-ES_tradnl" sz="1800" b="1" dirty="0" smtClean="0">
                <a:latin typeface="Arial" charset="0"/>
              </a:rPr>
              <a:t>Antes de comenzar el ataque a un área edificada los Comandantes de Unidad deberán ejecutar los siguientes preparativos:</a:t>
            </a:r>
          </a:p>
          <a:p>
            <a:pPr marL="457200" indent="-457200" algn="just">
              <a:lnSpc>
                <a:spcPct val="150000"/>
              </a:lnSpc>
              <a:buFont typeface="Wingdings" pitchFamily="2" charset="2"/>
              <a:buChar char="ü"/>
            </a:pPr>
            <a:r>
              <a:rPr lang="es-ES_tradnl" sz="1800" b="1" dirty="0" smtClean="0">
                <a:latin typeface="Arial" charset="0"/>
              </a:rPr>
              <a:t>Equipo:</a:t>
            </a:r>
          </a:p>
          <a:p>
            <a:pPr marL="914400" lvl="1" indent="-457200" algn="just">
              <a:lnSpc>
                <a:spcPct val="150000"/>
              </a:lnSpc>
              <a:buFont typeface="Wingdings" pitchFamily="2" charset="2"/>
              <a:buChar char="§"/>
            </a:pPr>
            <a:r>
              <a:rPr lang="es-ES_tradnl" sz="1800" b="1" dirty="0" smtClean="0">
                <a:latin typeface="Arial" charset="0"/>
              </a:rPr>
              <a:t>El equipo individual deberá ser ajustado de manera que los soldados puedan pasar sin problemas a través de brechas, pasillos estrechos y obstáculos.</a:t>
            </a:r>
          </a:p>
          <a:p>
            <a:pPr marL="914400" lvl="1" indent="-457200" algn="just">
              <a:lnSpc>
                <a:spcPct val="150000"/>
              </a:lnSpc>
              <a:buFont typeface="Wingdings" pitchFamily="2" charset="2"/>
              <a:buChar char="§"/>
            </a:pPr>
            <a:r>
              <a:rPr lang="es-ES_tradnl" sz="1800" b="1" dirty="0" smtClean="0">
                <a:latin typeface="Arial" charset="0"/>
              </a:rPr>
              <a:t>Los Comandantes de Unidad deberán llevar fósforos, linternas, binoculares y tiza.</a:t>
            </a:r>
          </a:p>
          <a:p>
            <a:pPr marL="914400" lvl="1" indent="-457200" algn="just">
              <a:lnSpc>
                <a:spcPct val="150000"/>
              </a:lnSpc>
              <a:buFont typeface="Wingdings" pitchFamily="2" charset="2"/>
              <a:buChar char="§"/>
            </a:pPr>
            <a:r>
              <a:rPr lang="es-ES_tradnl" sz="1800" b="1" dirty="0" smtClean="0">
                <a:latin typeface="Arial" charset="0"/>
              </a:rPr>
              <a:t> Deberán entregarse garras de oso, cuerdas y escalas de asalto para facilitar el ingreso a edificios y el escalamiento de muros.	</a:t>
            </a:r>
            <a:r>
              <a:rPr lang="es-ES_tradnl" sz="32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PREPARACIÓN PARA EJECUTAR EL ATAQUE:</a:t>
            </a:r>
          </a:p>
          <a:p>
            <a:pPr marL="457200" indent="-457200" algn="just">
              <a:lnSpc>
                <a:spcPct val="150000"/>
              </a:lnSpc>
              <a:buFont typeface="Wingdings" pitchFamily="2" charset="2"/>
              <a:buChar char="ü"/>
            </a:pPr>
            <a:r>
              <a:rPr lang="es-ES_tradnl" sz="1800" b="1" dirty="0" smtClean="0">
                <a:latin typeface="Arial" charset="0"/>
              </a:rPr>
              <a:t>Munición:</a:t>
            </a:r>
          </a:p>
          <a:p>
            <a:pPr marL="914400" lvl="1" indent="-457200" algn="just">
              <a:lnSpc>
                <a:spcPct val="150000"/>
              </a:lnSpc>
              <a:buFont typeface="Wingdings" pitchFamily="2" charset="2"/>
              <a:buChar char="§"/>
            </a:pPr>
            <a:r>
              <a:rPr lang="es-ES_tradnl" sz="1800" b="1" dirty="0" smtClean="0">
                <a:latin typeface="Arial" charset="0"/>
              </a:rPr>
              <a:t>Todo el personal deberá llevar granadas de mano, cargadores adicionales y granadas de humo.</a:t>
            </a:r>
          </a:p>
          <a:p>
            <a:pPr marL="914400" lvl="1" indent="-457200" algn="just">
              <a:lnSpc>
                <a:spcPct val="150000"/>
              </a:lnSpc>
              <a:buFont typeface="Wingdings" pitchFamily="2" charset="2"/>
              <a:buChar char="§"/>
            </a:pPr>
            <a:r>
              <a:rPr lang="es-ES_tradnl" sz="1800" b="1" dirty="0" smtClean="0">
                <a:latin typeface="Arial" charset="0"/>
              </a:rPr>
              <a:t>Se deberán preparar cargas explosivas para abrir brechas en muros y pértiga para introducir en ventanas y aberturas.</a:t>
            </a:r>
          </a:p>
          <a:p>
            <a:pPr marL="914400" lvl="1" indent="-457200" algn="just">
              <a:lnSpc>
                <a:spcPct val="150000"/>
              </a:lnSpc>
              <a:buFont typeface="Wingdings" pitchFamily="2" charset="2"/>
              <a:buChar char="§"/>
            </a:pPr>
            <a:r>
              <a:rPr lang="es-ES_tradnl" sz="1800" b="1" dirty="0" smtClean="0">
                <a:latin typeface="Arial" charset="0"/>
              </a:rPr>
              <a:t>Se deberán organizar partidas especiales de reaprovisionamiento que seguirán de cerca de las tropas de asalto.</a:t>
            </a:r>
          </a:p>
          <a:p>
            <a:pPr marL="914400" lvl="1" indent="-457200" algn="just">
              <a:lnSpc>
                <a:spcPct val="150000"/>
              </a:lnSpc>
              <a:buFont typeface="Wingdings" pitchFamily="2" charset="2"/>
              <a:buChar char="§"/>
            </a:pPr>
            <a:r>
              <a:rPr lang="es-ES_tradnl" sz="1800" b="1" dirty="0" smtClean="0">
                <a:latin typeface="Arial" charset="0"/>
              </a:rPr>
              <a:t>Se debe proveer a todo el personal de munición trazadora.</a:t>
            </a:r>
          </a:p>
          <a:p>
            <a:pPr marL="914400" lvl="1" indent="-457200" algn="just">
              <a:lnSpc>
                <a:spcPct val="150000"/>
              </a:lnSpc>
            </a:pPr>
            <a:r>
              <a:rPr lang="es-ES_tradnl" sz="1800" b="1" dirty="0" smtClean="0">
                <a:latin typeface="Arial" charset="0"/>
              </a:rPr>
              <a:t> </a:t>
            </a: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PREPARACIÓN PARA EJECUTAR EL ATAQUE:</a:t>
            </a:r>
          </a:p>
          <a:p>
            <a:pPr marL="457200" indent="-457200" algn="just">
              <a:lnSpc>
                <a:spcPct val="150000"/>
              </a:lnSpc>
              <a:buFont typeface="Wingdings" pitchFamily="2" charset="2"/>
              <a:buChar char="ü"/>
            </a:pPr>
            <a:r>
              <a:rPr lang="es-ES_tradnl" sz="1800" b="1" dirty="0" smtClean="0">
                <a:latin typeface="Arial" charset="0"/>
              </a:rPr>
              <a:t>Sanidad:</a:t>
            </a:r>
          </a:p>
          <a:p>
            <a:pPr marL="914400" lvl="1" indent="-457200" algn="just">
              <a:lnSpc>
                <a:spcPct val="150000"/>
              </a:lnSpc>
              <a:buFont typeface="Wingdings" pitchFamily="2" charset="2"/>
              <a:buChar char="§"/>
            </a:pPr>
            <a:r>
              <a:rPr lang="es-ES_tradnl" sz="1800" b="1" dirty="0" smtClean="0">
                <a:latin typeface="Arial" charset="0"/>
              </a:rPr>
              <a:t>Se deberán organizar puntos de evacuación de heridos y postas especiales de atención en lugares seguros.</a:t>
            </a:r>
          </a:p>
          <a:p>
            <a:pPr marL="457200" indent="-457200" algn="just">
              <a:lnSpc>
                <a:spcPct val="150000"/>
              </a:lnSpc>
              <a:buFont typeface="Wingdings" pitchFamily="2" charset="2"/>
              <a:buChar char="ü"/>
            </a:pPr>
            <a:r>
              <a:rPr lang="es-ES_tradnl" sz="1800" b="1" dirty="0" smtClean="0">
                <a:latin typeface="Arial" charset="0"/>
              </a:rPr>
              <a:t> Alimentación:</a:t>
            </a:r>
          </a:p>
          <a:p>
            <a:pPr marL="914400" lvl="1" indent="-457200" algn="just">
              <a:lnSpc>
                <a:spcPct val="150000"/>
              </a:lnSpc>
              <a:buFont typeface="Wingdings" pitchFamily="2" charset="2"/>
              <a:buChar char="§"/>
            </a:pPr>
            <a:r>
              <a:rPr lang="es-ES_tradnl" sz="1800" b="1" dirty="0" smtClean="0">
                <a:latin typeface="Arial" charset="0"/>
              </a:rPr>
              <a:t>La alimentación será difícil por cuanto los combates suceden en contacto muy estrecho, debiéndose aprovechar cualquier pausa en el combate para llevar rancho caliente a las tropas en contacto con el enemigo.</a:t>
            </a: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PREPARACIÓN PARA EJECUTAR EL ATAQUE:</a:t>
            </a:r>
          </a:p>
          <a:p>
            <a:pPr marL="457200" indent="-457200" algn="just">
              <a:lnSpc>
                <a:spcPct val="150000"/>
              </a:lnSpc>
              <a:buFont typeface="Wingdings" pitchFamily="2" charset="2"/>
              <a:buChar char="ü"/>
            </a:pPr>
            <a:r>
              <a:rPr lang="es-ES_tradnl" sz="1800" b="1" dirty="0" smtClean="0">
                <a:latin typeface="Arial" charset="0"/>
              </a:rPr>
              <a:t>Evacuación de civiles y prisioneros de guerra:</a:t>
            </a:r>
          </a:p>
          <a:p>
            <a:pPr marL="914400" lvl="1" indent="-457200" algn="just">
              <a:lnSpc>
                <a:spcPct val="150000"/>
              </a:lnSpc>
              <a:buFont typeface="Wingdings" pitchFamily="2" charset="2"/>
              <a:buChar char="§"/>
            </a:pPr>
            <a:r>
              <a:rPr lang="es-ES_tradnl" sz="1800" b="1" dirty="0" smtClean="0">
                <a:latin typeface="Arial" charset="0"/>
              </a:rPr>
              <a:t>Se deberán hacer los arreglos necesarios para la evacuación de civiles y prisioneros de guerra. Los civiles deberán ser mantenidos fuera de las calles y de ser posible, concentrados en sótanos y subterráneos, protegidos de los combates cercanos.</a:t>
            </a:r>
          </a:p>
          <a:p>
            <a:pPr marL="914400" lvl="1" indent="-457200" algn="just">
              <a:lnSpc>
                <a:spcPct val="150000"/>
              </a:lnSpc>
              <a:buFont typeface="Wingdings" pitchFamily="2" charset="2"/>
              <a:buChar char="§"/>
            </a:pPr>
            <a:endParaRPr lang="es-ES_tradnl" sz="1800" b="1" dirty="0" smtClean="0">
              <a:latin typeface="Arial" charset="0"/>
            </a:endParaRP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SECUENCIA DE UNA ACCIÓN OFENSIVA:</a:t>
            </a:r>
          </a:p>
          <a:p>
            <a:pPr marL="457200" indent="-457200" algn="just">
              <a:lnSpc>
                <a:spcPct val="150000"/>
              </a:lnSpc>
              <a:buFont typeface="Wingdings" pitchFamily="2" charset="2"/>
              <a:buChar char="ü"/>
            </a:pPr>
            <a:r>
              <a:rPr lang="es-ES" sz="1900" b="1" dirty="0" smtClean="0">
                <a:latin typeface="Arial" charset="0"/>
              </a:rPr>
              <a:t>La acción ofensiva en áreas edificadas sigue normalmente una secuencia de tres pasos, cada uno de los cuales puede constituir de por sí una acción ofensiva.</a:t>
            </a:r>
          </a:p>
          <a:p>
            <a:pPr marL="457200" indent="-457200" algn="just">
              <a:lnSpc>
                <a:spcPct val="150000"/>
              </a:lnSpc>
              <a:buFont typeface="Wingdings" pitchFamily="2" charset="2"/>
              <a:buChar char="ü"/>
            </a:pPr>
            <a:r>
              <a:rPr lang="es-ES" sz="1900" b="1" dirty="0" smtClean="0">
                <a:latin typeface="Arial" charset="0"/>
              </a:rPr>
              <a:t>Los pasos para el ataque a un área edificada son:</a:t>
            </a:r>
          </a:p>
          <a:p>
            <a:pPr marL="914400" lvl="1" indent="-457200" algn="just">
              <a:lnSpc>
                <a:spcPct val="150000"/>
              </a:lnSpc>
              <a:buFont typeface="Wingdings" pitchFamily="2" charset="2"/>
              <a:buChar char="§"/>
            </a:pPr>
            <a:r>
              <a:rPr lang="es-ES_tradnl" sz="1800" b="1" u="sng" dirty="0" smtClean="0">
                <a:latin typeface="Arial" charset="0"/>
              </a:rPr>
              <a:t>Primer paso</a:t>
            </a:r>
            <a:r>
              <a:rPr lang="es-ES_tradnl" sz="1800" b="1" dirty="0" smtClean="0">
                <a:latin typeface="Arial" charset="0"/>
              </a:rPr>
              <a:t>: Aislamiento del área construida mediante la captura de puntos críticos que dominen las proximidades de ellas. Estos seguramente serán definidos por el enemigo, lo cual significará conducir primeramente una acción ofensiva para eliminar a sus ocupantes. Con este paso se evita el reforzamiento de las fuerzas enemigas y se cuenta con un elemento de seguridad para alertar a la unidad propia.</a:t>
            </a:r>
          </a:p>
          <a:p>
            <a:pPr marL="914400" lvl="1" indent="-457200" algn="just">
              <a:lnSpc>
                <a:spcPct val="150000"/>
              </a:lnSpc>
              <a:buFont typeface="Wingdings" pitchFamily="2" charset="2"/>
              <a:buChar char="§"/>
            </a:pPr>
            <a:endParaRPr lang="es-ES_tradnl" sz="1800" b="1" dirty="0" smtClean="0">
              <a:latin typeface="Arial" charset="0"/>
            </a:endParaRP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SECUENCIA DE UNA ACCIÓN OFENSIVA:</a:t>
            </a:r>
          </a:p>
          <a:p>
            <a:pPr marL="914400" lvl="1" indent="-457200" algn="just">
              <a:lnSpc>
                <a:spcPct val="150000"/>
              </a:lnSpc>
              <a:buFont typeface="Wingdings" pitchFamily="2" charset="2"/>
              <a:buChar char="§"/>
            </a:pPr>
            <a:r>
              <a:rPr lang="es-ES_tradnl" sz="1800" b="1" u="sng" dirty="0" smtClean="0">
                <a:latin typeface="Arial" charset="0"/>
              </a:rPr>
              <a:t>Segundo paso</a:t>
            </a:r>
            <a:r>
              <a:rPr lang="es-ES_tradnl" sz="1800" b="1" dirty="0" smtClean="0">
                <a:latin typeface="Arial" charset="0"/>
              </a:rPr>
              <a:t>: Consiste en el avance hacia el borde del área construida y en la captura de una posición en las cercanías del límite del área edificada desde el cual se apoyará el siguiente paso. Normalmente consistirá en una edificación que permita una buena observación y campos de tiro. Durante la realización de este paso se reducen o eliminan los fuegos directos y la observación terrestre enemiga en las proximidades de la ciudad. Debe además tenerse presente que se pueden ejecutar simultáneamente los pasos 2 y 3 a fin de evitar reorganizaciones del enemigo.</a:t>
            </a: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SECUENCIA DE UNA ACCIÓN OFENSIVA:</a:t>
            </a:r>
          </a:p>
          <a:p>
            <a:pPr marL="914400" lvl="1" indent="-457200" algn="just">
              <a:lnSpc>
                <a:spcPct val="150000"/>
              </a:lnSpc>
              <a:buFont typeface="Wingdings" pitchFamily="2" charset="2"/>
              <a:buChar char="§"/>
            </a:pPr>
            <a:r>
              <a:rPr lang="es-ES_tradnl" sz="1800" b="1" u="sng" dirty="0" smtClean="0">
                <a:latin typeface="Arial" charset="0"/>
              </a:rPr>
              <a:t>Tercer paso</a:t>
            </a:r>
            <a:r>
              <a:rPr lang="es-ES_tradnl" sz="1800" b="1" dirty="0" smtClean="0">
                <a:latin typeface="Arial" charset="0"/>
              </a:rPr>
              <a:t>: Consiste en el avance a través del área construida para despejarla de elementos enemigos.</a:t>
            </a: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142984"/>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EJECUCIÓN DE UNA ACCIÓN OFENSIVA:</a:t>
            </a:r>
          </a:p>
          <a:p>
            <a:pPr marL="457200" indent="-457200" algn="just">
              <a:lnSpc>
                <a:spcPct val="150000"/>
              </a:lnSpc>
              <a:buSzPct val="100000"/>
              <a:buFont typeface="+mj-lt"/>
              <a:buAutoNum type="arabicPeriod"/>
            </a:pPr>
            <a:r>
              <a:rPr lang="es-CL" sz="1900" b="1" dirty="0" smtClean="0">
                <a:latin typeface="Arial" pitchFamily="34" charset="0"/>
                <a:cs typeface="Arial" pitchFamily="34" charset="0"/>
              </a:rPr>
              <a:t>Durante el Tercer Paso, la acción dentro del área edificada tenderá cada vez más a fraccionarse en acciones aisladas para la ocupación de determinados núcleos, básicamente ubicados en edificios de mayor solidez, cuya ocupación será difícil y costosa. Las Unidades de asalto, deben limpiar de enemigos los edificios uno por uno a medida que avanzan, esto evita los ataque por sorpresa desde la retaguardia, protege las avenidas de aproximación de las Unidades de reserva y evita que éstas se comprometan en combates inesperados, impidiendo su empleo en todas partes y dejando aisladas a las Unidades de asalto. Esta actividad demanda mucho tiempo y debe realizarse minuciosamente.</a:t>
            </a:r>
            <a:endParaRPr lang="es-ES_tradnl" sz="1900" b="1" dirty="0" smtClean="0">
              <a:latin typeface="Arial" charset="0"/>
            </a:endParaRP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142984"/>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PROCEDIMIENTO DE ASALTO:</a:t>
            </a:r>
          </a:p>
          <a:p>
            <a:pPr algn="just">
              <a:lnSpc>
                <a:spcPct val="150000"/>
              </a:lnSpc>
              <a:defRPr/>
            </a:pPr>
            <a:r>
              <a:rPr lang="es-CL" sz="1900" b="1" dirty="0" smtClean="0">
                <a:latin typeface="Arial" pitchFamily="34" charset="0"/>
                <a:cs typeface="Arial" pitchFamily="34" charset="0"/>
              </a:rPr>
              <a:t>Este procedimiento podrá ser necesario modificarlo de acuerdo a las circunstancias y a las experiencias de los ensayos; no obstante, es recomendable ceñirse a él o tenerlo como base de posibles variaciones:</a:t>
            </a:r>
          </a:p>
          <a:p>
            <a:pPr algn="just">
              <a:lnSpc>
                <a:spcPct val="150000"/>
              </a:lnSpc>
              <a:defRPr/>
            </a:pPr>
            <a:r>
              <a:rPr lang="es-CL" sz="1900" b="1" dirty="0" smtClean="0">
                <a:latin typeface="Arial" pitchFamily="34" charset="0"/>
                <a:cs typeface="Arial" pitchFamily="34" charset="0"/>
              </a:rPr>
              <a:t>El ingreso a una edificación se podrá efectuar por tres diversas vías, estas son:</a:t>
            </a:r>
          </a:p>
          <a:p>
            <a:pPr marL="457200" indent="-457200" algn="just">
              <a:lnSpc>
                <a:spcPct val="150000"/>
              </a:lnSpc>
              <a:buSzPct val="100000"/>
              <a:buFont typeface="+mj-lt"/>
              <a:buAutoNum type="alphaLcParenR"/>
              <a:defRPr/>
            </a:pPr>
            <a:r>
              <a:rPr lang="es-CL" sz="1900" b="1" dirty="0" smtClean="0">
                <a:latin typeface="Arial" pitchFamily="34" charset="0"/>
                <a:cs typeface="Arial" pitchFamily="34" charset="0"/>
              </a:rPr>
              <a:t>Por el techo o último piso, es la vía más recomendable debido a que es más fácil combatir hacia los pisos inferiores que subiendo. Un enemigo arrinconado combatirá desesperadamente, pero si tiene una vía de escape intentará emplearla y la que deberá estar cubierta por un Equipo de Apoyo. </a:t>
            </a:r>
          </a:p>
          <a:p>
            <a:pPr marL="457200" indent="-457200" algn="just">
              <a:lnSpc>
                <a:spcPct val="150000"/>
              </a:lnSpc>
              <a:buSzPct val="100000"/>
              <a:buAutoNum type="arabicPeriod" startAt="2"/>
            </a:pPr>
            <a:endParaRPr lang="es-CL" sz="1900" b="1" dirty="0" smtClean="0">
              <a:latin typeface="Arial" pitchFamily="34" charset="0"/>
              <a:cs typeface="Arial" pitchFamily="34" charset="0"/>
            </a:endParaRPr>
          </a:p>
          <a:p>
            <a:pPr marL="457200" indent="-457200" algn="just">
              <a:lnSpc>
                <a:spcPct val="150000"/>
              </a:lnSpc>
              <a:buSzPct val="100000"/>
              <a:buAutoNum type="arabicPeriod" startAt="2"/>
            </a:pPr>
            <a:endParaRPr lang="es-ES_tradnl" sz="1900" b="1" dirty="0" smtClean="0">
              <a:latin typeface="Arial" charset="0"/>
            </a:endParaRP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142984"/>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PROCEDIMIENTO DE ASALTO:</a:t>
            </a:r>
          </a:p>
          <a:p>
            <a:pPr algn="just">
              <a:lnSpc>
                <a:spcPct val="150000"/>
              </a:lnSpc>
              <a:defRPr/>
            </a:pPr>
            <a:r>
              <a:rPr lang="es-CL" sz="1900" b="1" dirty="0" smtClean="0">
                <a:latin typeface="Arial" pitchFamily="34" charset="0"/>
                <a:cs typeface="Arial" pitchFamily="34" charset="0"/>
              </a:rPr>
              <a:t>Para ingresar por el techo o por un último piso se emplearán cuerdas, garras de oso, rezones, escaleras u otros.</a:t>
            </a:r>
          </a:p>
          <a:p>
            <a:pPr marL="457200" indent="-457200" algn="just">
              <a:lnSpc>
                <a:spcPct val="150000"/>
              </a:lnSpc>
              <a:buSzPct val="100000"/>
              <a:buFont typeface="+mj-lt"/>
              <a:buAutoNum type="alphaLcParenR" startAt="2"/>
            </a:pPr>
            <a:r>
              <a:rPr lang="es-CL" sz="1900" b="1" dirty="0" smtClean="0">
                <a:latin typeface="Arial" pitchFamily="34" charset="0"/>
                <a:cs typeface="Arial" pitchFamily="34" charset="0"/>
              </a:rPr>
              <a:t>Por un piso intermedio se efectuará cuando no se pueda alcanzar el último piso. Primero se capturará dicho piso; a continuación los superiores y por último los inferiores.</a:t>
            </a:r>
          </a:p>
          <a:p>
            <a:pPr marL="457200" indent="-457200" algn="just">
              <a:lnSpc>
                <a:spcPct val="150000"/>
              </a:lnSpc>
              <a:buSzPct val="100000"/>
              <a:buFont typeface="Wingdings 2"/>
              <a:buAutoNum type="alphaLcParenR" startAt="2"/>
            </a:pPr>
            <a:r>
              <a:rPr lang="es-CL" sz="1900" b="1" dirty="0" smtClean="0">
                <a:latin typeface="Arial" pitchFamily="34" charset="0"/>
                <a:cs typeface="Arial" pitchFamily="34" charset="0"/>
              </a:rPr>
              <a:t>Por el primer piso, es este caso es conveniente emplear explosivos o armas antitanque para derribar una puerta o abrir una brecha debido a que los accesos habituales podrían tener trampas explosivas o estar cubiertos por fuego.</a:t>
            </a: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142984"/>
            <a:ext cx="8143900" cy="5286412"/>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PROCEDIMIENTO DE ASALTO:</a:t>
            </a:r>
          </a:p>
          <a:p>
            <a:pPr marL="457200" indent="-457200" algn="just">
              <a:lnSpc>
                <a:spcPct val="150000"/>
              </a:lnSpc>
              <a:buSzPct val="100000"/>
              <a:buFont typeface="+mj-lt"/>
              <a:buAutoNum type="alphaLcParenR" startAt="4"/>
            </a:pPr>
            <a:r>
              <a:rPr lang="es-CL" sz="1900" b="1" dirty="0" smtClean="0">
                <a:solidFill>
                  <a:schemeClr val="accent6">
                    <a:lumMod val="50000"/>
                  </a:schemeClr>
                </a:solidFill>
                <a:latin typeface="Arial" pitchFamily="34" charset="0"/>
                <a:cs typeface="Arial" pitchFamily="34" charset="0"/>
              </a:rPr>
              <a:t>Una vez capturados o aniquilados los enemigos dentro de la edificación, se abandonará ésta por el primer piso, dando seguridad al Grupo de Apoyo. La edificación será marcada de acuerdo a un código establecido. Este procedimiento como otros aspectos de detalle deberán ser abarcados en la Instrucción Individual de Combate.</a:t>
            </a:r>
          </a:p>
          <a:p>
            <a:pPr marL="457200" indent="-457200" algn="just">
              <a:lnSpc>
                <a:spcPct val="150000"/>
              </a:lnSpc>
              <a:buSzPct val="100000"/>
              <a:buFont typeface="Wingdings 2"/>
              <a:buAutoNum type="alphaLcParenR" startAt="4"/>
            </a:pPr>
            <a:endParaRPr lang="es-CL" sz="1800" dirty="0" smtClean="0">
              <a:solidFill>
                <a:schemeClr val="accent6">
                  <a:lumMod val="50000"/>
                </a:schemeClr>
              </a:solidFill>
              <a:latin typeface="Arial" pitchFamily="34" charset="0"/>
              <a:cs typeface="Arial" pitchFamily="34" charset="0"/>
            </a:endParaRPr>
          </a:p>
          <a:p>
            <a:pPr marL="457200" indent="-457200" algn="just">
              <a:lnSpc>
                <a:spcPct val="150000"/>
              </a:lnSpc>
              <a:buSzPct val="100000"/>
              <a:buAutoNum type="alphaLcParenR" startAt="4"/>
            </a:pPr>
            <a:endParaRPr lang="es-ES_tradnl" sz="1900" b="1" dirty="0" smtClean="0">
              <a:latin typeface="Arial" charset="0"/>
            </a:endParaRP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ATAQUE A 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142984"/>
            <a:ext cx="8143900" cy="5286412"/>
          </a:xfrm>
        </p:spPr>
        <p:txBody>
          <a:bodyPr anchor="t">
            <a:noAutofit/>
          </a:bodyPr>
          <a:lstStyle/>
          <a:p>
            <a:pPr marL="457200" indent="-457200" algn="just">
              <a:lnSpc>
                <a:spcPct val="150000"/>
              </a:lnSpc>
              <a:buSzPct val="100000"/>
            </a:pPr>
            <a:endParaRPr lang="es-CL" sz="1800" dirty="0" smtClean="0">
              <a:solidFill>
                <a:schemeClr val="accent6">
                  <a:lumMod val="50000"/>
                </a:schemeClr>
              </a:solidFill>
              <a:latin typeface="Arial" pitchFamily="34" charset="0"/>
              <a:cs typeface="Arial" pitchFamily="34" charset="0"/>
            </a:endParaRPr>
          </a:p>
          <a:p>
            <a:pPr marL="457200" indent="-457200" algn="just">
              <a:lnSpc>
                <a:spcPct val="150000"/>
              </a:lnSpc>
              <a:buSzPct val="100000"/>
              <a:buAutoNum type="arabicPeriod" startAt="4"/>
            </a:pPr>
            <a:endParaRPr lang="es-ES_tradnl" sz="1900" b="1" dirty="0" smtClean="0">
              <a:latin typeface="Arial" charset="0"/>
            </a:endParaRPr>
          </a:p>
          <a:p>
            <a:pPr marL="914400" lvl="1" indent="-457200" algn="just">
              <a:lnSpc>
                <a:spcPct val="150000"/>
              </a:lnSpc>
            </a:pPr>
            <a:endParaRPr lang="es-ES_tradnl" sz="1800"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grpSp>
        <p:nvGrpSpPr>
          <p:cNvPr id="7" name="Group 222"/>
          <p:cNvGrpSpPr>
            <a:grpSpLocks/>
          </p:cNvGrpSpPr>
          <p:nvPr/>
        </p:nvGrpSpPr>
        <p:grpSpPr bwMode="auto">
          <a:xfrm>
            <a:off x="609600" y="914400"/>
            <a:ext cx="8153400" cy="5648325"/>
            <a:chOff x="384" y="576"/>
            <a:chExt cx="5136" cy="3558"/>
          </a:xfrm>
        </p:grpSpPr>
        <p:sp>
          <p:nvSpPr>
            <p:cNvPr id="10" name="Line 159"/>
            <p:cNvSpPr>
              <a:spLocks noChangeShapeType="1"/>
            </p:cNvSpPr>
            <p:nvPr/>
          </p:nvSpPr>
          <p:spPr bwMode="auto">
            <a:xfrm>
              <a:off x="384" y="1008"/>
              <a:ext cx="768" cy="0"/>
            </a:xfrm>
            <a:prstGeom prst="line">
              <a:avLst/>
            </a:prstGeom>
            <a:noFill/>
            <a:ln w="9525">
              <a:solidFill>
                <a:schemeClr val="tx1"/>
              </a:solidFill>
              <a:round/>
              <a:headEnd/>
              <a:tailEnd/>
            </a:ln>
          </p:spPr>
          <p:txBody>
            <a:bodyPr wrap="none" anchor="ctr"/>
            <a:lstStyle/>
            <a:p>
              <a:endParaRPr lang="es-CL"/>
            </a:p>
          </p:txBody>
        </p:sp>
        <p:sp>
          <p:nvSpPr>
            <p:cNvPr id="11" name="Line 160"/>
            <p:cNvSpPr>
              <a:spLocks noChangeShapeType="1"/>
            </p:cNvSpPr>
            <p:nvPr/>
          </p:nvSpPr>
          <p:spPr bwMode="auto">
            <a:xfrm flipV="1">
              <a:off x="1152" y="576"/>
              <a:ext cx="0" cy="432"/>
            </a:xfrm>
            <a:prstGeom prst="line">
              <a:avLst/>
            </a:prstGeom>
            <a:noFill/>
            <a:ln w="9525">
              <a:solidFill>
                <a:schemeClr val="tx1"/>
              </a:solidFill>
              <a:round/>
              <a:headEnd/>
              <a:tailEnd/>
            </a:ln>
          </p:spPr>
          <p:txBody>
            <a:bodyPr wrap="none" anchor="ctr"/>
            <a:lstStyle/>
            <a:p>
              <a:endParaRPr lang="es-CL"/>
            </a:p>
          </p:txBody>
        </p:sp>
        <p:sp>
          <p:nvSpPr>
            <p:cNvPr id="12" name="Line 161"/>
            <p:cNvSpPr>
              <a:spLocks noChangeShapeType="1"/>
            </p:cNvSpPr>
            <p:nvPr/>
          </p:nvSpPr>
          <p:spPr bwMode="auto">
            <a:xfrm>
              <a:off x="1536" y="576"/>
              <a:ext cx="0" cy="432"/>
            </a:xfrm>
            <a:prstGeom prst="line">
              <a:avLst/>
            </a:prstGeom>
            <a:noFill/>
            <a:ln w="9525">
              <a:solidFill>
                <a:schemeClr val="tx1"/>
              </a:solidFill>
              <a:round/>
              <a:headEnd/>
              <a:tailEnd/>
            </a:ln>
          </p:spPr>
          <p:txBody>
            <a:bodyPr wrap="none" anchor="ctr"/>
            <a:lstStyle/>
            <a:p>
              <a:endParaRPr lang="es-CL"/>
            </a:p>
          </p:txBody>
        </p:sp>
        <p:sp>
          <p:nvSpPr>
            <p:cNvPr id="13" name="Line 162"/>
            <p:cNvSpPr>
              <a:spLocks noChangeShapeType="1"/>
            </p:cNvSpPr>
            <p:nvPr/>
          </p:nvSpPr>
          <p:spPr bwMode="auto">
            <a:xfrm>
              <a:off x="1536" y="1008"/>
              <a:ext cx="2496" cy="0"/>
            </a:xfrm>
            <a:prstGeom prst="line">
              <a:avLst/>
            </a:prstGeom>
            <a:noFill/>
            <a:ln w="9525">
              <a:solidFill>
                <a:schemeClr val="tx1"/>
              </a:solidFill>
              <a:round/>
              <a:headEnd/>
              <a:tailEnd/>
            </a:ln>
          </p:spPr>
          <p:txBody>
            <a:bodyPr wrap="none" anchor="ctr"/>
            <a:lstStyle/>
            <a:p>
              <a:endParaRPr lang="es-CL"/>
            </a:p>
          </p:txBody>
        </p:sp>
        <p:sp>
          <p:nvSpPr>
            <p:cNvPr id="14" name="Line 163"/>
            <p:cNvSpPr>
              <a:spLocks noChangeShapeType="1"/>
            </p:cNvSpPr>
            <p:nvPr/>
          </p:nvSpPr>
          <p:spPr bwMode="auto">
            <a:xfrm flipV="1">
              <a:off x="4032" y="576"/>
              <a:ext cx="0" cy="432"/>
            </a:xfrm>
            <a:prstGeom prst="line">
              <a:avLst/>
            </a:prstGeom>
            <a:noFill/>
            <a:ln w="9525">
              <a:solidFill>
                <a:schemeClr val="tx1"/>
              </a:solidFill>
              <a:round/>
              <a:headEnd/>
              <a:tailEnd/>
            </a:ln>
          </p:spPr>
          <p:txBody>
            <a:bodyPr wrap="none" anchor="ctr"/>
            <a:lstStyle/>
            <a:p>
              <a:endParaRPr lang="es-CL"/>
            </a:p>
          </p:txBody>
        </p:sp>
        <p:sp>
          <p:nvSpPr>
            <p:cNvPr id="15" name="Line 164"/>
            <p:cNvSpPr>
              <a:spLocks noChangeShapeType="1"/>
            </p:cNvSpPr>
            <p:nvPr/>
          </p:nvSpPr>
          <p:spPr bwMode="auto">
            <a:xfrm>
              <a:off x="4416" y="576"/>
              <a:ext cx="0" cy="432"/>
            </a:xfrm>
            <a:prstGeom prst="line">
              <a:avLst/>
            </a:prstGeom>
            <a:noFill/>
            <a:ln w="9525">
              <a:solidFill>
                <a:schemeClr val="tx1"/>
              </a:solidFill>
              <a:round/>
              <a:headEnd/>
              <a:tailEnd/>
            </a:ln>
          </p:spPr>
          <p:txBody>
            <a:bodyPr wrap="none" anchor="ctr"/>
            <a:lstStyle/>
            <a:p>
              <a:endParaRPr lang="es-CL"/>
            </a:p>
          </p:txBody>
        </p:sp>
        <p:sp>
          <p:nvSpPr>
            <p:cNvPr id="16" name="Line 165"/>
            <p:cNvSpPr>
              <a:spLocks noChangeShapeType="1"/>
            </p:cNvSpPr>
            <p:nvPr/>
          </p:nvSpPr>
          <p:spPr bwMode="auto">
            <a:xfrm>
              <a:off x="4416" y="1008"/>
              <a:ext cx="864" cy="0"/>
            </a:xfrm>
            <a:prstGeom prst="line">
              <a:avLst/>
            </a:prstGeom>
            <a:noFill/>
            <a:ln w="9525">
              <a:solidFill>
                <a:schemeClr val="tx1"/>
              </a:solidFill>
              <a:round/>
              <a:headEnd/>
              <a:tailEnd/>
            </a:ln>
          </p:spPr>
          <p:txBody>
            <a:bodyPr wrap="none" anchor="ctr"/>
            <a:lstStyle/>
            <a:p>
              <a:endParaRPr lang="es-CL"/>
            </a:p>
          </p:txBody>
        </p:sp>
        <p:sp>
          <p:nvSpPr>
            <p:cNvPr id="17" name="Line 166"/>
            <p:cNvSpPr>
              <a:spLocks noChangeShapeType="1"/>
            </p:cNvSpPr>
            <p:nvPr/>
          </p:nvSpPr>
          <p:spPr bwMode="auto">
            <a:xfrm>
              <a:off x="384" y="1248"/>
              <a:ext cx="768" cy="0"/>
            </a:xfrm>
            <a:prstGeom prst="line">
              <a:avLst/>
            </a:prstGeom>
            <a:noFill/>
            <a:ln w="9525">
              <a:solidFill>
                <a:schemeClr val="tx1"/>
              </a:solidFill>
              <a:round/>
              <a:headEnd/>
              <a:tailEnd/>
            </a:ln>
          </p:spPr>
          <p:txBody>
            <a:bodyPr wrap="none" anchor="ctr"/>
            <a:lstStyle/>
            <a:p>
              <a:endParaRPr lang="es-CL"/>
            </a:p>
          </p:txBody>
        </p:sp>
        <p:sp>
          <p:nvSpPr>
            <p:cNvPr id="18" name="Line 167"/>
            <p:cNvSpPr>
              <a:spLocks noChangeShapeType="1"/>
            </p:cNvSpPr>
            <p:nvPr/>
          </p:nvSpPr>
          <p:spPr bwMode="auto">
            <a:xfrm>
              <a:off x="1152" y="1248"/>
              <a:ext cx="0" cy="1440"/>
            </a:xfrm>
            <a:prstGeom prst="line">
              <a:avLst/>
            </a:prstGeom>
            <a:noFill/>
            <a:ln w="9525">
              <a:solidFill>
                <a:schemeClr val="tx1"/>
              </a:solidFill>
              <a:round/>
              <a:headEnd/>
              <a:tailEnd/>
            </a:ln>
          </p:spPr>
          <p:txBody>
            <a:bodyPr wrap="none" anchor="ctr"/>
            <a:lstStyle/>
            <a:p>
              <a:endParaRPr lang="es-CL"/>
            </a:p>
          </p:txBody>
        </p:sp>
        <p:sp>
          <p:nvSpPr>
            <p:cNvPr id="19" name="Line 168"/>
            <p:cNvSpPr>
              <a:spLocks noChangeShapeType="1"/>
            </p:cNvSpPr>
            <p:nvPr/>
          </p:nvSpPr>
          <p:spPr bwMode="auto">
            <a:xfrm flipH="1">
              <a:off x="432" y="2688"/>
              <a:ext cx="720" cy="0"/>
            </a:xfrm>
            <a:prstGeom prst="line">
              <a:avLst/>
            </a:prstGeom>
            <a:noFill/>
            <a:ln w="9525">
              <a:solidFill>
                <a:schemeClr val="tx1"/>
              </a:solidFill>
              <a:round/>
              <a:headEnd/>
              <a:tailEnd/>
            </a:ln>
          </p:spPr>
          <p:txBody>
            <a:bodyPr wrap="none" anchor="ctr"/>
            <a:lstStyle/>
            <a:p>
              <a:endParaRPr lang="es-CL"/>
            </a:p>
          </p:txBody>
        </p:sp>
        <p:sp>
          <p:nvSpPr>
            <p:cNvPr id="20" name="Line 169"/>
            <p:cNvSpPr>
              <a:spLocks noChangeShapeType="1"/>
            </p:cNvSpPr>
            <p:nvPr/>
          </p:nvSpPr>
          <p:spPr bwMode="auto">
            <a:xfrm>
              <a:off x="4416" y="1248"/>
              <a:ext cx="864" cy="0"/>
            </a:xfrm>
            <a:prstGeom prst="line">
              <a:avLst/>
            </a:prstGeom>
            <a:noFill/>
            <a:ln w="9525">
              <a:solidFill>
                <a:schemeClr val="tx1"/>
              </a:solidFill>
              <a:round/>
              <a:headEnd/>
              <a:tailEnd/>
            </a:ln>
          </p:spPr>
          <p:txBody>
            <a:bodyPr wrap="none" anchor="ctr"/>
            <a:lstStyle/>
            <a:p>
              <a:endParaRPr lang="es-CL"/>
            </a:p>
          </p:txBody>
        </p:sp>
        <p:sp>
          <p:nvSpPr>
            <p:cNvPr id="21" name="Line 170"/>
            <p:cNvSpPr>
              <a:spLocks noChangeShapeType="1"/>
            </p:cNvSpPr>
            <p:nvPr/>
          </p:nvSpPr>
          <p:spPr bwMode="auto">
            <a:xfrm>
              <a:off x="4416" y="1248"/>
              <a:ext cx="0" cy="1392"/>
            </a:xfrm>
            <a:prstGeom prst="line">
              <a:avLst/>
            </a:prstGeom>
            <a:noFill/>
            <a:ln w="9525">
              <a:solidFill>
                <a:schemeClr val="tx1"/>
              </a:solidFill>
              <a:round/>
              <a:headEnd/>
              <a:tailEnd/>
            </a:ln>
          </p:spPr>
          <p:txBody>
            <a:bodyPr wrap="none" anchor="ctr"/>
            <a:lstStyle/>
            <a:p>
              <a:endParaRPr lang="es-CL"/>
            </a:p>
          </p:txBody>
        </p:sp>
        <p:sp>
          <p:nvSpPr>
            <p:cNvPr id="22" name="Line 171"/>
            <p:cNvSpPr>
              <a:spLocks noChangeShapeType="1"/>
            </p:cNvSpPr>
            <p:nvPr/>
          </p:nvSpPr>
          <p:spPr bwMode="auto">
            <a:xfrm>
              <a:off x="4416" y="2640"/>
              <a:ext cx="816" cy="0"/>
            </a:xfrm>
            <a:prstGeom prst="line">
              <a:avLst/>
            </a:prstGeom>
            <a:noFill/>
            <a:ln w="9525">
              <a:solidFill>
                <a:schemeClr val="tx1"/>
              </a:solidFill>
              <a:round/>
              <a:headEnd/>
              <a:tailEnd/>
            </a:ln>
          </p:spPr>
          <p:txBody>
            <a:bodyPr wrap="none" anchor="ctr"/>
            <a:lstStyle/>
            <a:p>
              <a:endParaRPr lang="es-CL"/>
            </a:p>
          </p:txBody>
        </p:sp>
        <p:sp>
          <p:nvSpPr>
            <p:cNvPr id="23" name="Line 172"/>
            <p:cNvSpPr>
              <a:spLocks noChangeShapeType="1"/>
            </p:cNvSpPr>
            <p:nvPr/>
          </p:nvSpPr>
          <p:spPr bwMode="auto">
            <a:xfrm>
              <a:off x="1536" y="1296"/>
              <a:ext cx="0" cy="1200"/>
            </a:xfrm>
            <a:prstGeom prst="line">
              <a:avLst/>
            </a:prstGeom>
            <a:noFill/>
            <a:ln w="28575">
              <a:solidFill>
                <a:schemeClr val="tx1"/>
              </a:solidFill>
              <a:round/>
              <a:headEnd/>
              <a:tailEnd/>
            </a:ln>
          </p:spPr>
          <p:txBody>
            <a:bodyPr wrap="none" anchor="ctr"/>
            <a:lstStyle/>
            <a:p>
              <a:endParaRPr lang="es-CL"/>
            </a:p>
          </p:txBody>
        </p:sp>
        <p:sp>
          <p:nvSpPr>
            <p:cNvPr id="24" name="Line 173"/>
            <p:cNvSpPr>
              <a:spLocks noChangeShapeType="1"/>
            </p:cNvSpPr>
            <p:nvPr/>
          </p:nvSpPr>
          <p:spPr bwMode="auto">
            <a:xfrm>
              <a:off x="1536" y="1296"/>
              <a:ext cx="2496" cy="0"/>
            </a:xfrm>
            <a:prstGeom prst="line">
              <a:avLst/>
            </a:prstGeom>
            <a:noFill/>
            <a:ln w="28575">
              <a:solidFill>
                <a:schemeClr val="tx1"/>
              </a:solidFill>
              <a:round/>
              <a:headEnd/>
              <a:tailEnd/>
            </a:ln>
          </p:spPr>
          <p:txBody>
            <a:bodyPr wrap="none" anchor="ctr"/>
            <a:lstStyle/>
            <a:p>
              <a:endParaRPr lang="es-CL"/>
            </a:p>
          </p:txBody>
        </p:sp>
        <p:sp>
          <p:nvSpPr>
            <p:cNvPr id="25" name="Line 174"/>
            <p:cNvSpPr>
              <a:spLocks noChangeShapeType="1"/>
            </p:cNvSpPr>
            <p:nvPr/>
          </p:nvSpPr>
          <p:spPr bwMode="auto">
            <a:xfrm>
              <a:off x="4032" y="1296"/>
              <a:ext cx="0" cy="1200"/>
            </a:xfrm>
            <a:prstGeom prst="line">
              <a:avLst/>
            </a:prstGeom>
            <a:noFill/>
            <a:ln w="28575">
              <a:solidFill>
                <a:schemeClr val="tx1"/>
              </a:solidFill>
              <a:round/>
              <a:headEnd/>
              <a:tailEnd/>
            </a:ln>
          </p:spPr>
          <p:txBody>
            <a:bodyPr wrap="none" anchor="ctr"/>
            <a:lstStyle/>
            <a:p>
              <a:endParaRPr lang="es-CL"/>
            </a:p>
          </p:txBody>
        </p:sp>
        <p:sp>
          <p:nvSpPr>
            <p:cNvPr id="26" name="Line 175"/>
            <p:cNvSpPr>
              <a:spLocks noChangeShapeType="1"/>
            </p:cNvSpPr>
            <p:nvPr/>
          </p:nvSpPr>
          <p:spPr bwMode="auto">
            <a:xfrm>
              <a:off x="1536" y="2496"/>
              <a:ext cx="1728" cy="0"/>
            </a:xfrm>
            <a:prstGeom prst="line">
              <a:avLst/>
            </a:prstGeom>
            <a:noFill/>
            <a:ln w="28575">
              <a:solidFill>
                <a:schemeClr val="tx1"/>
              </a:solidFill>
              <a:round/>
              <a:headEnd/>
              <a:tailEnd/>
            </a:ln>
          </p:spPr>
          <p:txBody>
            <a:bodyPr wrap="none" anchor="ctr"/>
            <a:lstStyle/>
            <a:p>
              <a:endParaRPr lang="es-CL"/>
            </a:p>
          </p:txBody>
        </p:sp>
        <p:sp>
          <p:nvSpPr>
            <p:cNvPr id="27" name="Line 176"/>
            <p:cNvSpPr>
              <a:spLocks noChangeShapeType="1"/>
            </p:cNvSpPr>
            <p:nvPr/>
          </p:nvSpPr>
          <p:spPr bwMode="auto">
            <a:xfrm>
              <a:off x="3648" y="2496"/>
              <a:ext cx="384" cy="0"/>
            </a:xfrm>
            <a:prstGeom prst="line">
              <a:avLst/>
            </a:prstGeom>
            <a:noFill/>
            <a:ln w="28575">
              <a:solidFill>
                <a:schemeClr val="tx1"/>
              </a:solidFill>
              <a:round/>
              <a:headEnd/>
              <a:tailEnd/>
            </a:ln>
          </p:spPr>
          <p:txBody>
            <a:bodyPr wrap="none" anchor="ctr"/>
            <a:lstStyle/>
            <a:p>
              <a:endParaRPr lang="es-CL"/>
            </a:p>
          </p:txBody>
        </p:sp>
        <p:sp>
          <p:nvSpPr>
            <p:cNvPr id="28" name="Line 177"/>
            <p:cNvSpPr>
              <a:spLocks noChangeShapeType="1"/>
            </p:cNvSpPr>
            <p:nvPr/>
          </p:nvSpPr>
          <p:spPr bwMode="auto">
            <a:xfrm>
              <a:off x="1536" y="1728"/>
              <a:ext cx="576" cy="0"/>
            </a:xfrm>
            <a:prstGeom prst="line">
              <a:avLst/>
            </a:prstGeom>
            <a:noFill/>
            <a:ln w="28575">
              <a:solidFill>
                <a:schemeClr val="tx1"/>
              </a:solidFill>
              <a:round/>
              <a:headEnd/>
              <a:tailEnd/>
            </a:ln>
          </p:spPr>
          <p:txBody>
            <a:bodyPr wrap="none" anchor="ctr"/>
            <a:lstStyle/>
            <a:p>
              <a:endParaRPr lang="es-CL"/>
            </a:p>
          </p:txBody>
        </p:sp>
        <p:sp>
          <p:nvSpPr>
            <p:cNvPr id="29" name="Line 178"/>
            <p:cNvSpPr>
              <a:spLocks noChangeShapeType="1"/>
            </p:cNvSpPr>
            <p:nvPr/>
          </p:nvSpPr>
          <p:spPr bwMode="auto">
            <a:xfrm>
              <a:off x="2352" y="1728"/>
              <a:ext cx="240" cy="0"/>
            </a:xfrm>
            <a:prstGeom prst="line">
              <a:avLst/>
            </a:prstGeom>
            <a:noFill/>
            <a:ln w="9525">
              <a:solidFill>
                <a:schemeClr val="tx1"/>
              </a:solidFill>
              <a:round/>
              <a:headEnd/>
              <a:tailEnd/>
            </a:ln>
          </p:spPr>
          <p:txBody>
            <a:bodyPr wrap="none" anchor="ctr"/>
            <a:lstStyle/>
            <a:p>
              <a:endParaRPr lang="es-CL"/>
            </a:p>
          </p:txBody>
        </p:sp>
        <p:sp>
          <p:nvSpPr>
            <p:cNvPr id="30" name="Line 179"/>
            <p:cNvSpPr>
              <a:spLocks noChangeShapeType="1"/>
            </p:cNvSpPr>
            <p:nvPr/>
          </p:nvSpPr>
          <p:spPr bwMode="auto">
            <a:xfrm flipV="1">
              <a:off x="2448" y="1296"/>
              <a:ext cx="0" cy="432"/>
            </a:xfrm>
            <a:prstGeom prst="line">
              <a:avLst/>
            </a:prstGeom>
            <a:noFill/>
            <a:ln w="28575">
              <a:solidFill>
                <a:schemeClr val="tx1"/>
              </a:solidFill>
              <a:round/>
              <a:headEnd/>
              <a:tailEnd/>
            </a:ln>
          </p:spPr>
          <p:txBody>
            <a:bodyPr wrap="none" anchor="ctr"/>
            <a:lstStyle/>
            <a:p>
              <a:endParaRPr lang="es-CL"/>
            </a:p>
          </p:txBody>
        </p:sp>
        <p:sp>
          <p:nvSpPr>
            <p:cNvPr id="31" name="Line 180"/>
            <p:cNvSpPr>
              <a:spLocks noChangeShapeType="1"/>
            </p:cNvSpPr>
            <p:nvPr/>
          </p:nvSpPr>
          <p:spPr bwMode="auto">
            <a:xfrm>
              <a:off x="2736" y="1728"/>
              <a:ext cx="816" cy="0"/>
            </a:xfrm>
            <a:prstGeom prst="line">
              <a:avLst/>
            </a:prstGeom>
            <a:noFill/>
            <a:ln w="28575">
              <a:solidFill>
                <a:schemeClr val="tx1"/>
              </a:solidFill>
              <a:round/>
              <a:headEnd/>
              <a:tailEnd/>
            </a:ln>
          </p:spPr>
          <p:txBody>
            <a:bodyPr wrap="none" anchor="ctr"/>
            <a:lstStyle/>
            <a:p>
              <a:endParaRPr lang="es-CL"/>
            </a:p>
          </p:txBody>
        </p:sp>
        <p:sp>
          <p:nvSpPr>
            <p:cNvPr id="32" name="Line 181"/>
            <p:cNvSpPr>
              <a:spLocks noChangeShapeType="1"/>
            </p:cNvSpPr>
            <p:nvPr/>
          </p:nvSpPr>
          <p:spPr bwMode="auto">
            <a:xfrm>
              <a:off x="3744" y="1728"/>
              <a:ext cx="288" cy="0"/>
            </a:xfrm>
            <a:prstGeom prst="line">
              <a:avLst/>
            </a:prstGeom>
            <a:noFill/>
            <a:ln w="28575">
              <a:solidFill>
                <a:schemeClr val="tx1"/>
              </a:solidFill>
              <a:round/>
              <a:headEnd/>
              <a:tailEnd/>
            </a:ln>
          </p:spPr>
          <p:txBody>
            <a:bodyPr wrap="none" anchor="ctr"/>
            <a:lstStyle/>
            <a:p>
              <a:endParaRPr lang="es-CL"/>
            </a:p>
          </p:txBody>
        </p:sp>
        <p:sp>
          <p:nvSpPr>
            <p:cNvPr id="33" name="Line 182"/>
            <p:cNvSpPr>
              <a:spLocks noChangeShapeType="1"/>
            </p:cNvSpPr>
            <p:nvPr/>
          </p:nvSpPr>
          <p:spPr bwMode="auto">
            <a:xfrm>
              <a:off x="2976" y="1728"/>
              <a:ext cx="0" cy="144"/>
            </a:xfrm>
            <a:prstGeom prst="line">
              <a:avLst/>
            </a:prstGeom>
            <a:noFill/>
            <a:ln w="28575">
              <a:solidFill>
                <a:schemeClr val="tx1"/>
              </a:solidFill>
              <a:round/>
              <a:headEnd/>
              <a:tailEnd/>
            </a:ln>
          </p:spPr>
          <p:txBody>
            <a:bodyPr wrap="none" anchor="ctr"/>
            <a:lstStyle/>
            <a:p>
              <a:endParaRPr lang="es-CL"/>
            </a:p>
          </p:txBody>
        </p:sp>
        <p:sp>
          <p:nvSpPr>
            <p:cNvPr id="34" name="Line 183"/>
            <p:cNvSpPr>
              <a:spLocks noChangeShapeType="1"/>
            </p:cNvSpPr>
            <p:nvPr/>
          </p:nvSpPr>
          <p:spPr bwMode="auto">
            <a:xfrm>
              <a:off x="2976" y="2016"/>
              <a:ext cx="0" cy="240"/>
            </a:xfrm>
            <a:prstGeom prst="line">
              <a:avLst/>
            </a:prstGeom>
            <a:noFill/>
            <a:ln w="28575">
              <a:solidFill>
                <a:schemeClr val="tx1"/>
              </a:solidFill>
              <a:round/>
              <a:headEnd/>
              <a:tailEnd/>
            </a:ln>
          </p:spPr>
          <p:txBody>
            <a:bodyPr wrap="none" anchor="ctr"/>
            <a:lstStyle/>
            <a:p>
              <a:endParaRPr lang="es-CL"/>
            </a:p>
          </p:txBody>
        </p:sp>
        <p:sp>
          <p:nvSpPr>
            <p:cNvPr id="35" name="Line 184"/>
            <p:cNvSpPr>
              <a:spLocks noChangeShapeType="1"/>
            </p:cNvSpPr>
            <p:nvPr/>
          </p:nvSpPr>
          <p:spPr bwMode="auto">
            <a:xfrm>
              <a:off x="2976" y="2448"/>
              <a:ext cx="0" cy="48"/>
            </a:xfrm>
            <a:prstGeom prst="line">
              <a:avLst/>
            </a:prstGeom>
            <a:noFill/>
            <a:ln w="28575">
              <a:solidFill>
                <a:schemeClr val="tx1"/>
              </a:solidFill>
              <a:round/>
              <a:headEnd/>
              <a:tailEnd/>
            </a:ln>
          </p:spPr>
          <p:txBody>
            <a:bodyPr wrap="none" anchor="ctr"/>
            <a:lstStyle/>
            <a:p>
              <a:endParaRPr lang="es-CL"/>
            </a:p>
          </p:txBody>
        </p:sp>
        <p:sp>
          <p:nvSpPr>
            <p:cNvPr id="36" name="Line 185"/>
            <p:cNvSpPr>
              <a:spLocks noChangeShapeType="1"/>
            </p:cNvSpPr>
            <p:nvPr/>
          </p:nvSpPr>
          <p:spPr bwMode="auto">
            <a:xfrm flipH="1">
              <a:off x="2400" y="2112"/>
              <a:ext cx="576" cy="0"/>
            </a:xfrm>
            <a:prstGeom prst="line">
              <a:avLst/>
            </a:prstGeom>
            <a:noFill/>
            <a:ln w="28575">
              <a:solidFill>
                <a:schemeClr val="tx1"/>
              </a:solidFill>
              <a:round/>
              <a:headEnd/>
              <a:tailEnd/>
            </a:ln>
          </p:spPr>
          <p:txBody>
            <a:bodyPr wrap="none" anchor="ctr"/>
            <a:lstStyle/>
            <a:p>
              <a:endParaRPr lang="es-CL"/>
            </a:p>
          </p:txBody>
        </p:sp>
        <p:sp>
          <p:nvSpPr>
            <p:cNvPr id="37" name="Line 186"/>
            <p:cNvSpPr>
              <a:spLocks noChangeShapeType="1"/>
            </p:cNvSpPr>
            <p:nvPr/>
          </p:nvSpPr>
          <p:spPr bwMode="auto">
            <a:xfrm flipH="1">
              <a:off x="1536" y="2112"/>
              <a:ext cx="576" cy="0"/>
            </a:xfrm>
            <a:prstGeom prst="line">
              <a:avLst/>
            </a:prstGeom>
            <a:noFill/>
            <a:ln w="28575">
              <a:solidFill>
                <a:schemeClr val="tx1"/>
              </a:solidFill>
              <a:round/>
              <a:headEnd/>
              <a:tailEnd/>
            </a:ln>
          </p:spPr>
          <p:txBody>
            <a:bodyPr wrap="none" anchor="ctr"/>
            <a:lstStyle/>
            <a:p>
              <a:endParaRPr lang="es-CL"/>
            </a:p>
          </p:txBody>
        </p:sp>
        <p:sp>
          <p:nvSpPr>
            <p:cNvPr id="38" name="Line 188"/>
            <p:cNvSpPr>
              <a:spLocks noChangeShapeType="1"/>
            </p:cNvSpPr>
            <p:nvPr/>
          </p:nvSpPr>
          <p:spPr bwMode="auto">
            <a:xfrm flipH="1" flipV="1">
              <a:off x="2688" y="1632"/>
              <a:ext cx="48" cy="96"/>
            </a:xfrm>
            <a:prstGeom prst="line">
              <a:avLst/>
            </a:prstGeom>
            <a:noFill/>
            <a:ln w="9525">
              <a:solidFill>
                <a:schemeClr val="tx1"/>
              </a:solidFill>
              <a:round/>
              <a:headEnd/>
              <a:tailEnd/>
            </a:ln>
          </p:spPr>
          <p:txBody>
            <a:bodyPr wrap="none" anchor="ctr"/>
            <a:lstStyle/>
            <a:p>
              <a:endParaRPr lang="es-CL"/>
            </a:p>
          </p:txBody>
        </p:sp>
        <p:sp>
          <p:nvSpPr>
            <p:cNvPr id="39" name="Line 189"/>
            <p:cNvSpPr>
              <a:spLocks noChangeShapeType="1"/>
            </p:cNvSpPr>
            <p:nvPr/>
          </p:nvSpPr>
          <p:spPr bwMode="auto">
            <a:xfrm flipH="1">
              <a:off x="2304" y="1728"/>
              <a:ext cx="48" cy="96"/>
            </a:xfrm>
            <a:prstGeom prst="line">
              <a:avLst/>
            </a:prstGeom>
            <a:noFill/>
            <a:ln w="9525">
              <a:solidFill>
                <a:schemeClr val="tx1"/>
              </a:solidFill>
              <a:round/>
              <a:headEnd/>
              <a:tailEnd/>
            </a:ln>
          </p:spPr>
          <p:txBody>
            <a:bodyPr wrap="none" anchor="ctr"/>
            <a:lstStyle/>
            <a:p>
              <a:endParaRPr lang="es-CL"/>
            </a:p>
          </p:txBody>
        </p:sp>
        <p:sp>
          <p:nvSpPr>
            <p:cNvPr id="40" name="Line 190"/>
            <p:cNvSpPr>
              <a:spLocks noChangeShapeType="1"/>
            </p:cNvSpPr>
            <p:nvPr/>
          </p:nvSpPr>
          <p:spPr bwMode="auto">
            <a:xfrm flipV="1">
              <a:off x="3552" y="1632"/>
              <a:ext cx="96" cy="96"/>
            </a:xfrm>
            <a:prstGeom prst="line">
              <a:avLst/>
            </a:prstGeom>
            <a:noFill/>
            <a:ln w="9525">
              <a:solidFill>
                <a:schemeClr val="tx1"/>
              </a:solidFill>
              <a:round/>
              <a:headEnd/>
              <a:tailEnd/>
            </a:ln>
          </p:spPr>
          <p:txBody>
            <a:bodyPr wrap="none" anchor="ctr"/>
            <a:lstStyle/>
            <a:p>
              <a:endParaRPr lang="es-CL"/>
            </a:p>
          </p:txBody>
        </p:sp>
        <p:sp>
          <p:nvSpPr>
            <p:cNvPr id="41" name="Line 191"/>
            <p:cNvSpPr>
              <a:spLocks noChangeShapeType="1"/>
            </p:cNvSpPr>
            <p:nvPr/>
          </p:nvSpPr>
          <p:spPr bwMode="auto">
            <a:xfrm flipH="1" flipV="1">
              <a:off x="2304" y="2016"/>
              <a:ext cx="96" cy="96"/>
            </a:xfrm>
            <a:prstGeom prst="line">
              <a:avLst/>
            </a:prstGeom>
            <a:noFill/>
            <a:ln w="9525">
              <a:solidFill>
                <a:schemeClr val="tx1"/>
              </a:solidFill>
              <a:round/>
              <a:headEnd/>
              <a:tailEnd/>
            </a:ln>
          </p:spPr>
          <p:txBody>
            <a:bodyPr wrap="none" anchor="ctr"/>
            <a:lstStyle/>
            <a:p>
              <a:endParaRPr lang="es-CL"/>
            </a:p>
          </p:txBody>
        </p:sp>
        <p:sp>
          <p:nvSpPr>
            <p:cNvPr id="42" name="Line 192"/>
            <p:cNvSpPr>
              <a:spLocks noChangeShapeType="1"/>
            </p:cNvSpPr>
            <p:nvPr/>
          </p:nvSpPr>
          <p:spPr bwMode="auto">
            <a:xfrm flipH="1" flipV="1">
              <a:off x="3552" y="2352"/>
              <a:ext cx="96" cy="144"/>
            </a:xfrm>
            <a:prstGeom prst="line">
              <a:avLst/>
            </a:prstGeom>
            <a:noFill/>
            <a:ln w="9525">
              <a:solidFill>
                <a:schemeClr val="tx1"/>
              </a:solidFill>
              <a:round/>
              <a:headEnd/>
              <a:tailEnd/>
            </a:ln>
          </p:spPr>
          <p:txBody>
            <a:bodyPr wrap="none" anchor="ctr"/>
            <a:lstStyle/>
            <a:p>
              <a:endParaRPr lang="es-CL"/>
            </a:p>
          </p:txBody>
        </p:sp>
        <p:sp>
          <p:nvSpPr>
            <p:cNvPr id="43" name="Oval 194"/>
            <p:cNvSpPr>
              <a:spLocks noChangeArrowheads="1"/>
            </p:cNvSpPr>
            <p:nvPr/>
          </p:nvSpPr>
          <p:spPr bwMode="auto">
            <a:xfrm>
              <a:off x="2448" y="2976"/>
              <a:ext cx="144" cy="144"/>
            </a:xfrm>
            <a:prstGeom prst="ellipse">
              <a:avLst/>
            </a:prstGeom>
            <a:noFill/>
            <a:ln w="9525">
              <a:solidFill>
                <a:schemeClr val="tx1"/>
              </a:solidFill>
              <a:round/>
              <a:headEnd/>
              <a:tailEnd/>
            </a:ln>
          </p:spPr>
          <p:txBody>
            <a:bodyPr wrap="none" anchor="ctr"/>
            <a:lstStyle/>
            <a:p>
              <a:endParaRPr lang="es-CL"/>
            </a:p>
          </p:txBody>
        </p:sp>
        <p:sp>
          <p:nvSpPr>
            <p:cNvPr id="44" name="Oval 195"/>
            <p:cNvSpPr>
              <a:spLocks noChangeArrowheads="1"/>
            </p:cNvSpPr>
            <p:nvPr/>
          </p:nvSpPr>
          <p:spPr bwMode="auto">
            <a:xfrm>
              <a:off x="2736" y="2256"/>
              <a:ext cx="144" cy="144"/>
            </a:xfrm>
            <a:prstGeom prst="ellipse">
              <a:avLst/>
            </a:prstGeom>
            <a:noFill/>
            <a:ln w="9525">
              <a:solidFill>
                <a:schemeClr val="tx1"/>
              </a:solidFill>
              <a:round/>
              <a:headEnd/>
              <a:tailEnd/>
            </a:ln>
          </p:spPr>
          <p:txBody>
            <a:bodyPr wrap="none" anchor="ctr"/>
            <a:lstStyle/>
            <a:p>
              <a:endParaRPr lang="es-CL"/>
            </a:p>
          </p:txBody>
        </p:sp>
        <p:sp>
          <p:nvSpPr>
            <p:cNvPr id="45" name="Oval 196"/>
            <p:cNvSpPr>
              <a:spLocks noChangeArrowheads="1"/>
            </p:cNvSpPr>
            <p:nvPr/>
          </p:nvSpPr>
          <p:spPr bwMode="auto">
            <a:xfrm>
              <a:off x="3072" y="2256"/>
              <a:ext cx="144" cy="144"/>
            </a:xfrm>
            <a:prstGeom prst="ellipse">
              <a:avLst/>
            </a:prstGeom>
            <a:noFill/>
            <a:ln w="9525">
              <a:solidFill>
                <a:schemeClr val="tx1"/>
              </a:solidFill>
              <a:round/>
              <a:headEnd/>
              <a:tailEnd/>
            </a:ln>
          </p:spPr>
          <p:txBody>
            <a:bodyPr wrap="none" anchor="ctr"/>
            <a:lstStyle/>
            <a:p>
              <a:endParaRPr lang="es-CL"/>
            </a:p>
          </p:txBody>
        </p:sp>
        <p:sp>
          <p:nvSpPr>
            <p:cNvPr id="46" name="Oval 197"/>
            <p:cNvSpPr>
              <a:spLocks noChangeArrowheads="1"/>
            </p:cNvSpPr>
            <p:nvPr/>
          </p:nvSpPr>
          <p:spPr bwMode="auto">
            <a:xfrm>
              <a:off x="3600" y="1920"/>
              <a:ext cx="144" cy="144"/>
            </a:xfrm>
            <a:prstGeom prst="ellipse">
              <a:avLst/>
            </a:prstGeom>
            <a:noFill/>
            <a:ln w="9525">
              <a:solidFill>
                <a:schemeClr val="tx1"/>
              </a:solidFill>
              <a:round/>
              <a:headEnd/>
              <a:tailEnd/>
            </a:ln>
          </p:spPr>
          <p:txBody>
            <a:bodyPr wrap="none" anchor="ctr"/>
            <a:lstStyle/>
            <a:p>
              <a:endParaRPr lang="es-CL"/>
            </a:p>
          </p:txBody>
        </p:sp>
        <p:sp>
          <p:nvSpPr>
            <p:cNvPr id="47" name="Oval 198"/>
            <p:cNvSpPr>
              <a:spLocks noChangeArrowheads="1"/>
            </p:cNvSpPr>
            <p:nvPr/>
          </p:nvSpPr>
          <p:spPr bwMode="auto">
            <a:xfrm>
              <a:off x="2832" y="2976"/>
              <a:ext cx="144" cy="144"/>
            </a:xfrm>
            <a:prstGeom prst="ellipse">
              <a:avLst/>
            </a:prstGeom>
            <a:noFill/>
            <a:ln w="9525">
              <a:solidFill>
                <a:schemeClr val="tx1"/>
              </a:solidFill>
              <a:round/>
              <a:headEnd/>
              <a:tailEnd/>
            </a:ln>
          </p:spPr>
          <p:txBody>
            <a:bodyPr wrap="none" anchor="ctr"/>
            <a:lstStyle/>
            <a:p>
              <a:endParaRPr lang="es-CL"/>
            </a:p>
          </p:txBody>
        </p:sp>
        <p:sp>
          <p:nvSpPr>
            <p:cNvPr id="48" name="Oval 199"/>
            <p:cNvSpPr>
              <a:spLocks noChangeArrowheads="1"/>
            </p:cNvSpPr>
            <p:nvPr/>
          </p:nvSpPr>
          <p:spPr bwMode="auto">
            <a:xfrm>
              <a:off x="3216" y="2976"/>
              <a:ext cx="144" cy="144"/>
            </a:xfrm>
            <a:prstGeom prst="ellipse">
              <a:avLst/>
            </a:prstGeom>
            <a:noFill/>
            <a:ln w="9525">
              <a:solidFill>
                <a:schemeClr val="tx1"/>
              </a:solidFill>
              <a:round/>
              <a:headEnd/>
              <a:tailEnd/>
            </a:ln>
          </p:spPr>
          <p:txBody>
            <a:bodyPr wrap="none" anchor="ctr"/>
            <a:lstStyle/>
            <a:p>
              <a:endParaRPr lang="es-CL"/>
            </a:p>
          </p:txBody>
        </p:sp>
        <p:sp>
          <p:nvSpPr>
            <p:cNvPr id="49" name="Line 200"/>
            <p:cNvSpPr>
              <a:spLocks noChangeShapeType="1"/>
            </p:cNvSpPr>
            <p:nvPr/>
          </p:nvSpPr>
          <p:spPr bwMode="auto">
            <a:xfrm>
              <a:off x="2784" y="2112"/>
              <a:ext cx="0" cy="384"/>
            </a:xfrm>
            <a:prstGeom prst="line">
              <a:avLst/>
            </a:prstGeom>
            <a:noFill/>
            <a:ln w="9525">
              <a:solidFill>
                <a:schemeClr val="tx1"/>
              </a:solidFill>
              <a:round/>
              <a:headEnd type="triangle" w="med" len="med"/>
              <a:tailEnd/>
            </a:ln>
          </p:spPr>
          <p:txBody>
            <a:bodyPr wrap="none" anchor="ctr"/>
            <a:lstStyle/>
            <a:p>
              <a:endParaRPr lang="es-CL"/>
            </a:p>
          </p:txBody>
        </p:sp>
        <p:sp>
          <p:nvSpPr>
            <p:cNvPr id="50" name="Line 201"/>
            <p:cNvSpPr>
              <a:spLocks noChangeShapeType="1"/>
            </p:cNvSpPr>
            <p:nvPr/>
          </p:nvSpPr>
          <p:spPr bwMode="auto">
            <a:xfrm flipH="1">
              <a:off x="1776" y="2352"/>
              <a:ext cx="960" cy="0"/>
            </a:xfrm>
            <a:prstGeom prst="line">
              <a:avLst/>
            </a:prstGeom>
            <a:noFill/>
            <a:ln w="9525">
              <a:solidFill>
                <a:schemeClr val="tx1"/>
              </a:solidFill>
              <a:prstDash val="dash"/>
              <a:round/>
              <a:headEnd/>
              <a:tailEnd/>
            </a:ln>
          </p:spPr>
          <p:txBody>
            <a:bodyPr wrap="none" anchor="ctr"/>
            <a:lstStyle/>
            <a:p>
              <a:endParaRPr lang="es-CL"/>
            </a:p>
          </p:txBody>
        </p:sp>
        <p:sp>
          <p:nvSpPr>
            <p:cNvPr id="51" name="Line 202"/>
            <p:cNvSpPr>
              <a:spLocks noChangeShapeType="1"/>
            </p:cNvSpPr>
            <p:nvPr/>
          </p:nvSpPr>
          <p:spPr bwMode="auto">
            <a:xfrm flipH="1" flipV="1">
              <a:off x="1824" y="1776"/>
              <a:ext cx="912" cy="576"/>
            </a:xfrm>
            <a:prstGeom prst="line">
              <a:avLst/>
            </a:prstGeom>
            <a:noFill/>
            <a:ln w="9525">
              <a:solidFill>
                <a:schemeClr val="tx1"/>
              </a:solidFill>
              <a:prstDash val="dashDot"/>
              <a:round/>
              <a:headEnd/>
              <a:tailEnd/>
            </a:ln>
          </p:spPr>
          <p:txBody>
            <a:bodyPr wrap="none" anchor="ctr"/>
            <a:lstStyle/>
            <a:p>
              <a:endParaRPr lang="es-CL"/>
            </a:p>
          </p:txBody>
        </p:sp>
        <p:sp>
          <p:nvSpPr>
            <p:cNvPr id="52" name="Line 203"/>
            <p:cNvSpPr>
              <a:spLocks noChangeShapeType="1"/>
            </p:cNvSpPr>
            <p:nvPr/>
          </p:nvSpPr>
          <p:spPr bwMode="auto">
            <a:xfrm>
              <a:off x="3696" y="1824"/>
              <a:ext cx="0" cy="384"/>
            </a:xfrm>
            <a:prstGeom prst="line">
              <a:avLst/>
            </a:prstGeom>
            <a:noFill/>
            <a:ln w="9525">
              <a:solidFill>
                <a:schemeClr val="tx1"/>
              </a:solidFill>
              <a:round/>
              <a:headEnd type="triangle" w="med" len="med"/>
              <a:tailEnd/>
            </a:ln>
          </p:spPr>
          <p:txBody>
            <a:bodyPr wrap="none" anchor="ctr"/>
            <a:lstStyle/>
            <a:p>
              <a:endParaRPr lang="es-CL"/>
            </a:p>
          </p:txBody>
        </p:sp>
        <p:sp>
          <p:nvSpPr>
            <p:cNvPr id="53" name="Line 204"/>
            <p:cNvSpPr>
              <a:spLocks noChangeShapeType="1"/>
            </p:cNvSpPr>
            <p:nvPr/>
          </p:nvSpPr>
          <p:spPr bwMode="auto">
            <a:xfrm flipV="1">
              <a:off x="3696" y="1392"/>
              <a:ext cx="0" cy="480"/>
            </a:xfrm>
            <a:prstGeom prst="line">
              <a:avLst/>
            </a:prstGeom>
            <a:noFill/>
            <a:ln w="9525">
              <a:solidFill>
                <a:schemeClr val="tx1"/>
              </a:solidFill>
              <a:prstDash val="dash"/>
              <a:round/>
              <a:headEnd/>
              <a:tailEnd/>
            </a:ln>
          </p:spPr>
          <p:txBody>
            <a:bodyPr wrap="none" anchor="ctr"/>
            <a:lstStyle/>
            <a:p>
              <a:endParaRPr lang="es-CL"/>
            </a:p>
          </p:txBody>
        </p:sp>
        <p:sp>
          <p:nvSpPr>
            <p:cNvPr id="54" name="Line 205"/>
            <p:cNvSpPr>
              <a:spLocks noChangeShapeType="1"/>
            </p:cNvSpPr>
            <p:nvPr/>
          </p:nvSpPr>
          <p:spPr bwMode="auto">
            <a:xfrm flipH="1">
              <a:off x="2640" y="1920"/>
              <a:ext cx="1008" cy="0"/>
            </a:xfrm>
            <a:prstGeom prst="line">
              <a:avLst/>
            </a:prstGeom>
            <a:noFill/>
            <a:ln w="9525">
              <a:solidFill>
                <a:schemeClr val="tx1"/>
              </a:solidFill>
              <a:prstDash val="dash"/>
              <a:round/>
              <a:headEnd/>
              <a:tailEnd/>
            </a:ln>
          </p:spPr>
          <p:txBody>
            <a:bodyPr wrap="none" anchor="ctr"/>
            <a:lstStyle/>
            <a:p>
              <a:endParaRPr lang="es-CL"/>
            </a:p>
          </p:txBody>
        </p:sp>
        <p:sp>
          <p:nvSpPr>
            <p:cNvPr id="55" name="Line 206"/>
            <p:cNvSpPr>
              <a:spLocks noChangeShapeType="1"/>
            </p:cNvSpPr>
            <p:nvPr/>
          </p:nvSpPr>
          <p:spPr bwMode="auto">
            <a:xfrm flipV="1">
              <a:off x="3312" y="2208"/>
              <a:ext cx="1104" cy="768"/>
            </a:xfrm>
            <a:prstGeom prst="line">
              <a:avLst/>
            </a:prstGeom>
            <a:noFill/>
            <a:ln w="9525">
              <a:solidFill>
                <a:schemeClr val="tx1"/>
              </a:solidFill>
              <a:prstDash val="dash"/>
              <a:round/>
              <a:headEnd/>
              <a:tailEnd/>
            </a:ln>
          </p:spPr>
          <p:txBody>
            <a:bodyPr wrap="none" anchor="ctr"/>
            <a:lstStyle/>
            <a:p>
              <a:endParaRPr lang="es-CL"/>
            </a:p>
          </p:txBody>
        </p:sp>
        <p:sp>
          <p:nvSpPr>
            <p:cNvPr id="56" name="Line 207"/>
            <p:cNvSpPr>
              <a:spLocks noChangeShapeType="1"/>
            </p:cNvSpPr>
            <p:nvPr/>
          </p:nvSpPr>
          <p:spPr bwMode="auto">
            <a:xfrm flipV="1">
              <a:off x="3312" y="2640"/>
              <a:ext cx="1680" cy="336"/>
            </a:xfrm>
            <a:prstGeom prst="line">
              <a:avLst/>
            </a:prstGeom>
            <a:noFill/>
            <a:ln w="9525">
              <a:solidFill>
                <a:schemeClr val="tx1"/>
              </a:solidFill>
              <a:prstDash val="dash"/>
              <a:round/>
              <a:headEnd/>
              <a:tailEnd/>
            </a:ln>
          </p:spPr>
          <p:txBody>
            <a:bodyPr wrap="none" anchor="ctr"/>
            <a:lstStyle/>
            <a:p>
              <a:endParaRPr lang="es-CL"/>
            </a:p>
          </p:txBody>
        </p:sp>
        <p:sp>
          <p:nvSpPr>
            <p:cNvPr id="57" name="Line 208"/>
            <p:cNvSpPr>
              <a:spLocks noChangeShapeType="1"/>
            </p:cNvSpPr>
            <p:nvPr/>
          </p:nvSpPr>
          <p:spPr bwMode="auto">
            <a:xfrm flipH="1" flipV="1">
              <a:off x="816" y="2688"/>
              <a:ext cx="1680" cy="288"/>
            </a:xfrm>
            <a:prstGeom prst="line">
              <a:avLst/>
            </a:prstGeom>
            <a:noFill/>
            <a:ln w="9525">
              <a:solidFill>
                <a:schemeClr val="tx1"/>
              </a:solidFill>
              <a:prstDash val="dash"/>
              <a:round/>
              <a:headEnd/>
              <a:tailEnd/>
            </a:ln>
          </p:spPr>
          <p:txBody>
            <a:bodyPr wrap="none" anchor="ctr"/>
            <a:lstStyle/>
            <a:p>
              <a:endParaRPr lang="es-CL"/>
            </a:p>
          </p:txBody>
        </p:sp>
        <p:sp>
          <p:nvSpPr>
            <p:cNvPr id="58" name="Line 209"/>
            <p:cNvSpPr>
              <a:spLocks noChangeShapeType="1"/>
            </p:cNvSpPr>
            <p:nvPr/>
          </p:nvSpPr>
          <p:spPr bwMode="auto">
            <a:xfrm flipH="1" flipV="1">
              <a:off x="1152" y="2304"/>
              <a:ext cx="1344" cy="672"/>
            </a:xfrm>
            <a:prstGeom prst="line">
              <a:avLst/>
            </a:prstGeom>
            <a:noFill/>
            <a:ln w="9525">
              <a:solidFill>
                <a:schemeClr val="tx1"/>
              </a:solidFill>
              <a:prstDash val="dash"/>
              <a:round/>
              <a:headEnd/>
              <a:tailEnd/>
            </a:ln>
          </p:spPr>
          <p:txBody>
            <a:bodyPr wrap="none" anchor="ctr"/>
            <a:lstStyle/>
            <a:p>
              <a:endParaRPr lang="es-CL"/>
            </a:p>
          </p:txBody>
        </p:sp>
        <p:sp>
          <p:nvSpPr>
            <p:cNvPr id="59" name="Rectangle 210"/>
            <p:cNvSpPr>
              <a:spLocks noChangeArrowheads="1"/>
            </p:cNvSpPr>
            <p:nvPr/>
          </p:nvSpPr>
          <p:spPr bwMode="auto">
            <a:xfrm>
              <a:off x="2736" y="3408"/>
              <a:ext cx="384" cy="192"/>
            </a:xfrm>
            <a:prstGeom prst="rect">
              <a:avLst/>
            </a:prstGeom>
            <a:noFill/>
            <a:ln w="9525">
              <a:solidFill>
                <a:schemeClr val="tx1"/>
              </a:solidFill>
              <a:miter lim="800000"/>
              <a:headEnd/>
              <a:tailEnd/>
            </a:ln>
          </p:spPr>
          <p:txBody>
            <a:bodyPr wrap="none" anchor="ctr"/>
            <a:lstStyle/>
            <a:p>
              <a:endParaRPr lang="es-CL"/>
            </a:p>
          </p:txBody>
        </p:sp>
        <p:sp>
          <p:nvSpPr>
            <p:cNvPr id="60" name="Line 211"/>
            <p:cNvSpPr>
              <a:spLocks noChangeShapeType="1"/>
            </p:cNvSpPr>
            <p:nvPr/>
          </p:nvSpPr>
          <p:spPr bwMode="auto">
            <a:xfrm>
              <a:off x="2736" y="3408"/>
              <a:ext cx="384" cy="192"/>
            </a:xfrm>
            <a:prstGeom prst="line">
              <a:avLst/>
            </a:prstGeom>
            <a:noFill/>
            <a:ln w="9525">
              <a:solidFill>
                <a:schemeClr val="tx1"/>
              </a:solidFill>
              <a:round/>
              <a:headEnd/>
              <a:tailEnd/>
            </a:ln>
          </p:spPr>
          <p:txBody>
            <a:bodyPr wrap="none" anchor="ctr"/>
            <a:lstStyle/>
            <a:p>
              <a:endParaRPr lang="es-CL"/>
            </a:p>
          </p:txBody>
        </p:sp>
        <p:sp>
          <p:nvSpPr>
            <p:cNvPr id="61" name="Line 212"/>
            <p:cNvSpPr>
              <a:spLocks noChangeShapeType="1"/>
            </p:cNvSpPr>
            <p:nvPr/>
          </p:nvSpPr>
          <p:spPr bwMode="auto">
            <a:xfrm flipV="1">
              <a:off x="2736" y="3408"/>
              <a:ext cx="384" cy="192"/>
            </a:xfrm>
            <a:prstGeom prst="line">
              <a:avLst/>
            </a:prstGeom>
            <a:noFill/>
            <a:ln w="9525">
              <a:solidFill>
                <a:schemeClr val="tx1"/>
              </a:solidFill>
              <a:round/>
              <a:headEnd/>
              <a:tailEnd/>
            </a:ln>
          </p:spPr>
          <p:txBody>
            <a:bodyPr wrap="none" anchor="ctr"/>
            <a:lstStyle/>
            <a:p>
              <a:endParaRPr lang="es-CL"/>
            </a:p>
          </p:txBody>
        </p:sp>
        <p:sp>
          <p:nvSpPr>
            <p:cNvPr id="62" name="Oval 213"/>
            <p:cNvSpPr>
              <a:spLocks noChangeArrowheads="1"/>
            </p:cNvSpPr>
            <p:nvPr/>
          </p:nvSpPr>
          <p:spPr bwMode="auto">
            <a:xfrm>
              <a:off x="2880" y="3264"/>
              <a:ext cx="48" cy="48"/>
            </a:xfrm>
            <a:prstGeom prst="ellipse">
              <a:avLst/>
            </a:prstGeom>
            <a:solidFill>
              <a:schemeClr val="tx2"/>
            </a:solidFill>
            <a:ln w="9525">
              <a:solidFill>
                <a:schemeClr val="tx1"/>
              </a:solidFill>
              <a:round/>
              <a:headEnd/>
              <a:tailEnd/>
            </a:ln>
          </p:spPr>
          <p:txBody>
            <a:bodyPr wrap="none" anchor="ctr"/>
            <a:lstStyle/>
            <a:p>
              <a:endParaRPr lang="es-CL"/>
            </a:p>
          </p:txBody>
        </p:sp>
        <p:sp>
          <p:nvSpPr>
            <p:cNvPr id="63" name="Text Box 215"/>
            <p:cNvSpPr txBox="1">
              <a:spLocks noChangeArrowheads="1"/>
            </p:cNvSpPr>
            <p:nvPr/>
          </p:nvSpPr>
          <p:spPr bwMode="auto">
            <a:xfrm>
              <a:off x="4464" y="2784"/>
              <a:ext cx="1056" cy="409"/>
            </a:xfrm>
            <a:prstGeom prst="rect">
              <a:avLst/>
            </a:prstGeom>
            <a:noFill/>
            <a:ln w="9525">
              <a:solidFill>
                <a:schemeClr val="tx1"/>
              </a:solidFill>
              <a:prstDash val="dash"/>
              <a:miter lim="800000"/>
              <a:headEnd/>
              <a:tailEnd/>
            </a:ln>
          </p:spPr>
          <p:txBody>
            <a:bodyPr>
              <a:spAutoFit/>
            </a:bodyPr>
            <a:lstStyle/>
            <a:p>
              <a:pPr algn="ctr">
                <a:spcBef>
                  <a:spcPct val="50000"/>
                </a:spcBef>
              </a:pPr>
              <a:r>
                <a:rPr lang="es-ES_tradnl" sz="1200" b="1">
                  <a:latin typeface="Arial" charset="0"/>
                </a:rPr>
                <a:t>GRUPO DE ASALTO N°2 LISTO PARA INGRESAR</a:t>
              </a:r>
            </a:p>
          </p:txBody>
        </p:sp>
        <p:sp>
          <p:nvSpPr>
            <p:cNvPr id="64" name="Text Box 217"/>
            <p:cNvSpPr txBox="1">
              <a:spLocks noChangeArrowheads="1"/>
            </p:cNvSpPr>
            <p:nvPr/>
          </p:nvSpPr>
          <p:spPr bwMode="auto">
            <a:xfrm>
              <a:off x="2304" y="2736"/>
              <a:ext cx="1200" cy="173"/>
            </a:xfrm>
            <a:prstGeom prst="rect">
              <a:avLst/>
            </a:prstGeom>
            <a:noFill/>
            <a:ln w="9525">
              <a:noFill/>
              <a:miter lim="800000"/>
              <a:headEnd/>
              <a:tailEnd/>
            </a:ln>
          </p:spPr>
          <p:txBody>
            <a:bodyPr>
              <a:spAutoFit/>
            </a:bodyPr>
            <a:lstStyle/>
            <a:p>
              <a:pPr algn="ctr">
                <a:spcBef>
                  <a:spcPct val="50000"/>
                </a:spcBef>
              </a:pPr>
              <a:r>
                <a:rPr lang="es-ES_tradnl" sz="1200" b="1">
                  <a:latin typeface="Arial" charset="0"/>
                </a:rPr>
                <a:t>ELEMENTO DE APOYO</a:t>
              </a:r>
            </a:p>
          </p:txBody>
        </p:sp>
        <p:sp>
          <p:nvSpPr>
            <p:cNvPr id="65" name="Text Box 218"/>
            <p:cNvSpPr txBox="1">
              <a:spLocks noChangeArrowheads="1"/>
            </p:cNvSpPr>
            <p:nvPr/>
          </p:nvSpPr>
          <p:spPr bwMode="auto">
            <a:xfrm>
              <a:off x="2352" y="3619"/>
              <a:ext cx="1200" cy="173"/>
            </a:xfrm>
            <a:prstGeom prst="rect">
              <a:avLst/>
            </a:prstGeom>
            <a:noFill/>
            <a:ln w="9525">
              <a:noFill/>
              <a:miter lim="800000"/>
              <a:headEnd/>
              <a:tailEnd/>
            </a:ln>
          </p:spPr>
          <p:txBody>
            <a:bodyPr>
              <a:spAutoFit/>
            </a:bodyPr>
            <a:lstStyle/>
            <a:p>
              <a:pPr algn="ctr">
                <a:spcBef>
                  <a:spcPct val="50000"/>
                </a:spcBef>
              </a:pPr>
              <a:r>
                <a:rPr lang="es-ES_tradnl" sz="1200" b="1">
                  <a:latin typeface="Arial" charset="0"/>
                </a:rPr>
                <a:t>ELEMENTO DE MANDO</a:t>
              </a:r>
            </a:p>
          </p:txBody>
        </p:sp>
        <p:sp>
          <p:nvSpPr>
            <p:cNvPr id="66" name="AutoShape 219"/>
            <p:cNvSpPr>
              <a:spLocks/>
            </p:cNvSpPr>
            <p:nvPr/>
          </p:nvSpPr>
          <p:spPr bwMode="auto">
            <a:xfrm>
              <a:off x="4530" y="1866"/>
              <a:ext cx="942" cy="294"/>
            </a:xfrm>
            <a:prstGeom prst="accentBorderCallout1">
              <a:avLst>
                <a:gd name="adj1" fmla="val 24491"/>
                <a:gd name="adj2" fmla="val -5097"/>
                <a:gd name="adj3" fmla="val 171431"/>
                <a:gd name="adj4" fmla="val -114542"/>
              </a:avLst>
            </a:prstGeom>
            <a:noFill/>
            <a:ln w="9525">
              <a:solidFill>
                <a:schemeClr val="tx1"/>
              </a:solidFill>
              <a:miter lim="800000"/>
              <a:headEnd/>
              <a:tailEnd/>
            </a:ln>
          </p:spPr>
          <p:txBody>
            <a:bodyPr>
              <a:spAutoFit/>
            </a:bodyPr>
            <a:lstStyle/>
            <a:p>
              <a:pPr algn="ctr"/>
              <a:r>
                <a:rPr lang="es-ES_tradnl" sz="1200" b="1">
                  <a:latin typeface="Arial" charset="0"/>
                </a:rPr>
                <a:t>GRUPO DE ASALTO N°1</a:t>
              </a:r>
            </a:p>
          </p:txBody>
        </p:sp>
        <p:sp>
          <p:nvSpPr>
            <p:cNvPr id="67" name="Text Box 221"/>
            <p:cNvSpPr txBox="1">
              <a:spLocks noChangeArrowheads="1"/>
            </p:cNvSpPr>
            <p:nvPr/>
          </p:nvSpPr>
          <p:spPr bwMode="auto">
            <a:xfrm>
              <a:off x="960" y="3878"/>
              <a:ext cx="3792" cy="256"/>
            </a:xfrm>
            <a:prstGeom prst="rect">
              <a:avLst/>
            </a:prstGeom>
            <a:noFill/>
            <a:ln w="9525">
              <a:solidFill>
                <a:srgbClr val="000066"/>
              </a:solidFill>
              <a:miter lim="800000"/>
              <a:headEnd/>
              <a:tailEnd/>
            </a:ln>
          </p:spPr>
          <p:txBody>
            <a:bodyPr>
              <a:spAutoFit/>
            </a:bodyPr>
            <a:lstStyle/>
            <a:p>
              <a:pPr algn="ctr">
                <a:spcBef>
                  <a:spcPct val="50000"/>
                </a:spcBef>
              </a:pPr>
              <a:r>
                <a:rPr lang="es-ES_tradnl" sz="2000" b="1">
                  <a:solidFill>
                    <a:srgbClr val="000066"/>
                  </a:solidFill>
                  <a:latin typeface="Arial" charset="0"/>
                </a:rPr>
                <a:t>ESQUEMA DE PROCEDIMIENTO DE ASALTO</a:t>
              </a:r>
            </a:p>
          </p:txBody>
        </p:sp>
      </p:gr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GENERALIDADES:</a:t>
            </a:r>
          </a:p>
          <a:p>
            <a:pPr marL="457200" indent="-457200" algn="just">
              <a:lnSpc>
                <a:spcPct val="150000"/>
              </a:lnSpc>
              <a:buFont typeface="Wingdings" pitchFamily="2" charset="2"/>
              <a:buChar char="ü"/>
            </a:pPr>
            <a:r>
              <a:rPr lang="es-ES" sz="1900" b="1" dirty="0" smtClean="0">
                <a:latin typeface="Arial" charset="0"/>
              </a:rPr>
              <a:t>El </a:t>
            </a:r>
            <a:r>
              <a:rPr lang="es-ES" sz="1900" b="1" dirty="0" smtClean="0">
                <a:latin typeface="Arial" charset="0"/>
              </a:rPr>
              <a:t>Pelotón y Escuadra de Fusileros en la defensa a una localidad, participarán normalmente formando parte de una Unidad mayor, aunque en algunos casos, y de acuerdo a la situación y magnitud de la localidad, podrá actuar independientemente, considerando para tal efecto los principales conceptos y normas generales que más adelante se mencionan para su ejecución</a:t>
            </a:r>
            <a:r>
              <a:rPr lang="es-ES" sz="1900" b="1" dirty="0" smtClean="0">
                <a:latin typeface="Arial" charset="0"/>
              </a:rPr>
              <a:t>.</a:t>
            </a:r>
          </a:p>
          <a:p>
            <a:pPr marL="457200" indent="-457200" algn="just">
              <a:lnSpc>
                <a:spcPct val="150000"/>
              </a:lnSpc>
              <a:buFont typeface="Wingdings" pitchFamily="2" charset="2"/>
              <a:buChar char="ü"/>
            </a:pPr>
            <a:r>
              <a:rPr lang="es-ES" sz="1900" b="1" dirty="0" smtClean="0">
                <a:latin typeface="Arial" charset="0"/>
              </a:rPr>
              <a:t>Un centro poblado, puede aprovecharse para reforzar la potencia de un C.P.C. o ser ocupado por todas las fuerzas que efectúan la defensa.</a:t>
            </a:r>
          </a:p>
          <a:p>
            <a:pPr marL="457200" indent="-457200" algn="just">
              <a:lnSpc>
                <a:spcPct val="150000"/>
              </a:lnSpc>
              <a:buFont typeface="Wingdings" pitchFamily="2" charset="2"/>
              <a:buChar char="ü"/>
            </a:pPr>
            <a:endParaRPr lang="es-ES_tradnl" sz="1900" b="1" dirty="0" smtClean="0">
              <a:latin typeface="Arial" charset="0"/>
            </a:endParaRPr>
          </a:p>
          <a:p>
            <a:pPr marL="457200" indent="-457200" algn="just">
              <a:lnSpc>
                <a:spcPct val="150000"/>
              </a:lnSpc>
            </a:pPr>
            <a:endParaRPr lang="es-CL"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GENERALIDADES:</a:t>
            </a:r>
          </a:p>
          <a:p>
            <a:pPr marL="457200" indent="-457200" algn="just">
              <a:lnSpc>
                <a:spcPct val="150000"/>
              </a:lnSpc>
              <a:buFont typeface="Wingdings" pitchFamily="2" charset="2"/>
              <a:buChar char="ü"/>
            </a:pPr>
            <a:r>
              <a:rPr lang="es-ES" sz="1900" b="1" dirty="0" smtClean="0">
                <a:latin typeface="Arial" charset="0"/>
              </a:rPr>
              <a:t>La </a:t>
            </a:r>
            <a:r>
              <a:rPr lang="es-ES" sz="1900" b="1" dirty="0" smtClean="0">
                <a:latin typeface="Arial" charset="0"/>
              </a:rPr>
              <a:t>seguridad que en la mayoría de los casos estará fuera del área edificada, cubrirá el perímetro de la ciudad, ocupando efectivamente con tropas aquellas posibles avenidas de aproximación del adversario y el resto mediante el patrullaje, obstáculos y/o fuego; su tarea será, en la mayoría de los casos de vigilancia</a:t>
            </a:r>
            <a:r>
              <a:rPr lang="es-ES" sz="1900" b="1" dirty="0" smtClean="0">
                <a:latin typeface="Arial" charset="0"/>
              </a:rPr>
              <a:t>.</a:t>
            </a:r>
          </a:p>
          <a:p>
            <a:pPr marL="457200" indent="-457200" algn="just">
              <a:lnSpc>
                <a:spcPct val="150000"/>
              </a:lnSpc>
              <a:buFont typeface="Wingdings" pitchFamily="2" charset="2"/>
              <a:buChar char="ü"/>
            </a:pPr>
            <a:r>
              <a:rPr lang="es-ES" sz="1900" b="1" dirty="0" smtClean="0">
                <a:latin typeface="Arial" charset="0"/>
              </a:rPr>
              <a:t>Mientras más grande sea el centro poblado, mayor será el problema que enfrentará el enemigo para su conquista</a:t>
            </a:r>
            <a:r>
              <a:rPr lang="es-ES" sz="1900" b="1" dirty="0" smtClean="0">
                <a:latin typeface="Arial" charset="0"/>
              </a:rPr>
              <a:t>.</a:t>
            </a: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GENERALIDADES:</a:t>
            </a:r>
          </a:p>
          <a:p>
            <a:pPr marL="457200" indent="-457200" algn="just">
              <a:lnSpc>
                <a:spcPct val="150000"/>
              </a:lnSpc>
              <a:buFont typeface="Wingdings" pitchFamily="2" charset="2"/>
              <a:buChar char="ü"/>
            </a:pPr>
            <a:r>
              <a:rPr lang="es-ES" sz="1900" b="1" dirty="0" smtClean="0">
                <a:latin typeface="Arial" charset="0"/>
              </a:rPr>
              <a:t>Todas </a:t>
            </a:r>
            <a:r>
              <a:rPr lang="es-ES" sz="1900" b="1" dirty="0" smtClean="0">
                <a:latin typeface="Arial" charset="0"/>
              </a:rPr>
              <a:t>las avenidas de aproximación, materializadas por calles y avenidas, deberán estar cubiertas por obstáculos de cualquier tipo, de manera que, sin servir de protección para el atacante lo exponga más tiempo al fuego propio</a:t>
            </a:r>
            <a:r>
              <a:rPr lang="es-ES" sz="1900" b="1" dirty="0" smtClean="0">
                <a:latin typeface="Arial" charset="0"/>
              </a:rPr>
              <a:t>.</a:t>
            </a:r>
          </a:p>
          <a:p>
            <a:pPr marL="457200" indent="-457200" algn="just">
              <a:lnSpc>
                <a:spcPct val="150000"/>
              </a:lnSpc>
              <a:buFont typeface="Wingdings" pitchFamily="2" charset="2"/>
              <a:buChar char="ü"/>
            </a:pPr>
            <a:r>
              <a:rPr lang="es-ES" sz="1900" b="1" dirty="0" smtClean="0">
                <a:latin typeface="Arial" charset="0"/>
              </a:rPr>
              <a:t>Las Reservas, especialmente las locales, entrarán en combate muy prematuramente y más que contraatacando, bloqueando para permitir el rompimiento del contacto de las Unidades de primera línea. Aquí más que la recuperación del borde delantera del C.P.C., interesa desgastar al adversario, causándole pérdidas tales que le impidan conquistar el centro del poblado.</a:t>
            </a:r>
            <a:endParaRPr lang="es-CL" sz="1900" b="1" dirty="0" smtClean="0">
              <a:latin typeface="Arial" pitchFamily="34" charset="0"/>
              <a:cs typeface="Arial" pitchFamily="34" charset="0"/>
            </a:endParaRPr>
          </a:p>
          <a:p>
            <a:pPr marL="457200" indent="-457200" algn="just">
              <a:lnSpc>
                <a:spcPct val="150000"/>
              </a:lnSpc>
              <a:buFont typeface="Wingdings" pitchFamily="2" charset="2"/>
              <a:buChar char="ü"/>
            </a:pPr>
            <a:endParaRPr lang="es-ES_tradnl" b="1" dirty="0" smtClean="0">
              <a:latin typeface="Arial" charset="0"/>
            </a:endParaRPr>
          </a:p>
          <a:p>
            <a:pPr marL="457200" indent="-457200" algn="just">
              <a:lnSpc>
                <a:spcPct val="150000"/>
              </a:lnSpc>
            </a:pPr>
            <a:endParaRPr lang="es-CL"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GENERALIDADES:</a:t>
            </a:r>
          </a:p>
          <a:p>
            <a:pPr marL="457200" indent="-457200" algn="just">
              <a:lnSpc>
                <a:spcPct val="150000"/>
              </a:lnSpc>
              <a:buFont typeface="Wingdings" pitchFamily="2" charset="2"/>
              <a:buChar char="ü"/>
            </a:pPr>
            <a:r>
              <a:rPr lang="es-ES" sz="1900" b="1" dirty="0" smtClean="0">
                <a:latin typeface="Arial" charset="0"/>
              </a:rPr>
              <a:t>Las </a:t>
            </a:r>
            <a:r>
              <a:rPr lang="es-ES" sz="1900" b="1" dirty="0" smtClean="0">
                <a:latin typeface="Arial" charset="0"/>
              </a:rPr>
              <a:t>Reservas, especialmente las locales, entrarán en combate muy prematuramente y más que contraatacando, bloqueando para permitir el rompimiento del contacto de las Unidades de primera línea. Aquí más que la recuperación del borde delantera del C.P.C., interesa desgastar al adversario, causándole pérdidas tales que le impidan conquistar el centro del poblado</a:t>
            </a:r>
            <a:r>
              <a:rPr lang="es-ES" sz="1900" b="1" dirty="0" smtClean="0">
                <a:latin typeface="Arial" charset="0"/>
              </a:rPr>
              <a:t>.</a:t>
            </a:r>
          </a:p>
          <a:p>
            <a:pPr marL="457200" indent="-457200" algn="just">
              <a:lnSpc>
                <a:spcPct val="150000"/>
              </a:lnSpc>
              <a:buFont typeface="Wingdings" pitchFamily="2" charset="2"/>
              <a:buChar char="ü"/>
            </a:pPr>
            <a:r>
              <a:rPr lang="es-ES" sz="1900" b="1" dirty="0" smtClean="0">
                <a:latin typeface="Arial" charset="0"/>
              </a:rPr>
              <a:t>Al Pelotón y Escuadra se les asignará un sector de defensa, materializado por una calle o avenida, la cual se deberá cubrir con fuego para impedir la progresión del atacante y buscar su destrucción.</a:t>
            </a:r>
            <a:endParaRPr lang="es-CL" sz="1900" b="1" dirty="0" smtClean="0">
              <a:latin typeface="Arial" pitchFamily="34" charset="0"/>
              <a:cs typeface="Arial" pitchFamily="34" charset="0"/>
            </a:endParaRPr>
          </a:p>
          <a:p>
            <a:pPr marL="457200" indent="-457200" algn="just">
              <a:lnSpc>
                <a:spcPct val="150000"/>
              </a:lnSpc>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GENERALIDADES:</a:t>
            </a:r>
          </a:p>
          <a:p>
            <a:pPr marL="457200" indent="-457200" algn="just">
              <a:lnSpc>
                <a:spcPct val="150000"/>
              </a:lnSpc>
              <a:buFont typeface="Wingdings" pitchFamily="2" charset="2"/>
              <a:buChar char="ü"/>
            </a:pPr>
            <a:r>
              <a:rPr lang="es-ES" sz="1900" b="1" dirty="0" smtClean="0">
                <a:latin typeface="Arial" charset="0"/>
              </a:rPr>
              <a:t>El </a:t>
            </a:r>
            <a:r>
              <a:rPr lang="es-ES" sz="1900" b="1" dirty="0" smtClean="0">
                <a:latin typeface="Arial" charset="0"/>
              </a:rPr>
              <a:t>Pelotón y Escuadra, ocuparán un edificio desde lo alto y hacia abajo para obtener </a:t>
            </a:r>
            <a:r>
              <a:rPr lang="es-ES" sz="1900" b="1" dirty="0" err="1" smtClean="0">
                <a:latin typeface="Arial" charset="0"/>
              </a:rPr>
              <a:t>rasancia</a:t>
            </a:r>
            <a:r>
              <a:rPr lang="es-ES" sz="1900" b="1" dirty="0" smtClean="0">
                <a:latin typeface="Arial" charset="0"/>
              </a:rPr>
              <a:t> y un buen campo de tiro y </a:t>
            </a:r>
            <a:r>
              <a:rPr lang="es-ES" sz="1900" b="1" dirty="0" smtClean="0">
                <a:latin typeface="Arial" charset="0"/>
              </a:rPr>
              <a:t>observación.</a:t>
            </a:r>
          </a:p>
          <a:p>
            <a:pPr marL="457200" indent="-457200" algn="just">
              <a:lnSpc>
                <a:spcPct val="150000"/>
              </a:lnSpc>
              <a:buFont typeface="Wingdings" pitchFamily="2" charset="2"/>
              <a:buChar char="ü"/>
            </a:pPr>
            <a:r>
              <a:rPr lang="es-ES" sz="1900" b="1" dirty="0" smtClean="0">
                <a:latin typeface="Arial" charset="0"/>
              </a:rPr>
              <a:t>En </a:t>
            </a:r>
            <a:r>
              <a:rPr lang="es-ES" sz="1900" b="1" dirty="0" smtClean="0">
                <a:latin typeface="Arial" charset="0"/>
              </a:rPr>
              <a:t>todo momento deberán existir vías de retirada reconocidas hacia los edificios ubicados en profundidad del dispositivo, con el objeto de evitar ser sobrepasados por el enemigo. Igualmente deberán estar reconocidas las posiciones de alternativa en caso de tener que ceder espacio.</a:t>
            </a:r>
          </a:p>
          <a:p>
            <a:pPr marL="457200" indent="-457200" algn="just">
              <a:lnSpc>
                <a:spcPct val="150000"/>
              </a:lnSpc>
              <a:buFont typeface="Wingdings" pitchFamily="2" charset="2"/>
              <a:buChar char="ü"/>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PREPARACIÓN DE PUNTOS FUERTES:</a:t>
            </a:r>
            <a:endParaRPr lang="es-ES_tradnl" b="1" u="sng" dirty="0" smtClean="0">
              <a:solidFill>
                <a:schemeClr val="accent2">
                  <a:lumMod val="75000"/>
                </a:schemeClr>
              </a:solidFill>
              <a:latin typeface="Arial" charset="0"/>
            </a:endParaRPr>
          </a:p>
          <a:p>
            <a:pPr marL="457200" indent="-457200" algn="just">
              <a:lnSpc>
                <a:spcPct val="150000"/>
              </a:lnSpc>
              <a:buFont typeface="Wingdings" pitchFamily="2" charset="2"/>
              <a:buChar char="ü"/>
            </a:pPr>
            <a:r>
              <a:rPr lang="es-ES" sz="1900" b="1" dirty="0" smtClean="0">
                <a:latin typeface="Arial" charset="0"/>
              </a:rPr>
              <a:t>Una </a:t>
            </a:r>
            <a:r>
              <a:rPr lang="es-ES" sz="1900" b="1" dirty="0" smtClean="0">
                <a:latin typeface="Arial" charset="0"/>
              </a:rPr>
              <a:t>localidad defendida por una Compañía de Fusileros IM incluirá un cierto número de puntos fuertes de Pelotón y Escuadra, emplazados de forma tal que estén mutuamente apoyados y en profundidad con respecto a la avenida de aproximación enemiga más probable. Esta localidad deberá estar defendida en sus 360º y poseer una Unidad de reserva para efectuar contra-ataques.</a:t>
            </a:r>
          </a:p>
          <a:p>
            <a:pPr marL="457200" indent="-457200" algn="just">
              <a:lnSpc>
                <a:spcPct val="150000"/>
              </a:lnSpc>
              <a:buFont typeface="Wingdings" pitchFamily="2" charset="2"/>
              <a:buChar char="ü"/>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PUNTOS FUERTES:</a:t>
            </a:r>
            <a:endParaRPr lang="es-ES_tradnl" b="1" u="sng" dirty="0" smtClean="0">
              <a:solidFill>
                <a:schemeClr val="accent2">
                  <a:lumMod val="75000"/>
                </a:schemeClr>
              </a:solidFill>
              <a:latin typeface="Arial" charset="0"/>
            </a:endParaRPr>
          </a:p>
          <a:p>
            <a:pPr marL="457200" indent="-457200" algn="just">
              <a:lnSpc>
                <a:spcPct val="150000"/>
              </a:lnSpc>
              <a:buFont typeface="Wingdings" pitchFamily="2" charset="2"/>
              <a:buChar char="ü"/>
            </a:pPr>
            <a:r>
              <a:rPr lang="es-ES" sz="1900" b="1" dirty="0" smtClean="0">
                <a:latin typeface="Arial" charset="0"/>
              </a:rPr>
              <a:t>Un </a:t>
            </a:r>
            <a:r>
              <a:rPr lang="es-ES" sz="1900" b="1" dirty="0" smtClean="0">
                <a:latin typeface="Arial" charset="0"/>
              </a:rPr>
              <a:t>punto fuerte no puede ser restringido a un solo edificio que puede ser fácilmente aislado y destruido por fuego. Se logrará una mejor potencia defensiva al organizar un punto fuerte alrededor de una intersección de calles con posiciones de fuego en dos o tres edificios, apoyados mutuamente. Un punto fuerte podrá organizarse a nivel Pelotón e incluso a nivel Compañía y podría incluir armas de apoyo del Batallón. </a:t>
            </a:r>
          </a:p>
          <a:p>
            <a:pPr marL="457200" indent="-457200" algn="just">
              <a:lnSpc>
                <a:spcPct val="150000"/>
              </a:lnSpc>
              <a:buFont typeface="Wingdings" pitchFamily="2" charset="2"/>
              <a:buChar char="ü"/>
            </a:pPr>
            <a:endParaRPr lang="es-ES" dirty="0" smtClean="0">
              <a:solidFill>
                <a:srgbClr val="000066"/>
              </a:solidFill>
              <a:latin typeface="Arial" charset="0"/>
            </a:endParaRPr>
          </a:p>
          <a:p>
            <a:pPr marL="457200" indent="-457200" algn="just">
              <a:lnSpc>
                <a:spcPct val="150000"/>
              </a:lnSpc>
              <a:buFont typeface="Wingdings" pitchFamily="2" charset="2"/>
              <a:buChar char="ü"/>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285860"/>
            <a:ext cx="8143900" cy="4643470"/>
          </a:xfrm>
        </p:spPr>
        <p:txBody>
          <a:bodyPr anchor="t">
            <a:noAutofit/>
          </a:bodyPr>
          <a:lstStyle/>
          <a:p>
            <a:pPr marL="457200" indent="-457200" algn="just">
              <a:lnSpc>
                <a:spcPct val="150000"/>
              </a:lnSpc>
              <a:buSzPct val="100000"/>
            </a:pPr>
            <a:r>
              <a:rPr lang="es-ES_tradnl" b="1" u="sng" dirty="0" smtClean="0">
                <a:solidFill>
                  <a:schemeClr val="accent2">
                    <a:lumMod val="75000"/>
                  </a:schemeClr>
                </a:solidFill>
                <a:latin typeface="Arial" charset="0"/>
              </a:rPr>
              <a:t>FACTORES TÁCTICOS:</a:t>
            </a:r>
            <a:endParaRPr lang="es-ES_tradnl" b="1" u="sng" dirty="0" smtClean="0">
              <a:solidFill>
                <a:schemeClr val="accent2">
                  <a:lumMod val="75000"/>
                </a:schemeClr>
              </a:solidFill>
              <a:latin typeface="Arial" charset="0"/>
            </a:endParaRPr>
          </a:p>
          <a:p>
            <a:pPr marL="457200" indent="-457200" algn="just">
              <a:lnSpc>
                <a:spcPct val="150000"/>
              </a:lnSpc>
              <a:buSzPct val="100000"/>
            </a:pPr>
            <a:r>
              <a:rPr lang="es-ES" sz="1800" b="1" dirty="0" smtClean="0">
                <a:latin typeface="Arial" charset="0"/>
              </a:rPr>
              <a:t>	Cuando </a:t>
            </a:r>
            <a:r>
              <a:rPr lang="es-ES" sz="1800" b="1" dirty="0" smtClean="0">
                <a:latin typeface="Arial" charset="0"/>
              </a:rPr>
              <a:t>se selecciona un edificio para su uso como parte de un </a:t>
            </a:r>
            <a:r>
              <a:rPr lang="es-ES" sz="1800" b="1" dirty="0" smtClean="0">
                <a:latin typeface="Arial" charset="0"/>
              </a:rPr>
              <a:t>punto fuerte</a:t>
            </a:r>
            <a:r>
              <a:rPr lang="es-ES" sz="1800" b="1" dirty="0" smtClean="0">
                <a:latin typeface="Arial" charset="0"/>
              </a:rPr>
              <a:t>, se deberán considerar los siguientes </a:t>
            </a:r>
            <a:r>
              <a:rPr lang="es-ES" sz="1800" b="1" dirty="0" smtClean="0">
                <a:latin typeface="Arial" charset="0"/>
              </a:rPr>
              <a:t>factores:</a:t>
            </a:r>
          </a:p>
          <a:p>
            <a:pPr marL="457200" indent="-457200" algn="just">
              <a:lnSpc>
                <a:spcPct val="150000"/>
              </a:lnSpc>
              <a:buClrTx/>
              <a:buSzPct val="100000"/>
              <a:buFont typeface="+mj-lt"/>
              <a:buAutoNum type="arabicPeriod"/>
            </a:pPr>
            <a:r>
              <a:rPr lang="es-ES" sz="1800" b="1" dirty="0" smtClean="0">
                <a:latin typeface="Arial" charset="0"/>
              </a:rPr>
              <a:t>Jamás </a:t>
            </a:r>
            <a:r>
              <a:rPr lang="es-ES" sz="1800" b="1" dirty="0" smtClean="0">
                <a:latin typeface="Arial" charset="0"/>
              </a:rPr>
              <a:t>se ocupará una habitación con un sólo individuo, siempre en parejas como </a:t>
            </a:r>
            <a:r>
              <a:rPr lang="es-ES" sz="1800" b="1" dirty="0" smtClean="0">
                <a:latin typeface="Arial" charset="0"/>
              </a:rPr>
              <a:t>mínimo.</a:t>
            </a:r>
          </a:p>
          <a:p>
            <a:pPr marL="457200" indent="-457200" algn="just">
              <a:lnSpc>
                <a:spcPct val="150000"/>
              </a:lnSpc>
              <a:buClrTx/>
              <a:buSzPct val="100000"/>
              <a:buFont typeface="+mj-lt"/>
              <a:buAutoNum type="arabicPeriod"/>
            </a:pPr>
            <a:r>
              <a:rPr lang="es-ES" sz="1800" b="1" dirty="0" smtClean="0">
                <a:latin typeface="Arial" charset="0"/>
              </a:rPr>
              <a:t>Cualquier </a:t>
            </a:r>
            <a:r>
              <a:rPr lang="es-ES" sz="1800" b="1" dirty="0" smtClean="0">
                <a:latin typeface="Arial" charset="0"/>
              </a:rPr>
              <a:t>vía de ingreso al edificio deberá ser, ya sea cubierta por fuego y observación o bloqueada interna o externamente, de manera que sea inutilizable para el </a:t>
            </a:r>
            <a:r>
              <a:rPr lang="es-ES" sz="1800" b="1" dirty="0" smtClean="0">
                <a:latin typeface="Arial" charset="0"/>
              </a:rPr>
              <a:t>enemigo.</a:t>
            </a:r>
          </a:p>
          <a:p>
            <a:pPr marL="457200" indent="-457200" algn="just">
              <a:lnSpc>
                <a:spcPct val="150000"/>
              </a:lnSpc>
              <a:buClrTx/>
              <a:buSzPct val="100000"/>
              <a:buFont typeface="+mj-lt"/>
              <a:buAutoNum type="arabicPeriod"/>
            </a:pPr>
            <a:r>
              <a:rPr lang="es-ES" sz="1800" b="1" dirty="0" smtClean="0">
                <a:latin typeface="Arial" charset="0"/>
              </a:rPr>
              <a:t>Las </a:t>
            </a:r>
            <a:r>
              <a:rPr lang="es-ES" sz="1800" b="1" dirty="0" smtClean="0">
                <a:latin typeface="Arial" charset="0"/>
              </a:rPr>
              <a:t>unidades no deberán ser concentradas en edificios pequeños donde una sola explosión podría darlos de baja a todos. Por otro lado, la mínima fuerza requerida para cubrir una casa pequeña será de dos Equipos de </a:t>
            </a:r>
            <a:r>
              <a:rPr lang="es-ES" sz="1800" b="1" dirty="0" smtClean="0">
                <a:latin typeface="Arial" charset="0"/>
              </a:rPr>
              <a:t>Fusileros.</a:t>
            </a: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2800" dirty="0" smtClean="0">
                <a:solidFill>
                  <a:schemeClr val="tx1"/>
                </a:solidFill>
                <a:latin typeface="Arial Black" pitchFamily="34" charset="0"/>
              </a:rPr>
              <a:t>Defensa de </a:t>
            </a:r>
            <a:r>
              <a:rPr lang="es-CL" sz="2800" dirty="0" smtClean="0">
                <a:solidFill>
                  <a:schemeClr val="tx1"/>
                </a:solidFill>
                <a:latin typeface="Arial Black" pitchFamily="34" charset="0"/>
              </a:rPr>
              <a:t>UN ÁREA EDIFICADA</a:t>
            </a:r>
            <a:endParaRPr lang="es-CL" sz="28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143900" cy="4643470"/>
          </a:xfrm>
        </p:spPr>
        <p:txBody>
          <a:bodyPr anchor="t">
            <a:noAutofit/>
          </a:bodyPr>
          <a:lstStyle/>
          <a:p>
            <a:pPr marL="457200" indent="-457200" algn="just">
              <a:lnSpc>
                <a:spcPct val="150000"/>
              </a:lnSpc>
              <a:buClrTx/>
              <a:buSzPct val="100000"/>
              <a:buFont typeface="+mj-lt"/>
              <a:buAutoNum type="arabicPeriod" startAt="4"/>
            </a:pPr>
            <a:r>
              <a:rPr lang="es-ES" sz="1800" b="1" dirty="0" smtClean="0">
                <a:latin typeface="Arial" charset="0"/>
              </a:rPr>
              <a:t>Deberán </a:t>
            </a:r>
            <a:r>
              <a:rPr lang="es-ES" sz="1800" b="1" dirty="0" smtClean="0">
                <a:latin typeface="Arial" charset="0"/>
              </a:rPr>
              <a:t>desplegarse tropas en edificios adyacentes que puedan servir de base para un contra –</a:t>
            </a:r>
            <a:r>
              <a:rPr lang="es-ES" sz="1800" b="1" dirty="0" smtClean="0">
                <a:latin typeface="Arial" charset="0"/>
              </a:rPr>
              <a:t>ataque.</a:t>
            </a:r>
          </a:p>
          <a:p>
            <a:pPr marL="457200" indent="-457200" algn="just">
              <a:lnSpc>
                <a:spcPct val="150000"/>
              </a:lnSpc>
              <a:buClrTx/>
              <a:buSzPct val="100000"/>
              <a:buFont typeface="+mj-lt"/>
              <a:buAutoNum type="arabicPeriod" startAt="4"/>
            </a:pPr>
            <a:r>
              <a:rPr lang="es-ES" sz="1800" b="1" dirty="0" smtClean="0">
                <a:latin typeface="Arial" charset="0"/>
              </a:rPr>
              <a:t>Cualquier </a:t>
            </a:r>
            <a:r>
              <a:rPr lang="es-ES" sz="1800" b="1" dirty="0" smtClean="0">
                <a:latin typeface="Arial" charset="0"/>
              </a:rPr>
              <a:t>edificio que se seleccione, deberá poseer una vía de acceso a cubierto para un posible repliegue y para efectos de reaprovisionamiento. </a:t>
            </a:r>
          </a:p>
          <a:p>
            <a:pPr marL="457200" indent="-457200" algn="just">
              <a:lnSpc>
                <a:spcPct val="150000"/>
              </a:lnSpc>
              <a:buFont typeface="Wingdings" pitchFamily="2" charset="2"/>
              <a:buChar char="ü"/>
            </a:pPr>
            <a:endParaRPr lang="es-ES" b="1" dirty="0" smtClean="0">
              <a:solidFill>
                <a:srgbClr val="000066"/>
              </a:solidFill>
              <a:latin typeface="Arial" charset="0"/>
            </a:endParaRPr>
          </a:p>
          <a:p>
            <a:pPr marL="457200" indent="-457200" algn="just">
              <a:lnSpc>
                <a:spcPct val="150000"/>
              </a:lnSpc>
              <a:buFont typeface="Wingdings" pitchFamily="2" charset="2"/>
              <a:buChar char="ü"/>
            </a:pPr>
            <a:endParaRPr lang="es-ES_tradnl" b="1" dirty="0" smtClean="0">
              <a:latin typeface="Arial" charset="0"/>
            </a:endParaRPr>
          </a:p>
          <a:p>
            <a:pPr marL="457200" indent="-457200" algn="just">
              <a:lnSpc>
                <a:spcPct val="150000"/>
              </a:lnSpc>
            </a:pPr>
            <a:r>
              <a:rPr lang="es-ES_tradnl" b="1" dirty="0" smtClean="0">
                <a:latin typeface="Arial" charset="0"/>
              </a:rPr>
              <a:t>	</a:t>
            </a:r>
            <a:r>
              <a:rPr lang="es-ES_tradnl" sz="2000" b="1" dirty="0" smtClean="0">
                <a:latin typeface="Arial" charset="0"/>
              </a:rPr>
              <a:t>	 </a:t>
            </a:r>
          </a:p>
          <a:p>
            <a:pPr algn="just">
              <a:lnSpc>
                <a:spcPct val="150000"/>
              </a:lnSpc>
            </a:pPr>
            <a:endParaRPr lang="es-ES_tradnl" sz="2000" b="1" dirty="0" smtClean="0">
              <a:latin typeface="Arial" charset="0"/>
            </a:endParaRPr>
          </a:p>
          <a:p>
            <a:pPr algn="just">
              <a:lnSpc>
                <a:spcPct val="170000"/>
              </a:lnSpc>
            </a:pPr>
            <a:endParaRPr lang="es-ES_tradnl" b="1" dirty="0" smtClean="0">
              <a:latin typeface="Arial" charset="0"/>
            </a:endParaRPr>
          </a:p>
          <a:p>
            <a:pPr algn="just">
              <a:lnSpc>
                <a:spcPct val="170000"/>
              </a:lnSpc>
              <a:buFont typeface="Wingdings" pitchFamily="2" charset="2"/>
              <a:buChar char="§"/>
            </a:pPr>
            <a:endParaRPr lang="es-ES_tradnl" b="1" dirty="0" smtClean="0">
              <a:latin typeface="Arial"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écnico">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écnico">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12654</TotalTime>
  <Words>3460</Words>
  <Application>Microsoft Office PowerPoint</Application>
  <PresentationFormat>Presentación en pantalla (4:3)</PresentationFormat>
  <Paragraphs>460</Paragraphs>
  <Slides>62</Slides>
  <Notes>61</Notes>
  <HiddenSlides>3</HiddenSlides>
  <MMClips>0</MMClips>
  <ScaleCrop>false</ScaleCrop>
  <HeadingPairs>
    <vt:vector size="4" baseType="variant">
      <vt:variant>
        <vt:lpstr>Tema</vt:lpstr>
      </vt:variant>
      <vt:variant>
        <vt:i4>1</vt:i4>
      </vt:variant>
      <vt:variant>
        <vt:lpstr>Títulos de diapositiva</vt:lpstr>
      </vt:variant>
      <vt:variant>
        <vt:i4>62</vt:i4>
      </vt:variant>
    </vt:vector>
  </HeadingPairs>
  <TitlesOfParts>
    <vt:vector size="63" baseType="lpstr">
      <vt:lpstr>Técnico</vt:lpstr>
      <vt:lpstr>Diapositiva 1</vt:lpstr>
      <vt:lpstr>introducción</vt:lpstr>
      <vt:lpstr>introducción</vt:lpstr>
      <vt:lpstr>introducción</vt:lpstr>
      <vt:lpstr>“OMAU” / “MOUT” GENERALIDADES</vt:lpstr>
      <vt:lpstr>“OMAU” / “MOUT” GENERALIDADES</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CARACTERÍSTICAS DE LAS O.M.A.U.</vt:lpstr>
      <vt:lpstr>CLASIFICACIÓN ÁREAS URBANAS</vt:lpstr>
      <vt:lpstr>CLASIFICACIÓN ÁREAS URBANAS</vt:lpstr>
      <vt:lpstr>CLASIFICACIÓN ÁREAS URBANAS</vt:lpstr>
      <vt:lpstr>CLASIFICACIÓN ÁREAS URBANAS</vt:lpstr>
      <vt:lpstr>Clasificación de las o.m.a.u.</vt:lpstr>
      <vt:lpstr>Clasificación de las o.m.a.u.</vt:lpstr>
      <vt:lpstr>Clasificación de las o.m.a.u.</vt:lpstr>
      <vt:lpstr>Acciones nocturnas</vt:lpstr>
      <vt:lpstr>EFECTOS DE LAS ARMAS</vt:lpstr>
      <vt:lpstr>Tarea como curso </vt:lpstr>
      <vt:lpstr>Organización de las fuerzas para el combate en áreas urbanas</vt:lpstr>
      <vt:lpstr>Organización de las fuerzas para el combate en áreas urbanas</vt:lpstr>
      <vt:lpstr>Organización de las fuerzas para el combate en áreas urbanas</vt:lpstr>
      <vt:lpstr>Organización de las fuerzas para el combate en áreas urbanas</vt:lpstr>
      <vt:lpstr>Organización de las fuerzas para el combate en áreas urbanas</vt:lpstr>
      <vt:lpstr>Organización de las fuerzas para el combate en áreas urbanas</vt:lpstr>
      <vt:lpstr>Organización de las fuerzas para el combate en áreas urbanas</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ATAQUE A UN ÁREA EDIFICADA</vt:lpstr>
      <vt:lpstr>Defensa de UN ÁREA EDIFICADA</vt:lpstr>
      <vt:lpstr>Defensa de UN ÁREA EDIFICADA</vt:lpstr>
      <vt:lpstr>Defensa de UN ÁREA EDIFICADA</vt:lpstr>
      <vt:lpstr>Defensa de UN ÁREA EDIFICADA</vt:lpstr>
      <vt:lpstr>Defensa de UN ÁREA EDIFICADA</vt:lpstr>
      <vt:lpstr>Defensa de UN ÁREA EDIFICADA</vt:lpstr>
      <vt:lpstr>Defensa de UN ÁREA EDIFICADA</vt:lpstr>
      <vt:lpstr>Defensa de UN ÁREA EDIFICADA</vt:lpstr>
      <vt:lpstr>Defensa de UN ÁREA EDIFICADA</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OPERACIONES ANFIBIAS</dc:title>
  <dc:creator>17.212.039-3</dc:creator>
  <cp:lastModifiedBy>17.212.039-3</cp:lastModifiedBy>
  <cp:revision>49</cp:revision>
  <dcterms:created xsi:type="dcterms:W3CDTF">2021-02-11T00:12:36Z</dcterms:created>
  <dcterms:modified xsi:type="dcterms:W3CDTF">2021-03-17T20:24:13Z</dcterms:modified>
</cp:coreProperties>
</file>