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56" r:id="rId2"/>
    <p:sldId id="257" r:id="rId3"/>
    <p:sldId id="266" r:id="rId4"/>
    <p:sldId id="267" r:id="rId5"/>
    <p:sldId id="261" r:id="rId6"/>
    <p:sldId id="262" r:id="rId7"/>
    <p:sldId id="258" r:id="rId8"/>
    <p:sldId id="263" r:id="rId9"/>
    <p:sldId id="260" r:id="rId10"/>
    <p:sldId id="259" r:id="rId11"/>
    <p:sldId id="264" r:id="rId12"/>
    <p:sldId id="265" r:id="rId13"/>
    <p:sldId id="269" r:id="rId14"/>
    <p:sldId id="275" r:id="rId15"/>
    <p:sldId id="268" r:id="rId16"/>
    <p:sldId id="271" r:id="rId17"/>
    <p:sldId id="272" r:id="rId18"/>
    <p:sldId id="273" r:id="rId19"/>
    <p:sldId id="274" r:id="rId20"/>
    <p:sldId id="276" r:id="rId21"/>
    <p:sldId id="277" r:id="rId22"/>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48"/>
    <p:restoredTop sz="86159"/>
  </p:normalViewPr>
  <p:slideViewPr>
    <p:cSldViewPr snapToGrid="0" snapToObjects="1">
      <p:cViewPr varScale="1">
        <p:scale>
          <a:sx n="95" d="100"/>
          <a:sy n="95" d="100"/>
        </p:scale>
        <p:origin x="1184"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12-08-19</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AutoNum type="arabicPeriod"/>
            </a:pPr>
            <a:r>
              <a:rPr lang="es-CL" dirty="0"/>
              <a:t>No preciso y exacto</a:t>
            </a:r>
          </a:p>
          <a:p>
            <a:pPr marL="228600" indent="-228600">
              <a:buAutoNum type="arabicPeriod"/>
            </a:pPr>
            <a:r>
              <a:rPr lang="es-CL" dirty="0"/>
              <a:t>Preciso y exacto</a:t>
            </a:r>
          </a:p>
          <a:p>
            <a:pPr marL="228600" indent="-228600">
              <a:buAutoNum type="arabicPeriod"/>
            </a:pPr>
            <a:r>
              <a:rPr lang="es-CL" dirty="0"/>
              <a:t>No preciso ni exacto</a:t>
            </a:r>
          </a:p>
          <a:p>
            <a:pPr marL="228600" indent="-228600">
              <a:buAutoNum type="arabicPeriod"/>
            </a:pPr>
            <a:r>
              <a:rPr lang="es-CL" dirty="0"/>
              <a:t>Preciso e inexacto</a:t>
            </a:r>
          </a:p>
        </p:txBody>
      </p:sp>
      <p:sp>
        <p:nvSpPr>
          <p:cNvPr id="4" name="Marcador de número de diapositiva 3"/>
          <p:cNvSpPr>
            <a:spLocks noGrp="1"/>
          </p:cNvSpPr>
          <p:nvPr>
            <p:ph type="sldNum" sz="quarter" idx="5"/>
          </p:nvPr>
        </p:nvSpPr>
        <p:spPr/>
        <p:txBody>
          <a:bodyPr/>
          <a:lstStyle/>
          <a:p>
            <a:fld id="{7D44C302-24E5-DD44-BE0B-6DEFCFB9CF33}" type="slidenum">
              <a:rPr lang="es-CL" smtClean="0"/>
              <a:t>3</a:t>
            </a:fld>
            <a:endParaRPr lang="es-CL"/>
          </a:p>
        </p:txBody>
      </p:sp>
    </p:spTree>
    <p:extLst>
      <p:ext uri="{BB962C8B-B14F-4D97-AF65-F5344CB8AC3E}">
        <p14:creationId xmlns:p14="http://schemas.microsoft.com/office/powerpoint/2010/main" val="3729075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12/8/19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12/8/19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12/8/19</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12/8/19</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12/8/19</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12/8/19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12/8/19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12/8/19</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a:t>Mediciones </a:t>
            </a:r>
          </a:p>
        </p:txBody>
      </p:sp>
      <p:sp>
        <p:nvSpPr>
          <p:cNvPr id="3" name="Subtítulo 2"/>
          <p:cNvSpPr>
            <a:spLocks noGrp="1"/>
          </p:cNvSpPr>
          <p:nvPr>
            <p:ph type="subTitle" idx="1"/>
          </p:nvPr>
        </p:nvSpPr>
        <p:spPr/>
        <p:txBody>
          <a:bodyPr/>
          <a:lstStyle/>
          <a:p>
            <a:endParaRPr lang="es-ES"/>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Mediciones y cifras significativas</a:t>
            </a:r>
          </a:p>
        </p:txBody>
      </p:sp>
      <p:pic>
        <p:nvPicPr>
          <p:cNvPr id="5" name="Picture 2" descr="significant-digits-measurements-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483" y="2763133"/>
            <a:ext cx="5715000" cy="1238250"/>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4" descr="significant-digits-measurements-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483" y="5334276"/>
            <a:ext cx="5715000" cy="1266826"/>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a:spLocks noChangeArrowheads="1"/>
          </p:cNvSpPr>
          <p:nvPr/>
        </p:nvSpPr>
        <p:spPr bwMode="auto">
          <a:xfrm>
            <a:off x="3301289" y="1341330"/>
            <a:ext cx="5215679" cy="1231106"/>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002060"/>
                </a:solidFill>
                <a:effectLst/>
                <a:latin typeface="Arial"/>
                <a:cs typeface="Arial"/>
              </a:rPr>
              <a:t>Las cifras significativas indican la precisión de una medición. Un número con dígitos más significativos es más preciso.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002060"/>
                </a:solidFill>
                <a:effectLst/>
                <a:latin typeface="Arial"/>
                <a:cs typeface="Arial"/>
              </a:rPr>
              <a:t> </a:t>
            </a:r>
            <a:r>
              <a:rPr kumimoji="0" lang="es-ES" altLang="es-CL" sz="1600" b="1" i="0" u="none" strike="noStrike" cap="none" normalizeH="0" baseline="0" dirty="0">
                <a:ln>
                  <a:noFill/>
                </a:ln>
                <a:solidFill>
                  <a:srgbClr val="002060"/>
                </a:solidFill>
                <a:effectLst/>
                <a:latin typeface="Arial"/>
                <a:cs typeface="Arial"/>
              </a:rPr>
              <a:t>Por ejemplo, 8,00 cm es más preciso que 8,0 cm</a:t>
            </a:r>
            <a:r>
              <a:rPr kumimoji="0" lang="es-ES" altLang="es-CL" sz="1600" b="0" i="0" u="none" strike="noStrike" cap="none" normalizeH="0" baseline="0" dirty="0">
                <a:ln>
                  <a:noFill/>
                </a:ln>
                <a:solidFill>
                  <a:srgbClr val="002060"/>
                </a:solidFill>
                <a:effectLst/>
                <a:latin typeface="Arial"/>
                <a:cs typeface="Arial"/>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002060"/>
                </a:solidFill>
                <a:effectLst/>
                <a:latin typeface="Comic Sans MS" panose="030F0702030302020204" pitchFamily="66" charset="0"/>
              </a:rPr>
              <a:t> </a:t>
            </a:r>
          </a:p>
        </p:txBody>
      </p:sp>
      <p:sp>
        <p:nvSpPr>
          <p:cNvPr id="8" name="Rectangle 8"/>
          <p:cNvSpPr>
            <a:spLocks noChangeArrowheads="1"/>
          </p:cNvSpPr>
          <p:nvPr/>
        </p:nvSpPr>
        <p:spPr bwMode="auto">
          <a:xfrm>
            <a:off x="3442268" y="4497093"/>
            <a:ext cx="5074700" cy="492443"/>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FF0000"/>
                </a:solidFill>
                <a:effectLst/>
                <a:latin typeface="Arial"/>
                <a:cs typeface="Arial"/>
              </a:rPr>
              <a:t>Al registrar una medición, incluimos todos los dígitos conocidos </a:t>
            </a:r>
            <a:r>
              <a:rPr kumimoji="0" lang="es-ES" altLang="es-CL" sz="1600" b="1" i="0" u="none" strike="noStrike" cap="none" normalizeH="0" baseline="0" dirty="0">
                <a:ln>
                  <a:noFill/>
                </a:ln>
                <a:solidFill>
                  <a:schemeClr val="accent6">
                    <a:lumMod val="75000"/>
                  </a:schemeClr>
                </a:solidFill>
                <a:effectLst/>
                <a:latin typeface="Arial"/>
                <a:cs typeface="Arial"/>
              </a:rPr>
              <a:t>más un dígito estimado final</a:t>
            </a:r>
            <a:r>
              <a:rPr kumimoji="0" lang="es-ES" altLang="es-CL" sz="1600" b="0" i="0" u="none" strike="noStrike" cap="none" normalizeH="0" baseline="0" dirty="0">
                <a:ln>
                  <a:noFill/>
                </a:ln>
                <a:solidFill>
                  <a:schemeClr val="accent6">
                    <a:lumMod val="75000"/>
                  </a:schemeClr>
                </a:solidFill>
                <a:effectLst/>
                <a:latin typeface="Arial"/>
                <a:cs typeface="Arial"/>
              </a:rPr>
              <a:t>. </a:t>
            </a:r>
          </a:p>
        </p:txBody>
      </p:sp>
    </p:spTree>
    <p:extLst>
      <p:ext uri="{BB962C8B-B14F-4D97-AF65-F5344CB8AC3E}">
        <p14:creationId xmlns:p14="http://schemas.microsoft.com/office/powerpoint/2010/main" val="225399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68901"/>
            <a:ext cx="8229600" cy="1143000"/>
          </a:xfrm>
        </p:spPr>
        <p:txBody>
          <a:bodyPr/>
          <a:lstStyle/>
          <a:p>
            <a:r>
              <a:rPr lang="es-ES" dirty="0"/>
              <a:t>Precisión y exactitud</a:t>
            </a:r>
          </a:p>
        </p:txBody>
      </p:sp>
      <p:sp>
        <p:nvSpPr>
          <p:cNvPr id="4" name="Rectángulo 3"/>
          <p:cNvSpPr/>
          <p:nvPr/>
        </p:nvSpPr>
        <p:spPr>
          <a:xfrm>
            <a:off x="288169" y="1475781"/>
            <a:ext cx="4177104" cy="3970318"/>
          </a:xfrm>
          <a:prstGeom prst="rect">
            <a:avLst/>
          </a:prstGeom>
        </p:spPr>
        <p:txBody>
          <a:bodyPr wrap="square">
            <a:spAutoFit/>
          </a:bodyPr>
          <a:lstStyle/>
          <a:p>
            <a:endParaRPr lang="es-ES_tradnl" dirty="0"/>
          </a:p>
          <a:p>
            <a:pPr algn="just"/>
            <a:r>
              <a:rPr lang="es-ES_tradnl" dirty="0"/>
              <a:t>La </a:t>
            </a:r>
            <a:r>
              <a:rPr lang="es-ES_tradnl" b="1" dirty="0">
                <a:solidFill>
                  <a:srgbClr val="FF6600"/>
                </a:solidFill>
              </a:rPr>
              <a:t>exactitud </a:t>
            </a:r>
            <a:r>
              <a:rPr lang="es-ES_tradnl" dirty="0"/>
              <a:t>de una medición hace referencia a su </a:t>
            </a:r>
            <a:r>
              <a:rPr lang="es-ES_tradnl" b="1" dirty="0"/>
              <a:t>cercanía al valor que pretende medir.</a:t>
            </a:r>
          </a:p>
          <a:p>
            <a:endParaRPr lang="es-ES_tradnl" dirty="0"/>
          </a:p>
          <a:p>
            <a:pPr algn="just"/>
            <a:r>
              <a:rPr lang="es-ES_tradnl" dirty="0"/>
              <a:t>La </a:t>
            </a:r>
            <a:r>
              <a:rPr lang="es-ES_tradnl" b="1" dirty="0">
                <a:solidFill>
                  <a:srgbClr val="FF6600"/>
                </a:solidFill>
              </a:rPr>
              <a:t>precisión</a:t>
            </a:r>
            <a:r>
              <a:rPr lang="es-ES_tradnl" dirty="0"/>
              <a:t> está asociada al </a:t>
            </a:r>
            <a:r>
              <a:rPr lang="es-ES_tradnl" b="1" dirty="0"/>
              <a:t>número de cifras decimales utilizadas para expresar lo medido.</a:t>
            </a:r>
          </a:p>
          <a:p>
            <a:endParaRPr lang="es-ES_tradnl" dirty="0"/>
          </a:p>
          <a:p>
            <a:pPr algn="just"/>
            <a:r>
              <a:rPr lang="es-ES_tradnl" dirty="0"/>
              <a:t>Un instrumento </a:t>
            </a:r>
            <a:r>
              <a:rPr lang="es-ES_tradnl" b="1" dirty="0"/>
              <a:t>inexacto</a:t>
            </a:r>
            <a:r>
              <a:rPr lang="es-ES_tradnl" dirty="0"/>
              <a:t> nos entrega resultados sesgados, "desplazados"; uno </a:t>
            </a:r>
            <a:r>
              <a:rPr lang="es-ES_tradnl" b="1" dirty="0"/>
              <a:t>impreciso,</a:t>
            </a:r>
            <a:r>
              <a:rPr lang="es-ES_tradnl" dirty="0"/>
              <a:t> resultados "ambiguos", "difusos".</a:t>
            </a:r>
          </a:p>
          <a:p>
            <a:endParaRPr lang="es-ES_tradnl" dirty="0"/>
          </a:p>
        </p:txBody>
      </p:sp>
      <p:pic>
        <p:nvPicPr>
          <p:cNvPr id="5" name="Imagen 4"/>
          <p:cNvPicPr>
            <a:picLocks noChangeAspect="1"/>
          </p:cNvPicPr>
          <p:nvPr/>
        </p:nvPicPr>
        <p:blipFill>
          <a:blip r:embed="rId3"/>
          <a:stretch>
            <a:fillRect/>
          </a:stretch>
        </p:blipFill>
        <p:spPr>
          <a:xfrm>
            <a:off x="4673600" y="1475781"/>
            <a:ext cx="4013200" cy="4025900"/>
          </a:xfrm>
          <a:prstGeom prst="rect">
            <a:avLst/>
          </a:prstGeom>
        </p:spPr>
      </p:pic>
    </p:spTree>
    <p:extLst>
      <p:ext uri="{BB962C8B-B14F-4D97-AF65-F5344CB8AC3E}">
        <p14:creationId xmlns:p14="http://schemas.microsoft.com/office/powerpoint/2010/main" val="337141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39590" y="546233"/>
            <a:ext cx="4572000" cy="3788858"/>
          </a:xfrm>
          <a:prstGeom prst="rect">
            <a:avLst/>
          </a:prstGeom>
        </p:spPr>
        <p:txBody>
          <a:bodyPr>
            <a:spAutoFit/>
          </a:bodyPr>
          <a:lstStyle/>
          <a:p>
            <a:pPr algn="just">
              <a:lnSpc>
                <a:spcPct val="150000"/>
              </a:lnSpc>
            </a:pPr>
            <a:r>
              <a:rPr lang="es-ES_tradnl" dirty="0"/>
              <a:t>Así, por ejemplo, una pesa es exacta si nos entrega el peso correcto, sin agregarle ni quitarle. Asimismo, es más precisa en la medida que el aparato usado es capaz de detectar diferencias de peso más pequeñas.</a:t>
            </a:r>
          </a:p>
          <a:p>
            <a:pPr algn="just">
              <a:lnSpc>
                <a:spcPct val="150000"/>
              </a:lnSpc>
            </a:pPr>
            <a:endParaRPr lang="es-ES_tradnl" dirty="0"/>
          </a:p>
          <a:p>
            <a:pPr algn="just">
              <a:lnSpc>
                <a:spcPct val="150000"/>
              </a:lnSpc>
            </a:pPr>
            <a:r>
              <a:rPr lang="es-ES_tradnl" dirty="0"/>
              <a:t>La exactitud y precisión exigibles a una medición, dependerán de los objetivos del estudio que la utiliza.</a:t>
            </a:r>
            <a:endParaRPr lang="es-ES" dirty="0"/>
          </a:p>
        </p:txBody>
      </p:sp>
    </p:spTree>
    <p:extLst>
      <p:ext uri="{BB962C8B-B14F-4D97-AF65-F5344CB8AC3E}">
        <p14:creationId xmlns:p14="http://schemas.microsoft.com/office/powerpoint/2010/main" val="4274028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0903"/>
            <a:ext cx="8229600" cy="1143000"/>
          </a:xfrm>
        </p:spPr>
        <p:txBody>
          <a:bodyPr/>
          <a:lstStyle/>
          <a:p>
            <a:r>
              <a:rPr lang="es-ES" dirty="0"/>
              <a:t>Aproximación y redondeo</a:t>
            </a:r>
          </a:p>
        </p:txBody>
      </p:sp>
      <p:sp>
        <p:nvSpPr>
          <p:cNvPr id="4" name="Rectángulo 3"/>
          <p:cNvSpPr/>
          <p:nvPr/>
        </p:nvSpPr>
        <p:spPr>
          <a:xfrm>
            <a:off x="266821" y="1173903"/>
            <a:ext cx="8783049" cy="5170646"/>
          </a:xfrm>
          <a:prstGeom prst="rect">
            <a:avLst/>
          </a:prstGeom>
        </p:spPr>
        <p:txBody>
          <a:bodyPr wrap="square">
            <a:spAutoFit/>
          </a:bodyPr>
          <a:lstStyle/>
          <a:p>
            <a:pPr algn="just">
              <a:lnSpc>
                <a:spcPct val="150000"/>
              </a:lnSpc>
            </a:pPr>
            <a:r>
              <a:rPr lang="es-ES_tradnl" sz="1600" dirty="0"/>
              <a:t>Redondeo es el proceso mediante el cual se eliminan decimales poco significativos a un número decimal. Las reglas del redondeo se aplican al decimal situado en la siguiente posición al número de decimales que se quiere transformar; es decir, si tenemos un número de 3 decimales y queremos redondear a 2, se aplicarán las reglas de redondeo:</a:t>
            </a:r>
          </a:p>
          <a:p>
            <a:pPr marL="285750" indent="-285750" algn="just">
              <a:lnSpc>
                <a:spcPct val="150000"/>
              </a:lnSpc>
              <a:buFont typeface="Arial" panose="020B0604020202020204" pitchFamily="34" charset="0"/>
              <a:buChar char="•"/>
            </a:pPr>
            <a:r>
              <a:rPr lang="es-ES_tradnl" sz="1600" dirty="0"/>
              <a:t>Dígito menor que 5: Si el siguiente decimal es menor que 5, el anterior no se modifica.</a:t>
            </a:r>
          </a:p>
          <a:p>
            <a:pPr algn="just">
              <a:lnSpc>
                <a:spcPct val="150000"/>
              </a:lnSpc>
            </a:pPr>
            <a:r>
              <a:rPr lang="es-ES_tradnl" sz="1600" dirty="0">
                <a:solidFill>
                  <a:schemeClr val="accent5">
                    <a:lumMod val="50000"/>
                  </a:schemeClr>
                </a:solidFill>
              </a:rPr>
              <a:t>Ejemplo: 12,612. Redondeando a 2 decimales deberemos tener en cuenta el tercer decimal: 12,612 = 12,61.</a:t>
            </a:r>
          </a:p>
          <a:p>
            <a:pPr marL="285750" indent="-285750" algn="just">
              <a:lnSpc>
                <a:spcPct val="150000"/>
              </a:lnSpc>
              <a:buFont typeface="Arial" panose="020B0604020202020204" pitchFamily="34" charset="0"/>
              <a:buChar char="•"/>
            </a:pPr>
            <a:r>
              <a:rPr lang="es-ES_tradnl" sz="1600" dirty="0"/>
              <a:t>Dígito mayor que 5: Si el siguiente decimal es mayor o igual que 5, el anterior se incrementa en una unidad.</a:t>
            </a:r>
          </a:p>
          <a:p>
            <a:pPr algn="just">
              <a:lnSpc>
                <a:spcPct val="150000"/>
              </a:lnSpc>
            </a:pPr>
            <a:r>
              <a:rPr lang="es-ES_tradnl" sz="1600" dirty="0">
                <a:solidFill>
                  <a:srgbClr val="FF6600"/>
                </a:solidFill>
              </a:rPr>
              <a:t>Ejemplo: 12,618. Redondeando a 2 decimales deberemos tener en cuenta el tercer decimal: 12,618 = 12,62.</a:t>
            </a:r>
          </a:p>
          <a:p>
            <a:pPr algn="just">
              <a:lnSpc>
                <a:spcPct val="150000"/>
              </a:lnSpc>
            </a:pPr>
            <a:r>
              <a:rPr lang="es-ES_tradnl" sz="1600" dirty="0">
                <a:solidFill>
                  <a:srgbClr val="FF6600"/>
                </a:solidFill>
              </a:rPr>
              <a:t>Ejemplo: 12,615. Redondeando a 2 decimales deberemos tener en cuenta el tercer decimal: 12,615= 12,62.</a:t>
            </a:r>
          </a:p>
          <a:p>
            <a:pPr algn="just"/>
            <a:endParaRPr lang="es-ES_tradnl" dirty="0"/>
          </a:p>
        </p:txBody>
      </p:sp>
    </p:spTree>
    <p:extLst>
      <p:ext uri="{BB962C8B-B14F-4D97-AF65-F5344CB8AC3E}">
        <p14:creationId xmlns:p14="http://schemas.microsoft.com/office/powerpoint/2010/main" val="1508363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698049" y="3728790"/>
            <a:ext cx="2134785" cy="646331"/>
          </a:xfrm>
          <a:prstGeom prst="rect">
            <a:avLst/>
          </a:prstGeom>
          <a:solidFill>
            <a:schemeClr val="bg1"/>
          </a:solidFill>
        </p:spPr>
        <p:txBody>
          <a:bodyPr wrap="square" rtlCol="0">
            <a:spAutoFit/>
          </a:bodyPr>
          <a:lstStyle/>
          <a:p>
            <a:r>
              <a:rPr lang="es-ES" sz="3600" b="1" dirty="0">
                <a:latin typeface="Arial"/>
                <a:cs typeface="Arial"/>
              </a:rPr>
              <a:t>3,214 in</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in</a:t>
            </a:r>
          </a:p>
        </p:txBody>
      </p:sp>
      <p:sp>
        <p:nvSpPr>
          <p:cNvPr id="12" name="CuadroTexto 11"/>
          <p:cNvSpPr txBox="1"/>
          <p:nvPr/>
        </p:nvSpPr>
        <p:spPr>
          <a:xfrm>
            <a:off x="5197523" y="2852893"/>
            <a:ext cx="2134785" cy="646331"/>
          </a:xfrm>
          <a:prstGeom prst="rect">
            <a:avLst/>
          </a:prstGeom>
          <a:solidFill>
            <a:schemeClr val="bg1"/>
          </a:solidFill>
        </p:spPr>
        <p:txBody>
          <a:bodyPr wrap="square" rtlCol="0">
            <a:spAutoFit/>
          </a:bodyPr>
          <a:lstStyle/>
          <a:p>
            <a:r>
              <a:rPr lang="es-ES" sz="3600" b="1" dirty="0">
                <a:latin typeface="Arial"/>
                <a:cs typeface="Arial"/>
              </a:rPr>
              <a:t>?</a:t>
            </a:r>
          </a:p>
        </p:txBody>
      </p:sp>
      <p:sp>
        <p:nvSpPr>
          <p:cNvPr id="13" name="CuadroTexto 12"/>
          <p:cNvSpPr txBox="1"/>
          <p:nvPr/>
        </p:nvSpPr>
        <p:spPr>
          <a:xfrm>
            <a:off x="809331" y="1326256"/>
            <a:ext cx="652297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1984" y="3517333"/>
            <a:ext cx="3434292" cy="2549962"/>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ángulo 4"/>
          <p:cNvSpPr/>
          <p:nvPr/>
        </p:nvSpPr>
        <p:spPr>
          <a:xfrm>
            <a:off x="265701" y="2610370"/>
            <a:ext cx="6737742" cy="461665"/>
          </a:xfrm>
          <a:prstGeom prst="rect">
            <a:avLst/>
          </a:prstGeom>
        </p:spPr>
        <p:txBody>
          <a:bodyPr wrap="none">
            <a:spAutoFit/>
          </a:bodyPr>
          <a:lstStyle/>
          <a:p>
            <a:r>
              <a:rPr lang="es-CL" sz="2400" b="1" dirty="0">
                <a:solidFill>
                  <a:srgbClr val="002060"/>
                </a:solidFill>
                <a:latin typeface="Comic Sans MS" panose="030F0702030302020204" pitchFamily="66" charset="0"/>
              </a:rPr>
              <a:t>Tipos de errores cometidos en una medición</a:t>
            </a:r>
            <a:endParaRPr lang="es-CL" sz="2400" b="1" i="1" dirty="0">
              <a:solidFill>
                <a:schemeClr val="accent2">
                  <a:lumMod val="75000"/>
                </a:schemeClr>
              </a:solidFill>
              <a:latin typeface="Comic Sans MS" panose="030F0702030302020204" pitchFamily="66" charset="0"/>
            </a:endParaRPr>
          </a:p>
        </p:txBody>
      </p:sp>
      <p:sp>
        <p:nvSpPr>
          <p:cNvPr id="6" name="Rectángulo 5"/>
          <p:cNvSpPr/>
          <p:nvPr/>
        </p:nvSpPr>
        <p:spPr>
          <a:xfrm>
            <a:off x="265701" y="2025075"/>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pic>
        <p:nvPicPr>
          <p:cNvPr id="7" name="Picture 2" descr="measurement-err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803" y="3437535"/>
            <a:ext cx="4769557" cy="280835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instrumental</a:t>
            </a:r>
          </a:p>
        </p:txBody>
      </p:sp>
      <p:pic>
        <p:nvPicPr>
          <p:cNvPr id="4" name="Imagen 3"/>
          <p:cNvPicPr>
            <a:picLocks noChangeAspect="1"/>
          </p:cNvPicPr>
          <p:nvPr/>
        </p:nvPicPr>
        <p:blipFill>
          <a:blip r:embed="rId2"/>
          <a:stretch>
            <a:fillRect/>
          </a:stretch>
        </p:blipFill>
        <p:spPr>
          <a:xfrm>
            <a:off x="457200" y="1145661"/>
            <a:ext cx="3084466" cy="2124854"/>
          </a:xfrm>
          <a:prstGeom prst="rect">
            <a:avLst/>
          </a:prstGeom>
        </p:spPr>
      </p:pic>
      <p:pic>
        <p:nvPicPr>
          <p:cNvPr id="5" name="Imagen 4"/>
          <p:cNvPicPr>
            <a:picLocks noChangeAspect="1"/>
          </p:cNvPicPr>
          <p:nvPr/>
        </p:nvPicPr>
        <p:blipFill>
          <a:blip r:embed="rId3"/>
          <a:stretch>
            <a:fillRect/>
          </a:stretch>
        </p:blipFill>
        <p:spPr>
          <a:xfrm>
            <a:off x="5699038" y="1300247"/>
            <a:ext cx="2723041" cy="2723041"/>
          </a:xfrm>
          <a:prstGeom prst="rect">
            <a:avLst/>
          </a:prstGeom>
        </p:spPr>
      </p:pic>
      <p:pic>
        <p:nvPicPr>
          <p:cNvPr id="6" name="Imagen 5"/>
          <p:cNvPicPr>
            <a:picLocks noChangeAspect="1"/>
          </p:cNvPicPr>
          <p:nvPr/>
        </p:nvPicPr>
        <p:blipFill>
          <a:blip r:embed="rId4"/>
          <a:stretch>
            <a:fillRect/>
          </a:stretch>
        </p:blipFill>
        <p:spPr>
          <a:xfrm>
            <a:off x="243253" y="3585743"/>
            <a:ext cx="5144379" cy="2679364"/>
          </a:xfrm>
          <a:prstGeom prst="rect">
            <a:avLst/>
          </a:prstGeom>
        </p:spPr>
      </p:pic>
    </p:spTree>
    <p:extLst>
      <p:ext uri="{BB962C8B-B14F-4D97-AF65-F5344CB8AC3E}">
        <p14:creationId xmlns:p14="http://schemas.microsoft.com/office/powerpoint/2010/main" val="3850627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Apreciación de un instrumento</a:t>
            </a:r>
          </a:p>
        </p:txBody>
      </p:sp>
      <p:pic>
        <p:nvPicPr>
          <p:cNvPr id="4" name="Imagen 3"/>
          <p:cNvPicPr>
            <a:picLocks noChangeAspect="1"/>
          </p:cNvPicPr>
          <p:nvPr/>
        </p:nvPicPr>
        <p:blipFill>
          <a:blip r:embed="rId2"/>
          <a:stretch>
            <a:fillRect/>
          </a:stretch>
        </p:blipFill>
        <p:spPr>
          <a:xfrm>
            <a:off x="609600" y="1417638"/>
            <a:ext cx="7924800" cy="2806700"/>
          </a:xfrm>
          <a:prstGeom prst="rect">
            <a:avLst/>
          </a:prstGeom>
        </p:spPr>
      </p:pic>
      <p:sp>
        <p:nvSpPr>
          <p:cNvPr id="5" name="Rectángulo 4"/>
          <p:cNvSpPr/>
          <p:nvPr/>
        </p:nvSpPr>
        <p:spPr>
          <a:xfrm>
            <a:off x="845160" y="4589456"/>
            <a:ext cx="7490368" cy="646331"/>
          </a:xfrm>
          <a:prstGeom prst="rect">
            <a:avLst/>
          </a:prstGeom>
        </p:spPr>
        <p:txBody>
          <a:bodyPr wrap="square">
            <a:spAutoFit/>
          </a:bodyPr>
          <a:lstStyle/>
          <a:p>
            <a:r>
              <a:rPr lang="es-ES_tradnl" dirty="0">
                <a:latin typeface="Arial"/>
                <a:cs typeface="Arial"/>
              </a:rPr>
              <a:t>La apreciación es la menor variación de la medida que se puede registrar con un instrumento.</a:t>
            </a:r>
            <a:endParaRPr lang="es-ES" dirty="0">
              <a:latin typeface="Arial"/>
              <a:cs typeface="Arial"/>
            </a:endParaRPr>
          </a:p>
        </p:txBody>
      </p:sp>
    </p:spTree>
    <p:extLst>
      <p:ext uri="{BB962C8B-B14F-4D97-AF65-F5344CB8AC3E}">
        <p14:creationId xmlns:p14="http://schemas.microsoft.com/office/powerpoint/2010/main" val="2393174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64879" y="629640"/>
            <a:ext cx="8162761" cy="1477328"/>
          </a:xfrm>
          <a:prstGeom prst="rect">
            <a:avLst/>
          </a:prstGeom>
        </p:spPr>
        <p:txBody>
          <a:bodyPr wrap="square">
            <a:spAutoFit/>
          </a:bodyPr>
          <a:lstStyle/>
          <a:p>
            <a:r>
              <a:rPr lang="es-ES_tradnl" dirty="0"/>
              <a:t>La estimación es un proceso que realiza el observador, dónde éste evalúa qué fracción de la apreciación del instrumento le corresponde a una medida.</a:t>
            </a:r>
          </a:p>
          <a:p>
            <a:endParaRPr lang="es-ES_tradnl" dirty="0"/>
          </a:p>
          <a:p>
            <a:r>
              <a:rPr lang="es-ES_tradnl" dirty="0"/>
              <a:t>Si la medida queda entre dos divisiones, como en el caso de la siguiente imagen:</a:t>
            </a:r>
          </a:p>
          <a:p>
            <a:endParaRPr lang="es-ES_tradnl" dirty="0"/>
          </a:p>
        </p:txBody>
      </p:sp>
      <p:pic>
        <p:nvPicPr>
          <p:cNvPr id="5" name="Imagen 4"/>
          <p:cNvPicPr>
            <a:picLocks noChangeAspect="1"/>
          </p:cNvPicPr>
          <p:nvPr/>
        </p:nvPicPr>
        <p:blipFill>
          <a:blip r:embed="rId2"/>
          <a:stretch>
            <a:fillRect/>
          </a:stretch>
        </p:blipFill>
        <p:spPr>
          <a:xfrm>
            <a:off x="606885" y="2483523"/>
            <a:ext cx="3111269" cy="3111269"/>
          </a:xfrm>
          <a:prstGeom prst="rect">
            <a:avLst/>
          </a:prstGeom>
        </p:spPr>
      </p:pic>
      <p:sp>
        <p:nvSpPr>
          <p:cNvPr id="7" name="CuadroTexto 6"/>
          <p:cNvSpPr txBox="1"/>
          <p:nvPr/>
        </p:nvSpPr>
        <p:spPr>
          <a:xfrm>
            <a:off x="4915482" y="2374052"/>
            <a:ext cx="1569961" cy="461665"/>
          </a:xfrm>
          <a:prstGeom prst="rect">
            <a:avLst/>
          </a:prstGeom>
          <a:noFill/>
        </p:spPr>
        <p:txBody>
          <a:bodyPr wrap="none" rtlCol="0">
            <a:spAutoFit/>
          </a:bodyPr>
          <a:lstStyle/>
          <a:p>
            <a:r>
              <a:rPr lang="es-ES" sz="2400" b="1" dirty="0">
                <a:solidFill>
                  <a:srgbClr val="FF6600"/>
                </a:solidFill>
                <a:latin typeface="Arial"/>
                <a:cs typeface="Arial"/>
              </a:rPr>
              <a:t>Lectura ?</a:t>
            </a:r>
          </a:p>
        </p:txBody>
      </p:sp>
    </p:spTree>
    <p:extLst>
      <p:ext uri="{BB962C8B-B14F-4D97-AF65-F5344CB8AC3E}">
        <p14:creationId xmlns:p14="http://schemas.microsoft.com/office/powerpoint/2010/main" val="1422684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743" y="333671"/>
            <a:ext cx="8145030" cy="2031325"/>
          </a:xfrm>
          <a:prstGeom prst="rect">
            <a:avLst/>
          </a:prstGeom>
        </p:spPr>
        <p:txBody>
          <a:bodyPr wrap="square">
            <a:spAutoFit/>
          </a:bodyPr>
          <a:lstStyle/>
          <a:p>
            <a:pPr algn="just"/>
            <a:r>
              <a:rPr lang="es-ES_tradnl" dirty="0"/>
              <a:t>Este proceso por el cual la persona que realiza la medida, dividiendo a "ojo" el intervalo graduado se denomina estimar la medida. De esta forma podemos decir que todas las medidas tienen un margen de incertidumbre, ya que va a depender del instrumento y del observador.</a:t>
            </a:r>
          </a:p>
          <a:p>
            <a:pPr algn="just"/>
            <a:endParaRPr lang="es-ES_tradnl" dirty="0"/>
          </a:p>
          <a:p>
            <a:pPr algn="just"/>
            <a:r>
              <a:rPr lang="es-ES_tradnl" dirty="0"/>
              <a:t>El margen de incertidumbre de una medida "M" se expresa como "</a:t>
            </a:r>
            <a:r>
              <a:rPr lang="es-ES_tradnl" dirty="0" err="1"/>
              <a:t>δM</a:t>
            </a:r>
            <a:r>
              <a:rPr lang="es-ES_tradnl" dirty="0"/>
              <a:t>”</a:t>
            </a:r>
          </a:p>
          <a:p>
            <a:pPr algn="just"/>
            <a:endParaRPr lang="es-ES_tradnl" dirty="0"/>
          </a:p>
        </p:txBody>
      </p:sp>
      <p:sp>
        <p:nvSpPr>
          <p:cNvPr id="7" name="Rectángulo 6"/>
          <p:cNvSpPr/>
          <p:nvPr/>
        </p:nvSpPr>
        <p:spPr>
          <a:xfrm>
            <a:off x="2798856" y="2386967"/>
            <a:ext cx="3866163" cy="584776"/>
          </a:xfrm>
          <a:prstGeom prst="rect">
            <a:avLst/>
          </a:prstGeom>
        </p:spPr>
        <p:txBody>
          <a:bodyPr wrap="none">
            <a:spAutoFit/>
          </a:bodyPr>
          <a:lstStyle/>
          <a:p>
            <a:r>
              <a:rPr lang="es-ES_tradnl" sz="3200" b="1" dirty="0" err="1">
                <a:latin typeface="Arial"/>
                <a:cs typeface="Arial"/>
              </a:rPr>
              <a:t>δM</a:t>
            </a:r>
            <a:r>
              <a:rPr lang="es-ES_tradnl" sz="3200" b="1" dirty="0">
                <a:latin typeface="Arial"/>
                <a:cs typeface="Arial"/>
              </a:rPr>
              <a:t> = apreciación/2</a:t>
            </a:r>
            <a:endParaRPr lang="es-ES" sz="3200" b="1" dirty="0">
              <a:latin typeface="Arial"/>
              <a:cs typeface="Arial"/>
            </a:endParaRPr>
          </a:p>
        </p:txBody>
      </p:sp>
      <p:sp>
        <p:nvSpPr>
          <p:cNvPr id="8" name="Rectángulo 7"/>
          <p:cNvSpPr/>
          <p:nvPr/>
        </p:nvSpPr>
        <p:spPr>
          <a:xfrm>
            <a:off x="508820" y="3399282"/>
            <a:ext cx="4220552" cy="369332"/>
          </a:xfrm>
          <a:prstGeom prst="rect">
            <a:avLst/>
          </a:prstGeom>
        </p:spPr>
        <p:txBody>
          <a:bodyPr wrap="square">
            <a:spAutoFit/>
          </a:bodyPr>
          <a:lstStyle/>
          <a:p>
            <a:pPr lvl="0" algn="just"/>
            <a:r>
              <a:rPr lang="es-ES_tradnl" dirty="0">
                <a:solidFill>
                  <a:prstClr val="black"/>
                </a:solidFill>
              </a:rPr>
              <a:t>En este ejemplo:  (P ± </a:t>
            </a:r>
            <a:r>
              <a:rPr lang="es-ES_tradnl" dirty="0" err="1">
                <a:solidFill>
                  <a:prstClr val="black"/>
                </a:solidFill>
              </a:rPr>
              <a:t>δP</a:t>
            </a:r>
            <a:r>
              <a:rPr lang="es-ES_tradnl" dirty="0">
                <a:solidFill>
                  <a:prstClr val="black"/>
                </a:solidFill>
              </a:rPr>
              <a:t>) PSI</a:t>
            </a:r>
          </a:p>
        </p:txBody>
      </p:sp>
      <p:pic>
        <p:nvPicPr>
          <p:cNvPr id="9" name="Imagen 8"/>
          <p:cNvPicPr>
            <a:picLocks noChangeAspect="1"/>
          </p:cNvPicPr>
          <p:nvPr/>
        </p:nvPicPr>
        <p:blipFill>
          <a:blip r:embed="rId2"/>
          <a:stretch>
            <a:fillRect/>
          </a:stretch>
        </p:blipFill>
        <p:spPr>
          <a:xfrm>
            <a:off x="968157" y="4114882"/>
            <a:ext cx="2009596" cy="2009596"/>
          </a:xfrm>
          <a:prstGeom prst="rect">
            <a:avLst/>
          </a:prstGeom>
        </p:spPr>
      </p:pic>
    </p:spTree>
    <p:extLst>
      <p:ext uri="{BB962C8B-B14F-4D97-AF65-F5344CB8AC3E}">
        <p14:creationId xmlns:p14="http://schemas.microsoft.com/office/powerpoint/2010/main" val="2101603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733491" y="760866"/>
            <a:ext cx="7444382" cy="1200329"/>
          </a:xfrm>
          <a:prstGeom prst="rect">
            <a:avLst/>
          </a:prstGeom>
        </p:spPr>
        <p:txBody>
          <a:bodyPr wrap="square">
            <a:spAutoFit/>
          </a:bodyPr>
          <a:lstStyle/>
          <a:p>
            <a:pPr lvl="0" algn="just"/>
            <a:r>
              <a:rPr lang="es-ES_tradnl" dirty="0">
                <a:solidFill>
                  <a:prstClr val="black"/>
                </a:solidFill>
              </a:rPr>
              <a:t>La incertidumbre o error de una medida, </a:t>
            </a:r>
            <a:r>
              <a:rPr lang="es-ES_tradnl" dirty="0" err="1">
                <a:solidFill>
                  <a:prstClr val="black"/>
                </a:solidFill>
              </a:rPr>
              <a:t>δM</a:t>
            </a:r>
            <a:r>
              <a:rPr lang="es-ES_tradnl" dirty="0">
                <a:solidFill>
                  <a:prstClr val="black"/>
                </a:solidFill>
              </a:rPr>
              <a:t>, coincide generalmente con la estimación de la medida o a veces con la apreciación del instrumento. Por tanto, siempre que realicemos una medición debemos informar la incertidumbre de la misma.</a:t>
            </a:r>
          </a:p>
        </p:txBody>
      </p:sp>
      <p:sp>
        <p:nvSpPr>
          <p:cNvPr id="5" name="Rectángulo 4"/>
          <p:cNvSpPr/>
          <p:nvPr/>
        </p:nvSpPr>
        <p:spPr>
          <a:xfrm>
            <a:off x="1093543" y="2106444"/>
            <a:ext cx="6558844" cy="461665"/>
          </a:xfrm>
          <a:prstGeom prst="rect">
            <a:avLst/>
          </a:prstGeom>
        </p:spPr>
        <p:txBody>
          <a:bodyPr wrap="square">
            <a:spAutoFit/>
          </a:bodyPr>
          <a:lstStyle/>
          <a:p>
            <a:pPr algn="just"/>
            <a:r>
              <a:rPr lang="es-CL" sz="2400" b="1" dirty="0">
                <a:solidFill>
                  <a:srgbClr val="7030A0"/>
                </a:solidFill>
                <a:latin typeface="Comic Sans MS" panose="030F0702030302020204" pitchFamily="66" charset="0"/>
              </a:rPr>
              <a:t>X = ( valor mas probable ± Error ) unidad</a:t>
            </a:r>
            <a:endParaRPr lang="es-CL" sz="2400" b="1" i="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348752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Ejemplos</a:t>
            </a:r>
          </a:p>
        </p:txBody>
      </p:sp>
      <p:pic>
        <p:nvPicPr>
          <p:cNvPr id="4" name="Imagen 3"/>
          <p:cNvPicPr>
            <a:picLocks noChangeAspect="1"/>
          </p:cNvPicPr>
          <p:nvPr/>
        </p:nvPicPr>
        <p:blipFill>
          <a:blip r:embed="rId2"/>
          <a:stretch>
            <a:fillRect/>
          </a:stretch>
        </p:blipFill>
        <p:spPr>
          <a:xfrm>
            <a:off x="457200" y="1417638"/>
            <a:ext cx="3575428" cy="4893868"/>
          </a:xfrm>
          <a:prstGeom prst="rect">
            <a:avLst/>
          </a:prstGeom>
        </p:spPr>
      </p:pic>
    </p:spTree>
    <p:extLst>
      <p:ext uri="{BB962C8B-B14F-4D97-AF65-F5344CB8AC3E}">
        <p14:creationId xmlns:p14="http://schemas.microsoft.com/office/powerpoint/2010/main" val="3311232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52524" y="753166"/>
            <a:ext cx="7135674" cy="1546063"/>
          </a:xfrm>
          <a:prstGeom prst="rect">
            <a:avLst/>
          </a:prstGeom>
        </p:spPr>
      </p:pic>
      <p:pic>
        <p:nvPicPr>
          <p:cNvPr id="5" name="Imagen 4"/>
          <p:cNvPicPr>
            <a:picLocks noChangeAspect="1"/>
          </p:cNvPicPr>
          <p:nvPr/>
        </p:nvPicPr>
        <p:blipFill>
          <a:blip r:embed="rId3"/>
          <a:stretch>
            <a:fillRect/>
          </a:stretch>
        </p:blipFill>
        <p:spPr>
          <a:xfrm>
            <a:off x="794843" y="2838701"/>
            <a:ext cx="6309730" cy="3533449"/>
          </a:xfrm>
          <a:prstGeom prst="rect">
            <a:avLst/>
          </a:prstGeom>
        </p:spPr>
      </p:pic>
    </p:spTree>
    <p:extLst>
      <p:ext uri="{BB962C8B-B14F-4D97-AF65-F5344CB8AC3E}">
        <p14:creationId xmlns:p14="http://schemas.microsoft.com/office/powerpoint/2010/main" val="385452628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800</Words>
  <Application>Microsoft Macintosh PowerPoint</Application>
  <PresentationFormat>Presentación en pantalla (4:3)</PresentationFormat>
  <Paragraphs>78</Paragraphs>
  <Slides>21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21</vt:i4>
      </vt:variant>
    </vt:vector>
  </HeadingPairs>
  <TitlesOfParts>
    <vt:vector size="25" baseType="lpstr">
      <vt:lpstr>Arial</vt:lpstr>
      <vt:lpstr>Calibri</vt:lpstr>
      <vt:lpstr>Comic Sans MS</vt:lpstr>
      <vt:lpstr>Tema de Office</vt:lpstr>
      <vt:lpstr>Mediciones </vt:lpstr>
      <vt:lpstr>Mediciones y cifras significativas</vt:lpstr>
      <vt:lpstr>Precisión y exactitud</vt:lpstr>
      <vt:lpstr>Presentación de PowerPoint</vt:lpstr>
      <vt:lpstr>Presentación de PowerPoint</vt:lpstr>
      <vt:lpstr>Las cifras significativas se tratan de reglas  </vt:lpstr>
      <vt:lpstr>Presentación de PowerPoint</vt:lpstr>
      <vt:lpstr>Aproximación y redondeo</vt:lpstr>
      <vt:lpstr>Operaciones con cifras significativas</vt:lpstr>
      <vt:lpstr>Presentación de PowerPoint</vt:lpstr>
      <vt:lpstr>Presentación de PowerPoint</vt:lpstr>
      <vt:lpstr>Presentación de PowerPoint</vt:lpstr>
      <vt:lpstr>Actividad</vt:lpstr>
      <vt:lpstr>Error en una medición </vt:lpstr>
      <vt:lpstr>Error instrumental</vt:lpstr>
      <vt:lpstr>Apreciación de un instrumento</vt:lpstr>
      <vt:lpstr>Presentación de PowerPoint</vt:lpstr>
      <vt:lpstr>Presentación de PowerPoint</vt:lpstr>
      <vt:lpstr>Presentación de PowerPoint</vt:lpstr>
      <vt:lpstr>Ejemplos</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Hector Jaime</cp:lastModifiedBy>
  <cp:revision>15</cp:revision>
  <dcterms:created xsi:type="dcterms:W3CDTF">2019-08-12T02:39:58Z</dcterms:created>
  <dcterms:modified xsi:type="dcterms:W3CDTF">2019-08-12T14:46:42Z</dcterms:modified>
</cp:coreProperties>
</file>