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7772400" cy="10058400"/>
  <p:notesSz cx="7772400" cy="10058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852" y="-136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3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ts val="1540"/>
              </a:lnSpc>
            </a:pPr>
            <a:fld id="{81D60167-4931-47E6-BA6A-407CBD079E47}" type="slidenum">
              <a:rPr dirty="0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3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ts val="1540"/>
              </a:lnSpc>
            </a:pPr>
            <a:fld id="{81D60167-4931-47E6-BA6A-407CBD079E47}" type="slidenum">
              <a:rPr dirty="0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3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ts val="1540"/>
              </a:lnSpc>
            </a:pPr>
            <a:fld id="{81D60167-4931-47E6-BA6A-407CBD079E47}" type="slidenum">
              <a:rPr dirty="0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3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ts val="1540"/>
              </a:lnSpc>
            </a:pPr>
            <a:fld id="{81D60167-4931-47E6-BA6A-407CBD079E47}" type="slidenum">
              <a:rPr dirty="0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3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ts val="1540"/>
              </a:lnSpc>
            </a:pPr>
            <a:fld id="{81D60167-4931-47E6-BA6A-407CBD079E47}" type="slidenum">
              <a:rPr dirty="0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600200" y="1225296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4572000" h="3429000">
                <a:moveTo>
                  <a:pt x="4572000" y="0"/>
                </a:moveTo>
                <a:lnTo>
                  <a:pt x="0" y="0"/>
                </a:lnTo>
                <a:lnTo>
                  <a:pt x="0" y="3429000"/>
                </a:lnTo>
                <a:lnTo>
                  <a:pt x="4572000" y="3429000"/>
                </a:lnTo>
                <a:lnTo>
                  <a:pt x="457200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905000" y="2008632"/>
            <a:ext cx="2327910" cy="55244"/>
          </a:xfrm>
          <a:custGeom>
            <a:avLst/>
            <a:gdLst/>
            <a:ahLst/>
            <a:cxnLst/>
            <a:rect l="l" t="t" r="r" b="b"/>
            <a:pathLst>
              <a:path w="2327910" h="55244">
                <a:moveTo>
                  <a:pt x="2327910" y="0"/>
                </a:moveTo>
                <a:lnTo>
                  <a:pt x="0" y="0"/>
                </a:lnTo>
                <a:lnTo>
                  <a:pt x="0" y="54864"/>
                </a:lnTo>
                <a:lnTo>
                  <a:pt x="2327910" y="54864"/>
                </a:lnTo>
                <a:lnTo>
                  <a:pt x="2327910" y="0"/>
                </a:lnTo>
                <a:close/>
              </a:path>
            </a:pathLst>
          </a:custGeom>
          <a:solidFill>
            <a:srgbClr val="CC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905000" y="2008632"/>
            <a:ext cx="3979545" cy="0"/>
          </a:xfrm>
          <a:custGeom>
            <a:avLst/>
            <a:gdLst/>
            <a:ahLst/>
            <a:cxnLst/>
            <a:rect l="l" t="t" r="r" b="b"/>
            <a:pathLst>
              <a:path w="3979545">
                <a:moveTo>
                  <a:pt x="0" y="0"/>
                </a:moveTo>
                <a:lnTo>
                  <a:pt x="3979164" y="0"/>
                </a:lnTo>
              </a:path>
            </a:pathLst>
          </a:custGeom>
          <a:ln w="4762">
            <a:solidFill>
              <a:srgbClr val="C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905000" y="4311396"/>
            <a:ext cx="3962400" cy="0"/>
          </a:xfrm>
          <a:custGeom>
            <a:avLst/>
            <a:gdLst/>
            <a:ahLst/>
            <a:cxnLst/>
            <a:rect l="l" t="t" r="r" b="b"/>
            <a:pathLst>
              <a:path w="3962400">
                <a:moveTo>
                  <a:pt x="0" y="0"/>
                </a:moveTo>
                <a:lnTo>
                  <a:pt x="3962400" y="0"/>
                </a:lnTo>
              </a:path>
            </a:pathLst>
          </a:custGeom>
          <a:ln w="3175">
            <a:solidFill>
              <a:srgbClr val="CC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315198" y="9579778"/>
            <a:ext cx="168275" cy="2101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ts val="1540"/>
              </a:lnSpc>
            </a:pPr>
            <a:fld id="{81D60167-4931-47E6-BA6A-407CBD079E47}" type="slidenum">
              <a:rPr dirty="0"/>
              <a:t>‹Nº›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pn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5" Type="http://schemas.openxmlformats.org/officeDocument/2006/relationships/image" Target="../media/image14.jp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Relationship Id="rId14" Type="http://schemas.openxmlformats.org/officeDocument/2006/relationships/image" Target="../media/image1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00200" y="1225296"/>
            <a:ext cx="4572000" cy="3429000"/>
            <a:chOff x="1600200" y="1225296"/>
            <a:chExt cx="4572000" cy="3429000"/>
          </a:xfrm>
        </p:grpSpPr>
        <p:sp>
          <p:nvSpPr>
            <p:cNvPr id="3" name="object 3"/>
            <p:cNvSpPr/>
            <p:nvPr/>
          </p:nvSpPr>
          <p:spPr>
            <a:xfrm>
              <a:off x="1600200" y="1225296"/>
              <a:ext cx="4572000" cy="3429000"/>
            </a:xfrm>
            <a:custGeom>
              <a:avLst/>
              <a:gdLst/>
              <a:ahLst/>
              <a:cxnLst/>
              <a:rect l="l" t="t" r="r" b="b"/>
              <a:pathLst>
                <a:path w="4572000" h="3429000">
                  <a:moveTo>
                    <a:pt x="4572000" y="0"/>
                  </a:moveTo>
                  <a:lnTo>
                    <a:pt x="0" y="0"/>
                  </a:lnTo>
                  <a:lnTo>
                    <a:pt x="0" y="3429000"/>
                  </a:lnTo>
                  <a:lnTo>
                    <a:pt x="4572000" y="3429000"/>
                  </a:lnTo>
                  <a:lnTo>
                    <a:pt x="4572000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943100" y="2422398"/>
              <a:ext cx="2402205" cy="55244"/>
            </a:xfrm>
            <a:custGeom>
              <a:avLst/>
              <a:gdLst/>
              <a:ahLst/>
              <a:cxnLst/>
              <a:rect l="l" t="t" r="r" b="b"/>
              <a:pathLst>
                <a:path w="2402204" h="55244">
                  <a:moveTo>
                    <a:pt x="2401824" y="0"/>
                  </a:moveTo>
                  <a:lnTo>
                    <a:pt x="0" y="0"/>
                  </a:lnTo>
                  <a:lnTo>
                    <a:pt x="0" y="54864"/>
                  </a:lnTo>
                  <a:lnTo>
                    <a:pt x="2401824" y="54864"/>
                  </a:lnTo>
                  <a:lnTo>
                    <a:pt x="2401824" y="0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943100" y="2422398"/>
              <a:ext cx="3886200" cy="0"/>
            </a:xfrm>
            <a:custGeom>
              <a:avLst/>
              <a:gdLst/>
              <a:ahLst/>
              <a:cxnLst/>
              <a:rect l="l" t="t" r="r" b="b"/>
              <a:pathLst>
                <a:path w="3886200">
                  <a:moveTo>
                    <a:pt x="0" y="0"/>
                  </a:moveTo>
                  <a:lnTo>
                    <a:pt x="3886200" y="0"/>
                  </a:lnTo>
                </a:path>
              </a:pathLst>
            </a:custGeom>
            <a:ln w="4762">
              <a:solidFill>
                <a:srgbClr val="CC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617654" y="1253617"/>
            <a:ext cx="4559300" cy="3416300"/>
          </a:xfrm>
          <a:prstGeom prst="rect">
            <a:avLst/>
          </a:prstGeom>
          <a:ln w="12953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250" dirty="0">
              <a:latin typeface="Times New Roman"/>
              <a:cs typeface="Times New Roman"/>
            </a:endParaRPr>
          </a:p>
          <a:p>
            <a:pPr marL="598170" marR="2175510">
              <a:lnSpc>
                <a:spcPct val="100000"/>
              </a:lnSpc>
            </a:pPr>
            <a:r>
              <a:rPr sz="800" b="1" spc="-5" dirty="0">
                <a:latin typeface="Verdana"/>
                <a:cs typeface="Verdana"/>
              </a:rPr>
              <a:t>ESCUELA NAVAL ARTURO PRAT </a:t>
            </a:r>
            <a:r>
              <a:rPr sz="800" b="1" spc="-260" dirty="0">
                <a:latin typeface="Verdana"/>
                <a:cs typeface="Verdana"/>
              </a:rPr>
              <a:t> </a:t>
            </a:r>
            <a:r>
              <a:rPr sz="800" b="1" spc="-5" dirty="0">
                <a:latin typeface="Verdana"/>
                <a:cs typeface="Verdana"/>
              </a:rPr>
              <a:t>FACULTAD DE </a:t>
            </a:r>
            <a:r>
              <a:rPr sz="800" b="1" spc="-10" dirty="0">
                <a:latin typeface="Verdana"/>
                <a:cs typeface="Verdana"/>
              </a:rPr>
              <a:t>HUMANIDADES </a:t>
            </a:r>
            <a:r>
              <a:rPr sz="800" b="1" spc="-5" dirty="0">
                <a:latin typeface="Verdana"/>
                <a:cs typeface="Verdana"/>
              </a:rPr>
              <a:t> CÁTEDRA</a:t>
            </a:r>
            <a:r>
              <a:rPr sz="800" b="1" spc="-10" dirty="0">
                <a:latin typeface="Verdana"/>
                <a:cs typeface="Verdana"/>
              </a:rPr>
              <a:t> </a:t>
            </a:r>
            <a:r>
              <a:rPr sz="800" b="1" spc="-5" dirty="0">
                <a:latin typeface="Verdana"/>
                <a:cs typeface="Verdana"/>
              </a:rPr>
              <a:t>DE</a:t>
            </a:r>
            <a:r>
              <a:rPr sz="800" b="1" dirty="0">
                <a:latin typeface="Verdana"/>
                <a:cs typeface="Verdana"/>
              </a:rPr>
              <a:t> </a:t>
            </a:r>
            <a:r>
              <a:rPr sz="800" b="1" spc="-5" dirty="0">
                <a:latin typeface="Verdana"/>
                <a:cs typeface="Verdana"/>
              </a:rPr>
              <a:t>HISTORIA</a:t>
            </a:r>
            <a:endParaRPr sz="800" dirty="0">
              <a:latin typeface="Verdana"/>
              <a:cs typeface="Verdana"/>
            </a:endParaRPr>
          </a:p>
          <a:p>
            <a:pPr marL="1126490" marR="1623695" indent="-432434">
              <a:lnSpc>
                <a:spcPct val="100000"/>
              </a:lnSpc>
              <a:spcBef>
                <a:spcPts val="805"/>
              </a:spcBef>
            </a:pPr>
            <a:r>
              <a:rPr sz="1600" b="1" dirty="0">
                <a:latin typeface="Verdana"/>
                <a:cs typeface="Verdana"/>
              </a:rPr>
              <a:t>CHILE:</a:t>
            </a:r>
            <a:r>
              <a:rPr sz="1600" b="1" spc="-45" dirty="0">
                <a:latin typeface="Verdana"/>
                <a:cs typeface="Verdana"/>
              </a:rPr>
              <a:t> </a:t>
            </a:r>
            <a:r>
              <a:rPr sz="1600" b="1" spc="-5" dirty="0">
                <a:latin typeface="Verdana"/>
                <a:cs typeface="Verdana"/>
              </a:rPr>
              <a:t>HISTORIA</a:t>
            </a:r>
            <a:r>
              <a:rPr sz="1600" b="1" spc="-40" dirty="0">
                <a:latin typeface="Verdana"/>
                <a:cs typeface="Verdana"/>
              </a:rPr>
              <a:t> </a:t>
            </a:r>
            <a:r>
              <a:rPr sz="1600" b="1" dirty="0">
                <a:latin typeface="Verdana"/>
                <a:cs typeface="Verdana"/>
              </a:rPr>
              <a:t>Y </a:t>
            </a:r>
            <a:r>
              <a:rPr sz="1600" b="1" spc="-535" dirty="0">
                <a:latin typeface="Verdana"/>
                <a:cs typeface="Verdana"/>
              </a:rPr>
              <a:t> </a:t>
            </a:r>
            <a:r>
              <a:rPr sz="1600" b="1" spc="-5" dirty="0">
                <a:latin typeface="Verdana"/>
                <a:cs typeface="Verdana"/>
              </a:rPr>
              <a:t>SOBERANÍA</a:t>
            </a:r>
            <a:endParaRPr sz="16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9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9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9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9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9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9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550" dirty="0">
              <a:latin typeface="Verdana"/>
              <a:cs typeface="Verdana"/>
            </a:endParaRPr>
          </a:p>
          <a:p>
            <a:pPr marL="2811780">
              <a:lnSpc>
                <a:spcPct val="100000"/>
              </a:lnSpc>
            </a:pPr>
            <a:endParaRPr sz="1000" dirty="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524000" y="1304098"/>
            <a:ext cx="4572000" cy="3270885"/>
            <a:chOff x="1600200" y="1225296"/>
            <a:chExt cx="4572000" cy="3270885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38883" y="1363979"/>
              <a:ext cx="416051" cy="46558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98007" y="1225296"/>
              <a:ext cx="774192" cy="850391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00200" y="3624071"/>
              <a:ext cx="687924" cy="87172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29611" y="3479291"/>
              <a:ext cx="664505" cy="976121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01923" y="3263645"/>
              <a:ext cx="640592" cy="87096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734055" y="3336036"/>
              <a:ext cx="585389" cy="97307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742943" y="3083813"/>
              <a:ext cx="659026" cy="80314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82439" y="2867405"/>
              <a:ext cx="554494" cy="80314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713731" y="2724150"/>
              <a:ext cx="548316" cy="80238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42787" y="2507741"/>
              <a:ext cx="451449" cy="593597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89353" y="2687574"/>
              <a:ext cx="603141" cy="75666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09971" y="2615945"/>
              <a:ext cx="481391" cy="694181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302001" y="2651760"/>
              <a:ext cx="1285353" cy="57988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90565" y="3336035"/>
              <a:ext cx="695544" cy="88773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713731" y="1607819"/>
              <a:ext cx="603141" cy="802385"/>
            </a:xfrm>
            <a:prstGeom prst="rect">
              <a:avLst/>
            </a:prstGeom>
          </p:spPr>
        </p:pic>
      </p:grpSp>
      <p:sp>
        <p:nvSpPr>
          <p:cNvPr id="30" name="object 3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540"/>
              </a:lnSpc>
            </a:pPr>
            <a:fld id="{81D60167-4931-47E6-BA6A-407CBD079E47}" type="slidenum">
              <a:rPr dirty="0"/>
              <a:t>1</a:t>
            </a:fld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06296" y="1231391"/>
            <a:ext cx="4559300" cy="3416300"/>
          </a:xfrm>
          <a:prstGeom prst="rect">
            <a:avLst/>
          </a:prstGeom>
          <a:ln w="12953">
            <a:solidFill>
              <a:srgbClr val="000000"/>
            </a:solidFill>
          </a:ln>
        </p:spPr>
        <p:txBody>
          <a:bodyPr vert="horz" wrap="square" lIns="0" tIns="136525" rIns="0" bIns="0" rtlCol="0">
            <a:spAutoFit/>
          </a:bodyPr>
          <a:lstStyle/>
          <a:p>
            <a:pPr marL="309880" marR="1598295">
              <a:lnSpc>
                <a:spcPct val="100000"/>
              </a:lnSpc>
              <a:spcBef>
                <a:spcPts val="1075"/>
              </a:spcBef>
            </a:pPr>
            <a:r>
              <a:rPr sz="1700" b="1" spc="-5" dirty="0">
                <a:latin typeface="Verdana"/>
                <a:cs typeface="Verdana"/>
              </a:rPr>
              <a:t>FUNDAMENTOS</a:t>
            </a:r>
            <a:r>
              <a:rPr sz="1700" b="1" spc="-25" dirty="0">
                <a:latin typeface="Verdana"/>
                <a:cs typeface="Verdana"/>
              </a:rPr>
              <a:t> </a:t>
            </a:r>
            <a:r>
              <a:rPr sz="1700" b="1" spc="-5" dirty="0">
                <a:latin typeface="Verdana"/>
                <a:cs typeface="Verdana"/>
              </a:rPr>
              <a:t>DE</a:t>
            </a:r>
            <a:r>
              <a:rPr sz="1700" b="1" spc="-25" dirty="0">
                <a:latin typeface="Verdana"/>
                <a:cs typeface="Verdana"/>
              </a:rPr>
              <a:t> </a:t>
            </a:r>
            <a:r>
              <a:rPr sz="1700" b="1" spc="-5" dirty="0">
                <a:latin typeface="Verdana"/>
                <a:cs typeface="Verdana"/>
              </a:rPr>
              <a:t>LA </a:t>
            </a:r>
            <a:r>
              <a:rPr sz="1700" b="1" spc="-565" dirty="0">
                <a:latin typeface="Verdana"/>
                <a:cs typeface="Verdana"/>
              </a:rPr>
              <a:t> </a:t>
            </a:r>
            <a:r>
              <a:rPr sz="1700" b="1" spc="-10" dirty="0">
                <a:latin typeface="Verdana"/>
                <a:cs typeface="Verdana"/>
              </a:rPr>
              <a:t>ASIGNATURA</a:t>
            </a:r>
            <a:endParaRPr sz="17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500">
              <a:latin typeface="Verdana"/>
              <a:cs typeface="Verdana"/>
            </a:endParaRPr>
          </a:p>
          <a:p>
            <a:pPr marL="411480" marR="228600" algn="just">
              <a:lnSpc>
                <a:spcPct val="100000"/>
              </a:lnSpc>
            </a:pPr>
            <a:r>
              <a:rPr sz="900" spc="-5" dirty="0">
                <a:latin typeface="Verdana"/>
                <a:cs typeface="Verdana"/>
              </a:rPr>
              <a:t>El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b="1" spc="-5" dirty="0">
                <a:latin typeface="Verdana"/>
                <a:cs typeface="Verdana"/>
              </a:rPr>
              <a:t>programa</a:t>
            </a:r>
            <a:r>
              <a:rPr sz="900" b="1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tiene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el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b="1" spc="-5" dirty="0">
                <a:latin typeface="Verdana"/>
                <a:cs typeface="Verdana"/>
              </a:rPr>
              <a:t>propósito</a:t>
            </a:r>
            <a:r>
              <a:rPr sz="900" b="1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que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el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cadete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conozca</a:t>
            </a:r>
            <a:r>
              <a:rPr sz="900" spc="305" dirty="0">
                <a:latin typeface="Verdana"/>
                <a:cs typeface="Verdana"/>
              </a:rPr>
              <a:t> </a:t>
            </a:r>
            <a:r>
              <a:rPr sz="900" spc="-10" dirty="0">
                <a:latin typeface="Verdana"/>
                <a:cs typeface="Verdana"/>
              </a:rPr>
              <a:t>el </a:t>
            </a:r>
            <a:r>
              <a:rPr sz="900" spc="-5" dirty="0">
                <a:latin typeface="Verdana"/>
                <a:cs typeface="Verdana"/>
              </a:rPr>
              <a:t> patrimonio histórico de Chile, con el</a:t>
            </a:r>
            <a:r>
              <a:rPr sz="900" spc="305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fin de </a:t>
            </a:r>
            <a:r>
              <a:rPr sz="900" dirty="0">
                <a:latin typeface="Verdana"/>
                <a:cs typeface="Verdana"/>
              </a:rPr>
              <a:t>que </a:t>
            </a:r>
            <a:r>
              <a:rPr sz="900" spc="-5" dirty="0">
                <a:latin typeface="Verdana"/>
                <a:cs typeface="Verdana"/>
              </a:rPr>
              <a:t>asuma una actitud 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de análisis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frente</a:t>
            </a:r>
            <a:r>
              <a:rPr sz="900" dirty="0">
                <a:latin typeface="Verdana"/>
                <a:cs typeface="Verdana"/>
              </a:rPr>
              <a:t> a </a:t>
            </a:r>
            <a:r>
              <a:rPr sz="900" spc="-5" dirty="0">
                <a:latin typeface="Verdana"/>
                <a:cs typeface="Verdana"/>
              </a:rPr>
              <a:t>los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valores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nacionales,</a:t>
            </a:r>
            <a:r>
              <a:rPr sz="900" dirty="0">
                <a:latin typeface="Verdana"/>
                <a:cs typeface="Verdana"/>
              </a:rPr>
              <a:t> además</a:t>
            </a:r>
            <a:endParaRPr sz="9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1200">
              <a:latin typeface="Verdana"/>
              <a:cs typeface="Verdana"/>
            </a:endParaRPr>
          </a:p>
          <a:p>
            <a:pPr marL="411480" marR="227965" indent="-137160" algn="just">
              <a:lnSpc>
                <a:spcPct val="100000"/>
              </a:lnSpc>
              <a:buClr>
                <a:srgbClr val="CC0000"/>
              </a:buClr>
              <a:buFont typeface="Wingdings"/>
              <a:buChar char=""/>
              <a:tabLst>
                <a:tab pos="411480" algn="l"/>
              </a:tabLst>
            </a:pPr>
            <a:r>
              <a:rPr sz="900" spc="-5" dirty="0">
                <a:latin typeface="Verdana"/>
                <a:cs typeface="Verdana"/>
              </a:rPr>
              <a:t>Comprender</a:t>
            </a:r>
            <a:r>
              <a:rPr sz="900" dirty="0">
                <a:latin typeface="Verdana"/>
                <a:cs typeface="Verdana"/>
              </a:rPr>
              <a:t> la</a:t>
            </a:r>
            <a:r>
              <a:rPr sz="900" spc="5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Historia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Nacional,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como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un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proceso</a:t>
            </a:r>
            <a:r>
              <a:rPr sz="900" dirty="0">
                <a:latin typeface="Verdana"/>
                <a:cs typeface="Verdana"/>
              </a:rPr>
              <a:t> en</a:t>
            </a:r>
            <a:r>
              <a:rPr sz="900" spc="5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el</a:t>
            </a:r>
            <a:r>
              <a:rPr sz="900" dirty="0">
                <a:latin typeface="Verdana"/>
                <a:cs typeface="Verdana"/>
              </a:rPr>
              <a:t> que </a:t>
            </a:r>
            <a:r>
              <a:rPr sz="900" spc="5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interactúan los aspectos políticos, económicos, sociales, militares </a:t>
            </a:r>
            <a:r>
              <a:rPr sz="900" dirty="0">
                <a:latin typeface="Verdana"/>
                <a:cs typeface="Verdana"/>
              </a:rPr>
              <a:t>y </a:t>
            </a:r>
            <a:r>
              <a:rPr sz="900" spc="5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navales</a:t>
            </a:r>
            <a:endParaRPr sz="9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Clr>
                <a:srgbClr val="CC0000"/>
              </a:buClr>
              <a:buFont typeface="Wingdings"/>
              <a:buChar char=""/>
            </a:pPr>
            <a:endParaRPr sz="1250">
              <a:latin typeface="Verdana"/>
              <a:cs typeface="Verdana"/>
            </a:endParaRPr>
          </a:p>
          <a:p>
            <a:pPr marL="411480" indent="-137160">
              <a:lnSpc>
                <a:spcPct val="100000"/>
              </a:lnSpc>
              <a:buClr>
                <a:srgbClr val="CC0000"/>
              </a:buClr>
              <a:buFont typeface="Wingdings"/>
              <a:buChar char=""/>
              <a:tabLst>
                <a:tab pos="411480" algn="l"/>
              </a:tabLst>
            </a:pPr>
            <a:r>
              <a:rPr sz="900" dirty="0">
                <a:latin typeface="Verdana"/>
                <a:cs typeface="Verdana"/>
              </a:rPr>
              <a:t>Formar</a:t>
            </a:r>
            <a:r>
              <a:rPr sz="900" spc="-5" dirty="0">
                <a:latin typeface="Verdana"/>
                <a:cs typeface="Verdana"/>
              </a:rPr>
              <a:t> una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visión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integral</a:t>
            </a:r>
            <a:r>
              <a:rPr sz="900" spc="10" dirty="0">
                <a:latin typeface="Verdana"/>
                <a:cs typeface="Verdana"/>
              </a:rPr>
              <a:t> </a:t>
            </a:r>
            <a:r>
              <a:rPr sz="900" dirty="0">
                <a:latin typeface="Verdana"/>
                <a:cs typeface="Verdana"/>
              </a:rPr>
              <a:t>y </a:t>
            </a:r>
            <a:r>
              <a:rPr sz="900" spc="-5" dirty="0">
                <a:latin typeface="Verdana"/>
                <a:cs typeface="Verdana"/>
              </a:rPr>
              <a:t>dinámica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de</a:t>
            </a:r>
            <a:r>
              <a:rPr sz="900" spc="5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nuestra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realidad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nacional.</a:t>
            </a:r>
            <a:endParaRPr sz="9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Clr>
                <a:srgbClr val="CC0000"/>
              </a:buClr>
              <a:buFont typeface="Wingdings"/>
              <a:buChar char=""/>
            </a:pPr>
            <a:endParaRPr sz="1200">
              <a:latin typeface="Verdana"/>
              <a:cs typeface="Verdana"/>
            </a:endParaRPr>
          </a:p>
          <a:p>
            <a:pPr marL="411480" indent="-137160">
              <a:lnSpc>
                <a:spcPct val="100000"/>
              </a:lnSpc>
              <a:spcBef>
                <a:spcPts val="5"/>
              </a:spcBef>
              <a:buClr>
                <a:srgbClr val="CC0000"/>
              </a:buClr>
              <a:buFont typeface="Wingdings"/>
              <a:buChar char=""/>
              <a:tabLst>
                <a:tab pos="411480" algn="l"/>
              </a:tabLst>
            </a:pPr>
            <a:r>
              <a:rPr sz="900" spc="-5" dirty="0">
                <a:latin typeface="Verdana"/>
                <a:cs typeface="Verdana"/>
              </a:rPr>
              <a:t>Valorar el</a:t>
            </a:r>
            <a:r>
              <a:rPr sz="900" spc="5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sentido</a:t>
            </a:r>
            <a:r>
              <a:rPr sz="900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de</a:t>
            </a:r>
            <a:r>
              <a:rPr sz="900" dirty="0">
                <a:latin typeface="Verdana"/>
                <a:cs typeface="Verdana"/>
              </a:rPr>
              <a:t> la Soberanía</a:t>
            </a:r>
            <a:r>
              <a:rPr sz="900" spc="-5" dirty="0">
                <a:latin typeface="Verdana"/>
                <a:cs typeface="Verdana"/>
              </a:rPr>
              <a:t> Territorial</a:t>
            </a:r>
            <a:r>
              <a:rPr sz="900" spc="5" dirty="0">
                <a:latin typeface="Verdana"/>
                <a:cs typeface="Verdana"/>
              </a:rPr>
              <a:t> </a:t>
            </a:r>
            <a:r>
              <a:rPr sz="900" spc="-5" dirty="0">
                <a:latin typeface="Verdana"/>
                <a:cs typeface="Verdana"/>
              </a:rPr>
              <a:t>de</a:t>
            </a:r>
            <a:r>
              <a:rPr sz="900" dirty="0">
                <a:latin typeface="Verdana"/>
                <a:cs typeface="Verdana"/>
              </a:rPr>
              <a:t> nuestro </a:t>
            </a:r>
            <a:r>
              <a:rPr sz="900" spc="-5" dirty="0">
                <a:latin typeface="Verdana"/>
                <a:cs typeface="Verdana"/>
              </a:rPr>
              <a:t>país.</a:t>
            </a:r>
            <a:endParaRPr sz="9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1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550">
              <a:latin typeface="Verdana"/>
              <a:cs typeface="Verdana"/>
            </a:endParaRPr>
          </a:p>
          <a:p>
            <a:pPr marR="336550" algn="r">
              <a:lnSpc>
                <a:spcPct val="100000"/>
              </a:lnSpc>
              <a:spcBef>
                <a:spcPts val="5"/>
              </a:spcBef>
            </a:pPr>
            <a:r>
              <a:rPr sz="600" dirty="0">
                <a:latin typeface="Verdana"/>
                <a:cs typeface="Verdana"/>
              </a:rPr>
              <a:t>3</a:t>
            </a:r>
            <a:endParaRPr sz="600">
              <a:latin typeface="Verdana"/>
              <a:cs typeface="Verdan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62955" y="1319783"/>
            <a:ext cx="597408" cy="702564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600200" y="5402579"/>
            <a:ext cx="4572000" cy="3429000"/>
            <a:chOff x="1600200" y="5402579"/>
            <a:chExt cx="4572000" cy="3429000"/>
          </a:xfrm>
        </p:grpSpPr>
        <p:sp>
          <p:nvSpPr>
            <p:cNvPr id="5" name="object 5"/>
            <p:cNvSpPr/>
            <p:nvPr/>
          </p:nvSpPr>
          <p:spPr>
            <a:xfrm>
              <a:off x="1600200" y="5402579"/>
              <a:ext cx="4572000" cy="3429000"/>
            </a:xfrm>
            <a:custGeom>
              <a:avLst/>
              <a:gdLst/>
              <a:ahLst/>
              <a:cxnLst/>
              <a:rect l="l" t="t" r="r" b="b"/>
              <a:pathLst>
                <a:path w="4572000" h="3429000">
                  <a:moveTo>
                    <a:pt x="4572000" y="0"/>
                  </a:moveTo>
                  <a:lnTo>
                    <a:pt x="0" y="0"/>
                  </a:lnTo>
                  <a:lnTo>
                    <a:pt x="0" y="3429000"/>
                  </a:lnTo>
                  <a:lnTo>
                    <a:pt x="4572000" y="3429000"/>
                  </a:lnTo>
                  <a:lnTo>
                    <a:pt x="4572000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05000" y="6185915"/>
              <a:ext cx="2327910" cy="55244"/>
            </a:xfrm>
            <a:custGeom>
              <a:avLst/>
              <a:gdLst/>
              <a:ahLst/>
              <a:cxnLst/>
              <a:rect l="l" t="t" r="r" b="b"/>
              <a:pathLst>
                <a:path w="2327910" h="55245">
                  <a:moveTo>
                    <a:pt x="2327910" y="0"/>
                  </a:moveTo>
                  <a:lnTo>
                    <a:pt x="0" y="0"/>
                  </a:lnTo>
                  <a:lnTo>
                    <a:pt x="0" y="54863"/>
                  </a:lnTo>
                  <a:lnTo>
                    <a:pt x="2327910" y="54863"/>
                  </a:lnTo>
                  <a:lnTo>
                    <a:pt x="2327910" y="0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905000" y="6185915"/>
              <a:ext cx="3979545" cy="0"/>
            </a:xfrm>
            <a:custGeom>
              <a:avLst/>
              <a:gdLst/>
              <a:ahLst/>
              <a:cxnLst/>
              <a:rect l="l" t="t" r="r" b="b"/>
              <a:pathLst>
                <a:path w="3979545">
                  <a:moveTo>
                    <a:pt x="0" y="0"/>
                  </a:moveTo>
                  <a:lnTo>
                    <a:pt x="3979164" y="0"/>
                  </a:lnTo>
                </a:path>
              </a:pathLst>
            </a:custGeom>
            <a:ln w="4762">
              <a:solidFill>
                <a:srgbClr val="CC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905000" y="8488679"/>
              <a:ext cx="3962400" cy="0"/>
            </a:xfrm>
            <a:custGeom>
              <a:avLst/>
              <a:gdLst/>
              <a:ahLst/>
              <a:cxnLst/>
              <a:rect l="l" t="t" r="r" b="b"/>
              <a:pathLst>
                <a:path w="3962400">
                  <a:moveTo>
                    <a:pt x="0" y="0"/>
                  </a:moveTo>
                  <a:lnTo>
                    <a:pt x="3962400" y="0"/>
                  </a:lnTo>
                </a:path>
              </a:pathLst>
            </a:custGeom>
            <a:ln w="3175">
              <a:solidFill>
                <a:srgbClr val="CC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606296" y="5408676"/>
            <a:ext cx="4559300" cy="3416300"/>
          </a:xfrm>
          <a:prstGeom prst="rect">
            <a:avLst/>
          </a:prstGeom>
          <a:ln w="12953">
            <a:solidFill>
              <a:srgbClr val="000000"/>
            </a:solidFill>
          </a:ln>
        </p:spPr>
        <p:txBody>
          <a:bodyPr vert="horz" wrap="square" lIns="0" tIns="241935" rIns="0" bIns="0" rtlCol="0">
            <a:spAutoFit/>
          </a:bodyPr>
          <a:lstStyle/>
          <a:p>
            <a:pPr marL="327660">
              <a:lnSpc>
                <a:spcPct val="100000"/>
              </a:lnSpc>
              <a:spcBef>
                <a:spcPts val="1905"/>
              </a:spcBef>
            </a:pPr>
            <a:r>
              <a:rPr sz="1900" b="1" spc="-5" dirty="0">
                <a:latin typeface="Verdana"/>
                <a:cs typeface="Verdana"/>
              </a:rPr>
              <a:t>UNIDADES</a:t>
            </a:r>
            <a:r>
              <a:rPr sz="1900" b="1" spc="-45" dirty="0">
                <a:latin typeface="Verdana"/>
                <a:cs typeface="Verdana"/>
              </a:rPr>
              <a:t> </a:t>
            </a:r>
            <a:r>
              <a:rPr sz="1900" b="1" spc="-5" dirty="0">
                <a:latin typeface="Verdana"/>
                <a:cs typeface="Verdana"/>
              </a:rPr>
              <a:t>TEMÁTICAS</a:t>
            </a:r>
            <a:endParaRPr sz="19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23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100" dirty="0">
              <a:latin typeface="Verdana"/>
              <a:cs typeface="Verdana"/>
            </a:endParaRPr>
          </a:p>
          <a:p>
            <a:pPr marL="667385" indent="-286385">
              <a:lnSpc>
                <a:spcPct val="100000"/>
              </a:lnSpc>
              <a:buClr>
                <a:srgbClr val="CC0000"/>
              </a:buClr>
              <a:buAutoNum type="arabicPeriod"/>
              <a:tabLst>
                <a:tab pos="668020" algn="l"/>
              </a:tabLst>
            </a:pPr>
            <a:r>
              <a:rPr sz="1300" spc="-5" dirty="0">
                <a:latin typeface="Verdana"/>
                <a:cs typeface="Verdana"/>
              </a:rPr>
              <a:t>INDEPENDENCIA</a:t>
            </a:r>
            <a:r>
              <a:rPr sz="1300" spc="-25" dirty="0">
                <a:latin typeface="Verdana"/>
                <a:cs typeface="Verdana"/>
              </a:rPr>
              <a:t> </a:t>
            </a:r>
            <a:r>
              <a:rPr sz="1300" spc="-5" dirty="0">
                <a:latin typeface="Verdana"/>
                <a:cs typeface="Verdana"/>
              </a:rPr>
              <a:t>DE</a:t>
            </a:r>
            <a:r>
              <a:rPr sz="1300" spc="-25" dirty="0">
                <a:latin typeface="Verdana"/>
                <a:cs typeface="Verdana"/>
              </a:rPr>
              <a:t> </a:t>
            </a:r>
            <a:r>
              <a:rPr sz="1300" spc="-5" dirty="0">
                <a:latin typeface="Verdana"/>
                <a:cs typeface="Verdana"/>
              </a:rPr>
              <a:t>CHILE.</a:t>
            </a:r>
            <a:endParaRPr sz="1300" dirty="0">
              <a:latin typeface="Verdana"/>
              <a:cs typeface="Verdana"/>
            </a:endParaRPr>
          </a:p>
          <a:p>
            <a:pPr marL="667385" indent="-286385">
              <a:lnSpc>
                <a:spcPct val="100000"/>
              </a:lnSpc>
              <a:spcBef>
                <a:spcPts val="315"/>
              </a:spcBef>
              <a:buClr>
                <a:srgbClr val="CC0000"/>
              </a:buClr>
              <a:buAutoNum type="arabicPeriod"/>
              <a:tabLst>
                <a:tab pos="668020" algn="l"/>
              </a:tabLst>
            </a:pPr>
            <a:r>
              <a:rPr sz="1300" dirty="0">
                <a:latin typeface="Verdana"/>
                <a:cs typeface="Verdana"/>
              </a:rPr>
              <a:t>AUGE</a:t>
            </a:r>
            <a:r>
              <a:rPr sz="1300" spc="-20" dirty="0">
                <a:latin typeface="Verdana"/>
                <a:cs typeface="Verdana"/>
              </a:rPr>
              <a:t> </a:t>
            </a:r>
            <a:r>
              <a:rPr sz="1300" dirty="0">
                <a:latin typeface="Verdana"/>
                <a:cs typeface="Verdana"/>
              </a:rPr>
              <a:t>Y</a:t>
            </a:r>
            <a:r>
              <a:rPr sz="1300" spc="-20" dirty="0">
                <a:latin typeface="Verdana"/>
                <a:cs typeface="Verdana"/>
              </a:rPr>
              <a:t> </a:t>
            </a:r>
            <a:r>
              <a:rPr sz="1300" spc="-5" dirty="0">
                <a:latin typeface="Verdana"/>
                <a:cs typeface="Verdana"/>
              </a:rPr>
              <a:t>CRISIS</a:t>
            </a:r>
            <a:r>
              <a:rPr sz="1300" spc="-15" dirty="0">
                <a:latin typeface="Verdana"/>
                <a:cs typeface="Verdana"/>
              </a:rPr>
              <a:t> </a:t>
            </a:r>
            <a:r>
              <a:rPr sz="1300" dirty="0">
                <a:latin typeface="Verdana"/>
                <a:cs typeface="Verdana"/>
              </a:rPr>
              <a:t>DEL</a:t>
            </a:r>
            <a:r>
              <a:rPr sz="1300" spc="-20" dirty="0">
                <a:latin typeface="Verdana"/>
                <a:cs typeface="Verdana"/>
              </a:rPr>
              <a:t> </a:t>
            </a:r>
            <a:r>
              <a:rPr sz="1300" spc="-5" dirty="0">
                <a:latin typeface="Verdana"/>
                <a:cs typeface="Verdana"/>
              </a:rPr>
              <a:t>LIBERALISMO.</a:t>
            </a:r>
            <a:endParaRPr sz="1300" dirty="0">
              <a:latin typeface="Verdana"/>
              <a:cs typeface="Verdana"/>
            </a:endParaRPr>
          </a:p>
          <a:p>
            <a:pPr marL="667385" indent="-286385">
              <a:lnSpc>
                <a:spcPct val="100000"/>
              </a:lnSpc>
              <a:spcBef>
                <a:spcPts val="315"/>
              </a:spcBef>
              <a:buClr>
                <a:srgbClr val="CC0000"/>
              </a:buClr>
              <a:buAutoNum type="arabicPeriod"/>
              <a:tabLst>
                <a:tab pos="668020" algn="l"/>
              </a:tabLst>
            </a:pPr>
            <a:r>
              <a:rPr sz="1300" spc="-5" dirty="0">
                <a:latin typeface="Verdana"/>
                <a:cs typeface="Verdana"/>
              </a:rPr>
              <a:t>PRESIDENCIALISMO</a:t>
            </a:r>
            <a:r>
              <a:rPr sz="1300" spc="-30" dirty="0">
                <a:latin typeface="Verdana"/>
                <a:cs typeface="Verdana"/>
              </a:rPr>
              <a:t> </a:t>
            </a:r>
            <a:r>
              <a:rPr sz="1300" spc="-5" dirty="0">
                <a:latin typeface="Verdana"/>
                <a:cs typeface="Verdana"/>
              </a:rPr>
              <a:t>EN</a:t>
            </a:r>
            <a:r>
              <a:rPr sz="1300" spc="-25" dirty="0">
                <a:latin typeface="Verdana"/>
                <a:cs typeface="Verdana"/>
              </a:rPr>
              <a:t> </a:t>
            </a:r>
            <a:r>
              <a:rPr sz="1300" spc="-5" dirty="0">
                <a:latin typeface="Verdana"/>
                <a:cs typeface="Verdana"/>
              </a:rPr>
              <a:t>CHILE.</a:t>
            </a:r>
            <a:endParaRPr sz="1300" dirty="0">
              <a:latin typeface="Verdana"/>
              <a:cs typeface="Verdana"/>
            </a:endParaRPr>
          </a:p>
          <a:p>
            <a:pPr marL="667385" indent="-286385">
              <a:lnSpc>
                <a:spcPct val="100000"/>
              </a:lnSpc>
              <a:spcBef>
                <a:spcPts val="315"/>
              </a:spcBef>
              <a:buClr>
                <a:srgbClr val="CC0000"/>
              </a:buClr>
              <a:buAutoNum type="arabicPeriod"/>
              <a:tabLst>
                <a:tab pos="668020" algn="l"/>
              </a:tabLst>
            </a:pPr>
            <a:r>
              <a:rPr sz="1300" spc="-5" dirty="0">
                <a:latin typeface="Verdana"/>
                <a:cs typeface="Verdana"/>
              </a:rPr>
              <a:t>NUEVO</a:t>
            </a:r>
            <a:r>
              <a:rPr sz="1300" spc="-30" dirty="0">
                <a:latin typeface="Verdana"/>
                <a:cs typeface="Verdana"/>
              </a:rPr>
              <a:t> </a:t>
            </a:r>
            <a:r>
              <a:rPr sz="1300" spc="-5" dirty="0">
                <a:latin typeface="Verdana"/>
                <a:cs typeface="Verdana"/>
              </a:rPr>
              <a:t>ORDEN</a:t>
            </a:r>
            <a:r>
              <a:rPr sz="1300" spc="-25" dirty="0">
                <a:latin typeface="Verdana"/>
                <a:cs typeface="Verdana"/>
              </a:rPr>
              <a:t> </a:t>
            </a:r>
            <a:r>
              <a:rPr sz="1300" spc="-5" dirty="0">
                <a:latin typeface="Verdana"/>
                <a:cs typeface="Verdana"/>
              </a:rPr>
              <a:t>INSTITUCIONAL.</a:t>
            </a:r>
            <a:endParaRPr sz="13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6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6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300" dirty="0">
              <a:latin typeface="Verdana"/>
              <a:cs typeface="Verdana"/>
            </a:endParaRPr>
          </a:p>
          <a:p>
            <a:pPr marR="336550" algn="r">
              <a:lnSpc>
                <a:spcPct val="100000"/>
              </a:lnSpc>
            </a:pPr>
            <a:r>
              <a:rPr sz="600" dirty="0">
                <a:latin typeface="Verdana"/>
                <a:cs typeface="Verdana"/>
              </a:rPr>
              <a:t>4</a:t>
            </a:r>
          </a:p>
        </p:txBody>
      </p: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94325" y="5965697"/>
            <a:ext cx="998219" cy="956309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540"/>
              </a:lnSpc>
            </a:pPr>
            <a:fld id="{81D60167-4931-47E6-BA6A-407CBD079E47}" type="slidenum">
              <a:rPr dirty="0"/>
              <a:t>2</a:t>
            </a:fld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47586" y="4440427"/>
            <a:ext cx="62865" cy="132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700" dirty="0">
                <a:latin typeface="Arial MT"/>
                <a:cs typeface="Arial MT"/>
              </a:rPr>
              <a:t>5</a:t>
            </a:r>
            <a:endParaRPr sz="70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44039" y="1454150"/>
            <a:ext cx="3178175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900" b="1" spc="-5" dirty="0">
                <a:latin typeface="Verdana"/>
                <a:cs typeface="Verdana"/>
              </a:rPr>
              <a:t>OBJETIVOS</a:t>
            </a:r>
            <a:r>
              <a:rPr sz="1900" b="1" spc="-40" dirty="0">
                <a:latin typeface="Verdana"/>
                <a:cs typeface="Verdana"/>
              </a:rPr>
              <a:t> </a:t>
            </a:r>
            <a:r>
              <a:rPr sz="1900" b="1" spc="-5" dirty="0">
                <a:latin typeface="Verdana"/>
                <a:cs typeface="Verdana"/>
              </a:rPr>
              <a:t>DEL</a:t>
            </a:r>
            <a:r>
              <a:rPr sz="1900" b="1" spc="-35" dirty="0">
                <a:latin typeface="Verdana"/>
                <a:cs typeface="Verdana"/>
              </a:rPr>
              <a:t> </a:t>
            </a:r>
            <a:r>
              <a:rPr sz="1900" b="1" spc="-5" dirty="0">
                <a:latin typeface="Verdana"/>
                <a:cs typeface="Verdana"/>
              </a:rPr>
              <a:t>CURSO</a:t>
            </a:r>
            <a:endParaRPr sz="19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88057" y="2159761"/>
            <a:ext cx="3881120" cy="2314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4315" indent="-234950">
              <a:lnSpc>
                <a:spcPct val="100000"/>
              </a:lnSpc>
              <a:spcBef>
                <a:spcPts val="100"/>
              </a:spcBef>
              <a:buClr>
                <a:srgbClr val="CC0000"/>
              </a:buClr>
              <a:buFont typeface="Wingdings"/>
              <a:buChar char=""/>
              <a:tabLst>
                <a:tab pos="234950" algn="l"/>
              </a:tabLst>
            </a:pPr>
            <a:r>
              <a:rPr sz="1200" dirty="0">
                <a:latin typeface="Arial MT"/>
                <a:cs typeface="Arial MT"/>
              </a:rPr>
              <a:t>Conocer</a:t>
            </a:r>
            <a:r>
              <a:rPr sz="1200" spc="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el</a:t>
            </a:r>
            <a:r>
              <a:rPr sz="1200" spc="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patrimonio</a:t>
            </a:r>
            <a:r>
              <a:rPr sz="1200" spc="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histórico</a:t>
            </a:r>
            <a:r>
              <a:rPr sz="1200" spc="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de</a:t>
            </a:r>
            <a:r>
              <a:rPr sz="1200" spc="1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Chile.</a:t>
            </a:r>
            <a:endParaRPr sz="1200">
              <a:latin typeface="Arial MT"/>
              <a:cs typeface="Arial MT"/>
            </a:endParaRPr>
          </a:p>
          <a:p>
            <a:pPr marL="234315" indent="-234950">
              <a:lnSpc>
                <a:spcPts val="1435"/>
              </a:lnSpc>
              <a:buClr>
                <a:srgbClr val="CC0000"/>
              </a:buClr>
              <a:buFont typeface="Wingdings"/>
              <a:buChar char=""/>
              <a:tabLst>
                <a:tab pos="234950" algn="l"/>
              </a:tabLst>
            </a:pPr>
            <a:r>
              <a:rPr sz="1200" spc="-5" dirty="0">
                <a:latin typeface="Arial MT"/>
                <a:cs typeface="Arial MT"/>
              </a:rPr>
              <a:t>Analizar</a:t>
            </a:r>
            <a:r>
              <a:rPr sz="1200" spc="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los</a:t>
            </a:r>
            <a:r>
              <a:rPr sz="1200" spc="1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valores</a:t>
            </a:r>
            <a:r>
              <a:rPr sz="1200" spc="1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nacionales.</a:t>
            </a:r>
            <a:endParaRPr sz="1200">
              <a:latin typeface="Arial MT"/>
              <a:cs typeface="Arial MT"/>
            </a:endParaRPr>
          </a:p>
          <a:p>
            <a:pPr marL="234315" indent="-234950">
              <a:lnSpc>
                <a:spcPts val="1435"/>
              </a:lnSpc>
              <a:buClr>
                <a:srgbClr val="CC0000"/>
              </a:buClr>
              <a:buFont typeface="Wingdings"/>
              <a:buChar char=""/>
              <a:tabLst>
                <a:tab pos="234950" algn="l"/>
              </a:tabLst>
            </a:pPr>
            <a:r>
              <a:rPr sz="1200" spc="-5" dirty="0">
                <a:latin typeface="Arial MT"/>
                <a:cs typeface="Arial MT"/>
              </a:rPr>
              <a:t>Comprender</a:t>
            </a:r>
            <a:r>
              <a:rPr sz="1200" spc="1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la</a:t>
            </a:r>
            <a:r>
              <a:rPr sz="1200" spc="1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Historia</a:t>
            </a:r>
            <a:r>
              <a:rPr sz="1200" spc="1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Nacional,</a:t>
            </a:r>
            <a:r>
              <a:rPr sz="1200" spc="1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como</a:t>
            </a:r>
            <a:r>
              <a:rPr sz="1200" spc="1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un</a:t>
            </a:r>
            <a:r>
              <a:rPr sz="1200" spc="1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proceso.</a:t>
            </a:r>
            <a:endParaRPr sz="1200">
              <a:latin typeface="Arial MT"/>
              <a:cs typeface="Arial MT"/>
            </a:endParaRPr>
          </a:p>
          <a:p>
            <a:pPr marL="234315" marR="5080" indent="-234950">
              <a:lnSpc>
                <a:spcPts val="1300"/>
              </a:lnSpc>
              <a:spcBef>
                <a:spcPts val="265"/>
              </a:spcBef>
              <a:buClr>
                <a:srgbClr val="CC0000"/>
              </a:buClr>
              <a:buFont typeface="Wingdings"/>
              <a:buChar char=""/>
              <a:tabLst>
                <a:tab pos="234950" algn="l"/>
                <a:tab pos="1699260" algn="l"/>
              </a:tabLst>
            </a:pPr>
            <a:r>
              <a:rPr sz="1200" spc="-5" dirty="0">
                <a:latin typeface="Arial MT"/>
                <a:cs typeface="Arial MT"/>
              </a:rPr>
              <a:t>Valorar</a:t>
            </a:r>
            <a:r>
              <a:rPr sz="1200" spc="38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el</a:t>
            </a:r>
            <a:r>
              <a:rPr sz="1200" spc="39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sentido	de</a:t>
            </a:r>
            <a:r>
              <a:rPr sz="1200" spc="5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la</a:t>
            </a:r>
            <a:r>
              <a:rPr sz="1200" spc="6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Soberanía</a:t>
            </a:r>
            <a:r>
              <a:rPr sz="1200" spc="4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Territorial</a:t>
            </a:r>
            <a:r>
              <a:rPr sz="1200" spc="4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de </a:t>
            </a:r>
            <a:r>
              <a:rPr sz="1200" spc="-32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nuestro país.</a:t>
            </a:r>
            <a:endParaRPr sz="1200">
              <a:latin typeface="Arial MT"/>
              <a:cs typeface="Arial MT"/>
            </a:endParaRPr>
          </a:p>
          <a:p>
            <a:pPr marL="234315" marR="5080" indent="-234950">
              <a:lnSpc>
                <a:spcPts val="1300"/>
              </a:lnSpc>
              <a:spcBef>
                <a:spcPts val="275"/>
              </a:spcBef>
              <a:buClr>
                <a:srgbClr val="CC0000"/>
              </a:buClr>
              <a:buFont typeface="Wingdings"/>
              <a:buChar char=""/>
              <a:tabLst>
                <a:tab pos="234950" algn="l"/>
              </a:tabLst>
            </a:pPr>
            <a:r>
              <a:rPr sz="1200" spc="-5" dirty="0">
                <a:latin typeface="Arial MT"/>
                <a:cs typeface="Arial MT"/>
              </a:rPr>
              <a:t>Expresar</a:t>
            </a:r>
            <a:r>
              <a:rPr sz="1200" spc="25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una</a:t>
            </a:r>
            <a:r>
              <a:rPr sz="1200" spc="25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opinión</a:t>
            </a:r>
            <a:r>
              <a:rPr sz="1200" spc="25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fundada</a:t>
            </a:r>
            <a:r>
              <a:rPr sz="1200" spc="23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sobre</a:t>
            </a:r>
            <a:r>
              <a:rPr sz="1200" spc="24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la</a:t>
            </a:r>
            <a:r>
              <a:rPr sz="1200" spc="24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realidad </a:t>
            </a:r>
            <a:r>
              <a:rPr sz="1200" spc="-32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nacional e</a:t>
            </a:r>
            <a:r>
              <a:rPr sz="1200" dirty="0">
                <a:latin typeface="Arial MT"/>
                <a:cs typeface="Arial MT"/>
              </a:rPr>
              <a:t> </a:t>
            </a:r>
            <a:r>
              <a:rPr sz="1200" spc="-10" dirty="0">
                <a:latin typeface="Arial MT"/>
                <a:cs typeface="Arial MT"/>
              </a:rPr>
              <a:t>internacional.</a:t>
            </a:r>
            <a:endParaRPr sz="1200">
              <a:latin typeface="Arial MT"/>
              <a:cs typeface="Arial MT"/>
            </a:endParaRPr>
          </a:p>
          <a:p>
            <a:pPr marL="234315" indent="-234950">
              <a:lnSpc>
                <a:spcPct val="100000"/>
              </a:lnSpc>
              <a:spcBef>
                <a:spcPts val="114"/>
              </a:spcBef>
              <a:buClr>
                <a:srgbClr val="CC0000"/>
              </a:buClr>
              <a:buFont typeface="Wingdings"/>
              <a:buChar char=""/>
              <a:tabLst>
                <a:tab pos="234950" algn="l"/>
              </a:tabLst>
            </a:pPr>
            <a:r>
              <a:rPr sz="1200" spc="-5" dirty="0">
                <a:latin typeface="Arial MT"/>
                <a:cs typeface="Arial MT"/>
              </a:rPr>
              <a:t>Evidenciar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conciencia cívica, </a:t>
            </a:r>
            <a:r>
              <a:rPr sz="1200" dirty="0">
                <a:latin typeface="Arial MT"/>
                <a:cs typeface="Arial MT"/>
              </a:rPr>
              <a:t>y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lealtad con la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Patria.</a:t>
            </a:r>
            <a:endParaRPr sz="1200">
              <a:latin typeface="Arial MT"/>
              <a:cs typeface="Arial MT"/>
            </a:endParaRPr>
          </a:p>
          <a:p>
            <a:pPr marL="234315" indent="-234950">
              <a:lnSpc>
                <a:spcPct val="100000"/>
              </a:lnSpc>
              <a:spcBef>
                <a:spcPts val="145"/>
              </a:spcBef>
              <a:buClr>
                <a:srgbClr val="CC0000"/>
              </a:buClr>
              <a:buFont typeface="Wingdings"/>
              <a:buChar char=""/>
              <a:tabLst>
                <a:tab pos="234950" algn="l"/>
              </a:tabLst>
            </a:pPr>
            <a:r>
              <a:rPr sz="1200" spc="-5" dirty="0">
                <a:latin typeface="Arial MT"/>
                <a:cs typeface="Arial MT"/>
              </a:rPr>
              <a:t>Difundir</a:t>
            </a:r>
            <a:r>
              <a:rPr sz="1200" spc="-1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los valores</a:t>
            </a:r>
            <a:r>
              <a:rPr sz="1200" spc="-1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institucionales.</a:t>
            </a:r>
            <a:endParaRPr sz="1200">
              <a:latin typeface="Arial MT"/>
              <a:cs typeface="Arial MT"/>
            </a:endParaRPr>
          </a:p>
          <a:p>
            <a:pPr marL="234315" marR="5715" indent="-234950">
              <a:lnSpc>
                <a:spcPts val="1300"/>
              </a:lnSpc>
              <a:spcBef>
                <a:spcPts val="295"/>
              </a:spcBef>
              <a:buClr>
                <a:srgbClr val="CC0000"/>
              </a:buClr>
              <a:buFont typeface="Wingdings"/>
              <a:buChar char=""/>
              <a:tabLst>
                <a:tab pos="234950" algn="l"/>
              </a:tabLst>
            </a:pPr>
            <a:r>
              <a:rPr sz="1200" spc="-5" dirty="0">
                <a:latin typeface="Arial MT"/>
                <a:cs typeface="Arial MT"/>
              </a:rPr>
              <a:t>Argumentar</a:t>
            </a:r>
            <a:r>
              <a:rPr sz="1200" spc="75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sobre</a:t>
            </a:r>
            <a:r>
              <a:rPr sz="1200" spc="8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la</a:t>
            </a:r>
            <a:r>
              <a:rPr sz="1200" spc="80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importancia</a:t>
            </a:r>
            <a:r>
              <a:rPr sz="1200" spc="8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de</a:t>
            </a:r>
            <a:r>
              <a:rPr sz="1200" spc="8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los</a:t>
            </a:r>
            <a:r>
              <a:rPr sz="1200" spc="8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intereses</a:t>
            </a:r>
            <a:r>
              <a:rPr sz="1200" spc="80" dirty="0">
                <a:latin typeface="Arial MT"/>
                <a:cs typeface="Arial MT"/>
              </a:rPr>
              <a:t> </a:t>
            </a:r>
            <a:r>
              <a:rPr sz="1200" spc="-5" dirty="0">
                <a:latin typeface="Arial MT"/>
                <a:cs typeface="Arial MT"/>
              </a:rPr>
              <a:t>del </a:t>
            </a:r>
            <a:r>
              <a:rPr sz="1200" spc="-315" dirty="0">
                <a:latin typeface="Arial MT"/>
                <a:cs typeface="Arial MT"/>
              </a:rPr>
              <a:t> </a:t>
            </a:r>
            <a:r>
              <a:rPr sz="1200" dirty="0">
                <a:latin typeface="Arial MT"/>
                <a:cs typeface="Arial MT"/>
              </a:rPr>
              <a:t>país.</a:t>
            </a:r>
            <a:endParaRPr sz="1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50">
              <a:latin typeface="Arial MT"/>
              <a:cs typeface="Arial MT"/>
            </a:endParaRPr>
          </a:p>
          <a:p>
            <a:pPr marR="40640" algn="r">
              <a:lnSpc>
                <a:spcPct val="100000"/>
              </a:lnSpc>
            </a:pPr>
            <a:r>
              <a:rPr sz="600" dirty="0">
                <a:latin typeface="Verdana"/>
                <a:cs typeface="Verdana"/>
              </a:rPr>
              <a:t>5</a:t>
            </a:r>
            <a:endParaRPr sz="600">
              <a:latin typeface="Verdana"/>
              <a:cs typeface="Verdana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599819" y="1224914"/>
            <a:ext cx="4572000" cy="3429000"/>
            <a:chOff x="1599819" y="1224914"/>
            <a:chExt cx="4572000" cy="342900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90565" y="1392173"/>
              <a:ext cx="731519" cy="47929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606296" y="1231391"/>
              <a:ext cx="4559300" cy="3416300"/>
            </a:xfrm>
            <a:custGeom>
              <a:avLst/>
              <a:gdLst/>
              <a:ahLst/>
              <a:cxnLst/>
              <a:rect l="l" t="t" r="r" b="b"/>
              <a:pathLst>
                <a:path w="4559300" h="3416300">
                  <a:moveTo>
                    <a:pt x="4559046" y="0"/>
                  </a:moveTo>
                  <a:lnTo>
                    <a:pt x="0" y="0"/>
                  </a:lnTo>
                  <a:lnTo>
                    <a:pt x="0" y="3416046"/>
                  </a:lnTo>
                  <a:lnTo>
                    <a:pt x="4559046" y="3416046"/>
                  </a:lnTo>
                  <a:lnTo>
                    <a:pt x="4559046" y="0"/>
                  </a:lnTo>
                  <a:close/>
                </a:path>
              </a:pathLst>
            </a:custGeom>
            <a:ln w="1295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600200" y="5402579"/>
            <a:ext cx="4572000" cy="3429000"/>
            <a:chOff x="1600200" y="5402579"/>
            <a:chExt cx="4572000" cy="3429000"/>
          </a:xfrm>
        </p:grpSpPr>
        <p:sp>
          <p:nvSpPr>
            <p:cNvPr id="9" name="object 9"/>
            <p:cNvSpPr/>
            <p:nvPr/>
          </p:nvSpPr>
          <p:spPr>
            <a:xfrm>
              <a:off x="1600200" y="5402579"/>
              <a:ext cx="4572000" cy="3429000"/>
            </a:xfrm>
            <a:custGeom>
              <a:avLst/>
              <a:gdLst/>
              <a:ahLst/>
              <a:cxnLst/>
              <a:rect l="l" t="t" r="r" b="b"/>
              <a:pathLst>
                <a:path w="4572000" h="3429000">
                  <a:moveTo>
                    <a:pt x="4572000" y="0"/>
                  </a:moveTo>
                  <a:lnTo>
                    <a:pt x="0" y="0"/>
                  </a:lnTo>
                  <a:lnTo>
                    <a:pt x="0" y="3429000"/>
                  </a:lnTo>
                  <a:lnTo>
                    <a:pt x="4572000" y="3429000"/>
                  </a:lnTo>
                  <a:lnTo>
                    <a:pt x="4572000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905000" y="6185915"/>
              <a:ext cx="2327910" cy="55244"/>
            </a:xfrm>
            <a:custGeom>
              <a:avLst/>
              <a:gdLst/>
              <a:ahLst/>
              <a:cxnLst/>
              <a:rect l="l" t="t" r="r" b="b"/>
              <a:pathLst>
                <a:path w="2327910" h="55245">
                  <a:moveTo>
                    <a:pt x="2327910" y="0"/>
                  </a:moveTo>
                  <a:lnTo>
                    <a:pt x="0" y="0"/>
                  </a:lnTo>
                  <a:lnTo>
                    <a:pt x="0" y="54863"/>
                  </a:lnTo>
                  <a:lnTo>
                    <a:pt x="2327910" y="54863"/>
                  </a:lnTo>
                  <a:lnTo>
                    <a:pt x="2327910" y="0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905000" y="6185915"/>
              <a:ext cx="3979545" cy="0"/>
            </a:xfrm>
            <a:custGeom>
              <a:avLst/>
              <a:gdLst/>
              <a:ahLst/>
              <a:cxnLst/>
              <a:rect l="l" t="t" r="r" b="b"/>
              <a:pathLst>
                <a:path w="3979545">
                  <a:moveTo>
                    <a:pt x="0" y="0"/>
                  </a:moveTo>
                  <a:lnTo>
                    <a:pt x="3979164" y="0"/>
                  </a:lnTo>
                </a:path>
              </a:pathLst>
            </a:custGeom>
            <a:ln w="4762">
              <a:solidFill>
                <a:srgbClr val="CC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1606296" y="5408676"/>
            <a:ext cx="4559300" cy="3416300"/>
          </a:xfrm>
          <a:prstGeom prst="rect">
            <a:avLst/>
          </a:prstGeom>
          <a:ln w="12953">
            <a:solidFill>
              <a:srgbClr val="000000"/>
            </a:solidFill>
          </a:ln>
        </p:spPr>
        <p:txBody>
          <a:bodyPr vert="horz" wrap="square" lIns="0" tIns="258445" rIns="0" bIns="0" rtlCol="0">
            <a:spAutoFit/>
          </a:bodyPr>
          <a:lstStyle/>
          <a:p>
            <a:pPr marL="237490">
              <a:lnSpc>
                <a:spcPct val="100000"/>
              </a:lnSpc>
              <a:spcBef>
                <a:spcPts val="2035"/>
              </a:spcBef>
            </a:pPr>
            <a:r>
              <a:rPr sz="1900" b="1" spc="-5" dirty="0">
                <a:latin typeface="Verdana"/>
                <a:cs typeface="Verdana"/>
              </a:rPr>
              <a:t>OBJETIVOS</a:t>
            </a:r>
            <a:r>
              <a:rPr sz="1900" b="1" spc="-45" dirty="0">
                <a:latin typeface="Verdana"/>
                <a:cs typeface="Verdana"/>
              </a:rPr>
              <a:t> </a:t>
            </a:r>
            <a:r>
              <a:rPr sz="1900" b="1" spc="-5" dirty="0">
                <a:latin typeface="Verdana"/>
                <a:cs typeface="Verdana"/>
              </a:rPr>
              <a:t>EDUCATIVOS</a:t>
            </a:r>
            <a:endParaRPr sz="19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00">
              <a:latin typeface="Verdana"/>
              <a:cs typeface="Verdana"/>
            </a:endParaRPr>
          </a:p>
          <a:p>
            <a:pPr marL="508634">
              <a:lnSpc>
                <a:spcPts val="1085"/>
              </a:lnSpc>
            </a:pPr>
            <a:r>
              <a:rPr sz="1000" dirty="0">
                <a:latin typeface="Arial MT"/>
                <a:cs typeface="Arial MT"/>
              </a:rPr>
              <a:t>La</a:t>
            </a:r>
            <a:r>
              <a:rPr sz="1000" spc="254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Cátedra</a:t>
            </a:r>
            <a:r>
              <a:rPr sz="1000" spc="25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contribuirá</a:t>
            </a:r>
            <a:r>
              <a:rPr sz="1000" spc="250" dirty="0">
                <a:latin typeface="Arial MT"/>
                <a:cs typeface="Arial MT"/>
              </a:rPr>
              <a:t> </a:t>
            </a:r>
            <a:r>
              <a:rPr sz="1000" dirty="0">
                <a:latin typeface="Arial MT"/>
                <a:cs typeface="Arial MT"/>
              </a:rPr>
              <a:t>al</a:t>
            </a:r>
            <a:r>
              <a:rPr sz="1000" spc="254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desarrollo</a:t>
            </a:r>
            <a:r>
              <a:rPr sz="1000" spc="254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integrado</a:t>
            </a:r>
            <a:r>
              <a:rPr sz="1000" spc="250" dirty="0">
                <a:latin typeface="Arial MT"/>
                <a:cs typeface="Arial MT"/>
              </a:rPr>
              <a:t> </a:t>
            </a:r>
            <a:r>
              <a:rPr sz="1000" dirty="0">
                <a:latin typeface="Arial MT"/>
                <a:cs typeface="Arial MT"/>
              </a:rPr>
              <a:t>de</a:t>
            </a:r>
            <a:r>
              <a:rPr sz="1000" spc="250" dirty="0">
                <a:latin typeface="Arial MT"/>
                <a:cs typeface="Arial MT"/>
              </a:rPr>
              <a:t> </a:t>
            </a:r>
            <a:r>
              <a:rPr sz="1000" dirty="0">
                <a:latin typeface="Arial MT"/>
                <a:cs typeface="Arial MT"/>
              </a:rPr>
              <a:t>las</a:t>
            </a:r>
            <a:r>
              <a:rPr sz="1000" spc="25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siguientes</a:t>
            </a:r>
            <a:endParaRPr sz="1000">
              <a:latin typeface="Arial MT"/>
              <a:cs typeface="Arial MT"/>
            </a:endParaRPr>
          </a:p>
          <a:p>
            <a:pPr marL="508634">
              <a:lnSpc>
                <a:spcPts val="1085"/>
              </a:lnSpc>
            </a:pPr>
            <a:r>
              <a:rPr sz="1000" b="1" dirty="0">
                <a:latin typeface="Arial"/>
                <a:cs typeface="Arial"/>
              </a:rPr>
              <a:t>capacidades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–</a:t>
            </a:r>
            <a:r>
              <a:rPr sz="1000" b="1" spc="-15" dirty="0">
                <a:latin typeface="Arial"/>
                <a:cs typeface="Arial"/>
              </a:rPr>
              <a:t> </a:t>
            </a:r>
            <a:r>
              <a:rPr sz="1000" spc="-5" dirty="0">
                <a:latin typeface="Arial MT"/>
                <a:cs typeface="Arial MT"/>
              </a:rPr>
              <a:t>destrezas</a:t>
            </a:r>
            <a:r>
              <a:rPr sz="1000" spc="-20" dirty="0">
                <a:latin typeface="Arial MT"/>
                <a:cs typeface="Arial MT"/>
              </a:rPr>
              <a:t> </a:t>
            </a:r>
            <a:r>
              <a:rPr sz="1000" dirty="0">
                <a:latin typeface="Arial MT"/>
                <a:cs typeface="Arial MT"/>
              </a:rPr>
              <a:t>y</a:t>
            </a:r>
            <a:r>
              <a:rPr sz="1000" spc="-15" dirty="0">
                <a:latin typeface="Arial MT"/>
                <a:cs typeface="Arial MT"/>
              </a:rPr>
              <a:t> </a:t>
            </a:r>
            <a:r>
              <a:rPr sz="1000" b="1" spc="-5" dirty="0">
                <a:latin typeface="Arial"/>
                <a:cs typeface="Arial"/>
              </a:rPr>
              <a:t>valores</a:t>
            </a:r>
            <a:r>
              <a:rPr sz="1000" spc="-5" dirty="0">
                <a:latin typeface="Arial MT"/>
                <a:cs typeface="Arial MT"/>
              </a:rPr>
              <a:t>:</a:t>
            </a:r>
            <a:endParaRPr sz="1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200">
              <a:latin typeface="Arial MT"/>
              <a:cs typeface="Arial MT"/>
            </a:endParaRPr>
          </a:p>
          <a:p>
            <a:pPr marL="508634" marR="264795" indent="-234950" algn="just">
              <a:lnSpc>
                <a:spcPts val="960"/>
              </a:lnSpc>
              <a:buClr>
                <a:srgbClr val="CC0000"/>
              </a:buClr>
              <a:buFont typeface="Wingdings"/>
              <a:buChar char=""/>
              <a:tabLst>
                <a:tab pos="509270" algn="l"/>
              </a:tabLst>
            </a:pPr>
            <a:r>
              <a:rPr sz="1000" b="1" dirty="0">
                <a:latin typeface="Arial"/>
                <a:cs typeface="Arial"/>
              </a:rPr>
              <a:t>Orientación</a:t>
            </a:r>
            <a:r>
              <a:rPr sz="1000" b="1" spc="5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espacio – </a:t>
            </a:r>
            <a:r>
              <a:rPr sz="1000" b="1" spc="-5" dirty="0">
                <a:latin typeface="Arial"/>
                <a:cs typeface="Arial"/>
              </a:rPr>
              <a:t>temporal: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spc="-5" dirty="0">
                <a:latin typeface="Arial MT"/>
                <a:cs typeface="Arial MT"/>
              </a:rPr>
              <a:t>Localizar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y/o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situar,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leer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y/o 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interpretar mapas, secuenciar</a:t>
            </a:r>
            <a:r>
              <a:rPr sz="1000" spc="-1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hechos</a:t>
            </a:r>
            <a:r>
              <a:rPr sz="1000" spc="5" dirty="0">
                <a:latin typeface="Arial MT"/>
                <a:cs typeface="Arial MT"/>
              </a:rPr>
              <a:t> </a:t>
            </a:r>
            <a:r>
              <a:rPr sz="1000" dirty="0">
                <a:latin typeface="Arial MT"/>
                <a:cs typeface="Arial MT"/>
              </a:rPr>
              <a:t>o</a:t>
            </a:r>
            <a:r>
              <a:rPr sz="1000" spc="-5" dirty="0">
                <a:latin typeface="Arial MT"/>
                <a:cs typeface="Arial MT"/>
              </a:rPr>
              <a:t> acontecimientos.</a:t>
            </a:r>
            <a:endParaRPr sz="1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Char char=""/>
            </a:pPr>
            <a:endParaRPr sz="1250">
              <a:latin typeface="Arial MT"/>
              <a:cs typeface="Arial MT"/>
            </a:endParaRPr>
          </a:p>
          <a:p>
            <a:pPr marL="508634" marR="264160" indent="-234950" algn="just">
              <a:lnSpc>
                <a:spcPct val="80200"/>
              </a:lnSpc>
              <a:spcBef>
                <a:spcPts val="5"/>
              </a:spcBef>
              <a:buClr>
                <a:srgbClr val="CC0000"/>
              </a:buClr>
              <a:buFont typeface="Wingdings"/>
              <a:buChar char=""/>
              <a:tabLst>
                <a:tab pos="509270" algn="l"/>
              </a:tabLst>
            </a:pPr>
            <a:r>
              <a:rPr sz="1000" b="1" spc="-5" dirty="0">
                <a:latin typeface="Arial"/>
                <a:cs typeface="Arial"/>
              </a:rPr>
              <a:t>Análisis:</a:t>
            </a:r>
            <a:r>
              <a:rPr sz="1000" b="1" dirty="0">
                <a:latin typeface="Arial"/>
                <a:cs typeface="Arial"/>
              </a:rPr>
              <a:t> </a:t>
            </a:r>
            <a:r>
              <a:rPr sz="1000" spc="-5" dirty="0">
                <a:latin typeface="Arial MT"/>
                <a:cs typeface="Arial MT"/>
              </a:rPr>
              <a:t>Identificar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elementos</a:t>
            </a:r>
            <a:r>
              <a:rPr sz="1000" dirty="0">
                <a:latin typeface="Arial MT"/>
                <a:cs typeface="Arial MT"/>
              </a:rPr>
              <a:t> o</a:t>
            </a:r>
            <a:r>
              <a:rPr sz="1000" spc="5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factores,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comparar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épocas, 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pensamientos </a:t>
            </a:r>
            <a:r>
              <a:rPr sz="1000" dirty="0">
                <a:latin typeface="Arial MT"/>
                <a:cs typeface="Arial MT"/>
              </a:rPr>
              <a:t>o </a:t>
            </a:r>
            <a:r>
              <a:rPr sz="1000" spc="-5" dirty="0">
                <a:latin typeface="Arial MT"/>
                <a:cs typeface="Arial MT"/>
              </a:rPr>
              <a:t>constituciones políticas, determinar relaciones de 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causas</a:t>
            </a:r>
            <a:r>
              <a:rPr sz="1000" dirty="0">
                <a:latin typeface="Arial MT"/>
                <a:cs typeface="Arial MT"/>
              </a:rPr>
              <a:t> y</a:t>
            </a:r>
            <a:r>
              <a:rPr sz="1000" spc="5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efectos,</a:t>
            </a:r>
            <a:r>
              <a:rPr sz="1000" dirty="0">
                <a:latin typeface="Arial MT"/>
                <a:cs typeface="Arial MT"/>
              </a:rPr>
              <a:t> e</a:t>
            </a:r>
            <a:r>
              <a:rPr sz="1000" spc="5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interpretar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información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contenida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en 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documentos</a:t>
            </a:r>
            <a:r>
              <a:rPr sz="1000" spc="-15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históricos.</a:t>
            </a:r>
            <a:endParaRPr sz="1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Char char=""/>
            </a:pPr>
            <a:endParaRPr sz="1200">
              <a:latin typeface="Arial MT"/>
              <a:cs typeface="Arial MT"/>
            </a:endParaRPr>
          </a:p>
          <a:p>
            <a:pPr marL="508634" marR="264160" indent="-234950" algn="just">
              <a:lnSpc>
                <a:spcPct val="80300"/>
              </a:lnSpc>
              <a:buClr>
                <a:srgbClr val="CC0000"/>
              </a:buClr>
              <a:buFont typeface="Wingdings"/>
              <a:buChar char=""/>
              <a:tabLst>
                <a:tab pos="509270" algn="l"/>
              </a:tabLst>
            </a:pPr>
            <a:r>
              <a:rPr sz="1000" b="1" dirty="0">
                <a:latin typeface="Arial"/>
                <a:cs typeface="Arial"/>
              </a:rPr>
              <a:t>Comprensión y producción de </a:t>
            </a:r>
            <a:r>
              <a:rPr sz="1000" b="1" spc="-5" dirty="0">
                <a:latin typeface="Arial"/>
                <a:cs typeface="Arial"/>
              </a:rPr>
              <a:t>textos: </a:t>
            </a:r>
            <a:r>
              <a:rPr sz="1000" spc="-5" dirty="0">
                <a:latin typeface="Arial MT"/>
                <a:cs typeface="Arial MT"/>
              </a:rPr>
              <a:t>Seleccionar información 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relevante,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analizar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información,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elaborar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informes</a:t>
            </a:r>
            <a:r>
              <a:rPr sz="100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escritos</a:t>
            </a:r>
            <a:r>
              <a:rPr sz="1000" spc="265" dirty="0">
                <a:latin typeface="Arial MT"/>
                <a:cs typeface="Arial MT"/>
              </a:rPr>
              <a:t> </a:t>
            </a:r>
            <a:r>
              <a:rPr sz="1000" dirty="0">
                <a:latin typeface="Arial MT"/>
                <a:cs typeface="Arial MT"/>
              </a:rPr>
              <a:t>y </a:t>
            </a:r>
            <a:r>
              <a:rPr sz="1000" spc="5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exponer</a:t>
            </a:r>
            <a:r>
              <a:rPr sz="1000" spc="-10" dirty="0">
                <a:latin typeface="Arial MT"/>
                <a:cs typeface="Arial MT"/>
              </a:rPr>
              <a:t> </a:t>
            </a:r>
            <a:r>
              <a:rPr sz="1000" spc="-5" dirty="0">
                <a:latin typeface="Arial MT"/>
                <a:cs typeface="Arial MT"/>
              </a:rPr>
              <a:t>ideas.</a:t>
            </a:r>
            <a:endParaRPr sz="1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har char=""/>
            </a:pPr>
            <a:endParaRPr sz="1000">
              <a:latin typeface="Arial MT"/>
              <a:cs typeface="Arial MT"/>
            </a:endParaRPr>
          </a:p>
          <a:p>
            <a:pPr marL="508634" indent="-234950">
              <a:lnSpc>
                <a:spcPct val="100000"/>
              </a:lnSpc>
              <a:buClr>
                <a:srgbClr val="CC0000"/>
              </a:buClr>
              <a:buFont typeface="Wingdings"/>
              <a:buChar char=""/>
              <a:tabLst>
                <a:tab pos="509270" algn="l"/>
                <a:tab pos="4260850" algn="l"/>
              </a:tabLst>
            </a:pPr>
            <a:r>
              <a:rPr sz="1000" b="1" u="sng" spc="-5" dirty="0">
                <a:uFill>
                  <a:solidFill>
                    <a:srgbClr val="CC0000"/>
                  </a:solidFill>
                </a:uFill>
                <a:latin typeface="Arial"/>
                <a:cs typeface="Arial"/>
              </a:rPr>
              <a:t>RESPONSABILIDAD</a:t>
            </a:r>
            <a:r>
              <a:rPr sz="1000" b="1" u="sng" spc="-15" dirty="0">
                <a:uFill>
                  <a:solidFill>
                    <a:srgbClr val="CC0000"/>
                  </a:solidFill>
                </a:uFill>
                <a:latin typeface="Arial"/>
                <a:cs typeface="Arial"/>
              </a:rPr>
              <a:t> </a:t>
            </a:r>
            <a:r>
              <a:rPr sz="1000" b="1" u="sng" dirty="0">
                <a:uFill>
                  <a:solidFill>
                    <a:srgbClr val="CC0000"/>
                  </a:solidFill>
                </a:uFill>
                <a:latin typeface="Arial"/>
                <a:cs typeface="Arial"/>
              </a:rPr>
              <a:t>–</a:t>
            </a:r>
            <a:r>
              <a:rPr sz="1000" b="1" u="sng" spc="-20" dirty="0">
                <a:uFill>
                  <a:solidFill>
                    <a:srgbClr val="CC0000"/>
                  </a:solidFill>
                </a:uFill>
                <a:latin typeface="Arial"/>
                <a:cs typeface="Arial"/>
              </a:rPr>
              <a:t> </a:t>
            </a:r>
            <a:r>
              <a:rPr sz="1000" b="1" u="sng" spc="-5" dirty="0">
                <a:uFill>
                  <a:solidFill>
                    <a:srgbClr val="CC0000"/>
                  </a:solidFill>
                </a:uFill>
                <a:latin typeface="Arial"/>
                <a:cs typeface="Arial"/>
              </a:rPr>
              <a:t>RESPETO</a:t>
            </a:r>
            <a:r>
              <a:rPr sz="1000" b="1" u="sng" spc="-10" dirty="0">
                <a:uFill>
                  <a:solidFill>
                    <a:srgbClr val="CC0000"/>
                  </a:solidFill>
                </a:uFill>
                <a:latin typeface="Arial"/>
                <a:cs typeface="Arial"/>
              </a:rPr>
              <a:t> </a:t>
            </a:r>
            <a:r>
              <a:rPr sz="1000" b="1" u="sng" dirty="0">
                <a:uFill>
                  <a:solidFill>
                    <a:srgbClr val="CC0000"/>
                  </a:solidFill>
                </a:uFill>
                <a:latin typeface="Arial"/>
                <a:cs typeface="Arial"/>
              </a:rPr>
              <a:t>–</a:t>
            </a:r>
            <a:r>
              <a:rPr sz="1000" b="1" u="sng" spc="-15" dirty="0">
                <a:uFill>
                  <a:solidFill>
                    <a:srgbClr val="CC0000"/>
                  </a:solidFill>
                </a:uFill>
                <a:latin typeface="Arial"/>
                <a:cs typeface="Arial"/>
              </a:rPr>
              <a:t> </a:t>
            </a:r>
            <a:r>
              <a:rPr sz="1000" b="1" u="sng" spc="-5" dirty="0">
                <a:uFill>
                  <a:solidFill>
                    <a:srgbClr val="CC0000"/>
                  </a:solidFill>
                </a:uFill>
                <a:latin typeface="Arial"/>
                <a:cs typeface="Arial"/>
              </a:rPr>
              <a:t>DISCIPLINA</a:t>
            </a:r>
            <a:r>
              <a:rPr sz="1000" u="sng" spc="-5" dirty="0">
                <a:uFill>
                  <a:solidFill>
                    <a:srgbClr val="CC0000"/>
                  </a:solidFill>
                </a:uFill>
                <a:latin typeface="Arial MT"/>
                <a:cs typeface="Arial MT"/>
              </a:rPr>
              <a:t>.	</a:t>
            </a:r>
            <a:endParaRPr sz="1000">
              <a:latin typeface="Arial MT"/>
              <a:cs typeface="Arial MT"/>
            </a:endParaRPr>
          </a:p>
          <a:p>
            <a:pPr marR="336550" algn="r">
              <a:lnSpc>
                <a:spcPts val="690"/>
              </a:lnSpc>
              <a:spcBef>
                <a:spcPts val="280"/>
              </a:spcBef>
            </a:pPr>
            <a:r>
              <a:rPr sz="600" dirty="0">
                <a:latin typeface="Verdana"/>
                <a:cs typeface="Verdana"/>
              </a:rPr>
              <a:t>6</a:t>
            </a:r>
            <a:endParaRPr sz="600">
              <a:latin typeface="Verdana"/>
              <a:cs typeface="Verdana"/>
            </a:endParaRPr>
          </a:p>
          <a:p>
            <a:pPr marR="260350" algn="r">
              <a:lnSpc>
                <a:spcPts val="810"/>
              </a:lnSpc>
            </a:pPr>
            <a:r>
              <a:rPr sz="700" dirty="0">
                <a:latin typeface="Arial MT"/>
                <a:cs typeface="Arial MT"/>
              </a:rPr>
              <a:t>6</a:t>
            </a:r>
            <a:endParaRPr sz="700">
              <a:latin typeface="Arial MT"/>
              <a:cs typeface="Arial MT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398007" y="5532881"/>
            <a:ext cx="591514" cy="586740"/>
          </a:xfrm>
          <a:prstGeom prst="rect">
            <a:avLst/>
          </a:prstGeom>
        </p:spPr>
      </p:pic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540"/>
              </a:lnSpc>
            </a:pPr>
            <a:fld id="{81D60167-4931-47E6-BA6A-407CBD079E47}" type="slidenum">
              <a:rPr dirty="0"/>
              <a:t>3</a:t>
            </a:fld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06296" y="1231391"/>
            <a:ext cx="4559300" cy="3213700"/>
          </a:xfrm>
          <a:prstGeom prst="rect">
            <a:avLst/>
          </a:prstGeom>
          <a:ln w="12953">
            <a:solidFill>
              <a:srgbClr val="000000"/>
            </a:solidFill>
          </a:ln>
        </p:spPr>
        <p:txBody>
          <a:bodyPr vert="horz" wrap="square" lIns="0" tIns="241300" rIns="0" bIns="0" rtlCol="0">
            <a:spAutoFit/>
          </a:bodyPr>
          <a:lstStyle/>
          <a:p>
            <a:pPr marL="327660">
              <a:lnSpc>
                <a:spcPct val="100000"/>
              </a:lnSpc>
              <a:spcBef>
                <a:spcPts val="1900"/>
              </a:spcBef>
            </a:pPr>
            <a:r>
              <a:rPr sz="1900" b="1" spc="-5" dirty="0">
                <a:latin typeface="Verdana"/>
                <a:cs typeface="Verdana"/>
              </a:rPr>
              <a:t>METODOLOGÍA</a:t>
            </a:r>
            <a:endParaRPr sz="19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500" dirty="0">
              <a:latin typeface="Verdana"/>
              <a:cs typeface="Verdana"/>
            </a:endParaRPr>
          </a:p>
          <a:p>
            <a:pPr marL="579755" indent="-235585">
              <a:lnSpc>
                <a:spcPct val="100000"/>
              </a:lnSpc>
              <a:buClr>
                <a:srgbClr val="CC0000"/>
              </a:buClr>
              <a:buFont typeface="Wingdings"/>
              <a:buChar char=""/>
              <a:tabLst>
                <a:tab pos="580390" algn="l"/>
              </a:tabLst>
            </a:pPr>
            <a:r>
              <a:rPr sz="1400" spc="-5" dirty="0">
                <a:latin typeface="Verdana"/>
                <a:cs typeface="Verdana"/>
              </a:rPr>
              <a:t>Clases</a:t>
            </a:r>
            <a:r>
              <a:rPr sz="1400" spc="10" dirty="0">
                <a:latin typeface="Verdana"/>
                <a:cs typeface="Verdana"/>
              </a:rPr>
              <a:t> </a:t>
            </a:r>
            <a:r>
              <a:rPr sz="1400" spc="-5" dirty="0">
                <a:latin typeface="Verdana"/>
                <a:cs typeface="Verdana"/>
              </a:rPr>
              <a:t>expositivo-participativas.</a:t>
            </a:r>
            <a:endParaRPr sz="14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CC0000"/>
              </a:buClr>
              <a:buFont typeface="Wingdings"/>
              <a:buChar char=""/>
            </a:pPr>
            <a:endParaRPr sz="1650" dirty="0">
              <a:latin typeface="Verdana"/>
              <a:cs typeface="Verdana"/>
            </a:endParaRPr>
          </a:p>
          <a:p>
            <a:pPr marL="579755" indent="-235585">
              <a:lnSpc>
                <a:spcPct val="100000"/>
              </a:lnSpc>
              <a:spcBef>
                <a:spcPts val="5"/>
              </a:spcBef>
              <a:buClr>
                <a:srgbClr val="CC0000"/>
              </a:buClr>
              <a:buFont typeface="Wingdings"/>
              <a:buChar char=""/>
              <a:tabLst>
                <a:tab pos="580390" algn="l"/>
              </a:tabLst>
            </a:pPr>
            <a:r>
              <a:rPr sz="1400" spc="-5" dirty="0">
                <a:latin typeface="Verdana"/>
                <a:cs typeface="Verdana"/>
              </a:rPr>
              <a:t>CUC:</a:t>
            </a:r>
            <a:endParaRPr sz="1400" dirty="0">
              <a:latin typeface="Verdana"/>
              <a:cs typeface="Verdana"/>
            </a:endParaRPr>
          </a:p>
          <a:p>
            <a:pPr marL="798830" lvl="1" indent="-219075">
              <a:lnSpc>
                <a:spcPct val="100000"/>
              </a:lnSpc>
              <a:spcBef>
                <a:spcPts val="145"/>
              </a:spcBef>
              <a:buClr>
                <a:srgbClr val="CC0000"/>
              </a:buClr>
              <a:buFont typeface="Wingdings"/>
              <a:buChar char=""/>
              <a:tabLst>
                <a:tab pos="799465" algn="l"/>
              </a:tabLst>
            </a:pPr>
            <a:r>
              <a:rPr sz="1200" spc="-10" dirty="0">
                <a:latin typeface="Verdana"/>
                <a:cs typeface="Verdana"/>
              </a:rPr>
              <a:t>Talleres.</a:t>
            </a:r>
            <a:endParaRPr sz="1200" dirty="0">
              <a:latin typeface="Verdana"/>
              <a:cs typeface="Verdana"/>
            </a:endParaRPr>
          </a:p>
          <a:p>
            <a:pPr marL="798830" lvl="1" indent="-219075">
              <a:lnSpc>
                <a:spcPct val="100000"/>
              </a:lnSpc>
              <a:spcBef>
                <a:spcPts val="135"/>
              </a:spcBef>
              <a:buClr>
                <a:srgbClr val="CC0000"/>
              </a:buClr>
              <a:buFont typeface="Wingdings"/>
              <a:buChar char=""/>
              <a:tabLst>
                <a:tab pos="799465" algn="l"/>
              </a:tabLst>
            </a:pPr>
            <a:r>
              <a:rPr sz="1200" dirty="0">
                <a:latin typeface="Verdana"/>
                <a:cs typeface="Verdana"/>
              </a:rPr>
              <a:t>Presentación</a:t>
            </a:r>
            <a:r>
              <a:rPr sz="1200" spc="-5" dirty="0">
                <a:latin typeface="Verdana"/>
                <a:cs typeface="Verdana"/>
              </a:rPr>
              <a:t> </a:t>
            </a:r>
            <a:r>
              <a:rPr sz="1200" dirty="0">
                <a:latin typeface="Verdana"/>
                <a:cs typeface="Verdana"/>
              </a:rPr>
              <a:t>de</a:t>
            </a:r>
            <a:r>
              <a:rPr sz="1200" spc="-10" dirty="0">
                <a:latin typeface="Verdana"/>
                <a:cs typeface="Verdana"/>
              </a:rPr>
              <a:t> </a:t>
            </a:r>
            <a:r>
              <a:rPr sz="1200" dirty="0">
                <a:latin typeface="Verdana"/>
                <a:cs typeface="Verdana"/>
              </a:rPr>
              <a:t>Personaje</a:t>
            </a:r>
            <a:r>
              <a:rPr sz="1200" spc="-10" dirty="0">
                <a:latin typeface="Verdana"/>
                <a:cs typeface="Verdana"/>
              </a:rPr>
              <a:t> </a:t>
            </a:r>
            <a:r>
              <a:rPr sz="1200" dirty="0">
                <a:latin typeface="Verdana"/>
                <a:cs typeface="Verdana"/>
              </a:rPr>
              <a:t>o</a:t>
            </a:r>
            <a:r>
              <a:rPr sz="1200" spc="-10" dirty="0">
                <a:latin typeface="Verdana"/>
                <a:cs typeface="Verdana"/>
              </a:rPr>
              <a:t> </a:t>
            </a:r>
            <a:r>
              <a:rPr sz="1200" spc="-5" dirty="0">
                <a:latin typeface="Verdana"/>
                <a:cs typeface="Verdana"/>
              </a:rPr>
              <a:t>Efeméride.</a:t>
            </a:r>
            <a:endParaRPr sz="1200" dirty="0">
              <a:latin typeface="Verdana"/>
              <a:cs typeface="Verdana"/>
            </a:endParaRPr>
          </a:p>
          <a:p>
            <a:pPr marL="798830" lvl="1" indent="-219075">
              <a:lnSpc>
                <a:spcPct val="100000"/>
              </a:lnSpc>
              <a:spcBef>
                <a:spcPts val="145"/>
              </a:spcBef>
              <a:buClr>
                <a:srgbClr val="CC0000"/>
              </a:buClr>
              <a:buFont typeface="Wingdings"/>
              <a:buChar char=""/>
              <a:tabLst>
                <a:tab pos="799465" algn="l"/>
              </a:tabLst>
            </a:pPr>
            <a:r>
              <a:rPr sz="1200" spc="-5" dirty="0">
                <a:latin typeface="Verdana"/>
                <a:cs typeface="Verdana"/>
              </a:rPr>
              <a:t>Controles</a:t>
            </a:r>
            <a:r>
              <a:rPr sz="1200" spc="-20" dirty="0">
                <a:latin typeface="Verdana"/>
                <a:cs typeface="Verdana"/>
              </a:rPr>
              <a:t> </a:t>
            </a:r>
            <a:r>
              <a:rPr sz="1200" dirty="0">
                <a:latin typeface="Verdana"/>
                <a:cs typeface="Verdana"/>
              </a:rPr>
              <a:t>de</a:t>
            </a:r>
            <a:r>
              <a:rPr sz="1200" spc="-20" dirty="0">
                <a:latin typeface="Verdana"/>
                <a:cs typeface="Verdana"/>
              </a:rPr>
              <a:t> </a:t>
            </a:r>
            <a:r>
              <a:rPr sz="1200" dirty="0">
                <a:latin typeface="Verdana"/>
                <a:cs typeface="Verdana"/>
              </a:rPr>
              <a:t>Lecturas</a:t>
            </a:r>
          </a:p>
          <a:p>
            <a:pPr marL="798830" lvl="1" indent="-219075">
              <a:lnSpc>
                <a:spcPct val="100000"/>
              </a:lnSpc>
              <a:spcBef>
                <a:spcPts val="145"/>
              </a:spcBef>
              <a:buClr>
                <a:srgbClr val="CC0000"/>
              </a:buClr>
              <a:buFont typeface="Wingdings"/>
              <a:buChar char=""/>
              <a:tabLst>
                <a:tab pos="799465" algn="l"/>
              </a:tabLst>
            </a:pPr>
            <a:r>
              <a:rPr sz="1200" dirty="0">
                <a:latin typeface="Verdana"/>
                <a:cs typeface="Verdana"/>
              </a:rPr>
              <a:t>Desarrollo</a:t>
            </a:r>
            <a:r>
              <a:rPr sz="1200" spc="-35" dirty="0">
                <a:latin typeface="Verdana"/>
                <a:cs typeface="Verdana"/>
              </a:rPr>
              <a:t> </a:t>
            </a:r>
            <a:r>
              <a:rPr sz="1200" spc="-5" dirty="0">
                <a:latin typeface="Verdana"/>
                <a:cs typeface="Verdana"/>
              </a:rPr>
              <a:t>de</a:t>
            </a:r>
            <a:r>
              <a:rPr sz="1200" spc="-35" dirty="0">
                <a:latin typeface="Verdana"/>
                <a:cs typeface="Verdana"/>
              </a:rPr>
              <a:t> </a:t>
            </a:r>
            <a:r>
              <a:rPr sz="1200" spc="-5" dirty="0">
                <a:latin typeface="Verdana"/>
                <a:cs typeface="Verdana"/>
              </a:rPr>
              <a:t>Ensayos.</a:t>
            </a:r>
            <a:endParaRPr sz="1200" dirty="0">
              <a:latin typeface="Verdana"/>
              <a:cs typeface="Verdana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Clr>
                <a:srgbClr val="CC0000"/>
              </a:buClr>
              <a:buFont typeface="Wingdings"/>
              <a:buChar char=""/>
            </a:pPr>
            <a:endParaRPr sz="1550" dirty="0">
              <a:latin typeface="Verdana"/>
              <a:cs typeface="Verdana"/>
            </a:endParaRPr>
          </a:p>
          <a:p>
            <a:pPr marL="579755" marR="228600" indent="-234950">
              <a:lnSpc>
                <a:spcPts val="1520"/>
              </a:lnSpc>
              <a:buClr>
                <a:srgbClr val="CC0000"/>
              </a:buClr>
              <a:buFont typeface="Wingdings"/>
              <a:buChar char=""/>
              <a:tabLst>
                <a:tab pos="580390" algn="l"/>
              </a:tabLst>
            </a:pPr>
            <a:r>
              <a:rPr sz="1600" spc="-5" dirty="0">
                <a:latin typeface="Verdana"/>
                <a:cs typeface="Verdana"/>
              </a:rPr>
              <a:t>Material</a:t>
            </a:r>
            <a:r>
              <a:rPr sz="1600" spc="445" dirty="0">
                <a:latin typeface="Verdana"/>
                <a:cs typeface="Verdana"/>
              </a:rPr>
              <a:t> </a:t>
            </a:r>
            <a:r>
              <a:rPr sz="1600" spc="-5" dirty="0">
                <a:latin typeface="Verdana"/>
                <a:cs typeface="Verdana"/>
              </a:rPr>
              <a:t>de</a:t>
            </a:r>
            <a:r>
              <a:rPr sz="1600" spc="450" dirty="0">
                <a:latin typeface="Verdana"/>
                <a:cs typeface="Verdana"/>
              </a:rPr>
              <a:t> </a:t>
            </a:r>
            <a:r>
              <a:rPr sz="1600" spc="-5" dirty="0">
                <a:latin typeface="Verdana"/>
                <a:cs typeface="Verdana"/>
              </a:rPr>
              <a:t>clases</a:t>
            </a:r>
            <a:r>
              <a:rPr sz="1600" spc="450" dirty="0">
                <a:latin typeface="Verdana"/>
                <a:cs typeface="Verdana"/>
              </a:rPr>
              <a:t> </a:t>
            </a:r>
            <a:r>
              <a:rPr sz="1600" spc="-5" dirty="0">
                <a:latin typeface="Verdana"/>
                <a:cs typeface="Verdana"/>
              </a:rPr>
              <a:t>disponible</a:t>
            </a:r>
            <a:r>
              <a:rPr sz="1600" spc="440" dirty="0">
                <a:latin typeface="Verdana"/>
                <a:cs typeface="Verdana"/>
              </a:rPr>
              <a:t> </a:t>
            </a:r>
            <a:r>
              <a:rPr lang="en-US" sz="1600" spc="-5" dirty="0" err="1" smtClean="0">
                <a:latin typeface="Verdana"/>
                <a:cs typeface="Verdana"/>
              </a:rPr>
              <a:t>en</a:t>
            </a:r>
            <a:r>
              <a:rPr lang="en-US" sz="1600" spc="-5" dirty="0" smtClean="0">
                <a:latin typeface="Verdana"/>
                <a:cs typeface="Verdana"/>
              </a:rPr>
              <a:t> Aula Virtual</a:t>
            </a:r>
            <a:r>
              <a:rPr sz="1600" spc="-5" dirty="0" smtClean="0">
                <a:latin typeface="Verdana"/>
                <a:cs typeface="Verdana"/>
              </a:rPr>
              <a:t>.</a:t>
            </a:r>
            <a:endParaRPr sz="1600" dirty="0">
              <a:latin typeface="Verdana"/>
              <a:cs typeface="Verdana"/>
            </a:endParaRPr>
          </a:p>
          <a:p>
            <a:pPr marR="336550" algn="r">
              <a:lnSpc>
                <a:spcPct val="100000"/>
              </a:lnSpc>
              <a:spcBef>
                <a:spcPts val="785"/>
              </a:spcBef>
            </a:pPr>
            <a:r>
              <a:rPr sz="600" dirty="0">
                <a:latin typeface="Verdana"/>
                <a:cs typeface="Verdana"/>
              </a:rPr>
              <a:t>7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74919" y="1355597"/>
            <a:ext cx="866338" cy="841247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600200" y="5402579"/>
            <a:ext cx="4572000" cy="3429000"/>
            <a:chOff x="1600200" y="5402579"/>
            <a:chExt cx="4572000" cy="3429000"/>
          </a:xfrm>
        </p:grpSpPr>
        <p:sp>
          <p:nvSpPr>
            <p:cNvPr id="5" name="object 5"/>
            <p:cNvSpPr/>
            <p:nvPr/>
          </p:nvSpPr>
          <p:spPr>
            <a:xfrm>
              <a:off x="1600200" y="5402579"/>
              <a:ext cx="4572000" cy="3429000"/>
            </a:xfrm>
            <a:custGeom>
              <a:avLst/>
              <a:gdLst/>
              <a:ahLst/>
              <a:cxnLst/>
              <a:rect l="l" t="t" r="r" b="b"/>
              <a:pathLst>
                <a:path w="4572000" h="3429000">
                  <a:moveTo>
                    <a:pt x="4572000" y="0"/>
                  </a:moveTo>
                  <a:lnTo>
                    <a:pt x="0" y="0"/>
                  </a:lnTo>
                  <a:lnTo>
                    <a:pt x="0" y="3429000"/>
                  </a:lnTo>
                  <a:lnTo>
                    <a:pt x="4572000" y="3429000"/>
                  </a:lnTo>
                  <a:lnTo>
                    <a:pt x="4572000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05000" y="6185915"/>
              <a:ext cx="2327910" cy="55244"/>
            </a:xfrm>
            <a:custGeom>
              <a:avLst/>
              <a:gdLst/>
              <a:ahLst/>
              <a:cxnLst/>
              <a:rect l="l" t="t" r="r" b="b"/>
              <a:pathLst>
                <a:path w="2327910" h="55245">
                  <a:moveTo>
                    <a:pt x="2327910" y="0"/>
                  </a:moveTo>
                  <a:lnTo>
                    <a:pt x="0" y="0"/>
                  </a:lnTo>
                  <a:lnTo>
                    <a:pt x="0" y="54863"/>
                  </a:lnTo>
                  <a:lnTo>
                    <a:pt x="2327910" y="54863"/>
                  </a:lnTo>
                  <a:lnTo>
                    <a:pt x="2327910" y="0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905000" y="6185915"/>
              <a:ext cx="3979545" cy="0"/>
            </a:xfrm>
            <a:custGeom>
              <a:avLst/>
              <a:gdLst/>
              <a:ahLst/>
              <a:cxnLst/>
              <a:rect l="l" t="t" r="r" b="b"/>
              <a:pathLst>
                <a:path w="3979545">
                  <a:moveTo>
                    <a:pt x="0" y="0"/>
                  </a:moveTo>
                  <a:lnTo>
                    <a:pt x="3979164" y="0"/>
                  </a:lnTo>
                </a:path>
              </a:pathLst>
            </a:custGeom>
            <a:ln w="4762">
              <a:solidFill>
                <a:srgbClr val="CC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905000" y="8488679"/>
              <a:ext cx="3962400" cy="0"/>
            </a:xfrm>
            <a:custGeom>
              <a:avLst/>
              <a:gdLst/>
              <a:ahLst/>
              <a:cxnLst/>
              <a:rect l="l" t="t" r="r" b="b"/>
              <a:pathLst>
                <a:path w="3962400">
                  <a:moveTo>
                    <a:pt x="0" y="0"/>
                  </a:moveTo>
                  <a:lnTo>
                    <a:pt x="3962400" y="0"/>
                  </a:lnTo>
                </a:path>
              </a:pathLst>
            </a:custGeom>
            <a:ln w="3175">
              <a:solidFill>
                <a:srgbClr val="CC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606296" y="5408676"/>
            <a:ext cx="4559300" cy="3029034"/>
          </a:xfrm>
          <a:prstGeom prst="rect">
            <a:avLst/>
          </a:prstGeom>
          <a:ln w="12953">
            <a:solidFill>
              <a:srgbClr val="000000"/>
            </a:solidFill>
          </a:ln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1950" dirty="0">
              <a:latin typeface="Times New Roman"/>
              <a:cs typeface="Times New Roman"/>
            </a:endParaRPr>
          </a:p>
          <a:p>
            <a:pPr marL="309880">
              <a:lnSpc>
                <a:spcPct val="100000"/>
              </a:lnSpc>
            </a:pPr>
            <a:r>
              <a:rPr sz="1900" b="1" spc="-5" dirty="0">
                <a:latin typeface="Verdana"/>
                <a:cs typeface="Verdana"/>
              </a:rPr>
              <a:t>EVALUACIÓN</a:t>
            </a:r>
            <a:endParaRPr sz="19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2300" dirty="0">
              <a:latin typeface="Verdana"/>
              <a:cs typeface="Verdana"/>
            </a:endParaRPr>
          </a:p>
          <a:p>
            <a:pPr marL="850265" indent="-235585">
              <a:lnSpc>
                <a:spcPct val="100000"/>
              </a:lnSpc>
              <a:spcBef>
                <a:spcPts val="2035"/>
              </a:spcBef>
              <a:buClr>
                <a:srgbClr val="CC0000"/>
              </a:buClr>
              <a:buFont typeface="Wingdings"/>
              <a:buChar char=""/>
              <a:tabLst>
                <a:tab pos="850900" algn="l"/>
              </a:tabLst>
            </a:pPr>
            <a:r>
              <a:rPr sz="1200" dirty="0">
                <a:latin typeface="Verdana"/>
                <a:cs typeface="Verdana"/>
              </a:rPr>
              <a:t>2</a:t>
            </a:r>
            <a:r>
              <a:rPr sz="1200" spc="-35" dirty="0">
                <a:latin typeface="Verdana"/>
                <a:cs typeface="Verdana"/>
              </a:rPr>
              <a:t> </a:t>
            </a:r>
            <a:r>
              <a:rPr sz="1200" spc="-10" dirty="0">
                <a:latin typeface="Verdana"/>
                <a:cs typeface="Verdana"/>
              </a:rPr>
              <a:t>CERTÁMENES</a:t>
            </a:r>
            <a:endParaRPr sz="1200" dirty="0">
              <a:latin typeface="Verdana"/>
              <a:cs typeface="Verdana"/>
            </a:endParaRPr>
          </a:p>
          <a:p>
            <a:pPr marL="850265" indent="-235585">
              <a:lnSpc>
                <a:spcPct val="100000"/>
              </a:lnSpc>
              <a:spcBef>
                <a:spcPts val="285"/>
              </a:spcBef>
              <a:buClr>
                <a:srgbClr val="CC0000"/>
              </a:buClr>
              <a:buFont typeface="Wingdings"/>
              <a:buChar char=""/>
              <a:tabLst>
                <a:tab pos="850900" algn="l"/>
              </a:tabLst>
            </a:pPr>
            <a:r>
              <a:rPr sz="1200" dirty="0">
                <a:latin typeface="Verdana"/>
                <a:cs typeface="Verdana"/>
              </a:rPr>
              <a:t>1</a:t>
            </a:r>
            <a:r>
              <a:rPr sz="1200" spc="-40" dirty="0">
                <a:latin typeface="Verdana"/>
                <a:cs typeface="Verdana"/>
              </a:rPr>
              <a:t> </a:t>
            </a:r>
            <a:r>
              <a:rPr sz="1200" spc="-10" dirty="0" smtClean="0">
                <a:latin typeface="Verdana"/>
                <a:cs typeface="Verdana"/>
              </a:rPr>
              <a:t>TRABAJO</a:t>
            </a:r>
            <a:r>
              <a:rPr lang="es-CL" sz="1200" spc="-10" dirty="0" smtClean="0">
                <a:latin typeface="Verdana"/>
                <a:cs typeface="Verdana"/>
              </a:rPr>
              <a:t> </a:t>
            </a:r>
            <a:r>
              <a:rPr lang="es-CL" sz="1200" dirty="0" smtClean="0">
                <a:latin typeface="Verdana"/>
                <a:cs typeface="Verdana"/>
              </a:rPr>
              <a:t>+ PROMEDIO CUC</a:t>
            </a:r>
            <a:endParaRPr sz="12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650" dirty="0">
              <a:latin typeface="Verdana"/>
              <a:cs typeface="Verdana"/>
            </a:endParaRPr>
          </a:p>
          <a:p>
            <a:pPr marL="615315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latin typeface="Verdana"/>
                <a:cs typeface="Verdana"/>
              </a:rPr>
              <a:t>TOTAL</a:t>
            </a:r>
            <a:r>
              <a:rPr sz="1200" spc="-15" dirty="0">
                <a:latin typeface="Verdana"/>
                <a:cs typeface="Verdana"/>
              </a:rPr>
              <a:t> </a:t>
            </a:r>
            <a:r>
              <a:rPr sz="1200" spc="-5" dirty="0">
                <a:latin typeface="Verdana"/>
                <a:cs typeface="Verdana"/>
              </a:rPr>
              <a:t>=  </a:t>
            </a:r>
            <a:r>
              <a:rPr lang="es-CL" sz="1200" dirty="0">
                <a:latin typeface="Verdana"/>
                <a:cs typeface="Verdana"/>
              </a:rPr>
              <a:t>3</a:t>
            </a:r>
            <a:r>
              <a:rPr sz="1200" spc="-5" dirty="0" smtClean="0">
                <a:latin typeface="Verdana"/>
                <a:cs typeface="Verdana"/>
              </a:rPr>
              <a:t> </a:t>
            </a:r>
            <a:r>
              <a:rPr sz="1200" spc="-10" dirty="0">
                <a:latin typeface="Verdana"/>
                <a:cs typeface="Verdana"/>
              </a:rPr>
              <a:t>EVALUACIONES</a:t>
            </a:r>
            <a:endParaRPr sz="12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4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4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4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550" dirty="0">
              <a:latin typeface="Verdana"/>
              <a:cs typeface="Verdana"/>
            </a:endParaRPr>
          </a:p>
          <a:p>
            <a:pPr marR="336550" algn="r">
              <a:lnSpc>
                <a:spcPct val="100000"/>
              </a:lnSpc>
            </a:pPr>
            <a:r>
              <a:rPr sz="600" dirty="0">
                <a:latin typeface="Verdana"/>
                <a:cs typeface="Verdana"/>
              </a:rPr>
              <a:t>8</a:t>
            </a:r>
          </a:p>
        </p:txBody>
      </p: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54751" y="5569457"/>
            <a:ext cx="731796" cy="1217675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540"/>
              </a:lnSpc>
            </a:pPr>
            <a:fld id="{81D60167-4931-47E6-BA6A-407CBD079E47}" type="slidenum">
              <a:rPr dirty="0"/>
              <a:t>4</a:t>
            </a:fld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06296" y="1231391"/>
            <a:ext cx="4559300" cy="3416300"/>
          </a:xfrm>
          <a:prstGeom prst="rect">
            <a:avLst/>
          </a:prstGeom>
          <a:ln w="12953">
            <a:solidFill>
              <a:srgbClr val="000000"/>
            </a:solidFill>
          </a:ln>
        </p:spPr>
        <p:txBody>
          <a:bodyPr vert="horz" wrap="square" lIns="0" tIns="217170" rIns="0" bIns="0" rtlCol="0">
            <a:spAutoFit/>
          </a:bodyPr>
          <a:lstStyle/>
          <a:p>
            <a:pPr marR="59690" algn="ctr">
              <a:lnSpc>
                <a:spcPct val="100000"/>
              </a:lnSpc>
              <a:spcBef>
                <a:spcPts val="1710"/>
              </a:spcBef>
            </a:pPr>
            <a:r>
              <a:rPr sz="2150" b="1" spc="-5" dirty="0">
                <a:latin typeface="Verdana"/>
                <a:cs typeface="Verdana"/>
              </a:rPr>
              <a:t>PREGUNTAS</a:t>
            </a:r>
            <a:r>
              <a:rPr sz="2150" b="1" spc="-20" dirty="0">
                <a:latin typeface="Verdana"/>
                <a:cs typeface="Verdana"/>
              </a:rPr>
              <a:t> </a:t>
            </a:r>
            <a:r>
              <a:rPr sz="2150" b="1" spc="-5" dirty="0">
                <a:latin typeface="Verdana"/>
                <a:cs typeface="Verdana"/>
              </a:rPr>
              <a:t>/</a:t>
            </a:r>
            <a:r>
              <a:rPr sz="2150" b="1" spc="-20" dirty="0">
                <a:latin typeface="Verdana"/>
                <a:cs typeface="Verdana"/>
              </a:rPr>
              <a:t> </a:t>
            </a:r>
            <a:r>
              <a:rPr sz="2150" b="1" spc="-10" dirty="0">
                <a:latin typeface="Verdana"/>
                <a:cs typeface="Verdana"/>
              </a:rPr>
              <a:t>DUDAS</a:t>
            </a:r>
            <a:endParaRPr sz="215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26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26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26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26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26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800">
              <a:latin typeface="Verdana"/>
              <a:cs typeface="Verdana"/>
            </a:endParaRPr>
          </a:p>
          <a:p>
            <a:pPr marR="336550" algn="r">
              <a:lnSpc>
                <a:spcPct val="100000"/>
              </a:lnSpc>
            </a:pPr>
            <a:r>
              <a:rPr sz="600" dirty="0">
                <a:latin typeface="Verdana"/>
                <a:cs typeface="Verdana"/>
              </a:rPr>
              <a:t>9</a:t>
            </a:r>
            <a:endParaRPr sz="600">
              <a:latin typeface="Verdana"/>
              <a:cs typeface="Verdan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45941" y="2219705"/>
            <a:ext cx="1231391" cy="1871472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540"/>
              </a:lnSpc>
            </a:pPr>
            <a:fld id="{81D60167-4931-47E6-BA6A-407CBD079E47}" type="slidenum">
              <a:rPr dirty="0"/>
              <a:t>5</a:t>
            </a:fld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3659A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290</Words>
  <Application>Microsoft Office PowerPoint</Application>
  <PresentationFormat>Personalizado</PresentationFormat>
  <Paragraphs>95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2" baseType="lpstr">
      <vt:lpstr>Arial</vt:lpstr>
      <vt:lpstr>Arial MT</vt:lpstr>
      <vt:lpstr>Calibri</vt:lpstr>
      <vt:lpstr>Times New Roman</vt:lpstr>
      <vt:lpstr>Verdana</vt:lpstr>
      <vt:lpstr>Wingdings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PowerPoint - CURSO CHILE  HISTORIA Y  SOBERANÍA</dc:title>
  <dc:creator>Blanca</dc:creator>
  <cp:lastModifiedBy>Lorena</cp:lastModifiedBy>
  <cp:revision>4</cp:revision>
  <dcterms:created xsi:type="dcterms:W3CDTF">2022-07-04T14:21:50Z</dcterms:created>
  <dcterms:modified xsi:type="dcterms:W3CDTF">2023-07-03T04:25:52Z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2013-06-18T00:00:00Z</vt:filetime>
  </property>
  <property fmtid="{D5CDD505-2E9C-101B-9397-08002B2CF9AE}" pid="3" name="Creator">
    <vt:lpwstr>PScript5.dll Version 5.2</vt:lpwstr>
  </property>
  <property fmtid="{D5CDD505-2E9C-101B-9397-08002B2CF9AE}" pid="4" name="LastSaved">
    <vt:filetime>2022-07-04T00:00:00Z</vt:filetime>
  </property>
</Properties>
</file>