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0" r:id="rId4"/>
    <p:sldId id="258" r:id="rId5"/>
    <p:sldId id="285" r:id="rId6"/>
    <p:sldId id="286" r:id="rId7"/>
    <p:sldId id="259" r:id="rId8"/>
    <p:sldId id="287" r:id="rId9"/>
    <p:sldId id="288" r:id="rId10"/>
    <p:sldId id="260" r:id="rId11"/>
    <p:sldId id="289" r:id="rId12"/>
    <p:sldId id="290" r:id="rId13"/>
    <p:sldId id="291" r:id="rId14"/>
    <p:sldId id="292" r:id="rId15"/>
    <p:sldId id="293" r:id="rId16"/>
    <p:sldId id="294" r:id="rId1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33CC33"/>
    <a:srgbClr val="FF000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3" d="100"/>
          <a:sy n="103" d="100"/>
        </p:scale>
        <p:origin x="-20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FC11687-693D-4511-BB44-5ACE02B70C38}"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318C8C4-2D07-4ACD-9573-22D19DFA4E45}"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A994319-2FBA-43E0-9034-DAC12EC74B68}"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9D11D4D6-4B73-4D59-8EF3-722AF6E2381B}"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731FE3DD-9F44-42DA-9CB8-0B98CD0708A8}"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F7E0D684-14D8-4728-85FF-ADE4A40EC963}"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DFD154FF-23B6-47CC-9ECB-8BCA07CA972A}"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9172473-2A6D-4C20-8E04-5FCB4775FDEB}"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20ED1A1-C50F-4431-B038-CBF2B3B49DF4}"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3D97C3E-ADA8-46E6-92FF-AF9BE676A7F2}"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612C378-292D-4AF8-9939-B975C72EC8DE}" type="slidenum">
              <a:rPr lang="es-ES"/>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1995CD7-E4D9-41A5-BD7B-F4BDDBE74F8D}"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s-ES" sz="4000" b="1" dirty="0" smtClean="0">
                <a:solidFill>
                  <a:srgbClr val="FFFF00"/>
                </a:solidFill>
              </a:rPr>
              <a:t>EMERGENCIAS A BORDO</a:t>
            </a:r>
            <a:endParaRPr lang="es-ES" sz="4000" dirty="0">
              <a:solidFill>
                <a:srgbClr val="FFFF00"/>
              </a:solidFill>
            </a:endParaRPr>
          </a:p>
        </p:txBody>
      </p:sp>
      <p:sp>
        <p:nvSpPr>
          <p:cNvPr id="2051" name="Rectangle 3"/>
          <p:cNvSpPr>
            <a:spLocks noGrp="1" noChangeArrowheads="1"/>
          </p:cNvSpPr>
          <p:nvPr>
            <p:ph type="subTitle" idx="1"/>
          </p:nvPr>
        </p:nvSpPr>
        <p:spPr>
          <a:xfrm>
            <a:off x="1371600" y="4221163"/>
            <a:ext cx="6400800" cy="1752600"/>
          </a:xfrm>
        </p:spPr>
        <p:txBody>
          <a:bodyPr/>
          <a:lstStyle/>
          <a:p>
            <a:r>
              <a:rPr lang="es-ES" b="1" dirty="0">
                <a:solidFill>
                  <a:srgbClr val="FFFF00"/>
                </a:solidFill>
              </a:rPr>
              <a:t>U.T. N° 3</a:t>
            </a:r>
            <a:r>
              <a:rPr lang="es-ES" dirty="0">
                <a:solidFill>
                  <a:srgbClr val="FFFF00"/>
                </a:solidFill>
              </a:rPr>
              <a:t> </a:t>
            </a:r>
          </a:p>
          <a:p>
            <a:r>
              <a:rPr lang="es-CL" b="1" i="1" dirty="0">
                <a:solidFill>
                  <a:srgbClr val="FFFF00"/>
                </a:solidFill>
              </a:rPr>
              <a:t>CLASE N° 1</a:t>
            </a:r>
            <a:endParaRPr lang="es-ES" b="1" i="1" dirty="0">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476250"/>
            <a:ext cx="8229600" cy="850900"/>
          </a:xfrm>
        </p:spPr>
        <p:txBody>
          <a:bodyPr/>
          <a:lstStyle/>
          <a:p>
            <a:pPr marL="838200" indent="-838200"/>
            <a:r>
              <a:rPr lang="es-CL" sz="4000" b="1">
                <a:solidFill>
                  <a:srgbClr val="FFFF00"/>
                </a:solidFill>
              </a:rPr>
              <a:t>Contenidos.</a:t>
            </a:r>
            <a:r>
              <a:rPr lang="es-CL" sz="4000">
                <a:solidFill>
                  <a:srgbClr val="FFFF00"/>
                </a:solidFill>
              </a:rPr>
              <a:t/>
            </a:r>
            <a:br>
              <a:rPr lang="es-CL" sz="4000">
                <a:solidFill>
                  <a:srgbClr val="FFFF00"/>
                </a:solidFill>
              </a:rPr>
            </a:br>
            <a:endParaRPr lang="es-ES" sz="4000">
              <a:solidFill>
                <a:srgbClr val="FFFF00"/>
              </a:solidFill>
            </a:endParaRPr>
          </a:p>
        </p:txBody>
      </p:sp>
      <p:sp>
        <p:nvSpPr>
          <p:cNvPr id="3075" name="Rectangle 3"/>
          <p:cNvSpPr>
            <a:spLocks noGrp="1" noChangeArrowheads="1"/>
          </p:cNvSpPr>
          <p:nvPr>
            <p:ph type="body" idx="1"/>
          </p:nvPr>
        </p:nvSpPr>
        <p:spPr>
          <a:xfrm>
            <a:off x="457200" y="1052513"/>
            <a:ext cx="8229600" cy="5327650"/>
          </a:xfrm>
        </p:spPr>
        <p:txBody>
          <a:bodyPr/>
          <a:lstStyle/>
          <a:p>
            <a:pPr marL="1082675" lvl="3" indent="-449263">
              <a:lnSpc>
                <a:spcPct val="80000"/>
              </a:lnSpc>
            </a:pPr>
            <a:r>
              <a:rPr lang="es-ES_tradnl" sz="1800" b="1" dirty="0" smtClean="0">
                <a:solidFill>
                  <a:srgbClr val="FFFF00"/>
                </a:solidFill>
              </a:rPr>
              <a:t>Introducción. </a:t>
            </a:r>
            <a:r>
              <a:rPr lang="es-ES_tradnl" sz="1800" b="1" dirty="0">
                <a:solidFill>
                  <a:srgbClr val="FFFF00"/>
                </a:solidFill>
              </a:rPr>
              <a:t>Sesión N° 1</a:t>
            </a:r>
            <a:endParaRPr lang="es-CL" sz="1800" dirty="0">
              <a:solidFill>
                <a:srgbClr val="FFFF00"/>
              </a:solidFill>
            </a:endParaRPr>
          </a:p>
          <a:p>
            <a:pPr marL="1798638" lvl="4" indent="-366713">
              <a:lnSpc>
                <a:spcPct val="80000"/>
              </a:lnSpc>
            </a:pPr>
            <a:r>
              <a:rPr lang="es-CL" sz="1800" dirty="0">
                <a:solidFill>
                  <a:srgbClr val="FFFF00"/>
                </a:solidFill>
              </a:rPr>
              <a:t>Introducción.</a:t>
            </a:r>
          </a:p>
          <a:p>
            <a:pPr marL="1798638" lvl="4" indent="-366713">
              <a:lnSpc>
                <a:spcPct val="80000"/>
              </a:lnSpc>
            </a:pPr>
            <a:r>
              <a:rPr lang="es-CL" sz="1800" dirty="0" smtClean="0">
                <a:solidFill>
                  <a:srgbClr val="FFFF00"/>
                </a:solidFill>
              </a:rPr>
              <a:t>Organización</a:t>
            </a:r>
            <a:endParaRPr lang="es-CL" sz="1800" dirty="0">
              <a:solidFill>
                <a:srgbClr val="FFFF00"/>
              </a:solidFill>
            </a:endParaRPr>
          </a:p>
          <a:p>
            <a:pPr marL="1082675" lvl="3" indent="-449263">
              <a:lnSpc>
                <a:spcPct val="80000"/>
              </a:lnSpc>
            </a:pPr>
            <a:r>
              <a:rPr lang="es-ES_tradnl" sz="1800" b="1" dirty="0" smtClean="0">
                <a:solidFill>
                  <a:srgbClr val="FFFF00"/>
                </a:solidFill>
              </a:rPr>
              <a:t>Incendio. Sesión N° 1</a:t>
            </a:r>
            <a:endParaRPr lang="es-CL" sz="1800" dirty="0">
              <a:solidFill>
                <a:srgbClr val="FFFF00"/>
              </a:solidFill>
            </a:endParaRPr>
          </a:p>
          <a:p>
            <a:pPr marL="1798638" lvl="4" indent="-366713">
              <a:lnSpc>
                <a:spcPct val="80000"/>
              </a:lnSpc>
            </a:pPr>
            <a:r>
              <a:rPr lang="es-CL" sz="1800" dirty="0" smtClean="0">
                <a:solidFill>
                  <a:srgbClr val="FFFF00"/>
                </a:solidFill>
              </a:rPr>
              <a:t>Triángulo del fuego. </a:t>
            </a:r>
            <a:endParaRPr lang="es-CL" sz="1800" dirty="0">
              <a:solidFill>
                <a:srgbClr val="FFFF00"/>
              </a:solidFill>
            </a:endParaRPr>
          </a:p>
          <a:p>
            <a:pPr marL="1798638" lvl="4" indent="-366713">
              <a:lnSpc>
                <a:spcPct val="80000"/>
              </a:lnSpc>
            </a:pPr>
            <a:r>
              <a:rPr lang="es-CL" sz="1800" dirty="0" smtClean="0">
                <a:solidFill>
                  <a:srgbClr val="FFFF00"/>
                </a:solidFill>
              </a:rPr>
              <a:t>Clases de incendios. </a:t>
            </a:r>
            <a:endParaRPr lang="es-CL" sz="1800" dirty="0">
              <a:solidFill>
                <a:srgbClr val="FFFF00"/>
              </a:solidFill>
            </a:endParaRPr>
          </a:p>
          <a:p>
            <a:pPr marL="1798638" lvl="4" indent="-366713">
              <a:lnSpc>
                <a:spcPct val="80000"/>
              </a:lnSpc>
            </a:pPr>
            <a:r>
              <a:rPr lang="es-CL" sz="1800" dirty="0" smtClean="0">
                <a:solidFill>
                  <a:srgbClr val="FFFF00"/>
                </a:solidFill>
              </a:rPr>
              <a:t>Prevención de incendios. </a:t>
            </a:r>
            <a:endParaRPr lang="es-CL" sz="1800" dirty="0">
              <a:solidFill>
                <a:srgbClr val="FFFF00"/>
              </a:solidFill>
            </a:endParaRPr>
          </a:p>
          <a:p>
            <a:pPr marL="1798638" lvl="4" indent="-366713">
              <a:lnSpc>
                <a:spcPct val="80000"/>
              </a:lnSpc>
            </a:pPr>
            <a:r>
              <a:rPr lang="es-CL" sz="1800" dirty="0" smtClean="0">
                <a:solidFill>
                  <a:srgbClr val="FFFF00"/>
                </a:solidFill>
              </a:rPr>
              <a:t>Principios para combatir incendios.</a:t>
            </a:r>
            <a:endParaRPr lang="es-CL" sz="1800" dirty="0">
              <a:solidFill>
                <a:srgbClr val="FFFF00"/>
              </a:solidFill>
            </a:endParaRPr>
          </a:p>
          <a:p>
            <a:pPr marL="1082675" lvl="3" indent="-449263">
              <a:lnSpc>
                <a:spcPct val="80000"/>
              </a:lnSpc>
            </a:pPr>
            <a:r>
              <a:rPr lang="es-ES_tradnl" sz="1800" b="1" dirty="0" smtClean="0">
                <a:solidFill>
                  <a:srgbClr val="FFFF00"/>
                </a:solidFill>
              </a:rPr>
              <a:t>Inundaciones. Sesión N° 2</a:t>
            </a:r>
            <a:endParaRPr lang="es-CL" sz="1800" dirty="0">
              <a:solidFill>
                <a:srgbClr val="FFFF00"/>
              </a:solidFill>
            </a:endParaRPr>
          </a:p>
          <a:p>
            <a:pPr marL="1798638" lvl="4" indent="-366713">
              <a:lnSpc>
                <a:spcPct val="80000"/>
              </a:lnSpc>
            </a:pPr>
            <a:r>
              <a:rPr lang="es-CL" sz="1800" dirty="0" smtClean="0">
                <a:solidFill>
                  <a:srgbClr val="FFFF00"/>
                </a:solidFill>
              </a:rPr>
              <a:t>Causas. </a:t>
            </a:r>
            <a:endParaRPr lang="es-CL" sz="1800" dirty="0">
              <a:solidFill>
                <a:srgbClr val="FFFF00"/>
              </a:solidFill>
            </a:endParaRPr>
          </a:p>
          <a:p>
            <a:pPr marL="1798638" lvl="4" indent="-366713">
              <a:lnSpc>
                <a:spcPct val="80000"/>
              </a:lnSpc>
            </a:pPr>
            <a:r>
              <a:rPr lang="es-CL" sz="1800" dirty="0" smtClean="0">
                <a:solidFill>
                  <a:srgbClr val="FFFF00"/>
                </a:solidFill>
              </a:rPr>
              <a:t>Prevenciones. </a:t>
            </a:r>
            <a:endParaRPr lang="es-CL" sz="1800" dirty="0">
              <a:solidFill>
                <a:srgbClr val="FFFF00"/>
              </a:solidFill>
            </a:endParaRPr>
          </a:p>
          <a:p>
            <a:pPr marL="1798638" lvl="4" indent="-366713">
              <a:lnSpc>
                <a:spcPct val="80000"/>
              </a:lnSpc>
            </a:pPr>
            <a:r>
              <a:rPr lang="es-CL" sz="1800" dirty="0" smtClean="0">
                <a:solidFill>
                  <a:srgbClr val="FFFF00"/>
                </a:solidFill>
              </a:rPr>
              <a:t>Marcas de clasificación a bordo. </a:t>
            </a:r>
            <a:endParaRPr lang="es-CL" sz="1800" dirty="0">
              <a:solidFill>
                <a:srgbClr val="FFFF00"/>
              </a:solidFill>
            </a:endParaRPr>
          </a:p>
          <a:p>
            <a:pPr marL="1082675" lvl="3" indent="-449263">
              <a:lnSpc>
                <a:spcPct val="80000"/>
              </a:lnSpc>
            </a:pPr>
            <a:r>
              <a:rPr lang="es-ES_tradnl" sz="1800" b="1" dirty="0" smtClean="0">
                <a:solidFill>
                  <a:srgbClr val="FFFF00"/>
                </a:solidFill>
              </a:rPr>
              <a:t>Abandono del buque . Sesión N° 2</a:t>
            </a:r>
            <a:endParaRPr lang="es-CL" sz="1800" dirty="0">
              <a:solidFill>
                <a:srgbClr val="FFFF00"/>
              </a:solidFill>
            </a:endParaRPr>
          </a:p>
          <a:p>
            <a:pPr marL="1798638" lvl="4" indent="-366713">
              <a:lnSpc>
                <a:spcPct val="80000"/>
              </a:lnSpc>
            </a:pPr>
            <a:r>
              <a:rPr lang="es-CL" sz="1800" dirty="0">
                <a:solidFill>
                  <a:srgbClr val="FFFF00"/>
                </a:solidFill>
              </a:rPr>
              <a:t>Equipo personal de salvamento</a:t>
            </a:r>
          </a:p>
          <a:p>
            <a:pPr marL="1798638" lvl="4" indent="-366713">
              <a:lnSpc>
                <a:spcPct val="80000"/>
              </a:lnSpc>
            </a:pPr>
            <a:r>
              <a:rPr lang="es-CL" sz="1800" dirty="0">
                <a:solidFill>
                  <a:srgbClr val="FFFF00"/>
                </a:solidFill>
              </a:rPr>
              <a:t>Abandono del buque. </a:t>
            </a:r>
            <a:endParaRPr lang="es-ES" sz="1800" dirty="0">
              <a:solidFill>
                <a:srgbClr val="FFFF00"/>
              </a:solidFill>
            </a:endParaRPr>
          </a:p>
          <a:p>
            <a:pPr marL="1082675" lvl="3" indent="-449263">
              <a:lnSpc>
                <a:spcPct val="80000"/>
              </a:lnSpc>
            </a:pPr>
            <a:r>
              <a:rPr lang="es-ES_tradnl" sz="1800" b="1" dirty="0" smtClean="0">
                <a:solidFill>
                  <a:srgbClr val="FFFF00"/>
                </a:solidFill>
              </a:rPr>
              <a:t>Supervivencia en el mar. Sesión N° 3</a:t>
            </a:r>
            <a:endParaRPr lang="es-CL" sz="1800" dirty="0" smtClean="0">
              <a:solidFill>
                <a:srgbClr val="FFFF00"/>
              </a:solidFill>
            </a:endParaRPr>
          </a:p>
          <a:p>
            <a:pPr marL="1798638" lvl="4" indent="-366713">
              <a:lnSpc>
                <a:spcPct val="80000"/>
              </a:lnSpc>
            </a:pPr>
            <a:r>
              <a:rPr lang="es-ES" sz="1800" dirty="0" smtClean="0">
                <a:solidFill>
                  <a:srgbClr val="FFFF00"/>
                </a:solidFill>
              </a:rPr>
              <a:t>Introducción</a:t>
            </a:r>
            <a:endParaRPr lang="es-CL" sz="1800" dirty="0" smtClean="0">
              <a:solidFill>
                <a:srgbClr val="FFFF00"/>
              </a:solidFill>
            </a:endParaRPr>
          </a:p>
          <a:p>
            <a:pPr marL="1798638" lvl="4" indent="-366713">
              <a:lnSpc>
                <a:spcPct val="80000"/>
              </a:lnSpc>
            </a:pPr>
            <a:r>
              <a:rPr lang="es-CL" sz="1800" dirty="0" smtClean="0">
                <a:solidFill>
                  <a:srgbClr val="FFFF00"/>
                </a:solidFill>
              </a:rPr>
              <a:t>Dispositivos individuales de supervivencia</a:t>
            </a:r>
          </a:p>
          <a:p>
            <a:pPr marL="1798638" lvl="4" indent="-366713">
              <a:lnSpc>
                <a:spcPct val="80000"/>
              </a:lnSpc>
            </a:pPr>
            <a:r>
              <a:rPr lang="es-CL" sz="1800" dirty="0" smtClean="0">
                <a:solidFill>
                  <a:srgbClr val="FFFF00"/>
                </a:solidFill>
              </a:rPr>
              <a:t>La balsa salvavidas inflable. </a:t>
            </a:r>
            <a:endParaRPr lang="es-ES" sz="1800" dirty="0" smtClean="0">
              <a:solidFill>
                <a:srgbClr val="FFFF00"/>
              </a:solidFill>
            </a:endParaRPr>
          </a:p>
          <a:p>
            <a:pPr marL="1082675" lvl="3" indent="-449263">
              <a:lnSpc>
                <a:spcPct val="80000"/>
              </a:lnSpc>
              <a:buNone/>
            </a:pPr>
            <a:endParaRPr lang="es-CL" sz="1800" dirty="0" smtClean="0">
              <a:solidFill>
                <a:srgbClr val="FFFF00"/>
              </a:solidFill>
            </a:endParaRPr>
          </a:p>
          <a:p>
            <a:pPr marL="92075" indent="-92075">
              <a:lnSpc>
                <a:spcPct val="80000"/>
              </a:lnSpc>
            </a:pPr>
            <a:endParaRPr lang="es-ES" sz="1800" dirty="0">
              <a:solidFill>
                <a:srgbClr val="FFFF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s-ES_tradnl" b="1" dirty="0">
                <a:solidFill>
                  <a:srgbClr val="FFFF00"/>
                </a:solidFill>
              </a:rPr>
              <a:t>Organización.</a:t>
            </a:r>
            <a:r>
              <a:rPr lang="es-CL" dirty="0">
                <a:solidFill>
                  <a:srgbClr val="FFFF00"/>
                </a:solidFill>
              </a:rPr>
              <a:t/>
            </a:r>
            <a:br>
              <a:rPr lang="es-CL" dirty="0">
                <a:solidFill>
                  <a:srgbClr val="FFFF00"/>
                </a:solidFill>
              </a:rPr>
            </a:br>
            <a:r>
              <a:rPr lang="es-CL" sz="4000" dirty="0">
                <a:solidFill>
                  <a:srgbClr val="FFFF00"/>
                </a:solidFill>
              </a:rPr>
              <a:t>SESIÓN N° </a:t>
            </a:r>
            <a:r>
              <a:rPr lang="es-CL" sz="4000" dirty="0" smtClean="0">
                <a:solidFill>
                  <a:srgbClr val="FFFF00"/>
                </a:solidFill>
              </a:rPr>
              <a:t>2</a:t>
            </a:r>
            <a:endParaRPr lang="es-ES" sz="4000" dirty="0">
              <a:solidFill>
                <a:srgbClr val="FFFF00"/>
              </a:solidFill>
            </a:endParaRPr>
          </a:p>
        </p:txBody>
      </p:sp>
      <p:sp>
        <p:nvSpPr>
          <p:cNvPr id="16387" name="Rectangle 3"/>
          <p:cNvSpPr>
            <a:spLocks noGrp="1" noChangeArrowheads="1"/>
          </p:cNvSpPr>
          <p:nvPr>
            <p:ph type="body" idx="1"/>
          </p:nvPr>
        </p:nvSpPr>
        <p:spPr>
          <a:xfrm>
            <a:off x="500034" y="2071678"/>
            <a:ext cx="8229600" cy="3505220"/>
          </a:xfrm>
        </p:spPr>
        <p:txBody>
          <a:bodyPr/>
          <a:lstStyle/>
          <a:p>
            <a:pPr marL="1082675" lvl="3" indent="-449263">
              <a:lnSpc>
                <a:spcPct val="80000"/>
              </a:lnSpc>
              <a:buFont typeface="Wingdings" pitchFamily="2" charset="2"/>
              <a:buChar char="Ø"/>
            </a:pPr>
            <a:r>
              <a:rPr lang="es-ES_tradnl" sz="2800" b="1" dirty="0" smtClean="0">
                <a:solidFill>
                  <a:srgbClr val="FFFF00"/>
                </a:solidFill>
              </a:rPr>
              <a:t>Inundaciones</a:t>
            </a:r>
            <a:r>
              <a:rPr lang="es-ES_tradnl" sz="2800" b="1" dirty="0" smtClean="0">
                <a:solidFill>
                  <a:srgbClr val="FFFF00"/>
                </a:solidFill>
              </a:rPr>
              <a:t>. </a:t>
            </a:r>
            <a:endParaRPr lang="es-CL" sz="2800" dirty="0" smtClean="0">
              <a:solidFill>
                <a:srgbClr val="FFFF00"/>
              </a:solidFill>
            </a:endParaRPr>
          </a:p>
          <a:p>
            <a:pPr marL="2255838" lvl="5" indent="-366713">
              <a:lnSpc>
                <a:spcPct val="80000"/>
              </a:lnSpc>
              <a:buFont typeface="Wingdings" pitchFamily="2" charset="2"/>
              <a:buChar char="ü"/>
            </a:pPr>
            <a:r>
              <a:rPr lang="es-CL" sz="2800" dirty="0" smtClean="0">
                <a:solidFill>
                  <a:srgbClr val="FFFF00"/>
                </a:solidFill>
              </a:rPr>
              <a:t>Causas. </a:t>
            </a:r>
          </a:p>
          <a:p>
            <a:pPr marL="2255838" lvl="5" indent="-366713">
              <a:lnSpc>
                <a:spcPct val="80000"/>
              </a:lnSpc>
              <a:buFont typeface="Wingdings" pitchFamily="2" charset="2"/>
              <a:buChar char="ü"/>
            </a:pPr>
            <a:r>
              <a:rPr lang="es-CL" sz="2800" dirty="0" smtClean="0">
                <a:solidFill>
                  <a:srgbClr val="FFFF00"/>
                </a:solidFill>
              </a:rPr>
              <a:t>Prevenciones. </a:t>
            </a:r>
          </a:p>
          <a:p>
            <a:pPr marL="2255838" lvl="5" indent="-366713">
              <a:lnSpc>
                <a:spcPct val="80000"/>
              </a:lnSpc>
              <a:buFont typeface="Wingdings" pitchFamily="2" charset="2"/>
              <a:buChar char="ü"/>
            </a:pPr>
            <a:r>
              <a:rPr lang="es-CL" sz="2800" dirty="0" smtClean="0">
                <a:solidFill>
                  <a:srgbClr val="FFFF00"/>
                </a:solidFill>
              </a:rPr>
              <a:t>Marcas de clasificación a bordo. </a:t>
            </a:r>
            <a:endParaRPr lang="es-CL" sz="2800" dirty="0" smtClean="0">
              <a:solidFill>
                <a:srgbClr val="FFFF00"/>
              </a:solidFill>
            </a:endParaRPr>
          </a:p>
          <a:p>
            <a:pPr marL="1798638" lvl="4" indent="-366713">
              <a:lnSpc>
                <a:spcPct val="80000"/>
              </a:lnSpc>
              <a:buNone/>
            </a:pPr>
            <a:endParaRPr lang="es-CL" sz="2800" dirty="0" smtClean="0">
              <a:solidFill>
                <a:srgbClr val="FFFF00"/>
              </a:solidFill>
            </a:endParaRPr>
          </a:p>
          <a:p>
            <a:pPr marL="1082675" lvl="3" indent="-449263">
              <a:lnSpc>
                <a:spcPct val="80000"/>
              </a:lnSpc>
              <a:buFont typeface="Wingdings" pitchFamily="2" charset="2"/>
              <a:buChar char="Ø"/>
            </a:pPr>
            <a:r>
              <a:rPr lang="es-ES_tradnl" sz="2800" b="1" dirty="0" smtClean="0">
                <a:solidFill>
                  <a:srgbClr val="FFFF00"/>
                </a:solidFill>
              </a:rPr>
              <a:t>Abandono </a:t>
            </a:r>
            <a:r>
              <a:rPr lang="es-ES_tradnl" sz="2800" b="1" dirty="0" smtClean="0">
                <a:solidFill>
                  <a:srgbClr val="FFFF00"/>
                </a:solidFill>
              </a:rPr>
              <a:t>del </a:t>
            </a:r>
            <a:r>
              <a:rPr lang="es-ES_tradnl" sz="2800" b="1" dirty="0" smtClean="0">
                <a:solidFill>
                  <a:srgbClr val="FFFF00"/>
                </a:solidFill>
              </a:rPr>
              <a:t>buque</a:t>
            </a:r>
            <a:endParaRPr lang="es-CL" sz="2800" dirty="0" smtClean="0">
              <a:solidFill>
                <a:srgbClr val="FFFF00"/>
              </a:solidFill>
            </a:endParaRPr>
          </a:p>
          <a:p>
            <a:pPr marL="2255838" lvl="5" indent="-366713">
              <a:lnSpc>
                <a:spcPct val="80000"/>
              </a:lnSpc>
              <a:buFont typeface="Wingdings" pitchFamily="2" charset="2"/>
              <a:buChar char="ü"/>
            </a:pPr>
            <a:r>
              <a:rPr lang="es-CL" sz="2800" dirty="0" smtClean="0">
                <a:solidFill>
                  <a:srgbClr val="FFFF00"/>
                </a:solidFill>
              </a:rPr>
              <a:t>Equipo personal de salvamento</a:t>
            </a:r>
          </a:p>
          <a:p>
            <a:pPr marL="2255838" lvl="5" indent="-366713">
              <a:lnSpc>
                <a:spcPct val="80000"/>
              </a:lnSpc>
              <a:buFont typeface="Wingdings" pitchFamily="2" charset="2"/>
              <a:buChar char="ü"/>
            </a:pPr>
            <a:r>
              <a:rPr lang="es-CL" sz="2800" dirty="0" smtClean="0">
                <a:solidFill>
                  <a:srgbClr val="FFFF00"/>
                </a:solidFill>
              </a:rPr>
              <a:t>Abandono del buque. </a:t>
            </a:r>
            <a:endParaRPr lang="es-ES" sz="2800" dirty="0" smtClean="0">
              <a:solidFill>
                <a:srgbClr val="FFFF00"/>
              </a:solidFill>
            </a:endParaRPr>
          </a:p>
          <a:p>
            <a:pPr marL="1798638" lvl="4" indent="-366713">
              <a:lnSpc>
                <a:spcPct val="80000"/>
              </a:lnSpc>
              <a:buNone/>
            </a:pPr>
            <a:endParaRPr lang="es-CL" sz="3200" b="1" dirty="0">
              <a:solidFill>
                <a:srgbClr val="FFFF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s-ES_tradnl" sz="3200" b="1" dirty="0" smtClean="0">
                <a:solidFill>
                  <a:srgbClr val="FFFF00"/>
                </a:solidFill>
              </a:rPr>
              <a:t>CAUSAS DE LAS INUNDACIONES</a:t>
            </a:r>
            <a:r>
              <a:rPr lang="es-ES_tradnl" sz="3200" b="1" dirty="0">
                <a:solidFill>
                  <a:srgbClr val="FFFF00"/>
                </a:solidFill>
              </a:rPr>
              <a:t/>
            </a:r>
            <a:br>
              <a:rPr lang="es-ES_tradnl" sz="3200" b="1" dirty="0">
                <a:solidFill>
                  <a:srgbClr val="FFFF00"/>
                </a:solidFill>
              </a:rPr>
            </a:br>
            <a:endParaRPr lang="es-ES" sz="3200" b="1" dirty="0">
              <a:solidFill>
                <a:srgbClr val="FFFF00"/>
              </a:solidFill>
            </a:endParaRPr>
          </a:p>
        </p:txBody>
      </p:sp>
      <p:sp>
        <p:nvSpPr>
          <p:cNvPr id="4099" name="Rectangle 3"/>
          <p:cNvSpPr>
            <a:spLocks noGrp="1" noChangeArrowheads="1"/>
          </p:cNvSpPr>
          <p:nvPr>
            <p:ph type="body" idx="1"/>
          </p:nvPr>
        </p:nvSpPr>
        <p:spPr>
          <a:xfrm>
            <a:off x="500034" y="1214422"/>
            <a:ext cx="8229600" cy="5072098"/>
          </a:xfrm>
        </p:spPr>
        <p:txBody>
          <a:bodyPr/>
          <a:lstStyle/>
          <a:p>
            <a:r>
              <a:rPr lang="es-ES" sz="2400" dirty="0" smtClean="0">
                <a:solidFill>
                  <a:srgbClr val="FFFF00"/>
                </a:solidFill>
              </a:rPr>
              <a:t>Los buques están expuestos a accidentes en el mar, siendo una de las más graves, el ingreso rápido y descontrolado del agua, que pueden causar su hundimiento.</a:t>
            </a:r>
          </a:p>
          <a:p>
            <a:r>
              <a:rPr lang="es-ES" sz="2400" dirty="0" smtClean="0">
                <a:solidFill>
                  <a:srgbClr val="FFFF00"/>
                </a:solidFill>
              </a:rPr>
              <a:t>Las averías pueden ser a consecuencia de explosiones de proyectiles bajo la línea de flotación, armas submarinas, colisión con otro buque y varadas.</a:t>
            </a:r>
          </a:p>
          <a:p>
            <a:r>
              <a:rPr lang="es-ES" sz="2400" dirty="0" smtClean="0">
                <a:solidFill>
                  <a:srgbClr val="FFFF00"/>
                </a:solidFill>
              </a:rPr>
              <a:t>Las perforaciones en el casco bajo la línea de flotación, da como resultado una rápida inundación del compartimiento hasta la línea de flotación.</a:t>
            </a:r>
          </a:p>
          <a:p>
            <a:r>
              <a:rPr lang="es-ES" sz="2400" dirty="0" smtClean="0">
                <a:solidFill>
                  <a:srgbClr val="FFFF00"/>
                </a:solidFill>
              </a:rPr>
              <a:t>El peso del agua ingresada, hará que el buque se hunda lentamente, y en algunos casos pueden exponer entradas de agua a espacios no estancos.</a:t>
            </a:r>
            <a:endParaRPr lang="es-ES" sz="2400" dirty="0" smtClean="0">
              <a:solidFill>
                <a:srgbClr val="FFFF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s-ES_tradnl" sz="4000" b="1" dirty="0" smtClean="0">
                <a:solidFill>
                  <a:srgbClr val="FFFF00"/>
                </a:solidFill>
              </a:rPr>
              <a:t>PREVENCIONES</a:t>
            </a:r>
            <a:r>
              <a:rPr lang="es-ES_tradnl" sz="4000" b="1" dirty="0">
                <a:solidFill>
                  <a:srgbClr val="FFFF00"/>
                </a:solidFill>
              </a:rPr>
              <a:t/>
            </a:r>
            <a:br>
              <a:rPr lang="es-ES_tradnl" sz="4000" b="1" dirty="0">
                <a:solidFill>
                  <a:srgbClr val="FFFF00"/>
                </a:solidFill>
              </a:rPr>
            </a:br>
            <a:endParaRPr lang="es-ES" sz="4000" b="1" dirty="0">
              <a:solidFill>
                <a:srgbClr val="FFFF00"/>
              </a:solidFill>
            </a:endParaRPr>
          </a:p>
        </p:txBody>
      </p:sp>
      <p:sp>
        <p:nvSpPr>
          <p:cNvPr id="5123" name="Rectangle 3"/>
          <p:cNvSpPr>
            <a:spLocks noGrp="1" noChangeArrowheads="1"/>
          </p:cNvSpPr>
          <p:nvPr>
            <p:ph type="body" idx="1"/>
          </p:nvPr>
        </p:nvSpPr>
        <p:spPr/>
        <p:txBody>
          <a:bodyPr/>
          <a:lstStyle/>
          <a:p>
            <a:pPr indent="22225"/>
            <a:r>
              <a:rPr lang="es-ES" sz="2400" dirty="0" smtClean="0">
                <a:solidFill>
                  <a:srgbClr val="FFFF00"/>
                </a:solidFill>
              </a:rPr>
              <a:t>Subdivisiones estancas y accesos estancos.</a:t>
            </a:r>
          </a:p>
          <a:p>
            <a:pPr indent="22225">
              <a:buNone/>
            </a:pPr>
            <a:endParaRPr lang="es-ES" sz="2400" dirty="0" smtClean="0">
              <a:solidFill>
                <a:srgbClr val="FFFF00"/>
              </a:solidFill>
            </a:endParaRPr>
          </a:p>
          <a:p>
            <a:pPr indent="22225"/>
            <a:r>
              <a:rPr lang="es-ES" sz="2400" dirty="0" smtClean="0">
                <a:solidFill>
                  <a:srgbClr val="FFFF00"/>
                </a:solidFill>
              </a:rPr>
              <a:t>Estanqueidad a los gases y accesos estancos a los gases.</a:t>
            </a:r>
          </a:p>
          <a:p>
            <a:pPr indent="22225">
              <a:buNone/>
            </a:pPr>
            <a:endParaRPr lang="es-ES" sz="2400" dirty="0" smtClean="0">
              <a:solidFill>
                <a:srgbClr val="FFFF00"/>
              </a:solidFill>
            </a:endParaRPr>
          </a:p>
          <a:p>
            <a:pPr indent="22225"/>
            <a:r>
              <a:rPr lang="es-ES" sz="2400" dirty="0" smtClean="0">
                <a:solidFill>
                  <a:srgbClr val="FFFF00"/>
                </a:solidFill>
              </a:rPr>
              <a:t>Sistemas de ventilación.</a:t>
            </a:r>
          </a:p>
          <a:p>
            <a:pPr indent="22225">
              <a:buNone/>
            </a:pPr>
            <a:endParaRPr lang="es-ES" sz="2400" dirty="0" smtClean="0">
              <a:solidFill>
                <a:srgbClr val="FFFF00"/>
              </a:solidFill>
            </a:endParaRPr>
          </a:p>
          <a:p>
            <a:pPr indent="22225"/>
            <a:r>
              <a:rPr lang="es-ES" sz="2400" dirty="0" smtClean="0">
                <a:solidFill>
                  <a:srgbClr val="FFFF00"/>
                </a:solidFill>
              </a:rPr>
              <a:t>Control de accesos.</a:t>
            </a:r>
            <a:endParaRPr lang="es-ES" sz="2400" dirty="0" smtClean="0">
              <a:solidFill>
                <a:srgbClr val="FFFF00"/>
              </a:solidFill>
            </a:endParaRPr>
          </a:p>
          <a:p>
            <a:pPr indent="22225">
              <a:buFontTx/>
              <a:buNone/>
            </a:pPr>
            <a:endParaRPr lang="es-ES" sz="2400" b="1" dirty="0">
              <a:solidFill>
                <a:srgbClr val="FFFF00"/>
              </a:solidFill>
            </a:endParaRPr>
          </a:p>
          <a:p>
            <a:pPr indent="22225"/>
            <a:endParaRPr lang="es-ES" sz="2400" b="1" dirty="0">
              <a:solidFill>
                <a:srgbClr val="FFFF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s-ES_tradnl" sz="4000" b="1" dirty="0" smtClean="0">
                <a:solidFill>
                  <a:srgbClr val="FFFF00"/>
                </a:solidFill>
              </a:rPr>
              <a:t>PREVENCIONES</a:t>
            </a:r>
            <a:r>
              <a:rPr lang="es-ES_tradnl" sz="4000" b="1" dirty="0">
                <a:solidFill>
                  <a:srgbClr val="FFFF00"/>
                </a:solidFill>
              </a:rPr>
              <a:t/>
            </a:r>
            <a:br>
              <a:rPr lang="es-ES_tradnl" sz="4000" b="1" dirty="0">
                <a:solidFill>
                  <a:srgbClr val="FFFF00"/>
                </a:solidFill>
              </a:rPr>
            </a:br>
            <a:endParaRPr lang="es-ES" sz="4000" b="1" dirty="0">
              <a:solidFill>
                <a:srgbClr val="FFFF00"/>
              </a:solidFill>
            </a:endParaRPr>
          </a:p>
        </p:txBody>
      </p:sp>
      <p:sp>
        <p:nvSpPr>
          <p:cNvPr id="5123" name="Rectangle 3"/>
          <p:cNvSpPr>
            <a:spLocks noGrp="1" noChangeArrowheads="1"/>
          </p:cNvSpPr>
          <p:nvPr>
            <p:ph type="body" idx="1"/>
          </p:nvPr>
        </p:nvSpPr>
        <p:spPr/>
        <p:txBody>
          <a:bodyPr/>
          <a:lstStyle/>
          <a:p>
            <a:pPr indent="22225">
              <a:buNone/>
            </a:pPr>
            <a:r>
              <a:rPr lang="es-ES" sz="2800" dirty="0" smtClean="0">
                <a:solidFill>
                  <a:srgbClr val="FF0000"/>
                </a:solidFill>
              </a:rPr>
              <a:t>Subdivisiones estancas y accesos estancos.</a:t>
            </a:r>
          </a:p>
          <a:p>
            <a:pPr indent="22225">
              <a:buNone/>
            </a:pPr>
            <a:endParaRPr lang="es-ES" sz="2800" dirty="0" smtClean="0">
              <a:solidFill>
                <a:srgbClr val="FF0000"/>
              </a:solidFill>
            </a:endParaRPr>
          </a:p>
          <a:p>
            <a:pPr lvl="1" indent="22225"/>
            <a:r>
              <a:rPr lang="es-ES" sz="2000" dirty="0" smtClean="0">
                <a:solidFill>
                  <a:srgbClr val="FFFF00"/>
                </a:solidFill>
              </a:rPr>
              <a:t>Permite confinar la inundación.</a:t>
            </a:r>
          </a:p>
          <a:p>
            <a:pPr lvl="1" indent="22225">
              <a:buNone/>
            </a:pPr>
            <a:endParaRPr lang="es-ES" sz="2000" dirty="0" smtClean="0">
              <a:solidFill>
                <a:srgbClr val="FFFF00"/>
              </a:solidFill>
            </a:endParaRPr>
          </a:p>
          <a:p>
            <a:pPr lvl="1" indent="22225"/>
            <a:r>
              <a:rPr lang="es-ES" sz="2000" dirty="0" smtClean="0">
                <a:solidFill>
                  <a:srgbClr val="FFFF00"/>
                </a:solidFill>
              </a:rPr>
              <a:t>Accesos, pasa cables, cañerías, ductos de ventilación y otros.</a:t>
            </a:r>
          </a:p>
          <a:p>
            <a:pPr lvl="1" indent="22225">
              <a:buNone/>
            </a:pPr>
            <a:endParaRPr lang="es-ES" sz="2000" dirty="0" smtClean="0">
              <a:solidFill>
                <a:srgbClr val="FFFF00"/>
              </a:solidFill>
            </a:endParaRPr>
          </a:p>
          <a:p>
            <a:pPr lvl="1" indent="22225"/>
            <a:r>
              <a:rPr lang="es-ES" sz="2000" dirty="0" smtClean="0">
                <a:solidFill>
                  <a:srgbClr val="FFFF00"/>
                </a:solidFill>
              </a:rPr>
              <a:t>Concepto de “Integridad estanca”</a:t>
            </a:r>
          </a:p>
          <a:p>
            <a:pPr indent="22225">
              <a:buFontTx/>
              <a:buNone/>
            </a:pPr>
            <a:endParaRPr lang="es-ES" sz="2400" b="1" dirty="0">
              <a:solidFill>
                <a:srgbClr val="FFFF00"/>
              </a:solidFill>
            </a:endParaRPr>
          </a:p>
          <a:p>
            <a:pPr indent="22225"/>
            <a:endParaRPr lang="es-ES" sz="2400" b="1" dirty="0">
              <a:solidFill>
                <a:srgbClr val="FFFF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s-ES_tradnl" sz="4000" b="1" dirty="0" smtClean="0">
                <a:solidFill>
                  <a:srgbClr val="FFFF00"/>
                </a:solidFill>
              </a:rPr>
              <a:t>PREVENCIONES</a:t>
            </a:r>
            <a:r>
              <a:rPr lang="es-ES_tradnl" sz="4000" b="1" dirty="0">
                <a:solidFill>
                  <a:srgbClr val="FFFF00"/>
                </a:solidFill>
              </a:rPr>
              <a:t/>
            </a:r>
            <a:br>
              <a:rPr lang="es-ES_tradnl" sz="4000" b="1" dirty="0">
                <a:solidFill>
                  <a:srgbClr val="FFFF00"/>
                </a:solidFill>
              </a:rPr>
            </a:br>
            <a:endParaRPr lang="es-ES" sz="4000" b="1" dirty="0">
              <a:solidFill>
                <a:srgbClr val="FFFF00"/>
              </a:solidFill>
            </a:endParaRPr>
          </a:p>
        </p:txBody>
      </p:sp>
      <p:sp>
        <p:nvSpPr>
          <p:cNvPr id="5123" name="Rectangle 3"/>
          <p:cNvSpPr>
            <a:spLocks noGrp="1" noChangeArrowheads="1"/>
          </p:cNvSpPr>
          <p:nvPr>
            <p:ph type="body" idx="1"/>
          </p:nvPr>
        </p:nvSpPr>
        <p:spPr/>
        <p:txBody>
          <a:bodyPr/>
          <a:lstStyle/>
          <a:p>
            <a:pPr indent="22225">
              <a:buNone/>
            </a:pPr>
            <a:r>
              <a:rPr lang="es-ES" sz="2800" dirty="0" smtClean="0">
                <a:solidFill>
                  <a:srgbClr val="FF0000"/>
                </a:solidFill>
              </a:rPr>
              <a:t>Estanqueidad a los gases y accesos estancos a los gases.</a:t>
            </a:r>
          </a:p>
          <a:p>
            <a:pPr indent="22225">
              <a:buNone/>
            </a:pPr>
            <a:endParaRPr lang="es-ES" sz="2800" dirty="0" smtClean="0">
              <a:solidFill>
                <a:srgbClr val="FF0000"/>
              </a:solidFill>
            </a:endParaRPr>
          </a:p>
          <a:p>
            <a:pPr lvl="1" indent="22225"/>
            <a:r>
              <a:rPr lang="es-ES" sz="2000" dirty="0" smtClean="0">
                <a:solidFill>
                  <a:srgbClr val="FFFF00"/>
                </a:solidFill>
              </a:rPr>
              <a:t>Prevenir acceso de material radioactivo, agentes biológicos y químicos.</a:t>
            </a:r>
          </a:p>
          <a:p>
            <a:pPr lvl="1" indent="22225">
              <a:buNone/>
            </a:pPr>
            <a:endParaRPr lang="es-ES" sz="2000" dirty="0" smtClean="0">
              <a:solidFill>
                <a:srgbClr val="FFFF00"/>
              </a:solidFill>
            </a:endParaRPr>
          </a:p>
          <a:p>
            <a:pPr lvl="1" indent="22225"/>
            <a:r>
              <a:rPr lang="es-ES" sz="2000" dirty="0" smtClean="0">
                <a:solidFill>
                  <a:srgbClr val="FFFF00"/>
                </a:solidFill>
              </a:rPr>
              <a:t>Concepto de “Ciudadela”</a:t>
            </a:r>
          </a:p>
          <a:p>
            <a:pPr indent="22225">
              <a:buFontTx/>
              <a:buNone/>
            </a:pPr>
            <a:endParaRPr lang="es-ES" sz="2400" b="1" dirty="0">
              <a:solidFill>
                <a:srgbClr val="FFFF00"/>
              </a:solidFill>
            </a:endParaRPr>
          </a:p>
          <a:p>
            <a:pPr indent="22225"/>
            <a:endParaRPr lang="es-ES" sz="2400" b="1" dirty="0">
              <a:solidFill>
                <a:srgbClr val="FFFF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s-ES_tradnl" sz="4000" b="1" dirty="0" smtClean="0">
                <a:solidFill>
                  <a:srgbClr val="FFFF00"/>
                </a:solidFill>
              </a:rPr>
              <a:t>PREVENCIONES</a:t>
            </a:r>
            <a:r>
              <a:rPr lang="es-ES_tradnl" sz="4000" b="1" dirty="0">
                <a:solidFill>
                  <a:srgbClr val="FFFF00"/>
                </a:solidFill>
              </a:rPr>
              <a:t/>
            </a:r>
            <a:br>
              <a:rPr lang="es-ES_tradnl" sz="4000" b="1" dirty="0">
                <a:solidFill>
                  <a:srgbClr val="FFFF00"/>
                </a:solidFill>
              </a:rPr>
            </a:br>
            <a:endParaRPr lang="es-ES" sz="4000" b="1" dirty="0">
              <a:solidFill>
                <a:srgbClr val="FFFF00"/>
              </a:solidFill>
            </a:endParaRPr>
          </a:p>
        </p:txBody>
      </p:sp>
      <p:sp>
        <p:nvSpPr>
          <p:cNvPr id="5123" name="Rectangle 3"/>
          <p:cNvSpPr>
            <a:spLocks noGrp="1" noChangeArrowheads="1"/>
          </p:cNvSpPr>
          <p:nvPr>
            <p:ph type="body" idx="1"/>
          </p:nvPr>
        </p:nvSpPr>
        <p:spPr/>
        <p:txBody>
          <a:bodyPr/>
          <a:lstStyle/>
          <a:p>
            <a:pPr indent="22225">
              <a:buNone/>
            </a:pPr>
            <a:r>
              <a:rPr lang="es-ES" sz="2800" dirty="0" smtClean="0">
                <a:solidFill>
                  <a:srgbClr val="FF0000"/>
                </a:solidFill>
              </a:rPr>
              <a:t>Sistemas de ventilación</a:t>
            </a:r>
          </a:p>
          <a:p>
            <a:pPr indent="22225">
              <a:buNone/>
            </a:pPr>
            <a:endParaRPr lang="es-ES" sz="2800" dirty="0" smtClean="0">
              <a:solidFill>
                <a:srgbClr val="FF0000"/>
              </a:solidFill>
            </a:endParaRPr>
          </a:p>
          <a:p>
            <a:pPr lvl="1" indent="22225"/>
            <a:r>
              <a:rPr lang="es-ES" sz="2000" dirty="0" smtClean="0">
                <a:solidFill>
                  <a:srgbClr val="FFFF00"/>
                </a:solidFill>
              </a:rPr>
              <a:t>Proveen el oxígeno al interior, regulan la temperatura y dotan aire de combustión de maquinarias del buque.</a:t>
            </a:r>
          </a:p>
          <a:p>
            <a:pPr lvl="1" indent="22225">
              <a:buNone/>
            </a:pPr>
            <a:endParaRPr lang="es-ES" sz="2000" dirty="0" smtClean="0">
              <a:solidFill>
                <a:srgbClr val="FFFF00"/>
              </a:solidFill>
            </a:endParaRPr>
          </a:p>
          <a:p>
            <a:pPr lvl="1" indent="22225"/>
            <a:r>
              <a:rPr lang="es-ES" sz="2000" dirty="0" smtClean="0">
                <a:solidFill>
                  <a:srgbClr val="FFFF00"/>
                </a:solidFill>
              </a:rPr>
              <a:t>Ventilación natural.</a:t>
            </a:r>
          </a:p>
          <a:p>
            <a:pPr lvl="1" indent="22225">
              <a:buNone/>
            </a:pPr>
            <a:endParaRPr lang="es-ES" sz="2000" dirty="0" smtClean="0">
              <a:solidFill>
                <a:srgbClr val="FFFF00"/>
              </a:solidFill>
            </a:endParaRPr>
          </a:p>
          <a:p>
            <a:pPr lvl="1" indent="22225"/>
            <a:r>
              <a:rPr lang="es-ES" sz="2000" dirty="0" smtClean="0">
                <a:solidFill>
                  <a:srgbClr val="FFFF00"/>
                </a:solidFill>
              </a:rPr>
              <a:t>Ventilación forzada.</a:t>
            </a:r>
            <a:endParaRPr lang="es-ES" sz="2000" dirty="0" smtClean="0">
              <a:solidFill>
                <a:srgbClr val="FFFF00"/>
              </a:solidFill>
            </a:endParaRPr>
          </a:p>
          <a:p>
            <a:pPr indent="22225">
              <a:buFontTx/>
              <a:buNone/>
            </a:pPr>
            <a:endParaRPr lang="es-ES" sz="2400" b="1" dirty="0">
              <a:solidFill>
                <a:srgbClr val="FFFF00"/>
              </a:solidFill>
            </a:endParaRPr>
          </a:p>
          <a:p>
            <a:pPr indent="22225"/>
            <a:endParaRPr lang="es-ES" sz="2400" b="1" dirty="0">
              <a:solidFill>
                <a:srgbClr val="FFFF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s-ES_tradnl" sz="4000" b="1" dirty="0" smtClean="0">
                <a:solidFill>
                  <a:srgbClr val="FFFF00"/>
                </a:solidFill>
              </a:rPr>
              <a:t>PREVENCIONES</a:t>
            </a:r>
            <a:r>
              <a:rPr lang="es-ES_tradnl" sz="4000" b="1" dirty="0">
                <a:solidFill>
                  <a:srgbClr val="FFFF00"/>
                </a:solidFill>
              </a:rPr>
              <a:t/>
            </a:r>
            <a:br>
              <a:rPr lang="es-ES_tradnl" sz="4000" b="1" dirty="0">
                <a:solidFill>
                  <a:srgbClr val="FFFF00"/>
                </a:solidFill>
              </a:rPr>
            </a:br>
            <a:endParaRPr lang="es-ES" sz="4000" b="1" dirty="0">
              <a:solidFill>
                <a:srgbClr val="FFFF00"/>
              </a:solidFill>
            </a:endParaRPr>
          </a:p>
        </p:txBody>
      </p:sp>
      <p:sp>
        <p:nvSpPr>
          <p:cNvPr id="5123" name="Rectangle 3"/>
          <p:cNvSpPr>
            <a:spLocks noGrp="1" noChangeArrowheads="1"/>
          </p:cNvSpPr>
          <p:nvPr>
            <p:ph type="body" idx="1"/>
          </p:nvPr>
        </p:nvSpPr>
        <p:spPr/>
        <p:txBody>
          <a:bodyPr/>
          <a:lstStyle/>
          <a:p>
            <a:pPr indent="22225">
              <a:buNone/>
            </a:pPr>
            <a:r>
              <a:rPr lang="es-ES" sz="2800" u="sng" dirty="0" smtClean="0">
                <a:solidFill>
                  <a:srgbClr val="FF0000"/>
                </a:solidFill>
              </a:rPr>
              <a:t>Control de accesos.</a:t>
            </a:r>
          </a:p>
          <a:p>
            <a:pPr indent="22225">
              <a:buNone/>
            </a:pPr>
            <a:endParaRPr lang="es-ES" sz="2800" u="sng" dirty="0" smtClean="0">
              <a:solidFill>
                <a:srgbClr val="FF0000"/>
              </a:solidFill>
            </a:endParaRPr>
          </a:p>
          <a:p>
            <a:pPr lvl="1" indent="22225"/>
            <a:r>
              <a:rPr lang="es-ES" sz="2000" dirty="0" smtClean="0">
                <a:solidFill>
                  <a:srgbClr val="FFFF00"/>
                </a:solidFill>
              </a:rPr>
              <a:t>Evitar la progresión de la inundación.</a:t>
            </a:r>
          </a:p>
          <a:p>
            <a:pPr lvl="1" indent="22225">
              <a:buNone/>
            </a:pPr>
            <a:endParaRPr lang="es-ES" sz="2000" dirty="0" smtClean="0">
              <a:solidFill>
                <a:srgbClr val="FFFF00"/>
              </a:solidFill>
            </a:endParaRPr>
          </a:p>
          <a:p>
            <a:pPr lvl="1" indent="22225"/>
            <a:r>
              <a:rPr lang="es-ES" sz="2000" dirty="0" smtClean="0">
                <a:solidFill>
                  <a:srgbClr val="FFFF00"/>
                </a:solidFill>
              </a:rPr>
              <a:t>Importancia del conocimiento del sistema de marcas.</a:t>
            </a:r>
          </a:p>
          <a:p>
            <a:pPr lvl="1" indent="22225">
              <a:buNone/>
            </a:pPr>
            <a:endParaRPr lang="es-ES" sz="2000" dirty="0" smtClean="0">
              <a:solidFill>
                <a:srgbClr val="FFFF00"/>
              </a:solidFill>
            </a:endParaRPr>
          </a:p>
          <a:p>
            <a:pPr lvl="1" indent="22225"/>
            <a:r>
              <a:rPr lang="es-ES" sz="2000" dirty="0" smtClean="0">
                <a:solidFill>
                  <a:srgbClr val="FFFF00"/>
                </a:solidFill>
              </a:rPr>
              <a:t>El control de la estanqueidad es llevado en la Central de Control de Averías</a:t>
            </a:r>
          </a:p>
          <a:p>
            <a:pPr indent="22225">
              <a:buFontTx/>
              <a:buNone/>
            </a:pPr>
            <a:endParaRPr lang="es-ES" sz="2400" b="1" dirty="0">
              <a:solidFill>
                <a:srgbClr val="FFFF00"/>
              </a:solidFill>
            </a:endParaRPr>
          </a:p>
          <a:p>
            <a:pPr indent="22225"/>
            <a:endParaRPr lang="es-ES" sz="2400" b="1" dirty="0">
              <a:solidFill>
                <a:srgbClr val="FFFF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s-ES" sz="3200" b="1" dirty="0" smtClean="0">
                <a:solidFill>
                  <a:srgbClr val="FFFF00"/>
                </a:solidFill>
              </a:rPr>
              <a:t>Marcas de clasificación</a:t>
            </a:r>
            <a:endParaRPr lang="es-ES" sz="3200" b="1" dirty="0">
              <a:solidFill>
                <a:srgbClr val="FFFF00"/>
              </a:solidFill>
            </a:endParaRPr>
          </a:p>
        </p:txBody>
      </p:sp>
      <p:sp>
        <p:nvSpPr>
          <p:cNvPr id="6147" name="Rectangle 3"/>
          <p:cNvSpPr>
            <a:spLocks noGrp="1" noChangeArrowheads="1"/>
          </p:cNvSpPr>
          <p:nvPr>
            <p:ph type="body" idx="1"/>
          </p:nvPr>
        </p:nvSpPr>
        <p:spPr>
          <a:xfrm>
            <a:off x="457200" y="1341438"/>
            <a:ext cx="8229600" cy="4784725"/>
          </a:xfrm>
        </p:spPr>
        <p:txBody>
          <a:bodyPr/>
          <a:lstStyle/>
          <a:p>
            <a:pPr>
              <a:lnSpc>
                <a:spcPct val="80000"/>
              </a:lnSpc>
            </a:pPr>
            <a:r>
              <a:rPr lang="es-ES" sz="2400" dirty="0" smtClean="0">
                <a:solidFill>
                  <a:srgbClr val="FF0000"/>
                </a:solidFill>
              </a:rPr>
              <a:t>Riesgos de la estanqueidad al agua.</a:t>
            </a:r>
          </a:p>
          <a:p>
            <a:pPr>
              <a:lnSpc>
                <a:spcPct val="80000"/>
              </a:lnSpc>
            </a:pPr>
            <a:endParaRPr lang="es-ES" sz="2400" dirty="0" smtClean="0">
              <a:solidFill>
                <a:srgbClr val="FF0000"/>
              </a:solidFill>
            </a:endParaRPr>
          </a:p>
          <a:p>
            <a:pPr lvl="1">
              <a:lnSpc>
                <a:spcPct val="80000"/>
              </a:lnSpc>
            </a:pPr>
            <a:r>
              <a:rPr lang="es-ES" sz="2000" dirty="0" smtClean="0">
                <a:solidFill>
                  <a:srgbClr val="FFFF00"/>
                </a:solidFill>
              </a:rPr>
              <a:t>Si el buque sobrevive la primera hora después de una inundación, es probable que se salve ejecutando acertadamente las acciones de Control de Averías.</a:t>
            </a:r>
          </a:p>
          <a:p>
            <a:pPr lvl="1">
              <a:lnSpc>
                <a:spcPct val="80000"/>
              </a:lnSpc>
              <a:buNone/>
            </a:pPr>
            <a:endParaRPr lang="es-ES" sz="2000" dirty="0" smtClean="0">
              <a:solidFill>
                <a:srgbClr val="FFFF00"/>
              </a:solidFill>
            </a:endParaRPr>
          </a:p>
          <a:p>
            <a:pPr lvl="1">
              <a:lnSpc>
                <a:spcPct val="80000"/>
              </a:lnSpc>
            </a:pPr>
            <a:r>
              <a:rPr lang="es-ES" sz="2000" dirty="0" smtClean="0">
                <a:solidFill>
                  <a:srgbClr val="FFFF00"/>
                </a:solidFill>
              </a:rPr>
              <a:t>Una inundación aumenta el calado, la escora y el asiento o </a:t>
            </a:r>
            <a:r>
              <a:rPr lang="es-ES" sz="2000" dirty="0" err="1" smtClean="0">
                <a:solidFill>
                  <a:srgbClr val="FFFF00"/>
                </a:solidFill>
              </a:rPr>
              <a:t>encabuzamiento</a:t>
            </a:r>
            <a:r>
              <a:rPr lang="es-ES" sz="2000" dirty="0" smtClean="0">
                <a:solidFill>
                  <a:srgbClr val="FFFF00"/>
                </a:solidFill>
              </a:rPr>
              <a:t>.</a:t>
            </a:r>
          </a:p>
          <a:p>
            <a:pPr lvl="1">
              <a:lnSpc>
                <a:spcPct val="80000"/>
              </a:lnSpc>
              <a:buNone/>
            </a:pPr>
            <a:endParaRPr lang="es-ES" sz="2000" dirty="0" smtClean="0">
              <a:solidFill>
                <a:srgbClr val="FFFF00"/>
              </a:solidFill>
            </a:endParaRPr>
          </a:p>
          <a:p>
            <a:pPr lvl="1">
              <a:lnSpc>
                <a:spcPct val="80000"/>
              </a:lnSpc>
            </a:pPr>
            <a:r>
              <a:rPr lang="es-ES" sz="2000" dirty="0" smtClean="0">
                <a:solidFill>
                  <a:srgbClr val="FFFF00"/>
                </a:solidFill>
              </a:rPr>
              <a:t>Criterio de zona roja.</a:t>
            </a:r>
            <a:endParaRPr lang="es-ES" sz="1600" dirty="0">
              <a:solidFill>
                <a:srgbClr val="FFFF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s-ES" sz="3200" b="1" dirty="0" smtClean="0">
                <a:solidFill>
                  <a:srgbClr val="FFFF00"/>
                </a:solidFill>
              </a:rPr>
              <a:t>Marcas de clasificación</a:t>
            </a:r>
            <a:endParaRPr lang="es-ES" sz="3200" b="1" dirty="0">
              <a:solidFill>
                <a:srgbClr val="FFFF00"/>
              </a:solidFill>
            </a:endParaRPr>
          </a:p>
        </p:txBody>
      </p:sp>
      <p:sp>
        <p:nvSpPr>
          <p:cNvPr id="6147" name="Rectangle 3"/>
          <p:cNvSpPr>
            <a:spLocks noGrp="1" noChangeArrowheads="1"/>
          </p:cNvSpPr>
          <p:nvPr>
            <p:ph type="body" idx="1"/>
          </p:nvPr>
        </p:nvSpPr>
        <p:spPr>
          <a:xfrm>
            <a:off x="457200" y="1341438"/>
            <a:ext cx="8229600" cy="4784725"/>
          </a:xfrm>
        </p:spPr>
        <p:txBody>
          <a:bodyPr/>
          <a:lstStyle/>
          <a:p>
            <a:pPr>
              <a:lnSpc>
                <a:spcPct val="80000"/>
              </a:lnSpc>
            </a:pPr>
            <a:r>
              <a:rPr lang="es-ES" sz="2400" dirty="0" smtClean="0">
                <a:solidFill>
                  <a:srgbClr val="FF0000"/>
                </a:solidFill>
              </a:rPr>
              <a:t>Marcas de riesgos de color Rojo</a:t>
            </a:r>
          </a:p>
          <a:p>
            <a:pPr>
              <a:lnSpc>
                <a:spcPct val="80000"/>
              </a:lnSpc>
            </a:pPr>
            <a:endParaRPr lang="es-ES" sz="2400" dirty="0">
              <a:solidFill>
                <a:srgbClr val="FF0000"/>
              </a:solidFill>
            </a:endParaRPr>
          </a:p>
          <a:p>
            <a:pPr lvl="1">
              <a:lnSpc>
                <a:spcPct val="80000"/>
              </a:lnSpc>
            </a:pPr>
            <a:r>
              <a:rPr lang="es-ES" sz="2000" dirty="0" smtClean="0">
                <a:solidFill>
                  <a:srgbClr val="FFFF00"/>
                </a:solidFill>
              </a:rPr>
              <a:t>Todos los accesos dentro de la zona roja, son un riesgo a la integridad estanca del buque.</a:t>
            </a:r>
          </a:p>
          <a:p>
            <a:pPr lvl="1">
              <a:lnSpc>
                <a:spcPct val="80000"/>
              </a:lnSpc>
              <a:buNone/>
            </a:pPr>
            <a:endParaRPr lang="es-ES" sz="2000" dirty="0">
              <a:solidFill>
                <a:srgbClr val="FFFF00"/>
              </a:solidFill>
            </a:endParaRPr>
          </a:p>
          <a:p>
            <a:pPr lvl="1">
              <a:lnSpc>
                <a:spcPct val="80000"/>
              </a:lnSpc>
            </a:pPr>
            <a:r>
              <a:rPr lang="es-ES" sz="2000" dirty="0" smtClean="0">
                <a:solidFill>
                  <a:srgbClr val="FFFF00"/>
                </a:solidFill>
              </a:rPr>
              <a:t>Estos accesos denominados “accesos rojos”, están marcados con pintura roja. En las puertas están en la esquina superior opuesta a las bisagras y en el caso de las escotillas están en la esquina hacia proa opuesta a las bisagras.</a:t>
            </a:r>
          </a:p>
          <a:p>
            <a:pPr lvl="1">
              <a:lnSpc>
                <a:spcPct val="80000"/>
              </a:lnSpc>
              <a:buNone/>
            </a:pPr>
            <a:endParaRPr lang="es-ES" sz="2000" dirty="0" smtClean="0">
              <a:solidFill>
                <a:srgbClr val="FFFF00"/>
              </a:solidFill>
            </a:endParaRPr>
          </a:p>
          <a:p>
            <a:pPr lvl="1">
              <a:lnSpc>
                <a:spcPct val="80000"/>
              </a:lnSpc>
            </a:pPr>
            <a:r>
              <a:rPr lang="es-ES" sz="2000" dirty="0" smtClean="0">
                <a:solidFill>
                  <a:srgbClr val="FFFF00"/>
                </a:solidFill>
              </a:rPr>
              <a:t>En las válvulas y escotillones, se pinta un círculo rojo en el mamparo adyacente que da acceso al departamento.</a:t>
            </a:r>
          </a:p>
          <a:p>
            <a:pPr lvl="1">
              <a:lnSpc>
                <a:spcPct val="80000"/>
              </a:lnSpc>
              <a:buNone/>
            </a:pPr>
            <a:endParaRPr lang="es-ES" sz="2000" dirty="0" smtClean="0">
              <a:solidFill>
                <a:srgbClr val="FFFF00"/>
              </a:solidFill>
            </a:endParaRPr>
          </a:p>
          <a:p>
            <a:pPr lvl="1">
              <a:lnSpc>
                <a:spcPct val="80000"/>
              </a:lnSpc>
            </a:pPr>
            <a:r>
              <a:rPr lang="es-ES" sz="2000" dirty="0" smtClean="0">
                <a:solidFill>
                  <a:srgbClr val="FFFF00"/>
                </a:solidFill>
              </a:rPr>
              <a:t>En una emergencia, inundación o riesgo de colisión se dará la orden “Establecer Zona Roja”, para lo cual se deben cerrar todos los accesos rojos a la brevedad.</a:t>
            </a:r>
            <a:endParaRPr lang="es-ES" sz="2000" dirty="0" smtClean="0">
              <a:solidFill>
                <a:srgbClr val="FFFF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s-ES" sz="3200" b="1" dirty="0" smtClean="0">
                <a:solidFill>
                  <a:srgbClr val="FFFF00"/>
                </a:solidFill>
              </a:rPr>
              <a:t>Marcas de clasificación</a:t>
            </a:r>
            <a:endParaRPr lang="es-ES" sz="3200" b="1" dirty="0">
              <a:solidFill>
                <a:srgbClr val="FFFF00"/>
              </a:solidFill>
            </a:endParaRPr>
          </a:p>
        </p:txBody>
      </p:sp>
      <p:sp>
        <p:nvSpPr>
          <p:cNvPr id="6147" name="Rectangle 3"/>
          <p:cNvSpPr>
            <a:spLocks noGrp="1" noChangeArrowheads="1"/>
          </p:cNvSpPr>
          <p:nvPr>
            <p:ph type="body" idx="1"/>
          </p:nvPr>
        </p:nvSpPr>
        <p:spPr>
          <a:xfrm>
            <a:off x="457200" y="1341438"/>
            <a:ext cx="8229600" cy="4784725"/>
          </a:xfrm>
        </p:spPr>
        <p:txBody>
          <a:bodyPr/>
          <a:lstStyle/>
          <a:p>
            <a:pPr>
              <a:lnSpc>
                <a:spcPct val="80000"/>
              </a:lnSpc>
            </a:pPr>
            <a:r>
              <a:rPr lang="es-ES" sz="2400" dirty="0" smtClean="0">
                <a:solidFill>
                  <a:srgbClr val="FF0000"/>
                </a:solidFill>
              </a:rPr>
              <a:t>Marcas de riesgos de color Naranja</a:t>
            </a:r>
          </a:p>
          <a:p>
            <a:pPr>
              <a:lnSpc>
                <a:spcPct val="80000"/>
              </a:lnSpc>
            </a:pPr>
            <a:endParaRPr lang="es-ES" sz="2400" dirty="0">
              <a:solidFill>
                <a:srgbClr val="FF0000"/>
              </a:solidFill>
            </a:endParaRPr>
          </a:p>
          <a:p>
            <a:pPr lvl="1">
              <a:lnSpc>
                <a:spcPct val="80000"/>
              </a:lnSpc>
            </a:pPr>
            <a:r>
              <a:rPr lang="es-ES" sz="2000" dirty="0" smtClean="0">
                <a:solidFill>
                  <a:srgbClr val="FFFF00"/>
                </a:solidFill>
              </a:rPr>
              <a:t>Todos los accesos dentro de la “ciudadela”, son un riesgo a la integridad estanca a los gases en el buque.</a:t>
            </a:r>
          </a:p>
          <a:p>
            <a:pPr lvl="1">
              <a:lnSpc>
                <a:spcPct val="80000"/>
              </a:lnSpc>
              <a:buNone/>
            </a:pPr>
            <a:endParaRPr lang="es-ES" sz="2000" dirty="0">
              <a:solidFill>
                <a:srgbClr val="FFFF00"/>
              </a:solidFill>
            </a:endParaRPr>
          </a:p>
          <a:p>
            <a:pPr lvl="1">
              <a:lnSpc>
                <a:spcPct val="80000"/>
              </a:lnSpc>
            </a:pPr>
            <a:r>
              <a:rPr lang="es-ES" sz="2000" dirty="0" smtClean="0">
                <a:solidFill>
                  <a:srgbClr val="FFFF00"/>
                </a:solidFill>
              </a:rPr>
              <a:t>Estos accesos denominados “accesos rojos”, están marcados con un triángulo naranjo. En las puertas están en la esquina superior cercana a las bisagras y en el caso de las escotillas están en la esquina hacia proa cercana a las bisagras.</a:t>
            </a:r>
          </a:p>
          <a:p>
            <a:pPr lvl="1">
              <a:lnSpc>
                <a:spcPct val="80000"/>
              </a:lnSpc>
              <a:buNone/>
            </a:pPr>
            <a:endParaRPr lang="es-ES" sz="2000" dirty="0" smtClean="0">
              <a:solidFill>
                <a:srgbClr val="FFFF00"/>
              </a:solidFill>
            </a:endParaRPr>
          </a:p>
          <a:p>
            <a:pPr lvl="1">
              <a:lnSpc>
                <a:spcPct val="80000"/>
              </a:lnSpc>
            </a:pPr>
            <a:r>
              <a:rPr lang="es-ES" sz="2000" dirty="0" smtClean="0">
                <a:solidFill>
                  <a:srgbClr val="FFFF00"/>
                </a:solidFill>
              </a:rPr>
              <a:t>En las válvulas o lampos de ventilación, se pinta un disco naranja con una flecha en o cerca del dispositivo.</a:t>
            </a:r>
          </a:p>
          <a:p>
            <a:pPr lvl="1">
              <a:lnSpc>
                <a:spcPct val="80000"/>
              </a:lnSpc>
              <a:buNone/>
            </a:pPr>
            <a:endParaRPr lang="es-ES" sz="2000" dirty="0" smtClean="0">
              <a:solidFill>
                <a:srgbClr val="FFFF00"/>
              </a:solidFill>
            </a:endParaRPr>
          </a:p>
          <a:p>
            <a:pPr lvl="1">
              <a:lnSpc>
                <a:spcPct val="80000"/>
              </a:lnSpc>
            </a:pPr>
            <a:r>
              <a:rPr lang="es-ES" sz="2000" dirty="0" smtClean="0">
                <a:solidFill>
                  <a:srgbClr val="FFFF00"/>
                </a:solidFill>
              </a:rPr>
              <a:t>Éstas marcas se pueden emplear solas o en conjunto con las rojas. Se usan en los accesos en la periferia de la ciudadela y espacios libres de gas.</a:t>
            </a:r>
            <a:endParaRPr lang="es-ES" sz="2000" dirty="0" smtClean="0">
              <a:solidFill>
                <a:srgbClr val="FFFF0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s-ES" sz="3200" b="1" dirty="0" smtClean="0">
                <a:solidFill>
                  <a:srgbClr val="FFFF00"/>
                </a:solidFill>
              </a:rPr>
              <a:t>Marcas de clasificación</a:t>
            </a:r>
            <a:endParaRPr lang="es-ES" sz="3200" b="1" dirty="0">
              <a:solidFill>
                <a:srgbClr val="FFFF00"/>
              </a:solidFill>
            </a:endParaRPr>
          </a:p>
        </p:txBody>
      </p:sp>
      <p:sp>
        <p:nvSpPr>
          <p:cNvPr id="6147" name="Rectangle 3"/>
          <p:cNvSpPr>
            <a:spLocks noGrp="1" noChangeArrowheads="1"/>
          </p:cNvSpPr>
          <p:nvPr>
            <p:ph type="body" idx="1"/>
          </p:nvPr>
        </p:nvSpPr>
        <p:spPr>
          <a:xfrm>
            <a:off x="457200" y="1341438"/>
            <a:ext cx="8229600" cy="4784725"/>
          </a:xfrm>
        </p:spPr>
        <p:txBody>
          <a:bodyPr/>
          <a:lstStyle/>
          <a:p>
            <a:pPr>
              <a:lnSpc>
                <a:spcPct val="80000"/>
              </a:lnSpc>
            </a:pPr>
            <a:r>
              <a:rPr lang="es-ES" sz="2400" dirty="0" smtClean="0">
                <a:solidFill>
                  <a:srgbClr val="FF0000"/>
                </a:solidFill>
              </a:rPr>
              <a:t>Condiciones de estanqueidad al agua y a los gases.</a:t>
            </a:r>
          </a:p>
          <a:p>
            <a:pPr>
              <a:lnSpc>
                <a:spcPct val="80000"/>
              </a:lnSpc>
            </a:pPr>
            <a:endParaRPr lang="es-ES" sz="2400" dirty="0">
              <a:solidFill>
                <a:srgbClr val="FF0000"/>
              </a:solidFill>
            </a:endParaRPr>
          </a:p>
          <a:p>
            <a:pPr lvl="1">
              <a:lnSpc>
                <a:spcPct val="80000"/>
              </a:lnSpc>
            </a:pPr>
            <a:r>
              <a:rPr lang="es-ES" sz="2000" dirty="0" smtClean="0">
                <a:solidFill>
                  <a:srgbClr val="FFFF00"/>
                </a:solidFill>
              </a:rPr>
              <a:t>Para lograr la integridad estanca al agua y a los gases en un buque, los accesos y aberturas marcadas apropiadamente con las “marcas de control”, deberán encontrase cerradas.</a:t>
            </a:r>
          </a:p>
          <a:p>
            <a:pPr lvl="1">
              <a:lnSpc>
                <a:spcPct val="80000"/>
              </a:lnSpc>
              <a:buNone/>
            </a:pPr>
            <a:endParaRPr lang="es-ES" sz="2000" dirty="0">
              <a:solidFill>
                <a:srgbClr val="FFFF00"/>
              </a:solidFill>
            </a:endParaRPr>
          </a:p>
          <a:p>
            <a:pPr lvl="1">
              <a:lnSpc>
                <a:spcPct val="80000"/>
              </a:lnSpc>
            </a:pPr>
            <a:r>
              <a:rPr lang="es-ES" sz="2000" dirty="0" smtClean="0">
                <a:solidFill>
                  <a:srgbClr val="FFFF00"/>
                </a:solidFill>
              </a:rPr>
              <a:t>Aunque las condiciones de estanqueidad estancas, están asociadas a los “Estados de alistamiento” del buque, éstas condiciones son independientes de ellos.</a:t>
            </a:r>
          </a:p>
          <a:p>
            <a:pPr lvl="1">
              <a:lnSpc>
                <a:spcPct val="80000"/>
              </a:lnSpc>
              <a:buNone/>
            </a:pPr>
            <a:endParaRPr lang="es-ES" sz="2000" dirty="0" smtClean="0">
              <a:solidFill>
                <a:srgbClr val="FFFF00"/>
              </a:solidFill>
            </a:endParaRPr>
          </a:p>
          <a:p>
            <a:pPr lvl="1">
              <a:lnSpc>
                <a:spcPct val="80000"/>
              </a:lnSpc>
            </a:pPr>
            <a:r>
              <a:rPr lang="es-ES" sz="2000" dirty="0" smtClean="0">
                <a:solidFill>
                  <a:srgbClr val="FFFF00"/>
                </a:solidFill>
              </a:rPr>
              <a:t>Las tres marcas de condiciones estancas al agua se denominan X – Y – Z. La condición estanca al aire se denomina “Alfa”</a:t>
            </a:r>
          </a:p>
          <a:p>
            <a:pPr lvl="1">
              <a:lnSpc>
                <a:spcPct val="80000"/>
              </a:lnSpc>
              <a:buNone/>
            </a:pPr>
            <a:endParaRPr lang="es-ES" sz="2000" dirty="0" smtClean="0">
              <a:solidFill>
                <a:srgbClr val="FFFF00"/>
              </a:solidFill>
            </a:endParaRPr>
          </a:p>
          <a:p>
            <a:pPr lvl="1">
              <a:lnSpc>
                <a:spcPct val="80000"/>
              </a:lnSpc>
            </a:pPr>
            <a:r>
              <a:rPr lang="es-ES" sz="2000" dirty="0" smtClean="0">
                <a:solidFill>
                  <a:srgbClr val="FFFF00"/>
                </a:solidFill>
              </a:rPr>
              <a:t>Seis son las marcas  principales de control, las del párrafo anterior  y dos que son variantes con reglas especiales.</a:t>
            </a:r>
            <a:endParaRPr lang="es-ES" sz="2000" dirty="0" smtClean="0">
              <a:solidFill>
                <a:srgbClr val="FFFF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28596" y="142852"/>
            <a:ext cx="8229600" cy="1143000"/>
          </a:xfrm>
        </p:spPr>
        <p:txBody>
          <a:bodyPr/>
          <a:lstStyle/>
          <a:p>
            <a:r>
              <a:rPr lang="es-ES" sz="3200" b="1" dirty="0" smtClean="0">
                <a:solidFill>
                  <a:srgbClr val="FFFF00"/>
                </a:solidFill>
              </a:rPr>
              <a:t>Marcas de clasificación</a:t>
            </a:r>
            <a:endParaRPr lang="es-ES" sz="3200" b="1" dirty="0">
              <a:solidFill>
                <a:srgbClr val="FFFF00"/>
              </a:solidFill>
            </a:endParaRPr>
          </a:p>
        </p:txBody>
      </p:sp>
      <p:sp>
        <p:nvSpPr>
          <p:cNvPr id="6147" name="Rectangle 3"/>
          <p:cNvSpPr>
            <a:spLocks noGrp="1" noChangeArrowheads="1"/>
          </p:cNvSpPr>
          <p:nvPr>
            <p:ph type="body" idx="1"/>
          </p:nvPr>
        </p:nvSpPr>
        <p:spPr>
          <a:xfrm>
            <a:off x="428596" y="1214422"/>
            <a:ext cx="8229600" cy="5429288"/>
          </a:xfrm>
        </p:spPr>
        <p:txBody>
          <a:bodyPr/>
          <a:lstStyle/>
          <a:p>
            <a:pPr>
              <a:lnSpc>
                <a:spcPct val="80000"/>
              </a:lnSpc>
            </a:pPr>
            <a:r>
              <a:rPr lang="es-ES" sz="2400" dirty="0" smtClean="0">
                <a:solidFill>
                  <a:srgbClr val="FF0000"/>
                </a:solidFill>
              </a:rPr>
              <a:t>Marcas de Control.</a:t>
            </a:r>
            <a:endParaRPr lang="es-ES" sz="2400" dirty="0">
              <a:solidFill>
                <a:srgbClr val="FF0000"/>
              </a:solidFill>
            </a:endParaRPr>
          </a:p>
          <a:p>
            <a:pPr lvl="1">
              <a:lnSpc>
                <a:spcPct val="80000"/>
              </a:lnSpc>
            </a:pPr>
            <a:r>
              <a:rPr lang="es-ES" sz="1800" dirty="0" smtClean="0">
                <a:solidFill>
                  <a:srgbClr val="FFFF00"/>
                </a:solidFill>
              </a:rPr>
              <a:t>Las marcas X e Y en negro, sobre puertas, escotillas, purgas, válvulas, algunos accesos de ventilación, que afectan a la integridad estanca al agua.  Están principalmente en la zona roja.</a:t>
            </a:r>
          </a:p>
          <a:p>
            <a:pPr lvl="1">
              <a:lnSpc>
                <a:spcPct val="80000"/>
              </a:lnSpc>
              <a:buNone/>
            </a:pPr>
            <a:endParaRPr lang="es-ES" sz="1800" dirty="0">
              <a:solidFill>
                <a:srgbClr val="FFFF00"/>
              </a:solidFill>
            </a:endParaRPr>
          </a:p>
          <a:p>
            <a:pPr lvl="1">
              <a:lnSpc>
                <a:spcPct val="80000"/>
              </a:lnSpc>
            </a:pPr>
            <a:r>
              <a:rPr lang="es-ES" sz="1800" dirty="0" smtClean="0">
                <a:solidFill>
                  <a:srgbClr val="FFFF00"/>
                </a:solidFill>
              </a:rPr>
              <a:t>Z en negro sobre accesos similares a la anterior. Principalmente marcadas en accesos sobre la zona roja. Sirve para dar protección contra explosiones e incendios.</a:t>
            </a:r>
          </a:p>
          <a:p>
            <a:pPr lvl="1">
              <a:lnSpc>
                <a:spcPct val="80000"/>
              </a:lnSpc>
              <a:buNone/>
            </a:pPr>
            <a:endParaRPr lang="es-ES" sz="1800" dirty="0" smtClean="0">
              <a:solidFill>
                <a:srgbClr val="FFFF00"/>
              </a:solidFill>
            </a:endParaRPr>
          </a:p>
          <a:p>
            <a:pPr lvl="1">
              <a:lnSpc>
                <a:spcPct val="80000"/>
              </a:lnSpc>
            </a:pPr>
            <a:r>
              <a:rPr lang="es-ES" sz="1800" dirty="0" smtClean="0">
                <a:solidFill>
                  <a:srgbClr val="FFFF00"/>
                </a:solidFill>
              </a:rPr>
              <a:t>A en naranja, sobre ductos de ventilación y otros accesos (no en puertas, ni escotillas) que afecten la condición de estanqueidad de los gases. En los lampos o portezuelas de corredera, deben llevar una flecha indicando la dirección del cierre.</a:t>
            </a:r>
          </a:p>
          <a:p>
            <a:pPr lvl="1">
              <a:lnSpc>
                <a:spcPct val="80000"/>
              </a:lnSpc>
              <a:buNone/>
            </a:pPr>
            <a:endParaRPr lang="es-ES" sz="1800" dirty="0" smtClean="0">
              <a:solidFill>
                <a:srgbClr val="FFFF00"/>
              </a:solidFill>
            </a:endParaRPr>
          </a:p>
          <a:p>
            <a:pPr lvl="1">
              <a:lnSpc>
                <a:spcPct val="80000"/>
              </a:lnSpc>
            </a:pPr>
            <a:r>
              <a:rPr lang="es-ES" sz="1800" dirty="0" smtClean="0">
                <a:solidFill>
                  <a:srgbClr val="FFFF00"/>
                </a:solidFill>
              </a:rPr>
              <a:t>M en naranja, sobre Accesos y dispositivos donde el control en la condición estanca a los gases es ejercida por el personal que emplea ése departamento. Cualquier marca de control de estanqueidad al agua tiene precedencia sobre la “M”.</a:t>
            </a:r>
          </a:p>
          <a:p>
            <a:pPr lvl="1">
              <a:lnSpc>
                <a:spcPct val="80000"/>
              </a:lnSpc>
              <a:buNone/>
            </a:pPr>
            <a:endParaRPr lang="es-ES" sz="1800" dirty="0" smtClean="0">
              <a:solidFill>
                <a:srgbClr val="FFFF00"/>
              </a:solidFill>
            </a:endParaRPr>
          </a:p>
          <a:p>
            <a:pPr lvl="1">
              <a:lnSpc>
                <a:spcPct val="80000"/>
              </a:lnSpc>
            </a:pPr>
            <a:r>
              <a:rPr lang="es-ES" sz="1800" dirty="0" smtClean="0">
                <a:solidFill>
                  <a:srgbClr val="FFFF00"/>
                </a:solidFill>
              </a:rPr>
              <a:t>R en naranja, en ciertos dispositivos de sistemas de recirculación de aire, y en algunos buque en mamparos altos en departamentos de ventiladores de recirculación.</a:t>
            </a:r>
            <a:endParaRPr lang="es-ES" sz="1800" dirty="0" smtClean="0">
              <a:solidFill>
                <a:srgbClr val="FFFF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28596" y="142852"/>
            <a:ext cx="8229600" cy="1143000"/>
          </a:xfrm>
        </p:spPr>
        <p:txBody>
          <a:bodyPr/>
          <a:lstStyle/>
          <a:p>
            <a:r>
              <a:rPr lang="es-ES" sz="3200" b="1" dirty="0" smtClean="0">
                <a:solidFill>
                  <a:srgbClr val="FFFF00"/>
                </a:solidFill>
              </a:rPr>
              <a:t>Marcas de clasificación</a:t>
            </a:r>
            <a:endParaRPr lang="es-ES" sz="3200" b="1" dirty="0">
              <a:solidFill>
                <a:srgbClr val="FFFF00"/>
              </a:solidFill>
            </a:endParaRPr>
          </a:p>
        </p:txBody>
      </p:sp>
      <p:sp>
        <p:nvSpPr>
          <p:cNvPr id="6147" name="Rectangle 3"/>
          <p:cNvSpPr>
            <a:spLocks noGrp="1" noChangeArrowheads="1"/>
          </p:cNvSpPr>
          <p:nvPr>
            <p:ph type="body" idx="1"/>
          </p:nvPr>
        </p:nvSpPr>
        <p:spPr>
          <a:xfrm>
            <a:off x="428596" y="1214422"/>
            <a:ext cx="8229600" cy="5429288"/>
          </a:xfrm>
        </p:spPr>
        <p:txBody>
          <a:bodyPr/>
          <a:lstStyle/>
          <a:p>
            <a:pPr>
              <a:lnSpc>
                <a:spcPct val="80000"/>
              </a:lnSpc>
            </a:pPr>
            <a:r>
              <a:rPr lang="es-ES" sz="2400" dirty="0" smtClean="0">
                <a:solidFill>
                  <a:srgbClr val="FF0000"/>
                </a:solidFill>
              </a:rPr>
              <a:t>Símbolos en las puertas.</a:t>
            </a:r>
          </a:p>
          <a:p>
            <a:pPr>
              <a:lnSpc>
                <a:spcPct val="80000"/>
              </a:lnSpc>
            </a:pPr>
            <a:endParaRPr lang="es-ES" sz="2800" dirty="0">
              <a:solidFill>
                <a:srgbClr val="FF0000"/>
              </a:solidFill>
            </a:endParaRPr>
          </a:p>
          <a:p>
            <a:pPr lvl="1">
              <a:lnSpc>
                <a:spcPct val="80000"/>
              </a:lnSpc>
              <a:buNone/>
            </a:pPr>
            <a:r>
              <a:rPr lang="es-ES" sz="2000" dirty="0" smtClean="0">
                <a:solidFill>
                  <a:srgbClr val="FFFF00"/>
                </a:solidFill>
              </a:rPr>
              <a:t>Los únicos símbolos de control son:</a:t>
            </a:r>
          </a:p>
          <a:p>
            <a:pPr lvl="1">
              <a:lnSpc>
                <a:spcPct val="80000"/>
              </a:lnSpc>
            </a:pPr>
            <a:endParaRPr lang="es-ES" sz="2000" dirty="0" smtClean="0">
              <a:solidFill>
                <a:srgbClr val="FFFF00"/>
              </a:solidFill>
            </a:endParaRPr>
          </a:p>
          <a:p>
            <a:pPr lvl="1">
              <a:lnSpc>
                <a:spcPct val="80000"/>
              </a:lnSpc>
            </a:pPr>
            <a:r>
              <a:rPr lang="es-ES" sz="2000" dirty="0" smtClean="0">
                <a:solidFill>
                  <a:srgbClr val="FFFF00"/>
                </a:solidFill>
              </a:rPr>
              <a:t> 2 perros. En puertas y escotillas donde el volumen de tráfico hace impracticable cerrarlas con todos los perros. También puede ser en accesos seleccionados como rutas a posiciones de refugio. En emergencias todos los perros deben ser cerrados.</a:t>
            </a:r>
          </a:p>
          <a:p>
            <a:pPr lvl="1">
              <a:lnSpc>
                <a:spcPct val="80000"/>
              </a:lnSpc>
              <a:buNone/>
            </a:pPr>
            <a:endParaRPr lang="es-ES" sz="2000" dirty="0">
              <a:solidFill>
                <a:srgbClr val="FFFF00"/>
              </a:solidFill>
            </a:endParaRPr>
          </a:p>
          <a:p>
            <a:pPr lvl="1">
              <a:lnSpc>
                <a:spcPct val="80000"/>
              </a:lnSpc>
            </a:pPr>
            <a:r>
              <a:rPr lang="es-ES" sz="2000" dirty="0" smtClean="0">
                <a:solidFill>
                  <a:srgbClr val="FFFF00"/>
                </a:solidFill>
              </a:rPr>
              <a:t>Ventilación sin perros. Se emplea sólo cuando se ha ordenado ventilar los departamentos, generalmente posterior a una acción. En emergencia se deben cerrar todos los perros.</a:t>
            </a:r>
          </a:p>
          <a:p>
            <a:pPr lvl="1">
              <a:lnSpc>
                <a:spcPct val="80000"/>
              </a:lnSpc>
              <a:buNone/>
            </a:pPr>
            <a:endParaRPr lang="es-ES" sz="1800" dirty="0" smtClean="0">
              <a:solidFill>
                <a:srgbClr val="FFFF0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28596" y="142852"/>
            <a:ext cx="8229600" cy="1143000"/>
          </a:xfrm>
        </p:spPr>
        <p:txBody>
          <a:bodyPr/>
          <a:lstStyle/>
          <a:p>
            <a:r>
              <a:rPr lang="es-ES" sz="3200" b="1" dirty="0" smtClean="0">
                <a:solidFill>
                  <a:srgbClr val="FFFF00"/>
                </a:solidFill>
              </a:rPr>
              <a:t>Abandono del buque</a:t>
            </a:r>
            <a:endParaRPr lang="es-ES" sz="3200" b="1" dirty="0">
              <a:solidFill>
                <a:srgbClr val="FFFF00"/>
              </a:solidFill>
            </a:endParaRPr>
          </a:p>
        </p:txBody>
      </p:sp>
      <p:sp>
        <p:nvSpPr>
          <p:cNvPr id="6147" name="Rectangle 3"/>
          <p:cNvSpPr>
            <a:spLocks noGrp="1" noChangeArrowheads="1"/>
          </p:cNvSpPr>
          <p:nvPr>
            <p:ph type="body" idx="1"/>
          </p:nvPr>
        </p:nvSpPr>
        <p:spPr>
          <a:xfrm>
            <a:off x="428596" y="1214422"/>
            <a:ext cx="8229600" cy="5429288"/>
          </a:xfrm>
        </p:spPr>
        <p:txBody>
          <a:bodyPr/>
          <a:lstStyle/>
          <a:p>
            <a:pPr lvl="1">
              <a:lnSpc>
                <a:spcPct val="80000"/>
              </a:lnSpc>
              <a:buNone/>
            </a:pPr>
            <a:r>
              <a:rPr lang="es-ES" sz="2000" dirty="0" smtClean="0">
                <a:solidFill>
                  <a:srgbClr val="FFFF00"/>
                </a:solidFill>
                <a:ea typeface="+mn-ea"/>
                <a:cs typeface="+mn-cs"/>
              </a:rPr>
              <a:t>	</a:t>
            </a:r>
            <a:endParaRPr lang="es-ES" sz="2000" dirty="0" smtClean="0">
              <a:solidFill>
                <a:srgbClr val="FFFF00"/>
              </a:solidFill>
            </a:endParaRPr>
          </a:p>
          <a:p>
            <a:pPr marL="0" indent="0" eaLnBrk="1" hangingPunct="1">
              <a:lnSpc>
                <a:spcPct val="80000"/>
              </a:lnSpc>
              <a:buFontTx/>
              <a:buNone/>
            </a:pPr>
            <a:r>
              <a:rPr lang="es-ES" sz="2000" dirty="0" smtClean="0">
                <a:solidFill>
                  <a:srgbClr val="FFFF00"/>
                </a:solidFill>
              </a:rPr>
              <a:t>	Si </a:t>
            </a:r>
            <a:r>
              <a:rPr lang="es-ES" sz="2000" dirty="0" smtClean="0">
                <a:solidFill>
                  <a:srgbClr val="FFFF00"/>
                </a:solidFill>
              </a:rPr>
              <a:t>después de haber sido seriamente dañado, todas las medidas tomadas para salvar el buque no tienen éxito, se harán los preparativos para abandonar el buque en forma ordenada y con la menor pérdida de vidas posible. </a:t>
            </a:r>
            <a:endParaRPr lang="es-ES" sz="2000" dirty="0" smtClean="0">
              <a:solidFill>
                <a:srgbClr val="FFFF00"/>
              </a:solidFill>
            </a:endParaRPr>
          </a:p>
          <a:p>
            <a:pPr marL="0" indent="0" eaLnBrk="1" hangingPunct="1">
              <a:lnSpc>
                <a:spcPct val="80000"/>
              </a:lnSpc>
              <a:buFontTx/>
              <a:buNone/>
            </a:pPr>
            <a:r>
              <a:rPr lang="es-ES" sz="2000" dirty="0" smtClean="0">
                <a:solidFill>
                  <a:srgbClr val="FFFF00"/>
                </a:solidFill>
              </a:rPr>
              <a:t>	</a:t>
            </a:r>
            <a:r>
              <a:rPr lang="es-ES" sz="2000" dirty="0" smtClean="0">
                <a:solidFill>
                  <a:srgbClr val="FFFF00"/>
                </a:solidFill>
              </a:rPr>
              <a:t>Muchos </a:t>
            </a:r>
            <a:r>
              <a:rPr lang="es-ES" sz="2000" dirty="0" smtClean="0">
                <a:solidFill>
                  <a:srgbClr val="FFFF00"/>
                </a:solidFill>
              </a:rPr>
              <a:t>de los hombres disponibles ya estarán en los puestos de abandono cuando sea inminente la necesidad de abandonar el buque.</a:t>
            </a:r>
            <a:r>
              <a:rPr lang="es-ES" sz="2000" dirty="0" smtClean="0">
                <a:solidFill>
                  <a:srgbClr val="FFFF00"/>
                </a:solidFill>
              </a:rPr>
              <a:t> </a:t>
            </a:r>
          </a:p>
          <a:p>
            <a:pPr marL="0" indent="0" eaLnBrk="1" hangingPunct="1">
              <a:lnSpc>
                <a:spcPct val="80000"/>
              </a:lnSpc>
              <a:buFontTx/>
              <a:buNone/>
            </a:pPr>
            <a:r>
              <a:rPr lang="es-ES" sz="2000" dirty="0" smtClean="0">
                <a:solidFill>
                  <a:srgbClr val="FFFF00"/>
                </a:solidFill>
              </a:rPr>
              <a:t>	Para </a:t>
            </a:r>
            <a:r>
              <a:rPr lang="es-ES" sz="2000" dirty="0" smtClean="0">
                <a:solidFill>
                  <a:srgbClr val="FFFF00"/>
                </a:solidFill>
              </a:rPr>
              <a:t>propósitos </a:t>
            </a:r>
            <a:r>
              <a:rPr lang="es-ES" sz="2000" smtClean="0">
                <a:solidFill>
                  <a:srgbClr val="FFFF00"/>
                </a:solidFill>
              </a:rPr>
              <a:t>de </a:t>
            </a:r>
            <a:r>
              <a:rPr lang="es-ES" sz="2000" smtClean="0">
                <a:solidFill>
                  <a:srgbClr val="FFFF00"/>
                </a:solidFill>
              </a:rPr>
              <a:t>supervivencia, </a:t>
            </a:r>
            <a:r>
              <a:rPr lang="es-ES" sz="2000" dirty="0" smtClean="0">
                <a:solidFill>
                  <a:srgbClr val="FFFF00"/>
                </a:solidFill>
              </a:rPr>
              <a:t>los buques están provistos con balsas salvavidas inflables para 25 personas, empacadas en contenedores que se estiban en las cubiertas exteriores o a la intemperie. Pueden ser soltadas en forma manual o automática cuando el buque se hunde. </a:t>
            </a:r>
          </a:p>
          <a:p>
            <a:pPr marL="0" indent="0" eaLnBrk="1" hangingPunct="1">
              <a:lnSpc>
                <a:spcPct val="80000"/>
              </a:lnSpc>
              <a:buFontTx/>
              <a:buNone/>
            </a:pPr>
            <a:r>
              <a:rPr lang="es-ES" sz="2000" dirty="0" smtClean="0">
                <a:solidFill>
                  <a:srgbClr val="FFFF00"/>
                </a:solidFill>
              </a:rPr>
              <a:t>	A medida que la balsa va cayendo del lugar de su estiba, se desenreda del interior del contenedor una línea de disparo, y se estira, activa el mecanismo de inflado de la balsa, actuando entonces como una boza de retenida.</a:t>
            </a:r>
          </a:p>
          <a:p>
            <a:pPr marL="0" indent="0" eaLnBrk="1" hangingPunct="1">
              <a:lnSpc>
                <a:spcPct val="80000"/>
              </a:lnSpc>
              <a:buFontTx/>
              <a:buNone/>
            </a:pPr>
            <a:r>
              <a:rPr lang="es-ES" sz="2000" dirty="0" smtClean="0">
                <a:solidFill>
                  <a:srgbClr val="FFFF00"/>
                </a:solidFill>
              </a:rPr>
              <a:t>	El contenedor puede alcanzar el agua sin que la balsa se haya inflado, en cuyo caso se debe tirar de la línea hasta que se accione el mecanismo de inflado de ésta. </a:t>
            </a:r>
          </a:p>
          <a:p>
            <a:pPr lvl="1">
              <a:lnSpc>
                <a:spcPct val="80000"/>
              </a:lnSpc>
              <a:buNone/>
            </a:pPr>
            <a:endParaRPr lang="es-ES" sz="1800" dirty="0" smtClean="0">
              <a:solidFill>
                <a:srgbClr val="FFFF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3297</TotalTime>
  <Words>1091</Words>
  <Application>Microsoft Office PowerPoint</Application>
  <PresentationFormat>Presentación en pantalla (4:3)</PresentationFormat>
  <Paragraphs>139</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Diseño predeterminado</vt:lpstr>
      <vt:lpstr>EMERGENCIAS A BORDO</vt:lpstr>
      <vt:lpstr>Contenidos. </vt:lpstr>
      <vt:lpstr>Organización. SESIÓN N° 2</vt:lpstr>
      <vt:lpstr>CAUSAS DE LAS INUNDACIONES </vt:lpstr>
      <vt:lpstr>PREVENCIONES </vt:lpstr>
      <vt:lpstr>PREVENCIONES </vt:lpstr>
      <vt:lpstr>PREVENCIONES </vt:lpstr>
      <vt:lpstr>PREVENCIONES </vt:lpstr>
      <vt:lpstr>PREVENCIONES </vt:lpstr>
      <vt:lpstr>Marcas de clasificación</vt:lpstr>
      <vt:lpstr>Marcas de clasificación</vt:lpstr>
      <vt:lpstr>Marcas de clasificación</vt:lpstr>
      <vt:lpstr>Marcas de clasificación</vt:lpstr>
      <vt:lpstr>Marcas de clasificación</vt:lpstr>
      <vt:lpstr>Marcas de clasificación</vt:lpstr>
      <vt:lpstr>Abandono del buque</vt:lpstr>
    </vt:vector>
  </TitlesOfParts>
  <Company>Armada de Chile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CONTROL DE AVERIAS DE UN BUQUE Y SUPERVIVENCIA EN EL MAR.</dc:title>
  <dc:creator>Escuela Naval "Arturo Prat"</dc:creator>
  <cp:lastModifiedBy>7089557-9</cp:lastModifiedBy>
  <cp:revision>53</cp:revision>
  <dcterms:created xsi:type="dcterms:W3CDTF">2011-06-17T15:44:05Z</dcterms:created>
  <dcterms:modified xsi:type="dcterms:W3CDTF">2015-09-16T12:40:02Z</dcterms:modified>
</cp:coreProperties>
</file>