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sldIdLst>
    <p:sldId id="256" r:id="rId2"/>
    <p:sldId id="279" r:id="rId3"/>
    <p:sldId id="682" r:id="rId4"/>
    <p:sldId id="683" r:id="rId5"/>
    <p:sldId id="257" r:id="rId6"/>
    <p:sldId id="685" r:id="rId7"/>
    <p:sldId id="262" r:id="rId8"/>
    <p:sldId id="687" r:id="rId9"/>
    <p:sldId id="259" r:id="rId10"/>
    <p:sldId id="688" r:id="rId11"/>
    <p:sldId id="686" r:id="rId12"/>
    <p:sldId id="694" r:id="rId13"/>
    <p:sldId id="680" r:id="rId14"/>
    <p:sldId id="684" r:id="rId15"/>
    <p:sldId id="689" r:id="rId16"/>
    <p:sldId id="690" r:id="rId17"/>
    <p:sldId id="270" r:id="rId18"/>
    <p:sldId id="693" r:id="rId19"/>
    <p:sldId id="281" r:id="rId20"/>
    <p:sldId id="699" r:id="rId21"/>
    <p:sldId id="691" r:id="rId22"/>
    <p:sldId id="700" r:id="rId23"/>
    <p:sldId id="701" r:id="rId24"/>
    <p:sldId id="702" r:id="rId25"/>
    <p:sldId id="703" r:id="rId26"/>
    <p:sldId id="704" r:id="rId27"/>
    <p:sldId id="705" r:id="rId28"/>
    <p:sldId id="706" r:id="rId29"/>
    <p:sldId id="707" r:id="rId30"/>
    <p:sldId id="708" r:id="rId31"/>
    <p:sldId id="709" r:id="rId32"/>
    <p:sldId id="713" r:id="rId33"/>
    <p:sldId id="711" r:id="rId34"/>
    <p:sldId id="714" r:id="rId35"/>
    <p:sldId id="282" r:id="rId36"/>
    <p:sldId id="712" r:id="rId37"/>
    <p:sldId id="710" r:id="rId38"/>
    <p:sldId id="715"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182"/>
      </p:cViewPr>
      <p:guideLst/>
    </p:cSldViewPr>
  </p:slideViewPr>
  <p:notesTextViewPr>
    <p:cViewPr>
      <p:scale>
        <a:sx n="1" d="1"/>
        <a:sy n="1" d="1"/>
      </p:scale>
      <p:origin x="0" y="0"/>
    </p:cViewPr>
  </p:notesTextViewPr>
  <p:sorterViewPr>
    <p:cViewPr>
      <p:scale>
        <a:sx n="100" d="100"/>
        <a:sy n="100" d="100"/>
      </p:scale>
      <p:origin x="0" y="-1019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0E8A3F-506E-4B04-BB22-7F2BE552012D}" type="datetimeFigureOut">
              <a:rPr lang="es-CL" smtClean="0"/>
              <a:t>17-03-2021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19324E-40F1-43A1-BD4B-12F1B7070A45}" type="slidenum">
              <a:rPr lang="es-CL" smtClean="0"/>
              <a:t>‹Nº›</a:t>
            </a:fld>
            <a:endParaRPr lang="es-CL"/>
          </a:p>
        </p:txBody>
      </p:sp>
    </p:spTree>
    <p:extLst>
      <p:ext uri="{BB962C8B-B14F-4D97-AF65-F5344CB8AC3E}">
        <p14:creationId xmlns:p14="http://schemas.microsoft.com/office/powerpoint/2010/main" val="36967591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AD18AA6-0979-4C38-BCB8-993800884111}"/>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fld id="{7F8F9846-9BF5-48AA-A230-225B28782E87}" type="slidenum">
              <a:rPr lang="es-ES_tradnl" altLang="es-ES" sz="1200">
                <a:latin typeface="Times New Roman" panose="02020603050405020304" pitchFamily="18" charset="0"/>
              </a:rPr>
              <a:pPr/>
              <a:t>13</a:t>
            </a:fld>
            <a:endParaRPr lang="es-ES_tradnl" altLang="es-ES" sz="1200">
              <a:latin typeface="Times New Roman" panose="02020603050405020304" pitchFamily="18" charset="0"/>
            </a:endParaRPr>
          </a:p>
        </p:txBody>
      </p:sp>
      <p:sp>
        <p:nvSpPr>
          <p:cNvPr id="63491" name="Rectangle 2">
            <a:extLst>
              <a:ext uri="{FF2B5EF4-FFF2-40B4-BE49-F238E27FC236}">
                <a16:creationId xmlns:a16="http://schemas.microsoft.com/office/drawing/2014/main" id="{96D09A85-720A-4949-9B14-FF3396A219E9}"/>
              </a:ext>
            </a:extLst>
          </p:cNvPr>
          <p:cNvSpPr>
            <a:spLocks noChangeArrowheads="1"/>
          </p:cNvSpPr>
          <p:nvPr/>
        </p:nvSpPr>
        <p:spPr bwMode="auto">
          <a:xfrm>
            <a:off x="3767138" y="0"/>
            <a:ext cx="2881312"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63492" name="Rectangle 3">
            <a:extLst>
              <a:ext uri="{FF2B5EF4-FFF2-40B4-BE49-F238E27FC236}">
                <a16:creationId xmlns:a16="http://schemas.microsoft.com/office/drawing/2014/main" id="{F679D2CC-E7B9-4037-BB35-1F030350E5CE}"/>
              </a:ext>
            </a:extLst>
          </p:cNvPr>
          <p:cNvSpPr>
            <a:spLocks noChangeArrowheads="1"/>
          </p:cNvSpPr>
          <p:nvPr/>
        </p:nvSpPr>
        <p:spPr bwMode="auto">
          <a:xfrm>
            <a:off x="3767138" y="9291638"/>
            <a:ext cx="2881312" cy="49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025" tIns="0" rIns="18025" bIns="0" anchor="b"/>
          <a:lstStyle>
            <a:lvl1pPr defTabSz="722313">
              <a:defRPr sz="1600">
                <a:solidFill>
                  <a:schemeClr val="tx1"/>
                </a:solidFill>
                <a:latin typeface="Times" panose="02020603050405020304" pitchFamily="18" charset="0"/>
              </a:defRPr>
            </a:lvl1pPr>
            <a:lvl2pPr marL="742950" indent="-285750" defTabSz="722313">
              <a:defRPr sz="1600">
                <a:solidFill>
                  <a:schemeClr val="tx1"/>
                </a:solidFill>
                <a:latin typeface="Times" panose="02020603050405020304" pitchFamily="18" charset="0"/>
              </a:defRPr>
            </a:lvl2pPr>
            <a:lvl3pPr marL="1143000" indent="-228600" defTabSz="722313">
              <a:defRPr sz="1600">
                <a:solidFill>
                  <a:schemeClr val="tx1"/>
                </a:solidFill>
                <a:latin typeface="Times" panose="02020603050405020304" pitchFamily="18" charset="0"/>
              </a:defRPr>
            </a:lvl3pPr>
            <a:lvl4pPr marL="1600200" indent="-228600" defTabSz="722313">
              <a:defRPr sz="1600">
                <a:solidFill>
                  <a:schemeClr val="tx1"/>
                </a:solidFill>
                <a:latin typeface="Times" panose="02020603050405020304" pitchFamily="18" charset="0"/>
              </a:defRPr>
            </a:lvl4pPr>
            <a:lvl5pPr marL="2057400" indent="-228600" defTabSz="722313">
              <a:defRPr sz="1600">
                <a:solidFill>
                  <a:schemeClr val="tx1"/>
                </a:solidFill>
                <a:latin typeface="Times" panose="02020603050405020304" pitchFamily="18" charset="0"/>
              </a:defRPr>
            </a:lvl5pPr>
            <a:lvl6pPr marL="2514600" indent="-228600" defTabSz="722313"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22313"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22313"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22313" eaLnBrk="0" fontAlgn="base" hangingPunct="0">
              <a:spcBef>
                <a:spcPct val="0"/>
              </a:spcBef>
              <a:spcAft>
                <a:spcPct val="0"/>
              </a:spcAft>
              <a:defRPr sz="1600">
                <a:solidFill>
                  <a:schemeClr val="tx1"/>
                </a:solidFill>
                <a:latin typeface="Times" panose="02020603050405020304" pitchFamily="18" charset="0"/>
              </a:defRPr>
            </a:lvl9pPr>
          </a:lstStyle>
          <a:p>
            <a:pPr algn="r"/>
            <a:r>
              <a:rPr lang="es-ES_tradnl" altLang="es-ES" sz="900" i="1">
                <a:latin typeface="Times New Roman" panose="02020603050405020304" pitchFamily="18" charset="0"/>
              </a:rPr>
              <a:t>3</a:t>
            </a:r>
          </a:p>
        </p:txBody>
      </p:sp>
      <p:sp>
        <p:nvSpPr>
          <p:cNvPr id="63493" name="Rectangle 4">
            <a:extLst>
              <a:ext uri="{FF2B5EF4-FFF2-40B4-BE49-F238E27FC236}">
                <a16:creationId xmlns:a16="http://schemas.microsoft.com/office/drawing/2014/main" id="{5D54EAE9-76EA-4F9D-AAF2-241930B43F18}"/>
              </a:ext>
            </a:extLst>
          </p:cNvPr>
          <p:cNvSpPr>
            <a:spLocks noChangeArrowheads="1"/>
          </p:cNvSpPr>
          <p:nvPr/>
        </p:nvSpPr>
        <p:spPr bwMode="auto">
          <a:xfrm>
            <a:off x="0" y="9291638"/>
            <a:ext cx="2881313" cy="49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63494" name="Rectangle 5">
            <a:extLst>
              <a:ext uri="{FF2B5EF4-FFF2-40B4-BE49-F238E27FC236}">
                <a16:creationId xmlns:a16="http://schemas.microsoft.com/office/drawing/2014/main" id="{75967598-DA4B-4EAC-BE89-4795FA9C5156}"/>
              </a:ext>
            </a:extLst>
          </p:cNvPr>
          <p:cNvSpPr>
            <a:spLocks noChangeArrowheads="1"/>
          </p:cNvSpPr>
          <p:nvPr/>
        </p:nvSpPr>
        <p:spPr bwMode="auto">
          <a:xfrm>
            <a:off x="0" y="0"/>
            <a:ext cx="2881313"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63495" name="Rectangle 6">
            <a:extLst>
              <a:ext uri="{FF2B5EF4-FFF2-40B4-BE49-F238E27FC236}">
                <a16:creationId xmlns:a16="http://schemas.microsoft.com/office/drawing/2014/main" id="{23068CB3-67D6-4A89-9D6F-1196B469202F}"/>
              </a:ext>
            </a:extLst>
          </p:cNvPr>
          <p:cNvSpPr>
            <a:spLocks noChangeArrowheads="1"/>
          </p:cNvSpPr>
          <p:nvPr/>
        </p:nvSpPr>
        <p:spPr bwMode="auto">
          <a:xfrm>
            <a:off x="3767138" y="0"/>
            <a:ext cx="2881312"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63496" name="Rectangle 7">
            <a:extLst>
              <a:ext uri="{FF2B5EF4-FFF2-40B4-BE49-F238E27FC236}">
                <a16:creationId xmlns:a16="http://schemas.microsoft.com/office/drawing/2014/main" id="{4C368C8C-4F47-46F3-8E41-D89DC3FF4AAF}"/>
              </a:ext>
            </a:extLst>
          </p:cNvPr>
          <p:cNvSpPr>
            <a:spLocks noChangeArrowheads="1"/>
          </p:cNvSpPr>
          <p:nvPr/>
        </p:nvSpPr>
        <p:spPr bwMode="auto">
          <a:xfrm>
            <a:off x="3767138" y="9291638"/>
            <a:ext cx="2881312" cy="49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025" tIns="0" rIns="18025" bIns="0" anchor="b"/>
          <a:lstStyle>
            <a:lvl1pPr defTabSz="722313">
              <a:defRPr sz="1600">
                <a:solidFill>
                  <a:schemeClr val="tx1"/>
                </a:solidFill>
                <a:latin typeface="Times" panose="02020603050405020304" pitchFamily="18" charset="0"/>
              </a:defRPr>
            </a:lvl1pPr>
            <a:lvl2pPr marL="742950" indent="-285750" defTabSz="722313">
              <a:defRPr sz="1600">
                <a:solidFill>
                  <a:schemeClr val="tx1"/>
                </a:solidFill>
                <a:latin typeface="Times" panose="02020603050405020304" pitchFamily="18" charset="0"/>
              </a:defRPr>
            </a:lvl2pPr>
            <a:lvl3pPr marL="1143000" indent="-228600" defTabSz="722313">
              <a:defRPr sz="1600">
                <a:solidFill>
                  <a:schemeClr val="tx1"/>
                </a:solidFill>
                <a:latin typeface="Times" panose="02020603050405020304" pitchFamily="18" charset="0"/>
              </a:defRPr>
            </a:lvl3pPr>
            <a:lvl4pPr marL="1600200" indent="-228600" defTabSz="722313">
              <a:defRPr sz="1600">
                <a:solidFill>
                  <a:schemeClr val="tx1"/>
                </a:solidFill>
                <a:latin typeface="Times" panose="02020603050405020304" pitchFamily="18" charset="0"/>
              </a:defRPr>
            </a:lvl4pPr>
            <a:lvl5pPr marL="2057400" indent="-228600" defTabSz="722313">
              <a:defRPr sz="1600">
                <a:solidFill>
                  <a:schemeClr val="tx1"/>
                </a:solidFill>
                <a:latin typeface="Times" panose="02020603050405020304" pitchFamily="18" charset="0"/>
              </a:defRPr>
            </a:lvl5pPr>
            <a:lvl6pPr marL="2514600" indent="-228600" defTabSz="722313"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22313"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22313"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22313" eaLnBrk="0" fontAlgn="base" hangingPunct="0">
              <a:spcBef>
                <a:spcPct val="0"/>
              </a:spcBef>
              <a:spcAft>
                <a:spcPct val="0"/>
              </a:spcAft>
              <a:defRPr sz="1600">
                <a:solidFill>
                  <a:schemeClr val="tx1"/>
                </a:solidFill>
                <a:latin typeface="Times" panose="02020603050405020304" pitchFamily="18" charset="0"/>
              </a:defRPr>
            </a:lvl9pPr>
          </a:lstStyle>
          <a:p>
            <a:pPr algn="r"/>
            <a:r>
              <a:rPr lang="es-ES_tradnl" altLang="es-ES" sz="900" i="1">
                <a:latin typeface="Times New Roman" panose="02020603050405020304" pitchFamily="18" charset="0"/>
              </a:rPr>
              <a:t>3</a:t>
            </a:r>
          </a:p>
        </p:txBody>
      </p:sp>
      <p:sp>
        <p:nvSpPr>
          <p:cNvPr id="63497" name="Rectangle 8">
            <a:extLst>
              <a:ext uri="{FF2B5EF4-FFF2-40B4-BE49-F238E27FC236}">
                <a16:creationId xmlns:a16="http://schemas.microsoft.com/office/drawing/2014/main" id="{C3995DDF-937B-48B0-AEA4-CB43F579A5D2}"/>
              </a:ext>
            </a:extLst>
          </p:cNvPr>
          <p:cNvSpPr>
            <a:spLocks noChangeArrowheads="1"/>
          </p:cNvSpPr>
          <p:nvPr/>
        </p:nvSpPr>
        <p:spPr bwMode="auto">
          <a:xfrm>
            <a:off x="0" y="9291638"/>
            <a:ext cx="2881313" cy="49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63498" name="Rectangle 9">
            <a:extLst>
              <a:ext uri="{FF2B5EF4-FFF2-40B4-BE49-F238E27FC236}">
                <a16:creationId xmlns:a16="http://schemas.microsoft.com/office/drawing/2014/main" id="{4E3AA679-4287-4FFB-BF63-415686106B26}"/>
              </a:ext>
            </a:extLst>
          </p:cNvPr>
          <p:cNvSpPr>
            <a:spLocks noChangeArrowheads="1"/>
          </p:cNvSpPr>
          <p:nvPr/>
        </p:nvSpPr>
        <p:spPr bwMode="auto">
          <a:xfrm>
            <a:off x="0" y="0"/>
            <a:ext cx="2881313"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63499" name="Rectangle 10">
            <a:extLst>
              <a:ext uri="{FF2B5EF4-FFF2-40B4-BE49-F238E27FC236}">
                <a16:creationId xmlns:a16="http://schemas.microsoft.com/office/drawing/2014/main" id="{AFB604AE-8891-4067-966B-1F75DF194CF4}"/>
              </a:ext>
            </a:extLst>
          </p:cNvPr>
          <p:cNvSpPr>
            <a:spLocks noGrp="1" noChangeArrowheads="1"/>
          </p:cNvSpPr>
          <p:nvPr>
            <p:ph type="body" idx="1"/>
          </p:nvPr>
        </p:nvSpPr>
        <p:spPr>
          <a:xfrm>
            <a:off x="885825" y="4660900"/>
            <a:ext cx="4876800" cy="4424363"/>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5620" tIns="42059" rIns="85620" bIns="42059"/>
          <a:lstStyle/>
          <a:p>
            <a:endParaRPr lang="es-ES" altLang="es-ES"/>
          </a:p>
        </p:txBody>
      </p:sp>
      <p:sp>
        <p:nvSpPr>
          <p:cNvPr id="63500" name="Rectangle 11">
            <a:extLst>
              <a:ext uri="{FF2B5EF4-FFF2-40B4-BE49-F238E27FC236}">
                <a16:creationId xmlns:a16="http://schemas.microsoft.com/office/drawing/2014/main" id="{72B535BB-655A-4950-BC34-77A6C0C53E31}"/>
              </a:ext>
            </a:extLst>
          </p:cNvPr>
          <p:cNvSpPr>
            <a:spLocks noGrp="1" noRot="1" noChangeAspect="1" noChangeArrowheads="1" noTextEdit="1"/>
          </p:cNvSpPr>
          <p:nvPr>
            <p:ph type="sldImg"/>
          </p:nvPr>
        </p:nvSpPr>
        <p:spPr>
          <a:xfrm>
            <a:off x="79375" y="739775"/>
            <a:ext cx="6492875" cy="3652838"/>
          </a:xfrm>
          <a:ln w="12700" cap="flat">
            <a:solidFill>
              <a:schemeClr val="tx1"/>
            </a:solidFill>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BFF801D9-2883-43A5-B485-9793373C90F2}" type="datetimeFigureOut">
              <a:rPr lang="es-CL" smtClean="0"/>
              <a:t>17-03-2021</a:t>
            </a:fld>
            <a:endParaRPr lang="es-CL"/>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s-CL"/>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00937956-0435-402B-BF13-F9FC8A8D86B1}" type="slidenum">
              <a:rPr lang="es-CL" smtClean="0"/>
              <a:t>‹Nº›</a:t>
            </a:fld>
            <a:endParaRPr lang="es-CL"/>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4735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FF801D9-2883-43A5-B485-9793373C90F2}" type="datetimeFigureOut">
              <a:rPr lang="es-CL" smtClean="0"/>
              <a:t>17-03-2021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00937956-0435-402B-BF13-F9FC8A8D86B1}" type="slidenum">
              <a:rPr lang="es-CL" smtClean="0"/>
              <a:t>‹Nº›</a:t>
            </a:fld>
            <a:endParaRPr lang="es-CL"/>
          </a:p>
        </p:txBody>
      </p:sp>
    </p:spTree>
    <p:extLst>
      <p:ext uri="{BB962C8B-B14F-4D97-AF65-F5344CB8AC3E}">
        <p14:creationId xmlns:p14="http://schemas.microsoft.com/office/powerpoint/2010/main" val="3931644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BFF801D9-2883-43A5-B485-9793373C90F2}" type="datetimeFigureOut">
              <a:rPr lang="es-CL" smtClean="0"/>
              <a:t>17-03-2021</a:t>
            </a:fld>
            <a:endParaRPr lang="es-CL"/>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s-CL"/>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00937956-0435-402B-BF13-F9FC8A8D86B1}" type="slidenum">
              <a:rPr lang="es-CL" smtClean="0"/>
              <a:t>‹Nº›</a:t>
            </a:fld>
            <a:endParaRPr lang="es-CL"/>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22167990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FF801D9-2883-43A5-B485-9793373C90F2}" type="datetimeFigureOut">
              <a:rPr lang="es-CL" smtClean="0"/>
              <a:t>17-03-2021</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00937956-0435-402B-BF13-F9FC8A8D86B1}" type="slidenum">
              <a:rPr lang="es-CL" smtClean="0"/>
              <a:t>‹Nº›</a:t>
            </a:fld>
            <a:endParaRPr lang="es-CL"/>
          </a:p>
        </p:txBody>
      </p:sp>
    </p:spTree>
    <p:extLst>
      <p:ext uri="{BB962C8B-B14F-4D97-AF65-F5344CB8AC3E}">
        <p14:creationId xmlns:p14="http://schemas.microsoft.com/office/powerpoint/2010/main" val="1008039492"/>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257300" y="2909102"/>
            <a:ext cx="4800600" cy="299639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633864" y="2909102"/>
            <a:ext cx="4800600" cy="299639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FF801D9-2883-43A5-B485-9793373C90F2}" type="datetimeFigureOut">
              <a:rPr lang="es-CL" smtClean="0"/>
              <a:t>17-03-2021</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00937956-0435-402B-BF13-F9FC8A8D86B1}" type="slidenum">
              <a:rPr lang="es-CL" smtClean="0"/>
              <a:t>‹Nº›</a:t>
            </a:fld>
            <a:endParaRPr lang="es-CL"/>
          </a:p>
        </p:txBody>
      </p:sp>
    </p:spTree>
    <p:extLst>
      <p:ext uri="{BB962C8B-B14F-4D97-AF65-F5344CB8AC3E}">
        <p14:creationId xmlns:p14="http://schemas.microsoft.com/office/powerpoint/2010/main" val="4231201703"/>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FF801D9-2883-43A5-B485-9793373C90F2}" type="datetimeFigureOut">
              <a:rPr lang="es-CL" smtClean="0"/>
              <a:t>17-03-2021</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00937956-0435-402B-BF13-F9FC8A8D86B1}" type="slidenum">
              <a:rPr lang="es-CL" smtClean="0"/>
              <a:t>‹Nº›</a:t>
            </a:fld>
            <a:endParaRPr lang="es-CL"/>
          </a:p>
        </p:txBody>
      </p:sp>
    </p:spTree>
    <p:extLst>
      <p:ext uri="{BB962C8B-B14F-4D97-AF65-F5344CB8AC3E}">
        <p14:creationId xmlns:p14="http://schemas.microsoft.com/office/powerpoint/2010/main" val="2222835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F801D9-2883-43A5-B485-9793373C90F2}" type="datetimeFigureOut">
              <a:rPr lang="es-CL" smtClean="0"/>
              <a:t>17-03-2021</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00937956-0435-402B-BF13-F9FC8A8D86B1}" type="slidenum">
              <a:rPr lang="es-CL" smtClean="0"/>
              <a:t>‹Nº›</a:t>
            </a:fld>
            <a:endParaRPr lang="es-CL"/>
          </a:p>
        </p:txBody>
      </p:sp>
    </p:spTree>
    <p:extLst>
      <p:ext uri="{BB962C8B-B14F-4D97-AF65-F5344CB8AC3E}">
        <p14:creationId xmlns:p14="http://schemas.microsoft.com/office/powerpoint/2010/main" val="3385886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a:xfrm>
            <a:off x="765051" y="6375679"/>
            <a:ext cx="1233355" cy="348462"/>
          </a:xfrm>
        </p:spPr>
        <p:txBody>
          <a:bodyPr/>
          <a:lstStyle/>
          <a:p>
            <a:fld id="{BFF801D9-2883-43A5-B485-9793373C90F2}" type="datetimeFigureOut">
              <a:rPr lang="es-CL" smtClean="0"/>
              <a:t>17-03-2021</a:t>
            </a:fld>
            <a:endParaRPr lang="es-CL"/>
          </a:p>
        </p:txBody>
      </p:sp>
      <p:sp>
        <p:nvSpPr>
          <p:cNvPr id="6" name="Footer Placeholder 5"/>
          <p:cNvSpPr>
            <a:spLocks noGrp="1"/>
          </p:cNvSpPr>
          <p:nvPr>
            <p:ph type="ftr" sz="quarter" idx="11"/>
          </p:nvPr>
        </p:nvSpPr>
        <p:spPr>
          <a:xfrm>
            <a:off x="2103620" y="6375679"/>
            <a:ext cx="3482179" cy="345796"/>
          </a:xfrm>
        </p:spPr>
        <p:txBody>
          <a:bodyPr/>
          <a:lstStyle/>
          <a:p>
            <a:endParaRPr lang="es-CL"/>
          </a:p>
        </p:txBody>
      </p:sp>
      <p:sp>
        <p:nvSpPr>
          <p:cNvPr id="7" name="Slide Number Placeholder 6"/>
          <p:cNvSpPr>
            <a:spLocks noGrp="1"/>
          </p:cNvSpPr>
          <p:nvPr>
            <p:ph type="sldNum" sz="quarter" idx="12"/>
          </p:nvPr>
        </p:nvSpPr>
        <p:spPr>
          <a:xfrm>
            <a:off x="5691014" y="6375679"/>
            <a:ext cx="1232456" cy="345796"/>
          </a:xfrm>
        </p:spPr>
        <p:txBody>
          <a:bodyPr/>
          <a:lstStyle/>
          <a:p>
            <a:fld id="{00937956-0435-402B-BF13-F9FC8A8D86B1}" type="slidenum">
              <a:rPr lang="es-CL" smtClean="0"/>
              <a:t>‹Nº›</a:t>
            </a:fld>
            <a:endParaRPr lang="es-CL"/>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27678561"/>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a:xfrm>
            <a:off x="765950" y="6375679"/>
            <a:ext cx="1232456" cy="348462"/>
          </a:xfrm>
        </p:spPr>
        <p:txBody>
          <a:bodyPr/>
          <a:lstStyle/>
          <a:p>
            <a:fld id="{BFF801D9-2883-43A5-B485-9793373C90F2}" type="datetimeFigureOut">
              <a:rPr lang="es-CL" smtClean="0"/>
              <a:t>17-03-2021</a:t>
            </a:fld>
            <a:endParaRPr lang="es-CL"/>
          </a:p>
        </p:txBody>
      </p:sp>
      <p:sp>
        <p:nvSpPr>
          <p:cNvPr id="6" name="Footer Placeholder 5"/>
          <p:cNvSpPr>
            <a:spLocks noGrp="1"/>
          </p:cNvSpPr>
          <p:nvPr>
            <p:ph type="ftr" sz="quarter" idx="11"/>
          </p:nvPr>
        </p:nvSpPr>
        <p:spPr>
          <a:xfrm>
            <a:off x="2103621" y="6375679"/>
            <a:ext cx="3482178" cy="345796"/>
          </a:xfrm>
        </p:spPr>
        <p:txBody>
          <a:bodyPr/>
          <a:lstStyle/>
          <a:p>
            <a:endParaRPr lang="es-CL"/>
          </a:p>
        </p:txBody>
      </p:sp>
      <p:sp>
        <p:nvSpPr>
          <p:cNvPr id="7" name="Slide Number Placeholder 6"/>
          <p:cNvSpPr>
            <a:spLocks noGrp="1"/>
          </p:cNvSpPr>
          <p:nvPr>
            <p:ph type="sldNum" sz="quarter" idx="12"/>
          </p:nvPr>
        </p:nvSpPr>
        <p:spPr>
          <a:xfrm>
            <a:off x="5687568" y="6375679"/>
            <a:ext cx="1234440" cy="345796"/>
          </a:xfrm>
        </p:spPr>
        <p:txBody>
          <a:bodyPr/>
          <a:lstStyle/>
          <a:p>
            <a:fld id="{00937956-0435-402B-BF13-F9FC8A8D86B1}" type="slidenum">
              <a:rPr lang="es-CL" smtClean="0"/>
              <a:t>‹Nº›</a:t>
            </a:fld>
            <a:endParaRPr lang="es-CL"/>
          </a:p>
        </p:txBody>
      </p:sp>
    </p:spTree>
    <p:extLst>
      <p:ext uri="{BB962C8B-B14F-4D97-AF65-F5344CB8AC3E}">
        <p14:creationId xmlns:p14="http://schemas.microsoft.com/office/powerpoint/2010/main" val="1409385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FF801D9-2883-43A5-B485-9793373C90F2}" type="datetimeFigureOut">
              <a:rPr lang="es-CL" smtClean="0"/>
              <a:t>17-03-2021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00937956-0435-402B-BF13-F9FC8A8D86B1}" type="slidenum">
              <a:rPr lang="es-CL" smtClean="0"/>
              <a:t>‹Nº›</a:t>
            </a:fld>
            <a:endParaRPr lang="es-CL"/>
          </a:p>
        </p:txBody>
      </p:sp>
    </p:spTree>
    <p:extLst>
      <p:ext uri="{BB962C8B-B14F-4D97-AF65-F5344CB8AC3E}">
        <p14:creationId xmlns:p14="http://schemas.microsoft.com/office/powerpoint/2010/main" val="589186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FF801D9-2883-43A5-B485-9793373C90F2}" type="datetimeFigureOut">
              <a:rPr lang="es-CL" smtClean="0"/>
              <a:t>17-03-2021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00937956-0435-402B-BF13-F9FC8A8D86B1}" type="slidenum">
              <a:rPr lang="es-CL" smtClean="0"/>
              <a:t>‹Nº›</a:t>
            </a:fld>
            <a:endParaRPr lang="es-CL"/>
          </a:p>
        </p:txBody>
      </p:sp>
    </p:spTree>
    <p:extLst>
      <p:ext uri="{BB962C8B-B14F-4D97-AF65-F5344CB8AC3E}">
        <p14:creationId xmlns:p14="http://schemas.microsoft.com/office/powerpoint/2010/main" val="530915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BFF801D9-2883-43A5-B485-9793373C90F2}" type="datetimeFigureOut">
              <a:rPr lang="es-CL" smtClean="0"/>
              <a:t>17-03-2021</a:t>
            </a:fld>
            <a:endParaRPr lang="es-CL"/>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s-CL"/>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00937956-0435-402B-BF13-F9FC8A8D86B1}" type="slidenum">
              <a:rPr lang="es-CL" smtClean="0"/>
              <a:t>‹Nº›</a:t>
            </a:fld>
            <a:endParaRPr lang="es-CL"/>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626833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oleObject" Target="../embeddings/oleObject1.bin"/><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2.wmf"/></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http://www.sagan-gea.org/hojared_radiacion/imagenes/animtipos_radiacion.gif" TargetMode="External"/><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7123E2-9CB5-417C-84FF-936797B79327}"/>
              </a:ext>
            </a:extLst>
          </p:cNvPr>
          <p:cNvSpPr>
            <a:spLocks noGrp="1"/>
          </p:cNvSpPr>
          <p:nvPr>
            <p:ph type="ctrTitle"/>
          </p:nvPr>
        </p:nvSpPr>
        <p:spPr/>
        <p:txBody>
          <a:bodyPr/>
          <a:lstStyle/>
          <a:p>
            <a:r>
              <a:rPr lang="es-CL" dirty="0"/>
              <a:t>RADIOACTIVIDADO</a:t>
            </a:r>
            <a:br>
              <a:rPr lang="es-CL" dirty="0"/>
            </a:br>
            <a:r>
              <a:rPr lang="es-CL" dirty="0"/>
              <a:t>RADIACTIVIDAD</a:t>
            </a:r>
          </a:p>
        </p:txBody>
      </p:sp>
      <p:sp>
        <p:nvSpPr>
          <p:cNvPr id="3" name="Subtítulo 2">
            <a:extLst>
              <a:ext uri="{FF2B5EF4-FFF2-40B4-BE49-F238E27FC236}">
                <a16:creationId xmlns:a16="http://schemas.microsoft.com/office/drawing/2014/main" id="{15DFC71F-9A5B-4929-8381-05F182289771}"/>
              </a:ext>
            </a:extLst>
          </p:cNvPr>
          <p:cNvSpPr>
            <a:spLocks noGrp="1"/>
          </p:cNvSpPr>
          <p:nvPr>
            <p:ph type="subTitle" idx="1"/>
          </p:nvPr>
        </p:nvSpPr>
        <p:spPr/>
        <p:txBody>
          <a:bodyPr/>
          <a:lstStyle/>
          <a:p>
            <a:r>
              <a:rPr lang="es-CL" dirty="0"/>
              <a:t>PC. MARCELA RUIZ DIAZ</a:t>
            </a:r>
          </a:p>
        </p:txBody>
      </p:sp>
      <p:pic>
        <p:nvPicPr>
          <p:cNvPr id="5" name="Imagen 4">
            <a:extLst>
              <a:ext uri="{FF2B5EF4-FFF2-40B4-BE49-F238E27FC236}">
                <a16:creationId xmlns:a16="http://schemas.microsoft.com/office/drawing/2014/main" id="{F03EDEBB-E1AB-4688-BEE1-286C1468CD3C}"/>
              </a:ext>
            </a:extLst>
          </p:cNvPr>
          <p:cNvPicPr>
            <a:picLocks noChangeAspect="1"/>
          </p:cNvPicPr>
          <p:nvPr/>
        </p:nvPicPr>
        <p:blipFill>
          <a:blip r:embed="rId2"/>
          <a:stretch>
            <a:fillRect/>
          </a:stretch>
        </p:blipFill>
        <p:spPr>
          <a:xfrm>
            <a:off x="10163219" y="5165554"/>
            <a:ext cx="1900516" cy="1598314"/>
          </a:xfrm>
          <a:prstGeom prst="rect">
            <a:avLst/>
          </a:prstGeom>
        </p:spPr>
      </p:pic>
    </p:spTree>
    <p:extLst>
      <p:ext uri="{BB962C8B-B14F-4D97-AF65-F5344CB8AC3E}">
        <p14:creationId xmlns:p14="http://schemas.microsoft.com/office/powerpoint/2010/main" val="257382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8" name="WordArt 6">
            <a:extLst>
              <a:ext uri="{FF2B5EF4-FFF2-40B4-BE49-F238E27FC236}">
                <a16:creationId xmlns:a16="http://schemas.microsoft.com/office/drawing/2014/main" id="{D73A7CF7-EF69-426D-BF08-8AEAA0D4DB96}"/>
              </a:ext>
            </a:extLst>
          </p:cNvPr>
          <p:cNvSpPr>
            <a:spLocks noChangeArrowheads="1" noChangeShapeType="1" noTextEdit="1"/>
          </p:cNvSpPr>
          <p:nvPr/>
        </p:nvSpPr>
        <p:spPr bwMode="auto">
          <a:xfrm>
            <a:off x="3976688" y="609600"/>
            <a:ext cx="3848100" cy="5715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s-CL" sz="3600" kern="10" normalizeH="1" dirty="0">
                <a:effectLst>
                  <a:outerShdw dist="35921" dir="2700000" algn="ctr" rotWithShape="0">
                    <a:srgbClr val="C0C0C0"/>
                  </a:outerShdw>
                </a:effectLst>
                <a:latin typeface="Impact" panose="020B0806030902050204" pitchFamily="34" charset="0"/>
              </a:rPr>
              <a:t>UN POCO DE HISTORIA</a:t>
            </a:r>
          </a:p>
        </p:txBody>
      </p:sp>
      <p:sp>
        <p:nvSpPr>
          <p:cNvPr id="28680" name="Rectangle 8">
            <a:extLst>
              <a:ext uri="{FF2B5EF4-FFF2-40B4-BE49-F238E27FC236}">
                <a16:creationId xmlns:a16="http://schemas.microsoft.com/office/drawing/2014/main" id="{84D89D41-5064-45C1-8FF5-7BD24593B122}"/>
              </a:ext>
            </a:extLst>
          </p:cNvPr>
          <p:cNvSpPr>
            <a:spLocks noGrp="1" noChangeArrowheads="1"/>
          </p:cNvSpPr>
          <p:nvPr>
            <p:ph type="body" sz="half" idx="1"/>
          </p:nvPr>
        </p:nvSpPr>
        <p:spPr>
          <a:xfrm>
            <a:off x="1257299" y="1677880"/>
            <a:ext cx="5223399" cy="4227620"/>
          </a:xfrm>
        </p:spPr>
        <p:txBody>
          <a:bodyPr>
            <a:normAutofit/>
          </a:bodyPr>
          <a:lstStyle/>
          <a:p>
            <a:pPr>
              <a:lnSpc>
                <a:spcPct val="80000"/>
              </a:lnSpc>
            </a:pPr>
            <a:r>
              <a:rPr lang="es-ES" altLang="es-CL" sz="1200" dirty="0">
                <a:latin typeface="Arial" panose="020B0604020202020204" pitchFamily="34" charset="0"/>
              </a:rPr>
              <a:t>1896 : Becquerel descubre la Pechblenda.</a:t>
            </a:r>
          </a:p>
          <a:p>
            <a:pPr>
              <a:lnSpc>
                <a:spcPct val="80000"/>
              </a:lnSpc>
            </a:pPr>
            <a:r>
              <a:rPr lang="es-ES" altLang="es-CL" sz="1200" dirty="0">
                <a:latin typeface="Arial" panose="020B0604020202020204" pitchFamily="34" charset="0"/>
              </a:rPr>
              <a:t>Nobel de Física:  Becquerel compartido con Marie y Pierre Curie.</a:t>
            </a:r>
          </a:p>
          <a:p>
            <a:pPr>
              <a:lnSpc>
                <a:spcPct val="80000"/>
              </a:lnSpc>
              <a:buFontTx/>
              <a:buNone/>
            </a:pPr>
            <a:endParaRPr lang="es-ES" altLang="es-CL" sz="1200" dirty="0">
              <a:latin typeface="Arial" panose="020B0604020202020204" pitchFamily="34" charset="0"/>
            </a:endParaRPr>
          </a:p>
          <a:p>
            <a:pPr>
              <a:lnSpc>
                <a:spcPct val="80000"/>
              </a:lnSpc>
            </a:pPr>
            <a:r>
              <a:rPr lang="es-ES" altLang="es-CL" sz="1200" dirty="0">
                <a:latin typeface="Arial" panose="020B0604020202020204" pitchFamily="34" charset="0"/>
              </a:rPr>
              <a:t>1899: Rutherford, identifica dentro de esta Radiactividad Natural dos tipos a los que llamó Radiación α y Radiación β.</a:t>
            </a:r>
          </a:p>
          <a:p>
            <a:pPr>
              <a:lnSpc>
                <a:spcPct val="80000"/>
              </a:lnSpc>
              <a:buFontTx/>
              <a:buNone/>
            </a:pPr>
            <a:endParaRPr lang="es-ES" altLang="es-CL" sz="1200" dirty="0">
              <a:latin typeface="Arial" panose="020B0604020202020204" pitchFamily="34" charset="0"/>
            </a:endParaRPr>
          </a:p>
          <a:p>
            <a:pPr>
              <a:lnSpc>
                <a:spcPct val="80000"/>
              </a:lnSpc>
            </a:pPr>
            <a:r>
              <a:rPr lang="es-ES" altLang="es-CL" sz="1200" dirty="0">
                <a:latin typeface="Arial" panose="020B0604020202020204" pitchFamily="34" charset="0"/>
              </a:rPr>
              <a:t>1900 descubren un tercer tipo que llamaron radiación γ</a:t>
            </a:r>
          </a:p>
          <a:p>
            <a:pPr>
              <a:lnSpc>
                <a:spcPct val="80000"/>
              </a:lnSpc>
              <a:buFontTx/>
              <a:buNone/>
            </a:pPr>
            <a:endParaRPr lang="es-ES" altLang="es-CL" sz="1200" dirty="0">
              <a:latin typeface="Arial" panose="020B0604020202020204" pitchFamily="34" charset="0"/>
            </a:endParaRPr>
          </a:p>
          <a:p>
            <a:pPr>
              <a:lnSpc>
                <a:spcPct val="80000"/>
              </a:lnSpc>
            </a:pPr>
            <a:r>
              <a:rPr lang="es-AR" altLang="es-CL" sz="1200" dirty="0">
                <a:latin typeface="Arial" panose="020B0604020202020204" pitchFamily="34" charset="0"/>
              </a:rPr>
              <a:t>1913 Bohr, modelo planetario del átomo.</a:t>
            </a:r>
          </a:p>
          <a:p>
            <a:pPr>
              <a:lnSpc>
                <a:spcPct val="80000"/>
              </a:lnSpc>
              <a:buFontTx/>
              <a:buNone/>
            </a:pPr>
            <a:endParaRPr lang="es-AR" altLang="es-CL" sz="1200" dirty="0">
              <a:latin typeface="Arial" panose="020B0604020202020204" pitchFamily="34" charset="0"/>
            </a:endParaRPr>
          </a:p>
          <a:p>
            <a:pPr>
              <a:lnSpc>
                <a:spcPct val="80000"/>
              </a:lnSpc>
            </a:pPr>
            <a:r>
              <a:rPr lang="es-AR" altLang="es-CL" sz="1200" dirty="0">
                <a:latin typeface="Arial" panose="020B0604020202020204" pitchFamily="34" charset="0"/>
              </a:rPr>
              <a:t>1932 Chadwick, detecta los neutrones.</a:t>
            </a:r>
          </a:p>
          <a:p>
            <a:pPr>
              <a:lnSpc>
                <a:spcPct val="80000"/>
              </a:lnSpc>
              <a:buFontTx/>
              <a:buNone/>
            </a:pPr>
            <a:endParaRPr lang="es-AR" altLang="es-CL" sz="1200" dirty="0">
              <a:latin typeface="Arial" panose="020B0604020202020204" pitchFamily="34" charset="0"/>
            </a:endParaRPr>
          </a:p>
          <a:p>
            <a:pPr>
              <a:lnSpc>
                <a:spcPct val="80000"/>
              </a:lnSpc>
            </a:pPr>
            <a:r>
              <a:rPr lang="es-AR" altLang="es-CL" sz="1200" dirty="0">
                <a:latin typeface="Arial" panose="020B0604020202020204" pitchFamily="34" charset="0"/>
              </a:rPr>
              <a:t>1934 Fermi detecta una sustancia radiactiva al bombardear uranio con neutrones.</a:t>
            </a:r>
          </a:p>
          <a:p>
            <a:pPr>
              <a:lnSpc>
                <a:spcPct val="80000"/>
              </a:lnSpc>
              <a:buFontTx/>
              <a:buNone/>
            </a:pPr>
            <a:endParaRPr lang="es-AR" altLang="es-CL" sz="1200" dirty="0">
              <a:latin typeface="Arial" panose="020B0604020202020204" pitchFamily="34" charset="0"/>
            </a:endParaRPr>
          </a:p>
          <a:p>
            <a:pPr>
              <a:lnSpc>
                <a:spcPct val="80000"/>
              </a:lnSpc>
            </a:pPr>
            <a:r>
              <a:rPr lang="es-AR" altLang="es-CL" sz="1200" dirty="0">
                <a:latin typeface="Arial" panose="020B0604020202020204" pitchFamily="34" charset="0"/>
              </a:rPr>
              <a:t>1938 Otto Hahn determina que se trata de Bario.</a:t>
            </a:r>
          </a:p>
          <a:p>
            <a:pPr>
              <a:lnSpc>
                <a:spcPct val="80000"/>
              </a:lnSpc>
              <a:buFontTx/>
              <a:buNone/>
            </a:pPr>
            <a:endParaRPr lang="es-AR" altLang="es-CL" sz="1200" dirty="0">
              <a:latin typeface="Arial" panose="020B0604020202020204" pitchFamily="34" charset="0"/>
            </a:endParaRPr>
          </a:p>
          <a:p>
            <a:pPr>
              <a:lnSpc>
                <a:spcPct val="80000"/>
              </a:lnSpc>
            </a:pPr>
            <a:r>
              <a:rPr lang="es-AR" altLang="es-CL" sz="1200" dirty="0">
                <a:latin typeface="Arial" panose="020B0604020202020204" pitchFamily="34" charset="0"/>
              </a:rPr>
              <a:t>Lise Meitner y Otto Frisch comprende el fenómeno y lo denominan fisión.</a:t>
            </a:r>
            <a:endParaRPr lang="es-ES" altLang="es-CL" sz="1200" dirty="0">
              <a:latin typeface="Arial" panose="020B0604020202020204" pitchFamily="34" charset="0"/>
            </a:endParaRPr>
          </a:p>
        </p:txBody>
      </p:sp>
      <p:sp>
        <p:nvSpPr>
          <p:cNvPr id="28681" name="Rectangle 9">
            <a:extLst>
              <a:ext uri="{FF2B5EF4-FFF2-40B4-BE49-F238E27FC236}">
                <a16:creationId xmlns:a16="http://schemas.microsoft.com/office/drawing/2014/main" id="{CC2728CD-7E81-48F6-85A8-E7CB4048892F}"/>
              </a:ext>
            </a:extLst>
          </p:cNvPr>
          <p:cNvSpPr>
            <a:spLocks noGrp="1" noChangeArrowheads="1"/>
          </p:cNvSpPr>
          <p:nvPr>
            <p:ph type="body" sz="half" idx="2"/>
          </p:nvPr>
        </p:nvSpPr>
        <p:spPr/>
        <p:txBody>
          <a:bodyPr/>
          <a:lstStyle/>
          <a:p>
            <a:pPr>
              <a:lnSpc>
                <a:spcPct val="80000"/>
              </a:lnSpc>
            </a:pPr>
            <a:r>
              <a:rPr lang="es-ES" altLang="es-CL" sz="1600" dirty="0">
                <a:solidFill>
                  <a:schemeClr val="tx1"/>
                </a:solidFill>
                <a:latin typeface="Arial" panose="020B0604020202020204" pitchFamily="34" charset="0"/>
              </a:rPr>
              <a:t>Los rayos α, fueron identificados como átomos de helio pero con dos cargas positivas , NUCLEOS DE HELIO.</a:t>
            </a:r>
          </a:p>
          <a:p>
            <a:pPr>
              <a:lnSpc>
                <a:spcPct val="80000"/>
              </a:lnSpc>
              <a:buFontTx/>
              <a:buNone/>
            </a:pPr>
            <a:endParaRPr lang="es-ES" altLang="es-CL" sz="1600" dirty="0">
              <a:solidFill>
                <a:schemeClr val="tx1"/>
              </a:solidFill>
              <a:latin typeface="Arial" panose="020B0604020202020204" pitchFamily="34" charset="0"/>
            </a:endParaRPr>
          </a:p>
          <a:p>
            <a:pPr>
              <a:lnSpc>
                <a:spcPct val="80000"/>
              </a:lnSpc>
            </a:pPr>
            <a:r>
              <a:rPr lang="es-ES" altLang="es-CL" sz="1600" dirty="0">
                <a:solidFill>
                  <a:schemeClr val="tx1"/>
                </a:solidFill>
                <a:latin typeface="Arial" panose="020B0604020202020204" pitchFamily="34" charset="0"/>
              </a:rPr>
              <a:t>Los rayos β, fueron identificados como ELECTRONES, Becquerel inicialmente los llamo rayos CATODICOS. </a:t>
            </a:r>
          </a:p>
          <a:p>
            <a:pPr>
              <a:lnSpc>
                <a:spcPct val="80000"/>
              </a:lnSpc>
              <a:buFontTx/>
              <a:buNone/>
            </a:pPr>
            <a:endParaRPr lang="es-ES" altLang="es-CL" sz="1600" dirty="0">
              <a:solidFill>
                <a:schemeClr val="tx1"/>
              </a:solidFill>
              <a:latin typeface="Arial" panose="020B0604020202020204" pitchFamily="34" charset="0"/>
            </a:endParaRPr>
          </a:p>
          <a:p>
            <a:pPr>
              <a:lnSpc>
                <a:spcPct val="80000"/>
              </a:lnSpc>
            </a:pPr>
            <a:r>
              <a:rPr lang="es-ES" altLang="es-CL" sz="1600" dirty="0">
                <a:solidFill>
                  <a:schemeClr val="tx1"/>
                </a:solidFill>
                <a:latin typeface="Arial" panose="020B0604020202020204" pitchFamily="34" charset="0"/>
              </a:rPr>
              <a:t>Los rayos γ: fueron identificados como RADIACION ELECTROMAGNETICA, muy parecida a los Rayos X pero con mayor energía.</a:t>
            </a:r>
          </a:p>
          <a:p>
            <a:pPr>
              <a:lnSpc>
                <a:spcPct val="80000"/>
              </a:lnSpc>
            </a:pPr>
            <a:endParaRPr lang="es-ES" altLang="es-CL" sz="1600" dirty="0">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250"/>
                                  </p:stCondLst>
                                  <p:childTnLst>
                                    <p:set>
                                      <p:cBhvr>
                                        <p:cTn id="6" dur="1" fill="hold">
                                          <p:stCondLst>
                                            <p:cond delay="0"/>
                                          </p:stCondLst>
                                        </p:cTn>
                                        <p:tgtEl>
                                          <p:spTgt spid="2868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250"/>
                                  </p:stCondLst>
                                  <p:childTnLst>
                                    <p:set>
                                      <p:cBhvr>
                                        <p:cTn id="10" dur="1" fill="hold">
                                          <p:stCondLst>
                                            <p:cond delay="0"/>
                                          </p:stCondLst>
                                        </p:cTn>
                                        <p:tgtEl>
                                          <p:spTgt spid="2868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250"/>
                                  </p:stCondLst>
                                  <p:childTnLst>
                                    <p:set>
                                      <p:cBhvr>
                                        <p:cTn id="14" dur="1" fill="hold">
                                          <p:stCondLst>
                                            <p:cond delay="0"/>
                                          </p:stCondLst>
                                        </p:cTn>
                                        <p:tgtEl>
                                          <p:spTgt spid="2868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1"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471FB6-581B-46DC-A831-B91952615235}"/>
              </a:ext>
            </a:extLst>
          </p:cNvPr>
          <p:cNvSpPr>
            <a:spLocks noGrp="1"/>
          </p:cNvSpPr>
          <p:nvPr>
            <p:ph type="title"/>
          </p:nvPr>
        </p:nvSpPr>
        <p:spPr/>
        <p:txBody>
          <a:bodyPr/>
          <a:lstStyle/>
          <a:p>
            <a:r>
              <a:rPr lang="es-CL" dirty="0"/>
              <a:t>Los isótopos</a:t>
            </a:r>
          </a:p>
        </p:txBody>
      </p:sp>
      <p:pic>
        <p:nvPicPr>
          <p:cNvPr id="7" name="Marcador de contenido 6">
            <a:extLst>
              <a:ext uri="{FF2B5EF4-FFF2-40B4-BE49-F238E27FC236}">
                <a16:creationId xmlns:a16="http://schemas.microsoft.com/office/drawing/2014/main" id="{3D974ACD-2525-40F7-8BAE-21AB6F7250B4}"/>
              </a:ext>
            </a:extLst>
          </p:cNvPr>
          <p:cNvPicPr>
            <a:picLocks noGrp="1" noChangeAspect="1"/>
          </p:cNvPicPr>
          <p:nvPr>
            <p:ph idx="1"/>
          </p:nvPr>
        </p:nvPicPr>
        <p:blipFill>
          <a:blip r:embed="rId2"/>
          <a:stretch>
            <a:fillRect/>
          </a:stretch>
        </p:blipFill>
        <p:spPr>
          <a:xfrm>
            <a:off x="2300322" y="1128451"/>
            <a:ext cx="7927905" cy="3594100"/>
          </a:xfrm>
        </p:spPr>
      </p:pic>
      <p:pic>
        <p:nvPicPr>
          <p:cNvPr id="9" name="Imagen 8">
            <a:extLst>
              <a:ext uri="{FF2B5EF4-FFF2-40B4-BE49-F238E27FC236}">
                <a16:creationId xmlns:a16="http://schemas.microsoft.com/office/drawing/2014/main" id="{707235AF-B3F3-4B7B-A4A8-52A4495D4380}"/>
              </a:ext>
            </a:extLst>
          </p:cNvPr>
          <p:cNvPicPr>
            <a:picLocks noChangeAspect="1"/>
          </p:cNvPicPr>
          <p:nvPr/>
        </p:nvPicPr>
        <p:blipFill>
          <a:blip r:embed="rId3"/>
          <a:stretch>
            <a:fillRect/>
          </a:stretch>
        </p:blipFill>
        <p:spPr>
          <a:xfrm>
            <a:off x="2781300" y="5400936"/>
            <a:ext cx="7372350" cy="657225"/>
          </a:xfrm>
          <a:prstGeom prst="rect">
            <a:avLst/>
          </a:prstGeom>
        </p:spPr>
      </p:pic>
    </p:spTree>
    <p:extLst>
      <p:ext uri="{BB962C8B-B14F-4D97-AF65-F5344CB8AC3E}">
        <p14:creationId xmlns:p14="http://schemas.microsoft.com/office/powerpoint/2010/main" val="4225930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5C9FB7-5E7B-45F6-985F-D9C275114E93}"/>
              </a:ext>
            </a:extLst>
          </p:cNvPr>
          <p:cNvSpPr>
            <a:spLocks noGrp="1"/>
          </p:cNvSpPr>
          <p:nvPr>
            <p:ph type="title"/>
          </p:nvPr>
        </p:nvSpPr>
        <p:spPr/>
        <p:txBody>
          <a:bodyPr/>
          <a:lstStyle/>
          <a:p>
            <a:r>
              <a:rPr lang="es-CL" dirty="0"/>
              <a:t>Estabilidad de los isótopos</a:t>
            </a:r>
          </a:p>
        </p:txBody>
      </p:sp>
      <p:sp>
        <p:nvSpPr>
          <p:cNvPr id="10" name="Marcador de contenido 9">
            <a:extLst>
              <a:ext uri="{FF2B5EF4-FFF2-40B4-BE49-F238E27FC236}">
                <a16:creationId xmlns:a16="http://schemas.microsoft.com/office/drawing/2014/main" id="{C8B63739-7F62-4305-9C88-B41CE4CB24A6}"/>
              </a:ext>
            </a:extLst>
          </p:cNvPr>
          <p:cNvSpPr>
            <a:spLocks noGrp="1"/>
          </p:cNvSpPr>
          <p:nvPr>
            <p:ph idx="1"/>
          </p:nvPr>
        </p:nvSpPr>
        <p:spPr>
          <a:xfrm>
            <a:off x="1089753" y="5876925"/>
            <a:ext cx="10178322" cy="773565"/>
          </a:xfrm>
        </p:spPr>
        <p:txBody>
          <a:bodyPr>
            <a:normAutofit fontScale="92500" lnSpcReduction="10000"/>
          </a:bodyPr>
          <a:lstStyle/>
          <a:p>
            <a:r>
              <a:rPr lang="es-CL" dirty="0"/>
              <a:t>Entre A=50 y A=90, son los núcleos atómicos más estables.</a:t>
            </a:r>
          </a:p>
          <a:p>
            <a:r>
              <a:rPr lang="es-CL" dirty="0"/>
              <a:t>Átomos con Z sobre 83 son inestables.</a:t>
            </a:r>
          </a:p>
        </p:txBody>
      </p:sp>
      <p:pic>
        <p:nvPicPr>
          <p:cNvPr id="9" name="Imagen 8">
            <a:extLst>
              <a:ext uri="{FF2B5EF4-FFF2-40B4-BE49-F238E27FC236}">
                <a16:creationId xmlns:a16="http://schemas.microsoft.com/office/drawing/2014/main" id="{7921B467-A8CD-4AEF-8718-F598FEF3B86C}"/>
              </a:ext>
            </a:extLst>
          </p:cNvPr>
          <p:cNvPicPr>
            <a:picLocks noChangeAspect="1"/>
          </p:cNvPicPr>
          <p:nvPr/>
        </p:nvPicPr>
        <p:blipFill>
          <a:blip r:embed="rId2"/>
          <a:stretch>
            <a:fillRect/>
          </a:stretch>
        </p:blipFill>
        <p:spPr>
          <a:xfrm>
            <a:off x="1866900" y="1128451"/>
            <a:ext cx="7362825" cy="4544087"/>
          </a:xfrm>
          <a:prstGeom prst="rect">
            <a:avLst/>
          </a:prstGeom>
        </p:spPr>
      </p:pic>
    </p:spTree>
    <p:extLst>
      <p:ext uri="{BB962C8B-B14F-4D97-AF65-F5344CB8AC3E}">
        <p14:creationId xmlns:p14="http://schemas.microsoft.com/office/powerpoint/2010/main" val="3402744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3FA099-F2B3-4D79-B94A-7EACC0C13304}"/>
              </a:ext>
            </a:extLst>
          </p:cNvPr>
          <p:cNvSpPr>
            <a:spLocks noGrp="1"/>
          </p:cNvSpPr>
          <p:nvPr>
            <p:ph type="title"/>
          </p:nvPr>
        </p:nvSpPr>
        <p:spPr/>
        <p:txBody>
          <a:bodyPr/>
          <a:lstStyle/>
          <a:p>
            <a:r>
              <a:rPr lang="es-CL" dirty="0"/>
              <a:t>RADIACTIVIDAD</a:t>
            </a:r>
          </a:p>
        </p:txBody>
      </p:sp>
      <p:sp>
        <p:nvSpPr>
          <p:cNvPr id="3" name="Marcador de contenido 2">
            <a:extLst>
              <a:ext uri="{FF2B5EF4-FFF2-40B4-BE49-F238E27FC236}">
                <a16:creationId xmlns:a16="http://schemas.microsoft.com/office/drawing/2014/main" id="{04FD17EB-30E2-4322-9FD8-175E29F07B54}"/>
              </a:ext>
            </a:extLst>
          </p:cNvPr>
          <p:cNvSpPr>
            <a:spLocks noGrp="1"/>
          </p:cNvSpPr>
          <p:nvPr>
            <p:ph idx="1"/>
          </p:nvPr>
        </p:nvSpPr>
        <p:spPr/>
        <p:txBody>
          <a:bodyPr>
            <a:normAutofit/>
          </a:bodyPr>
          <a:lstStyle/>
          <a:p>
            <a:pPr marL="0" indent="0" algn="ctr">
              <a:buNone/>
            </a:pPr>
            <a:r>
              <a:rPr lang="es-CL" sz="3600" dirty="0"/>
              <a:t>Es un fenómeno que ocurre en los núcleos inestables de ciertos elementos, que son capaces de transformarse en núcleos de átomos de otros elementos, emitiendo a su vez partículas subatómicas  y energía.</a:t>
            </a:r>
          </a:p>
        </p:txBody>
      </p:sp>
    </p:spTree>
    <p:extLst>
      <p:ext uri="{BB962C8B-B14F-4D97-AF65-F5344CB8AC3E}">
        <p14:creationId xmlns:p14="http://schemas.microsoft.com/office/powerpoint/2010/main" val="2245071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FDFA4D-9B03-4C05-8B1C-80E486C9E702}"/>
              </a:ext>
            </a:extLst>
          </p:cNvPr>
          <p:cNvSpPr>
            <a:spLocks noGrp="1"/>
          </p:cNvSpPr>
          <p:nvPr>
            <p:ph type="title"/>
          </p:nvPr>
        </p:nvSpPr>
        <p:spPr/>
        <p:txBody>
          <a:bodyPr/>
          <a:lstStyle/>
          <a:p>
            <a:r>
              <a:rPr lang="es-CL" dirty="0"/>
              <a:t>Reactividad natural y artificial</a:t>
            </a:r>
          </a:p>
        </p:txBody>
      </p:sp>
      <p:sp>
        <p:nvSpPr>
          <p:cNvPr id="3" name="Marcador de contenido 2">
            <a:extLst>
              <a:ext uri="{FF2B5EF4-FFF2-40B4-BE49-F238E27FC236}">
                <a16:creationId xmlns:a16="http://schemas.microsoft.com/office/drawing/2014/main" id="{56CFBB06-5D10-4E9C-8A26-DC2CD1E8D21A}"/>
              </a:ext>
            </a:extLst>
          </p:cNvPr>
          <p:cNvSpPr>
            <a:spLocks noGrp="1"/>
          </p:cNvSpPr>
          <p:nvPr>
            <p:ph idx="1"/>
          </p:nvPr>
        </p:nvSpPr>
        <p:spPr>
          <a:xfrm>
            <a:off x="1251678" y="4057650"/>
            <a:ext cx="10178322" cy="2555367"/>
          </a:xfrm>
        </p:spPr>
        <p:txBody>
          <a:bodyPr/>
          <a:lstStyle/>
          <a:p>
            <a:r>
              <a:rPr lang="es-CL" b="1" u="sng" dirty="0"/>
              <a:t>REACTIVIDAD NATURAL:  </a:t>
            </a:r>
            <a:r>
              <a:rPr lang="es-CL" dirty="0"/>
              <a:t>propia de los cuerpos tal y como aparecen en la naturaleza.</a:t>
            </a:r>
          </a:p>
          <a:p>
            <a:pPr marL="0" indent="0">
              <a:buNone/>
            </a:pPr>
            <a:r>
              <a:rPr lang="es-CL" dirty="0"/>
              <a:t> Uranio (</a:t>
            </a:r>
            <a:r>
              <a:rPr lang="es-CL" baseline="30000" dirty="0"/>
              <a:t>232</a:t>
            </a:r>
            <a:r>
              <a:rPr lang="es-CL" dirty="0"/>
              <a:t> U), Carbono-14 (</a:t>
            </a:r>
            <a:r>
              <a:rPr lang="es-CL" baseline="30000" dirty="0"/>
              <a:t>14</a:t>
            </a:r>
            <a:r>
              <a:rPr lang="es-CL" dirty="0"/>
              <a:t>C) , Potasio-40 (</a:t>
            </a:r>
            <a:r>
              <a:rPr lang="es-CL" baseline="30000" dirty="0"/>
              <a:t>40</a:t>
            </a:r>
            <a:r>
              <a:rPr lang="es-CL" dirty="0"/>
              <a:t>K).</a:t>
            </a:r>
          </a:p>
          <a:p>
            <a:pPr marL="0" indent="0">
              <a:buNone/>
            </a:pPr>
            <a:endParaRPr lang="es-CL" dirty="0"/>
          </a:p>
          <a:p>
            <a:pPr marL="0" indent="0">
              <a:buNone/>
            </a:pPr>
            <a:endParaRPr lang="es-CL" dirty="0"/>
          </a:p>
        </p:txBody>
      </p:sp>
      <p:pic>
        <p:nvPicPr>
          <p:cNvPr id="5" name="Imagen 4">
            <a:extLst>
              <a:ext uri="{FF2B5EF4-FFF2-40B4-BE49-F238E27FC236}">
                <a16:creationId xmlns:a16="http://schemas.microsoft.com/office/drawing/2014/main" id="{AD57D631-3DFE-4DB7-987A-992B0D7C4082}"/>
              </a:ext>
            </a:extLst>
          </p:cNvPr>
          <p:cNvPicPr>
            <a:picLocks noChangeAspect="1"/>
          </p:cNvPicPr>
          <p:nvPr/>
        </p:nvPicPr>
        <p:blipFill>
          <a:blip r:embed="rId2"/>
          <a:stretch>
            <a:fillRect/>
          </a:stretch>
        </p:blipFill>
        <p:spPr>
          <a:xfrm>
            <a:off x="1790700" y="1128451"/>
            <a:ext cx="8229600" cy="2790825"/>
          </a:xfrm>
          <a:prstGeom prst="rect">
            <a:avLst/>
          </a:prstGeom>
        </p:spPr>
      </p:pic>
      <p:pic>
        <p:nvPicPr>
          <p:cNvPr id="11" name="Imagen 10">
            <a:extLst>
              <a:ext uri="{FF2B5EF4-FFF2-40B4-BE49-F238E27FC236}">
                <a16:creationId xmlns:a16="http://schemas.microsoft.com/office/drawing/2014/main" id="{B00DA439-E1AA-41B0-A0A5-96F9082263B1}"/>
              </a:ext>
            </a:extLst>
          </p:cNvPr>
          <p:cNvPicPr>
            <a:picLocks noChangeAspect="1"/>
          </p:cNvPicPr>
          <p:nvPr/>
        </p:nvPicPr>
        <p:blipFill>
          <a:blip r:embed="rId3"/>
          <a:stretch>
            <a:fillRect/>
          </a:stretch>
        </p:blipFill>
        <p:spPr>
          <a:xfrm>
            <a:off x="2773440" y="5068633"/>
            <a:ext cx="7529722" cy="660916"/>
          </a:xfrm>
          <a:prstGeom prst="rect">
            <a:avLst/>
          </a:prstGeom>
        </p:spPr>
      </p:pic>
    </p:spTree>
    <p:extLst>
      <p:ext uri="{BB962C8B-B14F-4D97-AF65-F5344CB8AC3E}">
        <p14:creationId xmlns:p14="http://schemas.microsoft.com/office/powerpoint/2010/main" val="21226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ChangeArrowheads="1"/>
          </p:cNvSpPr>
          <p:nvPr/>
        </p:nvSpPr>
        <p:spPr bwMode="auto">
          <a:xfrm>
            <a:off x="1747622" y="808108"/>
            <a:ext cx="3312368" cy="5647700"/>
          </a:xfrm>
          <a:prstGeom prst="rect">
            <a:avLst/>
          </a:prstGeom>
          <a:noFill/>
          <a:ln w="9525">
            <a:noFill/>
            <a:miter lim="800000"/>
            <a:headEnd/>
            <a:tailEnd/>
          </a:ln>
          <a:effectLst/>
        </p:spPr>
        <p:txBody>
          <a:bodyPr wrap="square">
            <a:spAutoFit/>
          </a:bodyPr>
          <a:lstStyle/>
          <a:p>
            <a:pPr defTabSz="914400">
              <a:lnSpc>
                <a:spcPct val="110000"/>
              </a:lnSpc>
              <a:spcBef>
                <a:spcPts val="700"/>
              </a:spcBef>
              <a:buClr>
                <a:schemeClr val="tx2"/>
              </a:buClr>
              <a:buFont typeface="Arial" panose="020B0604020202020204" pitchFamily="34" charset="0"/>
            </a:pPr>
            <a:r>
              <a:rPr lang="es-ES" sz="2000" dirty="0">
                <a:solidFill>
                  <a:schemeClr val="tx1">
                    <a:lumMod val="65000"/>
                    <a:lumOff val="35000"/>
                  </a:schemeClr>
                </a:solidFill>
              </a:rPr>
              <a:t>La radiación natural a la que está expuesta la población proviene de:</a:t>
            </a:r>
          </a:p>
          <a:p>
            <a:pPr defTabSz="914400">
              <a:lnSpc>
                <a:spcPct val="110000"/>
              </a:lnSpc>
              <a:spcBef>
                <a:spcPts val="700"/>
              </a:spcBef>
              <a:buClr>
                <a:schemeClr val="tx2"/>
              </a:buClr>
              <a:buFont typeface="Arial" panose="020B0604020202020204" pitchFamily="34" charset="0"/>
            </a:pPr>
            <a:endParaRPr lang="es-ES" sz="2000" dirty="0">
              <a:solidFill>
                <a:schemeClr val="tx1">
                  <a:lumMod val="65000"/>
                  <a:lumOff val="35000"/>
                </a:schemeClr>
              </a:solidFill>
            </a:endParaRPr>
          </a:p>
          <a:p>
            <a:pPr defTabSz="914400">
              <a:lnSpc>
                <a:spcPct val="110000"/>
              </a:lnSpc>
              <a:spcBef>
                <a:spcPts val="700"/>
              </a:spcBef>
              <a:buClr>
                <a:schemeClr val="tx2"/>
              </a:buClr>
              <a:buFont typeface="Arial" panose="020B0604020202020204" pitchFamily="34" charset="0"/>
              <a:buChar char="•"/>
            </a:pPr>
            <a:r>
              <a:rPr lang="es-ES" sz="2000" dirty="0">
                <a:solidFill>
                  <a:schemeClr val="tx1">
                    <a:lumMod val="65000"/>
                    <a:lumOff val="35000"/>
                  </a:schemeClr>
                </a:solidFill>
              </a:rPr>
              <a:t> La desintegración de isótopos radiactivos de la corteza terrestre.</a:t>
            </a:r>
          </a:p>
          <a:p>
            <a:pPr defTabSz="914400">
              <a:lnSpc>
                <a:spcPct val="110000"/>
              </a:lnSpc>
              <a:spcBef>
                <a:spcPts val="700"/>
              </a:spcBef>
              <a:buClr>
                <a:schemeClr val="tx2"/>
              </a:buClr>
              <a:buFont typeface="Arial" panose="020B0604020202020204" pitchFamily="34" charset="0"/>
              <a:buChar char="•"/>
            </a:pPr>
            <a:endParaRPr lang="es-ES" sz="2000" dirty="0">
              <a:solidFill>
                <a:schemeClr val="tx1">
                  <a:lumMod val="65000"/>
                  <a:lumOff val="35000"/>
                </a:schemeClr>
              </a:solidFill>
            </a:endParaRPr>
          </a:p>
          <a:p>
            <a:pPr defTabSz="914400">
              <a:lnSpc>
                <a:spcPct val="110000"/>
              </a:lnSpc>
              <a:spcBef>
                <a:spcPts val="700"/>
              </a:spcBef>
              <a:buClr>
                <a:schemeClr val="tx2"/>
              </a:buClr>
              <a:buFont typeface="Arial" panose="020B0604020202020204" pitchFamily="34" charset="0"/>
              <a:buChar char="•"/>
            </a:pPr>
            <a:r>
              <a:rPr lang="es-ES" sz="2000" dirty="0">
                <a:solidFill>
                  <a:schemeClr val="tx1">
                    <a:lumMod val="65000"/>
                    <a:lumOff val="35000"/>
                  </a:schemeClr>
                </a:solidFill>
              </a:rPr>
              <a:t> La radiación interna, es decir, de los isótopos radiactivos que forman parte de los seres vivos.</a:t>
            </a:r>
          </a:p>
          <a:p>
            <a:pPr defTabSz="914400">
              <a:lnSpc>
                <a:spcPct val="110000"/>
              </a:lnSpc>
              <a:spcBef>
                <a:spcPts val="700"/>
              </a:spcBef>
              <a:buClr>
                <a:schemeClr val="tx2"/>
              </a:buClr>
              <a:buFont typeface="Arial" panose="020B0604020202020204" pitchFamily="34" charset="0"/>
              <a:buChar char="•"/>
            </a:pPr>
            <a:endParaRPr lang="es-ES" sz="2000" dirty="0">
              <a:solidFill>
                <a:schemeClr val="tx1">
                  <a:lumMod val="65000"/>
                  <a:lumOff val="35000"/>
                </a:schemeClr>
              </a:solidFill>
            </a:endParaRPr>
          </a:p>
          <a:p>
            <a:pPr defTabSz="914400">
              <a:lnSpc>
                <a:spcPct val="110000"/>
              </a:lnSpc>
              <a:spcBef>
                <a:spcPts val="700"/>
              </a:spcBef>
              <a:buClr>
                <a:schemeClr val="tx2"/>
              </a:buClr>
              <a:buFont typeface="Arial" panose="020B0604020202020204" pitchFamily="34" charset="0"/>
              <a:buChar char="•"/>
            </a:pPr>
            <a:r>
              <a:rPr lang="es-ES" sz="2000" dirty="0">
                <a:solidFill>
                  <a:schemeClr val="tx1">
                    <a:lumMod val="65000"/>
                    <a:lumOff val="35000"/>
                  </a:schemeClr>
                </a:solidFill>
              </a:rPr>
              <a:t>  La radiación cósmica.</a:t>
            </a:r>
          </a:p>
          <a:p>
            <a:pPr eaLnBrk="0" hangingPunct="0"/>
            <a:endParaRPr lang="es-ES" b="1" dirty="0">
              <a:latin typeface="Arial" charset="0"/>
            </a:endParaRPr>
          </a:p>
        </p:txBody>
      </p:sp>
      <p:graphicFrame>
        <p:nvGraphicFramePr>
          <p:cNvPr id="8196" name="Object 4"/>
          <p:cNvGraphicFramePr>
            <a:graphicFrameLocks noChangeAspect="1"/>
          </p:cNvGraphicFramePr>
          <p:nvPr/>
        </p:nvGraphicFramePr>
        <p:xfrm>
          <a:off x="5303913" y="1196752"/>
          <a:ext cx="5013325" cy="5029200"/>
        </p:xfrm>
        <a:graphic>
          <a:graphicData uri="http://schemas.openxmlformats.org/presentationml/2006/ole">
            <mc:AlternateContent xmlns:mc="http://schemas.openxmlformats.org/markup-compatibility/2006">
              <mc:Choice xmlns:v="urn:schemas-microsoft-com:vml" Requires="v">
                <p:oleObj name="Imagen de mapa de bits" r:id="rId2" imgW="3209524" imgH="3219899" progId="PBrush">
                  <p:embed/>
                </p:oleObj>
              </mc:Choice>
              <mc:Fallback>
                <p:oleObj name="Imagen de mapa de bits" r:id="rId2" imgW="3209524" imgH="3219899" progId="PBrush">
                  <p:embed/>
                  <p:pic>
                    <p:nvPicPr>
                      <p:cNvPr id="8196" name="Object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3913" y="1196752"/>
                        <a:ext cx="5013325"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197" name="Rectangle 5"/>
          <p:cNvSpPr>
            <a:spLocks noChangeArrowheads="1"/>
          </p:cNvSpPr>
          <p:nvPr/>
        </p:nvSpPr>
        <p:spPr bwMode="auto">
          <a:xfrm>
            <a:off x="5943600" y="3200400"/>
            <a:ext cx="990600" cy="228600"/>
          </a:xfrm>
          <a:prstGeom prst="rect">
            <a:avLst/>
          </a:prstGeom>
          <a:noFill/>
          <a:ln w="9525">
            <a:noFill/>
            <a:miter lim="800000"/>
            <a:headEnd/>
            <a:tailEnd/>
          </a:ln>
          <a:effectLst/>
        </p:spPr>
        <p:txBody>
          <a:bodyPr wrap="none" anchor="ctr"/>
          <a:lstStyle/>
          <a:p>
            <a:pPr algn="ctr"/>
            <a:r>
              <a:rPr lang="es-ES"/>
              <a:t>Radón 40%</a:t>
            </a:r>
          </a:p>
        </p:txBody>
      </p:sp>
      <p:sp>
        <p:nvSpPr>
          <p:cNvPr id="8198" name="Rectangle 6"/>
          <p:cNvSpPr>
            <a:spLocks noChangeArrowheads="1"/>
          </p:cNvSpPr>
          <p:nvPr/>
        </p:nvSpPr>
        <p:spPr bwMode="auto">
          <a:xfrm>
            <a:off x="7049616" y="5257800"/>
            <a:ext cx="990600" cy="228600"/>
          </a:xfrm>
          <a:prstGeom prst="rect">
            <a:avLst/>
          </a:prstGeom>
          <a:noFill/>
          <a:ln w="9525">
            <a:noFill/>
            <a:miter lim="800000"/>
            <a:headEnd/>
            <a:tailEnd/>
          </a:ln>
          <a:effectLst/>
        </p:spPr>
        <p:txBody>
          <a:bodyPr wrap="none" anchor="ctr"/>
          <a:lstStyle/>
          <a:p>
            <a:pPr algn="ctr"/>
            <a:r>
              <a:rPr lang="es-ES" dirty="0"/>
              <a:t>Tratamientos </a:t>
            </a:r>
          </a:p>
          <a:p>
            <a:pPr algn="ctr"/>
            <a:r>
              <a:rPr lang="es-ES" dirty="0"/>
              <a:t>médicos 17%</a:t>
            </a:r>
          </a:p>
        </p:txBody>
      </p:sp>
      <p:sp>
        <p:nvSpPr>
          <p:cNvPr id="8199" name="Rectangle 7"/>
          <p:cNvSpPr>
            <a:spLocks noChangeArrowheads="1"/>
          </p:cNvSpPr>
          <p:nvPr/>
        </p:nvSpPr>
        <p:spPr bwMode="auto">
          <a:xfrm>
            <a:off x="7913712" y="1905000"/>
            <a:ext cx="990600" cy="228600"/>
          </a:xfrm>
          <a:prstGeom prst="rect">
            <a:avLst/>
          </a:prstGeom>
          <a:noFill/>
          <a:ln w="9525">
            <a:noFill/>
            <a:miter lim="800000"/>
            <a:headEnd/>
            <a:tailEnd/>
          </a:ln>
          <a:effectLst/>
        </p:spPr>
        <p:txBody>
          <a:bodyPr wrap="none" anchor="ctr"/>
          <a:lstStyle/>
          <a:p>
            <a:r>
              <a:rPr lang="es-ES" dirty="0"/>
              <a:t>Rayos</a:t>
            </a:r>
          </a:p>
          <a:p>
            <a:r>
              <a:rPr lang="es-ES" dirty="0"/>
              <a:t>cósmicos</a:t>
            </a:r>
          </a:p>
          <a:p>
            <a:r>
              <a:rPr lang="es-ES" dirty="0"/>
              <a:t>12%</a:t>
            </a:r>
          </a:p>
        </p:txBody>
      </p:sp>
      <p:sp>
        <p:nvSpPr>
          <p:cNvPr id="8200" name="Rectangle 8"/>
          <p:cNvSpPr>
            <a:spLocks noChangeArrowheads="1"/>
          </p:cNvSpPr>
          <p:nvPr/>
        </p:nvSpPr>
        <p:spPr bwMode="auto">
          <a:xfrm>
            <a:off x="8561784" y="3140968"/>
            <a:ext cx="990600" cy="228600"/>
          </a:xfrm>
          <a:prstGeom prst="rect">
            <a:avLst/>
          </a:prstGeom>
          <a:noFill/>
          <a:ln w="9525">
            <a:noFill/>
            <a:miter lim="800000"/>
            <a:headEnd/>
            <a:tailEnd/>
          </a:ln>
          <a:effectLst/>
        </p:spPr>
        <p:txBody>
          <a:bodyPr wrap="none" anchor="ctr"/>
          <a:lstStyle/>
          <a:p>
            <a:r>
              <a:rPr lang="es-ES" dirty="0"/>
              <a:t>Radiación</a:t>
            </a:r>
          </a:p>
          <a:p>
            <a:r>
              <a:rPr lang="es-ES" dirty="0"/>
              <a:t>gamma 15%</a:t>
            </a:r>
          </a:p>
        </p:txBody>
      </p:sp>
      <p:sp>
        <p:nvSpPr>
          <p:cNvPr id="8201" name="Rectangle 9"/>
          <p:cNvSpPr>
            <a:spLocks noChangeArrowheads="1"/>
          </p:cNvSpPr>
          <p:nvPr/>
        </p:nvSpPr>
        <p:spPr bwMode="auto">
          <a:xfrm>
            <a:off x="8417768" y="4267200"/>
            <a:ext cx="990600" cy="228600"/>
          </a:xfrm>
          <a:prstGeom prst="rect">
            <a:avLst/>
          </a:prstGeom>
          <a:noFill/>
          <a:ln w="9525">
            <a:noFill/>
            <a:miter lim="800000"/>
            <a:headEnd/>
            <a:tailEnd/>
          </a:ln>
          <a:effectLst/>
        </p:spPr>
        <p:txBody>
          <a:bodyPr wrap="none" anchor="ctr"/>
          <a:lstStyle/>
          <a:p>
            <a:r>
              <a:rPr lang="es-ES" dirty="0"/>
              <a:t>Radiación</a:t>
            </a:r>
          </a:p>
          <a:p>
            <a:r>
              <a:rPr lang="es-ES" dirty="0"/>
              <a:t>interna 15%</a:t>
            </a:r>
          </a:p>
        </p:txBody>
      </p:sp>
      <p:sp>
        <p:nvSpPr>
          <p:cNvPr id="8202" name="Rectangle 10"/>
          <p:cNvSpPr>
            <a:spLocks noChangeArrowheads="1"/>
          </p:cNvSpPr>
          <p:nvPr/>
        </p:nvSpPr>
        <p:spPr bwMode="auto">
          <a:xfrm rot="3892872">
            <a:off x="7862385" y="5219700"/>
            <a:ext cx="1524000" cy="381000"/>
          </a:xfrm>
          <a:prstGeom prst="rect">
            <a:avLst/>
          </a:prstGeom>
          <a:noFill/>
          <a:ln w="9525">
            <a:noFill/>
            <a:miter lim="800000"/>
            <a:headEnd/>
            <a:tailEnd/>
          </a:ln>
          <a:effectLst/>
        </p:spPr>
        <p:txBody>
          <a:bodyPr wrap="none" anchor="ctr"/>
          <a:lstStyle/>
          <a:p>
            <a:pPr algn="ctr"/>
            <a:r>
              <a:rPr lang="es-ES" dirty="0"/>
              <a:t>Otros 1%</a:t>
            </a:r>
          </a:p>
        </p:txBody>
      </p:sp>
    </p:spTree>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spd="slow" advClick="0" advTm="2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ChangeArrowheads="1"/>
          </p:cNvSpPr>
          <p:nvPr/>
        </p:nvSpPr>
        <p:spPr bwMode="auto">
          <a:xfrm>
            <a:off x="1775520" y="1196752"/>
            <a:ext cx="8640960" cy="1261884"/>
          </a:xfrm>
          <a:prstGeom prst="rect">
            <a:avLst/>
          </a:prstGeom>
          <a:noFill/>
          <a:ln w="9525">
            <a:noFill/>
            <a:miter lim="800000"/>
            <a:headEnd/>
            <a:tailEnd/>
          </a:ln>
          <a:effectLst/>
        </p:spPr>
        <p:txBody>
          <a:bodyPr wrap="square">
            <a:spAutoFit/>
          </a:bodyPr>
          <a:lstStyle/>
          <a:p>
            <a:pPr algn="just"/>
            <a:r>
              <a:rPr lang="es-ES" sz="1900" dirty="0"/>
              <a:t>Los elementos radiactivos naturales se encuentran distribuidos de forma bastante uniforme en las rocas y suelos de la corteza terrestre, la cual está constituida principalmente por basalto y granito.</a:t>
            </a:r>
          </a:p>
          <a:p>
            <a:pPr eaLnBrk="0" hangingPunct="0"/>
            <a:endParaRPr lang="es-ES" sz="1900" b="1" dirty="0">
              <a:solidFill>
                <a:schemeClr val="bg1"/>
              </a:solidFill>
              <a:latin typeface="Comic Sans MS" pitchFamily="66" charset="0"/>
            </a:endParaRPr>
          </a:p>
        </p:txBody>
      </p:sp>
      <p:sp>
        <p:nvSpPr>
          <p:cNvPr id="3076" name="Rectangle 4"/>
          <p:cNvSpPr>
            <a:spLocks noChangeArrowheads="1"/>
          </p:cNvSpPr>
          <p:nvPr/>
        </p:nvSpPr>
        <p:spPr bwMode="auto">
          <a:xfrm>
            <a:off x="1847528" y="2205446"/>
            <a:ext cx="8568952" cy="954107"/>
          </a:xfrm>
          <a:prstGeom prst="rect">
            <a:avLst/>
          </a:prstGeom>
          <a:noFill/>
          <a:ln w="9525">
            <a:noFill/>
            <a:miter lim="800000"/>
            <a:headEnd/>
            <a:tailEnd/>
          </a:ln>
          <a:effectLst/>
        </p:spPr>
        <p:txBody>
          <a:bodyPr wrap="square" anchor="ctr">
            <a:spAutoFit/>
          </a:bodyPr>
          <a:lstStyle/>
          <a:p>
            <a:pPr algn="ctr"/>
            <a:r>
              <a:rPr lang="es-ES" sz="2800" b="1" dirty="0">
                <a:solidFill>
                  <a:schemeClr val="tx1">
                    <a:lumMod val="50000"/>
                    <a:lumOff val="50000"/>
                  </a:schemeClr>
                </a:solidFill>
              </a:rPr>
              <a:t>Principales isótopos radiactivos de la corteza terrestre</a:t>
            </a:r>
            <a:endParaRPr lang="es-ES" sz="2800" dirty="0">
              <a:solidFill>
                <a:schemeClr val="tx1">
                  <a:lumMod val="50000"/>
                  <a:lumOff val="50000"/>
                </a:schemeClr>
              </a:solidFill>
            </a:endParaRPr>
          </a:p>
        </p:txBody>
      </p:sp>
      <p:sp>
        <p:nvSpPr>
          <p:cNvPr id="3077" name="Rectangle 5"/>
          <p:cNvSpPr>
            <a:spLocks noChangeArrowheads="1"/>
          </p:cNvSpPr>
          <p:nvPr/>
        </p:nvSpPr>
        <p:spPr bwMode="auto">
          <a:xfrm>
            <a:off x="2590800" y="1254125"/>
            <a:ext cx="184150" cy="274638"/>
          </a:xfrm>
          <a:prstGeom prst="rect">
            <a:avLst/>
          </a:prstGeom>
          <a:noFill/>
          <a:ln w="9525">
            <a:noFill/>
            <a:miter lim="800000"/>
            <a:headEnd/>
            <a:tailEnd/>
          </a:ln>
          <a:effectLst/>
        </p:spPr>
        <p:txBody>
          <a:bodyPr anchor="ctr">
            <a:spAutoFit/>
          </a:bodyPr>
          <a:lstStyle/>
          <a:p>
            <a:r>
              <a:rPr lang="es-ES" sz="1200"/>
              <a:t> </a:t>
            </a:r>
          </a:p>
        </p:txBody>
      </p:sp>
      <p:graphicFrame>
        <p:nvGraphicFramePr>
          <p:cNvPr id="3313" name="Group 241"/>
          <p:cNvGraphicFramePr>
            <a:graphicFrameLocks noGrp="1"/>
          </p:cNvGraphicFramePr>
          <p:nvPr>
            <p:extLst>
              <p:ext uri="{D42A27DB-BD31-4B8C-83A1-F6EECF244321}">
                <p14:modId xmlns:p14="http://schemas.microsoft.com/office/powerpoint/2010/main" val="1286049664"/>
              </p:ext>
            </p:extLst>
          </p:nvPr>
        </p:nvGraphicFramePr>
        <p:xfrm>
          <a:off x="3480243" y="3135319"/>
          <a:ext cx="5159506" cy="2773680"/>
        </p:xfrm>
        <a:graphic>
          <a:graphicData uri="http://schemas.openxmlformats.org/drawingml/2006/table">
            <a:tbl>
              <a:tblPr/>
              <a:tblGrid>
                <a:gridCol w="2024860">
                  <a:extLst>
                    <a:ext uri="{9D8B030D-6E8A-4147-A177-3AD203B41FA5}">
                      <a16:colId xmlns:a16="http://schemas.microsoft.com/office/drawing/2014/main" val="20000"/>
                    </a:ext>
                  </a:extLst>
                </a:gridCol>
                <a:gridCol w="3134646">
                  <a:extLst>
                    <a:ext uri="{9D8B030D-6E8A-4147-A177-3AD203B41FA5}">
                      <a16:colId xmlns:a16="http://schemas.microsoft.com/office/drawing/2014/main" val="20001"/>
                    </a:ext>
                  </a:extLst>
                </a:gridCol>
              </a:tblGrid>
              <a:tr h="3476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s-ES" sz="2000" kern="1200" dirty="0">
                          <a:solidFill>
                            <a:schemeClr val="tx1"/>
                          </a:solidFill>
                          <a:latin typeface="+mn-lt"/>
                          <a:ea typeface="+mn-ea"/>
                          <a:cs typeface="+mn-cs"/>
                        </a:rPr>
                        <a:t>Núcleo</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99"/>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s-ES" sz="2000" kern="1200" dirty="0">
                          <a:solidFill>
                            <a:schemeClr val="tx1"/>
                          </a:solidFill>
                          <a:latin typeface="+mn-lt"/>
                          <a:ea typeface="+mn-ea"/>
                          <a:cs typeface="+mn-cs"/>
                        </a:rPr>
                        <a:t>Vida Media*</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99"/>
                    </a:solidFill>
                  </a:tcPr>
                </a:tc>
                <a:extLst>
                  <a:ext uri="{0D108BD9-81ED-4DB2-BD59-A6C34878D82A}">
                    <a16:rowId xmlns:a16="http://schemas.microsoft.com/office/drawing/2014/main" val="10000"/>
                  </a:ext>
                </a:extLst>
              </a:tr>
              <a:tr h="347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s-ES" sz="2000" kern="1200" dirty="0">
                          <a:solidFill>
                            <a:schemeClr val="tx1"/>
                          </a:solidFill>
                          <a:latin typeface="+mn-lt"/>
                          <a:ea typeface="+mn-ea"/>
                          <a:cs typeface="+mn-cs"/>
                        </a:rPr>
                        <a:t>Uranio-235</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s-ES" sz="2000" kern="1200" dirty="0">
                          <a:solidFill>
                            <a:schemeClr val="tx1"/>
                          </a:solidFill>
                          <a:latin typeface="+mn-lt"/>
                          <a:ea typeface="+mn-ea"/>
                          <a:cs typeface="+mn-cs"/>
                        </a:rPr>
                        <a:t>704 millones de años</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1"/>
                  </a:ext>
                </a:extLst>
              </a:tr>
              <a:tr h="347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s-ES" sz="2000" kern="1200" dirty="0">
                          <a:solidFill>
                            <a:schemeClr val="tx1"/>
                          </a:solidFill>
                          <a:latin typeface="+mn-lt"/>
                          <a:ea typeface="+mn-ea"/>
                          <a:cs typeface="+mn-cs"/>
                        </a:rPr>
                        <a:t>Uranio-238</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s-ES" sz="2000" kern="1200" dirty="0">
                          <a:solidFill>
                            <a:schemeClr val="tx1"/>
                          </a:solidFill>
                          <a:latin typeface="+mn-lt"/>
                          <a:ea typeface="+mn-ea"/>
                          <a:cs typeface="+mn-cs"/>
                        </a:rPr>
                        <a:t>4,470 millones de años</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2"/>
                  </a:ext>
                </a:extLst>
              </a:tr>
              <a:tr h="349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s-ES" sz="2000" kern="1200" dirty="0">
                          <a:solidFill>
                            <a:schemeClr val="tx1"/>
                          </a:solidFill>
                          <a:latin typeface="+mn-lt"/>
                          <a:ea typeface="+mn-ea"/>
                          <a:cs typeface="+mn-cs"/>
                        </a:rPr>
                        <a:t>Torio-232</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s-ES" sz="2000" kern="1200" dirty="0">
                          <a:solidFill>
                            <a:schemeClr val="tx1"/>
                          </a:solidFill>
                          <a:latin typeface="+mn-lt"/>
                          <a:ea typeface="+mn-ea"/>
                          <a:cs typeface="+mn-cs"/>
                        </a:rPr>
                        <a:t>14,100 millones de años </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3"/>
                  </a:ext>
                </a:extLst>
              </a:tr>
              <a:tr h="347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s-ES" sz="2000" kern="1200" dirty="0">
                          <a:solidFill>
                            <a:schemeClr val="tx1"/>
                          </a:solidFill>
                          <a:latin typeface="+mn-lt"/>
                          <a:ea typeface="+mn-ea"/>
                          <a:cs typeface="+mn-cs"/>
                        </a:rPr>
                        <a:t>Radio-226</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s-ES" sz="2000" kern="1200" dirty="0">
                          <a:solidFill>
                            <a:schemeClr val="tx1"/>
                          </a:solidFill>
                          <a:latin typeface="+mn-lt"/>
                          <a:ea typeface="+mn-ea"/>
                          <a:cs typeface="+mn-cs"/>
                        </a:rPr>
                        <a:t>1,600 años</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4"/>
                  </a:ext>
                </a:extLst>
              </a:tr>
              <a:tr h="3476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s-ES" sz="2000" kern="1200" dirty="0">
                          <a:solidFill>
                            <a:schemeClr val="tx1"/>
                          </a:solidFill>
                          <a:latin typeface="+mn-lt"/>
                          <a:ea typeface="+mn-ea"/>
                          <a:cs typeface="+mn-cs"/>
                        </a:rPr>
                        <a:t>Radón-222</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s-ES" sz="2000" kern="1200" dirty="0">
                          <a:solidFill>
                            <a:schemeClr val="tx1"/>
                          </a:solidFill>
                          <a:latin typeface="+mn-lt"/>
                          <a:ea typeface="+mn-ea"/>
                          <a:cs typeface="+mn-cs"/>
                        </a:rPr>
                        <a:t>3.8 días</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5"/>
                  </a:ext>
                </a:extLst>
              </a:tr>
              <a:tr h="347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s-ES" sz="2000" kern="1200" dirty="0">
                          <a:solidFill>
                            <a:schemeClr val="tx1"/>
                          </a:solidFill>
                          <a:latin typeface="+mn-lt"/>
                          <a:ea typeface="+mn-ea"/>
                          <a:cs typeface="+mn-cs"/>
                        </a:rPr>
                        <a:t>Potasio-40</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s-ES" sz="2000" kern="1200" dirty="0">
                          <a:solidFill>
                            <a:schemeClr val="tx1"/>
                          </a:solidFill>
                          <a:latin typeface="+mn-lt"/>
                          <a:ea typeface="+mn-ea"/>
                          <a:cs typeface="+mn-cs"/>
                        </a:rPr>
                        <a:t>1,280 millones de años</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6"/>
                  </a:ext>
                </a:extLst>
              </a:tr>
            </a:tbl>
          </a:graphicData>
        </a:graphic>
      </p:graphicFrame>
      <p:sp>
        <p:nvSpPr>
          <p:cNvPr id="7" name="6 Rectángulo"/>
          <p:cNvSpPr/>
          <p:nvPr/>
        </p:nvSpPr>
        <p:spPr>
          <a:xfrm>
            <a:off x="1703512" y="44625"/>
            <a:ext cx="8712968" cy="120032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3600" b="1" dirty="0">
                <a:ln w="11430"/>
                <a:effectLst>
                  <a:outerShdw blurRad="50800" dist="39000" dir="5460000" algn="tl">
                    <a:srgbClr val="000000">
                      <a:alpha val="38000"/>
                    </a:srgbClr>
                  </a:outerShdw>
                </a:effectLst>
              </a:rPr>
              <a:t>RADIACTIVIDAD EN LA CORTEZA TERRESTRE</a:t>
            </a:r>
          </a:p>
        </p:txBody>
      </p:sp>
    </p:spTree>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spd="slow" advClick="0" advTm="2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p:cNvPicPr>
            <a:picLocks noChangeAspect="1" noChangeArrowheads="1"/>
          </p:cNvPicPr>
          <p:nvPr/>
        </p:nvPicPr>
        <p:blipFill>
          <a:blip r:embed="rId2" cstate="print"/>
          <a:srcRect/>
          <a:stretch>
            <a:fillRect/>
          </a:stretch>
        </p:blipFill>
        <p:spPr bwMode="auto">
          <a:xfrm>
            <a:off x="1524000" y="1"/>
            <a:ext cx="9144000" cy="6858000"/>
          </a:xfrm>
          <a:prstGeom prst="rect">
            <a:avLst/>
          </a:prstGeom>
          <a:noFill/>
          <a:ln w="9525">
            <a:noFill/>
            <a:miter lim="800000"/>
            <a:headEnd/>
            <a:tailEnd/>
          </a:ln>
        </p:spPr>
      </p:pic>
      <p:sp>
        <p:nvSpPr>
          <p:cNvPr id="8" name="7 Rectángulo"/>
          <p:cNvSpPr/>
          <p:nvPr/>
        </p:nvSpPr>
        <p:spPr>
          <a:xfrm>
            <a:off x="1524000" y="1"/>
            <a:ext cx="9144000" cy="132343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000" b="1" dirty="0">
                <a:ln w="11430"/>
                <a:solidFill>
                  <a:schemeClr val="tx1">
                    <a:lumMod val="50000"/>
                    <a:lumOff val="50000"/>
                  </a:schemeClr>
                </a:solidFill>
                <a:effectLst>
                  <a:outerShdw blurRad="50800" dist="39000" dir="5460000" algn="tl">
                    <a:srgbClr val="000000">
                      <a:alpha val="38000"/>
                    </a:srgbClr>
                  </a:outerShdw>
                </a:effectLst>
              </a:rPr>
              <a:t>EL RADÓN EN NUESTRO ENTORNO</a:t>
            </a:r>
          </a:p>
        </p:txBody>
      </p:sp>
      <p:sp>
        <p:nvSpPr>
          <p:cNvPr id="9" name="Rectangle 2"/>
          <p:cNvSpPr>
            <a:spLocks noChangeArrowheads="1"/>
          </p:cNvSpPr>
          <p:nvPr/>
        </p:nvSpPr>
        <p:spPr bwMode="auto">
          <a:xfrm>
            <a:off x="1524000" y="3841791"/>
            <a:ext cx="3347864" cy="2723823"/>
          </a:xfrm>
          <a:prstGeom prst="rect">
            <a:avLst/>
          </a:prstGeom>
          <a:noFill/>
          <a:ln w="9525">
            <a:noFill/>
            <a:miter lim="800000"/>
            <a:headEnd/>
            <a:tailEnd/>
          </a:ln>
          <a:effectLst/>
        </p:spPr>
        <p:txBody>
          <a:bodyPr wrap="square">
            <a:spAutoFit/>
          </a:bodyPr>
          <a:lstStyle/>
          <a:p>
            <a:pPr algn="just"/>
            <a:r>
              <a:rPr lang="es-ES" sz="1900" b="1" dirty="0">
                <a:solidFill>
                  <a:schemeClr val="bg1"/>
                </a:solidFill>
              </a:rPr>
              <a:t>El </a:t>
            </a:r>
            <a:r>
              <a:rPr lang="es-ES" sz="1900" b="1" dirty="0">
                <a:solidFill>
                  <a:srgbClr val="66CCFF"/>
                </a:solidFill>
              </a:rPr>
              <a:t>radón</a:t>
            </a:r>
            <a:r>
              <a:rPr lang="es-ES" sz="1900" b="1" dirty="0">
                <a:solidFill>
                  <a:schemeClr val="bg1"/>
                </a:solidFill>
              </a:rPr>
              <a:t> es el gas inerte más pesado que existe en la naturaleza, </a:t>
            </a:r>
            <a:r>
              <a:rPr lang="es-ES" sz="1900" b="1" dirty="0">
                <a:solidFill>
                  <a:srgbClr val="66CCFF"/>
                </a:solidFill>
              </a:rPr>
              <a:t>se emana constantemente </a:t>
            </a:r>
            <a:r>
              <a:rPr lang="es-ES" sz="1900" b="1" dirty="0">
                <a:solidFill>
                  <a:schemeClr val="bg1"/>
                </a:solidFill>
              </a:rPr>
              <a:t>desde la superficie terrestre (cadena del uranio), y </a:t>
            </a:r>
            <a:r>
              <a:rPr lang="es-ES" sz="1900" b="1" dirty="0">
                <a:solidFill>
                  <a:srgbClr val="66CCFF"/>
                </a:solidFill>
              </a:rPr>
              <a:t>se desintegra a núcleos de metales pesados</a:t>
            </a:r>
            <a:r>
              <a:rPr lang="es-ES" sz="1900" b="1" dirty="0">
                <a:solidFill>
                  <a:schemeClr val="bg1"/>
                </a:solidFill>
              </a:rPr>
              <a:t> (acabando en plomo). </a:t>
            </a:r>
          </a:p>
        </p:txBody>
      </p:sp>
      <p:sp>
        <p:nvSpPr>
          <p:cNvPr id="11" name="Rectangle 2"/>
          <p:cNvSpPr>
            <a:spLocks noChangeArrowheads="1"/>
          </p:cNvSpPr>
          <p:nvPr/>
        </p:nvSpPr>
        <p:spPr bwMode="auto">
          <a:xfrm>
            <a:off x="5231904" y="5303728"/>
            <a:ext cx="5436096" cy="1554272"/>
          </a:xfrm>
          <a:prstGeom prst="rect">
            <a:avLst/>
          </a:prstGeom>
          <a:noFill/>
          <a:ln w="9525">
            <a:noFill/>
            <a:miter lim="800000"/>
            <a:headEnd/>
            <a:tailEnd/>
          </a:ln>
          <a:effectLst/>
        </p:spPr>
        <p:txBody>
          <a:bodyPr wrap="square">
            <a:spAutoFit/>
          </a:bodyPr>
          <a:lstStyle/>
          <a:p>
            <a:pPr algn="just"/>
            <a:endParaRPr lang="es-ES" sz="1900" b="1" dirty="0">
              <a:solidFill>
                <a:schemeClr val="bg1"/>
              </a:solidFill>
            </a:endParaRPr>
          </a:p>
          <a:p>
            <a:pPr algn="just"/>
            <a:r>
              <a:rPr lang="es-ES" sz="1900" b="1" dirty="0">
                <a:solidFill>
                  <a:schemeClr val="bg1"/>
                </a:solidFill>
              </a:rPr>
              <a:t>Al ser un gas es </a:t>
            </a:r>
            <a:r>
              <a:rPr lang="es-ES" sz="1900" b="1" dirty="0">
                <a:solidFill>
                  <a:srgbClr val="66CCFF"/>
                </a:solidFill>
              </a:rPr>
              <a:t>respirado por los seres vivos</a:t>
            </a:r>
            <a:r>
              <a:rPr lang="es-ES" sz="1900" b="1" dirty="0">
                <a:solidFill>
                  <a:schemeClr val="bg1"/>
                </a:solidFill>
              </a:rPr>
              <a:t>. Cuando este elemento queda atrapado en algún recinto su concentración puede aumentar considerablemente y causar daño.</a:t>
            </a:r>
          </a:p>
        </p:txBody>
      </p:sp>
    </p:spTree>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spd="slow" advClick="0" advTm="2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775520" y="1106736"/>
            <a:ext cx="3600400" cy="4770537"/>
          </a:xfrm>
          <a:prstGeom prst="rect">
            <a:avLst/>
          </a:prstGeom>
          <a:noFill/>
          <a:ln w="9525">
            <a:noFill/>
            <a:miter lim="800000"/>
            <a:headEnd/>
            <a:tailEnd/>
          </a:ln>
          <a:effectLst/>
        </p:spPr>
        <p:txBody>
          <a:bodyPr wrap="square">
            <a:spAutoFit/>
          </a:bodyPr>
          <a:lstStyle/>
          <a:p>
            <a:pPr algn="just"/>
            <a:r>
              <a:rPr lang="es-ES" sz="1900" b="1" dirty="0">
                <a:solidFill>
                  <a:schemeClr val="tx1">
                    <a:lumMod val="50000"/>
                    <a:lumOff val="50000"/>
                  </a:schemeClr>
                </a:solidFill>
                <a:latin typeface="Comic Sans MS" pitchFamily="66" charset="0"/>
              </a:rPr>
              <a:t>La radiación interna proviene de las sustancias radiactivas naturales  presentes en los alimentos, en el agua y en el aire, las cuales, al ser ingeridas o inhaladas, se absorben en los tejidos vivos. </a:t>
            </a:r>
          </a:p>
          <a:p>
            <a:pPr algn="just"/>
            <a:endParaRPr lang="es-ES" sz="1900" b="1" dirty="0">
              <a:solidFill>
                <a:schemeClr val="tx1">
                  <a:lumMod val="50000"/>
                  <a:lumOff val="50000"/>
                </a:schemeClr>
              </a:solidFill>
              <a:latin typeface="Comic Sans MS" pitchFamily="66" charset="0"/>
            </a:endParaRPr>
          </a:p>
          <a:p>
            <a:pPr algn="just"/>
            <a:endParaRPr lang="es-ES" sz="1900" b="1" dirty="0">
              <a:solidFill>
                <a:schemeClr val="tx1">
                  <a:lumMod val="50000"/>
                  <a:lumOff val="50000"/>
                </a:schemeClr>
              </a:solidFill>
              <a:latin typeface="Comic Sans MS" pitchFamily="66" charset="0"/>
            </a:endParaRPr>
          </a:p>
          <a:p>
            <a:pPr algn="just"/>
            <a:r>
              <a:rPr lang="es-ES" sz="1900" b="1" dirty="0">
                <a:solidFill>
                  <a:schemeClr val="tx1">
                    <a:lumMod val="50000"/>
                    <a:lumOff val="50000"/>
                  </a:schemeClr>
                </a:solidFill>
                <a:latin typeface="Comic Sans MS" pitchFamily="66" charset="0"/>
              </a:rPr>
              <a:t>Los principales isótopos radiactivos que contiene el cuerpo humano son el potasio-40, el carbono-14 y el tritio (hidrógeno-3).</a:t>
            </a:r>
          </a:p>
          <a:p>
            <a:pPr eaLnBrk="0" hangingPunct="0"/>
            <a:endParaRPr lang="es-ES" sz="1900" b="1" dirty="0">
              <a:solidFill>
                <a:schemeClr val="bg1"/>
              </a:solidFill>
              <a:latin typeface="Comic Sans MS" pitchFamily="66" charset="0"/>
            </a:endParaRPr>
          </a:p>
        </p:txBody>
      </p:sp>
      <p:grpSp>
        <p:nvGrpSpPr>
          <p:cNvPr id="4187" name="Group 91"/>
          <p:cNvGrpSpPr>
            <a:grpSpLocks/>
          </p:cNvGrpSpPr>
          <p:nvPr/>
        </p:nvGrpSpPr>
        <p:grpSpPr bwMode="auto">
          <a:xfrm>
            <a:off x="4419600" y="1091530"/>
            <a:ext cx="6543670" cy="520700"/>
            <a:chOff x="0" y="0"/>
            <a:chExt cx="2798" cy="328"/>
          </a:xfrm>
        </p:grpSpPr>
        <p:sp>
          <p:nvSpPr>
            <p:cNvPr id="4100" name="Rectangle 4"/>
            <p:cNvSpPr>
              <a:spLocks noChangeArrowheads="1"/>
            </p:cNvSpPr>
            <p:nvPr/>
          </p:nvSpPr>
          <p:spPr bwMode="auto">
            <a:xfrm>
              <a:off x="0" y="0"/>
              <a:ext cx="0" cy="233"/>
            </a:xfrm>
            <a:prstGeom prst="rect">
              <a:avLst/>
            </a:prstGeom>
            <a:noFill/>
            <a:ln w="9525">
              <a:noFill/>
              <a:miter lim="800000"/>
              <a:headEnd/>
              <a:tailEnd/>
            </a:ln>
            <a:effectLst/>
          </p:spPr>
          <p:txBody>
            <a:bodyPr>
              <a:spAutoFit/>
            </a:bodyPr>
            <a:lstStyle/>
            <a:p>
              <a:endParaRPr lang="es-ES"/>
            </a:p>
          </p:txBody>
        </p:sp>
        <p:sp>
          <p:nvSpPr>
            <p:cNvPr id="4101" name="Rectangle 5"/>
            <p:cNvSpPr>
              <a:spLocks noChangeArrowheads="1"/>
            </p:cNvSpPr>
            <p:nvPr/>
          </p:nvSpPr>
          <p:spPr bwMode="auto">
            <a:xfrm>
              <a:off x="224" y="95"/>
              <a:ext cx="2574" cy="233"/>
            </a:xfrm>
            <a:prstGeom prst="rect">
              <a:avLst/>
            </a:prstGeom>
            <a:noFill/>
            <a:ln w="9525">
              <a:noFill/>
              <a:miter lim="800000"/>
              <a:headEnd/>
              <a:tailEnd/>
            </a:ln>
            <a:effectLst/>
          </p:spPr>
          <p:txBody>
            <a:bodyPr anchor="ctr">
              <a:spAutoFit/>
            </a:bodyPr>
            <a:lstStyle/>
            <a:p>
              <a:pPr algn="ctr"/>
              <a:r>
                <a:rPr lang="es-ES" b="1" dirty="0">
                  <a:solidFill>
                    <a:schemeClr val="tx1">
                      <a:lumMod val="50000"/>
                      <a:lumOff val="50000"/>
                    </a:schemeClr>
                  </a:solidFill>
                </a:rPr>
                <a:t>Radiactividad natural en la comida</a:t>
              </a:r>
            </a:p>
          </p:txBody>
        </p:sp>
      </p:grpSp>
      <p:sp>
        <p:nvSpPr>
          <p:cNvPr id="4102" name="Rectangle 6"/>
          <p:cNvSpPr>
            <a:spLocks noChangeArrowheads="1"/>
          </p:cNvSpPr>
          <p:nvPr/>
        </p:nvSpPr>
        <p:spPr bwMode="auto">
          <a:xfrm>
            <a:off x="1527175" y="999455"/>
            <a:ext cx="9144000" cy="369332"/>
          </a:xfrm>
          <a:prstGeom prst="rect">
            <a:avLst/>
          </a:prstGeom>
          <a:noFill/>
          <a:ln w="9525">
            <a:noFill/>
            <a:miter lim="800000"/>
            <a:headEnd/>
            <a:tailEnd/>
          </a:ln>
          <a:effectLst/>
        </p:spPr>
        <p:txBody>
          <a:bodyPr>
            <a:spAutoFit/>
          </a:bodyPr>
          <a:lstStyle/>
          <a:p>
            <a:r>
              <a:rPr lang="es-ES"/>
              <a:t> </a:t>
            </a:r>
          </a:p>
        </p:txBody>
      </p:sp>
      <p:graphicFrame>
        <p:nvGraphicFramePr>
          <p:cNvPr id="4257" name="Group 161"/>
          <p:cNvGraphicFramePr>
            <a:graphicFrameLocks noGrp="1"/>
          </p:cNvGraphicFramePr>
          <p:nvPr>
            <p:extLst>
              <p:ext uri="{D42A27DB-BD31-4B8C-83A1-F6EECF244321}">
                <p14:modId xmlns:p14="http://schemas.microsoft.com/office/powerpoint/2010/main" val="672126024"/>
              </p:ext>
            </p:extLst>
          </p:nvPr>
        </p:nvGraphicFramePr>
        <p:xfrm>
          <a:off x="7282261" y="1789300"/>
          <a:ext cx="1482572" cy="4069245"/>
        </p:xfrm>
        <a:graphic>
          <a:graphicData uri="http://schemas.openxmlformats.org/drawingml/2006/table">
            <a:tbl>
              <a:tblPr/>
              <a:tblGrid>
                <a:gridCol w="1482572">
                  <a:extLst>
                    <a:ext uri="{9D8B030D-6E8A-4147-A177-3AD203B41FA5}">
                      <a16:colId xmlns:a16="http://schemas.microsoft.com/office/drawing/2014/main" val="20000"/>
                    </a:ext>
                  </a:extLst>
                </a:gridCol>
              </a:tblGrid>
              <a:tr h="72712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bg1"/>
                          </a:solidFill>
                          <a:effectLst/>
                          <a:latin typeface="Times New Roman" pitchFamily="18" charset="0"/>
                        </a:rPr>
                        <a:t>Comida</a:t>
                      </a:r>
                      <a:endParaRPr kumimoji="0" lang="es-ES" sz="2000" b="0" i="0" u="none" strike="noStrike" cap="none" normalizeH="0" baseline="0" dirty="0">
                        <a:ln>
                          <a:noFill/>
                        </a:ln>
                        <a:solidFill>
                          <a:schemeClr val="bg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99"/>
                    </a:solidFill>
                  </a:tcPr>
                </a:tc>
                <a:extLst>
                  <a:ext uri="{0D108BD9-81ED-4DB2-BD59-A6C34878D82A}">
                    <a16:rowId xmlns:a16="http://schemas.microsoft.com/office/drawing/2014/main" val="10000"/>
                  </a:ext>
                </a:extLst>
              </a:tr>
              <a:tr h="41098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0" i="0" u="none" strike="noStrike" cap="none" normalizeH="0" baseline="0" dirty="0">
                          <a:ln>
                            <a:noFill/>
                          </a:ln>
                          <a:solidFill>
                            <a:schemeClr val="bg1"/>
                          </a:solidFill>
                          <a:effectLst/>
                          <a:latin typeface="Times New Roman" pitchFamily="18" charset="0"/>
                        </a:rPr>
                        <a:t>Plátano</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1"/>
                  </a:ext>
                </a:extLst>
              </a:tr>
              <a:tr h="38170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2000" b="0" i="0" u="none" strike="noStrike" cap="none" normalizeH="0" baseline="0" dirty="0">
                          <a:ln>
                            <a:noFill/>
                          </a:ln>
                          <a:solidFill>
                            <a:schemeClr val="bg1"/>
                          </a:solidFill>
                          <a:effectLst/>
                          <a:latin typeface="Times New Roman" pitchFamily="18" charset="0"/>
                        </a:rPr>
                        <a:t>Nueces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2"/>
                  </a:ext>
                </a:extLst>
              </a:tr>
              <a:tr h="42164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2000" b="0" i="0" u="none" strike="noStrike" cap="none" normalizeH="0" baseline="0" dirty="0">
                          <a:ln>
                            <a:noFill/>
                          </a:ln>
                          <a:solidFill>
                            <a:schemeClr val="bg1"/>
                          </a:solidFill>
                          <a:effectLst/>
                          <a:latin typeface="Times New Roman" pitchFamily="18" charset="0"/>
                        </a:rPr>
                        <a:t>Zanahorias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3"/>
                  </a:ext>
                </a:extLst>
              </a:tr>
              <a:tr h="4109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2000" b="0" i="0" u="none" strike="noStrike" cap="none" normalizeH="0" baseline="0" dirty="0">
                          <a:ln>
                            <a:noFill/>
                          </a:ln>
                          <a:solidFill>
                            <a:schemeClr val="bg1"/>
                          </a:solidFill>
                          <a:effectLst/>
                          <a:latin typeface="Times New Roman" pitchFamily="18" charset="0"/>
                        </a:rPr>
                        <a:t>Patatas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4"/>
                  </a:ext>
                </a:extLst>
              </a:tr>
              <a:tr h="4109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2000" b="0" i="0" u="none" strike="noStrike" cap="none" normalizeH="0" baseline="0" dirty="0">
                          <a:ln>
                            <a:noFill/>
                          </a:ln>
                          <a:solidFill>
                            <a:schemeClr val="bg1"/>
                          </a:solidFill>
                          <a:effectLst/>
                          <a:latin typeface="Times New Roman" pitchFamily="18" charset="0"/>
                        </a:rPr>
                        <a:t>Cerveza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5"/>
                  </a:ext>
                </a:extLst>
              </a:tr>
              <a:tr h="4232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2000" b="0" i="0" u="none" strike="noStrike" cap="none" normalizeH="0" baseline="0" dirty="0">
                          <a:ln>
                            <a:noFill/>
                          </a:ln>
                          <a:solidFill>
                            <a:schemeClr val="bg1"/>
                          </a:solidFill>
                          <a:effectLst/>
                          <a:latin typeface="Times New Roman" pitchFamily="18" charset="0"/>
                        </a:rPr>
                        <a:t>Carne Roja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6"/>
                  </a:ext>
                </a:extLst>
              </a:tr>
              <a:tr h="4109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2000" b="0" i="0" u="none" strike="noStrike" cap="none" normalizeH="0" baseline="0" dirty="0">
                          <a:ln>
                            <a:noFill/>
                          </a:ln>
                          <a:solidFill>
                            <a:schemeClr val="bg1"/>
                          </a:solidFill>
                          <a:effectLst/>
                          <a:latin typeface="Times New Roman" pitchFamily="18" charset="0"/>
                        </a:rPr>
                        <a:t>Limón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7"/>
                  </a:ext>
                </a:extLst>
              </a:tr>
              <a:tr h="45705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2000" b="0" i="0" u="none" strike="noStrike" cap="none" normalizeH="0" baseline="0" dirty="0">
                          <a:ln>
                            <a:noFill/>
                          </a:ln>
                          <a:solidFill>
                            <a:schemeClr val="bg1"/>
                          </a:solidFill>
                          <a:effectLst/>
                          <a:latin typeface="Times New Roman" pitchFamily="18" charset="0"/>
                        </a:rPr>
                        <a:t>Agua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8"/>
                  </a:ext>
                </a:extLst>
              </a:tr>
            </a:tbl>
          </a:graphicData>
        </a:graphic>
      </p:graphicFrame>
      <p:sp>
        <p:nvSpPr>
          <p:cNvPr id="9" name="8 Rectángulo"/>
          <p:cNvSpPr/>
          <p:nvPr/>
        </p:nvSpPr>
        <p:spPr>
          <a:xfrm>
            <a:off x="1775520" y="188641"/>
            <a:ext cx="8712968" cy="64633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3600" b="1" dirty="0">
                <a:ln w="11430"/>
                <a:solidFill>
                  <a:schemeClr val="tx1">
                    <a:lumMod val="50000"/>
                    <a:lumOff val="50000"/>
                  </a:schemeClr>
                </a:solidFill>
                <a:effectLst>
                  <a:outerShdw blurRad="50800" dist="39000" dir="5460000" algn="tl">
                    <a:srgbClr val="000000">
                      <a:alpha val="38000"/>
                    </a:srgbClr>
                  </a:outerShdw>
                </a:effectLst>
              </a:rPr>
              <a:t>RADIACTIVIDAD INTERNA</a:t>
            </a:r>
          </a:p>
        </p:txBody>
      </p:sp>
    </p:spTree>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spd="slow" advClick="0" advTm="2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FF193672-91B0-4D5B-95B9-B830982312D9}"/>
              </a:ext>
            </a:extLst>
          </p:cNvPr>
          <p:cNvSpPr>
            <a:spLocks noGrp="1"/>
          </p:cNvSpPr>
          <p:nvPr>
            <p:ph idx="1"/>
          </p:nvPr>
        </p:nvSpPr>
        <p:spPr>
          <a:xfrm>
            <a:off x="1251678" y="319597"/>
            <a:ext cx="10178322" cy="5559996"/>
          </a:xfrm>
        </p:spPr>
        <p:txBody>
          <a:bodyPr/>
          <a:lstStyle/>
          <a:p>
            <a:r>
              <a:rPr lang="es-CL" b="1" u="sng" dirty="0"/>
              <a:t>REACTIVIDAD ARTIFICIAL</a:t>
            </a:r>
            <a:r>
              <a:rPr lang="es-CL" dirty="0"/>
              <a:t>: núcleos que han alcanzado la inestabilidad mediante el bombardeo con partículas.</a:t>
            </a:r>
          </a:p>
          <a:p>
            <a:r>
              <a:rPr lang="es-CL" dirty="0"/>
              <a:t>EJEMPLOS</a:t>
            </a:r>
          </a:p>
          <a:p>
            <a:r>
              <a:rPr lang="es-CL" dirty="0"/>
              <a:t>Preparación de algunos elementos en forma artificial.</a:t>
            </a:r>
          </a:p>
          <a:p>
            <a:endParaRPr lang="es-CL" dirty="0"/>
          </a:p>
          <a:p>
            <a:endParaRPr lang="es-CL" dirty="0"/>
          </a:p>
          <a:p>
            <a:endParaRPr lang="es-CL" dirty="0"/>
          </a:p>
          <a:p>
            <a:r>
              <a:rPr lang="es-CL" dirty="0"/>
              <a:t>Preparación de Co-60, utilizado en la radioterapia de tumores malignos en seres humanos.</a:t>
            </a:r>
          </a:p>
          <a:p>
            <a:endParaRPr lang="es-CL" dirty="0"/>
          </a:p>
          <a:p>
            <a:endParaRPr lang="es-CL" dirty="0"/>
          </a:p>
          <a:p>
            <a:endParaRPr lang="es-CL" dirty="0"/>
          </a:p>
          <a:p>
            <a:r>
              <a:rPr lang="es-CL" dirty="0"/>
              <a:t>Sintetizar elementos con Z&gt; 90, llamados </a:t>
            </a:r>
            <a:r>
              <a:rPr lang="es-CL" dirty="0" err="1"/>
              <a:t>transuránidos</a:t>
            </a:r>
            <a:r>
              <a:rPr lang="es-CL" dirty="0"/>
              <a:t>.</a:t>
            </a:r>
          </a:p>
          <a:p>
            <a:endParaRPr lang="es-CL" dirty="0"/>
          </a:p>
          <a:p>
            <a:endParaRPr lang="es-CL" dirty="0"/>
          </a:p>
        </p:txBody>
      </p:sp>
      <p:pic>
        <p:nvPicPr>
          <p:cNvPr id="5" name="Imagen 4">
            <a:extLst>
              <a:ext uri="{FF2B5EF4-FFF2-40B4-BE49-F238E27FC236}">
                <a16:creationId xmlns:a16="http://schemas.microsoft.com/office/drawing/2014/main" id="{8397CBA4-A724-4A19-9473-29A34430F2C6}"/>
              </a:ext>
            </a:extLst>
          </p:cNvPr>
          <p:cNvPicPr>
            <a:picLocks noChangeAspect="1"/>
          </p:cNvPicPr>
          <p:nvPr/>
        </p:nvPicPr>
        <p:blipFill>
          <a:blip r:embed="rId2"/>
          <a:stretch>
            <a:fillRect/>
          </a:stretch>
        </p:blipFill>
        <p:spPr>
          <a:xfrm>
            <a:off x="7150824" y="1573336"/>
            <a:ext cx="2790825" cy="1704975"/>
          </a:xfrm>
          <a:prstGeom prst="rect">
            <a:avLst/>
          </a:prstGeom>
        </p:spPr>
      </p:pic>
      <p:pic>
        <p:nvPicPr>
          <p:cNvPr id="7" name="Imagen 6">
            <a:extLst>
              <a:ext uri="{FF2B5EF4-FFF2-40B4-BE49-F238E27FC236}">
                <a16:creationId xmlns:a16="http://schemas.microsoft.com/office/drawing/2014/main" id="{BC3371EB-4E56-48F3-83CC-96535B5E577D}"/>
              </a:ext>
            </a:extLst>
          </p:cNvPr>
          <p:cNvPicPr>
            <a:picLocks noChangeAspect="1"/>
          </p:cNvPicPr>
          <p:nvPr/>
        </p:nvPicPr>
        <p:blipFill>
          <a:blip r:embed="rId3"/>
          <a:stretch>
            <a:fillRect/>
          </a:stretch>
        </p:blipFill>
        <p:spPr>
          <a:xfrm>
            <a:off x="8091487" y="3722564"/>
            <a:ext cx="2657475" cy="1562100"/>
          </a:xfrm>
          <a:prstGeom prst="rect">
            <a:avLst/>
          </a:prstGeom>
        </p:spPr>
      </p:pic>
    </p:spTree>
    <p:extLst>
      <p:ext uri="{BB962C8B-B14F-4D97-AF65-F5344CB8AC3E}">
        <p14:creationId xmlns:p14="http://schemas.microsoft.com/office/powerpoint/2010/main" val="1161651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940119-127D-4AEA-B273-865CEBAC8B62}"/>
              </a:ext>
            </a:extLst>
          </p:cNvPr>
          <p:cNvSpPr>
            <a:spLocks noGrp="1"/>
          </p:cNvSpPr>
          <p:nvPr>
            <p:ph type="title"/>
          </p:nvPr>
        </p:nvSpPr>
        <p:spPr/>
        <p:txBody>
          <a:bodyPr/>
          <a:lstStyle/>
          <a:p>
            <a:r>
              <a:rPr lang="es-CL" dirty="0"/>
              <a:t>Tiempo de vida de media</a:t>
            </a:r>
          </a:p>
        </p:txBody>
      </p:sp>
      <p:sp>
        <p:nvSpPr>
          <p:cNvPr id="3" name="Marcador de contenido 2">
            <a:extLst>
              <a:ext uri="{FF2B5EF4-FFF2-40B4-BE49-F238E27FC236}">
                <a16:creationId xmlns:a16="http://schemas.microsoft.com/office/drawing/2014/main" id="{7AB2919F-DB7B-4345-832E-E0007B75C661}"/>
              </a:ext>
            </a:extLst>
          </p:cNvPr>
          <p:cNvSpPr>
            <a:spLocks noGrp="1"/>
          </p:cNvSpPr>
          <p:nvPr>
            <p:ph idx="1"/>
          </p:nvPr>
        </p:nvSpPr>
        <p:spPr>
          <a:xfrm>
            <a:off x="1251678" y="1260629"/>
            <a:ext cx="10178322" cy="4618963"/>
          </a:xfrm>
        </p:spPr>
        <p:txBody>
          <a:bodyPr/>
          <a:lstStyle/>
          <a:p>
            <a:r>
              <a:rPr lang="es-CL" dirty="0"/>
              <a:t>La vida media de un elemento radiactivo es el tiempo requerido para la desintegración de la mitad de los átomos en una muestra de ese elemento.</a:t>
            </a:r>
          </a:p>
          <a:p>
            <a:r>
              <a:rPr lang="es-CL" dirty="0"/>
              <a:t>Ejemplo:</a:t>
            </a:r>
          </a:p>
          <a:p>
            <a:r>
              <a:rPr lang="es-CL" baseline="30000" dirty="0"/>
              <a:t>238</a:t>
            </a:r>
            <a:r>
              <a:rPr lang="es-CL" dirty="0"/>
              <a:t> </a:t>
            </a:r>
            <a:r>
              <a:rPr lang="es-CL" baseline="-25000" dirty="0"/>
              <a:t>92</a:t>
            </a:r>
            <a:r>
              <a:rPr lang="es-CL" dirty="0"/>
              <a:t>U es de 4,5 miles de millones de años</a:t>
            </a:r>
          </a:p>
          <a:p>
            <a:r>
              <a:rPr lang="es-CL" baseline="30000" dirty="0"/>
              <a:t>257</a:t>
            </a:r>
            <a:r>
              <a:rPr lang="es-CL" dirty="0"/>
              <a:t> </a:t>
            </a:r>
            <a:r>
              <a:rPr lang="es-CL" baseline="-25000" dirty="0"/>
              <a:t>103</a:t>
            </a:r>
            <a:r>
              <a:rPr lang="es-CL" dirty="0"/>
              <a:t>Lr es de 8 segundos.</a:t>
            </a:r>
          </a:p>
        </p:txBody>
      </p:sp>
      <p:pic>
        <p:nvPicPr>
          <p:cNvPr id="5" name="Imagen 4">
            <a:extLst>
              <a:ext uri="{FF2B5EF4-FFF2-40B4-BE49-F238E27FC236}">
                <a16:creationId xmlns:a16="http://schemas.microsoft.com/office/drawing/2014/main" id="{D6CAC2D6-B727-4660-8816-BBA44D570385}"/>
              </a:ext>
            </a:extLst>
          </p:cNvPr>
          <p:cNvPicPr>
            <a:picLocks noChangeAspect="1"/>
          </p:cNvPicPr>
          <p:nvPr/>
        </p:nvPicPr>
        <p:blipFill>
          <a:blip r:embed="rId2"/>
          <a:stretch>
            <a:fillRect/>
          </a:stretch>
        </p:blipFill>
        <p:spPr>
          <a:xfrm>
            <a:off x="5505820" y="3328836"/>
            <a:ext cx="2476500" cy="3429000"/>
          </a:xfrm>
          <a:prstGeom prst="rect">
            <a:avLst/>
          </a:prstGeom>
        </p:spPr>
      </p:pic>
    </p:spTree>
    <p:extLst>
      <p:ext uri="{BB962C8B-B14F-4D97-AF65-F5344CB8AC3E}">
        <p14:creationId xmlns:p14="http://schemas.microsoft.com/office/powerpoint/2010/main" val="7326651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718A916B-DDB0-43A1-AD4E-58CF046AB16B}"/>
              </a:ext>
            </a:extLst>
          </p:cNvPr>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43" name="Rectangle 3">
            <a:extLst>
              <a:ext uri="{FF2B5EF4-FFF2-40B4-BE49-F238E27FC236}">
                <a16:creationId xmlns:a16="http://schemas.microsoft.com/office/drawing/2014/main" id="{5A77DBB2-BB32-4EC3-957B-DA65D7F4D77C}"/>
              </a:ext>
            </a:extLst>
          </p:cNvPr>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44" name="Oval 4">
            <a:extLst>
              <a:ext uri="{FF2B5EF4-FFF2-40B4-BE49-F238E27FC236}">
                <a16:creationId xmlns:a16="http://schemas.microsoft.com/office/drawing/2014/main" id="{9800EB99-DF51-4DC0-9CA7-652CAD3E8609}"/>
              </a:ext>
            </a:extLst>
          </p:cNvPr>
          <p:cNvSpPr>
            <a:spLocks noChangeArrowheads="1"/>
          </p:cNvSpPr>
          <p:nvPr/>
        </p:nvSpPr>
        <p:spPr bwMode="auto">
          <a:xfrm>
            <a:off x="4287838" y="920751"/>
            <a:ext cx="514350" cy="531813"/>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45" name="Oval 5">
            <a:extLst>
              <a:ext uri="{FF2B5EF4-FFF2-40B4-BE49-F238E27FC236}">
                <a16:creationId xmlns:a16="http://schemas.microsoft.com/office/drawing/2014/main" id="{A7009726-84FB-493C-AD9D-8E13F3E3C00A}"/>
              </a:ext>
            </a:extLst>
          </p:cNvPr>
          <p:cNvSpPr>
            <a:spLocks noChangeArrowheads="1"/>
          </p:cNvSpPr>
          <p:nvPr/>
        </p:nvSpPr>
        <p:spPr bwMode="auto">
          <a:xfrm>
            <a:off x="4287838" y="1755775"/>
            <a:ext cx="514350" cy="533400"/>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46" name="Rectangle 6">
            <a:extLst>
              <a:ext uri="{FF2B5EF4-FFF2-40B4-BE49-F238E27FC236}">
                <a16:creationId xmlns:a16="http://schemas.microsoft.com/office/drawing/2014/main" id="{44F2D533-E828-48BE-96FF-57676DA0591D}"/>
              </a:ext>
            </a:extLst>
          </p:cNvPr>
          <p:cNvSpPr>
            <a:spLocks noChangeArrowheads="1"/>
          </p:cNvSpPr>
          <p:nvPr/>
        </p:nvSpPr>
        <p:spPr bwMode="auto">
          <a:xfrm>
            <a:off x="4303713" y="944563"/>
            <a:ext cx="476250"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226</a:t>
            </a:r>
          </a:p>
          <a:p>
            <a:pPr algn="ctr">
              <a:lnSpc>
                <a:spcPct val="80000"/>
              </a:lnSpc>
            </a:pPr>
            <a:r>
              <a:rPr lang="es-ES_tradnl" altLang="es-ES" sz="1200">
                <a:latin typeface="Times New Roman" panose="02020603050405020304" pitchFamily="18" charset="0"/>
              </a:rPr>
              <a:t>Ra</a:t>
            </a:r>
          </a:p>
          <a:p>
            <a:pPr algn="ctr">
              <a:lnSpc>
                <a:spcPct val="80000"/>
              </a:lnSpc>
            </a:pPr>
            <a:r>
              <a:rPr lang="es-ES_tradnl" altLang="es-ES" sz="1200">
                <a:latin typeface="Times New Roman" panose="02020603050405020304" pitchFamily="18" charset="0"/>
              </a:rPr>
              <a:t>88</a:t>
            </a:r>
          </a:p>
        </p:txBody>
      </p:sp>
      <p:sp>
        <p:nvSpPr>
          <p:cNvPr id="35847" name="Rectangle 7">
            <a:extLst>
              <a:ext uri="{FF2B5EF4-FFF2-40B4-BE49-F238E27FC236}">
                <a16:creationId xmlns:a16="http://schemas.microsoft.com/office/drawing/2014/main" id="{BEC118D0-BD51-47CF-AFB2-1C7D9AF081E9}"/>
              </a:ext>
            </a:extLst>
          </p:cNvPr>
          <p:cNvSpPr>
            <a:spLocks noChangeArrowheads="1"/>
          </p:cNvSpPr>
          <p:nvPr/>
        </p:nvSpPr>
        <p:spPr bwMode="auto">
          <a:xfrm>
            <a:off x="4303713" y="1787525"/>
            <a:ext cx="476250"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222</a:t>
            </a:r>
          </a:p>
          <a:p>
            <a:pPr algn="ctr">
              <a:lnSpc>
                <a:spcPct val="80000"/>
              </a:lnSpc>
            </a:pPr>
            <a:r>
              <a:rPr lang="es-ES_tradnl" altLang="es-ES" sz="1200">
                <a:latin typeface="Times New Roman" panose="02020603050405020304" pitchFamily="18" charset="0"/>
              </a:rPr>
              <a:t>Rn</a:t>
            </a:r>
          </a:p>
          <a:p>
            <a:pPr algn="ctr">
              <a:lnSpc>
                <a:spcPct val="80000"/>
              </a:lnSpc>
            </a:pPr>
            <a:r>
              <a:rPr lang="es-ES_tradnl" altLang="es-ES" sz="1200">
                <a:latin typeface="Times New Roman" panose="02020603050405020304" pitchFamily="18" charset="0"/>
              </a:rPr>
              <a:t>86</a:t>
            </a:r>
          </a:p>
        </p:txBody>
      </p:sp>
      <p:sp>
        <p:nvSpPr>
          <p:cNvPr id="35848" name="Oval 8">
            <a:extLst>
              <a:ext uri="{FF2B5EF4-FFF2-40B4-BE49-F238E27FC236}">
                <a16:creationId xmlns:a16="http://schemas.microsoft.com/office/drawing/2014/main" id="{DC28A906-4F2F-4D26-989E-8E59234DB35B}"/>
              </a:ext>
            </a:extLst>
          </p:cNvPr>
          <p:cNvSpPr>
            <a:spLocks noChangeArrowheads="1"/>
          </p:cNvSpPr>
          <p:nvPr/>
        </p:nvSpPr>
        <p:spPr bwMode="auto">
          <a:xfrm>
            <a:off x="4271963" y="2536825"/>
            <a:ext cx="514350" cy="534988"/>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49" name="Rectangle 9">
            <a:extLst>
              <a:ext uri="{FF2B5EF4-FFF2-40B4-BE49-F238E27FC236}">
                <a16:creationId xmlns:a16="http://schemas.microsoft.com/office/drawing/2014/main" id="{8FA233A3-C15E-4EA6-A06E-705002B13C62}"/>
              </a:ext>
            </a:extLst>
          </p:cNvPr>
          <p:cNvSpPr>
            <a:spLocks noChangeArrowheads="1"/>
          </p:cNvSpPr>
          <p:nvPr/>
        </p:nvSpPr>
        <p:spPr bwMode="auto">
          <a:xfrm>
            <a:off x="4286251" y="2579688"/>
            <a:ext cx="474663"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218</a:t>
            </a:r>
          </a:p>
          <a:p>
            <a:pPr algn="ctr">
              <a:lnSpc>
                <a:spcPct val="80000"/>
              </a:lnSpc>
            </a:pPr>
            <a:r>
              <a:rPr lang="es-ES_tradnl" altLang="es-ES" sz="1200">
                <a:latin typeface="Times New Roman" panose="02020603050405020304" pitchFamily="18" charset="0"/>
              </a:rPr>
              <a:t>Po</a:t>
            </a:r>
          </a:p>
          <a:p>
            <a:pPr algn="ctr">
              <a:lnSpc>
                <a:spcPct val="80000"/>
              </a:lnSpc>
            </a:pPr>
            <a:r>
              <a:rPr lang="es-ES_tradnl" altLang="es-ES" sz="1200">
                <a:latin typeface="Times New Roman" panose="02020603050405020304" pitchFamily="18" charset="0"/>
              </a:rPr>
              <a:t>84</a:t>
            </a:r>
          </a:p>
        </p:txBody>
      </p:sp>
      <p:sp>
        <p:nvSpPr>
          <p:cNvPr id="35850" name="Oval 10">
            <a:extLst>
              <a:ext uri="{FF2B5EF4-FFF2-40B4-BE49-F238E27FC236}">
                <a16:creationId xmlns:a16="http://schemas.microsoft.com/office/drawing/2014/main" id="{83C5B18B-4C7B-43E5-A9DE-BAE2124086BB}"/>
              </a:ext>
            </a:extLst>
          </p:cNvPr>
          <p:cNvSpPr>
            <a:spLocks noChangeArrowheads="1"/>
          </p:cNvSpPr>
          <p:nvPr/>
        </p:nvSpPr>
        <p:spPr bwMode="auto">
          <a:xfrm>
            <a:off x="2874963" y="3046413"/>
            <a:ext cx="514350" cy="531812"/>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51" name="Rectangle 11">
            <a:extLst>
              <a:ext uri="{FF2B5EF4-FFF2-40B4-BE49-F238E27FC236}">
                <a16:creationId xmlns:a16="http://schemas.microsoft.com/office/drawing/2014/main" id="{B97DF35F-22D3-4283-9496-72F39A2FC890}"/>
              </a:ext>
            </a:extLst>
          </p:cNvPr>
          <p:cNvSpPr>
            <a:spLocks noChangeArrowheads="1"/>
          </p:cNvSpPr>
          <p:nvPr/>
        </p:nvSpPr>
        <p:spPr bwMode="auto">
          <a:xfrm>
            <a:off x="2900364" y="3079750"/>
            <a:ext cx="471487"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214</a:t>
            </a:r>
          </a:p>
          <a:p>
            <a:pPr algn="ctr">
              <a:lnSpc>
                <a:spcPct val="80000"/>
              </a:lnSpc>
            </a:pPr>
            <a:r>
              <a:rPr lang="es-ES_tradnl" altLang="es-ES" sz="1200">
                <a:latin typeface="Times New Roman" panose="02020603050405020304" pitchFamily="18" charset="0"/>
              </a:rPr>
              <a:t>Pb</a:t>
            </a:r>
          </a:p>
          <a:p>
            <a:pPr algn="ctr">
              <a:lnSpc>
                <a:spcPct val="80000"/>
              </a:lnSpc>
            </a:pPr>
            <a:r>
              <a:rPr lang="es-ES_tradnl" altLang="es-ES" sz="1200">
                <a:latin typeface="Times New Roman" panose="02020603050405020304" pitchFamily="18" charset="0"/>
              </a:rPr>
              <a:t>82</a:t>
            </a:r>
          </a:p>
        </p:txBody>
      </p:sp>
      <p:sp>
        <p:nvSpPr>
          <p:cNvPr id="35852" name="Oval 12">
            <a:extLst>
              <a:ext uri="{FF2B5EF4-FFF2-40B4-BE49-F238E27FC236}">
                <a16:creationId xmlns:a16="http://schemas.microsoft.com/office/drawing/2014/main" id="{48501E30-3D64-4BCB-A4DF-0BA3965030D3}"/>
              </a:ext>
            </a:extLst>
          </p:cNvPr>
          <p:cNvSpPr>
            <a:spLocks noChangeArrowheads="1"/>
          </p:cNvSpPr>
          <p:nvPr/>
        </p:nvSpPr>
        <p:spPr bwMode="auto">
          <a:xfrm>
            <a:off x="2865438" y="3856038"/>
            <a:ext cx="514350" cy="533400"/>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53" name="Oval 13">
            <a:extLst>
              <a:ext uri="{FF2B5EF4-FFF2-40B4-BE49-F238E27FC236}">
                <a16:creationId xmlns:a16="http://schemas.microsoft.com/office/drawing/2014/main" id="{B2021ABB-3810-4B2E-A3BB-31576743EE87}"/>
              </a:ext>
            </a:extLst>
          </p:cNvPr>
          <p:cNvSpPr>
            <a:spLocks noChangeArrowheads="1"/>
          </p:cNvSpPr>
          <p:nvPr/>
        </p:nvSpPr>
        <p:spPr bwMode="auto">
          <a:xfrm>
            <a:off x="5684839" y="5376863"/>
            <a:ext cx="517525" cy="531812"/>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54" name="Oval 14">
            <a:extLst>
              <a:ext uri="{FF2B5EF4-FFF2-40B4-BE49-F238E27FC236}">
                <a16:creationId xmlns:a16="http://schemas.microsoft.com/office/drawing/2014/main" id="{FE94C5E2-FF1F-48BA-85D2-332B5AB49919}"/>
              </a:ext>
            </a:extLst>
          </p:cNvPr>
          <p:cNvSpPr>
            <a:spLocks noChangeArrowheads="1"/>
          </p:cNvSpPr>
          <p:nvPr/>
        </p:nvSpPr>
        <p:spPr bwMode="auto">
          <a:xfrm>
            <a:off x="4279900" y="3425826"/>
            <a:ext cx="514350" cy="531813"/>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55" name="Oval 15">
            <a:extLst>
              <a:ext uri="{FF2B5EF4-FFF2-40B4-BE49-F238E27FC236}">
                <a16:creationId xmlns:a16="http://schemas.microsoft.com/office/drawing/2014/main" id="{5B852848-39DD-4831-95DD-47E47C000D89}"/>
              </a:ext>
            </a:extLst>
          </p:cNvPr>
          <p:cNvSpPr>
            <a:spLocks noChangeArrowheads="1"/>
          </p:cNvSpPr>
          <p:nvPr/>
        </p:nvSpPr>
        <p:spPr bwMode="auto">
          <a:xfrm>
            <a:off x="5710239" y="3065463"/>
            <a:ext cx="517525" cy="531812"/>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56" name="Rectangle 16">
            <a:extLst>
              <a:ext uri="{FF2B5EF4-FFF2-40B4-BE49-F238E27FC236}">
                <a16:creationId xmlns:a16="http://schemas.microsoft.com/office/drawing/2014/main" id="{6EFE784B-DAD5-4696-9A34-F5FAEF4218B3}"/>
              </a:ext>
            </a:extLst>
          </p:cNvPr>
          <p:cNvSpPr>
            <a:spLocks noChangeArrowheads="1"/>
          </p:cNvSpPr>
          <p:nvPr/>
        </p:nvSpPr>
        <p:spPr bwMode="auto">
          <a:xfrm>
            <a:off x="5735638" y="3106738"/>
            <a:ext cx="476250"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218</a:t>
            </a:r>
          </a:p>
          <a:p>
            <a:pPr algn="ctr">
              <a:lnSpc>
                <a:spcPct val="80000"/>
              </a:lnSpc>
            </a:pPr>
            <a:r>
              <a:rPr lang="es-ES_tradnl" altLang="es-ES" sz="1200">
                <a:latin typeface="Times New Roman" panose="02020603050405020304" pitchFamily="18" charset="0"/>
              </a:rPr>
              <a:t>At</a:t>
            </a:r>
          </a:p>
          <a:p>
            <a:pPr algn="ctr">
              <a:lnSpc>
                <a:spcPct val="80000"/>
              </a:lnSpc>
            </a:pPr>
            <a:r>
              <a:rPr lang="es-ES_tradnl" altLang="es-ES" sz="1200">
                <a:latin typeface="Times New Roman" panose="02020603050405020304" pitchFamily="18" charset="0"/>
              </a:rPr>
              <a:t>85</a:t>
            </a:r>
          </a:p>
        </p:txBody>
      </p:sp>
      <p:sp>
        <p:nvSpPr>
          <p:cNvPr id="35857" name="Rectangle 17">
            <a:extLst>
              <a:ext uri="{FF2B5EF4-FFF2-40B4-BE49-F238E27FC236}">
                <a16:creationId xmlns:a16="http://schemas.microsoft.com/office/drawing/2014/main" id="{90E89A2C-D088-4180-9FE9-C61DBD6B1760}"/>
              </a:ext>
            </a:extLst>
          </p:cNvPr>
          <p:cNvSpPr>
            <a:spLocks noChangeArrowheads="1"/>
          </p:cNvSpPr>
          <p:nvPr/>
        </p:nvSpPr>
        <p:spPr bwMode="auto">
          <a:xfrm>
            <a:off x="4303713" y="3457575"/>
            <a:ext cx="476250"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214</a:t>
            </a:r>
          </a:p>
          <a:p>
            <a:pPr algn="ctr">
              <a:lnSpc>
                <a:spcPct val="80000"/>
              </a:lnSpc>
            </a:pPr>
            <a:r>
              <a:rPr lang="es-ES_tradnl" altLang="es-ES" sz="1200">
                <a:latin typeface="Times New Roman" panose="02020603050405020304" pitchFamily="18" charset="0"/>
              </a:rPr>
              <a:t>Bi</a:t>
            </a:r>
          </a:p>
          <a:p>
            <a:pPr algn="ctr">
              <a:lnSpc>
                <a:spcPct val="80000"/>
              </a:lnSpc>
            </a:pPr>
            <a:r>
              <a:rPr lang="es-ES_tradnl" altLang="es-ES" sz="1200">
                <a:latin typeface="Times New Roman" panose="02020603050405020304" pitchFamily="18" charset="0"/>
              </a:rPr>
              <a:t>83</a:t>
            </a:r>
          </a:p>
        </p:txBody>
      </p:sp>
      <p:sp>
        <p:nvSpPr>
          <p:cNvPr id="35858" name="Rectangle 18">
            <a:extLst>
              <a:ext uri="{FF2B5EF4-FFF2-40B4-BE49-F238E27FC236}">
                <a16:creationId xmlns:a16="http://schemas.microsoft.com/office/drawing/2014/main" id="{8DB4BDF9-8BC0-4C23-9249-391C39A07756}"/>
              </a:ext>
            </a:extLst>
          </p:cNvPr>
          <p:cNvSpPr>
            <a:spLocks noChangeArrowheads="1"/>
          </p:cNvSpPr>
          <p:nvPr/>
        </p:nvSpPr>
        <p:spPr bwMode="auto">
          <a:xfrm>
            <a:off x="2881313" y="3897313"/>
            <a:ext cx="476250"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214</a:t>
            </a:r>
          </a:p>
          <a:p>
            <a:pPr algn="ctr">
              <a:lnSpc>
                <a:spcPct val="80000"/>
              </a:lnSpc>
            </a:pPr>
            <a:r>
              <a:rPr lang="es-ES_tradnl" altLang="es-ES" sz="1200">
                <a:latin typeface="Times New Roman" panose="02020603050405020304" pitchFamily="18" charset="0"/>
              </a:rPr>
              <a:t>Po</a:t>
            </a:r>
          </a:p>
          <a:p>
            <a:pPr algn="ctr">
              <a:lnSpc>
                <a:spcPct val="80000"/>
              </a:lnSpc>
            </a:pPr>
            <a:r>
              <a:rPr lang="es-ES_tradnl" altLang="es-ES" sz="1200">
                <a:latin typeface="Times New Roman" panose="02020603050405020304" pitchFamily="18" charset="0"/>
              </a:rPr>
              <a:t>83</a:t>
            </a:r>
          </a:p>
        </p:txBody>
      </p:sp>
      <p:sp>
        <p:nvSpPr>
          <p:cNvPr id="35859" name="Oval 19">
            <a:extLst>
              <a:ext uri="{FF2B5EF4-FFF2-40B4-BE49-F238E27FC236}">
                <a16:creationId xmlns:a16="http://schemas.microsoft.com/office/drawing/2014/main" id="{BEC10FD1-CCEE-408C-B37F-2FD14CDECB3F}"/>
              </a:ext>
            </a:extLst>
          </p:cNvPr>
          <p:cNvSpPr>
            <a:spLocks noChangeArrowheads="1"/>
          </p:cNvSpPr>
          <p:nvPr/>
        </p:nvSpPr>
        <p:spPr bwMode="auto">
          <a:xfrm>
            <a:off x="4252913" y="5710238"/>
            <a:ext cx="514350" cy="531812"/>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60" name="Oval 20">
            <a:extLst>
              <a:ext uri="{FF2B5EF4-FFF2-40B4-BE49-F238E27FC236}">
                <a16:creationId xmlns:a16="http://schemas.microsoft.com/office/drawing/2014/main" id="{EA48DCCC-10AB-4BA8-83FB-AF7A8EBDA2B9}"/>
              </a:ext>
            </a:extLst>
          </p:cNvPr>
          <p:cNvSpPr>
            <a:spLocks noChangeArrowheads="1"/>
          </p:cNvSpPr>
          <p:nvPr/>
        </p:nvSpPr>
        <p:spPr bwMode="auto">
          <a:xfrm>
            <a:off x="2857501" y="5367338"/>
            <a:ext cx="512763" cy="531812"/>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61" name="Oval 21">
            <a:extLst>
              <a:ext uri="{FF2B5EF4-FFF2-40B4-BE49-F238E27FC236}">
                <a16:creationId xmlns:a16="http://schemas.microsoft.com/office/drawing/2014/main" id="{AFE25513-FB15-4970-A008-11D60B03A6E7}"/>
              </a:ext>
            </a:extLst>
          </p:cNvPr>
          <p:cNvSpPr>
            <a:spLocks noChangeArrowheads="1"/>
          </p:cNvSpPr>
          <p:nvPr/>
        </p:nvSpPr>
        <p:spPr bwMode="auto">
          <a:xfrm>
            <a:off x="4252913" y="4987925"/>
            <a:ext cx="514350" cy="534988"/>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62" name="Oval 22">
            <a:extLst>
              <a:ext uri="{FF2B5EF4-FFF2-40B4-BE49-F238E27FC236}">
                <a16:creationId xmlns:a16="http://schemas.microsoft.com/office/drawing/2014/main" id="{896211C1-216C-47F0-BFA0-C770EB59351A}"/>
              </a:ext>
            </a:extLst>
          </p:cNvPr>
          <p:cNvSpPr>
            <a:spLocks noChangeArrowheads="1"/>
          </p:cNvSpPr>
          <p:nvPr/>
        </p:nvSpPr>
        <p:spPr bwMode="auto">
          <a:xfrm>
            <a:off x="4271963" y="4241801"/>
            <a:ext cx="514350" cy="531813"/>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63" name="Oval 23">
            <a:extLst>
              <a:ext uri="{FF2B5EF4-FFF2-40B4-BE49-F238E27FC236}">
                <a16:creationId xmlns:a16="http://schemas.microsoft.com/office/drawing/2014/main" id="{6567ED9B-9908-4870-94B8-6D10E0B5B793}"/>
              </a:ext>
            </a:extLst>
          </p:cNvPr>
          <p:cNvSpPr>
            <a:spLocks noChangeArrowheads="1"/>
          </p:cNvSpPr>
          <p:nvPr/>
        </p:nvSpPr>
        <p:spPr bwMode="auto">
          <a:xfrm>
            <a:off x="5702300" y="3873501"/>
            <a:ext cx="514350" cy="531813"/>
          </a:xfrm>
          <a:prstGeom prst="ellipse">
            <a:avLst/>
          </a:prstGeom>
          <a:solidFill>
            <a:schemeClr val="accent1"/>
          </a:solidFill>
          <a:ln w="12700">
            <a:solidFill>
              <a:schemeClr val="tx1"/>
            </a:solidFill>
            <a:round/>
            <a:headEnd/>
            <a:tailEnd/>
          </a:ln>
        </p:spPr>
        <p:txBody>
          <a:bodyPr wrap="none" anchor="ctr"/>
          <a:lstStyle>
            <a:lvl1pPr>
              <a:defRPr sz="1600">
                <a:solidFill>
                  <a:schemeClr val="tx1"/>
                </a:solidFill>
                <a:latin typeface="Times" panose="02020603050405020304" pitchFamily="18" charset="0"/>
              </a:defRPr>
            </a:lvl1pPr>
            <a:lvl2pPr marL="742950" indent="-285750">
              <a:defRPr sz="1600">
                <a:solidFill>
                  <a:schemeClr val="tx1"/>
                </a:solidFill>
                <a:latin typeface="Times" panose="02020603050405020304" pitchFamily="18" charset="0"/>
              </a:defRPr>
            </a:lvl2pPr>
            <a:lvl3pPr marL="1143000" indent="-228600">
              <a:defRPr sz="1600">
                <a:solidFill>
                  <a:schemeClr val="tx1"/>
                </a:solidFill>
                <a:latin typeface="Times" panose="02020603050405020304" pitchFamily="18" charset="0"/>
              </a:defRPr>
            </a:lvl3pPr>
            <a:lvl4pPr marL="1600200" indent="-228600">
              <a:defRPr sz="1600">
                <a:solidFill>
                  <a:schemeClr val="tx1"/>
                </a:solidFill>
                <a:latin typeface="Times" panose="02020603050405020304" pitchFamily="18" charset="0"/>
              </a:defRPr>
            </a:lvl4pPr>
            <a:lvl5pPr marL="2057400" indent="-228600">
              <a:defRPr sz="1600">
                <a:solidFill>
                  <a:schemeClr val="tx1"/>
                </a:solidFill>
                <a:latin typeface="Times" panose="02020603050405020304" pitchFamily="18" charset="0"/>
              </a:defRPr>
            </a:lvl5pPr>
            <a:lvl6pPr marL="2514600" indent="-228600" eaLnBrk="0" fontAlgn="base" hangingPunct="0">
              <a:spcBef>
                <a:spcPct val="0"/>
              </a:spcBef>
              <a:spcAft>
                <a:spcPct val="0"/>
              </a:spcAft>
              <a:defRPr sz="1600">
                <a:solidFill>
                  <a:schemeClr val="tx1"/>
                </a:solidFill>
                <a:latin typeface="Times" panose="02020603050405020304" pitchFamily="18" charset="0"/>
              </a:defRPr>
            </a:lvl6pPr>
            <a:lvl7pPr marL="2971800" indent="-228600" eaLnBrk="0" fontAlgn="base" hangingPunct="0">
              <a:spcBef>
                <a:spcPct val="0"/>
              </a:spcBef>
              <a:spcAft>
                <a:spcPct val="0"/>
              </a:spcAft>
              <a:defRPr sz="1600">
                <a:solidFill>
                  <a:schemeClr val="tx1"/>
                </a:solidFill>
                <a:latin typeface="Times" panose="02020603050405020304" pitchFamily="18" charset="0"/>
              </a:defRPr>
            </a:lvl7pPr>
            <a:lvl8pPr marL="3429000" indent="-228600" eaLnBrk="0" fontAlgn="base" hangingPunct="0">
              <a:spcBef>
                <a:spcPct val="0"/>
              </a:spcBef>
              <a:spcAft>
                <a:spcPct val="0"/>
              </a:spcAft>
              <a:defRPr sz="1600">
                <a:solidFill>
                  <a:schemeClr val="tx1"/>
                </a:solidFill>
                <a:latin typeface="Times" panose="02020603050405020304" pitchFamily="18" charset="0"/>
              </a:defRPr>
            </a:lvl8pPr>
            <a:lvl9pPr marL="3886200" indent="-228600" eaLnBrk="0" fontAlgn="base" hangingPunct="0">
              <a:spcBef>
                <a:spcPct val="0"/>
              </a:spcBef>
              <a:spcAft>
                <a:spcPct val="0"/>
              </a:spcAft>
              <a:defRPr sz="1600">
                <a:solidFill>
                  <a:schemeClr val="tx1"/>
                </a:solidFill>
                <a:latin typeface="Times" panose="02020603050405020304" pitchFamily="18" charset="0"/>
              </a:defRPr>
            </a:lvl9pPr>
          </a:lstStyle>
          <a:p>
            <a:endParaRPr lang="es-ES" altLang="es-ES"/>
          </a:p>
        </p:txBody>
      </p:sp>
      <p:sp>
        <p:nvSpPr>
          <p:cNvPr id="35864" name="Rectangle 24">
            <a:extLst>
              <a:ext uri="{FF2B5EF4-FFF2-40B4-BE49-F238E27FC236}">
                <a16:creationId xmlns:a16="http://schemas.microsoft.com/office/drawing/2014/main" id="{7E7A1287-3DC6-4EAF-BA68-B32BD37CF8F9}"/>
              </a:ext>
            </a:extLst>
          </p:cNvPr>
          <p:cNvSpPr>
            <a:spLocks noChangeArrowheads="1"/>
          </p:cNvSpPr>
          <p:nvPr/>
        </p:nvSpPr>
        <p:spPr bwMode="auto">
          <a:xfrm>
            <a:off x="5726113" y="3914775"/>
            <a:ext cx="476250"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210</a:t>
            </a:r>
          </a:p>
          <a:p>
            <a:pPr algn="ctr">
              <a:lnSpc>
                <a:spcPct val="80000"/>
              </a:lnSpc>
            </a:pPr>
            <a:r>
              <a:rPr lang="es-ES_tradnl" altLang="es-ES" sz="1200">
                <a:latin typeface="Times New Roman" panose="02020603050405020304" pitchFamily="18" charset="0"/>
              </a:rPr>
              <a:t>Tl</a:t>
            </a:r>
          </a:p>
          <a:p>
            <a:pPr algn="ctr">
              <a:lnSpc>
                <a:spcPct val="80000"/>
              </a:lnSpc>
            </a:pPr>
            <a:r>
              <a:rPr lang="es-ES_tradnl" altLang="es-ES" sz="1200">
                <a:latin typeface="Times New Roman" panose="02020603050405020304" pitchFamily="18" charset="0"/>
              </a:rPr>
              <a:t>81</a:t>
            </a:r>
          </a:p>
        </p:txBody>
      </p:sp>
      <p:sp>
        <p:nvSpPr>
          <p:cNvPr id="35865" name="Rectangle 25">
            <a:extLst>
              <a:ext uri="{FF2B5EF4-FFF2-40B4-BE49-F238E27FC236}">
                <a16:creationId xmlns:a16="http://schemas.microsoft.com/office/drawing/2014/main" id="{5F89A769-A19F-4FE3-B7B0-E61F68406126}"/>
              </a:ext>
            </a:extLst>
          </p:cNvPr>
          <p:cNvSpPr>
            <a:spLocks noChangeArrowheads="1"/>
          </p:cNvSpPr>
          <p:nvPr/>
        </p:nvSpPr>
        <p:spPr bwMode="auto">
          <a:xfrm>
            <a:off x="4286251" y="4284663"/>
            <a:ext cx="474663"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210</a:t>
            </a:r>
          </a:p>
          <a:p>
            <a:pPr algn="ctr">
              <a:lnSpc>
                <a:spcPct val="80000"/>
              </a:lnSpc>
            </a:pPr>
            <a:r>
              <a:rPr lang="es-ES_tradnl" altLang="es-ES" sz="1200">
                <a:latin typeface="Times New Roman" panose="02020603050405020304" pitchFamily="18" charset="0"/>
              </a:rPr>
              <a:t>Pb</a:t>
            </a:r>
          </a:p>
          <a:p>
            <a:pPr algn="ctr">
              <a:lnSpc>
                <a:spcPct val="80000"/>
              </a:lnSpc>
            </a:pPr>
            <a:r>
              <a:rPr lang="es-ES_tradnl" altLang="es-ES" sz="1200">
                <a:latin typeface="Times New Roman" panose="02020603050405020304" pitchFamily="18" charset="0"/>
              </a:rPr>
              <a:t>82</a:t>
            </a:r>
          </a:p>
        </p:txBody>
      </p:sp>
      <p:sp>
        <p:nvSpPr>
          <p:cNvPr id="35866" name="Rectangle 26">
            <a:extLst>
              <a:ext uri="{FF2B5EF4-FFF2-40B4-BE49-F238E27FC236}">
                <a16:creationId xmlns:a16="http://schemas.microsoft.com/office/drawing/2014/main" id="{BDBF9FB4-3878-4C01-9BB0-01F7FC7F48C6}"/>
              </a:ext>
            </a:extLst>
          </p:cNvPr>
          <p:cNvSpPr>
            <a:spLocks noChangeArrowheads="1"/>
          </p:cNvSpPr>
          <p:nvPr/>
        </p:nvSpPr>
        <p:spPr bwMode="auto">
          <a:xfrm>
            <a:off x="4268788" y="5022850"/>
            <a:ext cx="474662"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210</a:t>
            </a:r>
          </a:p>
          <a:p>
            <a:pPr algn="ctr">
              <a:lnSpc>
                <a:spcPct val="80000"/>
              </a:lnSpc>
            </a:pPr>
            <a:r>
              <a:rPr lang="es-ES_tradnl" altLang="es-ES" sz="1200">
                <a:latin typeface="Times New Roman" panose="02020603050405020304" pitchFamily="18" charset="0"/>
              </a:rPr>
              <a:t>Bi</a:t>
            </a:r>
          </a:p>
          <a:p>
            <a:pPr algn="ctr">
              <a:lnSpc>
                <a:spcPct val="80000"/>
              </a:lnSpc>
            </a:pPr>
            <a:r>
              <a:rPr lang="es-ES_tradnl" altLang="es-ES" sz="1200">
                <a:latin typeface="Times New Roman" panose="02020603050405020304" pitchFamily="18" charset="0"/>
              </a:rPr>
              <a:t>83</a:t>
            </a:r>
          </a:p>
        </p:txBody>
      </p:sp>
      <p:sp>
        <p:nvSpPr>
          <p:cNvPr id="35867" name="Rectangle 27">
            <a:extLst>
              <a:ext uri="{FF2B5EF4-FFF2-40B4-BE49-F238E27FC236}">
                <a16:creationId xmlns:a16="http://schemas.microsoft.com/office/drawing/2014/main" id="{717ED485-7B94-4A77-BA90-1E33D0021273}"/>
              </a:ext>
            </a:extLst>
          </p:cNvPr>
          <p:cNvSpPr>
            <a:spLocks noChangeArrowheads="1"/>
          </p:cNvSpPr>
          <p:nvPr/>
        </p:nvSpPr>
        <p:spPr bwMode="auto">
          <a:xfrm>
            <a:off x="2870200" y="5399088"/>
            <a:ext cx="476250"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210</a:t>
            </a:r>
          </a:p>
          <a:p>
            <a:pPr algn="ctr">
              <a:lnSpc>
                <a:spcPct val="80000"/>
              </a:lnSpc>
            </a:pPr>
            <a:r>
              <a:rPr lang="es-ES_tradnl" altLang="es-ES" sz="1200">
                <a:latin typeface="Times New Roman" panose="02020603050405020304" pitchFamily="18" charset="0"/>
              </a:rPr>
              <a:t>Po</a:t>
            </a:r>
          </a:p>
          <a:p>
            <a:pPr algn="ctr">
              <a:lnSpc>
                <a:spcPct val="80000"/>
              </a:lnSpc>
            </a:pPr>
            <a:r>
              <a:rPr lang="es-ES_tradnl" altLang="es-ES" sz="1200">
                <a:latin typeface="Times New Roman" panose="02020603050405020304" pitchFamily="18" charset="0"/>
              </a:rPr>
              <a:t>84</a:t>
            </a:r>
          </a:p>
        </p:txBody>
      </p:sp>
      <p:sp>
        <p:nvSpPr>
          <p:cNvPr id="35868" name="Rectangle 28">
            <a:extLst>
              <a:ext uri="{FF2B5EF4-FFF2-40B4-BE49-F238E27FC236}">
                <a16:creationId xmlns:a16="http://schemas.microsoft.com/office/drawing/2014/main" id="{91013716-1C2C-4B6E-AB17-943FCDA042B8}"/>
              </a:ext>
            </a:extLst>
          </p:cNvPr>
          <p:cNvSpPr>
            <a:spLocks noChangeArrowheads="1"/>
          </p:cNvSpPr>
          <p:nvPr/>
        </p:nvSpPr>
        <p:spPr bwMode="auto">
          <a:xfrm>
            <a:off x="4259263" y="5735638"/>
            <a:ext cx="476250"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206</a:t>
            </a:r>
          </a:p>
          <a:p>
            <a:pPr algn="ctr">
              <a:lnSpc>
                <a:spcPct val="80000"/>
              </a:lnSpc>
            </a:pPr>
            <a:r>
              <a:rPr lang="es-ES_tradnl" altLang="es-ES" sz="1200">
                <a:latin typeface="Times New Roman" panose="02020603050405020304" pitchFamily="18" charset="0"/>
              </a:rPr>
              <a:t>Po</a:t>
            </a:r>
          </a:p>
          <a:p>
            <a:pPr algn="ctr">
              <a:lnSpc>
                <a:spcPct val="80000"/>
              </a:lnSpc>
            </a:pPr>
            <a:r>
              <a:rPr lang="es-ES_tradnl" altLang="es-ES" sz="1200">
                <a:latin typeface="Times New Roman" panose="02020603050405020304" pitchFamily="18" charset="0"/>
              </a:rPr>
              <a:t>82</a:t>
            </a:r>
          </a:p>
        </p:txBody>
      </p:sp>
      <p:sp>
        <p:nvSpPr>
          <p:cNvPr id="35869" name="Rectangle 29">
            <a:extLst>
              <a:ext uri="{FF2B5EF4-FFF2-40B4-BE49-F238E27FC236}">
                <a16:creationId xmlns:a16="http://schemas.microsoft.com/office/drawing/2014/main" id="{ADE8BFDA-7926-45A0-8C3B-8D4304439E09}"/>
              </a:ext>
            </a:extLst>
          </p:cNvPr>
          <p:cNvSpPr>
            <a:spLocks noChangeArrowheads="1"/>
          </p:cNvSpPr>
          <p:nvPr/>
        </p:nvSpPr>
        <p:spPr bwMode="auto">
          <a:xfrm>
            <a:off x="5700713" y="5408613"/>
            <a:ext cx="476250"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lgn="ctr">
              <a:lnSpc>
                <a:spcPct val="80000"/>
              </a:lnSpc>
            </a:pPr>
            <a:r>
              <a:rPr lang="es-ES_tradnl" altLang="es-ES" sz="1200">
                <a:latin typeface="Times New Roman" panose="02020603050405020304" pitchFamily="18" charset="0"/>
              </a:rPr>
              <a:t>206</a:t>
            </a:r>
          </a:p>
          <a:p>
            <a:pPr algn="ctr">
              <a:lnSpc>
                <a:spcPct val="80000"/>
              </a:lnSpc>
            </a:pPr>
            <a:r>
              <a:rPr lang="es-ES_tradnl" altLang="es-ES" sz="1200">
                <a:latin typeface="Times New Roman" panose="02020603050405020304" pitchFamily="18" charset="0"/>
              </a:rPr>
              <a:t>Tl</a:t>
            </a:r>
          </a:p>
          <a:p>
            <a:pPr algn="ctr">
              <a:lnSpc>
                <a:spcPct val="80000"/>
              </a:lnSpc>
            </a:pPr>
            <a:r>
              <a:rPr lang="es-ES_tradnl" altLang="es-ES" sz="1200">
                <a:latin typeface="Times New Roman" panose="02020603050405020304" pitchFamily="18" charset="0"/>
              </a:rPr>
              <a:t>81</a:t>
            </a:r>
          </a:p>
        </p:txBody>
      </p:sp>
      <p:sp>
        <p:nvSpPr>
          <p:cNvPr id="35870" name="Rectangle 30">
            <a:extLst>
              <a:ext uri="{FF2B5EF4-FFF2-40B4-BE49-F238E27FC236}">
                <a16:creationId xmlns:a16="http://schemas.microsoft.com/office/drawing/2014/main" id="{3FC39880-8705-4086-A3C0-F8C4A78FE51F}"/>
              </a:ext>
            </a:extLst>
          </p:cNvPr>
          <p:cNvSpPr>
            <a:spLocks noChangeArrowheads="1"/>
          </p:cNvSpPr>
          <p:nvPr/>
        </p:nvSpPr>
        <p:spPr bwMode="auto">
          <a:xfrm>
            <a:off x="3579813" y="5811839"/>
            <a:ext cx="311150"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71" name="Rectangle 31">
            <a:extLst>
              <a:ext uri="{FF2B5EF4-FFF2-40B4-BE49-F238E27FC236}">
                <a16:creationId xmlns:a16="http://schemas.microsoft.com/office/drawing/2014/main" id="{D21774E4-7725-41AB-824E-76C564D0E144}"/>
              </a:ext>
            </a:extLst>
          </p:cNvPr>
          <p:cNvSpPr>
            <a:spLocks noChangeArrowheads="1"/>
          </p:cNvSpPr>
          <p:nvPr/>
        </p:nvSpPr>
        <p:spPr bwMode="auto">
          <a:xfrm>
            <a:off x="5027613" y="5373689"/>
            <a:ext cx="311150"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72" name="Rectangle 32">
            <a:extLst>
              <a:ext uri="{FF2B5EF4-FFF2-40B4-BE49-F238E27FC236}">
                <a16:creationId xmlns:a16="http://schemas.microsoft.com/office/drawing/2014/main" id="{DC11CBF6-67F5-4650-A102-B1CEB1CA4AA5}"/>
              </a:ext>
            </a:extLst>
          </p:cNvPr>
          <p:cNvSpPr>
            <a:spLocks noChangeArrowheads="1"/>
          </p:cNvSpPr>
          <p:nvPr/>
        </p:nvSpPr>
        <p:spPr bwMode="auto">
          <a:xfrm>
            <a:off x="3554414" y="4265614"/>
            <a:ext cx="312587"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73" name="Rectangle 33">
            <a:extLst>
              <a:ext uri="{FF2B5EF4-FFF2-40B4-BE49-F238E27FC236}">
                <a16:creationId xmlns:a16="http://schemas.microsoft.com/office/drawing/2014/main" id="{820757DA-D9F2-4394-8DAF-1435DE0CF444}"/>
              </a:ext>
            </a:extLst>
          </p:cNvPr>
          <p:cNvSpPr>
            <a:spLocks noChangeArrowheads="1"/>
          </p:cNvSpPr>
          <p:nvPr/>
        </p:nvSpPr>
        <p:spPr bwMode="auto">
          <a:xfrm>
            <a:off x="5160964" y="3152776"/>
            <a:ext cx="312587"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74" name="Rectangle 34">
            <a:extLst>
              <a:ext uri="{FF2B5EF4-FFF2-40B4-BE49-F238E27FC236}">
                <a16:creationId xmlns:a16="http://schemas.microsoft.com/office/drawing/2014/main" id="{93E0137C-0F66-4009-BB0C-142196AEE0F7}"/>
              </a:ext>
            </a:extLst>
          </p:cNvPr>
          <p:cNvSpPr>
            <a:spLocks noChangeArrowheads="1"/>
          </p:cNvSpPr>
          <p:nvPr/>
        </p:nvSpPr>
        <p:spPr bwMode="auto">
          <a:xfrm>
            <a:off x="3595689" y="2624139"/>
            <a:ext cx="312587"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75" name="Rectangle 35">
            <a:extLst>
              <a:ext uri="{FF2B5EF4-FFF2-40B4-BE49-F238E27FC236}">
                <a16:creationId xmlns:a16="http://schemas.microsoft.com/office/drawing/2014/main" id="{871E38D3-1441-4E9F-971C-5D8F79B555DA}"/>
              </a:ext>
            </a:extLst>
          </p:cNvPr>
          <p:cNvSpPr>
            <a:spLocks noChangeArrowheads="1"/>
          </p:cNvSpPr>
          <p:nvPr/>
        </p:nvSpPr>
        <p:spPr bwMode="auto">
          <a:xfrm>
            <a:off x="4554539" y="2254251"/>
            <a:ext cx="312587"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76" name="Rectangle 36">
            <a:extLst>
              <a:ext uri="{FF2B5EF4-FFF2-40B4-BE49-F238E27FC236}">
                <a16:creationId xmlns:a16="http://schemas.microsoft.com/office/drawing/2014/main" id="{3FF9BB0C-6ACD-4474-AB1D-CA5B1BCE3530}"/>
              </a:ext>
            </a:extLst>
          </p:cNvPr>
          <p:cNvSpPr>
            <a:spLocks noChangeArrowheads="1"/>
          </p:cNvSpPr>
          <p:nvPr/>
        </p:nvSpPr>
        <p:spPr bwMode="auto">
          <a:xfrm>
            <a:off x="4579939" y="1427164"/>
            <a:ext cx="312587"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77" name="Rectangle 37">
            <a:extLst>
              <a:ext uri="{FF2B5EF4-FFF2-40B4-BE49-F238E27FC236}">
                <a16:creationId xmlns:a16="http://schemas.microsoft.com/office/drawing/2014/main" id="{F1F866BB-1713-40B0-A87C-F378B13BBE11}"/>
              </a:ext>
            </a:extLst>
          </p:cNvPr>
          <p:cNvSpPr>
            <a:spLocks noChangeArrowheads="1"/>
          </p:cNvSpPr>
          <p:nvPr/>
        </p:nvSpPr>
        <p:spPr bwMode="auto">
          <a:xfrm>
            <a:off x="3621089" y="3135314"/>
            <a:ext cx="492123"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78" name="Rectangle 38">
            <a:extLst>
              <a:ext uri="{FF2B5EF4-FFF2-40B4-BE49-F238E27FC236}">
                <a16:creationId xmlns:a16="http://schemas.microsoft.com/office/drawing/2014/main" id="{74C43BF0-B28B-4C6E-83FF-08BF448442F4}"/>
              </a:ext>
            </a:extLst>
          </p:cNvPr>
          <p:cNvSpPr>
            <a:spLocks noChangeArrowheads="1"/>
          </p:cNvSpPr>
          <p:nvPr/>
        </p:nvSpPr>
        <p:spPr bwMode="auto">
          <a:xfrm>
            <a:off x="5227639" y="4325939"/>
            <a:ext cx="492123"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79" name="Rectangle 39">
            <a:extLst>
              <a:ext uri="{FF2B5EF4-FFF2-40B4-BE49-F238E27FC236}">
                <a16:creationId xmlns:a16="http://schemas.microsoft.com/office/drawing/2014/main" id="{BA299D09-73E9-47EF-83F2-864772A284C2}"/>
              </a:ext>
            </a:extLst>
          </p:cNvPr>
          <p:cNvSpPr>
            <a:spLocks noChangeArrowheads="1"/>
          </p:cNvSpPr>
          <p:nvPr/>
        </p:nvSpPr>
        <p:spPr bwMode="auto">
          <a:xfrm>
            <a:off x="3689351" y="3895726"/>
            <a:ext cx="492123"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80" name="Rectangle 40">
            <a:extLst>
              <a:ext uri="{FF2B5EF4-FFF2-40B4-BE49-F238E27FC236}">
                <a16:creationId xmlns:a16="http://schemas.microsoft.com/office/drawing/2014/main" id="{6A5FEEAF-971D-4799-A5FE-BCA9E702EFBC}"/>
              </a:ext>
            </a:extLst>
          </p:cNvPr>
          <p:cNvSpPr>
            <a:spLocks noChangeArrowheads="1"/>
          </p:cNvSpPr>
          <p:nvPr/>
        </p:nvSpPr>
        <p:spPr bwMode="auto">
          <a:xfrm>
            <a:off x="3700463" y="5389564"/>
            <a:ext cx="294954"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81" name="Rectangle 41">
            <a:extLst>
              <a:ext uri="{FF2B5EF4-FFF2-40B4-BE49-F238E27FC236}">
                <a16:creationId xmlns:a16="http://schemas.microsoft.com/office/drawing/2014/main" id="{B7DCAA97-999E-4002-A16B-21E33F67AB01}"/>
              </a:ext>
            </a:extLst>
          </p:cNvPr>
          <p:cNvSpPr>
            <a:spLocks noChangeArrowheads="1"/>
          </p:cNvSpPr>
          <p:nvPr/>
        </p:nvSpPr>
        <p:spPr bwMode="auto">
          <a:xfrm>
            <a:off x="5160963" y="5846764"/>
            <a:ext cx="294954"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82" name="Rectangle 42">
            <a:extLst>
              <a:ext uri="{FF2B5EF4-FFF2-40B4-BE49-F238E27FC236}">
                <a16:creationId xmlns:a16="http://schemas.microsoft.com/office/drawing/2014/main" id="{64C1AAE5-8604-405D-BD0A-B70DE4042192}"/>
              </a:ext>
            </a:extLst>
          </p:cNvPr>
          <p:cNvSpPr>
            <a:spLocks noChangeArrowheads="1"/>
          </p:cNvSpPr>
          <p:nvPr/>
        </p:nvSpPr>
        <p:spPr bwMode="auto">
          <a:xfrm>
            <a:off x="4203700" y="4705351"/>
            <a:ext cx="294954"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83" name="Rectangle 43">
            <a:extLst>
              <a:ext uri="{FF2B5EF4-FFF2-40B4-BE49-F238E27FC236}">
                <a16:creationId xmlns:a16="http://schemas.microsoft.com/office/drawing/2014/main" id="{16C40766-C3D1-464B-BA2E-8AD6E3016DE6}"/>
              </a:ext>
            </a:extLst>
          </p:cNvPr>
          <p:cNvSpPr>
            <a:spLocks noChangeArrowheads="1"/>
          </p:cNvSpPr>
          <p:nvPr/>
        </p:nvSpPr>
        <p:spPr bwMode="auto">
          <a:xfrm>
            <a:off x="5275263" y="3703639"/>
            <a:ext cx="294954"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r>
              <a:rPr lang="es-ES_tradnl" altLang="es-ES" b="1">
                <a:latin typeface="Symbol" panose="05050102010706020507" pitchFamily="18" charset="2"/>
              </a:rPr>
              <a:t></a:t>
            </a:r>
          </a:p>
        </p:txBody>
      </p:sp>
      <p:sp>
        <p:nvSpPr>
          <p:cNvPr id="35884" name="Line 44">
            <a:extLst>
              <a:ext uri="{FF2B5EF4-FFF2-40B4-BE49-F238E27FC236}">
                <a16:creationId xmlns:a16="http://schemas.microsoft.com/office/drawing/2014/main" id="{85B4C8FB-279E-4313-B255-6B3F4C29D9F3}"/>
              </a:ext>
            </a:extLst>
          </p:cNvPr>
          <p:cNvSpPr>
            <a:spLocks noChangeShapeType="1"/>
          </p:cNvSpPr>
          <p:nvPr/>
        </p:nvSpPr>
        <p:spPr bwMode="auto">
          <a:xfrm>
            <a:off x="4554538" y="1473200"/>
            <a:ext cx="0" cy="255588"/>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885" name="Line 45">
            <a:extLst>
              <a:ext uri="{FF2B5EF4-FFF2-40B4-BE49-F238E27FC236}">
                <a16:creationId xmlns:a16="http://schemas.microsoft.com/office/drawing/2014/main" id="{AC258F66-5FD8-49BD-A7E9-541FB7AF1B38}"/>
              </a:ext>
            </a:extLst>
          </p:cNvPr>
          <p:cNvSpPr>
            <a:spLocks noChangeShapeType="1"/>
          </p:cNvSpPr>
          <p:nvPr/>
        </p:nvSpPr>
        <p:spPr bwMode="auto">
          <a:xfrm>
            <a:off x="4532313" y="2260600"/>
            <a:ext cx="0" cy="2540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886" name="Rectangle 46">
            <a:extLst>
              <a:ext uri="{FF2B5EF4-FFF2-40B4-BE49-F238E27FC236}">
                <a16:creationId xmlns:a16="http://schemas.microsoft.com/office/drawing/2014/main" id="{80519457-61C1-46A5-A022-F18B5FEDDA81}"/>
              </a:ext>
            </a:extLst>
          </p:cNvPr>
          <p:cNvSpPr>
            <a:spLocks noChangeArrowheads="1"/>
          </p:cNvSpPr>
          <p:nvPr/>
        </p:nvSpPr>
        <p:spPr bwMode="auto">
          <a:xfrm>
            <a:off x="4799013" y="1006476"/>
            <a:ext cx="84455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1602 años</a:t>
            </a:r>
          </a:p>
        </p:txBody>
      </p:sp>
      <p:sp>
        <p:nvSpPr>
          <p:cNvPr id="35887" name="Rectangle 47">
            <a:extLst>
              <a:ext uri="{FF2B5EF4-FFF2-40B4-BE49-F238E27FC236}">
                <a16:creationId xmlns:a16="http://schemas.microsoft.com/office/drawing/2014/main" id="{95C323DA-AA4E-48DE-9A4A-5520C92E6AA8}"/>
              </a:ext>
            </a:extLst>
          </p:cNvPr>
          <p:cNvSpPr>
            <a:spLocks noChangeArrowheads="1"/>
          </p:cNvSpPr>
          <p:nvPr/>
        </p:nvSpPr>
        <p:spPr bwMode="auto">
          <a:xfrm>
            <a:off x="4768851" y="1841501"/>
            <a:ext cx="874713"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3.823 dias</a:t>
            </a:r>
          </a:p>
        </p:txBody>
      </p:sp>
      <p:sp>
        <p:nvSpPr>
          <p:cNvPr id="35888" name="Rectangle 48">
            <a:extLst>
              <a:ext uri="{FF2B5EF4-FFF2-40B4-BE49-F238E27FC236}">
                <a16:creationId xmlns:a16="http://schemas.microsoft.com/office/drawing/2014/main" id="{84E834EC-0CC8-4FC8-9CA0-E0D5E1E937CB}"/>
              </a:ext>
            </a:extLst>
          </p:cNvPr>
          <p:cNvSpPr>
            <a:spLocks noChangeArrowheads="1"/>
          </p:cNvSpPr>
          <p:nvPr/>
        </p:nvSpPr>
        <p:spPr bwMode="auto">
          <a:xfrm>
            <a:off x="4756151" y="2487614"/>
            <a:ext cx="1192213"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3.05 minutos</a:t>
            </a:r>
          </a:p>
        </p:txBody>
      </p:sp>
      <p:sp>
        <p:nvSpPr>
          <p:cNvPr id="35889" name="Line 49">
            <a:extLst>
              <a:ext uri="{FF2B5EF4-FFF2-40B4-BE49-F238E27FC236}">
                <a16:creationId xmlns:a16="http://schemas.microsoft.com/office/drawing/2014/main" id="{560A0FB9-4103-4314-A509-707D52F45AEC}"/>
              </a:ext>
            </a:extLst>
          </p:cNvPr>
          <p:cNvSpPr>
            <a:spLocks noChangeShapeType="1"/>
          </p:cNvSpPr>
          <p:nvPr/>
        </p:nvSpPr>
        <p:spPr bwMode="auto">
          <a:xfrm>
            <a:off x="4792663" y="2874963"/>
            <a:ext cx="927100" cy="328612"/>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890" name="Line 50">
            <a:extLst>
              <a:ext uri="{FF2B5EF4-FFF2-40B4-BE49-F238E27FC236}">
                <a16:creationId xmlns:a16="http://schemas.microsoft.com/office/drawing/2014/main" id="{A12B5C85-7541-4828-97A0-4D0617346394}"/>
              </a:ext>
            </a:extLst>
          </p:cNvPr>
          <p:cNvSpPr>
            <a:spLocks noChangeShapeType="1"/>
          </p:cNvSpPr>
          <p:nvPr/>
        </p:nvSpPr>
        <p:spPr bwMode="auto">
          <a:xfrm flipH="1">
            <a:off x="3340101" y="2862263"/>
            <a:ext cx="938213" cy="303212"/>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891" name="Rectangle 51">
            <a:extLst>
              <a:ext uri="{FF2B5EF4-FFF2-40B4-BE49-F238E27FC236}">
                <a16:creationId xmlns:a16="http://schemas.microsoft.com/office/drawing/2014/main" id="{63D1F0B4-34FA-4C9E-8647-7C300067A338}"/>
              </a:ext>
            </a:extLst>
          </p:cNvPr>
          <p:cNvSpPr>
            <a:spLocks noChangeArrowheads="1"/>
          </p:cNvSpPr>
          <p:nvPr/>
        </p:nvSpPr>
        <p:spPr bwMode="auto">
          <a:xfrm>
            <a:off x="2678113" y="2776539"/>
            <a:ext cx="121285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26.8 minutos</a:t>
            </a:r>
          </a:p>
        </p:txBody>
      </p:sp>
      <p:sp>
        <p:nvSpPr>
          <p:cNvPr id="35892" name="Rectangle 52">
            <a:extLst>
              <a:ext uri="{FF2B5EF4-FFF2-40B4-BE49-F238E27FC236}">
                <a16:creationId xmlns:a16="http://schemas.microsoft.com/office/drawing/2014/main" id="{9FF2A2B6-E158-4D52-BE15-10E1DF5CE8F8}"/>
              </a:ext>
            </a:extLst>
          </p:cNvPr>
          <p:cNvSpPr>
            <a:spLocks noChangeArrowheads="1"/>
          </p:cNvSpPr>
          <p:nvPr/>
        </p:nvSpPr>
        <p:spPr bwMode="auto">
          <a:xfrm>
            <a:off x="2665413" y="3578226"/>
            <a:ext cx="114935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164 microseg.</a:t>
            </a:r>
          </a:p>
        </p:txBody>
      </p:sp>
      <p:sp>
        <p:nvSpPr>
          <p:cNvPr id="35893" name="Rectangle 53">
            <a:extLst>
              <a:ext uri="{FF2B5EF4-FFF2-40B4-BE49-F238E27FC236}">
                <a16:creationId xmlns:a16="http://schemas.microsoft.com/office/drawing/2014/main" id="{DE2064E4-DD71-436B-8DC1-23B241CBC3AE}"/>
              </a:ext>
            </a:extLst>
          </p:cNvPr>
          <p:cNvSpPr>
            <a:spLocks noChangeArrowheads="1"/>
          </p:cNvSpPr>
          <p:nvPr/>
        </p:nvSpPr>
        <p:spPr bwMode="auto">
          <a:xfrm>
            <a:off x="4767263" y="3544889"/>
            <a:ext cx="118110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19.7 minutos</a:t>
            </a:r>
          </a:p>
        </p:txBody>
      </p:sp>
      <p:sp>
        <p:nvSpPr>
          <p:cNvPr id="35894" name="Rectangle 54">
            <a:extLst>
              <a:ext uri="{FF2B5EF4-FFF2-40B4-BE49-F238E27FC236}">
                <a16:creationId xmlns:a16="http://schemas.microsoft.com/office/drawing/2014/main" id="{4E321F12-DF19-4E95-8BEB-97458E5F835B}"/>
              </a:ext>
            </a:extLst>
          </p:cNvPr>
          <p:cNvSpPr>
            <a:spLocks noChangeArrowheads="1"/>
          </p:cNvSpPr>
          <p:nvPr/>
        </p:nvSpPr>
        <p:spPr bwMode="auto">
          <a:xfrm>
            <a:off x="5708651" y="2770189"/>
            <a:ext cx="906463"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2 segundos</a:t>
            </a:r>
          </a:p>
        </p:txBody>
      </p:sp>
      <p:sp>
        <p:nvSpPr>
          <p:cNvPr id="35895" name="Rectangle 55">
            <a:extLst>
              <a:ext uri="{FF2B5EF4-FFF2-40B4-BE49-F238E27FC236}">
                <a16:creationId xmlns:a16="http://schemas.microsoft.com/office/drawing/2014/main" id="{C43436E5-399E-4C58-AD62-B30C1C1FAC67}"/>
              </a:ext>
            </a:extLst>
          </p:cNvPr>
          <p:cNvSpPr>
            <a:spLocks noChangeArrowheads="1"/>
          </p:cNvSpPr>
          <p:nvPr/>
        </p:nvSpPr>
        <p:spPr bwMode="auto">
          <a:xfrm>
            <a:off x="5721351" y="3622676"/>
            <a:ext cx="906463"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1.3 minutos</a:t>
            </a:r>
          </a:p>
        </p:txBody>
      </p:sp>
      <p:sp>
        <p:nvSpPr>
          <p:cNvPr id="35896" name="Rectangle 56">
            <a:extLst>
              <a:ext uri="{FF2B5EF4-FFF2-40B4-BE49-F238E27FC236}">
                <a16:creationId xmlns:a16="http://schemas.microsoft.com/office/drawing/2014/main" id="{E40AF8FF-4066-40B0-8CD3-13447B06539D}"/>
              </a:ext>
            </a:extLst>
          </p:cNvPr>
          <p:cNvSpPr>
            <a:spLocks noChangeArrowheads="1"/>
          </p:cNvSpPr>
          <p:nvPr/>
        </p:nvSpPr>
        <p:spPr bwMode="auto">
          <a:xfrm>
            <a:off x="4716464" y="4456114"/>
            <a:ext cx="9048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21 años</a:t>
            </a:r>
          </a:p>
        </p:txBody>
      </p:sp>
      <p:sp>
        <p:nvSpPr>
          <p:cNvPr id="35897" name="Rectangle 57">
            <a:extLst>
              <a:ext uri="{FF2B5EF4-FFF2-40B4-BE49-F238E27FC236}">
                <a16:creationId xmlns:a16="http://schemas.microsoft.com/office/drawing/2014/main" id="{B4A1E983-065F-4017-8429-CE2E034542DD}"/>
              </a:ext>
            </a:extLst>
          </p:cNvPr>
          <p:cNvSpPr>
            <a:spLocks noChangeArrowheads="1"/>
          </p:cNvSpPr>
          <p:nvPr/>
        </p:nvSpPr>
        <p:spPr bwMode="auto">
          <a:xfrm>
            <a:off x="4692651" y="4873626"/>
            <a:ext cx="906463"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5.01 dias</a:t>
            </a:r>
          </a:p>
        </p:txBody>
      </p:sp>
      <p:sp>
        <p:nvSpPr>
          <p:cNvPr id="35898" name="Rectangle 58">
            <a:extLst>
              <a:ext uri="{FF2B5EF4-FFF2-40B4-BE49-F238E27FC236}">
                <a16:creationId xmlns:a16="http://schemas.microsoft.com/office/drawing/2014/main" id="{1D10349E-A760-400F-AD09-2FFC699958F6}"/>
              </a:ext>
            </a:extLst>
          </p:cNvPr>
          <p:cNvSpPr>
            <a:spLocks noChangeArrowheads="1"/>
          </p:cNvSpPr>
          <p:nvPr/>
        </p:nvSpPr>
        <p:spPr bwMode="auto">
          <a:xfrm>
            <a:off x="5681663" y="5130801"/>
            <a:ext cx="110490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4.19 minutos</a:t>
            </a:r>
          </a:p>
        </p:txBody>
      </p:sp>
      <p:sp>
        <p:nvSpPr>
          <p:cNvPr id="35899" name="Rectangle 59">
            <a:extLst>
              <a:ext uri="{FF2B5EF4-FFF2-40B4-BE49-F238E27FC236}">
                <a16:creationId xmlns:a16="http://schemas.microsoft.com/office/drawing/2014/main" id="{4E057C2F-8C0F-448F-AD89-2AB0A1C1A953}"/>
              </a:ext>
            </a:extLst>
          </p:cNvPr>
          <p:cNvSpPr>
            <a:spLocks noChangeArrowheads="1"/>
          </p:cNvSpPr>
          <p:nvPr/>
        </p:nvSpPr>
        <p:spPr bwMode="auto">
          <a:xfrm>
            <a:off x="4703764" y="6040439"/>
            <a:ext cx="903287"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Estable</a:t>
            </a:r>
          </a:p>
        </p:txBody>
      </p:sp>
      <p:sp>
        <p:nvSpPr>
          <p:cNvPr id="35900" name="Rectangle 60">
            <a:extLst>
              <a:ext uri="{FF2B5EF4-FFF2-40B4-BE49-F238E27FC236}">
                <a16:creationId xmlns:a16="http://schemas.microsoft.com/office/drawing/2014/main" id="{E1CC6FA6-85AB-48A8-9BA5-261E906978D1}"/>
              </a:ext>
            </a:extLst>
          </p:cNvPr>
          <p:cNvSpPr>
            <a:spLocks noChangeArrowheads="1"/>
          </p:cNvSpPr>
          <p:nvPr/>
        </p:nvSpPr>
        <p:spPr bwMode="auto">
          <a:xfrm>
            <a:off x="2646364" y="5073651"/>
            <a:ext cx="9048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138.4 dias</a:t>
            </a:r>
          </a:p>
        </p:txBody>
      </p:sp>
      <p:sp>
        <p:nvSpPr>
          <p:cNvPr id="35901" name="Line 61">
            <a:extLst>
              <a:ext uri="{FF2B5EF4-FFF2-40B4-BE49-F238E27FC236}">
                <a16:creationId xmlns:a16="http://schemas.microsoft.com/office/drawing/2014/main" id="{D6054EB6-FFA4-4EDA-B500-7AFFC5D6F0F9}"/>
              </a:ext>
            </a:extLst>
          </p:cNvPr>
          <p:cNvSpPr>
            <a:spLocks noChangeShapeType="1"/>
          </p:cNvSpPr>
          <p:nvPr/>
        </p:nvSpPr>
        <p:spPr bwMode="auto">
          <a:xfrm>
            <a:off x="3360739" y="5765800"/>
            <a:ext cx="873125" cy="2286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902" name="Line 62">
            <a:extLst>
              <a:ext uri="{FF2B5EF4-FFF2-40B4-BE49-F238E27FC236}">
                <a16:creationId xmlns:a16="http://schemas.microsoft.com/office/drawing/2014/main" id="{68A1E414-51C8-44ED-8EB9-E190F5E0409D}"/>
              </a:ext>
            </a:extLst>
          </p:cNvPr>
          <p:cNvSpPr>
            <a:spLocks noChangeShapeType="1"/>
          </p:cNvSpPr>
          <p:nvPr/>
        </p:nvSpPr>
        <p:spPr bwMode="auto">
          <a:xfrm flipH="1">
            <a:off x="3365501" y="5280025"/>
            <a:ext cx="893763"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903" name="Line 63">
            <a:extLst>
              <a:ext uri="{FF2B5EF4-FFF2-40B4-BE49-F238E27FC236}">
                <a16:creationId xmlns:a16="http://schemas.microsoft.com/office/drawing/2014/main" id="{891722BC-8456-4D3A-82F6-F234D0D93486}"/>
              </a:ext>
            </a:extLst>
          </p:cNvPr>
          <p:cNvSpPr>
            <a:spLocks noChangeShapeType="1"/>
          </p:cNvSpPr>
          <p:nvPr/>
        </p:nvSpPr>
        <p:spPr bwMode="auto">
          <a:xfrm>
            <a:off x="4514850" y="4794250"/>
            <a:ext cx="0" cy="179388"/>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904" name="Line 64">
            <a:extLst>
              <a:ext uri="{FF2B5EF4-FFF2-40B4-BE49-F238E27FC236}">
                <a16:creationId xmlns:a16="http://schemas.microsoft.com/office/drawing/2014/main" id="{02F69F87-586B-45DC-AB37-E2E356845AD7}"/>
              </a:ext>
            </a:extLst>
          </p:cNvPr>
          <p:cNvSpPr>
            <a:spLocks noChangeShapeType="1"/>
          </p:cNvSpPr>
          <p:nvPr/>
        </p:nvSpPr>
        <p:spPr bwMode="auto">
          <a:xfrm>
            <a:off x="3376614" y="4244975"/>
            <a:ext cx="879475" cy="198438"/>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905" name="Line 65">
            <a:extLst>
              <a:ext uri="{FF2B5EF4-FFF2-40B4-BE49-F238E27FC236}">
                <a16:creationId xmlns:a16="http://schemas.microsoft.com/office/drawing/2014/main" id="{A9193673-F029-4547-9CFC-B80D83E842E9}"/>
              </a:ext>
            </a:extLst>
          </p:cNvPr>
          <p:cNvSpPr>
            <a:spLocks noChangeShapeType="1"/>
          </p:cNvSpPr>
          <p:nvPr/>
        </p:nvSpPr>
        <p:spPr bwMode="auto">
          <a:xfrm>
            <a:off x="4786314" y="5280025"/>
            <a:ext cx="884237" cy="33655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906" name="Line 66">
            <a:extLst>
              <a:ext uri="{FF2B5EF4-FFF2-40B4-BE49-F238E27FC236}">
                <a16:creationId xmlns:a16="http://schemas.microsoft.com/office/drawing/2014/main" id="{EF0A6ACE-C3C1-44F6-97FC-ECC099AB3605}"/>
              </a:ext>
            </a:extLst>
          </p:cNvPr>
          <p:cNvSpPr>
            <a:spLocks noChangeShapeType="1"/>
          </p:cNvSpPr>
          <p:nvPr/>
        </p:nvSpPr>
        <p:spPr bwMode="auto">
          <a:xfrm flipH="1">
            <a:off x="4767263" y="5792789"/>
            <a:ext cx="958850" cy="179387"/>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907" name="Line 67">
            <a:extLst>
              <a:ext uri="{FF2B5EF4-FFF2-40B4-BE49-F238E27FC236}">
                <a16:creationId xmlns:a16="http://schemas.microsoft.com/office/drawing/2014/main" id="{C78F9472-94C9-482B-BF48-21329EF48847}"/>
              </a:ext>
            </a:extLst>
          </p:cNvPr>
          <p:cNvSpPr>
            <a:spLocks noChangeShapeType="1"/>
          </p:cNvSpPr>
          <p:nvPr/>
        </p:nvSpPr>
        <p:spPr bwMode="auto">
          <a:xfrm>
            <a:off x="3402013" y="3394075"/>
            <a:ext cx="876300" cy="192088"/>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908" name="Line 68">
            <a:extLst>
              <a:ext uri="{FF2B5EF4-FFF2-40B4-BE49-F238E27FC236}">
                <a16:creationId xmlns:a16="http://schemas.microsoft.com/office/drawing/2014/main" id="{9CFB5DEF-264F-4481-9EF1-CA27125A3DAB}"/>
              </a:ext>
            </a:extLst>
          </p:cNvPr>
          <p:cNvSpPr>
            <a:spLocks noChangeShapeType="1"/>
          </p:cNvSpPr>
          <p:nvPr/>
        </p:nvSpPr>
        <p:spPr bwMode="auto">
          <a:xfrm flipH="1">
            <a:off x="3360739" y="3700463"/>
            <a:ext cx="930275" cy="315912"/>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909" name="Line 69">
            <a:extLst>
              <a:ext uri="{FF2B5EF4-FFF2-40B4-BE49-F238E27FC236}">
                <a16:creationId xmlns:a16="http://schemas.microsoft.com/office/drawing/2014/main" id="{753808EC-874D-4AD3-B893-7804532FCB16}"/>
              </a:ext>
            </a:extLst>
          </p:cNvPr>
          <p:cNvSpPr>
            <a:spLocks noChangeShapeType="1"/>
          </p:cNvSpPr>
          <p:nvPr/>
        </p:nvSpPr>
        <p:spPr bwMode="auto">
          <a:xfrm flipH="1">
            <a:off x="4773613" y="4273551"/>
            <a:ext cx="958850" cy="169863"/>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910" name="Line 70">
            <a:extLst>
              <a:ext uri="{FF2B5EF4-FFF2-40B4-BE49-F238E27FC236}">
                <a16:creationId xmlns:a16="http://schemas.microsoft.com/office/drawing/2014/main" id="{F31FA705-72B8-4161-9327-E84317C23594}"/>
              </a:ext>
            </a:extLst>
          </p:cNvPr>
          <p:cNvSpPr>
            <a:spLocks noChangeShapeType="1"/>
          </p:cNvSpPr>
          <p:nvPr/>
        </p:nvSpPr>
        <p:spPr bwMode="auto">
          <a:xfrm>
            <a:off x="4811714" y="3727451"/>
            <a:ext cx="879475" cy="339725"/>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911" name="Line 71">
            <a:extLst>
              <a:ext uri="{FF2B5EF4-FFF2-40B4-BE49-F238E27FC236}">
                <a16:creationId xmlns:a16="http://schemas.microsoft.com/office/drawing/2014/main" id="{B209C046-E3C5-4374-92CC-71FCE138A999}"/>
              </a:ext>
            </a:extLst>
          </p:cNvPr>
          <p:cNvSpPr>
            <a:spLocks noChangeShapeType="1"/>
          </p:cNvSpPr>
          <p:nvPr/>
        </p:nvSpPr>
        <p:spPr bwMode="auto">
          <a:xfrm flipH="1">
            <a:off x="4773614" y="3386138"/>
            <a:ext cx="942975" cy="182562"/>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5912" name="Rectangle 72">
            <a:extLst>
              <a:ext uri="{FF2B5EF4-FFF2-40B4-BE49-F238E27FC236}">
                <a16:creationId xmlns:a16="http://schemas.microsoft.com/office/drawing/2014/main" id="{1133C6DC-1A4E-4B0A-B132-83B378D2BDA1}"/>
              </a:ext>
            </a:extLst>
          </p:cNvPr>
          <p:cNvSpPr>
            <a:spLocks noChangeArrowheads="1"/>
          </p:cNvSpPr>
          <p:nvPr/>
        </p:nvSpPr>
        <p:spPr bwMode="auto">
          <a:xfrm rot="20400000">
            <a:off x="3573463" y="2787651"/>
            <a:ext cx="67945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99.98%</a:t>
            </a:r>
          </a:p>
        </p:txBody>
      </p:sp>
      <p:sp>
        <p:nvSpPr>
          <p:cNvPr id="35913" name="Rectangle 73">
            <a:extLst>
              <a:ext uri="{FF2B5EF4-FFF2-40B4-BE49-F238E27FC236}">
                <a16:creationId xmlns:a16="http://schemas.microsoft.com/office/drawing/2014/main" id="{A45F7AD7-3FC2-4F89-B8E3-D3441ECC3D7E}"/>
              </a:ext>
            </a:extLst>
          </p:cNvPr>
          <p:cNvSpPr>
            <a:spLocks noChangeArrowheads="1"/>
          </p:cNvSpPr>
          <p:nvPr/>
        </p:nvSpPr>
        <p:spPr bwMode="auto">
          <a:xfrm rot="20400000">
            <a:off x="3522664" y="3652839"/>
            <a:ext cx="6635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99.98%</a:t>
            </a:r>
          </a:p>
        </p:txBody>
      </p:sp>
      <p:sp>
        <p:nvSpPr>
          <p:cNvPr id="35914" name="Rectangle 74">
            <a:extLst>
              <a:ext uri="{FF2B5EF4-FFF2-40B4-BE49-F238E27FC236}">
                <a16:creationId xmlns:a16="http://schemas.microsoft.com/office/drawing/2014/main" id="{E8CDE945-F28E-49E5-9C14-D76129B9BB96}"/>
              </a:ext>
            </a:extLst>
          </p:cNvPr>
          <p:cNvSpPr>
            <a:spLocks noChangeArrowheads="1"/>
          </p:cNvSpPr>
          <p:nvPr/>
        </p:nvSpPr>
        <p:spPr bwMode="auto">
          <a:xfrm rot="20400000">
            <a:off x="3513139" y="5219701"/>
            <a:ext cx="56832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100%</a:t>
            </a:r>
          </a:p>
        </p:txBody>
      </p:sp>
      <p:sp>
        <p:nvSpPr>
          <p:cNvPr id="35915" name="Rectangle 75">
            <a:extLst>
              <a:ext uri="{FF2B5EF4-FFF2-40B4-BE49-F238E27FC236}">
                <a16:creationId xmlns:a16="http://schemas.microsoft.com/office/drawing/2014/main" id="{21F74FA3-7FAB-47BF-9C17-6504B5A68449}"/>
              </a:ext>
            </a:extLst>
          </p:cNvPr>
          <p:cNvSpPr>
            <a:spLocks noChangeArrowheads="1"/>
          </p:cNvSpPr>
          <p:nvPr/>
        </p:nvSpPr>
        <p:spPr bwMode="auto">
          <a:xfrm rot="1260000">
            <a:off x="4830763" y="5259389"/>
            <a:ext cx="94615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0.000134%</a:t>
            </a:r>
          </a:p>
        </p:txBody>
      </p:sp>
      <p:sp>
        <p:nvSpPr>
          <p:cNvPr id="35916" name="Rectangle 76">
            <a:extLst>
              <a:ext uri="{FF2B5EF4-FFF2-40B4-BE49-F238E27FC236}">
                <a16:creationId xmlns:a16="http://schemas.microsoft.com/office/drawing/2014/main" id="{B72D1EE6-C09B-447D-9CC4-D220295E0B44}"/>
              </a:ext>
            </a:extLst>
          </p:cNvPr>
          <p:cNvSpPr>
            <a:spLocks noChangeArrowheads="1"/>
          </p:cNvSpPr>
          <p:nvPr/>
        </p:nvSpPr>
        <p:spPr bwMode="auto">
          <a:xfrm rot="1260000">
            <a:off x="4824413" y="3862389"/>
            <a:ext cx="80645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0.02%</a:t>
            </a:r>
          </a:p>
        </p:txBody>
      </p:sp>
      <p:sp>
        <p:nvSpPr>
          <p:cNvPr id="35917" name="Rectangle 77">
            <a:extLst>
              <a:ext uri="{FF2B5EF4-FFF2-40B4-BE49-F238E27FC236}">
                <a16:creationId xmlns:a16="http://schemas.microsoft.com/office/drawing/2014/main" id="{1BC389DB-2E21-4E6C-BB50-226B4474AF7F}"/>
              </a:ext>
            </a:extLst>
          </p:cNvPr>
          <p:cNvSpPr>
            <a:spLocks noChangeArrowheads="1"/>
          </p:cNvSpPr>
          <p:nvPr/>
        </p:nvSpPr>
        <p:spPr bwMode="auto">
          <a:xfrm rot="1260000">
            <a:off x="4927600" y="2857501"/>
            <a:ext cx="80645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defRPr sz="1600">
                <a:solidFill>
                  <a:schemeClr val="tx1"/>
                </a:solidFill>
                <a:latin typeface="Times" panose="02020603050405020304" pitchFamily="18" charset="0"/>
              </a:defRPr>
            </a:lvl1pPr>
            <a:lvl2pPr marL="742950" indent="-285750" defTabSz="762000">
              <a:defRPr sz="1600">
                <a:solidFill>
                  <a:schemeClr val="tx1"/>
                </a:solidFill>
                <a:latin typeface="Times" panose="02020603050405020304" pitchFamily="18" charset="0"/>
              </a:defRPr>
            </a:lvl2pPr>
            <a:lvl3pPr marL="1143000" indent="-228600" defTabSz="762000">
              <a:defRPr sz="1600">
                <a:solidFill>
                  <a:schemeClr val="tx1"/>
                </a:solidFill>
                <a:latin typeface="Times" panose="02020603050405020304" pitchFamily="18" charset="0"/>
              </a:defRPr>
            </a:lvl3pPr>
            <a:lvl4pPr marL="1600200" indent="-228600" defTabSz="762000">
              <a:defRPr sz="1600">
                <a:solidFill>
                  <a:schemeClr val="tx1"/>
                </a:solidFill>
                <a:latin typeface="Times" panose="02020603050405020304" pitchFamily="18" charset="0"/>
              </a:defRPr>
            </a:lvl4pPr>
            <a:lvl5pPr marL="2057400" indent="-228600" defTabSz="762000">
              <a:defRPr sz="1600">
                <a:solidFill>
                  <a:schemeClr val="tx1"/>
                </a:solidFill>
                <a:latin typeface="Times" panose="02020603050405020304" pitchFamily="18" charset="0"/>
              </a:defRPr>
            </a:lvl5pPr>
            <a:lvl6pPr marL="2514600" indent="-228600" defTabSz="762000" eaLnBrk="0" fontAlgn="base" hangingPunct="0">
              <a:spcBef>
                <a:spcPct val="0"/>
              </a:spcBef>
              <a:spcAft>
                <a:spcPct val="0"/>
              </a:spcAft>
              <a:defRPr sz="1600">
                <a:solidFill>
                  <a:schemeClr val="tx1"/>
                </a:solidFill>
                <a:latin typeface="Times" panose="02020603050405020304" pitchFamily="18" charset="0"/>
              </a:defRPr>
            </a:lvl6pPr>
            <a:lvl7pPr marL="2971800" indent="-228600" defTabSz="762000" eaLnBrk="0" fontAlgn="base" hangingPunct="0">
              <a:spcBef>
                <a:spcPct val="0"/>
              </a:spcBef>
              <a:spcAft>
                <a:spcPct val="0"/>
              </a:spcAft>
              <a:defRPr sz="1600">
                <a:solidFill>
                  <a:schemeClr val="tx1"/>
                </a:solidFill>
                <a:latin typeface="Times" panose="02020603050405020304" pitchFamily="18" charset="0"/>
              </a:defRPr>
            </a:lvl7pPr>
            <a:lvl8pPr marL="3429000" indent="-228600" defTabSz="762000" eaLnBrk="0" fontAlgn="base" hangingPunct="0">
              <a:spcBef>
                <a:spcPct val="0"/>
              </a:spcBef>
              <a:spcAft>
                <a:spcPct val="0"/>
              </a:spcAft>
              <a:defRPr sz="1600">
                <a:solidFill>
                  <a:schemeClr val="tx1"/>
                </a:solidFill>
                <a:latin typeface="Times" panose="02020603050405020304" pitchFamily="18" charset="0"/>
              </a:defRPr>
            </a:lvl8pPr>
            <a:lvl9pPr marL="3886200" indent="-228600" defTabSz="762000" eaLnBrk="0" fontAlgn="base" hangingPunct="0">
              <a:spcBef>
                <a:spcPct val="0"/>
              </a:spcBef>
              <a:spcAft>
                <a:spcPct val="0"/>
              </a:spcAft>
              <a:defRPr sz="1600">
                <a:solidFill>
                  <a:schemeClr val="tx1"/>
                </a:solidFill>
                <a:latin typeface="Times" panose="02020603050405020304" pitchFamily="18" charset="0"/>
              </a:defRPr>
            </a:lvl9pPr>
          </a:lstStyle>
          <a:p>
            <a:pPr>
              <a:spcBef>
                <a:spcPct val="50000"/>
              </a:spcBef>
            </a:pPr>
            <a:r>
              <a:rPr lang="es-ES_tradnl" altLang="es-ES" sz="1100">
                <a:latin typeface="Times New Roman" panose="02020603050405020304" pitchFamily="18" charset="0"/>
              </a:rPr>
              <a:t>0.02%</a:t>
            </a:r>
          </a:p>
        </p:txBody>
      </p:sp>
      <p:graphicFrame>
        <p:nvGraphicFramePr>
          <p:cNvPr id="35918" name="Object 78">
            <a:hlinkClick r:id="" action="ppaction://ole?verb=0"/>
            <a:extLst>
              <a:ext uri="{FF2B5EF4-FFF2-40B4-BE49-F238E27FC236}">
                <a16:creationId xmlns:a16="http://schemas.microsoft.com/office/drawing/2014/main" id="{5B40798A-C8A9-482C-9ACE-BF0310C2B0AB}"/>
              </a:ext>
            </a:extLst>
          </p:cNvPr>
          <p:cNvGraphicFramePr>
            <a:graphicFrameLocks/>
          </p:cNvGraphicFramePr>
          <p:nvPr/>
        </p:nvGraphicFramePr>
        <p:xfrm>
          <a:off x="6627814" y="1111251"/>
          <a:ext cx="3438525" cy="4532313"/>
        </p:xfrm>
        <a:graphic>
          <a:graphicData uri="http://schemas.openxmlformats.org/presentationml/2006/ole">
            <mc:AlternateContent xmlns:mc="http://schemas.openxmlformats.org/markup-compatibility/2006">
              <mc:Choice xmlns:v="urn:schemas-microsoft-com:vml" Requires="v">
                <p:oleObj name="Imagen de mapa de bits" r:id="rId3" imgW="3438525" imgH="4532313" progId="Paint.Picture">
                  <p:embed/>
                </p:oleObj>
              </mc:Choice>
              <mc:Fallback>
                <p:oleObj name="Imagen de mapa de bits" r:id="rId3" imgW="3438525" imgH="4532313" progId="Paint.Picture">
                  <p:embed/>
                  <p:pic>
                    <p:nvPicPr>
                      <p:cNvPr id="35918" name="Object 78">
                        <a:hlinkClick r:id="" action="ppaction://ole?verb=0"/>
                        <a:extLst>
                          <a:ext uri="{FF2B5EF4-FFF2-40B4-BE49-F238E27FC236}">
                            <a16:creationId xmlns:a16="http://schemas.microsoft.com/office/drawing/2014/main" id="{5B40798A-C8A9-482C-9ACE-BF0310C2B0AB}"/>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7814" y="1111251"/>
                        <a:ext cx="3438525" cy="4532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78212D-2A17-4761-A703-E1DAB5EEB603}"/>
              </a:ext>
            </a:extLst>
          </p:cNvPr>
          <p:cNvSpPr>
            <a:spLocks noGrp="1"/>
          </p:cNvSpPr>
          <p:nvPr>
            <p:ph type="title"/>
          </p:nvPr>
        </p:nvSpPr>
        <p:spPr/>
        <p:txBody>
          <a:bodyPr/>
          <a:lstStyle/>
          <a:p>
            <a:r>
              <a:rPr lang="es-CL" dirty="0"/>
              <a:t>Tipos de desintegraciones</a:t>
            </a:r>
          </a:p>
        </p:txBody>
      </p:sp>
      <p:sp>
        <p:nvSpPr>
          <p:cNvPr id="3" name="Marcador de contenido 2">
            <a:extLst>
              <a:ext uri="{FF2B5EF4-FFF2-40B4-BE49-F238E27FC236}">
                <a16:creationId xmlns:a16="http://schemas.microsoft.com/office/drawing/2014/main" id="{B7275280-37D5-4291-B774-6145078CB3E1}"/>
              </a:ext>
            </a:extLst>
          </p:cNvPr>
          <p:cNvSpPr>
            <a:spLocks noGrp="1"/>
          </p:cNvSpPr>
          <p:nvPr>
            <p:ph idx="1"/>
          </p:nvPr>
        </p:nvSpPr>
        <p:spPr>
          <a:xfrm>
            <a:off x="1251678" y="1071418"/>
            <a:ext cx="10178322" cy="4808175"/>
          </a:xfrm>
        </p:spPr>
        <p:txBody>
          <a:bodyPr/>
          <a:lstStyle/>
          <a:p>
            <a:r>
              <a:rPr lang="es-CL" u="sng" dirty="0"/>
              <a:t>DESINTEGRACIONES ALFA:</a:t>
            </a:r>
          </a:p>
          <a:p>
            <a:r>
              <a:rPr lang="es-CL" dirty="0"/>
              <a:t>Son </a:t>
            </a:r>
            <a:r>
              <a:rPr lang="es-CL" dirty="0">
                <a:solidFill>
                  <a:srgbClr val="002060"/>
                </a:solidFill>
              </a:rPr>
              <a:t>POCO PENETRANTE: </a:t>
            </a:r>
            <a:r>
              <a:rPr lang="es-ES_tradnl" altLang="es-ES" sz="2000" dirty="0">
                <a:latin typeface="AvantGarde Bk BT" pitchFamily="34" charset="0"/>
              </a:rPr>
              <a:t>una hoja de papel o unos centímetros en aire la frenan.</a:t>
            </a:r>
          </a:p>
          <a:p>
            <a:r>
              <a:rPr lang="es-ES_tradnl" altLang="es-ES" dirty="0">
                <a:latin typeface="AvantGarde Bk BT" pitchFamily="34" charset="0"/>
              </a:rPr>
              <a:t>Son radiaciones formadas por núcleos de helio, despedidos del núcleo del átomo a alta velocidad (20000 km/s)</a:t>
            </a:r>
            <a:endParaRPr lang="es-ES_tradnl" altLang="es-ES" sz="2000" dirty="0">
              <a:latin typeface="AvantGarde Bk BT" pitchFamily="34" charset="0"/>
            </a:endParaRPr>
          </a:p>
          <a:p>
            <a:r>
              <a:rPr lang="es-ES_tradnl" altLang="es-ES" sz="2000" dirty="0">
                <a:solidFill>
                  <a:srgbClr val="333333"/>
                </a:solidFill>
                <a:latin typeface="AvantGarde Bk BT" pitchFamily="34" charset="0"/>
              </a:rPr>
              <a:t>Depositan toda su energía  en un recorrido muy corto.</a:t>
            </a:r>
          </a:p>
          <a:p>
            <a:r>
              <a:rPr lang="es-ES_tradnl" altLang="es-ES" sz="2000" dirty="0">
                <a:solidFill>
                  <a:srgbClr val="333333"/>
                </a:solidFill>
                <a:latin typeface="AvantGarde Bk BT" pitchFamily="34" charset="0"/>
              </a:rPr>
              <a:t> Propias en la desintegración de núcleos pesados.</a:t>
            </a:r>
          </a:p>
          <a:p>
            <a:endParaRPr lang="es-ES_tradnl" altLang="es-ES" sz="2000" dirty="0">
              <a:latin typeface="AvantGarde Bk BT" pitchFamily="34" charset="0"/>
            </a:endParaRPr>
          </a:p>
          <a:p>
            <a:endParaRPr lang="es-CL" dirty="0"/>
          </a:p>
          <a:p>
            <a:endParaRPr lang="es-CL" dirty="0"/>
          </a:p>
          <a:p>
            <a:endParaRPr lang="es-CL" u="sng" dirty="0"/>
          </a:p>
        </p:txBody>
      </p:sp>
      <p:pic>
        <p:nvPicPr>
          <p:cNvPr id="5" name="Imagen 4">
            <a:extLst>
              <a:ext uri="{FF2B5EF4-FFF2-40B4-BE49-F238E27FC236}">
                <a16:creationId xmlns:a16="http://schemas.microsoft.com/office/drawing/2014/main" id="{E413C1DA-77D6-4940-9ABD-4D18F6659206}"/>
              </a:ext>
            </a:extLst>
          </p:cNvPr>
          <p:cNvPicPr>
            <a:picLocks noChangeAspect="1"/>
          </p:cNvPicPr>
          <p:nvPr/>
        </p:nvPicPr>
        <p:blipFill>
          <a:blip r:embed="rId2"/>
          <a:stretch>
            <a:fillRect/>
          </a:stretch>
        </p:blipFill>
        <p:spPr>
          <a:xfrm>
            <a:off x="1847849" y="3587867"/>
            <a:ext cx="4705350" cy="3143250"/>
          </a:xfrm>
          <a:prstGeom prst="rect">
            <a:avLst/>
          </a:prstGeom>
        </p:spPr>
      </p:pic>
      <p:pic>
        <p:nvPicPr>
          <p:cNvPr id="7" name="Imagen 6">
            <a:extLst>
              <a:ext uri="{FF2B5EF4-FFF2-40B4-BE49-F238E27FC236}">
                <a16:creationId xmlns:a16="http://schemas.microsoft.com/office/drawing/2014/main" id="{C8D88791-F62A-4304-B370-01F742ABDD8C}"/>
              </a:ext>
            </a:extLst>
          </p:cNvPr>
          <p:cNvPicPr>
            <a:picLocks noChangeAspect="1"/>
          </p:cNvPicPr>
          <p:nvPr/>
        </p:nvPicPr>
        <p:blipFill>
          <a:blip r:embed="rId3"/>
          <a:stretch>
            <a:fillRect/>
          </a:stretch>
        </p:blipFill>
        <p:spPr>
          <a:xfrm>
            <a:off x="7175320" y="3230662"/>
            <a:ext cx="4067175" cy="742950"/>
          </a:xfrm>
          <a:prstGeom prst="rect">
            <a:avLst/>
          </a:prstGeom>
        </p:spPr>
      </p:pic>
      <p:pic>
        <p:nvPicPr>
          <p:cNvPr id="10" name="Imagen 9">
            <a:extLst>
              <a:ext uri="{FF2B5EF4-FFF2-40B4-BE49-F238E27FC236}">
                <a16:creationId xmlns:a16="http://schemas.microsoft.com/office/drawing/2014/main" id="{47684033-6A12-46FD-8352-977831C8D31B}"/>
              </a:ext>
            </a:extLst>
          </p:cNvPr>
          <p:cNvPicPr>
            <a:picLocks noChangeAspect="1"/>
          </p:cNvPicPr>
          <p:nvPr/>
        </p:nvPicPr>
        <p:blipFill>
          <a:blip r:embed="rId4"/>
          <a:stretch>
            <a:fillRect/>
          </a:stretch>
        </p:blipFill>
        <p:spPr>
          <a:xfrm>
            <a:off x="6964504" y="4318128"/>
            <a:ext cx="4054191" cy="2094047"/>
          </a:xfrm>
          <a:prstGeom prst="rect">
            <a:avLst/>
          </a:prstGeom>
        </p:spPr>
      </p:pic>
      <p:pic>
        <p:nvPicPr>
          <p:cNvPr id="11" name="Imagen 10">
            <a:extLst>
              <a:ext uri="{FF2B5EF4-FFF2-40B4-BE49-F238E27FC236}">
                <a16:creationId xmlns:a16="http://schemas.microsoft.com/office/drawing/2014/main" id="{FADA226E-1401-4679-BC4E-29302286CC5A}"/>
              </a:ext>
            </a:extLst>
          </p:cNvPr>
          <p:cNvPicPr>
            <a:picLocks noChangeAspect="1"/>
          </p:cNvPicPr>
          <p:nvPr/>
        </p:nvPicPr>
        <p:blipFill>
          <a:blip r:embed="rId5"/>
          <a:stretch>
            <a:fillRect/>
          </a:stretch>
        </p:blipFill>
        <p:spPr>
          <a:xfrm>
            <a:off x="7477494" y="4493347"/>
            <a:ext cx="3462828" cy="1743607"/>
          </a:xfrm>
          <a:prstGeom prst="rect">
            <a:avLst/>
          </a:prstGeom>
        </p:spPr>
      </p:pic>
      <p:pic>
        <p:nvPicPr>
          <p:cNvPr id="14" name="Imagen 13">
            <a:extLst>
              <a:ext uri="{FF2B5EF4-FFF2-40B4-BE49-F238E27FC236}">
                <a16:creationId xmlns:a16="http://schemas.microsoft.com/office/drawing/2014/main" id="{829AC7FA-23BD-449D-AE3E-D3D6B096DBAF}"/>
              </a:ext>
            </a:extLst>
          </p:cNvPr>
          <p:cNvPicPr>
            <a:picLocks noChangeAspect="1"/>
          </p:cNvPicPr>
          <p:nvPr/>
        </p:nvPicPr>
        <p:blipFill>
          <a:blip r:embed="rId6"/>
          <a:stretch>
            <a:fillRect/>
          </a:stretch>
        </p:blipFill>
        <p:spPr>
          <a:xfrm>
            <a:off x="9607695" y="140631"/>
            <a:ext cx="2040030" cy="1158688"/>
          </a:xfrm>
          <a:prstGeom prst="rect">
            <a:avLst/>
          </a:prstGeom>
        </p:spPr>
      </p:pic>
    </p:spTree>
    <p:extLst>
      <p:ext uri="{BB962C8B-B14F-4D97-AF65-F5344CB8AC3E}">
        <p14:creationId xmlns:p14="http://schemas.microsoft.com/office/powerpoint/2010/main" val="3417613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F73D0B-FDA5-4BCB-903F-19958523DAE7}"/>
              </a:ext>
            </a:extLst>
          </p:cNvPr>
          <p:cNvSpPr>
            <a:spLocks noGrp="1"/>
          </p:cNvSpPr>
          <p:nvPr>
            <p:ph type="title"/>
          </p:nvPr>
        </p:nvSpPr>
        <p:spPr/>
        <p:txBody>
          <a:bodyPr/>
          <a:lstStyle/>
          <a:p>
            <a:r>
              <a:rPr lang="es-CL" dirty="0"/>
              <a:t>TIPOS DE DESINTEGRACIONES</a:t>
            </a:r>
          </a:p>
        </p:txBody>
      </p:sp>
      <p:sp>
        <p:nvSpPr>
          <p:cNvPr id="3" name="Marcador de contenido 2">
            <a:extLst>
              <a:ext uri="{FF2B5EF4-FFF2-40B4-BE49-F238E27FC236}">
                <a16:creationId xmlns:a16="http://schemas.microsoft.com/office/drawing/2014/main" id="{083B4FF8-7072-41C6-A338-657649CE2B0A}"/>
              </a:ext>
            </a:extLst>
          </p:cNvPr>
          <p:cNvSpPr>
            <a:spLocks noGrp="1"/>
          </p:cNvSpPr>
          <p:nvPr>
            <p:ph idx="1"/>
          </p:nvPr>
        </p:nvSpPr>
        <p:spPr>
          <a:xfrm>
            <a:off x="1251678" y="1152525"/>
            <a:ext cx="10178322" cy="4727067"/>
          </a:xfrm>
        </p:spPr>
        <p:txBody>
          <a:bodyPr/>
          <a:lstStyle/>
          <a:p>
            <a:r>
              <a:rPr lang="es-CL" u="sng" dirty="0"/>
              <a:t>DESINTEGRACIONES BETA</a:t>
            </a:r>
            <a:r>
              <a:rPr lang="es-CL" dirty="0"/>
              <a:t>:</a:t>
            </a:r>
          </a:p>
          <a:p>
            <a:r>
              <a:rPr lang="es-ES_tradnl" altLang="es-ES" sz="2000" b="1" dirty="0">
                <a:solidFill>
                  <a:srgbClr val="002060"/>
                </a:solidFill>
                <a:latin typeface="AvantGarde Bk BT" pitchFamily="34" charset="0"/>
              </a:rPr>
              <a:t>MÁS PENETRANTE: </a:t>
            </a:r>
            <a:r>
              <a:rPr lang="es-ES_tradnl" altLang="es-ES" sz="2000" dirty="0">
                <a:latin typeface="AvantGarde Bk BT" pitchFamily="34" charset="0"/>
              </a:rPr>
              <a:t>una lámina de aluminio o unos metros en aire la frenan</a:t>
            </a:r>
          </a:p>
          <a:p>
            <a:r>
              <a:rPr lang="es-ES_tradnl" altLang="es-ES" sz="2000" dirty="0">
                <a:solidFill>
                  <a:srgbClr val="333333"/>
                </a:solidFill>
                <a:latin typeface="AvantGarde Bk BT" pitchFamily="34" charset="0"/>
              </a:rPr>
              <a:t>Depositan su energía en un recorrido más largo.</a:t>
            </a:r>
          </a:p>
          <a:p>
            <a:r>
              <a:rPr lang="es-ES_tradnl" altLang="es-ES" sz="2000" dirty="0">
                <a:solidFill>
                  <a:srgbClr val="333333"/>
                </a:solidFill>
                <a:latin typeface="AvantGarde Bk BT" pitchFamily="34" charset="0"/>
              </a:rPr>
              <a:t> Se producen en núcleos con exceso de neutrones </a:t>
            </a:r>
            <a:r>
              <a:rPr lang="es-ES_tradnl" altLang="es-ES" sz="2400" dirty="0">
                <a:solidFill>
                  <a:srgbClr val="333333"/>
                </a:solidFill>
                <a:latin typeface="Times New Roman" panose="02020603050405020304" pitchFamily="18" charset="0"/>
              </a:rPr>
              <a:t>(</a:t>
            </a:r>
            <a:r>
              <a:rPr lang="es-ES_tradnl" altLang="es-ES" sz="2400" dirty="0">
                <a:solidFill>
                  <a:srgbClr val="333333"/>
                </a:solidFill>
                <a:latin typeface="Symbol" panose="05050102010706020507" pitchFamily="18" charset="2"/>
              </a:rPr>
              <a:t></a:t>
            </a:r>
            <a:r>
              <a:rPr lang="es-ES_tradnl" altLang="es-ES" sz="2400" dirty="0">
                <a:solidFill>
                  <a:srgbClr val="333333"/>
                </a:solidFill>
                <a:latin typeface="Times New Roman" panose="02020603050405020304" pitchFamily="18" charset="0"/>
              </a:rPr>
              <a:t>) </a:t>
            </a:r>
            <a:r>
              <a:rPr lang="es-ES_tradnl" altLang="es-ES" sz="2400" dirty="0">
                <a:solidFill>
                  <a:srgbClr val="333333"/>
                </a:solidFill>
                <a:latin typeface="AvantGarde Bk BT" pitchFamily="34" charset="0"/>
              </a:rPr>
              <a:t>o de protones </a:t>
            </a:r>
            <a:r>
              <a:rPr lang="es-ES_tradnl" altLang="es-ES" sz="2400" dirty="0">
                <a:solidFill>
                  <a:srgbClr val="333333"/>
                </a:solidFill>
                <a:latin typeface="Times New Roman" panose="02020603050405020304" pitchFamily="18" charset="0"/>
              </a:rPr>
              <a:t>(</a:t>
            </a:r>
            <a:r>
              <a:rPr lang="es-ES_tradnl" altLang="es-ES" sz="2400" dirty="0">
                <a:solidFill>
                  <a:srgbClr val="333333"/>
                </a:solidFill>
                <a:latin typeface="Symbol" panose="05050102010706020507" pitchFamily="18" charset="2"/>
              </a:rPr>
              <a:t></a:t>
            </a:r>
            <a:r>
              <a:rPr lang="es-ES_tradnl" altLang="es-ES" sz="2400" dirty="0">
                <a:solidFill>
                  <a:srgbClr val="333333"/>
                </a:solidFill>
                <a:latin typeface="Times New Roman" panose="02020603050405020304" pitchFamily="18" charset="0"/>
              </a:rPr>
              <a:t>)</a:t>
            </a:r>
          </a:p>
          <a:p>
            <a:endParaRPr lang="es-CL" dirty="0"/>
          </a:p>
        </p:txBody>
      </p:sp>
      <p:pic>
        <p:nvPicPr>
          <p:cNvPr id="5" name="Imagen 4">
            <a:extLst>
              <a:ext uri="{FF2B5EF4-FFF2-40B4-BE49-F238E27FC236}">
                <a16:creationId xmlns:a16="http://schemas.microsoft.com/office/drawing/2014/main" id="{61E713A5-97E6-4740-9033-BF7F969E2C2B}"/>
              </a:ext>
            </a:extLst>
          </p:cNvPr>
          <p:cNvPicPr>
            <a:picLocks noChangeAspect="1"/>
          </p:cNvPicPr>
          <p:nvPr/>
        </p:nvPicPr>
        <p:blipFill>
          <a:blip r:embed="rId2"/>
          <a:stretch>
            <a:fillRect/>
          </a:stretch>
        </p:blipFill>
        <p:spPr>
          <a:xfrm>
            <a:off x="1600200" y="2934982"/>
            <a:ext cx="8991600" cy="3714750"/>
          </a:xfrm>
          <a:prstGeom prst="rect">
            <a:avLst/>
          </a:prstGeom>
        </p:spPr>
      </p:pic>
      <p:pic>
        <p:nvPicPr>
          <p:cNvPr id="7" name="Imagen 6">
            <a:extLst>
              <a:ext uri="{FF2B5EF4-FFF2-40B4-BE49-F238E27FC236}">
                <a16:creationId xmlns:a16="http://schemas.microsoft.com/office/drawing/2014/main" id="{60E94CFC-818B-4F94-9EFA-61302FE4D632}"/>
              </a:ext>
            </a:extLst>
          </p:cNvPr>
          <p:cNvPicPr>
            <a:picLocks noChangeAspect="1"/>
          </p:cNvPicPr>
          <p:nvPr/>
        </p:nvPicPr>
        <p:blipFill>
          <a:blip r:embed="rId3"/>
          <a:stretch>
            <a:fillRect/>
          </a:stretch>
        </p:blipFill>
        <p:spPr>
          <a:xfrm>
            <a:off x="8681945" y="978408"/>
            <a:ext cx="3190875" cy="752475"/>
          </a:xfrm>
          <a:prstGeom prst="rect">
            <a:avLst/>
          </a:prstGeom>
        </p:spPr>
      </p:pic>
    </p:spTree>
    <p:extLst>
      <p:ext uri="{BB962C8B-B14F-4D97-AF65-F5344CB8AC3E}">
        <p14:creationId xmlns:p14="http://schemas.microsoft.com/office/powerpoint/2010/main" val="624562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073CA8-9079-42E0-96CE-0A3D2A1647D4}"/>
              </a:ext>
            </a:extLst>
          </p:cNvPr>
          <p:cNvSpPr>
            <a:spLocks noGrp="1"/>
          </p:cNvSpPr>
          <p:nvPr>
            <p:ph type="title"/>
          </p:nvPr>
        </p:nvSpPr>
        <p:spPr/>
        <p:txBody>
          <a:bodyPr/>
          <a:lstStyle/>
          <a:p>
            <a:r>
              <a:rPr lang="es-CL" dirty="0"/>
              <a:t>TIPOS DE DESINTEGRACIONES</a:t>
            </a:r>
          </a:p>
        </p:txBody>
      </p:sp>
      <p:sp>
        <p:nvSpPr>
          <p:cNvPr id="3" name="Marcador de contenido 2">
            <a:extLst>
              <a:ext uri="{FF2B5EF4-FFF2-40B4-BE49-F238E27FC236}">
                <a16:creationId xmlns:a16="http://schemas.microsoft.com/office/drawing/2014/main" id="{7FD2AE6B-A2EC-45B0-9AA3-97CD4B3864DD}"/>
              </a:ext>
            </a:extLst>
          </p:cNvPr>
          <p:cNvSpPr>
            <a:spLocks noGrp="1"/>
          </p:cNvSpPr>
          <p:nvPr>
            <p:ph idx="1"/>
          </p:nvPr>
        </p:nvSpPr>
        <p:spPr>
          <a:xfrm>
            <a:off x="1251678" y="1269507"/>
            <a:ext cx="10178322" cy="4610085"/>
          </a:xfrm>
        </p:spPr>
        <p:txBody>
          <a:bodyPr/>
          <a:lstStyle/>
          <a:p>
            <a:r>
              <a:rPr lang="es-CL" u="sng" dirty="0"/>
              <a:t>DESINTEGRACIONES GAMMA</a:t>
            </a:r>
            <a:r>
              <a:rPr lang="es-CL" dirty="0"/>
              <a:t>:  </a:t>
            </a:r>
            <a:r>
              <a:rPr lang="es-CL" dirty="0">
                <a:solidFill>
                  <a:schemeClr val="tx1"/>
                </a:solidFill>
              </a:rPr>
              <a:t>ENERGÍA</a:t>
            </a:r>
          </a:p>
          <a:p>
            <a:pPr marL="0" indent="0">
              <a:buNone/>
            </a:pPr>
            <a:endParaRPr lang="es-CL" dirty="0">
              <a:solidFill>
                <a:schemeClr val="tx1"/>
              </a:solidFill>
            </a:endParaRPr>
          </a:p>
          <a:p>
            <a:r>
              <a:rPr lang="es-ES_tradnl" altLang="es-ES" sz="2000" b="1" dirty="0">
                <a:solidFill>
                  <a:srgbClr val="002060"/>
                </a:solidFill>
                <a:latin typeface="AvantGarde Bk BT" pitchFamily="34" charset="0"/>
              </a:rPr>
              <a:t>MUY PENETRANTE : </a:t>
            </a:r>
            <a:r>
              <a:rPr lang="es-ES_tradnl" altLang="es-ES" sz="2000" dirty="0">
                <a:latin typeface="AvantGarde Bk BT" pitchFamily="34" charset="0"/>
              </a:rPr>
              <a:t>requiere materiales densos y pesados (una lámina de plomo, hormigón, etc.) para ser absorbidos.</a:t>
            </a:r>
          </a:p>
          <a:p>
            <a:r>
              <a:rPr lang="es-ES_tradnl" altLang="es-ES" dirty="0">
                <a:latin typeface="AvantGarde Bk BT" pitchFamily="34" charset="0"/>
              </a:rPr>
              <a:t>Un núcleo con un exceso de energía puede de forma espontánea emitir radiación </a:t>
            </a:r>
            <a:r>
              <a:rPr lang="es-ES_tradnl" altLang="es-ES" sz="2400" dirty="0">
                <a:solidFill>
                  <a:srgbClr val="333333"/>
                </a:solidFill>
                <a:latin typeface="Symbol" panose="05050102010706020507" pitchFamily="18" charset="2"/>
              </a:rPr>
              <a:t></a:t>
            </a:r>
            <a:endParaRPr lang="es-ES_tradnl" altLang="es-ES" sz="2000" dirty="0">
              <a:latin typeface="AvantGarde Bk BT" pitchFamily="34" charset="0"/>
            </a:endParaRPr>
          </a:p>
          <a:p>
            <a:endParaRPr lang="es-CL" dirty="0"/>
          </a:p>
        </p:txBody>
      </p:sp>
      <p:grpSp>
        <p:nvGrpSpPr>
          <p:cNvPr id="4" name="Group 93">
            <a:extLst>
              <a:ext uri="{FF2B5EF4-FFF2-40B4-BE49-F238E27FC236}">
                <a16:creationId xmlns:a16="http://schemas.microsoft.com/office/drawing/2014/main" id="{998BCAA2-B9BB-4F42-B30C-19E9E26B67C5}"/>
              </a:ext>
            </a:extLst>
          </p:cNvPr>
          <p:cNvGrpSpPr>
            <a:grpSpLocks/>
          </p:cNvGrpSpPr>
          <p:nvPr/>
        </p:nvGrpSpPr>
        <p:grpSpPr bwMode="auto">
          <a:xfrm>
            <a:off x="3733800" y="1752600"/>
            <a:ext cx="4267200" cy="228600"/>
            <a:chOff x="1095" y="3072"/>
            <a:chExt cx="4683" cy="341"/>
          </a:xfrm>
          <a:solidFill>
            <a:srgbClr val="FFC000"/>
          </a:solidFill>
        </p:grpSpPr>
        <p:grpSp>
          <p:nvGrpSpPr>
            <p:cNvPr id="5" name="Group 94">
              <a:extLst>
                <a:ext uri="{FF2B5EF4-FFF2-40B4-BE49-F238E27FC236}">
                  <a16:creationId xmlns:a16="http://schemas.microsoft.com/office/drawing/2014/main" id="{1F2F71A6-F93D-41B7-BC4E-80521C7BD65F}"/>
                </a:ext>
              </a:extLst>
            </p:cNvPr>
            <p:cNvGrpSpPr>
              <a:grpSpLocks/>
            </p:cNvGrpSpPr>
            <p:nvPr/>
          </p:nvGrpSpPr>
          <p:grpSpPr bwMode="auto">
            <a:xfrm>
              <a:off x="1095" y="3072"/>
              <a:ext cx="2457" cy="341"/>
              <a:chOff x="1095" y="3072"/>
              <a:chExt cx="2457" cy="341"/>
            </a:xfrm>
            <a:grpFill/>
          </p:grpSpPr>
          <p:grpSp>
            <p:nvGrpSpPr>
              <p:cNvPr id="19" name="Group 95">
                <a:extLst>
                  <a:ext uri="{FF2B5EF4-FFF2-40B4-BE49-F238E27FC236}">
                    <a16:creationId xmlns:a16="http://schemas.microsoft.com/office/drawing/2014/main" id="{42321B8C-567B-4962-BDB7-B8E1A80EBB43}"/>
                  </a:ext>
                </a:extLst>
              </p:cNvPr>
              <p:cNvGrpSpPr>
                <a:grpSpLocks/>
              </p:cNvGrpSpPr>
              <p:nvPr/>
            </p:nvGrpSpPr>
            <p:grpSpPr bwMode="auto">
              <a:xfrm>
                <a:off x="1095" y="3072"/>
                <a:ext cx="1161" cy="341"/>
                <a:chOff x="768" y="3072"/>
                <a:chExt cx="1161" cy="341"/>
              </a:xfrm>
              <a:grpFill/>
            </p:grpSpPr>
            <p:sp>
              <p:nvSpPr>
                <p:cNvPr id="28" name="AutoShape 96">
                  <a:extLst>
                    <a:ext uri="{FF2B5EF4-FFF2-40B4-BE49-F238E27FC236}">
                      <a16:creationId xmlns:a16="http://schemas.microsoft.com/office/drawing/2014/main" id="{3A3C1FEF-1585-4B7C-B8DA-A45EA5723D9E}"/>
                    </a:ext>
                  </a:extLst>
                </p:cNvPr>
                <p:cNvSpPr>
                  <a:spLocks noChangeArrowheads="1"/>
                </p:cNvSpPr>
                <p:nvPr/>
              </p:nvSpPr>
              <p:spPr bwMode="auto">
                <a:xfrm>
                  <a:off x="768" y="3093"/>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29" name="AutoShape 97">
                  <a:extLst>
                    <a:ext uri="{FF2B5EF4-FFF2-40B4-BE49-F238E27FC236}">
                      <a16:creationId xmlns:a16="http://schemas.microsoft.com/office/drawing/2014/main" id="{3D7163B1-3620-4C60-A756-963C7FFD76C4}"/>
                    </a:ext>
                  </a:extLst>
                </p:cNvPr>
                <p:cNvSpPr>
                  <a:spLocks noChangeArrowheads="1"/>
                </p:cNvSpPr>
                <p:nvPr/>
              </p:nvSpPr>
              <p:spPr bwMode="auto">
                <a:xfrm rot="10661281">
                  <a:off x="951" y="3072"/>
                  <a:ext cx="245"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30" name="AutoShape 98">
                  <a:extLst>
                    <a:ext uri="{FF2B5EF4-FFF2-40B4-BE49-F238E27FC236}">
                      <a16:creationId xmlns:a16="http://schemas.microsoft.com/office/drawing/2014/main" id="{2C491499-EE2B-4728-8DF6-29467AB41260}"/>
                    </a:ext>
                  </a:extLst>
                </p:cNvPr>
                <p:cNvSpPr>
                  <a:spLocks noChangeArrowheads="1"/>
                </p:cNvSpPr>
                <p:nvPr/>
              </p:nvSpPr>
              <p:spPr bwMode="auto">
                <a:xfrm>
                  <a:off x="1135" y="3093"/>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31" name="AutoShape 99">
                  <a:extLst>
                    <a:ext uri="{FF2B5EF4-FFF2-40B4-BE49-F238E27FC236}">
                      <a16:creationId xmlns:a16="http://schemas.microsoft.com/office/drawing/2014/main" id="{6352DC6A-6A89-479A-8953-F9144302ABD4}"/>
                    </a:ext>
                  </a:extLst>
                </p:cNvPr>
                <p:cNvSpPr>
                  <a:spLocks noChangeArrowheads="1"/>
                </p:cNvSpPr>
                <p:nvPr/>
              </p:nvSpPr>
              <p:spPr bwMode="auto">
                <a:xfrm>
                  <a:off x="1501" y="3093"/>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32" name="AutoShape 100">
                  <a:extLst>
                    <a:ext uri="{FF2B5EF4-FFF2-40B4-BE49-F238E27FC236}">
                      <a16:creationId xmlns:a16="http://schemas.microsoft.com/office/drawing/2014/main" id="{9B2F4ACF-C41E-4146-A1B3-264A6EF49229}"/>
                    </a:ext>
                  </a:extLst>
                </p:cNvPr>
                <p:cNvSpPr>
                  <a:spLocks noChangeArrowheads="1"/>
                </p:cNvSpPr>
                <p:nvPr/>
              </p:nvSpPr>
              <p:spPr bwMode="auto">
                <a:xfrm rot="10661281">
                  <a:off x="1684" y="3072"/>
                  <a:ext cx="245"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33" name="AutoShape 101">
                  <a:extLst>
                    <a:ext uri="{FF2B5EF4-FFF2-40B4-BE49-F238E27FC236}">
                      <a16:creationId xmlns:a16="http://schemas.microsoft.com/office/drawing/2014/main" id="{2AD47858-5981-4302-A3C7-B79B38ACCF7A}"/>
                    </a:ext>
                  </a:extLst>
                </p:cNvPr>
                <p:cNvSpPr>
                  <a:spLocks noChangeArrowheads="1"/>
                </p:cNvSpPr>
                <p:nvPr/>
              </p:nvSpPr>
              <p:spPr bwMode="auto">
                <a:xfrm rot="10661281">
                  <a:off x="1318" y="3072"/>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grpSp>
          <p:grpSp>
            <p:nvGrpSpPr>
              <p:cNvPr id="20" name="Group 102">
                <a:extLst>
                  <a:ext uri="{FF2B5EF4-FFF2-40B4-BE49-F238E27FC236}">
                    <a16:creationId xmlns:a16="http://schemas.microsoft.com/office/drawing/2014/main" id="{6C738706-8620-466C-A73E-E44C2101A89B}"/>
                  </a:ext>
                </a:extLst>
              </p:cNvPr>
              <p:cNvGrpSpPr>
                <a:grpSpLocks/>
              </p:cNvGrpSpPr>
              <p:nvPr/>
            </p:nvGrpSpPr>
            <p:grpSpPr bwMode="auto">
              <a:xfrm>
                <a:off x="2208" y="3072"/>
                <a:ext cx="1344" cy="341"/>
                <a:chOff x="288" y="2400"/>
                <a:chExt cx="5280" cy="768"/>
              </a:xfrm>
              <a:grpFill/>
            </p:grpSpPr>
            <p:sp>
              <p:nvSpPr>
                <p:cNvPr id="21" name="AutoShape 103">
                  <a:extLst>
                    <a:ext uri="{FF2B5EF4-FFF2-40B4-BE49-F238E27FC236}">
                      <a16:creationId xmlns:a16="http://schemas.microsoft.com/office/drawing/2014/main" id="{1561134D-8109-4273-8AA5-880BAEC85BF5}"/>
                    </a:ext>
                  </a:extLst>
                </p:cNvPr>
                <p:cNvSpPr>
                  <a:spLocks noChangeArrowheads="1"/>
                </p:cNvSpPr>
                <p:nvPr/>
              </p:nvSpPr>
              <p:spPr bwMode="auto">
                <a:xfrm>
                  <a:off x="288" y="2448"/>
                  <a:ext cx="960" cy="720"/>
                </a:xfrm>
                <a:custGeom>
                  <a:avLst/>
                  <a:gdLst>
                    <a:gd name="T0" fmla="*/ 1 w 21600"/>
                    <a:gd name="T1" fmla="*/ 0 h 21600"/>
                    <a:gd name="T2" fmla="*/ 0 w 21600"/>
                    <a:gd name="T3" fmla="*/ 0 h 21600"/>
                    <a:gd name="T4" fmla="*/ 1 w 21600"/>
                    <a:gd name="T5" fmla="*/ 0 h 21600"/>
                    <a:gd name="T6" fmla="*/ 2 w 21600"/>
                    <a:gd name="T7" fmla="*/ 0 h 21600"/>
                    <a:gd name="T8" fmla="*/ 0 60000 65536"/>
                    <a:gd name="T9" fmla="*/ 0 60000 65536"/>
                    <a:gd name="T10" fmla="*/ 0 60000 65536"/>
                    <a:gd name="T11" fmla="*/ 0 60000 65536"/>
                    <a:gd name="T12" fmla="*/ 0 w 21600"/>
                    <a:gd name="T13" fmla="*/ 0 h 21600"/>
                    <a:gd name="T14" fmla="*/ 21600 w 21600"/>
                    <a:gd name="T15" fmla="*/ 7710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22" name="AutoShape 104">
                  <a:extLst>
                    <a:ext uri="{FF2B5EF4-FFF2-40B4-BE49-F238E27FC236}">
                      <a16:creationId xmlns:a16="http://schemas.microsoft.com/office/drawing/2014/main" id="{A201B298-49C3-43FD-AC8B-3CEDBB4D48FC}"/>
                    </a:ext>
                  </a:extLst>
                </p:cNvPr>
                <p:cNvSpPr>
                  <a:spLocks noChangeArrowheads="1"/>
                </p:cNvSpPr>
                <p:nvPr/>
              </p:nvSpPr>
              <p:spPr bwMode="auto">
                <a:xfrm rot="10661281">
                  <a:off x="1008" y="2400"/>
                  <a:ext cx="960" cy="720"/>
                </a:xfrm>
                <a:custGeom>
                  <a:avLst/>
                  <a:gdLst>
                    <a:gd name="T0" fmla="*/ 1 w 21600"/>
                    <a:gd name="T1" fmla="*/ 0 h 21600"/>
                    <a:gd name="T2" fmla="*/ 0 w 21600"/>
                    <a:gd name="T3" fmla="*/ 0 h 21600"/>
                    <a:gd name="T4" fmla="*/ 1 w 21600"/>
                    <a:gd name="T5" fmla="*/ 0 h 21600"/>
                    <a:gd name="T6" fmla="*/ 2 w 21600"/>
                    <a:gd name="T7" fmla="*/ 0 h 21600"/>
                    <a:gd name="T8" fmla="*/ 0 60000 65536"/>
                    <a:gd name="T9" fmla="*/ 0 60000 65536"/>
                    <a:gd name="T10" fmla="*/ 0 60000 65536"/>
                    <a:gd name="T11" fmla="*/ 0 60000 65536"/>
                    <a:gd name="T12" fmla="*/ 0 w 21600"/>
                    <a:gd name="T13" fmla="*/ 0 h 21600"/>
                    <a:gd name="T14" fmla="*/ 21600 w 21600"/>
                    <a:gd name="T15" fmla="*/ 7710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23" name="AutoShape 105">
                  <a:extLst>
                    <a:ext uri="{FF2B5EF4-FFF2-40B4-BE49-F238E27FC236}">
                      <a16:creationId xmlns:a16="http://schemas.microsoft.com/office/drawing/2014/main" id="{20B8A660-9DE5-4AC6-AE31-5A76CED438FB}"/>
                    </a:ext>
                  </a:extLst>
                </p:cNvPr>
                <p:cNvSpPr>
                  <a:spLocks noChangeArrowheads="1"/>
                </p:cNvSpPr>
                <p:nvPr/>
              </p:nvSpPr>
              <p:spPr bwMode="auto">
                <a:xfrm>
                  <a:off x="1728" y="2448"/>
                  <a:ext cx="960" cy="720"/>
                </a:xfrm>
                <a:custGeom>
                  <a:avLst/>
                  <a:gdLst>
                    <a:gd name="T0" fmla="*/ 1 w 21600"/>
                    <a:gd name="T1" fmla="*/ 0 h 21600"/>
                    <a:gd name="T2" fmla="*/ 0 w 21600"/>
                    <a:gd name="T3" fmla="*/ 0 h 21600"/>
                    <a:gd name="T4" fmla="*/ 1 w 21600"/>
                    <a:gd name="T5" fmla="*/ 0 h 21600"/>
                    <a:gd name="T6" fmla="*/ 2 w 21600"/>
                    <a:gd name="T7" fmla="*/ 0 h 21600"/>
                    <a:gd name="T8" fmla="*/ 0 60000 65536"/>
                    <a:gd name="T9" fmla="*/ 0 60000 65536"/>
                    <a:gd name="T10" fmla="*/ 0 60000 65536"/>
                    <a:gd name="T11" fmla="*/ 0 60000 65536"/>
                    <a:gd name="T12" fmla="*/ 0 w 21600"/>
                    <a:gd name="T13" fmla="*/ 0 h 21600"/>
                    <a:gd name="T14" fmla="*/ 21600 w 21600"/>
                    <a:gd name="T15" fmla="*/ 7710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24" name="AutoShape 106">
                  <a:extLst>
                    <a:ext uri="{FF2B5EF4-FFF2-40B4-BE49-F238E27FC236}">
                      <a16:creationId xmlns:a16="http://schemas.microsoft.com/office/drawing/2014/main" id="{409B6CCC-AA8B-4290-87DB-73EE98CA68B2}"/>
                    </a:ext>
                  </a:extLst>
                </p:cNvPr>
                <p:cNvSpPr>
                  <a:spLocks noChangeArrowheads="1"/>
                </p:cNvSpPr>
                <p:nvPr/>
              </p:nvSpPr>
              <p:spPr bwMode="auto">
                <a:xfrm>
                  <a:off x="3168" y="2448"/>
                  <a:ext cx="960" cy="720"/>
                </a:xfrm>
                <a:custGeom>
                  <a:avLst/>
                  <a:gdLst>
                    <a:gd name="T0" fmla="*/ 1 w 21600"/>
                    <a:gd name="T1" fmla="*/ 0 h 21600"/>
                    <a:gd name="T2" fmla="*/ 0 w 21600"/>
                    <a:gd name="T3" fmla="*/ 0 h 21600"/>
                    <a:gd name="T4" fmla="*/ 1 w 21600"/>
                    <a:gd name="T5" fmla="*/ 0 h 21600"/>
                    <a:gd name="T6" fmla="*/ 2 w 21600"/>
                    <a:gd name="T7" fmla="*/ 0 h 21600"/>
                    <a:gd name="T8" fmla="*/ 0 60000 65536"/>
                    <a:gd name="T9" fmla="*/ 0 60000 65536"/>
                    <a:gd name="T10" fmla="*/ 0 60000 65536"/>
                    <a:gd name="T11" fmla="*/ 0 60000 65536"/>
                    <a:gd name="T12" fmla="*/ 0 w 21600"/>
                    <a:gd name="T13" fmla="*/ 0 h 21600"/>
                    <a:gd name="T14" fmla="*/ 21600 w 21600"/>
                    <a:gd name="T15" fmla="*/ 7710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25" name="AutoShape 107">
                  <a:extLst>
                    <a:ext uri="{FF2B5EF4-FFF2-40B4-BE49-F238E27FC236}">
                      <a16:creationId xmlns:a16="http://schemas.microsoft.com/office/drawing/2014/main" id="{5EF0221F-86A5-4970-A05D-A1D846747FEB}"/>
                    </a:ext>
                  </a:extLst>
                </p:cNvPr>
                <p:cNvSpPr>
                  <a:spLocks noChangeArrowheads="1"/>
                </p:cNvSpPr>
                <p:nvPr/>
              </p:nvSpPr>
              <p:spPr bwMode="auto">
                <a:xfrm rot="10661281">
                  <a:off x="3888" y="2400"/>
                  <a:ext cx="960" cy="720"/>
                </a:xfrm>
                <a:custGeom>
                  <a:avLst/>
                  <a:gdLst>
                    <a:gd name="T0" fmla="*/ 1 w 21600"/>
                    <a:gd name="T1" fmla="*/ 0 h 21600"/>
                    <a:gd name="T2" fmla="*/ 0 w 21600"/>
                    <a:gd name="T3" fmla="*/ 0 h 21600"/>
                    <a:gd name="T4" fmla="*/ 1 w 21600"/>
                    <a:gd name="T5" fmla="*/ 0 h 21600"/>
                    <a:gd name="T6" fmla="*/ 2 w 21600"/>
                    <a:gd name="T7" fmla="*/ 0 h 21600"/>
                    <a:gd name="T8" fmla="*/ 0 60000 65536"/>
                    <a:gd name="T9" fmla="*/ 0 60000 65536"/>
                    <a:gd name="T10" fmla="*/ 0 60000 65536"/>
                    <a:gd name="T11" fmla="*/ 0 60000 65536"/>
                    <a:gd name="T12" fmla="*/ 0 w 21600"/>
                    <a:gd name="T13" fmla="*/ 0 h 21600"/>
                    <a:gd name="T14" fmla="*/ 21600 w 21600"/>
                    <a:gd name="T15" fmla="*/ 7710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26" name="AutoShape 108">
                  <a:extLst>
                    <a:ext uri="{FF2B5EF4-FFF2-40B4-BE49-F238E27FC236}">
                      <a16:creationId xmlns:a16="http://schemas.microsoft.com/office/drawing/2014/main" id="{A3582B9E-023E-42E7-8A79-B42B4E4C6FC5}"/>
                    </a:ext>
                  </a:extLst>
                </p:cNvPr>
                <p:cNvSpPr>
                  <a:spLocks noChangeArrowheads="1"/>
                </p:cNvSpPr>
                <p:nvPr/>
              </p:nvSpPr>
              <p:spPr bwMode="auto">
                <a:xfrm>
                  <a:off x="4608" y="2448"/>
                  <a:ext cx="960" cy="720"/>
                </a:xfrm>
                <a:custGeom>
                  <a:avLst/>
                  <a:gdLst>
                    <a:gd name="T0" fmla="*/ 1 w 21600"/>
                    <a:gd name="T1" fmla="*/ 0 h 21600"/>
                    <a:gd name="T2" fmla="*/ 0 w 21600"/>
                    <a:gd name="T3" fmla="*/ 0 h 21600"/>
                    <a:gd name="T4" fmla="*/ 1 w 21600"/>
                    <a:gd name="T5" fmla="*/ 0 h 21600"/>
                    <a:gd name="T6" fmla="*/ 2 w 21600"/>
                    <a:gd name="T7" fmla="*/ 0 h 21600"/>
                    <a:gd name="T8" fmla="*/ 0 60000 65536"/>
                    <a:gd name="T9" fmla="*/ 0 60000 65536"/>
                    <a:gd name="T10" fmla="*/ 0 60000 65536"/>
                    <a:gd name="T11" fmla="*/ 0 60000 65536"/>
                    <a:gd name="T12" fmla="*/ 0 w 21600"/>
                    <a:gd name="T13" fmla="*/ 0 h 21600"/>
                    <a:gd name="T14" fmla="*/ 21600 w 21600"/>
                    <a:gd name="T15" fmla="*/ 7710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27" name="AutoShape 109">
                  <a:extLst>
                    <a:ext uri="{FF2B5EF4-FFF2-40B4-BE49-F238E27FC236}">
                      <a16:creationId xmlns:a16="http://schemas.microsoft.com/office/drawing/2014/main" id="{32D0B174-1356-4D78-9CE1-4BA525DE472F}"/>
                    </a:ext>
                  </a:extLst>
                </p:cNvPr>
                <p:cNvSpPr>
                  <a:spLocks noChangeArrowheads="1"/>
                </p:cNvSpPr>
                <p:nvPr/>
              </p:nvSpPr>
              <p:spPr bwMode="auto">
                <a:xfrm rot="10661281">
                  <a:off x="2448" y="2400"/>
                  <a:ext cx="960" cy="720"/>
                </a:xfrm>
                <a:custGeom>
                  <a:avLst/>
                  <a:gdLst>
                    <a:gd name="T0" fmla="*/ 1 w 21600"/>
                    <a:gd name="T1" fmla="*/ 0 h 21600"/>
                    <a:gd name="T2" fmla="*/ 0 w 21600"/>
                    <a:gd name="T3" fmla="*/ 0 h 21600"/>
                    <a:gd name="T4" fmla="*/ 1 w 21600"/>
                    <a:gd name="T5" fmla="*/ 0 h 21600"/>
                    <a:gd name="T6" fmla="*/ 2 w 21600"/>
                    <a:gd name="T7" fmla="*/ 0 h 21600"/>
                    <a:gd name="T8" fmla="*/ 0 60000 65536"/>
                    <a:gd name="T9" fmla="*/ 0 60000 65536"/>
                    <a:gd name="T10" fmla="*/ 0 60000 65536"/>
                    <a:gd name="T11" fmla="*/ 0 60000 65536"/>
                    <a:gd name="T12" fmla="*/ 0 w 21600"/>
                    <a:gd name="T13" fmla="*/ 0 h 21600"/>
                    <a:gd name="T14" fmla="*/ 21600 w 21600"/>
                    <a:gd name="T15" fmla="*/ 7710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grpSp>
        </p:grpSp>
        <p:grpSp>
          <p:nvGrpSpPr>
            <p:cNvPr id="6" name="Group 110">
              <a:extLst>
                <a:ext uri="{FF2B5EF4-FFF2-40B4-BE49-F238E27FC236}">
                  <a16:creationId xmlns:a16="http://schemas.microsoft.com/office/drawing/2014/main" id="{8A644BA6-C088-48A6-9387-44752D94718A}"/>
                </a:ext>
              </a:extLst>
            </p:cNvPr>
            <p:cNvGrpSpPr>
              <a:grpSpLocks/>
            </p:cNvGrpSpPr>
            <p:nvPr/>
          </p:nvGrpSpPr>
          <p:grpSpPr bwMode="auto">
            <a:xfrm>
              <a:off x="3504" y="3072"/>
              <a:ext cx="2274" cy="341"/>
              <a:chOff x="3879" y="3120"/>
              <a:chExt cx="2274" cy="341"/>
            </a:xfrm>
            <a:grpFill/>
          </p:grpSpPr>
          <p:sp>
            <p:nvSpPr>
              <p:cNvPr id="7" name="AutoShape 111">
                <a:extLst>
                  <a:ext uri="{FF2B5EF4-FFF2-40B4-BE49-F238E27FC236}">
                    <a16:creationId xmlns:a16="http://schemas.microsoft.com/office/drawing/2014/main" id="{5F804978-92FA-4F75-90A1-454F31611677}"/>
                  </a:ext>
                </a:extLst>
              </p:cNvPr>
              <p:cNvSpPr>
                <a:spLocks noChangeArrowheads="1"/>
              </p:cNvSpPr>
              <p:nvPr/>
            </p:nvSpPr>
            <p:spPr bwMode="auto">
              <a:xfrm rot="10661281">
                <a:off x="3879" y="3120"/>
                <a:ext cx="245"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8" name="AutoShape 112">
                <a:extLst>
                  <a:ext uri="{FF2B5EF4-FFF2-40B4-BE49-F238E27FC236}">
                    <a16:creationId xmlns:a16="http://schemas.microsoft.com/office/drawing/2014/main" id="{AFF2B553-A52B-4982-B38D-77A197E0AAF9}"/>
                  </a:ext>
                </a:extLst>
              </p:cNvPr>
              <p:cNvSpPr>
                <a:spLocks noChangeArrowheads="1"/>
              </p:cNvSpPr>
              <p:nvPr/>
            </p:nvSpPr>
            <p:spPr bwMode="auto">
              <a:xfrm>
                <a:off x="4063" y="3141"/>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9" name="AutoShape 113">
                <a:extLst>
                  <a:ext uri="{FF2B5EF4-FFF2-40B4-BE49-F238E27FC236}">
                    <a16:creationId xmlns:a16="http://schemas.microsoft.com/office/drawing/2014/main" id="{EDCF41FE-BA4E-45E6-8CDF-E04E0C34E5F1}"/>
                  </a:ext>
                </a:extLst>
              </p:cNvPr>
              <p:cNvSpPr>
                <a:spLocks noChangeArrowheads="1"/>
              </p:cNvSpPr>
              <p:nvPr/>
            </p:nvSpPr>
            <p:spPr bwMode="auto">
              <a:xfrm>
                <a:off x="4429" y="3141"/>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10" name="AutoShape 114">
                <a:extLst>
                  <a:ext uri="{FF2B5EF4-FFF2-40B4-BE49-F238E27FC236}">
                    <a16:creationId xmlns:a16="http://schemas.microsoft.com/office/drawing/2014/main" id="{FC48F5A3-3EB9-43C2-A70B-A34468C93B8F}"/>
                  </a:ext>
                </a:extLst>
              </p:cNvPr>
              <p:cNvSpPr>
                <a:spLocks noChangeArrowheads="1"/>
              </p:cNvSpPr>
              <p:nvPr/>
            </p:nvSpPr>
            <p:spPr bwMode="auto">
              <a:xfrm rot="10661281">
                <a:off x="4612" y="3120"/>
                <a:ext cx="245"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11" name="AutoShape 115">
                <a:extLst>
                  <a:ext uri="{FF2B5EF4-FFF2-40B4-BE49-F238E27FC236}">
                    <a16:creationId xmlns:a16="http://schemas.microsoft.com/office/drawing/2014/main" id="{4053461B-288A-4C72-830E-9D5FB2354359}"/>
                  </a:ext>
                </a:extLst>
              </p:cNvPr>
              <p:cNvSpPr>
                <a:spLocks noChangeArrowheads="1"/>
              </p:cNvSpPr>
              <p:nvPr/>
            </p:nvSpPr>
            <p:spPr bwMode="auto">
              <a:xfrm rot="10661281">
                <a:off x="4246" y="3120"/>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12" name="AutoShape 116">
                <a:extLst>
                  <a:ext uri="{FF2B5EF4-FFF2-40B4-BE49-F238E27FC236}">
                    <a16:creationId xmlns:a16="http://schemas.microsoft.com/office/drawing/2014/main" id="{9BD2977F-B4EB-49A8-9A67-D1376791672F}"/>
                  </a:ext>
                </a:extLst>
              </p:cNvPr>
              <p:cNvSpPr>
                <a:spLocks noChangeArrowheads="1"/>
              </p:cNvSpPr>
              <p:nvPr/>
            </p:nvSpPr>
            <p:spPr bwMode="auto">
              <a:xfrm>
                <a:off x="4809" y="3141"/>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13" name="AutoShape 117">
                <a:extLst>
                  <a:ext uri="{FF2B5EF4-FFF2-40B4-BE49-F238E27FC236}">
                    <a16:creationId xmlns:a16="http://schemas.microsoft.com/office/drawing/2014/main" id="{731650CC-2970-4721-9B7D-0B87A4034F11}"/>
                  </a:ext>
                </a:extLst>
              </p:cNvPr>
              <p:cNvSpPr>
                <a:spLocks noChangeArrowheads="1"/>
              </p:cNvSpPr>
              <p:nvPr/>
            </p:nvSpPr>
            <p:spPr bwMode="auto">
              <a:xfrm rot="10661281">
                <a:off x="4992" y="3120"/>
                <a:ext cx="245"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14" name="AutoShape 118">
                <a:extLst>
                  <a:ext uri="{FF2B5EF4-FFF2-40B4-BE49-F238E27FC236}">
                    <a16:creationId xmlns:a16="http://schemas.microsoft.com/office/drawing/2014/main" id="{C5E58619-781D-432F-82AD-4659E04F6A8F}"/>
                  </a:ext>
                </a:extLst>
              </p:cNvPr>
              <p:cNvSpPr>
                <a:spLocks noChangeArrowheads="1"/>
              </p:cNvSpPr>
              <p:nvPr/>
            </p:nvSpPr>
            <p:spPr bwMode="auto">
              <a:xfrm>
                <a:off x="5176" y="3141"/>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15" name="AutoShape 119">
                <a:extLst>
                  <a:ext uri="{FF2B5EF4-FFF2-40B4-BE49-F238E27FC236}">
                    <a16:creationId xmlns:a16="http://schemas.microsoft.com/office/drawing/2014/main" id="{2B410596-518F-477F-A265-4CA8AE43DD6E}"/>
                  </a:ext>
                </a:extLst>
              </p:cNvPr>
              <p:cNvSpPr>
                <a:spLocks noChangeArrowheads="1"/>
              </p:cNvSpPr>
              <p:nvPr/>
            </p:nvSpPr>
            <p:spPr bwMode="auto">
              <a:xfrm>
                <a:off x="5542" y="3141"/>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16" name="AutoShape 120">
                <a:extLst>
                  <a:ext uri="{FF2B5EF4-FFF2-40B4-BE49-F238E27FC236}">
                    <a16:creationId xmlns:a16="http://schemas.microsoft.com/office/drawing/2014/main" id="{8334404E-7FA9-42FD-AF47-355E094B8A75}"/>
                  </a:ext>
                </a:extLst>
              </p:cNvPr>
              <p:cNvSpPr>
                <a:spLocks noChangeArrowheads="1"/>
              </p:cNvSpPr>
              <p:nvPr/>
            </p:nvSpPr>
            <p:spPr bwMode="auto">
              <a:xfrm rot="10661281">
                <a:off x="5725" y="3120"/>
                <a:ext cx="245"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17" name="AutoShape 121">
                <a:extLst>
                  <a:ext uri="{FF2B5EF4-FFF2-40B4-BE49-F238E27FC236}">
                    <a16:creationId xmlns:a16="http://schemas.microsoft.com/office/drawing/2014/main" id="{1DD30F2B-022D-46A4-9CAB-EE81A2CFF8BA}"/>
                  </a:ext>
                </a:extLst>
              </p:cNvPr>
              <p:cNvSpPr>
                <a:spLocks noChangeArrowheads="1"/>
              </p:cNvSpPr>
              <p:nvPr/>
            </p:nvSpPr>
            <p:spPr bwMode="auto">
              <a:xfrm>
                <a:off x="5909" y="3141"/>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sp>
            <p:nvSpPr>
              <p:cNvPr id="18" name="AutoShape 122">
                <a:extLst>
                  <a:ext uri="{FF2B5EF4-FFF2-40B4-BE49-F238E27FC236}">
                    <a16:creationId xmlns:a16="http://schemas.microsoft.com/office/drawing/2014/main" id="{57DE2A21-E450-4D8D-BCB5-2890A52617E4}"/>
                  </a:ext>
                </a:extLst>
              </p:cNvPr>
              <p:cNvSpPr>
                <a:spLocks noChangeArrowheads="1"/>
              </p:cNvSpPr>
              <p:nvPr/>
            </p:nvSpPr>
            <p:spPr bwMode="auto">
              <a:xfrm rot="10661281">
                <a:off x="5359" y="3120"/>
                <a:ext cx="244" cy="3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95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p>
                <a:pPr>
                  <a:defRPr/>
                </a:pPr>
                <a:endParaRPr lang="es-ES"/>
              </a:p>
            </p:txBody>
          </p:sp>
        </p:grpSp>
      </p:grpSp>
      <p:pic>
        <p:nvPicPr>
          <p:cNvPr id="35" name="Imagen 34">
            <a:extLst>
              <a:ext uri="{FF2B5EF4-FFF2-40B4-BE49-F238E27FC236}">
                <a16:creationId xmlns:a16="http://schemas.microsoft.com/office/drawing/2014/main" id="{BBBE4738-6D4C-4ED0-B3E3-374DB48B0116}"/>
              </a:ext>
            </a:extLst>
          </p:cNvPr>
          <p:cNvPicPr>
            <a:picLocks noChangeAspect="1"/>
          </p:cNvPicPr>
          <p:nvPr/>
        </p:nvPicPr>
        <p:blipFill>
          <a:blip r:embed="rId2"/>
          <a:stretch>
            <a:fillRect/>
          </a:stretch>
        </p:blipFill>
        <p:spPr>
          <a:xfrm>
            <a:off x="1660591" y="3574549"/>
            <a:ext cx="8991600" cy="3124200"/>
          </a:xfrm>
          <a:prstGeom prst="rect">
            <a:avLst/>
          </a:prstGeom>
        </p:spPr>
      </p:pic>
    </p:spTree>
    <p:extLst>
      <p:ext uri="{BB962C8B-B14F-4D97-AF65-F5344CB8AC3E}">
        <p14:creationId xmlns:p14="http://schemas.microsoft.com/office/powerpoint/2010/main" val="40688817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10" name="Rectangle 1250">
            <a:extLst>
              <a:ext uri="{FF2B5EF4-FFF2-40B4-BE49-F238E27FC236}">
                <a16:creationId xmlns:a16="http://schemas.microsoft.com/office/drawing/2014/main" id="{68AC97DA-1F12-4853-9DBA-04174203ED8B}"/>
              </a:ext>
            </a:extLst>
          </p:cNvPr>
          <p:cNvSpPr>
            <a:spLocks noChangeArrowheads="1"/>
          </p:cNvSpPr>
          <p:nvPr/>
        </p:nvSpPr>
        <p:spPr bwMode="auto">
          <a:xfrm>
            <a:off x="3038474" y="4141788"/>
            <a:ext cx="934085" cy="206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074163" tIns="2579428" rIns="5074163" bIns="2579428" anchor="ctr"/>
          <a:lstStyle>
            <a:lvl1pPr defTabSz="1514475">
              <a:defRPr sz="2400">
                <a:solidFill>
                  <a:schemeClr val="tx1"/>
                </a:solidFill>
                <a:latin typeface="Times New Roman" panose="02020603050405020304" pitchFamily="18" charset="0"/>
              </a:defRPr>
            </a:lvl1pPr>
            <a:lvl2pPr marL="752475" defTabSz="1514475">
              <a:defRPr sz="2400">
                <a:solidFill>
                  <a:schemeClr val="tx1"/>
                </a:solidFill>
                <a:latin typeface="Times New Roman" panose="02020603050405020304" pitchFamily="18" charset="0"/>
              </a:defRPr>
            </a:lvl2pPr>
            <a:lvl3pPr marL="1514475" defTabSz="1514475">
              <a:defRPr sz="2400">
                <a:solidFill>
                  <a:schemeClr val="tx1"/>
                </a:solidFill>
                <a:latin typeface="Times New Roman" panose="02020603050405020304" pitchFamily="18" charset="0"/>
              </a:defRPr>
            </a:lvl3pPr>
            <a:lvl4pPr marL="2266950" defTabSz="1514475">
              <a:defRPr sz="2400">
                <a:solidFill>
                  <a:schemeClr val="tx1"/>
                </a:solidFill>
                <a:latin typeface="Times New Roman" panose="02020603050405020304" pitchFamily="18" charset="0"/>
              </a:defRPr>
            </a:lvl4pPr>
            <a:lvl5pPr marL="3022600" defTabSz="1514475">
              <a:defRPr sz="2400">
                <a:solidFill>
                  <a:schemeClr val="tx1"/>
                </a:solidFill>
                <a:latin typeface="Times New Roman" panose="02020603050405020304" pitchFamily="18" charset="0"/>
              </a:defRPr>
            </a:lvl5pPr>
            <a:lvl6pPr marL="3479800" defTabSz="1514475" fontAlgn="base">
              <a:spcBef>
                <a:spcPct val="0"/>
              </a:spcBef>
              <a:spcAft>
                <a:spcPct val="0"/>
              </a:spcAft>
              <a:defRPr sz="2400">
                <a:solidFill>
                  <a:schemeClr val="tx1"/>
                </a:solidFill>
                <a:latin typeface="Times New Roman" panose="02020603050405020304" pitchFamily="18" charset="0"/>
              </a:defRPr>
            </a:lvl6pPr>
            <a:lvl7pPr marL="3937000" defTabSz="1514475" fontAlgn="base">
              <a:spcBef>
                <a:spcPct val="0"/>
              </a:spcBef>
              <a:spcAft>
                <a:spcPct val="0"/>
              </a:spcAft>
              <a:defRPr sz="2400">
                <a:solidFill>
                  <a:schemeClr val="tx1"/>
                </a:solidFill>
                <a:latin typeface="Times New Roman" panose="02020603050405020304" pitchFamily="18" charset="0"/>
              </a:defRPr>
            </a:lvl7pPr>
            <a:lvl8pPr marL="4394200" defTabSz="1514475" fontAlgn="base">
              <a:spcBef>
                <a:spcPct val="0"/>
              </a:spcBef>
              <a:spcAft>
                <a:spcPct val="0"/>
              </a:spcAft>
              <a:defRPr sz="2400">
                <a:solidFill>
                  <a:schemeClr val="tx1"/>
                </a:solidFill>
                <a:latin typeface="Times New Roman" panose="02020603050405020304" pitchFamily="18" charset="0"/>
              </a:defRPr>
            </a:lvl8pPr>
            <a:lvl9pPr marL="4851400" defTabSz="1514475" fontAlgn="base">
              <a:spcBef>
                <a:spcPct val="0"/>
              </a:spcBef>
              <a:spcAft>
                <a:spcPct val="0"/>
              </a:spcAft>
              <a:defRPr sz="2400">
                <a:solidFill>
                  <a:schemeClr val="tx1"/>
                </a:solidFill>
                <a:latin typeface="Times New Roman" panose="02020603050405020304" pitchFamily="18" charset="0"/>
              </a:defRPr>
            </a:lvl9pPr>
          </a:lstStyle>
          <a:p>
            <a:pPr algn="ctr"/>
            <a:endParaRPr lang="es-ES" altLang="es-CL" sz="1800" b="1" dirty="0">
              <a:solidFill>
                <a:srgbClr val="FF9900"/>
              </a:solidFill>
            </a:endParaRPr>
          </a:p>
        </p:txBody>
      </p:sp>
      <p:sp>
        <p:nvSpPr>
          <p:cNvPr id="16618" name="WordArt 1258">
            <a:extLst>
              <a:ext uri="{FF2B5EF4-FFF2-40B4-BE49-F238E27FC236}">
                <a16:creationId xmlns:a16="http://schemas.microsoft.com/office/drawing/2014/main" id="{6E51A816-0F17-4D08-85F1-E8D4C5DDA703}"/>
              </a:ext>
            </a:extLst>
          </p:cNvPr>
          <p:cNvSpPr>
            <a:spLocks noChangeArrowheads="1" noChangeShapeType="1" noTextEdit="1"/>
          </p:cNvSpPr>
          <p:nvPr/>
        </p:nvSpPr>
        <p:spPr bwMode="auto">
          <a:xfrm>
            <a:off x="2743200" y="304800"/>
            <a:ext cx="6705600" cy="14478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MX" sz="3600" kern="10">
                <a:solidFill>
                  <a:schemeClr val="accent2"/>
                </a:solidFill>
                <a:effectLst>
                  <a:outerShdw dist="35921" dir="2700000" algn="ctr" rotWithShape="0">
                    <a:srgbClr val="C0C0C0"/>
                  </a:outerShdw>
                </a:effectLst>
                <a:latin typeface="Impact" panose="020B0806030902050204" pitchFamily="34" charset="0"/>
              </a:rPr>
              <a:t>¿QUÉ SON CAPACES DE ATRAVESAR</a:t>
            </a:r>
          </a:p>
          <a:p>
            <a:pPr algn="ctr"/>
            <a:r>
              <a:rPr lang="es-MX" sz="3600" kern="10">
                <a:solidFill>
                  <a:schemeClr val="accent2"/>
                </a:solidFill>
                <a:effectLst>
                  <a:outerShdw dist="35921" dir="2700000" algn="ctr" rotWithShape="0">
                    <a:srgbClr val="C0C0C0"/>
                  </a:outerShdw>
                </a:effectLst>
                <a:latin typeface="Impact" panose="020B0806030902050204" pitchFamily="34" charset="0"/>
              </a:rPr>
              <a:t>LAS RADIACIONES?</a:t>
            </a:r>
            <a:endParaRPr lang="es-CL" sz="3600" kern="10">
              <a:solidFill>
                <a:schemeClr val="accent2"/>
              </a:solidFill>
              <a:effectLst>
                <a:outerShdw dist="35921" dir="2700000" algn="ctr" rotWithShape="0">
                  <a:srgbClr val="C0C0C0"/>
                </a:outerShdw>
              </a:effectLst>
              <a:latin typeface="Impact" panose="020B0806030902050204" pitchFamily="34" charset="0"/>
            </a:endParaRPr>
          </a:p>
        </p:txBody>
      </p:sp>
      <p:sp>
        <p:nvSpPr>
          <p:cNvPr id="16619" name="Rectangle 1259">
            <a:extLst>
              <a:ext uri="{FF2B5EF4-FFF2-40B4-BE49-F238E27FC236}">
                <a16:creationId xmlns:a16="http://schemas.microsoft.com/office/drawing/2014/main" id="{0F187555-C5A7-4FB1-9FF6-FE3D99D958C3}"/>
              </a:ext>
            </a:extLst>
          </p:cNvPr>
          <p:cNvSpPr>
            <a:spLocks noChangeArrowheads="1"/>
          </p:cNvSpPr>
          <p:nvPr/>
        </p:nvSpPr>
        <p:spPr bwMode="auto">
          <a:xfrm>
            <a:off x="2362200" y="2057400"/>
            <a:ext cx="7772400" cy="187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CL" sz="2000" dirty="0">
                <a:solidFill>
                  <a:schemeClr val="tx1">
                    <a:lumMod val="50000"/>
                    <a:lumOff val="50000"/>
                  </a:schemeClr>
                </a:solidFill>
                <a:cs typeface="Arial" panose="020B0604020202020204" pitchFamily="34" charset="0"/>
              </a:rPr>
              <a:t>Las distintas radiaciones tienen distinta capacidad de penetración en los medios materiales debido a las interacciones que intervienen en el proceso de frenado de las partículas y propiedades de las mismas partículas como masa, carga.</a:t>
            </a:r>
            <a:endParaRPr lang="es-ES" altLang="es-CL" sz="2000" dirty="0">
              <a:solidFill>
                <a:schemeClr val="tx1">
                  <a:lumMod val="50000"/>
                  <a:lumOff val="50000"/>
                </a:schemeClr>
              </a:solidFill>
              <a:cs typeface="Arial" panose="020B0604020202020204" pitchFamily="34" charset="0"/>
            </a:endParaRPr>
          </a:p>
          <a:p>
            <a:pPr algn="just"/>
            <a:endParaRPr lang="es-ES" altLang="es-CL" b="1" dirty="0">
              <a:cs typeface="Arial" panose="020B0604020202020204" pitchFamily="34" charset="0"/>
            </a:endParaRPr>
          </a:p>
          <a:p>
            <a:pPr eaLnBrk="0" hangingPunct="0"/>
            <a:endParaRPr lang="es-ES" altLang="es-CL" b="1" dirty="0">
              <a:latin typeface="Times New Roman" panose="02020603050405020304" pitchFamily="18" charset="0"/>
            </a:endParaRPr>
          </a:p>
        </p:txBody>
      </p:sp>
      <p:pic>
        <p:nvPicPr>
          <p:cNvPr id="21" name="Picture 7">
            <a:extLst>
              <a:ext uri="{FF2B5EF4-FFF2-40B4-BE49-F238E27FC236}">
                <a16:creationId xmlns:a16="http://schemas.microsoft.com/office/drawing/2014/main" id="{309C2112-0BF9-4070-BE79-F96CFF7164F0}"/>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881120" y="3428999"/>
            <a:ext cx="5019040" cy="3141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D7BD6F-FF9F-4435-8D2D-D01C98B46C2A}"/>
              </a:ext>
            </a:extLst>
          </p:cNvPr>
          <p:cNvSpPr>
            <a:spLocks noGrp="1"/>
          </p:cNvSpPr>
          <p:nvPr>
            <p:ph type="title"/>
          </p:nvPr>
        </p:nvSpPr>
        <p:spPr/>
        <p:txBody>
          <a:bodyPr/>
          <a:lstStyle/>
          <a:p>
            <a:r>
              <a:rPr lang="es-CL" dirty="0"/>
              <a:t>Unidades de medidas</a:t>
            </a:r>
          </a:p>
        </p:txBody>
      </p:sp>
      <p:sp>
        <p:nvSpPr>
          <p:cNvPr id="3" name="Marcador de contenido 2">
            <a:extLst>
              <a:ext uri="{FF2B5EF4-FFF2-40B4-BE49-F238E27FC236}">
                <a16:creationId xmlns:a16="http://schemas.microsoft.com/office/drawing/2014/main" id="{3D5FC9E0-1E6F-4059-BA89-7CDA7EA9452A}"/>
              </a:ext>
            </a:extLst>
          </p:cNvPr>
          <p:cNvSpPr>
            <a:spLocks noGrp="1"/>
          </p:cNvSpPr>
          <p:nvPr>
            <p:ph idx="1"/>
          </p:nvPr>
        </p:nvSpPr>
        <p:spPr/>
        <p:txBody>
          <a:bodyPr/>
          <a:lstStyle/>
          <a:p>
            <a:endParaRPr lang="es-CL" dirty="0"/>
          </a:p>
        </p:txBody>
      </p:sp>
      <p:pic>
        <p:nvPicPr>
          <p:cNvPr id="7" name="Imagen 6">
            <a:extLst>
              <a:ext uri="{FF2B5EF4-FFF2-40B4-BE49-F238E27FC236}">
                <a16:creationId xmlns:a16="http://schemas.microsoft.com/office/drawing/2014/main" id="{81C1B95D-1CFF-4D64-879F-E5632CC17E0B}"/>
              </a:ext>
            </a:extLst>
          </p:cNvPr>
          <p:cNvPicPr>
            <a:picLocks noChangeAspect="1"/>
          </p:cNvPicPr>
          <p:nvPr/>
        </p:nvPicPr>
        <p:blipFill>
          <a:blip r:embed="rId2"/>
          <a:stretch>
            <a:fillRect/>
          </a:stretch>
        </p:blipFill>
        <p:spPr>
          <a:xfrm>
            <a:off x="1656614" y="1245046"/>
            <a:ext cx="7851372" cy="5146349"/>
          </a:xfrm>
          <a:prstGeom prst="rect">
            <a:avLst/>
          </a:prstGeom>
        </p:spPr>
      </p:pic>
    </p:spTree>
    <p:extLst>
      <p:ext uri="{BB962C8B-B14F-4D97-AF65-F5344CB8AC3E}">
        <p14:creationId xmlns:p14="http://schemas.microsoft.com/office/powerpoint/2010/main" val="31799193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969ED5E5-F3FA-44B7-9E42-A80A0830932E}"/>
              </a:ext>
            </a:extLst>
          </p:cNvPr>
          <p:cNvSpPr>
            <a:spLocks noGrp="1" noChangeArrowheads="1"/>
          </p:cNvSpPr>
          <p:nvPr>
            <p:ph type="title"/>
          </p:nvPr>
        </p:nvSpPr>
        <p:spPr/>
        <p:txBody>
          <a:bodyPr>
            <a:normAutofit/>
          </a:bodyPr>
          <a:lstStyle/>
          <a:p>
            <a:r>
              <a:rPr lang="es-CL" dirty="0"/>
              <a:t>Fisión nuclear</a:t>
            </a:r>
            <a:endParaRPr lang="es-ES" altLang="es-CL" dirty="0">
              <a:solidFill>
                <a:schemeClr val="accent2"/>
              </a:solidFill>
              <a:latin typeface="Impact" panose="020B0806030902050204" pitchFamily="34" charset="0"/>
            </a:endParaRPr>
          </a:p>
        </p:txBody>
      </p:sp>
      <p:pic>
        <p:nvPicPr>
          <p:cNvPr id="36868" name="Picture 4">
            <a:extLst>
              <a:ext uri="{FF2B5EF4-FFF2-40B4-BE49-F238E27FC236}">
                <a16:creationId xmlns:a16="http://schemas.microsoft.com/office/drawing/2014/main" id="{32D36765-A4C8-4F86-903D-431AF3B6857B}"/>
              </a:ext>
            </a:extLst>
          </p:cNvPr>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351086" y="3944305"/>
            <a:ext cx="7772400" cy="2320925"/>
          </a:xfrm>
          <a:noFill/>
          <a:ln/>
        </p:spPr>
      </p:pic>
      <p:sp>
        <p:nvSpPr>
          <p:cNvPr id="36869" name="Rectangle 5">
            <a:extLst>
              <a:ext uri="{FF2B5EF4-FFF2-40B4-BE49-F238E27FC236}">
                <a16:creationId xmlns:a16="http://schemas.microsoft.com/office/drawing/2014/main" id="{00011E5C-44F8-4B47-968A-3C47B60D8DF2}"/>
              </a:ext>
            </a:extLst>
          </p:cNvPr>
          <p:cNvSpPr>
            <a:spLocks noChangeArrowheads="1"/>
          </p:cNvSpPr>
          <p:nvPr/>
        </p:nvSpPr>
        <p:spPr bwMode="auto">
          <a:xfrm>
            <a:off x="1170399" y="1375094"/>
            <a:ext cx="8589236" cy="1932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s-ES" altLang="es-CL" sz="2000" dirty="0"/>
              <a:t>La fisión nuclear, es una reacción nuclear donde un núcleo pesado se divide en otros más livianos al ser bombardeado con neutrones. En el proceso se liberan más neutrones. </a:t>
            </a:r>
            <a:r>
              <a:rPr lang="es-AR" altLang="es-CL" sz="2000" dirty="0"/>
              <a:t>La diferencia de masa ´de elementos hijos y elemento original,  se libera como energía cinética de los núcleos producidos en la fisión. (E = m c</a:t>
            </a:r>
            <a:r>
              <a:rPr lang="es-AR" altLang="es-CL" sz="2000" baseline="2000" dirty="0"/>
              <a:t>2</a:t>
            </a:r>
            <a:r>
              <a:rPr lang="es-AR" altLang="es-CL" sz="2000" dirty="0"/>
              <a:t>)</a:t>
            </a:r>
          </a:p>
          <a:p>
            <a:endParaRPr lang="es-ES" altLang="es-CL" dirty="0"/>
          </a:p>
          <a:p>
            <a:pPr>
              <a:spcBef>
                <a:spcPct val="20000"/>
              </a:spcBef>
            </a:pPr>
            <a:endParaRPr lang="es-ES" altLang="es-CL" dirty="0"/>
          </a:p>
        </p:txBody>
      </p:sp>
      <p:pic>
        <p:nvPicPr>
          <p:cNvPr id="3" name="Imagen 2">
            <a:extLst>
              <a:ext uri="{FF2B5EF4-FFF2-40B4-BE49-F238E27FC236}">
                <a16:creationId xmlns:a16="http://schemas.microsoft.com/office/drawing/2014/main" id="{A70B1CB4-4074-4A6E-92F6-6B8479B49D97}"/>
              </a:ext>
            </a:extLst>
          </p:cNvPr>
          <p:cNvPicPr>
            <a:picLocks noChangeAspect="1"/>
          </p:cNvPicPr>
          <p:nvPr/>
        </p:nvPicPr>
        <p:blipFill>
          <a:blip r:embed="rId3"/>
          <a:stretch>
            <a:fillRect/>
          </a:stretch>
        </p:blipFill>
        <p:spPr>
          <a:xfrm>
            <a:off x="7859715" y="173511"/>
            <a:ext cx="3799840" cy="113041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2 CuadroTexto">
            <a:extLst>
              <a:ext uri="{FF2B5EF4-FFF2-40B4-BE49-F238E27FC236}">
                <a16:creationId xmlns:a16="http://schemas.microsoft.com/office/drawing/2014/main" id="{C4DAEAE7-3059-4440-8E88-148649FA5B36}"/>
              </a:ext>
            </a:extLst>
          </p:cNvPr>
          <p:cNvSpPr txBox="1">
            <a:spLocks noChangeArrowheads="1"/>
          </p:cNvSpPr>
          <p:nvPr/>
        </p:nvSpPr>
        <p:spPr bwMode="auto">
          <a:xfrm>
            <a:off x="2099050" y="1008063"/>
            <a:ext cx="818916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s-ES" altLang="es-CL" sz="2000" dirty="0">
                <a:latin typeface="+mn-lt"/>
              </a:rPr>
              <a:t>En el proceso de Fisión Nuclear se divide el núcleo para formar núcleos más </a:t>
            </a:r>
          </a:p>
          <a:p>
            <a:pPr algn="ctr" eaLnBrk="1" hangingPunct="1">
              <a:spcBef>
                <a:spcPct val="0"/>
              </a:spcBef>
              <a:buClrTx/>
              <a:buSzTx/>
              <a:buFontTx/>
              <a:buNone/>
            </a:pPr>
            <a:r>
              <a:rPr lang="es-ES" altLang="es-CL" sz="2000" dirty="0">
                <a:latin typeface="+mn-lt"/>
              </a:rPr>
              <a:t>pequeños de masa intermedia y uno o mas neutrones.</a:t>
            </a:r>
          </a:p>
        </p:txBody>
      </p:sp>
      <p:pic>
        <p:nvPicPr>
          <p:cNvPr id="17411" name="Picture 3">
            <a:extLst>
              <a:ext uri="{FF2B5EF4-FFF2-40B4-BE49-F238E27FC236}">
                <a16:creationId xmlns:a16="http://schemas.microsoft.com/office/drawing/2014/main" id="{F4284D2D-C364-4E80-97F4-6533B2BCD7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651" y="2420939"/>
            <a:ext cx="5129213" cy="2713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2" name="Picture 4">
            <a:extLst>
              <a:ext uri="{FF2B5EF4-FFF2-40B4-BE49-F238E27FC236}">
                <a16:creationId xmlns:a16="http://schemas.microsoft.com/office/drawing/2014/main" id="{9F3598FF-94B4-4B0F-A525-D2884E0913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1763" y="2060575"/>
            <a:ext cx="2239962" cy="386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516A9B-55E8-465B-880A-84D6B0C511D0}"/>
              </a:ext>
            </a:extLst>
          </p:cNvPr>
          <p:cNvSpPr>
            <a:spLocks noGrp="1"/>
          </p:cNvSpPr>
          <p:nvPr>
            <p:ph type="title"/>
          </p:nvPr>
        </p:nvSpPr>
        <p:spPr/>
        <p:txBody>
          <a:bodyPr/>
          <a:lstStyle/>
          <a:p>
            <a:r>
              <a:rPr lang="es-CL" dirty="0"/>
              <a:t>APLICACIONES</a:t>
            </a:r>
          </a:p>
        </p:txBody>
      </p:sp>
      <p:sp>
        <p:nvSpPr>
          <p:cNvPr id="3" name="Marcador de contenido 2">
            <a:extLst>
              <a:ext uri="{FF2B5EF4-FFF2-40B4-BE49-F238E27FC236}">
                <a16:creationId xmlns:a16="http://schemas.microsoft.com/office/drawing/2014/main" id="{4EE1158D-2187-4BD4-A050-A84D060F1A3A}"/>
              </a:ext>
            </a:extLst>
          </p:cNvPr>
          <p:cNvSpPr>
            <a:spLocks noGrp="1"/>
          </p:cNvSpPr>
          <p:nvPr>
            <p:ph idx="1"/>
          </p:nvPr>
        </p:nvSpPr>
        <p:spPr>
          <a:xfrm>
            <a:off x="1251678" y="4802819"/>
            <a:ext cx="10178322" cy="1076773"/>
          </a:xfrm>
        </p:spPr>
        <p:txBody>
          <a:bodyPr/>
          <a:lstStyle/>
          <a:p>
            <a:r>
              <a:rPr lang="es-CL" dirty="0"/>
              <a:t>PLANTAS NUCLEARES</a:t>
            </a:r>
          </a:p>
        </p:txBody>
      </p:sp>
      <p:pic>
        <p:nvPicPr>
          <p:cNvPr id="6" name="Imagen 5">
            <a:extLst>
              <a:ext uri="{FF2B5EF4-FFF2-40B4-BE49-F238E27FC236}">
                <a16:creationId xmlns:a16="http://schemas.microsoft.com/office/drawing/2014/main" id="{4E9102FB-902D-4EA7-9F2F-FE7E1569E6DA}"/>
              </a:ext>
            </a:extLst>
          </p:cNvPr>
          <p:cNvPicPr>
            <a:picLocks noChangeAspect="1"/>
          </p:cNvPicPr>
          <p:nvPr/>
        </p:nvPicPr>
        <p:blipFill>
          <a:blip r:embed="rId2"/>
          <a:stretch>
            <a:fillRect/>
          </a:stretch>
        </p:blipFill>
        <p:spPr>
          <a:xfrm>
            <a:off x="1550047" y="2153794"/>
            <a:ext cx="8667750" cy="1447800"/>
          </a:xfrm>
          <a:prstGeom prst="rect">
            <a:avLst/>
          </a:prstGeom>
        </p:spPr>
      </p:pic>
    </p:spTree>
    <p:extLst>
      <p:ext uri="{BB962C8B-B14F-4D97-AF65-F5344CB8AC3E}">
        <p14:creationId xmlns:p14="http://schemas.microsoft.com/office/powerpoint/2010/main" val="15316716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1 CuadroTexto">
            <a:extLst>
              <a:ext uri="{FF2B5EF4-FFF2-40B4-BE49-F238E27FC236}">
                <a16:creationId xmlns:a16="http://schemas.microsoft.com/office/drawing/2014/main" id="{DAC74BEB-DC4F-4EE1-BCD7-A6D33EF9314E}"/>
              </a:ext>
            </a:extLst>
          </p:cNvPr>
          <p:cNvSpPr txBox="1">
            <a:spLocks noChangeArrowheads="1"/>
          </p:cNvSpPr>
          <p:nvPr/>
        </p:nvSpPr>
        <p:spPr bwMode="auto">
          <a:xfrm>
            <a:off x="2419713" y="458079"/>
            <a:ext cx="740337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s-ES" altLang="es-CL" sz="3200" b="1" dirty="0">
                <a:latin typeface="Gill Sans MT" panose="020B0502020104020203" pitchFamily="34" charset="0"/>
              </a:rPr>
              <a:t>¿ QUÉ ES UNA PLANTA NUCLEAR?</a:t>
            </a:r>
          </a:p>
        </p:txBody>
      </p:sp>
      <p:sp>
        <p:nvSpPr>
          <p:cNvPr id="18434" name="5 CuadroTexto">
            <a:extLst>
              <a:ext uri="{FF2B5EF4-FFF2-40B4-BE49-F238E27FC236}">
                <a16:creationId xmlns:a16="http://schemas.microsoft.com/office/drawing/2014/main" id="{97A5E714-3B0C-4F85-ADCC-1A2D9B0F91C9}"/>
              </a:ext>
            </a:extLst>
          </p:cNvPr>
          <p:cNvSpPr txBox="1">
            <a:spLocks noChangeArrowheads="1"/>
          </p:cNvSpPr>
          <p:nvPr/>
        </p:nvSpPr>
        <p:spPr bwMode="auto">
          <a:xfrm>
            <a:off x="2330450" y="1147764"/>
            <a:ext cx="75819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just" eaLnBrk="1" hangingPunct="1">
              <a:spcBef>
                <a:spcPct val="0"/>
              </a:spcBef>
              <a:buClrTx/>
              <a:buSzTx/>
              <a:buFontTx/>
              <a:buNone/>
            </a:pPr>
            <a:r>
              <a:rPr lang="es-ES" altLang="es-CL" sz="2000" dirty="0">
                <a:latin typeface="Gill Sans MT" panose="020B0502020104020203" pitchFamily="34" charset="0"/>
              </a:rPr>
              <a:t>Es una instalación industrial empleada para generar energía eléctrica a partir de energía nuclear. Estas centrales constan de uno o mas reactores nucleares. </a:t>
            </a:r>
          </a:p>
        </p:txBody>
      </p:sp>
      <p:pic>
        <p:nvPicPr>
          <p:cNvPr id="18435" name="Picture 4">
            <a:extLst>
              <a:ext uri="{FF2B5EF4-FFF2-40B4-BE49-F238E27FC236}">
                <a16:creationId xmlns:a16="http://schemas.microsoft.com/office/drawing/2014/main" id="{6ABE9833-1B91-4865-AB38-D06DC711A4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850" y="2624138"/>
            <a:ext cx="4273550" cy="252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6" name="Picture 5">
            <a:extLst>
              <a:ext uri="{FF2B5EF4-FFF2-40B4-BE49-F238E27FC236}">
                <a16:creationId xmlns:a16="http://schemas.microsoft.com/office/drawing/2014/main" id="{6B7A0B1A-8078-48FD-9433-6C1731493D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3339" y="2624138"/>
            <a:ext cx="4003675" cy="252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7" name="2 CuadroTexto">
            <a:extLst>
              <a:ext uri="{FF2B5EF4-FFF2-40B4-BE49-F238E27FC236}">
                <a16:creationId xmlns:a16="http://schemas.microsoft.com/office/drawing/2014/main" id="{BFCEBF54-BD17-443C-90AB-9E85590DB430}"/>
              </a:ext>
            </a:extLst>
          </p:cNvPr>
          <p:cNvSpPr txBox="1">
            <a:spLocks noChangeArrowheads="1"/>
          </p:cNvSpPr>
          <p:nvPr/>
        </p:nvSpPr>
        <p:spPr bwMode="auto">
          <a:xfrm>
            <a:off x="2330451" y="5156201"/>
            <a:ext cx="29940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a:t>Planta Nuclear de Fukushima, Japón</a:t>
            </a:r>
          </a:p>
        </p:txBody>
      </p:sp>
      <p:sp>
        <p:nvSpPr>
          <p:cNvPr id="18438" name="13 CuadroTexto">
            <a:extLst>
              <a:ext uri="{FF2B5EF4-FFF2-40B4-BE49-F238E27FC236}">
                <a16:creationId xmlns:a16="http://schemas.microsoft.com/office/drawing/2014/main" id="{62C249FE-6A36-4EC2-B57D-B4DF8A176687}"/>
              </a:ext>
            </a:extLst>
          </p:cNvPr>
          <p:cNvSpPr txBox="1">
            <a:spLocks noChangeArrowheads="1"/>
          </p:cNvSpPr>
          <p:nvPr/>
        </p:nvSpPr>
        <p:spPr bwMode="auto">
          <a:xfrm>
            <a:off x="6959600" y="5172076"/>
            <a:ext cx="2635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a:t>Planta Nuclear de Bushehr, Iran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1 CuadroTexto">
            <a:extLst>
              <a:ext uri="{FF2B5EF4-FFF2-40B4-BE49-F238E27FC236}">
                <a16:creationId xmlns:a16="http://schemas.microsoft.com/office/drawing/2014/main" id="{4151AEB8-E391-4ACA-9657-1147A0551281}"/>
              </a:ext>
            </a:extLst>
          </p:cNvPr>
          <p:cNvSpPr txBox="1">
            <a:spLocks noChangeArrowheads="1"/>
          </p:cNvSpPr>
          <p:nvPr/>
        </p:nvSpPr>
        <p:spPr bwMode="auto">
          <a:xfrm>
            <a:off x="2933701" y="339728"/>
            <a:ext cx="46846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2000" b="1" dirty="0">
                <a:latin typeface="Gill Sans MT" panose="020B0502020104020203" pitchFamily="34" charset="0"/>
              </a:rPr>
              <a:t>¿ QUÉ ES UN REACTOR NUCLEAR?</a:t>
            </a:r>
          </a:p>
        </p:txBody>
      </p:sp>
      <p:sp>
        <p:nvSpPr>
          <p:cNvPr id="19458" name="5 CuadroTexto">
            <a:extLst>
              <a:ext uri="{FF2B5EF4-FFF2-40B4-BE49-F238E27FC236}">
                <a16:creationId xmlns:a16="http://schemas.microsoft.com/office/drawing/2014/main" id="{0C374FDD-1FFD-4857-B1BA-DF7F1E5B7AC4}"/>
              </a:ext>
            </a:extLst>
          </p:cNvPr>
          <p:cNvSpPr txBox="1">
            <a:spLocks noChangeArrowheads="1"/>
          </p:cNvSpPr>
          <p:nvPr/>
        </p:nvSpPr>
        <p:spPr bwMode="auto">
          <a:xfrm>
            <a:off x="2330450" y="1147764"/>
            <a:ext cx="75819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just" eaLnBrk="1" hangingPunct="1">
              <a:spcBef>
                <a:spcPct val="0"/>
              </a:spcBef>
              <a:buClrTx/>
              <a:buSzTx/>
              <a:buFontTx/>
              <a:buNone/>
            </a:pPr>
            <a:r>
              <a:rPr lang="es-ES" altLang="es-CL" sz="2000" dirty="0">
                <a:latin typeface="Gill Sans MT" panose="020B0502020104020203" pitchFamily="34" charset="0"/>
              </a:rPr>
              <a:t>Es un dispositivo donde se produce una reacción nuclear controlada. Se pueden usar para la producción de energía o bien para producir material fisionable como el Plutonio.</a:t>
            </a:r>
          </a:p>
        </p:txBody>
      </p:sp>
      <p:sp>
        <p:nvSpPr>
          <p:cNvPr id="19459" name="2 CuadroTexto">
            <a:extLst>
              <a:ext uri="{FF2B5EF4-FFF2-40B4-BE49-F238E27FC236}">
                <a16:creationId xmlns:a16="http://schemas.microsoft.com/office/drawing/2014/main" id="{B335BEB8-04C0-4B13-B388-D42073B687BC}"/>
              </a:ext>
            </a:extLst>
          </p:cNvPr>
          <p:cNvSpPr txBox="1">
            <a:spLocks noChangeArrowheads="1"/>
          </p:cNvSpPr>
          <p:nvPr/>
        </p:nvSpPr>
        <p:spPr bwMode="auto">
          <a:xfrm>
            <a:off x="2079625" y="5438776"/>
            <a:ext cx="35448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s-ES" altLang="es-CL" sz="1400"/>
              <a:t>Fotografía de archivo del Yongbyon, </a:t>
            </a:r>
          </a:p>
          <a:p>
            <a:pPr algn="ctr" eaLnBrk="1" hangingPunct="1">
              <a:spcBef>
                <a:spcPct val="0"/>
              </a:spcBef>
              <a:buClrTx/>
              <a:buSzTx/>
              <a:buFontTx/>
              <a:buNone/>
            </a:pPr>
            <a:r>
              <a:rPr lang="es-ES" altLang="es-CL" sz="1400"/>
              <a:t>el mayor reactor nuclear de Corea del Norte</a:t>
            </a:r>
          </a:p>
        </p:txBody>
      </p:sp>
      <p:sp>
        <p:nvSpPr>
          <p:cNvPr id="19460" name="13 CuadroTexto">
            <a:extLst>
              <a:ext uri="{FF2B5EF4-FFF2-40B4-BE49-F238E27FC236}">
                <a16:creationId xmlns:a16="http://schemas.microsoft.com/office/drawing/2014/main" id="{1BE7DD8C-64AC-493A-989E-09890786F0B4}"/>
              </a:ext>
            </a:extLst>
          </p:cNvPr>
          <p:cNvSpPr txBox="1">
            <a:spLocks noChangeArrowheads="1"/>
          </p:cNvSpPr>
          <p:nvPr/>
        </p:nvSpPr>
        <p:spPr bwMode="auto">
          <a:xfrm>
            <a:off x="6362700" y="5262564"/>
            <a:ext cx="3562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a:t>Dimona. El principal reactor nuclear israelí.</a:t>
            </a:r>
          </a:p>
        </p:txBody>
      </p:sp>
      <p:pic>
        <p:nvPicPr>
          <p:cNvPr id="19461" name="Picture 2">
            <a:extLst>
              <a:ext uri="{FF2B5EF4-FFF2-40B4-BE49-F238E27FC236}">
                <a16:creationId xmlns:a16="http://schemas.microsoft.com/office/drawing/2014/main" id="{B5892AB4-70BB-4FDE-93EE-20C9837C4B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703513"/>
            <a:ext cx="3721100" cy="27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2" name="Picture 3">
            <a:extLst>
              <a:ext uri="{FF2B5EF4-FFF2-40B4-BE49-F238E27FC236}">
                <a16:creationId xmlns:a16="http://schemas.microsoft.com/office/drawing/2014/main" id="{77322ED9-EABE-4533-A8E9-D5C27DF39A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3439" y="2879725"/>
            <a:ext cx="4232275" cy="2382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1 CuadroTexto">
            <a:extLst>
              <a:ext uri="{FF2B5EF4-FFF2-40B4-BE49-F238E27FC236}">
                <a16:creationId xmlns:a16="http://schemas.microsoft.com/office/drawing/2014/main" id="{415A935E-545F-44FF-A5A9-D2F826E38B4C}"/>
              </a:ext>
            </a:extLst>
          </p:cNvPr>
          <p:cNvSpPr txBox="1">
            <a:spLocks noChangeArrowheads="1"/>
          </p:cNvSpPr>
          <p:nvPr/>
        </p:nvSpPr>
        <p:spPr bwMode="auto">
          <a:xfrm>
            <a:off x="4043010" y="241954"/>
            <a:ext cx="36778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2800" b="1" dirty="0"/>
              <a:t>REACTOR NUCLEAR</a:t>
            </a:r>
            <a:endParaRPr lang="es-ES" altLang="es-CL" sz="2400" b="1" dirty="0"/>
          </a:p>
        </p:txBody>
      </p:sp>
      <p:sp>
        <p:nvSpPr>
          <p:cNvPr id="20482" name="1 CuadroTexto">
            <a:extLst>
              <a:ext uri="{FF2B5EF4-FFF2-40B4-BE49-F238E27FC236}">
                <a16:creationId xmlns:a16="http://schemas.microsoft.com/office/drawing/2014/main" id="{D7C1258C-0CCF-4428-A4D4-2ABC04CF0453}"/>
              </a:ext>
            </a:extLst>
          </p:cNvPr>
          <p:cNvSpPr txBox="1">
            <a:spLocks noChangeArrowheads="1"/>
          </p:cNvSpPr>
          <p:nvPr/>
        </p:nvSpPr>
        <p:spPr bwMode="auto">
          <a:xfrm>
            <a:off x="3432175" y="765175"/>
            <a:ext cx="45304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800" dirty="0">
                <a:latin typeface="+mn-lt"/>
              </a:rPr>
              <a:t>Elementos que componen un Reactor Nuclear</a:t>
            </a:r>
          </a:p>
        </p:txBody>
      </p:sp>
      <p:sp>
        <p:nvSpPr>
          <p:cNvPr id="20483" name="4 CuadroTexto">
            <a:extLst>
              <a:ext uri="{FF2B5EF4-FFF2-40B4-BE49-F238E27FC236}">
                <a16:creationId xmlns:a16="http://schemas.microsoft.com/office/drawing/2014/main" id="{5698F311-6669-4808-A641-77A19111F7BD}"/>
              </a:ext>
            </a:extLst>
          </p:cNvPr>
          <p:cNvSpPr txBox="1">
            <a:spLocks noChangeArrowheads="1"/>
          </p:cNvSpPr>
          <p:nvPr/>
        </p:nvSpPr>
        <p:spPr bwMode="auto">
          <a:xfrm>
            <a:off x="2177759" y="1628776"/>
            <a:ext cx="799840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just" eaLnBrk="1" hangingPunct="1">
              <a:spcBef>
                <a:spcPct val="0"/>
              </a:spcBef>
              <a:buClrTx/>
              <a:buSzTx/>
              <a:buFontTx/>
              <a:buNone/>
            </a:pPr>
            <a:r>
              <a:rPr lang="es-ES" altLang="es-CL" sz="2000" b="1" dirty="0">
                <a:latin typeface="+mn-lt"/>
              </a:rPr>
              <a:t>El Combustible</a:t>
            </a:r>
            <a:r>
              <a:rPr lang="es-ES" altLang="es-CL" sz="2000" dirty="0">
                <a:latin typeface="+mn-lt"/>
              </a:rPr>
              <a:t>: Se utiliza un material fisionable en cantidades específicas </a:t>
            </a:r>
          </a:p>
          <a:p>
            <a:pPr algn="just" eaLnBrk="1" hangingPunct="1">
              <a:spcBef>
                <a:spcPct val="0"/>
              </a:spcBef>
              <a:buClrTx/>
              <a:buSzTx/>
              <a:buFontTx/>
              <a:buNone/>
            </a:pPr>
            <a:r>
              <a:rPr lang="es-ES" altLang="es-CL" sz="2000" dirty="0">
                <a:latin typeface="+mn-lt"/>
              </a:rPr>
              <a:t>(masa crítica). El más utilizado es el Uranio bajo su forma isotópica U-235.</a:t>
            </a:r>
          </a:p>
          <a:p>
            <a:pPr algn="just" eaLnBrk="1" hangingPunct="1">
              <a:spcBef>
                <a:spcPct val="0"/>
              </a:spcBef>
              <a:buClrTx/>
              <a:buSzTx/>
              <a:buFontTx/>
              <a:buNone/>
            </a:pPr>
            <a:r>
              <a:rPr lang="es-ES" altLang="es-CL" sz="2000" dirty="0">
                <a:latin typeface="+mn-lt"/>
              </a:rPr>
              <a:t>A pesar de ello, existen otros combustibles como el Plutonio.</a:t>
            </a:r>
          </a:p>
        </p:txBody>
      </p:sp>
      <p:pic>
        <p:nvPicPr>
          <p:cNvPr id="20484" name="Picture 5">
            <a:extLst>
              <a:ext uri="{FF2B5EF4-FFF2-40B4-BE49-F238E27FC236}">
                <a16:creationId xmlns:a16="http://schemas.microsoft.com/office/drawing/2014/main" id="{624D68F0-569B-4377-878F-A0B785AAB1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450" y="2852739"/>
            <a:ext cx="2736850" cy="3240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5" name="Picture 6">
            <a:extLst>
              <a:ext uri="{FF2B5EF4-FFF2-40B4-BE49-F238E27FC236}">
                <a16:creationId xmlns:a16="http://schemas.microsoft.com/office/drawing/2014/main" id="{BDAB07B9-5DB8-458A-A273-A0EFC86E59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4563" y="2862263"/>
            <a:ext cx="3416300" cy="3230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486" name="6 CuadroTexto">
            <a:extLst>
              <a:ext uri="{FF2B5EF4-FFF2-40B4-BE49-F238E27FC236}">
                <a16:creationId xmlns:a16="http://schemas.microsoft.com/office/drawing/2014/main" id="{9B0F695F-8ADA-4408-99D0-CC880CF710C5}"/>
              </a:ext>
            </a:extLst>
          </p:cNvPr>
          <p:cNvSpPr txBox="1">
            <a:spLocks noChangeArrowheads="1"/>
          </p:cNvSpPr>
          <p:nvPr/>
        </p:nvSpPr>
        <p:spPr bwMode="auto">
          <a:xfrm>
            <a:off x="3575050" y="6092826"/>
            <a:ext cx="10096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a:t>Uranio 235</a:t>
            </a:r>
          </a:p>
        </p:txBody>
      </p:sp>
      <p:sp>
        <p:nvSpPr>
          <p:cNvPr id="20487" name="7 CuadroTexto">
            <a:extLst>
              <a:ext uri="{FF2B5EF4-FFF2-40B4-BE49-F238E27FC236}">
                <a16:creationId xmlns:a16="http://schemas.microsoft.com/office/drawing/2014/main" id="{8099BC71-FEAF-4852-9187-3FD82CE391F8}"/>
              </a:ext>
            </a:extLst>
          </p:cNvPr>
          <p:cNvSpPr txBox="1">
            <a:spLocks noChangeArrowheads="1"/>
          </p:cNvSpPr>
          <p:nvPr/>
        </p:nvSpPr>
        <p:spPr bwMode="auto">
          <a:xfrm>
            <a:off x="6672264" y="6092826"/>
            <a:ext cx="1730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a:t>Mineral de Plutonio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5 CuadroTexto">
            <a:extLst>
              <a:ext uri="{FF2B5EF4-FFF2-40B4-BE49-F238E27FC236}">
                <a16:creationId xmlns:a16="http://schemas.microsoft.com/office/drawing/2014/main" id="{C27F0170-A233-4CDA-AEE4-F25FE4CCB19B}"/>
              </a:ext>
            </a:extLst>
          </p:cNvPr>
          <p:cNvSpPr txBox="1">
            <a:spLocks noChangeArrowheads="1"/>
          </p:cNvSpPr>
          <p:nvPr/>
        </p:nvSpPr>
        <p:spPr bwMode="auto">
          <a:xfrm>
            <a:off x="2330450" y="1147764"/>
            <a:ext cx="75819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just" eaLnBrk="1" hangingPunct="1">
              <a:spcBef>
                <a:spcPct val="0"/>
              </a:spcBef>
              <a:buClrTx/>
              <a:buSzTx/>
              <a:buFontTx/>
              <a:buNone/>
            </a:pPr>
            <a:r>
              <a:rPr lang="es-ES" altLang="es-CL" sz="2000" b="1" dirty="0">
                <a:latin typeface="+mn-lt"/>
              </a:rPr>
              <a:t>Barras de Combustible</a:t>
            </a:r>
            <a:r>
              <a:rPr lang="es-ES" altLang="es-CL" sz="2000" dirty="0">
                <a:latin typeface="+mn-lt"/>
              </a:rPr>
              <a:t>: Son el lugar físico donde se confina el Combustible Nuclear. Algunas barras contienen Uranio mezclado en Aluminio (láminas planas separadas que permite disipar el calor generado.</a:t>
            </a:r>
          </a:p>
        </p:txBody>
      </p:sp>
      <p:pic>
        <p:nvPicPr>
          <p:cNvPr id="21508" name="Picture 3">
            <a:extLst>
              <a:ext uri="{FF2B5EF4-FFF2-40B4-BE49-F238E27FC236}">
                <a16:creationId xmlns:a16="http://schemas.microsoft.com/office/drawing/2014/main" id="{5171A317-AE14-489D-B20A-6433476603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6912" y="2545391"/>
            <a:ext cx="3178175"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9" name="5 CuadroTexto">
            <a:extLst>
              <a:ext uri="{FF2B5EF4-FFF2-40B4-BE49-F238E27FC236}">
                <a16:creationId xmlns:a16="http://schemas.microsoft.com/office/drawing/2014/main" id="{04384F14-0D1F-4325-A9BF-FA18F3919CCF}"/>
              </a:ext>
            </a:extLst>
          </p:cNvPr>
          <p:cNvSpPr txBox="1">
            <a:spLocks noChangeArrowheads="1"/>
          </p:cNvSpPr>
          <p:nvPr/>
        </p:nvSpPr>
        <p:spPr bwMode="auto">
          <a:xfrm>
            <a:off x="4960939" y="6296025"/>
            <a:ext cx="197167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a:t>Barras de Combustible</a:t>
            </a:r>
          </a:p>
        </p:txBody>
      </p:sp>
      <p:pic>
        <p:nvPicPr>
          <p:cNvPr id="4" name="Imagen 3">
            <a:extLst>
              <a:ext uri="{FF2B5EF4-FFF2-40B4-BE49-F238E27FC236}">
                <a16:creationId xmlns:a16="http://schemas.microsoft.com/office/drawing/2014/main" id="{E7D4CFF1-5B43-462A-AD55-AF4566E85F58}"/>
              </a:ext>
            </a:extLst>
          </p:cNvPr>
          <p:cNvPicPr>
            <a:picLocks noChangeAspect="1"/>
          </p:cNvPicPr>
          <p:nvPr/>
        </p:nvPicPr>
        <p:blipFill>
          <a:blip r:embed="rId3"/>
          <a:stretch>
            <a:fillRect/>
          </a:stretch>
        </p:blipFill>
        <p:spPr>
          <a:xfrm>
            <a:off x="3645336" y="24973"/>
            <a:ext cx="4602879" cy="104860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4 CuadroTexto">
            <a:extLst>
              <a:ext uri="{FF2B5EF4-FFF2-40B4-BE49-F238E27FC236}">
                <a16:creationId xmlns:a16="http://schemas.microsoft.com/office/drawing/2014/main" id="{42C59417-673B-4F27-A374-23D3057C167E}"/>
              </a:ext>
            </a:extLst>
          </p:cNvPr>
          <p:cNvSpPr txBox="1">
            <a:spLocks noChangeArrowheads="1"/>
          </p:cNvSpPr>
          <p:nvPr/>
        </p:nvSpPr>
        <p:spPr bwMode="auto">
          <a:xfrm>
            <a:off x="3574217" y="750889"/>
            <a:ext cx="45304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800" dirty="0">
                <a:latin typeface="+mn-lt"/>
              </a:rPr>
              <a:t>Elementos que componen un Reactor Nuclear</a:t>
            </a:r>
          </a:p>
        </p:txBody>
      </p:sp>
      <p:sp>
        <p:nvSpPr>
          <p:cNvPr id="22530" name="5 CuadroTexto">
            <a:extLst>
              <a:ext uri="{FF2B5EF4-FFF2-40B4-BE49-F238E27FC236}">
                <a16:creationId xmlns:a16="http://schemas.microsoft.com/office/drawing/2014/main" id="{F0A691B8-CBFE-490B-AF66-51A96FAD8F9E}"/>
              </a:ext>
            </a:extLst>
          </p:cNvPr>
          <p:cNvSpPr txBox="1">
            <a:spLocks noChangeArrowheads="1"/>
          </p:cNvSpPr>
          <p:nvPr/>
        </p:nvSpPr>
        <p:spPr bwMode="auto">
          <a:xfrm>
            <a:off x="2330450" y="1147764"/>
            <a:ext cx="75819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just" eaLnBrk="1" hangingPunct="1">
              <a:spcBef>
                <a:spcPct val="0"/>
              </a:spcBef>
              <a:buClrTx/>
              <a:buSzTx/>
              <a:buFontTx/>
              <a:buNone/>
            </a:pPr>
            <a:r>
              <a:rPr lang="es-ES" altLang="es-CL" sz="2000" b="1" dirty="0">
                <a:latin typeface="+mn-lt"/>
              </a:rPr>
              <a:t>Núcleo del Reactor</a:t>
            </a:r>
            <a:r>
              <a:rPr lang="es-ES" altLang="es-CL" sz="2000" dirty="0">
                <a:latin typeface="+mn-lt"/>
              </a:rPr>
              <a:t>: Está constituido por las Barras de Combustible. El núcleo posee una forma geométrica que es característica, refrigerado por un fluido, generalmente agua. El algunos casos se encuentra en el interior de una piscina con agua a unos 10 metros de profundidad, o bien al interior de una vasija de presión construida de acero.</a:t>
            </a:r>
          </a:p>
        </p:txBody>
      </p:sp>
      <p:sp>
        <p:nvSpPr>
          <p:cNvPr id="22531" name="1 CuadroTexto">
            <a:extLst>
              <a:ext uri="{FF2B5EF4-FFF2-40B4-BE49-F238E27FC236}">
                <a16:creationId xmlns:a16="http://schemas.microsoft.com/office/drawing/2014/main" id="{F7BD9989-6D18-44DA-8363-8931D57543F6}"/>
              </a:ext>
            </a:extLst>
          </p:cNvPr>
          <p:cNvSpPr txBox="1">
            <a:spLocks noChangeArrowheads="1"/>
          </p:cNvSpPr>
          <p:nvPr/>
        </p:nvSpPr>
        <p:spPr bwMode="auto">
          <a:xfrm>
            <a:off x="4638675" y="260351"/>
            <a:ext cx="2311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2400" dirty="0">
                <a:latin typeface="+mn-lt"/>
              </a:rPr>
              <a:t>Reactor Nuclear</a:t>
            </a:r>
          </a:p>
        </p:txBody>
      </p:sp>
      <p:pic>
        <p:nvPicPr>
          <p:cNvPr id="22532" name="Picture 3">
            <a:extLst>
              <a:ext uri="{FF2B5EF4-FFF2-40B4-BE49-F238E27FC236}">
                <a16:creationId xmlns:a16="http://schemas.microsoft.com/office/drawing/2014/main" id="{37C5FC4C-8CF4-4641-9A2A-D0D2DE44CB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0450" y="3268664"/>
            <a:ext cx="3333750" cy="250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3" name="Picture 4">
            <a:extLst>
              <a:ext uri="{FF2B5EF4-FFF2-40B4-BE49-F238E27FC236}">
                <a16:creationId xmlns:a16="http://schemas.microsoft.com/office/drawing/2014/main" id="{3083D4FF-213A-4932-893C-366D1A4601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9688" y="3275014"/>
            <a:ext cx="3522662" cy="250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4" name="6 CuadroTexto">
            <a:extLst>
              <a:ext uri="{FF2B5EF4-FFF2-40B4-BE49-F238E27FC236}">
                <a16:creationId xmlns:a16="http://schemas.microsoft.com/office/drawing/2014/main" id="{FA997F4E-78C4-4849-B61A-4B04E9618216}"/>
              </a:ext>
            </a:extLst>
          </p:cNvPr>
          <p:cNvSpPr txBox="1">
            <a:spLocks noChangeArrowheads="1"/>
          </p:cNvSpPr>
          <p:nvPr/>
        </p:nvSpPr>
        <p:spPr bwMode="auto">
          <a:xfrm>
            <a:off x="2339975" y="5762626"/>
            <a:ext cx="3314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s-ES" altLang="es-CL" sz="1400"/>
              <a:t>Núcleo del Reactor</a:t>
            </a:r>
          </a:p>
          <a:p>
            <a:pPr algn="ctr" eaLnBrk="1" hangingPunct="1">
              <a:spcBef>
                <a:spcPct val="0"/>
              </a:spcBef>
              <a:buClrTx/>
              <a:buSzTx/>
              <a:buFontTx/>
              <a:buNone/>
            </a:pPr>
            <a:r>
              <a:rPr lang="es-ES" altLang="es-CL" sz="1400"/>
              <a:t>Colocarión  Azul  Radiación  Cherenkov </a:t>
            </a:r>
          </a:p>
        </p:txBody>
      </p:sp>
      <p:sp>
        <p:nvSpPr>
          <p:cNvPr id="22535" name="7 CuadroTexto">
            <a:extLst>
              <a:ext uri="{FF2B5EF4-FFF2-40B4-BE49-F238E27FC236}">
                <a16:creationId xmlns:a16="http://schemas.microsoft.com/office/drawing/2014/main" id="{13F19490-F6D7-4C35-8B4A-6169E9AA351B}"/>
              </a:ext>
            </a:extLst>
          </p:cNvPr>
          <p:cNvSpPr txBox="1">
            <a:spLocks noChangeArrowheads="1"/>
          </p:cNvSpPr>
          <p:nvPr/>
        </p:nvSpPr>
        <p:spPr bwMode="auto">
          <a:xfrm>
            <a:off x="7037388" y="5759451"/>
            <a:ext cx="22272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a:t>Esquema Vasija de Presión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2 CuadroTexto">
            <a:extLst>
              <a:ext uri="{FF2B5EF4-FFF2-40B4-BE49-F238E27FC236}">
                <a16:creationId xmlns:a16="http://schemas.microsoft.com/office/drawing/2014/main" id="{6B5087E8-5BF9-4D1A-B64F-2BD19CFD4C77}"/>
              </a:ext>
            </a:extLst>
          </p:cNvPr>
          <p:cNvSpPr txBox="1">
            <a:spLocks noChangeArrowheads="1"/>
          </p:cNvSpPr>
          <p:nvPr/>
        </p:nvSpPr>
        <p:spPr bwMode="auto">
          <a:xfrm>
            <a:off x="3432175" y="765175"/>
            <a:ext cx="45304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800" dirty="0">
                <a:latin typeface="+mn-lt"/>
              </a:rPr>
              <a:t>Elementos que componen un Reactor Nuclear</a:t>
            </a:r>
          </a:p>
        </p:txBody>
      </p:sp>
      <p:sp>
        <p:nvSpPr>
          <p:cNvPr id="23554" name="3 CuadroTexto">
            <a:extLst>
              <a:ext uri="{FF2B5EF4-FFF2-40B4-BE49-F238E27FC236}">
                <a16:creationId xmlns:a16="http://schemas.microsoft.com/office/drawing/2014/main" id="{F9CD160B-7E52-4341-8011-403C8E5C7B7B}"/>
              </a:ext>
            </a:extLst>
          </p:cNvPr>
          <p:cNvSpPr txBox="1">
            <a:spLocks noChangeArrowheads="1"/>
          </p:cNvSpPr>
          <p:nvPr/>
        </p:nvSpPr>
        <p:spPr bwMode="auto">
          <a:xfrm>
            <a:off x="2330450" y="1147764"/>
            <a:ext cx="75819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just" eaLnBrk="1" hangingPunct="1">
              <a:spcBef>
                <a:spcPct val="0"/>
              </a:spcBef>
              <a:buClrTx/>
              <a:buSzTx/>
              <a:buFontTx/>
              <a:buNone/>
            </a:pPr>
            <a:r>
              <a:rPr lang="es-ES" altLang="es-CL" sz="2000" b="1" dirty="0">
                <a:latin typeface="+mn-lt"/>
              </a:rPr>
              <a:t>Barras de Control</a:t>
            </a:r>
            <a:r>
              <a:rPr lang="es-ES" altLang="es-CL" sz="2000" dirty="0">
                <a:latin typeface="+mn-lt"/>
              </a:rPr>
              <a:t>: Todo reactor posee un sistema que permite iniciar o detener las fisiones nucleares en cadena. Este sistema lo constituyen las Barras de Control, capaces de capturar los neutrones que se encuentran en el medio circundante. Generalmente las Barras de Control se fabrican de Cadmio o Boro.</a:t>
            </a:r>
          </a:p>
        </p:txBody>
      </p:sp>
      <p:sp>
        <p:nvSpPr>
          <p:cNvPr id="23555" name="1 CuadroTexto">
            <a:extLst>
              <a:ext uri="{FF2B5EF4-FFF2-40B4-BE49-F238E27FC236}">
                <a16:creationId xmlns:a16="http://schemas.microsoft.com/office/drawing/2014/main" id="{1D14E3F2-10FA-4F8D-9EB3-F61AB3BBBEF5}"/>
              </a:ext>
            </a:extLst>
          </p:cNvPr>
          <p:cNvSpPr txBox="1">
            <a:spLocks noChangeArrowheads="1"/>
          </p:cNvSpPr>
          <p:nvPr/>
        </p:nvSpPr>
        <p:spPr bwMode="auto">
          <a:xfrm>
            <a:off x="4638675" y="260351"/>
            <a:ext cx="2311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2400" dirty="0">
                <a:latin typeface="+mn-lt"/>
              </a:rPr>
              <a:t>Reactor Nuclear</a:t>
            </a:r>
          </a:p>
        </p:txBody>
      </p:sp>
      <p:pic>
        <p:nvPicPr>
          <p:cNvPr id="23556" name="Picture 2">
            <a:extLst>
              <a:ext uri="{FF2B5EF4-FFF2-40B4-BE49-F238E27FC236}">
                <a16:creationId xmlns:a16="http://schemas.microsoft.com/office/drawing/2014/main" id="{AFE4473D-D93B-43E7-B439-673FB61E3F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0013" y="2781300"/>
            <a:ext cx="2857500" cy="340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7" name="Picture 3">
            <a:extLst>
              <a:ext uri="{FF2B5EF4-FFF2-40B4-BE49-F238E27FC236}">
                <a16:creationId xmlns:a16="http://schemas.microsoft.com/office/drawing/2014/main" id="{BB2D1473-0C17-4FAE-96D3-54455E917A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0464" y="2800350"/>
            <a:ext cx="3240087" cy="340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58" name="6 CuadroTexto">
            <a:extLst>
              <a:ext uri="{FF2B5EF4-FFF2-40B4-BE49-F238E27FC236}">
                <a16:creationId xmlns:a16="http://schemas.microsoft.com/office/drawing/2014/main" id="{BC8E7168-6D2B-465A-8491-03D84954279B}"/>
              </a:ext>
            </a:extLst>
          </p:cNvPr>
          <p:cNvSpPr txBox="1">
            <a:spLocks noChangeArrowheads="1"/>
          </p:cNvSpPr>
          <p:nvPr/>
        </p:nvSpPr>
        <p:spPr bwMode="auto">
          <a:xfrm>
            <a:off x="4297363" y="6205539"/>
            <a:ext cx="32940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a:t>Barras de Control de un Reactor Nuclear</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2 CuadroTexto">
            <a:extLst>
              <a:ext uri="{FF2B5EF4-FFF2-40B4-BE49-F238E27FC236}">
                <a16:creationId xmlns:a16="http://schemas.microsoft.com/office/drawing/2014/main" id="{0841D30F-470E-430A-A8F0-42D6765CC1B4}"/>
              </a:ext>
            </a:extLst>
          </p:cNvPr>
          <p:cNvSpPr txBox="1">
            <a:spLocks noChangeArrowheads="1"/>
          </p:cNvSpPr>
          <p:nvPr/>
        </p:nvSpPr>
        <p:spPr bwMode="auto">
          <a:xfrm>
            <a:off x="3432175" y="765175"/>
            <a:ext cx="45304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800" dirty="0">
                <a:latin typeface="+mn-lt"/>
              </a:rPr>
              <a:t>Elementos que componen un Reactor Nuclear</a:t>
            </a:r>
          </a:p>
        </p:txBody>
      </p:sp>
      <p:sp>
        <p:nvSpPr>
          <p:cNvPr id="24578" name="3 CuadroTexto">
            <a:extLst>
              <a:ext uri="{FF2B5EF4-FFF2-40B4-BE49-F238E27FC236}">
                <a16:creationId xmlns:a16="http://schemas.microsoft.com/office/drawing/2014/main" id="{33D62705-ADC2-4A71-99FC-A577B5495937}"/>
              </a:ext>
            </a:extLst>
          </p:cNvPr>
          <p:cNvSpPr txBox="1">
            <a:spLocks noChangeArrowheads="1"/>
          </p:cNvSpPr>
          <p:nvPr/>
        </p:nvSpPr>
        <p:spPr bwMode="auto">
          <a:xfrm>
            <a:off x="2330450" y="1147763"/>
            <a:ext cx="75819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just" eaLnBrk="1" hangingPunct="1">
              <a:spcBef>
                <a:spcPct val="0"/>
              </a:spcBef>
              <a:buClrTx/>
              <a:buSzTx/>
              <a:buFontTx/>
              <a:buNone/>
            </a:pPr>
            <a:r>
              <a:rPr lang="es-ES" altLang="es-CL" sz="2000" b="1" dirty="0">
                <a:latin typeface="+mn-lt"/>
              </a:rPr>
              <a:t>Moderador</a:t>
            </a:r>
            <a:r>
              <a:rPr lang="es-ES" altLang="es-CL" sz="2000" dirty="0">
                <a:latin typeface="+mn-lt"/>
              </a:rPr>
              <a:t>: Los neutrones obtenidos de la fisión nuclear emergen con velocidades muy altas. Para asegurar la continuidad de la reacción en cadena, es decir, procurar que los «nuevos neutrones» sigan colisionando con los núcleos atómicos del combustible, es necesario disminuir la velocidad de estas partículas. Se disminuye la energía cinética mediante choques con átomos de otro material, llamado moderador. Generalmente se utiliza agua natural (ligera), agua pesada y Carbono (grafito)</a:t>
            </a:r>
          </a:p>
        </p:txBody>
      </p:sp>
      <p:sp>
        <p:nvSpPr>
          <p:cNvPr id="24579" name="1 CuadroTexto">
            <a:extLst>
              <a:ext uri="{FF2B5EF4-FFF2-40B4-BE49-F238E27FC236}">
                <a16:creationId xmlns:a16="http://schemas.microsoft.com/office/drawing/2014/main" id="{9842E35C-B97F-4591-87F9-32CA9DE56909}"/>
              </a:ext>
            </a:extLst>
          </p:cNvPr>
          <p:cNvSpPr txBox="1">
            <a:spLocks noChangeArrowheads="1"/>
          </p:cNvSpPr>
          <p:nvPr/>
        </p:nvSpPr>
        <p:spPr bwMode="auto">
          <a:xfrm>
            <a:off x="4638675" y="260351"/>
            <a:ext cx="2311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2400" dirty="0">
                <a:latin typeface="+mn-lt"/>
              </a:rPr>
              <a:t>Reactor Nuclear</a:t>
            </a:r>
          </a:p>
        </p:txBody>
      </p:sp>
      <p:pic>
        <p:nvPicPr>
          <p:cNvPr id="24580" name="Picture 2">
            <a:extLst>
              <a:ext uri="{FF2B5EF4-FFF2-40B4-BE49-F238E27FC236}">
                <a16:creationId xmlns:a16="http://schemas.microsoft.com/office/drawing/2014/main" id="{613D586E-81C2-42C4-B54E-ABC170CC9A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0893" y="3428999"/>
            <a:ext cx="2444750" cy="287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1" name="Picture 3">
            <a:extLst>
              <a:ext uri="{FF2B5EF4-FFF2-40B4-BE49-F238E27FC236}">
                <a16:creationId xmlns:a16="http://schemas.microsoft.com/office/drawing/2014/main" id="{6163C4A5-FAC0-496D-BEC7-B7A4AF9DDD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4735" y="3428999"/>
            <a:ext cx="3986212" cy="287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2" name="6 CuadroTexto">
            <a:extLst>
              <a:ext uri="{FF2B5EF4-FFF2-40B4-BE49-F238E27FC236}">
                <a16:creationId xmlns:a16="http://schemas.microsoft.com/office/drawing/2014/main" id="{1A0C86CE-16A7-4DAD-A677-BDB05B24F362}"/>
              </a:ext>
            </a:extLst>
          </p:cNvPr>
          <p:cNvSpPr txBox="1">
            <a:spLocks noChangeArrowheads="1"/>
          </p:cNvSpPr>
          <p:nvPr/>
        </p:nvSpPr>
        <p:spPr bwMode="auto">
          <a:xfrm>
            <a:off x="4133690" y="6443661"/>
            <a:ext cx="3127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dirty="0"/>
              <a:t>Reactores Nucleares inmersos en agua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2 CuadroTexto">
            <a:extLst>
              <a:ext uri="{FF2B5EF4-FFF2-40B4-BE49-F238E27FC236}">
                <a16:creationId xmlns:a16="http://schemas.microsoft.com/office/drawing/2014/main" id="{54060F99-AE50-46EC-8225-3380DE76CAB1}"/>
              </a:ext>
            </a:extLst>
          </p:cNvPr>
          <p:cNvSpPr txBox="1">
            <a:spLocks noChangeArrowheads="1"/>
          </p:cNvSpPr>
          <p:nvPr/>
        </p:nvSpPr>
        <p:spPr bwMode="auto">
          <a:xfrm>
            <a:off x="3432175" y="765175"/>
            <a:ext cx="45304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800" dirty="0">
                <a:latin typeface="+mn-lt"/>
              </a:rPr>
              <a:t>Elementos que componen un Reactor Nuclear</a:t>
            </a:r>
          </a:p>
        </p:txBody>
      </p:sp>
      <p:sp>
        <p:nvSpPr>
          <p:cNvPr id="25602" name="3 CuadroTexto">
            <a:extLst>
              <a:ext uri="{FF2B5EF4-FFF2-40B4-BE49-F238E27FC236}">
                <a16:creationId xmlns:a16="http://schemas.microsoft.com/office/drawing/2014/main" id="{DAAE0720-21CF-4438-A66D-18455B54C62B}"/>
              </a:ext>
            </a:extLst>
          </p:cNvPr>
          <p:cNvSpPr txBox="1">
            <a:spLocks noChangeArrowheads="1"/>
          </p:cNvSpPr>
          <p:nvPr/>
        </p:nvSpPr>
        <p:spPr bwMode="auto">
          <a:xfrm>
            <a:off x="2330450" y="1147764"/>
            <a:ext cx="75819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just" eaLnBrk="1" hangingPunct="1">
              <a:spcBef>
                <a:spcPct val="0"/>
              </a:spcBef>
              <a:buClrTx/>
              <a:buSzTx/>
              <a:buFontTx/>
              <a:buNone/>
            </a:pPr>
            <a:r>
              <a:rPr lang="es-ES" altLang="es-CL" sz="1800" b="1" dirty="0">
                <a:latin typeface="+mn-lt"/>
              </a:rPr>
              <a:t>Refrigerantes</a:t>
            </a:r>
            <a:r>
              <a:rPr lang="es-ES" altLang="es-CL" sz="1800" dirty="0">
                <a:latin typeface="+mn-lt"/>
              </a:rPr>
              <a:t>: El calor generado por las fisiones se debe extraer del núcleo del reactor. Para ello se utilizan fluidos en los cuales se sumerge el núcleo. El fluido no debe ser corrosivo, debe poseer gran poder de absorción calorífico y tener pocas impurezas. Se puede utilizar como refrigerante el agua ligera, el agua pesada, entre otros.</a:t>
            </a:r>
          </a:p>
        </p:txBody>
      </p:sp>
      <p:sp>
        <p:nvSpPr>
          <p:cNvPr id="25603" name="1 CuadroTexto">
            <a:extLst>
              <a:ext uri="{FF2B5EF4-FFF2-40B4-BE49-F238E27FC236}">
                <a16:creationId xmlns:a16="http://schemas.microsoft.com/office/drawing/2014/main" id="{7711CEAB-20A7-4C9F-9B7A-2A06C4A70938}"/>
              </a:ext>
            </a:extLst>
          </p:cNvPr>
          <p:cNvSpPr txBox="1">
            <a:spLocks noChangeArrowheads="1"/>
          </p:cNvSpPr>
          <p:nvPr/>
        </p:nvSpPr>
        <p:spPr bwMode="auto">
          <a:xfrm>
            <a:off x="4638675" y="260351"/>
            <a:ext cx="2311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2400" dirty="0">
                <a:latin typeface="+mn-lt"/>
              </a:rPr>
              <a:t>Reactor Nuclear</a:t>
            </a:r>
          </a:p>
        </p:txBody>
      </p:sp>
      <p:pic>
        <p:nvPicPr>
          <p:cNvPr id="25604" name="Picture 6">
            <a:extLst>
              <a:ext uri="{FF2B5EF4-FFF2-40B4-BE49-F238E27FC236}">
                <a16:creationId xmlns:a16="http://schemas.microsoft.com/office/drawing/2014/main" id="{FF3861D6-5267-4E9C-A60D-429D4C821A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5414" y="2852738"/>
            <a:ext cx="4002087" cy="337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5" name="5 CuadroTexto">
            <a:extLst>
              <a:ext uri="{FF2B5EF4-FFF2-40B4-BE49-F238E27FC236}">
                <a16:creationId xmlns:a16="http://schemas.microsoft.com/office/drawing/2014/main" id="{14CCE1F2-5030-4BBD-8A05-2AD667093A26}"/>
              </a:ext>
            </a:extLst>
          </p:cNvPr>
          <p:cNvSpPr txBox="1">
            <a:spLocks noChangeArrowheads="1"/>
          </p:cNvSpPr>
          <p:nvPr/>
        </p:nvSpPr>
        <p:spPr bwMode="auto">
          <a:xfrm>
            <a:off x="4151313" y="6230939"/>
            <a:ext cx="36750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a:t>Esquema de refrigeración del agua del núcleo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2 CuadroTexto">
            <a:extLst>
              <a:ext uri="{FF2B5EF4-FFF2-40B4-BE49-F238E27FC236}">
                <a16:creationId xmlns:a16="http://schemas.microsoft.com/office/drawing/2014/main" id="{82031A08-9020-4903-97C3-353E0E616A9A}"/>
              </a:ext>
            </a:extLst>
          </p:cNvPr>
          <p:cNvSpPr txBox="1">
            <a:spLocks noChangeArrowheads="1"/>
          </p:cNvSpPr>
          <p:nvPr/>
        </p:nvSpPr>
        <p:spPr bwMode="auto">
          <a:xfrm>
            <a:off x="3432175" y="765175"/>
            <a:ext cx="501291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2000" dirty="0">
                <a:latin typeface="+mn-lt"/>
              </a:rPr>
              <a:t>Elementos que componen un Reactor Nuclear</a:t>
            </a:r>
          </a:p>
        </p:txBody>
      </p:sp>
      <p:sp>
        <p:nvSpPr>
          <p:cNvPr id="26626" name="3 CuadroTexto">
            <a:extLst>
              <a:ext uri="{FF2B5EF4-FFF2-40B4-BE49-F238E27FC236}">
                <a16:creationId xmlns:a16="http://schemas.microsoft.com/office/drawing/2014/main" id="{28EB1A8F-7045-40D0-8EB9-FEB5E5E02982}"/>
              </a:ext>
            </a:extLst>
          </p:cNvPr>
          <p:cNvSpPr txBox="1">
            <a:spLocks noChangeArrowheads="1"/>
          </p:cNvSpPr>
          <p:nvPr/>
        </p:nvSpPr>
        <p:spPr bwMode="auto">
          <a:xfrm>
            <a:off x="2330450" y="1147763"/>
            <a:ext cx="758190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just" eaLnBrk="1" hangingPunct="1">
              <a:spcBef>
                <a:spcPct val="0"/>
              </a:spcBef>
              <a:buClrTx/>
              <a:buSzTx/>
              <a:buFontTx/>
              <a:buNone/>
            </a:pPr>
            <a:r>
              <a:rPr lang="es-ES" altLang="es-CL" sz="2000" b="1" dirty="0">
                <a:latin typeface="+mn-lt"/>
              </a:rPr>
              <a:t>Blindaje</a:t>
            </a:r>
            <a:r>
              <a:rPr lang="es-ES" altLang="es-CL" sz="2000" dirty="0">
                <a:latin typeface="+mn-lt"/>
              </a:rPr>
              <a:t>: En un reactor se produce gran cantidad de todo tipo de Radiaciones, las cuales se distribuyen en todas direcciones. Para evitar que los operarios del reactor y el medio externo sean sometidos indebidamente a tales radiaciones, se utiliza un adecuado «Blindaje Biológico» que rodea el reactor. Los más usados en la construcción de blindajes para un reactor son el agua, el plomo, y el hormigón de alta densidad, cuyo espesor es superior  a 1,5 metros.</a:t>
            </a:r>
          </a:p>
        </p:txBody>
      </p:sp>
      <p:sp>
        <p:nvSpPr>
          <p:cNvPr id="26627" name="1 CuadroTexto">
            <a:extLst>
              <a:ext uri="{FF2B5EF4-FFF2-40B4-BE49-F238E27FC236}">
                <a16:creationId xmlns:a16="http://schemas.microsoft.com/office/drawing/2014/main" id="{33968C11-45EE-4646-BFFC-35B848B54C39}"/>
              </a:ext>
            </a:extLst>
          </p:cNvPr>
          <p:cNvSpPr txBox="1">
            <a:spLocks noChangeArrowheads="1"/>
          </p:cNvSpPr>
          <p:nvPr/>
        </p:nvSpPr>
        <p:spPr bwMode="auto">
          <a:xfrm>
            <a:off x="4638675" y="260351"/>
            <a:ext cx="2311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2400" dirty="0">
                <a:latin typeface="+mn-lt"/>
              </a:rPr>
              <a:t>Reactor Nuclear</a:t>
            </a:r>
          </a:p>
        </p:txBody>
      </p:sp>
      <p:pic>
        <p:nvPicPr>
          <p:cNvPr id="26628" name="Picture 3">
            <a:extLst>
              <a:ext uri="{FF2B5EF4-FFF2-40B4-BE49-F238E27FC236}">
                <a16:creationId xmlns:a16="http://schemas.microsoft.com/office/drawing/2014/main" id="{943F40E5-524E-4E8E-88BC-F7A82D96D6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775" y="3340100"/>
            <a:ext cx="3651250" cy="2719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29" name="5 CuadroTexto">
            <a:extLst>
              <a:ext uri="{FF2B5EF4-FFF2-40B4-BE49-F238E27FC236}">
                <a16:creationId xmlns:a16="http://schemas.microsoft.com/office/drawing/2014/main" id="{B4351A6F-99B7-4F9E-8433-E3AFCEAE85E7}"/>
              </a:ext>
            </a:extLst>
          </p:cNvPr>
          <p:cNvSpPr txBox="1">
            <a:spLocks noChangeArrowheads="1"/>
          </p:cNvSpPr>
          <p:nvPr/>
        </p:nvSpPr>
        <p:spPr bwMode="auto">
          <a:xfrm>
            <a:off x="4638676" y="6037264"/>
            <a:ext cx="29622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a:t>Planta Nuclear de Rauma, Finlandia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1 CuadroTexto">
            <a:extLst>
              <a:ext uri="{FF2B5EF4-FFF2-40B4-BE49-F238E27FC236}">
                <a16:creationId xmlns:a16="http://schemas.microsoft.com/office/drawing/2014/main" id="{107A2FC6-A1D4-4138-AA99-2825F411B273}"/>
              </a:ext>
            </a:extLst>
          </p:cNvPr>
          <p:cNvSpPr txBox="1">
            <a:spLocks noChangeArrowheads="1"/>
          </p:cNvSpPr>
          <p:nvPr/>
        </p:nvSpPr>
        <p:spPr bwMode="auto">
          <a:xfrm>
            <a:off x="4727575" y="211138"/>
            <a:ext cx="2311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2400" dirty="0">
                <a:latin typeface="+mn-lt"/>
              </a:rPr>
              <a:t>Reactor Nuclear</a:t>
            </a:r>
          </a:p>
        </p:txBody>
      </p:sp>
      <p:pic>
        <p:nvPicPr>
          <p:cNvPr id="27650" name="Picture 3">
            <a:extLst>
              <a:ext uri="{FF2B5EF4-FFF2-40B4-BE49-F238E27FC236}">
                <a16:creationId xmlns:a16="http://schemas.microsoft.com/office/drawing/2014/main" id="{B0C03551-0A58-4BC4-A0E5-D1FED11214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5764" y="966789"/>
            <a:ext cx="8904287" cy="534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1" name="3 CuadroTexto">
            <a:extLst>
              <a:ext uri="{FF2B5EF4-FFF2-40B4-BE49-F238E27FC236}">
                <a16:creationId xmlns:a16="http://schemas.microsoft.com/office/drawing/2014/main" id="{845A639D-F307-4769-A14C-94CD29A5CEC2}"/>
              </a:ext>
            </a:extLst>
          </p:cNvPr>
          <p:cNvSpPr txBox="1">
            <a:spLocks noChangeArrowheads="1"/>
          </p:cNvSpPr>
          <p:nvPr/>
        </p:nvSpPr>
        <p:spPr bwMode="auto">
          <a:xfrm>
            <a:off x="4037014" y="6308726"/>
            <a:ext cx="41417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s-ES" altLang="es-CL" sz="1400"/>
              <a:t>Esquema de funcionamiento de una Planta Nuclear</a:t>
            </a:r>
          </a:p>
        </p:txBody>
      </p:sp>
      <p:sp>
        <p:nvSpPr>
          <p:cNvPr id="3" name="Marcador de contenido 2">
            <a:extLst>
              <a:ext uri="{FF2B5EF4-FFF2-40B4-BE49-F238E27FC236}">
                <a16:creationId xmlns:a16="http://schemas.microsoft.com/office/drawing/2014/main" id="{C6322116-A6DC-4735-9AFA-F5C4EAC48824}"/>
              </a:ext>
            </a:extLst>
          </p:cNvPr>
          <p:cNvSpPr>
            <a:spLocks noGrp="1"/>
          </p:cNvSpPr>
          <p:nvPr>
            <p:ph idx="1"/>
          </p:nvPr>
        </p:nvSpPr>
        <p:spPr/>
        <p:txBody>
          <a:bodyPr/>
          <a:lstStyle/>
          <a:p>
            <a:endParaRPr lang="es-CL"/>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E45437-18E0-4F50-85B0-694B259BD20B}"/>
              </a:ext>
            </a:extLst>
          </p:cNvPr>
          <p:cNvSpPr>
            <a:spLocks noGrp="1"/>
          </p:cNvSpPr>
          <p:nvPr>
            <p:ph type="title"/>
          </p:nvPr>
        </p:nvSpPr>
        <p:spPr/>
        <p:txBody>
          <a:bodyPr/>
          <a:lstStyle/>
          <a:p>
            <a:pPr algn="ctr"/>
            <a:r>
              <a:rPr lang="es-CL" dirty="0"/>
              <a:t>Central térmica y</a:t>
            </a:r>
            <a:br>
              <a:rPr lang="es-CL" dirty="0"/>
            </a:br>
            <a:r>
              <a:rPr lang="es-CL" dirty="0"/>
              <a:t> central nuclear</a:t>
            </a:r>
          </a:p>
        </p:txBody>
      </p:sp>
      <p:pic>
        <p:nvPicPr>
          <p:cNvPr id="5" name="Marcador de contenido 4">
            <a:extLst>
              <a:ext uri="{FF2B5EF4-FFF2-40B4-BE49-F238E27FC236}">
                <a16:creationId xmlns:a16="http://schemas.microsoft.com/office/drawing/2014/main" id="{74B7725A-8D99-452C-811D-1FC8C1FA7C54}"/>
              </a:ext>
            </a:extLst>
          </p:cNvPr>
          <p:cNvPicPr>
            <a:picLocks noGrp="1" noChangeAspect="1"/>
          </p:cNvPicPr>
          <p:nvPr>
            <p:ph idx="1"/>
          </p:nvPr>
        </p:nvPicPr>
        <p:blipFill>
          <a:blip r:embed="rId2"/>
          <a:stretch>
            <a:fillRect/>
          </a:stretch>
        </p:blipFill>
        <p:spPr>
          <a:xfrm>
            <a:off x="3375707" y="1874517"/>
            <a:ext cx="5930264" cy="4189615"/>
          </a:xfrm>
        </p:spPr>
      </p:pic>
    </p:spTree>
    <p:extLst>
      <p:ext uri="{BB962C8B-B14F-4D97-AF65-F5344CB8AC3E}">
        <p14:creationId xmlns:p14="http://schemas.microsoft.com/office/powerpoint/2010/main" val="4170473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a:extLst>
              <a:ext uri="{FF2B5EF4-FFF2-40B4-BE49-F238E27FC236}">
                <a16:creationId xmlns:a16="http://schemas.microsoft.com/office/drawing/2014/main" id="{4D72B8CB-D48F-45A3-9059-76871C862A3C}"/>
              </a:ext>
            </a:extLst>
          </p:cNvPr>
          <p:cNvSpPr>
            <a:spLocks noGrp="1"/>
          </p:cNvSpPr>
          <p:nvPr>
            <p:ph type="title"/>
          </p:nvPr>
        </p:nvSpPr>
        <p:spPr/>
        <p:txBody>
          <a:bodyPr/>
          <a:lstStyle/>
          <a:p>
            <a:pPr algn="ctr"/>
            <a:r>
              <a:rPr lang="es-CL" dirty="0"/>
              <a:t>Bomba Atómica</a:t>
            </a:r>
          </a:p>
        </p:txBody>
      </p:sp>
      <p:sp>
        <p:nvSpPr>
          <p:cNvPr id="9" name="Marcador de contenido 8">
            <a:extLst>
              <a:ext uri="{FF2B5EF4-FFF2-40B4-BE49-F238E27FC236}">
                <a16:creationId xmlns:a16="http://schemas.microsoft.com/office/drawing/2014/main" id="{D411C5D7-3F26-4AA1-9A93-331931FC60FB}"/>
              </a:ext>
            </a:extLst>
          </p:cNvPr>
          <p:cNvSpPr>
            <a:spLocks noGrp="1"/>
          </p:cNvSpPr>
          <p:nvPr>
            <p:ph idx="1"/>
          </p:nvPr>
        </p:nvSpPr>
        <p:spPr/>
        <p:txBody>
          <a:bodyPr/>
          <a:lstStyle/>
          <a:p>
            <a:r>
              <a:rPr lang="es-CL" dirty="0"/>
              <a:t>Una bomba atómica es un dispositivo que obtiene una gran cantidad de energía explosiva con reacciones nucleares. Su funcionamiento se basa en provocar una reacción nuclear en cadena descontrolada. Se encuentra entre las denominadas armas de destrucción masiva y su explosión produce una distintiva nube en forma de hongo.</a:t>
            </a:r>
          </a:p>
        </p:txBody>
      </p:sp>
      <p:pic>
        <p:nvPicPr>
          <p:cNvPr id="11" name="Imagen 10">
            <a:extLst>
              <a:ext uri="{FF2B5EF4-FFF2-40B4-BE49-F238E27FC236}">
                <a16:creationId xmlns:a16="http://schemas.microsoft.com/office/drawing/2014/main" id="{9CC56C13-F499-4FB8-8A47-AAE802585BB3}"/>
              </a:ext>
            </a:extLst>
          </p:cNvPr>
          <p:cNvPicPr>
            <a:picLocks noChangeAspect="1"/>
          </p:cNvPicPr>
          <p:nvPr/>
        </p:nvPicPr>
        <p:blipFill>
          <a:blip r:embed="rId2"/>
          <a:stretch>
            <a:fillRect/>
          </a:stretch>
        </p:blipFill>
        <p:spPr>
          <a:xfrm>
            <a:off x="5028968" y="4082796"/>
            <a:ext cx="2009775" cy="2133600"/>
          </a:xfrm>
          <a:prstGeom prst="rect">
            <a:avLst/>
          </a:prstGeom>
        </p:spPr>
      </p:pic>
    </p:spTree>
    <p:extLst>
      <p:ext uri="{BB962C8B-B14F-4D97-AF65-F5344CB8AC3E}">
        <p14:creationId xmlns:p14="http://schemas.microsoft.com/office/powerpoint/2010/main" val="24450435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B3DEC9-7D7E-4807-B377-44ADEF244E2B}"/>
              </a:ext>
            </a:extLst>
          </p:cNvPr>
          <p:cNvSpPr>
            <a:spLocks noGrp="1"/>
          </p:cNvSpPr>
          <p:nvPr>
            <p:ph type="title"/>
          </p:nvPr>
        </p:nvSpPr>
        <p:spPr/>
        <p:txBody>
          <a:bodyPr/>
          <a:lstStyle/>
          <a:p>
            <a:r>
              <a:rPr lang="es-CL" dirty="0"/>
              <a:t>Bomba de uranio</a:t>
            </a:r>
          </a:p>
        </p:txBody>
      </p:sp>
      <p:pic>
        <p:nvPicPr>
          <p:cNvPr id="5" name="Marcador de contenido 4">
            <a:extLst>
              <a:ext uri="{FF2B5EF4-FFF2-40B4-BE49-F238E27FC236}">
                <a16:creationId xmlns:a16="http://schemas.microsoft.com/office/drawing/2014/main" id="{F640C041-2B17-40EA-8EC6-7A584F3761ED}"/>
              </a:ext>
            </a:extLst>
          </p:cNvPr>
          <p:cNvPicPr>
            <a:picLocks noGrp="1" noChangeAspect="1"/>
          </p:cNvPicPr>
          <p:nvPr>
            <p:ph idx="1"/>
          </p:nvPr>
        </p:nvPicPr>
        <p:blipFill>
          <a:blip r:embed="rId2"/>
          <a:stretch>
            <a:fillRect/>
          </a:stretch>
        </p:blipFill>
        <p:spPr>
          <a:xfrm>
            <a:off x="3497802" y="1781406"/>
            <a:ext cx="4344155" cy="4030940"/>
          </a:xfrm>
        </p:spPr>
      </p:pic>
    </p:spTree>
    <p:extLst>
      <p:ext uri="{BB962C8B-B14F-4D97-AF65-F5344CB8AC3E}">
        <p14:creationId xmlns:p14="http://schemas.microsoft.com/office/powerpoint/2010/main" val="20528425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5BBBC49C-DC04-42DC-9A7D-543853E7AC80}"/>
              </a:ext>
            </a:extLst>
          </p:cNvPr>
          <p:cNvSpPr>
            <a:spLocks noGrp="1" noChangeArrowheads="1"/>
          </p:cNvSpPr>
          <p:nvPr>
            <p:ph type="title"/>
          </p:nvPr>
        </p:nvSpPr>
        <p:spPr/>
        <p:txBody>
          <a:bodyPr/>
          <a:lstStyle/>
          <a:p>
            <a:r>
              <a:rPr lang="es-AR" altLang="es-CL" sz="3600">
                <a:solidFill>
                  <a:srgbClr val="0000FF"/>
                </a:solidFill>
                <a:latin typeface="Impact" panose="020B0806030902050204" pitchFamily="34" charset="0"/>
              </a:rPr>
              <a:t>FUSIÓN  NUCLEAR</a:t>
            </a:r>
            <a:endParaRPr lang="es-ES" altLang="es-CL" sz="3600">
              <a:solidFill>
                <a:srgbClr val="0000FF"/>
              </a:solidFill>
              <a:latin typeface="Impact" panose="020B0806030902050204" pitchFamily="34" charset="0"/>
            </a:endParaRPr>
          </a:p>
        </p:txBody>
      </p:sp>
      <p:pic>
        <p:nvPicPr>
          <p:cNvPr id="37892" name="Picture 4">
            <a:extLst>
              <a:ext uri="{FF2B5EF4-FFF2-40B4-BE49-F238E27FC236}">
                <a16:creationId xmlns:a16="http://schemas.microsoft.com/office/drawing/2014/main" id="{2B8D87A5-EFEC-4AEB-9BC3-1E404D817D71}"/>
              </a:ext>
            </a:extLst>
          </p:cNvPr>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209800" y="2967039"/>
            <a:ext cx="7772400" cy="2143125"/>
          </a:xfrm>
          <a:noFill/>
          <a:ln/>
        </p:spPr>
      </p:pic>
      <p:sp>
        <p:nvSpPr>
          <p:cNvPr id="37893" name="Rectangle 5">
            <a:extLst>
              <a:ext uri="{FF2B5EF4-FFF2-40B4-BE49-F238E27FC236}">
                <a16:creationId xmlns:a16="http://schemas.microsoft.com/office/drawing/2014/main" id="{1F7B0242-5779-4985-9107-ADFC6C6F7102}"/>
              </a:ext>
            </a:extLst>
          </p:cNvPr>
          <p:cNvSpPr>
            <a:spLocks noChangeArrowheads="1"/>
          </p:cNvSpPr>
          <p:nvPr/>
        </p:nvSpPr>
        <p:spPr bwMode="auto">
          <a:xfrm>
            <a:off x="2351088" y="1557338"/>
            <a:ext cx="7561262"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 altLang="es-CL" dirty="0"/>
              <a:t>Es la unión de dos núcleos livianos para formar otro más pesado. Para conseguirla hay que dotar al sistema de energía cinética suficiente para vencer repulsiones y acercar los núcleos a distancias donde puedan actuar las fuerzas nucleares de corto alcance.</a:t>
            </a:r>
          </a:p>
          <a:p>
            <a:endParaRPr lang="es-ES" altLang="es-CL" dirty="0"/>
          </a:p>
        </p:txBody>
      </p: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966961A1-392B-4A44-9536-816EA66FE280}"/>
              </a:ext>
            </a:extLst>
          </p:cNvPr>
          <p:cNvPicPr>
            <a:picLocks noChangeAspect="1"/>
          </p:cNvPicPr>
          <p:nvPr/>
        </p:nvPicPr>
        <p:blipFill>
          <a:blip r:embed="rId2"/>
          <a:stretch>
            <a:fillRect/>
          </a:stretch>
        </p:blipFill>
        <p:spPr>
          <a:xfrm>
            <a:off x="1762125" y="1114425"/>
            <a:ext cx="8667750" cy="4629150"/>
          </a:xfrm>
          <a:prstGeom prst="rect">
            <a:avLst/>
          </a:prstGeom>
        </p:spPr>
      </p:pic>
    </p:spTree>
    <p:extLst>
      <p:ext uri="{BB962C8B-B14F-4D97-AF65-F5344CB8AC3E}">
        <p14:creationId xmlns:p14="http://schemas.microsoft.com/office/powerpoint/2010/main" val="3007868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1FA6AD-96C7-4D98-A220-365200F00A08}"/>
              </a:ext>
            </a:extLst>
          </p:cNvPr>
          <p:cNvSpPr>
            <a:spLocks noGrp="1"/>
          </p:cNvSpPr>
          <p:nvPr>
            <p:ph type="title"/>
          </p:nvPr>
        </p:nvSpPr>
        <p:spPr/>
        <p:txBody>
          <a:bodyPr>
            <a:normAutofit fontScale="90000"/>
          </a:bodyPr>
          <a:lstStyle/>
          <a:p>
            <a:r>
              <a:rPr lang="es-CL" dirty="0"/>
              <a:t>EJEMPLO: LA ENERGÍA DE SOL Y LAS ESTRELLAS PROVIENE DE LA FUSIÓN NUCEAR</a:t>
            </a:r>
          </a:p>
        </p:txBody>
      </p:sp>
      <p:pic>
        <p:nvPicPr>
          <p:cNvPr id="9" name="Marcador de contenido 8">
            <a:extLst>
              <a:ext uri="{FF2B5EF4-FFF2-40B4-BE49-F238E27FC236}">
                <a16:creationId xmlns:a16="http://schemas.microsoft.com/office/drawing/2014/main" id="{F6964D0D-48B6-4351-902A-3A4309B298CE}"/>
              </a:ext>
            </a:extLst>
          </p:cNvPr>
          <p:cNvPicPr>
            <a:picLocks noGrp="1" noChangeAspect="1"/>
          </p:cNvPicPr>
          <p:nvPr>
            <p:ph sz="half" idx="1"/>
          </p:nvPr>
        </p:nvPicPr>
        <p:blipFill>
          <a:blip r:embed="rId2"/>
          <a:stretch>
            <a:fillRect/>
          </a:stretch>
        </p:blipFill>
        <p:spPr>
          <a:xfrm>
            <a:off x="1890712" y="2357437"/>
            <a:ext cx="3533775" cy="3476625"/>
          </a:xfrm>
        </p:spPr>
      </p:pic>
      <p:sp>
        <p:nvSpPr>
          <p:cNvPr id="7" name="Marcador de contenido 6">
            <a:extLst>
              <a:ext uri="{FF2B5EF4-FFF2-40B4-BE49-F238E27FC236}">
                <a16:creationId xmlns:a16="http://schemas.microsoft.com/office/drawing/2014/main" id="{4076EB59-8EFC-49CE-B2E7-2963652AC636}"/>
              </a:ext>
            </a:extLst>
          </p:cNvPr>
          <p:cNvSpPr>
            <a:spLocks noGrp="1"/>
          </p:cNvSpPr>
          <p:nvPr>
            <p:ph sz="half" idx="2"/>
          </p:nvPr>
        </p:nvSpPr>
        <p:spPr/>
        <p:txBody>
          <a:bodyPr/>
          <a:lstStyle/>
          <a:p>
            <a:r>
              <a:rPr lang="es-CL" dirty="0"/>
              <a:t>En el interior del sol y las estrellas, las </a:t>
            </a:r>
            <a:r>
              <a:rPr lang="es-CL" dirty="0">
                <a:solidFill>
                  <a:srgbClr val="FF0000"/>
                </a:solidFill>
              </a:rPr>
              <a:t>temperaturas son muy elevadas</a:t>
            </a:r>
            <a:r>
              <a:rPr lang="es-CL" dirty="0"/>
              <a:t>, lo que hace posible que se fusionen núcleos del elemento hidrógeno, originando Helio.</a:t>
            </a:r>
          </a:p>
        </p:txBody>
      </p:sp>
    </p:spTree>
    <p:extLst>
      <p:ext uri="{BB962C8B-B14F-4D97-AF65-F5344CB8AC3E}">
        <p14:creationId xmlns:p14="http://schemas.microsoft.com/office/powerpoint/2010/main" val="11196778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443ED603-3266-4921-9AA9-2C49D1E58718}"/>
              </a:ext>
            </a:extLst>
          </p:cNvPr>
          <p:cNvSpPr>
            <a:spLocks noGrp="1"/>
          </p:cNvSpPr>
          <p:nvPr>
            <p:ph type="title"/>
          </p:nvPr>
        </p:nvSpPr>
        <p:spPr/>
        <p:txBody>
          <a:bodyPr/>
          <a:lstStyle/>
          <a:p>
            <a:r>
              <a:rPr lang="es-CL" dirty="0"/>
              <a:t>USOS DE LOS RADIOISÓTOPOS</a:t>
            </a:r>
          </a:p>
        </p:txBody>
      </p:sp>
      <p:pic>
        <p:nvPicPr>
          <p:cNvPr id="7" name="Imagen 6">
            <a:extLst>
              <a:ext uri="{FF2B5EF4-FFF2-40B4-BE49-F238E27FC236}">
                <a16:creationId xmlns:a16="http://schemas.microsoft.com/office/drawing/2014/main" id="{27DAB0E9-A808-4B9C-8BD7-DA9C1E01712E}"/>
              </a:ext>
            </a:extLst>
          </p:cNvPr>
          <p:cNvPicPr>
            <a:picLocks noChangeAspect="1"/>
          </p:cNvPicPr>
          <p:nvPr/>
        </p:nvPicPr>
        <p:blipFill>
          <a:blip r:embed="rId2"/>
          <a:stretch>
            <a:fillRect/>
          </a:stretch>
        </p:blipFill>
        <p:spPr>
          <a:xfrm>
            <a:off x="1678781" y="1285359"/>
            <a:ext cx="8834438" cy="5491678"/>
          </a:xfrm>
          <a:prstGeom prst="rect">
            <a:avLst/>
          </a:prstGeom>
        </p:spPr>
      </p:pic>
    </p:spTree>
    <p:extLst>
      <p:ext uri="{BB962C8B-B14F-4D97-AF65-F5344CB8AC3E}">
        <p14:creationId xmlns:p14="http://schemas.microsoft.com/office/powerpoint/2010/main" val="3529386271"/>
      </p:ext>
    </p:extLst>
  </p:cSld>
  <p:clrMapOvr>
    <a:masterClrMapping/>
  </p:clrMapOvr>
</p:sld>
</file>

<file path=ppt/theme/theme1.xml><?xml version="1.0" encoding="utf-8"?>
<a:theme xmlns:a="http://schemas.openxmlformats.org/drawingml/2006/main" name="Distintivo">
  <a:themeElements>
    <a:clrScheme name="Distintivo">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Distintivo">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stintivo">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TM10001106[[fn=Distintivo]]</Template>
  <TotalTime>1718</TotalTime>
  <Words>1835</Words>
  <Application>Microsoft Office PowerPoint</Application>
  <PresentationFormat>Panorámica</PresentationFormat>
  <Paragraphs>259</Paragraphs>
  <Slides>38</Slides>
  <Notes>1</Notes>
  <HiddenSlides>0</HiddenSlides>
  <MMClips>0</MMClips>
  <ScaleCrop>false</ScaleCrop>
  <HeadingPairs>
    <vt:vector size="8" baseType="variant">
      <vt:variant>
        <vt:lpstr>Fuentes usadas</vt:lpstr>
      </vt:variant>
      <vt:variant>
        <vt:i4>10</vt:i4>
      </vt:variant>
      <vt:variant>
        <vt:lpstr>Tema</vt:lpstr>
      </vt:variant>
      <vt:variant>
        <vt:i4>1</vt:i4>
      </vt:variant>
      <vt:variant>
        <vt:lpstr>Servidores OLE incrustados</vt:lpstr>
      </vt:variant>
      <vt:variant>
        <vt:i4>1</vt:i4>
      </vt:variant>
      <vt:variant>
        <vt:lpstr>Títulos de diapositiva</vt:lpstr>
      </vt:variant>
      <vt:variant>
        <vt:i4>38</vt:i4>
      </vt:variant>
    </vt:vector>
  </HeadingPairs>
  <TitlesOfParts>
    <vt:vector size="50" baseType="lpstr">
      <vt:lpstr>Arial</vt:lpstr>
      <vt:lpstr>AvantGarde Bk BT</vt:lpstr>
      <vt:lpstr>Calibri</vt:lpstr>
      <vt:lpstr>Comic Sans MS</vt:lpstr>
      <vt:lpstr>Constantia</vt:lpstr>
      <vt:lpstr>Gill Sans MT</vt:lpstr>
      <vt:lpstr>Impact</vt:lpstr>
      <vt:lpstr>Symbol</vt:lpstr>
      <vt:lpstr>Times</vt:lpstr>
      <vt:lpstr>Times New Roman</vt:lpstr>
      <vt:lpstr>Distintivo</vt:lpstr>
      <vt:lpstr>Imagen de mapa de bits</vt:lpstr>
      <vt:lpstr>RADIOACTIVIDADO RADIACTIVIDAD</vt:lpstr>
      <vt:lpstr>Presentación de PowerPoint</vt:lpstr>
      <vt:lpstr>Los isótopos</vt:lpstr>
      <vt:lpstr>Estabilidad de los isótopos</vt:lpstr>
      <vt:lpstr>RADIACTIVIDAD</vt:lpstr>
      <vt:lpstr>Reactividad natural y artificial</vt:lpstr>
      <vt:lpstr>Presentación de PowerPoint</vt:lpstr>
      <vt:lpstr>Presentación de PowerPoint</vt:lpstr>
      <vt:lpstr>Presentación de PowerPoint</vt:lpstr>
      <vt:lpstr>Presentación de PowerPoint</vt:lpstr>
      <vt:lpstr>Presentación de PowerPoint</vt:lpstr>
      <vt:lpstr>Tiempo de vida de media</vt:lpstr>
      <vt:lpstr>Presentación de PowerPoint</vt:lpstr>
      <vt:lpstr>Tipos de desintegraciones</vt:lpstr>
      <vt:lpstr>TIPOS DE DESINTEGRACIONES</vt:lpstr>
      <vt:lpstr>TIPOS DE DESINTEGRACIONES</vt:lpstr>
      <vt:lpstr>Presentación de PowerPoint</vt:lpstr>
      <vt:lpstr>Unidades de medidas</vt:lpstr>
      <vt:lpstr>Fisión nuclear</vt:lpstr>
      <vt:lpstr>Presentación de PowerPoint</vt:lpstr>
      <vt:lpstr>APLICACIONES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Central térmica y  central nuclear</vt:lpstr>
      <vt:lpstr>Bomba Atómica</vt:lpstr>
      <vt:lpstr>Bomba de uranio</vt:lpstr>
      <vt:lpstr>FUSIÓN  NUCLEAR</vt:lpstr>
      <vt:lpstr>Presentación de PowerPoint</vt:lpstr>
      <vt:lpstr>EJEMPLO: LA ENERGÍA DE SOL Y LAS ESTRELLAS PROVIENE DE LA FUSIÓN NUCEAR</vt:lpstr>
      <vt:lpstr>USOS DE LOS RADIOISÓTOPOS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RADIOACTIVIDADO RADIACTIVIDAD</dc:title>
  <dc:creator>Marcela Ruiz Diaz</dc:creator>
  <cp:lastModifiedBy>Marcela Ruiz Diaz</cp:lastModifiedBy>
  <cp:revision>30</cp:revision>
  <dcterms:created xsi:type="dcterms:W3CDTF">2021-03-08T02:51:32Z</dcterms:created>
  <dcterms:modified xsi:type="dcterms:W3CDTF">2021-03-17T03:05:01Z</dcterms:modified>
</cp:coreProperties>
</file>