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3" r:id="rId3"/>
    <p:sldId id="324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33" r:id="rId13"/>
    <p:sldId id="334" r:id="rId14"/>
    <p:sldId id="335" r:id="rId15"/>
    <p:sldId id="30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848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62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254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13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51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3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182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636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55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635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609600" y="381000"/>
            <a:ext cx="10972800" cy="571500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894B9151-64D7-4A41-A0FD-24CA0F50D168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457938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28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2401" y="124691"/>
            <a:ext cx="325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</a:t>
            </a:r>
          </a:p>
          <a:p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872838" y="1998352"/>
            <a:ext cx="9656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/>
              <a:t>CONCEPTOS BÁSICOS  Y SIMBOLOGÍA DE ARTILLERIA DE CAMPAÑA</a:t>
            </a:r>
            <a:endParaRPr lang="en-US" sz="4000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5" y="3124200"/>
            <a:ext cx="4676775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54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mimetismo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982" y="-3175"/>
            <a:ext cx="11790218" cy="68595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3810001" y="914401"/>
            <a:ext cx="37405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sz="3200" dirty="0">
                <a:solidFill>
                  <a:srgbClr val="FF0000"/>
                </a:solidFill>
              </a:rPr>
              <a:t>POSICION DE FUEGO.</a:t>
            </a:r>
            <a:endParaRPr lang="es-ES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99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3276600" y="1704106"/>
            <a:ext cx="51936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b="1"/>
              <a:t>A.- RECONOCIMIENTO DE UNA POSICION DE FUEGO.</a:t>
            </a:r>
            <a:endParaRPr lang="es-ES" altLang="en-US" b="1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1981200" y="2389906"/>
            <a:ext cx="794012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El Cdte. De Batería con la partida topográfica, tomando como referencia el Plan</a:t>
            </a:r>
          </a:p>
          <a:p>
            <a:r>
              <a:rPr lang="es-MX" altLang="en-US"/>
              <a:t>     de Fuegos de Apoyo y El Esquema de Maniobra de la Unidad apoyada, estudian </a:t>
            </a:r>
          </a:p>
          <a:p>
            <a:r>
              <a:rPr lang="es-MX" altLang="en-US"/>
              <a:t>     detalladamente la carta topográfica del área comprometida, con el objeto de :</a:t>
            </a:r>
            <a:endParaRPr lang="es-ES" altLang="en-US"/>
          </a:p>
        </p:txBody>
      </p:sp>
      <p:grpSp>
        <p:nvGrpSpPr>
          <p:cNvPr id="65552" name="Group 16"/>
          <p:cNvGrpSpPr>
            <a:grpSpLocks/>
          </p:cNvGrpSpPr>
          <p:nvPr/>
        </p:nvGrpSpPr>
        <p:grpSpPr bwMode="auto">
          <a:xfrm>
            <a:off x="4038600" y="3837709"/>
            <a:ext cx="3505200" cy="646113"/>
            <a:chOff x="1776" y="1536"/>
            <a:chExt cx="2208" cy="407"/>
          </a:xfrm>
        </p:grpSpPr>
        <p:sp>
          <p:nvSpPr>
            <p:cNvPr id="65542" name="AutoShape 6"/>
            <p:cNvSpPr>
              <a:spLocks noChangeArrowheads="1"/>
            </p:cNvSpPr>
            <p:nvPr/>
          </p:nvSpPr>
          <p:spPr bwMode="auto">
            <a:xfrm>
              <a:off x="1776" y="1536"/>
              <a:ext cx="2208" cy="384"/>
            </a:xfrm>
            <a:prstGeom prst="flowChartAlternate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45" name="Text Box 9"/>
            <p:cNvSpPr txBox="1">
              <a:spLocks noChangeArrowheads="1"/>
            </p:cNvSpPr>
            <p:nvPr/>
          </p:nvSpPr>
          <p:spPr bwMode="auto">
            <a:xfrm>
              <a:off x="1872" y="1536"/>
              <a:ext cx="1873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Localizar posibles áreas de PF.</a:t>
              </a:r>
            </a:p>
            <a:p>
              <a:r>
                <a:rPr lang="es-MX" altLang="en-US"/>
                <a:t> principales y secundarias</a:t>
              </a:r>
              <a:endParaRPr lang="es-ES" altLang="en-US"/>
            </a:p>
          </p:txBody>
        </p:sp>
      </p:grpSp>
      <p:grpSp>
        <p:nvGrpSpPr>
          <p:cNvPr id="65555" name="Group 19"/>
          <p:cNvGrpSpPr>
            <a:grpSpLocks/>
          </p:cNvGrpSpPr>
          <p:nvPr/>
        </p:nvGrpSpPr>
        <p:grpSpPr bwMode="auto">
          <a:xfrm>
            <a:off x="1828800" y="4904510"/>
            <a:ext cx="3657600" cy="646113"/>
            <a:chOff x="192" y="2160"/>
            <a:chExt cx="2304" cy="407"/>
          </a:xfrm>
        </p:grpSpPr>
        <p:sp>
          <p:nvSpPr>
            <p:cNvPr id="65546" name="AutoShape 10"/>
            <p:cNvSpPr>
              <a:spLocks noChangeArrowheads="1"/>
            </p:cNvSpPr>
            <p:nvPr/>
          </p:nvSpPr>
          <p:spPr bwMode="auto">
            <a:xfrm>
              <a:off x="192" y="2160"/>
              <a:ext cx="2304" cy="384"/>
            </a:xfrm>
            <a:prstGeom prst="flowChartAlternate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49" name="Text Box 13"/>
            <p:cNvSpPr txBox="1">
              <a:spLocks noChangeArrowheads="1"/>
            </p:cNvSpPr>
            <p:nvPr/>
          </p:nvSpPr>
          <p:spPr bwMode="auto">
            <a:xfrm>
              <a:off x="192" y="2160"/>
              <a:ext cx="2135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Ubicación de puntos de referencia</a:t>
              </a:r>
            </a:p>
            <a:p>
              <a:r>
                <a:rPr lang="es-MX" altLang="en-US"/>
                <a:t> y áreas críticas.</a:t>
              </a:r>
              <a:endParaRPr lang="es-ES" altLang="en-US"/>
            </a:p>
          </p:txBody>
        </p:sp>
      </p:grpSp>
      <p:grpSp>
        <p:nvGrpSpPr>
          <p:cNvPr id="65553" name="Group 17"/>
          <p:cNvGrpSpPr>
            <a:grpSpLocks/>
          </p:cNvGrpSpPr>
          <p:nvPr/>
        </p:nvGrpSpPr>
        <p:grpSpPr bwMode="auto">
          <a:xfrm>
            <a:off x="7467600" y="4904510"/>
            <a:ext cx="2362200" cy="646113"/>
            <a:chOff x="4128" y="2160"/>
            <a:chExt cx="1488" cy="407"/>
          </a:xfrm>
        </p:grpSpPr>
        <p:sp>
          <p:nvSpPr>
            <p:cNvPr id="65547" name="AutoShape 11"/>
            <p:cNvSpPr>
              <a:spLocks noChangeArrowheads="1"/>
            </p:cNvSpPr>
            <p:nvPr/>
          </p:nvSpPr>
          <p:spPr bwMode="auto">
            <a:xfrm>
              <a:off x="4128" y="2160"/>
              <a:ext cx="1488" cy="384"/>
            </a:xfrm>
            <a:prstGeom prst="flowChartAlternate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50" name="Text Box 14"/>
            <p:cNvSpPr txBox="1">
              <a:spLocks noChangeArrowheads="1"/>
            </p:cNvSpPr>
            <p:nvPr/>
          </p:nvSpPr>
          <p:spPr bwMode="auto">
            <a:xfrm>
              <a:off x="4272" y="2160"/>
              <a:ext cx="1227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Preparar orden de </a:t>
              </a:r>
            </a:p>
            <a:p>
              <a:r>
                <a:rPr lang="es-MX" altLang="en-US"/>
                <a:t>reconocimiento.</a:t>
              </a:r>
              <a:endParaRPr lang="es-ES" altLang="en-US"/>
            </a:p>
          </p:txBody>
        </p:sp>
      </p:grpSp>
      <p:grpSp>
        <p:nvGrpSpPr>
          <p:cNvPr id="65554" name="Group 18"/>
          <p:cNvGrpSpPr>
            <a:grpSpLocks/>
          </p:cNvGrpSpPr>
          <p:nvPr/>
        </p:nvGrpSpPr>
        <p:grpSpPr bwMode="auto">
          <a:xfrm>
            <a:off x="3810000" y="6123706"/>
            <a:ext cx="4038600" cy="641350"/>
            <a:chOff x="1632" y="2640"/>
            <a:chExt cx="2544" cy="404"/>
          </a:xfrm>
        </p:grpSpPr>
        <p:sp>
          <p:nvSpPr>
            <p:cNvPr id="65548" name="AutoShape 12"/>
            <p:cNvSpPr>
              <a:spLocks noChangeArrowheads="1"/>
            </p:cNvSpPr>
            <p:nvPr/>
          </p:nvSpPr>
          <p:spPr bwMode="auto">
            <a:xfrm>
              <a:off x="1632" y="2640"/>
              <a:ext cx="2448" cy="384"/>
            </a:xfrm>
            <a:prstGeom prst="flowChartAlternate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51" name="Text Box 15"/>
            <p:cNvSpPr txBox="1">
              <a:spLocks noChangeArrowheads="1"/>
            </p:cNvSpPr>
            <p:nvPr/>
          </p:nvSpPr>
          <p:spPr bwMode="auto">
            <a:xfrm>
              <a:off x="1680" y="2640"/>
              <a:ext cx="249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s-MX" altLang="en-US"/>
                <a:t>Preparar la orden de levantamiento </a:t>
              </a:r>
            </a:p>
            <a:p>
              <a:r>
                <a:rPr lang="es-MX" altLang="en-US"/>
                <a:t>topográfico.</a:t>
              </a:r>
              <a:endParaRPr lang="es-ES" altLang="en-US"/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79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5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309706" y="2199988"/>
            <a:ext cx="499989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2.- CARACTERISTICAS DE UNA POSICION DE FUEGO.</a:t>
            </a:r>
            <a:endParaRPr lang="es-ES" altLang="en-US" dirty="0"/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1087580" y="5978238"/>
            <a:ext cx="358591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Buenas vías de acceso y de escape.</a:t>
            </a:r>
            <a:endParaRPr lang="es-ES" altLang="en-US"/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995506" y="3038188"/>
            <a:ext cx="495321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Amplia, que permita las dispersión de los medios.</a:t>
            </a:r>
            <a:endParaRPr lang="es-ES" altLang="en-US"/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995505" y="3647788"/>
            <a:ext cx="29552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Protección y encubrimiento.</a:t>
            </a:r>
            <a:endParaRPr lang="es-ES" altLang="en-US"/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1011381" y="4149438"/>
            <a:ext cx="43580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Consistencia del terreno. (trabajo de tierra)</a:t>
            </a:r>
            <a:endParaRPr lang="es-ES" altLang="en-US"/>
          </a:p>
        </p:txBody>
      </p:sp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1087580" y="4682838"/>
            <a:ext cx="12466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Ventilada.</a:t>
            </a:r>
            <a:endParaRPr lang="es-ES" altLang="en-US"/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1071706" y="5247988"/>
            <a:ext cx="31989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Facilidades para el mimetismo.</a:t>
            </a:r>
            <a:endParaRPr lang="es-ES" alt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1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688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 autoUpdateAnimBg="0"/>
      <p:bldP spid="66563" grpId="0" autoUpdateAnimBg="0"/>
      <p:bldP spid="66565" grpId="0" autoUpdateAnimBg="0"/>
      <p:bldP spid="66566" grpId="0" autoUpdateAnimBg="0"/>
      <p:bldP spid="66567" grpId="0" autoUpdateAnimBg="0"/>
      <p:bldP spid="66568" grpId="0" autoUpdateAnimBg="0"/>
      <p:bldP spid="6656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538306" y="1548825"/>
            <a:ext cx="56936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ORGANIZACIÓN PARA EL RECONOCIMIENTO DE UNA PF.</a:t>
            </a:r>
            <a:endParaRPr lang="es-ES" altLang="en-US"/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173180" y="4488875"/>
            <a:ext cx="758977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Cuando se realice una OA., la patrulla de recon. desembarcará con las primeras</a:t>
            </a:r>
          </a:p>
          <a:p>
            <a:r>
              <a:rPr lang="es-MX" altLang="en-US"/>
              <a:t> tropas, por lo que no es aconsejable incluir al OF. de emplazamiento, por lo</a:t>
            </a:r>
          </a:p>
          <a:p>
            <a:r>
              <a:rPr lang="es-MX" altLang="en-US"/>
              <a:t> que se considerará al siguiente personal</a:t>
            </a:r>
            <a:endParaRPr lang="es-ES" altLang="en-US"/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2230581" y="5936675"/>
            <a:ext cx="204273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Partida Topográfica.</a:t>
            </a:r>
          </a:p>
          <a:p>
            <a:endParaRPr lang="es-MX" altLang="en-US"/>
          </a:p>
          <a:p>
            <a:r>
              <a:rPr lang="es-MX" altLang="en-US"/>
              <a:t>Un guía por pieza.</a:t>
            </a:r>
            <a:endParaRPr lang="es-ES" altLang="en-US"/>
          </a:p>
        </p:txBody>
      </p:sp>
      <p:sp>
        <p:nvSpPr>
          <p:cNvPr id="67590" name="AutoShape 6"/>
          <p:cNvSpPr>
            <a:spLocks noChangeArrowheads="1"/>
          </p:cNvSpPr>
          <p:nvPr/>
        </p:nvSpPr>
        <p:spPr bwMode="auto">
          <a:xfrm>
            <a:off x="1087580" y="2355275"/>
            <a:ext cx="3200400" cy="4572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MX" altLang="en-US"/>
          </a:p>
          <a:p>
            <a:pPr algn="ctr"/>
            <a:r>
              <a:rPr lang="es-MX" altLang="en-US">
                <a:solidFill>
                  <a:srgbClr val="FFFF00"/>
                </a:solidFill>
              </a:rPr>
              <a:t>Oficial de emplazamiento.</a:t>
            </a:r>
          </a:p>
          <a:p>
            <a:pPr algn="ctr"/>
            <a:endParaRPr lang="es-ES" altLang="en-US">
              <a:solidFill>
                <a:srgbClr val="FFFF00"/>
              </a:solidFill>
            </a:endParaRPr>
          </a:p>
        </p:txBody>
      </p:sp>
      <p:sp>
        <p:nvSpPr>
          <p:cNvPr id="67591" name="AutoShape 7"/>
          <p:cNvSpPr>
            <a:spLocks noChangeArrowheads="1"/>
          </p:cNvSpPr>
          <p:nvPr/>
        </p:nvSpPr>
        <p:spPr bwMode="auto">
          <a:xfrm>
            <a:off x="2535380" y="2964875"/>
            <a:ext cx="3200400" cy="4572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MX" altLang="en-US"/>
          </a:p>
          <a:p>
            <a:pPr algn="ctr"/>
            <a:r>
              <a:rPr lang="es-MX" altLang="en-US">
                <a:solidFill>
                  <a:srgbClr val="FFFF00"/>
                </a:solidFill>
              </a:rPr>
              <a:t>Partida Topográfica.</a:t>
            </a:r>
          </a:p>
          <a:p>
            <a:pPr algn="ctr"/>
            <a:endParaRPr lang="es-ES" altLang="en-US">
              <a:solidFill>
                <a:srgbClr val="FFFF00"/>
              </a:solidFill>
            </a:endParaRPr>
          </a:p>
        </p:txBody>
      </p:sp>
      <p:sp>
        <p:nvSpPr>
          <p:cNvPr id="67592" name="AutoShape 8"/>
          <p:cNvSpPr>
            <a:spLocks noChangeArrowheads="1"/>
          </p:cNvSpPr>
          <p:nvPr/>
        </p:nvSpPr>
        <p:spPr bwMode="auto">
          <a:xfrm>
            <a:off x="3373580" y="3574475"/>
            <a:ext cx="4495800" cy="4572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altLang="en-US">
                <a:solidFill>
                  <a:srgbClr val="FFFF00"/>
                </a:solidFill>
              </a:rPr>
              <a:t>Un amunicionador y un cargador por pieza</a:t>
            </a:r>
            <a:r>
              <a:rPr lang="es-MX" altLang="en-US"/>
              <a:t>.</a:t>
            </a:r>
            <a:endParaRPr lang="es-ES" altLang="en-U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0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095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 autoUpdateAnimBg="0"/>
      <p:bldP spid="67589" grpId="0" autoUpdateAnimBg="0"/>
      <p:bldP spid="67590" grpId="0" animBg="1" autoUpdateAnimBg="0"/>
      <p:bldP spid="67591" grpId="0" animBg="1" autoUpdateAnimBg="0"/>
      <p:bldP spid="67592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780756" y="1264803"/>
            <a:ext cx="58165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4.- PROCEDIMIENTO PARA EL RECONOCIMIENTO DE UNA PF.</a:t>
            </a:r>
            <a:endParaRPr lang="es-ES" altLang="en-US"/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1025230" y="2047585"/>
            <a:ext cx="630897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>
                <a:solidFill>
                  <a:srgbClr val="FF0000"/>
                </a:solidFill>
              </a:rPr>
              <a:t>a.- Desplazarse al área seleccionada, de acuerdo a la ruta elegida.</a:t>
            </a:r>
          </a:p>
          <a:p>
            <a:endParaRPr lang="es-MX" altLang="en-US" dirty="0">
              <a:solidFill>
                <a:srgbClr val="FF0000"/>
              </a:solidFill>
            </a:endParaRPr>
          </a:p>
          <a:p>
            <a:r>
              <a:rPr lang="es-MX" altLang="en-US" dirty="0">
                <a:solidFill>
                  <a:srgbClr val="FF0000"/>
                </a:solidFill>
              </a:rPr>
              <a:t>b.- Ocupar un área de reunión.</a:t>
            </a:r>
            <a:endParaRPr lang="es-ES" altLang="en-US" dirty="0">
              <a:solidFill>
                <a:srgbClr val="FF0000"/>
              </a:solidFill>
            </a:endParaRP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1025230" y="3266785"/>
            <a:ext cx="658577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>
                <a:solidFill>
                  <a:srgbClr val="FF0000"/>
                </a:solidFill>
              </a:rPr>
              <a:t>c.- El elemento de seguridad verificará el sector.</a:t>
            </a:r>
          </a:p>
          <a:p>
            <a:endParaRPr lang="es-MX" altLang="en-US">
              <a:solidFill>
                <a:srgbClr val="FF0000"/>
              </a:solidFill>
            </a:endParaRPr>
          </a:p>
          <a:p>
            <a:r>
              <a:rPr lang="es-MX" altLang="en-US">
                <a:solidFill>
                  <a:srgbClr val="FF0000"/>
                </a:solidFill>
              </a:rPr>
              <a:t>d.- Una vez asegurado, se procede a su reconocimiento y marcación.</a:t>
            </a:r>
            <a:endParaRPr lang="es-ES" altLang="en-US">
              <a:solidFill>
                <a:srgbClr val="FF0000"/>
              </a:solidFill>
            </a:endParaRP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1101430" y="4530436"/>
            <a:ext cx="716459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>
                <a:solidFill>
                  <a:srgbClr val="FF0000"/>
                </a:solidFill>
              </a:rPr>
              <a:t>e.- La partida topográfica obtiene las coordenadas del centro de la batería.</a:t>
            </a:r>
          </a:p>
          <a:p>
            <a:endParaRPr lang="es-MX" altLang="en-US">
              <a:solidFill>
                <a:srgbClr val="FF0000"/>
              </a:solidFill>
            </a:endParaRPr>
          </a:p>
          <a:p>
            <a:r>
              <a:rPr lang="es-MX" altLang="en-US">
                <a:solidFill>
                  <a:srgbClr val="FF0000"/>
                </a:solidFill>
              </a:rPr>
              <a:t>f.- El Of. de emplazamiento marca la posición de cada una de las piezas,</a:t>
            </a:r>
          </a:p>
          <a:p>
            <a:r>
              <a:rPr lang="es-MX" altLang="en-US">
                <a:solidFill>
                  <a:srgbClr val="FF0000"/>
                </a:solidFill>
              </a:rPr>
              <a:t>    dejando un sirviente en el lugar.</a:t>
            </a:r>
            <a:endParaRPr lang="es-ES" altLang="en-US">
              <a:solidFill>
                <a:srgbClr val="FF0000"/>
              </a:solidFill>
            </a:endParaRP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1025230" y="6054436"/>
            <a:ext cx="72407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>
                <a:solidFill>
                  <a:srgbClr val="FF0000"/>
                </a:solidFill>
              </a:rPr>
              <a:t>g.- El Of. de emplazamiento da a conocer al personal de marcación, el APF., </a:t>
            </a:r>
          </a:p>
          <a:p>
            <a:r>
              <a:rPr lang="es-MX" altLang="en-US">
                <a:solidFill>
                  <a:srgbClr val="FF0000"/>
                </a:solidFill>
              </a:rPr>
              <a:t>     con un punto de referencia.</a:t>
            </a:r>
            <a:endParaRPr lang="es-ES" altLang="en-US">
              <a:solidFill>
                <a:srgbClr val="FF000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9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83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autoUpdateAnimBg="0"/>
      <p:bldP spid="75780" grpId="0" autoUpdateAnimBg="0"/>
      <p:bldP spid="75781" grpId="0" autoUpdateAnimBg="0"/>
      <p:bldP spid="7578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1752600" y="22860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831273" y="1966914"/>
            <a:ext cx="792627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>
                <a:solidFill>
                  <a:srgbClr val="FF0000"/>
                </a:solidFill>
              </a:rPr>
              <a:t>h.- Quedan en la posición de fuego:</a:t>
            </a:r>
          </a:p>
          <a:p>
            <a:endParaRPr lang="es-MX" altLang="en-US" dirty="0">
              <a:solidFill>
                <a:srgbClr val="FF0000"/>
              </a:solidFill>
            </a:endParaRPr>
          </a:p>
          <a:p>
            <a:r>
              <a:rPr lang="es-MX" altLang="en-US" dirty="0">
                <a:solidFill>
                  <a:srgbClr val="FF0000"/>
                </a:solidFill>
              </a:rPr>
              <a:t>     - Of. Emplazamiento.</a:t>
            </a:r>
          </a:p>
          <a:p>
            <a:r>
              <a:rPr lang="es-MX" altLang="en-US" dirty="0">
                <a:solidFill>
                  <a:srgbClr val="FF0000"/>
                </a:solidFill>
              </a:rPr>
              <a:t>     - Calculistas Topo.  y jalonero.</a:t>
            </a:r>
          </a:p>
          <a:p>
            <a:r>
              <a:rPr lang="es-MX" altLang="en-US" dirty="0">
                <a:solidFill>
                  <a:srgbClr val="FF0000"/>
                </a:solidFill>
              </a:rPr>
              <a:t>     - Un servidor por pieza, para la marcación de la posición de la pieza y seguridad.</a:t>
            </a:r>
            <a:endParaRPr lang="es-ES" altLang="en-US" dirty="0">
              <a:solidFill>
                <a:srgbClr val="FF0000"/>
              </a:solidFill>
            </a:endParaRP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891598" y="4132264"/>
            <a:ext cx="643439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>
                <a:solidFill>
                  <a:srgbClr val="FF0000"/>
                </a:solidFill>
              </a:rPr>
              <a:t>i.- Regresan al área de apresto de la Batería como partida de guías:</a:t>
            </a:r>
          </a:p>
          <a:p>
            <a:r>
              <a:rPr lang="es-MX" altLang="en-US">
                <a:solidFill>
                  <a:srgbClr val="FF0000"/>
                </a:solidFill>
              </a:rPr>
              <a:t>   </a:t>
            </a:r>
          </a:p>
          <a:p>
            <a:r>
              <a:rPr lang="es-MX" altLang="en-US">
                <a:solidFill>
                  <a:srgbClr val="FF0000"/>
                </a:solidFill>
              </a:rPr>
              <a:t>    - El jefe de la partida Topográfica y un jalonero.</a:t>
            </a:r>
          </a:p>
          <a:p>
            <a:endParaRPr lang="es-MX" altLang="en-US">
              <a:solidFill>
                <a:srgbClr val="FF0000"/>
              </a:solidFill>
            </a:endParaRPr>
          </a:p>
          <a:p>
            <a:r>
              <a:rPr lang="es-MX" altLang="en-US">
                <a:solidFill>
                  <a:srgbClr val="FF0000"/>
                </a:solidFill>
              </a:rPr>
              <a:t>    - Los cuatro soldados restantes de las piezas.</a:t>
            </a:r>
            <a:endParaRPr lang="es-ES" altLang="en-US">
              <a:solidFill>
                <a:srgbClr val="FF0000"/>
              </a:solidFill>
            </a:endParaRPr>
          </a:p>
          <a:p>
            <a:endParaRPr lang="es-ES" altLang="en-US">
              <a:solidFill>
                <a:srgbClr val="FF0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7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21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autoUpdateAnimBg="0"/>
      <p:bldP spid="6861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2574925" y="41275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133244" y="1115597"/>
            <a:ext cx="425879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5.- OCUPACION DE LA POSICION DE FUEGO.</a:t>
            </a:r>
            <a:endParaRPr lang="es-ES" altLang="en-US" dirty="0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590443" y="1953797"/>
            <a:ext cx="341805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Ocupación del área de apresto.</a:t>
            </a:r>
            <a:endParaRPr lang="es-ES" altLang="en-US"/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438043" y="2791997"/>
            <a:ext cx="7772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AutoNum type="arabicParenR"/>
            </a:pPr>
            <a:r>
              <a:rPr lang="es-MX" altLang="en-US">
                <a:latin typeface="Tahoma" panose="020B0604030504040204" pitchFamily="34" charset="0"/>
              </a:rPr>
              <a:t>En el A.A., personal se mantiene embarcado en los vehículos, mantener</a:t>
            </a:r>
          </a:p>
          <a:p>
            <a:r>
              <a:rPr lang="es-MX" altLang="en-US">
                <a:latin typeface="Tahoma" panose="020B0604030504040204" pitchFamily="34" charset="0"/>
              </a:rPr>
              <a:t>     vigilancia aérea y terrestre.</a:t>
            </a:r>
            <a:endParaRPr lang="es-ES" altLang="en-US">
              <a:latin typeface="Tahoma" panose="020B0604030504040204" pitchFamily="34" charset="0"/>
            </a:endParaRP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438044" y="3692238"/>
            <a:ext cx="729892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2) Todo alto en la ruta o camino debe ser en un área protegida y a cubierto, </a:t>
            </a:r>
          </a:p>
          <a:p>
            <a:r>
              <a:rPr lang="es-MX" altLang="en-US"/>
              <a:t>    el personal cubrirá seguridad perimétrica. </a:t>
            </a:r>
            <a:endParaRPr lang="es-ES" altLang="en-US"/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524452" y="4759038"/>
            <a:ext cx="681212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3) Se adelanta una partida de reconocimiento, compuesta por el Of. de</a:t>
            </a:r>
          </a:p>
          <a:p>
            <a:r>
              <a:rPr lang="es-MX" altLang="en-US"/>
              <a:t>    emplazamiento y dos sirvientes por pieza.</a:t>
            </a:r>
            <a:endParaRPr lang="es-ES" altLang="en-US"/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540328" y="5825838"/>
            <a:ext cx="713631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4) Una vez asegurada, el área de apresto se ocupará siguiendo el siguiente</a:t>
            </a:r>
          </a:p>
          <a:p>
            <a:r>
              <a:rPr lang="es-MX" altLang="en-US"/>
              <a:t> procedimiento:</a:t>
            </a:r>
            <a:endParaRPr lang="es-ES" alt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1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0260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 autoUpdateAnimBg="0"/>
      <p:bldP spid="69637" grpId="0" autoUpdateAnimBg="0"/>
      <p:bldP spid="69638" grpId="0" autoUpdateAnimBg="0"/>
      <p:bldP spid="69639" grpId="0" autoUpdateAnimBg="0"/>
      <p:bldP spid="6964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Oval 2"/>
          <p:cNvSpPr>
            <a:spLocks noChangeArrowheads="1"/>
          </p:cNvSpPr>
          <p:nvPr/>
        </p:nvSpPr>
        <p:spPr bwMode="auto">
          <a:xfrm>
            <a:off x="4648200" y="990600"/>
            <a:ext cx="5029200" cy="5257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71715" name="Text Box 35"/>
          <p:cNvSpPr txBox="1">
            <a:spLocks noChangeArrowheads="1"/>
          </p:cNvSpPr>
          <p:nvPr/>
        </p:nvSpPr>
        <p:spPr bwMode="auto">
          <a:xfrm>
            <a:off x="6994526" y="488951"/>
            <a:ext cx="434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09</a:t>
            </a:r>
            <a:endParaRPr lang="es-ES" altLang="en-US"/>
          </a:p>
        </p:txBody>
      </p:sp>
      <p:sp>
        <p:nvSpPr>
          <p:cNvPr id="71716" name="Text Box 36"/>
          <p:cNvSpPr txBox="1">
            <a:spLocks noChangeArrowheads="1"/>
          </p:cNvSpPr>
          <p:nvPr/>
        </p:nvSpPr>
        <p:spPr bwMode="auto">
          <a:xfrm>
            <a:off x="9737726" y="3536951"/>
            <a:ext cx="434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12</a:t>
            </a:r>
            <a:endParaRPr lang="es-ES" altLang="en-US"/>
          </a:p>
        </p:txBody>
      </p:sp>
      <p:sp>
        <p:nvSpPr>
          <p:cNvPr id="71717" name="Text Box 37"/>
          <p:cNvSpPr txBox="1">
            <a:spLocks noChangeArrowheads="1"/>
          </p:cNvSpPr>
          <p:nvPr/>
        </p:nvSpPr>
        <p:spPr bwMode="auto">
          <a:xfrm>
            <a:off x="6994526" y="6280151"/>
            <a:ext cx="434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03</a:t>
            </a:r>
            <a:endParaRPr lang="es-ES" altLang="en-US"/>
          </a:p>
        </p:txBody>
      </p:sp>
      <p:sp>
        <p:nvSpPr>
          <p:cNvPr id="71718" name="Text Box 38"/>
          <p:cNvSpPr txBox="1">
            <a:spLocks noChangeArrowheads="1"/>
          </p:cNvSpPr>
          <p:nvPr/>
        </p:nvSpPr>
        <p:spPr bwMode="auto">
          <a:xfrm>
            <a:off x="4251326" y="3460751"/>
            <a:ext cx="434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06</a:t>
            </a:r>
            <a:endParaRPr lang="es-ES" altLang="en-US"/>
          </a:p>
        </p:txBody>
      </p:sp>
      <p:sp>
        <p:nvSpPr>
          <p:cNvPr id="71719" name="AutoShape 39"/>
          <p:cNvSpPr>
            <a:spLocks noChangeArrowheads="1"/>
          </p:cNvSpPr>
          <p:nvPr/>
        </p:nvSpPr>
        <p:spPr bwMode="auto">
          <a:xfrm>
            <a:off x="1905000" y="3429000"/>
            <a:ext cx="1295400" cy="457200"/>
          </a:xfrm>
          <a:prstGeom prst="rightArrow">
            <a:avLst>
              <a:gd name="adj1" fmla="val 50000"/>
              <a:gd name="adj2" fmla="val 708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720" name="Text Box 40"/>
          <p:cNvSpPr txBox="1">
            <a:spLocks noChangeArrowheads="1"/>
          </p:cNvSpPr>
          <p:nvPr/>
        </p:nvSpPr>
        <p:spPr bwMode="auto">
          <a:xfrm>
            <a:off x="1633538" y="3994150"/>
            <a:ext cx="20831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Dirección de Avance</a:t>
            </a:r>
            <a:endParaRPr lang="es-ES" altLang="en-US"/>
          </a:p>
        </p:txBody>
      </p:sp>
      <p:grpSp>
        <p:nvGrpSpPr>
          <p:cNvPr id="71727" name="Group 47"/>
          <p:cNvGrpSpPr>
            <a:grpSpLocks/>
          </p:cNvGrpSpPr>
          <p:nvPr/>
        </p:nvGrpSpPr>
        <p:grpSpPr bwMode="auto">
          <a:xfrm>
            <a:off x="8229600" y="3352800"/>
            <a:ext cx="1371600" cy="935038"/>
            <a:chOff x="4224" y="2112"/>
            <a:chExt cx="864" cy="589"/>
          </a:xfrm>
        </p:grpSpPr>
        <p:grpSp>
          <p:nvGrpSpPr>
            <p:cNvPr id="71683" name="Group 3"/>
            <p:cNvGrpSpPr>
              <a:grpSpLocks/>
            </p:cNvGrpSpPr>
            <p:nvPr/>
          </p:nvGrpSpPr>
          <p:grpSpPr bwMode="auto">
            <a:xfrm>
              <a:off x="4224" y="2112"/>
              <a:ext cx="864" cy="336"/>
              <a:chOff x="1536" y="960"/>
              <a:chExt cx="1536" cy="624"/>
            </a:xfrm>
          </p:grpSpPr>
          <p:sp>
            <p:nvSpPr>
              <p:cNvPr id="71684" name="AutoShape 4"/>
              <p:cNvSpPr>
                <a:spLocks noChangeArrowheads="1"/>
              </p:cNvSpPr>
              <p:nvPr/>
            </p:nvSpPr>
            <p:spPr bwMode="auto">
              <a:xfrm>
                <a:off x="2016" y="1200"/>
                <a:ext cx="1056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85" name="AutoShape 5"/>
              <p:cNvSpPr>
                <a:spLocks noChangeArrowheads="1"/>
              </p:cNvSpPr>
              <p:nvPr/>
            </p:nvSpPr>
            <p:spPr bwMode="auto">
              <a:xfrm>
                <a:off x="2160" y="1344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86" name="AutoShape 6"/>
              <p:cNvSpPr>
                <a:spLocks noChangeArrowheads="1"/>
              </p:cNvSpPr>
              <p:nvPr/>
            </p:nvSpPr>
            <p:spPr bwMode="auto">
              <a:xfrm>
                <a:off x="2160" y="1056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87" name="AutoShape 7"/>
              <p:cNvSpPr>
                <a:spLocks noChangeArrowheads="1"/>
              </p:cNvSpPr>
              <p:nvPr/>
            </p:nvSpPr>
            <p:spPr bwMode="auto">
              <a:xfrm>
                <a:off x="2064" y="1488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88" name="AutoShape 8"/>
              <p:cNvSpPr>
                <a:spLocks noChangeArrowheads="1"/>
              </p:cNvSpPr>
              <p:nvPr/>
            </p:nvSpPr>
            <p:spPr bwMode="auto">
              <a:xfrm>
                <a:off x="2064" y="960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89" name="Rectangle 9"/>
              <p:cNvSpPr>
                <a:spLocks noChangeArrowheads="1"/>
              </p:cNvSpPr>
              <p:nvPr/>
            </p:nvSpPr>
            <p:spPr bwMode="auto">
              <a:xfrm rot="-719509">
                <a:off x="1536" y="1440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0" name="Rectangle 10"/>
              <p:cNvSpPr>
                <a:spLocks noChangeArrowheads="1"/>
              </p:cNvSpPr>
              <p:nvPr/>
            </p:nvSpPr>
            <p:spPr bwMode="auto">
              <a:xfrm rot="811805">
                <a:off x="1536" y="1056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1722" name="Text Box 42"/>
            <p:cNvSpPr txBox="1">
              <a:spLocks noChangeArrowheads="1"/>
            </p:cNvSpPr>
            <p:nvPr/>
          </p:nvSpPr>
          <p:spPr bwMode="auto">
            <a:xfrm>
              <a:off x="4310" y="2468"/>
              <a:ext cx="70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Pieza N° 1</a:t>
              </a:r>
              <a:endParaRPr lang="es-ES" altLang="en-US"/>
            </a:p>
          </p:txBody>
        </p:sp>
      </p:grpSp>
      <p:grpSp>
        <p:nvGrpSpPr>
          <p:cNvPr id="71728" name="Group 48"/>
          <p:cNvGrpSpPr>
            <a:grpSpLocks/>
          </p:cNvGrpSpPr>
          <p:nvPr/>
        </p:nvGrpSpPr>
        <p:grpSpPr bwMode="auto">
          <a:xfrm>
            <a:off x="6705598" y="1104900"/>
            <a:ext cx="1117600" cy="1779588"/>
            <a:chOff x="3264" y="696"/>
            <a:chExt cx="704" cy="1121"/>
          </a:xfrm>
        </p:grpSpPr>
        <p:grpSp>
          <p:nvGrpSpPr>
            <p:cNvPr id="71707" name="Group 27"/>
            <p:cNvGrpSpPr>
              <a:grpSpLocks/>
            </p:cNvGrpSpPr>
            <p:nvPr/>
          </p:nvGrpSpPr>
          <p:grpSpPr bwMode="auto">
            <a:xfrm rot="16216479">
              <a:off x="3168" y="960"/>
              <a:ext cx="864" cy="336"/>
              <a:chOff x="1536" y="960"/>
              <a:chExt cx="1536" cy="624"/>
            </a:xfrm>
          </p:grpSpPr>
          <p:sp>
            <p:nvSpPr>
              <p:cNvPr id="71708" name="AutoShape 28"/>
              <p:cNvSpPr>
                <a:spLocks noChangeArrowheads="1"/>
              </p:cNvSpPr>
              <p:nvPr/>
            </p:nvSpPr>
            <p:spPr bwMode="auto">
              <a:xfrm>
                <a:off x="2016" y="1200"/>
                <a:ext cx="1056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9" name="AutoShape 29"/>
              <p:cNvSpPr>
                <a:spLocks noChangeArrowheads="1"/>
              </p:cNvSpPr>
              <p:nvPr/>
            </p:nvSpPr>
            <p:spPr bwMode="auto">
              <a:xfrm>
                <a:off x="2160" y="1344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10" name="AutoShape 30"/>
              <p:cNvSpPr>
                <a:spLocks noChangeArrowheads="1"/>
              </p:cNvSpPr>
              <p:nvPr/>
            </p:nvSpPr>
            <p:spPr bwMode="auto">
              <a:xfrm>
                <a:off x="2160" y="1056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11" name="AutoShape 31"/>
              <p:cNvSpPr>
                <a:spLocks noChangeArrowheads="1"/>
              </p:cNvSpPr>
              <p:nvPr/>
            </p:nvSpPr>
            <p:spPr bwMode="auto">
              <a:xfrm>
                <a:off x="2064" y="1488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12" name="AutoShape 32"/>
              <p:cNvSpPr>
                <a:spLocks noChangeArrowheads="1"/>
              </p:cNvSpPr>
              <p:nvPr/>
            </p:nvSpPr>
            <p:spPr bwMode="auto">
              <a:xfrm>
                <a:off x="2064" y="960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13" name="Rectangle 33"/>
              <p:cNvSpPr>
                <a:spLocks noChangeArrowheads="1"/>
              </p:cNvSpPr>
              <p:nvPr/>
            </p:nvSpPr>
            <p:spPr bwMode="auto">
              <a:xfrm rot="-719509">
                <a:off x="1536" y="1440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14" name="Rectangle 34"/>
              <p:cNvSpPr>
                <a:spLocks noChangeArrowheads="1"/>
              </p:cNvSpPr>
              <p:nvPr/>
            </p:nvSpPr>
            <p:spPr bwMode="auto">
              <a:xfrm rot="811805">
                <a:off x="1536" y="1056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1723" name="Text Box 43"/>
            <p:cNvSpPr txBox="1">
              <a:spLocks noChangeArrowheads="1"/>
            </p:cNvSpPr>
            <p:nvPr/>
          </p:nvSpPr>
          <p:spPr bwMode="auto">
            <a:xfrm>
              <a:off x="3264" y="1584"/>
              <a:ext cx="70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Pieza N° 2</a:t>
              </a:r>
              <a:endParaRPr lang="es-ES" altLang="en-US"/>
            </a:p>
          </p:txBody>
        </p:sp>
      </p:grpSp>
      <p:grpSp>
        <p:nvGrpSpPr>
          <p:cNvPr id="71730" name="Group 50"/>
          <p:cNvGrpSpPr>
            <a:grpSpLocks/>
          </p:cNvGrpSpPr>
          <p:nvPr/>
        </p:nvGrpSpPr>
        <p:grpSpPr bwMode="auto">
          <a:xfrm>
            <a:off x="4800600" y="2927350"/>
            <a:ext cx="1406525" cy="958850"/>
            <a:chOff x="2064" y="1844"/>
            <a:chExt cx="886" cy="604"/>
          </a:xfrm>
        </p:grpSpPr>
        <p:grpSp>
          <p:nvGrpSpPr>
            <p:cNvPr id="71691" name="Group 11"/>
            <p:cNvGrpSpPr>
              <a:grpSpLocks/>
            </p:cNvGrpSpPr>
            <p:nvPr/>
          </p:nvGrpSpPr>
          <p:grpSpPr bwMode="auto">
            <a:xfrm rot="10829503">
              <a:off x="2064" y="2112"/>
              <a:ext cx="864" cy="336"/>
              <a:chOff x="1536" y="960"/>
              <a:chExt cx="1536" cy="624"/>
            </a:xfrm>
          </p:grpSpPr>
          <p:sp>
            <p:nvSpPr>
              <p:cNvPr id="71692" name="AutoShape 12"/>
              <p:cNvSpPr>
                <a:spLocks noChangeArrowheads="1"/>
              </p:cNvSpPr>
              <p:nvPr/>
            </p:nvSpPr>
            <p:spPr bwMode="auto">
              <a:xfrm>
                <a:off x="2016" y="1200"/>
                <a:ext cx="1056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3" name="AutoShape 13"/>
              <p:cNvSpPr>
                <a:spLocks noChangeArrowheads="1"/>
              </p:cNvSpPr>
              <p:nvPr/>
            </p:nvSpPr>
            <p:spPr bwMode="auto">
              <a:xfrm>
                <a:off x="2160" y="1344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4" name="AutoShape 14"/>
              <p:cNvSpPr>
                <a:spLocks noChangeArrowheads="1"/>
              </p:cNvSpPr>
              <p:nvPr/>
            </p:nvSpPr>
            <p:spPr bwMode="auto">
              <a:xfrm>
                <a:off x="2160" y="1056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5" name="AutoShape 15"/>
              <p:cNvSpPr>
                <a:spLocks noChangeArrowheads="1"/>
              </p:cNvSpPr>
              <p:nvPr/>
            </p:nvSpPr>
            <p:spPr bwMode="auto">
              <a:xfrm>
                <a:off x="2064" y="1488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6" name="AutoShape 16"/>
              <p:cNvSpPr>
                <a:spLocks noChangeArrowheads="1"/>
              </p:cNvSpPr>
              <p:nvPr/>
            </p:nvSpPr>
            <p:spPr bwMode="auto">
              <a:xfrm>
                <a:off x="2064" y="960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7" name="Rectangle 17"/>
              <p:cNvSpPr>
                <a:spLocks noChangeArrowheads="1"/>
              </p:cNvSpPr>
              <p:nvPr/>
            </p:nvSpPr>
            <p:spPr bwMode="auto">
              <a:xfrm rot="-719509">
                <a:off x="1536" y="1440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8" name="Rectangle 18"/>
              <p:cNvSpPr>
                <a:spLocks noChangeArrowheads="1"/>
              </p:cNvSpPr>
              <p:nvPr/>
            </p:nvSpPr>
            <p:spPr bwMode="auto">
              <a:xfrm rot="811805">
                <a:off x="1536" y="1056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1724" name="Text Box 44"/>
            <p:cNvSpPr txBox="1">
              <a:spLocks noChangeArrowheads="1"/>
            </p:cNvSpPr>
            <p:nvPr/>
          </p:nvSpPr>
          <p:spPr bwMode="auto">
            <a:xfrm>
              <a:off x="2246" y="1844"/>
              <a:ext cx="70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Pieza N° 4</a:t>
              </a:r>
              <a:endParaRPr lang="es-ES" altLang="en-US"/>
            </a:p>
          </p:txBody>
        </p:sp>
      </p:grpSp>
      <p:grpSp>
        <p:nvGrpSpPr>
          <p:cNvPr id="71729" name="Group 49"/>
          <p:cNvGrpSpPr>
            <a:grpSpLocks/>
          </p:cNvGrpSpPr>
          <p:nvPr/>
        </p:nvGrpSpPr>
        <p:grpSpPr bwMode="auto">
          <a:xfrm>
            <a:off x="6537323" y="4375150"/>
            <a:ext cx="1117600" cy="1797050"/>
            <a:chOff x="3158" y="2756"/>
            <a:chExt cx="704" cy="1132"/>
          </a:xfrm>
        </p:grpSpPr>
        <p:grpSp>
          <p:nvGrpSpPr>
            <p:cNvPr id="71699" name="Group 19"/>
            <p:cNvGrpSpPr>
              <a:grpSpLocks/>
            </p:cNvGrpSpPr>
            <p:nvPr/>
          </p:nvGrpSpPr>
          <p:grpSpPr bwMode="auto">
            <a:xfrm rot="5423351">
              <a:off x="3096" y="3288"/>
              <a:ext cx="864" cy="336"/>
              <a:chOff x="1536" y="960"/>
              <a:chExt cx="1536" cy="624"/>
            </a:xfrm>
          </p:grpSpPr>
          <p:sp>
            <p:nvSpPr>
              <p:cNvPr id="71700" name="AutoShape 20"/>
              <p:cNvSpPr>
                <a:spLocks noChangeArrowheads="1"/>
              </p:cNvSpPr>
              <p:nvPr/>
            </p:nvSpPr>
            <p:spPr bwMode="auto">
              <a:xfrm>
                <a:off x="2016" y="1200"/>
                <a:ext cx="1056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1" name="AutoShape 21"/>
              <p:cNvSpPr>
                <a:spLocks noChangeArrowheads="1"/>
              </p:cNvSpPr>
              <p:nvPr/>
            </p:nvSpPr>
            <p:spPr bwMode="auto">
              <a:xfrm>
                <a:off x="2160" y="1344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2" name="AutoShape 22"/>
              <p:cNvSpPr>
                <a:spLocks noChangeArrowheads="1"/>
              </p:cNvSpPr>
              <p:nvPr/>
            </p:nvSpPr>
            <p:spPr bwMode="auto">
              <a:xfrm>
                <a:off x="2160" y="1056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3" name="AutoShape 23"/>
              <p:cNvSpPr>
                <a:spLocks noChangeArrowheads="1"/>
              </p:cNvSpPr>
              <p:nvPr/>
            </p:nvSpPr>
            <p:spPr bwMode="auto">
              <a:xfrm>
                <a:off x="2064" y="1488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4" name="AutoShape 24"/>
              <p:cNvSpPr>
                <a:spLocks noChangeArrowheads="1"/>
              </p:cNvSpPr>
              <p:nvPr/>
            </p:nvSpPr>
            <p:spPr bwMode="auto">
              <a:xfrm>
                <a:off x="2064" y="960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5" name="Rectangle 25"/>
              <p:cNvSpPr>
                <a:spLocks noChangeArrowheads="1"/>
              </p:cNvSpPr>
              <p:nvPr/>
            </p:nvSpPr>
            <p:spPr bwMode="auto">
              <a:xfrm rot="-719509">
                <a:off x="1536" y="1440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6" name="Rectangle 26"/>
              <p:cNvSpPr>
                <a:spLocks noChangeArrowheads="1"/>
              </p:cNvSpPr>
              <p:nvPr/>
            </p:nvSpPr>
            <p:spPr bwMode="auto">
              <a:xfrm rot="811805">
                <a:off x="1536" y="1056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1725" name="Text Box 45"/>
            <p:cNvSpPr txBox="1">
              <a:spLocks noChangeArrowheads="1"/>
            </p:cNvSpPr>
            <p:nvPr/>
          </p:nvSpPr>
          <p:spPr bwMode="auto">
            <a:xfrm>
              <a:off x="3158" y="2756"/>
              <a:ext cx="70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Pieza N° 3</a:t>
              </a:r>
              <a:endParaRPr lang="es-ES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083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1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1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71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71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71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71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 animBg="1" autoUpdateAnimBg="0"/>
      <p:bldP spid="71715" grpId="0" autoUpdateAnimBg="0"/>
      <p:bldP spid="71716" grpId="0" autoUpdateAnimBg="0"/>
      <p:bldP spid="71717" grpId="0" autoUpdateAnimBg="0"/>
      <p:bldP spid="71718" grpId="0" autoUpdateAnimBg="0"/>
      <p:bldP spid="71720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2410692" y="1551709"/>
            <a:ext cx="36555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B.- Actividades en el área de apresto.</a:t>
            </a:r>
            <a:endParaRPr lang="es-ES" altLang="en-US" dirty="0"/>
          </a:p>
        </p:txBody>
      </p:sp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672379" y="2313709"/>
            <a:ext cx="7915308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Despliegue de la seguridad local.</a:t>
            </a:r>
          </a:p>
          <a:p>
            <a:endParaRPr lang="es-MX" altLang="en-US"/>
          </a:p>
          <a:p>
            <a:r>
              <a:rPr lang="es-MX" altLang="en-US"/>
              <a:t>2.- Mimetismo de piezas , instalaciones y vehículos.</a:t>
            </a:r>
          </a:p>
          <a:p>
            <a:endParaRPr lang="es-MX" altLang="en-US"/>
          </a:p>
          <a:p>
            <a:r>
              <a:rPr lang="es-MX" altLang="en-US"/>
              <a:t>3.- Conformación de la patrulla de reconocimiento y seguridad.</a:t>
            </a:r>
          </a:p>
          <a:p>
            <a:endParaRPr lang="es-MX" altLang="en-US"/>
          </a:p>
          <a:p>
            <a:r>
              <a:rPr lang="es-MX" altLang="en-US"/>
              <a:t>4.- Reconocimiento del Cdte. batería, Of. emplazamiento y Jefe partida Topos.</a:t>
            </a:r>
          </a:p>
          <a:p>
            <a:endParaRPr lang="es-MX" altLang="en-US"/>
          </a:p>
          <a:p>
            <a:r>
              <a:rPr lang="es-MX" altLang="en-US"/>
              <a:t>5.- Emisión de últimas instrucciones.</a:t>
            </a:r>
          </a:p>
          <a:p>
            <a:endParaRPr lang="es-MX" altLang="en-US"/>
          </a:p>
          <a:p>
            <a:r>
              <a:rPr lang="es-MX" altLang="en-US"/>
              <a:t>7.- Reconocida y asegurada la Pos. de fuego, regresan al A.A., las partidas de guías.</a:t>
            </a:r>
          </a:p>
          <a:p>
            <a:endParaRPr lang="es-MX" altLang="en-US"/>
          </a:p>
          <a:p>
            <a:r>
              <a:rPr lang="es-MX" altLang="en-US"/>
              <a:t>8.- Cdte. de Batería recibe informe de reconocimiento de los jefes de los guías.</a:t>
            </a:r>
          </a:p>
          <a:p>
            <a:endParaRPr lang="es-ES" altLang="en-U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6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42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1204047" y="1681369"/>
            <a:ext cx="395653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Ocupación de una posición de fuego.</a:t>
            </a:r>
            <a:endParaRPr lang="es-ES" altLang="en-US"/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829397" y="2533996"/>
            <a:ext cx="74837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1.- Jefes de Pieza toman contacto con el personal que marca, solicitando A.P.F.</a:t>
            </a:r>
            <a:endParaRPr lang="es-ES" altLang="en-US" dirty="0"/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865909" y="3516741"/>
            <a:ext cx="39192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Se emplazan y se orientan las piezas.</a:t>
            </a:r>
            <a:endParaRPr lang="es-ES" altLang="en-US"/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789710" y="4294909"/>
            <a:ext cx="765106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 3.- Una vez que punto 2.- listo y vehículos tractores en su área de reunión, se</a:t>
            </a:r>
          </a:p>
          <a:p>
            <a:r>
              <a:rPr lang="es-MX" altLang="en-US"/>
              <a:t>      da paso a los vehículos logísticos con munición, los que ocuparán un área de</a:t>
            </a:r>
          </a:p>
          <a:p>
            <a:r>
              <a:rPr lang="es-MX" altLang="en-US"/>
              <a:t>      estacionamiento.</a:t>
            </a:r>
            <a:endParaRPr lang="es-ES" alt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744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autoUpdateAnimBg="0"/>
      <p:bldP spid="73732" grpId="0" autoUpdateAnimBg="0"/>
      <p:bldP spid="7373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2574926" y="641350"/>
            <a:ext cx="421096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Organización de una Posición de Fuego.</a:t>
            </a:r>
            <a:endParaRPr lang="es-ES" altLang="en-US"/>
          </a:p>
        </p:txBody>
      </p:sp>
      <p:sp>
        <p:nvSpPr>
          <p:cNvPr id="74755" name="Oval 3"/>
          <p:cNvSpPr>
            <a:spLocks noChangeArrowheads="1"/>
          </p:cNvSpPr>
          <p:nvPr/>
        </p:nvSpPr>
        <p:spPr bwMode="auto">
          <a:xfrm>
            <a:off x="2895600" y="1524000"/>
            <a:ext cx="6096000" cy="2667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grpSp>
        <p:nvGrpSpPr>
          <p:cNvPr id="74822" name="Group 70"/>
          <p:cNvGrpSpPr>
            <a:grpSpLocks/>
          </p:cNvGrpSpPr>
          <p:nvPr/>
        </p:nvGrpSpPr>
        <p:grpSpPr bwMode="auto">
          <a:xfrm>
            <a:off x="3657600" y="1752600"/>
            <a:ext cx="4572000" cy="1766888"/>
            <a:chOff x="1344" y="1104"/>
            <a:chExt cx="2880" cy="1113"/>
          </a:xfrm>
        </p:grpSpPr>
        <p:grpSp>
          <p:nvGrpSpPr>
            <p:cNvPr id="74769" name="Group 17"/>
            <p:cNvGrpSpPr>
              <a:grpSpLocks/>
            </p:cNvGrpSpPr>
            <p:nvPr/>
          </p:nvGrpSpPr>
          <p:grpSpPr bwMode="auto">
            <a:xfrm>
              <a:off x="1344" y="1344"/>
              <a:ext cx="192" cy="633"/>
              <a:chOff x="4176" y="2448"/>
              <a:chExt cx="911" cy="1497"/>
            </a:xfrm>
          </p:grpSpPr>
          <p:sp>
            <p:nvSpPr>
              <p:cNvPr id="74758" name="AutoShape 6"/>
              <p:cNvSpPr>
                <a:spLocks noChangeArrowheads="1"/>
              </p:cNvSpPr>
              <p:nvPr/>
            </p:nvSpPr>
            <p:spPr bwMode="auto">
              <a:xfrm rot="16216479">
                <a:off x="4055" y="2904"/>
                <a:ext cx="1152" cy="240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59" name="AutoShape 7"/>
              <p:cNvSpPr>
                <a:spLocks noChangeArrowheads="1"/>
              </p:cNvSpPr>
              <p:nvPr/>
            </p:nvSpPr>
            <p:spPr bwMode="auto">
              <a:xfrm rot="16216479">
                <a:off x="4734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61" name="AutoShape 9"/>
              <p:cNvSpPr>
                <a:spLocks noChangeArrowheads="1"/>
              </p:cNvSpPr>
              <p:nvPr/>
            </p:nvSpPr>
            <p:spPr bwMode="auto">
              <a:xfrm rot="16216479">
                <a:off x="4775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63" name="Rectangle 11"/>
              <p:cNvSpPr>
                <a:spLocks noChangeArrowheads="1"/>
              </p:cNvSpPr>
              <p:nvPr/>
            </p:nvSpPr>
            <p:spPr bwMode="auto">
              <a:xfrm rot="15496970">
                <a:off x="4583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64" name="Rectangle 12"/>
              <p:cNvSpPr>
                <a:spLocks noChangeArrowheads="1"/>
              </p:cNvSpPr>
              <p:nvPr/>
            </p:nvSpPr>
            <p:spPr bwMode="auto">
              <a:xfrm rot="17028283">
                <a:off x="4055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67" name="AutoShape 15"/>
              <p:cNvSpPr>
                <a:spLocks noChangeArrowheads="1"/>
              </p:cNvSpPr>
              <p:nvPr/>
            </p:nvSpPr>
            <p:spPr bwMode="auto">
              <a:xfrm rot="16216479">
                <a:off x="4302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68" name="AutoShape 16"/>
              <p:cNvSpPr>
                <a:spLocks noChangeArrowheads="1"/>
              </p:cNvSpPr>
              <p:nvPr/>
            </p:nvSpPr>
            <p:spPr bwMode="auto">
              <a:xfrm rot="16216479">
                <a:off x="4008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4770" name="Group 18"/>
            <p:cNvGrpSpPr>
              <a:grpSpLocks/>
            </p:cNvGrpSpPr>
            <p:nvPr/>
          </p:nvGrpSpPr>
          <p:grpSpPr bwMode="auto">
            <a:xfrm>
              <a:off x="2160" y="1584"/>
              <a:ext cx="192" cy="633"/>
              <a:chOff x="4176" y="2448"/>
              <a:chExt cx="911" cy="1497"/>
            </a:xfrm>
          </p:grpSpPr>
          <p:sp>
            <p:nvSpPr>
              <p:cNvPr id="74771" name="AutoShape 19"/>
              <p:cNvSpPr>
                <a:spLocks noChangeArrowheads="1"/>
              </p:cNvSpPr>
              <p:nvPr/>
            </p:nvSpPr>
            <p:spPr bwMode="auto">
              <a:xfrm rot="16216479">
                <a:off x="4055" y="2904"/>
                <a:ext cx="1152" cy="240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2" name="AutoShape 20"/>
              <p:cNvSpPr>
                <a:spLocks noChangeArrowheads="1"/>
              </p:cNvSpPr>
              <p:nvPr/>
            </p:nvSpPr>
            <p:spPr bwMode="auto">
              <a:xfrm rot="16216479">
                <a:off x="4734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3" name="AutoShape 21"/>
              <p:cNvSpPr>
                <a:spLocks noChangeArrowheads="1"/>
              </p:cNvSpPr>
              <p:nvPr/>
            </p:nvSpPr>
            <p:spPr bwMode="auto">
              <a:xfrm rot="16216479">
                <a:off x="4775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4" name="Rectangle 22"/>
              <p:cNvSpPr>
                <a:spLocks noChangeArrowheads="1"/>
              </p:cNvSpPr>
              <p:nvPr/>
            </p:nvSpPr>
            <p:spPr bwMode="auto">
              <a:xfrm rot="15496970">
                <a:off x="4583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5" name="Rectangle 23"/>
              <p:cNvSpPr>
                <a:spLocks noChangeArrowheads="1"/>
              </p:cNvSpPr>
              <p:nvPr/>
            </p:nvSpPr>
            <p:spPr bwMode="auto">
              <a:xfrm rot="17028283">
                <a:off x="4055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6" name="AutoShape 24"/>
              <p:cNvSpPr>
                <a:spLocks noChangeArrowheads="1"/>
              </p:cNvSpPr>
              <p:nvPr/>
            </p:nvSpPr>
            <p:spPr bwMode="auto">
              <a:xfrm rot="16216479">
                <a:off x="4302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7" name="AutoShape 25"/>
              <p:cNvSpPr>
                <a:spLocks noChangeArrowheads="1"/>
              </p:cNvSpPr>
              <p:nvPr/>
            </p:nvSpPr>
            <p:spPr bwMode="auto">
              <a:xfrm rot="16216479">
                <a:off x="4008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4778" name="Group 26"/>
            <p:cNvGrpSpPr>
              <a:grpSpLocks/>
            </p:cNvGrpSpPr>
            <p:nvPr/>
          </p:nvGrpSpPr>
          <p:grpSpPr bwMode="auto">
            <a:xfrm>
              <a:off x="3024" y="1104"/>
              <a:ext cx="192" cy="633"/>
              <a:chOff x="4176" y="2448"/>
              <a:chExt cx="911" cy="1497"/>
            </a:xfrm>
          </p:grpSpPr>
          <p:sp>
            <p:nvSpPr>
              <p:cNvPr id="74779" name="AutoShape 27"/>
              <p:cNvSpPr>
                <a:spLocks noChangeArrowheads="1"/>
              </p:cNvSpPr>
              <p:nvPr/>
            </p:nvSpPr>
            <p:spPr bwMode="auto">
              <a:xfrm rot="16216479">
                <a:off x="4055" y="2904"/>
                <a:ext cx="1152" cy="240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0" name="AutoShape 28"/>
              <p:cNvSpPr>
                <a:spLocks noChangeArrowheads="1"/>
              </p:cNvSpPr>
              <p:nvPr/>
            </p:nvSpPr>
            <p:spPr bwMode="auto">
              <a:xfrm rot="16216479">
                <a:off x="4734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1" name="AutoShape 29"/>
              <p:cNvSpPr>
                <a:spLocks noChangeArrowheads="1"/>
              </p:cNvSpPr>
              <p:nvPr/>
            </p:nvSpPr>
            <p:spPr bwMode="auto">
              <a:xfrm rot="16216479">
                <a:off x="4775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2" name="Rectangle 30"/>
              <p:cNvSpPr>
                <a:spLocks noChangeArrowheads="1"/>
              </p:cNvSpPr>
              <p:nvPr/>
            </p:nvSpPr>
            <p:spPr bwMode="auto">
              <a:xfrm rot="15496970">
                <a:off x="4583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3" name="Rectangle 31"/>
              <p:cNvSpPr>
                <a:spLocks noChangeArrowheads="1"/>
              </p:cNvSpPr>
              <p:nvPr/>
            </p:nvSpPr>
            <p:spPr bwMode="auto">
              <a:xfrm rot="17028283">
                <a:off x="4055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4" name="AutoShape 32"/>
              <p:cNvSpPr>
                <a:spLocks noChangeArrowheads="1"/>
              </p:cNvSpPr>
              <p:nvPr/>
            </p:nvSpPr>
            <p:spPr bwMode="auto">
              <a:xfrm rot="16216479">
                <a:off x="4302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5" name="AutoShape 33"/>
              <p:cNvSpPr>
                <a:spLocks noChangeArrowheads="1"/>
              </p:cNvSpPr>
              <p:nvPr/>
            </p:nvSpPr>
            <p:spPr bwMode="auto">
              <a:xfrm rot="16216479">
                <a:off x="4008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4786" name="Group 34"/>
            <p:cNvGrpSpPr>
              <a:grpSpLocks/>
            </p:cNvGrpSpPr>
            <p:nvPr/>
          </p:nvGrpSpPr>
          <p:grpSpPr bwMode="auto">
            <a:xfrm>
              <a:off x="4032" y="1440"/>
              <a:ext cx="192" cy="633"/>
              <a:chOff x="4176" y="2448"/>
              <a:chExt cx="911" cy="1497"/>
            </a:xfrm>
          </p:grpSpPr>
          <p:sp>
            <p:nvSpPr>
              <p:cNvPr id="74787" name="AutoShape 35"/>
              <p:cNvSpPr>
                <a:spLocks noChangeArrowheads="1"/>
              </p:cNvSpPr>
              <p:nvPr/>
            </p:nvSpPr>
            <p:spPr bwMode="auto">
              <a:xfrm rot="16216479">
                <a:off x="4055" y="2904"/>
                <a:ext cx="1152" cy="240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8" name="AutoShape 36"/>
              <p:cNvSpPr>
                <a:spLocks noChangeArrowheads="1"/>
              </p:cNvSpPr>
              <p:nvPr/>
            </p:nvSpPr>
            <p:spPr bwMode="auto">
              <a:xfrm rot="16216479">
                <a:off x="4734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9" name="AutoShape 37"/>
              <p:cNvSpPr>
                <a:spLocks noChangeArrowheads="1"/>
              </p:cNvSpPr>
              <p:nvPr/>
            </p:nvSpPr>
            <p:spPr bwMode="auto">
              <a:xfrm rot="16216479">
                <a:off x="4775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0" name="Rectangle 38"/>
              <p:cNvSpPr>
                <a:spLocks noChangeArrowheads="1"/>
              </p:cNvSpPr>
              <p:nvPr/>
            </p:nvSpPr>
            <p:spPr bwMode="auto">
              <a:xfrm rot="15496970">
                <a:off x="4583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1" name="Rectangle 39"/>
              <p:cNvSpPr>
                <a:spLocks noChangeArrowheads="1"/>
              </p:cNvSpPr>
              <p:nvPr/>
            </p:nvSpPr>
            <p:spPr bwMode="auto">
              <a:xfrm rot="17028283">
                <a:off x="4055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2" name="AutoShape 40"/>
              <p:cNvSpPr>
                <a:spLocks noChangeArrowheads="1"/>
              </p:cNvSpPr>
              <p:nvPr/>
            </p:nvSpPr>
            <p:spPr bwMode="auto">
              <a:xfrm rot="16216479">
                <a:off x="4302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3" name="AutoShape 41"/>
              <p:cNvSpPr>
                <a:spLocks noChangeArrowheads="1"/>
              </p:cNvSpPr>
              <p:nvPr/>
            </p:nvSpPr>
            <p:spPr bwMode="auto">
              <a:xfrm rot="16216479">
                <a:off x="4008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74796" name="Text Box 44"/>
          <p:cNvSpPr txBox="1">
            <a:spLocks noChangeArrowheads="1"/>
          </p:cNvSpPr>
          <p:nvPr/>
        </p:nvSpPr>
        <p:spPr bwMode="auto">
          <a:xfrm>
            <a:off x="4343401" y="3505201"/>
            <a:ext cx="315765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1400">
                <a:solidFill>
                  <a:srgbClr val="FFFF00"/>
                </a:solidFill>
              </a:rPr>
              <a:t>Area de emplazamiento Sección cañones</a:t>
            </a:r>
            <a:endParaRPr lang="es-ES" altLang="en-US" sz="1400">
              <a:solidFill>
                <a:srgbClr val="FFFF00"/>
              </a:solidFill>
            </a:endParaRPr>
          </a:p>
        </p:txBody>
      </p:sp>
      <p:grpSp>
        <p:nvGrpSpPr>
          <p:cNvPr id="74824" name="Group 72"/>
          <p:cNvGrpSpPr>
            <a:grpSpLocks/>
          </p:cNvGrpSpPr>
          <p:nvPr/>
        </p:nvGrpSpPr>
        <p:grpSpPr bwMode="auto">
          <a:xfrm>
            <a:off x="5257801" y="4038601"/>
            <a:ext cx="1509713" cy="688975"/>
            <a:chOff x="2352" y="2544"/>
            <a:chExt cx="951" cy="434"/>
          </a:xfrm>
        </p:grpSpPr>
        <p:grpSp>
          <p:nvGrpSpPr>
            <p:cNvPr id="74800" name="Group 48"/>
            <p:cNvGrpSpPr>
              <a:grpSpLocks/>
            </p:cNvGrpSpPr>
            <p:nvPr/>
          </p:nvGrpSpPr>
          <p:grpSpPr bwMode="auto">
            <a:xfrm>
              <a:off x="2592" y="2544"/>
              <a:ext cx="384" cy="240"/>
              <a:chOff x="2448" y="2928"/>
              <a:chExt cx="384" cy="240"/>
            </a:xfrm>
          </p:grpSpPr>
          <p:sp>
            <p:nvSpPr>
              <p:cNvPr id="74797" name="Oval 45"/>
              <p:cNvSpPr>
                <a:spLocks noChangeArrowheads="1"/>
              </p:cNvSpPr>
              <p:nvPr/>
            </p:nvSpPr>
            <p:spPr bwMode="auto">
              <a:xfrm>
                <a:off x="2448" y="2928"/>
                <a:ext cx="384" cy="240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8" name="Line 46"/>
              <p:cNvSpPr>
                <a:spLocks noChangeShapeType="1"/>
              </p:cNvSpPr>
              <p:nvPr/>
            </p:nvSpPr>
            <p:spPr bwMode="auto">
              <a:xfrm>
                <a:off x="2496" y="2976"/>
                <a:ext cx="288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9" name="Line 47"/>
              <p:cNvSpPr>
                <a:spLocks noChangeShapeType="1"/>
              </p:cNvSpPr>
              <p:nvPr/>
            </p:nvSpPr>
            <p:spPr bwMode="auto">
              <a:xfrm flipV="1">
                <a:off x="2496" y="2976"/>
                <a:ext cx="288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4801" name="Text Box 49"/>
            <p:cNvSpPr txBox="1">
              <a:spLocks noChangeArrowheads="1"/>
            </p:cNvSpPr>
            <p:nvPr/>
          </p:nvSpPr>
          <p:spPr bwMode="auto">
            <a:xfrm>
              <a:off x="2352" y="2784"/>
              <a:ext cx="951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Centro de Batería.</a:t>
              </a:r>
              <a:endParaRPr lang="es-ES" altLang="en-US" sz="1400"/>
            </a:p>
          </p:txBody>
        </p:sp>
      </p:grpSp>
      <p:sp>
        <p:nvSpPr>
          <p:cNvPr id="74807" name="Text Box 55"/>
          <p:cNvSpPr txBox="1">
            <a:spLocks noChangeArrowheads="1"/>
          </p:cNvSpPr>
          <p:nvPr/>
        </p:nvSpPr>
        <p:spPr bwMode="auto">
          <a:xfrm>
            <a:off x="5825764" y="1295401"/>
            <a:ext cx="231371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MX" altLang="en-US" sz="1400" dirty="0"/>
              <a:t>Seguridad local, 2 </a:t>
            </a:r>
            <a:r>
              <a:rPr lang="es-MX" altLang="en-US" sz="1400" dirty="0" err="1"/>
              <a:t>Hb</a:t>
            </a:r>
            <a:r>
              <a:rPr lang="es-MX" altLang="en-US" sz="1400" dirty="0"/>
              <a:t>. X pieza</a:t>
            </a:r>
            <a:endParaRPr lang="es-ES" altLang="en-US" sz="1400" dirty="0"/>
          </a:p>
        </p:txBody>
      </p:sp>
      <p:grpSp>
        <p:nvGrpSpPr>
          <p:cNvPr id="74823" name="Group 71"/>
          <p:cNvGrpSpPr>
            <a:grpSpLocks/>
          </p:cNvGrpSpPr>
          <p:nvPr/>
        </p:nvGrpSpPr>
        <p:grpSpPr bwMode="auto">
          <a:xfrm>
            <a:off x="6705598" y="2133600"/>
            <a:ext cx="1219200" cy="609600"/>
            <a:chOff x="3264" y="1344"/>
            <a:chExt cx="768" cy="384"/>
          </a:xfrm>
        </p:grpSpPr>
        <p:sp>
          <p:nvSpPr>
            <p:cNvPr id="74810" name="Line 58"/>
            <p:cNvSpPr>
              <a:spLocks noChangeShapeType="1"/>
            </p:cNvSpPr>
            <p:nvPr/>
          </p:nvSpPr>
          <p:spPr bwMode="auto">
            <a:xfrm>
              <a:off x="3264" y="1536"/>
              <a:ext cx="768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812" name="Text Box 60"/>
            <p:cNvSpPr txBox="1">
              <a:spLocks noChangeArrowheads="1"/>
            </p:cNvSpPr>
            <p:nvPr/>
          </p:nvSpPr>
          <p:spPr bwMode="auto">
            <a:xfrm>
              <a:off x="3264" y="1344"/>
              <a:ext cx="755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Hasta 100 mt.</a:t>
              </a:r>
              <a:endParaRPr lang="es-ES" altLang="en-US" sz="1400"/>
            </a:p>
          </p:txBody>
        </p:sp>
      </p:grpSp>
      <p:grpSp>
        <p:nvGrpSpPr>
          <p:cNvPr id="74825" name="Group 73"/>
          <p:cNvGrpSpPr>
            <a:grpSpLocks/>
          </p:cNvGrpSpPr>
          <p:nvPr/>
        </p:nvGrpSpPr>
        <p:grpSpPr bwMode="auto">
          <a:xfrm>
            <a:off x="6248400" y="4267200"/>
            <a:ext cx="1981200" cy="914400"/>
            <a:chOff x="2976" y="2688"/>
            <a:chExt cx="1248" cy="576"/>
          </a:xfrm>
        </p:grpSpPr>
        <p:sp>
          <p:nvSpPr>
            <p:cNvPr id="74802" name="Rectangle 50"/>
            <p:cNvSpPr>
              <a:spLocks noChangeArrowheads="1"/>
            </p:cNvSpPr>
            <p:nvPr/>
          </p:nvSpPr>
          <p:spPr bwMode="auto">
            <a:xfrm>
              <a:off x="3696" y="2928"/>
              <a:ext cx="528" cy="33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>
                  <a:solidFill>
                    <a:srgbClr val="FF0000"/>
                  </a:solidFill>
                </a:rPr>
                <a:t>Central </a:t>
              </a:r>
            </a:p>
            <a:p>
              <a:pPr algn="ctr"/>
              <a:r>
                <a:rPr lang="es-MX" altLang="en-US">
                  <a:solidFill>
                    <a:srgbClr val="FF0000"/>
                  </a:solidFill>
                </a:rPr>
                <a:t>de Tiro</a:t>
              </a:r>
              <a:endParaRPr lang="es-ES" altLang="en-US">
                <a:solidFill>
                  <a:srgbClr val="FF0000"/>
                </a:solidFill>
              </a:endParaRPr>
            </a:p>
          </p:txBody>
        </p:sp>
        <p:sp>
          <p:nvSpPr>
            <p:cNvPr id="74813" name="Line 61"/>
            <p:cNvSpPr>
              <a:spLocks noChangeShapeType="1"/>
            </p:cNvSpPr>
            <p:nvPr/>
          </p:nvSpPr>
          <p:spPr bwMode="auto">
            <a:xfrm>
              <a:off x="2976" y="2736"/>
              <a:ext cx="72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814" name="Text Box 62"/>
            <p:cNvSpPr txBox="1">
              <a:spLocks noChangeArrowheads="1"/>
            </p:cNvSpPr>
            <p:nvPr/>
          </p:nvSpPr>
          <p:spPr bwMode="auto">
            <a:xfrm>
              <a:off x="3312" y="2688"/>
              <a:ext cx="47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200 mt.</a:t>
              </a:r>
              <a:endParaRPr lang="es-ES" altLang="en-US" sz="1400"/>
            </a:p>
          </p:txBody>
        </p:sp>
      </p:grpSp>
      <p:grpSp>
        <p:nvGrpSpPr>
          <p:cNvPr id="74828" name="Group 76"/>
          <p:cNvGrpSpPr>
            <a:grpSpLocks/>
          </p:cNvGrpSpPr>
          <p:nvPr/>
        </p:nvGrpSpPr>
        <p:grpSpPr bwMode="auto">
          <a:xfrm>
            <a:off x="6172200" y="4419600"/>
            <a:ext cx="3962400" cy="2057400"/>
            <a:chOff x="2928" y="2784"/>
            <a:chExt cx="2496" cy="1296"/>
          </a:xfrm>
        </p:grpSpPr>
        <p:sp>
          <p:nvSpPr>
            <p:cNvPr id="74804" name="AutoShape 52"/>
            <p:cNvSpPr>
              <a:spLocks noChangeArrowheads="1"/>
            </p:cNvSpPr>
            <p:nvPr/>
          </p:nvSpPr>
          <p:spPr bwMode="auto">
            <a:xfrm>
              <a:off x="4512" y="3744"/>
              <a:ext cx="912" cy="336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solidFill>
                <a:srgbClr val="FFFF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/>
                <a:t>Area de VTA.</a:t>
              </a:r>
              <a:endParaRPr lang="es-ES" altLang="en-US"/>
            </a:p>
          </p:txBody>
        </p:sp>
        <p:sp>
          <p:nvSpPr>
            <p:cNvPr id="74815" name="Line 63"/>
            <p:cNvSpPr>
              <a:spLocks noChangeShapeType="1"/>
            </p:cNvSpPr>
            <p:nvPr/>
          </p:nvSpPr>
          <p:spPr bwMode="auto">
            <a:xfrm>
              <a:off x="2928" y="2784"/>
              <a:ext cx="1536" cy="11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816" name="Text Box 64"/>
            <p:cNvSpPr txBox="1">
              <a:spLocks noChangeArrowheads="1"/>
            </p:cNvSpPr>
            <p:nvPr/>
          </p:nvSpPr>
          <p:spPr bwMode="auto">
            <a:xfrm>
              <a:off x="3974" y="3412"/>
              <a:ext cx="47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500 mt.</a:t>
              </a:r>
              <a:endParaRPr lang="es-ES" altLang="en-US" sz="1400"/>
            </a:p>
          </p:txBody>
        </p:sp>
      </p:grpSp>
      <p:grpSp>
        <p:nvGrpSpPr>
          <p:cNvPr id="74826" name="Group 74"/>
          <p:cNvGrpSpPr>
            <a:grpSpLocks/>
          </p:cNvGrpSpPr>
          <p:nvPr/>
        </p:nvGrpSpPr>
        <p:grpSpPr bwMode="auto">
          <a:xfrm>
            <a:off x="2286000" y="4343400"/>
            <a:ext cx="3352800" cy="2057400"/>
            <a:chOff x="480" y="2736"/>
            <a:chExt cx="2112" cy="1296"/>
          </a:xfrm>
        </p:grpSpPr>
        <p:sp>
          <p:nvSpPr>
            <p:cNvPr id="74805" name="Oval 53"/>
            <p:cNvSpPr>
              <a:spLocks noChangeArrowheads="1"/>
            </p:cNvSpPr>
            <p:nvPr/>
          </p:nvSpPr>
          <p:spPr bwMode="auto">
            <a:xfrm>
              <a:off x="480" y="3216"/>
              <a:ext cx="960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>
                  <a:solidFill>
                    <a:schemeClr val="accent1"/>
                  </a:solidFill>
                </a:rPr>
                <a:t>Area </a:t>
              </a:r>
            </a:p>
            <a:p>
              <a:pPr algn="ctr"/>
              <a:r>
                <a:rPr lang="es-MX" altLang="en-US">
                  <a:solidFill>
                    <a:schemeClr val="accent1"/>
                  </a:solidFill>
                </a:rPr>
                <a:t>camiones </a:t>
              </a:r>
            </a:p>
            <a:p>
              <a:pPr algn="ctr"/>
              <a:r>
                <a:rPr lang="es-MX" altLang="en-US">
                  <a:solidFill>
                    <a:schemeClr val="accent1"/>
                  </a:solidFill>
                </a:rPr>
                <a:t>con </a:t>
              </a:r>
            </a:p>
            <a:p>
              <a:pPr algn="ctr"/>
              <a:r>
                <a:rPr lang="es-MX" altLang="en-US">
                  <a:solidFill>
                    <a:schemeClr val="accent1"/>
                  </a:solidFill>
                </a:rPr>
                <a:t>munición.</a:t>
              </a:r>
              <a:endParaRPr lang="es-ES" altLang="en-US">
                <a:solidFill>
                  <a:schemeClr val="accent1"/>
                </a:solidFill>
              </a:endParaRPr>
            </a:p>
          </p:txBody>
        </p:sp>
        <p:sp>
          <p:nvSpPr>
            <p:cNvPr id="74817" name="Line 65"/>
            <p:cNvSpPr>
              <a:spLocks noChangeShapeType="1"/>
            </p:cNvSpPr>
            <p:nvPr/>
          </p:nvSpPr>
          <p:spPr bwMode="auto">
            <a:xfrm flipV="1">
              <a:off x="1392" y="2736"/>
              <a:ext cx="120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818" name="Text Box 66"/>
            <p:cNvSpPr txBox="1">
              <a:spLocks noChangeArrowheads="1"/>
            </p:cNvSpPr>
            <p:nvPr/>
          </p:nvSpPr>
          <p:spPr bwMode="auto">
            <a:xfrm>
              <a:off x="1296" y="3072"/>
              <a:ext cx="47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200 mt.</a:t>
              </a:r>
              <a:endParaRPr lang="es-ES" altLang="en-US" sz="1400"/>
            </a:p>
          </p:txBody>
        </p:sp>
      </p:grpSp>
      <p:grpSp>
        <p:nvGrpSpPr>
          <p:cNvPr id="74827" name="Group 75"/>
          <p:cNvGrpSpPr>
            <a:grpSpLocks/>
          </p:cNvGrpSpPr>
          <p:nvPr/>
        </p:nvGrpSpPr>
        <p:grpSpPr bwMode="auto">
          <a:xfrm>
            <a:off x="5029200" y="4419600"/>
            <a:ext cx="1676400" cy="2209800"/>
            <a:chOff x="2208" y="2784"/>
            <a:chExt cx="1056" cy="1392"/>
          </a:xfrm>
        </p:grpSpPr>
        <p:sp>
          <p:nvSpPr>
            <p:cNvPr id="74819" name="AutoShape 67"/>
            <p:cNvSpPr>
              <a:spLocks noChangeArrowheads="1"/>
            </p:cNvSpPr>
            <p:nvPr/>
          </p:nvSpPr>
          <p:spPr bwMode="auto">
            <a:xfrm>
              <a:off x="2208" y="3744"/>
              <a:ext cx="1056" cy="432"/>
            </a:xfrm>
            <a:prstGeom prst="flowChartPreparation">
              <a:avLst/>
            </a:prstGeom>
            <a:solidFill>
              <a:schemeClr val="accent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/>
                <a:t>Area Logística</a:t>
              </a:r>
              <a:endParaRPr lang="es-ES" altLang="en-US"/>
            </a:p>
          </p:txBody>
        </p:sp>
        <p:sp>
          <p:nvSpPr>
            <p:cNvPr id="74820" name="Line 68"/>
            <p:cNvSpPr>
              <a:spLocks noChangeShapeType="1"/>
            </p:cNvSpPr>
            <p:nvPr/>
          </p:nvSpPr>
          <p:spPr bwMode="auto">
            <a:xfrm flipH="1">
              <a:off x="2640" y="2784"/>
              <a:ext cx="144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821" name="Text Box 69"/>
            <p:cNvSpPr txBox="1">
              <a:spLocks noChangeArrowheads="1"/>
            </p:cNvSpPr>
            <p:nvPr/>
          </p:nvSpPr>
          <p:spPr bwMode="auto">
            <a:xfrm>
              <a:off x="2304" y="3552"/>
              <a:ext cx="7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+ De 2.000 mt.</a:t>
              </a:r>
              <a:endParaRPr lang="es-ES" altLang="en-US" sz="1400"/>
            </a:p>
          </p:txBody>
        </p:sp>
      </p:grpSp>
    </p:spTree>
    <p:extLst>
      <p:ext uri="{BB962C8B-B14F-4D97-AF65-F5344CB8AC3E}">
        <p14:creationId xmlns:p14="http://schemas.microsoft.com/office/powerpoint/2010/main" val="298382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4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4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7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7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7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7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7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animBg="1" autoUpdateAnimBg="0"/>
      <p:bldP spid="74796" grpId="0" autoUpdateAnimBg="0"/>
      <p:bldP spid="74807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1279732" y="1149650"/>
            <a:ext cx="35417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E.- Defensa de la Posición de Fuego.</a:t>
            </a:r>
            <a:endParaRPr lang="es-ES" altLang="en-US" dirty="0"/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441531" y="1835451"/>
            <a:ext cx="76378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Seguridad en los 360°, materializada por el alcance de las armas individuales</a:t>
            </a:r>
          </a:p>
          <a:p>
            <a:r>
              <a:rPr lang="es-MX" altLang="en-US"/>
              <a:t>     Manera de dar protección a las patrullas de seguridad.</a:t>
            </a:r>
            <a:endParaRPr lang="es-ES" altLang="en-US"/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288925" y="2781600"/>
            <a:ext cx="77904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Esta defensa se empleará cuando la Batería no cumpla con misiones de fuego.</a:t>
            </a:r>
            <a:endParaRPr lang="es-ES" altLang="en-US"/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288926" y="3332119"/>
            <a:ext cx="748621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Al no estar bajo un área de seguridad, se aplicará al máximo el mimetismo,</a:t>
            </a:r>
          </a:p>
          <a:p>
            <a:r>
              <a:rPr lang="es-MX" altLang="en-US"/>
              <a:t>     disciplina de ruido, luces e inmovilidad. </a:t>
            </a:r>
            <a:endParaRPr lang="es-ES" altLang="en-US"/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304800" y="4056254"/>
            <a:ext cx="76313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4.- Al ocupar una posición de fuego y efectuado los trabajos de emplazamiento,</a:t>
            </a:r>
          </a:p>
          <a:p>
            <a:r>
              <a:rPr lang="es-MX" altLang="en-US"/>
              <a:t>     Se ejecutarán las siguientes acciones.</a:t>
            </a:r>
            <a:endParaRPr lang="es-ES" altLang="en-US"/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1203326" y="4790453"/>
            <a:ext cx="32943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Establecimiento de seguridad.</a:t>
            </a:r>
            <a:endParaRPr lang="es-ES" altLang="en-US"/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1203325" y="5247653"/>
            <a:ext cx="43088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Ubicar armas automáticas y antitanques.</a:t>
            </a:r>
            <a:endParaRPr lang="es-ES" altLang="en-US"/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1203325" y="5702999"/>
            <a:ext cx="466640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Preparar posiciones paras piezas y sirvientes.</a:t>
            </a:r>
            <a:endParaRPr lang="es-ES" altLang="en-US"/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1203325" y="6072331"/>
            <a:ext cx="588898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Despeje de campos de tiro para las posiciones defensivas.</a:t>
            </a:r>
            <a:endParaRPr lang="es-ES" altLang="en-US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3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063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autoUpdateAnimBg="0"/>
      <p:bldP spid="76804" grpId="0" autoUpdateAnimBg="0"/>
      <p:bldP spid="76805" grpId="0" autoUpdateAnimBg="0"/>
      <p:bldP spid="76806" grpId="0" autoUpdateAnimBg="0"/>
      <p:bldP spid="76807" grpId="0" autoUpdateAnimBg="0"/>
      <p:bldP spid="76808" grpId="0" autoUpdateAnimBg="0"/>
      <p:bldP spid="76809" grpId="0" autoUpdateAnimBg="0"/>
      <p:bldP spid="76810" grpId="0" autoUpdateAnimBg="0"/>
      <p:bldP spid="76811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2"/>
          <p:cNvSpPr txBox="1">
            <a:spLocks noChangeArrowheads="1"/>
          </p:cNvSpPr>
          <p:nvPr/>
        </p:nvSpPr>
        <p:spPr bwMode="auto">
          <a:xfrm>
            <a:off x="777876" y="1007466"/>
            <a:ext cx="518456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e.- Preparar posiciones alternativas y suplementarias.</a:t>
            </a:r>
            <a:endParaRPr lang="es-ES" altLang="en-US"/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777875" y="1617066"/>
            <a:ext cx="33146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f.- Preparar posiciones simuladas.</a:t>
            </a:r>
            <a:endParaRPr lang="es-ES" altLang="en-US"/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777875" y="2226666"/>
            <a:ext cx="48354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g.- Seleccionar áreas de seguridad para la Batería.</a:t>
            </a:r>
            <a:endParaRPr lang="es-ES" altLang="en-US"/>
          </a:p>
        </p:txBody>
      </p:sp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0" y="2826453"/>
            <a:ext cx="76180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5.- Para una defensa de menor tiempo, se establece una seguridad perimétrica,</a:t>
            </a:r>
          </a:p>
          <a:p>
            <a:r>
              <a:rPr lang="es-MX" altLang="en-US"/>
              <a:t>     Sin posiciones definitivas.</a:t>
            </a:r>
            <a:endParaRPr lang="es-ES" altLang="en-US"/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1" y="3664653"/>
            <a:ext cx="701865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6.- Cada pieza debe tener una zona de responsabilidad, estableciendo un</a:t>
            </a:r>
          </a:p>
          <a:p>
            <a:r>
              <a:rPr lang="es-MX" altLang="en-US"/>
              <a:t>     dispositivo defensivo como se señala:</a:t>
            </a:r>
            <a:endParaRPr lang="es-ES" altLang="en-US"/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762000" y="4502852"/>
            <a:ext cx="45115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Una posición defensiva frente a cada pieza.</a:t>
            </a:r>
            <a:endParaRPr lang="es-ES" altLang="en-US"/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762001" y="4908218"/>
            <a:ext cx="51763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Una distancia no mayor de 100 mts., a la posición.</a:t>
            </a:r>
            <a:endParaRPr lang="es-ES" altLang="en-US"/>
          </a:p>
        </p:txBody>
      </p:sp>
      <p:sp>
        <p:nvSpPr>
          <p:cNvPr id="77833" name="Text Box 9"/>
          <p:cNvSpPr txBox="1">
            <a:spLocks noChangeArrowheads="1"/>
          </p:cNvSpPr>
          <p:nvPr/>
        </p:nvSpPr>
        <p:spPr bwMode="auto">
          <a:xfrm>
            <a:off x="762001" y="5328927"/>
            <a:ext cx="401609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Considerar dos hombres por posición.</a:t>
            </a:r>
            <a:endParaRPr lang="es-ES" altLang="en-US"/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762001" y="5709927"/>
            <a:ext cx="419409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Personal restante, rondas de seguridad.</a:t>
            </a:r>
            <a:endParaRPr lang="es-ES" altLang="en-US"/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762001" y="6079259"/>
            <a:ext cx="59254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e.- Las comunicaciones entre las posiciones serán alámbricas.</a:t>
            </a:r>
            <a:endParaRPr lang="es-ES" altLang="en-US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4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767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77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 autoUpdateAnimBg="0"/>
      <p:bldP spid="77827" grpId="0" autoUpdateAnimBg="0"/>
      <p:bldP spid="77828" grpId="0" autoUpdateAnimBg="0"/>
      <p:bldP spid="77829" grpId="0" autoUpdateAnimBg="0"/>
      <p:bldP spid="77830" grpId="0" autoUpdateAnimBg="0"/>
      <p:bldP spid="77831" grpId="0" autoUpdateAnimBg="0"/>
      <p:bldP spid="77832" grpId="0" autoUpdateAnimBg="0"/>
      <p:bldP spid="77833" grpId="0" autoUpdateAnimBg="0"/>
      <p:bldP spid="77834" grpId="0" autoUpdateAnimBg="0"/>
      <p:bldP spid="7783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673" y="3228109"/>
            <a:ext cx="2258723" cy="240930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793673" y="1205345"/>
            <a:ext cx="28139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/>
              <a:t>PREGUNTAS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1030300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1190</Words>
  <Application>Microsoft Office PowerPoint</Application>
  <PresentationFormat>Panorámica</PresentationFormat>
  <Paragraphs>148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Tahoma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PC</dc:creator>
  <cp:lastModifiedBy>PC</cp:lastModifiedBy>
  <cp:revision>16</cp:revision>
  <dcterms:created xsi:type="dcterms:W3CDTF">2021-02-22T23:46:22Z</dcterms:created>
  <dcterms:modified xsi:type="dcterms:W3CDTF">2021-02-26T00:07:02Z</dcterms:modified>
</cp:coreProperties>
</file>