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36" r:id="rId3"/>
    <p:sldId id="271" r:id="rId4"/>
    <p:sldId id="257" r:id="rId5"/>
    <p:sldId id="256" r:id="rId6"/>
    <p:sldId id="304" r:id="rId7"/>
    <p:sldId id="305" r:id="rId8"/>
    <p:sldId id="306" r:id="rId9"/>
    <p:sldId id="307" r:id="rId10"/>
    <p:sldId id="308" r:id="rId11"/>
    <p:sldId id="258" r:id="rId12"/>
    <p:sldId id="311" r:id="rId13"/>
    <p:sldId id="312" r:id="rId14"/>
    <p:sldId id="313" r:id="rId15"/>
    <p:sldId id="314" r:id="rId16"/>
    <p:sldId id="315" r:id="rId17"/>
    <p:sldId id="259" r:id="rId18"/>
    <p:sldId id="316" r:id="rId19"/>
    <p:sldId id="317" r:id="rId20"/>
    <p:sldId id="318" r:id="rId21"/>
    <p:sldId id="264" r:id="rId22"/>
    <p:sldId id="320" r:id="rId23"/>
    <p:sldId id="338" r:id="rId24"/>
    <p:sldId id="322" r:id="rId25"/>
    <p:sldId id="323" r:id="rId26"/>
    <p:sldId id="328" r:id="rId27"/>
    <p:sldId id="272" r:id="rId28"/>
    <p:sldId id="275" r:id="rId29"/>
    <p:sldId id="286" r:id="rId30"/>
    <p:sldId id="289" r:id="rId31"/>
    <p:sldId id="277" r:id="rId32"/>
    <p:sldId id="281" r:id="rId33"/>
    <p:sldId id="282" r:id="rId34"/>
    <p:sldId id="285" r:id="rId35"/>
    <p:sldId id="283" r:id="rId36"/>
    <p:sldId id="284" r:id="rId37"/>
    <p:sldId id="339" r:id="rId38"/>
    <p:sldId id="335" r:id="rId3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343" autoAdjust="0"/>
  </p:normalViewPr>
  <p:slideViewPr>
    <p:cSldViewPr snapToGrid="0">
      <p:cViewPr varScale="1">
        <p:scale>
          <a:sx n="66" d="100"/>
          <a:sy n="66" d="100"/>
        </p:scale>
        <p:origin x="816"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L"/>
          </a:p>
        </p:txBody>
      </p:sp>
      <p:sp>
        <p:nvSpPr>
          <p:cNvPr id="4" name="Marcador de fecha 3"/>
          <p:cNvSpPr>
            <a:spLocks noGrp="1"/>
          </p:cNvSpPr>
          <p:nvPr>
            <p:ph type="dt" sz="half" idx="10"/>
          </p:nvPr>
        </p:nvSpPr>
        <p:spPr/>
        <p:txBody>
          <a:bodyPr/>
          <a:lstStyle/>
          <a:p>
            <a:fld id="{24556422-7075-4D08-83FF-6A5F75C23927}" type="datetimeFigureOut">
              <a:rPr lang="es-CL" smtClean="0"/>
              <a:t>02-06-2022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1977400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4556422-7075-4D08-83FF-6A5F75C23927}" type="datetimeFigureOut">
              <a:rPr lang="es-CL" smtClean="0"/>
              <a:t>02-06-2022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2555514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4556422-7075-4D08-83FF-6A5F75C23927}" type="datetimeFigureOut">
              <a:rPr lang="es-CL" smtClean="0"/>
              <a:t>02-06-2022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2837574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24556422-7075-4D08-83FF-6A5F75C23927}" type="datetimeFigureOut">
              <a:rPr lang="es-CL" smtClean="0"/>
              <a:t>02-06-2022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867646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24556422-7075-4D08-83FF-6A5F75C23927}" type="datetimeFigureOut">
              <a:rPr lang="es-CL" smtClean="0"/>
              <a:t>02-06-2022</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94540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24556422-7075-4D08-83FF-6A5F75C23927}" type="datetimeFigureOut">
              <a:rPr lang="es-CL" smtClean="0"/>
              <a:t>02-06-2022</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2515090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4556422-7075-4D08-83FF-6A5F75C23927}" type="datetimeFigureOut">
              <a:rPr lang="es-CL" smtClean="0"/>
              <a:t>02-06-2022</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3219916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556422-7075-4D08-83FF-6A5F75C23927}" type="datetimeFigureOut">
              <a:rPr lang="es-CL" smtClean="0"/>
              <a:t>02-06-2022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2674244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556422-7075-4D08-83FF-6A5F75C23927}" type="datetimeFigureOut">
              <a:rPr lang="es-CL" smtClean="0"/>
              <a:t>02-06-2022</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3874623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4556422-7075-4D08-83FF-6A5F75C23927}" type="datetimeFigureOut">
              <a:rPr lang="es-CL" smtClean="0"/>
              <a:t>02-06-2022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1925030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24556422-7075-4D08-83FF-6A5F75C23927}" type="datetimeFigureOut">
              <a:rPr lang="es-CL" smtClean="0"/>
              <a:t>02-06-2022</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10D63636-441B-448C-8C8C-1C8DF431708B}" type="slidenum">
              <a:rPr lang="es-CL" smtClean="0"/>
              <a:t>‹Nº›</a:t>
            </a:fld>
            <a:endParaRPr lang="es-CL"/>
          </a:p>
        </p:txBody>
      </p:sp>
    </p:spTree>
    <p:extLst>
      <p:ext uri="{BB962C8B-B14F-4D97-AF65-F5344CB8AC3E}">
        <p14:creationId xmlns:p14="http://schemas.microsoft.com/office/powerpoint/2010/main" val="1182013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6/2/2022</a:t>
            </a:fld>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‹Nº›</a:t>
            </a:fld>
            <a:endPar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2175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t="-16000" b="-16000"/>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556422-7075-4D08-83FF-6A5F75C23927}" type="datetimeFigureOut">
              <a:rPr lang="es-CL" smtClean="0"/>
              <a:t>02-06-2022</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D63636-441B-448C-8C8C-1C8DF431708B}" type="slidenum">
              <a:rPr lang="es-CL" smtClean="0"/>
              <a:t>‹Nº›</a:t>
            </a:fld>
            <a:endParaRPr lang="es-CL"/>
          </a:p>
        </p:txBody>
      </p:sp>
    </p:spTree>
    <p:extLst>
      <p:ext uri="{BB962C8B-B14F-4D97-AF65-F5344CB8AC3E}">
        <p14:creationId xmlns:p14="http://schemas.microsoft.com/office/powerpoint/2010/main" val="4146612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6/2/2022</a:t>
            </a:fld>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‹Nº›</a:t>
            </a:fld>
            <a:endParaRPr kumimoji="0" lang="en-US" sz="3200" b="0" i="0" u="none" strike="noStrike" kern="1200" cap="none" spc="0" normalizeH="0" baseline="0" noProof="0" dirty="0">
              <a:ln>
                <a:noFill/>
              </a:ln>
              <a:solidFill>
                <a:srgbClr val="146194">
                  <a:lumMod val="50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175893278"/>
      </p:ext>
    </p:extLst>
  </p:cSld>
  <p:clrMap bg1="dk1" tx1="lt1" bg2="dk2" tx2="lt2" accent1="accent1" accent2="accent2" accent3="accent3" accent4="accent4" accent5="accent5" accent6="accent6" hlink="hlink" folHlink="folHlink"/>
  <p:sldLayoutIdLst>
    <p:sldLayoutId id="2147483661" r:id="rId1"/>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p:cNvSpPr/>
          <p:nvPr/>
        </p:nvSpPr>
        <p:spPr>
          <a:xfrm>
            <a:off x="0" y="14514"/>
            <a:ext cx="12192000" cy="6858000"/>
          </a:xfrm>
          <a:prstGeom prst="rect">
            <a:avLst/>
          </a:prstGeom>
          <a:solidFill>
            <a:schemeClr val="tx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0" name="Imagen 9"/>
          <p:cNvPicPr>
            <a:picLocks noChangeAspect="1"/>
          </p:cNvPicPr>
          <p:nvPr/>
        </p:nvPicPr>
        <p:blipFill>
          <a:blip r:embed="rId2"/>
          <a:stretch>
            <a:fillRect/>
          </a:stretch>
        </p:blipFill>
        <p:spPr>
          <a:xfrm>
            <a:off x="188686" y="264902"/>
            <a:ext cx="9477828" cy="6328196"/>
          </a:xfrm>
          <a:prstGeom prst="rect">
            <a:avLst/>
          </a:prstGeom>
        </p:spPr>
      </p:pic>
      <p:sp>
        <p:nvSpPr>
          <p:cNvPr id="2" name="Flecha derecha 1"/>
          <p:cNvSpPr/>
          <p:nvPr/>
        </p:nvSpPr>
        <p:spPr>
          <a:xfrm>
            <a:off x="5878286" y="1233714"/>
            <a:ext cx="2394857" cy="798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uadroTexto 2"/>
          <p:cNvSpPr txBox="1"/>
          <p:nvPr/>
        </p:nvSpPr>
        <p:spPr>
          <a:xfrm>
            <a:off x="8737600" y="1233714"/>
            <a:ext cx="2685143" cy="1569660"/>
          </a:xfrm>
          <a:prstGeom prst="rect">
            <a:avLst/>
          </a:prstGeom>
          <a:solidFill>
            <a:schemeClr val="tx1">
              <a:lumMod val="85000"/>
            </a:schemeClr>
          </a:solidFill>
          <a:ln>
            <a:solidFill>
              <a:schemeClr val="bg1"/>
            </a:solidFill>
          </a:ln>
        </p:spPr>
        <p:txBody>
          <a:bodyPr wrap="square" rtlCol="0">
            <a:spAutoFit/>
          </a:bodyPr>
          <a:lstStyle/>
          <a:p>
            <a:r>
              <a:rPr lang="es-ES" sz="2400" dirty="0" smtClean="0">
                <a:solidFill>
                  <a:schemeClr val="bg1"/>
                </a:solidFill>
              </a:rPr>
              <a:t>Ahora el oficial se desempeña en su entorno, con su gente.</a:t>
            </a:r>
            <a:endParaRPr lang="en-US" sz="2400" dirty="0">
              <a:solidFill>
                <a:schemeClr val="bg1"/>
              </a:solidFill>
            </a:endParaRPr>
          </a:p>
        </p:txBody>
      </p:sp>
    </p:spTree>
    <p:extLst>
      <p:ext uri="{BB962C8B-B14F-4D97-AF65-F5344CB8AC3E}">
        <p14:creationId xmlns:p14="http://schemas.microsoft.com/office/powerpoint/2010/main" val="2790437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sp>
        <p:nvSpPr>
          <p:cNvPr id="4" name="CuadroTexto 3"/>
          <p:cNvSpPr txBox="1"/>
          <p:nvPr/>
        </p:nvSpPr>
        <p:spPr>
          <a:xfrm>
            <a:off x="1828798" y="2647665"/>
            <a:ext cx="8356005" cy="2677656"/>
          </a:xfrm>
          <a:prstGeom prst="rect">
            <a:avLst/>
          </a:prstGeom>
          <a:solidFill>
            <a:schemeClr val="accent1">
              <a:lumMod val="40000"/>
              <a:lumOff val="60000"/>
            </a:schemeClr>
          </a:solidFill>
          <a:ln>
            <a:solidFill>
              <a:schemeClr val="accent1">
                <a:lumMod val="40000"/>
                <a:lumOff val="60000"/>
              </a:schemeClr>
            </a:solidFill>
          </a:ln>
        </p:spPr>
        <p:txBody>
          <a:bodyPr wrap="none" rtlCol="0">
            <a:spAutoFit/>
          </a:bodyPr>
          <a:lstStyle/>
          <a:p>
            <a:r>
              <a:rPr lang="es-ES" sz="6600" dirty="0" smtClean="0"/>
              <a:t>EL TRABAJO EN EQUIPO</a:t>
            </a:r>
          </a:p>
          <a:p>
            <a:endParaRPr lang="es-ES" sz="6600" dirty="0"/>
          </a:p>
          <a:p>
            <a:pPr algn="ctr"/>
            <a:r>
              <a:rPr lang="es-ES" sz="3600" dirty="0" smtClean="0"/>
              <a:t>Liderazgo versus gestión</a:t>
            </a:r>
            <a:endParaRPr lang="en-US" sz="3600" dirty="0"/>
          </a:p>
        </p:txBody>
      </p:sp>
    </p:spTree>
    <p:extLst>
      <p:ext uri="{BB962C8B-B14F-4D97-AF65-F5344CB8AC3E}">
        <p14:creationId xmlns:p14="http://schemas.microsoft.com/office/powerpoint/2010/main" val="1659293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70964" y="427129"/>
            <a:ext cx="11421036" cy="5812305"/>
          </a:xfrm>
        </p:spPr>
        <p:txBody>
          <a:bodyPr>
            <a:normAutofit/>
          </a:bodyPr>
          <a:lstStyle/>
          <a:p>
            <a:pPr marL="0" indent="0" algn="ctr">
              <a:buNone/>
            </a:pPr>
            <a:r>
              <a:rPr lang="es-CL" sz="2400" b="1" dirty="0" smtClean="0">
                <a:latin typeface="Yu Mincho Demibold" panose="02020600000000000000" pitchFamily="18" charset="-128"/>
                <a:ea typeface="Yu Mincho Demibold" panose="02020600000000000000" pitchFamily="18" charset="-128"/>
              </a:rPr>
              <a:t>EL MANDO SE DESARROLLA EN TRES EJES</a:t>
            </a:r>
          </a:p>
          <a:p>
            <a:pPr marL="0" indent="0">
              <a:buNone/>
            </a:pPr>
            <a:endParaRPr lang="es-CL" sz="2400" dirty="0">
              <a:latin typeface="Yu Mincho Demibold" panose="02020600000000000000" pitchFamily="18" charset="-128"/>
              <a:ea typeface="Yu Mincho Demibold" panose="02020600000000000000" pitchFamily="18" charset="-128"/>
            </a:endParaRPr>
          </a:p>
          <a:p>
            <a:pPr marL="0" indent="0">
              <a:buNone/>
            </a:pPr>
            <a:r>
              <a:rPr lang="es-CL" sz="2400" dirty="0" smtClean="0">
                <a:latin typeface="Yu Mincho Demibold" panose="02020600000000000000" pitchFamily="18" charset="-128"/>
                <a:ea typeface="Yu Mincho Demibold" panose="02020600000000000000" pitchFamily="18" charset="-128"/>
              </a:rPr>
              <a:t>CONDUCIR:		Personas, como Oficial de división, Oficial de Guardia,</a:t>
            </a:r>
          </a:p>
          <a:p>
            <a:pPr marL="0" indent="0">
              <a:buNone/>
            </a:pPr>
            <a:r>
              <a:rPr lang="es-CL" sz="2400" dirty="0">
                <a:latin typeface="Yu Mincho Demibold" panose="02020600000000000000" pitchFamily="18" charset="-128"/>
                <a:ea typeface="Yu Mincho Demibold" panose="02020600000000000000" pitchFamily="18" charset="-128"/>
              </a:rPr>
              <a:t>	</a:t>
            </a:r>
            <a:r>
              <a:rPr lang="es-CL" sz="2400" dirty="0" smtClean="0">
                <a:latin typeface="Yu Mincho Demibold" panose="02020600000000000000" pitchFamily="18" charset="-128"/>
                <a:ea typeface="Yu Mincho Demibold" panose="02020600000000000000" pitchFamily="18" charset="-128"/>
              </a:rPr>
              <a:t>		Jefe de Departamento, Oficial de Cargo, etc.</a:t>
            </a:r>
          </a:p>
          <a:p>
            <a:pPr marL="0" indent="0">
              <a:buNone/>
            </a:pPr>
            <a:endParaRPr lang="es-CL" sz="2400" dirty="0" smtClean="0">
              <a:latin typeface="Yu Mincho Demibold" panose="02020600000000000000" pitchFamily="18" charset="-128"/>
              <a:ea typeface="Yu Mincho Demibold" panose="02020600000000000000" pitchFamily="18" charset="-128"/>
            </a:endParaRPr>
          </a:p>
          <a:p>
            <a:pPr marL="0" indent="0">
              <a:buNone/>
            </a:pPr>
            <a:endParaRPr lang="es-CL" sz="2400" dirty="0">
              <a:latin typeface="Yu Mincho Demibold" panose="02020600000000000000" pitchFamily="18" charset="-128"/>
              <a:ea typeface="Yu Mincho Demibold" panose="02020600000000000000" pitchFamily="18" charset="-128"/>
            </a:endParaRPr>
          </a:p>
          <a:p>
            <a:pPr marL="0" indent="0">
              <a:buNone/>
            </a:pPr>
            <a:endParaRPr lang="es-CL" sz="2400" dirty="0">
              <a:latin typeface="Yu Mincho Demibold" panose="02020600000000000000" pitchFamily="18" charset="-128"/>
              <a:ea typeface="Yu Mincho Demibold" panose="02020600000000000000" pitchFamily="18" charset="-128"/>
            </a:endParaRPr>
          </a:p>
          <a:p>
            <a:pPr marL="0" indent="0">
              <a:buNone/>
            </a:pPr>
            <a:r>
              <a:rPr lang="es-CL" sz="2400" dirty="0" smtClean="0">
                <a:latin typeface="Yu Mincho Demibold" panose="02020600000000000000" pitchFamily="18" charset="-128"/>
                <a:ea typeface="Yu Mincho Demibold" panose="02020600000000000000" pitchFamily="18" charset="-128"/>
              </a:rPr>
              <a:t>GESTIONAR:	Equipos, sistemas, recursos, cargos, proyectos, etc.</a:t>
            </a:r>
          </a:p>
          <a:p>
            <a:pPr marL="0" indent="0">
              <a:buNone/>
            </a:pPr>
            <a:endParaRPr lang="es-CL" sz="2400" dirty="0" smtClean="0">
              <a:latin typeface="Yu Mincho Demibold" panose="02020600000000000000" pitchFamily="18" charset="-128"/>
              <a:ea typeface="Yu Mincho Demibold" panose="02020600000000000000" pitchFamily="18" charset="-128"/>
            </a:endParaRPr>
          </a:p>
          <a:p>
            <a:pPr marL="0" indent="0">
              <a:buNone/>
            </a:pPr>
            <a:endParaRPr lang="es-CL" sz="2400" dirty="0">
              <a:latin typeface="Yu Mincho Demibold" panose="02020600000000000000" pitchFamily="18" charset="-128"/>
              <a:ea typeface="Yu Mincho Demibold" panose="02020600000000000000" pitchFamily="18" charset="-128"/>
            </a:endParaRPr>
          </a:p>
          <a:p>
            <a:pPr marL="0" indent="0">
              <a:buNone/>
            </a:pPr>
            <a:endParaRPr lang="es-CL" sz="2400" dirty="0">
              <a:latin typeface="Yu Mincho Demibold" panose="02020600000000000000" pitchFamily="18" charset="-128"/>
              <a:ea typeface="Yu Mincho Demibold" panose="02020600000000000000" pitchFamily="18" charset="-128"/>
            </a:endParaRPr>
          </a:p>
          <a:p>
            <a:pPr marL="0" indent="0">
              <a:buNone/>
            </a:pPr>
            <a:r>
              <a:rPr lang="es-CL" sz="2400" dirty="0" smtClean="0">
                <a:latin typeface="Yu Mincho Demibold" panose="02020600000000000000" pitchFamily="18" charset="-128"/>
                <a:ea typeface="Yu Mincho Demibold" panose="02020600000000000000" pitchFamily="18" charset="-128"/>
              </a:rPr>
              <a:t>OPERAR:		Con su gente, los sistemas.</a:t>
            </a:r>
          </a:p>
        </p:txBody>
      </p:sp>
    </p:spTree>
    <p:extLst>
      <p:ext uri="{BB962C8B-B14F-4D97-AF65-F5344CB8AC3E}">
        <p14:creationId xmlns:p14="http://schemas.microsoft.com/office/powerpoint/2010/main" val="3379283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sp>
        <p:nvSpPr>
          <p:cNvPr id="4" name="CuadroTexto 3"/>
          <p:cNvSpPr txBox="1"/>
          <p:nvPr/>
        </p:nvSpPr>
        <p:spPr>
          <a:xfrm>
            <a:off x="3193366" y="98468"/>
            <a:ext cx="5513048" cy="584775"/>
          </a:xfrm>
          <a:prstGeom prst="rect">
            <a:avLst/>
          </a:prstGeom>
          <a:noFill/>
        </p:spPr>
        <p:txBody>
          <a:bodyPr wrap="none" rtlCol="0">
            <a:spAutoFit/>
          </a:bodyPr>
          <a:lstStyle/>
          <a:p>
            <a:r>
              <a:rPr lang="es-CL" sz="3200" dirty="0" smtClean="0">
                <a:latin typeface="Yu Mincho Demibold" panose="02020600000000000000" pitchFamily="18" charset="-128"/>
                <a:ea typeface="Yu Mincho Demibold" panose="02020600000000000000" pitchFamily="18" charset="-128"/>
              </a:rPr>
              <a:t>EL TRABAJO EN EQUIPO</a:t>
            </a:r>
            <a:endParaRPr lang="es-CL" sz="3200" dirty="0">
              <a:latin typeface="Yu Mincho Demibold" panose="02020600000000000000" pitchFamily="18" charset="-128"/>
              <a:ea typeface="Yu Mincho Demibold" panose="02020600000000000000" pitchFamily="18" charset="-128"/>
            </a:endParaRPr>
          </a:p>
        </p:txBody>
      </p:sp>
      <p:sp>
        <p:nvSpPr>
          <p:cNvPr id="5" name="Rectángulo redondeado 4"/>
          <p:cNvSpPr/>
          <p:nvPr/>
        </p:nvSpPr>
        <p:spPr>
          <a:xfrm>
            <a:off x="4522019" y="998811"/>
            <a:ext cx="2855741" cy="85813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a:solidFill>
                  <a:schemeClr val="tx1"/>
                </a:solidFill>
                <a:latin typeface="Yu Mincho Demibold" panose="02020600000000000000" pitchFamily="18" charset="-128"/>
                <a:ea typeface="Yu Mincho Demibold" panose="02020600000000000000" pitchFamily="18" charset="-128"/>
              </a:rPr>
              <a:t>MANDO</a:t>
            </a:r>
          </a:p>
        </p:txBody>
      </p:sp>
      <p:sp>
        <p:nvSpPr>
          <p:cNvPr id="6" name="CuadroTexto 5"/>
          <p:cNvSpPr txBox="1"/>
          <p:nvPr/>
        </p:nvSpPr>
        <p:spPr>
          <a:xfrm>
            <a:off x="787791" y="3277770"/>
            <a:ext cx="1957587" cy="923330"/>
          </a:xfrm>
          <a:prstGeom prst="rect">
            <a:avLst/>
          </a:prstGeom>
          <a:noFill/>
        </p:spPr>
        <p:txBody>
          <a:bodyPr wrap="none" rtlCol="0">
            <a:spAutoFit/>
          </a:bodyPr>
          <a:lstStyle/>
          <a:p>
            <a:pPr algn="ctr"/>
            <a:r>
              <a:rPr lang="es-CL" dirty="0" smtClean="0">
                <a:latin typeface="Yu Mincho Demibold" panose="02020600000000000000" pitchFamily="18" charset="-128"/>
                <a:ea typeface="Yu Mincho Demibold" panose="02020600000000000000" pitchFamily="18" charset="-128"/>
              </a:rPr>
              <a:t>CONDUCCIÓN</a:t>
            </a:r>
          </a:p>
          <a:p>
            <a:pPr algn="ctr"/>
            <a:r>
              <a:rPr lang="es-CL" dirty="0" smtClean="0">
                <a:latin typeface="Yu Mincho Demibold" panose="02020600000000000000" pitchFamily="18" charset="-128"/>
                <a:ea typeface="Yu Mincho Demibold" panose="02020600000000000000" pitchFamily="18" charset="-128"/>
              </a:rPr>
              <a:t>DE </a:t>
            </a:r>
          </a:p>
          <a:p>
            <a:pPr algn="ctr"/>
            <a:r>
              <a:rPr lang="es-CL" dirty="0" smtClean="0">
                <a:latin typeface="Yu Mincho Demibold" panose="02020600000000000000" pitchFamily="18" charset="-128"/>
                <a:ea typeface="Yu Mincho Demibold" panose="02020600000000000000" pitchFamily="18" charset="-128"/>
              </a:rPr>
              <a:t>GENTE</a:t>
            </a:r>
            <a:endParaRPr lang="es-CL" dirty="0">
              <a:latin typeface="Yu Mincho Demibold" panose="02020600000000000000" pitchFamily="18" charset="-128"/>
              <a:ea typeface="Yu Mincho Demibold" panose="02020600000000000000" pitchFamily="18" charset="-128"/>
            </a:endParaRPr>
          </a:p>
        </p:txBody>
      </p:sp>
      <p:sp>
        <p:nvSpPr>
          <p:cNvPr id="7" name="CuadroTexto 6"/>
          <p:cNvSpPr txBox="1"/>
          <p:nvPr/>
        </p:nvSpPr>
        <p:spPr>
          <a:xfrm>
            <a:off x="4808677" y="3331694"/>
            <a:ext cx="2408032" cy="923330"/>
          </a:xfrm>
          <a:prstGeom prst="rect">
            <a:avLst/>
          </a:prstGeom>
          <a:noFill/>
        </p:spPr>
        <p:txBody>
          <a:bodyPr wrap="none" rtlCol="0">
            <a:spAutoFit/>
          </a:bodyPr>
          <a:lstStyle/>
          <a:p>
            <a:pPr algn="ctr"/>
            <a:r>
              <a:rPr lang="es-CL" dirty="0" smtClean="0">
                <a:latin typeface="Yu Mincho Demibold" panose="02020600000000000000" pitchFamily="18" charset="-128"/>
                <a:ea typeface="Yu Mincho Demibold" panose="02020600000000000000" pitchFamily="18" charset="-128"/>
              </a:rPr>
              <a:t>OPERACIÓN DE</a:t>
            </a:r>
          </a:p>
          <a:p>
            <a:pPr algn="ctr"/>
            <a:r>
              <a:rPr lang="es-CL" dirty="0" smtClean="0">
                <a:latin typeface="Yu Mincho Demibold" panose="02020600000000000000" pitchFamily="18" charset="-128"/>
                <a:ea typeface="Yu Mincho Demibold" panose="02020600000000000000" pitchFamily="18" charset="-128"/>
              </a:rPr>
              <a:t>SISTEMAS Y </a:t>
            </a:r>
          </a:p>
          <a:p>
            <a:pPr algn="ctr"/>
            <a:r>
              <a:rPr lang="es-CL" dirty="0" smtClean="0">
                <a:latin typeface="Yu Mincho Demibold" panose="02020600000000000000" pitchFamily="18" charset="-128"/>
                <a:ea typeface="Yu Mincho Demibold" panose="02020600000000000000" pitchFamily="18" charset="-128"/>
              </a:rPr>
              <a:t>ENTRENAMIENTO</a:t>
            </a:r>
          </a:p>
        </p:txBody>
      </p:sp>
      <p:sp>
        <p:nvSpPr>
          <p:cNvPr id="8" name="CuadroTexto 7"/>
          <p:cNvSpPr txBox="1"/>
          <p:nvPr/>
        </p:nvSpPr>
        <p:spPr>
          <a:xfrm>
            <a:off x="9180973" y="3371544"/>
            <a:ext cx="1311576" cy="923330"/>
          </a:xfrm>
          <a:prstGeom prst="rect">
            <a:avLst/>
          </a:prstGeom>
          <a:noFill/>
        </p:spPr>
        <p:txBody>
          <a:bodyPr wrap="none" rtlCol="0">
            <a:spAutoFit/>
          </a:bodyPr>
          <a:lstStyle/>
          <a:p>
            <a:pPr algn="ctr"/>
            <a:r>
              <a:rPr lang="es-CL" dirty="0" smtClean="0">
                <a:latin typeface="Yu Mincho Demibold" panose="02020600000000000000" pitchFamily="18" charset="-128"/>
                <a:ea typeface="Yu Mincho Demibold" panose="02020600000000000000" pitchFamily="18" charset="-128"/>
              </a:rPr>
              <a:t>GESTIÓN</a:t>
            </a:r>
          </a:p>
          <a:p>
            <a:pPr algn="ctr"/>
            <a:r>
              <a:rPr lang="es-CL" dirty="0" smtClean="0">
                <a:latin typeface="Yu Mincho Demibold" panose="02020600000000000000" pitchFamily="18" charset="-128"/>
                <a:ea typeface="Yu Mincho Demibold" panose="02020600000000000000" pitchFamily="18" charset="-128"/>
              </a:rPr>
              <a:t>DEL</a:t>
            </a:r>
          </a:p>
          <a:p>
            <a:pPr algn="ctr"/>
            <a:r>
              <a:rPr lang="es-CL" dirty="0" smtClean="0">
                <a:latin typeface="Yu Mincho Demibold" panose="02020600000000000000" pitchFamily="18" charset="-128"/>
                <a:ea typeface="Yu Mincho Demibold" panose="02020600000000000000" pitchFamily="18" charset="-128"/>
              </a:rPr>
              <a:t>CARGO</a:t>
            </a:r>
          </a:p>
        </p:txBody>
      </p:sp>
      <p:sp>
        <p:nvSpPr>
          <p:cNvPr id="9" name="Flecha abajo 8"/>
          <p:cNvSpPr/>
          <p:nvPr/>
        </p:nvSpPr>
        <p:spPr>
          <a:xfrm>
            <a:off x="5753686" y="209608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Flecha circular 10"/>
          <p:cNvSpPr/>
          <p:nvPr/>
        </p:nvSpPr>
        <p:spPr>
          <a:xfrm>
            <a:off x="8576062" y="977710"/>
            <a:ext cx="1547446" cy="1758462"/>
          </a:xfrm>
          <a:prstGeom prst="circularArrow">
            <a:avLst>
              <a:gd name="adj1" fmla="val 12500"/>
              <a:gd name="adj2" fmla="val 3085780"/>
              <a:gd name="adj3" fmla="val 20457681"/>
              <a:gd name="adj4" fmla="val 12575694"/>
              <a:gd name="adj5" fmla="val 19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pic>
        <p:nvPicPr>
          <p:cNvPr id="12" name="Imagen 11"/>
          <p:cNvPicPr>
            <a:picLocks noChangeAspect="1"/>
          </p:cNvPicPr>
          <p:nvPr/>
        </p:nvPicPr>
        <p:blipFill>
          <a:blip r:embed="rId3"/>
          <a:stretch>
            <a:fillRect/>
          </a:stretch>
        </p:blipFill>
        <p:spPr>
          <a:xfrm flipH="1">
            <a:off x="1561515" y="1190752"/>
            <a:ext cx="1236731" cy="969348"/>
          </a:xfrm>
          <a:prstGeom prst="rect">
            <a:avLst/>
          </a:prstGeom>
        </p:spPr>
      </p:pic>
      <p:sp>
        <p:nvSpPr>
          <p:cNvPr id="13" name="Flecha izquierda y derecha 12"/>
          <p:cNvSpPr/>
          <p:nvPr/>
        </p:nvSpPr>
        <p:spPr>
          <a:xfrm>
            <a:off x="936443" y="4741440"/>
            <a:ext cx="10213144" cy="126609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solidFill>
                  <a:schemeClr val="tx1"/>
                </a:solidFill>
                <a:latin typeface="Yu Mincho Demibold" panose="02020600000000000000" pitchFamily="18" charset="-128"/>
                <a:ea typeface="Yu Mincho Demibold" panose="02020600000000000000" pitchFamily="18" charset="-128"/>
              </a:rPr>
              <a:t>TRABAJO EN EQUIPO</a:t>
            </a:r>
            <a:endParaRPr lang="es-CL" sz="2000" dirty="0">
              <a:solidFill>
                <a:schemeClr val="tx1"/>
              </a:solidFill>
              <a:latin typeface="Yu Mincho Demibold" panose="02020600000000000000" pitchFamily="18" charset="-128"/>
              <a:ea typeface="Yu Mincho Demibold" panose="02020600000000000000" pitchFamily="18" charset="-128"/>
            </a:endParaRPr>
          </a:p>
        </p:txBody>
      </p:sp>
    </p:spTree>
    <p:extLst>
      <p:ext uri="{BB962C8B-B14F-4D97-AF65-F5344CB8AC3E}">
        <p14:creationId xmlns:p14="http://schemas.microsoft.com/office/powerpoint/2010/main" val="3697402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sp>
        <p:nvSpPr>
          <p:cNvPr id="4" name="CuadroTexto 3"/>
          <p:cNvSpPr txBox="1"/>
          <p:nvPr/>
        </p:nvSpPr>
        <p:spPr>
          <a:xfrm>
            <a:off x="3193366" y="98468"/>
            <a:ext cx="551304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EL TRABAJO EN EQUIPO</a:t>
            </a:r>
            <a:endParaRPr kumimoji="0" lang="es-CL" sz="32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nvGrpSpPr>
          <p:cNvPr id="3" name="Grupo 2"/>
          <p:cNvGrpSpPr/>
          <p:nvPr/>
        </p:nvGrpSpPr>
        <p:grpSpPr>
          <a:xfrm>
            <a:off x="1852318" y="3111688"/>
            <a:ext cx="8519982" cy="3114209"/>
            <a:chOff x="787791" y="977710"/>
            <a:chExt cx="10621107" cy="5507496"/>
          </a:xfrm>
        </p:grpSpPr>
        <p:sp>
          <p:nvSpPr>
            <p:cNvPr id="5" name="Rectángulo redondeado 4"/>
            <p:cNvSpPr/>
            <p:nvPr/>
          </p:nvSpPr>
          <p:spPr>
            <a:xfrm>
              <a:off x="4522019" y="998811"/>
              <a:ext cx="2855741" cy="85813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rPr>
                <a:t>MANDO</a:t>
              </a:r>
            </a:p>
          </p:txBody>
        </p:sp>
        <p:sp>
          <p:nvSpPr>
            <p:cNvPr id="6" name="CuadroTexto 5"/>
            <p:cNvSpPr txBox="1"/>
            <p:nvPr/>
          </p:nvSpPr>
          <p:spPr>
            <a:xfrm>
              <a:off x="787791" y="3277770"/>
              <a:ext cx="1957587"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CONDUCCIÓN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GENTE</a:t>
              </a:r>
              <a:endParaRPr kumimoji="0" lang="es-CL" sz="18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sp>
          <p:nvSpPr>
            <p:cNvPr id="7" name="CuadroTexto 6"/>
            <p:cNvSpPr txBox="1"/>
            <p:nvPr/>
          </p:nvSpPr>
          <p:spPr>
            <a:xfrm>
              <a:off x="4808677" y="3331694"/>
              <a:ext cx="2408032"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OPERACIÓN 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SISTEMAS 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ENTRENAMIENTO</a:t>
              </a:r>
            </a:p>
          </p:txBody>
        </p:sp>
        <p:sp>
          <p:nvSpPr>
            <p:cNvPr id="8" name="CuadroTexto 7"/>
            <p:cNvSpPr txBox="1"/>
            <p:nvPr/>
          </p:nvSpPr>
          <p:spPr>
            <a:xfrm>
              <a:off x="9180973" y="3371544"/>
              <a:ext cx="1311576"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GESTIÓN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CARGO</a:t>
              </a:r>
            </a:p>
          </p:txBody>
        </p:sp>
        <p:sp>
          <p:nvSpPr>
            <p:cNvPr id="9" name="Flecha abajo 8"/>
            <p:cNvSpPr/>
            <p:nvPr/>
          </p:nvSpPr>
          <p:spPr>
            <a:xfrm>
              <a:off x="5753686" y="209608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echa circular 10"/>
            <p:cNvSpPr/>
            <p:nvPr/>
          </p:nvSpPr>
          <p:spPr>
            <a:xfrm>
              <a:off x="8576062" y="977710"/>
              <a:ext cx="1547446" cy="1758462"/>
            </a:xfrm>
            <a:prstGeom prst="circularArrow">
              <a:avLst>
                <a:gd name="adj1" fmla="val 12500"/>
                <a:gd name="adj2" fmla="val 3085780"/>
                <a:gd name="adj3" fmla="val 20457681"/>
                <a:gd name="adj4" fmla="val 12575694"/>
                <a:gd name="adj5" fmla="val 19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Imagen 11"/>
            <p:cNvPicPr>
              <a:picLocks noChangeAspect="1"/>
            </p:cNvPicPr>
            <p:nvPr/>
          </p:nvPicPr>
          <p:blipFill>
            <a:blip r:embed="rId3"/>
            <a:stretch>
              <a:fillRect/>
            </a:stretch>
          </p:blipFill>
          <p:spPr>
            <a:xfrm flipH="1">
              <a:off x="1561515" y="1190752"/>
              <a:ext cx="1236731" cy="969348"/>
            </a:xfrm>
            <a:prstGeom prst="rect">
              <a:avLst/>
            </a:prstGeom>
          </p:spPr>
        </p:pic>
        <p:sp>
          <p:nvSpPr>
            <p:cNvPr id="13" name="Flecha izquierda y derecha 12"/>
            <p:cNvSpPr/>
            <p:nvPr/>
          </p:nvSpPr>
          <p:spPr>
            <a:xfrm>
              <a:off x="1195754" y="5219114"/>
              <a:ext cx="10213144" cy="126609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TRABAJO EN EQUIPO</a:t>
              </a:r>
              <a:endPar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pic>
        <p:nvPicPr>
          <p:cNvPr id="2" name="Imagen 1"/>
          <p:cNvPicPr>
            <a:picLocks noChangeAspect="1"/>
          </p:cNvPicPr>
          <p:nvPr/>
        </p:nvPicPr>
        <p:blipFill>
          <a:blip r:embed="rId4"/>
          <a:stretch>
            <a:fillRect/>
          </a:stretch>
        </p:blipFill>
        <p:spPr>
          <a:xfrm>
            <a:off x="7580941" y="695313"/>
            <a:ext cx="4397804" cy="2416375"/>
          </a:xfrm>
          <a:prstGeom prst="rect">
            <a:avLst/>
          </a:prstGeom>
        </p:spPr>
      </p:pic>
      <p:pic>
        <p:nvPicPr>
          <p:cNvPr id="10" name="Imagen 9"/>
          <p:cNvPicPr>
            <a:picLocks noChangeAspect="1"/>
          </p:cNvPicPr>
          <p:nvPr/>
        </p:nvPicPr>
        <p:blipFill>
          <a:blip r:embed="rId5"/>
          <a:stretch>
            <a:fillRect/>
          </a:stretch>
        </p:blipFill>
        <p:spPr>
          <a:xfrm>
            <a:off x="350605" y="683244"/>
            <a:ext cx="4206882" cy="2366094"/>
          </a:xfrm>
          <a:prstGeom prst="rect">
            <a:avLst/>
          </a:prstGeom>
        </p:spPr>
      </p:pic>
    </p:spTree>
    <p:extLst>
      <p:ext uri="{BB962C8B-B14F-4D97-AF65-F5344CB8AC3E}">
        <p14:creationId xmlns:p14="http://schemas.microsoft.com/office/powerpoint/2010/main" val="21740387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107476" y="345454"/>
            <a:ext cx="3304464" cy="4163625"/>
          </a:xfrm>
          <a:prstGeom prst="rect">
            <a:avLst/>
          </a:prstGeom>
        </p:spPr>
      </p:pic>
      <p:pic>
        <p:nvPicPr>
          <p:cNvPr id="5" name="Imagen 4"/>
          <p:cNvPicPr>
            <a:picLocks noChangeAspect="1"/>
          </p:cNvPicPr>
          <p:nvPr/>
        </p:nvPicPr>
        <p:blipFill>
          <a:blip r:embed="rId3"/>
          <a:stretch>
            <a:fillRect/>
          </a:stretch>
        </p:blipFill>
        <p:spPr>
          <a:xfrm>
            <a:off x="8887963" y="456903"/>
            <a:ext cx="3035559" cy="4175006"/>
          </a:xfrm>
          <a:prstGeom prst="rect">
            <a:avLst/>
          </a:prstGeom>
        </p:spPr>
      </p:pic>
      <p:sp>
        <p:nvSpPr>
          <p:cNvPr id="6" name="Rectángulo 5"/>
          <p:cNvSpPr/>
          <p:nvPr/>
        </p:nvSpPr>
        <p:spPr>
          <a:xfrm>
            <a:off x="3562065" y="422332"/>
            <a:ext cx="4885899" cy="415498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grumete Bravo subió a la cofa del mástil de la Covadonga y con su fusil </a:t>
            </a:r>
            <a:r>
              <a:rPr kumimoji="0" lang="es-ES" sz="2400" b="0" i="0" u="none" strike="noStrike" kern="1200" cap="none" spc="0" normalizeH="0" baseline="0" noProof="0" dirty="0" err="1">
                <a:ln>
                  <a:noFill/>
                </a:ln>
                <a:solidFill>
                  <a:prstClr val="black"/>
                </a:solidFill>
                <a:effectLst/>
                <a:uLnTx/>
                <a:uFillTx/>
                <a:latin typeface="Calibri" panose="020F0502020204030204"/>
                <a:ea typeface="+mn-ea"/>
                <a:cs typeface="+mn-cs"/>
              </a:rPr>
              <a:t>comblain</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 logró contener a los artilleros de la Independencia, matando a 16 marinos peruanos, quedando el cañón de la proa inutilizado hasta la rendición del buque peruano. Al llegar a Valparaíso, fue premiado por su participación en el combate. En ese momento tenía solo 14 años.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7" name="Imagen 6"/>
          <p:cNvPicPr>
            <a:picLocks noChangeAspect="1"/>
          </p:cNvPicPr>
          <p:nvPr/>
        </p:nvPicPr>
        <p:blipFill>
          <a:blip r:embed="rId4"/>
          <a:stretch>
            <a:fillRect/>
          </a:stretch>
        </p:blipFill>
        <p:spPr>
          <a:xfrm>
            <a:off x="1020847" y="4996276"/>
            <a:ext cx="5715000" cy="1457325"/>
          </a:xfrm>
          <a:prstGeom prst="rect">
            <a:avLst/>
          </a:prstGeom>
        </p:spPr>
      </p:pic>
    </p:spTree>
    <p:extLst>
      <p:ext uri="{BB962C8B-B14F-4D97-AF65-F5344CB8AC3E}">
        <p14:creationId xmlns:p14="http://schemas.microsoft.com/office/powerpoint/2010/main" val="630247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sp>
        <p:nvSpPr>
          <p:cNvPr id="4" name="CuadroTexto 3"/>
          <p:cNvSpPr txBox="1"/>
          <p:nvPr/>
        </p:nvSpPr>
        <p:spPr>
          <a:xfrm>
            <a:off x="3193366" y="98468"/>
            <a:ext cx="5386411"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¿ES TRABAJO EN EQUIPO?</a:t>
            </a:r>
            <a:endParaRPr kumimoji="0" lang="es-CL" sz="32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nvGrpSpPr>
          <p:cNvPr id="3" name="Grupo 2"/>
          <p:cNvGrpSpPr/>
          <p:nvPr/>
        </p:nvGrpSpPr>
        <p:grpSpPr>
          <a:xfrm>
            <a:off x="1689899" y="2952887"/>
            <a:ext cx="8519982" cy="3114209"/>
            <a:chOff x="787791" y="977710"/>
            <a:chExt cx="10621107" cy="5507496"/>
          </a:xfrm>
        </p:grpSpPr>
        <p:sp>
          <p:nvSpPr>
            <p:cNvPr id="5" name="Rectángulo redondeado 4"/>
            <p:cNvSpPr/>
            <p:nvPr/>
          </p:nvSpPr>
          <p:spPr>
            <a:xfrm>
              <a:off x="4522019" y="998811"/>
              <a:ext cx="2855741" cy="85813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rPr>
                <a:t>MANDO</a:t>
              </a:r>
            </a:p>
          </p:txBody>
        </p:sp>
        <p:sp>
          <p:nvSpPr>
            <p:cNvPr id="6" name="CuadroTexto 5"/>
            <p:cNvSpPr txBox="1"/>
            <p:nvPr/>
          </p:nvSpPr>
          <p:spPr>
            <a:xfrm>
              <a:off x="787791" y="3277770"/>
              <a:ext cx="1957587"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CONDUCCIÓN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GENTE</a:t>
              </a:r>
              <a:endParaRPr kumimoji="0" lang="es-CL" sz="18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sp>
          <p:nvSpPr>
            <p:cNvPr id="7" name="CuadroTexto 6"/>
            <p:cNvSpPr txBox="1"/>
            <p:nvPr/>
          </p:nvSpPr>
          <p:spPr>
            <a:xfrm>
              <a:off x="4808677" y="3331694"/>
              <a:ext cx="2408032"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OPERACIÓN 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SISTEMAS 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ENTRENAMIENTO</a:t>
              </a:r>
            </a:p>
          </p:txBody>
        </p:sp>
        <p:sp>
          <p:nvSpPr>
            <p:cNvPr id="8" name="CuadroTexto 7"/>
            <p:cNvSpPr txBox="1"/>
            <p:nvPr/>
          </p:nvSpPr>
          <p:spPr>
            <a:xfrm>
              <a:off x="9180973" y="3371544"/>
              <a:ext cx="1311576"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GESTIÓN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CARGO</a:t>
              </a:r>
            </a:p>
          </p:txBody>
        </p:sp>
        <p:sp>
          <p:nvSpPr>
            <p:cNvPr id="9" name="Flecha abajo 8"/>
            <p:cNvSpPr/>
            <p:nvPr/>
          </p:nvSpPr>
          <p:spPr>
            <a:xfrm>
              <a:off x="5753686" y="209608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echa circular 10"/>
            <p:cNvSpPr/>
            <p:nvPr/>
          </p:nvSpPr>
          <p:spPr>
            <a:xfrm>
              <a:off x="8576062" y="977710"/>
              <a:ext cx="1547446" cy="1758462"/>
            </a:xfrm>
            <a:prstGeom prst="circularArrow">
              <a:avLst>
                <a:gd name="adj1" fmla="val 12500"/>
                <a:gd name="adj2" fmla="val 3085780"/>
                <a:gd name="adj3" fmla="val 20457681"/>
                <a:gd name="adj4" fmla="val 12575694"/>
                <a:gd name="adj5" fmla="val 19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Imagen 11"/>
            <p:cNvPicPr>
              <a:picLocks noChangeAspect="1"/>
            </p:cNvPicPr>
            <p:nvPr/>
          </p:nvPicPr>
          <p:blipFill>
            <a:blip r:embed="rId3"/>
            <a:stretch>
              <a:fillRect/>
            </a:stretch>
          </p:blipFill>
          <p:spPr>
            <a:xfrm flipH="1">
              <a:off x="1561515" y="1190752"/>
              <a:ext cx="1236731" cy="969348"/>
            </a:xfrm>
            <a:prstGeom prst="rect">
              <a:avLst/>
            </a:prstGeom>
          </p:spPr>
        </p:pic>
        <p:sp>
          <p:nvSpPr>
            <p:cNvPr id="13" name="Flecha izquierda y derecha 12"/>
            <p:cNvSpPr/>
            <p:nvPr/>
          </p:nvSpPr>
          <p:spPr>
            <a:xfrm>
              <a:off x="1195754" y="5219114"/>
              <a:ext cx="10213144" cy="126609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TRABAJO EN EQUIPO</a:t>
              </a:r>
              <a:endPar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pic>
        <p:nvPicPr>
          <p:cNvPr id="15" name="Imagen 14"/>
          <p:cNvPicPr>
            <a:picLocks noChangeAspect="1"/>
          </p:cNvPicPr>
          <p:nvPr/>
        </p:nvPicPr>
        <p:blipFill>
          <a:blip r:embed="rId4"/>
          <a:stretch>
            <a:fillRect/>
          </a:stretch>
        </p:blipFill>
        <p:spPr>
          <a:xfrm>
            <a:off x="733317" y="683243"/>
            <a:ext cx="3479326" cy="2162153"/>
          </a:xfrm>
          <a:prstGeom prst="rect">
            <a:avLst/>
          </a:prstGeom>
        </p:spPr>
      </p:pic>
      <p:pic>
        <p:nvPicPr>
          <p:cNvPr id="16" name="Imagen 15"/>
          <p:cNvPicPr>
            <a:picLocks noChangeAspect="1"/>
          </p:cNvPicPr>
          <p:nvPr/>
        </p:nvPicPr>
        <p:blipFill>
          <a:blip r:embed="rId5"/>
          <a:stretch>
            <a:fillRect/>
          </a:stretch>
        </p:blipFill>
        <p:spPr>
          <a:xfrm>
            <a:off x="8430252" y="634413"/>
            <a:ext cx="3091293" cy="2215969"/>
          </a:xfrm>
          <a:prstGeom prst="rect">
            <a:avLst/>
          </a:prstGeom>
        </p:spPr>
      </p:pic>
      <p:sp>
        <p:nvSpPr>
          <p:cNvPr id="2" name="CuadroTexto 1"/>
          <p:cNvSpPr txBox="1"/>
          <p:nvPr/>
        </p:nvSpPr>
        <p:spPr>
          <a:xfrm>
            <a:off x="8869280" y="2904701"/>
            <a:ext cx="2213235"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Chris </a:t>
            </a:r>
            <a:r>
              <a:rPr kumimoji="0" lang="es-ES"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Kyle</a:t>
            </a:r>
            <a:r>
              <a:rPr kumimoji="0" lang="es-E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 – </a:t>
            </a:r>
            <a:r>
              <a:rPr kumimoji="0" lang="es-ES"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Navy</a:t>
            </a:r>
            <a:r>
              <a:rPr kumimoji="0" lang="es-ES" sz="18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ES" sz="1800" b="0" i="0" u="none" strike="noStrike" kern="1200" cap="none" spc="0" normalizeH="0" baseline="0" noProof="0" dirty="0" err="1" smtClean="0">
                <a:ln>
                  <a:noFill/>
                </a:ln>
                <a:solidFill>
                  <a:prstClr val="black"/>
                </a:solidFill>
                <a:effectLst/>
                <a:uLnTx/>
                <a:uFillTx/>
                <a:latin typeface="Calibri" panose="020F0502020204030204"/>
                <a:ea typeface="+mn-ea"/>
                <a:cs typeface="+mn-cs"/>
              </a:rPr>
              <a:t>Seal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24292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sp>
        <p:nvSpPr>
          <p:cNvPr id="4" name="CuadroTexto 3"/>
          <p:cNvSpPr txBox="1"/>
          <p:nvPr/>
        </p:nvSpPr>
        <p:spPr>
          <a:xfrm>
            <a:off x="3193366" y="16580"/>
            <a:ext cx="551304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32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EL TRABAJO EN EQUIPO</a:t>
            </a:r>
            <a:endParaRPr kumimoji="0" lang="es-CL" sz="32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nvGrpSpPr>
          <p:cNvPr id="3" name="Grupo 2"/>
          <p:cNvGrpSpPr/>
          <p:nvPr/>
        </p:nvGrpSpPr>
        <p:grpSpPr>
          <a:xfrm>
            <a:off x="1852318" y="3316002"/>
            <a:ext cx="8519982" cy="3371400"/>
            <a:chOff x="787791" y="977710"/>
            <a:chExt cx="10621107" cy="5507496"/>
          </a:xfrm>
        </p:grpSpPr>
        <p:sp>
          <p:nvSpPr>
            <p:cNvPr id="5" name="Rectángulo redondeado 4"/>
            <p:cNvSpPr/>
            <p:nvPr/>
          </p:nvSpPr>
          <p:spPr>
            <a:xfrm>
              <a:off x="4522019" y="998811"/>
              <a:ext cx="2855741" cy="85813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rPr>
                <a:t>MANDO</a:t>
              </a:r>
            </a:p>
          </p:txBody>
        </p:sp>
        <p:sp>
          <p:nvSpPr>
            <p:cNvPr id="6" name="CuadroTexto 5"/>
            <p:cNvSpPr txBox="1"/>
            <p:nvPr/>
          </p:nvSpPr>
          <p:spPr>
            <a:xfrm>
              <a:off x="787791" y="3277770"/>
              <a:ext cx="1957587"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CONDUCCIÓN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GENTE</a:t>
              </a:r>
              <a:endParaRPr kumimoji="0" lang="es-CL" sz="18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sp>
          <p:nvSpPr>
            <p:cNvPr id="7" name="CuadroTexto 6"/>
            <p:cNvSpPr txBox="1"/>
            <p:nvPr/>
          </p:nvSpPr>
          <p:spPr>
            <a:xfrm>
              <a:off x="4808677" y="3331694"/>
              <a:ext cx="2408032"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OPERACIÓN 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SISTEMAS 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ENTRENAMIENTO</a:t>
              </a:r>
            </a:p>
          </p:txBody>
        </p:sp>
        <p:sp>
          <p:nvSpPr>
            <p:cNvPr id="8" name="CuadroTexto 7"/>
            <p:cNvSpPr txBox="1"/>
            <p:nvPr/>
          </p:nvSpPr>
          <p:spPr>
            <a:xfrm>
              <a:off x="9180973" y="3371544"/>
              <a:ext cx="1311576"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GESTIÓN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CARGO</a:t>
              </a:r>
            </a:p>
          </p:txBody>
        </p:sp>
        <p:sp>
          <p:nvSpPr>
            <p:cNvPr id="9" name="Flecha abajo 8"/>
            <p:cNvSpPr/>
            <p:nvPr/>
          </p:nvSpPr>
          <p:spPr>
            <a:xfrm>
              <a:off x="5753686" y="209608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echa circular 10"/>
            <p:cNvSpPr/>
            <p:nvPr/>
          </p:nvSpPr>
          <p:spPr>
            <a:xfrm>
              <a:off x="8576062" y="977710"/>
              <a:ext cx="1547446" cy="1758462"/>
            </a:xfrm>
            <a:prstGeom prst="circularArrow">
              <a:avLst>
                <a:gd name="adj1" fmla="val 12500"/>
                <a:gd name="adj2" fmla="val 3085780"/>
                <a:gd name="adj3" fmla="val 20457681"/>
                <a:gd name="adj4" fmla="val 12575694"/>
                <a:gd name="adj5" fmla="val 19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Imagen 11"/>
            <p:cNvPicPr>
              <a:picLocks noChangeAspect="1"/>
            </p:cNvPicPr>
            <p:nvPr/>
          </p:nvPicPr>
          <p:blipFill>
            <a:blip r:embed="rId3"/>
            <a:stretch>
              <a:fillRect/>
            </a:stretch>
          </p:blipFill>
          <p:spPr>
            <a:xfrm flipH="1">
              <a:off x="1561515" y="1190752"/>
              <a:ext cx="1236731" cy="969348"/>
            </a:xfrm>
            <a:prstGeom prst="rect">
              <a:avLst/>
            </a:prstGeom>
          </p:spPr>
        </p:pic>
        <p:sp>
          <p:nvSpPr>
            <p:cNvPr id="13" name="Flecha izquierda y derecha 12"/>
            <p:cNvSpPr/>
            <p:nvPr/>
          </p:nvSpPr>
          <p:spPr>
            <a:xfrm>
              <a:off x="1195754" y="5219114"/>
              <a:ext cx="10213144" cy="126609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TRABAJO EN EQUIPO</a:t>
              </a:r>
              <a:endPar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pic>
        <p:nvPicPr>
          <p:cNvPr id="2" name="Imagen 1"/>
          <p:cNvPicPr>
            <a:picLocks noChangeAspect="1"/>
          </p:cNvPicPr>
          <p:nvPr/>
        </p:nvPicPr>
        <p:blipFill>
          <a:blip r:embed="rId4"/>
          <a:stretch>
            <a:fillRect/>
          </a:stretch>
        </p:blipFill>
        <p:spPr>
          <a:xfrm>
            <a:off x="439393" y="853733"/>
            <a:ext cx="3450220" cy="2092756"/>
          </a:xfrm>
          <a:prstGeom prst="rect">
            <a:avLst/>
          </a:prstGeom>
        </p:spPr>
      </p:pic>
      <p:pic>
        <p:nvPicPr>
          <p:cNvPr id="10" name="Imagen 9"/>
          <p:cNvPicPr>
            <a:picLocks noChangeAspect="1"/>
          </p:cNvPicPr>
          <p:nvPr/>
        </p:nvPicPr>
        <p:blipFill>
          <a:blip r:embed="rId5"/>
          <a:stretch>
            <a:fillRect/>
          </a:stretch>
        </p:blipFill>
        <p:spPr>
          <a:xfrm>
            <a:off x="8424007" y="837554"/>
            <a:ext cx="2982579" cy="1984771"/>
          </a:xfrm>
          <a:prstGeom prst="rect">
            <a:avLst/>
          </a:prstGeom>
        </p:spPr>
      </p:pic>
      <p:pic>
        <p:nvPicPr>
          <p:cNvPr id="15" name="Imagen 14"/>
          <p:cNvPicPr>
            <a:picLocks noChangeAspect="1"/>
          </p:cNvPicPr>
          <p:nvPr/>
        </p:nvPicPr>
        <p:blipFill>
          <a:blip r:embed="rId6"/>
          <a:stretch>
            <a:fillRect/>
          </a:stretch>
        </p:blipFill>
        <p:spPr>
          <a:xfrm>
            <a:off x="4012442" y="616655"/>
            <a:ext cx="3766782" cy="2446969"/>
          </a:xfrm>
          <a:prstGeom prst="rect">
            <a:avLst/>
          </a:prstGeom>
        </p:spPr>
      </p:pic>
    </p:spTree>
    <p:extLst>
      <p:ext uri="{BB962C8B-B14F-4D97-AF65-F5344CB8AC3E}">
        <p14:creationId xmlns:p14="http://schemas.microsoft.com/office/powerpoint/2010/main" val="35260677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5000"/>
            <a:lum/>
          </a:blip>
          <a:srcRect/>
          <a:stretch>
            <a:fillRect t="-16000" b="-16000"/>
          </a:stretch>
        </a:blipFill>
        <a:effectLst/>
      </p:bgPr>
    </p:bg>
    <p:spTree>
      <p:nvGrpSpPr>
        <p:cNvPr id="1" name=""/>
        <p:cNvGrpSpPr/>
        <p:nvPr/>
      </p:nvGrpSpPr>
      <p:grpSpPr>
        <a:xfrm>
          <a:off x="0" y="0"/>
          <a:ext cx="0" cy="0"/>
          <a:chOff x="0" y="0"/>
          <a:chExt cx="0" cy="0"/>
        </a:xfrm>
      </p:grpSpPr>
      <p:grpSp>
        <p:nvGrpSpPr>
          <p:cNvPr id="3" name="Grupo 2"/>
          <p:cNvGrpSpPr/>
          <p:nvPr/>
        </p:nvGrpSpPr>
        <p:grpSpPr>
          <a:xfrm>
            <a:off x="1852318" y="3303153"/>
            <a:ext cx="8519982" cy="3114209"/>
            <a:chOff x="787791" y="977710"/>
            <a:chExt cx="10621107" cy="5507496"/>
          </a:xfrm>
        </p:grpSpPr>
        <p:sp>
          <p:nvSpPr>
            <p:cNvPr id="5" name="Rectángulo redondeado 4"/>
            <p:cNvSpPr/>
            <p:nvPr/>
          </p:nvSpPr>
          <p:spPr>
            <a:xfrm>
              <a:off x="4522019" y="998811"/>
              <a:ext cx="2855741" cy="858130"/>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rPr>
                <a:t>MANDO</a:t>
              </a:r>
            </a:p>
          </p:txBody>
        </p:sp>
        <p:sp>
          <p:nvSpPr>
            <p:cNvPr id="6" name="CuadroTexto 5"/>
            <p:cNvSpPr txBox="1"/>
            <p:nvPr/>
          </p:nvSpPr>
          <p:spPr>
            <a:xfrm>
              <a:off x="787791" y="3277770"/>
              <a:ext cx="1957587"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CONDUCCIÓN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GENTE</a:t>
              </a:r>
              <a:endParaRPr kumimoji="0" lang="es-CL" sz="18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sp>
          <p:nvSpPr>
            <p:cNvPr id="7" name="CuadroTexto 6"/>
            <p:cNvSpPr txBox="1"/>
            <p:nvPr/>
          </p:nvSpPr>
          <p:spPr>
            <a:xfrm>
              <a:off x="4808677" y="3331694"/>
              <a:ext cx="2408032"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OPERACIÓN 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SISTEMAS 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ENTRENAMIENTO</a:t>
              </a:r>
            </a:p>
          </p:txBody>
        </p:sp>
        <p:sp>
          <p:nvSpPr>
            <p:cNvPr id="8" name="CuadroTexto 7"/>
            <p:cNvSpPr txBox="1"/>
            <p:nvPr/>
          </p:nvSpPr>
          <p:spPr>
            <a:xfrm>
              <a:off x="9180973" y="3371544"/>
              <a:ext cx="1311576"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GESTIÓN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DEL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8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CARGO</a:t>
              </a:r>
            </a:p>
          </p:txBody>
        </p:sp>
        <p:sp>
          <p:nvSpPr>
            <p:cNvPr id="9" name="Flecha abajo 8"/>
            <p:cNvSpPr/>
            <p:nvPr/>
          </p:nvSpPr>
          <p:spPr>
            <a:xfrm>
              <a:off x="5753686" y="209608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echa circular 10"/>
            <p:cNvSpPr/>
            <p:nvPr/>
          </p:nvSpPr>
          <p:spPr>
            <a:xfrm>
              <a:off x="8576062" y="977710"/>
              <a:ext cx="1547446" cy="1758462"/>
            </a:xfrm>
            <a:prstGeom prst="circularArrow">
              <a:avLst>
                <a:gd name="adj1" fmla="val 12500"/>
                <a:gd name="adj2" fmla="val 3085780"/>
                <a:gd name="adj3" fmla="val 20457681"/>
                <a:gd name="adj4" fmla="val 12575694"/>
                <a:gd name="adj5" fmla="val 19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2" name="Imagen 11"/>
            <p:cNvPicPr>
              <a:picLocks noChangeAspect="1"/>
            </p:cNvPicPr>
            <p:nvPr/>
          </p:nvPicPr>
          <p:blipFill>
            <a:blip r:embed="rId3"/>
            <a:stretch>
              <a:fillRect/>
            </a:stretch>
          </p:blipFill>
          <p:spPr>
            <a:xfrm flipH="1">
              <a:off x="1561515" y="1190752"/>
              <a:ext cx="1236731" cy="969348"/>
            </a:xfrm>
            <a:prstGeom prst="rect">
              <a:avLst/>
            </a:prstGeom>
          </p:spPr>
        </p:pic>
        <p:sp>
          <p:nvSpPr>
            <p:cNvPr id="13" name="Flecha izquierda y derecha 12"/>
            <p:cNvSpPr/>
            <p:nvPr/>
          </p:nvSpPr>
          <p:spPr>
            <a:xfrm>
              <a:off x="1195754" y="5219114"/>
              <a:ext cx="10213144" cy="126609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2000" b="0" i="0" u="none" strike="noStrike" kern="1200" cap="none" spc="0" normalizeH="0" baseline="0" noProof="0" dirty="0" smtClean="0">
                  <a:ln>
                    <a:noFill/>
                  </a:ln>
                  <a:solidFill>
                    <a:prstClr val="black"/>
                  </a:solidFill>
                  <a:effectLst/>
                  <a:uLnTx/>
                  <a:uFillTx/>
                  <a:latin typeface="Yu Mincho Demibold" panose="02020600000000000000" pitchFamily="18" charset="-128"/>
                  <a:ea typeface="Yu Mincho Demibold" panose="02020600000000000000" pitchFamily="18" charset="-128"/>
                  <a:cs typeface="+mn-cs"/>
                </a:rPr>
                <a:t>TRABAJO EN EQUIPO</a:t>
              </a:r>
              <a:endParaRPr kumimoji="0" lang="es-CL" sz="2000" b="0" i="0" u="none" strike="noStrike" kern="1200" cap="none" spc="0" normalizeH="0" baseline="0" noProof="0" dirty="0">
                <a:ln>
                  <a:noFill/>
                </a:ln>
                <a:solidFill>
                  <a:prstClr val="black"/>
                </a:solidFill>
                <a:effectLst/>
                <a:uLnTx/>
                <a:uFillTx/>
                <a:latin typeface="Yu Mincho Demibold" panose="02020600000000000000" pitchFamily="18" charset="-128"/>
                <a:ea typeface="Yu Mincho Demibold" panose="02020600000000000000" pitchFamily="18" charset="-128"/>
                <a:cs typeface="+mn-cs"/>
              </a:endParaRPr>
            </a:p>
          </p:txBody>
        </p:sp>
      </p:grpSp>
      <p:pic>
        <p:nvPicPr>
          <p:cNvPr id="15" name="Imagen 14"/>
          <p:cNvPicPr>
            <a:picLocks noChangeAspect="1"/>
          </p:cNvPicPr>
          <p:nvPr/>
        </p:nvPicPr>
        <p:blipFill>
          <a:blip r:embed="rId4"/>
          <a:stretch>
            <a:fillRect/>
          </a:stretch>
        </p:blipFill>
        <p:spPr>
          <a:xfrm>
            <a:off x="120037" y="235903"/>
            <a:ext cx="3755926" cy="2831390"/>
          </a:xfrm>
          <a:prstGeom prst="rect">
            <a:avLst/>
          </a:prstGeom>
          <a:ln w="28575">
            <a:solidFill>
              <a:schemeClr val="tx1"/>
            </a:solidFill>
          </a:ln>
        </p:spPr>
      </p:pic>
      <p:pic>
        <p:nvPicPr>
          <p:cNvPr id="16" name="Imagen 15"/>
          <p:cNvPicPr>
            <a:picLocks noChangeAspect="1"/>
          </p:cNvPicPr>
          <p:nvPr/>
        </p:nvPicPr>
        <p:blipFill>
          <a:blip r:embed="rId5"/>
          <a:stretch>
            <a:fillRect/>
          </a:stretch>
        </p:blipFill>
        <p:spPr>
          <a:xfrm>
            <a:off x="3952878" y="234453"/>
            <a:ext cx="3725839" cy="2832840"/>
          </a:xfrm>
          <a:prstGeom prst="rect">
            <a:avLst/>
          </a:prstGeom>
          <a:ln w="28575">
            <a:solidFill>
              <a:schemeClr val="tx1"/>
            </a:solidFill>
          </a:ln>
        </p:spPr>
      </p:pic>
      <p:pic>
        <p:nvPicPr>
          <p:cNvPr id="2" name="Imagen 1"/>
          <p:cNvPicPr>
            <a:picLocks noChangeAspect="1"/>
          </p:cNvPicPr>
          <p:nvPr/>
        </p:nvPicPr>
        <p:blipFill>
          <a:blip r:embed="rId6"/>
          <a:stretch>
            <a:fillRect/>
          </a:stretch>
        </p:blipFill>
        <p:spPr>
          <a:xfrm>
            <a:off x="7755632" y="234453"/>
            <a:ext cx="4277032" cy="2832840"/>
          </a:xfrm>
          <a:prstGeom prst="rect">
            <a:avLst/>
          </a:prstGeom>
          <a:ln w="28575">
            <a:solidFill>
              <a:schemeClr val="tx1"/>
            </a:solidFill>
          </a:ln>
        </p:spPr>
      </p:pic>
    </p:spTree>
    <p:extLst>
      <p:ext uri="{BB962C8B-B14F-4D97-AF65-F5344CB8AC3E}">
        <p14:creationId xmlns:p14="http://schemas.microsoft.com/office/powerpoint/2010/main" val="1961573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1150376"/>
            <a:ext cx="10515600" cy="664356"/>
          </a:xfrm>
        </p:spPr>
        <p:txBody>
          <a:bodyPr/>
          <a:lstStyle/>
          <a:p>
            <a:r>
              <a:rPr lang="es-CL" dirty="0" smtClean="0"/>
              <a:t>Visión, hacia donde quiero ir.</a:t>
            </a:r>
          </a:p>
          <a:p>
            <a:endParaRPr lang="es-CL" dirty="0"/>
          </a:p>
          <a:p>
            <a:pPr marL="0" indent="0">
              <a:buNone/>
            </a:pPr>
            <a:endParaRPr lang="es-CL" dirty="0"/>
          </a:p>
          <a:p>
            <a:pPr marL="0" indent="0">
              <a:buNone/>
            </a:pPr>
            <a:endParaRPr lang="es-CL" dirty="0" smtClean="0"/>
          </a:p>
          <a:p>
            <a:endParaRPr lang="es-CL" dirty="0"/>
          </a:p>
        </p:txBody>
      </p:sp>
    </p:spTree>
    <p:extLst>
      <p:ext uri="{BB962C8B-B14F-4D97-AF65-F5344CB8AC3E}">
        <p14:creationId xmlns:p14="http://schemas.microsoft.com/office/powerpoint/2010/main" val="27599782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933735" y="886265"/>
            <a:ext cx="10515600" cy="314738"/>
          </a:xfrm>
        </p:spPr>
        <p:txBody>
          <a:bodyPr>
            <a:normAutofit fontScale="25000" lnSpcReduction="20000"/>
          </a:bodyPr>
          <a:lstStyle/>
          <a:p>
            <a:r>
              <a:rPr lang="es-CL" sz="16000" dirty="0" smtClean="0"/>
              <a:t>Visión, hacia donde quiero ir.</a:t>
            </a:r>
          </a:p>
          <a:p>
            <a:endParaRPr lang="es-CL" dirty="0"/>
          </a:p>
          <a:p>
            <a:pPr marL="0" indent="0">
              <a:buNone/>
            </a:pPr>
            <a:endParaRPr lang="es-CL" dirty="0"/>
          </a:p>
          <a:p>
            <a:endParaRPr lang="es-CL" sz="12800" dirty="0"/>
          </a:p>
        </p:txBody>
      </p:sp>
      <p:sp>
        <p:nvSpPr>
          <p:cNvPr id="5" name="CuadroTexto 4"/>
          <p:cNvSpPr txBox="1"/>
          <p:nvPr/>
        </p:nvSpPr>
        <p:spPr>
          <a:xfrm>
            <a:off x="1452350" y="1659988"/>
            <a:ext cx="6422408" cy="3600986"/>
          </a:xfrm>
          <a:prstGeom prst="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rPr>
              <a:t>La visión </a:t>
            </a:r>
            <a:r>
              <a:rPr kumimoji="0" lang="es-ES" sz="3600" b="1" i="0" u="none" strike="noStrike" kern="1200" cap="none" spc="0" normalizeH="0" baseline="0" noProof="0" dirty="0" smtClean="0">
                <a:ln>
                  <a:noFill/>
                </a:ln>
                <a:solidFill>
                  <a:srgbClr val="5B9BD5"/>
                </a:solidFill>
                <a:effectLst/>
                <a:uLnTx/>
                <a:uFillTx/>
                <a:latin typeface="Calibri" panose="020F0502020204030204"/>
                <a:ea typeface="+mn-ea"/>
                <a:cs typeface="+mn-cs"/>
              </a:rPr>
              <a:t>de un líder</a:t>
            </a:r>
            <a:endPar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Orientar hacia donde se quiere ir.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Cómo lograr los objetivos.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Que se entienda el porqué se hacen las cosas.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Ser creativo, que no se sienta que está copiando a otra persona.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Explicar bien su visión.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Además se deben plantear objetivos.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p:txBody>
      </p:sp>
      <p:sp>
        <p:nvSpPr>
          <p:cNvPr id="7" name="Rectángulo 6"/>
          <p:cNvSpPr/>
          <p:nvPr/>
        </p:nvSpPr>
        <p:spPr>
          <a:xfrm>
            <a:off x="8286467" y="2523996"/>
            <a:ext cx="3504486" cy="830997"/>
          </a:xfrm>
          <a:prstGeom prst="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4800" b="1" i="0" u="none" strike="noStrike" kern="1200" cap="none" spc="0" normalizeH="0" baseline="0" noProof="0" dirty="0">
                <a:ln>
                  <a:noFill/>
                </a:ln>
                <a:solidFill>
                  <a:srgbClr val="5B9BD5"/>
                </a:solidFill>
                <a:effectLst/>
                <a:uLnTx/>
                <a:uFillTx/>
                <a:latin typeface="Calibri" panose="020F0502020204030204"/>
                <a:ea typeface="+mn-ea"/>
                <a:cs typeface="+mn-cs"/>
              </a:rPr>
              <a:t>SOMOS UNO</a:t>
            </a:r>
            <a:endParaRPr kumimoji="0" lang="en-US" sz="4800" b="1" i="0" u="none" strike="noStrike" kern="1200" cap="none" spc="0" normalizeH="0" baseline="0" noProof="0" dirty="0">
              <a:ln>
                <a:noFill/>
              </a:ln>
              <a:solidFill>
                <a:srgbClr val="5B9BD5"/>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7254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933735" y="886265"/>
            <a:ext cx="10515600" cy="314738"/>
          </a:xfrm>
        </p:spPr>
        <p:txBody>
          <a:bodyPr>
            <a:normAutofit fontScale="25000" lnSpcReduction="20000"/>
          </a:bodyPr>
          <a:lstStyle/>
          <a:p>
            <a:r>
              <a:rPr lang="es-CL" sz="16000" dirty="0" smtClean="0"/>
              <a:t>Visión, hacia donde quiero ir.</a:t>
            </a:r>
          </a:p>
          <a:p>
            <a:endParaRPr lang="es-CL" dirty="0"/>
          </a:p>
          <a:p>
            <a:pPr marL="0" indent="0">
              <a:buNone/>
            </a:pPr>
            <a:endParaRPr lang="es-CL" dirty="0"/>
          </a:p>
          <a:p>
            <a:endParaRPr lang="es-CL" sz="12800" dirty="0"/>
          </a:p>
        </p:txBody>
      </p:sp>
      <p:sp>
        <p:nvSpPr>
          <p:cNvPr id="5" name="CuadroTexto 4"/>
          <p:cNvSpPr txBox="1"/>
          <p:nvPr/>
        </p:nvSpPr>
        <p:spPr>
          <a:xfrm>
            <a:off x="933735" y="1842447"/>
            <a:ext cx="6422408" cy="3170099"/>
          </a:xfrm>
          <a:prstGeom prst="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dirty="0">
                <a:ln>
                  <a:noFill/>
                </a:ln>
                <a:solidFill>
                  <a:srgbClr val="5B9BD5"/>
                </a:solidFill>
                <a:effectLst/>
                <a:uLnTx/>
                <a:uFillTx/>
                <a:latin typeface="Calibri" panose="020F0502020204030204"/>
                <a:ea typeface="+mn-ea"/>
                <a:cs typeface="+mn-cs"/>
              </a:rPr>
              <a:t>Bernardo O´Higgins y el Mar de Chile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El Padre de la Patria concibió claramente los aspectos de </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intereses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Marítimos de Chile, emprendiendo acciones para consolidar una Marina de Guerra, Marina Mercante, pesca, puertos y una concepción </a:t>
            </a:r>
            <a:r>
              <a:rPr kumimoji="0" lang="es-ES" sz="2400" b="0" i="0" u="none" strike="noStrike" kern="1200" cap="none" spc="0" normalizeH="0" baseline="0" noProof="0" dirty="0" err="1">
                <a:ln>
                  <a:noFill/>
                </a:ln>
                <a:solidFill>
                  <a:prstClr val="black"/>
                </a:solidFill>
                <a:effectLst/>
                <a:uLnTx/>
                <a:uFillTx/>
                <a:latin typeface="Calibri" panose="020F0502020204030204"/>
                <a:ea typeface="+mn-ea"/>
                <a:cs typeface="+mn-cs"/>
              </a:rPr>
              <a:t>oceanopolítica</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 que lo </a:t>
            </a:r>
            <a:r>
              <a:rPr kumimoji="0" lang="es-E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guió</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en su pensamiento durante sus 64 años de vida</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8360391" y="1842447"/>
            <a:ext cx="3048000" cy="317009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04058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345799" y="2088107"/>
            <a:ext cx="6686550" cy="32004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933735" y="886265"/>
            <a:ext cx="10515600" cy="314738"/>
          </a:xfrm>
        </p:spPr>
        <p:txBody>
          <a:bodyPr>
            <a:normAutofit fontScale="25000" lnSpcReduction="20000"/>
          </a:bodyPr>
          <a:lstStyle/>
          <a:p>
            <a:r>
              <a:rPr lang="es-CL" sz="16000" dirty="0" smtClean="0"/>
              <a:t>Visión, hacia donde quiero ir.</a:t>
            </a:r>
          </a:p>
          <a:p>
            <a:endParaRPr lang="es-CL" dirty="0"/>
          </a:p>
          <a:p>
            <a:pPr marL="0" indent="0">
              <a:buNone/>
            </a:pPr>
            <a:endParaRPr lang="es-CL" dirty="0"/>
          </a:p>
          <a:p>
            <a:endParaRPr lang="es-CL" sz="12800" dirty="0"/>
          </a:p>
        </p:txBody>
      </p:sp>
      <p:sp>
        <p:nvSpPr>
          <p:cNvPr id="5" name="CuadroTexto 4"/>
          <p:cNvSpPr txBox="1"/>
          <p:nvPr/>
        </p:nvSpPr>
        <p:spPr>
          <a:xfrm>
            <a:off x="933735" y="1842447"/>
            <a:ext cx="6422408" cy="3785652"/>
          </a:xfrm>
          <a:prstGeom prst="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rPr>
              <a:t>La visión que tenía Steve </a:t>
            </a:r>
            <a:r>
              <a:rPr kumimoji="0" lang="es-ES" sz="3600" b="1" i="0" u="none" strike="noStrike" kern="1200" cap="none" spc="0" normalizeH="0" baseline="0" noProof="0" dirty="0" smtClean="0">
                <a:ln>
                  <a:noFill/>
                </a:ln>
                <a:solidFill>
                  <a:srgbClr val="5B9BD5"/>
                </a:solidFill>
                <a:effectLst/>
                <a:uLnTx/>
                <a:uFillTx/>
                <a:latin typeface="Calibri" panose="020F0502020204030204"/>
                <a:ea typeface="+mn-ea"/>
                <a:cs typeface="+mn-cs"/>
              </a:rPr>
              <a:t>Jobs</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3600" b="1" noProof="0" dirty="0" smtClean="0">
                <a:latin typeface="Calibri" panose="020F0502020204030204"/>
              </a:rPr>
              <a:t>E</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ra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poder hacer que todos tuviéramos en nuestras manos un libro que pudiéramos transportar a cualquier parte del mundo sin ningún tipo de problema, que tuviera cualquier tipo de información dentro de él y aprendiéramos a usarlo en menos de 20 </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minutos. Esto </a:t>
            </a: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fue una de las cosas que dijo Steve Jobs en uno de sus eventos en el año 1983.</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3"/>
          <a:stretch>
            <a:fillRect/>
          </a:stretch>
        </p:blipFill>
        <p:spPr>
          <a:xfrm>
            <a:off x="838200" y="1842447"/>
            <a:ext cx="6519901" cy="3924981"/>
          </a:xfrm>
          <a:prstGeom prst="rect">
            <a:avLst/>
          </a:prstGeom>
        </p:spPr>
      </p:pic>
      <p:pic>
        <p:nvPicPr>
          <p:cNvPr id="7" name="Imagen 6"/>
          <p:cNvPicPr>
            <a:picLocks noChangeAspect="1"/>
          </p:cNvPicPr>
          <p:nvPr/>
        </p:nvPicPr>
        <p:blipFill>
          <a:blip r:embed="rId4"/>
          <a:stretch>
            <a:fillRect/>
          </a:stretch>
        </p:blipFill>
        <p:spPr>
          <a:xfrm>
            <a:off x="7356143" y="2423885"/>
            <a:ext cx="4844638" cy="2563883"/>
          </a:xfrm>
          <a:prstGeom prst="rect">
            <a:avLst/>
          </a:prstGeom>
        </p:spPr>
      </p:pic>
    </p:spTree>
    <p:extLst>
      <p:ext uri="{BB962C8B-B14F-4D97-AF65-F5344CB8AC3E}">
        <p14:creationId xmlns:p14="http://schemas.microsoft.com/office/powerpoint/2010/main" val="3569671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933735" y="886265"/>
            <a:ext cx="10515600" cy="314738"/>
          </a:xfrm>
        </p:spPr>
        <p:txBody>
          <a:bodyPr>
            <a:normAutofit fontScale="25000" lnSpcReduction="20000"/>
          </a:bodyPr>
          <a:lstStyle/>
          <a:p>
            <a:r>
              <a:rPr lang="es-CL" sz="16000" dirty="0" smtClean="0"/>
              <a:t>Visión, hacia donde quiero ir.</a:t>
            </a:r>
          </a:p>
          <a:p>
            <a:endParaRPr lang="es-CL" dirty="0"/>
          </a:p>
          <a:p>
            <a:pPr marL="0" indent="0">
              <a:buNone/>
            </a:pPr>
            <a:endParaRPr lang="es-CL" dirty="0"/>
          </a:p>
          <a:p>
            <a:endParaRPr lang="es-CL" sz="12800" dirty="0"/>
          </a:p>
        </p:txBody>
      </p:sp>
      <p:sp>
        <p:nvSpPr>
          <p:cNvPr id="5" name="CuadroTexto 4"/>
          <p:cNvSpPr txBox="1"/>
          <p:nvPr/>
        </p:nvSpPr>
        <p:spPr>
          <a:xfrm>
            <a:off x="606183" y="1842447"/>
            <a:ext cx="6422408" cy="4708981"/>
          </a:xfrm>
          <a:prstGeom prst="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rPr>
              <a:t>La </a:t>
            </a:r>
            <a:r>
              <a:rPr kumimoji="0" lang="es-ES" sz="3600" b="1" i="0" u="none" strike="noStrike" kern="1200" cap="none" spc="0" normalizeH="0" baseline="0" noProof="0" dirty="0" smtClean="0">
                <a:ln>
                  <a:noFill/>
                </a:ln>
                <a:solidFill>
                  <a:srgbClr val="5B9BD5"/>
                </a:solidFill>
                <a:effectLst/>
                <a:uLnTx/>
                <a:uFillTx/>
                <a:latin typeface="Calibri" panose="020F0502020204030204"/>
                <a:ea typeface="+mn-ea"/>
                <a:cs typeface="+mn-cs"/>
              </a:rPr>
              <a:t>visión de Policarpo Toro</a:t>
            </a:r>
            <a:endPar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Este distinguido Oficial de la Armada visitó en varias oportunidades Isla de Pascua y pudo constatar la falta de condiciones mínimas de vida de los isleños, ya que habían sido esclavizados por los peruanos. Pero también, se dio cuenta de la importancia para el país el anexar estos territorios.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Una vez que logró convencer al poder político chileno le “compro” la isla al rey </a:t>
            </a:r>
            <a:r>
              <a:rPr kumimoji="0" lang="es-E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Atamu</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r>
              <a:rPr kumimoji="0" lang="es-E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Tekena</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sellando esto en un documento en español y rapa </a:t>
            </a:r>
            <a:r>
              <a:rPr kumimoji="0" lang="es-E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nui</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  </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7356143" y="1842447"/>
            <a:ext cx="3780430" cy="472553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250753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933735" y="886265"/>
            <a:ext cx="10515600" cy="314738"/>
          </a:xfrm>
        </p:spPr>
        <p:txBody>
          <a:bodyPr>
            <a:normAutofit fontScale="25000" lnSpcReduction="20000"/>
          </a:bodyPr>
          <a:lstStyle/>
          <a:p>
            <a:r>
              <a:rPr lang="es-CL" sz="16000" dirty="0" smtClean="0"/>
              <a:t>Visión, hacia donde quiero ir.</a:t>
            </a:r>
          </a:p>
          <a:p>
            <a:endParaRPr lang="es-CL" dirty="0"/>
          </a:p>
          <a:p>
            <a:pPr marL="0" indent="0">
              <a:buNone/>
            </a:pPr>
            <a:endParaRPr lang="es-CL" dirty="0"/>
          </a:p>
          <a:p>
            <a:endParaRPr lang="es-CL" sz="12800" dirty="0"/>
          </a:p>
        </p:txBody>
      </p:sp>
      <p:sp>
        <p:nvSpPr>
          <p:cNvPr id="5" name="CuadroTexto 4"/>
          <p:cNvSpPr txBox="1"/>
          <p:nvPr/>
        </p:nvSpPr>
        <p:spPr>
          <a:xfrm>
            <a:off x="783606" y="1842447"/>
            <a:ext cx="7200331" cy="3416320"/>
          </a:xfrm>
          <a:prstGeom prst="rect">
            <a:avLst/>
          </a:prstGeom>
          <a:solidFill>
            <a:schemeClr val="accent4">
              <a:lumMod val="20000"/>
              <a:lumOff val="8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rPr>
              <a:t>La visión </a:t>
            </a:r>
            <a:r>
              <a:rPr kumimoji="0" lang="es-ES" sz="3600" b="1" i="0" u="none" strike="noStrike" kern="1200" cap="none" spc="0" normalizeH="0" baseline="0" noProof="0" dirty="0" smtClean="0">
                <a:ln>
                  <a:noFill/>
                </a:ln>
                <a:solidFill>
                  <a:srgbClr val="5B9BD5"/>
                </a:solidFill>
                <a:effectLst/>
                <a:uLnTx/>
                <a:uFillTx/>
                <a:latin typeface="Calibri" panose="020F0502020204030204"/>
                <a:ea typeface="+mn-ea"/>
                <a:cs typeface="+mn-cs"/>
              </a:rPr>
              <a:t>de un jefe de seleccionado</a:t>
            </a:r>
            <a:endParaRPr kumimoji="0" lang="es-ES" sz="3600" b="1" i="0" u="none" strike="noStrike" kern="1200" cap="none" spc="0" normalizeH="0" baseline="0" noProof="0" dirty="0">
              <a:ln>
                <a:noFill/>
              </a:ln>
              <a:solidFill>
                <a:srgbClr val="5B9BD5"/>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Lograr cohesión en su seleccionado y que “todos”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se sientan orgullos de poder representar a la Escuela Naval en esta disciplina.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smtClean="0">
                <a:ln>
                  <a:noFill/>
                </a:ln>
                <a:solidFill>
                  <a:srgbClr val="5B9BD5"/>
                </a:solidFill>
                <a:effectLst/>
                <a:uLnTx/>
                <a:uFillTx/>
                <a:latin typeface="Calibri" panose="020F0502020204030204"/>
                <a:ea typeface="+mn-ea"/>
                <a:cs typeface="+mn-cs"/>
              </a:rPr>
              <a:t>La visión de un Brigadier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Que todos mis cadetes “confíen” en mí y que se sientan que están apoyados cuando sea necesario.  </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2"/>
          <a:stretch>
            <a:fillRect/>
          </a:stretch>
        </p:blipFill>
        <p:spPr>
          <a:xfrm>
            <a:off x="7833815" y="1842448"/>
            <a:ext cx="4183038" cy="341632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14325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calcmode="lin" valueType="num">
                                      <p:cBhvr additive="base">
                                        <p:cTn id="2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1150376"/>
            <a:ext cx="10515600" cy="2507224"/>
          </a:xfrm>
        </p:spPr>
        <p:txBody>
          <a:bodyPr>
            <a:normAutofit fontScale="62500" lnSpcReduction="20000"/>
          </a:bodyPr>
          <a:lstStyle/>
          <a:p>
            <a:r>
              <a:rPr lang="es-CL" sz="4500" dirty="0">
                <a:latin typeface="Yu Mincho Demibold" panose="02020600000000000000" pitchFamily="18" charset="-128"/>
                <a:ea typeface="Yu Mincho Demibold" panose="02020600000000000000" pitchFamily="18" charset="-128"/>
              </a:rPr>
              <a:t>Visión, hacia donde quiero ir</a:t>
            </a:r>
            <a:r>
              <a:rPr lang="es-CL" sz="4500" dirty="0" smtClean="0">
                <a:latin typeface="Yu Mincho Demibold" panose="02020600000000000000" pitchFamily="18" charset="-128"/>
                <a:ea typeface="Yu Mincho Demibold" panose="02020600000000000000" pitchFamily="18" charset="-128"/>
              </a:rPr>
              <a:t>.</a:t>
            </a:r>
          </a:p>
          <a:p>
            <a:endParaRPr lang="es-CL" sz="4500" dirty="0">
              <a:latin typeface="Yu Mincho Demibold" panose="02020600000000000000" pitchFamily="18" charset="-128"/>
              <a:ea typeface="Yu Mincho Demibold" panose="02020600000000000000" pitchFamily="18" charset="-128"/>
            </a:endParaRPr>
          </a:p>
          <a:p>
            <a:r>
              <a:rPr lang="es-CL" sz="4500" dirty="0" smtClean="0">
                <a:latin typeface="Yu Mincho Demibold" panose="02020600000000000000" pitchFamily="18" charset="-128"/>
                <a:ea typeface="Yu Mincho Demibold" panose="02020600000000000000" pitchFamily="18" charset="-128"/>
              </a:rPr>
              <a:t>Un contexto, donde estoy ubicado.</a:t>
            </a:r>
          </a:p>
          <a:p>
            <a:pPr lvl="1"/>
            <a:r>
              <a:rPr lang="es-CL" sz="4500" dirty="0" smtClean="0">
                <a:latin typeface="Yu Mincho Demibold" panose="02020600000000000000" pitchFamily="18" charset="-128"/>
                <a:ea typeface="Yu Mincho Demibold" panose="02020600000000000000" pitchFamily="18" charset="-128"/>
              </a:rPr>
              <a:t>El éxito de una organización.</a:t>
            </a:r>
          </a:p>
          <a:p>
            <a:pPr lvl="1"/>
            <a:r>
              <a:rPr lang="es-CL" sz="4500" dirty="0" smtClean="0">
                <a:latin typeface="Yu Mincho Demibold" panose="02020600000000000000" pitchFamily="18" charset="-128"/>
                <a:ea typeface="Yu Mincho Demibold" panose="02020600000000000000" pitchFamily="18" charset="-128"/>
              </a:rPr>
              <a:t>El ambiente.</a:t>
            </a:r>
          </a:p>
          <a:p>
            <a:pPr lvl="1"/>
            <a:r>
              <a:rPr lang="es-CL" sz="4500" dirty="0" smtClean="0">
                <a:latin typeface="Yu Mincho Demibold" panose="02020600000000000000" pitchFamily="18" charset="-128"/>
                <a:ea typeface="Yu Mincho Demibold" panose="02020600000000000000" pitchFamily="18" charset="-128"/>
              </a:rPr>
              <a:t>Situaciones especiales.</a:t>
            </a:r>
          </a:p>
          <a:p>
            <a:pPr lvl="1"/>
            <a:endParaRPr lang="es-CL" dirty="0"/>
          </a:p>
          <a:p>
            <a:pPr marL="0" indent="0">
              <a:buNone/>
            </a:pPr>
            <a:endParaRPr lang="es-CL" dirty="0"/>
          </a:p>
          <a:p>
            <a:endParaRPr lang="es-CL" dirty="0" smtClean="0"/>
          </a:p>
          <a:p>
            <a:endParaRPr lang="es-CL" dirty="0"/>
          </a:p>
        </p:txBody>
      </p:sp>
    </p:spTree>
    <p:extLst>
      <p:ext uri="{BB962C8B-B14F-4D97-AF65-F5344CB8AC3E}">
        <p14:creationId xmlns:p14="http://schemas.microsoft.com/office/powerpoint/2010/main" val="16059271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442414" y="726444"/>
            <a:ext cx="10515600" cy="628636"/>
          </a:xfrm>
        </p:spPr>
        <p:txBody>
          <a:bodyPr>
            <a:normAutofit fontScale="92500" lnSpcReduction="10000"/>
          </a:bodyPr>
          <a:lstStyle/>
          <a:p>
            <a:r>
              <a:rPr lang="es-CL" sz="3200" dirty="0" smtClean="0">
                <a:latin typeface="Yu Mincho Demibold" panose="02020600000000000000" pitchFamily="18" charset="-128"/>
                <a:ea typeface="Yu Mincho Demibold" panose="02020600000000000000" pitchFamily="18" charset="-128"/>
              </a:rPr>
              <a:t>Un contexto, donde estoy ubicado</a:t>
            </a:r>
            <a:r>
              <a:rPr lang="es-CL" sz="4500" dirty="0" smtClean="0">
                <a:latin typeface="Yu Mincho Demibold" panose="02020600000000000000" pitchFamily="18" charset="-128"/>
                <a:ea typeface="Yu Mincho Demibold" panose="02020600000000000000" pitchFamily="18" charset="-128"/>
              </a:rPr>
              <a:t>.</a:t>
            </a:r>
            <a:endParaRPr lang="es-CL" dirty="0"/>
          </a:p>
          <a:p>
            <a:pPr marL="0" indent="0">
              <a:buNone/>
            </a:pPr>
            <a:endParaRPr lang="es-CL" dirty="0" smtClean="0"/>
          </a:p>
        </p:txBody>
      </p:sp>
      <p:pic>
        <p:nvPicPr>
          <p:cNvPr id="5" name="Imagen 4"/>
          <p:cNvPicPr>
            <a:picLocks noChangeAspect="1"/>
          </p:cNvPicPr>
          <p:nvPr/>
        </p:nvPicPr>
        <p:blipFill>
          <a:blip r:embed="rId2"/>
          <a:stretch>
            <a:fillRect/>
          </a:stretch>
        </p:blipFill>
        <p:spPr>
          <a:xfrm>
            <a:off x="838200" y="2641920"/>
            <a:ext cx="1889924" cy="2420322"/>
          </a:xfrm>
          <a:prstGeom prst="rect">
            <a:avLst/>
          </a:prstGeom>
        </p:spPr>
      </p:pic>
      <p:pic>
        <p:nvPicPr>
          <p:cNvPr id="6" name="Imagen 5"/>
          <p:cNvPicPr>
            <a:picLocks noChangeAspect="1"/>
          </p:cNvPicPr>
          <p:nvPr/>
        </p:nvPicPr>
        <p:blipFill>
          <a:blip r:embed="rId3"/>
          <a:stretch>
            <a:fillRect/>
          </a:stretch>
        </p:blipFill>
        <p:spPr>
          <a:xfrm>
            <a:off x="3601178" y="4722124"/>
            <a:ext cx="2526668" cy="1685499"/>
          </a:xfrm>
          <a:prstGeom prst="rect">
            <a:avLst/>
          </a:prstGeom>
        </p:spPr>
      </p:pic>
      <p:pic>
        <p:nvPicPr>
          <p:cNvPr id="7" name="Imagen 6"/>
          <p:cNvPicPr>
            <a:picLocks noChangeAspect="1"/>
          </p:cNvPicPr>
          <p:nvPr/>
        </p:nvPicPr>
        <p:blipFill>
          <a:blip r:embed="rId4"/>
          <a:stretch>
            <a:fillRect/>
          </a:stretch>
        </p:blipFill>
        <p:spPr>
          <a:xfrm>
            <a:off x="3589361" y="1500167"/>
            <a:ext cx="2538484" cy="2419493"/>
          </a:xfrm>
          <a:prstGeom prst="rect">
            <a:avLst/>
          </a:prstGeom>
        </p:spPr>
      </p:pic>
      <p:sp>
        <p:nvSpPr>
          <p:cNvPr id="8" name="Flecha derecha 7"/>
          <p:cNvSpPr/>
          <p:nvPr/>
        </p:nvSpPr>
        <p:spPr>
          <a:xfrm rot="20012416">
            <a:off x="2906972" y="3207224"/>
            <a:ext cx="694205" cy="464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Flecha derecha 8"/>
          <p:cNvSpPr/>
          <p:nvPr/>
        </p:nvSpPr>
        <p:spPr>
          <a:xfrm rot="1831633">
            <a:off x="2783398" y="3989527"/>
            <a:ext cx="978408" cy="484632"/>
          </a:xfrm>
          <a:prstGeom prst="rightArrow">
            <a:avLst>
              <a:gd name="adj1" fmla="val 50000"/>
              <a:gd name="adj2" fmla="val 8660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lecha derecha 10"/>
          <p:cNvSpPr/>
          <p:nvPr/>
        </p:nvSpPr>
        <p:spPr>
          <a:xfrm>
            <a:off x="6651759" y="5202919"/>
            <a:ext cx="1181686" cy="5026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lecha arriba 12"/>
          <p:cNvSpPr/>
          <p:nvPr/>
        </p:nvSpPr>
        <p:spPr>
          <a:xfrm>
            <a:off x="9617679" y="3330753"/>
            <a:ext cx="534573" cy="95660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Imagen 3"/>
          <p:cNvPicPr>
            <a:picLocks noChangeAspect="1"/>
          </p:cNvPicPr>
          <p:nvPr/>
        </p:nvPicPr>
        <p:blipFill>
          <a:blip r:embed="rId5"/>
          <a:stretch>
            <a:fillRect/>
          </a:stretch>
        </p:blipFill>
        <p:spPr>
          <a:xfrm>
            <a:off x="8506056" y="4609147"/>
            <a:ext cx="2906519" cy="1798476"/>
          </a:xfrm>
          <a:prstGeom prst="rect">
            <a:avLst/>
          </a:prstGeom>
        </p:spPr>
      </p:pic>
      <p:pic>
        <p:nvPicPr>
          <p:cNvPr id="14" name="Imagen 13"/>
          <p:cNvPicPr>
            <a:picLocks noChangeAspect="1"/>
          </p:cNvPicPr>
          <p:nvPr/>
        </p:nvPicPr>
        <p:blipFill>
          <a:blip r:embed="rId6"/>
          <a:stretch>
            <a:fillRect/>
          </a:stretch>
        </p:blipFill>
        <p:spPr>
          <a:xfrm>
            <a:off x="8494950" y="1500167"/>
            <a:ext cx="2780029" cy="1556816"/>
          </a:xfrm>
          <a:prstGeom prst="rect">
            <a:avLst/>
          </a:prstGeom>
        </p:spPr>
      </p:pic>
    </p:spTree>
    <p:extLst>
      <p:ext uri="{BB962C8B-B14F-4D97-AF65-F5344CB8AC3E}">
        <p14:creationId xmlns:p14="http://schemas.microsoft.com/office/powerpoint/2010/main" val="41857034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442414" y="726444"/>
            <a:ext cx="10515600" cy="628636"/>
          </a:xfrm>
        </p:spPr>
        <p:txBody>
          <a:bodyPr>
            <a:normAutofit fontScale="92500" lnSpcReduction="10000"/>
          </a:bodyPr>
          <a:lstStyle/>
          <a:p>
            <a:r>
              <a:rPr lang="es-CL" sz="3200" dirty="0" smtClean="0">
                <a:latin typeface="Yu Mincho Demibold" panose="02020600000000000000" pitchFamily="18" charset="-128"/>
                <a:ea typeface="Yu Mincho Demibold" panose="02020600000000000000" pitchFamily="18" charset="-128"/>
              </a:rPr>
              <a:t>Un contexto, donde estoy ubicado</a:t>
            </a:r>
            <a:r>
              <a:rPr lang="es-CL" sz="4500" dirty="0" smtClean="0">
                <a:latin typeface="Yu Mincho Demibold" panose="02020600000000000000" pitchFamily="18" charset="-128"/>
                <a:ea typeface="Yu Mincho Demibold" panose="02020600000000000000" pitchFamily="18" charset="-128"/>
              </a:rPr>
              <a:t>.</a:t>
            </a:r>
            <a:endParaRPr lang="es-CL" dirty="0"/>
          </a:p>
          <a:p>
            <a:pPr marL="0" indent="0">
              <a:buNone/>
            </a:pPr>
            <a:endParaRPr lang="es-CL" dirty="0" smtClean="0"/>
          </a:p>
        </p:txBody>
      </p:sp>
      <p:pic>
        <p:nvPicPr>
          <p:cNvPr id="4" name="Imagen 3"/>
          <p:cNvPicPr>
            <a:picLocks noChangeAspect="1"/>
          </p:cNvPicPr>
          <p:nvPr/>
        </p:nvPicPr>
        <p:blipFill>
          <a:blip r:embed="rId2"/>
          <a:stretch>
            <a:fillRect/>
          </a:stretch>
        </p:blipFill>
        <p:spPr>
          <a:xfrm>
            <a:off x="1331477" y="1662457"/>
            <a:ext cx="4368737" cy="2088615"/>
          </a:xfrm>
          <a:prstGeom prst="rect">
            <a:avLst/>
          </a:prstGeom>
        </p:spPr>
      </p:pic>
      <p:pic>
        <p:nvPicPr>
          <p:cNvPr id="14" name="Imagen 13"/>
          <p:cNvPicPr>
            <a:picLocks noChangeAspect="1"/>
          </p:cNvPicPr>
          <p:nvPr/>
        </p:nvPicPr>
        <p:blipFill>
          <a:blip r:embed="rId3"/>
          <a:stretch>
            <a:fillRect/>
          </a:stretch>
        </p:blipFill>
        <p:spPr>
          <a:xfrm>
            <a:off x="6655518" y="1662457"/>
            <a:ext cx="3179418" cy="2088615"/>
          </a:xfrm>
          <a:prstGeom prst="rect">
            <a:avLst/>
          </a:prstGeom>
        </p:spPr>
      </p:pic>
      <p:pic>
        <p:nvPicPr>
          <p:cNvPr id="15" name="Imagen 14"/>
          <p:cNvPicPr>
            <a:picLocks noChangeAspect="1"/>
          </p:cNvPicPr>
          <p:nvPr/>
        </p:nvPicPr>
        <p:blipFill>
          <a:blip r:embed="rId4"/>
          <a:stretch>
            <a:fillRect/>
          </a:stretch>
        </p:blipFill>
        <p:spPr>
          <a:xfrm>
            <a:off x="1331477" y="4182852"/>
            <a:ext cx="4323837" cy="2144117"/>
          </a:xfrm>
          <a:prstGeom prst="rect">
            <a:avLst/>
          </a:prstGeom>
        </p:spPr>
      </p:pic>
      <p:pic>
        <p:nvPicPr>
          <p:cNvPr id="16" name="Imagen 15"/>
          <p:cNvPicPr>
            <a:picLocks noChangeAspect="1"/>
          </p:cNvPicPr>
          <p:nvPr/>
        </p:nvPicPr>
        <p:blipFill>
          <a:blip r:embed="rId5"/>
          <a:stretch>
            <a:fillRect/>
          </a:stretch>
        </p:blipFill>
        <p:spPr>
          <a:xfrm>
            <a:off x="6618760" y="4182852"/>
            <a:ext cx="3216176" cy="2144117"/>
          </a:xfrm>
          <a:prstGeom prst="rect">
            <a:avLst/>
          </a:prstGeom>
        </p:spPr>
      </p:pic>
    </p:spTree>
    <p:extLst>
      <p:ext uri="{BB962C8B-B14F-4D97-AF65-F5344CB8AC3E}">
        <p14:creationId xmlns:p14="http://schemas.microsoft.com/office/powerpoint/2010/main" val="7584979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442414" y="726444"/>
            <a:ext cx="10515600" cy="628636"/>
          </a:xfrm>
        </p:spPr>
        <p:txBody>
          <a:bodyPr>
            <a:normAutofit fontScale="92500" lnSpcReduction="10000"/>
          </a:bodyPr>
          <a:lstStyle/>
          <a:p>
            <a:r>
              <a:rPr lang="es-CL" sz="3200" dirty="0" smtClean="0">
                <a:latin typeface="Yu Mincho Demibold" panose="02020600000000000000" pitchFamily="18" charset="-128"/>
                <a:ea typeface="Yu Mincho Demibold" panose="02020600000000000000" pitchFamily="18" charset="-128"/>
              </a:rPr>
              <a:t>Un contexto, donde estoy ubicado</a:t>
            </a:r>
            <a:r>
              <a:rPr lang="es-CL" sz="4500" dirty="0" smtClean="0">
                <a:latin typeface="Yu Mincho Demibold" panose="02020600000000000000" pitchFamily="18" charset="-128"/>
                <a:ea typeface="Yu Mincho Demibold" panose="02020600000000000000" pitchFamily="18" charset="-128"/>
              </a:rPr>
              <a:t>.</a:t>
            </a:r>
            <a:endParaRPr lang="es-CL" dirty="0"/>
          </a:p>
          <a:p>
            <a:pPr marL="0" indent="0">
              <a:buNone/>
            </a:pPr>
            <a:endParaRPr lang="es-CL" dirty="0" smtClean="0"/>
          </a:p>
        </p:txBody>
      </p:sp>
      <p:pic>
        <p:nvPicPr>
          <p:cNvPr id="7" name="Imagen 6"/>
          <p:cNvPicPr>
            <a:picLocks noChangeAspect="1"/>
          </p:cNvPicPr>
          <p:nvPr/>
        </p:nvPicPr>
        <p:blipFill>
          <a:blip r:embed="rId2"/>
          <a:stretch>
            <a:fillRect/>
          </a:stretch>
        </p:blipFill>
        <p:spPr>
          <a:xfrm>
            <a:off x="7653704" y="1001977"/>
            <a:ext cx="4050616" cy="2746318"/>
          </a:xfrm>
          <a:prstGeom prst="rect">
            <a:avLst/>
          </a:prstGeom>
        </p:spPr>
      </p:pic>
      <p:pic>
        <p:nvPicPr>
          <p:cNvPr id="4" name="Imagen 3"/>
          <p:cNvPicPr>
            <a:picLocks noChangeAspect="1"/>
          </p:cNvPicPr>
          <p:nvPr/>
        </p:nvPicPr>
        <p:blipFill>
          <a:blip r:embed="rId3"/>
          <a:stretch>
            <a:fillRect/>
          </a:stretch>
        </p:blipFill>
        <p:spPr>
          <a:xfrm>
            <a:off x="4414155" y="3748295"/>
            <a:ext cx="4835979" cy="3223986"/>
          </a:xfrm>
          <a:prstGeom prst="rect">
            <a:avLst/>
          </a:prstGeom>
        </p:spPr>
      </p:pic>
      <p:pic>
        <p:nvPicPr>
          <p:cNvPr id="8" name="Imagen 7"/>
          <p:cNvPicPr>
            <a:picLocks noChangeAspect="1"/>
          </p:cNvPicPr>
          <p:nvPr/>
        </p:nvPicPr>
        <p:blipFill>
          <a:blip r:embed="rId4"/>
          <a:stretch>
            <a:fillRect/>
          </a:stretch>
        </p:blipFill>
        <p:spPr>
          <a:xfrm>
            <a:off x="73122" y="1500167"/>
            <a:ext cx="4618396" cy="3463797"/>
          </a:xfrm>
          <a:prstGeom prst="rect">
            <a:avLst/>
          </a:prstGeom>
        </p:spPr>
      </p:pic>
    </p:spTree>
    <p:extLst>
      <p:ext uri="{BB962C8B-B14F-4D97-AF65-F5344CB8AC3E}">
        <p14:creationId xmlns:p14="http://schemas.microsoft.com/office/powerpoint/2010/main" val="29354091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1150376"/>
            <a:ext cx="10515600" cy="3473139"/>
          </a:xfrm>
        </p:spPr>
        <p:txBody>
          <a:bodyPr>
            <a:normAutofit fontScale="55000" lnSpcReduction="20000"/>
          </a:bodyPr>
          <a:lstStyle/>
          <a:p>
            <a:r>
              <a:rPr lang="es-CL" sz="4500" dirty="0">
                <a:latin typeface="Yu Mincho Demibold" panose="02020600000000000000" pitchFamily="18" charset="-128"/>
                <a:ea typeface="Yu Mincho Demibold" panose="02020600000000000000" pitchFamily="18" charset="-128"/>
              </a:rPr>
              <a:t>Visión, hacia donde quiero ir</a:t>
            </a:r>
            <a:r>
              <a:rPr lang="es-CL" sz="4500" dirty="0" smtClean="0">
                <a:latin typeface="Yu Mincho Demibold" panose="02020600000000000000" pitchFamily="18" charset="-128"/>
                <a:ea typeface="Yu Mincho Demibold" panose="02020600000000000000" pitchFamily="18" charset="-128"/>
              </a:rPr>
              <a:t>.</a:t>
            </a:r>
          </a:p>
          <a:p>
            <a:endParaRPr lang="es-CL" sz="4500" dirty="0">
              <a:latin typeface="Yu Mincho Demibold" panose="02020600000000000000" pitchFamily="18" charset="-128"/>
              <a:ea typeface="Yu Mincho Demibold" panose="02020600000000000000" pitchFamily="18" charset="-128"/>
            </a:endParaRPr>
          </a:p>
          <a:p>
            <a:r>
              <a:rPr lang="es-CL" sz="4500" dirty="0" smtClean="0">
                <a:latin typeface="Yu Mincho Demibold" panose="02020600000000000000" pitchFamily="18" charset="-128"/>
                <a:ea typeface="Yu Mincho Demibold" panose="02020600000000000000" pitchFamily="18" charset="-128"/>
              </a:rPr>
              <a:t>Un contexto, donde estoy ubicado.</a:t>
            </a:r>
          </a:p>
          <a:p>
            <a:endParaRPr lang="es-CL" sz="4500" dirty="0">
              <a:latin typeface="Yu Mincho Demibold" panose="02020600000000000000" pitchFamily="18" charset="-128"/>
              <a:ea typeface="Yu Mincho Demibold" panose="02020600000000000000" pitchFamily="18" charset="-128"/>
            </a:endParaRPr>
          </a:p>
          <a:p>
            <a:r>
              <a:rPr lang="es-CL" sz="4500" dirty="0" smtClean="0">
                <a:latin typeface="Yu Mincho Demibold" panose="02020600000000000000" pitchFamily="18" charset="-128"/>
                <a:ea typeface="Yu Mincho Demibold" panose="02020600000000000000" pitchFamily="18" charset="-128"/>
              </a:rPr>
              <a:t> Las personas, con quien estoy.</a:t>
            </a:r>
          </a:p>
          <a:p>
            <a:pPr marL="0" indent="0">
              <a:buNone/>
            </a:pPr>
            <a:endParaRPr lang="es-CL" sz="4500" dirty="0" smtClean="0">
              <a:latin typeface="Yu Mincho Demibold" panose="02020600000000000000" pitchFamily="18" charset="-128"/>
              <a:ea typeface="Yu Mincho Demibold" panose="02020600000000000000" pitchFamily="18" charset="-128"/>
            </a:endParaRPr>
          </a:p>
          <a:p>
            <a:pPr lvl="1"/>
            <a:r>
              <a:rPr lang="es-CL" sz="4100" dirty="0" smtClean="0">
                <a:latin typeface="Yu Mincho Demibold" panose="02020600000000000000" pitchFamily="18" charset="-128"/>
                <a:ea typeface="Yu Mincho Demibold" panose="02020600000000000000" pitchFamily="18" charset="-128"/>
              </a:rPr>
              <a:t>Personal subordinado. Se debe apoyar en su autoridad y liderazgo.</a:t>
            </a:r>
          </a:p>
          <a:p>
            <a:pPr lvl="1"/>
            <a:r>
              <a:rPr lang="es-CL" sz="4100" dirty="0" smtClean="0">
                <a:latin typeface="Yu Mincho Demibold" panose="02020600000000000000" pitchFamily="18" charset="-128"/>
                <a:ea typeface="Yu Mincho Demibold" panose="02020600000000000000" pitchFamily="18" charset="-128"/>
              </a:rPr>
              <a:t>Conocer a su personal.</a:t>
            </a:r>
          </a:p>
          <a:p>
            <a:pPr lvl="1"/>
            <a:r>
              <a:rPr lang="es-CL" sz="4100" dirty="0" smtClean="0">
                <a:latin typeface="Yu Mincho Demibold" panose="02020600000000000000" pitchFamily="18" charset="-128"/>
                <a:ea typeface="Yu Mincho Demibold" panose="02020600000000000000" pitchFamily="18" charset="-128"/>
              </a:rPr>
              <a:t>Personal de Gente de Mar. </a:t>
            </a:r>
          </a:p>
          <a:p>
            <a:pPr lvl="1"/>
            <a:endParaRPr lang="es-CL" sz="4100" dirty="0" smtClean="0">
              <a:latin typeface="Yu Mincho Demibold" panose="02020600000000000000" pitchFamily="18" charset="-128"/>
              <a:ea typeface="Yu Mincho Demibold" panose="02020600000000000000" pitchFamily="18" charset="-128"/>
            </a:endParaRPr>
          </a:p>
          <a:p>
            <a:pPr lvl="1"/>
            <a:endParaRPr lang="es-CL" sz="4100" dirty="0" smtClean="0">
              <a:latin typeface="Yu Mincho Demibold" panose="02020600000000000000" pitchFamily="18" charset="-128"/>
              <a:ea typeface="Yu Mincho Demibold" panose="02020600000000000000" pitchFamily="18" charset="-128"/>
            </a:endParaRPr>
          </a:p>
          <a:p>
            <a:pPr marL="0" indent="0">
              <a:buNone/>
            </a:pPr>
            <a:endParaRPr lang="es-CL" sz="4500" dirty="0" smtClean="0">
              <a:latin typeface="Yu Mincho Demibold" panose="02020600000000000000" pitchFamily="18" charset="-128"/>
              <a:ea typeface="Yu Mincho Demibold" panose="02020600000000000000" pitchFamily="18" charset="-128"/>
            </a:endParaRPr>
          </a:p>
          <a:p>
            <a:endParaRPr lang="es-CL" sz="4500" dirty="0" smtClean="0">
              <a:latin typeface="Yu Mincho Demibold" panose="02020600000000000000" pitchFamily="18" charset="-128"/>
              <a:ea typeface="Yu Mincho Demibold" panose="02020600000000000000" pitchFamily="18" charset="-128"/>
            </a:endParaRPr>
          </a:p>
          <a:p>
            <a:pPr marL="457200" lvl="1" indent="0">
              <a:buNone/>
            </a:pPr>
            <a:endParaRPr lang="es-CL" dirty="0"/>
          </a:p>
          <a:p>
            <a:pPr marL="0" indent="0">
              <a:buNone/>
            </a:pPr>
            <a:endParaRPr lang="es-CL" dirty="0"/>
          </a:p>
          <a:p>
            <a:endParaRPr lang="es-CL" dirty="0" smtClean="0"/>
          </a:p>
          <a:p>
            <a:endParaRPr lang="es-CL" dirty="0"/>
          </a:p>
        </p:txBody>
      </p:sp>
    </p:spTree>
    <p:extLst>
      <p:ext uri="{BB962C8B-B14F-4D97-AF65-F5344CB8AC3E}">
        <p14:creationId xmlns:p14="http://schemas.microsoft.com/office/powerpoint/2010/main" val="20720135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645409"/>
            <a:ext cx="10515600" cy="760311"/>
          </a:xfrm>
        </p:spPr>
        <p:txBody>
          <a:bodyPr>
            <a:normAutofit/>
          </a:bodyPr>
          <a:lstStyle/>
          <a:p>
            <a:r>
              <a:rPr lang="es-CL" sz="4000" dirty="0" smtClean="0">
                <a:latin typeface="Yu Mincho Demibold" panose="02020600000000000000" pitchFamily="18" charset="-128"/>
                <a:ea typeface="Yu Mincho Demibold" panose="02020600000000000000" pitchFamily="18" charset="-128"/>
              </a:rPr>
              <a:t> Las personas, con quien estoy.</a:t>
            </a:r>
            <a:endParaRPr lang="es-CL" sz="3600" dirty="0" smtClean="0">
              <a:latin typeface="Yu Mincho Demibold" panose="02020600000000000000" pitchFamily="18" charset="-128"/>
              <a:ea typeface="Yu Mincho Demibold" panose="02020600000000000000" pitchFamily="18" charset="-128"/>
            </a:endParaRPr>
          </a:p>
          <a:p>
            <a:pPr lvl="1"/>
            <a:endParaRPr lang="es-CL" sz="4100" dirty="0" smtClean="0">
              <a:latin typeface="Yu Mincho Demibold" panose="02020600000000000000" pitchFamily="18" charset="-128"/>
              <a:ea typeface="Yu Mincho Demibold" panose="02020600000000000000" pitchFamily="18" charset="-128"/>
            </a:endParaRPr>
          </a:p>
          <a:p>
            <a:pPr marL="0" indent="0">
              <a:buNone/>
            </a:pPr>
            <a:endParaRPr lang="es-CL" sz="4500" dirty="0" smtClean="0">
              <a:latin typeface="Yu Mincho Demibold" panose="02020600000000000000" pitchFamily="18" charset="-128"/>
              <a:ea typeface="Yu Mincho Demibold" panose="02020600000000000000" pitchFamily="18" charset="-128"/>
            </a:endParaRPr>
          </a:p>
          <a:p>
            <a:endParaRPr lang="es-CL" sz="4500" dirty="0" smtClean="0">
              <a:latin typeface="Yu Mincho Demibold" panose="02020600000000000000" pitchFamily="18" charset="-128"/>
              <a:ea typeface="Yu Mincho Demibold" panose="02020600000000000000" pitchFamily="18" charset="-128"/>
            </a:endParaRPr>
          </a:p>
          <a:p>
            <a:pPr marL="457200" lvl="1" indent="0">
              <a:buNone/>
            </a:pPr>
            <a:endParaRPr lang="es-CL" dirty="0"/>
          </a:p>
          <a:p>
            <a:pPr marL="0" indent="0">
              <a:buNone/>
            </a:pPr>
            <a:endParaRPr lang="es-CL" dirty="0"/>
          </a:p>
          <a:p>
            <a:endParaRPr lang="es-CL" dirty="0" smtClean="0"/>
          </a:p>
          <a:p>
            <a:endParaRPr lang="es-CL" dirty="0"/>
          </a:p>
        </p:txBody>
      </p:sp>
      <p:pic>
        <p:nvPicPr>
          <p:cNvPr id="5" name="Imagen 4"/>
          <p:cNvPicPr>
            <a:picLocks noChangeAspect="1"/>
          </p:cNvPicPr>
          <p:nvPr/>
        </p:nvPicPr>
        <p:blipFill>
          <a:blip r:embed="rId2"/>
          <a:stretch>
            <a:fillRect/>
          </a:stretch>
        </p:blipFill>
        <p:spPr>
          <a:xfrm>
            <a:off x="2248847" y="2195407"/>
            <a:ext cx="6805683" cy="3196240"/>
          </a:xfrm>
          <a:prstGeom prst="rect">
            <a:avLst/>
          </a:prstGeom>
        </p:spPr>
      </p:pic>
    </p:spTree>
    <p:extLst>
      <p:ext uri="{BB962C8B-B14F-4D97-AF65-F5344CB8AC3E}">
        <p14:creationId xmlns:p14="http://schemas.microsoft.com/office/powerpoint/2010/main" val="30842542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645409"/>
            <a:ext cx="10515600" cy="760311"/>
          </a:xfrm>
        </p:spPr>
        <p:txBody>
          <a:bodyPr>
            <a:normAutofit/>
          </a:bodyPr>
          <a:lstStyle/>
          <a:p>
            <a:r>
              <a:rPr lang="es-CL" sz="4000" dirty="0" smtClean="0">
                <a:latin typeface="Yu Mincho Demibold" panose="02020600000000000000" pitchFamily="18" charset="-128"/>
                <a:ea typeface="Yu Mincho Demibold" panose="02020600000000000000" pitchFamily="18" charset="-128"/>
              </a:rPr>
              <a:t> Las personas, con quien estoy.</a:t>
            </a:r>
            <a:endParaRPr lang="es-CL" sz="3600" dirty="0" smtClean="0">
              <a:latin typeface="Yu Mincho Demibold" panose="02020600000000000000" pitchFamily="18" charset="-128"/>
              <a:ea typeface="Yu Mincho Demibold" panose="02020600000000000000" pitchFamily="18" charset="-128"/>
            </a:endParaRPr>
          </a:p>
          <a:p>
            <a:pPr lvl="1"/>
            <a:endParaRPr lang="es-CL" sz="4100" dirty="0" smtClean="0">
              <a:latin typeface="Yu Mincho Demibold" panose="02020600000000000000" pitchFamily="18" charset="-128"/>
              <a:ea typeface="Yu Mincho Demibold" panose="02020600000000000000" pitchFamily="18" charset="-128"/>
            </a:endParaRPr>
          </a:p>
          <a:p>
            <a:pPr marL="0" indent="0">
              <a:buNone/>
            </a:pPr>
            <a:endParaRPr lang="es-CL" sz="4500" dirty="0" smtClean="0">
              <a:latin typeface="Yu Mincho Demibold" panose="02020600000000000000" pitchFamily="18" charset="-128"/>
              <a:ea typeface="Yu Mincho Demibold" panose="02020600000000000000" pitchFamily="18" charset="-128"/>
            </a:endParaRPr>
          </a:p>
          <a:p>
            <a:endParaRPr lang="es-CL" sz="4500" dirty="0" smtClean="0">
              <a:latin typeface="Yu Mincho Demibold" panose="02020600000000000000" pitchFamily="18" charset="-128"/>
              <a:ea typeface="Yu Mincho Demibold" panose="02020600000000000000" pitchFamily="18" charset="-128"/>
            </a:endParaRPr>
          </a:p>
          <a:p>
            <a:pPr marL="457200" lvl="1" indent="0">
              <a:buNone/>
            </a:pPr>
            <a:endParaRPr lang="es-CL" dirty="0"/>
          </a:p>
          <a:p>
            <a:pPr marL="0" indent="0">
              <a:buNone/>
            </a:pPr>
            <a:endParaRPr lang="es-CL" dirty="0"/>
          </a:p>
          <a:p>
            <a:endParaRPr lang="es-CL" dirty="0" smtClean="0"/>
          </a:p>
          <a:p>
            <a:endParaRPr lang="es-CL" dirty="0"/>
          </a:p>
        </p:txBody>
      </p:sp>
      <p:pic>
        <p:nvPicPr>
          <p:cNvPr id="5" name="Imagen 4"/>
          <p:cNvPicPr>
            <a:picLocks noChangeAspect="1"/>
          </p:cNvPicPr>
          <p:nvPr/>
        </p:nvPicPr>
        <p:blipFill>
          <a:blip r:embed="rId2"/>
          <a:stretch>
            <a:fillRect/>
          </a:stretch>
        </p:blipFill>
        <p:spPr>
          <a:xfrm>
            <a:off x="2248847" y="2195407"/>
            <a:ext cx="6805683" cy="3196240"/>
          </a:xfrm>
          <a:prstGeom prst="rect">
            <a:avLst/>
          </a:prstGeom>
        </p:spPr>
      </p:pic>
      <p:sp>
        <p:nvSpPr>
          <p:cNvPr id="6" name="Marcador de contenido 2"/>
          <p:cNvSpPr txBox="1">
            <a:spLocks/>
          </p:cNvSpPr>
          <p:nvPr/>
        </p:nvSpPr>
        <p:spPr>
          <a:xfrm>
            <a:off x="838200" y="3279751"/>
            <a:ext cx="10308771" cy="1742192"/>
          </a:xfrm>
          <a:prstGeom prst="rect">
            <a:avLst/>
          </a:prstGeom>
          <a:solidFill>
            <a:schemeClr val="bg1"/>
          </a:solidFill>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s-CL" sz="5100" dirty="0" smtClean="0">
                <a:latin typeface="Yu Mincho Demibold" panose="02020600000000000000" pitchFamily="18" charset="-128"/>
                <a:ea typeface="Yu Mincho Demibold" panose="02020600000000000000" pitchFamily="18" charset="-128"/>
              </a:rPr>
              <a:t>El jefe de la expedición “eligió” a su gente</a:t>
            </a:r>
          </a:p>
          <a:p>
            <a:pPr marL="0" indent="0" algn="ctr">
              <a:buNone/>
            </a:pPr>
            <a:r>
              <a:rPr lang="es-CL" sz="5100" dirty="0" smtClean="0">
                <a:latin typeface="Yu Mincho Demibold" panose="02020600000000000000" pitchFamily="18" charset="-128"/>
                <a:ea typeface="Yu Mincho Demibold" panose="02020600000000000000" pitchFamily="18" charset="-128"/>
              </a:rPr>
              <a:t>En la Armada es diferente</a:t>
            </a:r>
            <a:endParaRPr lang="es-CL" sz="4400" dirty="0" smtClean="0">
              <a:latin typeface="Yu Mincho Demibold" panose="02020600000000000000" pitchFamily="18" charset="-128"/>
              <a:ea typeface="Yu Mincho Demibold" panose="02020600000000000000" pitchFamily="18" charset="-128"/>
            </a:endParaRPr>
          </a:p>
          <a:p>
            <a:pPr lvl="1"/>
            <a:endParaRPr lang="es-CL" sz="4100" dirty="0" smtClean="0">
              <a:latin typeface="Yu Mincho Demibold" panose="02020600000000000000" pitchFamily="18" charset="-128"/>
              <a:ea typeface="Yu Mincho Demibold" panose="02020600000000000000" pitchFamily="18" charset="-128"/>
            </a:endParaRPr>
          </a:p>
          <a:p>
            <a:pPr marL="0" indent="0">
              <a:buFont typeface="Arial" panose="020B0604020202020204" pitchFamily="34" charset="0"/>
              <a:buNone/>
            </a:pPr>
            <a:endParaRPr lang="es-CL" sz="4500" dirty="0" smtClean="0">
              <a:latin typeface="Yu Mincho Demibold" panose="02020600000000000000" pitchFamily="18" charset="-128"/>
              <a:ea typeface="Yu Mincho Demibold" panose="02020600000000000000" pitchFamily="18" charset="-128"/>
            </a:endParaRPr>
          </a:p>
          <a:p>
            <a:endParaRPr lang="es-CL" sz="4500" dirty="0" smtClean="0">
              <a:latin typeface="Yu Mincho Demibold" panose="02020600000000000000" pitchFamily="18" charset="-128"/>
              <a:ea typeface="Yu Mincho Demibold" panose="02020600000000000000" pitchFamily="18" charset="-128"/>
            </a:endParaRPr>
          </a:p>
          <a:p>
            <a:pPr marL="457200" lvl="1" indent="0">
              <a:buFont typeface="Arial" panose="020B0604020202020204" pitchFamily="34" charset="0"/>
              <a:buNone/>
            </a:pPr>
            <a:endParaRPr lang="es-CL" dirty="0" smtClean="0"/>
          </a:p>
          <a:p>
            <a:pPr marL="0" indent="0">
              <a:buFont typeface="Arial" panose="020B0604020202020204" pitchFamily="34" charset="0"/>
              <a:buNone/>
            </a:pPr>
            <a:endParaRPr lang="es-CL" dirty="0" smtClean="0"/>
          </a:p>
          <a:p>
            <a:endParaRPr lang="es-CL" dirty="0" smtClean="0"/>
          </a:p>
          <a:p>
            <a:endParaRPr lang="es-CL" dirty="0"/>
          </a:p>
        </p:txBody>
      </p:sp>
    </p:spTree>
    <p:extLst>
      <p:ext uri="{BB962C8B-B14F-4D97-AF65-F5344CB8AC3E}">
        <p14:creationId xmlns:p14="http://schemas.microsoft.com/office/powerpoint/2010/main" val="39422444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838200" y="1150375"/>
            <a:ext cx="10515600" cy="5031483"/>
          </a:xfrm>
        </p:spPr>
        <p:txBody>
          <a:bodyPr>
            <a:normAutofit fontScale="62500" lnSpcReduction="20000"/>
          </a:bodyPr>
          <a:lstStyle/>
          <a:p>
            <a:r>
              <a:rPr lang="es-CL" sz="4000" dirty="0">
                <a:latin typeface="Yu Mincho Demibold" panose="02020600000000000000" pitchFamily="18" charset="-128"/>
                <a:ea typeface="Yu Mincho Demibold" panose="02020600000000000000" pitchFamily="18" charset="-128"/>
              </a:rPr>
              <a:t>Visión, hacia donde quiero ir.</a:t>
            </a:r>
          </a:p>
          <a:p>
            <a:endParaRPr lang="es-CL" sz="4000" dirty="0">
              <a:latin typeface="Yu Mincho Demibold" panose="02020600000000000000" pitchFamily="18" charset="-128"/>
              <a:ea typeface="Yu Mincho Demibold" panose="02020600000000000000" pitchFamily="18" charset="-128"/>
            </a:endParaRPr>
          </a:p>
          <a:p>
            <a:r>
              <a:rPr lang="es-CL" sz="4000" dirty="0">
                <a:latin typeface="Yu Mincho Demibold" panose="02020600000000000000" pitchFamily="18" charset="-128"/>
                <a:ea typeface="Yu Mincho Demibold" panose="02020600000000000000" pitchFamily="18" charset="-128"/>
              </a:rPr>
              <a:t>Un contexto, donde estoy ubicado.</a:t>
            </a:r>
          </a:p>
          <a:p>
            <a:endParaRPr lang="es-CL" sz="4000" dirty="0">
              <a:latin typeface="Yu Mincho Demibold" panose="02020600000000000000" pitchFamily="18" charset="-128"/>
              <a:ea typeface="Yu Mincho Demibold" panose="02020600000000000000" pitchFamily="18" charset="-128"/>
            </a:endParaRPr>
          </a:p>
          <a:p>
            <a:r>
              <a:rPr lang="es-CL" sz="4000" dirty="0">
                <a:latin typeface="Yu Mincho Demibold" panose="02020600000000000000" pitchFamily="18" charset="-128"/>
                <a:ea typeface="Yu Mincho Demibold" panose="02020600000000000000" pitchFamily="18" charset="-128"/>
              </a:rPr>
              <a:t> Las </a:t>
            </a:r>
            <a:r>
              <a:rPr lang="es-CL" sz="4000" dirty="0" smtClean="0">
                <a:latin typeface="Yu Mincho Demibold" panose="02020600000000000000" pitchFamily="18" charset="-128"/>
                <a:ea typeface="Yu Mincho Demibold" panose="02020600000000000000" pitchFamily="18" charset="-128"/>
              </a:rPr>
              <a:t>personas, con quien estoy.</a:t>
            </a:r>
          </a:p>
          <a:p>
            <a:pPr marL="0" indent="0">
              <a:buNone/>
            </a:pPr>
            <a:endParaRPr lang="es-CL" sz="4000" dirty="0">
              <a:latin typeface="Yu Mincho Demibold" panose="02020600000000000000" pitchFamily="18" charset="-128"/>
              <a:ea typeface="Yu Mincho Demibold" panose="02020600000000000000" pitchFamily="18" charset="-128"/>
            </a:endParaRPr>
          </a:p>
          <a:p>
            <a:pPr marL="228600" lvl="1">
              <a:spcBef>
                <a:spcPts val="1000"/>
              </a:spcBef>
            </a:pPr>
            <a:r>
              <a:rPr lang="es-CL" sz="4000" dirty="0">
                <a:latin typeface="Yu Mincho Demibold" panose="02020600000000000000" pitchFamily="18" charset="-128"/>
                <a:ea typeface="Yu Mincho Demibold" panose="02020600000000000000" pitchFamily="18" charset="-128"/>
              </a:rPr>
              <a:t>La Comunicación, </a:t>
            </a:r>
            <a:r>
              <a:rPr lang="es-CL" sz="4000" dirty="0" smtClean="0">
                <a:latin typeface="Yu Mincho Demibold" panose="02020600000000000000" pitchFamily="18" charset="-128"/>
                <a:ea typeface="Yu Mincho Demibold" panose="02020600000000000000" pitchFamily="18" charset="-128"/>
              </a:rPr>
              <a:t>como </a:t>
            </a:r>
            <a:r>
              <a:rPr lang="es-CL" sz="4000" dirty="0">
                <a:latin typeface="Yu Mincho Demibold" panose="02020600000000000000" pitchFamily="18" charset="-128"/>
                <a:ea typeface="Yu Mincho Demibold" panose="02020600000000000000" pitchFamily="18" charset="-128"/>
              </a:rPr>
              <a:t>interactúo.</a:t>
            </a:r>
          </a:p>
          <a:p>
            <a:pPr marL="0" lvl="1" indent="0">
              <a:spcBef>
                <a:spcPts val="1000"/>
              </a:spcBef>
              <a:buNone/>
            </a:pPr>
            <a:endParaRPr lang="es-CL" sz="2800" dirty="0" smtClean="0"/>
          </a:p>
          <a:p>
            <a:pPr marL="685800" lvl="2">
              <a:spcBef>
                <a:spcPts val="1000"/>
              </a:spcBef>
            </a:pPr>
            <a:r>
              <a:rPr lang="es-CL" sz="3200" dirty="0" smtClean="0"/>
              <a:t>Que las instrucciones de las tareas a cumplir sean claras y precisas. </a:t>
            </a:r>
          </a:p>
          <a:p>
            <a:pPr marL="685800" lvl="2">
              <a:spcBef>
                <a:spcPts val="1000"/>
              </a:spcBef>
            </a:pPr>
            <a:r>
              <a:rPr lang="es-CL" sz="3200" dirty="0" smtClean="0"/>
              <a:t>Que exista una clara información de como se están cumpliendo las instrucciones dadas.</a:t>
            </a:r>
          </a:p>
          <a:p>
            <a:pPr marL="685800" lvl="2">
              <a:spcBef>
                <a:spcPts val="1000"/>
              </a:spcBef>
            </a:pPr>
            <a:r>
              <a:rPr lang="es-CL" sz="3200" dirty="0" smtClean="0"/>
              <a:t>El oficial debe conocer al personal que manda para conocer sus cualidades y debilidades.</a:t>
            </a:r>
          </a:p>
          <a:p>
            <a:pPr marL="685800" lvl="2">
              <a:spcBef>
                <a:spcPts val="1000"/>
              </a:spcBef>
            </a:pPr>
            <a:r>
              <a:rPr lang="es-CL" sz="3200" dirty="0" smtClean="0"/>
              <a:t>Una comunicación efectiva. (David </a:t>
            </a:r>
            <a:r>
              <a:rPr lang="es-CL" sz="3200" dirty="0" err="1" smtClean="0"/>
              <a:t>Fischman</a:t>
            </a:r>
            <a:r>
              <a:rPr lang="es-CL" sz="3200" dirty="0" smtClean="0"/>
              <a:t>)</a:t>
            </a:r>
            <a:endParaRPr lang="es-CL" sz="3200" dirty="0"/>
          </a:p>
          <a:p>
            <a:pPr marL="0" indent="0">
              <a:buNone/>
            </a:pPr>
            <a:endParaRPr lang="es-CL" dirty="0"/>
          </a:p>
          <a:p>
            <a:endParaRPr lang="es-CL" dirty="0" smtClean="0"/>
          </a:p>
          <a:p>
            <a:endParaRPr lang="es-CL" dirty="0"/>
          </a:p>
        </p:txBody>
      </p:sp>
      <p:sp>
        <p:nvSpPr>
          <p:cNvPr id="4" name="CuadroTexto 3"/>
          <p:cNvSpPr txBox="1"/>
          <p:nvPr/>
        </p:nvSpPr>
        <p:spPr>
          <a:xfrm>
            <a:off x="6096000" y="944819"/>
            <a:ext cx="5718411" cy="4154984"/>
          </a:xfrm>
          <a:prstGeom prst="rect">
            <a:avLst/>
          </a:prstGeom>
          <a:solidFill>
            <a:schemeClr val="accent4">
              <a:lumMod val="40000"/>
              <a:lumOff val="60000"/>
            </a:schemeClr>
          </a:solidFill>
          <a:ln w="1905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La cordada (David </a:t>
            </a:r>
            <a:r>
              <a:rPr kumimoji="0" lang="es-ES" sz="2400" b="0" i="0" u="none" strike="noStrike" kern="1200" cap="none" spc="0" normalizeH="0" baseline="0" noProof="0" dirty="0" err="1" smtClean="0">
                <a:ln>
                  <a:noFill/>
                </a:ln>
                <a:solidFill>
                  <a:prstClr val="black"/>
                </a:solidFill>
                <a:effectLst/>
                <a:uLnTx/>
                <a:uFillTx/>
                <a:latin typeface="Calibri" panose="020F0502020204030204"/>
                <a:ea typeface="+mn-ea"/>
                <a:cs typeface="+mn-cs"/>
              </a:rPr>
              <a:t>Fischman</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En la montaña la </a:t>
            </a:r>
            <a:r>
              <a:rPr kumimoji="0" lang="es-ES" sz="2400" b="0" i="0" u="none" strike="noStrike" kern="1200" cap="none" spc="0" normalizeH="0" baseline="0" noProof="0" smtClean="0">
                <a:ln>
                  <a:noFill/>
                </a:ln>
                <a:solidFill>
                  <a:prstClr val="black"/>
                </a:solidFill>
                <a:effectLst/>
                <a:uLnTx/>
                <a:uFillTx/>
                <a:latin typeface="Calibri" panose="020F0502020204030204"/>
                <a:ea typeface="+mn-ea"/>
                <a:cs typeface="+mn-cs"/>
              </a:rPr>
              <a:t>cordada es </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una soga que une al equipo.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En la Armada la cordada es la comunicación. Si no hay una buena comunicación, cuando el líder necesite a su gente se puede “caer”.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La comunicación ayuda a crear ambientes de trabajo, unión, confianza.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Si no hay comunicación, se pueden generar conflictos, rabia, incomprensión, dolor, etc.</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lecha curvada hacia arriba 4"/>
          <p:cNvSpPr/>
          <p:nvPr/>
        </p:nvSpPr>
        <p:spPr>
          <a:xfrm>
            <a:off x="6096000" y="5655894"/>
            <a:ext cx="2461146" cy="731520"/>
          </a:xfrm>
          <a:prstGeom prst="curved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CuadroTexto 5"/>
          <p:cNvSpPr txBox="1"/>
          <p:nvPr/>
        </p:nvSpPr>
        <p:spPr>
          <a:xfrm>
            <a:off x="681186" y="1937982"/>
            <a:ext cx="4860241" cy="2492990"/>
          </a:xfrm>
          <a:prstGeom prst="rect">
            <a:avLst/>
          </a:prstGeom>
          <a:solidFill>
            <a:schemeClr val="accent4">
              <a:lumMod val="40000"/>
              <a:lumOff val="60000"/>
            </a:schemeClr>
          </a:solidFill>
          <a:ln>
            <a:solidFill>
              <a:schemeClr val="tx1"/>
            </a:solidFill>
          </a:ln>
        </p:spPr>
        <p:txBody>
          <a:bodyPr wrap="none" rtlCol="0">
            <a:spAutoFit/>
          </a:bodyPr>
          <a:lstStyle/>
          <a:p>
            <a:pPr algn="ctr"/>
            <a:r>
              <a:rPr lang="es-ES" sz="3600" dirty="0" smtClean="0"/>
              <a:t>Estar de baja en la FF.AA.</a:t>
            </a:r>
          </a:p>
          <a:p>
            <a:endParaRPr lang="es-ES" sz="3600" dirty="0"/>
          </a:p>
          <a:p>
            <a:r>
              <a:rPr lang="es-ES" sz="2800" dirty="0" smtClean="0"/>
              <a:t>Ejército: Fallecido</a:t>
            </a:r>
          </a:p>
          <a:p>
            <a:r>
              <a:rPr lang="es-ES" sz="2800" dirty="0" smtClean="0"/>
              <a:t>Armada: Enfermo</a:t>
            </a:r>
          </a:p>
          <a:p>
            <a:r>
              <a:rPr lang="es-ES" sz="2800" dirty="0" smtClean="0"/>
              <a:t>FACH: En retiro</a:t>
            </a:r>
            <a:endParaRPr lang="en-US" sz="2400" dirty="0"/>
          </a:p>
        </p:txBody>
      </p:sp>
    </p:spTree>
    <p:extLst>
      <p:ext uri="{BB962C8B-B14F-4D97-AF65-F5344CB8AC3E}">
        <p14:creationId xmlns:p14="http://schemas.microsoft.com/office/powerpoint/2010/main" val="172313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2542"/>
            <a:ext cx="10515600" cy="773723"/>
          </a:xfrm>
        </p:spPr>
        <p:txBody>
          <a:bodyPr>
            <a:normAutofit/>
          </a:bodyPr>
          <a:lstStyle/>
          <a:p>
            <a:pPr algn="ctr"/>
            <a:r>
              <a:rPr lang="es-CL" sz="3200" dirty="0" smtClean="0">
                <a:latin typeface="Yu Mincho Demibold" panose="02020600000000000000" pitchFamily="18" charset="-128"/>
                <a:ea typeface="Yu Mincho Demibold" panose="02020600000000000000" pitchFamily="18" charset="-128"/>
              </a:rPr>
              <a:t>Componentes básicos en el proceso de mando.</a:t>
            </a:r>
            <a:endParaRPr lang="es-CL" sz="3200" dirty="0">
              <a:latin typeface="Yu Mincho Demibold" panose="02020600000000000000" pitchFamily="18" charset="-128"/>
              <a:ea typeface="Yu Mincho Demibold" panose="02020600000000000000" pitchFamily="18" charset="-128"/>
            </a:endParaRPr>
          </a:p>
        </p:txBody>
      </p:sp>
      <p:sp>
        <p:nvSpPr>
          <p:cNvPr id="3" name="Marcador de contenido 2"/>
          <p:cNvSpPr>
            <a:spLocks noGrp="1"/>
          </p:cNvSpPr>
          <p:nvPr>
            <p:ph idx="1"/>
          </p:nvPr>
        </p:nvSpPr>
        <p:spPr>
          <a:xfrm>
            <a:off x="464025" y="1150375"/>
            <a:ext cx="5049672" cy="5031483"/>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marL="0" indent="0">
              <a:buNone/>
            </a:pPr>
            <a:r>
              <a:rPr lang="es-CL" sz="4000" dirty="0" smtClean="0">
                <a:latin typeface="Yu Mincho Demibold" panose="02020600000000000000" pitchFamily="18" charset="-128"/>
                <a:ea typeface="Yu Mincho Demibold" panose="02020600000000000000" pitchFamily="18" charset="-128"/>
              </a:rPr>
              <a:t>¿Hacia </a:t>
            </a:r>
            <a:r>
              <a:rPr lang="es-CL" sz="4000" dirty="0">
                <a:latin typeface="Yu Mincho Demibold" panose="02020600000000000000" pitchFamily="18" charset="-128"/>
                <a:ea typeface="Yu Mincho Demibold" panose="02020600000000000000" pitchFamily="18" charset="-128"/>
              </a:rPr>
              <a:t>donde quiero </a:t>
            </a:r>
            <a:r>
              <a:rPr lang="es-CL" sz="4000" dirty="0" smtClean="0">
                <a:latin typeface="Yu Mincho Demibold" panose="02020600000000000000" pitchFamily="18" charset="-128"/>
                <a:ea typeface="Yu Mincho Demibold" panose="02020600000000000000" pitchFamily="18" charset="-128"/>
              </a:rPr>
              <a:t>ir?</a:t>
            </a:r>
            <a:r>
              <a:rPr lang="es-CL" sz="4000" dirty="0">
                <a:latin typeface="Yu Mincho Demibold" panose="02020600000000000000" pitchFamily="18" charset="-128"/>
                <a:ea typeface="Yu Mincho Demibold" panose="02020600000000000000" pitchFamily="18" charset="-128"/>
              </a:rPr>
              <a:t>	</a:t>
            </a:r>
            <a:r>
              <a:rPr lang="es-CL" sz="4000" dirty="0" smtClean="0">
                <a:latin typeface="Yu Mincho Demibold" panose="02020600000000000000" pitchFamily="18" charset="-128"/>
                <a:ea typeface="Yu Mincho Demibold" panose="02020600000000000000" pitchFamily="18" charset="-128"/>
              </a:rPr>
              <a:t>			</a:t>
            </a:r>
            <a:endParaRPr lang="es-CL" sz="4000" dirty="0">
              <a:latin typeface="Yu Mincho Demibold" panose="02020600000000000000" pitchFamily="18" charset="-128"/>
              <a:ea typeface="Yu Mincho Demibold" panose="02020600000000000000" pitchFamily="18" charset="-128"/>
            </a:endParaRPr>
          </a:p>
          <a:p>
            <a:endParaRPr lang="es-CL" sz="4000" dirty="0">
              <a:latin typeface="Yu Mincho Demibold" panose="02020600000000000000" pitchFamily="18" charset="-128"/>
              <a:ea typeface="Yu Mincho Demibold" panose="02020600000000000000" pitchFamily="18" charset="-128"/>
            </a:endParaRPr>
          </a:p>
          <a:p>
            <a:pPr marL="0" indent="0">
              <a:buNone/>
            </a:pPr>
            <a:r>
              <a:rPr lang="es-CL" sz="4000" dirty="0">
                <a:latin typeface="Yu Mincho Demibold" panose="02020600000000000000" pitchFamily="18" charset="-128"/>
                <a:ea typeface="Yu Mincho Demibold" panose="02020600000000000000" pitchFamily="18" charset="-128"/>
              </a:rPr>
              <a:t>¿</a:t>
            </a:r>
            <a:r>
              <a:rPr lang="es-CL" sz="4000" dirty="0" smtClean="0">
                <a:latin typeface="Yu Mincho Demibold" panose="02020600000000000000" pitchFamily="18" charset="-128"/>
                <a:ea typeface="Yu Mincho Demibold" panose="02020600000000000000" pitchFamily="18" charset="-128"/>
              </a:rPr>
              <a:t>D</a:t>
            </a:r>
            <a:r>
              <a:rPr lang="es-CL" sz="4000" dirty="0">
                <a:latin typeface="Yu Mincho Demibold" panose="02020600000000000000" pitchFamily="18" charset="-128"/>
                <a:ea typeface="Yu Mincho Demibold" panose="02020600000000000000" pitchFamily="18" charset="-128"/>
              </a:rPr>
              <a:t>ó</a:t>
            </a:r>
            <a:r>
              <a:rPr lang="es-CL" sz="4000" dirty="0" smtClean="0">
                <a:latin typeface="Yu Mincho Demibold" panose="02020600000000000000" pitchFamily="18" charset="-128"/>
                <a:ea typeface="Yu Mincho Demibold" panose="02020600000000000000" pitchFamily="18" charset="-128"/>
              </a:rPr>
              <a:t>nde </a:t>
            </a:r>
            <a:r>
              <a:rPr lang="es-CL" sz="4000" dirty="0">
                <a:latin typeface="Yu Mincho Demibold" panose="02020600000000000000" pitchFamily="18" charset="-128"/>
                <a:ea typeface="Yu Mincho Demibold" panose="02020600000000000000" pitchFamily="18" charset="-128"/>
              </a:rPr>
              <a:t>estoy </a:t>
            </a:r>
            <a:r>
              <a:rPr lang="es-CL" sz="4000" dirty="0" smtClean="0">
                <a:latin typeface="Yu Mincho Demibold" panose="02020600000000000000" pitchFamily="18" charset="-128"/>
                <a:ea typeface="Yu Mincho Demibold" panose="02020600000000000000" pitchFamily="18" charset="-128"/>
              </a:rPr>
              <a:t>ubicado?				</a:t>
            </a:r>
          </a:p>
          <a:p>
            <a:pPr marL="0" indent="0">
              <a:buNone/>
            </a:pPr>
            <a:r>
              <a:rPr lang="es-CL" sz="4000" dirty="0" smtClean="0">
                <a:latin typeface="Yu Mincho Demibold" panose="02020600000000000000" pitchFamily="18" charset="-128"/>
                <a:ea typeface="Yu Mincho Demibold" panose="02020600000000000000" pitchFamily="18" charset="-128"/>
              </a:rPr>
              <a:t>		</a:t>
            </a:r>
            <a:endParaRPr lang="es-CL" sz="4000" dirty="0">
              <a:latin typeface="Yu Mincho Demibold" panose="02020600000000000000" pitchFamily="18" charset="-128"/>
              <a:ea typeface="Yu Mincho Demibold" panose="02020600000000000000" pitchFamily="18" charset="-128"/>
            </a:endParaRPr>
          </a:p>
          <a:p>
            <a:pPr marL="0" indent="0">
              <a:buNone/>
            </a:pPr>
            <a:r>
              <a:rPr lang="es-CL" sz="4000" dirty="0" smtClean="0">
                <a:latin typeface="Yu Mincho Demibold" panose="02020600000000000000" pitchFamily="18" charset="-128"/>
                <a:ea typeface="Yu Mincho Demibold" panose="02020600000000000000" pitchFamily="18" charset="-128"/>
              </a:rPr>
              <a:t>¿Con quién estoy?				</a:t>
            </a:r>
          </a:p>
          <a:p>
            <a:pPr marL="0" indent="0">
              <a:buNone/>
            </a:pPr>
            <a:endParaRPr lang="es-CL" sz="4000" dirty="0">
              <a:latin typeface="Yu Mincho Demibold" panose="02020600000000000000" pitchFamily="18" charset="-128"/>
              <a:ea typeface="Yu Mincho Demibold" panose="02020600000000000000" pitchFamily="18" charset="-128"/>
            </a:endParaRPr>
          </a:p>
          <a:p>
            <a:pPr marL="0" lvl="1" indent="0">
              <a:spcBef>
                <a:spcPts val="1000"/>
              </a:spcBef>
              <a:buNone/>
            </a:pPr>
            <a:r>
              <a:rPr lang="es-CL" sz="4000" dirty="0" smtClean="0">
                <a:latin typeface="Yu Mincho Demibold" panose="02020600000000000000" pitchFamily="18" charset="-128"/>
                <a:ea typeface="Yu Mincho Demibold" panose="02020600000000000000" pitchFamily="18" charset="-128"/>
              </a:rPr>
              <a:t>¿C</a:t>
            </a:r>
            <a:r>
              <a:rPr lang="es-CL" sz="4000" dirty="0">
                <a:latin typeface="Yu Mincho Demibold" panose="02020600000000000000" pitchFamily="18" charset="-128"/>
                <a:ea typeface="Yu Mincho Demibold" panose="02020600000000000000" pitchFamily="18" charset="-128"/>
              </a:rPr>
              <a:t>ó</a:t>
            </a:r>
            <a:r>
              <a:rPr lang="es-CL" sz="4000" dirty="0" smtClean="0">
                <a:latin typeface="Yu Mincho Demibold" panose="02020600000000000000" pitchFamily="18" charset="-128"/>
                <a:ea typeface="Yu Mincho Demibold" panose="02020600000000000000" pitchFamily="18" charset="-128"/>
              </a:rPr>
              <a:t>mo interactúo?		</a:t>
            </a:r>
            <a:endParaRPr lang="es-CL" sz="4000" dirty="0">
              <a:latin typeface="Yu Mincho Demibold" panose="02020600000000000000" pitchFamily="18" charset="-128"/>
              <a:ea typeface="Yu Mincho Demibold" panose="02020600000000000000" pitchFamily="18" charset="-128"/>
            </a:endParaRPr>
          </a:p>
          <a:p>
            <a:pPr marL="0" lvl="1" indent="0">
              <a:spcBef>
                <a:spcPts val="1000"/>
              </a:spcBef>
              <a:buNone/>
            </a:pPr>
            <a:endParaRPr lang="es-CL" sz="2800" dirty="0" smtClean="0"/>
          </a:p>
          <a:p>
            <a:endParaRPr lang="es-CL" dirty="0" smtClean="0"/>
          </a:p>
          <a:p>
            <a:endParaRPr lang="es-CL" dirty="0"/>
          </a:p>
        </p:txBody>
      </p:sp>
      <p:cxnSp>
        <p:nvCxnSpPr>
          <p:cNvPr id="7" name="Conector recto de flecha 6"/>
          <p:cNvCxnSpPr/>
          <p:nvPr/>
        </p:nvCxnSpPr>
        <p:spPr>
          <a:xfrm>
            <a:off x="6032310" y="1364776"/>
            <a:ext cx="1910687"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8" name="Imagen 7"/>
          <p:cNvPicPr>
            <a:picLocks noChangeAspect="1"/>
          </p:cNvPicPr>
          <p:nvPr/>
        </p:nvPicPr>
        <p:blipFill>
          <a:blip r:embed="rId2"/>
          <a:stretch>
            <a:fillRect/>
          </a:stretch>
        </p:blipFill>
        <p:spPr>
          <a:xfrm>
            <a:off x="6032308" y="2619705"/>
            <a:ext cx="2158171" cy="481626"/>
          </a:xfrm>
          <a:prstGeom prst="rect">
            <a:avLst/>
          </a:prstGeom>
        </p:spPr>
      </p:pic>
      <p:pic>
        <p:nvPicPr>
          <p:cNvPr id="9" name="Imagen 8"/>
          <p:cNvPicPr>
            <a:picLocks noChangeAspect="1"/>
          </p:cNvPicPr>
          <p:nvPr/>
        </p:nvPicPr>
        <p:blipFill>
          <a:blip r:embed="rId2"/>
          <a:stretch>
            <a:fillRect/>
          </a:stretch>
        </p:blipFill>
        <p:spPr>
          <a:xfrm>
            <a:off x="6032309" y="4011479"/>
            <a:ext cx="2158171" cy="481626"/>
          </a:xfrm>
          <a:prstGeom prst="rect">
            <a:avLst/>
          </a:prstGeom>
        </p:spPr>
      </p:pic>
      <p:pic>
        <p:nvPicPr>
          <p:cNvPr id="10" name="Imagen 9"/>
          <p:cNvPicPr>
            <a:picLocks noChangeAspect="1"/>
          </p:cNvPicPr>
          <p:nvPr/>
        </p:nvPicPr>
        <p:blipFill>
          <a:blip r:embed="rId2"/>
          <a:stretch>
            <a:fillRect/>
          </a:stretch>
        </p:blipFill>
        <p:spPr>
          <a:xfrm>
            <a:off x="6032310" y="5316397"/>
            <a:ext cx="2158171" cy="481626"/>
          </a:xfrm>
          <a:prstGeom prst="rect">
            <a:avLst/>
          </a:prstGeom>
        </p:spPr>
      </p:pic>
      <p:sp>
        <p:nvSpPr>
          <p:cNvPr id="11" name="CuadroTexto 10"/>
          <p:cNvSpPr txBox="1"/>
          <p:nvPr/>
        </p:nvSpPr>
        <p:spPr>
          <a:xfrm>
            <a:off x="8457062" y="1181634"/>
            <a:ext cx="18288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smtClean="0">
                <a:ln>
                  <a:noFill/>
                </a:ln>
                <a:solidFill>
                  <a:srgbClr val="FF0000"/>
                </a:solidFill>
                <a:effectLst/>
                <a:uLnTx/>
                <a:uFillTx/>
                <a:latin typeface="Arial Black" panose="020B0A04020102020204" pitchFamily="34" charset="0"/>
                <a:ea typeface="+mn-ea"/>
                <a:cs typeface="+mn-cs"/>
              </a:rPr>
              <a:t>Visión</a:t>
            </a:r>
            <a:endParaRPr kumimoji="0" lang="en-US" sz="3600" b="1" i="0" u="none" strike="noStrike" kern="1200" cap="none" spc="0" normalizeH="0" baseline="0" noProof="0" dirty="0">
              <a:ln>
                <a:noFill/>
              </a:ln>
              <a:solidFill>
                <a:srgbClr val="FF0000"/>
              </a:solidFill>
              <a:effectLst/>
              <a:uLnTx/>
              <a:uFillTx/>
              <a:latin typeface="Arial Black" panose="020B0A04020102020204" pitchFamily="34" charset="0"/>
              <a:ea typeface="+mn-ea"/>
              <a:cs typeface="+mn-cs"/>
            </a:endParaRPr>
          </a:p>
        </p:txBody>
      </p:sp>
      <p:sp>
        <p:nvSpPr>
          <p:cNvPr id="12" name="CuadroTexto 11"/>
          <p:cNvSpPr txBox="1"/>
          <p:nvPr/>
        </p:nvSpPr>
        <p:spPr>
          <a:xfrm>
            <a:off x="8379725" y="2616582"/>
            <a:ext cx="248389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smtClean="0">
                <a:ln>
                  <a:noFill/>
                </a:ln>
                <a:solidFill>
                  <a:srgbClr val="FF0000"/>
                </a:solidFill>
                <a:effectLst/>
                <a:uLnTx/>
                <a:uFillTx/>
                <a:latin typeface="Arial Black" panose="020B0A04020102020204" pitchFamily="34" charset="0"/>
                <a:ea typeface="+mn-ea"/>
                <a:cs typeface="+mn-cs"/>
              </a:rPr>
              <a:t>Contexto</a:t>
            </a:r>
            <a:endParaRPr kumimoji="0" lang="en-US" sz="3600" b="1" i="0" u="none" strike="noStrike" kern="1200" cap="none" spc="0" normalizeH="0" baseline="0" noProof="0" dirty="0">
              <a:ln>
                <a:noFill/>
              </a:ln>
              <a:solidFill>
                <a:srgbClr val="FF0000"/>
              </a:solidFill>
              <a:effectLst/>
              <a:uLnTx/>
              <a:uFillTx/>
              <a:latin typeface="Arial Black" panose="020B0A04020102020204" pitchFamily="34" charset="0"/>
              <a:ea typeface="+mn-ea"/>
              <a:cs typeface="+mn-cs"/>
            </a:endParaRPr>
          </a:p>
        </p:txBody>
      </p:sp>
      <p:sp>
        <p:nvSpPr>
          <p:cNvPr id="13" name="CuadroTexto 12"/>
          <p:cNvSpPr txBox="1"/>
          <p:nvPr/>
        </p:nvSpPr>
        <p:spPr>
          <a:xfrm>
            <a:off x="8379725" y="3971538"/>
            <a:ext cx="271590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smtClean="0">
                <a:ln>
                  <a:noFill/>
                </a:ln>
                <a:solidFill>
                  <a:srgbClr val="FF0000"/>
                </a:solidFill>
                <a:effectLst/>
                <a:uLnTx/>
                <a:uFillTx/>
                <a:latin typeface="Arial Black" panose="020B0A04020102020204" pitchFamily="34" charset="0"/>
                <a:ea typeface="+mn-ea"/>
                <a:cs typeface="+mn-cs"/>
              </a:rPr>
              <a:t>Personas</a:t>
            </a:r>
            <a:endParaRPr kumimoji="0" lang="en-US" sz="3600" b="1" i="0" u="none" strike="noStrike" kern="1200" cap="none" spc="0" normalizeH="0" baseline="0" noProof="0" dirty="0">
              <a:ln>
                <a:noFill/>
              </a:ln>
              <a:solidFill>
                <a:srgbClr val="FF0000"/>
              </a:solidFill>
              <a:effectLst/>
              <a:uLnTx/>
              <a:uFillTx/>
              <a:latin typeface="Arial Black" panose="020B0A04020102020204" pitchFamily="34" charset="0"/>
              <a:ea typeface="+mn-ea"/>
              <a:cs typeface="+mn-cs"/>
            </a:endParaRPr>
          </a:p>
        </p:txBody>
      </p:sp>
      <p:sp>
        <p:nvSpPr>
          <p:cNvPr id="14" name="CuadroTexto 13"/>
          <p:cNvSpPr txBox="1"/>
          <p:nvPr/>
        </p:nvSpPr>
        <p:spPr>
          <a:xfrm>
            <a:off x="8379725" y="5225247"/>
            <a:ext cx="3812275"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600" b="1" i="0" u="none" strike="noStrike" kern="1200" cap="none" spc="0" normalizeH="0" baseline="0" noProof="0" dirty="0" smtClean="0">
                <a:ln>
                  <a:noFill/>
                </a:ln>
                <a:solidFill>
                  <a:srgbClr val="FF0000"/>
                </a:solidFill>
                <a:effectLst/>
                <a:uLnTx/>
                <a:uFillTx/>
                <a:latin typeface="Arial Black" panose="020B0A04020102020204" pitchFamily="34" charset="0"/>
                <a:ea typeface="+mn-ea"/>
                <a:cs typeface="+mn-cs"/>
              </a:rPr>
              <a:t>Comunicación</a:t>
            </a:r>
            <a:endParaRPr kumimoji="0" lang="en-US" sz="3600" b="1" i="0" u="none" strike="noStrike" kern="1200" cap="none" spc="0" normalizeH="0" baseline="0" noProof="0" dirty="0">
              <a:ln>
                <a:noFill/>
              </a:ln>
              <a:solidFill>
                <a:srgbClr val="FF000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51989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838200" y="550210"/>
            <a:ext cx="10267170" cy="1200329"/>
          </a:xfrm>
          <a:prstGeom prst="rect">
            <a:avLst/>
          </a:prstGeom>
          <a:solidFill>
            <a:schemeClr val="accent3">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Grupo: conjunto de personas que trabajan juntas, con un desempeño individual,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con metas individuales. Sólo existe confianza en las habilidades de cada uno y las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decisiones no son compartidas.</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CuadroTexto 8"/>
          <p:cNvSpPr txBox="1"/>
          <p:nvPr/>
        </p:nvSpPr>
        <p:spPr>
          <a:xfrm>
            <a:off x="313917" y="3435283"/>
            <a:ext cx="11612346" cy="1569660"/>
          </a:xfrm>
          <a:prstGeom prst="rect">
            <a:avLst/>
          </a:prstGeom>
          <a:solidFill>
            <a:schemeClr val="accent3">
              <a:lumMod val="60000"/>
              <a:lumOff val="4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Equipo: es una unidad formada por dos o más personas con habilidades complementarias,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que se comprometen en un propósito común y fijan objetivos y expectativas de desempeño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comunes, de los cuales se responsabilizan. Sus miembros trabajan cohesionados y por sus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400" b="0" i="0" u="none" strike="noStrike" kern="1200" cap="none" spc="0" normalizeH="0" baseline="0" noProof="0" dirty="0">
                <a:ln>
                  <a:noFill/>
                </a:ln>
                <a:solidFill>
                  <a:prstClr val="black"/>
                </a:solidFill>
                <a:effectLst/>
                <a:uLnTx/>
                <a:uFillTx/>
                <a:latin typeface="Calibri" panose="020F0502020204030204"/>
                <a:ea typeface="+mn-ea"/>
                <a:cs typeface="+mn-cs"/>
              </a:rPr>
              <a:t>e</a:t>
            </a:r>
            <a:r>
              <a:rPr kumimoji="0" lang="es-ES" sz="2400" b="0" i="0" u="none" strike="noStrike" kern="1200" cap="none" spc="0" normalizeH="0" baseline="0" noProof="0" dirty="0" smtClean="0">
                <a:ln>
                  <a:noFill/>
                </a:ln>
                <a:solidFill>
                  <a:prstClr val="black"/>
                </a:solidFill>
                <a:effectLst/>
                <a:uLnTx/>
                <a:uFillTx/>
                <a:latin typeface="Calibri" panose="020F0502020204030204"/>
                <a:ea typeface="+mn-ea"/>
                <a:cs typeface="+mn-cs"/>
              </a:rPr>
              <a:t>speciales características, el equipo puede lograr cualquier tarea dentro de su ámbito.</a:t>
            </a:r>
            <a:endParaRPr kumimoji="0" lang="es-CL"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0680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735118" y="125519"/>
            <a:ext cx="10416185" cy="707886"/>
          </a:xfrm>
          <a:prstGeom prst="rect">
            <a:avLst/>
          </a:prstGeom>
          <a:noFill/>
        </p:spPr>
        <p:txBody>
          <a:bodyPr wrap="none" rtlCol="0">
            <a:spAutoFit/>
          </a:bodyPr>
          <a:lstStyle/>
          <a:p>
            <a:r>
              <a:rPr lang="es-CL" sz="4000" dirty="0" smtClean="0"/>
              <a:t>¿Por qué existen equipos que no funcionan bien?</a:t>
            </a:r>
            <a:endParaRPr lang="es-CL" sz="4000" dirty="0"/>
          </a:p>
        </p:txBody>
      </p:sp>
      <p:pic>
        <p:nvPicPr>
          <p:cNvPr id="9" name="Imagen 8"/>
          <p:cNvPicPr>
            <a:picLocks noChangeAspect="1"/>
          </p:cNvPicPr>
          <p:nvPr/>
        </p:nvPicPr>
        <p:blipFill>
          <a:blip r:embed="rId2"/>
          <a:stretch>
            <a:fillRect/>
          </a:stretch>
        </p:blipFill>
        <p:spPr>
          <a:xfrm>
            <a:off x="2364924" y="1007229"/>
            <a:ext cx="7462151" cy="559051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29894047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491060" cy="707886"/>
          </a:xfrm>
          <a:prstGeom prst="rect">
            <a:avLst/>
          </a:prstGeom>
          <a:noFill/>
        </p:spPr>
        <p:txBody>
          <a:bodyPr wrap="none" rtlCol="0">
            <a:spAutoFit/>
          </a:bodyPr>
          <a:lstStyle/>
          <a:p>
            <a:r>
              <a:rPr lang="es-ES" sz="4000" dirty="0" smtClean="0"/>
              <a:t>La conformación de un equipo es un proceso</a:t>
            </a:r>
            <a:endParaRPr lang="es-CL" sz="4000" dirty="0"/>
          </a:p>
        </p:txBody>
      </p:sp>
      <p:sp>
        <p:nvSpPr>
          <p:cNvPr id="5" name="Flecha derecha 4"/>
          <p:cNvSpPr/>
          <p:nvPr/>
        </p:nvSpPr>
        <p:spPr>
          <a:xfrm rot="19809359">
            <a:off x="618953" y="3323053"/>
            <a:ext cx="7465444" cy="4564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6" name="Imagen 5"/>
          <p:cNvPicPr>
            <a:picLocks noChangeAspect="1"/>
          </p:cNvPicPr>
          <p:nvPr/>
        </p:nvPicPr>
        <p:blipFill>
          <a:blip r:embed="rId2"/>
          <a:stretch>
            <a:fillRect/>
          </a:stretch>
        </p:blipFill>
        <p:spPr>
          <a:xfrm>
            <a:off x="4045897" y="2549327"/>
            <a:ext cx="6553768" cy="3920068"/>
          </a:xfrm>
          <a:prstGeom prst="rect">
            <a:avLst/>
          </a:prstGeom>
        </p:spPr>
      </p:pic>
      <p:sp>
        <p:nvSpPr>
          <p:cNvPr id="7" name="CuadroTexto 6"/>
          <p:cNvSpPr txBox="1"/>
          <p:nvPr/>
        </p:nvSpPr>
        <p:spPr>
          <a:xfrm flipH="1">
            <a:off x="838200" y="4247751"/>
            <a:ext cx="1382192" cy="523220"/>
          </a:xfrm>
          <a:prstGeom prst="rect">
            <a:avLst/>
          </a:prstGeom>
          <a:noFill/>
        </p:spPr>
        <p:txBody>
          <a:bodyPr wrap="square" rtlCol="0">
            <a:spAutoFit/>
          </a:bodyPr>
          <a:lstStyle/>
          <a:p>
            <a:r>
              <a:rPr lang="es-ES" sz="2800" dirty="0" smtClean="0"/>
              <a:t>Poder</a:t>
            </a:r>
            <a:endParaRPr lang="es-CL" sz="2800" dirty="0"/>
          </a:p>
        </p:txBody>
      </p:sp>
      <p:sp>
        <p:nvSpPr>
          <p:cNvPr id="9" name="CuadroTexto 8"/>
          <p:cNvSpPr txBox="1"/>
          <p:nvPr/>
        </p:nvSpPr>
        <p:spPr>
          <a:xfrm flipH="1">
            <a:off x="6121757" y="1061460"/>
            <a:ext cx="2069206" cy="523220"/>
          </a:xfrm>
          <a:prstGeom prst="rect">
            <a:avLst/>
          </a:prstGeom>
          <a:noFill/>
        </p:spPr>
        <p:txBody>
          <a:bodyPr wrap="square" rtlCol="0">
            <a:spAutoFit/>
          </a:bodyPr>
          <a:lstStyle/>
          <a:p>
            <a:r>
              <a:rPr lang="es-ES" sz="2800" dirty="0" smtClean="0"/>
              <a:t>Liderazgo</a:t>
            </a:r>
            <a:endParaRPr lang="es-CL" sz="2800" dirty="0"/>
          </a:p>
        </p:txBody>
      </p:sp>
      <p:sp>
        <p:nvSpPr>
          <p:cNvPr id="11" name="CuadroTexto 10"/>
          <p:cNvSpPr txBox="1"/>
          <p:nvPr/>
        </p:nvSpPr>
        <p:spPr>
          <a:xfrm flipH="1">
            <a:off x="2663705" y="5802441"/>
            <a:ext cx="1382192" cy="523220"/>
          </a:xfrm>
          <a:prstGeom prst="rect">
            <a:avLst/>
          </a:prstGeom>
          <a:noFill/>
        </p:spPr>
        <p:txBody>
          <a:bodyPr wrap="square" rtlCol="0">
            <a:spAutoFit/>
          </a:bodyPr>
          <a:lstStyle/>
          <a:p>
            <a:r>
              <a:rPr lang="es-ES" sz="2800" dirty="0" smtClean="0"/>
              <a:t>Grupo</a:t>
            </a:r>
            <a:endParaRPr lang="es-CL" sz="2800" dirty="0"/>
          </a:p>
        </p:txBody>
      </p:sp>
      <p:sp>
        <p:nvSpPr>
          <p:cNvPr id="12" name="CuadroTexto 11"/>
          <p:cNvSpPr txBox="1"/>
          <p:nvPr/>
        </p:nvSpPr>
        <p:spPr>
          <a:xfrm flipH="1">
            <a:off x="10280271" y="1164332"/>
            <a:ext cx="1382192" cy="1384995"/>
          </a:xfrm>
          <a:prstGeom prst="rect">
            <a:avLst/>
          </a:prstGeom>
          <a:noFill/>
        </p:spPr>
        <p:txBody>
          <a:bodyPr wrap="square" rtlCol="0">
            <a:spAutoFit/>
          </a:bodyPr>
          <a:lstStyle/>
          <a:p>
            <a:pPr algn="ctr"/>
            <a:r>
              <a:rPr lang="es-ES" sz="2800" dirty="0" smtClean="0"/>
              <a:t>Equipo </a:t>
            </a:r>
          </a:p>
          <a:p>
            <a:pPr algn="ctr"/>
            <a:r>
              <a:rPr lang="es-ES" sz="2800" dirty="0"/>
              <a:t>d</a:t>
            </a:r>
            <a:r>
              <a:rPr lang="es-ES" sz="2800" dirty="0" smtClean="0"/>
              <a:t>e</a:t>
            </a:r>
          </a:p>
          <a:p>
            <a:pPr algn="ctr"/>
            <a:r>
              <a:rPr lang="es-ES" sz="2800" dirty="0" smtClean="0"/>
              <a:t>trabajo</a:t>
            </a:r>
            <a:endParaRPr lang="es-CL" sz="2800" dirty="0"/>
          </a:p>
        </p:txBody>
      </p:sp>
    </p:spTree>
    <p:extLst>
      <p:ext uri="{BB962C8B-B14F-4D97-AF65-F5344CB8AC3E}">
        <p14:creationId xmlns:p14="http://schemas.microsoft.com/office/powerpoint/2010/main" val="184340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838200" y="1617202"/>
            <a:ext cx="9225859" cy="4524315"/>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r>
              <a:rPr lang="es-ES" sz="2400" dirty="0" smtClean="0"/>
              <a:t>Se debe tener presente que la conducta del individuo es compleja</a:t>
            </a:r>
          </a:p>
          <a:p>
            <a:r>
              <a:rPr lang="es-ES" sz="2400" dirty="0" smtClean="0"/>
              <a:t>ya que:</a:t>
            </a:r>
          </a:p>
          <a:p>
            <a:endParaRPr lang="es-ES" sz="2400" dirty="0"/>
          </a:p>
          <a:p>
            <a:endParaRPr lang="es-ES" sz="2400" dirty="0" smtClean="0"/>
          </a:p>
          <a:p>
            <a:pPr marL="285750" indent="-285750">
              <a:lnSpc>
                <a:spcPct val="200000"/>
              </a:lnSpc>
              <a:buFont typeface="Arial" panose="020B0604020202020204" pitchFamily="34" charset="0"/>
              <a:buChar char="•"/>
            </a:pPr>
            <a:r>
              <a:rPr lang="es-ES" sz="2400" dirty="0" smtClean="0"/>
              <a:t>No todos son iguales y por lo tanto no piensan de la misma manera.</a:t>
            </a:r>
          </a:p>
          <a:p>
            <a:pPr marL="285750" indent="-285750">
              <a:lnSpc>
                <a:spcPct val="200000"/>
              </a:lnSpc>
              <a:buFont typeface="Arial" panose="020B0604020202020204" pitchFamily="34" charset="0"/>
              <a:buChar char="•"/>
            </a:pPr>
            <a:r>
              <a:rPr lang="es-ES" sz="2400" dirty="0" smtClean="0"/>
              <a:t>Tener presente que existe ante una situación dada distintas opiniones.</a:t>
            </a:r>
          </a:p>
          <a:p>
            <a:pPr marL="285750" indent="-285750">
              <a:lnSpc>
                <a:spcPct val="200000"/>
              </a:lnSpc>
              <a:buFont typeface="Arial" panose="020B0604020202020204" pitchFamily="34" charset="0"/>
              <a:buChar char="•"/>
            </a:pPr>
            <a:r>
              <a:rPr lang="es-ES" sz="2400" dirty="0" smtClean="0"/>
              <a:t>Estar abierto a evolucionar en las ideas.</a:t>
            </a:r>
          </a:p>
          <a:p>
            <a:pPr marL="285750" indent="-285750">
              <a:lnSpc>
                <a:spcPct val="200000"/>
              </a:lnSpc>
              <a:buFont typeface="Arial" panose="020B0604020202020204" pitchFamily="34" charset="0"/>
              <a:buChar char="•"/>
            </a:pPr>
            <a:r>
              <a:rPr lang="es-ES" sz="2400" dirty="0" smtClean="0"/>
              <a:t>Ser el primero en reconocer </a:t>
            </a:r>
            <a:r>
              <a:rPr lang="es-ES" sz="2400" smtClean="0"/>
              <a:t>los errores.</a:t>
            </a:r>
            <a:endParaRPr lang="es-CL" sz="2400" dirty="0"/>
          </a:p>
        </p:txBody>
      </p:sp>
    </p:spTree>
    <p:extLst>
      <p:ext uri="{BB962C8B-B14F-4D97-AF65-F5344CB8AC3E}">
        <p14:creationId xmlns:p14="http://schemas.microsoft.com/office/powerpoint/2010/main" val="336467313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10887404" cy="4524315"/>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r>
              <a:rPr lang="es-ES" sz="2400" dirty="0" smtClean="0"/>
              <a:t>Confianza.</a:t>
            </a:r>
          </a:p>
          <a:p>
            <a:pPr marL="285750" indent="-285750">
              <a:buFont typeface="Arial" panose="020B0604020202020204" pitchFamily="34" charset="0"/>
              <a:buChar char="•"/>
            </a:pPr>
            <a:r>
              <a:rPr lang="es-ES" sz="2400" dirty="0" smtClean="0"/>
              <a:t>Delegar.</a:t>
            </a:r>
          </a:p>
          <a:p>
            <a:pPr marL="285750" indent="-285750">
              <a:buFont typeface="Arial" panose="020B0604020202020204" pitchFamily="34" charset="0"/>
              <a:buChar char="•"/>
            </a:pPr>
            <a:r>
              <a:rPr lang="es-ES" sz="2400" dirty="0" smtClean="0"/>
              <a:t>Recompensar.</a:t>
            </a:r>
          </a:p>
          <a:p>
            <a:pPr marL="285750" indent="-285750">
              <a:buFont typeface="Arial" panose="020B0604020202020204" pitchFamily="34" charset="0"/>
              <a:buChar char="•"/>
            </a:pPr>
            <a:r>
              <a:rPr lang="es-ES" sz="2400" dirty="0" smtClean="0"/>
              <a:t>Motivación.</a:t>
            </a:r>
          </a:p>
          <a:p>
            <a:pPr marL="285750" indent="-285750">
              <a:buFont typeface="Arial" panose="020B0604020202020204" pitchFamily="34" charset="0"/>
              <a:buChar char="•"/>
            </a:pPr>
            <a:r>
              <a:rPr lang="es-ES" sz="2400" dirty="0" smtClean="0"/>
              <a:t>Un buen estado de ánimo.</a:t>
            </a:r>
          </a:p>
          <a:p>
            <a:pPr marL="285750" indent="-285750">
              <a:buFont typeface="Arial" panose="020B0604020202020204" pitchFamily="34" charset="0"/>
              <a:buChar char="•"/>
            </a:pPr>
            <a:r>
              <a:rPr lang="es-ES" sz="2400" dirty="0" smtClean="0"/>
              <a:t>Percibir que los objetivos son propios y de todos a la vez.</a:t>
            </a:r>
          </a:p>
          <a:p>
            <a:pPr marL="285750" indent="-285750">
              <a:buFont typeface="Arial" panose="020B0604020202020204" pitchFamily="34" charset="0"/>
              <a:buChar char="•"/>
            </a:pPr>
            <a:r>
              <a:rPr lang="es-ES" sz="2400" dirty="0" smtClean="0"/>
              <a:t>Sentir que el esfuerzo personal es vital para lograr el objetivo planteado por el líder.</a:t>
            </a:r>
          </a:p>
          <a:p>
            <a:pPr marL="285750" indent="-285750">
              <a:buFont typeface="Arial" panose="020B0604020202020204" pitchFamily="34" charset="0"/>
              <a:buChar char="•"/>
            </a:pPr>
            <a:r>
              <a:rPr lang="es-ES" sz="2400" dirty="0" smtClean="0"/>
              <a:t>Una causa justa.</a:t>
            </a:r>
            <a:endParaRPr lang="es-CL" sz="2400" dirty="0"/>
          </a:p>
        </p:txBody>
      </p:sp>
      <p:sp>
        <p:nvSpPr>
          <p:cNvPr id="4" name="Flecha derecha 3"/>
          <p:cNvSpPr/>
          <p:nvPr/>
        </p:nvSpPr>
        <p:spPr>
          <a:xfrm rot="10800000">
            <a:off x="4238171" y="2046513"/>
            <a:ext cx="1016000" cy="3918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823871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5838458" cy="2677656"/>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endParaRPr lang="es-ES" sz="2400" dirty="0"/>
          </a:p>
          <a:p>
            <a:r>
              <a:rPr lang="es-ES" sz="2400" dirty="0" smtClean="0"/>
              <a:t>	Conversar con la gente</a:t>
            </a:r>
          </a:p>
          <a:p>
            <a:r>
              <a:rPr lang="es-ES" sz="2400" dirty="0"/>
              <a:t>	</a:t>
            </a:r>
            <a:r>
              <a:rPr lang="es-ES" sz="2400" dirty="0" smtClean="0"/>
              <a:t>Conocer sus aspiraciones y problemas</a:t>
            </a:r>
          </a:p>
          <a:p>
            <a:r>
              <a:rPr lang="es-ES" sz="2400" dirty="0"/>
              <a:t>	</a:t>
            </a:r>
            <a:r>
              <a:rPr lang="es-ES" sz="2400" dirty="0" smtClean="0"/>
              <a:t>Saber donde viven</a:t>
            </a:r>
          </a:p>
          <a:p>
            <a:r>
              <a:rPr lang="es-ES" sz="2400" dirty="0"/>
              <a:t>	</a:t>
            </a:r>
            <a:r>
              <a:rPr lang="es-ES" sz="2400" dirty="0" smtClean="0"/>
              <a:t>Conocer aspectos de la familia</a:t>
            </a:r>
          </a:p>
        </p:txBody>
      </p:sp>
    </p:spTree>
    <p:extLst>
      <p:ext uri="{BB962C8B-B14F-4D97-AF65-F5344CB8AC3E}">
        <p14:creationId xmlns:p14="http://schemas.microsoft.com/office/powerpoint/2010/main" val="17003868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7717882" cy="4893647"/>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endParaRPr lang="es-ES" sz="2400" dirty="0"/>
          </a:p>
          <a:p>
            <a:r>
              <a:rPr lang="es-ES" sz="2400" dirty="0" smtClean="0"/>
              <a:t>	Se puede hablar y no comunicarse.</a:t>
            </a:r>
          </a:p>
          <a:p>
            <a:r>
              <a:rPr lang="es-ES" sz="2400" dirty="0"/>
              <a:t>	</a:t>
            </a:r>
            <a:r>
              <a:rPr lang="es-ES" sz="2400" dirty="0" smtClean="0"/>
              <a:t>Hay varias maneras de comunicar algo.</a:t>
            </a:r>
          </a:p>
          <a:p>
            <a:r>
              <a:rPr lang="es-ES" sz="2400" dirty="0"/>
              <a:t>	</a:t>
            </a:r>
            <a:r>
              <a:rPr lang="es-ES" sz="2400" dirty="0" smtClean="0"/>
              <a:t>David </a:t>
            </a:r>
            <a:r>
              <a:rPr lang="es-ES" sz="2400" dirty="0" err="1" smtClean="0"/>
              <a:t>Fischman</a:t>
            </a:r>
            <a:r>
              <a:rPr lang="es-ES" sz="2400" dirty="0" smtClean="0"/>
              <a:t>.</a:t>
            </a:r>
          </a:p>
          <a:p>
            <a:endParaRPr lang="es-ES" sz="2400" dirty="0"/>
          </a:p>
          <a:p>
            <a:r>
              <a:rPr lang="es-ES" sz="2400" dirty="0" smtClean="0"/>
              <a:t>	Cuidado con la tecnología, </a:t>
            </a:r>
          </a:p>
          <a:p>
            <a:r>
              <a:rPr lang="es-ES" sz="2400" dirty="0"/>
              <a:t>	</a:t>
            </a:r>
            <a:r>
              <a:rPr lang="es-ES" sz="2400" dirty="0" smtClean="0"/>
              <a:t>el contacto físico (estar con la gente) es irremplazable</a:t>
            </a:r>
          </a:p>
          <a:p>
            <a:endParaRPr lang="es-ES" sz="2400" dirty="0"/>
          </a:p>
          <a:p>
            <a:r>
              <a:rPr lang="es-ES" sz="2400" dirty="0" smtClean="0"/>
              <a:t>	</a:t>
            </a:r>
          </a:p>
        </p:txBody>
      </p:sp>
    </p:spTree>
    <p:extLst>
      <p:ext uri="{BB962C8B-B14F-4D97-AF65-F5344CB8AC3E}">
        <p14:creationId xmlns:p14="http://schemas.microsoft.com/office/powerpoint/2010/main" val="9663850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p:cNvSpPr txBox="1"/>
          <p:nvPr/>
        </p:nvSpPr>
        <p:spPr>
          <a:xfrm>
            <a:off x="1108605" y="10763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743147"/>
            <a:ext cx="5074466" cy="6001643"/>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r>
              <a:rPr lang="es-ES" sz="2400" dirty="0" smtClean="0"/>
              <a:t>Confianza.</a:t>
            </a:r>
          </a:p>
          <a:p>
            <a:pPr marL="285750" indent="-285750">
              <a:buFont typeface="Arial" panose="020B0604020202020204" pitchFamily="34" charset="0"/>
              <a:buChar char="•"/>
            </a:pPr>
            <a:r>
              <a:rPr lang="es-ES" sz="2400" dirty="0" smtClean="0"/>
              <a:t>Delegar.</a:t>
            </a:r>
          </a:p>
          <a:p>
            <a:pPr marL="285750" indent="-285750">
              <a:buFont typeface="Arial" panose="020B0604020202020204" pitchFamily="34" charset="0"/>
              <a:buChar char="•"/>
            </a:pPr>
            <a:r>
              <a:rPr lang="es-ES" sz="2400" dirty="0" smtClean="0"/>
              <a:t>Recompensar.</a:t>
            </a:r>
          </a:p>
          <a:p>
            <a:pPr marL="285750" indent="-285750">
              <a:buFont typeface="Arial" panose="020B0604020202020204" pitchFamily="34" charset="0"/>
              <a:buChar char="•"/>
            </a:pPr>
            <a:r>
              <a:rPr lang="es-ES" sz="2400" dirty="0" smtClean="0"/>
              <a:t>Motivación.</a:t>
            </a:r>
          </a:p>
          <a:p>
            <a:pPr marL="285750" indent="-285750">
              <a:buFont typeface="Arial" panose="020B0604020202020204" pitchFamily="34" charset="0"/>
              <a:buChar char="•"/>
            </a:pPr>
            <a:endParaRPr lang="es-ES" sz="2400" dirty="0" smtClean="0"/>
          </a:p>
          <a:p>
            <a:r>
              <a:rPr lang="es-ES" sz="2400" dirty="0"/>
              <a:t>	</a:t>
            </a:r>
            <a:r>
              <a:rPr lang="es-ES" sz="2400" dirty="0" smtClean="0"/>
              <a:t>La pirámide de </a:t>
            </a:r>
            <a:r>
              <a:rPr lang="es-ES" sz="2400" dirty="0" err="1" smtClean="0"/>
              <a:t>Maslow</a:t>
            </a:r>
            <a:r>
              <a:rPr lang="es-ES" sz="2400" dirty="0" smtClean="0"/>
              <a:t>.</a:t>
            </a:r>
          </a:p>
          <a:p>
            <a:endParaRPr lang="es-ES" sz="2400" dirty="0"/>
          </a:p>
          <a:p>
            <a:r>
              <a:rPr lang="es-ES" sz="2400" dirty="0" smtClean="0"/>
              <a:t>		La </a:t>
            </a:r>
            <a:r>
              <a:rPr lang="es-ES" sz="2400" dirty="0" err="1" smtClean="0"/>
              <a:t>autorealización</a:t>
            </a:r>
            <a:r>
              <a:rPr lang="es-ES" sz="2400" dirty="0" smtClean="0"/>
              <a:t>.</a:t>
            </a:r>
          </a:p>
          <a:p>
            <a:r>
              <a:rPr lang="es-ES" sz="2400" dirty="0"/>
              <a:t>	</a:t>
            </a:r>
            <a:r>
              <a:rPr lang="es-ES" sz="2400" dirty="0" smtClean="0"/>
              <a:t>	El reconocimiento.</a:t>
            </a:r>
          </a:p>
          <a:p>
            <a:r>
              <a:rPr lang="es-ES" sz="2400" dirty="0"/>
              <a:t>	</a:t>
            </a:r>
            <a:r>
              <a:rPr lang="es-ES" sz="2400" dirty="0" smtClean="0"/>
              <a:t>	El entorno social.</a:t>
            </a:r>
          </a:p>
          <a:p>
            <a:r>
              <a:rPr lang="es-ES" sz="2400" dirty="0"/>
              <a:t>	</a:t>
            </a:r>
            <a:r>
              <a:rPr lang="es-ES" sz="2400" dirty="0" smtClean="0"/>
              <a:t>	La seguridad.</a:t>
            </a:r>
          </a:p>
          <a:p>
            <a:r>
              <a:rPr lang="es-ES" sz="2400" dirty="0"/>
              <a:t>	</a:t>
            </a:r>
            <a:r>
              <a:rPr lang="es-ES" sz="2400" dirty="0" smtClean="0"/>
              <a:t>	Las necesidades básicas.</a:t>
            </a:r>
            <a:endParaRPr lang="es-ES" sz="2400" dirty="0"/>
          </a:p>
        </p:txBody>
      </p:sp>
      <p:sp>
        <p:nvSpPr>
          <p:cNvPr id="3" name="Elipse 2"/>
          <p:cNvSpPr/>
          <p:nvPr/>
        </p:nvSpPr>
        <p:spPr>
          <a:xfrm>
            <a:off x="2249714" y="4630057"/>
            <a:ext cx="3715657" cy="9869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6987452" y="4892710"/>
            <a:ext cx="4965783" cy="461665"/>
          </a:xfrm>
          <a:prstGeom prst="rect">
            <a:avLst/>
          </a:prstGeom>
          <a:noFill/>
        </p:spPr>
        <p:txBody>
          <a:bodyPr wrap="none" rtlCol="0">
            <a:spAutoFit/>
          </a:bodyPr>
          <a:lstStyle/>
          <a:p>
            <a:r>
              <a:rPr lang="es-ES" sz="2400" dirty="0" smtClean="0"/>
              <a:t>Principalmente función del Of. De </a:t>
            </a:r>
            <a:r>
              <a:rPr lang="es-ES" sz="2400" dirty="0" err="1" smtClean="0"/>
              <a:t>Div</a:t>
            </a:r>
            <a:r>
              <a:rPr lang="es-ES" sz="2400" dirty="0" smtClean="0"/>
              <a:t>. </a:t>
            </a:r>
            <a:endParaRPr lang="en-US" sz="2400" dirty="0"/>
          </a:p>
        </p:txBody>
      </p:sp>
      <p:cxnSp>
        <p:nvCxnSpPr>
          <p:cNvPr id="6" name="Conector recto de flecha 5"/>
          <p:cNvCxnSpPr/>
          <p:nvPr/>
        </p:nvCxnSpPr>
        <p:spPr>
          <a:xfrm flipH="1">
            <a:off x="5696271" y="5123542"/>
            <a:ext cx="102384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55549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10887404" cy="4524315"/>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r>
              <a:rPr lang="es-ES" sz="2400" dirty="0" smtClean="0"/>
              <a:t>Confianza.</a:t>
            </a:r>
          </a:p>
          <a:p>
            <a:pPr marL="285750" indent="-285750">
              <a:buFont typeface="Arial" panose="020B0604020202020204" pitchFamily="34" charset="0"/>
              <a:buChar char="•"/>
            </a:pPr>
            <a:r>
              <a:rPr lang="es-ES" sz="2400" dirty="0" smtClean="0"/>
              <a:t>Delegar.</a:t>
            </a:r>
          </a:p>
          <a:p>
            <a:pPr marL="285750" indent="-285750">
              <a:buFont typeface="Arial" panose="020B0604020202020204" pitchFamily="34" charset="0"/>
              <a:buChar char="•"/>
            </a:pPr>
            <a:r>
              <a:rPr lang="es-ES" sz="2400" dirty="0" smtClean="0"/>
              <a:t>Recompensar.</a:t>
            </a:r>
          </a:p>
          <a:p>
            <a:pPr marL="285750" indent="-285750">
              <a:buFont typeface="Arial" panose="020B0604020202020204" pitchFamily="34" charset="0"/>
              <a:buChar char="•"/>
            </a:pPr>
            <a:r>
              <a:rPr lang="es-ES" sz="2400" dirty="0" smtClean="0"/>
              <a:t>Motivación.</a:t>
            </a:r>
          </a:p>
          <a:p>
            <a:pPr marL="285750" indent="-285750">
              <a:buFont typeface="Arial" panose="020B0604020202020204" pitchFamily="34" charset="0"/>
              <a:buChar char="•"/>
            </a:pPr>
            <a:r>
              <a:rPr lang="es-ES" sz="2400" dirty="0" smtClean="0"/>
              <a:t>Un buen estado de ánimo.</a:t>
            </a:r>
          </a:p>
          <a:p>
            <a:pPr marL="285750" indent="-285750">
              <a:buFont typeface="Arial" panose="020B0604020202020204" pitchFamily="34" charset="0"/>
              <a:buChar char="•"/>
            </a:pPr>
            <a:r>
              <a:rPr lang="es-ES" sz="2400" dirty="0" smtClean="0"/>
              <a:t>Percibir que los objetivos son propios y de todos a la vez.</a:t>
            </a:r>
          </a:p>
          <a:p>
            <a:pPr marL="285750" indent="-285750">
              <a:buFont typeface="Arial" panose="020B0604020202020204" pitchFamily="34" charset="0"/>
              <a:buChar char="•"/>
            </a:pPr>
            <a:r>
              <a:rPr lang="es-ES" sz="2400" dirty="0" smtClean="0"/>
              <a:t>Sentir que el esfuerzo personal es vital para lograr el objetivo planteado por el líder.</a:t>
            </a:r>
          </a:p>
          <a:p>
            <a:pPr marL="285750" indent="-285750">
              <a:buFont typeface="Arial" panose="020B0604020202020204" pitchFamily="34" charset="0"/>
              <a:buChar char="•"/>
            </a:pPr>
            <a:r>
              <a:rPr lang="es-ES" sz="2400" dirty="0" smtClean="0"/>
              <a:t>Una causa justa.</a:t>
            </a:r>
            <a:endParaRPr lang="es-CL" sz="2400" dirty="0"/>
          </a:p>
        </p:txBody>
      </p:sp>
      <p:cxnSp>
        <p:nvCxnSpPr>
          <p:cNvPr id="5" name="Conector recto 4"/>
          <p:cNvCxnSpPr/>
          <p:nvPr/>
        </p:nvCxnSpPr>
        <p:spPr>
          <a:xfrm flipV="1">
            <a:off x="1249251" y="4945487"/>
            <a:ext cx="9813701" cy="25758"/>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61096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10887404" cy="4647426"/>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r>
              <a:rPr lang="es-ES" sz="2400" dirty="0" smtClean="0"/>
              <a:t>Confianza.</a:t>
            </a:r>
          </a:p>
          <a:p>
            <a:pPr marL="285750" indent="-285750">
              <a:buFont typeface="Arial" panose="020B0604020202020204" pitchFamily="34" charset="0"/>
              <a:buChar char="•"/>
            </a:pPr>
            <a:r>
              <a:rPr lang="es-ES" sz="2400" dirty="0" smtClean="0"/>
              <a:t>Delegar.</a:t>
            </a:r>
          </a:p>
          <a:p>
            <a:pPr marL="342900" indent="-342900">
              <a:buFont typeface="Courier New" panose="02070309020205020404" pitchFamily="49" charset="0"/>
              <a:buChar char="o"/>
            </a:pPr>
            <a:r>
              <a:rPr lang="es-ES" sz="2400" dirty="0" smtClean="0"/>
              <a:t>Recompensar.</a:t>
            </a:r>
          </a:p>
          <a:p>
            <a:pPr marL="285750" indent="-285750">
              <a:buFont typeface="Arial" panose="020B0604020202020204" pitchFamily="34" charset="0"/>
              <a:buChar char="•"/>
            </a:pPr>
            <a:r>
              <a:rPr lang="es-ES" sz="2400" dirty="0" smtClean="0"/>
              <a:t>Motivación.</a:t>
            </a:r>
          </a:p>
          <a:p>
            <a:pPr marL="285750" indent="-285750">
              <a:buFont typeface="Arial" panose="020B0604020202020204" pitchFamily="34" charset="0"/>
              <a:buChar char="•"/>
            </a:pPr>
            <a:r>
              <a:rPr lang="es-ES" sz="2400" dirty="0" smtClean="0"/>
              <a:t>Un buen estado de ánimo.</a:t>
            </a:r>
          </a:p>
          <a:p>
            <a:pPr marL="285750" indent="-285750">
              <a:buFont typeface="Arial" panose="020B0604020202020204" pitchFamily="34" charset="0"/>
              <a:buChar char="•"/>
            </a:pPr>
            <a:r>
              <a:rPr lang="es-ES" sz="2400" dirty="0" smtClean="0"/>
              <a:t>Percibir que los objetivos son propios y de todos a la vez.</a:t>
            </a:r>
          </a:p>
          <a:p>
            <a:pPr marL="285750" indent="-285750">
              <a:buFont typeface="Arial" panose="020B0604020202020204" pitchFamily="34" charset="0"/>
              <a:buChar char="•"/>
            </a:pPr>
            <a:r>
              <a:rPr lang="es-ES" sz="2400" dirty="0" smtClean="0"/>
              <a:t>Sentir que el esfuerzo personal es vital para lograr el objetivo planteado por el líder.</a:t>
            </a:r>
          </a:p>
          <a:p>
            <a:pPr marL="285750" indent="-285750">
              <a:buFont typeface="Arial" panose="020B0604020202020204" pitchFamily="34" charset="0"/>
              <a:buChar char="•"/>
            </a:pPr>
            <a:r>
              <a:rPr lang="es-ES" sz="3200" dirty="0" smtClean="0">
                <a:solidFill>
                  <a:srgbClr val="FF0000"/>
                </a:solidFill>
              </a:rPr>
              <a:t>Una causa justa. (Podría no ser necesario todo lo anterior)</a:t>
            </a:r>
            <a:endParaRPr lang="es-CL" sz="3200" dirty="0">
              <a:solidFill>
                <a:srgbClr val="FF0000"/>
              </a:solidFill>
            </a:endParaRPr>
          </a:p>
        </p:txBody>
      </p:sp>
      <p:pic>
        <p:nvPicPr>
          <p:cNvPr id="4" name="Imagen 3"/>
          <p:cNvPicPr>
            <a:picLocks noChangeAspect="1"/>
          </p:cNvPicPr>
          <p:nvPr/>
        </p:nvPicPr>
        <p:blipFill>
          <a:blip r:embed="rId2"/>
          <a:stretch>
            <a:fillRect/>
          </a:stretch>
        </p:blipFill>
        <p:spPr>
          <a:xfrm>
            <a:off x="5019504" y="1924957"/>
            <a:ext cx="2857500" cy="1905000"/>
          </a:xfrm>
          <a:prstGeom prst="rect">
            <a:avLst/>
          </a:prstGeom>
        </p:spPr>
      </p:pic>
      <p:pic>
        <p:nvPicPr>
          <p:cNvPr id="5" name="Imagen 4"/>
          <p:cNvPicPr>
            <a:picLocks noChangeAspect="1"/>
          </p:cNvPicPr>
          <p:nvPr/>
        </p:nvPicPr>
        <p:blipFill>
          <a:blip r:embed="rId3"/>
          <a:stretch>
            <a:fillRect/>
          </a:stretch>
        </p:blipFill>
        <p:spPr>
          <a:xfrm>
            <a:off x="8840452" y="2976368"/>
            <a:ext cx="2679700" cy="2009775"/>
          </a:xfrm>
          <a:prstGeom prst="rect">
            <a:avLst/>
          </a:prstGeom>
        </p:spPr>
      </p:pic>
    </p:spTree>
    <p:extLst>
      <p:ext uri="{BB962C8B-B14F-4D97-AF65-F5344CB8AC3E}">
        <p14:creationId xmlns:p14="http://schemas.microsoft.com/office/powerpoint/2010/main" val="27582329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50375"/>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1108605" y="365216"/>
            <a:ext cx="9175332" cy="707886"/>
          </a:xfrm>
          <a:prstGeom prst="rect">
            <a:avLst/>
          </a:prstGeom>
          <a:noFill/>
        </p:spPr>
        <p:txBody>
          <a:bodyPr wrap="none" rtlCol="0">
            <a:spAutoFit/>
          </a:bodyPr>
          <a:lstStyle/>
          <a:p>
            <a:r>
              <a:rPr lang="es-ES" sz="4000" dirty="0" smtClean="0"/>
              <a:t>Bases para conformar un equipo de trabajo</a:t>
            </a:r>
            <a:endParaRPr lang="es-CL" sz="4000" dirty="0"/>
          </a:p>
        </p:txBody>
      </p:sp>
      <p:sp>
        <p:nvSpPr>
          <p:cNvPr id="2" name="CuadroTexto 1"/>
          <p:cNvSpPr txBox="1"/>
          <p:nvPr/>
        </p:nvSpPr>
        <p:spPr>
          <a:xfrm>
            <a:off x="1004552" y="1657543"/>
            <a:ext cx="10887404" cy="4524315"/>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Conocerse a uno mismo.</a:t>
            </a:r>
          </a:p>
          <a:p>
            <a:pPr marL="285750" indent="-285750">
              <a:buFont typeface="Arial" panose="020B0604020202020204" pitchFamily="34" charset="0"/>
              <a:buChar char="•"/>
            </a:pPr>
            <a:r>
              <a:rPr lang="es-ES" sz="2400" dirty="0" smtClean="0"/>
              <a:t>Conocer a su gente.</a:t>
            </a:r>
          </a:p>
          <a:p>
            <a:pPr marL="285750" indent="-285750">
              <a:buFont typeface="Arial" panose="020B0604020202020204" pitchFamily="34" charset="0"/>
              <a:buChar char="•"/>
            </a:pPr>
            <a:r>
              <a:rPr lang="es-ES" sz="2400" dirty="0" smtClean="0"/>
              <a:t>Preocupación por su gente.</a:t>
            </a:r>
          </a:p>
          <a:p>
            <a:pPr marL="285750" indent="-285750">
              <a:buFont typeface="Arial" panose="020B0604020202020204" pitchFamily="34" charset="0"/>
              <a:buChar char="•"/>
            </a:pPr>
            <a:r>
              <a:rPr lang="es-ES" sz="2400" dirty="0" smtClean="0"/>
              <a:t>Una comunicación efectiva.</a:t>
            </a:r>
          </a:p>
          <a:p>
            <a:pPr marL="285750" indent="-285750">
              <a:buFont typeface="Arial" panose="020B0604020202020204" pitchFamily="34" charset="0"/>
              <a:buChar char="•"/>
            </a:pPr>
            <a:r>
              <a:rPr lang="es-ES" sz="2400" dirty="0" smtClean="0"/>
              <a:t>Confianza.</a:t>
            </a:r>
          </a:p>
          <a:p>
            <a:pPr marL="285750" indent="-285750">
              <a:buFont typeface="Arial" panose="020B0604020202020204" pitchFamily="34" charset="0"/>
              <a:buChar char="•"/>
            </a:pPr>
            <a:r>
              <a:rPr lang="es-ES" sz="2400" dirty="0" smtClean="0"/>
              <a:t>Delegar.</a:t>
            </a:r>
          </a:p>
          <a:p>
            <a:pPr marL="285750" indent="-285750">
              <a:buFont typeface="Arial" panose="020B0604020202020204" pitchFamily="34" charset="0"/>
              <a:buChar char="•"/>
            </a:pPr>
            <a:r>
              <a:rPr lang="es-ES" sz="2400" dirty="0" smtClean="0"/>
              <a:t>Recompensar.</a:t>
            </a:r>
          </a:p>
          <a:p>
            <a:pPr marL="285750" indent="-285750">
              <a:buFont typeface="Arial" panose="020B0604020202020204" pitchFamily="34" charset="0"/>
              <a:buChar char="•"/>
            </a:pPr>
            <a:r>
              <a:rPr lang="es-ES" sz="2400" dirty="0" smtClean="0"/>
              <a:t>Motivación.</a:t>
            </a:r>
          </a:p>
          <a:p>
            <a:pPr marL="285750" indent="-285750">
              <a:buFont typeface="Arial" panose="020B0604020202020204" pitchFamily="34" charset="0"/>
              <a:buChar char="•"/>
            </a:pPr>
            <a:r>
              <a:rPr lang="es-ES" sz="2400" dirty="0" smtClean="0"/>
              <a:t>Un buen estado de ánimo.</a:t>
            </a:r>
          </a:p>
          <a:p>
            <a:pPr marL="285750" indent="-285750">
              <a:buFont typeface="Arial" panose="020B0604020202020204" pitchFamily="34" charset="0"/>
              <a:buChar char="•"/>
            </a:pPr>
            <a:r>
              <a:rPr lang="es-ES" sz="2400" dirty="0" smtClean="0"/>
              <a:t>Percibir que los objetivos son propios y de todos a la vez.</a:t>
            </a:r>
          </a:p>
          <a:p>
            <a:pPr marL="285750" indent="-285750">
              <a:buFont typeface="Arial" panose="020B0604020202020204" pitchFamily="34" charset="0"/>
              <a:buChar char="•"/>
            </a:pPr>
            <a:r>
              <a:rPr lang="es-ES" sz="2400" dirty="0" smtClean="0"/>
              <a:t>Sentir que el esfuerzo personal es vital para lograr el objetivo planteado por el líder.</a:t>
            </a:r>
          </a:p>
          <a:p>
            <a:pPr marL="285750" indent="-285750">
              <a:buFont typeface="Arial" panose="020B0604020202020204" pitchFamily="34" charset="0"/>
              <a:buChar char="•"/>
            </a:pPr>
            <a:r>
              <a:rPr lang="es-ES" sz="2400" dirty="0" smtClean="0"/>
              <a:t>Una causa justa.</a:t>
            </a:r>
            <a:endParaRPr lang="es-CL" sz="2400" dirty="0"/>
          </a:p>
        </p:txBody>
      </p:sp>
      <p:sp>
        <p:nvSpPr>
          <p:cNvPr id="10" name="Rectángulo 9"/>
          <p:cNvSpPr/>
          <p:nvPr/>
        </p:nvSpPr>
        <p:spPr>
          <a:xfrm rot="20684554">
            <a:off x="1188855" y="2998112"/>
            <a:ext cx="9814290" cy="646331"/>
          </a:xfrm>
          <a:prstGeom prst="rect">
            <a:avLst/>
          </a:prstGeom>
          <a:noFill/>
        </p:spPr>
        <p:txBody>
          <a:bodyPr wrap="none" lIns="91440" tIns="45720" rIns="91440" bIns="45720">
            <a:spAutoFit/>
          </a:bodyPr>
          <a:lstStyle/>
          <a:p>
            <a:pPr algn="ctr"/>
            <a:r>
              <a:rPr lang="es-CL" sz="36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CADENA DEL VALOR PARA EL TRABAJO EN EQUIPO</a:t>
            </a:r>
            <a:endParaRPr lang="es-CL"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1827267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676828"/>
            <a:ext cx="10515600" cy="504254"/>
          </a:xfrm>
        </p:spPr>
        <p:txBody>
          <a:bodyPr>
            <a:normAutofit/>
          </a:bodyPr>
          <a:lstStyle/>
          <a:p>
            <a:pPr marL="0" indent="0">
              <a:buNone/>
            </a:pPr>
            <a:r>
              <a:rPr lang="es-CL" dirty="0" smtClean="0"/>
              <a:t>En equipos de trabajo:</a:t>
            </a:r>
          </a:p>
        </p:txBody>
      </p:sp>
      <p:sp>
        <p:nvSpPr>
          <p:cNvPr id="2" name="CuadroTexto 1"/>
          <p:cNvSpPr txBox="1"/>
          <p:nvPr/>
        </p:nvSpPr>
        <p:spPr>
          <a:xfrm>
            <a:off x="838200" y="2162750"/>
            <a:ext cx="10840147" cy="3785652"/>
          </a:xfrm>
          <a:prstGeom prst="rect">
            <a:avLst/>
          </a:prstGeom>
          <a:solidFill>
            <a:schemeClr val="accent3">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rtlCol="0">
            <a:spAutoFit/>
          </a:bodyPr>
          <a:lstStyle/>
          <a:p>
            <a:pPr marL="285750" indent="-285750">
              <a:buFont typeface="Arial" panose="020B0604020202020204" pitchFamily="34" charset="0"/>
              <a:buChar char="•"/>
            </a:pPr>
            <a:r>
              <a:rPr lang="es-ES" sz="2400" dirty="0" smtClean="0"/>
              <a:t>La gente tiene confianza.</a:t>
            </a:r>
          </a:p>
          <a:p>
            <a:pPr marL="285750" indent="-285750">
              <a:buFont typeface="Arial" panose="020B0604020202020204" pitchFamily="34" charset="0"/>
              <a:buChar char="•"/>
            </a:pPr>
            <a:r>
              <a:rPr lang="es-ES" sz="2400" dirty="0" smtClean="0"/>
              <a:t>Está motivada.</a:t>
            </a:r>
          </a:p>
          <a:p>
            <a:pPr marL="285750" indent="-285750">
              <a:buFont typeface="Arial" panose="020B0604020202020204" pitchFamily="34" charset="0"/>
              <a:buChar char="•"/>
            </a:pPr>
            <a:r>
              <a:rPr lang="es-ES" sz="2400" dirty="0" smtClean="0"/>
              <a:t>Hay buena comunicación.</a:t>
            </a:r>
          </a:p>
          <a:p>
            <a:pPr marL="285750" indent="-285750">
              <a:buFont typeface="Arial" panose="020B0604020202020204" pitchFamily="34" charset="0"/>
              <a:buChar char="•"/>
            </a:pPr>
            <a:r>
              <a:rPr lang="es-ES" sz="2400" dirty="0" smtClean="0"/>
              <a:t>El resultado puede ser mejor, </a:t>
            </a:r>
            <a:r>
              <a:rPr lang="es-ES" sz="2400" dirty="0"/>
              <a:t>e</a:t>
            </a:r>
            <a:r>
              <a:rPr lang="es-ES" sz="2400" dirty="0" smtClean="0"/>
              <a:t>l grupo no necesariamente logra sinergia.</a:t>
            </a:r>
          </a:p>
          <a:p>
            <a:pPr marL="285750" indent="-285750">
              <a:buFont typeface="Arial" panose="020B0604020202020204" pitchFamily="34" charset="0"/>
              <a:buChar char="•"/>
            </a:pPr>
            <a:r>
              <a:rPr lang="es-ES" sz="2400" dirty="0"/>
              <a:t>L</a:t>
            </a:r>
            <a:r>
              <a:rPr lang="es-ES" sz="2400" dirty="0" smtClean="0"/>
              <a:t>as personas se realizan integralmente.</a:t>
            </a:r>
          </a:p>
          <a:p>
            <a:pPr marL="285750" indent="-285750">
              <a:buFont typeface="Arial" panose="020B0604020202020204" pitchFamily="34" charset="0"/>
              <a:buChar char="•"/>
            </a:pPr>
            <a:r>
              <a:rPr lang="es-ES" sz="2400" dirty="0" smtClean="0"/>
              <a:t>Se desarrolla la creatividad e inteligencia.</a:t>
            </a:r>
          </a:p>
          <a:p>
            <a:pPr marL="285750" indent="-285750">
              <a:buFont typeface="Arial" panose="020B0604020202020204" pitchFamily="34" charset="0"/>
              <a:buChar char="•"/>
            </a:pPr>
            <a:r>
              <a:rPr lang="es-ES" sz="2400" dirty="0" smtClean="0"/>
              <a:t>Los problemas no son individuales, por el contrario, son de todos.</a:t>
            </a:r>
          </a:p>
          <a:p>
            <a:endParaRPr lang="es-ES" sz="2400" dirty="0" smtClean="0"/>
          </a:p>
          <a:p>
            <a:pPr algn="ctr"/>
            <a:r>
              <a:rPr lang="es-ES" sz="2400" b="1" dirty="0" smtClean="0">
                <a:solidFill>
                  <a:srgbClr val="FF0000"/>
                </a:solidFill>
              </a:rPr>
              <a:t>La Armada requiere oficiales líderes, para que puedan formar equipos de trabajo.</a:t>
            </a:r>
          </a:p>
          <a:p>
            <a:pPr algn="ctr"/>
            <a:r>
              <a:rPr lang="es-ES" sz="2400" b="1" dirty="0" smtClean="0">
                <a:solidFill>
                  <a:srgbClr val="FF0000"/>
                </a:solidFill>
              </a:rPr>
              <a:t>Los resultados de la gestión / operación son más eficientes.</a:t>
            </a:r>
          </a:p>
        </p:txBody>
      </p:sp>
      <p:sp>
        <p:nvSpPr>
          <p:cNvPr id="6" name="CuadroTexto 5"/>
          <p:cNvSpPr txBox="1"/>
          <p:nvPr/>
        </p:nvSpPr>
        <p:spPr>
          <a:xfrm>
            <a:off x="3096525" y="242906"/>
            <a:ext cx="5303055" cy="584775"/>
          </a:xfrm>
          <a:prstGeom prst="rect">
            <a:avLst/>
          </a:prstGeom>
          <a:noFill/>
        </p:spPr>
        <p:txBody>
          <a:bodyPr wrap="none" rtlCol="0">
            <a:spAutoFit/>
          </a:bodyPr>
          <a:lstStyle/>
          <a:p>
            <a:r>
              <a:rPr lang="es-CL" sz="3200" dirty="0" smtClean="0">
                <a:solidFill>
                  <a:srgbClr val="FF0000"/>
                </a:solidFill>
              </a:rPr>
              <a:t>¿ Para qué trabajar en equipo?</a:t>
            </a:r>
            <a:endParaRPr lang="es-CL" sz="3200" dirty="0">
              <a:solidFill>
                <a:srgbClr val="FF0000"/>
              </a:solidFill>
            </a:endParaRPr>
          </a:p>
        </p:txBody>
      </p:sp>
      <p:sp>
        <p:nvSpPr>
          <p:cNvPr id="9" name="Rectángulo 8"/>
          <p:cNvSpPr/>
          <p:nvPr/>
        </p:nvSpPr>
        <p:spPr>
          <a:xfrm>
            <a:off x="4385799" y="873184"/>
            <a:ext cx="2480039" cy="923330"/>
          </a:xfrm>
          <a:prstGeom prst="rect">
            <a:avLst/>
          </a:prstGeom>
          <a:noFill/>
        </p:spPr>
        <p:txBody>
          <a:bodyPr wrap="none" lIns="91440" tIns="45720" rIns="91440" bIns="45720">
            <a:spAutoFit/>
          </a:bodyPr>
          <a:lstStyle/>
          <a:p>
            <a:pPr algn="ctr"/>
            <a:r>
              <a:rPr lang="es-CL"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Sinergia</a:t>
            </a:r>
            <a:endParaRPr lang="es-CL"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CuadroTexto 3"/>
          <p:cNvSpPr txBox="1"/>
          <p:nvPr/>
        </p:nvSpPr>
        <p:spPr>
          <a:xfrm>
            <a:off x="1059543" y="6052457"/>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52398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additive="base">
                                        <p:cTn id="25"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additive="base">
                                        <p:cTn id="2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pRg st="2" end="2"/>
                                            </p:txEl>
                                          </p:spTgt>
                                        </p:tgtEl>
                                        <p:attrNameLst>
                                          <p:attrName>style.visibility</p:attrName>
                                        </p:attrNameLst>
                                      </p:cBhvr>
                                      <p:to>
                                        <p:strVal val="visible"/>
                                      </p:to>
                                    </p:set>
                                    <p:anim calcmode="lin" valueType="num">
                                      <p:cBhvr additive="base">
                                        <p:cTn id="3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pRg st="3" end="3"/>
                                            </p:txEl>
                                          </p:spTgt>
                                        </p:tgtEl>
                                        <p:attrNameLst>
                                          <p:attrName>style.visibility</p:attrName>
                                        </p:attrNameLst>
                                      </p:cBhvr>
                                      <p:to>
                                        <p:strVal val="visible"/>
                                      </p:to>
                                    </p:set>
                                    <p:anim calcmode="lin" valueType="num">
                                      <p:cBhvr additive="base">
                                        <p:cTn id="3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
                                            <p:txEl>
                                              <p:pRg st="4" end="4"/>
                                            </p:txEl>
                                          </p:spTgt>
                                        </p:tgtEl>
                                        <p:attrNameLst>
                                          <p:attrName>style.visibility</p:attrName>
                                        </p:attrNameLst>
                                      </p:cBhvr>
                                      <p:to>
                                        <p:strVal val="visible"/>
                                      </p:to>
                                    </p:set>
                                    <p:anim calcmode="lin" valueType="num">
                                      <p:cBhvr additive="base">
                                        <p:cTn id="4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pRg st="4" end="4"/>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
                                            <p:txEl>
                                              <p:pRg st="5" end="5"/>
                                            </p:txEl>
                                          </p:spTgt>
                                        </p:tgtEl>
                                        <p:attrNameLst>
                                          <p:attrName>style.visibility</p:attrName>
                                        </p:attrNameLst>
                                      </p:cBhvr>
                                      <p:to>
                                        <p:strVal val="visible"/>
                                      </p:to>
                                    </p:set>
                                    <p:anim calcmode="lin" valueType="num">
                                      <p:cBhvr additive="base">
                                        <p:cTn id="4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
                                            <p:txEl>
                                              <p:pRg st="5" end="5"/>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additive="base">
                                        <p:cTn id="4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8" end="8"/>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2">
                                            <p:txEl>
                                              <p:pRg st="9" end="9"/>
                                            </p:txEl>
                                          </p:spTgt>
                                        </p:tgtEl>
                                        <p:attrNameLst>
                                          <p:attrName>style.visibility</p:attrName>
                                        </p:attrNameLst>
                                      </p:cBhvr>
                                      <p:to>
                                        <p:strVal val="visible"/>
                                      </p:to>
                                    </p:set>
                                    <p:anim calcmode="lin" valueType="num">
                                      <p:cBhvr additive="base">
                                        <p:cTn id="59"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810370"/>
            <a:ext cx="10515600" cy="5031483"/>
          </a:xfrm>
        </p:spPr>
        <p:txBody>
          <a:bodyPr>
            <a:normAutofit/>
          </a:bodyPr>
          <a:lstStyle/>
          <a:p>
            <a:pPr marL="0" indent="0">
              <a:buNone/>
            </a:pPr>
            <a:endParaRPr lang="es-CL" dirty="0" smtClean="0"/>
          </a:p>
          <a:p>
            <a:endParaRPr lang="es-CL" dirty="0"/>
          </a:p>
        </p:txBody>
      </p:sp>
      <p:sp>
        <p:nvSpPr>
          <p:cNvPr id="8" name="CuadroTexto 7"/>
          <p:cNvSpPr txBox="1"/>
          <p:nvPr/>
        </p:nvSpPr>
        <p:spPr>
          <a:xfrm>
            <a:off x="3854489" y="102484"/>
            <a:ext cx="4483022" cy="707886"/>
          </a:xfrm>
          <a:prstGeom prst="rect">
            <a:avLst/>
          </a:prstGeom>
          <a:solidFill>
            <a:schemeClr val="accent4">
              <a:lumMod val="20000"/>
              <a:lumOff val="80000"/>
            </a:schemeClr>
          </a:solidFill>
          <a:ln>
            <a:solidFill>
              <a:schemeClr val="tx1"/>
            </a:solidFill>
          </a:ln>
        </p:spPr>
        <p:txBody>
          <a:bodyPr wrap="none" rtlCol="0">
            <a:spAutoFit/>
          </a:bodyPr>
          <a:lstStyle/>
          <a:p>
            <a:pPr algn="ctr"/>
            <a:r>
              <a:rPr lang="es-ES" sz="4000" dirty="0" smtClean="0"/>
              <a:t>El trabajo en equipo</a:t>
            </a:r>
            <a:endParaRPr lang="es-CL" sz="4000" dirty="0"/>
          </a:p>
        </p:txBody>
      </p:sp>
      <p:sp>
        <p:nvSpPr>
          <p:cNvPr id="4" name="Rectángulo 3"/>
          <p:cNvSpPr/>
          <p:nvPr/>
        </p:nvSpPr>
        <p:spPr>
          <a:xfrm>
            <a:off x="838200" y="1017644"/>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Función de un oficial de marina</a:t>
            </a:r>
            <a:endParaRPr lang="en-US" sz="2400" dirty="0">
              <a:solidFill>
                <a:schemeClr val="tx1"/>
              </a:solidFill>
            </a:endParaRPr>
          </a:p>
        </p:txBody>
      </p:sp>
      <p:sp>
        <p:nvSpPr>
          <p:cNvPr id="11" name="Rectángulo 10"/>
          <p:cNvSpPr/>
          <p:nvPr/>
        </p:nvSpPr>
        <p:spPr>
          <a:xfrm>
            <a:off x="838200" y="2674379"/>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Componentes del proceso de mando</a:t>
            </a:r>
            <a:endParaRPr lang="en-US" sz="2400" dirty="0">
              <a:solidFill>
                <a:schemeClr val="tx1"/>
              </a:solidFill>
            </a:endParaRPr>
          </a:p>
        </p:txBody>
      </p:sp>
      <p:sp>
        <p:nvSpPr>
          <p:cNvPr id="12" name="Rectángulo 11"/>
          <p:cNvSpPr/>
          <p:nvPr/>
        </p:nvSpPr>
        <p:spPr>
          <a:xfrm>
            <a:off x="838200" y="4331114"/>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Diferencia entre equipo y grupo</a:t>
            </a:r>
            <a:endParaRPr lang="en-US" sz="2400" dirty="0">
              <a:solidFill>
                <a:schemeClr val="tx1"/>
              </a:solidFill>
            </a:endParaRPr>
          </a:p>
        </p:txBody>
      </p:sp>
      <p:sp>
        <p:nvSpPr>
          <p:cNvPr id="13" name="Rectángulo 12"/>
          <p:cNvSpPr/>
          <p:nvPr/>
        </p:nvSpPr>
        <p:spPr>
          <a:xfrm>
            <a:off x="7701116" y="1032389"/>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Importancia del líder en el equipo</a:t>
            </a:r>
            <a:endParaRPr lang="en-US" sz="2400" dirty="0">
              <a:solidFill>
                <a:schemeClr val="tx1"/>
              </a:solidFill>
            </a:endParaRPr>
          </a:p>
        </p:txBody>
      </p:sp>
      <p:sp>
        <p:nvSpPr>
          <p:cNvPr id="14" name="Rectángulo 13"/>
          <p:cNvSpPr/>
          <p:nvPr/>
        </p:nvSpPr>
        <p:spPr>
          <a:xfrm>
            <a:off x="7701116" y="2689124"/>
            <a:ext cx="3480620" cy="1089096"/>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Proceso para conformar un equipo (visión particular del profesor)</a:t>
            </a:r>
            <a:endParaRPr lang="en-US" sz="2400" dirty="0">
              <a:solidFill>
                <a:schemeClr val="tx1"/>
              </a:solidFill>
            </a:endParaRPr>
          </a:p>
        </p:txBody>
      </p:sp>
      <p:sp>
        <p:nvSpPr>
          <p:cNvPr id="15" name="Rectángulo 14"/>
          <p:cNvSpPr/>
          <p:nvPr/>
        </p:nvSpPr>
        <p:spPr>
          <a:xfrm>
            <a:off x="7701116" y="4345859"/>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Paradigma </a:t>
            </a:r>
            <a:r>
              <a:rPr lang="es-ES" sz="2400" smtClean="0">
                <a:solidFill>
                  <a:schemeClr val="tx1"/>
                </a:solidFill>
              </a:rPr>
              <a:t>de la causa </a:t>
            </a:r>
            <a:r>
              <a:rPr lang="es-ES" sz="2400" dirty="0" smtClean="0">
                <a:solidFill>
                  <a:schemeClr val="tx1"/>
                </a:solidFill>
              </a:rPr>
              <a:t>justa</a:t>
            </a:r>
            <a:endParaRPr lang="en-US" sz="2400" dirty="0">
              <a:solidFill>
                <a:schemeClr val="tx1"/>
              </a:solidFill>
            </a:endParaRPr>
          </a:p>
        </p:txBody>
      </p:sp>
      <p:sp>
        <p:nvSpPr>
          <p:cNvPr id="16" name="Rectángulo 15"/>
          <p:cNvSpPr/>
          <p:nvPr/>
        </p:nvSpPr>
        <p:spPr>
          <a:xfrm>
            <a:off x="2114179" y="5841853"/>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Cadena del valor</a:t>
            </a:r>
            <a:endParaRPr lang="en-US" sz="2400" dirty="0">
              <a:solidFill>
                <a:schemeClr val="tx1"/>
              </a:solidFill>
            </a:endParaRPr>
          </a:p>
        </p:txBody>
      </p:sp>
      <p:sp>
        <p:nvSpPr>
          <p:cNvPr id="17" name="Rectángulo 16"/>
          <p:cNvSpPr/>
          <p:nvPr/>
        </p:nvSpPr>
        <p:spPr>
          <a:xfrm>
            <a:off x="6432754" y="5841853"/>
            <a:ext cx="3480620" cy="91440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solidFill>
                  <a:schemeClr val="tx1"/>
                </a:solidFill>
              </a:rPr>
              <a:t>Sinergia</a:t>
            </a:r>
            <a:endParaRPr lang="en-US" sz="2400" dirty="0">
              <a:solidFill>
                <a:schemeClr val="tx1"/>
              </a:solidFill>
            </a:endParaRPr>
          </a:p>
        </p:txBody>
      </p:sp>
    </p:spTree>
    <p:extLst>
      <p:ext uri="{BB962C8B-B14F-4D97-AF65-F5344CB8AC3E}">
        <p14:creationId xmlns:p14="http://schemas.microsoft.com/office/powerpoint/2010/main" val="404139253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5_Sector">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otalTime>8779</TotalTime>
  <Words>1695</Words>
  <Application>Microsoft Office PowerPoint</Application>
  <PresentationFormat>Panorámica</PresentationFormat>
  <Paragraphs>346</Paragraphs>
  <Slides>37</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37</vt:i4>
      </vt:variant>
    </vt:vector>
  </HeadingPairs>
  <TitlesOfParts>
    <vt:vector size="47" baseType="lpstr">
      <vt:lpstr>Arial</vt:lpstr>
      <vt:lpstr>Arial Black</vt:lpstr>
      <vt:lpstr>Calibri</vt:lpstr>
      <vt:lpstr>Calibri Light</vt:lpstr>
      <vt:lpstr>Century Gothic</vt:lpstr>
      <vt:lpstr>Courier New</vt:lpstr>
      <vt:lpstr>Wingdings 3</vt:lpstr>
      <vt:lpstr>Yu Mincho Demibold</vt:lpstr>
      <vt:lpstr>Tema de Office</vt:lpstr>
      <vt:lpstr>5_Sector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Componentes básicos en el proceso de mando.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Eduardo</dc:creator>
  <cp:lastModifiedBy>eduardosims@gmail.com</cp:lastModifiedBy>
  <cp:revision>114</cp:revision>
  <dcterms:created xsi:type="dcterms:W3CDTF">2016-04-23T23:00:56Z</dcterms:created>
  <dcterms:modified xsi:type="dcterms:W3CDTF">2022-06-03T13:12:58Z</dcterms:modified>
</cp:coreProperties>
</file>