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2" r:id="rId3"/>
    <p:sldId id="261" r:id="rId4"/>
    <p:sldId id="260" r:id="rId5"/>
    <p:sldId id="257" r:id="rId6"/>
    <p:sldId id="258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65"/>
  </p:normalViewPr>
  <p:slideViewPr>
    <p:cSldViewPr>
      <p:cViewPr varScale="1">
        <p:scale>
          <a:sx n="103" d="100"/>
          <a:sy n="103" d="100"/>
        </p:scale>
        <p:origin x="178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17349-525B-B041-955A-56657D31A283}" type="datetimeFigureOut">
              <a:rPr lang="es-CL" smtClean="0"/>
              <a:t>31-05-21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289B77-BAA0-554B-A3ED-DA97A1876D2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0017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289B77-BAA0-554B-A3ED-DA97A1876D26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3307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F94A178-E1A7-594F-B904-39EE7FFB5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2B535F-62BF-E54F-B525-71F61C07730C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4667E55-86AA-2F4A-A9B8-B49B694A2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C4C0FF0-8CC2-B746-A120-674C0A296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3FE82-EB7C-B345-9FA5-CD11303A08D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31886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9227D04-0B38-4342-8682-EE21FC5CB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FD1D5C-72BC-5847-88F6-99A72282BEFD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CC38FCC-6ED8-C248-B27A-0F9789910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B110F78-3AC6-A842-9A85-EA8DE7AD8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7C44E-CC14-CD4B-A32F-12C9045DF71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15195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E967235-5748-6A47-81F0-D0BE9431D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09C7F7-A7FD-324F-AEB7-2F4EFAC456D1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D25BC62-D918-1C4F-8C13-45E595BC1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FC30437-8C72-024C-B516-060377015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AF63B-A3B4-4748-B89E-5505065D306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25659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2515E016-90EE-E44D-AC47-4106FB8E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C838D2-4ABF-0947-860E-1404664DF8A8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BE4E3A63-4599-F04A-98C1-1CB1E5713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B56597C2-21A9-CF4D-B31A-80441A512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C6F85-32E8-1546-94EC-1B7E2DB2262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260798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5BCF311C-1EEC-0845-B01B-FD8EE82A2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DFDF91-D36A-CE40-9792-7D3204E3A14F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D242F557-592E-D04C-83DE-2E81F6C4D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25C0832-72B3-114C-8290-9C9058F6D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3E8097-677A-E04B-962B-954F351F02B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29927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5073E55C-3287-9140-B89F-D3AD79219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924696-003D-FB49-815E-5FA122DA8F4D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88A36758-13A1-5943-9AB0-16DD8C630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CF67F653-F124-B34F-A3D5-BDFDC1ACA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E32D1-A657-C940-99BA-51ACA577D47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65696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9AD21631-3BB7-3747-836F-914A856C0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C8A7B4-9F45-BB47-A390-73B0D93EDB41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0F50D349-80F4-6D40-96C1-C520F9E61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49C98902-3D7C-D34B-8096-4F244290D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4DC29-D700-8741-9C4E-153F4E744A0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8067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28B90E4-D8A8-4349-A052-FBB6AB429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9FE7C1-44D0-2548-8D39-1C7B2B0BC35D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5FE9F33-490C-9646-9C97-D6DD0B57E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50D3B5C5-B17C-C44B-AFC8-31570CCC0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56668-8070-B645-A1A6-C8A3071ECA7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05015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B6C64F00-2AD9-2745-ACC9-0BDF85680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6646C0-CEE2-D046-8808-8B31BDAA4075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D89FDCF3-0BB0-7840-9E3F-9A7781617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A2038269-94DB-9747-8572-0664769BB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0B4B6-4DBB-154B-B8F3-A4F0D3EA11E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43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817DC644-1508-044E-898B-200B0C21C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1DD98F-DEB0-DA4D-8777-C79B2C76B638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949A358-081D-974E-9200-DF01CA559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6723E49-5751-4247-8A2C-FA615C5B2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8CF39-00AC-8244-8641-E22DC522CD8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17505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7894D64-B1A2-0A48-8042-838024B82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6CD249-FAA6-AB41-832D-ED5C948A02BE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80C687B-69A6-0B4E-80F5-167C49A57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3B62EB3-494B-5647-B1FB-882BA5AFA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480E04-89AC-2942-B280-0D5BCAFE150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933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6C9C95DB-0F18-B049-85B0-1EE4D287AB8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CL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217E7A0E-0FC1-F44F-AC86-5A365853F2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CL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EAD008E-E5B7-DC4B-A956-AE8C143BB9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B7694BEB-1AFC-2E42-9D89-52B4806A9E1A}" type="datetimeFigureOut">
              <a:rPr lang="es-CL" altLang="es-CL"/>
              <a:pPr/>
              <a:t>31-05-21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80EB7AA-8997-AD43-9F3F-8216C96A5B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D1F7F7D-2B79-734F-A610-FE38658AD8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A7395B4-BBA9-2F4D-B46E-D19CA4C1C5F4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1 Título">
            <a:extLst>
              <a:ext uri="{FF2B5EF4-FFF2-40B4-BE49-F238E27FC236}">
                <a16:creationId xmlns:a16="http://schemas.microsoft.com/office/drawing/2014/main" id="{35649133-33DC-7643-8710-E2B75C004E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CL" altLang="es-CL" sz="3600" b="1">
                <a:solidFill>
                  <a:srgbClr val="002060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rPr>
              <a:t>Reglas de Kirchhoff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E7CE66A-D46D-A349-BEE8-C3D97F0AC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55086"/>
            <a:ext cx="1398470" cy="197533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98B4AA06-F947-1A44-A650-1DAD3F153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86788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Algunos circuitos no pueden ser simplificados a un circuito simple (</a:t>
            </a: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una fem + una resistencia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) mediante la reducción a resistores en serie o paralelos y el cálculo de una resistencia equivalente. Para simplificar su análisis, usaremos las </a:t>
            </a: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reglas de Kirchhoff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, las cuales son una utilización conveniente de los principios de conservación de la carga eléctrica y conservación de la energía.</a:t>
            </a:r>
          </a:p>
          <a:p>
            <a:pPr algn="just" eaLnBrk="1" hangingPunct="1"/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Al aplicar estas reglas podemos determinar valores desconocidos de corrientes, voltajes y resistencias en circuitos resistivos.</a:t>
            </a:r>
          </a:p>
        </p:txBody>
      </p:sp>
      <p:sp>
        <p:nvSpPr>
          <p:cNvPr id="5" name="4 Rectángulo">
            <a:extLst>
              <a:ext uri="{FF2B5EF4-FFF2-40B4-BE49-F238E27FC236}">
                <a16:creationId xmlns:a16="http://schemas.microsoft.com/office/drawing/2014/main" id="{1A1ABB17-1D00-A74A-A175-86C56E80C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349500"/>
            <a:ext cx="7345363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E46C0A"/>
                </a:solidFill>
                <a:latin typeface="Comic Sans MS" panose="030F0902030302020204" pitchFamily="66" charset="0"/>
              </a:rPr>
              <a:t>Definiciones</a:t>
            </a:r>
          </a:p>
          <a:p>
            <a:pPr eaLnBrk="1" hangingPunct="1"/>
            <a:endParaRPr lang="es-CL" altLang="es-CL" sz="1800" b="1">
              <a:solidFill>
                <a:srgbClr val="0070C0"/>
              </a:solidFill>
              <a:latin typeface="Comic Sans MS" panose="030F0902030302020204" pitchFamily="66" charset="0"/>
            </a:endParaRPr>
          </a:p>
          <a:p>
            <a:pPr eaLnBrk="1" hangingPunct="1"/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Nodo:</a:t>
            </a:r>
            <a: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  <a:t> Punto de un circuito en el que se unen tres o más conductores.</a:t>
            </a:r>
          </a:p>
          <a:p>
            <a:pPr eaLnBrk="1" hangingPunct="1"/>
            <a:b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</a:b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Rama:</a:t>
            </a:r>
            <a: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  <a:t> Parte del circuito unida por dos nodos.</a:t>
            </a:r>
          </a:p>
          <a:p>
            <a:pPr eaLnBrk="1" hangingPunct="1"/>
            <a:b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</a:b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Malla:</a:t>
            </a:r>
            <a: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  <a:t> Recorrido cerrado dentro de un circuito</a:t>
            </a:r>
            <a:r>
              <a:rPr lang="es-CL" altLang="es-CL" sz="1800">
                <a:solidFill>
                  <a:srgbClr val="0070C0"/>
                </a:solidFill>
                <a:latin typeface="Comic Sans MS" panose="030F0902030302020204" pitchFamily="66" charset="0"/>
              </a:rPr>
              <a:t>.</a:t>
            </a:r>
            <a:br>
              <a:rPr lang="es-CL" altLang="es-CL" sz="1800">
                <a:solidFill>
                  <a:srgbClr val="0070C0"/>
                </a:solidFill>
                <a:latin typeface="Comic Sans MS" panose="030F0902030302020204" pitchFamily="66" charset="0"/>
              </a:rPr>
            </a:br>
            <a:endParaRPr lang="es-CL" altLang="es-CL" sz="180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4C16B5-D93E-AF44-AB19-596319D26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76700"/>
            <a:ext cx="3073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3" name="12 Elipse">
            <a:extLst>
              <a:ext uri="{FF2B5EF4-FFF2-40B4-BE49-F238E27FC236}">
                <a16:creationId xmlns:a16="http://schemas.microsoft.com/office/drawing/2014/main" id="{22445C3E-FE57-5C47-BD42-258813DC4877}"/>
              </a:ext>
            </a:extLst>
          </p:cNvPr>
          <p:cNvSpPr/>
          <p:nvPr/>
        </p:nvSpPr>
        <p:spPr>
          <a:xfrm>
            <a:off x="6732588" y="4370388"/>
            <a:ext cx="123825" cy="109537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Rectángulo">
            <a:extLst>
              <a:ext uri="{FF2B5EF4-FFF2-40B4-BE49-F238E27FC236}">
                <a16:creationId xmlns:a16="http://schemas.microsoft.com/office/drawing/2014/main" id="{6196170F-A5F9-A542-82ED-8430B00EC0BD}"/>
              </a:ext>
            </a:extLst>
          </p:cNvPr>
          <p:cNvSpPr/>
          <p:nvPr/>
        </p:nvSpPr>
        <p:spPr>
          <a:xfrm>
            <a:off x="5651500" y="4425950"/>
            <a:ext cx="1143000" cy="1163638"/>
          </a:xfrm>
          <a:prstGeom prst="rect">
            <a:avLst/>
          </a:prstGeom>
          <a:solidFill>
            <a:schemeClr val="accent1">
              <a:alpha val="29000"/>
            </a:schemeClr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3CBEDB3C-5B75-A244-A564-1298B4964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175" y="3892550"/>
            <a:ext cx="752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B050"/>
                </a:solidFill>
                <a:latin typeface="Comic Sans MS" panose="030F0902030302020204" pitchFamily="66" charset="0"/>
              </a:rPr>
              <a:t>Nodo</a:t>
            </a:r>
            <a:endParaRPr lang="es-CL" altLang="es-CL" sz="1800">
              <a:solidFill>
                <a:srgbClr val="00B050"/>
              </a:solidFill>
            </a:endParaRP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3CE73AF9-1243-844D-945F-AB821D9742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8825" y="4792663"/>
            <a:ext cx="769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70C0"/>
                </a:solidFill>
                <a:latin typeface="Comic Sans MS" panose="030F0902030302020204" pitchFamily="66" charset="0"/>
              </a:rPr>
              <a:t>Malla</a:t>
            </a:r>
            <a:endParaRPr lang="es-CL" altLang="es-CL" sz="1800"/>
          </a:p>
        </p:txBody>
      </p:sp>
      <p:cxnSp>
        <p:nvCxnSpPr>
          <p:cNvPr id="18" name="17 Conector recto">
            <a:extLst>
              <a:ext uri="{FF2B5EF4-FFF2-40B4-BE49-F238E27FC236}">
                <a16:creationId xmlns:a16="http://schemas.microsoft.com/office/drawing/2014/main" id="{56DFE529-6F61-3D4D-9207-DEC8531FEA80}"/>
              </a:ext>
            </a:extLst>
          </p:cNvPr>
          <p:cNvCxnSpPr/>
          <p:nvPr/>
        </p:nvCxnSpPr>
        <p:spPr>
          <a:xfrm flipV="1">
            <a:off x="6794500" y="4479925"/>
            <a:ext cx="0" cy="1109663"/>
          </a:xfrm>
          <a:prstGeom prst="line">
            <a:avLst/>
          </a:prstGeom>
          <a:ln w="50800">
            <a:solidFill>
              <a:srgbClr val="FFC000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Rectángulo">
            <a:extLst>
              <a:ext uri="{FF2B5EF4-FFF2-40B4-BE49-F238E27FC236}">
                <a16:creationId xmlns:a16="http://schemas.microsoft.com/office/drawing/2014/main" id="{814E5A8D-3B4D-1A41-810C-E362D232CC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9425" y="4849813"/>
            <a:ext cx="768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FFC000"/>
                </a:solidFill>
                <a:latin typeface="Comic Sans MS" panose="030F0902030302020204" pitchFamily="66" charset="0"/>
              </a:rPr>
              <a:t>Rama</a:t>
            </a:r>
            <a:endParaRPr lang="es-CL" altLang="es-CL" sz="180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 animBg="1"/>
      <p:bldP spid="13" grpId="1" animBg="1"/>
      <p:bldP spid="12" grpId="0" animBg="1"/>
      <p:bldP spid="12" grpId="1" animBg="1"/>
      <p:bldP spid="15" grpId="0"/>
      <p:bldP spid="15" grpId="1"/>
      <p:bldP spid="16" grpId="0"/>
      <p:bldP spid="1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3 CuadroTexto">
            <a:extLst>
              <a:ext uri="{FF2B5EF4-FFF2-40B4-BE49-F238E27FC236}">
                <a16:creationId xmlns:a16="http://schemas.microsoft.com/office/drawing/2014/main" id="{46361ED7-0F41-DA4F-B9B0-A2970218AC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77771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Primera regla de Kirchhoff:</a:t>
            </a:r>
            <a:endParaRPr lang="es-CL" altLang="es-CL" sz="14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En cualquier nodo, la suma de la corriente que entra es igual a la suma de la corriente que sale.</a:t>
            </a:r>
            <a:endParaRPr lang="es-CL" altLang="es-CL" sz="16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E613852C-7C6F-3D4D-9766-1EEEE7EBE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908050"/>
            <a:ext cx="238125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4 Elipse">
            <a:extLst>
              <a:ext uri="{FF2B5EF4-FFF2-40B4-BE49-F238E27FC236}">
                <a16:creationId xmlns:a16="http://schemas.microsoft.com/office/drawing/2014/main" id="{97258EF0-754F-544B-AAE8-00B2977471CF}"/>
              </a:ext>
            </a:extLst>
          </p:cNvPr>
          <p:cNvSpPr/>
          <p:nvPr/>
        </p:nvSpPr>
        <p:spPr>
          <a:xfrm>
            <a:off x="3716338" y="1695450"/>
            <a:ext cx="1296987" cy="1131888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AAD42C7E-964F-E144-ACAA-8B4FF211F8E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36095" y="2076527"/>
            <a:ext cx="1449243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68ABE116-74DE-7948-A601-CD67437C3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50" y="3789363"/>
            <a:ext cx="23526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0" name="9 Elipse">
            <a:extLst>
              <a:ext uri="{FF2B5EF4-FFF2-40B4-BE49-F238E27FC236}">
                <a16:creationId xmlns:a16="http://schemas.microsoft.com/office/drawing/2014/main" id="{5C9625EE-C2B1-D74E-A803-463BB6518A6D}"/>
              </a:ext>
            </a:extLst>
          </p:cNvPr>
          <p:cNvSpPr/>
          <p:nvPr/>
        </p:nvSpPr>
        <p:spPr>
          <a:xfrm>
            <a:off x="4002088" y="4217988"/>
            <a:ext cx="498475" cy="434975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EDA41AE2-EDB1-AC41-B156-CF58B98053E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10447" y="4631667"/>
            <a:ext cx="1825949" cy="36933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C9499C55-D31D-034F-A06F-B9F60F6CC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4064000"/>
            <a:ext cx="3605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punto es equivalente al nodo 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3 CuadroTexto">
            <a:extLst>
              <a:ext uri="{FF2B5EF4-FFF2-40B4-BE49-F238E27FC236}">
                <a16:creationId xmlns:a16="http://schemas.microsoft.com/office/drawing/2014/main" id="{71EC0BDC-D8A2-6E4A-9343-394832133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77771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Segunda regla de Kirchhoff:</a:t>
            </a:r>
          </a:p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 suma algebraica de los cambios en el potencial encontrado en un recorrido completo de cualquier circuito cerrado es cero.</a:t>
            </a:r>
          </a:p>
        </p:txBody>
      </p:sp>
      <p:sp>
        <p:nvSpPr>
          <p:cNvPr id="5" name="4 CuadroTexto">
            <a:extLst>
              <a:ext uri="{FF2B5EF4-FFF2-40B4-BE49-F238E27FC236}">
                <a16:creationId xmlns:a16="http://schemas.microsoft.com/office/drawing/2014/main" id="{9CD27C08-892F-CB4A-A991-C083A8457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675" y="3338513"/>
            <a:ext cx="69754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Algunas consideraciones:</a:t>
            </a:r>
          </a:p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1.- Si un resistor se recorre en la dirección de la corriente, el cambio en el potencial es 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–IR </a:t>
            </a: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; si se hace en la dirección opuesta es 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+IR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F24A2484-0AC7-DD48-B4DB-444A3120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5062538"/>
            <a:ext cx="697388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2.- Si una batería (fuente de poder) se recorre en la dirección de la fem (esto es de – a +), el cambio en el potencial es </a:t>
            </a:r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r>
              <a:rPr lang="es-CL" altLang="es-CL" sz="1400" b="1" dirty="0">
                <a:solidFill>
                  <a:srgbClr val="FF0000"/>
                </a:solidFill>
                <a:latin typeface="AR BERKLEY" charset="0"/>
              </a:rPr>
              <a:t>E</a:t>
            </a: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 ; si se hace en la dirección opuesta </a:t>
            </a:r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r>
              <a:rPr lang="es-CL" altLang="es-CL" sz="1400" b="1" dirty="0">
                <a:solidFill>
                  <a:srgbClr val="FF0000"/>
                </a:solidFill>
                <a:latin typeface="AR BERKLEY" charset="0"/>
              </a:rPr>
              <a:t>E</a:t>
            </a:r>
            <a:endParaRPr lang="es-CL" altLang="es-CL" sz="14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075" name="Picture 3">
            <a:extLst>
              <a:ext uri="{FF2B5EF4-FFF2-40B4-BE49-F238E27FC236}">
                <a16:creationId xmlns:a16="http://schemas.microsoft.com/office/drawing/2014/main" id="{8669546C-07A9-7C47-BF3E-67D1188D6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76700"/>
            <a:ext cx="2046288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6A746D11-7A62-ED44-B59D-EA4F6A899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4076700"/>
            <a:ext cx="2101850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7" name="Picture 5">
            <a:extLst>
              <a:ext uri="{FF2B5EF4-FFF2-40B4-BE49-F238E27FC236}">
                <a16:creationId xmlns:a16="http://schemas.microsoft.com/office/drawing/2014/main" id="{94657A22-EEDF-EB4D-9449-FF6CE1FF1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5803900"/>
            <a:ext cx="1922462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0A238581-AE93-F64E-B5E2-C3F4E245F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5835650"/>
            <a:ext cx="19050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pSp>
        <p:nvGrpSpPr>
          <p:cNvPr id="8" name="7 Grupo">
            <a:extLst>
              <a:ext uri="{FF2B5EF4-FFF2-40B4-BE49-F238E27FC236}">
                <a16:creationId xmlns:a16="http://schemas.microsoft.com/office/drawing/2014/main" id="{91F268BC-ABA4-434A-B7C5-02F70DC6D8DB}"/>
              </a:ext>
            </a:extLst>
          </p:cNvPr>
          <p:cNvGrpSpPr>
            <a:grpSpLocks/>
          </p:cNvGrpSpPr>
          <p:nvPr/>
        </p:nvGrpSpPr>
        <p:grpSpPr bwMode="auto">
          <a:xfrm>
            <a:off x="325438" y="1058863"/>
            <a:ext cx="2601912" cy="1976437"/>
            <a:chOff x="1639151" y="1228110"/>
            <a:chExt cx="2602178" cy="1975366"/>
          </a:xfrm>
        </p:grpSpPr>
        <p:pic>
          <p:nvPicPr>
            <p:cNvPr id="5132" name="Picture 7">
              <a:extLst>
                <a:ext uri="{FF2B5EF4-FFF2-40B4-BE49-F238E27FC236}">
                  <a16:creationId xmlns:a16="http://schemas.microsoft.com/office/drawing/2014/main" id="{4212669A-8D7A-2249-A891-1AC43A1A5C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465" y="1412160"/>
              <a:ext cx="2333864" cy="1638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16396" name="6 Rectángulo">
              <a:extLst>
                <a:ext uri="{FF2B5EF4-FFF2-40B4-BE49-F238E27FC236}">
                  <a16:creationId xmlns:a16="http://schemas.microsoft.com/office/drawing/2014/main" id="{F005819A-79AC-4D44-A1E8-6DC18FD493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01450" y="2681744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7" name="14 Rectángulo">
              <a:extLst>
                <a:ext uri="{FF2B5EF4-FFF2-40B4-BE49-F238E27FC236}">
                  <a16:creationId xmlns:a16="http://schemas.microsoft.com/office/drawing/2014/main" id="{03B0E9B8-6836-5941-B2D8-8DBAD2DC34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9151" y="2047260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8" name="15 Rectángulo">
              <a:extLst>
                <a:ext uri="{FF2B5EF4-FFF2-40B4-BE49-F238E27FC236}">
                  <a16:creationId xmlns:a16="http://schemas.microsoft.com/office/drawing/2014/main" id="{28CC5DED-3CF4-6C4E-91DC-B4A44B080A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4061" y="2834144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 BERKLEY" charset="0"/>
                </a:rPr>
                <a:t>E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9" name="16 Rectángulo">
              <a:extLst>
                <a:ext uri="{FF2B5EF4-FFF2-40B4-BE49-F238E27FC236}">
                  <a16:creationId xmlns:a16="http://schemas.microsoft.com/office/drawing/2014/main" id="{BC7E2D20-9707-3243-8702-1D089B06A8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3945" y="1228110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 BERKLEY" charset="0"/>
                </a:rPr>
                <a:t>E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</p:grpSp>
      <p:sp>
        <p:nvSpPr>
          <p:cNvPr id="19" name="18 CuadroTexto">
            <a:extLst>
              <a:ext uri="{FF2B5EF4-FFF2-40B4-BE49-F238E27FC236}">
                <a16:creationId xmlns:a16="http://schemas.microsoft.com/office/drawing/2014/main" id="{23578746-3E75-1843-B313-EA49EF5091A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90471" y="1734860"/>
            <a:ext cx="2752420" cy="369332"/>
          </a:xfrm>
          <a:prstGeom prst="rect">
            <a:avLst/>
          </a:prstGeom>
          <a:blipFill rotWithShape="1">
            <a:blip r:embed="rId7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endParaRPr lang="es-CL" dirty="0">
              <a:noFill/>
              <a:ea typeface="+mn-ea"/>
              <a:cs typeface="Arial" pitchFamily="34" charset="0"/>
            </a:endParaRPr>
          </a:p>
        </p:txBody>
      </p:sp>
      <p:sp>
        <p:nvSpPr>
          <p:cNvPr id="20" name="19 CuadroTexto">
            <a:extLst>
              <a:ext uri="{FF2B5EF4-FFF2-40B4-BE49-F238E27FC236}">
                <a16:creationId xmlns:a16="http://schemas.microsoft.com/office/drawing/2014/main" id="{3B66B939-9A3F-B249-9AA3-1A77D083C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162050"/>
            <a:ext cx="4752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es un circuito simple, que parte en a. Luego, en función de la dirección de I tenemos: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EABE5DA-C5D3-7F4E-817E-6B85D575C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87475"/>
            <a:ext cx="4273550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8" name="7 CuadroTexto">
            <a:extLst>
              <a:ext uri="{FF2B5EF4-FFF2-40B4-BE49-F238E27FC236}">
                <a16:creationId xmlns:a16="http://schemas.microsoft.com/office/drawing/2014/main" id="{24E13540-31F5-B549-B6AE-2C77A7990E5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65969" y="1377752"/>
            <a:ext cx="2939972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0" name="9 CuadroTexto">
            <a:extLst>
              <a:ext uri="{FF2B5EF4-FFF2-40B4-BE49-F238E27FC236}">
                <a16:creationId xmlns:a16="http://schemas.microsoft.com/office/drawing/2014/main" id="{3001E49B-40B2-044F-B164-77BD0B016A5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92034" y="2106712"/>
            <a:ext cx="2752420" cy="369332"/>
          </a:xfrm>
          <a:prstGeom prst="rect">
            <a:avLst/>
          </a:prstGeom>
          <a:blipFill rotWithShape="1">
            <a:blip r:embed="rId4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9" name="8 CuadroTexto">
            <a:extLst>
              <a:ext uri="{FF2B5EF4-FFF2-40B4-BE49-F238E27FC236}">
                <a16:creationId xmlns:a16="http://schemas.microsoft.com/office/drawing/2014/main" id="{3A1FEA2F-EC49-B444-A295-8820A8A9A0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822325"/>
            <a:ext cx="43926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Aplicando la segunda regla de Kirchhoff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F13695B0-5330-7746-AC2D-20C4D4078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938" y="2708275"/>
            <a:ext cx="46958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signo menos indica una caída en el potencial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4B978A6E-DEF8-044C-BA22-F34AE0B846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925513"/>
            <a:ext cx="2349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200" b="1">
                <a:solidFill>
                  <a:srgbClr val="7030A0"/>
                </a:solidFill>
                <a:latin typeface="Comic Sans MS" panose="030F0902030302020204" pitchFamily="66" charset="0"/>
              </a:rPr>
              <a:t>Debemos asumir un sentido para la corriente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FA3A8296-3F4D-DD43-B731-1BA92A717F9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25010" y="3356992"/>
            <a:ext cx="1503810" cy="61600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5" name="14 CuadroTexto">
            <a:extLst>
              <a:ext uri="{FF2B5EF4-FFF2-40B4-BE49-F238E27FC236}">
                <a16:creationId xmlns:a16="http://schemas.microsoft.com/office/drawing/2014/main" id="{485BB172-F3C0-E742-80E5-FEF01705B4C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577410" y="4187108"/>
            <a:ext cx="1672253" cy="369332"/>
          </a:xfrm>
          <a:prstGeom prst="rect">
            <a:avLst/>
          </a:prstGeom>
          <a:blipFill rotWithShape="1">
            <a:blip r:embed="rId6"/>
            <a:stretch>
              <a:fillRect b="-18333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8655A79A-047F-7D43-9059-5761536D3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5138" y="4854575"/>
            <a:ext cx="4695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FF0000"/>
                </a:solidFill>
                <a:latin typeface="Comic Sans MS" panose="030F0902030302020204" pitchFamily="66" charset="0"/>
              </a:rPr>
              <a:t>El signo menos en la corriente, indica que el sentido es el contrario al considerado inicialmente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183E7CD5-FD2A-3240-AB64-18DCB0ADFD89}"/>
              </a:ext>
            </a:extLst>
          </p:cNvPr>
          <p:cNvCxnSpPr/>
          <p:nvPr/>
        </p:nvCxnSpPr>
        <p:spPr>
          <a:xfrm flipH="1">
            <a:off x="2051050" y="2290763"/>
            <a:ext cx="100806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9" name="17 Rectángulo">
            <a:extLst>
              <a:ext uri="{FF2B5EF4-FFF2-40B4-BE49-F238E27FC236}">
                <a16:creationId xmlns:a16="http://schemas.microsoft.com/office/drawing/2014/main" id="{B106DACE-983D-9D48-B2EA-55324770FC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502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Ejemplo: Aplicación de las reglas de Kirchhoff a una malla simple</a:t>
            </a:r>
            <a:endParaRPr lang="es-CL" altLang="es-CL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3 Rectángulo">
            <a:extLst>
              <a:ext uri="{FF2B5EF4-FFF2-40B4-BE49-F238E27FC236}">
                <a16:creationId xmlns:a16="http://schemas.microsoft.com/office/drawing/2014/main" id="{4C0FC188-7745-3842-8BB8-B72891CC7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8324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Ejemplo: Aplicación de las reglas de Kirchhoff a un circuito multi-mallas</a:t>
            </a:r>
            <a:endParaRPr lang="es-CL" altLang="es-CL" sz="180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C3C9EAB-6997-C14E-B27C-1626FCE26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81075"/>
            <a:ext cx="3381375" cy="388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" name="5 CuadroTexto">
            <a:extLst>
              <a:ext uri="{FF2B5EF4-FFF2-40B4-BE49-F238E27FC236}">
                <a16:creationId xmlns:a16="http://schemas.microsoft.com/office/drawing/2014/main" id="{D2BC51FD-BA14-124B-B70E-1F20B3696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695325"/>
            <a:ext cx="511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circuito ya no puede seguir siendo simplificado a un arreglo de resistencias en serie o paralelo.</a:t>
            </a:r>
          </a:p>
        </p:txBody>
      </p:sp>
      <p:sp>
        <p:nvSpPr>
          <p:cNvPr id="7" name="6 CuadroTexto">
            <a:extLst>
              <a:ext uri="{FF2B5EF4-FFF2-40B4-BE49-F238E27FC236}">
                <a16:creationId xmlns:a16="http://schemas.microsoft.com/office/drawing/2014/main" id="{20B773C6-A3A7-E24E-BFEB-2CC6BAC17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1888" y="1217613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Partimos nuestro análisis asignando una dirección arbitraria a la corriente que se establece en cada malla.</a:t>
            </a:r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45AD40D6-526E-9C47-AEDF-8C05A24BE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700338"/>
            <a:ext cx="61912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2C8CC5F8-4FCB-8E40-A383-DB8AACF66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224088"/>
            <a:ext cx="2381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F37618DF-9968-CB49-BFE8-54EC67E70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203575"/>
            <a:ext cx="2476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10 CuadroTexto">
            <a:extLst>
              <a:ext uri="{FF2B5EF4-FFF2-40B4-BE49-F238E27FC236}">
                <a16:creationId xmlns:a16="http://schemas.microsoft.com/office/drawing/2014/main" id="{B1412DB7-830B-4E4D-926A-ACA4F22E0324}"/>
              </a:ext>
            </a:extLst>
          </p:cNvPr>
          <p:cNvSpPr txBox="1"/>
          <p:nvPr/>
        </p:nvSpPr>
        <p:spPr>
          <a:xfrm>
            <a:off x="3708400" y="1800225"/>
            <a:ext cx="518477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+mn-ea"/>
              </a:rPr>
              <a:t>Aplicamos la primera regla de Kirchhoff al nodo </a:t>
            </a:r>
            <a:r>
              <a:rPr lang="es-CL" sz="16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+mn-ea"/>
              </a:rPr>
              <a:t>c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9330D1D4-D0F1-B244-AC99-D293AF8C3FF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148064" y="2129314"/>
            <a:ext cx="1550232" cy="369332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4D89C63E-A192-ED44-808B-D705ADC75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447925"/>
            <a:ext cx="51847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Tenemos tres incógnitas, por lo que se hacen necesarias dos ecuaciones más 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75EA54C4-B63B-9042-8755-ACCE69F8D5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924175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Las cuales obtenemos aplicando la segunda R.K. al dos de las tres mallas del circuito. </a:t>
            </a:r>
          </a:p>
        </p:txBody>
      </p:sp>
      <p:grpSp>
        <p:nvGrpSpPr>
          <p:cNvPr id="9" name="8 Grupo">
            <a:extLst>
              <a:ext uri="{FF2B5EF4-FFF2-40B4-BE49-F238E27FC236}">
                <a16:creationId xmlns:a16="http://schemas.microsoft.com/office/drawing/2014/main" id="{D327BB44-5517-7842-90B7-AE234578F5F5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1587500"/>
            <a:ext cx="2374900" cy="1368425"/>
            <a:chOff x="683568" y="1569492"/>
            <a:chExt cx="2376264" cy="1368152"/>
          </a:xfrm>
        </p:grpSpPr>
        <p:sp>
          <p:nvSpPr>
            <p:cNvPr id="5" name="4 Rectángulo">
              <a:extLst>
                <a:ext uri="{FF2B5EF4-FFF2-40B4-BE49-F238E27FC236}">
                  <a16:creationId xmlns:a16="http://schemas.microsoft.com/office/drawing/2014/main" id="{B91AFAAE-4E5B-D742-87B6-277148DB6778}"/>
                </a:ext>
              </a:extLst>
            </p:cNvPr>
            <p:cNvSpPr/>
            <p:nvPr/>
          </p:nvSpPr>
          <p:spPr>
            <a:xfrm>
              <a:off x="683568" y="1569492"/>
              <a:ext cx="2304785" cy="1368152"/>
            </a:xfrm>
            <a:prstGeom prst="rect">
              <a:avLst/>
            </a:prstGeom>
            <a:solidFill>
              <a:schemeClr val="tx2">
                <a:lumMod val="75000"/>
                <a:alpha val="12000"/>
              </a:schemeClr>
            </a:solidFill>
            <a:ln w="28575">
              <a:solidFill>
                <a:schemeClr val="tx2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6" name="15 CuadroTexto">
              <a:extLst>
                <a:ext uri="{FF2B5EF4-FFF2-40B4-BE49-F238E27FC236}">
                  <a16:creationId xmlns:a16="http://schemas.microsoft.com/office/drawing/2014/main" id="{1F5FF85F-0CF3-1F4C-A527-1C42E868CDC5}"/>
                </a:ext>
              </a:extLst>
            </p:cNvPr>
            <p:cNvSpPr txBox="1"/>
            <p:nvPr/>
          </p:nvSpPr>
          <p:spPr>
            <a:xfrm>
              <a:off x="1425356" y="1945655"/>
              <a:ext cx="1634476" cy="3079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 dirty="0">
                  <a:solidFill>
                    <a:schemeClr val="tx2">
                      <a:lumMod val="75000"/>
                    </a:schemeClr>
                  </a:solidFill>
                  <a:latin typeface="Comic Sans MS" pitchFamily="66" charset="0"/>
                  <a:ea typeface="+mn-ea"/>
                </a:rPr>
                <a:t>Malla 1:befcb</a:t>
              </a:r>
            </a:p>
          </p:txBody>
        </p:sp>
      </p:grpSp>
      <p:grpSp>
        <p:nvGrpSpPr>
          <p:cNvPr id="10" name="9 Grupo">
            <a:extLst>
              <a:ext uri="{FF2B5EF4-FFF2-40B4-BE49-F238E27FC236}">
                <a16:creationId xmlns:a16="http://schemas.microsoft.com/office/drawing/2014/main" id="{68D59527-B4DE-3949-BFBC-B4F8EEB88466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2979738"/>
            <a:ext cx="2303462" cy="1289050"/>
            <a:chOff x="683568" y="2941965"/>
            <a:chExt cx="2304256" cy="1368152"/>
          </a:xfrm>
        </p:grpSpPr>
        <p:sp>
          <p:nvSpPr>
            <p:cNvPr id="17" name="16 Rectángulo">
              <a:extLst>
                <a:ext uri="{FF2B5EF4-FFF2-40B4-BE49-F238E27FC236}">
                  <a16:creationId xmlns:a16="http://schemas.microsoft.com/office/drawing/2014/main" id="{70BED32A-EED0-2341-9771-4EB9D516104E}"/>
                </a:ext>
              </a:extLst>
            </p:cNvPr>
            <p:cNvSpPr/>
            <p:nvPr/>
          </p:nvSpPr>
          <p:spPr>
            <a:xfrm>
              <a:off x="683568" y="2941965"/>
              <a:ext cx="2304256" cy="1368152"/>
            </a:xfrm>
            <a:prstGeom prst="rect">
              <a:avLst/>
            </a:prstGeom>
            <a:solidFill>
              <a:srgbClr val="FFC000">
                <a:alpha val="12000"/>
              </a:srgbClr>
            </a:solidFill>
            <a:ln w="28575"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8458" name="17 CuadroTexto">
              <a:extLst>
                <a:ext uri="{FF2B5EF4-FFF2-40B4-BE49-F238E27FC236}">
                  <a16:creationId xmlns:a16="http://schemas.microsoft.com/office/drawing/2014/main" id="{C5D558A8-763B-9C42-91A8-381B4FBCEF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34393" y="3456634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just" eaLnBrk="1" hangingPunct="1"/>
              <a:r>
                <a:rPr lang="es-CL" altLang="es-CL" sz="1400" b="1">
                  <a:solidFill>
                    <a:srgbClr val="FFC000"/>
                  </a:solidFill>
                  <a:latin typeface="Comic Sans MS" panose="030F0902030302020204" pitchFamily="66" charset="0"/>
                </a:rPr>
                <a:t>Malla 2:abcda</a:t>
              </a:r>
            </a:p>
          </p:txBody>
        </p:sp>
      </p:grpSp>
      <p:grpSp>
        <p:nvGrpSpPr>
          <p:cNvPr id="8" name="7 Grupo">
            <a:extLst>
              <a:ext uri="{FF2B5EF4-FFF2-40B4-BE49-F238E27FC236}">
                <a16:creationId xmlns:a16="http://schemas.microsoft.com/office/drawing/2014/main" id="{61F3EF52-7843-DF45-ADF7-5CCA20A0F620}"/>
              </a:ext>
            </a:extLst>
          </p:cNvPr>
          <p:cNvGrpSpPr>
            <a:grpSpLocks/>
          </p:cNvGrpSpPr>
          <p:nvPr/>
        </p:nvGrpSpPr>
        <p:grpSpPr bwMode="auto">
          <a:xfrm>
            <a:off x="714375" y="1579563"/>
            <a:ext cx="2305050" cy="2717800"/>
            <a:chOff x="3740237" y="4023330"/>
            <a:chExt cx="2304256" cy="2717696"/>
          </a:xfrm>
        </p:grpSpPr>
        <p:sp>
          <p:nvSpPr>
            <p:cNvPr id="19" name="18 Rectángulo">
              <a:extLst>
                <a:ext uri="{FF2B5EF4-FFF2-40B4-BE49-F238E27FC236}">
                  <a16:creationId xmlns:a16="http://schemas.microsoft.com/office/drawing/2014/main" id="{94B7E260-F303-CD46-95DE-31556E2718DB}"/>
                </a:ext>
              </a:extLst>
            </p:cNvPr>
            <p:cNvSpPr/>
            <p:nvPr/>
          </p:nvSpPr>
          <p:spPr>
            <a:xfrm>
              <a:off x="3740237" y="4023330"/>
              <a:ext cx="2304256" cy="2717696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 w="31750">
              <a:solidFill>
                <a:srgbClr val="00B05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8456" name="19 CuadroTexto">
              <a:extLst>
                <a:ext uri="{FF2B5EF4-FFF2-40B4-BE49-F238E27FC236}">
                  <a16:creationId xmlns:a16="http://schemas.microsoft.com/office/drawing/2014/main" id="{11B3902A-7319-F246-8F57-4F0F4104F7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75038" y="4437112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just" eaLnBrk="1" hangingPunct="1"/>
              <a:r>
                <a:rPr lang="es-CL" altLang="es-CL" sz="1400" b="1">
                  <a:solidFill>
                    <a:srgbClr val="00B050"/>
                  </a:solidFill>
                  <a:latin typeface="Comic Sans MS" panose="030F0902030302020204" pitchFamily="66" charset="0"/>
                </a:rPr>
                <a:t>Malla 3:aefda</a:t>
              </a:r>
            </a:p>
          </p:txBody>
        </p:sp>
      </p:grpSp>
      <p:sp>
        <p:nvSpPr>
          <p:cNvPr id="24" name="23 CuadroTexto">
            <a:extLst>
              <a:ext uri="{FF2B5EF4-FFF2-40B4-BE49-F238E27FC236}">
                <a16:creationId xmlns:a16="http://schemas.microsoft.com/office/drawing/2014/main" id="{11E461FA-DFF5-1F43-994E-683163493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3595688"/>
            <a:ext cx="1633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FFC000"/>
                </a:solidFill>
                <a:latin typeface="Comic Sans MS" panose="030F0902030302020204" pitchFamily="66" charset="0"/>
              </a:rPr>
              <a:t>Malla 2:abcda</a:t>
            </a:r>
          </a:p>
        </p:txBody>
      </p:sp>
      <p:sp>
        <p:nvSpPr>
          <p:cNvPr id="25" name="24 CuadroTexto">
            <a:extLst>
              <a:ext uri="{FF2B5EF4-FFF2-40B4-BE49-F238E27FC236}">
                <a16:creationId xmlns:a16="http://schemas.microsoft.com/office/drawing/2014/main" id="{B169B24D-A13F-5948-9EB7-F391077B71F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08114" y="3913532"/>
            <a:ext cx="3671711" cy="369332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 dirty="0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1B7AB41C-B6B4-1C44-AE1E-A041A8E3EF18}"/>
              </a:ext>
            </a:extLst>
          </p:cNvPr>
          <p:cNvSpPr/>
          <p:nvPr/>
        </p:nvSpPr>
        <p:spPr>
          <a:xfrm>
            <a:off x="3786381" y="4329113"/>
            <a:ext cx="14045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ea typeface="+mn-ea"/>
              </a:rPr>
              <a:t>Malla 1:befcb</a:t>
            </a:r>
          </a:p>
        </p:txBody>
      </p:sp>
      <p:sp>
        <p:nvSpPr>
          <p:cNvPr id="30" name="29 CuadroTexto">
            <a:extLst>
              <a:ext uri="{FF2B5EF4-FFF2-40B4-BE49-F238E27FC236}">
                <a16:creationId xmlns:a16="http://schemas.microsoft.com/office/drawing/2014/main" id="{EBC95106-9FFF-E948-91BE-8A8628707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88" y="4714875"/>
            <a:ext cx="36052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resolución de este sistema es trivial</a:t>
            </a:r>
          </a:p>
        </p:txBody>
      </p:sp>
      <p:sp>
        <p:nvSpPr>
          <p:cNvPr id="21" name="20 Rectángulo">
            <a:extLst>
              <a:ext uri="{FF2B5EF4-FFF2-40B4-BE49-F238E27FC236}">
                <a16:creationId xmlns:a16="http://schemas.microsoft.com/office/drawing/2014/main" id="{5ADAA907-8BEF-9644-951E-C5429B30B29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93604" y="5158160"/>
            <a:ext cx="1686487" cy="1477328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22" name="21 Rectángulo">
            <a:extLst>
              <a:ext uri="{FF2B5EF4-FFF2-40B4-BE49-F238E27FC236}">
                <a16:creationId xmlns:a16="http://schemas.microsoft.com/office/drawing/2014/main" id="{37EDB201-A27F-9241-A7B6-6726E5A56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0763" y="5711825"/>
            <a:ext cx="52959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Nuevamente, el signo menos en las corrientes 2 y 3, indica que el sentido es el contrario al considerado inicialmente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6208398-B3B0-D647-860A-C0990E485BE4}"/>
                  </a:ext>
                </a:extLst>
              </p:cNvPr>
              <p:cNvSpPr txBox="1"/>
              <p:nvPr/>
            </p:nvSpPr>
            <p:spPr>
              <a:xfrm>
                <a:off x="3838574" y="4694840"/>
                <a:ext cx="399167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𝟏𝟒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𝟏𝟎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6208398-B3B0-D647-860A-C0990E485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8574" y="4694840"/>
                <a:ext cx="3991670" cy="276999"/>
              </a:xfrm>
              <a:prstGeom prst="rect">
                <a:avLst/>
              </a:prstGeom>
              <a:blipFill>
                <a:blip r:embed="rId9"/>
                <a:stretch>
                  <a:fillRect r="-952" b="-1739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42A89022-8A8A-544D-961D-726C204F29F9}"/>
                  </a:ext>
                </a:extLst>
              </p:cNvPr>
              <p:cNvSpPr txBox="1"/>
              <p:nvPr/>
            </p:nvSpPr>
            <p:spPr>
              <a:xfrm>
                <a:off x="4079181" y="5158160"/>
                <a:ext cx="3129575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42A89022-8A8A-544D-961D-726C204F29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9181" y="5158160"/>
                <a:ext cx="3129575" cy="276999"/>
              </a:xfrm>
              <a:prstGeom prst="rect">
                <a:avLst/>
              </a:prstGeom>
              <a:blipFill>
                <a:blip r:embed="rId10"/>
                <a:stretch>
                  <a:fillRect r="-806" b="-130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13" grpId="0"/>
      <p:bldP spid="14" grpId="0"/>
      <p:bldP spid="24" grpId="0"/>
      <p:bldP spid="15" grpId="0"/>
      <p:bldP spid="30" grpId="0"/>
      <p:bldP spid="21" grpId="0" animBg="1"/>
      <p:bldP spid="22" grpId="0"/>
      <p:bldP spid="4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616" y="0"/>
            <a:ext cx="8182719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A54EA0B-DC50-C741-A403-53197732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4026" y="2043663"/>
            <a:ext cx="4578895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6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Ejemplo</a:t>
            </a:r>
            <a:endParaRPr lang="en-US" sz="6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69224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C5C8528-E4DA-A74D-9B92-4387A20957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04" y="1700808"/>
            <a:ext cx="5026000" cy="33242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17 Rectángulo">
                <a:extLst>
                  <a:ext uri="{FF2B5EF4-FFF2-40B4-BE49-F238E27FC236}">
                    <a16:creationId xmlns:a16="http://schemas.microsoft.com/office/drawing/2014/main" id="{E7135724-6E80-F242-8384-6A5E4E5909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975" y="188913"/>
                <a:ext cx="8691803" cy="1200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Considere el siguiente circuito.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Identifique los nodos y las mallas 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Determine la intensidad de corriente electrica en cada rama del circuito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¿Cuál el el voltaje en la resistencia de </a:t>
                </a:r>
                <a14:m>
                  <m:oMath xmlns:m="http://schemas.openxmlformats.org/officeDocument/2006/math">
                    <m:r>
                      <a:rPr lang="es-ES" sz="18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d>
                      <m:dPr>
                        <m:begChr m:val="["/>
                        <m:endChr m:val="]"/>
                        <m:ctrlPr>
                          <a:rPr lang="es-ES" sz="18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l-GR" sz="1800" b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𝛀</m:t>
                        </m:r>
                      </m:e>
                    </m:d>
                  </m:oMath>
                </a14:m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?</a:t>
                </a:r>
                <a:endParaRPr lang="es-CL" altLang="es-CL" sz="1800" dirty="0"/>
              </a:p>
            </p:txBody>
          </p:sp>
        </mc:Choice>
        <mc:Fallback xmlns="">
          <p:sp>
            <p:nvSpPr>
              <p:cNvPr id="6" name="17 Rectángulo">
                <a:extLst>
                  <a:ext uri="{FF2B5EF4-FFF2-40B4-BE49-F238E27FC236}">
                    <a16:creationId xmlns:a16="http://schemas.microsoft.com/office/drawing/2014/main" id="{E7135724-6E80-F242-8384-6A5E4E5909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7975" y="188913"/>
                <a:ext cx="8691803" cy="1200329"/>
              </a:xfrm>
              <a:prstGeom prst="rect">
                <a:avLst/>
              </a:prstGeom>
              <a:blipFill>
                <a:blip r:embed="rId4"/>
                <a:stretch>
                  <a:fillRect l="-876" t="-2105" b="-947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7305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5410" y="-3970"/>
            <a:ext cx="7748362" cy="6874811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65A6943-B451-774B-A061-03E3AB4D5D3D}"/>
              </a:ext>
            </a:extLst>
          </p:cNvPr>
          <p:cNvGrpSpPr/>
          <p:nvPr/>
        </p:nvGrpSpPr>
        <p:grpSpPr>
          <a:xfrm>
            <a:off x="1619672" y="1412776"/>
            <a:ext cx="5421465" cy="3384376"/>
            <a:chOff x="1818858" y="908720"/>
            <a:chExt cx="5421465" cy="338437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67286AF-11B9-334F-8FE0-A31D8E8246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11164"/>
            <a:stretch/>
          </p:blipFill>
          <p:spPr>
            <a:xfrm>
              <a:off x="1818858" y="908720"/>
              <a:ext cx="5421465" cy="3384376"/>
            </a:xfrm>
            <a:prstGeom prst="rect">
              <a:avLst/>
            </a:prstGeom>
          </p:spPr>
        </p:pic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DB4768D8-2682-1D4C-AFCB-37DF8F67F331}"/>
                </a:ext>
              </a:extLst>
            </p:cNvPr>
            <p:cNvSpPr/>
            <p:nvPr/>
          </p:nvSpPr>
          <p:spPr>
            <a:xfrm>
              <a:off x="2123728" y="2204864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90FCD23C-8BA5-E444-9CB1-327BA1A67EE5}"/>
                </a:ext>
              </a:extLst>
            </p:cNvPr>
            <p:cNvSpPr/>
            <p:nvPr/>
          </p:nvSpPr>
          <p:spPr>
            <a:xfrm>
              <a:off x="5004048" y="1853341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60537BE7-972F-8240-A55A-2C2A01C637D6}"/>
                </a:ext>
              </a:extLst>
            </p:cNvPr>
            <p:cNvSpPr/>
            <p:nvPr/>
          </p:nvSpPr>
          <p:spPr>
            <a:xfrm>
              <a:off x="6804248" y="2204864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14" name="17 Rectángulo">
            <a:extLst>
              <a:ext uri="{FF2B5EF4-FFF2-40B4-BE49-F238E27FC236}">
                <a16:creationId xmlns:a16="http://schemas.microsoft.com/office/drawing/2014/main" id="{B83C2DA9-52CD-FC40-BEF2-EF7950C68C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85182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el siguiente circuito.</a:t>
            </a:r>
          </a:p>
          <a:p>
            <a:pPr marL="342900" indent="-342900" eaLnBrk="1" hangingPunct="1">
              <a:buAutoNum type="alphaLcParenR"/>
            </a:pP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Identifique todos los modos y mallas del circuito</a:t>
            </a:r>
          </a:p>
          <a:p>
            <a:pPr marL="342900" indent="-342900" eaLnBrk="1" hangingPunct="1">
              <a:buAutoNum type="alphaLcParenR"/>
            </a:pP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Establezca las ecuaciones que permiten determinar la intensidad </a:t>
            </a:r>
          </a:p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De cooriente electria en cada rama del circuito.</a:t>
            </a:r>
          </a:p>
          <a:p>
            <a:pPr marL="342900" indent="-342900" eaLnBrk="1" hangingPunct="1">
              <a:buAutoNum type="alphaLcParenR"/>
            </a:pPr>
            <a:endParaRPr lang="es-CL" altLang="es-CL" sz="18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9367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1172</TotalTime>
  <Words>586</Words>
  <Application>Microsoft Macintosh PowerPoint</Application>
  <PresentationFormat>Presentación en pantalla (4:3)</PresentationFormat>
  <Paragraphs>63</Paragraphs>
  <Slides>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 BERKLEY</vt:lpstr>
      <vt:lpstr>Arial</vt:lpstr>
      <vt:lpstr>Calibri</vt:lpstr>
      <vt:lpstr>Cambria Math</vt:lpstr>
      <vt:lpstr>Comic Sans MS</vt:lpstr>
      <vt:lpstr>Tema de Office</vt:lpstr>
      <vt:lpstr>Reglas de Kirchhoff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Ejemplo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E-200</dc:creator>
  <cp:lastModifiedBy>Hector Jaime</cp:lastModifiedBy>
  <cp:revision>37</cp:revision>
  <dcterms:created xsi:type="dcterms:W3CDTF">2012-04-21T16:12:12Z</dcterms:created>
  <dcterms:modified xsi:type="dcterms:W3CDTF">2021-05-31T11:45:48Z</dcterms:modified>
</cp:coreProperties>
</file>