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1" r:id="rId9"/>
    <p:sldId id="262" r:id="rId10"/>
    <p:sldId id="266" r:id="rId11"/>
    <p:sldId id="289" r:id="rId12"/>
    <p:sldId id="267" r:id="rId13"/>
    <p:sldId id="270" r:id="rId14"/>
    <p:sldId id="290" r:id="rId15"/>
    <p:sldId id="285" r:id="rId16"/>
    <p:sldId id="269" r:id="rId17"/>
    <p:sldId id="286" r:id="rId18"/>
    <p:sldId id="271" r:id="rId19"/>
    <p:sldId id="280" r:id="rId20"/>
    <p:sldId id="287" r:id="rId21"/>
    <p:sldId id="284" r:id="rId22"/>
    <p:sldId id="281" r:id="rId23"/>
    <p:sldId id="282" r:id="rId24"/>
    <p:sldId id="288" r:id="rId25"/>
    <p:sldId id="283" r:id="rId26"/>
    <p:sldId id="272" r:id="rId27"/>
    <p:sldId id="274" r:id="rId28"/>
    <p:sldId id="275" r:id="rId29"/>
    <p:sldId id="276" r:id="rId30"/>
    <p:sldId id="277" r:id="rId31"/>
    <p:sldId id="278" r:id="rId32"/>
    <p:sldId id="279" r:id="rId3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84112-2FF4-4447-B8F9-DAEA48AF0D7C}" type="datetimeFigureOut">
              <a:rPr lang="es-CL" smtClean="0"/>
              <a:pPr/>
              <a:t>06-05-2020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EC0DD-E937-452E-AC51-4C5265FE16C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SOLUCIONES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COMPONENTES  y SOLUBILIDAD </a:t>
            </a:r>
            <a:endParaRPr lang="es-CL" dirty="0"/>
          </a:p>
        </p:txBody>
      </p:sp>
      <p:pic>
        <p:nvPicPr>
          <p:cNvPr id="4" name="3 Marcador de contenido" descr="SOLUCIÓ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1894058"/>
            <a:ext cx="4071965" cy="374133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TIPOS DE SOLUCIONES</a:t>
            </a:r>
            <a:endParaRPr lang="es-CL" dirty="0"/>
          </a:p>
        </p:txBody>
      </p:sp>
      <p:pic>
        <p:nvPicPr>
          <p:cNvPr id="4" name="3 Marcador de contenido" descr="SOLUCIONES 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714487"/>
            <a:ext cx="6786610" cy="400327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TIPOS DE SOLUCIONES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Desde el punto de vista de la cantidad de soluto:</a:t>
            </a:r>
          </a:p>
          <a:p>
            <a:r>
              <a:rPr lang="es-CL" dirty="0" smtClean="0"/>
              <a:t>Insaturada</a:t>
            </a:r>
          </a:p>
          <a:p>
            <a:r>
              <a:rPr lang="es-CL" dirty="0" smtClean="0"/>
              <a:t>Saturada</a:t>
            </a:r>
          </a:p>
          <a:p>
            <a:r>
              <a:rPr lang="es-CL" dirty="0" smtClean="0"/>
              <a:t>Sobresaturada</a:t>
            </a:r>
          </a:p>
          <a:p>
            <a:pPr>
              <a:buNone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Concentraciones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 smtClean="0"/>
              <a:t>Concentración</a:t>
            </a:r>
          </a:p>
          <a:p>
            <a:r>
              <a:rPr lang="es-CL" dirty="0" smtClean="0"/>
              <a:t>Unidades de concentración físicas:</a:t>
            </a:r>
          </a:p>
          <a:p>
            <a:r>
              <a:rPr lang="es-CL" dirty="0" smtClean="0"/>
              <a:t>%m/m= (g soluto/g solución) x 100 </a:t>
            </a:r>
          </a:p>
          <a:p>
            <a:r>
              <a:rPr lang="es-CL" dirty="0" smtClean="0"/>
              <a:t>%m/v= (g soluto / </a:t>
            </a:r>
            <a:r>
              <a:rPr lang="es-CL" dirty="0" err="1" smtClean="0"/>
              <a:t>mL</a:t>
            </a:r>
            <a:r>
              <a:rPr lang="es-CL" dirty="0" smtClean="0"/>
              <a:t> solución) x 100</a:t>
            </a:r>
          </a:p>
          <a:p>
            <a:r>
              <a:rPr lang="es-CL" dirty="0" smtClean="0"/>
              <a:t>%v/v = (</a:t>
            </a:r>
            <a:r>
              <a:rPr lang="es-CL" dirty="0" err="1" smtClean="0"/>
              <a:t>mL</a:t>
            </a:r>
            <a:r>
              <a:rPr lang="es-CL" dirty="0" smtClean="0"/>
              <a:t> soluto/ </a:t>
            </a:r>
            <a:r>
              <a:rPr lang="es-CL" dirty="0" err="1" smtClean="0"/>
              <a:t>mL</a:t>
            </a:r>
            <a:r>
              <a:rPr lang="es-CL" dirty="0" smtClean="0"/>
              <a:t> solución) x 100</a:t>
            </a:r>
          </a:p>
          <a:p>
            <a:endParaRPr lang="es-CL" dirty="0"/>
          </a:p>
          <a:p>
            <a:r>
              <a:rPr lang="es-CL" b="1" dirty="0" smtClean="0">
                <a:solidFill>
                  <a:srgbClr val="FF0000"/>
                </a:solidFill>
              </a:rPr>
              <a:t>    Solución = soluto + solvente</a:t>
            </a:r>
          </a:p>
          <a:p>
            <a:endParaRPr lang="es-CL" dirty="0" smtClean="0"/>
          </a:p>
          <a:p>
            <a:r>
              <a:rPr lang="es-CL" dirty="0" smtClean="0"/>
              <a:t>Unidades de concentración químicas:</a:t>
            </a:r>
          </a:p>
          <a:p>
            <a:r>
              <a:rPr lang="es-CL" dirty="0" smtClean="0"/>
              <a:t>Molaridad = moles soluto / L solución</a:t>
            </a:r>
          </a:p>
          <a:p>
            <a:r>
              <a:rPr lang="es-CL" dirty="0" err="1"/>
              <a:t>m</a:t>
            </a:r>
            <a:r>
              <a:rPr lang="es-CL" dirty="0" err="1" smtClean="0"/>
              <a:t>olalidad</a:t>
            </a:r>
            <a:r>
              <a:rPr lang="es-CL" dirty="0" smtClean="0"/>
              <a:t> = moles soluto / Kg agua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5" name="4 Imagen" descr="propiedades-coligativas-del-agua-2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1500174"/>
            <a:ext cx="6076950" cy="4695825"/>
          </a:xfrm>
          <a:prstGeom prst="rect">
            <a:avLst/>
          </a:prstGeom>
        </p:spPr>
      </p:pic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propiedades-coligativas-45-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PRESIÓN OSMÓTI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643050"/>
            <a:ext cx="6907515" cy="400052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PROP COLIG 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09" y="1500174"/>
            <a:ext cx="4585313" cy="2214578"/>
          </a:xfrm>
        </p:spPr>
      </p:pic>
      <p:pic>
        <p:nvPicPr>
          <p:cNvPr id="5" name="4 Imagen" descr="PROP COLIG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4071942"/>
            <a:ext cx="4500594" cy="2536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648234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1571612"/>
            <a:ext cx="4857784" cy="442915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/>
              <a:t>Soluciones anticongelantes</a:t>
            </a:r>
            <a:endParaRPr lang="es-CL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s-CL" sz="2600" dirty="0" smtClean="0"/>
              <a:t>Un </a:t>
            </a:r>
            <a:r>
              <a:rPr lang="es-CL" sz="2600" b="1" dirty="0" smtClean="0">
                <a:solidFill>
                  <a:schemeClr val="tx2"/>
                </a:solidFill>
              </a:rPr>
              <a:t>anticongelante</a:t>
            </a:r>
            <a:r>
              <a:rPr lang="es-CL" sz="2600" dirty="0" smtClean="0"/>
              <a:t> de buena calidad debe reunir los siguientes requisitos: </a:t>
            </a:r>
          </a:p>
          <a:p>
            <a:pPr algn="just"/>
            <a:r>
              <a:rPr lang="es-CL" sz="2600" dirty="0" smtClean="0"/>
              <a:t> </a:t>
            </a:r>
            <a:r>
              <a:rPr lang="es-CL" sz="2600" b="1" dirty="0" smtClean="0"/>
              <a:t>Temperatura de congelación suficientemente baja</a:t>
            </a:r>
          </a:p>
          <a:p>
            <a:pPr algn="just"/>
            <a:r>
              <a:rPr lang="es-CL" sz="2600" dirty="0" smtClean="0"/>
              <a:t> Elevadas propiedades anticorrosivas</a:t>
            </a:r>
          </a:p>
          <a:p>
            <a:pPr algn="just"/>
            <a:r>
              <a:rPr lang="es-CL" sz="2600" dirty="0" smtClean="0"/>
              <a:t> Capacidad de neutralizar eventuales productos ácidos </a:t>
            </a:r>
          </a:p>
          <a:p>
            <a:pPr algn="just"/>
            <a:r>
              <a:rPr lang="es-CL" sz="2600" dirty="0" smtClean="0"/>
              <a:t>Propiedades </a:t>
            </a:r>
            <a:r>
              <a:rPr lang="es-CL" sz="2600" dirty="0" err="1" smtClean="0"/>
              <a:t>antiincrustantes</a:t>
            </a:r>
            <a:endParaRPr lang="es-CL" sz="2600" dirty="0" smtClean="0"/>
          </a:p>
          <a:p>
            <a:pPr algn="just"/>
            <a:r>
              <a:rPr lang="es-CL" sz="2600" dirty="0" smtClean="0"/>
              <a:t> Propiedades antiespumantes</a:t>
            </a:r>
          </a:p>
          <a:p>
            <a:pPr algn="just"/>
            <a:r>
              <a:rPr lang="es-CL" sz="2600" dirty="0" smtClean="0"/>
              <a:t> </a:t>
            </a:r>
            <a:r>
              <a:rPr lang="es-CL" sz="2600" b="1" dirty="0" smtClean="0"/>
              <a:t>Temperatura de ebullición razonablemente elevada</a:t>
            </a:r>
          </a:p>
          <a:p>
            <a:pPr algn="just"/>
            <a:r>
              <a:rPr lang="es-CL" sz="2600" dirty="0" smtClean="0"/>
              <a:t> Calor específico y conductibilidad térmica aceptables  </a:t>
            </a:r>
          </a:p>
          <a:p>
            <a:pPr algn="just"/>
            <a:r>
              <a:rPr lang="es-CL" sz="2600" dirty="0" smtClean="0"/>
              <a:t> Viscosidad relativamente baja </a:t>
            </a:r>
          </a:p>
          <a:p>
            <a:pPr algn="just"/>
            <a:r>
              <a:rPr lang="es-CL" sz="2600" dirty="0" smtClean="0"/>
              <a:t> </a:t>
            </a:r>
            <a:r>
              <a:rPr lang="es-CL" sz="2600" b="1" dirty="0" smtClean="0"/>
              <a:t>Reducida toxicidad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6753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propiedades-fsicas-de-las-disoluciones-18-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6" name="5 Marcador de contenido" descr="slide_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 smtClean="0"/>
              <a:t>RESUMEN PROPIEDADES  COLIGATIVAS</a:t>
            </a:r>
            <a:endParaRPr lang="es-CL" sz="3600" b="1" dirty="0"/>
          </a:p>
        </p:txBody>
      </p:sp>
      <p:pic>
        <p:nvPicPr>
          <p:cNvPr id="4" name="3 Marcador de contenido" descr="ana-cecilia-propiedades-coligativas-13-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268760"/>
            <a:ext cx="7128792" cy="5184576"/>
          </a:xfrm>
        </p:spPr>
      </p:pic>
    </p:spTree>
    <p:extLst>
      <p:ext uri="{BB962C8B-B14F-4D97-AF65-F5344CB8AC3E}">
        <p14:creationId xmlns:p14="http://schemas.microsoft.com/office/powerpoint/2010/main" val="99992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b="1" dirty="0" smtClean="0"/>
              <a:t>PROPIEDADES COLIGATIVAS: </a:t>
            </a:r>
            <a:r>
              <a:rPr lang="es-ES" sz="4000" b="1" dirty="0" smtClean="0"/>
              <a:t>EJERCICIOS</a:t>
            </a:r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</a:t>
            </a:r>
            <a:r>
              <a:rPr lang="es-ES" sz="2800" dirty="0" smtClean="0"/>
              <a:t>alcular los puntos de ebullición y solidificación de una solución formada por 478 g de etilenglicol (CH2OHCH2OH) y 3202 g de agua. Las constantes </a:t>
            </a:r>
            <a:r>
              <a:rPr lang="es-ES" sz="2800" dirty="0" err="1" smtClean="0"/>
              <a:t>ebulloscópicas</a:t>
            </a:r>
            <a:r>
              <a:rPr lang="es-ES" sz="2800" dirty="0" smtClean="0"/>
              <a:t> y </a:t>
            </a:r>
            <a:r>
              <a:rPr lang="es-ES" sz="2800" dirty="0" err="1" smtClean="0"/>
              <a:t>crioscópicas</a:t>
            </a:r>
            <a:r>
              <a:rPr lang="es-ES" sz="2800" dirty="0" smtClean="0"/>
              <a:t> son respectivamente: 0,52 (K/m) y 1,86 (K/m).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propiedades-coligativas-25-7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Propiedades </a:t>
            </a:r>
            <a:r>
              <a:rPr lang="es-ES" dirty="0" err="1" smtClean="0"/>
              <a:t>coligativas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Calcular el punto de ebullición de una solución que contiene 137 g de </a:t>
            </a:r>
            <a:r>
              <a:rPr lang="es-ES" dirty="0" err="1" smtClean="0"/>
              <a:t>KBr</a:t>
            </a:r>
            <a:r>
              <a:rPr lang="es-ES" dirty="0" smtClean="0"/>
              <a:t> en 322 g de H</a:t>
            </a:r>
            <a:r>
              <a:rPr lang="es-ES" baseline="-25000" dirty="0" smtClean="0"/>
              <a:t>2</a:t>
            </a:r>
            <a:r>
              <a:rPr lang="es-ES" dirty="0" smtClean="0"/>
              <a:t>O. La constante </a:t>
            </a:r>
            <a:r>
              <a:rPr lang="es-ES" dirty="0" err="1" smtClean="0"/>
              <a:t>ebulloscópica</a:t>
            </a:r>
            <a:r>
              <a:rPr lang="es-ES" dirty="0" smtClean="0"/>
              <a:t> es 0,51 (ºC/m).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 COLIGATIVAS</a:t>
            </a:r>
            <a:endParaRPr lang="es-CL" dirty="0"/>
          </a:p>
        </p:txBody>
      </p:sp>
      <p:pic>
        <p:nvPicPr>
          <p:cNvPr id="4" name="3 Marcador de contenido" descr="qumica-11-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Propiedades </a:t>
            </a:r>
            <a:r>
              <a:rPr lang="es-ES" dirty="0" err="1" smtClean="0"/>
              <a:t>coligativas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¿Cuál será el punto de ebullición y congelación de una solución preparada a partir de  4 moles de etilenglicol y 750 g de agua?.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Propiedades </a:t>
            </a:r>
            <a:r>
              <a:rPr lang="es-ES" dirty="0" err="1" smtClean="0"/>
              <a:t>coligativas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¿A qué temperatura </a:t>
            </a:r>
            <a:r>
              <a:rPr lang="es-ES" dirty="0" err="1" smtClean="0"/>
              <a:t>ebullirá</a:t>
            </a:r>
            <a:r>
              <a:rPr lang="es-ES" dirty="0" smtClean="0"/>
              <a:t> y se congelará una solución de glucosa (C</a:t>
            </a:r>
            <a:r>
              <a:rPr lang="es-ES" baseline="-25000" dirty="0" smtClean="0"/>
              <a:t>6 </a:t>
            </a:r>
            <a:r>
              <a:rPr lang="es-ES" dirty="0" smtClean="0"/>
              <a:t>H </a:t>
            </a:r>
            <a:r>
              <a:rPr lang="es-ES" baseline="-25000" dirty="0" smtClean="0"/>
              <a:t>12 </a:t>
            </a:r>
            <a:r>
              <a:rPr lang="es-ES" dirty="0" smtClean="0"/>
              <a:t>O</a:t>
            </a:r>
            <a:r>
              <a:rPr lang="es-ES" baseline="-25000" dirty="0" smtClean="0"/>
              <a:t>6</a:t>
            </a:r>
            <a:r>
              <a:rPr lang="es-ES" dirty="0" smtClean="0"/>
              <a:t>) 2 m?.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Propiedades </a:t>
            </a:r>
            <a:r>
              <a:rPr lang="es-CL" dirty="0" err="1" smtClean="0"/>
              <a:t>coligativas</a:t>
            </a:r>
            <a:endParaRPr lang="es-CL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85926"/>
            <a:ext cx="734744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Agua para consumo</a:t>
            </a:r>
          </a:p>
          <a:p>
            <a:pPr lvl="1"/>
            <a:r>
              <a:rPr lang="es-CL" dirty="0" smtClean="0"/>
              <a:t>bacterias</a:t>
            </a:r>
          </a:p>
          <a:p>
            <a:r>
              <a:rPr lang="es-CL" dirty="0" smtClean="0"/>
              <a:t>Agua para calderas</a:t>
            </a:r>
          </a:p>
          <a:p>
            <a:pPr lvl="1"/>
            <a:r>
              <a:rPr lang="es-CL" dirty="0" smtClean="0"/>
              <a:t>Corrosivos, sólidos disueltos, O</a:t>
            </a:r>
            <a:r>
              <a:rPr lang="es-CL" baseline="-25000" dirty="0" smtClean="0"/>
              <a:t>2</a:t>
            </a:r>
            <a:r>
              <a:rPr lang="es-CL" dirty="0" smtClean="0"/>
              <a:t> y CO</a:t>
            </a:r>
            <a:r>
              <a:rPr lang="es-CL" baseline="-25000" dirty="0" smtClean="0"/>
              <a:t>2</a:t>
            </a:r>
            <a:endParaRPr lang="es-CL" dirty="0" smtClean="0"/>
          </a:p>
          <a:p>
            <a:r>
              <a:rPr lang="es-CL" dirty="0" smtClean="0"/>
              <a:t>Agua para baterías</a:t>
            </a:r>
          </a:p>
          <a:p>
            <a:pPr lvl="1">
              <a:buFont typeface="Wingdings" pitchFamily="2" charset="2"/>
              <a:buChar char="Ø"/>
            </a:pPr>
            <a:r>
              <a:rPr lang="es-CL" dirty="0" smtClean="0"/>
              <a:t>Mayor grado de pureza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400" dirty="0" smtClean="0"/>
              <a:t>Agua para consumo:</a:t>
            </a:r>
          </a:p>
          <a:p>
            <a:r>
              <a:rPr lang="es-CL" sz="2400" dirty="0" smtClean="0"/>
              <a:t>Suministro desde tierra o buque en el mar.</a:t>
            </a:r>
          </a:p>
          <a:p>
            <a:r>
              <a:rPr lang="es-CL" sz="2400" dirty="0" smtClean="0"/>
              <a:t>Agua de mar destilada.</a:t>
            </a:r>
          </a:p>
          <a:p>
            <a:pPr lvl="1">
              <a:buFont typeface="Wingdings" pitchFamily="2" charset="2"/>
              <a:buChar char="Ø"/>
            </a:pPr>
            <a:r>
              <a:rPr lang="es-CL" sz="2400" dirty="0" smtClean="0"/>
              <a:t>Evaporación natural y condensación  como lluvia:  puede ser menor que lo requerido.</a:t>
            </a:r>
          </a:p>
          <a:p>
            <a:pPr lvl="1">
              <a:buFont typeface="Wingdings" pitchFamily="2" charset="2"/>
              <a:buChar char="Ø"/>
            </a:pPr>
            <a:r>
              <a:rPr lang="es-CL" sz="2400" dirty="0" smtClean="0"/>
              <a:t>Fuente de calor, se obtienen 2 a 4 L/h</a:t>
            </a:r>
          </a:p>
          <a:p>
            <a:pPr lvl="1">
              <a:buFont typeface="Wingdings" pitchFamily="2" charset="2"/>
              <a:buChar char="Ø"/>
            </a:pPr>
            <a:endParaRPr lang="es-CL" dirty="0"/>
          </a:p>
        </p:txBody>
      </p:sp>
      <p:pic>
        <p:nvPicPr>
          <p:cNvPr id="4" name="3 Imagen" descr="DESTILACIÓ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4429132"/>
            <a:ext cx="3133725" cy="1647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Precipitación: </a:t>
            </a:r>
          </a:p>
          <a:p>
            <a:pPr lvl="1">
              <a:buFont typeface="Wingdings" pitchFamily="2" charset="2"/>
              <a:buChar char="Ø"/>
            </a:pPr>
            <a:r>
              <a:rPr lang="es-CL" dirty="0" smtClean="0"/>
              <a:t>Desmineralizar el agua de mar: proceso de la </a:t>
            </a:r>
            <a:r>
              <a:rPr lang="es-CL" dirty="0" err="1" smtClean="0"/>
              <a:t>permutita</a:t>
            </a:r>
            <a:endParaRPr lang="es-CL" dirty="0" smtClean="0"/>
          </a:p>
          <a:p>
            <a:pPr lvl="2">
              <a:buFont typeface="Wingdings" pitchFamily="2" charset="2"/>
              <a:buChar char="Ø"/>
            </a:pPr>
            <a:r>
              <a:rPr lang="es-CL" dirty="0" smtClean="0"/>
              <a:t>2NaCl   +  </a:t>
            </a:r>
            <a:r>
              <a:rPr lang="es-CL" dirty="0" err="1" smtClean="0"/>
              <a:t>AgZ</a:t>
            </a:r>
            <a:r>
              <a:rPr lang="es-CL" dirty="0" smtClean="0"/>
              <a:t>                    2AgCl         +   Na</a:t>
            </a:r>
            <a:r>
              <a:rPr lang="es-CL" baseline="-25000" dirty="0" smtClean="0"/>
              <a:t>2</a:t>
            </a:r>
            <a:r>
              <a:rPr lang="es-CL" dirty="0" smtClean="0"/>
              <a:t>Z</a:t>
            </a:r>
          </a:p>
          <a:p>
            <a:pPr lvl="2">
              <a:buFont typeface="Wingdings" pitchFamily="2" charset="2"/>
              <a:buChar char="Ø"/>
            </a:pPr>
            <a:endParaRPr lang="es-CL" dirty="0" smtClean="0"/>
          </a:p>
          <a:p>
            <a:pPr lvl="2">
              <a:buFont typeface="Wingdings" pitchFamily="2" charset="2"/>
              <a:buChar char="Ø"/>
            </a:pPr>
            <a:r>
              <a:rPr lang="es-CL" dirty="0" smtClean="0"/>
              <a:t>Z: Si, Al, Ge enlazados a dos oxígenos (SiO</a:t>
            </a:r>
            <a:r>
              <a:rPr lang="es-CL" baseline="-25000" dirty="0" smtClean="0"/>
              <a:t>2</a:t>
            </a:r>
            <a:r>
              <a:rPr lang="es-CL" dirty="0" smtClean="0"/>
              <a:t>)</a:t>
            </a:r>
          </a:p>
          <a:p>
            <a:pPr lvl="2">
              <a:buFont typeface="Wingdings" pitchFamily="2" charset="2"/>
              <a:buChar char="Ø"/>
            </a:pPr>
            <a:endParaRPr lang="es-CL" dirty="0" smtClean="0"/>
          </a:p>
          <a:p>
            <a:pPr lvl="2">
              <a:buFont typeface="Wingdings" pitchFamily="2" charset="2"/>
              <a:buChar char="Ø"/>
            </a:pPr>
            <a:r>
              <a:rPr lang="es-CL" dirty="0" smtClean="0"/>
              <a:t>: elimina 80% de sólidos. </a:t>
            </a:r>
          </a:p>
          <a:p>
            <a:pPr lvl="2">
              <a:buFont typeface="Wingdings" pitchFamily="2" charset="2"/>
              <a:buChar char="Ø"/>
            </a:pPr>
            <a:endParaRPr lang="es-CL" dirty="0" smtClean="0"/>
          </a:p>
          <a:p>
            <a:pPr lvl="2">
              <a:buNone/>
            </a:pPr>
            <a:endParaRPr lang="es-CL" dirty="0" smtClean="0"/>
          </a:p>
        </p:txBody>
      </p:sp>
      <p:sp>
        <p:nvSpPr>
          <p:cNvPr id="10" name="9 Flecha derecha"/>
          <p:cNvSpPr/>
          <p:nvPr/>
        </p:nvSpPr>
        <p:spPr>
          <a:xfrm>
            <a:off x="3686609" y="3341295"/>
            <a:ext cx="78581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abajo"/>
          <p:cNvSpPr/>
          <p:nvPr/>
        </p:nvSpPr>
        <p:spPr>
          <a:xfrm>
            <a:off x="5572132" y="3286124"/>
            <a:ext cx="14287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CL" sz="2800" b="1" dirty="0" smtClean="0"/>
              <a:t>Osmosis reversa:</a:t>
            </a:r>
          </a:p>
          <a:p>
            <a:pPr algn="just"/>
            <a:r>
              <a:rPr lang="es-CL" sz="2800" b="1" dirty="0" smtClean="0"/>
              <a:t>Osmosis</a:t>
            </a:r>
          </a:p>
          <a:p>
            <a:pPr algn="just"/>
            <a:r>
              <a:rPr lang="es-CL" sz="2800" b="1" dirty="0" smtClean="0"/>
              <a:t>Osmosis reversa: </a:t>
            </a:r>
            <a:r>
              <a:rPr lang="es-CL" sz="2800" dirty="0" smtClean="0"/>
              <a:t>el agua es forzada (mediante presión) a pasar a través de la membrana semipermeable desde la solución concentrada a la solución menos concentrada.</a:t>
            </a:r>
          </a:p>
          <a:p>
            <a:pPr algn="just"/>
            <a:r>
              <a:rPr lang="es-CL" sz="2800" b="1" dirty="0" smtClean="0"/>
              <a:t>Presión osmótica: depende la diferencia de concentración de iones a ambos lados de la membrana.</a:t>
            </a:r>
            <a:endParaRPr lang="es-CL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sz="2800" b="1" dirty="0" smtClean="0"/>
              <a:t>Agua de caldera</a:t>
            </a:r>
          </a:p>
          <a:p>
            <a:r>
              <a:rPr lang="es-CL" sz="2800" b="1" dirty="0" smtClean="0"/>
              <a:t>Agua de alimentación de la caldera</a:t>
            </a:r>
          </a:p>
          <a:p>
            <a:endParaRPr lang="es-CL" sz="2800" b="1" dirty="0" smtClean="0"/>
          </a:p>
          <a:p>
            <a:r>
              <a:rPr lang="es-CL" sz="2800" b="1" dirty="0" smtClean="0"/>
              <a:t>Impurezas:</a:t>
            </a:r>
          </a:p>
          <a:p>
            <a:r>
              <a:rPr lang="es-CL" sz="2400" dirty="0" smtClean="0"/>
              <a:t>Minerales disueltos             algunos minerales son arrastrados 				por el vapor</a:t>
            </a:r>
          </a:p>
          <a:p>
            <a:r>
              <a:rPr lang="es-CL" sz="2400" dirty="0" smtClean="0"/>
              <a:t>Sólidos suspendidos               corrosión  (</a:t>
            </a:r>
            <a:r>
              <a:rPr lang="es-CL" sz="2400" dirty="0" err="1" smtClean="0"/>
              <a:t>FeO</a:t>
            </a:r>
            <a:r>
              <a:rPr lang="es-CL" sz="2400" dirty="0" smtClean="0"/>
              <a:t>, Fe</a:t>
            </a:r>
            <a:r>
              <a:rPr lang="es-CL" sz="2400" baseline="-25000" dirty="0" smtClean="0"/>
              <a:t>2</a:t>
            </a:r>
            <a:r>
              <a:rPr lang="es-CL" sz="2400" dirty="0" smtClean="0"/>
              <a:t>O</a:t>
            </a:r>
            <a:r>
              <a:rPr lang="es-CL" sz="2400" baseline="-25000" dirty="0" smtClean="0"/>
              <a:t>3</a:t>
            </a:r>
            <a:r>
              <a:rPr lang="es-CL" sz="2400" dirty="0" smtClean="0"/>
              <a:t>)</a:t>
            </a:r>
          </a:p>
          <a:p>
            <a:r>
              <a:rPr lang="es-CL" sz="2400" dirty="0" smtClean="0"/>
              <a:t>Exceso de protones (H</a:t>
            </a:r>
            <a:r>
              <a:rPr lang="es-CL" sz="2400" baseline="30000" dirty="0" smtClean="0"/>
              <a:t>+</a:t>
            </a:r>
            <a:r>
              <a:rPr lang="es-CL" sz="2400" dirty="0" smtClean="0"/>
              <a:t>)             presencia de MgCl</a:t>
            </a:r>
            <a:r>
              <a:rPr lang="es-CL" sz="2400" baseline="-25000" dirty="0" smtClean="0"/>
              <a:t>2</a:t>
            </a:r>
            <a:endParaRPr lang="es-CL" sz="2400" dirty="0" smtClean="0"/>
          </a:p>
          <a:p>
            <a:r>
              <a:rPr lang="es-CL" sz="2400" dirty="0" smtClean="0"/>
              <a:t>Gases disueltos                 O</a:t>
            </a:r>
            <a:r>
              <a:rPr lang="es-CL" sz="2400" baseline="-25000" dirty="0" smtClean="0"/>
              <a:t>2</a:t>
            </a:r>
            <a:r>
              <a:rPr lang="es-CL" sz="2400" dirty="0" smtClean="0"/>
              <a:t> y CO</a:t>
            </a:r>
            <a:r>
              <a:rPr lang="es-CL" sz="2400" baseline="-25000" dirty="0" smtClean="0"/>
              <a:t>2  </a:t>
            </a:r>
            <a:r>
              <a:rPr lang="es-CL" sz="2400" dirty="0" smtClean="0"/>
              <a:t>(</a:t>
            </a:r>
            <a:r>
              <a:rPr lang="es-CL" sz="2400" dirty="0" err="1" smtClean="0"/>
              <a:t>desaireación</a:t>
            </a:r>
            <a:r>
              <a:rPr lang="es-CL" sz="2400" dirty="0" smtClean="0"/>
              <a:t>, hidracina, 					sulfito de sodio)</a:t>
            </a:r>
            <a:endParaRPr lang="es-CL" sz="2400" dirty="0"/>
          </a:p>
        </p:txBody>
      </p:sp>
      <p:sp>
        <p:nvSpPr>
          <p:cNvPr id="4" name="3 Flecha derecha"/>
          <p:cNvSpPr/>
          <p:nvPr/>
        </p:nvSpPr>
        <p:spPr>
          <a:xfrm>
            <a:off x="3571868" y="4357694"/>
            <a:ext cx="642942" cy="609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lecha derecha"/>
          <p:cNvSpPr/>
          <p:nvPr/>
        </p:nvSpPr>
        <p:spPr>
          <a:xfrm>
            <a:off x="3428992" y="3643314"/>
            <a:ext cx="642942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derecha"/>
          <p:cNvSpPr/>
          <p:nvPr/>
        </p:nvSpPr>
        <p:spPr>
          <a:xfrm>
            <a:off x="3929058" y="4786322"/>
            <a:ext cx="642942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lecha derecha"/>
          <p:cNvSpPr/>
          <p:nvPr/>
        </p:nvSpPr>
        <p:spPr>
          <a:xfrm>
            <a:off x="3027659" y="5176355"/>
            <a:ext cx="642942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sz="2800" b="1" dirty="0" smtClean="0"/>
              <a:t>Efectos dañinos de las impurezas:</a:t>
            </a:r>
          </a:p>
          <a:p>
            <a:pPr lvl="1"/>
            <a:r>
              <a:rPr lang="es-CL" sz="2400" dirty="0" smtClean="0"/>
              <a:t>Incrustaciones: CaSO</a:t>
            </a:r>
            <a:r>
              <a:rPr lang="es-CL" sz="2400" baseline="-25000" dirty="0" smtClean="0"/>
              <a:t>4</a:t>
            </a:r>
            <a:r>
              <a:rPr lang="es-CL" sz="2400" dirty="0" smtClean="0"/>
              <a:t> , Ca</a:t>
            </a:r>
            <a:r>
              <a:rPr lang="es-CL" sz="2400" baseline="-25000" dirty="0" smtClean="0"/>
              <a:t>3</a:t>
            </a:r>
            <a:r>
              <a:rPr lang="es-CL" sz="2400" dirty="0" smtClean="0"/>
              <a:t>(PO</a:t>
            </a:r>
            <a:r>
              <a:rPr lang="es-CL" sz="2400" baseline="-25000" dirty="0" smtClean="0"/>
              <a:t>4</a:t>
            </a:r>
            <a:r>
              <a:rPr lang="es-CL" sz="2400" dirty="0" smtClean="0"/>
              <a:t>)</a:t>
            </a:r>
            <a:r>
              <a:rPr lang="es-CL" sz="2400" baseline="-25000" dirty="0" smtClean="0"/>
              <a:t>2</a:t>
            </a:r>
            <a:r>
              <a:rPr lang="es-CL" sz="2400" dirty="0" smtClean="0"/>
              <a:t> y CaCO</a:t>
            </a:r>
            <a:r>
              <a:rPr lang="es-CL" sz="2400" baseline="-25000" dirty="0" smtClean="0"/>
              <a:t>3</a:t>
            </a:r>
            <a:endParaRPr lang="es-CL" sz="2400" dirty="0" smtClean="0"/>
          </a:p>
          <a:p>
            <a:pPr lvl="1"/>
            <a:r>
              <a:rPr lang="es-CL" sz="2400" dirty="0" smtClean="0"/>
              <a:t>Espumas y ebulliciones</a:t>
            </a:r>
          </a:p>
          <a:p>
            <a:pPr lvl="1"/>
            <a:r>
              <a:rPr lang="es-CL" sz="2400" dirty="0" smtClean="0"/>
              <a:t>Corrosión: NBC      Na</a:t>
            </a:r>
            <a:r>
              <a:rPr lang="es-CL" sz="2400" baseline="-25000" dirty="0" smtClean="0"/>
              <a:t>2</a:t>
            </a:r>
            <a:r>
              <a:rPr lang="es-CL" sz="2400" dirty="0" smtClean="0"/>
              <a:t>HPO</a:t>
            </a:r>
            <a:r>
              <a:rPr lang="es-CL" sz="2400" baseline="-25000" dirty="0" smtClean="0"/>
              <a:t>4 </a:t>
            </a:r>
            <a:r>
              <a:rPr lang="es-CL" sz="2400" dirty="0" smtClean="0"/>
              <a:t>,  Na</a:t>
            </a:r>
            <a:r>
              <a:rPr lang="es-CL" sz="2400" baseline="-25000" dirty="0" smtClean="0"/>
              <a:t>2</a:t>
            </a:r>
            <a:r>
              <a:rPr lang="es-CL" sz="2400" dirty="0" smtClean="0"/>
              <a:t>CO</a:t>
            </a:r>
            <a:r>
              <a:rPr lang="es-CL" sz="2400" baseline="-25000" dirty="0" smtClean="0"/>
              <a:t>3</a:t>
            </a:r>
            <a:r>
              <a:rPr lang="es-CL" sz="2400" dirty="0" smtClean="0"/>
              <a:t> , almidón de maíz</a:t>
            </a:r>
          </a:p>
          <a:p>
            <a:pPr lvl="1">
              <a:buNone/>
            </a:pPr>
            <a:endParaRPr lang="es-CL" sz="2400" dirty="0" smtClean="0"/>
          </a:p>
          <a:p>
            <a:r>
              <a:rPr lang="es-CL" sz="2800" b="1" dirty="0" smtClean="0"/>
              <a:t>Calidad del agua (alimentación y calderas)</a:t>
            </a:r>
          </a:p>
          <a:p>
            <a:r>
              <a:rPr lang="es-CL" sz="2400" dirty="0" smtClean="0"/>
              <a:t>Test de alcalinidad: HNO</a:t>
            </a:r>
            <a:r>
              <a:rPr lang="es-CL" sz="2400" baseline="-25000" dirty="0" smtClean="0"/>
              <a:t>3</a:t>
            </a:r>
            <a:r>
              <a:rPr lang="es-CL" sz="2400" dirty="0" smtClean="0"/>
              <a:t> 0,05 M. Aceptable: 2,4 a 3,5 </a:t>
            </a:r>
            <a:r>
              <a:rPr lang="es-CL" sz="2400" dirty="0" err="1" smtClean="0"/>
              <a:t>eq</a:t>
            </a:r>
            <a:r>
              <a:rPr lang="es-CL" sz="2400" dirty="0" smtClean="0"/>
              <a:t>.</a:t>
            </a:r>
          </a:p>
          <a:p>
            <a:r>
              <a:rPr lang="es-CL" sz="2400" dirty="0" smtClean="0"/>
              <a:t>Test de salinidad: [Cl</a:t>
            </a:r>
            <a:r>
              <a:rPr lang="es-CL" sz="2400" baseline="30000" dirty="0" smtClean="0"/>
              <a:t>-</a:t>
            </a:r>
            <a:r>
              <a:rPr lang="es-CL" sz="2400" dirty="0" smtClean="0"/>
              <a:t>]</a:t>
            </a:r>
          </a:p>
          <a:p>
            <a:r>
              <a:rPr lang="es-CL" sz="2400" dirty="0" smtClean="0"/>
              <a:t>Test de dureza: Ca</a:t>
            </a:r>
            <a:r>
              <a:rPr lang="es-CL" sz="2400" baseline="30000" dirty="0" smtClean="0"/>
              <a:t>+2</a:t>
            </a:r>
            <a:r>
              <a:rPr lang="es-CL" sz="2400" dirty="0" smtClean="0"/>
              <a:t>  y  Mg</a:t>
            </a:r>
            <a:r>
              <a:rPr lang="es-CL" sz="2400" baseline="30000" dirty="0" smtClean="0"/>
              <a:t>+2</a:t>
            </a:r>
            <a:r>
              <a:rPr lang="es-CL" sz="2400" dirty="0" smtClean="0"/>
              <a:t>  deben ser cero</a:t>
            </a:r>
          </a:p>
          <a:p>
            <a:r>
              <a:rPr lang="es-CL" sz="2400" dirty="0" smtClean="0"/>
              <a:t>Detección de oxígeno: debe ser cero</a:t>
            </a:r>
          </a:p>
          <a:p>
            <a:endParaRPr lang="es-CL" sz="2800" b="1" dirty="0" smtClean="0"/>
          </a:p>
          <a:p>
            <a:endParaRPr lang="es-CL" sz="2800" b="1" dirty="0" smtClean="0"/>
          </a:p>
          <a:p>
            <a:endParaRPr lang="es-CL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200" b="1" dirty="0" smtClean="0"/>
              <a:t>TRATAMIENTO DE AGUA EN LA ARMADA</a:t>
            </a:r>
            <a:endParaRPr lang="es-CL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b="1" dirty="0" smtClean="0"/>
              <a:t>Agua baterías y acumuladores</a:t>
            </a:r>
          </a:p>
          <a:p>
            <a:pPr lvl="1"/>
            <a:r>
              <a:rPr lang="es-CL" dirty="0" smtClean="0"/>
              <a:t>Destilación</a:t>
            </a:r>
          </a:p>
          <a:p>
            <a:pPr lvl="1"/>
            <a:r>
              <a:rPr lang="es-CL" dirty="0" smtClean="0"/>
              <a:t>Intercambio </a:t>
            </a:r>
            <a:r>
              <a:rPr lang="es-CL" dirty="0" err="1" smtClean="0"/>
              <a:t>catiónico</a:t>
            </a:r>
            <a:endParaRPr lang="es-CL" dirty="0" smtClean="0"/>
          </a:p>
          <a:p>
            <a:pPr lvl="1"/>
            <a:r>
              <a:rPr lang="es-CL" dirty="0" smtClean="0"/>
              <a:t>Intercambio </a:t>
            </a:r>
            <a:r>
              <a:rPr lang="es-CL" dirty="0" err="1" smtClean="0"/>
              <a:t>aniónico</a:t>
            </a:r>
            <a:endParaRPr lang="es-CL" dirty="0" smtClean="0"/>
          </a:p>
          <a:p>
            <a:pPr lvl="1"/>
            <a:endParaRPr lang="es-CL" dirty="0" smtClean="0"/>
          </a:p>
          <a:p>
            <a:pPr lvl="1">
              <a:buNone/>
            </a:pPr>
            <a:endParaRPr lang="es-CL" dirty="0"/>
          </a:p>
        </p:txBody>
      </p:sp>
      <p:pic>
        <p:nvPicPr>
          <p:cNvPr id="4" name="3 Imagen" descr="intercambio-ion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286256"/>
            <a:ext cx="4248472" cy="2000250"/>
          </a:xfrm>
          <a:prstGeom prst="rect">
            <a:avLst/>
          </a:prstGeom>
        </p:spPr>
      </p:pic>
      <p:pic>
        <p:nvPicPr>
          <p:cNvPr id="5" name="4 Imagen" descr="image0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79140" y="3861048"/>
            <a:ext cx="1857356" cy="2594307"/>
          </a:xfrm>
          <a:prstGeom prst="rect">
            <a:avLst/>
          </a:prstGeom>
        </p:spPr>
      </p:pic>
      <p:pic>
        <p:nvPicPr>
          <p:cNvPr id="6" name="5 Imagen" descr="bead_cation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357694"/>
            <a:ext cx="2160241" cy="181062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93" y="1442091"/>
            <a:ext cx="3016703" cy="2281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537</Words>
  <Application>Microsoft Office PowerPoint</Application>
  <PresentationFormat>Presentación en pantalla (4:3)</PresentationFormat>
  <Paragraphs>102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SOLUCIONES</vt:lpstr>
      <vt:lpstr>COMPONENTES  y SOLUBILIDAD </vt:lpstr>
      <vt:lpstr>TIPOS DE SOLUCIONES</vt:lpstr>
      <vt:lpstr>TIPOS DE SOLUCIONES</vt:lpstr>
      <vt:lpstr>Concentraciones </vt:lpstr>
      <vt:lpstr>PROPIEDADES  COLIGATIVAS</vt:lpstr>
      <vt:lpstr>PROPIEDADES  COLIGATIVAS</vt:lpstr>
      <vt:lpstr>PROPIEDADES  COLIGATIVAS</vt:lpstr>
      <vt:lpstr>PROPIEDADES  COLIGATIVAS</vt:lpstr>
      <vt:lpstr>PROPIEDADES  COLIGATIVAS</vt:lpstr>
      <vt:lpstr>Soluciones anticongelantes</vt:lpstr>
      <vt:lpstr>PROPIEDADES  COLIGATIVAS</vt:lpstr>
      <vt:lpstr>PROPIEDADES  COLIGATIVAS</vt:lpstr>
      <vt:lpstr>RESUMEN PROPIEDADES  COLIGATIVAS</vt:lpstr>
      <vt:lpstr>PROPIEDADES COLIGATIVAS: EJERCICIOS</vt:lpstr>
      <vt:lpstr>PROPIEDADES  COLIGATIVAS</vt:lpstr>
      <vt:lpstr>Propiedades coligativas</vt:lpstr>
      <vt:lpstr>PROPIEDADES  COLIGATIVAS</vt:lpstr>
      <vt:lpstr>Presentación de PowerPoint</vt:lpstr>
      <vt:lpstr>Propiedades coligativas</vt:lpstr>
      <vt:lpstr>Presentación de PowerPoint</vt:lpstr>
      <vt:lpstr>Presentación de PowerPoint</vt:lpstr>
      <vt:lpstr>Presentación de PowerPoint</vt:lpstr>
      <vt:lpstr>Propiedades coligativas</vt:lpstr>
      <vt:lpstr>Propiedades coligativas</vt:lpstr>
      <vt:lpstr>TRATAMIENTO DE AGUA EN LA ARMADA</vt:lpstr>
      <vt:lpstr>TRATAMIENTO DE AGUA EN LA ARMADA</vt:lpstr>
      <vt:lpstr>TRATAMIENTO DE AGUA EN LA ARMADA</vt:lpstr>
      <vt:lpstr>TRATAMIENTO DE AGUA EN LA ARMADA</vt:lpstr>
      <vt:lpstr>TRATAMIENTO DE AGUA EN LA ARMADA</vt:lpstr>
      <vt:lpstr>TRATAMIENTO DE AGUA EN LA ARMADA</vt:lpstr>
      <vt:lpstr>TRATAMIENTO DE AGUA EN LA ARMADA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SOLUCIONES</dc:title>
  <dc:creator>LORENA</dc:creator>
  <cp:lastModifiedBy>lpizarroh@outlook.es</cp:lastModifiedBy>
  <cp:revision>46</cp:revision>
  <dcterms:created xsi:type="dcterms:W3CDTF">2016-03-10T17:42:39Z</dcterms:created>
  <dcterms:modified xsi:type="dcterms:W3CDTF">2020-05-06T15:14:51Z</dcterms:modified>
</cp:coreProperties>
</file>