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80" r:id="rId3"/>
    <p:sldId id="291" r:id="rId4"/>
    <p:sldId id="302" r:id="rId5"/>
    <p:sldId id="303" r:id="rId6"/>
    <p:sldId id="306" r:id="rId7"/>
    <p:sldId id="309" r:id="rId8"/>
    <p:sldId id="310" r:id="rId9"/>
    <p:sldId id="307" r:id="rId10"/>
    <p:sldId id="308" r:id="rId11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/>
    <p:restoredTop sz="94625"/>
  </p:normalViewPr>
  <p:slideViewPr>
    <p:cSldViewPr>
      <p:cViewPr>
        <p:scale>
          <a:sx n="60" d="100"/>
          <a:sy n="60" d="100"/>
        </p:scale>
        <p:origin x="-1852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1B42A5-DCBD-445D-A18F-604300C2E831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256907-65FA-4ADD-AF03-B65FD77BC70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407578E-466B-4C24-AD4D-A822DFFABDBD}" type="datetimeFigureOut">
              <a:rPr lang="es-CL" smtClean="0"/>
              <a:pPr/>
              <a:t>12-04-2021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190 CuadroTexto"/>
          <p:cNvSpPr txBox="1"/>
          <p:nvPr/>
        </p:nvSpPr>
        <p:spPr>
          <a:xfrm>
            <a:off x="928662" y="285728"/>
            <a:ext cx="7215238" cy="1446550"/>
          </a:xfrm>
          <a:prstGeom prst="rect">
            <a:avLst/>
          </a:prstGeom>
          <a:ln w="28575">
            <a:solidFill>
              <a:srgbClr val="C00000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U.T. N° 2</a:t>
            </a:r>
          </a:p>
          <a:p>
            <a:pPr algn="ctr"/>
            <a:r>
              <a:rPr lang="es-C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(Parte N° 2)</a:t>
            </a:r>
          </a:p>
          <a:p>
            <a:pPr algn="ctr"/>
            <a:r>
              <a:rPr lang="es-C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“NAVEGACIÓN POR ESTIMA”</a:t>
            </a:r>
          </a:p>
        </p:txBody>
      </p:sp>
      <p:sp>
        <p:nvSpPr>
          <p:cNvPr id="43" name="42 Rectángulo"/>
          <p:cNvSpPr/>
          <p:nvPr/>
        </p:nvSpPr>
        <p:spPr>
          <a:xfrm>
            <a:off x="467544" y="2071678"/>
            <a:ext cx="8136904" cy="27860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just">
              <a:buFont typeface="+mj-lt"/>
              <a:buAutoNum type="arabicPeriod" startAt="2"/>
            </a:pPr>
            <a:r>
              <a:rPr lang="es-CL" sz="22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NAVEGACIÓN DE ESTIMA</a:t>
            </a:r>
            <a:r>
              <a:rPr lang="es-CL" sz="2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marL="895350" lvl="0" indent="-442913" algn="just">
              <a:lnSpc>
                <a:spcPct val="115000"/>
              </a:lnSpc>
              <a:spcAft>
                <a:spcPts val="0"/>
              </a:spcAft>
              <a:buFont typeface="+mj-lt"/>
              <a:buAutoNum type="alphaLcParenR"/>
            </a:pPr>
            <a:endParaRPr lang="es-ES_tradnl" sz="2000" dirty="0" smtClean="0">
              <a:latin typeface="Calibri"/>
              <a:ea typeface="Calibri"/>
              <a:cs typeface="Arial"/>
            </a:endParaRPr>
          </a:p>
          <a:p>
            <a:pPr marL="895350" lvl="0" indent="-442913" algn="just">
              <a:lnSpc>
                <a:spcPct val="115000"/>
              </a:lnSpc>
              <a:spcAft>
                <a:spcPts val="0"/>
              </a:spcAft>
              <a:buFont typeface="+mj-lt"/>
              <a:buAutoNum type="alphaLcParenR"/>
            </a:pPr>
            <a:r>
              <a:rPr lang="es-ES_tradnl" sz="2000" dirty="0" smtClean="0">
                <a:latin typeface="Calibri"/>
                <a:ea typeface="Calibri"/>
                <a:cs typeface="Arial"/>
              </a:rPr>
              <a:t>Reglas de la posición estimada.</a:t>
            </a:r>
            <a:endParaRPr lang="es-CL" sz="2000" dirty="0" smtClean="0">
              <a:latin typeface="Calibri"/>
              <a:ea typeface="Calibri"/>
              <a:cs typeface="Times New Roman"/>
            </a:endParaRPr>
          </a:p>
          <a:p>
            <a:pPr marL="895350" lvl="0" indent="-442913" algn="just">
              <a:lnSpc>
                <a:spcPct val="115000"/>
              </a:lnSpc>
              <a:spcAft>
                <a:spcPts val="600"/>
              </a:spcAft>
              <a:buFont typeface="+mj-lt"/>
              <a:buAutoNum type="alphaLcParenR"/>
            </a:pPr>
            <a:r>
              <a:rPr lang="es-ES_tradnl" sz="2000" dirty="0" smtClean="0">
                <a:latin typeface="Calibri"/>
                <a:ea typeface="Calibri"/>
                <a:cs typeface="Arial"/>
              </a:rPr>
              <a:t>Posición estimada corregida por la corriente y el viento. </a:t>
            </a:r>
            <a:endParaRPr lang="es-CL" sz="2000" dirty="0" smtClean="0">
              <a:latin typeface="Calibri"/>
              <a:ea typeface="Calibri"/>
              <a:cs typeface="Times New Roman"/>
            </a:endParaRPr>
          </a:p>
          <a:p>
            <a:pPr marL="895350" lvl="0" indent="-442913" algn="just">
              <a:lnSpc>
                <a:spcPct val="115000"/>
              </a:lnSpc>
              <a:spcAft>
                <a:spcPts val="0"/>
              </a:spcAft>
              <a:buFont typeface="+mj-lt"/>
              <a:buAutoNum type="alphaLcParenR"/>
            </a:pPr>
            <a:r>
              <a:rPr lang="es-ES_tradnl" sz="2000" dirty="0" smtClean="0">
                <a:latin typeface="Calibri"/>
                <a:ea typeface="Calibri"/>
                <a:cs typeface="Arial"/>
              </a:rPr>
              <a:t>Dirección y distancia entre dos puntos geográficos conocidos, menores de 600 MN entre ellos.</a:t>
            </a:r>
            <a:endParaRPr lang="es-CL" sz="2000" dirty="0" smtClean="0">
              <a:latin typeface="Calibri"/>
              <a:ea typeface="Calibri"/>
              <a:cs typeface="Times New Roman"/>
            </a:endParaRPr>
          </a:p>
          <a:p>
            <a:pPr marL="895350" lvl="0" indent="-442913" algn="just">
              <a:lnSpc>
                <a:spcPct val="115000"/>
              </a:lnSpc>
              <a:spcAft>
                <a:spcPts val="600"/>
              </a:spcAft>
              <a:buFont typeface="+mj-lt"/>
              <a:buAutoNum type="alphaLcParenR"/>
            </a:pPr>
            <a:r>
              <a:rPr lang="es-ES_tradnl" sz="2000" dirty="0" smtClean="0">
                <a:latin typeface="Calibri"/>
                <a:ea typeface="Calibri"/>
                <a:cs typeface="Arial"/>
              </a:rPr>
              <a:t>Resolución de problemas de estima analítica (fórmulas).</a:t>
            </a:r>
            <a:endParaRPr lang="es-CL" sz="2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3965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1071538" y="364748"/>
            <a:ext cx="7072362" cy="77823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u="sng" dirty="0" smtClean="0">
                <a:solidFill>
                  <a:srgbClr val="FFFF00"/>
                </a:solidFill>
              </a:rPr>
              <a:t>REGLAS Y OBJETIVOS BÁSICOS</a:t>
            </a:r>
          </a:p>
        </p:txBody>
      </p:sp>
      <p:sp>
        <p:nvSpPr>
          <p:cNvPr id="8" name="9 Rectángulo"/>
          <p:cNvSpPr/>
          <p:nvPr/>
        </p:nvSpPr>
        <p:spPr>
          <a:xfrm>
            <a:off x="428596" y="1357298"/>
            <a:ext cx="8215338" cy="528641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/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lvl="0" indent="-342900" algn="just">
              <a:buFont typeface="+mj-lt"/>
              <a:buAutoNum type="arabicParenR"/>
            </a:pPr>
            <a:r>
              <a:rPr lang="es-CL" dirty="0" smtClean="0"/>
              <a:t>El primer objetivo al planificar una navegación, consiste en transformar las coordenadas de un </a:t>
            </a:r>
            <a:r>
              <a:rPr lang="es-CL" b="1" dirty="0" smtClean="0"/>
              <a:t>LUGAR DE SALIDA y LAS DE LLEGADA</a:t>
            </a:r>
            <a:r>
              <a:rPr lang="es-CL" dirty="0" smtClean="0"/>
              <a:t>, en el rumbo y la distancia que se deberá hacer efectivo.</a:t>
            </a:r>
          </a:p>
          <a:p>
            <a:pPr marL="342900" lvl="0" indent="-342900" algn="just"/>
            <a:r>
              <a:rPr lang="es-CL" dirty="0" smtClean="0"/>
              <a:t> </a:t>
            </a:r>
            <a:endParaRPr lang="es-CL" dirty="0"/>
          </a:p>
          <a:p>
            <a:pPr marL="342900" lvl="0" indent="-342900" algn="just">
              <a:buFont typeface="+mj-lt"/>
              <a:buAutoNum type="arabicParenR" startAt="2"/>
            </a:pPr>
            <a:r>
              <a:rPr lang="es-CL" dirty="0" smtClean="0"/>
              <a:t>Más tarde, durante la navegación, la posición presente y futura de la nave, será calculada a intervalos regulares. </a:t>
            </a:r>
          </a:p>
          <a:p>
            <a:pPr marL="342900" lvl="0" indent="-342900" algn="just">
              <a:buFont typeface="+mj-lt"/>
              <a:buAutoNum type="arabicParenR" startAt="2"/>
            </a:pPr>
            <a:endParaRPr lang="es-CL" dirty="0" smtClean="0"/>
          </a:p>
          <a:p>
            <a:pPr marL="342900" lvl="0" indent="-342900" algn="just">
              <a:buFont typeface="+mj-lt"/>
              <a:buAutoNum type="arabicParenR" startAt="2"/>
            </a:pPr>
            <a:r>
              <a:rPr lang="es-CL" dirty="0" smtClean="0"/>
              <a:t>La Navegación de Estima, llamada también navegación considerando la Tierra Plana, permite resolver ambos problemas, cuando la distancia entre el lugar de salida y el de llegada, es menor de 600 Millas Náuticas. (Loxodrómica).</a:t>
            </a:r>
          </a:p>
          <a:p>
            <a:pPr marL="342900" lvl="0" indent="-342900" algn="just">
              <a:buFont typeface="+mj-lt"/>
              <a:buAutoNum type="arabicParenR" startAt="2"/>
            </a:pPr>
            <a:endParaRPr lang="es-CL" dirty="0" smtClean="0"/>
          </a:p>
          <a:p>
            <a:pPr marL="342900" lvl="0" indent="-342900" algn="just">
              <a:buFont typeface="+mj-lt"/>
              <a:buAutoNum type="arabicParenR" startAt="2"/>
            </a:pPr>
            <a:r>
              <a:rPr lang="es-CL" dirty="0" smtClean="0"/>
              <a:t>La situación estimada, tiene errores que escapan al control del navegante,  y que son ocasionados por:</a:t>
            </a:r>
          </a:p>
          <a:p>
            <a:pPr marL="539750" lvl="0" indent="-184150" algn="just">
              <a:buFont typeface="Wingdings" pitchFamily="2" charset="2"/>
              <a:buChar char="§"/>
            </a:pPr>
            <a:endParaRPr lang="es-CL" dirty="0" smtClean="0"/>
          </a:p>
          <a:p>
            <a:pPr marL="895350" lvl="0" indent="-184150" algn="just">
              <a:buFont typeface="Wingdings" pitchFamily="2" charset="2"/>
              <a:buChar char="§"/>
            </a:pPr>
            <a:r>
              <a:rPr lang="es-CL" dirty="0" smtClean="0"/>
              <a:t>Mal gobierno  o conducción de la navegación.</a:t>
            </a:r>
          </a:p>
          <a:p>
            <a:pPr marL="895350" lvl="0" indent="-184150" algn="just">
              <a:buFont typeface="Wingdings" pitchFamily="2" charset="2"/>
              <a:buChar char="§"/>
            </a:pPr>
            <a:r>
              <a:rPr lang="es-CL" dirty="0" smtClean="0"/>
              <a:t>Error en las distancias.</a:t>
            </a:r>
          </a:p>
          <a:p>
            <a:pPr marL="895350" lvl="0" indent="-184150" algn="just">
              <a:buFont typeface="Wingdings" pitchFamily="2" charset="2"/>
              <a:buChar char="§"/>
            </a:pPr>
            <a:r>
              <a:rPr lang="es-CL" dirty="0" smtClean="0"/>
              <a:t>Error en el Desvío o en el Error del Girocompás.</a:t>
            </a:r>
          </a:p>
          <a:p>
            <a:pPr marL="895350" lvl="0" indent="-184150" algn="just">
              <a:buFont typeface="Wingdings" pitchFamily="2" charset="2"/>
              <a:buChar char="§"/>
            </a:pPr>
            <a:r>
              <a:rPr lang="es-CL" dirty="0" smtClean="0"/>
              <a:t>Abatimiento.</a:t>
            </a:r>
          </a:p>
          <a:p>
            <a:pPr marL="895350" lvl="0" indent="-184150" algn="just">
              <a:buFont typeface="Wingdings" pitchFamily="2" charset="2"/>
              <a:buChar char="§"/>
            </a:pPr>
            <a:r>
              <a:rPr lang="es-CL" dirty="0" smtClean="0"/>
              <a:t>Corriente.</a:t>
            </a:r>
          </a:p>
        </p:txBody>
      </p:sp>
    </p:spTree>
    <p:extLst>
      <p:ext uri="{BB962C8B-B14F-4D97-AF65-F5344CB8AC3E}">
        <p14:creationId xmlns:p14="http://schemas.microsoft.com/office/powerpoint/2010/main" xmlns="" val="2331062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Rectángulo"/>
          <p:cNvSpPr/>
          <p:nvPr/>
        </p:nvSpPr>
        <p:spPr>
          <a:xfrm>
            <a:off x="1691680" y="188640"/>
            <a:ext cx="5688633" cy="72008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CL" sz="2400" b="1" dirty="0" smtClean="0">
                <a:solidFill>
                  <a:srgbClr val="FFFF00"/>
                </a:solidFill>
              </a:rPr>
              <a:t>MÉTODO ANALÍTICO DE ESTIMA</a:t>
            </a:r>
            <a:endParaRPr lang="es-CL" sz="2400" b="1" u="sng" dirty="0">
              <a:solidFill>
                <a:srgbClr val="FFFF00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28596" y="3429000"/>
            <a:ext cx="8388424" cy="707886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CL" altLang="es-C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La estima puede ser llevada también,</a:t>
            </a:r>
            <a:r>
              <a:rPr kumimoji="0" lang="es-CL" altLang="es-CL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 por el método analítico usando las </a:t>
            </a:r>
            <a:r>
              <a:rPr kumimoji="0" lang="es-CL" altLang="es-CL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fórmulas de estima</a:t>
            </a:r>
            <a:r>
              <a:rPr kumimoji="0" lang="es-CL" altLang="es-CL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.</a:t>
            </a:r>
            <a:endParaRPr kumimoji="0" lang="es-CL" altLang="es-CL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57158" y="1142984"/>
            <a:ext cx="8388424" cy="203132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/>
            <a:r>
              <a:rPr lang="es-CL" dirty="0" smtClean="0">
                <a:latin typeface="+mj-lt"/>
              </a:rPr>
              <a:t>Se entiende también como navegación por estima a la planificación de una navegación junto con los cálculos necesarios tendientes a resolver dos problemas principales:</a:t>
            </a:r>
          </a:p>
          <a:p>
            <a:pPr indent="0" algn="just"/>
            <a:endParaRPr lang="es-CL" dirty="0" smtClean="0">
              <a:latin typeface="+mj-lt"/>
            </a:endParaRPr>
          </a:p>
          <a:p>
            <a:pPr marL="182563" lvl="0" indent="-182563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</a:pPr>
            <a:r>
              <a:rPr lang="es-CL" dirty="0" smtClean="0">
                <a:solidFill>
                  <a:prstClr val="black"/>
                </a:solidFill>
                <a:latin typeface="Calibri"/>
              </a:rPr>
              <a:t>N°1: Dadas las coordenadas del punto de salida, rumbo y distancia a navegar, determinar las coordenadas del punto de llegada.</a:t>
            </a:r>
          </a:p>
          <a:p>
            <a:pPr marL="182563" indent="-182563" algn="just">
              <a:buFont typeface="Wingdings" pitchFamily="2" charset="2"/>
              <a:buChar char="§"/>
            </a:pPr>
            <a:r>
              <a:rPr lang="es-CL" dirty="0" smtClean="0">
                <a:latin typeface="+mn-lt"/>
              </a:rPr>
              <a:t>N°2: Dadas las coordenadas del punto de salida y llegada, determinar el rumbo y distancia a navegar.</a:t>
            </a:r>
          </a:p>
        </p:txBody>
      </p:sp>
      <p:grpSp>
        <p:nvGrpSpPr>
          <p:cNvPr id="17" name="16 Grupo"/>
          <p:cNvGrpSpPr/>
          <p:nvPr/>
        </p:nvGrpSpPr>
        <p:grpSpPr>
          <a:xfrm>
            <a:off x="571472" y="4300550"/>
            <a:ext cx="7929618" cy="914400"/>
            <a:chOff x="428596" y="5143512"/>
            <a:chExt cx="7929618" cy="914400"/>
          </a:xfrm>
        </p:grpSpPr>
        <p:sp>
          <p:nvSpPr>
            <p:cNvPr id="16" name="15 Rectángulo redondeado"/>
            <p:cNvSpPr/>
            <p:nvPr/>
          </p:nvSpPr>
          <p:spPr>
            <a:xfrm>
              <a:off x="428596" y="5143512"/>
              <a:ext cx="5072098" cy="914400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3600" dirty="0" smtClean="0">
                  <a:solidFill>
                    <a:schemeClr val="tx1"/>
                  </a:solidFill>
                </a:rPr>
                <a:t>+</a:t>
              </a:r>
              <a:endParaRPr lang="es-CL" sz="3600" dirty="0">
                <a:solidFill>
                  <a:schemeClr val="tx1"/>
                </a:solidFill>
              </a:endParaRPr>
            </a:p>
          </p:txBody>
        </p:sp>
        <p:sp>
          <p:nvSpPr>
            <p:cNvPr id="6" name="5 Rectángulo"/>
            <p:cNvSpPr/>
            <p:nvPr/>
          </p:nvSpPr>
          <p:spPr>
            <a:xfrm>
              <a:off x="714348" y="5286388"/>
              <a:ext cx="1785950" cy="571504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s-CL" sz="1400" b="1" dirty="0" smtClean="0"/>
                <a:t>POSICIÓN </a:t>
              </a:r>
              <a:r>
                <a:rPr lang="es-CL" sz="1400" b="1" dirty="0" smtClean="0"/>
                <a:t>ESTIMADA</a:t>
              </a:r>
            </a:p>
            <a:p>
              <a:pPr algn="ctr"/>
              <a:r>
                <a:rPr lang="es-CL" sz="1400" b="1" dirty="0" smtClean="0"/>
                <a:t>Le - Ge </a:t>
              </a:r>
              <a:endParaRPr lang="es-CL" sz="1400" b="1" dirty="0"/>
            </a:p>
          </p:txBody>
        </p:sp>
        <p:sp>
          <p:nvSpPr>
            <p:cNvPr id="8" name="7 Rectángulo"/>
            <p:cNvSpPr/>
            <p:nvPr/>
          </p:nvSpPr>
          <p:spPr>
            <a:xfrm>
              <a:off x="3357554" y="5286388"/>
              <a:ext cx="1928826" cy="571504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s-CL" sz="1400" b="1" dirty="0" smtClean="0"/>
                <a:t>Rumbo / Demarcación y Distancia</a:t>
              </a:r>
              <a:endParaRPr lang="es-CL" sz="1400" dirty="0"/>
            </a:p>
          </p:txBody>
        </p:sp>
        <p:sp>
          <p:nvSpPr>
            <p:cNvPr id="14" name="13 Flecha derecha"/>
            <p:cNvSpPr/>
            <p:nvPr/>
          </p:nvSpPr>
          <p:spPr>
            <a:xfrm>
              <a:off x="5643570" y="5444698"/>
              <a:ext cx="571504" cy="270318"/>
            </a:xfrm>
            <a:prstGeom prst="rightArrow">
              <a:avLst>
                <a:gd name="adj1" fmla="val 50000"/>
                <a:gd name="adj2" fmla="val 55958"/>
              </a:avLst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5" name="14 Rectángulo"/>
            <p:cNvSpPr/>
            <p:nvPr/>
          </p:nvSpPr>
          <p:spPr>
            <a:xfrm>
              <a:off x="6500826" y="5286388"/>
              <a:ext cx="1857388" cy="571504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s-CL" sz="1400" b="1" dirty="0" smtClean="0"/>
                <a:t>SITUACIÓN ESTIMADA</a:t>
              </a:r>
            </a:p>
            <a:p>
              <a:pPr algn="ctr"/>
              <a:r>
                <a:rPr lang="es-CL" sz="1400" b="1" dirty="0" smtClean="0"/>
                <a:t>Lll - </a:t>
              </a:r>
              <a:r>
                <a:rPr lang="es-CL" sz="1400" b="1" dirty="0" err="1" smtClean="0"/>
                <a:t>Gll</a:t>
              </a:r>
              <a:r>
                <a:rPr lang="es-CL" sz="1400" b="1" dirty="0" smtClean="0"/>
                <a:t> </a:t>
              </a:r>
              <a:endParaRPr lang="es-CL" sz="1400" b="1" dirty="0"/>
            </a:p>
          </p:txBody>
        </p:sp>
      </p:grpSp>
      <p:grpSp>
        <p:nvGrpSpPr>
          <p:cNvPr id="25" name="24 Grupo"/>
          <p:cNvGrpSpPr/>
          <p:nvPr/>
        </p:nvGrpSpPr>
        <p:grpSpPr>
          <a:xfrm>
            <a:off x="571472" y="5514996"/>
            <a:ext cx="7929618" cy="914400"/>
            <a:chOff x="571472" y="4443426"/>
            <a:chExt cx="7929618" cy="914400"/>
          </a:xfrm>
        </p:grpSpPr>
        <p:grpSp>
          <p:nvGrpSpPr>
            <p:cNvPr id="18" name="17 Grupo"/>
            <p:cNvGrpSpPr/>
            <p:nvPr/>
          </p:nvGrpSpPr>
          <p:grpSpPr>
            <a:xfrm>
              <a:off x="571472" y="4443426"/>
              <a:ext cx="7929618" cy="914400"/>
              <a:chOff x="428596" y="5143512"/>
              <a:chExt cx="7929618" cy="914400"/>
            </a:xfrm>
          </p:grpSpPr>
          <p:sp>
            <p:nvSpPr>
              <p:cNvPr id="19" name="18 Rectángulo redondeado"/>
              <p:cNvSpPr/>
              <p:nvPr/>
            </p:nvSpPr>
            <p:spPr>
              <a:xfrm>
                <a:off x="428596" y="5143512"/>
                <a:ext cx="5072098" cy="914400"/>
              </a:xfrm>
              <a:prstGeom prst="round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sz="36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0" name="19 Rectángulo"/>
              <p:cNvSpPr/>
              <p:nvPr/>
            </p:nvSpPr>
            <p:spPr>
              <a:xfrm>
                <a:off x="714348" y="5286388"/>
                <a:ext cx="1785950" cy="571504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s-CL" sz="1400" b="1" smtClean="0"/>
                  <a:t>POSICIÓN </a:t>
                </a:r>
                <a:r>
                  <a:rPr lang="es-CL" sz="1400" b="1" dirty="0" smtClean="0"/>
                  <a:t>SALIDA</a:t>
                </a:r>
              </a:p>
              <a:p>
                <a:pPr algn="ctr"/>
                <a:r>
                  <a:rPr lang="es-CL" sz="1400" b="1" dirty="0" err="1" smtClean="0"/>
                  <a:t>Ls</a:t>
                </a:r>
                <a:r>
                  <a:rPr lang="es-CL" sz="1400" b="1" dirty="0" smtClean="0"/>
                  <a:t> - Gs </a:t>
                </a:r>
                <a:endParaRPr lang="es-CL" sz="1400" b="1" dirty="0"/>
              </a:p>
            </p:txBody>
          </p:sp>
          <p:sp>
            <p:nvSpPr>
              <p:cNvPr id="21" name="20 Rectángulo"/>
              <p:cNvSpPr/>
              <p:nvPr/>
            </p:nvSpPr>
            <p:spPr>
              <a:xfrm>
                <a:off x="3286116" y="5286388"/>
                <a:ext cx="2071702" cy="571504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s-CL" sz="1400" b="1" dirty="0" smtClean="0"/>
                  <a:t>Coordenadas de Llegada</a:t>
                </a:r>
              </a:p>
              <a:p>
                <a:pPr algn="ctr"/>
                <a:r>
                  <a:rPr lang="es-CL" sz="1400" b="1" dirty="0" smtClean="0"/>
                  <a:t>Lll - </a:t>
                </a:r>
                <a:r>
                  <a:rPr lang="es-CL" sz="1400" b="1" dirty="0" err="1" smtClean="0"/>
                  <a:t>Gll</a:t>
                </a:r>
                <a:endParaRPr lang="es-CL" sz="1400" dirty="0"/>
              </a:p>
            </p:txBody>
          </p:sp>
          <p:sp>
            <p:nvSpPr>
              <p:cNvPr id="22" name="21 Flecha derecha"/>
              <p:cNvSpPr/>
              <p:nvPr/>
            </p:nvSpPr>
            <p:spPr>
              <a:xfrm>
                <a:off x="5643570" y="5444698"/>
                <a:ext cx="571504" cy="270318"/>
              </a:xfrm>
              <a:prstGeom prst="rightArrow">
                <a:avLst>
                  <a:gd name="adj1" fmla="val 50000"/>
                  <a:gd name="adj2" fmla="val 55958"/>
                </a:avLst>
              </a:prstGeom>
              <a:solidFill>
                <a:schemeClr val="accent5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3" name="22 Rectángulo"/>
              <p:cNvSpPr/>
              <p:nvPr/>
            </p:nvSpPr>
            <p:spPr>
              <a:xfrm>
                <a:off x="6500826" y="5286388"/>
                <a:ext cx="1857388" cy="571504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s-CL" sz="1400" b="1" dirty="0" smtClean="0"/>
                  <a:t>RUMBO Y DISTANCIA A NAVEGAR</a:t>
                </a:r>
                <a:endParaRPr lang="es-CL" sz="1400" dirty="0"/>
              </a:p>
            </p:txBody>
          </p:sp>
        </p:grpSp>
        <p:sp>
          <p:nvSpPr>
            <p:cNvPr id="24" name="23 Flecha derecha"/>
            <p:cNvSpPr/>
            <p:nvPr/>
          </p:nvSpPr>
          <p:spPr>
            <a:xfrm>
              <a:off x="2786050" y="4801756"/>
              <a:ext cx="571504" cy="127442"/>
            </a:xfrm>
            <a:prstGeom prst="rightArrow">
              <a:avLst>
                <a:gd name="adj1" fmla="val 50000"/>
                <a:gd name="adj2" fmla="val 55958"/>
              </a:avLst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xmlns="" val="156558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Rectángulo"/>
          <p:cNvSpPr/>
          <p:nvPr/>
        </p:nvSpPr>
        <p:spPr>
          <a:xfrm>
            <a:off x="1691680" y="188640"/>
            <a:ext cx="5688633" cy="72008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CL" sz="2400" b="1" dirty="0" smtClean="0">
                <a:solidFill>
                  <a:srgbClr val="FFFF00"/>
                </a:solidFill>
              </a:rPr>
              <a:t>MÉTODO ANALÍTICO DE ESTIMA</a:t>
            </a:r>
            <a:endParaRPr lang="es-CL" sz="2400" b="1" u="sng" dirty="0">
              <a:solidFill>
                <a:srgbClr val="FFFF00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71604" y="1071546"/>
            <a:ext cx="5929354" cy="40011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CL" altLang="es-C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CASO N° 1: “CÁLCULO</a:t>
            </a:r>
            <a:r>
              <a:rPr kumimoji="0" lang="es-CL" altLang="es-CL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 DEL PUNTO DE LLEGADA”</a:t>
            </a:r>
            <a:endParaRPr kumimoji="0" lang="es-CL" altLang="es-CL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  <p:sp>
        <p:nvSpPr>
          <p:cNvPr id="18" name="9 Rectángulo"/>
          <p:cNvSpPr/>
          <p:nvPr/>
        </p:nvSpPr>
        <p:spPr>
          <a:xfrm>
            <a:off x="5357818" y="1643050"/>
            <a:ext cx="3428992" cy="128588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/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r>
              <a:rPr lang="es-CL" sz="1400" dirty="0" smtClean="0"/>
              <a:t>Conociendo las coordenadas del Punto de Salida, y los diferentes rumbos y distancias navegadas, podremos conocer la situación estimada o el Punto de Llegada, mediante el siguiente método:</a:t>
            </a:r>
          </a:p>
        </p:txBody>
      </p:sp>
      <p:sp>
        <p:nvSpPr>
          <p:cNvPr id="25" name="Rectangle 2"/>
          <p:cNvSpPr>
            <a:spLocks noChangeArrowheads="1"/>
          </p:cNvSpPr>
          <p:nvPr/>
        </p:nvSpPr>
        <p:spPr bwMode="auto">
          <a:xfrm>
            <a:off x="5429256" y="3098069"/>
            <a:ext cx="3286148" cy="830997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182563" indent="-182563" algn="just">
              <a:buFont typeface="+mj-lt"/>
              <a:buAutoNum type="alphaLcParenR"/>
            </a:pPr>
            <a:r>
              <a:rPr lang="es-CL" sz="1200" b="1" u="sng" dirty="0" smtClean="0">
                <a:latin typeface="+mn-lt"/>
              </a:rPr>
              <a:t>Diferencia de Latitud (l’)</a:t>
            </a:r>
            <a:r>
              <a:rPr lang="es-CL" sz="1200" dirty="0" smtClean="0">
                <a:latin typeface="+mn-lt"/>
              </a:rPr>
              <a:t>:</a:t>
            </a:r>
          </a:p>
          <a:p>
            <a:pPr marL="444500" indent="-261938" algn="just"/>
            <a:r>
              <a:rPr lang="es-CL" sz="1200" dirty="0" smtClean="0">
                <a:latin typeface="+mn-lt"/>
              </a:rPr>
              <a:t>l’ =  Dist.  X </a:t>
            </a:r>
            <a:r>
              <a:rPr lang="es-CL" sz="1200" dirty="0" err="1" smtClean="0">
                <a:latin typeface="+mn-lt"/>
              </a:rPr>
              <a:t>Cos</a:t>
            </a:r>
            <a:r>
              <a:rPr lang="es-CL" sz="1200" dirty="0" smtClean="0">
                <a:latin typeface="+mn-lt"/>
              </a:rPr>
              <a:t> Rv</a:t>
            </a:r>
          </a:p>
          <a:p>
            <a:pPr marL="357188" indent="-174625" algn="just">
              <a:buFont typeface="Wingdings" pitchFamily="2" charset="2"/>
              <a:buChar char="§"/>
            </a:pPr>
            <a:r>
              <a:rPr lang="es-CL" sz="1200" dirty="0" smtClean="0">
                <a:latin typeface="+mn-lt"/>
              </a:rPr>
              <a:t> Si </a:t>
            </a:r>
            <a:r>
              <a:rPr lang="es-CL" sz="1200" dirty="0" err="1" smtClean="0">
                <a:latin typeface="+mn-lt"/>
              </a:rPr>
              <a:t>Dif</a:t>
            </a:r>
            <a:r>
              <a:rPr lang="es-CL" sz="1200" dirty="0" smtClean="0">
                <a:latin typeface="+mn-lt"/>
              </a:rPr>
              <a:t>. Lat. &gt; 0 el signo es </a:t>
            </a:r>
            <a:r>
              <a:rPr lang="es-CL" sz="1200" b="1" dirty="0" smtClean="0">
                <a:solidFill>
                  <a:srgbClr val="FF0000"/>
                </a:solidFill>
                <a:latin typeface="+mn-lt"/>
              </a:rPr>
              <a:t>“Norte”</a:t>
            </a:r>
          </a:p>
          <a:p>
            <a:pPr marL="357188" indent="-174625" algn="just">
              <a:buFont typeface="Wingdings" pitchFamily="2" charset="2"/>
              <a:buChar char="§"/>
            </a:pPr>
            <a:r>
              <a:rPr lang="es-CL" sz="1200" dirty="0" smtClean="0">
                <a:latin typeface="+mn-lt"/>
              </a:rPr>
              <a:t> Si </a:t>
            </a:r>
            <a:r>
              <a:rPr lang="es-CL" sz="1200" dirty="0" err="1" smtClean="0">
                <a:latin typeface="+mn-lt"/>
              </a:rPr>
              <a:t>Dif</a:t>
            </a:r>
            <a:r>
              <a:rPr lang="es-CL" sz="1200" dirty="0" smtClean="0">
                <a:latin typeface="+mn-lt"/>
              </a:rPr>
              <a:t>. Lat. &lt; 0 el signo es </a:t>
            </a:r>
            <a:r>
              <a:rPr lang="es-CL" sz="1200" b="1" dirty="0" smtClean="0">
                <a:solidFill>
                  <a:srgbClr val="FF0000"/>
                </a:solidFill>
                <a:latin typeface="+mn-lt"/>
              </a:rPr>
              <a:t>“Sur”</a:t>
            </a:r>
          </a:p>
        </p:txBody>
      </p:sp>
      <p:sp>
        <p:nvSpPr>
          <p:cNvPr id="51" name="Oval 5"/>
          <p:cNvSpPr>
            <a:spLocks noChangeArrowheads="1"/>
          </p:cNvSpPr>
          <p:nvPr/>
        </p:nvSpPr>
        <p:spPr bwMode="auto">
          <a:xfrm>
            <a:off x="784072" y="2118749"/>
            <a:ext cx="3771150" cy="3771151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52" name="Line 6"/>
          <p:cNvSpPr>
            <a:spLocks noChangeShapeType="1"/>
          </p:cNvSpPr>
          <p:nvPr/>
        </p:nvSpPr>
        <p:spPr bwMode="auto">
          <a:xfrm>
            <a:off x="2669648" y="1936361"/>
            <a:ext cx="0" cy="413592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3" name="Line 7"/>
          <p:cNvSpPr>
            <a:spLocks noChangeShapeType="1"/>
          </p:cNvSpPr>
          <p:nvPr/>
        </p:nvSpPr>
        <p:spPr bwMode="auto">
          <a:xfrm>
            <a:off x="539994" y="4004325"/>
            <a:ext cx="419761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4" name="Text Box 8"/>
          <p:cNvSpPr txBox="1">
            <a:spLocks noChangeArrowheads="1"/>
          </p:cNvSpPr>
          <p:nvPr/>
        </p:nvSpPr>
        <p:spPr bwMode="auto">
          <a:xfrm>
            <a:off x="4781882" y="3883626"/>
            <a:ext cx="399756" cy="234004"/>
          </a:xfrm>
          <a:prstGeom prst="rect">
            <a:avLst/>
          </a:prstGeom>
          <a:ln w="28575">
            <a:solidFill>
              <a:srgbClr val="C0000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s-CL" sz="1200" b="1" dirty="0" smtClean="0"/>
              <a:t>090°</a:t>
            </a:r>
            <a:endParaRPr lang="es-ES" sz="1200" b="1" dirty="0"/>
          </a:p>
        </p:txBody>
      </p:sp>
      <p:sp>
        <p:nvSpPr>
          <p:cNvPr id="55" name="Text Box 9"/>
          <p:cNvSpPr txBox="1">
            <a:spLocks noChangeArrowheads="1"/>
          </p:cNvSpPr>
          <p:nvPr/>
        </p:nvSpPr>
        <p:spPr bwMode="auto">
          <a:xfrm>
            <a:off x="2488599" y="6123954"/>
            <a:ext cx="399756" cy="234004"/>
          </a:xfrm>
          <a:prstGeom prst="rect">
            <a:avLst/>
          </a:prstGeom>
          <a:ln w="28575">
            <a:solidFill>
              <a:srgbClr val="C0000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s-CL" sz="1200" b="1" dirty="0" smtClean="0"/>
              <a:t>180°</a:t>
            </a:r>
            <a:endParaRPr lang="es-ES" sz="1200" b="1" dirty="0"/>
          </a:p>
        </p:txBody>
      </p:sp>
      <p:sp>
        <p:nvSpPr>
          <p:cNvPr id="56" name="Text Box 10"/>
          <p:cNvSpPr txBox="1">
            <a:spLocks noChangeArrowheads="1"/>
          </p:cNvSpPr>
          <p:nvPr/>
        </p:nvSpPr>
        <p:spPr bwMode="auto">
          <a:xfrm>
            <a:off x="223246" y="3883627"/>
            <a:ext cx="399756" cy="234004"/>
          </a:xfrm>
          <a:prstGeom prst="rect">
            <a:avLst/>
          </a:prstGeom>
          <a:ln w="28575">
            <a:solidFill>
              <a:srgbClr val="C0000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s-CL" sz="1200" b="1" dirty="0" smtClean="0"/>
              <a:t>270°</a:t>
            </a:r>
            <a:endParaRPr lang="es-ES" sz="1200" b="1" dirty="0"/>
          </a:p>
        </p:txBody>
      </p:sp>
      <p:sp>
        <p:nvSpPr>
          <p:cNvPr id="57" name="Text Box 11"/>
          <p:cNvSpPr txBox="1">
            <a:spLocks noChangeArrowheads="1"/>
          </p:cNvSpPr>
          <p:nvPr/>
        </p:nvSpPr>
        <p:spPr bwMode="auto">
          <a:xfrm>
            <a:off x="2488599" y="1692282"/>
            <a:ext cx="399756" cy="234004"/>
          </a:xfrm>
          <a:prstGeom prst="rect">
            <a:avLst/>
          </a:prstGeom>
          <a:ln w="28575">
            <a:solidFill>
              <a:srgbClr val="C0000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s-CL" sz="1200" b="1" dirty="0" smtClean="0"/>
              <a:t>000°</a:t>
            </a:r>
            <a:endParaRPr lang="es-ES" sz="1200" b="1" dirty="0"/>
          </a:p>
        </p:txBody>
      </p:sp>
      <p:sp>
        <p:nvSpPr>
          <p:cNvPr id="58" name="Line 20"/>
          <p:cNvSpPr>
            <a:spLocks noChangeShapeType="1"/>
          </p:cNvSpPr>
          <p:nvPr/>
        </p:nvSpPr>
        <p:spPr bwMode="auto">
          <a:xfrm flipV="1">
            <a:off x="2643174" y="3071810"/>
            <a:ext cx="1643074" cy="95383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2" cstate="print"/>
          <a:srcRect l="28711" t="46875" r="54883" b="44792"/>
          <a:stretch>
            <a:fillRect/>
          </a:stretch>
        </p:blipFill>
        <p:spPr bwMode="auto">
          <a:xfrm rot="19800000">
            <a:off x="2425032" y="4050814"/>
            <a:ext cx="724195" cy="206913"/>
          </a:xfrm>
          <a:prstGeom prst="rect">
            <a:avLst/>
          </a:prstGeom>
          <a:ln w="3175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0" name="Picture 2"/>
          <p:cNvPicPr>
            <a:picLocks noChangeAspect="1" noChangeArrowheads="1"/>
          </p:cNvPicPr>
          <p:nvPr/>
        </p:nvPicPr>
        <p:blipFill>
          <a:blip r:embed="rId2" cstate="print"/>
          <a:srcRect l="28711" t="46875" r="54883" b="44792"/>
          <a:stretch>
            <a:fillRect/>
          </a:stretch>
        </p:blipFill>
        <p:spPr bwMode="auto">
          <a:xfrm rot="19800000">
            <a:off x="3933771" y="3145571"/>
            <a:ext cx="724195" cy="206913"/>
          </a:xfrm>
          <a:prstGeom prst="rect">
            <a:avLst/>
          </a:prstGeom>
          <a:ln w="3175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1" name="Text Box 21"/>
          <p:cNvSpPr txBox="1">
            <a:spLocks noChangeArrowheads="1"/>
          </p:cNvSpPr>
          <p:nvPr/>
        </p:nvSpPr>
        <p:spPr bwMode="auto">
          <a:xfrm>
            <a:off x="3209578" y="2736984"/>
            <a:ext cx="304963" cy="23400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s-CL" sz="1200" b="1" dirty="0" smtClean="0"/>
              <a:t>Ap</a:t>
            </a:r>
            <a:endParaRPr lang="es-ES" sz="1200" b="1" dirty="0"/>
          </a:p>
        </p:txBody>
      </p:sp>
      <p:sp>
        <p:nvSpPr>
          <p:cNvPr id="62" name="Text Box 21"/>
          <p:cNvSpPr txBox="1">
            <a:spLocks noChangeArrowheads="1"/>
          </p:cNvSpPr>
          <p:nvPr/>
        </p:nvSpPr>
        <p:spPr bwMode="auto">
          <a:xfrm>
            <a:off x="1764404" y="3408224"/>
            <a:ext cx="709811" cy="23400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s-CL" sz="1200" b="1" dirty="0" err="1" smtClean="0"/>
              <a:t>Dif</a:t>
            </a:r>
            <a:r>
              <a:rPr lang="es-CL" sz="1200" b="1" dirty="0" smtClean="0"/>
              <a:t>. </a:t>
            </a:r>
            <a:r>
              <a:rPr lang="es-CL" sz="1200" b="1" dirty="0" err="1" smtClean="0"/>
              <a:t>Lat</a:t>
            </a:r>
            <a:r>
              <a:rPr lang="es-CL" sz="1200" b="1" dirty="0" smtClean="0"/>
              <a:t> (l’)</a:t>
            </a:r>
            <a:endParaRPr lang="es-ES" sz="1200" b="1" dirty="0"/>
          </a:p>
        </p:txBody>
      </p:sp>
      <p:cxnSp>
        <p:nvCxnSpPr>
          <p:cNvPr id="63" name="62 Conector recto de flecha"/>
          <p:cNvCxnSpPr/>
          <p:nvPr/>
        </p:nvCxnSpPr>
        <p:spPr>
          <a:xfrm rot="5400000">
            <a:off x="2156676" y="3490683"/>
            <a:ext cx="905244" cy="1342"/>
          </a:xfrm>
          <a:prstGeom prst="straightConnector1">
            <a:avLst/>
          </a:prstGeom>
          <a:ln w="28575">
            <a:solidFill>
              <a:srgbClr val="0070C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63 Conector recto de flecha"/>
          <p:cNvCxnSpPr/>
          <p:nvPr/>
        </p:nvCxnSpPr>
        <p:spPr>
          <a:xfrm>
            <a:off x="2669648" y="3038732"/>
            <a:ext cx="1569088" cy="1342"/>
          </a:xfrm>
          <a:prstGeom prst="straightConnector1">
            <a:avLst/>
          </a:prstGeom>
          <a:ln w="28575">
            <a:solidFill>
              <a:srgbClr val="0070C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 Box 21"/>
          <p:cNvSpPr txBox="1">
            <a:spLocks noChangeArrowheads="1"/>
          </p:cNvSpPr>
          <p:nvPr/>
        </p:nvSpPr>
        <p:spPr bwMode="auto">
          <a:xfrm>
            <a:off x="4238736" y="2555935"/>
            <a:ext cx="290068" cy="234004"/>
          </a:xfrm>
          <a:prstGeom prst="rect">
            <a:avLst/>
          </a:prstGeom>
          <a:ln>
            <a:solidFill>
              <a:schemeClr val="tx1"/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s-CL" sz="1200" b="1" dirty="0" err="1" smtClean="0"/>
              <a:t>Pll</a:t>
            </a:r>
            <a:endParaRPr lang="es-ES" sz="1200" b="1" dirty="0"/>
          </a:p>
        </p:txBody>
      </p:sp>
      <p:grpSp>
        <p:nvGrpSpPr>
          <p:cNvPr id="66" name="65 Grupo"/>
          <p:cNvGrpSpPr/>
          <p:nvPr/>
        </p:nvGrpSpPr>
        <p:grpSpPr>
          <a:xfrm>
            <a:off x="2066152" y="4064674"/>
            <a:ext cx="543146" cy="234004"/>
            <a:chOff x="3786182" y="3500438"/>
            <a:chExt cx="642942" cy="276999"/>
          </a:xfrm>
        </p:grpSpPr>
        <p:sp>
          <p:nvSpPr>
            <p:cNvPr id="71" name="Text Box 21"/>
            <p:cNvSpPr txBox="1">
              <a:spLocks noChangeArrowheads="1"/>
            </p:cNvSpPr>
            <p:nvPr/>
          </p:nvSpPr>
          <p:spPr bwMode="auto">
            <a:xfrm>
              <a:off x="3786182" y="3500438"/>
              <a:ext cx="325667" cy="276999"/>
            </a:xfrm>
            <a:prstGeom prst="rect">
              <a:avLst/>
            </a:prstGeom>
            <a:ln>
              <a:solidFill>
                <a:schemeClr val="tx1"/>
              </a:solidFill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>
                <a:defRPr/>
              </a:pPr>
              <a:r>
                <a:rPr lang="es-CL" sz="1200" b="1" dirty="0" err="1" smtClean="0"/>
                <a:t>Ps</a:t>
              </a:r>
              <a:endParaRPr lang="es-ES" sz="1200" b="1" dirty="0"/>
            </a:p>
          </p:txBody>
        </p:sp>
        <p:cxnSp>
          <p:nvCxnSpPr>
            <p:cNvPr id="72" name="71 Conector recto de flecha"/>
            <p:cNvCxnSpPr>
              <a:stCxn id="71" idx="3"/>
            </p:cNvCxnSpPr>
            <p:nvPr/>
          </p:nvCxnSpPr>
          <p:spPr>
            <a:xfrm flipV="1">
              <a:off x="4111849" y="3500438"/>
              <a:ext cx="317275" cy="138500"/>
            </a:xfrm>
            <a:prstGeom prst="straightConnector1">
              <a:avLst/>
            </a:prstGeom>
            <a:ln w="1905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7" name="66 Conector recto de flecha"/>
          <p:cNvCxnSpPr>
            <a:stCxn id="65" idx="2"/>
          </p:cNvCxnSpPr>
          <p:nvPr/>
        </p:nvCxnSpPr>
        <p:spPr>
          <a:xfrm rot="5400000">
            <a:off x="4217032" y="2871993"/>
            <a:ext cx="248793" cy="84684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67 Arco"/>
          <p:cNvSpPr/>
          <p:nvPr/>
        </p:nvSpPr>
        <p:spPr>
          <a:xfrm>
            <a:off x="2548948" y="3521528"/>
            <a:ext cx="482796" cy="482797"/>
          </a:xfrm>
          <a:prstGeom prst="arc">
            <a:avLst>
              <a:gd name="adj1" fmla="val 15006785"/>
              <a:gd name="adj2" fmla="val 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69" name="68 Conector recto de flecha"/>
          <p:cNvCxnSpPr>
            <a:stCxn id="68" idx="2"/>
          </p:cNvCxnSpPr>
          <p:nvPr/>
        </p:nvCxnSpPr>
        <p:spPr>
          <a:xfrm rot="16200000" flipH="1">
            <a:off x="3028049" y="3766622"/>
            <a:ext cx="7393" cy="1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69 CuadroTexto"/>
          <p:cNvSpPr txBox="1"/>
          <p:nvPr/>
        </p:nvSpPr>
        <p:spPr>
          <a:xfrm>
            <a:off x="2682465" y="3649622"/>
            <a:ext cx="288930" cy="2340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200" b="1" dirty="0" smtClean="0"/>
              <a:t>Rv</a:t>
            </a:r>
            <a:endParaRPr lang="es-CL" sz="1200" b="1" dirty="0"/>
          </a:p>
        </p:txBody>
      </p:sp>
      <p:sp>
        <p:nvSpPr>
          <p:cNvPr id="73" name="Rectangle 2"/>
          <p:cNvSpPr>
            <a:spLocks noChangeArrowheads="1"/>
          </p:cNvSpPr>
          <p:nvPr/>
        </p:nvSpPr>
        <p:spPr bwMode="auto">
          <a:xfrm>
            <a:off x="5429256" y="4098201"/>
            <a:ext cx="3286148" cy="830997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182563" indent="-182563" algn="just">
              <a:buFont typeface="+mj-lt"/>
              <a:buAutoNum type="alphaLcParenR" startAt="2"/>
            </a:pPr>
            <a:r>
              <a:rPr lang="es-CL" sz="1200" b="1" u="sng" dirty="0" smtClean="0">
                <a:latin typeface="+mn-lt"/>
              </a:rPr>
              <a:t>Apartamiento (Ap)</a:t>
            </a:r>
            <a:r>
              <a:rPr lang="es-CL" sz="1200" dirty="0" smtClean="0">
                <a:latin typeface="+mn-lt"/>
              </a:rPr>
              <a:t>:</a:t>
            </a:r>
          </a:p>
          <a:p>
            <a:pPr marL="342900" indent="-160338" algn="just"/>
            <a:r>
              <a:rPr lang="es-CL" sz="1200" dirty="0" smtClean="0">
                <a:latin typeface="+mn-lt"/>
              </a:rPr>
              <a:t>Ap =  Dist.  X </a:t>
            </a:r>
            <a:r>
              <a:rPr lang="es-CL" sz="1200" dirty="0" err="1" smtClean="0">
                <a:latin typeface="+mn-lt"/>
              </a:rPr>
              <a:t>Sen</a:t>
            </a:r>
            <a:r>
              <a:rPr lang="es-CL" sz="1200" dirty="0" smtClean="0">
                <a:latin typeface="+mn-lt"/>
              </a:rPr>
              <a:t> Rv</a:t>
            </a:r>
          </a:p>
          <a:p>
            <a:pPr marL="357188" indent="-174625" algn="just">
              <a:buFont typeface="Wingdings" pitchFamily="2" charset="2"/>
              <a:buChar char="§"/>
            </a:pPr>
            <a:r>
              <a:rPr lang="es-CL" sz="1200" dirty="0" smtClean="0">
                <a:latin typeface="+mn-lt"/>
              </a:rPr>
              <a:t> Si Ap &gt; 0 el signo es </a:t>
            </a:r>
            <a:r>
              <a:rPr lang="es-CL" sz="1200" b="1" dirty="0" smtClean="0">
                <a:solidFill>
                  <a:srgbClr val="FF0000"/>
                </a:solidFill>
                <a:latin typeface="+mn-lt"/>
              </a:rPr>
              <a:t>“Este” </a:t>
            </a:r>
            <a:r>
              <a:rPr lang="es-CL" sz="1200" b="1" dirty="0" smtClean="0">
                <a:latin typeface="+mn-lt"/>
              </a:rPr>
              <a:t>Pto. Ll al “E”</a:t>
            </a:r>
          </a:p>
          <a:p>
            <a:pPr marL="357188" indent="-174625" algn="just">
              <a:buFont typeface="Wingdings" pitchFamily="2" charset="2"/>
              <a:buChar char="§"/>
            </a:pPr>
            <a:r>
              <a:rPr lang="es-CL" sz="1200" dirty="0" smtClean="0">
                <a:latin typeface="+mn-lt"/>
              </a:rPr>
              <a:t> Si Ap &lt; 0 el signo es </a:t>
            </a:r>
            <a:r>
              <a:rPr lang="es-CL" sz="1200" b="1" dirty="0" smtClean="0">
                <a:solidFill>
                  <a:srgbClr val="FF0000"/>
                </a:solidFill>
                <a:latin typeface="+mn-lt"/>
              </a:rPr>
              <a:t>“</a:t>
            </a:r>
            <a:r>
              <a:rPr lang="es-CL" sz="1200" b="1" dirty="0" err="1" smtClean="0">
                <a:solidFill>
                  <a:srgbClr val="FF0000"/>
                </a:solidFill>
                <a:latin typeface="+mn-lt"/>
              </a:rPr>
              <a:t>Weste</a:t>
            </a:r>
            <a:r>
              <a:rPr lang="es-CL" sz="1200" b="1" dirty="0" smtClean="0">
                <a:solidFill>
                  <a:srgbClr val="FF0000"/>
                </a:solidFill>
                <a:latin typeface="+mn-lt"/>
              </a:rPr>
              <a:t>” </a:t>
            </a:r>
            <a:r>
              <a:rPr lang="es-CL" sz="1200" b="1" dirty="0" smtClean="0">
                <a:latin typeface="+mn-lt"/>
              </a:rPr>
              <a:t>Pto. Ll al “W”</a:t>
            </a:r>
            <a:endParaRPr lang="es-CL" sz="1200" b="1" dirty="0" smtClean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74" name="73 CuadroTexto"/>
          <p:cNvSpPr txBox="1"/>
          <p:nvPr/>
        </p:nvSpPr>
        <p:spPr>
          <a:xfrm rot="19793596">
            <a:off x="3190932" y="3314315"/>
            <a:ext cx="5005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200" b="1" dirty="0" smtClean="0"/>
              <a:t>DIST.</a:t>
            </a:r>
            <a:endParaRPr lang="es-CL" sz="1200" b="1" dirty="0"/>
          </a:p>
        </p:txBody>
      </p:sp>
      <p:sp>
        <p:nvSpPr>
          <p:cNvPr id="77" name="76 Conector"/>
          <p:cNvSpPr/>
          <p:nvPr/>
        </p:nvSpPr>
        <p:spPr>
          <a:xfrm flipH="1">
            <a:off x="2643174" y="4000504"/>
            <a:ext cx="45720" cy="45720"/>
          </a:xfrm>
          <a:prstGeom prst="flowChartConnector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8" name="Rectangle 2"/>
          <p:cNvSpPr>
            <a:spLocks noChangeArrowheads="1"/>
          </p:cNvSpPr>
          <p:nvPr/>
        </p:nvSpPr>
        <p:spPr bwMode="auto">
          <a:xfrm>
            <a:off x="5429256" y="5086191"/>
            <a:ext cx="3286148" cy="120032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182563" indent="-182563" algn="just">
              <a:buFont typeface="+mj-lt"/>
              <a:buAutoNum type="alphaLcParenR" startAt="3"/>
            </a:pPr>
            <a:r>
              <a:rPr lang="es-CL" sz="1200" b="1" u="sng" dirty="0" smtClean="0">
                <a:latin typeface="+mn-lt"/>
              </a:rPr>
              <a:t>Diferencia de Longitud (g’)</a:t>
            </a:r>
            <a:r>
              <a:rPr lang="es-CL" sz="1200" dirty="0" smtClean="0">
                <a:latin typeface="+mn-lt"/>
              </a:rPr>
              <a:t>:</a:t>
            </a:r>
          </a:p>
          <a:p>
            <a:pPr marL="342900" indent="-160338" algn="just">
              <a:buFont typeface="Wingdings" pitchFamily="2" charset="2"/>
              <a:buChar char="§"/>
            </a:pPr>
            <a:r>
              <a:rPr lang="es-CL" sz="1200" dirty="0" smtClean="0">
                <a:latin typeface="+mn-lt"/>
              </a:rPr>
              <a:t>Conociendo las Longitudes de Salida y de Llegada, tenemos que (g’ =  </a:t>
            </a:r>
            <a:r>
              <a:rPr lang="es-CL" sz="1200" dirty="0" err="1" smtClean="0">
                <a:latin typeface="+mn-lt"/>
              </a:rPr>
              <a:t>Gll</a:t>
            </a:r>
            <a:r>
              <a:rPr lang="es-CL" sz="1200" dirty="0" smtClean="0">
                <a:latin typeface="+mn-lt"/>
              </a:rPr>
              <a:t> – Gs).</a:t>
            </a:r>
          </a:p>
          <a:p>
            <a:pPr marL="342900" indent="-160338" algn="just">
              <a:buFont typeface="Wingdings" pitchFamily="2" charset="2"/>
              <a:buChar char="§"/>
            </a:pPr>
            <a:r>
              <a:rPr lang="es-CL" sz="1200" dirty="0" smtClean="0">
                <a:latin typeface="+mn-lt"/>
              </a:rPr>
              <a:t>Dividiendo el Apartamiento (Ap) por el </a:t>
            </a:r>
            <a:r>
              <a:rPr lang="es-CL" sz="1200" dirty="0" err="1" smtClean="0">
                <a:latin typeface="+mn-lt"/>
              </a:rPr>
              <a:t>Cos</a:t>
            </a:r>
            <a:r>
              <a:rPr lang="es-CL" sz="1200" dirty="0" smtClean="0">
                <a:latin typeface="+mn-lt"/>
              </a:rPr>
              <a:t> de la latitud sobre la cual se hace efectivo el Ap., tendremos la Latitud Media (LM).</a:t>
            </a:r>
          </a:p>
        </p:txBody>
      </p:sp>
    </p:spTree>
    <p:extLst>
      <p:ext uri="{BB962C8B-B14F-4D97-AF65-F5344CB8AC3E}">
        <p14:creationId xmlns:p14="http://schemas.microsoft.com/office/powerpoint/2010/main" xmlns="" val="156558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Rectángulo"/>
          <p:cNvSpPr/>
          <p:nvPr/>
        </p:nvSpPr>
        <p:spPr>
          <a:xfrm>
            <a:off x="1691680" y="188640"/>
            <a:ext cx="5688633" cy="72008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CL" sz="2400" b="1" dirty="0" smtClean="0">
                <a:solidFill>
                  <a:srgbClr val="FFFF00"/>
                </a:solidFill>
              </a:rPr>
              <a:t>MÉTODO ANALÍTICO DE ESTIMA</a:t>
            </a:r>
          </a:p>
          <a:p>
            <a:pPr lvl="0" algn="ctr"/>
            <a:r>
              <a:rPr lang="es-CL" sz="1600" b="1" dirty="0" smtClean="0">
                <a:solidFill>
                  <a:srgbClr val="FFFF00"/>
                </a:solidFill>
              </a:rPr>
              <a:t>(Continuación)</a:t>
            </a:r>
            <a:endParaRPr lang="es-CL" sz="1600" b="1" dirty="0">
              <a:solidFill>
                <a:srgbClr val="FFFF00"/>
              </a:solidFill>
            </a:endParaRPr>
          </a:p>
        </p:txBody>
      </p:sp>
      <p:sp>
        <p:nvSpPr>
          <p:cNvPr id="33" name="Rectangle 2"/>
          <p:cNvSpPr>
            <a:spLocks noChangeArrowheads="1"/>
          </p:cNvSpPr>
          <p:nvPr/>
        </p:nvSpPr>
        <p:spPr bwMode="auto">
          <a:xfrm>
            <a:off x="4786314" y="1329625"/>
            <a:ext cx="3929090" cy="203132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182563" indent="-182563" algn="just">
              <a:buFont typeface="+mj-lt"/>
              <a:buAutoNum type="alphaLcParenR" startAt="4"/>
            </a:pPr>
            <a:r>
              <a:rPr lang="es-CL" sz="1400" b="1" u="sng" dirty="0" smtClean="0">
                <a:latin typeface="+mj-lt"/>
              </a:rPr>
              <a:t>Latitud Media (LM)</a:t>
            </a:r>
            <a:r>
              <a:rPr lang="es-CL" sz="1400" dirty="0" smtClean="0">
                <a:latin typeface="+mj-lt"/>
              </a:rPr>
              <a:t>:</a:t>
            </a:r>
          </a:p>
          <a:p>
            <a:pPr marL="182563" indent="0" algn="just"/>
            <a:r>
              <a:rPr lang="es-CL" sz="1400" dirty="0" smtClean="0">
                <a:latin typeface="+mj-lt"/>
              </a:rPr>
              <a:t>Cuando un buque debe navegar un rumbo distinto al 090°/270°, se obtienen dos Apartamientos distintos. Primero entre el meridiano del Pto. de Salida (</a:t>
            </a:r>
            <a:r>
              <a:rPr lang="es-CL" sz="1400" dirty="0" err="1" smtClean="0">
                <a:latin typeface="+mj-lt"/>
              </a:rPr>
              <a:t>Ps</a:t>
            </a:r>
            <a:r>
              <a:rPr lang="es-CL" sz="1400" dirty="0" smtClean="0">
                <a:latin typeface="+mj-lt"/>
              </a:rPr>
              <a:t>) y el Pto. de Llegada (</a:t>
            </a:r>
            <a:r>
              <a:rPr lang="es-CL" sz="1400" dirty="0" err="1" smtClean="0">
                <a:latin typeface="+mj-lt"/>
              </a:rPr>
              <a:t>Pll</a:t>
            </a:r>
            <a:r>
              <a:rPr lang="es-CL" sz="1400" dirty="0" smtClean="0">
                <a:latin typeface="+mj-lt"/>
              </a:rPr>
              <a:t>), medido en el paralelo de Salida. Segundo, entre el meridiano del Pto. de Salida (</a:t>
            </a:r>
            <a:r>
              <a:rPr lang="es-CL" sz="1400" dirty="0" err="1" smtClean="0">
                <a:latin typeface="+mj-lt"/>
              </a:rPr>
              <a:t>Ps</a:t>
            </a:r>
            <a:r>
              <a:rPr lang="es-CL" sz="1400" dirty="0" smtClean="0">
                <a:latin typeface="+mj-lt"/>
              </a:rPr>
              <a:t>) y el Pto. de Llegada (</a:t>
            </a:r>
            <a:r>
              <a:rPr lang="es-CL" sz="1400" dirty="0" err="1" smtClean="0">
                <a:latin typeface="+mj-lt"/>
              </a:rPr>
              <a:t>Pll</a:t>
            </a:r>
            <a:r>
              <a:rPr lang="es-CL" sz="1400" dirty="0" smtClean="0">
                <a:latin typeface="+mj-lt"/>
              </a:rPr>
              <a:t>), medido en el paralelo de Llegada.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16992" t="18750" r="54883" b="10416"/>
          <a:stretch>
            <a:fillRect/>
          </a:stretch>
        </p:blipFill>
        <p:spPr bwMode="auto">
          <a:xfrm>
            <a:off x="785786" y="1285860"/>
            <a:ext cx="3429024" cy="4857784"/>
          </a:xfrm>
          <a:prstGeom prst="rect">
            <a:avLst/>
          </a:prstGeom>
          <a:ln w="1905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38" name="37 Grupo"/>
          <p:cNvGrpSpPr/>
          <p:nvPr/>
        </p:nvGrpSpPr>
        <p:grpSpPr>
          <a:xfrm>
            <a:off x="5715008" y="3857628"/>
            <a:ext cx="1857388" cy="2143140"/>
            <a:chOff x="5786446" y="3071810"/>
            <a:chExt cx="1857388" cy="2143140"/>
          </a:xfrm>
        </p:grpSpPr>
        <p:sp>
          <p:nvSpPr>
            <p:cNvPr id="35" name="34 Rectángulo"/>
            <p:cNvSpPr/>
            <p:nvPr/>
          </p:nvSpPr>
          <p:spPr>
            <a:xfrm>
              <a:off x="5786446" y="3857628"/>
              <a:ext cx="1857388" cy="571504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s-CL" sz="1400" b="1" dirty="0" smtClean="0"/>
                <a:t>Ap = g’ x </a:t>
              </a:r>
              <a:r>
                <a:rPr lang="es-CL" sz="1400" b="1" dirty="0" err="1" smtClean="0"/>
                <a:t>Cos</a:t>
              </a:r>
              <a:r>
                <a:rPr lang="es-CL" sz="1400" b="1" dirty="0" smtClean="0"/>
                <a:t> LM</a:t>
              </a:r>
              <a:endParaRPr lang="es-CL" sz="1400" b="1" dirty="0"/>
            </a:p>
          </p:txBody>
        </p:sp>
        <p:sp>
          <p:nvSpPr>
            <p:cNvPr id="36" name="35 Rectángulo"/>
            <p:cNvSpPr/>
            <p:nvPr/>
          </p:nvSpPr>
          <p:spPr>
            <a:xfrm>
              <a:off x="5786446" y="4643446"/>
              <a:ext cx="1857388" cy="571504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s-CL" sz="1400" b="1" dirty="0" smtClean="0"/>
                <a:t>g’ = Ap x Sec LM</a:t>
              </a:r>
              <a:endParaRPr lang="es-CL" sz="1400" b="1" dirty="0"/>
            </a:p>
          </p:txBody>
        </p:sp>
        <p:sp>
          <p:nvSpPr>
            <p:cNvPr id="37" name="36 Rectángulo"/>
            <p:cNvSpPr/>
            <p:nvPr/>
          </p:nvSpPr>
          <p:spPr>
            <a:xfrm>
              <a:off x="5786446" y="3071810"/>
              <a:ext cx="1857388" cy="571504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s-CL" sz="1400" b="1" dirty="0" smtClean="0"/>
                <a:t>LM = (</a:t>
              </a:r>
              <a:r>
                <a:rPr lang="es-CL" sz="1400" b="1" dirty="0" err="1" smtClean="0"/>
                <a:t>Ls</a:t>
              </a:r>
              <a:r>
                <a:rPr lang="es-CL" sz="1400" b="1" dirty="0" smtClean="0"/>
                <a:t> + Lll) / 2</a:t>
              </a:r>
              <a:endParaRPr lang="es-CL" sz="1400" b="1" dirty="0"/>
            </a:p>
          </p:txBody>
        </p:sp>
      </p:grpSp>
      <p:sp>
        <p:nvSpPr>
          <p:cNvPr id="39" name="38 Rectángulo"/>
          <p:cNvSpPr/>
          <p:nvPr/>
        </p:nvSpPr>
        <p:spPr>
          <a:xfrm>
            <a:off x="5572132" y="3643314"/>
            <a:ext cx="2143140" cy="257176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56558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Rectángulo"/>
          <p:cNvSpPr/>
          <p:nvPr/>
        </p:nvSpPr>
        <p:spPr>
          <a:xfrm>
            <a:off x="2643174" y="188640"/>
            <a:ext cx="3857652" cy="52571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CL" sz="2000" b="1" dirty="0" smtClean="0">
                <a:solidFill>
                  <a:srgbClr val="FFFF00"/>
                </a:solidFill>
              </a:rPr>
              <a:t>MÉTODO ANALÍTICO DE ESTIMA</a:t>
            </a:r>
            <a:endParaRPr lang="es-CL" sz="2000" b="1" u="sng" dirty="0">
              <a:solidFill>
                <a:srgbClr val="FFFF00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57158" y="785794"/>
            <a:ext cx="8358246" cy="646331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1439863" marR="0" lvl="0" indent="-14398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CL" altLang="es-CL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CASO N° 2: “CÁLCULAR LA DISTANCIA Y LA DIRECCIÓN ENTRE DOS PUNTOS CONOCIDOS”.</a:t>
            </a:r>
            <a:endParaRPr kumimoji="0" lang="es-CL" altLang="es-CL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  <p:sp>
        <p:nvSpPr>
          <p:cNvPr id="25" name="Rectangle 2"/>
          <p:cNvSpPr>
            <a:spLocks noChangeArrowheads="1"/>
          </p:cNvSpPr>
          <p:nvPr/>
        </p:nvSpPr>
        <p:spPr bwMode="auto">
          <a:xfrm>
            <a:off x="5429256" y="1500174"/>
            <a:ext cx="3286148" cy="156966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182563" indent="-182563" algn="just">
              <a:buFont typeface="+mj-lt"/>
              <a:buAutoNum type="alphaLcParenR"/>
            </a:pPr>
            <a:r>
              <a:rPr lang="es-CL" sz="1200" b="1" u="sng" dirty="0" smtClean="0">
                <a:latin typeface="+mn-lt"/>
              </a:rPr>
              <a:t>Distancia  Navegada (Dist.)</a:t>
            </a:r>
            <a:r>
              <a:rPr lang="es-CL" sz="1200" dirty="0" smtClean="0">
                <a:latin typeface="+mn-lt"/>
              </a:rPr>
              <a:t>:</a:t>
            </a:r>
          </a:p>
          <a:p>
            <a:pPr marL="180975" indent="1588" algn="just"/>
            <a:r>
              <a:rPr lang="es-CL" sz="1200" dirty="0" smtClean="0">
                <a:latin typeface="+mn-lt"/>
              </a:rPr>
              <a:t>Se deben conocer las coordenadas geográficas de ambos puntos. Con ello, se puede calcular g’, l’ y también obtener el Ap; Por lo tanto, de la figura, se obtiene la Distancia navegada mediante el teorema de Pitágoras.</a:t>
            </a:r>
          </a:p>
          <a:p>
            <a:pPr marL="180975" indent="1588" algn="just"/>
            <a:endParaRPr lang="es-CL" sz="1200" dirty="0" smtClean="0">
              <a:latin typeface="+mn-lt"/>
            </a:endParaRPr>
          </a:p>
          <a:p>
            <a:pPr marL="361950" lvl="0" indent="-179388" algn="just">
              <a:buFont typeface="Wingdings" pitchFamily="2" charset="2"/>
              <a:buChar char="§"/>
            </a:pP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Dist</a:t>
            </a:r>
            <a:r>
              <a:rPr lang="es-ES" sz="1200" baseline="300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2</a:t>
            </a: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= l</a:t>
            </a:r>
            <a:r>
              <a:rPr lang="es-ES" sz="1200" baseline="300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2</a:t>
            </a: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+ Ap</a:t>
            </a:r>
            <a:r>
              <a:rPr lang="es-ES" sz="1200" baseline="300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2 </a:t>
            </a:r>
            <a:endParaRPr lang="es-CL" sz="1200" dirty="0" smtClean="0">
              <a:latin typeface="+mn-lt"/>
            </a:endParaRPr>
          </a:p>
        </p:txBody>
      </p:sp>
      <p:sp>
        <p:nvSpPr>
          <p:cNvPr id="51" name="Oval 5"/>
          <p:cNvSpPr>
            <a:spLocks noChangeArrowheads="1"/>
          </p:cNvSpPr>
          <p:nvPr/>
        </p:nvSpPr>
        <p:spPr bwMode="auto">
          <a:xfrm>
            <a:off x="784072" y="2118749"/>
            <a:ext cx="3771150" cy="3771151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52" name="Line 6"/>
          <p:cNvSpPr>
            <a:spLocks noChangeShapeType="1"/>
          </p:cNvSpPr>
          <p:nvPr/>
        </p:nvSpPr>
        <p:spPr bwMode="auto">
          <a:xfrm>
            <a:off x="2669648" y="1936361"/>
            <a:ext cx="0" cy="413592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3" name="Line 7"/>
          <p:cNvSpPr>
            <a:spLocks noChangeShapeType="1"/>
          </p:cNvSpPr>
          <p:nvPr/>
        </p:nvSpPr>
        <p:spPr bwMode="auto">
          <a:xfrm>
            <a:off x="539994" y="4004325"/>
            <a:ext cx="419761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4" name="Text Box 8"/>
          <p:cNvSpPr txBox="1">
            <a:spLocks noChangeArrowheads="1"/>
          </p:cNvSpPr>
          <p:nvPr/>
        </p:nvSpPr>
        <p:spPr bwMode="auto">
          <a:xfrm>
            <a:off x="4781882" y="3883626"/>
            <a:ext cx="399756" cy="234004"/>
          </a:xfrm>
          <a:prstGeom prst="rect">
            <a:avLst/>
          </a:prstGeom>
          <a:ln w="28575">
            <a:solidFill>
              <a:srgbClr val="C0000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s-CL" sz="1200" b="1" dirty="0" smtClean="0"/>
              <a:t>090°</a:t>
            </a:r>
            <a:endParaRPr lang="es-ES" sz="1200" b="1" dirty="0"/>
          </a:p>
        </p:txBody>
      </p:sp>
      <p:sp>
        <p:nvSpPr>
          <p:cNvPr id="55" name="Text Box 9"/>
          <p:cNvSpPr txBox="1">
            <a:spLocks noChangeArrowheads="1"/>
          </p:cNvSpPr>
          <p:nvPr/>
        </p:nvSpPr>
        <p:spPr bwMode="auto">
          <a:xfrm>
            <a:off x="2488599" y="6123954"/>
            <a:ext cx="399756" cy="234004"/>
          </a:xfrm>
          <a:prstGeom prst="rect">
            <a:avLst/>
          </a:prstGeom>
          <a:ln w="28575">
            <a:solidFill>
              <a:srgbClr val="C0000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s-CL" sz="1200" b="1" dirty="0" smtClean="0"/>
              <a:t>180°</a:t>
            </a:r>
            <a:endParaRPr lang="es-ES" sz="1200" b="1" dirty="0"/>
          </a:p>
        </p:txBody>
      </p:sp>
      <p:sp>
        <p:nvSpPr>
          <p:cNvPr id="56" name="Text Box 10"/>
          <p:cNvSpPr txBox="1">
            <a:spLocks noChangeArrowheads="1"/>
          </p:cNvSpPr>
          <p:nvPr/>
        </p:nvSpPr>
        <p:spPr bwMode="auto">
          <a:xfrm>
            <a:off x="223246" y="3883627"/>
            <a:ext cx="399756" cy="234004"/>
          </a:xfrm>
          <a:prstGeom prst="rect">
            <a:avLst/>
          </a:prstGeom>
          <a:ln w="28575">
            <a:solidFill>
              <a:srgbClr val="C0000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s-CL" sz="1200" b="1" dirty="0" smtClean="0"/>
              <a:t>270°</a:t>
            </a:r>
            <a:endParaRPr lang="es-ES" sz="1200" b="1" dirty="0"/>
          </a:p>
        </p:txBody>
      </p:sp>
      <p:sp>
        <p:nvSpPr>
          <p:cNvPr id="57" name="Text Box 11"/>
          <p:cNvSpPr txBox="1">
            <a:spLocks noChangeArrowheads="1"/>
          </p:cNvSpPr>
          <p:nvPr/>
        </p:nvSpPr>
        <p:spPr bwMode="auto">
          <a:xfrm>
            <a:off x="2488599" y="1692282"/>
            <a:ext cx="399756" cy="234004"/>
          </a:xfrm>
          <a:prstGeom prst="rect">
            <a:avLst/>
          </a:prstGeom>
          <a:ln w="28575">
            <a:solidFill>
              <a:srgbClr val="C0000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s-CL" sz="1200" b="1" dirty="0" smtClean="0"/>
              <a:t>000°</a:t>
            </a:r>
            <a:endParaRPr lang="es-ES" sz="1200" b="1" dirty="0"/>
          </a:p>
        </p:txBody>
      </p:sp>
      <p:sp>
        <p:nvSpPr>
          <p:cNvPr id="58" name="Line 20"/>
          <p:cNvSpPr>
            <a:spLocks noChangeShapeType="1"/>
          </p:cNvSpPr>
          <p:nvPr/>
        </p:nvSpPr>
        <p:spPr bwMode="auto">
          <a:xfrm flipV="1">
            <a:off x="2643174" y="3071810"/>
            <a:ext cx="1643074" cy="95383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2" cstate="print"/>
          <a:srcRect l="28711" t="46875" r="54883" b="44792"/>
          <a:stretch>
            <a:fillRect/>
          </a:stretch>
        </p:blipFill>
        <p:spPr bwMode="auto">
          <a:xfrm rot="19800000">
            <a:off x="2425032" y="4050814"/>
            <a:ext cx="724195" cy="206913"/>
          </a:xfrm>
          <a:prstGeom prst="rect">
            <a:avLst/>
          </a:prstGeom>
          <a:ln w="3175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0" name="Picture 2"/>
          <p:cNvPicPr>
            <a:picLocks noChangeAspect="1" noChangeArrowheads="1"/>
          </p:cNvPicPr>
          <p:nvPr/>
        </p:nvPicPr>
        <p:blipFill>
          <a:blip r:embed="rId2" cstate="print"/>
          <a:srcRect l="28711" t="46875" r="54883" b="44792"/>
          <a:stretch>
            <a:fillRect/>
          </a:stretch>
        </p:blipFill>
        <p:spPr bwMode="auto">
          <a:xfrm rot="19800000">
            <a:off x="3933771" y="3145571"/>
            <a:ext cx="724195" cy="206913"/>
          </a:xfrm>
          <a:prstGeom prst="rect">
            <a:avLst/>
          </a:prstGeom>
          <a:ln w="3175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1" name="Text Box 21"/>
          <p:cNvSpPr txBox="1">
            <a:spLocks noChangeArrowheads="1"/>
          </p:cNvSpPr>
          <p:nvPr/>
        </p:nvSpPr>
        <p:spPr bwMode="auto">
          <a:xfrm>
            <a:off x="3209578" y="2736984"/>
            <a:ext cx="304963" cy="23400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s-CL" sz="1200" b="1" dirty="0" smtClean="0"/>
              <a:t>Ap</a:t>
            </a:r>
            <a:endParaRPr lang="es-ES" sz="1200" b="1" dirty="0"/>
          </a:p>
        </p:txBody>
      </p:sp>
      <p:sp>
        <p:nvSpPr>
          <p:cNvPr id="62" name="Text Box 21"/>
          <p:cNvSpPr txBox="1">
            <a:spLocks noChangeArrowheads="1"/>
          </p:cNvSpPr>
          <p:nvPr/>
        </p:nvSpPr>
        <p:spPr bwMode="auto">
          <a:xfrm>
            <a:off x="1764404" y="3408224"/>
            <a:ext cx="709811" cy="23400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s-CL" sz="1200" b="1" dirty="0" err="1" smtClean="0"/>
              <a:t>Dif</a:t>
            </a:r>
            <a:r>
              <a:rPr lang="es-CL" sz="1200" b="1" dirty="0" smtClean="0"/>
              <a:t>. </a:t>
            </a:r>
            <a:r>
              <a:rPr lang="es-CL" sz="1200" b="1" dirty="0" err="1" smtClean="0"/>
              <a:t>Lat</a:t>
            </a:r>
            <a:r>
              <a:rPr lang="es-CL" sz="1200" b="1" dirty="0" smtClean="0"/>
              <a:t> (l’)</a:t>
            </a:r>
            <a:endParaRPr lang="es-ES" sz="1200" b="1" dirty="0"/>
          </a:p>
        </p:txBody>
      </p:sp>
      <p:cxnSp>
        <p:nvCxnSpPr>
          <p:cNvPr id="63" name="62 Conector recto de flecha"/>
          <p:cNvCxnSpPr/>
          <p:nvPr/>
        </p:nvCxnSpPr>
        <p:spPr>
          <a:xfrm rot="5400000">
            <a:off x="2156676" y="3490683"/>
            <a:ext cx="905244" cy="1342"/>
          </a:xfrm>
          <a:prstGeom prst="straightConnector1">
            <a:avLst/>
          </a:prstGeom>
          <a:ln w="28575">
            <a:solidFill>
              <a:srgbClr val="0070C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63 Conector recto de flecha"/>
          <p:cNvCxnSpPr/>
          <p:nvPr/>
        </p:nvCxnSpPr>
        <p:spPr>
          <a:xfrm>
            <a:off x="2669648" y="3038732"/>
            <a:ext cx="1569088" cy="1342"/>
          </a:xfrm>
          <a:prstGeom prst="straightConnector1">
            <a:avLst/>
          </a:prstGeom>
          <a:ln w="28575">
            <a:solidFill>
              <a:srgbClr val="0070C0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 Box 21"/>
          <p:cNvSpPr txBox="1">
            <a:spLocks noChangeArrowheads="1"/>
          </p:cNvSpPr>
          <p:nvPr/>
        </p:nvSpPr>
        <p:spPr bwMode="auto">
          <a:xfrm>
            <a:off x="4238736" y="2555935"/>
            <a:ext cx="290068" cy="234004"/>
          </a:xfrm>
          <a:prstGeom prst="rect">
            <a:avLst/>
          </a:prstGeom>
          <a:ln>
            <a:solidFill>
              <a:schemeClr val="tx1"/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es-CL" sz="1200" b="1" dirty="0" err="1" smtClean="0"/>
              <a:t>Pll</a:t>
            </a:r>
            <a:endParaRPr lang="es-ES" sz="1200" b="1" dirty="0"/>
          </a:p>
        </p:txBody>
      </p:sp>
      <p:grpSp>
        <p:nvGrpSpPr>
          <p:cNvPr id="3" name="65 Grupo"/>
          <p:cNvGrpSpPr/>
          <p:nvPr/>
        </p:nvGrpSpPr>
        <p:grpSpPr>
          <a:xfrm>
            <a:off x="2066152" y="4064674"/>
            <a:ext cx="543146" cy="234004"/>
            <a:chOff x="3786182" y="3500438"/>
            <a:chExt cx="642942" cy="276999"/>
          </a:xfrm>
        </p:grpSpPr>
        <p:sp>
          <p:nvSpPr>
            <p:cNvPr id="71" name="Text Box 21"/>
            <p:cNvSpPr txBox="1">
              <a:spLocks noChangeArrowheads="1"/>
            </p:cNvSpPr>
            <p:nvPr/>
          </p:nvSpPr>
          <p:spPr bwMode="auto">
            <a:xfrm>
              <a:off x="3786182" y="3500438"/>
              <a:ext cx="325667" cy="276999"/>
            </a:xfrm>
            <a:prstGeom prst="rect">
              <a:avLst/>
            </a:prstGeom>
            <a:ln>
              <a:solidFill>
                <a:schemeClr val="tx1"/>
              </a:solidFill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>
                <a:defRPr/>
              </a:pPr>
              <a:r>
                <a:rPr lang="es-CL" sz="1200" b="1" dirty="0" err="1" smtClean="0"/>
                <a:t>Ps</a:t>
              </a:r>
              <a:endParaRPr lang="es-ES" sz="1200" b="1" dirty="0"/>
            </a:p>
          </p:txBody>
        </p:sp>
        <p:cxnSp>
          <p:nvCxnSpPr>
            <p:cNvPr id="72" name="71 Conector recto de flecha"/>
            <p:cNvCxnSpPr>
              <a:stCxn id="71" idx="3"/>
            </p:cNvCxnSpPr>
            <p:nvPr/>
          </p:nvCxnSpPr>
          <p:spPr>
            <a:xfrm flipV="1">
              <a:off x="4111849" y="3500438"/>
              <a:ext cx="317275" cy="138500"/>
            </a:xfrm>
            <a:prstGeom prst="straightConnector1">
              <a:avLst/>
            </a:prstGeom>
            <a:ln w="1905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7" name="66 Conector recto de flecha"/>
          <p:cNvCxnSpPr>
            <a:stCxn id="65" idx="2"/>
          </p:cNvCxnSpPr>
          <p:nvPr/>
        </p:nvCxnSpPr>
        <p:spPr>
          <a:xfrm rot="5400000">
            <a:off x="4217032" y="2871993"/>
            <a:ext cx="248793" cy="84684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67 Arco"/>
          <p:cNvSpPr/>
          <p:nvPr/>
        </p:nvSpPr>
        <p:spPr>
          <a:xfrm>
            <a:off x="2548948" y="3521528"/>
            <a:ext cx="482796" cy="482797"/>
          </a:xfrm>
          <a:prstGeom prst="arc">
            <a:avLst>
              <a:gd name="adj1" fmla="val 15006785"/>
              <a:gd name="adj2" fmla="val 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69" name="68 Conector recto de flecha"/>
          <p:cNvCxnSpPr>
            <a:stCxn id="68" idx="2"/>
          </p:cNvCxnSpPr>
          <p:nvPr/>
        </p:nvCxnSpPr>
        <p:spPr>
          <a:xfrm rot="16200000" flipH="1">
            <a:off x="3028049" y="3766622"/>
            <a:ext cx="7393" cy="1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69 CuadroTexto"/>
          <p:cNvSpPr txBox="1"/>
          <p:nvPr/>
        </p:nvSpPr>
        <p:spPr>
          <a:xfrm>
            <a:off x="2682465" y="3649622"/>
            <a:ext cx="288930" cy="2340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200" b="1" dirty="0" smtClean="0"/>
              <a:t>Rv</a:t>
            </a:r>
            <a:endParaRPr lang="es-CL" sz="1200" b="1" dirty="0"/>
          </a:p>
        </p:txBody>
      </p:sp>
      <p:sp>
        <p:nvSpPr>
          <p:cNvPr id="74" name="73 CuadroTexto"/>
          <p:cNvSpPr txBox="1"/>
          <p:nvPr/>
        </p:nvSpPr>
        <p:spPr>
          <a:xfrm rot="19793596">
            <a:off x="3190932" y="3314315"/>
            <a:ext cx="5005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200" b="1" dirty="0" smtClean="0"/>
              <a:t>DIST.</a:t>
            </a:r>
            <a:endParaRPr lang="es-CL" sz="1200" b="1" dirty="0"/>
          </a:p>
        </p:txBody>
      </p:sp>
      <p:sp>
        <p:nvSpPr>
          <p:cNvPr id="77" name="76 Conector"/>
          <p:cNvSpPr/>
          <p:nvPr/>
        </p:nvSpPr>
        <p:spPr>
          <a:xfrm flipH="1">
            <a:off x="2643174" y="4000504"/>
            <a:ext cx="45720" cy="45720"/>
          </a:xfrm>
          <a:prstGeom prst="flowChartConnector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8" name="Rectangle 2"/>
          <p:cNvSpPr>
            <a:spLocks noChangeArrowheads="1"/>
          </p:cNvSpPr>
          <p:nvPr/>
        </p:nvSpPr>
        <p:spPr bwMode="auto">
          <a:xfrm>
            <a:off x="5429256" y="3143248"/>
            <a:ext cx="3286148" cy="193899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182563" indent="-182563" algn="just">
              <a:buFont typeface="+mj-lt"/>
              <a:buAutoNum type="alphaLcParenR" startAt="3"/>
            </a:pPr>
            <a:r>
              <a:rPr lang="es-CL" sz="1200" b="1" u="sng" dirty="0" smtClean="0">
                <a:latin typeface="+mn-lt"/>
              </a:rPr>
              <a:t>Dirección o Rumbo (Rv) entre dos puntos (1) </a:t>
            </a:r>
            <a:r>
              <a:rPr lang="es-CL" sz="1200" dirty="0" smtClean="0">
                <a:latin typeface="+mn-lt"/>
              </a:rPr>
              <a:t>:</a:t>
            </a:r>
          </a:p>
          <a:p>
            <a:pPr marL="342900" indent="-160338" algn="just">
              <a:buFont typeface="Wingdings" pitchFamily="2" charset="2"/>
              <a:buChar char="§"/>
            </a:pPr>
            <a:r>
              <a:rPr lang="es-CL" sz="1200" dirty="0" smtClean="0">
                <a:latin typeface="+mn-lt"/>
              </a:rPr>
              <a:t>Conociendo:</a:t>
            </a:r>
          </a:p>
          <a:p>
            <a:pPr marL="533400" indent="-171450" algn="just">
              <a:buFont typeface="Calibri" pitchFamily="34" charset="0"/>
              <a:buChar char="−"/>
            </a:pPr>
            <a:r>
              <a:rPr lang="es-CL" sz="1200" dirty="0" smtClean="0">
                <a:latin typeface="+mn-lt"/>
              </a:rPr>
              <a:t>Las Latitudes de Salida y de Llegada, tenemos que (l’ =  Lll – </a:t>
            </a:r>
            <a:r>
              <a:rPr lang="es-CL" sz="1200" dirty="0" err="1" smtClean="0">
                <a:latin typeface="+mn-lt"/>
              </a:rPr>
              <a:t>Ls</a:t>
            </a:r>
            <a:r>
              <a:rPr lang="es-CL" sz="1200" dirty="0" smtClean="0">
                <a:latin typeface="+mn-lt"/>
              </a:rPr>
              <a:t>).</a:t>
            </a:r>
          </a:p>
          <a:p>
            <a:pPr marL="533400" indent="-171450" algn="just">
              <a:buFont typeface="Calibri" pitchFamily="34" charset="0"/>
              <a:buChar char="−"/>
            </a:pPr>
            <a:r>
              <a:rPr lang="es-CL" sz="1200" dirty="0" smtClean="0">
                <a:latin typeface="+mn-lt"/>
              </a:rPr>
              <a:t>El Apartamiento (Ap).</a:t>
            </a:r>
          </a:p>
          <a:p>
            <a:pPr marL="533400" indent="-171450" algn="just">
              <a:buFont typeface="Calibri" pitchFamily="34" charset="0"/>
              <a:buChar char="−"/>
            </a:pPr>
            <a:r>
              <a:rPr lang="es-CL" sz="1200" dirty="0" smtClean="0">
                <a:latin typeface="+mn-lt"/>
              </a:rPr>
              <a:t>La Distancia Navegada (Dist.)</a:t>
            </a:r>
          </a:p>
          <a:p>
            <a:pPr marL="533400" indent="-171450" algn="just">
              <a:buFont typeface="Calibri" pitchFamily="34" charset="0"/>
              <a:buChar char="−"/>
            </a:pPr>
            <a:endParaRPr lang="es-CL" sz="1200" dirty="0" smtClean="0">
              <a:latin typeface="+mn-lt"/>
            </a:endParaRPr>
          </a:p>
          <a:p>
            <a:pPr marL="342900" indent="-160338" algn="just">
              <a:buFont typeface="Wingdings" pitchFamily="2" charset="2"/>
              <a:buChar char="§"/>
            </a:pPr>
            <a:r>
              <a:rPr lang="es-CL" sz="1200" dirty="0" smtClean="0">
                <a:latin typeface="+mn-lt"/>
              </a:rPr>
              <a:t>Podremos obtener el Rumbo para llegar a destino mediante la siguiente fórmula:</a:t>
            </a:r>
          </a:p>
          <a:p>
            <a:pPr marL="623888" indent="-261938" algn="just">
              <a:buFont typeface="Calibri" pitchFamily="34" charset="0"/>
              <a:buChar char="−"/>
            </a:pPr>
            <a:r>
              <a:rPr lang="es-ES" sz="1200" dirty="0" smtClean="0">
                <a:latin typeface="+mn-lt"/>
              </a:rPr>
              <a:t>Rv</a:t>
            </a: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= 2 x arcTg [Ap/(l + Dist)]</a:t>
            </a:r>
            <a:endParaRPr lang="es-CL" sz="1200" dirty="0" smtClean="0">
              <a:latin typeface="+mn-lt"/>
            </a:endParaRPr>
          </a:p>
        </p:txBody>
      </p:sp>
      <p:sp>
        <p:nvSpPr>
          <p:cNvPr id="33" name="Rectangle 2"/>
          <p:cNvSpPr>
            <a:spLocks noChangeArrowheads="1"/>
          </p:cNvSpPr>
          <p:nvPr/>
        </p:nvSpPr>
        <p:spPr bwMode="auto">
          <a:xfrm>
            <a:off x="5429256" y="5143512"/>
            <a:ext cx="3286148" cy="156966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182563" indent="-182563" algn="just">
              <a:buFont typeface="+mj-lt"/>
              <a:buAutoNum type="alphaLcParenR" startAt="3"/>
            </a:pPr>
            <a:r>
              <a:rPr lang="es-CL" sz="1200" b="1" u="sng" dirty="0" smtClean="0">
                <a:latin typeface="+mn-lt"/>
              </a:rPr>
              <a:t>Dirección o Rumbo entre dos puntos (2) </a:t>
            </a:r>
            <a:r>
              <a:rPr lang="es-CL" sz="1200" dirty="0" smtClean="0">
                <a:latin typeface="+mn-lt"/>
              </a:rPr>
              <a:t>:</a:t>
            </a:r>
          </a:p>
          <a:p>
            <a:pPr marL="342900" indent="-160338" algn="just">
              <a:buFont typeface="Wingdings" pitchFamily="2" charset="2"/>
              <a:buChar char="§"/>
            </a:pPr>
            <a:r>
              <a:rPr lang="es-ES" sz="1200" dirty="0" err="1" smtClean="0">
                <a:latin typeface="+mj-lt"/>
                <a:ea typeface="Times New Roman"/>
              </a:rPr>
              <a:t>Tg</a:t>
            </a:r>
            <a:r>
              <a:rPr lang="es-ES" sz="1200" dirty="0" smtClean="0">
                <a:latin typeface="+mj-lt"/>
                <a:ea typeface="Times New Roman"/>
              </a:rPr>
              <a:t> </a:t>
            </a:r>
            <a:r>
              <a:rPr lang="el-GR" sz="1200" dirty="0" smtClean="0">
                <a:latin typeface="+mj-lt"/>
                <a:ea typeface="Times New Roman"/>
              </a:rPr>
              <a:t>α = </a:t>
            </a:r>
            <a:r>
              <a:rPr lang="es-ES" sz="1200" dirty="0" smtClean="0">
                <a:latin typeface="+mj-lt"/>
                <a:ea typeface="Times New Roman"/>
              </a:rPr>
              <a:t>Ap/l Por lo tanto</a:t>
            </a:r>
          </a:p>
          <a:p>
            <a:pPr marL="342900" indent="-160338" algn="just">
              <a:buFont typeface="Wingdings" pitchFamily="2" charset="2"/>
              <a:buChar char="§"/>
            </a:pPr>
            <a:r>
              <a:rPr lang="el-GR" sz="1200" dirty="0" smtClean="0">
                <a:latin typeface="+mj-lt"/>
                <a:ea typeface="Times New Roman"/>
              </a:rPr>
              <a:t>α</a:t>
            </a:r>
            <a:r>
              <a:rPr lang="es-CL" sz="1200" dirty="0" smtClean="0">
                <a:latin typeface="+mj-lt"/>
                <a:ea typeface="Times New Roman"/>
              </a:rPr>
              <a:t> = Rv</a:t>
            </a:r>
          </a:p>
          <a:p>
            <a:pPr marL="342900" indent="-160338" algn="just"/>
            <a:endParaRPr lang="es-CL" sz="1200" dirty="0" smtClean="0">
              <a:latin typeface="+mj-lt"/>
              <a:ea typeface="Times New Roman"/>
            </a:endParaRPr>
          </a:p>
          <a:p>
            <a:pPr marL="342900" indent="-160338" algn="just">
              <a:buFont typeface="Wingdings" pitchFamily="2" charset="2"/>
              <a:buChar char="Ø"/>
            </a:pPr>
            <a:r>
              <a:rPr lang="es-CL" sz="1200" dirty="0" smtClean="0">
                <a:solidFill>
                  <a:srgbClr val="C00000"/>
                </a:solidFill>
                <a:latin typeface="+mj-lt"/>
                <a:ea typeface="Times New Roman"/>
              </a:rPr>
              <a:t>Se deberá tener especial precaución en identificar el cuadrante en que se está navegando, para determinar correctamente el </a:t>
            </a:r>
            <a:r>
              <a:rPr lang="es-CL" sz="1200" dirty="0" err="1" smtClean="0">
                <a:solidFill>
                  <a:srgbClr val="C00000"/>
                </a:solidFill>
                <a:latin typeface="+mj-lt"/>
                <a:ea typeface="Times New Roman"/>
              </a:rPr>
              <a:t>Rv.</a:t>
            </a:r>
            <a:r>
              <a:rPr lang="es-CL" sz="1200" dirty="0" smtClean="0">
                <a:solidFill>
                  <a:srgbClr val="C00000"/>
                </a:solidFill>
                <a:latin typeface="+mj-lt"/>
                <a:ea typeface="Times New Roman"/>
              </a:rPr>
              <a:t> (Ver Ejercicio).</a:t>
            </a:r>
            <a:endParaRPr lang="es-CL" sz="1200" dirty="0" smtClean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558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Rectángulo"/>
          <p:cNvSpPr/>
          <p:nvPr/>
        </p:nvSpPr>
        <p:spPr>
          <a:xfrm>
            <a:off x="1643042" y="188640"/>
            <a:ext cx="5929354" cy="52571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CL" sz="2400" b="1" dirty="0" smtClean="0">
                <a:solidFill>
                  <a:srgbClr val="FFFF00"/>
                </a:solidFill>
              </a:rPr>
              <a:t>RESUMEN MÉTODO ANALÍTICO DE ESTIMA</a:t>
            </a:r>
            <a:endParaRPr lang="es-CL" sz="2400" b="1" u="sng" dirty="0">
              <a:solidFill>
                <a:srgbClr val="FFFF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11719" t="17708" r="28515" b="11458"/>
          <a:stretch>
            <a:fillRect/>
          </a:stretch>
        </p:blipFill>
        <p:spPr bwMode="auto">
          <a:xfrm>
            <a:off x="500034" y="1000108"/>
            <a:ext cx="8036775" cy="5357850"/>
          </a:xfrm>
          <a:prstGeom prst="rect">
            <a:avLst/>
          </a:prstGeom>
          <a:noFill/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56558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Rectángulo"/>
          <p:cNvSpPr/>
          <p:nvPr/>
        </p:nvSpPr>
        <p:spPr>
          <a:xfrm>
            <a:off x="1691680" y="188640"/>
            <a:ext cx="5688633" cy="72008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CL" sz="2400" b="1" dirty="0" smtClean="0">
                <a:solidFill>
                  <a:srgbClr val="FFFF00"/>
                </a:solidFill>
              </a:rPr>
              <a:t>EJERCICIOS NAVEGACIÓN DE ESTIMA</a:t>
            </a:r>
          </a:p>
          <a:p>
            <a:pPr lvl="0" algn="ctr"/>
            <a:r>
              <a:rPr lang="es-MX" sz="2000" b="1" dirty="0" smtClean="0">
                <a:solidFill>
                  <a:srgbClr val="FFFF00"/>
                </a:solidFill>
              </a:rPr>
              <a:t>CASO N° 1: “Cálculo del </a:t>
            </a:r>
            <a:r>
              <a:rPr lang="es-MX" sz="2000" b="1" dirty="0" err="1" smtClean="0">
                <a:solidFill>
                  <a:srgbClr val="FFFF00"/>
                </a:solidFill>
              </a:rPr>
              <a:t>Pto</a:t>
            </a:r>
            <a:r>
              <a:rPr lang="es-MX" sz="2000" b="1" dirty="0" smtClean="0">
                <a:solidFill>
                  <a:srgbClr val="FFFF00"/>
                </a:solidFill>
              </a:rPr>
              <a:t>. de Llegada”</a:t>
            </a:r>
            <a:endParaRPr lang="es-CL" sz="2000" b="1" dirty="0">
              <a:solidFill>
                <a:srgbClr val="FFFF00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60040" y="1052736"/>
            <a:ext cx="8388424" cy="584775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CL" altLang="es-C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Usted se</a:t>
            </a:r>
            <a:r>
              <a:rPr kumimoji="0" lang="es-CL" altLang="es-CL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 encuentra navegando en L= 21° 17,0’ S y G= 078° 25,0’ W. Después de navegar 365 Mn con Rumbo Verdadero 210°, su Comandante le pregunta por la posición estimada de llegada (</a:t>
            </a:r>
            <a:r>
              <a:rPr kumimoji="0" lang="es-CL" altLang="es-CL" sz="16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Pll</a:t>
            </a:r>
            <a:r>
              <a:rPr kumimoji="0" lang="es-CL" altLang="es-CL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).</a:t>
            </a:r>
            <a:endParaRPr kumimoji="0" lang="es-CL" altLang="es-CL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colorTemperature colorTemp="10326"/>
                    </a14:imgEffect>
                    <a14:imgEffect>
                      <a14:saturation sat="3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844824"/>
            <a:ext cx="2961845" cy="3672408"/>
          </a:xfrm>
          <a:prstGeom prst="rect">
            <a:avLst/>
          </a:prstGeom>
          <a:ln w="28575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Rectangle 2"/>
              <p:cNvSpPr>
                <a:spLocks noChangeArrowheads="1"/>
              </p:cNvSpPr>
              <p:nvPr/>
            </p:nvSpPr>
            <p:spPr bwMode="auto">
              <a:xfrm>
                <a:off x="3953180" y="1772816"/>
                <a:ext cx="4779640" cy="646331"/>
              </a:xfrm>
              <a:prstGeom prst="rect">
                <a:avLst/>
              </a:prstGeom>
              <a:ln>
                <a:solidFill>
                  <a:srgbClr val="002060"/>
                </a:solidFill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>
                <a:lvl1pPr indent="26987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357188" marR="0" lvl="0" indent="-357188" algn="just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+mj-lt"/>
                  <a:buAutoNum type="alphaLcParenR"/>
                  <a:tabLst/>
                </a:pPr>
                <a:r>
                  <a:rPr kumimoji="0" lang="es-CL" altLang="es-CL" sz="1200" b="1" i="0" u="sng" strike="noStrike" cap="none" normalizeH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NewRomanPSMT"/>
                    <a:cs typeface="TimesNewRomanPSMT"/>
                  </a:rPr>
                  <a:t>Cálculo de la Dif. de Latitud (l)</a:t>
                </a:r>
                <a:r>
                  <a:rPr kumimoji="0" lang="es-CL" altLang="es-CL" sz="1200" b="1" i="0" strike="noStrike" cap="none" normalizeH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NewRomanPSMT"/>
                    <a:cs typeface="TimesNewRomanPSMT"/>
                  </a:rPr>
                  <a:t>:</a:t>
                </a:r>
              </a:p>
              <a:p>
                <a:pPr marR="0" lvl="0" indent="0" algn="just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s-MX" altLang="es-CL" sz="1200" b="1" u="none" baseline="0" dirty="0">
                  <a:latin typeface="Calibri" panose="020F0502020204030204" pitchFamily="34" charset="0"/>
                  <a:ea typeface="TimesNewRomanPSMT"/>
                  <a:cs typeface="TimesNewRomanPS-BoldMT"/>
                </a:endParaRPr>
              </a:p>
              <a:p>
                <a:pPr marL="642938" marR="0" lvl="0" indent="-285750" algn="just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Wingdings" panose="05000000000000000000" pitchFamily="2" charset="2"/>
                  <a:buChar char="§"/>
                  <a:tabLst/>
                </a:pPr>
                <a:r>
                  <a:rPr lang="es-MX" altLang="es-CL" sz="1200" dirty="0" smtClean="0">
                    <a:latin typeface="Calibri" panose="020F0502020204030204" pitchFamily="34" charset="0"/>
                    <a:ea typeface="TimesNewRomanPSMT"/>
                    <a:cs typeface="TimesNewRomanPS-BoldMT"/>
                  </a:rPr>
                  <a:t>l = Dist. x Cos </a:t>
                </a:r>
                <a14:m>
                  <m:oMath xmlns:m="http://schemas.openxmlformats.org/officeDocument/2006/math">
                    <m:r>
                      <a:rPr lang="es-MX" altLang="es-CL" sz="1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NewRomanPS-BoldMT"/>
                      </a:rPr>
                      <m:t>∝</m:t>
                    </m:r>
                  </m:oMath>
                </a14:m>
                <a:r>
                  <a:rPr kumimoji="0" lang="es-CL" altLang="es-CL" sz="120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NewRomanPSMT"/>
                    <a:cs typeface="TimesNewRomanPS-BoldMT"/>
                  </a:rPr>
                  <a:t> = 365’ x Cos 30° = 5° 16,1’ S</a:t>
                </a:r>
              </a:p>
            </p:txBody>
          </p:sp>
        </mc:Choice>
        <mc:Fallback>
          <p:sp>
            <p:nvSpPr>
              <p:cNvPr id="8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953180" y="1772816"/>
                <a:ext cx="4779640" cy="646331"/>
              </a:xfrm>
              <a:prstGeom prst="rect">
                <a:avLst/>
              </a:prstGeom>
              <a:blipFill>
                <a:blip r:embed="rId3"/>
                <a:stretch>
                  <a:fillRect b="-5455"/>
                </a:stretch>
              </a:blipFill>
              <a:ln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953180" y="3311102"/>
            <a:ext cx="4779640" cy="830997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57188" marR="0" lvl="0" indent="-3571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 startAt="3"/>
              <a:tabLst/>
            </a:pP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Cálculo de la Latitud Media (LM)</a:t>
            </a:r>
            <a:r>
              <a:rPr kumimoji="0" lang="es-CL" altLang="es-CL" sz="1200" b="1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:</a:t>
            </a: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s-MX" altLang="es-CL" sz="1200" b="1" u="none" baseline="0" dirty="0">
              <a:latin typeface="Calibri" panose="020F0502020204030204" pitchFamily="34" charset="0"/>
              <a:ea typeface="TimesNewRomanPSMT"/>
              <a:cs typeface="TimesNewRomanPS-BoldMT"/>
            </a:endParaRPr>
          </a:p>
          <a:p>
            <a:pPr marL="539750" indent="-182563" algn="just">
              <a:buFont typeface="Wingdings" panose="05000000000000000000" pitchFamily="2" charset="2"/>
              <a:buChar char="§"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LM = (Ls + Lll)/2 = (21</a:t>
            </a:r>
            <a:r>
              <a:rPr lang="es-MX" altLang="es-CL" sz="1200" dirty="0">
                <a:latin typeface="Calibri" panose="020F0502020204030204" pitchFamily="34" charset="0"/>
                <a:ea typeface="TimesNewRomanPSMT"/>
                <a:cs typeface="TimesNewRomanPS-BoldMT"/>
              </a:rPr>
              <a:t>° 17,0’ S </a:t>
            </a: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+ </a:t>
            </a:r>
            <a:r>
              <a:rPr lang="es-MX" altLang="es-CL" sz="1200" dirty="0">
                <a:latin typeface="Calibri" panose="020F0502020204030204" pitchFamily="34" charset="0"/>
                <a:ea typeface="TimesNewRomanPSMT"/>
                <a:cs typeface="TimesNewRomanPS-BoldMT"/>
              </a:rPr>
              <a:t>26° 33,1’ </a:t>
            </a: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S)/2</a:t>
            </a:r>
          </a:p>
          <a:p>
            <a:pPr marL="539750" indent="-182563" algn="just">
              <a:buFont typeface="Wingdings" panose="05000000000000000000" pitchFamily="2" charset="2"/>
              <a:buChar char="§"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LM = 23° 55,0’ S</a:t>
            </a:r>
            <a:endParaRPr kumimoji="0" lang="es-CL" altLang="es-CL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  <p:sp>
        <p:nvSpPr>
          <p:cNvPr id="10" name="Rectangle 2"/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968824" y="4221088"/>
            <a:ext cx="4779640" cy="646331"/>
          </a:xfrm>
          <a:prstGeom prst="rect">
            <a:avLst/>
          </a:prstGeom>
          <a:blipFill>
            <a:blip r:embed="rId4"/>
            <a:stretch>
              <a:fillRect b="-6364"/>
            </a:stretch>
          </a:blipFill>
          <a:ln>
            <a:solidFill>
              <a:srgbClr val="002060"/>
            </a:solidFill>
          </a:ln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3968824" y="4941168"/>
            <a:ext cx="4779640" cy="830997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 startAt="5"/>
              <a:tabLst/>
            </a:pP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Cálculo de la Dif. de Longitud (g)</a:t>
            </a:r>
            <a:r>
              <a:rPr kumimoji="0" lang="es-CL" altLang="es-CL" sz="1200" b="1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:</a:t>
            </a: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s-MX" altLang="es-CL" sz="1200" b="1" u="none" baseline="0" dirty="0">
              <a:latin typeface="Calibri" panose="020F0502020204030204" pitchFamily="34" charset="0"/>
              <a:ea typeface="TimesNewRomanPSMT"/>
              <a:cs typeface="TimesNewRomanPS-BoldMT"/>
            </a:endParaRPr>
          </a:p>
          <a:p>
            <a:pPr marL="642938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g = Ap x Sec LM </a:t>
            </a:r>
            <a:r>
              <a:rPr kumimoji="0" lang="es-CL" altLang="es-CL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= 182,5’ x Sec (23° 55’) = 199,6’ W</a:t>
            </a:r>
          </a:p>
          <a:p>
            <a:pPr marL="642938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g = 199,6’ W = 3° 19,6’ W</a:t>
            </a:r>
            <a:endParaRPr kumimoji="0" lang="es-CL" altLang="es-CL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3968824" y="5877272"/>
            <a:ext cx="4779640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 startAt="6"/>
              <a:tabLst/>
            </a:pP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Cálculo de la Longitud de Llegada (</a:t>
            </a:r>
            <a:r>
              <a:rPr kumimoji="0" lang="es-CL" altLang="es-CL" sz="1200" b="1" i="0" u="sng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Gll</a:t>
            </a: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)</a:t>
            </a:r>
            <a:r>
              <a:rPr kumimoji="0" lang="es-CL" altLang="es-CL" sz="1200" b="1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:</a:t>
            </a: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s-MX" altLang="es-CL" sz="1200" b="1" u="none" baseline="0" dirty="0">
              <a:latin typeface="Calibri" panose="020F0502020204030204" pitchFamily="34" charset="0"/>
              <a:ea typeface="TimesNewRomanPSMT"/>
              <a:cs typeface="TimesNewRomanPS-BoldMT"/>
            </a:endParaRPr>
          </a:p>
          <a:p>
            <a:pPr marL="642938" lvl="0" indent="-285750" algn="just">
              <a:buFont typeface="Wingdings" panose="05000000000000000000" pitchFamily="2" charset="2"/>
              <a:buChar char="§"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Gll = Gs + g </a:t>
            </a:r>
            <a:r>
              <a:rPr kumimoji="0" lang="es-CL" altLang="es-CL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= </a:t>
            </a:r>
            <a:r>
              <a:rPr lang="es-CL" altLang="es-CL" sz="1200" dirty="0">
                <a:latin typeface="Calibri" panose="020F0502020204030204" pitchFamily="34" charset="0"/>
                <a:ea typeface="TimesNewRomanPSMT"/>
                <a:cs typeface="TimesNewRomanPSMT"/>
              </a:rPr>
              <a:t>078° 25,0’ W </a:t>
            </a:r>
            <a:r>
              <a:rPr lang="es-CL" altLang="es-CL" sz="1200" dirty="0" smtClean="0">
                <a:latin typeface="Calibri" panose="020F0502020204030204" pitchFamily="34" charset="0"/>
                <a:ea typeface="TimesNewRomanPSMT"/>
                <a:cs typeface="TimesNewRomanPSMT"/>
              </a:rPr>
              <a:t>+</a:t>
            </a: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 3° 19,6’ W = 081° 44,6’ W</a:t>
            </a:r>
            <a:endParaRPr kumimoji="0" lang="es-CL" altLang="es-CL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3953180" y="2570944"/>
            <a:ext cx="4779640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 startAt="2"/>
              <a:tabLst/>
            </a:pP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Cálculo de la Latitud de Llegada (Lll)</a:t>
            </a:r>
            <a:r>
              <a:rPr kumimoji="0" lang="es-CL" altLang="es-CL" sz="1200" b="1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:</a:t>
            </a: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s-MX" altLang="es-CL" sz="1200" b="1" u="none" baseline="0" dirty="0">
              <a:latin typeface="Calibri" panose="020F0502020204030204" pitchFamily="34" charset="0"/>
              <a:ea typeface="TimesNewRomanPSMT"/>
              <a:cs typeface="TimesNewRomanPS-BoldMT"/>
            </a:endParaRPr>
          </a:p>
          <a:p>
            <a:pPr marL="539750" lvl="0" indent="-182563" algn="just">
              <a:buFont typeface="Wingdings" panose="05000000000000000000" pitchFamily="2" charset="2"/>
              <a:buChar char="§"/>
            </a:pPr>
            <a:r>
              <a:rPr lang="es-MX" altLang="es-CL" sz="1200" dirty="0">
                <a:latin typeface="Calibri" panose="020F0502020204030204" pitchFamily="34" charset="0"/>
                <a:ea typeface="TimesNewRomanPSMT"/>
                <a:cs typeface="TimesNewRomanPS-BoldMT"/>
              </a:rPr>
              <a:t>Lll = Ls + l = 21° 17,0’ S + 5° 16,1’</a:t>
            </a:r>
            <a:r>
              <a:rPr lang="es-CL" altLang="es-CL" sz="1200" dirty="0">
                <a:latin typeface="Calibri" panose="020F0502020204030204" pitchFamily="34" charset="0"/>
                <a:ea typeface="TimesNewRomanPSMT"/>
                <a:cs typeface="TimesNewRomanPS-BoldMT"/>
              </a:rPr>
              <a:t> S = </a:t>
            </a:r>
            <a:r>
              <a:rPr lang="es-MX" altLang="es-CL" sz="1200" dirty="0">
                <a:latin typeface="Calibri" panose="020F0502020204030204" pitchFamily="34" charset="0"/>
                <a:ea typeface="TimesNewRomanPSMT"/>
                <a:cs typeface="TimesNewRomanPS-BoldMT"/>
              </a:rPr>
              <a:t>26° 33,1’ S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799285" y="6038954"/>
            <a:ext cx="630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Pll = </a:t>
            </a:r>
            <a:endParaRPr lang="es-CL" dirty="0"/>
          </a:p>
        </p:txBody>
      </p:sp>
      <p:sp>
        <p:nvSpPr>
          <p:cNvPr id="16" name="Abrir llave 15"/>
          <p:cNvSpPr/>
          <p:nvPr/>
        </p:nvSpPr>
        <p:spPr>
          <a:xfrm>
            <a:off x="1406276" y="5913276"/>
            <a:ext cx="360040" cy="620688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CuadroTexto 16"/>
          <p:cNvSpPr txBox="1"/>
          <p:nvPr/>
        </p:nvSpPr>
        <p:spPr>
          <a:xfrm>
            <a:off x="1587397" y="5949280"/>
            <a:ext cx="168828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s-MX" sz="1600" dirty="0" smtClean="0"/>
              <a:t>Lll  = </a:t>
            </a:r>
            <a:r>
              <a:rPr lang="es-MX" altLang="es-CL" sz="1600" dirty="0">
                <a:latin typeface="Calibri" panose="020F0502020204030204" pitchFamily="34" charset="0"/>
                <a:ea typeface="TimesNewRomanPSMT"/>
                <a:cs typeface="TimesNewRomanPS-BoldMT"/>
              </a:rPr>
              <a:t>26° 33,1’ </a:t>
            </a:r>
            <a:r>
              <a:rPr lang="es-MX" altLang="es-CL" sz="16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S</a:t>
            </a:r>
          </a:p>
          <a:p>
            <a:r>
              <a:rPr lang="es-MX" altLang="es-CL" sz="16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Gll = </a:t>
            </a:r>
            <a:r>
              <a:rPr lang="es-MX" altLang="es-CL" sz="1600" dirty="0">
                <a:latin typeface="Calibri" panose="020F0502020204030204" pitchFamily="34" charset="0"/>
                <a:ea typeface="TimesNewRomanPSMT"/>
                <a:cs typeface="TimesNewRomanPS-BoldMT"/>
              </a:rPr>
              <a:t>081° 44,6’ W</a:t>
            </a:r>
            <a:endParaRPr lang="es-CL" altLang="es-CL" sz="1600" dirty="0">
              <a:latin typeface="Calibri" panose="020F0502020204030204" pitchFamily="34" charset="0"/>
              <a:ea typeface="TimesNewRomanPSMT"/>
              <a:cs typeface="TimesNewRomanPS-BoldMT"/>
            </a:endParaRPr>
          </a:p>
          <a:p>
            <a:pPr lvl="0"/>
            <a:endParaRPr lang="es-MX" altLang="es-CL" sz="1600" dirty="0">
              <a:latin typeface="Calibri" panose="020F0502020204030204" pitchFamily="34" charset="0"/>
              <a:ea typeface="TimesNewRomanPSMT"/>
              <a:cs typeface="TimesNewRomanPS-BoldMT"/>
            </a:endParaRPr>
          </a:p>
          <a:p>
            <a:endParaRPr lang="es-CL" sz="1600" dirty="0"/>
          </a:p>
        </p:txBody>
      </p:sp>
      <p:sp>
        <p:nvSpPr>
          <p:cNvPr id="19" name="Rectángulo 18"/>
          <p:cNvSpPr/>
          <p:nvPr/>
        </p:nvSpPr>
        <p:spPr>
          <a:xfrm>
            <a:off x="683568" y="5733256"/>
            <a:ext cx="2627901" cy="9807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0" name="Forma libre 29"/>
          <p:cNvSpPr/>
          <p:nvPr/>
        </p:nvSpPr>
        <p:spPr>
          <a:xfrm>
            <a:off x="1715816" y="3544349"/>
            <a:ext cx="96206" cy="67112"/>
          </a:xfrm>
          <a:custGeom>
            <a:avLst/>
            <a:gdLst>
              <a:gd name="connsiteX0" fmla="*/ 96206 w 96206"/>
              <a:gd name="connsiteY0" fmla="*/ 67112 h 67112"/>
              <a:gd name="connsiteX1" fmla="*/ 8122 w 96206"/>
              <a:gd name="connsiteY1" fmla="*/ 25167 h 67112"/>
              <a:gd name="connsiteX2" fmla="*/ 3927 w 96206"/>
              <a:gd name="connsiteY2" fmla="*/ 0 h 67112"/>
              <a:gd name="connsiteX3" fmla="*/ 3927 w 96206"/>
              <a:gd name="connsiteY3" fmla="*/ 0 h 67112"/>
              <a:gd name="connsiteX4" fmla="*/ 3927 w 96206"/>
              <a:gd name="connsiteY4" fmla="*/ 0 h 67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6206" h="67112">
                <a:moveTo>
                  <a:pt x="96206" y="67112"/>
                </a:moveTo>
                <a:cubicBezTo>
                  <a:pt x="59854" y="51732"/>
                  <a:pt x="23502" y="36352"/>
                  <a:pt x="8122" y="25167"/>
                </a:cubicBezTo>
                <a:cubicBezTo>
                  <a:pt x="-7258" y="13982"/>
                  <a:pt x="3927" y="0"/>
                  <a:pt x="3927" y="0"/>
                </a:cubicBezTo>
                <a:lnTo>
                  <a:pt x="3927" y="0"/>
                </a:lnTo>
                <a:lnTo>
                  <a:pt x="3927" y="0"/>
                </a:lnTo>
              </a:path>
            </a:pathLst>
          </a:custGeom>
          <a:noFill/>
          <a:ln>
            <a:solidFill>
              <a:srgbClr val="1F64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56558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Rectángulo"/>
          <p:cNvSpPr/>
          <p:nvPr/>
        </p:nvSpPr>
        <p:spPr>
          <a:xfrm>
            <a:off x="1547663" y="119306"/>
            <a:ext cx="6120681" cy="593383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CL" b="1" dirty="0" smtClean="0">
                <a:solidFill>
                  <a:srgbClr val="FFFF00"/>
                </a:solidFill>
              </a:rPr>
              <a:t>EJERCICIOS NAVEGACIÓN DE ESTIMA</a:t>
            </a:r>
          </a:p>
          <a:p>
            <a:pPr lvl="0" algn="ctr"/>
            <a:r>
              <a:rPr lang="es-MX" b="1" dirty="0" smtClean="0">
                <a:solidFill>
                  <a:srgbClr val="FFFF00"/>
                </a:solidFill>
              </a:rPr>
              <a:t>CASO N° 2: “Calcular Rumbo y Distancia”</a:t>
            </a:r>
            <a:endParaRPr lang="es-CL" b="1" dirty="0">
              <a:solidFill>
                <a:srgbClr val="FFFF00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60040" y="911622"/>
            <a:ext cx="8388424" cy="1077218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indent="0" algn="just"/>
            <a:r>
              <a:rPr kumimoji="0" lang="es-CL" altLang="es-C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Son las 10:30 Hrs. del 25 de marzo</a:t>
            </a:r>
            <a:r>
              <a:rPr kumimoji="0" lang="es-CL" altLang="es-CL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 y ust</a:t>
            </a:r>
            <a:r>
              <a:rPr kumimoji="0" lang="es-CL" altLang="es-C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ed se</a:t>
            </a:r>
            <a:r>
              <a:rPr kumimoji="0" lang="es-CL" altLang="es-CL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 encuentra patrullando en L = 35° 40,0’ S y G= 078° 25,0’ W. Tiene que dirigirse a socorrer a un pesquero que solicitó ayuda en L </a:t>
            </a:r>
            <a:r>
              <a:rPr lang="es-CL" altLang="es-CL" sz="1600" dirty="0">
                <a:latin typeface="Calibri" panose="020F0502020204030204" pitchFamily="34" charset="0"/>
                <a:ea typeface="TimesNewRomanPSMT"/>
                <a:cs typeface="TimesNewRomanPSMT"/>
              </a:rPr>
              <a:t>= </a:t>
            </a:r>
            <a:r>
              <a:rPr lang="es-CL" altLang="es-CL" sz="1600" dirty="0" smtClean="0">
                <a:latin typeface="Calibri" panose="020F0502020204030204" pitchFamily="34" charset="0"/>
                <a:ea typeface="TimesNewRomanPSMT"/>
                <a:cs typeface="TimesNewRomanPSMT"/>
              </a:rPr>
              <a:t>47° 45,0</a:t>
            </a:r>
            <a:r>
              <a:rPr lang="es-CL" altLang="es-CL" sz="1600" dirty="0">
                <a:latin typeface="Calibri" panose="020F0502020204030204" pitchFamily="34" charset="0"/>
                <a:ea typeface="TimesNewRomanPSMT"/>
                <a:cs typeface="TimesNewRomanPSMT"/>
              </a:rPr>
              <a:t>’ S y G= </a:t>
            </a:r>
            <a:r>
              <a:rPr lang="es-CL" altLang="es-CL" sz="1600" dirty="0" smtClean="0">
                <a:latin typeface="Calibri" panose="020F0502020204030204" pitchFamily="34" charset="0"/>
                <a:ea typeface="TimesNewRomanPSMT"/>
                <a:cs typeface="TimesNewRomanPSMT"/>
              </a:rPr>
              <a:t>087° </a:t>
            </a:r>
            <a:r>
              <a:rPr lang="es-CL" altLang="es-CL" sz="1600" dirty="0">
                <a:latin typeface="Calibri" panose="020F0502020204030204" pitchFamily="34" charset="0"/>
                <a:ea typeface="TimesNewRomanPSMT"/>
                <a:cs typeface="TimesNewRomanPSMT"/>
              </a:rPr>
              <a:t>25,0’ </a:t>
            </a:r>
            <a:r>
              <a:rPr lang="es-CL" altLang="es-CL" sz="1600" dirty="0" smtClean="0">
                <a:latin typeface="Calibri" panose="020F0502020204030204" pitchFamily="34" charset="0"/>
                <a:ea typeface="TimesNewRomanPSMT"/>
                <a:cs typeface="TimesNewRomanPSMT"/>
              </a:rPr>
              <a:t>W. Su </a:t>
            </a:r>
            <a:r>
              <a:rPr lang="es-CL" altLang="es-CL" sz="1600" dirty="0" err="1" smtClean="0">
                <a:latin typeface="Calibri" panose="020F0502020204030204" pitchFamily="34" charset="0"/>
                <a:ea typeface="TimesNewRomanPSMT"/>
                <a:cs typeface="TimesNewRomanPSMT"/>
              </a:rPr>
              <a:t>Speed</a:t>
            </a:r>
            <a:r>
              <a:rPr lang="es-CL" altLang="es-CL" sz="1600" dirty="0" smtClean="0">
                <a:latin typeface="Calibri" panose="020F0502020204030204" pitchFamily="34" charset="0"/>
                <a:ea typeface="TimesNewRomanPSMT"/>
                <a:cs typeface="TimesNewRomanPSMT"/>
              </a:rPr>
              <a:t> Of </a:t>
            </a:r>
            <a:r>
              <a:rPr lang="es-CL" altLang="es-CL" sz="1600" dirty="0" err="1" smtClean="0">
                <a:latin typeface="Calibri" panose="020F0502020204030204" pitchFamily="34" charset="0"/>
                <a:ea typeface="TimesNewRomanPSMT"/>
                <a:cs typeface="TimesNewRomanPSMT"/>
              </a:rPr>
              <a:t>Advance</a:t>
            </a:r>
            <a:r>
              <a:rPr lang="es-CL" altLang="es-CL" sz="1600" dirty="0" smtClean="0">
                <a:latin typeface="Calibri" panose="020F0502020204030204" pitchFamily="34" charset="0"/>
                <a:ea typeface="TimesNewRomanPSMT"/>
                <a:cs typeface="TimesNewRomanPSMT"/>
              </a:rPr>
              <a:t> (SOA) es de 15 nudos. Se le pide</a:t>
            </a:r>
            <a:r>
              <a:rPr lang="es-CL" altLang="es-CL" sz="1600" dirty="0">
                <a:latin typeface="Calibri" panose="020F0502020204030204" pitchFamily="34" charset="0"/>
                <a:ea typeface="TimesNewRomanPSMT"/>
                <a:cs typeface="TimesNewRomanPSMT"/>
              </a:rPr>
              <a:t> Calcular Rumbo a adoptar y ETA al </a:t>
            </a:r>
            <a:r>
              <a:rPr lang="es-CL" altLang="es-CL" sz="1600" dirty="0" smtClean="0">
                <a:latin typeface="Calibri" panose="020F0502020204030204" pitchFamily="34" charset="0"/>
                <a:ea typeface="TimesNewRomanPSMT"/>
                <a:cs typeface="TimesNewRomanPSMT"/>
              </a:rPr>
              <a:t>pesquero.</a:t>
            </a:r>
            <a:endParaRPr kumimoji="0" lang="es-CL" altLang="es-CL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953180" y="2247255"/>
            <a:ext cx="4779640" cy="461665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57188" marR="0" lvl="0" indent="-3571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/>
              <a:tabLst/>
            </a:pP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Cálculo de la Dif. de Latitud (l)</a:t>
            </a:r>
            <a:r>
              <a:rPr kumimoji="0" lang="es-CL" altLang="es-CL" sz="1200" b="1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:</a:t>
            </a:r>
          </a:p>
          <a:p>
            <a:pPr marL="642938" lvl="0" indent="-285750" algn="just">
              <a:buFont typeface="Wingdings" panose="05000000000000000000" pitchFamily="2" charset="2"/>
              <a:buChar char="§"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l = Lll – Ls </a:t>
            </a:r>
            <a:r>
              <a:rPr kumimoji="0" lang="es-CL" altLang="es-CL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= </a:t>
            </a:r>
            <a:r>
              <a:rPr lang="es-CL" altLang="es-CL" sz="1200" dirty="0">
                <a:latin typeface="Calibri" panose="020F0502020204030204" pitchFamily="34" charset="0"/>
                <a:ea typeface="TimesNewRomanPSMT"/>
                <a:cs typeface="TimesNewRomanPSMT"/>
              </a:rPr>
              <a:t>47° 45,0’ S </a:t>
            </a:r>
            <a:r>
              <a:rPr lang="es-MX" altLang="es-CL" sz="1200" dirty="0">
                <a:latin typeface="Calibri" panose="020F0502020204030204" pitchFamily="34" charset="0"/>
                <a:ea typeface="TimesNewRomanPSMT"/>
                <a:cs typeface="TimesNewRomanPS-BoldMT"/>
              </a:rPr>
              <a:t>– </a:t>
            </a:r>
            <a:r>
              <a:rPr lang="es-CL" altLang="es-CL" sz="1200" dirty="0" smtClean="0">
                <a:latin typeface="Calibri" panose="020F0502020204030204" pitchFamily="34" charset="0"/>
                <a:ea typeface="TimesNewRomanPSMT"/>
                <a:cs typeface="TimesNewRomanPSMT"/>
              </a:rPr>
              <a:t>35</a:t>
            </a:r>
            <a:r>
              <a:rPr lang="es-CL" altLang="es-CL" sz="1200" dirty="0">
                <a:latin typeface="Calibri" panose="020F0502020204030204" pitchFamily="34" charset="0"/>
                <a:ea typeface="TimesNewRomanPSMT"/>
                <a:cs typeface="TimesNewRomanPSMT"/>
              </a:rPr>
              <a:t>° 40,0’ S </a:t>
            </a:r>
            <a:r>
              <a:rPr lang="es-CL" altLang="es-CL" sz="1200" dirty="0" smtClean="0">
                <a:latin typeface="Calibri" panose="020F0502020204030204" pitchFamily="34" charset="0"/>
                <a:ea typeface="TimesNewRomanPSMT"/>
                <a:cs typeface="TimesNewRomanPSMT"/>
              </a:rPr>
              <a:t>= 12° 05’ S = 725’ S</a:t>
            </a:r>
            <a:endParaRPr kumimoji="0" lang="es-CL" altLang="es-CL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953180" y="2854677"/>
            <a:ext cx="4779640" cy="646331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57188" marR="0" lvl="0" indent="-3571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 startAt="2"/>
              <a:tabLst/>
            </a:pP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Cálculo de la Latitud Media (LM)</a:t>
            </a:r>
            <a:r>
              <a:rPr kumimoji="0" lang="es-CL" altLang="es-CL" sz="1200" b="1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:</a:t>
            </a:r>
          </a:p>
          <a:p>
            <a:pPr marL="625475" indent="-268288" algn="just">
              <a:buFont typeface="Wingdings" panose="05000000000000000000" pitchFamily="2" charset="2"/>
              <a:buChar char="§"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LM = (Ls + Lll)/2 = (</a:t>
            </a:r>
            <a:r>
              <a:rPr lang="es-CL" altLang="es-CL" sz="1200" dirty="0">
                <a:latin typeface="Calibri" panose="020F0502020204030204" pitchFamily="34" charset="0"/>
                <a:ea typeface="TimesNewRomanPSMT"/>
                <a:cs typeface="TimesNewRomanPSMT"/>
              </a:rPr>
              <a:t>47° 45,0’ S </a:t>
            </a:r>
            <a:r>
              <a:rPr lang="es-CL" altLang="es-CL" sz="1200" dirty="0" smtClean="0">
                <a:latin typeface="Calibri" panose="020F0502020204030204" pitchFamily="34" charset="0"/>
                <a:ea typeface="TimesNewRomanPSMT"/>
                <a:cs typeface="TimesNewRomanPSMT"/>
              </a:rPr>
              <a:t>+ </a:t>
            </a:r>
            <a:r>
              <a:rPr lang="es-CL" altLang="es-CL" sz="1200" dirty="0">
                <a:latin typeface="Calibri" panose="020F0502020204030204" pitchFamily="34" charset="0"/>
                <a:ea typeface="TimesNewRomanPSMT"/>
                <a:cs typeface="TimesNewRomanPSMT"/>
              </a:rPr>
              <a:t>35° 40,0’ S </a:t>
            </a: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)/2</a:t>
            </a:r>
          </a:p>
          <a:p>
            <a:pPr marL="625475" indent="-268288" algn="just">
              <a:buFont typeface="Wingdings" panose="05000000000000000000" pitchFamily="2" charset="2"/>
              <a:buChar char="§"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LM = 41° 42,5’ S</a:t>
            </a:r>
            <a:endParaRPr kumimoji="0" lang="es-CL" altLang="es-CL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3968824" y="4191471"/>
            <a:ext cx="4779640" cy="461665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 startAt="4"/>
              <a:tabLst/>
            </a:pP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Cálculo del Apartamiento (Ap)</a:t>
            </a:r>
            <a:r>
              <a:rPr kumimoji="0" lang="es-CL" altLang="es-CL" sz="1200" b="1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:</a:t>
            </a:r>
          </a:p>
          <a:p>
            <a:pPr marL="642938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Ap = g x Cos LM</a:t>
            </a:r>
            <a:r>
              <a:rPr kumimoji="0" lang="es-CL" altLang="es-CL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 = 540’ x Cos (41° 42,5’) = 403,1’ W</a:t>
            </a: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3968824" y="3615407"/>
            <a:ext cx="4779640" cy="461665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 startAt="3"/>
              <a:tabLst/>
            </a:pP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Cálculo de la Dif. de Longitud (g)</a:t>
            </a:r>
            <a:r>
              <a:rPr kumimoji="0" lang="es-CL" altLang="es-CL" sz="1200" b="1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:</a:t>
            </a:r>
          </a:p>
          <a:p>
            <a:pPr marL="642938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g = Gll – Gs </a:t>
            </a:r>
            <a:r>
              <a:rPr kumimoji="0" lang="es-CL" altLang="es-CL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= 087° 25,0’ W – 078° 25’ W</a:t>
            </a:r>
            <a:r>
              <a:rPr kumimoji="0" lang="es-CL" altLang="es-CL" sz="12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 = 9° W = 540’ W</a:t>
            </a:r>
            <a:endParaRPr kumimoji="0" lang="es-CL" altLang="es-CL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3968824" y="4760858"/>
            <a:ext cx="4779640" cy="52322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 startAt="5"/>
              <a:tabLst/>
            </a:pP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Cálculo de la Distancia navegada</a:t>
            </a:r>
            <a:r>
              <a:rPr kumimoji="0" lang="es-CL" altLang="es-CL" sz="1200" b="1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:</a:t>
            </a:r>
          </a:p>
          <a:p>
            <a:pPr marL="625475" lvl="0" indent="-266700" algn="just">
              <a:buFont typeface="Wingdings" panose="05000000000000000000" pitchFamily="2" charset="2"/>
              <a:buChar char="§"/>
            </a:pP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Dist</a:t>
            </a:r>
            <a:r>
              <a:rPr lang="es-ES" sz="1200" baseline="300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2</a:t>
            </a: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= l</a:t>
            </a:r>
            <a:r>
              <a:rPr lang="es-ES" sz="1200" baseline="300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2</a:t>
            </a: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+ Ap</a:t>
            </a:r>
            <a:r>
              <a:rPr lang="es-ES" sz="1200" baseline="300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2 </a:t>
            </a: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= </a:t>
            </a:r>
            <a:r>
              <a:rPr lang="es-ES" sz="1500" b="1" dirty="0" smtClean="0">
                <a:latin typeface="Bell MT" panose="02020503060305020303" pitchFamily="18" charset="0"/>
                <a:ea typeface="Times New Roman" panose="02020603050405020304" pitchFamily="18" charset="0"/>
              </a:rPr>
              <a:t>√</a:t>
            </a:r>
            <a:r>
              <a:rPr lang="es-ES" sz="1600" b="1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(725’)</a:t>
            </a:r>
            <a:r>
              <a:rPr lang="es-ES" sz="1200" baseline="300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2</a:t>
            </a: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+ (403,1’)</a:t>
            </a:r>
            <a:r>
              <a:rPr lang="es-ES" sz="1200" baseline="300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2</a:t>
            </a: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= 829,5 Mn</a:t>
            </a:r>
            <a:endParaRPr lang="es-MX" altLang="es-CL" sz="1200" b="1" u="none" baseline="0" dirty="0"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2132856"/>
            <a:ext cx="3314077" cy="3096344"/>
          </a:xfrm>
          <a:prstGeom prst="rect">
            <a:avLst/>
          </a:prstGeom>
          <a:ln w="28575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cxnSp>
        <p:nvCxnSpPr>
          <p:cNvPr id="20" name="Conector recto 19"/>
          <p:cNvCxnSpPr/>
          <p:nvPr/>
        </p:nvCxnSpPr>
        <p:spPr>
          <a:xfrm>
            <a:off x="5796136" y="5013176"/>
            <a:ext cx="1224136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"/>
          <p:cNvSpPr>
            <a:spLocks noChangeArrowheads="1"/>
          </p:cNvSpPr>
          <p:nvPr/>
        </p:nvSpPr>
        <p:spPr bwMode="auto">
          <a:xfrm>
            <a:off x="3968824" y="5415607"/>
            <a:ext cx="477964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 startAt="6"/>
              <a:tabLst/>
            </a:pP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Cálculo del Rumbo (Método 1)</a:t>
            </a:r>
            <a:r>
              <a:rPr kumimoji="0" lang="es-CL" altLang="es-CL" sz="1200" b="1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:</a:t>
            </a:r>
          </a:p>
          <a:p>
            <a:pPr marL="625475" lvl="0" indent="-266700" algn="just">
              <a:buFont typeface="Wingdings" panose="05000000000000000000" pitchFamily="2" charset="2"/>
              <a:buChar char="§"/>
            </a:pP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Rbo = </a:t>
            </a:r>
            <a:r>
              <a:rPr lang="es-ES" sz="1200" dirty="0">
                <a:latin typeface="Calibri" panose="020F0502020204030204" pitchFamily="34" charset="0"/>
                <a:ea typeface="Times New Roman" panose="02020603050405020304" pitchFamily="18" charset="0"/>
              </a:rPr>
              <a:t>2 x arcTg [Ap/(l + </a:t>
            </a: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Dist)] = </a:t>
            </a:r>
            <a:r>
              <a:rPr lang="es-ES" sz="1200" dirty="0">
                <a:latin typeface="Calibri" panose="020F0502020204030204" pitchFamily="34" charset="0"/>
                <a:ea typeface="Times New Roman" panose="02020603050405020304" pitchFamily="18" charset="0"/>
              </a:rPr>
              <a:t>2 x </a:t>
            </a: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arcTg (403,1/1554,5) = 209°  </a:t>
            </a:r>
            <a:endParaRPr lang="es-MX" altLang="es-CL" sz="1200" b="1" u="none" baseline="0" dirty="0"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5" name="Rectangle 2"/>
              <p:cNvSpPr>
                <a:spLocks noChangeArrowheads="1"/>
              </p:cNvSpPr>
              <p:nvPr/>
            </p:nvSpPr>
            <p:spPr bwMode="auto">
              <a:xfrm>
                <a:off x="3970490" y="6008801"/>
                <a:ext cx="4795284" cy="646331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>
                <a:lvl1pPr indent="26987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342900" marR="0" lvl="0" indent="-342900" algn="just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+mj-lt"/>
                  <a:buAutoNum type="alphaLcParenR" startAt="7"/>
                  <a:tabLst/>
                </a:pPr>
                <a:r>
                  <a:rPr kumimoji="0" lang="es-CL" altLang="es-CL" sz="1200" b="1" i="0" u="sng" strike="noStrike" cap="none" normalizeH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NewRomanPSMT"/>
                    <a:cs typeface="TimesNewRomanPSMT"/>
                  </a:rPr>
                  <a:t>Cálculo </a:t>
                </a:r>
                <a:r>
                  <a:rPr kumimoji="0" lang="es-CL" altLang="es-CL" sz="1200" b="1" i="0" u="sng" strike="noStrike" cap="none" normalizeH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NewRomanPSMT"/>
                    <a:cs typeface="TimesNewRomanPSMT"/>
                  </a:rPr>
                  <a:t>del Rumbo (Método 2)</a:t>
                </a:r>
                <a:r>
                  <a:rPr kumimoji="0" lang="es-CL" altLang="es-CL" sz="1200" b="1" i="0" strike="noStrike" cap="none" normalizeH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NewRomanPSMT"/>
                    <a:cs typeface="TimesNewRomanPSMT"/>
                  </a:rPr>
                  <a:t>:</a:t>
                </a:r>
                <a:endParaRPr kumimoji="0" lang="es-CL" altLang="es-CL" sz="1200" b="1" i="0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TimesNewRomanPSMT"/>
                  <a:cs typeface="TimesNewRomanPSMT"/>
                </a:endParaRPr>
              </a:p>
              <a:p>
                <a:pPr marL="625475" lvl="0" indent="-266700" algn="just">
                  <a:buFont typeface="Wingdings" panose="05000000000000000000" pitchFamily="2" charset="2"/>
                  <a:buChar char="§"/>
                </a:pPr>
                <a:r>
                  <a:rPr lang="es-ES" sz="1200" dirty="0" err="1" smtClean="0">
                    <a:latin typeface="Calibri" panose="020F0502020204030204" pitchFamily="34" charset="0"/>
                    <a:ea typeface="Times New Roman" panose="02020603050405020304" pitchFamily="18" charset="0"/>
                  </a:rPr>
                  <a:t>Tg</a:t>
                </a:r>
                <a:r>
                  <a:rPr lang="es-ES" sz="1200" dirty="0" smtClean="0">
                    <a:latin typeface="Calibri" panose="020F0502020204030204" pitchFamily="34" charset="0"/>
                    <a:ea typeface="Times New Roman" panose="02020603050405020304" pitchFamily="18" charset="0"/>
                  </a:rPr>
                  <a:t/>
                </a:r>
                <a14:m>
                  <m:oMath xmlns:m="http://schemas.openxmlformats.org/officeDocument/2006/math">
                    <m:r>
                      <a:rPr lang="es-MX" alt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NewRomanPS-BoldMT"/>
                      </a:rPr>
                      <m:t>∝</m:t>
                    </m:r>
                  </m:oMath>
                </a14:m>
                <a:r>
                  <a:rPr lang="el-GR" sz="1200" dirty="0">
                    <a:latin typeface="Calibri" panose="020F0502020204030204" pitchFamily="34" charset="0"/>
                    <a:ea typeface="Times New Roman" panose="02020603050405020304" pitchFamily="18" charset="0"/>
                  </a:rPr>
                  <a:t> = </a:t>
                </a:r>
                <a:r>
                  <a:rPr lang="es-ES" sz="1200" dirty="0">
                    <a:latin typeface="Calibri" panose="020F0502020204030204" pitchFamily="34" charset="0"/>
                    <a:ea typeface="Times New Roman" panose="02020603050405020304" pitchFamily="18" charset="0"/>
                  </a:rPr>
                  <a:t>Ap/l = </a:t>
                </a:r>
                <a:r>
                  <a:rPr lang="es-ES" sz="1200" dirty="0" smtClean="0">
                    <a:latin typeface="Calibri" panose="020F0502020204030204" pitchFamily="34" charset="0"/>
                    <a:ea typeface="Times New Roman" panose="02020603050405020304" pitchFamily="18" charset="0"/>
                  </a:rPr>
                  <a:t>403,1’/725’ Por lo tanto </a:t>
                </a:r>
                <a14:m>
                  <m:oMath xmlns:m="http://schemas.openxmlformats.org/officeDocument/2006/math">
                    <m:r>
                      <a:rPr lang="es-MX" alt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NewRomanPS-BoldMT"/>
                      </a:rPr>
                      <m:t>∝ </m:t>
                    </m:r>
                  </m:oMath>
                </a14:m>
                <a:r>
                  <a:rPr lang="es-ES" sz="1200" dirty="0" smtClean="0">
                    <a:latin typeface="Calibri" panose="020F0502020204030204" pitchFamily="34" charset="0"/>
                    <a:ea typeface="Times New Roman" panose="02020603050405020304" pitchFamily="18" charset="0"/>
                  </a:rPr>
                  <a:t>= 29°</a:t>
                </a:r>
                <a:endParaRPr lang="es-ES" sz="1200" dirty="0">
                  <a:latin typeface="Calibri" panose="020F0502020204030204" pitchFamily="34" charset="0"/>
                  <a:ea typeface="Times New Roman" panose="02020603050405020304" pitchFamily="18" charset="0"/>
                </a:endParaRPr>
              </a:p>
              <a:p>
                <a:pPr marL="625475" lvl="0" indent="-266700" algn="just">
                  <a:buFont typeface="Wingdings" panose="05000000000000000000" pitchFamily="2" charset="2"/>
                  <a:buChar char="§"/>
                </a:pPr>
                <a:r>
                  <a:rPr lang="es-ES" sz="1200" dirty="0" smtClean="0">
                    <a:latin typeface="Calibri" panose="020F0502020204030204" pitchFamily="34" charset="0"/>
                    <a:ea typeface="Times New Roman" panose="02020603050405020304" pitchFamily="18" charset="0"/>
                  </a:rPr>
                  <a:t>Rbo  </a:t>
                </a:r>
                <a:r>
                  <a:rPr lang="es-ES" sz="1200" dirty="0">
                    <a:latin typeface="Calibri" panose="020F0502020204030204" pitchFamily="34" charset="0"/>
                    <a:ea typeface="Times New Roman" panose="02020603050405020304" pitchFamily="18" charset="0"/>
                  </a:rPr>
                  <a:t>= 180° + </a:t>
                </a:r>
                <a14:m>
                  <m:oMath xmlns:m="http://schemas.openxmlformats.org/officeDocument/2006/math">
                    <m:r>
                      <a:rPr lang="es-MX" alt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NewRomanPS-BoldMT"/>
                      </a:rPr>
                      <m:t>∝</m:t>
                    </m:r>
                  </m:oMath>
                </a14:m>
                <a:r>
                  <a:rPr lang="el-GR" sz="1200" dirty="0">
                    <a:latin typeface="Calibri" panose="020F0502020204030204" pitchFamily="34" charset="0"/>
                    <a:ea typeface="Times New Roman" panose="02020603050405020304" pitchFamily="18" charset="0"/>
                  </a:rPr>
                  <a:t> = 180° + </a:t>
                </a:r>
                <a:r>
                  <a:rPr lang="es-MX" sz="1200" dirty="0" smtClean="0">
                    <a:latin typeface="Calibri" panose="020F0502020204030204" pitchFamily="34" charset="0"/>
                    <a:ea typeface="Times New Roman" panose="02020603050405020304" pitchFamily="18" charset="0"/>
                  </a:rPr>
                  <a:t>29</a:t>
                </a:r>
                <a:r>
                  <a:rPr lang="el-GR" sz="1200" dirty="0" smtClean="0">
                    <a:latin typeface="Calibri" panose="020F0502020204030204" pitchFamily="34" charset="0"/>
                    <a:ea typeface="Times New Roman" panose="02020603050405020304" pitchFamily="18" charset="0"/>
                  </a:rPr>
                  <a:t>° </a:t>
                </a:r>
                <a:r>
                  <a:rPr lang="el-GR" sz="1200" dirty="0">
                    <a:latin typeface="Calibri" panose="020F0502020204030204" pitchFamily="34" charset="0"/>
                    <a:ea typeface="Times New Roman" panose="02020603050405020304" pitchFamily="18" charset="0"/>
                  </a:rPr>
                  <a:t>= </a:t>
                </a:r>
                <a:r>
                  <a:rPr lang="es-MX" sz="1200" dirty="0" smtClean="0">
                    <a:latin typeface="Calibri" panose="020F0502020204030204" pitchFamily="34" charset="0"/>
                    <a:ea typeface="Times New Roman" panose="02020603050405020304" pitchFamily="18" charset="0"/>
                  </a:rPr>
                  <a:t>209</a:t>
                </a:r>
                <a:r>
                  <a:rPr lang="el-GR" sz="1200" dirty="0" smtClean="0">
                    <a:latin typeface="Calibri" panose="020F0502020204030204" pitchFamily="34" charset="0"/>
                    <a:ea typeface="Times New Roman" panose="02020603050405020304" pitchFamily="18" charset="0"/>
                  </a:rPr>
                  <a:t>°</a:t>
                </a:r>
                <a:endParaRPr lang="el-GR" sz="1200" dirty="0">
                  <a:latin typeface="Calibri" panose="020F0502020204030204" pitchFamily="34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5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970490" y="6008801"/>
                <a:ext cx="4795284" cy="646331"/>
              </a:xfrm>
              <a:prstGeom prst="rect">
                <a:avLst/>
              </a:prstGeom>
              <a:blipFill>
                <a:blip r:embed="rId3"/>
                <a:stretch>
                  <a:fillRect b="-5455"/>
                </a:stretch>
              </a:blipFill>
              <a:ln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"/>
          <p:cNvSpPr>
            <a:spLocks noChangeArrowheads="1"/>
          </p:cNvSpPr>
          <p:nvPr/>
        </p:nvSpPr>
        <p:spPr bwMode="auto">
          <a:xfrm>
            <a:off x="295348" y="5445224"/>
            <a:ext cx="3600400" cy="10156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57188" marR="0" lvl="0" indent="-3571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 startAt="8"/>
              <a:tabLst/>
            </a:pP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Cálculo del ETA</a:t>
            </a:r>
            <a:r>
              <a:rPr kumimoji="0" lang="es-CL" altLang="es-CL" sz="1200" b="1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:</a:t>
            </a:r>
          </a:p>
          <a:p>
            <a:pPr marL="642938" lvl="0" indent="-285750" algn="just">
              <a:buFont typeface="Wingdings" panose="05000000000000000000" pitchFamily="2" charset="2"/>
              <a:buChar char="§"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Tpo = (Dist/SOA) = (829,5’/15) = 55,3 horas</a:t>
            </a:r>
          </a:p>
          <a:p>
            <a:pPr marL="642938" lvl="0" indent="-285750" algn="just">
              <a:buFont typeface="Wingdings" panose="05000000000000000000" pitchFamily="2" charset="2"/>
              <a:buChar char="§"/>
            </a:pPr>
            <a:r>
              <a:rPr kumimoji="0" lang="es-MX" altLang="es-CL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Tpo = 2 D 7 H 18 M</a:t>
            </a:r>
          </a:p>
          <a:p>
            <a:pPr marL="642938" indent="-285750" algn="just">
              <a:buFont typeface="Wingdings" panose="05000000000000000000" pitchFamily="2" charset="2"/>
              <a:buChar char="§"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ETA = 25 marzo 10 H 30 M +  </a:t>
            </a:r>
            <a:r>
              <a:rPr lang="es-MX" altLang="es-CL" sz="1200" dirty="0">
                <a:latin typeface="Calibri" panose="020F0502020204030204" pitchFamily="34" charset="0"/>
                <a:ea typeface="TimesNewRomanPSMT"/>
                <a:cs typeface="TimesNewRomanPS-BoldMT"/>
              </a:rPr>
              <a:t>2 D 7 H 18 M</a:t>
            </a:r>
          </a:p>
          <a:p>
            <a:pPr marL="642938" lvl="0" indent="-285750" algn="just">
              <a:buFont typeface="Wingdings" panose="05000000000000000000" pitchFamily="2" charset="2"/>
              <a:buChar char="§"/>
            </a:pPr>
            <a:r>
              <a:rPr kumimoji="0" lang="es-MX" altLang="es-CL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ETA = 27 marzo</a:t>
            </a:r>
            <a:r>
              <a:rPr kumimoji="0" lang="es-MX" altLang="es-CL" sz="12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 17 H 48 M</a:t>
            </a:r>
            <a:endParaRPr kumimoji="0" lang="es-CL" altLang="es-CL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319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currencia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1711</TotalTime>
  <Words>1426</Words>
  <Application>Microsoft Office PowerPoint</Application>
  <PresentationFormat>Presentación en pantalla (4:3)</PresentationFormat>
  <Paragraphs>145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Concurrencia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CA VÍCTOR ZANELLI</dc:creator>
  <cp:lastModifiedBy>8666374-0</cp:lastModifiedBy>
  <cp:revision>151</cp:revision>
  <dcterms:created xsi:type="dcterms:W3CDTF">2018-02-27T13:11:18Z</dcterms:created>
  <dcterms:modified xsi:type="dcterms:W3CDTF">2021-04-12T16:07:34Z</dcterms:modified>
</cp:coreProperties>
</file>