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heme/themeOverride1.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5"/>
  </p:notesMasterIdLst>
  <p:sldIdLst>
    <p:sldId id="3422" r:id="rId2"/>
    <p:sldId id="3374" r:id="rId3"/>
    <p:sldId id="3369" r:id="rId4"/>
    <p:sldId id="3375" r:id="rId5"/>
    <p:sldId id="3377" r:id="rId6"/>
    <p:sldId id="3380" r:id="rId7"/>
    <p:sldId id="3384" r:id="rId8"/>
    <p:sldId id="3386" r:id="rId9"/>
    <p:sldId id="3376" r:id="rId10"/>
    <p:sldId id="3398" r:id="rId11"/>
    <p:sldId id="3399" r:id="rId12"/>
    <p:sldId id="3381" r:id="rId13"/>
    <p:sldId id="3400" r:id="rId14"/>
    <p:sldId id="3401" r:id="rId15"/>
    <p:sldId id="3402" r:id="rId16"/>
    <p:sldId id="3403" r:id="rId17"/>
    <p:sldId id="3383" r:id="rId18"/>
    <p:sldId id="3404" r:id="rId19"/>
    <p:sldId id="3405" r:id="rId20"/>
    <p:sldId id="3407" r:id="rId21"/>
    <p:sldId id="3408" r:id="rId22"/>
    <p:sldId id="3414" r:id="rId23"/>
    <p:sldId id="3415" r:id="rId24"/>
    <p:sldId id="3416" r:id="rId25"/>
    <p:sldId id="3417" r:id="rId26"/>
    <p:sldId id="3418" r:id="rId27"/>
    <p:sldId id="3419" r:id="rId28"/>
    <p:sldId id="3420" r:id="rId29"/>
    <p:sldId id="3385" r:id="rId30"/>
    <p:sldId id="3387" r:id="rId31"/>
    <p:sldId id="3388" r:id="rId32"/>
    <p:sldId id="3389" r:id="rId33"/>
    <p:sldId id="3390" r:id="rId34"/>
    <p:sldId id="3394" r:id="rId35"/>
    <p:sldId id="3391" r:id="rId36"/>
    <p:sldId id="3392" r:id="rId37"/>
    <p:sldId id="3393" r:id="rId38"/>
    <p:sldId id="3395" r:id="rId39"/>
    <p:sldId id="3396" r:id="rId40"/>
    <p:sldId id="3397" r:id="rId41"/>
    <p:sldId id="3362" r:id="rId42"/>
    <p:sldId id="3409" r:id="rId43"/>
    <p:sldId id="3423" r:id="rId44"/>
  </p:sldIdLst>
  <p:sldSz cx="12192000" cy="6858000"/>
  <p:notesSz cx="6858000" cy="9144000"/>
  <p:defaultTextStyle>
    <a:defPPr>
      <a:defRPr lang="es-ES"/>
    </a:defPPr>
    <a:lvl1pPr algn="l" defTabSz="457200"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defTabSz="457200"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defTabSz="457200"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defTabSz="457200"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defTabSz="457200"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521415D9-36F7-43E2-AB2F-B90AF26B5E84}">
      <p14:sectionLst xmlns:p14="http://schemas.microsoft.com/office/powerpoint/2010/main">
        <p14:section name="Sección predeterminada" id="{2E2B708E-69F9-4D7C-BA0E-1B3427BEEBA8}">
          <p14:sldIdLst>
            <p14:sldId id="3422"/>
            <p14:sldId id="3374"/>
            <p14:sldId id="3369"/>
            <p14:sldId id="3375"/>
            <p14:sldId id="3377"/>
            <p14:sldId id="3380"/>
            <p14:sldId id="3384"/>
            <p14:sldId id="3386"/>
            <p14:sldId id="3376"/>
            <p14:sldId id="3398"/>
            <p14:sldId id="3399"/>
            <p14:sldId id="3381"/>
            <p14:sldId id="3400"/>
            <p14:sldId id="3401"/>
            <p14:sldId id="3402"/>
            <p14:sldId id="3403"/>
            <p14:sldId id="3383"/>
            <p14:sldId id="3404"/>
            <p14:sldId id="3405"/>
            <p14:sldId id="3407"/>
          </p14:sldIdLst>
        </p14:section>
        <p14:section name="Sección sin título" id="{7B8FE86A-4A93-46A3-91D8-5887C2C4C1DD}">
          <p14:sldIdLst>
            <p14:sldId id="3408"/>
            <p14:sldId id="3414"/>
            <p14:sldId id="3415"/>
            <p14:sldId id="3416"/>
            <p14:sldId id="3417"/>
            <p14:sldId id="3418"/>
            <p14:sldId id="3419"/>
            <p14:sldId id="3420"/>
            <p14:sldId id="3385"/>
            <p14:sldId id="3387"/>
            <p14:sldId id="3388"/>
            <p14:sldId id="3389"/>
            <p14:sldId id="3390"/>
            <p14:sldId id="3394"/>
            <p14:sldId id="3391"/>
            <p14:sldId id="3392"/>
            <p14:sldId id="3393"/>
            <p14:sldId id="3395"/>
            <p14:sldId id="3396"/>
            <p14:sldId id="3397"/>
            <p14:sldId id="3362"/>
            <p14:sldId id="3409"/>
            <p14:sldId id="342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15968"/>
    <a:srgbClr val="7E1119"/>
    <a:srgbClr val="AFABAB"/>
    <a:srgbClr val="FFC000"/>
    <a:srgbClr val="FFC90E"/>
    <a:srgbClr val="002178"/>
    <a:srgbClr val="CC2E2E"/>
    <a:srgbClr val="002060"/>
    <a:srgbClr val="FFC100"/>
    <a:srgbClr val="4E8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301B821-A1FF-4177-AEE7-76D212191A09}" styleName="Estilo medio 1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5037" autoAdjust="0"/>
  </p:normalViewPr>
  <p:slideViewPr>
    <p:cSldViewPr snapToGrid="0" snapToObjects="1">
      <p:cViewPr varScale="1">
        <p:scale>
          <a:sx n="81" d="100"/>
          <a:sy n="81" d="100"/>
        </p:scale>
        <p:origin x="96" y="516"/>
      </p:cViewPr>
      <p:guideLst>
        <p:guide orient="horz" pos="2160"/>
        <p:guide pos="3840"/>
      </p:guideLst>
    </p:cSldViewPr>
  </p:slideViewPr>
  <p:outlineViewPr>
    <p:cViewPr>
      <p:scale>
        <a:sx n="33" d="100"/>
        <a:sy n="33" d="100"/>
      </p:scale>
      <p:origin x="0" y="0"/>
    </p:cViewPr>
  </p:outlineViewPr>
  <p:notesTextViewPr>
    <p:cViewPr>
      <p:scale>
        <a:sx n="110" d="100"/>
        <a:sy n="110" d="100"/>
      </p:scale>
      <p:origin x="0" y="0"/>
    </p:cViewPr>
  </p:notesTextViewPr>
  <p:notesViewPr>
    <p:cSldViewPr snapToGrid="0" snapToObjects="1">
      <p:cViewPr varScale="1">
        <p:scale>
          <a:sx n="82" d="100"/>
          <a:sy n="82" d="100"/>
        </p:scale>
        <p:origin x="3352" y="17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s-ES"/>
          </a:p>
        </p:txBody>
      </p:sp>
      <p:sp>
        <p:nvSpPr>
          <p:cNvPr id="3" name="Marcador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F179A159-BA9A-48B5-AC2E-460017DB24AD}" type="datetimeFigureOut">
              <a:rPr lang="es-ES"/>
              <a:pPr>
                <a:defRPr/>
              </a:pPr>
              <a:t>20/05/2024</a:t>
            </a:fld>
            <a:endParaRPr lang="es-ES"/>
          </a:p>
        </p:txBody>
      </p:sp>
      <p:sp>
        <p:nvSpPr>
          <p:cNvPr id="4" name="Marcador de imagen de diapositiva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Marcador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_tradnl" noProof="0"/>
              <a:t>Haga clic para modificar el estilo de texto del patrón</a:t>
            </a:r>
          </a:p>
          <a:p>
            <a:pPr lvl="1"/>
            <a:r>
              <a:rPr lang="es-ES_tradnl" noProof="0"/>
              <a:t>Segundo nivel</a:t>
            </a:r>
          </a:p>
          <a:p>
            <a:pPr lvl="2"/>
            <a:r>
              <a:rPr lang="es-ES_tradnl" noProof="0"/>
              <a:t>Tercer nivel</a:t>
            </a:r>
          </a:p>
          <a:p>
            <a:pPr lvl="3"/>
            <a:r>
              <a:rPr lang="es-ES_tradnl" noProof="0"/>
              <a:t>Cuarto nivel</a:t>
            </a:r>
          </a:p>
          <a:p>
            <a:pPr lvl="4"/>
            <a:r>
              <a:rPr lang="es-ES_tradnl" noProof="0"/>
              <a:t>Quinto nivel</a:t>
            </a:r>
            <a:endParaRPr lang="es-ES" noProof="0"/>
          </a:p>
        </p:txBody>
      </p:sp>
      <p:sp>
        <p:nvSpPr>
          <p:cNvPr id="6" name="Marcador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s-ES"/>
          </a:p>
        </p:txBody>
      </p:sp>
      <p:sp>
        <p:nvSpPr>
          <p:cNvPr id="7" name="Marcador de número de diapositiva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B86447F0-09F3-45AA-9699-8BF2A610A54D}" type="slidenum">
              <a:rPr lang="es-ES" altLang="es-MX"/>
              <a:pPr/>
              <a:t>‹Nº›</a:t>
            </a:fld>
            <a:endParaRPr lang="es-ES" altLang="es-MX"/>
          </a:p>
        </p:txBody>
      </p:sp>
    </p:spTree>
    <p:extLst>
      <p:ext uri="{BB962C8B-B14F-4D97-AF65-F5344CB8AC3E}">
        <p14:creationId xmlns:p14="http://schemas.microsoft.com/office/powerpoint/2010/main" val="1907037906"/>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2869480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6083"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_tradnl" altLang="es-CL"/>
          </a:p>
        </p:txBody>
      </p:sp>
    </p:spTree>
    <p:extLst>
      <p:ext uri="{BB962C8B-B14F-4D97-AF65-F5344CB8AC3E}">
        <p14:creationId xmlns:p14="http://schemas.microsoft.com/office/powerpoint/2010/main" val="27918805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1944057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3217574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625375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2322714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18421398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31678486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3032938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41648914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 altLang="es-CL" dirty="0" smtClean="0"/>
              <a:t>Adquisición: Comienza cuando el STIR es asignado a través de</a:t>
            </a:r>
            <a:r>
              <a:rPr lang="es-ES" altLang="es-CL" baseline="0" dirty="0" smtClean="0"/>
              <a:t> DH a un blanco. (El </a:t>
            </a:r>
            <a:r>
              <a:rPr lang="es-ES" altLang="es-CL" baseline="0" dirty="0" err="1" smtClean="0"/>
              <a:t>gate</a:t>
            </a:r>
            <a:r>
              <a:rPr lang="es-ES" altLang="es-CL" baseline="0" dirty="0" smtClean="0"/>
              <a:t> de adquisición tiene 1140 metros)</a:t>
            </a:r>
          </a:p>
          <a:p>
            <a:pPr eaLnBrk="1" hangingPunct="1">
              <a:spcBef>
                <a:spcPct val="0"/>
              </a:spcBef>
            </a:pPr>
            <a:r>
              <a:rPr lang="es-ES" altLang="es-CL" baseline="0" dirty="0" smtClean="0"/>
              <a:t>Confirmación: Dura 1 segundo y se divide en dos (Target </a:t>
            </a:r>
            <a:r>
              <a:rPr lang="es-ES" altLang="es-CL" baseline="0" dirty="0" err="1" smtClean="0"/>
              <a:t>confirmation</a:t>
            </a:r>
            <a:r>
              <a:rPr lang="es-ES" altLang="es-CL" baseline="0" dirty="0" smtClean="0"/>
              <a:t> </a:t>
            </a:r>
            <a:r>
              <a:rPr lang="es-ES" altLang="es-CL" baseline="0" dirty="0" err="1" smtClean="0"/>
              <a:t>phase</a:t>
            </a:r>
            <a:r>
              <a:rPr lang="es-ES" altLang="es-CL" baseline="0" dirty="0" smtClean="0"/>
              <a:t> y </a:t>
            </a:r>
            <a:r>
              <a:rPr lang="es-ES" altLang="es-CL" baseline="0" dirty="0" err="1" smtClean="0"/>
              <a:t>Jammer</a:t>
            </a:r>
            <a:r>
              <a:rPr lang="es-ES" altLang="es-CL" baseline="0" dirty="0" smtClean="0"/>
              <a:t> </a:t>
            </a:r>
            <a:r>
              <a:rPr lang="es-ES" altLang="es-CL" baseline="0" dirty="0" err="1" smtClean="0"/>
              <a:t>confirmation</a:t>
            </a:r>
            <a:r>
              <a:rPr lang="es-ES" altLang="es-CL" baseline="0" dirty="0" smtClean="0"/>
              <a:t> </a:t>
            </a:r>
            <a:r>
              <a:rPr lang="es-ES" altLang="es-CL" baseline="0" dirty="0" err="1" smtClean="0"/>
              <a:t>phase</a:t>
            </a:r>
            <a:r>
              <a:rPr lang="es-ES" altLang="es-CL" baseline="0" dirty="0" smtClean="0"/>
              <a:t>). Se </a:t>
            </a:r>
            <a:r>
              <a:rPr lang="es-ES" altLang="es-CL" baseline="0" dirty="0" err="1" smtClean="0"/>
              <a:t>fectúa</a:t>
            </a:r>
            <a:r>
              <a:rPr lang="es-ES" altLang="es-CL" baseline="0" dirty="0" smtClean="0"/>
              <a:t> con una variación de PRF.</a:t>
            </a:r>
          </a:p>
          <a:p>
            <a:pPr eaLnBrk="1" hangingPunct="1">
              <a:spcBef>
                <a:spcPct val="0"/>
              </a:spcBef>
            </a:pPr>
            <a:r>
              <a:rPr lang="es-ES" altLang="es-CL" baseline="0" dirty="0" smtClean="0"/>
              <a:t>Traqueo: El </a:t>
            </a:r>
            <a:r>
              <a:rPr lang="es-ES" altLang="es-CL" baseline="0" dirty="0" err="1" smtClean="0"/>
              <a:t>gate</a:t>
            </a:r>
            <a:r>
              <a:rPr lang="es-ES" altLang="es-CL" baseline="0" dirty="0" smtClean="0"/>
              <a:t> de traqueo es de 60 metros, pero sólo se presentan 20 metros en la A-Scope. STIR tiene 04 formas de traqueo AF, GT, RGT, PT </a:t>
            </a:r>
            <a:r>
              <a:rPr lang="es-ES" altLang="es-CL" baseline="0" dirty="0" err="1" smtClean="0"/>
              <a:t>on</a:t>
            </a:r>
            <a:r>
              <a:rPr lang="es-ES" altLang="es-CL" baseline="0" dirty="0" smtClean="0"/>
              <a:t> </a:t>
            </a:r>
            <a:r>
              <a:rPr lang="es-ES" altLang="es-CL" baseline="0" dirty="0" err="1" smtClean="0"/>
              <a:t>jammer</a:t>
            </a:r>
            <a:r>
              <a:rPr lang="es-ES" altLang="es-CL" baseline="0" dirty="0" smtClean="0"/>
              <a:t>.</a:t>
            </a:r>
            <a:endParaRPr lang="es-ES" altLang="es-CL" dirty="0"/>
          </a:p>
        </p:txBody>
      </p:sp>
    </p:spTree>
    <p:extLst>
      <p:ext uri="{BB962C8B-B14F-4D97-AF65-F5344CB8AC3E}">
        <p14:creationId xmlns:p14="http://schemas.microsoft.com/office/powerpoint/2010/main" val="2408672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10260030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20739593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25486635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28053596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2744591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5080384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19637427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905604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38471674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11916291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40375117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38968996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741814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30067692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41611665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32279164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7151591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41865485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41818887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24535015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1302323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30005050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2721902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25323626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10737454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17830228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22830632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25031163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34756946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3251"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dirty="0"/>
              <a:t>SIN RESTRICCIONES DE ARMAMENTO</a:t>
            </a:r>
          </a:p>
        </p:txBody>
      </p:sp>
    </p:spTree>
    <p:extLst>
      <p:ext uri="{BB962C8B-B14F-4D97-AF65-F5344CB8AC3E}">
        <p14:creationId xmlns:p14="http://schemas.microsoft.com/office/powerpoint/2010/main" val="15395388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Marcador de imagen de diapositiva 1">
            <a:extLst>
              <a:ext uri="{FF2B5EF4-FFF2-40B4-BE49-F238E27FC236}">
                <a16:creationId xmlns="" xmlns:a16="http://schemas.microsoft.com/office/drawing/2014/main" id="{C24CF294-4CD6-F74A-A6AB-4750D716549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Marcador de notas 2">
            <a:extLst>
              <a:ext uri="{FF2B5EF4-FFF2-40B4-BE49-F238E27FC236}">
                <a16:creationId xmlns="" xmlns:a16="http://schemas.microsoft.com/office/drawing/2014/main" id="{5916B860-CC6B-EB4F-A93A-BDB526C0BB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spcBef>
                <a:spcPct val="0"/>
              </a:spcBef>
              <a:buFontTx/>
              <a:buNone/>
            </a:pPr>
            <a:endParaRPr lang="es-ES_tradnl" altLang="es-CL" baseline="0" dirty="0"/>
          </a:p>
        </p:txBody>
      </p:sp>
    </p:spTree>
    <p:extLst>
      <p:ext uri="{BB962C8B-B14F-4D97-AF65-F5344CB8AC3E}">
        <p14:creationId xmlns:p14="http://schemas.microsoft.com/office/powerpoint/2010/main" val="1287278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imagen de diapositiva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dirty="0"/>
          </a:p>
        </p:txBody>
      </p:sp>
    </p:spTree>
    <p:extLst>
      <p:ext uri="{BB962C8B-B14F-4D97-AF65-F5344CB8AC3E}">
        <p14:creationId xmlns:p14="http://schemas.microsoft.com/office/powerpoint/2010/main" val="395415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38"/>
            <a:ext cx="10363200" cy="1470025"/>
          </a:xfrm>
        </p:spPr>
        <p:txBody>
          <a:bodyPr/>
          <a:lstStyle/>
          <a:p>
            <a:r>
              <a:rPr lang="es-ES_tradnl"/>
              <a:t>Clic para editar título</a:t>
            </a:r>
            <a:endParaRPr lang="es-ES"/>
          </a:p>
        </p:txBody>
      </p:sp>
      <p:sp>
        <p:nvSpPr>
          <p:cNvPr id="3" name="Subtítu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F961981A-3DE3-40C1-BFD9-EA3A7D790B72}" type="slidenum">
              <a:rPr lang="es-ES" altLang="es-MX"/>
              <a:pPr/>
              <a:t>‹Nº›</a:t>
            </a:fld>
            <a:endParaRPr lang="es-ES" altLang="es-MX"/>
          </a:p>
        </p:txBody>
      </p:sp>
    </p:spTree>
    <p:extLst>
      <p:ext uri="{BB962C8B-B14F-4D97-AF65-F5344CB8AC3E}">
        <p14:creationId xmlns:p14="http://schemas.microsoft.com/office/powerpoint/2010/main" val="686920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07D1398C-3AAB-4FB5-B2DA-E926FF0C4AAA}" type="slidenum">
              <a:rPr lang="es-ES" altLang="es-MX"/>
              <a:pPr/>
              <a:t>‹Nº›</a:t>
            </a:fld>
            <a:endParaRPr lang="es-ES" altLang="es-MX"/>
          </a:p>
        </p:txBody>
      </p:sp>
    </p:spTree>
    <p:extLst>
      <p:ext uri="{BB962C8B-B14F-4D97-AF65-F5344CB8AC3E}">
        <p14:creationId xmlns:p14="http://schemas.microsoft.com/office/powerpoint/2010/main" val="217807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13"/>
            <a:ext cx="10363200" cy="1362075"/>
          </a:xfrm>
        </p:spPr>
        <p:txBody>
          <a:bodyPr anchor="t"/>
          <a:lstStyle>
            <a:lvl1pPr algn="l">
              <a:defRPr sz="4000" b="1" cap="all"/>
            </a:lvl1pPr>
          </a:lstStyle>
          <a:p>
            <a:r>
              <a:rPr lang="es-ES_tradnl"/>
              <a:t>Clic para editar título</a:t>
            </a:r>
            <a:endParaRPr lang="es-ES"/>
          </a:p>
        </p:txBody>
      </p:sp>
      <p:sp>
        <p:nvSpPr>
          <p:cNvPr id="3" name="Marcador de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8FB82BE6-31FE-4FCF-AAD5-9C9631E9A076}" type="slidenum">
              <a:rPr lang="es-ES" altLang="es-MX"/>
              <a:pPr/>
              <a:t>‹Nº›</a:t>
            </a:fld>
            <a:endParaRPr lang="es-ES" altLang="es-MX"/>
          </a:p>
        </p:txBody>
      </p:sp>
    </p:spTree>
    <p:extLst>
      <p:ext uri="{BB962C8B-B14F-4D97-AF65-F5344CB8AC3E}">
        <p14:creationId xmlns:p14="http://schemas.microsoft.com/office/powerpoint/2010/main" val="1069988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contenido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fecha 3"/>
          <p:cNvSpPr>
            <a:spLocks noGrp="1"/>
          </p:cNvSpPr>
          <p:nvPr>
            <p:ph type="dt" sz="half" idx="10"/>
          </p:nvPr>
        </p:nvSpPr>
        <p:spPr/>
        <p:txBody>
          <a:bodyPr/>
          <a:lstStyle>
            <a:lvl1pPr>
              <a:defRPr/>
            </a:lvl1pPr>
          </a:lstStyle>
          <a:p>
            <a:pPr>
              <a:defRPr/>
            </a:pPr>
            <a:endParaRPr lang="es-ES"/>
          </a:p>
        </p:txBody>
      </p:sp>
      <p:sp>
        <p:nvSpPr>
          <p:cNvPr id="6" name="Marcador de pie de página 4"/>
          <p:cNvSpPr>
            <a:spLocks noGrp="1"/>
          </p:cNvSpPr>
          <p:nvPr>
            <p:ph type="ftr" sz="quarter" idx="11"/>
          </p:nvPr>
        </p:nvSpPr>
        <p:spPr/>
        <p:txBody>
          <a:bodyPr/>
          <a:lstStyle>
            <a:lvl1pPr>
              <a:defRPr/>
            </a:lvl1pPr>
          </a:lstStyle>
          <a:p>
            <a:pPr>
              <a:defRPr/>
            </a:pPr>
            <a:endParaRPr lang="es-ES"/>
          </a:p>
        </p:txBody>
      </p:sp>
      <p:sp>
        <p:nvSpPr>
          <p:cNvPr id="7" name="Marcador de número de diapositiva 5"/>
          <p:cNvSpPr>
            <a:spLocks noGrp="1"/>
          </p:cNvSpPr>
          <p:nvPr>
            <p:ph type="sldNum" sz="quarter" idx="12"/>
          </p:nvPr>
        </p:nvSpPr>
        <p:spPr/>
        <p:txBody>
          <a:bodyPr/>
          <a:lstStyle>
            <a:lvl1pPr>
              <a:defRPr/>
            </a:lvl1pPr>
          </a:lstStyle>
          <a:p>
            <a:fld id="{A3EA8CA8-FC99-433A-928D-D8689185D99C}" type="slidenum">
              <a:rPr lang="es-ES" altLang="es-MX"/>
              <a:pPr/>
              <a:t>‹Nº›</a:t>
            </a:fld>
            <a:endParaRPr lang="es-ES" altLang="es-MX"/>
          </a:p>
        </p:txBody>
      </p:sp>
    </p:spTree>
    <p:extLst>
      <p:ext uri="{BB962C8B-B14F-4D97-AF65-F5344CB8AC3E}">
        <p14:creationId xmlns:p14="http://schemas.microsoft.com/office/powerpoint/2010/main" val="947062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a:t>Clic para editar título</a:t>
            </a:r>
            <a:endParaRPr lang="es-ES"/>
          </a:p>
        </p:txBody>
      </p:sp>
      <p:sp>
        <p:nvSpPr>
          <p:cNvPr id="3" name="Marcador de tex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texto 4"/>
          <p:cNvSpPr>
            <a:spLocks noGrp="1"/>
          </p:cNvSpPr>
          <p:nvPr>
            <p:ph type="body" sz="quarter" idx="3"/>
          </p:nvPr>
        </p:nvSpPr>
        <p:spPr>
          <a:xfrm>
            <a:off x="6193376"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93376"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7" name="Marcador de fecha 3"/>
          <p:cNvSpPr>
            <a:spLocks noGrp="1"/>
          </p:cNvSpPr>
          <p:nvPr>
            <p:ph type="dt" sz="half" idx="10"/>
          </p:nvPr>
        </p:nvSpPr>
        <p:spPr/>
        <p:txBody>
          <a:bodyPr/>
          <a:lstStyle>
            <a:lvl1pPr>
              <a:defRPr/>
            </a:lvl1pPr>
          </a:lstStyle>
          <a:p>
            <a:pPr>
              <a:defRPr/>
            </a:pPr>
            <a:endParaRPr lang="es-ES"/>
          </a:p>
        </p:txBody>
      </p:sp>
      <p:sp>
        <p:nvSpPr>
          <p:cNvPr id="8" name="Marcador de pie de página 4"/>
          <p:cNvSpPr>
            <a:spLocks noGrp="1"/>
          </p:cNvSpPr>
          <p:nvPr>
            <p:ph type="ftr" sz="quarter" idx="11"/>
          </p:nvPr>
        </p:nvSpPr>
        <p:spPr/>
        <p:txBody>
          <a:bodyPr/>
          <a:lstStyle>
            <a:lvl1pPr>
              <a:defRPr/>
            </a:lvl1pPr>
          </a:lstStyle>
          <a:p>
            <a:pPr>
              <a:defRPr/>
            </a:pPr>
            <a:endParaRPr lang="es-ES"/>
          </a:p>
        </p:txBody>
      </p:sp>
      <p:sp>
        <p:nvSpPr>
          <p:cNvPr id="9" name="Marcador de número de diapositiva 5"/>
          <p:cNvSpPr>
            <a:spLocks noGrp="1"/>
          </p:cNvSpPr>
          <p:nvPr>
            <p:ph type="sldNum" sz="quarter" idx="12"/>
          </p:nvPr>
        </p:nvSpPr>
        <p:spPr/>
        <p:txBody>
          <a:bodyPr/>
          <a:lstStyle>
            <a:lvl1pPr>
              <a:defRPr/>
            </a:lvl1pPr>
          </a:lstStyle>
          <a:p>
            <a:fld id="{3E3C289A-BC89-4C4A-9E02-34DA74D497EE}" type="slidenum">
              <a:rPr lang="es-ES" altLang="es-MX"/>
              <a:pPr/>
              <a:t>‹Nº›</a:t>
            </a:fld>
            <a:endParaRPr lang="es-ES" altLang="es-MX"/>
          </a:p>
        </p:txBody>
      </p:sp>
    </p:spTree>
    <p:extLst>
      <p:ext uri="{BB962C8B-B14F-4D97-AF65-F5344CB8AC3E}">
        <p14:creationId xmlns:p14="http://schemas.microsoft.com/office/powerpoint/2010/main" val="2503215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fecha 3"/>
          <p:cNvSpPr>
            <a:spLocks noGrp="1"/>
          </p:cNvSpPr>
          <p:nvPr>
            <p:ph type="dt" sz="half" idx="10"/>
          </p:nvPr>
        </p:nvSpPr>
        <p:spPr/>
        <p:txBody>
          <a:bodyPr/>
          <a:lstStyle>
            <a:lvl1pPr>
              <a:defRPr/>
            </a:lvl1pPr>
          </a:lstStyle>
          <a:p>
            <a:pPr>
              <a:defRPr/>
            </a:pPr>
            <a:endParaRPr lang="es-ES"/>
          </a:p>
        </p:txBody>
      </p:sp>
      <p:sp>
        <p:nvSpPr>
          <p:cNvPr id="4" name="Marcador de pie de página 4"/>
          <p:cNvSpPr>
            <a:spLocks noGrp="1"/>
          </p:cNvSpPr>
          <p:nvPr>
            <p:ph type="ftr" sz="quarter" idx="11"/>
          </p:nvPr>
        </p:nvSpPr>
        <p:spPr/>
        <p:txBody>
          <a:bodyPr/>
          <a:lstStyle>
            <a:lvl1pPr>
              <a:defRPr/>
            </a:lvl1pPr>
          </a:lstStyle>
          <a:p>
            <a:pPr>
              <a:defRPr/>
            </a:pPr>
            <a:endParaRPr lang="es-ES"/>
          </a:p>
        </p:txBody>
      </p:sp>
      <p:sp>
        <p:nvSpPr>
          <p:cNvPr id="5" name="Marcador de número de diapositiva 5"/>
          <p:cNvSpPr>
            <a:spLocks noGrp="1"/>
          </p:cNvSpPr>
          <p:nvPr>
            <p:ph type="sldNum" sz="quarter" idx="12"/>
          </p:nvPr>
        </p:nvSpPr>
        <p:spPr/>
        <p:txBody>
          <a:bodyPr/>
          <a:lstStyle>
            <a:lvl1pPr>
              <a:defRPr/>
            </a:lvl1pPr>
          </a:lstStyle>
          <a:p>
            <a:fld id="{31366201-70DD-4989-A14C-C61A47DC73B4}" type="slidenum">
              <a:rPr lang="es-ES" altLang="es-MX"/>
              <a:pPr/>
              <a:t>‹Nº›</a:t>
            </a:fld>
            <a:endParaRPr lang="es-ES" altLang="es-MX"/>
          </a:p>
        </p:txBody>
      </p:sp>
    </p:spTree>
    <p:extLst>
      <p:ext uri="{BB962C8B-B14F-4D97-AF65-F5344CB8AC3E}">
        <p14:creationId xmlns:p14="http://schemas.microsoft.com/office/powerpoint/2010/main" val="461284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p:cNvSpPr>
            <a:spLocks noGrp="1"/>
          </p:cNvSpPr>
          <p:nvPr>
            <p:ph type="dt" sz="half" idx="10"/>
          </p:nvPr>
        </p:nvSpPr>
        <p:spPr/>
        <p:txBody>
          <a:bodyPr/>
          <a:lstStyle>
            <a:lvl1pPr>
              <a:defRPr/>
            </a:lvl1pPr>
          </a:lstStyle>
          <a:p>
            <a:pPr>
              <a:defRPr/>
            </a:pPr>
            <a:endParaRPr lang="es-ES"/>
          </a:p>
        </p:txBody>
      </p:sp>
      <p:sp>
        <p:nvSpPr>
          <p:cNvPr id="3" name="Marcador de pie de página 4"/>
          <p:cNvSpPr>
            <a:spLocks noGrp="1"/>
          </p:cNvSpPr>
          <p:nvPr>
            <p:ph type="ftr" sz="quarter" idx="11"/>
          </p:nvPr>
        </p:nvSpPr>
        <p:spPr/>
        <p:txBody>
          <a:bodyPr/>
          <a:lstStyle>
            <a:lvl1pPr>
              <a:defRPr/>
            </a:lvl1pPr>
          </a:lstStyle>
          <a:p>
            <a:pPr>
              <a:defRPr/>
            </a:pPr>
            <a:endParaRPr lang="es-ES"/>
          </a:p>
        </p:txBody>
      </p:sp>
      <p:sp>
        <p:nvSpPr>
          <p:cNvPr id="4" name="Marcador de número de diapositiva 5"/>
          <p:cNvSpPr>
            <a:spLocks noGrp="1"/>
          </p:cNvSpPr>
          <p:nvPr>
            <p:ph type="sldNum" sz="quarter" idx="12"/>
          </p:nvPr>
        </p:nvSpPr>
        <p:spPr/>
        <p:txBody>
          <a:bodyPr/>
          <a:lstStyle>
            <a:lvl1pPr>
              <a:defRPr/>
            </a:lvl1pPr>
          </a:lstStyle>
          <a:p>
            <a:fld id="{C4ED337C-5D0E-40AE-B76F-5F09D71928E7}" type="slidenum">
              <a:rPr lang="es-ES" altLang="es-MX"/>
              <a:pPr/>
              <a:t>‹Nº›</a:t>
            </a:fld>
            <a:endParaRPr lang="es-ES" altLang="es-MX"/>
          </a:p>
        </p:txBody>
      </p:sp>
    </p:spTree>
    <p:extLst>
      <p:ext uri="{BB962C8B-B14F-4D97-AF65-F5344CB8AC3E}">
        <p14:creationId xmlns:p14="http://schemas.microsoft.com/office/powerpoint/2010/main" val="3667994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603" y="273050"/>
            <a:ext cx="4011084" cy="1162050"/>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4766733" y="27306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endParaRPr lang="es-ES"/>
          </a:p>
        </p:txBody>
      </p:sp>
      <p:sp>
        <p:nvSpPr>
          <p:cNvPr id="6" name="Marcador de pie de página 4"/>
          <p:cNvSpPr>
            <a:spLocks noGrp="1"/>
          </p:cNvSpPr>
          <p:nvPr>
            <p:ph type="ftr" sz="quarter" idx="11"/>
          </p:nvPr>
        </p:nvSpPr>
        <p:spPr/>
        <p:txBody>
          <a:bodyPr/>
          <a:lstStyle>
            <a:lvl1pPr>
              <a:defRPr/>
            </a:lvl1pPr>
          </a:lstStyle>
          <a:p>
            <a:pPr>
              <a:defRPr/>
            </a:pPr>
            <a:endParaRPr lang="es-ES"/>
          </a:p>
        </p:txBody>
      </p:sp>
      <p:sp>
        <p:nvSpPr>
          <p:cNvPr id="7" name="Marcador de número de diapositiva 5"/>
          <p:cNvSpPr>
            <a:spLocks noGrp="1"/>
          </p:cNvSpPr>
          <p:nvPr>
            <p:ph type="sldNum" sz="quarter" idx="12"/>
          </p:nvPr>
        </p:nvSpPr>
        <p:spPr/>
        <p:txBody>
          <a:bodyPr/>
          <a:lstStyle>
            <a:lvl1pPr>
              <a:defRPr/>
            </a:lvl1pPr>
          </a:lstStyle>
          <a:p>
            <a:fld id="{86D65B0A-95ED-43DA-936C-A7FEBDEADBC1}" type="slidenum">
              <a:rPr lang="es-ES" altLang="es-MX"/>
              <a:pPr/>
              <a:t>‹Nº›</a:t>
            </a:fld>
            <a:endParaRPr lang="es-ES" altLang="es-MX"/>
          </a:p>
        </p:txBody>
      </p:sp>
    </p:spTree>
    <p:extLst>
      <p:ext uri="{BB962C8B-B14F-4D97-AF65-F5344CB8AC3E}">
        <p14:creationId xmlns:p14="http://schemas.microsoft.com/office/powerpoint/2010/main" val="2338611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endParaRPr lang="es-ES"/>
          </a:p>
        </p:txBody>
      </p:sp>
      <p:sp>
        <p:nvSpPr>
          <p:cNvPr id="6" name="Marcador de pie de página 4"/>
          <p:cNvSpPr>
            <a:spLocks noGrp="1"/>
          </p:cNvSpPr>
          <p:nvPr>
            <p:ph type="ftr" sz="quarter" idx="11"/>
          </p:nvPr>
        </p:nvSpPr>
        <p:spPr/>
        <p:txBody>
          <a:bodyPr/>
          <a:lstStyle>
            <a:lvl1pPr>
              <a:defRPr/>
            </a:lvl1pPr>
          </a:lstStyle>
          <a:p>
            <a:pPr>
              <a:defRPr/>
            </a:pPr>
            <a:endParaRPr lang="es-ES"/>
          </a:p>
        </p:txBody>
      </p:sp>
      <p:sp>
        <p:nvSpPr>
          <p:cNvPr id="7" name="Marcador de número de diapositiva 5"/>
          <p:cNvSpPr>
            <a:spLocks noGrp="1"/>
          </p:cNvSpPr>
          <p:nvPr>
            <p:ph type="sldNum" sz="quarter" idx="12"/>
          </p:nvPr>
        </p:nvSpPr>
        <p:spPr/>
        <p:txBody>
          <a:bodyPr/>
          <a:lstStyle>
            <a:lvl1pPr>
              <a:defRPr/>
            </a:lvl1pPr>
          </a:lstStyle>
          <a:p>
            <a:fld id="{8F6B5899-CFF4-4AC9-B7F1-C72DEAB70FC3}" type="slidenum">
              <a:rPr lang="es-ES" altLang="es-MX"/>
              <a:pPr/>
              <a:t>‹Nº›</a:t>
            </a:fld>
            <a:endParaRPr lang="es-ES" altLang="es-MX"/>
          </a:p>
        </p:txBody>
      </p:sp>
    </p:spTree>
    <p:extLst>
      <p:ext uri="{BB962C8B-B14F-4D97-AF65-F5344CB8AC3E}">
        <p14:creationId xmlns:p14="http://schemas.microsoft.com/office/powerpoint/2010/main" val="2695279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3FDB9659-C58F-4846-9A68-9B18165EE7F4}" type="slidenum">
              <a:rPr lang="es-ES" altLang="es-MX"/>
              <a:pPr/>
              <a:t>‹Nº›</a:t>
            </a:fld>
            <a:endParaRPr lang="es-ES" altLang="es-MX"/>
          </a:p>
        </p:txBody>
      </p:sp>
    </p:spTree>
    <p:extLst>
      <p:ext uri="{BB962C8B-B14F-4D97-AF65-F5344CB8AC3E}">
        <p14:creationId xmlns:p14="http://schemas.microsoft.com/office/powerpoint/2010/main" val="2334752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51"/>
            <a:ext cx="2743200" cy="5851525"/>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609600" y="274651"/>
            <a:ext cx="8026400" cy="5851525"/>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lvl1pPr>
              <a:defRPr/>
            </a:lvl1pPr>
          </a:lstStyle>
          <a:p>
            <a:pPr>
              <a:defRPr/>
            </a:pPr>
            <a:endParaRPr lang="es-ES"/>
          </a:p>
        </p:txBody>
      </p:sp>
      <p:sp>
        <p:nvSpPr>
          <p:cNvPr id="5" name="Marcador de pie de página 4"/>
          <p:cNvSpPr>
            <a:spLocks noGrp="1"/>
          </p:cNvSpPr>
          <p:nvPr>
            <p:ph type="ftr" sz="quarter" idx="11"/>
          </p:nvPr>
        </p:nvSpPr>
        <p:spPr/>
        <p:txBody>
          <a:bodyPr/>
          <a:lstStyle>
            <a:lvl1pPr>
              <a:defRPr/>
            </a:lvl1pPr>
          </a:lstStyle>
          <a:p>
            <a:pPr>
              <a:defRPr/>
            </a:pPr>
            <a:endParaRPr lang="es-ES"/>
          </a:p>
        </p:txBody>
      </p:sp>
      <p:sp>
        <p:nvSpPr>
          <p:cNvPr id="6" name="Marcador de número de diapositiva 5"/>
          <p:cNvSpPr>
            <a:spLocks noGrp="1"/>
          </p:cNvSpPr>
          <p:nvPr>
            <p:ph type="sldNum" sz="quarter" idx="12"/>
          </p:nvPr>
        </p:nvSpPr>
        <p:spPr/>
        <p:txBody>
          <a:bodyPr/>
          <a:lstStyle>
            <a:lvl1pPr>
              <a:defRPr/>
            </a:lvl1pPr>
          </a:lstStyle>
          <a:p>
            <a:fld id="{95791914-5446-4359-AF20-0E54BEE3F61B}" type="slidenum">
              <a:rPr lang="es-ES" altLang="es-MX"/>
              <a:pPr/>
              <a:t>‹Nº›</a:t>
            </a:fld>
            <a:endParaRPr lang="es-ES" altLang="es-MX"/>
          </a:p>
        </p:txBody>
      </p:sp>
    </p:spTree>
    <p:extLst>
      <p:ext uri="{BB962C8B-B14F-4D97-AF65-F5344CB8AC3E}">
        <p14:creationId xmlns:p14="http://schemas.microsoft.com/office/powerpoint/2010/main" val="1075617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09521344"/>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Marcador de título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_tradnl" altLang="es-MX"/>
              <a:t>Clic para editar título</a:t>
            </a:r>
            <a:endParaRPr lang="es-ES" altLang="es-MX"/>
          </a:p>
        </p:txBody>
      </p:sp>
      <p:sp>
        <p:nvSpPr>
          <p:cNvPr id="1027" name="Marcador de texto 2"/>
          <p:cNvSpPr>
            <a:spLocks noGrp="1"/>
          </p:cNvSpPr>
          <p:nvPr>
            <p:ph type="body" idx="1"/>
          </p:nvPr>
        </p:nvSpPr>
        <p:spPr bwMode="auto">
          <a:xfrm>
            <a:off x="609600" y="1600206"/>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_tradnl" altLang="es-MX"/>
              <a:t>Haga clic para modificar el estilo de texto del patrón</a:t>
            </a:r>
          </a:p>
          <a:p>
            <a:pPr lvl="1"/>
            <a:r>
              <a:rPr lang="es-ES_tradnl" altLang="es-MX"/>
              <a:t>Segundo nivel</a:t>
            </a:r>
          </a:p>
          <a:p>
            <a:pPr lvl="2"/>
            <a:r>
              <a:rPr lang="es-ES_tradnl" altLang="es-MX"/>
              <a:t>Tercer nivel</a:t>
            </a:r>
          </a:p>
          <a:p>
            <a:pPr lvl="3"/>
            <a:r>
              <a:rPr lang="es-ES_tradnl" altLang="es-MX"/>
              <a:t>Cuarto nivel</a:t>
            </a:r>
          </a:p>
          <a:p>
            <a:pPr lvl="4"/>
            <a:r>
              <a:rPr lang="es-ES_tradnl" altLang="es-MX"/>
              <a:t>Quinto nivel</a:t>
            </a:r>
            <a:endParaRPr lang="es-ES" altLang="es-MX"/>
          </a:p>
        </p:txBody>
      </p:sp>
      <p:sp>
        <p:nvSpPr>
          <p:cNvPr id="4" name="Marcador de fecha 3"/>
          <p:cNvSpPr>
            <a:spLocks noGrp="1"/>
          </p:cNvSpPr>
          <p:nvPr>
            <p:ph type="dt" sz="half" idx="2"/>
          </p:nvPr>
        </p:nvSpPr>
        <p:spPr>
          <a:xfrm>
            <a:off x="609600" y="6356360"/>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endParaRPr lang="es-ES"/>
          </a:p>
        </p:txBody>
      </p:sp>
      <p:sp>
        <p:nvSpPr>
          <p:cNvPr id="5" name="Marcador de pie de página 4"/>
          <p:cNvSpPr>
            <a:spLocks noGrp="1"/>
          </p:cNvSpPr>
          <p:nvPr>
            <p:ph type="ftr" sz="quarter" idx="3"/>
          </p:nvPr>
        </p:nvSpPr>
        <p:spPr>
          <a:xfrm>
            <a:off x="4165600" y="6356360"/>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Marcador de número de diapositiva 5"/>
          <p:cNvSpPr>
            <a:spLocks noGrp="1"/>
          </p:cNvSpPr>
          <p:nvPr>
            <p:ph type="sldNum" sz="quarter" idx="4"/>
          </p:nvPr>
        </p:nvSpPr>
        <p:spPr>
          <a:xfrm>
            <a:off x="8737600" y="6356360"/>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86838D75-6AC1-4C79-986A-2D885A8DC7DF}" type="slidenum">
              <a:rPr lang="es-ES" altLang="es-MX"/>
              <a:pPr/>
              <a:t>‹Nº›</a:t>
            </a:fld>
            <a:endParaRPr lang="es-ES" altLang="es-MX"/>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hf hdr="0" ftr="0" dt="0"/>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6.emf"/><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3.png"/><Relationship Id="rId9"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16.png"/><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15.png"/><Relationship Id="rId5" Type="http://schemas.openxmlformats.org/officeDocument/2006/relationships/image" Target="../media/image3.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1"/>
          <p:cNvSpPr txBox="1">
            <a:spLocks noChangeArrowheads="1"/>
          </p:cNvSpPr>
          <p:nvPr/>
        </p:nvSpPr>
        <p:spPr bwMode="auto">
          <a:xfrm>
            <a:off x="395093" y="1317192"/>
            <a:ext cx="11541515"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latinLnBrk="1" hangingPunct="1"/>
            <a:r>
              <a:rPr lang="es-CL" altLang="ko-KR" sz="4000" b="1" dirty="0" smtClean="0">
                <a:solidFill>
                  <a:srgbClr val="203864"/>
                </a:solidFill>
                <a:latin typeface="Century Gothic" panose="020B0502020202020204" pitchFamily="34" charset="0"/>
                <a:ea typeface="MS PGothic" panose="020B0600070205080204" pitchFamily="34" charset="-128"/>
                <a:cs typeface="Candara"/>
              </a:rPr>
              <a:t>FRAGATAS TIPO “M”</a:t>
            </a:r>
            <a:endParaRPr lang="es-CL" altLang="ko-KR" sz="4000" b="1" dirty="0">
              <a:solidFill>
                <a:srgbClr val="203864"/>
              </a:solidFill>
              <a:latin typeface="Century Gothic" panose="020B0502020202020204" pitchFamily="34" charset="0"/>
              <a:ea typeface="MS PGothic" panose="020B0600070205080204" pitchFamily="34" charset="-128"/>
              <a:cs typeface="Candara"/>
            </a:endParaRPr>
          </a:p>
        </p:txBody>
      </p:sp>
      <p:sp>
        <p:nvSpPr>
          <p:cNvPr id="17" name="Content Placeholder 2"/>
          <p:cNvSpPr txBox="1">
            <a:spLocks/>
          </p:cNvSpPr>
          <p:nvPr/>
        </p:nvSpPr>
        <p:spPr bwMode="auto">
          <a:xfrm>
            <a:off x="2063751" y="6527800"/>
            <a:ext cx="8204200" cy="330200"/>
          </a:xfrm>
          <a:prstGeom prst="rect">
            <a:avLst/>
          </a:prstGeom>
          <a:noFill/>
          <a:ln>
            <a:noFill/>
          </a:ln>
        </p:spPr>
        <p:txBody>
          <a:bodyPr lIns="113320" tIns="56661" rIns="113320" bIns="5666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auto">
              <a:lnSpc>
                <a:spcPct val="100000"/>
              </a:lnSpc>
              <a:spcBef>
                <a:spcPct val="0"/>
              </a:spcBef>
              <a:spcAft>
                <a:spcPts val="0"/>
              </a:spcAft>
              <a:buFontTx/>
              <a:buNone/>
              <a:defRPr/>
            </a:pPr>
            <a:r>
              <a:rPr lang="en-US" altLang="en-US" sz="1400" i="1" dirty="0">
                <a:solidFill>
                  <a:srgbClr val="031547"/>
                </a:solidFill>
                <a:latin typeface="Candara"/>
                <a:cs typeface="Candara"/>
              </a:rPr>
              <a:t>LA CLASIFICACIÓN GENERAL DE ESTE BRIEFING ES </a:t>
            </a:r>
            <a:r>
              <a:rPr lang="en-US" altLang="en-US" sz="1400" b="1" i="1" dirty="0">
                <a:solidFill>
                  <a:schemeClr val="accent6">
                    <a:lumMod val="75000"/>
                  </a:schemeClr>
                </a:solidFill>
                <a:latin typeface="Candara"/>
                <a:cs typeface="Candara"/>
              </a:rPr>
              <a:t>RESERVADO</a:t>
            </a:r>
          </a:p>
        </p:txBody>
      </p:sp>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5" name="Imagen 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81028" y="2610914"/>
            <a:ext cx="3035776" cy="3146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sp>
        <p:nvSpPr>
          <p:cNvPr id="18" name="Subtitle 4">
            <a:extLst>
              <a:ext uri="{FF2B5EF4-FFF2-40B4-BE49-F238E27FC236}">
                <a16:creationId xmlns="" xmlns:a16="http://schemas.microsoft.com/office/drawing/2014/main" id="{75506BC2-93E9-4B92-BE59-AC81BC2CEDD3}"/>
              </a:ext>
            </a:extLst>
          </p:cNvPr>
          <p:cNvSpPr txBox="1">
            <a:spLocks/>
          </p:cNvSpPr>
          <p:nvPr/>
        </p:nvSpPr>
        <p:spPr>
          <a:xfrm>
            <a:off x="-575181" y="6175835"/>
            <a:ext cx="4698744" cy="1034129"/>
          </a:xfrm>
          <a:prstGeom prst="rect">
            <a:avLst/>
          </a:prstGeom>
          <a:noFill/>
          <a:ln>
            <a:noFill/>
          </a:ln>
        </p:spPr>
        <p:txBody>
          <a:bodyPr vert="horz" wrap="square" lIns="91440" tIns="45720" rIns="91440" bIns="45720" rtlCol="0">
            <a:spAutoFit/>
          </a:bodyPr>
          <a:lstStyle>
            <a:lvl1pPr indent="-342900">
              <a:spcBef>
                <a:spcPct val="20000"/>
              </a:spcBef>
              <a:buFont typeface="Arial"/>
              <a:buChar char="•"/>
              <a:defRPr sz="3000" b="1">
                <a:solidFill>
                  <a:schemeClr val="accent5">
                    <a:lumMod val="50000"/>
                  </a:schemeClr>
                </a:solidFill>
                <a:latin typeface="Corbel Light" panose="020B0303020204020204" pitchFamily="34" charset="0"/>
                <a:ea typeface="MS PGothic" panose="020B0600070205080204" pitchFamily="34" charset="-128"/>
                <a:cs typeface="Arial" panose="020B0604020202020204" pitchFamily="34" charset="0"/>
              </a:defRPr>
            </a:lvl1pPr>
            <a:lvl2pPr marL="742950" indent="-285750">
              <a:spcBef>
                <a:spcPct val="20000"/>
              </a:spcBef>
              <a:buFont typeface="Arial"/>
              <a:buChar char="–"/>
              <a:defRPr sz="2400"/>
            </a:lvl2pPr>
            <a:lvl3pPr marL="1143000" indent="-228600">
              <a:spcBef>
                <a:spcPct val="20000"/>
              </a:spcBef>
              <a:buFont typeface="Arial"/>
              <a:buChar char="•"/>
              <a:defRPr sz="2000"/>
            </a:lvl3pPr>
            <a:lvl4pPr marL="1600200" indent="-228600">
              <a:spcBef>
                <a:spcPct val="20000"/>
              </a:spcBef>
              <a:buFont typeface="Arial"/>
              <a:buChar char="–"/>
            </a:lvl4pPr>
            <a:lvl5pPr marL="2057400" indent="-228600">
              <a:spcBef>
                <a:spcPct val="20000"/>
              </a:spcBef>
              <a:buFont typeface="Arial"/>
              <a:buChar char="»"/>
            </a:lvl5pPr>
            <a:lvl6pPr marL="2514600" indent="-228600">
              <a:spcBef>
                <a:spcPct val="20000"/>
              </a:spcBef>
              <a:buFont typeface="Arial"/>
              <a:buChar char="•"/>
            </a:lvl6pPr>
            <a:lvl7pPr marL="2971800" indent="-228600">
              <a:spcBef>
                <a:spcPct val="20000"/>
              </a:spcBef>
              <a:buFont typeface="Arial"/>
              <a:buChar char="•"/>
            </a:lvl7pPr>
            <a:lvl8pPr marL="3429000" indent="-228600">
              <a:spcBef>
                <a:spcPct val="20000"/>
              </a:spcBef>
              <a:buFont typeface="Arial"/>
              <a:buChar char="•"/>
            </a:lvl8pPr>
            <a:lvl9pPr marL="3886200" indent="-228600">
              <a:spcBef>
                <a:spcPct val="20000"/>
              </a:spcBef>
              <a:buFont typeface="Arial"/>
              <a:buChar char="•"/>
            </a:lvl9pPr>
          </a:lstStyle>
          <a:p>
            <a:pPr indent="0" algn="ctr">
              <a:buNone/>
            </a:pPr>
            <a:r>
              <a:rPr lang="es-CL" sz="1800" b="0" dirty="0" smtClean="0">
                <a:solidFill>
                  <a:schemeClr val="tx1"/>
                </a:solidFill>
                <a:latin typeface="Century Gothic" panose="020B0502020202020204" pitchFamily="34" charset="0"/>
              </a:rPr>
              <a:t>Actualizado, </a:t>
            </a:r>
            <a:r>
              <a:rPr lang="es-CL" sz="1800" b="0" dirty="0" smtClean="0">
                <a:solidFill>
                  <a:schemeClr val="tx1"/>
                </a:solidFill>
                <a:latin typeface="Century Gothic" panose="020B0502020202020204" pitchFamily="34" charset="0"/>
              </a:rPr>
              <a:t>mayo del 2024</a:t>
            </a:r>
            <a:endParaRPr lang="es-CL" sz="1800" b="0" dirty="0" smtClean="0">
              <a:solidFill>
                <a:schemeClr val="tx1"/>
              </a:solidFill>
              <a:latin typeface="Century Gothic" panose="020B0502020202020204" pitchFamily="34" charset="0"/>
            </a:endParaRPr>
          </a:p>
          <a:p>
            <a:pPr indent="0" algn="ctr">
              <a:buNone/>
            </a:pPr>
            <a:r>
              <a:rPr lang="es-ES" sz="1800" b="0" dirty="0" smtClean="0">
                <a:solidFill>
                  <a:schemeClr val="tx1"/>
                </a:solidFill>
                <a:latin typeface="Century Gothic" panose="020B0502020202020204" pitchFamily="34" charset="0"/>
              </a:rPr>
              <a:t>T2 I. CAVADA P.</a:t>
            </a:r>
            <a:endParaRPr lang="es-CL" sz="1800" b="0" dirty="0">
              <a:solidFill>
                <a:schemeClr val="tx1"/>
              </a:solidFill>
              <a:latin typeface="Century Gothic" panose="020B0502020202020204" pitchFamily="34" charset="0"/>
            </a:endParaRPr>
          </a:p>
          <a:p>
            <a:pPr indent="0">
              <a:buNone/>
            </a:pPr>
            <a:endParaRPr lang="en-GB" sz="1800" dirty="0"/>
          </a:p>
        </p:txBody>
      </p:sp>
    </p:spTree>
    <p:extLst>
      <p:ext uri="{BB962C8B-B14F-4D97-AF65-F5344CB8AC3E}">
        <p14:creationId xmlns:p14="http://schemas.microsoft.com/office/powerpoint/2010/main" val="2380763075"/>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4"/>
          <p:cNvSpPr/>
          <p:nvPr/>
        </p:nvSpPr>
        <p:spPr>
          <a:xfrm>
            <a:off x="7443795" y="1339860"/>
            <a:ext cx="2554287" cy="1730375"/>
          </a:xfrm>
          <a:prstGeom prst="rect">
            <a:avLst/>
          </a:prstGeom>
          <a:noFill/>
          <a:ln>
            <a:noFill/>
          </a:ln>
          <a:effectLst>
            <a:outerShdw blurRad="292100" dist="139700" dir="2700000" algn="tl" rotWithShape="0">
              <a:srgbClr val="333333">
                <a:alpha val="64998"/>
              </a:srgbClr>
            </a:outerShdw>
          </a:effectLst>
        </p:spPr>
        <p:style>
          <a:lnRef idx="0">
            <a:scrgbClr r="0" g="0" b="0"/>
          </a:lnRef>
          <a:fillRef idx="0">
            <a:scrgbClr r="0" g="0" b="0"/>
          </a:fillRef>
          <a:effectRef idx="0">
            <a:scrgbClr r="0" g="0" b="0"/>
          </a:effectRef>
          <a:fontRef idx="minor">
            <a:schemeClr val="lt1"/>
          </a:fontRef>
        </p:style>
        <p:txBody>
          <a:bodyPr lIns="32385" tIns="32385" rIns="32385" bIns="124749" spcCol="1270" anchor="ctr"/>
          <a:lstStyle/>
          <a:p>
            <a:pPr algn="ctr" defTabSz="2266950" fontAlgn="auto">
              <a:lnSpc>
                <a:spcPct val="90000"/>
              </a:lnSpc>
              <a:spcAft>
                <a:spcPct val="35000"/>
              </a:spcAft>
              <a:defRPr/>
            </a:pPr>
            <a:endParaRPr lang="es-CL" sz="5100" dirty="0">
              <a:solidFill>
                <a:schemeClr val="tx1">
                  <a:lumMod val="75000"/>
                  <a:lumOff val="25000"/>
                </a:schemeClr>
              </a:solidFill>
              <a:latin typeface="Candara"/>
              <a:cs typeface="Candara"/>
            </a:endParaRPr>
          </a:p>
        </p:txBody>
      </p:sp>
      <p:grpSp>
        <p:nvGrpSpPr>
          <p:cNvPr id="4103" name="Grupo 12"/>
          <p:cNvGrpSpPr>
            <a:grpSpLocks/>
          </p:cNvGrpSpPr>
          <p:nvPr/>
        </p:nvGrpSpPr>
        <p:grpSpPr bwMode="auto">
          <a:xfrm>
            <a:off x="482607" y="160348"/>
            <a:ext cx="9485024" cy="1152525"/>
            <a:chOff x="-1080218" y="271944"/>
            <a:chExt cx="9485199" cy="1164059"/>
          </a:xfrm>
        </p:grpSpPr>
        <p:grpSp>
          <p:nvGrpSpPr>
            <p:cNvPr id="4105"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7"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4106"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4108"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410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a:solidFill>
                  <a:srgbClr val="215968"/>
                </a:solidFill>
                <a:latin typeface="Century Gothic" panose="020B0502020202020204" pitchFamily="34" charset="0"/>
                <a:ea typeface="MS PGothic" panose="020B0600070205080204" pitchFamily="34" charset="-128"/>
                <a:cs typeface="Candara"/>
              </a:rPr>
              <a:t>TEMARIO</a:t>
            </a:r>
          </a:p>
        </p:txBody>
      </p:sp>
      <p:sp>
        <p:nvSpPr>
          <p:cNvPr id="18" name="CuadroTexto 17"/>
          <p:cNvSpPr txBox="1"/>
          <p:nvPr/>
        </p:nvSpPr>
        <p:spPr>
          <a:xfrm>
            <a:off x="8775708" y="5167323"/>
            <a:ext cx="2295432" cy="1384995"/>
          </a:xfrm>
          <a:prstGeom prst="rect">
            <a:avLst/>
          </a:prstGeom>
          <a:noFill/>
          <a:ln>
            <a:noFill/>
          </a:ln>
        </p:spPr>
        <p:style>
          <a:lnRef idx="3">
            <a:schemeClr val="lt1"/>
          </a:lnRef>
          <a:fillRef idx="1">
            <a:schemeClr val="accent5"/>
          </a:fillRef>
          <a:effectRef idx="1">
            <a:schemeClr val="accent5"/>
          </a:effectRef>
          <a:fontRef idx="minor">
            <a:schemeClr val="lt1"/>
          </a:fontRef>
        </p:style>
        <p:txBody>
          <a:bodyPr wrap="square">
            <a:spAutoFit/>
          </a:bodyPr>
          <a:lstStyle>
            <a:lvl1pPr marL="265113" indent="-265113">
              <a:defRPr sz="2400">
                <a:solidFill>
                  <a:schemeClr val="tx1"/>
                </a:solidFill>
                <a:latin typeface="Calibri" panose="020F0502020204030204" pitchFamily="34" charset="0"/>
                <a:ea typeface="MS PGothic" panose="020B0600070205080204" pitchFamily="34" charset="-128"/>
              </a:defRPr>
            </a:lvl1pPr>
            <a:lvl2pPr marL="742950" indent="-285750">
              <a:defRPr sz="2400">
                <a:solidFill>
                  <a:schemeClr val="tx1"/>
                </a:solidFill>
                <a:latin typeface="Calibri" panose="020F0502020204030204" pitchFamily="34" charset="0"/>
                <a:ea typeface="MS PGothic" panose="020B0600070205080204" pitchFamily="34" charset="-128"/>
              </a:defRPr>
            </a:lvl2pPr>
            <a:lvl3pPr marL="1143000" indent="-228600">
              <a:defRPr sz="2400">
                <a:solidFill>
                  <a:schemeClr val="tx1"/>
                </a:solidFill>
                <a:latin typeface="Calibri" panose="020F0502020204030204" pitchFamily="34" charset="0"/>
                <a:ea typeface="MS PGothic" panose="020B0600070205080204" pitchFamily="34" charset="-128"/>
              </a:defRPr>
            </a:lvl3pPr>
            <a:lvl4pPr marL="1600200" indent="-228600">
              <a:defRPr sz="2400">
                <a:solidFill>
                  <a:schemeClr val="tx1"/>
                </a:solidFill>
                <a:latin typeface="Calibri" panose="020F0502020204030204" pitchFamily="34" charset="0"/>
                <a:ea typeface="MS PGothic" panose="020B0600070205080204" pitchFamily="34" charset="-128"/>
              </a:defRPr>
            </a:lvl4pPr>
            <a:lvl5pPr marL="2057400" indent="-22860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marL="0" indent="0" fontAlgn="auto">
              <a:lnSpc>
                <a:spcPct val="150000"/>
              </a:lnSpc>
              <a:spcBef>
                <a:spcPts val="0"/>
              </a:spcBef>
              <a:spcAft>
                <a:spcPts val="0"/>
              </a:spcAft>
              <a:defRPr/>
            </a:pPr>
            <a:r>
              <a:rPr lang="es-CL" altLang="es-CL" sz="1400" b="1" u="sng" dirty="0">
                <a:latin typeface="Century Gothic" panose="020B0502020202020204" pitchFamily="34" charset="0"/>
                <a:cs typeface="Candara"/>
              </a:rPr>
              <a:t>Referencias:</a:t>
            </a:r>
          </a:p>
          <a:p>
            <a:pPr marL="0" indent="0" fontAlgn="auto">
              <a:lnSpc>
                <a:spcPct val="150000"/>
              </a:lnSpc>
              <a:spcBef>
                <a:spcPts val="0"/>
              </a:spcBef>
              <a:spcAft>
                <a:spcPts val="0"/>
              </a:spcAft>
              <a:defRPr/>
            </a:pPr>
            <a:r>
              <a:rPr lang="es-CL" altLang="es-CL" sz="1400" dirty="0">
                <a:solidFill>
                  <a:srgbClr val="FF0000"/>
                </a:solidFill>
                <a:latin typeface="Century Gothic" panose="020B0502020202020204" pitchFamily="34" charset="0"/>
                <a:cs typeface="Candara"/>
              </a:rPr>
              <a:t>MXP-2 (D) </a:t>
            </a:r>
          </a:p>
          <a:p>
            <a:pPr marL="0" indent="0" fontAlgn="auto">
              <a:lnSpc>
                <a:spcPct val="150000"/>
              </a:lnSpc>
              <a:spcBef>
                <a:spcPts val="0"/>
              </a:spcBef>
              <a:spcAft>
                <a:spcPts val="0"/>
              </a:spcAft>
              <a:defRPr/>
            </a:pPr>
            <a:r>
              <a:rPr lang="es-CL" altLang="es-CL" sz="1400" dirty="0">
                <a:solidFill>
                  <a:srgbClr val="FF0000"/>
                </a:solidFill>
                <a:latin typeface="Century Gothic" panose="020B0502020202020204" pitchFamily="34" charset="0"/>
                <a:cs typeface="Candara"/>
              </a:rPr>
              <a:t>MEUS CENTARM</a:t>
            </a:r>
          </a:p>
          <a:p>
            <a:pPr marL="0" indent="0" fontAlgn="auto">
              <a:lnSpc>
                <a:spcPct val="150000"/>
              </a:lnSpc>
              <a:spcBef>
                <a:spcPts val="0"/>
              </a:spcBef>
              <a:spcAft>
                <a:spcPts val="0"/>
              </a:spcAft>
              <a:defRPr/>
            </a:pPr>
            <a:endParaRPr lang="es-CL" altLang="es-CL" sz="1400" dirty="0">
              <a:latin typeface="Century Gothic" panose="020B0502020202020204" pitchFamily="34" charset="0"/>
              <a:cs typeface="Candara"/>
            </a:endParaRPr>
          </a:p>
        </p:txBody>
      </p:sp>
      <p:pic>
        <p:nvPicPr>
          <p:cNvPr id="19" name="Imagen 18"/>
          <p:cNvPicPr>
            <a:picLocks noChangeAspect="1"/>
          </p:cNvPicPr>
          <p:nvPr/>
        </p:nvPicPr>
        <p:blipFill>
          <a:blip r:embed="rId4"/>
          <a:stretch>
            <a:fillRect/>
          </a:stretch>
        </p:blipFill>
        <p:spPr>
          <a:xfrm>
            <a:off x="10537409" y="45764"/>
            <a:ext cx="1080674" cy="1381692"/>
          </a:xfrm>
          <a:prstGeom prst="rect">
            <a:avLst/>
          </a:prstGeom>
          <a:effectLst/>
        </p:spPr>
      </p:pic>
      <p:pic>
        <p:nvPicPr>
          <p:cNvPr id="20" name="Imagen 19">
            <a:extLst>
              <a:ext uri="{FF2B5EF4-FFF2-40B4-BE49-F238E27FC236}">
                <a16:creationId xmlns="" xmlns:a16="http://schemas.microsoft.com/office/drawing/2014/main" id="{50AA3386-64EE-EE4F-9F08-AB918911D859}"/>
              </a:ext>
            </a:extLst>
          </p:cNvPr>
          <p:cNvPicPr>
            <a:picLocks noChangeAspect="1"/>
          </p:cNvPicPr>
          <p:nvPr/>
        </p:nvPicPr>
        <p:blipFill rotWithShape="1">
          <a:blip r:embed="rId5"/>
          <a:srcRect l="3086"/>
          <a:stretch/>
        </p:blipFill>
        <p:spPr>
          <a:xfrm>
            <a:off x="7672487" y="1434905"/>
            <a:ext cx="3398652" cy="3506873"/>
          </a:xfrm>
          <a:prstGeom prst="rect">
            <a:avLst/>
          </a:prstGeom>
        </p:spPr>
      </p:pic>
      <p:sp>
        <p:nvSpPr>
          <p:cNvPr id="17" name="CuadroTexto 16"/>
          <p:cNvSpPr txBox="1"/>
          <p:nvPr/>
        </p:nvSpPr>
        <p:spPr>
          <a:xfrm>
            <a:off x="1775060" y="1131373"/>
            <a:ext cx="5970360" cy="5355312"/>
          </a:xfrm>
          <a:prstGeom prst="rect">
            <a:avLst/>
          </a:prstGeom>
          <a:noFill/>
          <a:ln>
            <a:noFill/>
          </a:ln>
        </p:spPr>
        <p:style>
          <a:lnRef idx="3">
            <a:schemeClr val="lt1"/>
          </a:lnRef>
          <a:fillRef idx="1">
            <a:schemeClr val="accent5"/>
          </a:fillRef>
          <a:effectRef idx="1">
            <a:schemeClr val="accent5"/>
          </a:effectRef>
          <a:fontRef idx="minor">
            <a:schemeClr val="lt1"/>
          </a:fontRef>
        </p:style>
        <p:txBody>
          <a:bodyPr wrap="square">
            <a:spAutoFit/>
          </a:bodyPr>
          <a:lstStyle>
            <a:lvl1pPr marL="265113" indent="-265113">
              <a:defRPr sz="2400">
                <a:solidFill>
                  <a:schemeClr val="tx1"/>
                </a:solidFill>
                <a:latin typeface="Calibri" panose="020F0502020204030204" pitchFamily="34" charset="0"/>
                <a:ea typeface="MS PGothic" panose="020B0600070205080204" pitchFamily="34" charset="-128"/>
              </a:defRPr>
            </a:lvl1pPr>
            <a:lvl2pPr marL="742950" indent="-285750">
              <a:defRPr sz="2400">
                <a:solidFill>
                  <a:schemeClr val="tx1"/>
                </a:solidFill>
                <a:latin typeface="Calibri" panose="020F0502020204030204" pitchFamily="34" charset="0"/>
                <a:ea typeface="MS PGothic" panose="020B0600070205080204" pitchFamily="34" charset="-128"/>
              </a:defRPr>
            </a:lvl2pPr>
            <a:lvl3pPr marL="1143000" indent="-228600">
              <a:defRPr sz="2400">
                <a:solidFill>
                  <a:schemeClr val="tx1"/>
                </a:solidFill>
                <a:latin typeface="Calibri" panose="020F0502020204030204" pitchFamily="34" charset="0"/>
                <a:ea typeface="MS PGothic" panose="020B0600070205080204" pitchFamily="34" charset="-128"/>
              </a:defRPr>
            </a:lvl3pPr>
            <a:lvl4pPr marL="1600200" indent="-228600">
              <a:defRPr sz="2400">
                <a:solidFill>
                  <a:schemeClr val="tx1"/>
                </a:solidFill>
                <a:latin typeface="Calibri" panose="020F0502020204030204" pitchFamily="34" charset="0"/>
                <a:ea typeface="MS PGothic" panose="020B0600070205080204" pitchFamily="34" charset="-128"/>
              </a:defRPr>
            </a:lvl4pPr>
            <a:lvl5pPr marL="2057400" indent="-22860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marL="457200" indent="-457200" fontAlgn="auto">
              <a:lnSpc>
                <a:spcPct val="150000"/>
              </a:lnSpc>
              <a:spcBef>
                <a:spcPts val="0"/>
              </a:spcBef>
              <a:spcAft>
                <a:spcPts val="0"/>
              </a:spcAft>
              <a:buFont typeface="+mj-lt"/>
              <a:buAutoNum type="arabicPeriod"/>
              <a:defRPr/>
            </a:pPr>
            <a:r>
              <a:rPr lang="es-CL" altLang="es-CL" sz="2000" dirty="0" smtClean="0">
                <a:latin typeface="Century Gothic" panose="020B0502020202020204" pitchFamily="34" charset="0"/>
                <a:cs typeface="Candara"/>
              </a:rPr>
              <a:t>Sensores.</a:t>
            </a:r>
          </a:p>
          <a:p>
            <a:pPr marL="457200" indent="-457200" fontAlgn="auto">
              <a:lnSpc>
                <a:spcPct val="150000"/>
              </a:lnSpc>
              <a:spcBef>
                <a:spcPts val="0"/>
              </a:spcBef>
              <a:spcAft>
                <a:spcPts val="0"/>
              </a:spcAft>
              <a:buFont typeface="+mj-lt"/>
              <a:buAutoNum type="arabicPeriod"/>
              <a:defRPr/>
            </a:pPr>
            <a:r>
              <a:rPr lang="es-CL" altLang="es-CL" sz="2000" dirty="0" smtClean="0">
                <a:latin typeface="Century Gothic" panose="020B0502020202020204" pitchFamily="34" charset="0"/>
                <a:cs typeface="Candara"/>
              </a:rPr>
              <a:t>MWCS - Sensores.</a:t>
            </a:r>
            <a:endParaRPr lang="es-CL" altLang="es-CL" sz="2000" dirty="0">
              <a:latin typeface="Century Gothic" panose="020B0502020202020204" pitchFamily="34" charset="0"/>
              <a:cs typeface="Candara"/>
            </a:endParaRPr>
          </a:p>
          <a:p>
            <a:pPr marL="457200" indent="-457200" fontAlgn="auto">
              <a:lnSpc>
                <a:spcPct val="150000"/>
              </a:lnSpc>
              <a:spcBef>
                <a:spcPts val="0"/>
              </a:spcBef>
              <a:spcAft>
                <a:spcPts val="0"/>
              </a:spcAft>
              <a:buFont typeface="+mj-lt"/>
              <a:buAutoNum type="arabicPeriod"/>
              <a:defRPr/>
            </a:pPr>
            <a:r>
              <a:rPr lang="es-CL" altLang="es-CL" sz="2000" dirty="0" smtClean="0">
                <a:latin typeface="Century Gothic" panose="020B0502020202020204" pitchFamily="34" charset="0"/>
                <a:cs typeface="Candara"/>
              </a:rPr>
              <a:t>MWCS - Composición.</a:t>
            </a:r>
            <a:endParaRPr lang="es-CL" altLang="es-CL" sz="2000" dirty="0">
              <a:latin typeface="Century Gothic" panose="020B0502020202020204" pitchFamily="34" charset="0"/>
              <a:cs typeface="Candara"/>
            </a:endParaRPr>
          </a:p>
          <a:p>
            <a:pPr marL="457200" indent="-457200" fontAlgn="auto">
              <a:lnSpc>
                <a:spcPct val="150000"/>
              </a:lnSpc>
              <a:spcBef>
                <a:spcPts val="0"/>
              </a:spcBef>
              <a:spcAft>
                <a:spcPts val="0"/>
              </a:spcAft>
              <a:buFont typeface="+mj-lt"/>
              <a:buAutoNum type="arabicPeriod"/>
              <a:defRPr/>
            </a:pPr>
            <a:r>
              <a:rPr lang="es-CL" altLang="es-CL" sz="2000" dirty="0" smtClean="0">
                <a:latin typeface="Century Gothic" panose="020B0502020202020204" pitchFamily="34" charset="0"/>
                <a:cs typeface="Candara"/>
              </a:rPr>
              <a:t>Sensor </a:t>
            </a:r>
            <a:r>
              <a:rPr lang="es-CL" altLang="es-CL" sz="2000" dirty="0" err="1" smtClean="0">
                <a:latin typeface="Century Gothic" panose="020B0502020202020204" pitchFamily="34" charset="0"/>
                <a:cs typeface="Candara"/>
              </a:rPr>
              <a:t>subsystem</a:t>
            </a:r>
            <a:r>
              <a:rPr lang="es-CL" altLang="es-CL" sz="2000" dirty="0" smtClean="0">
                <a:latin typeface="Century Gothic" panose="020B0502020202020204" pitchFamily="34" charset="0"/>
                <a:cs typeface="Candara"/>
              </a:rPr>
              <a:t> - STIR.</a:t>
            </a:r>
          </a:p>
          <a:p>
            <a:pPr marL="457200" indent="-457200" fontAlgn="auto">
              <a:lnSpc>
                <a:spcPct val="150000"/>
              </a:lnSpc>
              <a:spcBef>
                <a:spcPts val="0"/>
              </a:spcBef>
              <a:spcAft>
                <a:spcPts val="0"/>
              </a:spcAft>
              <a:buFont typeface="+mj-lt"/>
              <a:buAutoNum type="arabicPeriod"/>
              <a:defRPr/>
            </a:pPr>
            <a:r>
              <a:rPr lang="es-CL" altLang="es-CL" sz="2000" dirty="0" err="1" smtClean="0">
                <a:latin typeface="Century Gothic" panose="020B0502020202020204" pitchFamily="34" charset="0"/>
                <a:cs typeface="Candara"/>
              </a:rPr>
              <a:t>Weapon</a:t>
            </a:r>
            <a:r>
              <a:rPr lang="es-CL" altLang="es-CL" sz="2000" dirty="0" smtClean="0">
                <a:latin typeface="Century Gothic" panose="020B0502020202020204" pitchFamily="34" charset="0"/>
                <a:cs typeface="Candara"/>
              </a:rPr>
              <a:t> </a:t>
            </a:r>
            <a:r>
              <a:rPr lang="es-CL" altLang="es-CL" sz="2000" dirty="0" err="1" smtClean="0">
                <a:latin typeface="Century Gothic" panose="020B0502020202020204" pitchFamily="34" charset="0"/>
                <a:cs typeface="Candara"/>
              </a:rPr>
              <a:t>subsystem</a:t>
            </a:r>
            <a:r>
              <a:rPr lang="es-CL" altLang="es-CL" sz="2000" dirty="0" smtClean="0">
                <a:latin typeface="Century Gothic" panose="020B0502020202020204" pitchFamily="34" charset="0"/>
                <a:cs typeface="Candara"/>
              </a:rPr>
              <a:t> – 76/62 </a:t>
            </a:r>
            <a:r>
              <a:rPr lang="es-CL" altLang="es-CL" sz="2000" dirty="0" err="1" smtClean="0">
                <a:latin typeface="Century Gothic" panose="020B0502020202020204" pitchFamily="34" charset="0"/>
                <a:cs typeface="Candara"/>
              </a:rPr>
              <a:t>mm.</a:t>
            </a:r>
            <a:endParaRPr lang="es-CL" altLang="es-CL" sz="2000" dirty="0">
              <a:latin typeface="Century Gothic" panose="020B0502020202020204" pitchFamily="34" charset="0"/>
              <a:cs typeface="Candara"/>
            </a:endParaRPr>
          </a:p>
          <a:p>
            <a:pPr marL="457200" indent="-457200" fontAlgn="auto">
              <a:lnSpc>
                <a:spcPct val="150000"/>
              </a:lnSpc>
              <a:spcBef>
                <a:spcPts val="0"/>
              </a:spcBef>
              <a:spcAft>
                <a:spcPts val="0"/>
              </a:spcAft>
              <a:buFont typeface="+mj-lt"/>
              <a:buAutoNum type="arabicPeriod"/>
              <a:defRPr/>
            </a:pPr>
            <a:r>
              <a:rPr lang="es-CL" altLang="es-CL" sz="2000" dirty="0" err="1" smtClean="0">
                <a:latin typeface="Century Gothic" panose="020B0502020202020204" pitchFamily="34" charset="0"/>
                <a:cs typeface="Candara"/>
              </a:rPr>
              <a:t>Weapon</a:t>
            </a:r>
            <a:r>
              <a:rPr lang="es-CL" altLang="es-CL" sz="2000" dirty="0" smtClean="0">
                <a:latin typeface="Century Gothic" panose="020B0502020202020204" pitchFamily="34" charset="0"/>
                <a:cs typeface="Candara"/>
              </a:rPr>
              <a:t> </a:t>
            </a:r>
            <a:r>
              <a:rPr lang="es-CL" altLang="es-CL" sz="2000" dirty="0" err="1" smtClean="0">
                <a:latin typeface="Century Gothic" panose="020B0502020202020204" pitchFamily="34" charset="0"/>
                <a:cs typeface="Candara"/>
              </a:rPr>
              <a:t>subsystem</a:t>
            </a:r>
            <a:r>
              <a:rPr lang="es-CL" altLang="es-CL" sz="2000" dirty="0" smtClean="0">
                <a:latin typeface="Century Gothic" panose="020B0502020202020204" pitchFamily="34" charset="0"/>
                <a:cs typeface="Candara"/>
              </a:rPr>
              <a:t> - GMVLS.</a:t>
            </a:r>
            <a:endParaRPr lang="es-CL" altLang="es-CL" sz="2000" dirty="0">
              <a:latin typeface="Century Gothic" panose="020B0502020202020204" pitchFamily="34" charset="0"/>
              <a:cs typeface="Candara"/>
            </a:endParaRPr>
          </a:p>
          <a:p>
            <a:pPr fontAlgn="auto">
              <a:lnSpc>
                <a:spcPct val="150000"/>
              </a:lnSpc>
              <a:spcBef>
                <a:spcPts val="0"/>
              </a:spcBef>
              <a:spcAft>
                <a:spcPts val="0"/>
              </a:spcAft>
              <a:buFont typeface="Calibri Light" panose="020F0302020204030204" pitchFamily="34" charset="0"/>
              <a:buAutoNum type="arabicPeriod"/>
              <a:defRPr/>
            </a:pPr>
            <a:r>
              <a:rPr lang="es-CL" altLang="es-CL" sz="2000" dirty="0">
                <a:latin typeface="Century Gothic" panose="020B0502020202020204" pitchFamily="34" charset="0"/>
                <a:cs typeface="Candara"/>
              </a:rPr>
              <a:t>	</a:t>
            </a:r>
            <a:r>
              <a:rPr lang="es-CL" altLang="es-CL" sz="2000" dirty="0" smtClean="0">
                <a:latin typeface="Century Gothic" panose="020B0502020202020204" pitchFamily="34" charset="0"/>
                <a:cs typeface="Candara"/>
              </a:rPr>
              <a:t>MWCS - Funciones.</a:t>
            </a:r>
          </a:p>
          <a:p>
            <a:pPr fontAlgn="auto">
              <a:lnSpc>
                <a:spcPct val="150000"/>
              </a:lnSpc>
              <a:spcBef>
                <a:spcPts val="0"/>
              </a:spcBef>
              <a:spcAft>
                <a:spcPts val="0"/>
              </a:spcAft>
              <a:buFont typeface="Calibri Light" panose="020F0302020204030204" pitchFamily="34" charset="0"/>
              <a:buAutoNum type="arabicPeriod"/>
              <a:defRPr/>
            </a:pPr>
            <a:r>
              <a:rPr lang="es-CL" altLang="es-CL" sz="2000" dirty="0" smtClean="0">
                <a:latin typeface="Century Gothic" panose="020B0502020202020204" pitchFamily="34" charset="0"/>
                <a:cs typeface="Candara"/>
              </a:rPr>
              <a:t>   MWCS – </a:t>
            </a:r>
            <a:r>
              <a:rPr lang="es-CL" altLang="es-CL" sz="2000" dirty="0" err="1" smtClean="0">
                <a:latin typeface="Century Gothic" panose="020B0502020202020204" pitchFamily="34" charset="0"/>
                <a:cs typeface="Candara"/>
              </a:rPr>
              <a:t>Scheduling</a:t>
            </a:r>
            <a:r>
              <a:rPr lang="es-CL" altLang="es-CL" sz="2000" dirty="0" smtClean="0">
                <a:latin typeface="Century Gothic" panose="020B0502020202020204" pitchFamily="34" charset="0"/>
                <a:cs typeface="Candara"/>
              </a:rPr>
              <a:t> </a:t>
            </a:r>
            <a:r>
              <a:rPr lang="es-CL" altLang="es-CL" sz="2000" dirty="0" err="1" smtClean="0">
                <a:latin typeface="Century Gothic" panose="020B0502020202020204" pitchFamily="34" charset="0"/>
                <a:cs typeface="Candara"/>
              </a:rPr>
              <a:t>function</a:t>
            </a:r>
            <a:r>
              <a:rPr lang="es-CL" altLang="es-CL" sz="2000" dirty="0" smtClean="0">
                <a:latin typeface="Century Gothic" panose="020B0502020202020204" pitchFamily="34" charset="0"/>
                <a:cs typeface="Candara"/>
              </a:rPr>
              <a:t>.</a:t>
            </a:r>
            <a:endParaRPr lang="es-CL" altLang="es-CL" sz="2000" dirty="0">
              <a:latin typeface="Century Gothic" panose="020B0502020202020204" pitchFamily="34" charset="0"/>
              <a:cs typeface="Candara"/>
            </a:endParaRPr>
          </a:p>
          <a:p>
            <a:pPr fontAlgn="auto">
              <a:lnSpc>
                <a:spcPct val="150000"/>
              </a:lnSpc>
              <a:spcBef>
                <a:spcPts val="0"/>
              </a:spcBef>
              <a:spcAft>
                <a:spcPts val="0"/>
              </a:spcAft>
              <a:buFont typeface="Calibri Light" panose="020F0302020204030204" pitchFamily="34" charset="0"/>
              <a:buAutoNum type="arabicPeriod"/>
              <a:defRPr/>
            </a:pPr>
            <a:r>
              <a:rPr lang="es-CL" altLang="es-CL" sz="2000" dirty="0">
                <a:latin typeface="Century Gothic" panose="020B0502020202020204" pitchFamily="34" charset="0"/>
                <a:cs typeface="Candara"/>
              </a:rPr>
              <a:t> </a:t>
            </a:r>
            <a:r>
              <a:rPr lang="es-CL" altLang="es-CL" sz="2000" dirty="0" smtClean="0">
                <a:latin typeface="Century Gothic" panose="020B0502020202020204" pitchFamily="34" charset="0"/>
                <a:cs typeface="Candara"/>
              </a:rPr>
              <a:t>  MWCS – </a:t>
            </a:r>
            <a:r>
              <a:rPr lang="es-CL" altLang="es-CL" sz="2000" dirty="0" err="1" smtClean="0">
                <a:latin typeface="Century Gothic" panose="020B0502020202020204" pitchFamily="34" charset="0"/>
                <a:cs typeface="Candara"/>
              </a:rPr>
              <a:t>Engagement</a:t>
            </a:r>
            <a:r>
              <a:rPr lang="es-CL" altLang="es-CL" sz="2000" dirty="0" smtClean="0">
                <a:latin typeface="Century Gothic" panose="020B0502020202020204" pitchFamily="34" charset="0"/>
                <a:cs typeface="Candara"/>
              </a:rPr>
              <a:t> </a:t>
            </a:r>
            <a:r>
              <a:rPr lang="es-CL" altLang="es-CL" sz="2000" dirty="0" err="1" smtClean="0">
                <a:latin typeface="Century Gothic" panose="020B0502020202020204" pitchFamily="34" charset="0"/>
                <a:cs typeface="Candara"/>
              </a:rPr>
              <a:t>Flow</a:t>
            </a:r>
            <a:r>
              <a:rPr lang="es-CL" altLang="es-CL" sz="2000" dirty="0" smtClean="0">
                <a:latin typeface="Century Gothic" panose="020B0502020202020204" pitchFamily="34" charset="0"/>
                <a:cs typeface="Candara"/>
              </a:rPr>
              <a:t>.</a:t>
            </a:r>
          </a:p>
          <a:p>
            <a:pPr fontAlgn="auto">
              <a:lnSpc>
                <a:spcPct val="150000"/>
              </a:lnSpc>
              <a:spcBef>
                <a:spcPts val="0"/>
              </a:spcBef>
              <a:spcAft>
                <a:spcPts val="0"/>
              </a:spcAft>
              <a:buFont typeface="Calibri Light" panose="020F0302020204030204" pitchFamily="34" charset="0"/>
              <a:buAutoNum type="arabicPeriod"/>
              <a:defRPr/>
            </a:pPr>
            <a:r>
              <a:rPr lang="es-CL" altLang="es-CL" sz="2000" dirty="0">
                <a:latin typeface="Century Gothic" panose="020B0502020202020204" pitchFamily="34" charset="0"/>
                <a:cs typeface="Candara"/>
              </a:rPr>
              <a:t> </a:t>
            </a:r>
            <a:r>
              <a:rPr lang="es-CL" altLang="es-CL" sz="2000" dirty="0" smtClean="0">
                <a:latin typeface="Century Gothic" panose="020B0502020202020204" pitchFamily="34" charset="0"/>
                <a:cs typeface="Candara"/>
              </a:rPr>
              <a:t>  MWCS – </a:t>
            </a:r>
            <a:r>
              <a:rPr lang="es-CL" altLang="es-CL" sz="2000" dirty="0" err="1" smtClean="0">
                <a:latin typeface="Century Gothic" panose="020B0502020202020204" pitchFamily="34" charset="0"/>
                <a:cs typeface="Candara"/>
              </a:rPr>
              <a:t>Kill</a:t>
            </a:r>
            <a:r>
              <a:rPr lang="es-CL" altLang="es-CL" sz="2000" dirty="0" smtClean="0">
                <a:latin typeface="Century Gothic" panose="020B0502020202020204" pitchFamily="34" charset="0"/>
                <a:cs typeface="Candara"/>
              </a:rPr>
              <a:t> </a:t>
            </a:r>
            <a:r>
              <a:rPr lang="es-CL" altLang="es-CL" sz="2000" dirty="0" err="1" smtClean="0">
                <a:latin typeface="Century Gothic" panose="020B0502020202020204" pitchFamily="34" charset="0"/>
                <a:cs typeface="Candara"/>
              </a:rPr>
              <a:t>Assessment</a:t>
            </a:r>
            <a:r>
              <a:rPr lang="es-CL" altLang="es-CL" sz="2000" dirty="0" smtClean="0">
                <a:latin typeface="Century Gothic" panose="020B0502020202020204" pitchFamily="34" charset="0"/>
                <a:cs typeface="Candara"/>
              </a:rPr>
              <a:t>.</a:t>
            </a:r>
          </a:p>
          <a:p>
            <a:pPr fontAlgn="auto">
              <a:lnSpc>
                <a:spcPct val="150000"/>
              </a:lnSpc>
              <a:spcBef>
                <a:spcPts val="0"/>
              </a:spcBef>
              <a:spcAft>
                <a:spcPts val="0"/>
              </a:spcAft>
              <a:buFont typeface="Calibri Light" panose="020F0302020204030204" pitchFamily="34" charset="0"/>
              <a:buAutoNum type="arabicPeriod"/>
              <a:defRPr/>
            </a:pPr>
            <a:r>
              <a:rPr lang="es-CL" altLang="es-CL" sz="2000" dirty="0">
                <a:latin typeface="Century Gothic" panose="020B0502020202020204" pitchFamily="34" charset="0"/>
                <a:cs typeface="Candara"/>
              </a:rPr>
              <a:t> </a:t>
            </a:r>
            <a:r>
              <a:rPr lang="es-CL" altLang="es-CL" sz="2000" dirty="0" smtClean="0">
                <a:latin typeface="Century Gothic" panose="020B0502020202020204" pitchFamily="34" charset="0"/>
                <a:cs typeface="Candara"/>
              </a:rPr>
              <a:t>  Experiencias.</a:t>
            </a:r>
            <a:endParaRPr lang="es-CL" altLang="es-CL" sz="2000" dirty="0">
              <a:latin typeface="Century Gothic" panose="020B0502020202020204" pitchFamily="34" charset="0"/>
              <a:cs typeface="Candara"/>
            </a:endParaRPr>
          </a:p>
        </p:txBody>
      </p:sp>
      <p:sp>
        <p:nvSpPr>
          <p:cNvPr id="2" name="Marcador de número de diapositiva 1"/>
          <p:cNvSpPr>
            <a:spLocks noGrp="1"/>
          </p:cNvSpPr>
          <p:nvPr>
            <p:ph type="sldNum" sz="quarter" idx="12"/>
          </p:nvPr>
        </p:nvSpPr>
        <p:spPr/>
        <p:txBody>
          <a:bodyPr/>
          <a:lstStyle/>
          <a:p>
            <a:fld id="{F961981A-3DE3-40C1-BFD9-EA3A7D790B72}" type="slidenum">
              <a:rPr lang="es-ES" altLang="es-MX" sz="1600" b="1" smtClean="0">
                <a:solidFill>
                  <a:schemeClr val="tx1"/>
                </a:solidFill>
                <a:latin typeface="Century Gothic" panose="020B0502020202020204" pitchFamily="34" charset="0"/>
              </a:rPr>
              <a:pPr/>
              <a:t>2</a:t>
            </a:fld>
            <a:endParaRPr lang="es-ES" altLang="es-MX"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963837730"/>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Imagen 10"/>
          <p:cNvPicPr>
            <a:picLocks noChangeAspect="1"/>
          </p:cNvPicPr>
          <p:nvPr/>
        </p:nvPicPr>
        <p:blipFill>
          <a:blip r:embed="rId4" cstate="print"/>
          <a:srcRect t="7336" b="2393"/>
          <a:stretch>
            <a:fillRect/>
          </a:stretch>
        </p:blipFill>
        <p:spPr bwMode="auto">
          <a:xfrm>
            <a:off x="4083050" y="837104"/>
            <a:ext cx="8108950" cy="5108575"/>
          </a:xfrm>
          <a:prstGeom prst="rect">
            <a:avLst/>
          </a:prstGeom>
          <a:noFill/>
          <a:ln w="9525">
            <a:noFill/>
            <a:miter lim="800000"/>
            <a:headEnd/>
            <a:tailEnd/>
          </a:ln>
        </p:spPr>
      </p:pic>
      <p:sp>
        <p:nvSpPr>
          <p:cNvPr id="12" name="Elipse 1"/>
          <p:cNvSpPr>
            <a:spLocks noChangeAspect="1"/>
          </p:cNvSpPr>
          <p:nvPr/>
        </p:nvSpPr>
        <p:spPr>
          <a:xfrm>
            <a:off x="5576356" y="1566183"/>
            <a:ext cx="628501" cy="628500"/>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aphicFrame>
        <p:nvGraphicFramePr>
          <p:cNvPr id="4" name="Tabla 3"/>
          <p:cNvGraphicFramePr>
            <a:graphicFrameLocks noGrp="1"/>
          </p:cNvGraphicFramePr>
          <p:nvPr>
            <p:extLst>
              <p:ext uri="{D42A27DB-BD31-4B8C-83A1-F6EECF244321}">
                <p14:modId xmlns:p14="http://schemas.microsoft.com/office/powerpoint/2010/main" val="816122560"/>
              </p:ext>
            </p:extLst>
          </p:nvPr>
        </p:nvGraphicFramePr>
        <p:xfrm>
          <a:off x="289625" y="1312873"/>
          <a:ext cx="3995091" cy="5476240"/>
        </p:xfrm>
        <a:graphic>
          <a:graphicData uri="http://schemas.openxmlformats.org/drawingml/2006/table">
            <a:tbl>
              <a:tblPr firstRow="1" bandRow="1">
                <a:tableStyleId>{B301B821-A1FF-4177-AEE7-76D212191A09}</a:tableStyleId>
              </a:tblPr>
              <a:tblGrid>
                <a:gridCol w="1170305"/>
                <a:gridCol w="2824786"/>
              </a:tblGrid>
              <a:tr h="0">
                <a:tc gridSpan="2">
                  <a:txBody>
                    <a:bodyPr/>
                    <a:lstStyle/>
                    <a:p>
                      <a:pPr algn="ctr"/>
                      <a:r>
                        <a:rPr lang="es-CL" sz="1600" dirty="0" smtClean="0">
                          <a:latin typeface="Century Gothic" panose="020B0502020202020204" pitchFamily="34" charset="0"/>
                        </a:rPr>
                        <a:t>LW -08</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Frecuencia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1.2 a 1.4 </a:t>
                      </a:r>
                      <a:r>
                        <a:rPr lang="es-CL" sz="1200" dirty="0" err="1" smtClean="0">
                          <a:latin typeface="Century Gothic" panose="020B0502020202020204" pitchFamily="34" charset="0"/>
                        </a:rPr>
                        <a:t>Ghz</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PRF</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500 o 1000 HZ</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Ancho de pulso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34µs - 68µs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Potencia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 150 </a:t>
                      </a:r>
                      <a:r>
                        <a:rPr lang="es-CL" sz="1200" dirty="0" err="1" smtClean="0">
                          <a:latin typeface="Century Gothic" panose="020B0502020202020204" pitchFamily="34" charset="0"/>
                        </a:rPr>
                        <a:t>Kw</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Haz horizontal</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2,2°</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Haz vertical</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42°</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Polarización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Horizontal o circular (sentido horario o </a:t>
                      </a:r>
                      <a:r>
                        <a:rPr lang="es-CL" sz="1200" dirty="0" err="1" smtClean="0">
                          <a:latin typeface="Century Gothic" panose="020B0502020202020204" pitchFamily="34" charset="0"/>
                        </a:rPr>
                        <a:t>antihorario</a:t>
                      </a:r>
                      <a:r>
                        <a:rPr lang="es-CL" sz="1200" dirty="0" smtClean="0">
                          <a:latin typeface="Century Gothic" panose="020B0502020202020204" pitchFamily="34" charset="0"/>
                        </a:rPr>
                        <a:t>)</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Rotación antena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7.5 o 15 RPM</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 máxima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120 Mn</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 mínima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 ± 0,6 Mn</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Resolución</a:t>
                      </a:r>
                      <a:r>
                        <a:rPr lang="es-CL" sz="1200" baseline="0" dirty="0" smtClean="0">
                          <a:latin typeface="Century Gothic" panose="020B0502020202020204" pitchFamily="34" charset="0"/>
                        </a:rPr>
                        <a:t> AW</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90 </a:t>
                      </a:r>
                      <a:r>
                        <a:rPr lang="es-CL" sz="1200" dirty="0" err="1" smtClean="0">
                          <a:latin typeface="Century Gothic" panose="020B0502020202020204" pitchFamily="34" charset="0"/>
                        </a:rPr>
                        <a:t>mts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Resolución SW</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150 </a:t>
                      </a:r>
                      <a:r>
                        <a:rPr lang="es-CL" sz="1200" dirty="0" err="1" smtClean="0">
                          <a:latin typeface="Century Gothic" panose="020B0502020202020204" pitchFamily="34" charset="0"/>
                        </a:rPr>
                        <a:t>mts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cxnSp>
        <p:nvCxnSpPr>
          <p:cNvPr id="6" name="Conector recto de flecha 5"/>
          <p:cNvCxnSpPr/>
          <p:nvPr/>
        </p:nvCxnSpPr>
        <p:spPr>
          <a:xfrm>
            <a:off x="4284716" y="1427456"/>
            <a:ext cx="1291640" cy="31425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5"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SENSORES</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Tree>
    <p:extLst>
      <p:ext uri="{BB962C8B-B14F-4D97-AF65-F5344CB8AC3E}">
        <p14:creationId xmlns:p14="http://schemas.microsoft.com/office/powerpoint/2010/main" val="3905955605"/>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Imagen 10"/>
          <p:cNvPicPr>
            <a:picLocks noChangeAspect="1"/>
          </p:cNvPicPr>
          <p:nvPr/>
        </p:nvPicPr>
        <p:blipFill>
          <a:blip r:embed="rId4" cstate="print"/>
          <a:srcRect t="7336" b="2393"/>
          <a:stretch>
            <a:fillRect/>
          </a:stretch>
        </p:blipFill>
        <p:spPr bwMode="auto">
          <a:xfrm>
            <a:off x="4083050" y="837104"/>
            <a:ext cx="8108950" cy="5108575"/>
          </a:xfrm>
          <a:prstGeom prst="rect">
            <a:avLst/>
          </a:prstGeom>
          <a:noFill/>
          <a:ln w="9525">
            <a:noFill/>
            <a:miter lim="800000"/>
            <a:headEnd/>
            <a:tailEnd/>
          </a:ln>
        </p:spPr>
      </p:pic>
      <p:sp>
        <p:nvSpPr>
          <p:cNvPr id="12" name="Elipse 1"/>
          <p:cNvSpPr>
            <a:spLocks noChangeAspect="1"/>
          </p:cNvSpPr>
          <p:nvPr/>
        </p:nvSpPr>
        <p:spPr>
          <a:xfrm>
            <a:off x="7114131" y="1155710"/>
            <a:ext cx="628501" cy="628500"/>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aphicFrame>
        <p:nvGraphicFramePr>
          <p:cNvPr id="4" name="Tabla 3"/>
          <p:cNvGraphicFramePr>
            <a:graphicFrameLocks noGrp="1"/>
          </p:cNvGraphicFramePr>
          <p:nvPr>
            <p:extLst>
              <p:ext uri="{D42A27DB-BD31-4B8C-83A1-F6EECF244321}">
                <p14:modId xmlns:p14="http://schemas.microsoft.com/office/powerpoint/2010/main" val="2833273244"/>
              </p:ext>
            </p:extLst>
          </p:nvPr>
        </p:nvGraphicFramePr>
        <p:xfrm>
          <a:off x="289625" y="1312873"/>
          <a:ext cx="3995091" cy="4846320"/>
        </p:xfrm>
        <a:graphic>
          <a:graphicData uri="http://schemas.openxmlformats.org/drawingml/2006/table">
            <a:tbl>
              <a:tblPr firstRow="1" bandRow="1">
                <a:tableStyleId>{B301B821-A1FF-4177-AEE7-76D212191A09}</a:tableStyleId>
              </a:tblPr>
              <a:tblGrid>
                <a:gridCol w="1170305"/>
                <a:gridCol w="2824786"/>
              </a:tblGrid>
              <a:tr h="0">
                <a:tc gridSpan="2">
                  <a:txBody>
                    <a:bodyPr/>
                    <a:lstStyle/>
                    <a:p>
                      <a:pPr algn="ctr"/>
                      <a:r>
                        <a:rPr lang="es-CL" sz="1600" b="1" dirty="0" smtClean="0">
                          <a:latin typeface="Century Gothic" panose="020B0502020202020204" pitchFamily="34" charset="0"/>
                        </a:rPr>
                        <a:t>SMART</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Frecuencia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3.1 a 3.5 </a:t>
                      </a:r>
                      <a:r>
                        <a:rPr lang="es-CL" sz="1200" dirty="0" err="1" smtClean="0">
                          <a:latin typeface="Century Gothic" panose="020B0502020202020204" pitchFamily="34" charset="0"/>
                        </a:rPr>
                        <a:t>Ghz</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PRF</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3700 HZ (PROMEDIO)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Ancho de pulso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9µs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Potencia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 97 </a:t>
                      </a:r>
                      <a:r>
                        <a:rPr lang="es-CL" sz="1200" dirty="0" err="1" smtClean="0">
                          <a:latin typeface="Century Gothic" panose="020B0502020202020204" pitchFamily="34" charset="0"/>
                        </a:rPr>
                        <a:t>Kw</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Haz horizontal</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2°</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Haz vertical</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90°</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Polarización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Horizontal</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Rotación antena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27 RPM</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 máxima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 60 Mn (Aéreo)</a:t>
                      </a:r>
                      <a:r>
                        <a:rPr lang="es-CL" sz="1200" baseline="0" dirty="0" smtClean="0">
                          <a:latin typeface="Century Gothic" panose="020B0502020202020204" pitchFamily="34" charset="0"/>
                        </a:rPr>
                        <a:t> y </a:t>
                      </a:r>
                      <a:r>
                        <a:rPr lang="es-CL" sz="1200" dirty="0" smtClean="0">
                          <a:latin typeface="Century Gothic" panose="020B0502020202020204" pitchFamily="34" charset="0"/>
                        </a:rPr>
                        <a:t>± 20 Mn</a:t>
                      </a:r>
                      <a:r>
                        <a:rPr lang="es-CL" sz="1200" baseline="0" dirty="0" smtClean="0">
                          <a:latin typeface="Century Gothic" panose="020B0502020202020204" pitchFamily="34" charset="0"/>
                        </a:rPr>
                        <a:t> (Superficie)</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 mínima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 1.5 Km</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Resolución</a:t>
                      </a:r>
                      <a:r>
                        <a:rPr lang="es-CL" sz="1200" baseline="0" dirty="0" smtClean="0">
                          <a:latin typeface="Century Gothic" panose="020B0502020202020204" pitchFamily="34" charset="0"/>
                        </a:rPr>
                        <a:t> </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40 </a:t>
                      </a:r>
                      <a:r>
                        <a:rPr lang="es-CL" sz="1200" dirty="0" err="1" smtClean="0">
                          <a:latin typeface="Century Gothic" panose="020B0502020202020204" pitchFamily="34" charset="0"/>
                        </a:rPr>
                        <a:t>mts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cxnSp>
        <p:nvCxnSpPr>
          <p:cNvPr id="6" name="Conector recto de flecha 5"/>
          <p:cNvCxnSpPr/>
          <p:nvPr/>
        </p:nvCxnSpPr>
        <p:spPr>
          <a:xfrm>
            <a:off x="4284716" y="1427456"/>
            <a:ext cx="2829415" cy="4250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SENSORES</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Tree>
    <p:extLst>
      <p:ext uri="{BB962C8B-B14F-4D97-AF65-F5344CB8AC3E}">
        <p14:creationId xmlns:p14="http://schemas.microsoft.com/office/powerpoint/2010/main" val="2174734018"/>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Imagen 10"/>
          <p:cNvPicPr>
            <a:picLocks noChangeAspect="1"/>
          </p:cNvPicPr>
          <p:nvPr/>
        </p:nvPicPr>
        <p:blipFill>
          <a:blip r:embed="rId4" cstate="print"/>
          <a:srcRect t="7336" b="2393"/>
          <a:stretch>
            <a:fillRect/>
          </a:stretch>
        </p:blipFill>
        <p:spPr bwMode="auto">
          <a:xfrm>
            <a:off x="4083050" y="837104"/>
            <a:ext cx="8108950" cy="5108575"/>
          </a:xfrm>
          <a:prstGeom prst="rect">
            <a:avLst/>
          </a:prstGeom>
          <a:noFill/>
          <a:ln w="9525">
            <a:noFill/>
            <a:miter lim="800000"/>
            <a:headEnd/>
            <a:tailEnd/>
          </a:ln>
        </p:spPr>
      </p:pic>
      <p:sp>
        <p:nvSpPr>
          <p:cNvPr id="12" name="Elipse 1"/>
          <p:cNvSpPr>
            <a:spLocks noChangeAspect="1"/>
          </p:cNvSpPr>
          <p:nvPr/>
        </p:nvSpPr>
        <p:spPr>
          <a:xfrm>
            <a:off x="8001524" y="2777681"/>
            <a:ext cx="369065" cy="369064"/>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aphicFrame>
        <p:nvGraphicFramePr>
          <p:cNvPr id="4" name="Tabla 3"/>
          <p:cNvGraphicFramePr>
            <a:graphicFrameLocks noGrp="1"/>
          </p:cNvGraphicFramePr>
          <p:nvPr>
            <p:extLst>
              <p:ext uri="{D42A27DB-BD31-4B8C-83A1-F6EECF244321}">
                <p14:modId xmlns:p14="http://schemas.microsoft.com/office/powerpoint/2010/main" val="752738590"/>
              </p:ext>
            </p:extLst>
          </p:nvPr>
        </p:nvGraphicFramePr>
        <p:xfrm>
          <a:off x="289625" y="1312873"/>
          <a:ext cx="3995091" cy="2646680"/>
        </p:xfrm>
        <a:graphic>
          <a:graphicData uri="http://schemas.openxmlformats.org/drawingml/2006/table">
            <a:tbl>
              <a:tblPr firstRow="1" bandRow="1">
                <a:tableStyleId>{B301B821-A1FF-4177-AEE7-76D212191A09}</a:tableStyleId>
              </a:tblPr>
              <a:tblGrid>
                <a:gridCol w="1170305"/>
                <a:gridCol w="2824786"/>
              </a:tblGrid>
              <a:tr h="0">
                <a:tc gridSpan="2">
                  <a:txBody>
                    <a:bodyPr/>
                    <a:lstStyle/>
                    <a:p>
                      <a:pPr algn="ctr"/>
                      <a:r>
                        <a:rPr lang="es-CL" sz="1600" b="1" dirty="0" smtClean="0">
                          <a:latin typeface="Century Gothic" panose="020B0502020202020204" pitchFamily="34" charset="0"/>
                        </a:rPr>
                        <a:t>DECCA</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Frecuencia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9,410 </a:t>
                      </a:r>
                      <a:r>
                        <a:rPr lang="es-CL" sz="1200" dirty="0" err="1" smtClean="0">
                          <a:latin typeface="Century Gothic" panose="020B0502020202020204" pitchFamily="34" charset="0"/>
                        </a:rPr>
                        <a:t>Mhz</a:t>
                      </a:r>
                      <a:r>
                        <a:rPr lang="es-CL" sz="1200" dirty="0" smtClean="0">
                          <a:latin typeface="Century Gothic" panose="020B0502020202020204" pitchFamily="34" charset="0"/>
                        </a:rPr>
                        <a:t> ± 30</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PRF</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3.300 – 1.650 y 825 Hz.</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Pulso largo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1</a:t>
                      </a:r>
                      <a:r>
                        <a:rPr lang="es-CL" sz="1200" baseline="0" dirty="0" smtClean="0">
                          <a:latin typeface="Century Gothic" panose="020B0502020202020204" pitchFamily="34" charset="0"/>
                        </a:rPr>
                        <a:t> </a:t>
                      </a:r>
                      <a:r>
                        <a:rPr lang="es-CL" sz="1200" dirty="0" smtClean="0">
                          <a:latin typeface="Century Gothic" panose="020B0502020202020204" pitchFamily="34" charset="0"/>
                        </a:rPr>
                        <a:t>µs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Pulso medio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baseline="0" dirty="0" smtClean="0">
                          <a:latin typeface="Century Gothic" panose="020B0502020202020204" pitchFamily="34" charset="0"/>
                        </a:rPr>
                        <a:t>0,25 </a:t>
                      </a:r>
                      <a:r>
                        <a:rPr lang="es-CL" sz="1200" dirty="0" smtClean="0">
                          <a:latin typeface="Century Gothic" panose="020B0502020202020204" pitchFamily="34" charset="0"/>
                        </a:rPr>
                        <a:t>µs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Pulso corto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0,05 µs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Potencia </a:t>
                      </a:r>
                      <a:r>
                        <a:rPr lang="es-CL" sz="1200" dirty="0" err="1" smtClean="0">
                          <a:latin typeface="Century Gothic" panose="020B0502020202020204" pitchFamily="34" charset="0"/>
                        </a:rPr>
                        <a:t>peak</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25 </a:t>
                      </a:r>
                      <a:r>
                        <a:rPr lang="es-CL" sz="1200" dirty="0" err="1" smtClean="0">
                          <a:latin typeface="Century Gothic" panose="020B0502020202020204" pitchFamily="34" charset="0"/>
                        </a:rPr>
                        <a:t>Kw</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cxnSp>
        <p:nvCxnSpPr>
          <p:cNvPr id="6" name="Conector recto de flecha 5"/>
          <p:cNvCxnSpPr>
            <a:endCxn id="12" idx="1"/>
          </p:cNvCxnSpPr>
          <p:nvPr/>
        </p:nvCxnSpPr>
        <p:spPr>
          <a:xfrm>
            <a:off x="4284716" y="1427456"/>
            <a:ext cx="3770856" cy="140427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SENSORES</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graphicFrame>
        <p:nvGraphicFramePr>
          <p:cNvPr id="17" name="Tabla 16"/>
          <p:cNvGraphicFramePr>
            <a:graphicFrameLocks noGrp="1"/>
          </p:cNvGraphicFramePr>
          <p:nvPr>
            <p:extLst>
              <p:ext uri="{D42A27DB-BD31-4B8C-83A1-F6EECF244321}">
                <p14:modId xmlns:p14="http://schemas.microsoft.com/office/powerpoint/2010/main" val="403252437"/>
              </p:ext>
            </p:extLst>
          </p:nvPr>
        </p:nvGraphicFramePr>
        <p:xfrm>
          <a:off x="289625" y="4197588"/>
          <a:ext cx="3995091" cy="1905000"/>
        </p:xfrm>
        <a:graphic>
          <a:graphicData uri="http://schemas.openxmlformats.org/drawingml/2006/table">
            <a:tbl>
              <a:tblPr firstRow="1" bandRow="1">
                <a:tableStyleId>{B301B821-A1FF-4177-AEE7-76D212191A09}</a:tableStyleId>
              </a:tblPr>
              <a:tblGrid>
                <a:gridCol w="1170305"/>
                <a:gridCol w="2824786"/>
              </a:tblGrid>
              <a:tr h="0">
                <a:tc gridSpan="2">
                  <a:txBody>
                    <a:bodyPr/>
                    <a:lstStyle/>
                    <a:p>
                      <a:pPr algn="ctr"/>
                      <a:r>
                        <a:rPr lang="es-CL" sz="1600" b="1" dirty="0" smtClean="0">
                          <a:latin typeface="Century Gothic" panose="020B0502020202020204" pitchFamily="34" charset="0"/>
                        </a:rPr>
                        <a:t>SCOUT</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Frecuencia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9,200 </a:t>
                      </a:r>
                      <a:r>
                        <a:rPr lang="es-CL" sz="1200" dirty="0" err="1" smtClean="0">
                          <a:latin typeface="Century Gothic" panose="020B0502020202020204" pitchFamily="34" charset="0"/>
                        </a:rPr>
                        <a:t>Mhz</a:t>
                      </a:r>
                      <a:r>
                        <a:rPr lang="es-CL" sz="1200" dirty="0" smtClean="0">
                          <a:latin typeface="Century Gothic" panose="020B0502020202020204" pitchFamily="34" charset="0"/>
                        </a:rPr>
                        <a:t> a 9,500 </a:t>
                      </a:r>
                      <a:r>
                        <a:rPr lang="es-CL" sz="1200" dirty="0" err="1" smtClean="0">
                          <a:latin typeface="Century Gothic" panose="020B0502020202020204" pitchFamily="34" charset="0"/>
                        </a:rPr>
                        <a:t>Mhz</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Polarización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Horizontal</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0,75 a 24 Mn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Potencia </a:t>
                      </a:r>
                      <a:r>
                        <a:rPr lang="es-CL" sz="1200" dirty="0" err="1" smtClean="0">
                          <a:latin typeface="Century Gothic" panose="020B0502020202020204" pitchFamily="34" charset="0"/>
                        </a:rPr>
                        <a:t>peak</a:t>
                      </a:r>
                      <a:r>
                        <a:rPr lang="es-CL" sz="1200" dirty="0" smtClean="0">
                          <a:latin typeface="Century Gothic" panose="020B0502020202020204" pitchFamily="34" charset="0"/>
                        </a:rPr>
                        <a:t> </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baseline="0" dirty="0" smtClean="0">
                          <a:latin typeface="Century Gothic" panose="020B0502020202020204" pitchFamily="34" charset="0"/>
                        </a:rPr>
                        <a:t>1 </a:t>
                      </a:r>
                      <a:r>
                        <a:rPr lang="es-CL" sz="1200" baseline="0" dirty="0" err="1" smtClean="0">
                          <a:latin typeface="Century Gothic" panose="020B0502020202020204" pitchFamily="34" charset="0"/>
                        </a:rPr>
                        <a:t>mW</a:t>
                      </a:r>
                      <a:r>
                        <a:rPr lang="es-CL" sz="1200" baseline="0" dirty="0" smtClean="0">
                          <a:latin typeface="Century Gothic" panose="020B0502020202020204" pitchFamily="34" charset="0"/>
                        </a:rPr>
                        <a:t> a 1 W.</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cxnSp>
        <p:nvCxnSpPr>
          <p:cNvPr id="18" name="Conector recto de flecha 17"/>
          <p:cNvCxnSpPr>
            <a:endCxn id="12" idx="3"/>
          </p:cNvCxnSpPr>
          <p:nvPr/>
        </p:nvCxnSpPr>
        <p:spPr>
          <a:xfrm flipV="1">
            <a:off x="4284716" y="3092697"/>
            <a:ext cx="3770856" cy="130513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94897865"/>
      </p:ext>
    </p:extLst>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Imagen 10"/>
          <p:cNvPicPr>
            <a:picLocks noChangeAspect="1"/>
          </p:cNvPicPr>
          <p:nvPr/>
        </p:nvPicPr>
        <p:blipFill>
          <a:blip r:embed="rId4" cstate="print"/>
          <a:srcRect t="7336" b="2393"/>
          <a:stretch>
            <a:fillRect/>
          </a:stretch>
        </p:blipFill>
        <p:spPr bwMode="auto">
          <a:xfrm>
            <a:off x="4083050" y="837104"/>
            <a:ext cx="8108950" cy="5108575"/>
          </a:xfrm>
          <a:prstGeom prst="rect">
            <a:avLst/>
          </a:prstGeom>
          <a:noFill/>
          <a:ln w="9525">
            <a:noFill/>
            <a:miter lim="800000"/>
            <a:headEnd/>
            <a:tailEnd/>
          </a:ln>
        </p:spPr>
      </p:pic>
      <p:sp>
        <p:nvSpPr>
          <p:cNvPr id="12" name="Elipse 1"/>
          <p:cNvSpPr>
            <a:spLocks noChangeAspect="1"/>
          </p:cNvSpPr>
          <p:nvPr/>
        </p:nvSpPr>
        <p:spPr>
          <a:xfrm>
            <a:off x="7296308" y="1602033"/>
            <a:ext cx="364355" cy="364354"/>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aphicFrame>
        <p:nvGraphicFramePr>
          <p:cNvPr id="4" name="Tabla 3"/>
          <p:cNvGraphicFramePr>
            <a:graphicFrameLocks noGrp="1"/>
          </p:cNvGraphicFramePr>
          <p:nvPr>
            <p:extLst>
              <p:ext uri="{D42A27DB-BD31-4B8C-83A1-F6EECF244321}">
                <p14:modId xmlns:p14="http://schemas.microsoft.com/office/powerpoint/2010/main" val="3629283614"/>
              </p:ext>
            </p:extLst>
          </p:nvPr>
        </p:nvGraphicFramePr>
        <p:xfrm>
          <a:off x="289625" y="1312873"/>
          <a:ext cx="3995091" cy="2275840"/>
        </p:xfrm>
        <a:graphic>
          <a:graphicData uri="http://schemas.openxmlformats.org/drawingml/2006/table">
            <a:tbl>
              <a:tblPr firstRow="1" bandRow="1">
                <a:tableStyleId>{B301B821-A1FF-4177-AEE7-76D212191A09}</a:tableStyleId>
              </a:tblPr>
              <a:tblGrid>
                <a:gridCol w="1170305"/>
                <a:gridCol w="2824786"/>
              </a:tblGrid>
              <a:tr h="0">
                <a:tc gridSpan="2">
                  <a:txBody>
                    <a:bodyPr/>
                    <a:lstStyle/>
                    <a:p>
                      <a:pPr algn="ctr"/>
                      <a:r>
                        <a:rPr lang="es-CL" sz="1600" b="1" dirty="0" smtClean="0">
                          <a:latin typeface="Century Gothic" panose="020B0502020202020204" pitchFamily="34" charset="0"/>
                        </a:rPr>
                        <a:t>APECS II (ESM) </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Emisores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200 Simultáneamente</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Antenas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ORU (</a:t>
                      </a:r>
                      <a:r>
                        <a:rPr lang="es-CL" sz="1200" dirty="0" err="1" smtClean="0">
                          <a:latin typeface="Century Gothic" panose="020B0502020202020204" pitchFamily="34" charset="0"/>
                        </a:rPr>
                        <a:t>Omni</a:t>
                      </a:r>
                      <a:r>
                        <a:rPr lang="es-CL" sz="1200" dirty="0" smtClean="0">
                          <a:latin typeface="Century Gothic" panose="020B0502020202020204" pitchFamily="34" charset="0"/>
                        </a:rPr>
                        <a:t> Receiver </a:t>
                      </a:r>
                      <a:r>
                        <a:rPr lang="es-CL" sz="1200" dirty="0" err="1" smtClean="0">
                          <a:latin typeface="Century Gothic" panose="020B0502020202020204" pitchFamily="34" charset="0"/>
                        </a:rPr>
                        <a:t>Unit</a:t>
                      </a:r>
                      <a:r>
                        <a:rPr lang="es-CL" sz="1200" dirty="0" smtClean="0">
                          <a:latin typeface="Century Gothic" panose="020B0502020202020204" pitchFamily="34" charset="0"/>
                        </a:rPr>
                        <a:t>)</a:t>
                      </a:r>
                    </a:p>
                    <a:p>
                      <a:r>
                        <a:rPr lang="es-CL" sz="1200" dirty="0" smtClean="0">
                          <a:latin typeface="Century Gothic" panose="020B0502020202020204" pitchFamily="34" charset="0"/>
                        </a:rPr>
                        <a:t>MRU (Mono-pulse Receiver </a:t>
                      </a:r>
                      <a:r>
                        <a:rPr lang="es-CL" sz="1200" dirty="0" err="1" smtClean="0">
                          <a:latin typeface="Century Gothic" panose="020B0502020202020204" pitchFamily="34" charset="0"/>
                        </a:rPr>
                        <a:t>Unit</a:t>
                      </a:r>
                      <a:r>
                        <a:rPr lang="es-CL" sz="1200" dirty="0" smtClean="0">
                          <a:latin typeface="Century Gothic" panose="020B0502020202020204" pitchFamily="34" charset="0"/>
                        </a:rPr>
                        <a:t>)</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Banda</a:t>
                      </a:r>
                      <a:r>
                        <a:rPr lang="es-CL" sz="1200" baseline="0" dirty="0" smtClean="0">
                          <a:latin typeface="Century Gothic" panose="020B0502020202020204" pitchFamily="34" charset="0"/>
                        </a:rPr>
                        <a:t> 1</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baseline="0" dirty="0" smtClean="0">
                          <a:latin typeface="Century Gothic" panose="020B0502020202020204" pitchFamily="34" charset="0"/>
                        </a:rPr>
                        <a:t>0,5 – 2,0 </a:t>
                      </a:r>
                      <a:r>
                        <a:rPr lang="es-CL" sz="1200" baseline="0" dirty="0" err="1" smtClean="0">
                          <a:latin typeface="Century Gothic" panose="020B0502020202020204" pitchFamily="34" charset="0"/>
                        </a:rPr>
                        <a:t>Ghz</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Banda 2</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2,0 – 8,0 </a:t>
                      </a:r>
                      <a:r>
                        <a:rPr lang="es-CL" sz="1200" dirty="0" err="1" smtClean="0">
                          <a:latin typeface="Century Gothic" panose="020B0502020202020204" pitchFamily="34" charset="0"/>
                        </a:rPr>
                        <a:t>Ghz</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Banda 3</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8,0 – 18 </a:t>
                      </a:r>
                      <a:r>
                        <a:rPr lang="es-CL" sz="1200" dirty="0" err="1" smtClean="0">
                          <a:latin typeface="Century Gothic" panose="020B0502020202020204" pitchFamily="34" charset="0"/>
                        </a:rPr>
                        <a:t>Ghz</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cxnSp>
        <p:nvCxnSpPr>
          <p:cNvPr id="6" name="Conector recto de flecha 5"/>
          <p:cNvCxnSpPr>
            <a:endCxn id="12" idx="2"/>
          </p:cNvCxnSpPr>
          <p:nvPr/>
        </p:nvCxnSpPr>
        <p:spPr>
          <a:xfrm>
            <a:off x="4284716" y="1427456"/>
            <a:ext cx="3011592" cy="35675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SENSORES</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graphicFrame>
        <p:nvGraphicFramePr>
          <p:cNvPr id="17" name="Tabla 16"/>
          <p:cNvGraphicFramePr>
            <a:graphicFrameLocks noGrp="1"/>
          </p:cNvGraphicFramePr>
          <p:nvPr>
            <p:extLst>
              <p:ext uri="{D42A27DB-BD31-4B8C-83A1-F6EECF244321}">
                <p14:modId xmlns:p14="http://schemas.microsoft.com/office/powerpoint/2010/main" val="1067717417"/>
              </p:ext>
            </p:extLst>
          </p:nvPr>
        </p:nvGraphicFramePr>
        <p:xfrm>
          <a:off x="289625" y="3741113"/>
          <a:ext cx="3995091" cy="1447800"/>
        </p:xfrm>
        <a:graphic>
          <a:graphicData uri="http://schemas.openxmlformats.org/drawingml/2006/table">
            <a:tbl>
              <a:tblPr firstRow="1" bandRow="1">
                <a:tableStyleId>{B301B821-A1FF-4177-AEE7-76D212191A09}</a:tableStyleId>
              </a:tblPr>
              <a:tblGrid>
                <a:gridCol w="1170305"/>
                <a:gridCol w="2824786"/>
              </a:tblGrid>
              <a:tr h="0">
                <a:tc gridSpan="2">
                  <a:txBody>
                    <a:bodyPr/>
                    <a:lstStyle/>
                    <a:p>
                      <a:pPr algn="ctr"/>
                      <a:r>
                        <a:rPr lang="es-CL" sz="1600" b="1" dirty="0" smtClean="0">
                          <a:latin typeface="Century Gothic" panose="020B0502020202020204" pitchFamily="34" charset="0"/>
                        </a:rPr>
                        <a:t>APECS II (ECM) </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Emisores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16 Simultáneamente</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Antenas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02</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Frecuencia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baseline="0" dirty="0" smtClean="0">
                          <a:latin typeface="Century Gothic" panose="020B0502020202020204" pitchFamily="34" charset="0"/>
                        </a:rPr>
                        <a:t>8,0 – 17 </a:t>
                      </a:r>
                      <a:r>
                        <a:rPr lang="es-CL" sz="1200" baseline="0" dirty="0" err="1" smtClean="0">
                          <a:latin typeface="Century Gothic" panose="020B0502020202020204" pitchFamily="34" charset="0"/>
                        </a:rPr>
                        <a:t>Ghz</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8" name="Elipse 1"/>
          <p:cNvSpPr>
            <a:spLocks noChangeAspect="1"/>
          </p:cNvSpPr>
          <p:nvPr/>
        </p:nvSpPr>
        <p:spPr>
          <a:xfrm>
            <a:off x="7999942" y="3296631"/>
            <a:ext cx="364355" cy="364354"/>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9" name="Elipse 1"/>
          <p:cNvSpPr>
            <a:spLocks noChangeAspect="1"/>
          </p:cNvSpPr>
          <p:nvPr/>
        </p:nvSpPr>
        <p:spPr>
          <a:xfrm>
            <a:off x="5243980" y="1966387"/>
            <a:ext cx="364355" cy="364354"/>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20" name="Conector recto de flecha 19"/>
          <p:cNvCxnSpPr>
            <a:endCxn id="19" idx="4"/>
          </p:cNvCxnSpPr>
          <p:nvPr/>
        </p:nvCxnSpPr>
        <p:spPr>
          <a:xfrm flipV="1">
            <a:off x="4284716" y="2330741"/>
            <a:ext cx="1141442" cy="162400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Conector recto de flecha 20"/>
          <p:cNvCxnSpPr>
            <a:endCxn id="18" idx="2"/>
          </p:cNvCxnSpPr>
          <p:nvPr/>
        </p:nvCxnSpPr>
        <p:spPr>
          <a:xfrm flipV="1">
            <a:off x="4284716" y="3478808"/>
            <a:ext cx="3715226" cy="47594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77409533"/>
      </p:ext>
    </p:extLst>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7" name="16 CuadroTexto">
            <a:extLst>
              <a:ext uri="{FF2B5EF4-FFF2-40B4-BE49-F238E27FC236}">
                <a16:creationId xmlns="" xmlns:a16="http://schemas.microsoft.com/office/drawing/2014/main" id="{3BC05D6D-A907-AD4E-9804-6F3C73D13D33}"/>
              </a:ext>
            </a:extLst>
          </p:cNvPr>
          <p:cNvSpPr txBox="1"/>
          <p:nvPr/>
        </p:nvSpPr>
        <p:spPr>
          <a:xfrm>
            <a:off x="4133447" y="57417"/>
            <a:ext cx="3999825"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SENSORES</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7</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8" name="CuadroTexto 47">
            <a:extLst>
              <a:ext uri="{FF2B5EF4-FFF2-40B4-BE49-F238E27FC236}">
                <a16:creationId xmlns="" xmlns:a16="http://schemas.microsoft.com/office/drawing/2014/main" id="{306359C2-48E7-084A-AA2E-9B93FAFD7A3D}"/>
              </a:ext>
            </a:extLst>
          </p:cNvPr>
          <p:cNvSpPr txBox="1"/>
          <p:nvPr/>
        </p:nvSpPr>
        <p:spPr>
          <a:xfrm>
            <a:off x="2729804" y="3767575"/>
            <a:ext cx="1119125" cy="369332"/>
          </a:xfrm>
          <a:prstGeom prst="rect">
            <a:avLst/>
          </a:prstGeom>
          <a:noFill/>
        </p:spPr>
        <p:txBody>
          <a:bodyPr wrap="square" rtlCol="0">
            <a:spAutoFit/>
          </a:bodyPr>
          <a:lstStyle/>
          <a:p>
            <a:r>
              <a:rPr lang="es-CL" dirty="0" smtClean="0">
                <a:solidFill>
                  <a:schemeClr val="bg1"/>
                </a:solidFill>
              </a:rPr>
              <a:t>DRONE</a:t>
            </a:r>
            <a:endParaRPr lang="es-CL" dirty="0">
              <a:solidFill>
                <a:schemeClr val="bg1"/>
              </a:solidFill>
            </a:endParaRPr>
          </a:p>
        </p:txBody>
      </p:sp>
      <p:grpSp>
        <p:nvGrpSpPr>
          <p:cNvPr id="3" name="Grupo 2"/>
          <p:cNvGrpSpPr/>
          <p:nvPr/>
        </p:nvGrpSpPr>
        <p:grpSpPr>
          <a:xfrm>
            <a:off x="494170" y="1364776"/>
            <a:ext cx="4901930" cy="4886451"/>
            <a:chOff x="3638974" y="1486187"/>
            <a:chExt cx="4901930" cy="4886451"/>
          </a:xfrm>
        </p:grpSpPr>
        <p:sp>
          <p:nvSpPr>
            <p:cNvPr id="47" name="CuadroTexto 46">
              <a:extLst>
                <a:ext uri="{FF2B5EF4-FFF2-40B4-BE49-F238E27FC236}">
                  <a16:creationId xmlns="" xmlns:a16="http://schemas.microsoft.com/office/drawing/2014/main" id="{306359C2-48E7-084A-AA2E-9B93FAFD7A3D}"/>
                </a:ext>
              </a:extLst>
            </p:cNvPr>
            <p:cNvSpPr txBox="1"/>
            <p:nvPr/>
          </p:nvSpPr>
          <p:spPr>
            <a:xfrm>
              <a:off x="3638974" y="2678891"/>
              <a:ext cx="583915" cy="369332"/>
            </a:xfrm>
            <a:prstGeom prst="rect">
              <a:avLst/>
            </a:prstGeom>
            <a:noFill/>
          </p:spPr>
          <p:txBody>
            <a:bodyPr wrap="square" rtlCol="0">
              <a:spAutoFit/>
            </a:bodyPr>
            <a:lstStyle/>
            <a:p>
              <a:r>
                <a:rPr lang="es-CL" dirty="0" smtClean="0">
                  <a:solidFill>
                    <a:schemeClr val="bg1"/>
                  </a:solidFill>
                </a:rPr>
                <a:t>RV</a:t>
              </a:r>
              <a:endParaRPr lang="es-CL" dirty="0">
                <a:solidFill>
                  <a:schemeClr val="bg1"/>
                </a:solidFill>
              </a:endParaRPr>
            </a:p>
          </p:txBody>
        </p:sp>
        <p:sp>
          <p:nvSpPr>
            <p:cNvPr id="21" name="Фигура">
              <a:extLst>
                <a:ext uri="{FF2B5EF4-FFF2-40B4-BE49-F238E27FC236}">
                  <a16:creationId xmlns:a16="http://schemas.microsoft.com/office/drawing/2014/main" xmlns="" id="{7F7CDBE7-F7BD-534A-A45D-A6A5AF11FCCB}"/>
                </a:ext>
              </a:extLst>
            </p:cNvPr>
            <p:cNvSpPr/>
            <p:nvPr/>
          </p:nvSpPr>
          <p:spPr bwMode="auto">
            <a:xfrm>
              <a:off x="4363181" y="1486187"/>
              <a:ext cx="2077539" cy="1477845"/>
            </a:xfrm>
            <a:custGeom>
              <a:avLst/>
              <a:gdLst/>
              <a:ahLst/>
              <a:cxnLst>
                <a:cxn ang="0">
                  <a:pos x="wd2" y="hd2"/>
                </a:cxn>
                <a:cxn ang="5400000">
                  <a:pos x="wd2" y="hd2"/>
                </a:cxn>
                <a:cxn ang="10800000">
                  <a:pos x="wd2" y="hd2"/>
                </a:cxn>
                <a:cxn ang="16200000">
                  <a:pos x="wd2" y="hd2"/>
                </a:cxn>
              </a:cxnLst>
              <a:rect l="0" t="0" r="r" b="b"/>
              <a:pathLst>
                <a:path w="21507" h="21600" extrusionOk="0">
                  <a:moveTo>
                    <a:pt x="17896" y="0"/>
                  </a:moveTo>
                  <a:lnTo>
                    <a:pt x="17896" y="6227"/>
                  </a:lnTo>
                  <a:cubicBezTo>
                    <a:pt x="17868" y="6576"/>
                    <a:pt x="18013" y="6907"/>
                    <a:pt x="18247" y="7026"/>
                  </a:cubicBezTo>
                  <a:cubicBezTo>
                    <a:pt x="18485" y="7146"/>
                    <a:pt x="18749" y="7018"/>
                    <a:pt x="18884" y="6717"/>
                  </a:cubicBezTo>
                  <a:cubicBezTo>
                    <a:pt x="19706" y="5012"/>
                    <a:pt x="21600" y="5933"/>
                    <a:pt x="21503" y="7991"/>
                  </a:cubicBezTo>
                  <a:cubicBezTo>
                    <a:pt x="21458" y="8957"/>
                    <a:pt x="20983" y="9597"/>
                    <a:pt x="20431" y="9800"/>
                  </a:cubicBezTo>
                  <a:cubicBezTo>
                    <a:pt x="19877" y="10003"/>
                    <a:pt x="19243" y="9766"/>
                    <a:pt x="18856" y="8961"/>
                  </a:cubicBezTo>
                  <a:cubicBezTo>
                    <a:pt x="18709" y="8660"/>
                    <a:pt x="18432" y="8547"/>
                    <a:pt x="18194" y="8691"/>
                  </a:cubicBezTo>
                  <a:cubicBezTo>
                    <a:pt x="17993" y="8813"/>
                    <a:pt x="17865" y="9095"/>
                    <a:pt x="17871" y="9402"/>
                  </a:cubicBezTo>
                  <a:lnTo>
                    <a:pt x="17871" y="15687"/>
                  </a:lnTo>
                  <a:cubicBezTo>
                    <a:pt x="15953" y="15692"/>
                    <a:pt x="14056" y="16250"/>
                    <a:pt x="12296" y="17328"/>
                  </a:cubicBezTo>
                  <a:cubicBezTo>
                    <a:pt x="10644" y="18340"/>
                    <a:pt x="9145" y="19790"/>
                    <a:pt x="7880" y="21600"/>
                  </a:cubicBezTo>
                  <a:lnTo>
                    <a:pt x="0" y="10512"/>
                  </a:lnTo>
                  <a:cubicBezTo>
                    <a:pt x="2368" y="7162"/>
                    <a:pt x="5182" y="4508"/>
                    <a:pt x="8281" y="2704"/>
                  </a:cubicBezTo>
                  <a:cubicBezTo>
                    <a:pt x="11331" y="928"/>
                    <a:pt x="14597" y="9"/>
                    <a:pt x="17896" y="0"/>
                  </a:cubicBezTo>
                  <a:close/>
                </a:path>
              </a:pathLst>
            </a:custGeom>
            <a:solidFill>
              <a:schemeClr val="accent4"/>
            </a:solidFill>
            <a:ln w="50800" cap="flat">
              <a:noFill/>
              <a:prstDash val="solid"/>
              <a:miter lim="400000"/>
            </a:ln>
            <a:effectLst/>
          </p:spPr>
          <p:txBody>
            <a:bodyPr lIns="25394" tIns="25394" rIns="25394" bIns="25394" anchor="ctr"/>
            <a:lstStyle/>
            <a:p>
              <a:pPr algn="ctr">
                <a:defRPr sz="3200">
                  <a:solidFill>
                    <a:srgbClr val="000000"/>
                  </a:solidFill>
                  <a:latin typeface="Helvetica Light"/>
                  <a:ea typeface="Helvetica Light"/>
                  <a:cs typeface="Helvetica Light"/>
                  <a:sym typeface="Helvetica Light"/>
                </a:defRPr>
              </a:pPr>
              <a:endParaRPr sz="1600" kern="0" dirty="0">
                <a:solidFill>
                  <a:srgbClr val="000000"/>
                </a:solidFill>
                <a:latin typeface="Lato Light" panose="020F0502020204030203" pitchFamily="34" charset="0"/>
                <a:ea typeface="Lato Light" panose="020F0502020204030203" pitchFamily="34" charset="0"/>
                <a:cs typeface="Lato Light" panose="020F0502020204030203" pitchFamily="34" charset="0"/>
                <a:sym typeface="Helvetica Light"/>
              </a:endParaRPr>
            </a:p>
          </p:txBody>
        </p:sp>
        <p:sp>
          <p:nvSpPr>
            <p:cNvPr id="22" name="Фигура">
              <a:extLst>
                <a:ext uri="{FF2B5EF4-FFF2-40B4-BE49-F238E27FC236}">
                  <a16:creationId xmlns:a16="http://schemas.microsoft.com/office/drawing/2014/main" xmlns="" id="{16CCB14E-1F43-9D4E-B598-3CC0DB5A3864}"/>
                </a:ext>
              </a:extLst>
            </p:cNvPr>
            <p:cNvSpPr/>
            <p:nvPr/>
          </p:nvSpPr>
          <p:spPr bwMode="auto">
            <a:xfrm>
              <a:off x="3651098" y="2204980"/>
              <a:ext cx="1476168" cy="1725271"/>
            </a:xfrm>
            <a:custGeom>
              <a:avLst/>
              <a:gdLst/>
              <a:ahLst/>
              <a:cxnLst>
                <a:cxn ang="0">
                  <a:pos x="wd2" y="hd2"/>
                </a:cxn>
                <a:cxn ang="5400000">
                  <a:pos x="wd2" y="hd2"/>
                </a:cxn>
                <a:cxn ang="10800000">
                  <a:pos x="wd2" y="hd2"/>
                </a:cxn>
                <a:cxn ang="16200000">
                  <a:pos x="wd2" y="hd2"/>
                </a:cxn>
              </a:cxnLst>
              <a:rect l="0" t="0" r="r" b="b"/>
              <a:pathLst>
                <a:path w="21593" h="21600" extrusionOk="0">
                  <a:moveTo>
                    <a:pt x="10442" y="0"/>
                  </a:moveTo>
                  <a:lnTo>
                    <a:pt x="14881" y="3832"/>
                  </a:lnTo>
                  <a:cubicBezTo>
                    <a:pt x="15163" y="4066"/>
                    <a:pt x="15600" y="4095"/>
                    <a:pt x="15920" y="3901"/>
                  </a:cubicBezTo>
                  <a:cubicBezTo>
                    <a:pt x="16156" y="3759"/>
                    <a:pt x="16282" y="3517"/>
                    <a:pt x="16248" y="3272"/>
                  </a:cubicBezTo>
                  <a:cubicBezTo>
                    <a:pt x="16020" y="2433"/>
                    <a:pt x="16509" y="1728"/>
                    <a:pt x="17234" y="1390"/>
                  </a:cubicBezTo>
                  <a:cubicBezTo>
                    <a:pt x="17979" y="1042"/>
                    <a:pt x="18965" y="1083"/>
                    <a:pt x="19672" y="1730"/>
                  </a:cubicBezTo>
                  <a:cubicBezTo>
                    <a:pt x="20357" y="2359"/>
                    <a:pt x="20351" y="3180"/>
                    <a:pt x="19931" y="3794"/>
                  </a:cubicBezTo>
                  <a:cubicBezTo>
                    <a:pt x="19526" y="4386"/>
                    <a:pt x="18735" y="4785"/>
                    <a:pt x="17782" y="4631"/>
                  </a:cubicBezTo>
                  <a:cubicBezTo>
                    <a:pt x="17488" y="4561"/>
                    <a:pt x="17174" y="4661"/>
                    <a:pt x="17005" y="4879"/>
                  </a:cubicBezTo>
                  <a:cubicBezTo>
                    <a:pt x="16810" y="5130"/>
                    <a:pt x="16856" y="5464"/>
                    <a:pt x="17113" y="5670"/>
                  </a:cubicBezTo>
                  <a:lnTo>
                    <a:pt x="21593" y="9501"/>
                  </a:lnTo>
                  <a:cubicBezTo>
                    <a:pt x="19767" y="11038"/>
                    <a:pt x="18310" y="12865"/>
                    <a:pt x="17303" y="14880"/>
                  </a:cubicBezTo>
                  <a:cubicBezTo>
                    <a:pt x="16244" y="16998"/>
                    <a:pt x="15704" y="19280"/>
                    <a:pt x="15716" y="21583"/>
                  </a:cubicBezTo>
                  <a:lnTo>
                    <a:pt x="0" y="21600"/>
                  </a:lnTo>
                  <a:cubicBezTo>
                    <a:pt x="-7" y="17960"/>
                    <a:pt x="749" y="14349"/>
                    <a:pt x="2233" y="10937"/>
                  </a:cubicBezTo>
                  <a:cubicBezTo>
                    <a:pt x="4019" y="6829"/>
                    <a:pt x="6819" y="3099"/>
                    <a:pt x="10442" y="0"/>
                  </a:cubicBezTo>
                  <a:close/>
                </a:path>
              </a:pathLst>
            </a:custGeom>
            <a:solidFill>
              <a:schemeClr val="accent3"/>
            </a:solidFill>
            <a:ln w="50800" cap="flat">
              <a:noFill/>
              <a:prstDash val="solid"/>
              <a:miter lim="400000"/>
            </a:ln>
            <a:effectLst/>
          </p:spPr>
          <p:txBody>
            <a:bodyPr lIns="25394" tIns="25394" rIns="25394" bIns="25394" anchor="ctr"/>
            <a:lstStyle/>
            <a:p>
              <a:pPr algn="ctr">
                <a:defRPr sz="3200">
                  <a:solidFill>
                    <a:srgbClr val="000000"/>
                  </a:solidFill>
                  <a:latin typeface="Helvetica Light"/>
                  <a:ea typeface="Helvetica Light"/>
                  <a:cs typeface="Helvetica Light"/>
                  <a:sym typeface="Helvetica Light"/>
                </a:defRPr>
              </a:pPr>
              <a:endParaRPr sz="1600" kern="0" dirty="0">
                <a:solidFill>
                  <a:srgbClr val="000000"/>
                </a:solidFill>
                <a:latin typeface="Lato Light" panose="020F0502020204030203" pitchFamily="34" charset="0"/>
                <a:ea typeface="Lato Light" panose="020F0502020204030203" pitchFamily="34" charset="0"/>
                <a:cs typeface="Lato Light" panose="020F0502020204030203" pitchFamily="34" charset="0"/>
                <a:sym typeface="Helvetica Light"/>
              </a:endParaRPr>
            </a:p>
          </p:txBody>
        </p:sp>
        <p:sp>
          <p:nvSpPr>
            <p:cNvPr id="23" name="Фигура">
              <a:extLst>
                <a:ext uri="{FF2B5EF4-FFF2-40B4-BE49-F238E27FC236}">
                  <a16:creationId xmlns:a16="http://schemas.microsoft.com/office/drawing/2014/main" xmlns="" id="{4EB1E23D-F27D-8B41-9BDA-EEEDD2281098}"/>
                </a:ext>
              </a:extLst>
            </p:cNvPr>
            <p:cNvSpPr>
              <a:spLocks/>
            </p:cNvSpPr>
            <p:nvPr/>
          </p:nvSpPr>
          <p:spPr bwMode="auto">
            <a:xfrm>
              <a:off x="3652654" y="3580221"/>
              <a:ext cx="1474103" cy="2076396"/>
            </a:xfrm>
            <a:custGeom>
              <a:avLst/>
              <a:gdLst>
                <a:gd name="T0" fmla="*/ 1394823 w 21577"/>
                <a:gd name="T1" fmla="*/ 1965140 h 21599"/>
                <a:gd name="T2" fmla="*/ 1394823 w 21577"/>
                <a:gd name="T3" fmla="*/ 1965140 h 21599"/>
                <a:gd name="T4" fmla="*/ 1394823 w 21577"/>
                <a:gd name="T5" fmla="*/ 1965140 h 21599"/>
                <a:gd name="T6" fmla="*/ 1394823 w 21577"/>
                <a:gd name="T7" fmla="*/ 1965140 h 2159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77" h="21599" extrusionOk="0">
                  <a:moveTo>
                    <a:pt x="15712" y="3640"/>
                  </a:moveTo>
                  <a:lnTo>
                    <a:pt x="9428" y="3621"/>
                  </a:lnTo>
                  <a:cubicBezTo>
                    <a:pt x="9069" y="3635"/>
                    <a:pt x="8747" y="3466"/>
                    <a:pt x="8661" y="3218"/>
                  </a:cubicBezTo>
                  <a:cubicBezTo>
                    <a:pt x="8584" y="2997"/>
                    <a:pt x="8718" y="2766"/>
                    <a:pt x="8991" y="2647"/>
                  </a:cubicBezTo>
                  <a:cubicBezTo>
                    <a:pt x="10643" y="1838"/>
                    <a:pt x="9835" y="-1"/>
                    <a:pt x="7829" y="0"/>
                  </a:cubicBezTo>
                  <a:cubicBezTo>
                    <a:pt x="6811" y="1"/>
                    <a:pt x="6103" y="473"/>
                    <a:pt x="5883" y="1046"/>
                  </a:cubicBezTo>
                  <a:cubicBezTo>
                    <a:pt x="5775" y="1330"/>
                    <a:pt x="5787" y="1636"/>
                    <a:pt x="5925" y="1920"/>
                  </a:cubicBezTo>
                  <a:cubicBezTo>
                    <a:pt x="6063" y="2203"/>
                    <a:pt x="6327" y="2466"/>
                    <a:pt x="6736" y="2670"/>
                  </a:cubicBezTo>
                  <a:cubicBezTo>
                    <a:pt x="7007" y="2782"/>
                    <a:pt x="7142" y="3007"/>
                    <a:pt x="7069" y="3223"/>
                  </a:cubicBezTo>
                  <a:cubicBezTo>
                    <a:pt x="6988" y="3467"/>
                    <a:pt x="6670" y="3632"/>
                    <a:pt x="6318" y="3615"/>
                  </a:cubicBezTo>
                  <a:lnTo>
                    <a:pt x="1" y="3605"/>
                  </a:lnTo>
                  <a:cubicBezTo>
                    <a:pt x="-23" y="6822"/>
                    <a:pt x="822" y="10012"/>
                    <a:pt x="2490" y="13002"/>
                  </a:cubicBezTo>
                  <a:cubicBezTo>
                    <a:pt x="4289" y="16228"/>
                    <a:pt x="7008" y="19155"/>
                    <a:pt x="10475" y="21599"/>
                  </a:cubicBezTo>
                  <a:lnTo>
                    <a:pt x="21577" y="13735"/>
                  </a:lnTo>
                  <a:cubicBezTo>
                    <a:pt x="19737" y="12418"/>
                    <a:pt x="18274" y="10860"/>
                    <a:pt x="17268" y="9148"/>
                  </a:cubicBezTo>
                  <a:cubicBezTo>
                    <a:pt x="16244" y="7403"/>
                    <a:pt x="15715" y="5531"/>
                    <a:pt x="15712" y="3640"/>
                  </a:cubicBezTo>
                  <a:close/>
                </a:path>
              </a:pathLst>
            </a:custGeom>
            <a:solidFill>
              <a:schemeClr val="accent2"/>
            </a:solidFill>
            <a:ln w="50800" cap="flat">
              <a:noFill/>
              <a:prstDash val="solid"/>
              <a:miter lim="400000"/>
              <a:headEnd/>
              <a:tailEnd/>
            </a:ln>
          </p:spPr>
          <p:txBody>
            <a:bodyPr lIns="25394" tIns="25394" rIns="25394" bIns="25394" anchor="ctr"/>
            <a:lstStyle/>
            <a:p>
              <a:endParaRPr lang="en-US" dirty="0">
                <a:latin typeface="Lato Light" panose="020F0502020204030203" pitchFamily="34" charset="0"/>
              </a:endParaRPr>
            </a:p>
          </p:txBody>
        </p:sp>
        <p:sp>
          <p:nvSpPr>
            <p:cNvPr id="24" name="Фигура">
              <a:extLst>
                <a:ext uri="{FF2B5EF4-FFF2-40B4-BE49-F238E27FC236}">
                  <a16:creationId xmlns:a16="http://schemas.microsoft.com/office/drawing/2014/main" xmlns="" id="{7AD7EAAD-B655-8A4C-B546-826B7A2161AD}"/>
                </a:ext>
              </a:extLst>
            </p:cNvPr>
            <p:cNvSpPr/>
            <p:nvPr/>
          </p:nvSpPr>
          <p:spPr bwMode="auto">
            <a:xfrm>
              <a:off x="4367375" y="4899825"/>
              <a:ext cx="1725271" cy="1472813"/>
            </a:xfrm>
            <a:custGeom>
              <a:avLst/>
              <a:gdLst/>
              <a:ahLst/>
              <a:cxnLst>
                <a:cxn ang="0">
                  <a:pos x="wd2" y="hd2"/>
                </a:cxn>
                <a:cxn ang="5400000">
                  <a:pos x="wd2" y="hd2"/>
                </a:cxn>
                <a:cxn ang="10800000">
                  <a:pos x="wd2" y="hd2"/>
                </a:cxn>
                <a:cxn ang="16200000">
                  <a:pos x="wd2" y="hd2"/>
                </a:cxn>
              </a:cxnLst>
              <a:rect l="0" t="0" r="r" b="b"/>
              <a:pathLst>
                <a:path w="21600" h="21598" extrusionOk="0">
                  <a:moveTo>
                    <a:pt x="21600" y="5885"/>
                  </a:moveTo>
                  <a:lnTo>
                    <a:pt x="21600" y="21598"/>
                  </a:lnTo>
                  <a:cubicBezTo>
                    <a:pt x="17604" y="21600"/>
                    <a:pt x="13646" y="20682"/>
                    <a:pt x="9952" y="18895"/>
                  </a:cubicBezTo>
                  <a:cubicBezTo>
                    <a:pt x="6227" y="17094"/>
                    <a:pt x="2845" y="14446"/>
                    <a:pt x="0" y="11104"/>
                  </a:cubicBezTo>
                  <a:lnTo>
                    <a:pt x="3898" y="6567"/>
                  </a:lnTo>
                  <a:cubicBezTo>
                    <a:pt x="4053" y="6342"/>
                    <a:pt x="4089" y="6035"/>
                    <a:pt x="3990" y="5771"/>
                  </a:cubicBezTo>
                  <a:cubicBezTo>
                    <a:pt x="3862" y="5426"/>
                    <a:pt x="3546" y="5234"/>
                    <a:pt x="3231" y="5309"/>
                  </a:cubicBezTo>
                  <a:cubicBezTo>
                    <a:pt x="1545" y="5664"/>
                    <a:pt x="476" y="3257"/>
                    <a:pt x="1693" y="1845"/>
                  </a:cubicBezTo>
                  <a:cubicBezTo>
                    <a:pt x="2940" y="397"/>
                    <a:pt x="5030" y="1747"/>
                    <a:pt x="4649" y="3754"/>
                  </a:cubicBezTo>
                  <a:cubicBezTo>
                    <a:pt x="4620" y="4009"/>
                    <a:pt x="4704" y="4263"/>
                    <a:pt x="4872" y="4427"/>
                  </a:cubicBezTo>
                  <a:cubicBezTo>
                    <a:pt x="5128" y="4676"/>
                    <a:pt x="5502" y="4666"/>
                    <a:pt x="5747" y="4403"/>
                  </a:cubicBezTo>
                  <a:lnTo>
                    <a:pt x="9522" y="0"/>
                  </a:lnTo>
                  <a:cubicBezTo>
                    <a:pt x="11038" y="1766"/>
                    <a:pt x="12821" y="3186"/>
                    <a:pt x="14780" y="4190"/>
                  </a:cubicBezTo>
                  <a:cubicBezTo>
                    <a:pt x="16932" y="5291"/>
                    <a:pt x="19252" y="5868"/>
                    <a:pt x="21600" y="5885"/>
                  </a:cubicBezTo>
                  <a:close/>
                </a:path>
              </a:pathLst>
            </a:custGeom>
            <a:solidFill>
              <a:schemeClr val="accent1"/>
            </a:solidFill>
            <a:ln w="50800" cap="flat">
              <a:noFill/>
              <a:prstDash val="solid"/>
              <a:miter lim="400000"/>
            </a:ln>
            <a:effectLst/>
          </p:spPr>
          <p:txBody>
            <a:bodyPr lIns="25394" tIns="25394" rIns="25394" bIns="25394" anchor="ctr"/>
            <a:lstStyle/>
            <a:p>
              <a:pPr algn="ctr">
                <a:defRPr sz="3200">
                  <a:solidFill>
                    <a:srgbClr val="000000"/>
                  </a:solidFill>
                  <a:latin typeface="Helvetica Light"/>
                  <a:ea typeface="Helvetica Light"/>
                  <a:cs typeface="Helvetica Light"/>
                  <a:sym typeface="Helvetica Light"/>
                </a:defRPr>
              </a:pPr>
              <a:endParaRPr sz="1600" kern="0" dirty="0">
                <a:solidFill>
                  <a:srgbClr val="000000"/>
                </a:solidFill>
                <a:latin typeface="Lato Light" panose="020F0502020204030203" pitchFamily="34" charset="0"/>
                <a:ea typeface="Lato Light" panose="020F0502020204030203" pitchFamily="34" charset="0"/>
                <a:cs typeface="Lato Light" panose="020F0502020204030203" pitchFamily="34" charset="0"/>
                <a:sym typeface="Helvetica Light"/>
              </a:endParaRPr>
            </a:p>
          </p:txBody>
        </p:sp>
        <p:sp>
          <p:nvSpPr>
            <p:cNvPr id="25" name="Фигура">
              <a:extLst>
                <a:ext uri="{FF2B5EF4-FFF2-40B4-BE49-F238E27FC236}">
                  <a16:creationId xmlns:a16="http://schemas.microsoft.com/office/drawing/2014/main" xmlns="" id="{0571AC8C-0ADF-FA49-A3B7-35C1BA3FD1C3}"/>
                </a:ext>
              </a:extLst>
            </p:cNvPr>
            <p:cNvSpPr/>
            <p:nvPr/>
          </p:nvSpPr>
          <p:spPr bwMode="auto">
            <a:xfrm>
              <a:off x="5738701" y="4902340"/>
              <a:ext cx="2084249" cy="1470297"/>
            </a:xfrm>
            <a:custGeom>
              <a:avLst/>
              <a:gdLst/>
              <a:ahLst/>
              <a:cxnLst>
                <a:cxn ang="0">
                  <a:pos x="wd2" y="hd2"/>
                </a:cxn>
                <a:cxn ang="5400000">
                  <a:pos x="wd2" y="hd2"/>
                </a:cxn>
                <a:cxn ang="10800000">
                  <a:pos x="wd2" y="hd2"/>
                </a:cxn>
                <a:cxn ang="16200000">
                  <a:pos x="wd2" y="hd2"/>
                </a:cxn>
              </a:cxnLst>
              <a:rect l="0" t="0" r="r" b="b"/>
              <a:pathLst>
                <a:path w="21588" h="21578" extrusionOk="0">
                  <a:moveTo>
                    <a:pt x="13714" y="0"/>
                  </a:moveTo>
                  <a:lnTo>
                    <a:pt x="21588" y="11127"/>
                  </a:lnTo>
                  <a:cubicBezTo>
                    <a:pt x="19241" y="14445"/>
                    <a:pt x="16456" y="17076"/>
                    <a:pt x="13392" y="18869"/>
                  </a:cubicBezTo>
                  <a:cubicBezTo>
                    <a:pt x="10299" y="20679"/>
                    <a:pt x="6982" y="21600"/>
                    <a:pt x="3635" y="21578"/>
                  </a:cubicBezTo>
                  <a:lnTo>
                    <a:pt x="3658" y="15250"/>
                  </a:lnTo>
                  <a:cubicBezTo>
                    <a:pt x="3663" y="14924"/>
                    <a:pt x="3522" y="14629"/>
                    <a:pt x="3306" y="14516"/>
                  </a:cubicBezTo>
                  <a:cubicBezTo>
                    <a:pt x="3062" y="14389"/>
                    <a:pt x="2790" y="14521"/>
                    <a:pt x="2652" y="14833"/>
                  </a:cubicBezTo>
                  <a:cubicBezTo>
                    <a:pt x="1855" y="16530"/>
                    <a:pt x="-12" y="15719"/>
                    <a:pt x="0" y="13680"/>
                  </a:cubicBezTo>
                  <a:cubicBezTo>
                    <a:pt x="11" y="11619"/>
                    <a:pt x="1917" y="10860"/>
                    <a:pt x="2686" y="12610"/>
                  </a:cubicBezTo>
                  <a:cubicBezTo>
                    <a:pt x="2824" y="12835"/>
                    <a:pt x="3042" y="12929"/>
                    <a:pt x="3246" y="12852"/>
                  </a:cubicBezTo>
                  <a:cubicBezTo>
                    <a:pt x="3500" y="12755"/>
                    <a:pt x="3674" y="12424"/>
                    <a:pt x="3666" y="12052"/>
                  </a:cubicBezTo>
                  <a:lnTo>
                    <a:pt x="3666" y="5830"/>
                  </a:lnTo>
                  <a:cubicBezTo>
                    <a:pt x="5463" y="5840"/>
                    <a:pt x="7246" y="5365"/>
                    <a:pt x="8919" y="4432"/>
                  </a:cubicBezTo>
                  <a:cubicBezTo>
                    <a:pt x="10713" y="3431"/>
                    <a:pt x="12345" y="1923"/>
                    <a:pt x="13714" y="0"/>
                  </a:cubicBezTo>
                  <a:close/>
                </a:path>
              </a:pathLst>
            </a:custGeom>
            <a:solidFill>
              <a:schemeClr val="accent4"/>
            </a:solidFill>
            <a:ln w="50800" cap="flat">
              <a:noFill/>
              <a:prstDash val="solid"/>
              <a:miter lim="400000"/>
            </a:ln>
            <a:effectLst/>
          </p:spPr>
          <p:txBody>
            <a:bodyPr lIns="25394" tIns="25394" rIns="25394" bIns="25394" anchor="ctr"/>
            <a:lstStyle/>
            <a:p>
              <a:pPr algn="ctr">
                <a:defRPr sz="3200">
                  <a:solidFill>
                    <a:srgbClr val="000000"/>
                  </a:solidFill>
                  <a:latin typeface="Helvetica Light"/>
                  <a:ea typeface="Helvetica Light"/>
                  <a:cs typeface="Helvetica Light"/>
                  <a:sym typeface="Helvetica Light"/>
                </a:defRPr>
              </a:pPr>
              <a:endParaRPr sz="1600" kern="0" dirty="0">
                <a:solidFill>
                  <a:srgbClr val="000000"/>
                </a:solidFill>
                <a:latin typeface="Lato Light" panose="020F0502020204030203" pitchFamily="34" charset="0"/>
                <a:ea typeface="Lato Light" panose="020F0502020204030203" pitchFamily="34" charset="0"/>
                <a:cs typeface="Lato Light" panose="020F0502020204030203" pitchFamily="34" charset="0"/>
                <a:sym typeface="Helvetica Light"/>
              </a:endParaRPr>
            </a:p>
          </p:txBody>
        </p:sp>
        <p:sp>
          <p:nvSpPr>
            <p:cNvPr id="26" name="Фигура">
              <a:extLst>
                <a:ext uri="{FF2B5EF4-FFF2-40B4-BE49-F238E27FC236}">
                  <a16:creationId xmlns:a16="http://schemas.microsoft.com/office/drawing/2014/main" xmlns="" id="{32D7B5FB-1F22-7E4D-BAD0-D8D5A43B2BC6}"/>
                </a:ext>
              </a:extLst>
            </p:cNvPr>
            <p:cNvSpPr/>
            <p:nvPr/>
          </p:nvSpPr>
          <p:spPr bwMode="auto">
            <a:xfrm>
              <a:off x="7061381" y="3927734"/>
              <a:ext cx="1479523" cy="1733659"/>
            </a:xfrm>
            <a:custGeom>
              <a:avLst/>
              <a:gdLst/>
              <a:ahLst/>
              <a:cxnLst>
                <a:cxn ang="0">
                  <a:pos x="wd2" y="hd2"/>
                </a:cxn>
                <a:cxn ang="5400000">
                  <a:pos x="wd2" y="hd2"/>
                </a:cxn>
                <a:cxn ang="10800000">
                  <a:pos x="wd2" y="hd2"/>
                </a:cxn>
                <a:cxn ang="16200000">
                  <a:pos x="wd2" y="hd2"/>
                </a:cxn>
              </a:cxnLst>
              <a:rect l="0" t="0" r="r" b="b"/>
              <a:pathLst>
                <a:path w="21589" h="21406" extrusionOk="0">
                  <a:moveTo>
                    <a:pt x="0" y="12052"/>
                  </a:moveTo>
                  <a:lnTo>
                    <a:pt x="5180" y="16378"/>
                  </a:lnTo>
                  <a:cubicBezTo>
                    <a:pt x="5426" y="16553"/>
                    <a:pt x="5517" y="16839"/>
                    <a:pt x="5409" y="17095"/>
                  </a:cubicBezTo>
                  <a:cubicBezTo>
                    <a:pt x="5277" y="17407"/>
                    <a:pt x="4896" y="17590"/>
                    <a:pt x="4512" y="17525"/>
                  </a:cubicBezTo>
                  <a:cubicBezTo>
                    <a:pt x="2610" y="17204"/>
                    <a:pt x="1335" y="19133"/>
                    <a:pt x="2656" y="20336"/>
                  </a:cubicBezTo>
                  <a:cubicBezTo>
                    <a:pt x="4043" y="21600"/>
                    <a:pt x="6520" y="20540"/>
                    <a:pt x="6139" y="18845"/>
                  </a:cubicBezTo>
                  <a:cubicBezTo>
                    <a:pt x="6082" y="18573"/>
                    <a:pt x="6235" y="18299"/>
                    <a:pt x="6521" y="18164"/>
                  </a:cubicBezTo>
                  <a:cubicBezTo>
                    <a:pt x="6835" y="18016"/>
                    <a:pt x="7229" y="18069"/>
                    <a:pt x="7472" y="18294"/>
                  </a:cubicBezTo>
                  <a:lnTo>
                    <a:pt x="11069" y="21406"/>
                  </a:lnTo>
                  <a:cubicBezTo>
                    <a:pt x="15167" y="17972"/>
                    <a:pt x="18215" y="13745"/>
                    <a:pt x="19951" y="9092"/>
                  </a:cubicBezTo>
                  <a:cubicBezTo>
                    <a:pt x="21048" y="6151"/>
                    <a:pt x="21600" y="3084"/>
                    <a:pt x="21588" y="0"/>
                  </a:cubicBezTo>
                  <a:lnTo>
                    <a:pt x="5943" y="33"/>
                  </a:lnTo>
                  <a:cubicBezTo>
                    <a:pt x="5912" y="2229"/>
                    <a:pt x="5389" y="4401"/>
                    <a:pt x="4402" y="6432"/>
                  </a:cubicBezTo>
                  <a:cubicBezTo>
                    <a:pt x="3382" y="8530"/>
                    <a:pt x="1887" y="10440"/>
                    <a:pt x="0" y="12052"/>
                  </a:cubicBezTo>
                  <a:close/>
                </a:path>
              </a:pathLst>
            </a:custGeom>
            <a:solidFill>
              <a:schemeClr val="accent3"/>
            </a:solidFill>
            <a:ln w="50800" cap="flat">
              <a:noFill/>
              <a:prstDash val="solid"/>
              <a:miter lim="400000"/>
            </a:ln>
            <a:effectLst/>
          </p:spPr>
          <p:txBody>
            <a:bodyPr lIns="25394" tIns="25394" rIns="25394" bIns="25394" anchor="ctr"/>
            <a:lstStyle/>
            <a:p>
              <a:pPr algn="ctr">
                <a:defRPr sz="3200">
                  <a:solidFill>
                    <a:srgbClr val="000000"/>
                  </a:solidFill>
                  <a:latin typeface="Helvetica Light"/>
                  <a:ea typeface="Helvetica Light"/>
                  <a:cs typeface="Helvetica Light"/>
                  <a:sym typeface="Helvetica Light"/>
                </a:defRPr>
              </a:pPr>
              <a:endParaRPr sz="1600" kern="0" dirty="0">
                <a:solidFill>
                  <a:srgbClr val="000000"/>
                </a:solidFill>
                <a:latin typeface="Lato Light" panose="020F0502020204030203" pitchFamily="34" charset="0"/>
                <a:ea typeface="Lato Light" panose="020F0502020204030203" pitchFamily="34" charset="0"/>
                <a:cs typeface="Lato Light" panose="020F0502020204030203" pitchFamily="34" charset="0"/>
                <a:sym typeface="Helvetica Light"/>
              </a:endParaRPr>
            </a:p>
          </p:txBody>
        </p:sp>
        <p:sp>
          <p:nvSpPr>
            <p:cNvPr id="29" name="Фигура">
              <a:extLst>
                <a:ext uri="{FF2B5EF4-FFF2-40B4-BE49-F238E27FC236}">
                  <a16:creationId xmlns:a16="http://schemas.microsoft.com/office/drawing/2014/main" xmlns="" id="{5804D3BD-B875-FC45-8D92-54BFE0DDB887}"/>
                </a:ext>
              </a:extLst>
            </p:cNvPr>
            <p:cNvSpPr>
              <a:spLocks/>
            </p:cNvSpPr>
            <p:nvPr/>
          </p:nvSpPr>
          <p:spPr bwMode="auto">
            <a:xfrm>
              <a:off x="7064225" y="2203379"/>
              <a:ext cx="1476669" cy="2076689"/>
            </a:xfrm>
            <a:custGeom>
              <a:avLst/>
              <a:gdLst>
                <a:gd name="T0" fmla="*/ 1397251 w 21594"/>
                <a:gd name="T1" fmla="*/ 1965418 h 21588"/>
                <a:gd name="T2" fmla="*/ 1397251 w 21594"/>
                <a:gd name="T3" fmla="*/ 1965418 h 21588"/>
                <a:gd name="T4" fmla="*/ 1397251 w 21594"/>
                <a:gd name="T5" fmla="*/ 1965418 h 21588"/>
                <a:gd name="T6" fmla="*/ 1397251 w 21594"/>
                <a:gd name="T7" fmla="*/ 1965418 h 21588"/>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94" h="21588" extrusionOk="0">
                  <a:moveTo>
                    <a:pt x="5902" y="17973"/>
                  </a:moveTo>
                  <a:lnTo>
                    <a:pt x="12080" y="17973"/>
                  </a:lnTo>
                  <a:cubicBezTo>
                    <a:pt x="12443" y="17942"/>
                    <a:pt x="12788" y="18094"/>
                    <a:pt x="12910" y="18339"/>
                  </a:cubicBezTo>
                  <a:cubicBezTo>
                    <a:pt x="13029" y="18579"/>
                    <a:pt x="12903" y="18844"/>
                    <a:pt x="12605" y="18984"/>
                  </a:cubicBezTo>
                  <a:cubicBezTo>
                    <a:pt x="10977" y="19785"/>
                    <a:pt x="11787" y="21600"/>
                    <a:pt x="13767" y="21588"/>
                  </a:cubicBezTo>
                  <a:cubicBezTo>
                    <a:pt x="15782" y="21575"/>
                    <a:pt x="16534" y="19705"/>
                    <a:pt x="14833" y="18937"/>
                  </a:cubicBezTo>
                  <a:cubicBezTo>
                    <a:pt x="14553" y="18792"/>
                    <a:pt x="14448" y="18530"/>
                    <a:pt x="14579" y="18301"/>
                  </a:cubicBezTo>
                  <a:cubicBezTo>
                    <a:pt x="14709" y="18073"/>
                    <a:pt x="15042" y="17938"/>
                    <a:pt x="15385" y="17972"/>
                  </a:cubicBezTo>
                  <a:lnTo>
                    <a:pt x="21594" y="17972"/>
                  </a:lnTo>
                  <a:cubicBezTo>
                    <a:pt x="21600" y="14521"/>
                    <a:pt x="20612" y="11106"/>
                    <a:pt x="18692" y="7936"/>
                  </a:cubicBezTo>
                  <a:cubicBezTo>
                    <a:pt x="16895" y="4970"/>
                    <a:pt x="14316" y="2276"/>
                    <a:pt x="11093" y="0"/>
                  </a:cubicBezTo>
                  <a:lnTo>
                    <a:pt x="0" y="7860"/>
                  </a:lnTo>
                  <a:cubicBezTo>
                    <a:pt x="1898" y="9207"/>
                    <a:pt x="3397" y="10809"/>
                    <a:pt x="4411" y="12573"/>
                  </a:cubicBezTo>
                  <a:cubicBezTo>
                    <a:pt x="5396" y="14288"/>
                    <a:pt x="5902" y="16122"/>
                    <a:pt x="5902" y="17973"/>
                  </a:cubicBezTo>
                  <a:close/>
                </a:path>
              </a:pathLst>
            </a:custGeom>
            <a:solidFill>
              <a:schemeClr val="accent2"/>
            </a:solidFill>
            <a:ln w="50800" cap="flat">
              <a:noFill/>
              <a:prstDash val="solid"/>
              <a:miter lim="400000"/>
              <a:headEnd/>
              <a:tailEnd/>
            </a:ln>
          </p:spPr>
          <p:txBody>
            <a:bodyPr lIns="25394" tIns="25394" rIns="25394" bIns="25394" anchor="ctr"/>
            <a:lstStyle/>
            <a:p>
              <a:endParaRPr lang="en-US" dirty="0">
                <a:latin typeface="Lato Light" panose="020F0502020204030203" pitchFamily="34" charset="0"/>
              </a:endParaRPr>
            </a:p>
          </p:txBody>
        </p:sp>
        <p:sp>
          <p:nvSpPr>
            <p:cNvPr id="30" name="Фигура">
              <a:extLst>
                <a:ext uri="{FF2B5EF4-FFF2-40B4-BE49-F238E27FC236}">
                  <a16:creationId xmlns:a16="http://schemas.microsoft.com/office/drawing/2014/main" xmlns="" id="{F52D8C78-3608-204B-8427-96A9110F63FD}"/>
                </a:ext>
              </a:extLst>
            </p:cNvPr>
            <p:cNvSpPr>
              <a:spLocks/>
            </p:cNvSpPr>
            <p:nvPr/>
          </p:nvSpPr>
          <p:spPr bwMode="auto">
            <a:xfrm>
              <a:off x="6086515" y="1488012"/>
              <a:ext cx="1740471" cy="1474502"/>
            </a:xfrm>
            <a:custGeom>
              <a:avLst/>
              <a:gdLst>
                <a:gd name="T0" fmla="*/ 1646864 w 21591"/>
                <a:gd name="T1" fmla="*/ 1395497 h 21550"/>
                <a:gd name="T2" fmla="*/ 1646864 w 21591"/>
                <a:gd name="T3" fmla="*/ 1395497 h 21550"/>
                <a:gd name="T4" fmla="*/ 1646864 w 21591"/>
                <a:gd name="T5" fmla="*/ 1395497 h 21550"/>
                <a:gd name="T6" fmla="*/ 1646864 w 21591"/>
                <a:gd name="T7" fmla="*/ 1395497 h 2155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91" h="21550" extrusionOk="0">
                  <a:moveTo>
                    <a:pt x="13" y="2"/>
                  </a:moveTo>
                  <a:cubicBezTo>
                    <a:pt x="4210" y="-50"/>
                    <a:pt x="8370" y="939"/>
                    <a:pt x="12221" y="2906"/>
                  </a:cubicBezTo>
                  <a:cubicBezTo>
                    <a:pt x="15726" y="4695"/>
                    <a:pt x="18906" y="7260"/>
                    <a:pt x="21591" y="10462"/>
                  </a:cubicBezTo>
                  <a:lnTo>
                    <a:pt x="17825" y="14841"/>
                  </a:lnTo>
                  <a:cubicBezTo>
                    <a:pt x="17607" y="15087"/>
                    <a:pt x="17558" y="15475"/>
                    <a:pt x="17705" y="15784"/>
                  </a:cubicBezTo>
                  <a:cubicBezTo>
                    <a:pt x="17846" y="16079"/>
                    <a:pt x="18132" y="16232"/>
                    <a:pt x="18413" y="16163"/>
                  </a:cubicBezTo>
                  <a:cubicBezTo>
                    <a:pt x="20087" y="15811"/>
                    <a:pt x="21132" y="18235"/>
                    <a:pt x="19904" y="19619"/>
                  </a:cubicBezTo>
                  <a:cubicBezTo>
                    <a:pt x="19325" y="20272"/>
                    <a:pt x="18561" y="20312"/>
                    <a:pt x="17961" y="19968"/>
                  </a:cubicBezTo>
                  <a:cubicBezTo>
                    <a:pt x="17337" y="19610"/>
                    <a:pt x="16887" y="18838"/>
                    <a:pt x="16983" y="17864"/>
                  </a:cubicBezTo>
                  <a:cubicBezTo>
                    <a:pt x="17090" y="17541"/>
                    <a:pt x="16992" y="17175"/>
                    <a:pt x="16748" y="16983"/>
                  </a:cubicBezTo>
                  <a:cubicBezTo>
                    <a:pt x="16464" y="16760"/>
                    <a:pt x="16082" y="16839"/>
                    <a:pt x="15879" y="17162"/>
                  </a:cubicBezTo>
                  <a:lnTo>
                    <a:pt x="12140" y="21550"/>
                  </a:lnTo>
                  <a:cubicBezTo>
                    <a:pt x="10571" y="19689"/>
                    <a:pt x="8707" y="18210"/>
                    <a:pt x="6654" y="17196"/>
                  </a:cubicBezTo>
                  <a:cubicBezTo>
                    <a:pt x="4548" y="16155"/>
                    <a:pt x="2285" y="15625"/>
                    <a:pt x="0" y="15637"/>
                  </a:cubicBezTo>
                  <a:lnTo>
                    <a:pt x="24" y="9422"/>
                  </a:lnTo>
                  <a:cubicBezTo>
                    <a:pt x="-9" y="9094"/>
                    <a:pt x="136" y="8777"/>
                    <a:pt x="387" y="8629"/>
                  </a:cubicBezTo>
                  <a:cubicBezTo>
                    <a:pt x="739" y="8421"/>
                    <a:pt x="1166" y="8597"/>
                    <a:pt x="1332" y="9018"/>
                  </a:cubicBezTo>
                  <a:cubicBezTo>
                    <a:pt x="1837" y="9722"/>
                    <a:pt x="2572" y="9878"/>
                    <a:pt x="3195" y="9633"/>
                  </a:cubicBezTo>
                  <a:cubicBezTo>
                    <a:pt x="3787" y="9399"/>
                    <a:pt x="4283" y="8797"/>
                    <a:pt x="4331" y="7921"/>
                  </a:cubicBezTo>
                  <a:cubicBezTo>
                    <a:pt x="4437" y="5959"/>
                    <a:pt x="2283" y="5067"/>
                    <a:pt x="1323" y="6676"/>
                  </a:cubicBezTo>
                  <a:cubicBezTo>
                    <a:pt x="1145" y="7123"/>
                    <a:pt x="670" y="7277"/>
                    <a:pt x="323" y="7000"/>
                  </a:cubicBezTo>
                  <a:cubicBezTo>
                    <a:pt x="123" y="6840"/>
                    <a:pt x="18" y="6560"/>
                    <a:pt x="52" y="6279"/>
                  </a:cubicBezTo>
                  <a:lnTo>
                    <a:pt x="13" y="2"/>
                  </a:lnTo>
                  <a:close/>
                </a:path>
              </a:pathLst>
            </a:custGeom>
            <a:solidFill>
              <a:schemeClr val="accent1"/>
            </a:solidFill>
            <a:ln w="50800" cap="flat">
              <a:noFill/>
              <a:prstDash val="solid"/>
              <a:miter lim="400000"/>
              <a:headEnd/>
              <a:tailEnd/>
            </a:ln>
          </p:spPr>
          <p:txBody>
            <a:bodyPr lIns="25394" tIns="25394" rIns="25394" bIns="25394" anchor="ctr"/>
            <a:lstStyle/>
            <a:p>
              <a:endParaRPr lang="en-US" dirty="0">
                <a:latin typeface="Lato Light" panose="020F0502020204030203" pitchFamily="34" charset="0"/>
              </a:endParaRPr>
            </a:p>
          </p:txBody>
        </p:sp>
        <p:sp>
          <p:nvSpPr>
            <p:cNvPr id="56" name="TextBox 64">
              <a:extLst>
                <a:ext uri="{FF2B5EF4-FFF2-40B4-BE49-F238E27FC236}">
                  <a16:creationId xmlns:a16="http://schemas.microsoft.com/office/drawing/2014/main" xmlns="" id="{DA908ECC-DA64-B54E-9FEF-320A4C1410A5}"/>
                </a:ext>
              </a:extLst>
            </p:cNvPr>
            <p:cNvSpPr txBox="1"/>
            <p:nvPr/>
          </p:nvSpPr>
          <p:spPr>
            <a:xfrm>
              <a:off x="6476708" y="1936795"/>
              <a:ext cx="795411" cy="461665"/>
            </a:xfrm>
            <a:prstGeom prst="rect">
              <a:avLst/>
            </a:prstGeom>
            <a:noFill/>
          </p:spPr>
          <p:txBody>
            <a:bodyPr wrap="none" rtlCol="0" anchor="t" anchorCtr="0">
              <a:spAutoFit/>
            </a:bodyPr>
            <a:lstStyle/>
            <a:p>
              <a:r>
                <a:rPr lang="en-US" sz="2400" b="1" dirty="0" smtClean="0">
                  <a:solidFill>
                    <a:schemeClr val="bg1"/>
                  </a:solidFill>
                  <a:latin typeface="Century Gothic" panose="020B0502020202020204" pitchFamily="34" charset="0"/>
                  <a:ea typeface="League Spartan" charset="0"/>
                  <a:cs typeface="Poppins" pitchFamily="2" charset="77"/>
                </a:rPr>
                <a:t>E.W.</a:t>
              </a:r>
              <a:endParaRPr lang="en-US" sz="2400" b="1" dirty="0">
                <a:solidFill>
                  <a:schemeClr val="bg1"/>
                </a:solidFill>
                <a:latin typeface="Century Gothic" panose="020B0502020202020204" pitchFamily="34" charset="0"/>
                <a:ea typeface="League Spartan" charset="0"/>
                <a:cs typeface="Poppins" pitchFamily="2" charset="77"/>
              </a:endParaRPr>
            </a:p>
          </p:txBody>
        </p:sp>
        <p:sp>
          <p:nvSpPr>
            <p:cNvPr id="64" name="TextBox 64">
              <a:extLst>
                <a:ext uri="{FF2B5EF4-FFF2-40B4-BE49-F238E27FC236}">
                  <a16:creationId xmlns:a16="http://schemas.microsoft.com/office/drawing/2014/main" xmlns="" id="{DA908ECC-DA64-B54E-9FEF-320A4C1410A5}"/>
                </a:ext>
              </a:extLst>
            </p:cNvPr>
            <p:cNvSpPr txBox="1"/>
            <p:nvPr/>
          </p:nvSpPr>
          <p:spPr>
            <a:xfrm>
              <a:off x="7382365" y="3033833"/>
              <a:ext cx="1087157" cy="400110"/>
            </a:xfrm>
            <a:prstGeom prst="rect">
              <a:avLst/>
            </a:prstGeom>
            <a:noFill/>
          </p:spPr>
          <p:txBody>
            <a:bodyPr wrap="none" rtlCol="0" anchor="t" anchorCtr="0">
              <a:spAutoFit/>
            </a:bodyPr>
            <a:lstStyle/>
            <a:p>
              <a:r>
                <a:rPr lang="en-US" sz="2000" b="1" dirty="0" smtClean="0">
                  <a:solidFill>
                    <a:schemeClr val="bg1"/>
                  </a:solidFill>
                  <a:latin typeface="Century Gothic" panose="020B0502020202020204" pitchFamily="34" charset="0"/>
                  <a:ea typeface="League Spartan" charset="0"/>
                  <a:cs typeface="Poppins" pitchFamily="2" charset="77"/>
                </a:rPr>
                <a:t>DECCA</a:t>
              </a:r>
              <a:endParaRPr lang="en-US" sz="2000" b="1" dirty="0">
                <a:solidFill>
                  <a:schemeClr val="bg1"/>
                </a:solidFill>
                <a:latin typeface="Century Gothic" panose="020B0502020202020204" pitchFamily="34" charset="0"/>
                <a:ea typeface="League Spartan" charset="0"/>
                <a:cs typeface="Poppins" pitchFamily="2" charset="77"/>
              </a:endParaRPr>
            </a:p>
          </p:txBody>
        </p:sp>
        <p:sp>
          <p:nvSpPr>
            <p:cNvPr id="65" name="TextBox 64">
              <a:extLst>
                <a:ext uri="{FF2B5EF4-FFF2-40B4-BE49-F238E27FC236}">
                  <a16:creationId xmlns:a16="http://schemas.microsoft.com/office/drawing/2014/main" xmlns="" id="{DA908ECC-DA64-B54E-9FEF-320A4C1410A5}"/>
                </a:ext>
              </a:extLst>
            </p:cNvPr>
            <p:cNvSpPr txBox="1"/>
            <p:nvPr/>
          </p:nvSpPr>
          <p:spPr>
            <a:xfrm>
              <a:off x="7362039" y="4432354"/>
              <a:ext cx="994183" cy="400110"/>
            </a:xfrm>
            <a:prstGeom prst="rect">
              <a:avLst/>
            </a:prstGeom>
            <a:noFill/>
          </p:spPr>
          <p:txBody>
            <a:bodyPr wrap="none" rtlCol="0" anchor="t" anchorCtr="0">
              <a:spAutoFit/>
            </a:bodyPr>
            <a:lstStyle/>
            <a:p>
              <a:r>
                <a:rPr lang="en-US" sz="2000" b="1" dirty="0" smtClean="0">
                  <a:solidFill>
                    <a:schemeClr val="bg1"/>
                  </a:solidFill>
                  <a:latin typeface="Century Gothic" panose="020B0502020202020204" pitchFamily="34" charset="0"/>
                  <a:ea typeface="League Spartan" charset="0"/>
                  <a:cs typeface="Poppins" pitchFamily="2" charset="77"/>
                </a:rPr>
                <a:t>SMART</a:t>
              </a:r>
              <a:endParaRPr lang="en-US" sz="2000" b="1" dirty="0">
                <a:solidFill>
                  <a:schemeClr val="bg1"/>
                </a:solidFill>
                <a:latin typeface="Century Gothic" panose="020B0502020202020204" pitchFamily="34" charset="0"/>
                <a:ea typeface="League Spartan" charset="0"/>
                <a:cs typeface="Poppins" pitchFamily="2" charset="77"/>
              </a:endParaRPr>
            </a:p>
          </p:txBody>
        </p:sp>
        <p:sp>
          <p:nvSpPr>
            <p:cNvPr id="66" name="TextBox 64">
              <a:extLst>
                <a:ext uri="{FF2B5EF4-FFF2-40B4-BE49-F238E27FC236}">
                  <a16:creationId xmlns:a16="http://schemas.microsoft.com/office/drawing/2014/main" xmlns="" id="{DA908ECC-DA64-B54E-9FEF-320A4C1410A5}"/>
                </a:ext>
              </a:extLst>
            </p:cNvPr>
            <p:cNvSpPr txBox="1"/>
            <p:nvPr/>
          </p:nvSpPr>
          <p:spPr>
            <a:xfrm>
              <a:off x="6207498" y="5456562"/>
              <a:ext cx="923651" cy="400110"/>
            </a:xfrm>
            <a:prstGeom prst="rect">
              <a:avLst/>
            </a:prstGeom>
            <a:noFill/>
          </p:spPr>
          <p:txBody>
            <a:bodyPr wrap="none" rtlCol="0" anchor="t" anchorCtr="0">
              <a:spAutoFit/>
            </a:bodyPr>
            <a:lstStyle/>
            <a:p>
              <a:r>
                <a:rPr lang="en-US" sz="2000" b="1" dirty="0" smtClean="0">
                  <a:solidFill>
                    <a:schemeClr val="bg1"/>
                  </a:solidFill>
                  <a:latin typeface="Century Gothic" panose="020B0502020202020204" pitchFamily="34" charset="0"/>
                  <a:ea typeface="League Spartan" charset="0"/>
                  <a:cs typeface="Poppins" pitchFamily="2" charset="77"/>
                </a:rPr>
                <a:t>LW-08</a:t>
              </a:r>
              <a:endParaRPr lang="en-US" sz="2000" b="1" dirty="0">
                <a:solidFill>
                  <a:schemeClr val="bg1"/>
                </a:solidFill>
                <a:latin typeface="Century Gothic" panose="020B0502020202020204" pitchFamily="34" charset="0"/>
                <a:ea typeface="League Spartan" charset="0"/>
                <a:cs typeface="Poppins" pitchFamily="2" charset="77"/>
              </a:endParaRPr>
            </a:p>
          </p:txBody>
        </p:sp>
        <p:sp>
          <p:nvSpPr>
            <p:cNvPr id="67" name="TextBox 64">
              <a:extLst>
                <a:ext uri="{FF2B5EF4-FFF2-40B4-BE49-F238E27FC236}">
                  <a16:creationId xmlns:a16="http://schemas.microsoft.com/office/drawing/2014/main" xmlns="" id="{DA908ECC-DA64-B54E-9FEF-320A4C1410A5}"/>
                </a:ext>
              </a:extLst>
            </p:cNvPr>
            <p:cNvSpPr txBox="1"/>
            <p:nvPr/>
          </p:nvSpPr>
          <p:spPr>
            <a:xfrm>
              <a:off x="4939282" y="5382920"/>
              <a:ext cx="604653" cy="400110"/>
            </a:xfrm>
            <a:prstGeom prst="rect">
              <a:avLst/>
            </a:prstGeom>
            <a:noFill/>
          </p:spPr>
          <p:txBody>
            <a:bodyPr wrap="none" rtlCol="0" anchor="t" anchorCtr="0">
              <a:spAutoFit/>
            </a:bodyPr>
            <a:lstStyle/>
            <a:p>
              <a:r>
                <a:rPr lang="en-US" sz="2000" b="1" dirty="0" smtClean="0">
                  <a:solidFill>
                    <a:schemeClr val="bg1"/>
                  </a:solidFill>
                  <a:latin typeface="Century Gothic" panose="020B0502020202020204" pitchFamily="34" charset="0"/>
                  <a:ea typeface="League Spartan" charset="0"/>
                  <a:cs typeface="Poppins" pitchFamily="2" charset="77"/>
                </a:rPr>
                <a:t>TDS</a:t>
              </a:r>
              <a:endParaRPr lang="en-US" sz="2000" b="1" dirty="0">
                <a:solidFill>
                  <a:schemeClr val="bg1"/>
                </a:solidFill>
                <a:latin typeface="Century Gothic" panose="020B0502020202020204" pitchFamily="34" charset="0"/>
                <a:ea typeface="League Spartan" charset="0"/>
                <a:cs typeface="Poppins" pitchFamily="2" charset="77"/>
              </a:endParaRPr>
            </a:p>
          </p:txBody>
        </p:sp>
        <p:sp>
          <p:nvSpPr>
            <p:cNvPr id="68" name="TextBox 64">
              <a:extLst>
                <a:ext uri="{FF2B5EF4-FFF2-40B4-BE49-F238E27FC236}">
                  <a16:creationId xmlns:a16="http://schemas.microsoft.com/office/drawing/2014/main" xmlns="" id="{DA908ECC-DA64-B54E-9FEF-320A4C1410A5}"/>
                </a:ext>
              </a:extLst>
            </p:cNvPr>
            <p:cNvSpPr txBox="1"/>
            <p:nvPr/>
          </p:nvSpPr>
          <p:spPr>
            <a:xfrm>
              <a:off x="3764228" y="4322241"/>
              <a:ext cx="1077539" cy="400110"/>
            </a:xfrm>
            <a:prstGeom prst="rect">
              <a:avLst/>
            </a:prstGeom>
            <a:noFill/>
          </p:spPr>
          <p:txBody>
            <a:bodyPr wrap="none" rtlCol="0" anchor="t" anchorCtr="0">
              <a:spAutoFit/>
            </a:bodyPr>
            <a:lstStyle/>
            <a:p>
              <a:r>
                <a:rPr lang="en-US" sz="2000" b="1" dirty="0" smtClean="0">
                  <a:solidFill>
                    <a:schemeClr val="bg1"/>
                  </a:solidFill>
                  <a:latin typeface="Century Gothic" panose="020B0502020202020204" pitchFamily="34" charset="0"/>
                  <a:ea typeface="League Spartan" charset="0"/>
                  <a:cs typeface="Poppins" pitchFamily="2" charset="77"/>
                </a:rPr>
                <a:t>LINK 11</a:t>
              </a:r>
              <a:endParaRPr lang="en-US" sz="2000" b="1" dirty="0">
                <a:solidFill>
                  <a:schemeClr val="bg1"/>
                </a:solidFill>
                <a:latin typeface="Century Gothic" panose="020B0502020202020204" pitchFamily="34" charset="0"/>
                <a:ea typeface="League Spartan" charset="0"/>
                <a:cs typeface="Poppins" pitchFamily="2" charset="77"/>
              </a:endParaRPr>
            </a:p>
          </p:txBody>
        </p:sp>
        <p:sp>
          <p:nvSpPr>
            <p:cNvPr id="69" name="TextBox 64">
              <a:extLst>
                <a:ext uri="{FF2B5EF4-FFF2-40B4-BE49-F238E27FC236}">
                  <a16:creationId xmlns:a16="http://schemas.microsoft.com/office/drawing/2014/main" xmlns="" id="{DA908ECC-DA64-B54E-9FEF-320A4C1410A5}"/>
                </a:ext>
              </a:extLst>
            </p:cNvPr>
            <p:cNvSpPr txBox="1"/>
            <p:nvPr/>
          </p:nvSpPr>
          <p:spPr>
            <a:xfrm>
              <a:off x="4991227" y="1737032"/>
              <a:ext cx="1050288" cy="707886"/>
            </a:xfrm>
            <a:prstGeom prst="rect">
              <a:avLst/>
            </a:prstGeom>
            <a:noFill/>
          </p:spPr>
          <p:txBody>
            <a:bodyPr wrap="none" rtlCol="0" anchor="t" anchorCtr="0">
              <a:spAutoFit/>
            </a:bodyPr>
            <a:lstStyle/>
            <a:p>
              <a:r>
                <a:rPr lang="en-US" sz="2000" b="1" dirty="0" smtClean="0">
                  <a:solidFill>
                    <a:schemeClr val="bg1"/>
                  </a:solidFill>
                  <a:latin typeface="Century Gothic" panose="020B0502020202020204" pitchFamily="34" charset="0"/>
                  <a:ea typeface="League Spartan" charset="0"/>
                  <a:cs typeface="Poppins" pitchFamily="2" charset="77"/>
                </a:rPr>
                <a:t>GK</a:t>
              </a:r>
            </a:p>
            <a:p>
              <a:r>
                <a:rPr lang="en-US" sz="2000" b="1" dirty="0" smtClean="0">
                  <a:solidFill>
                    <a:schemeClr val="bg1"/>
                  </a:solidFill>
                  <a:latin typeface="Century Gothic" panose="020B0502020202020204" pitchFamily="34" charset="0"/>
                  <a:ea typeface="League Spartan" charset="0"/>
                  <a:cs typeface="Poppins" pitchFamily="2" charset="77"/>
                </a:rPr>
                <a:t>Search</a:t>
              </a:r>
              <a:endParaRPr lang="en-US" sz="2000" b="1" dirty="0">
                <a:solidFill>
                  <a:schemeClr val="bg1"/>
                </a:solidFill>
                <a:latin typeface="Century Gothic" panose="020B0502020202020204" pitchFamily="34" charset="0"/>
                <a:ea typeface="League Spartan" charset="0"/>
                <a:cs typeface="Poppins" pitchFamily="2" charset="77"/>
              </a:endParaRPr>
            </a:p>
          </p:txBody>
        </p:sp>
        <p:sp>
          <p:nvSpPr>
            <p:cNvPr id="70" name="TextBox 64">
              <a:extLst>
                <a:ext uri="{FF2B5EF4-FFF2-40B4-BE49-F238E27FC236}">
                  <a16:creationId xmlns:a16="http://schemas.microsoft.com/office/drawing/2014/main" xmlns="" id="{DA908ECC-DA64-B54E-9FEF-320A4C1410A5}"/>
                </a:ext>
              </a:extLst>
            </p:cNvPr>
            <p:cNvSpPr txBox="1"/>
            <p:nvPr/>
          </p:nvSpPr>
          <p:spPr>
            <a:xfrm>
              <a:off x="4083771" y="2887389"/>
              <a:ext cx="503664" cy="400110"/>
            </a:xfrm>
            <a:prstGeom prst="rect">
              <a:avLst/>
            </a:prstGeom>
            <a:noFill/>
          </p:spPr>
          <p:txBody>
            <a:bodyPr wrap="none" rtlCol="0" anchor="t" anchorCtr="0">
              <a:spAutoFit/>
            </a:bodyPr>
            <a:lstStyle/>
            <a:p>
              <a:r>
                <a:rPr lang="en-US" sz="2000" b="1" dirty="0" smtClean="0">
                  <a:solidFill>
                    <a:schemeClr val="bg1"/>
                  </a:solidFill>
                  <a:latin typeface="Century Gothic" panose="020B0502020202020204" pitchFamily="34" charset="0"/>
                  <a:ea typeface="League Spartan" charset="0"/>
                  <a:cs typeface="Poppins" pitchFamily="2" charset="77"/>
                </a:rPr>
                <a:t>IFF</a:t>
              </a:r>
              <a:endParaRPr lang="en-US" sz="2000" b="1" dirty="0">
                <a:solidFill>
                  <a:schemeClr val="bg1"/>
                </a:solidFill>
                <a:latin typeface="Century Gothic" panose="020B0502020202020204" pitchFamily="34" charset="0"/>
                <a:ea typeface="League Spartan" charset="0"/>
                <a:cs typeface="Poppins" pitchFamily="2" charset="77"/>
              </a:endParaRPr>
            </a:p>
          </p:txBody>
        </p:sp>
        <p:sp>
          <p:nvSpPr>
            <p:cNvPr id="71" name="16 CuadroTexto">
              <a:extLst>
                <a:ext uri="{FF2B5EF4-FFF2-40B4-BE49-F238E27FC236}">
                  <a16:creationId xmlns="" xmlns:a16="http://schemas.microsoft.com/office/drawing/2014/main" id="{3BC05D6D-A907-AD4E-9804-6F3C73D13D33}"/>
                </a:ext>
              </a:extLst>
            </p:cNvPr>
            <p:cNvSpPr txBox="1"/>
            <p:nvPr/>
          </p:nvSpPr>
          <p:spPr>
            <a:xfrm>
              <a:off x="4115453" y="3502640"/>
              <a:ext cx="3999825" cy="701375"/>
            </a:xfrm>
            <a:prstGeom prst="rect">
              <a:avLst/>
            </a:prstGeom>
            <a:noFill/>
          </p:spPr>
          <p:txBody>
            <a:bodyPr wrap="square" lIns="84990" tIns="42496" rIns="84990" bIns="42496" rtlCol="0">
              <a:spAutoFit/>
            </a:bodyPr>
            <a:lstStyle/>
            <a:p>
              <a:pPr algn="ctr">
                <a:defRPr/>
              </a:pPr>
              <a:r>
                <a:rPr lang="es-CL" sz="40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a:t>
              </a:r>
              <a:endParaRPr lang="es-CL" sz="40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grpSp>
      <p:graphicFrame>
        <p:nvGraphicFramePr>
          <p:cNvPr id="33" name="Tabla 32"/>
          <p:cNvGraphicFramePr>
            <a:graphicFrameLocks noGrp="1"/>
          </p:cNvGraphicFramePr>
          <p:nvPr>
            <p:extLst>
              <p:ext uri="{D42A27DB-BD31-4B8C-83A1-F6EECF244321}">
                <p14:modId xmlns:p14="http://schemas.microsoft.com/office/powerpoint/2010/main" val="1301157454"/>
              </p:ext>
            </p:extLst>
          </p:nvPr>
        </p:nvGraphicFramePr>
        <p:xfrm>
          <a:off x="6629110" y="3484595"/>
          <a:ext cx="3908299" cy="1112520"/>
        </p:xfrm>
        <a:graphic>
          <a:graphicData uri="http://schemas.openxmlformats.org/drawingml/2006/table">
            <a:tbl>
              <a:tblPr firstRow="1" bandRow="1">
                <a:tableStyleId>{5C22544A-7EE6-4342-B048-85BDC9FD1C3A}</a:tableStyleId>
              </a:tblPr>
              <a:tblGrid>
                <a:gridCol w="2429701"/>
                <a:gridCol w="1478598"/>
              </a:tblGrid>
              <a:tr h="370840">
                <a:tc>
                  <a:txBody>
                    <a:bodyPr/>
                    <a:lstStyle/>
                    <a:p>
                      <a:r>
                        <a:rPr lang="es-CL" dirty="0" smtClean="0"/>
                        <a:t>MWCS</a:t>
                      </a:r>
                      <a:endParaRPr lang="es-C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dirty="0" smtClean="0"/>
                        <a:t>DOGAS</a:t>
                      </a:r>
                      <a:endParaRPr lang="es-C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dirty="0" smtClean="0"/>
                        <a:t>Air target: NSSM – GUN</a:t>
                      </a:r>
                      <a:endParaRPr lang="es-C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dirty="0" smtClean="0"/>
                        <a:t>Surface: GUN</a:t>
                      </a:r>
                      <a:endParaRPr lang="es-C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dirty="0" smtClean="0"/>
                        <a:t>Surface target:</a:t>
                      </a:r>
                      <a:r>
                        <a:rPr lang="es-CL" baseline="0" dirty="0" smtClean="0"/>
                        <a:t> NSSM</a:t>
                      </a:r>
                      <a:endParaRPr lang="es-C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dirty="0" smtClean="0"/>
                        <a:t>NGS: GUN</a:t>
                      </a:r>
                      <a:endParaRPr lang="es-C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8" name="Proceso alternativo 37">
            <a:extLst>
              <a:ext uri="{FF2B5EF4-FFF2-40B4-BE49-F238E27FC236}">
                <a16:creationId xmlns="" xmlns:a16="http://schemas.microsoft.com/office/drawing/2014/main" id="{0406EB71-FA5C-764E-B2DD-CE575304AF4A}"/>
              </a:ext>
            </a:extLst>
          </p:cNvPr>
          <p:cNvSpPr/>
          <p:nvPr/>
        </p:nvSpPr>
        <p:spPr>
          <a:xfrm>
            <a:off x="5243694" y="5785450"/>
            <a:ext cx="6621702" cy="545646"/>
          </a:xfrm>
          <a:prstGeom prst="flowChartAlternateProcess">
            <a:avLst/>
          </a:prstGeom>
          <a:solidFill>
            <a:schemeClr val="bg1"/>
          </a:solidFill>
          <a:ln w="44450">
            <a:solidFill>
              <a:srgbClr val="FF1D00"/>
            </a:solidFill>
            <a:prstDash val="sysDash"/>
          </a:ln>
        </p:spPr>
        <p:style>
          <a:lnRef idx="1">
            <a:schemeClr val="accent1"/>
          </a:lnRef>
          <a:fillRef idx="3">
            <a:schemeClr val="accent1"/>
          </a:fillRef>
          <a:effectRef idx="2">
            <a:schemeClr val="accent1"/>
          </a:effectRef>
          <a:fontRef idx="minor">
            <a:schemeClr val="lt1"/>
          </a:fontRef>
        </p:style>
        <p:txBody>
          <a:bodyPr rtlCol="0" anchor="ctr"/>
          <a:lstStyle/>
          <a:p>
            <a:pPr algn="ctr"/>
            <a:r>
              <a:rPr lang="es-CL" b="1" dirty="0" smtClean="0">
                <a:solidFill>
                  <a:srgbClr val="FF0000"/>
                </a:solidFill>
                <a:latin typeface="Century Gothic" panose="020B0502020202020204" pitchFamily="34" charset="0"/>
              </a:rPr>
              <a:t>MWCS: </a:t>
            </a:r>
            <a:r>
              <a:rPr lang="es-CL" b="1" dirty="0" err="1" smtClean="0">
                <a:solidFill>
                  <a:srgbClr val="FF0000"/>
                </a:solidFill>
                <a:latin typeface="Century Gothic" panose="020B0502020202020204" pitchFamily="34" charset="0"/>
              </a:rPr>
              <a:t>Multi-weapon</a:t>
            </a:r>
            <a:r>
              <a:rPr lang="es-CL" b="1" dirty="0" smtClean="0">
                <a:solidFill>
                  <a:srgbClr val="FF0000"/>
                </a:solidFill>
                <a:latin typeface="Century Gothic" panose="020B0502020202020204" pitchFamily="34" charset="0"/>
              </a:rPr>
              <a:t> Control </a:t>
            </a:r>
            <a:r>
              <a:rPr lang="es-CL" b="1" dirty="0" err="1" smtClean="0">
                <a:solidFill>
                  <a:srgbClr val="FF0000"/>
                </a:solidFill>
                <a:latin typeface="Century Gothic" panose="020B0502020202020204" pitchFamily="34" charset="0"/>
              </a:rPr>
              <a:t>System</a:t>
            </a:r>
            <a:r>
              <a:rPr lang="es-CL" b="1" dirty="0" smtClean="0">
                <a:solidFill>
                  <a:srgbClr val="FF0000"/>
                </a:solidFill>
                <a:latin typeface="Century Gothic" panose="020B0502020202020204" pitchFamily="34" charset="0"/>
              </a:rPr>
              <a:t> </a:t>
            </a:r>
          </a:p>
          <a:p>
            <a:pPr algn="ctr"/>
            <a:r>
              <a:rPr lang="es-CL" b="1" dirty="0" smtClean="0">
                <a:solidFill>
                  <a:srgbClr val="FF0000"/>
                </a:solidFill>
                <a:latin typeface="Century Gothic" panose="020B0502020202020204" pitchFamily="34" charset="0"/>
              </a:rPr>
              <a:t>DOGAS: </a:t>
            </a:r>
            <a:r>
              <a:rPr lang="es-CL" b="1" dirty="0" err="1" smtClean="0">
                <a:solidFill>
                  <a:srgbClr val="FF0000"/>
                </a:solidFill>
                <a:latin typeface="Century Gothic" panose="020B0502020202020204" pitchFamily="34" charset="0"/>
              </a:rPr>
              <a:t>Direct</a:t>
            </a:r>
            <a:r>
              <a:rPr lang="es-CL" b="1" dirty="0" smtClean="0">
                <a:solidFill>
                  <a:srgbClr val="FF0000"/>
                </a:solidFill>
                <a:latin typeface="Century Gothic" panose="020B0502020202020204" pitchFamily="34" charset="0"/>
              </a:rPr>
              <a:t> </a:t>
            </a:r>
            <a:r>
              <a:rPr lang="es-CL" b="1" dirty="0" err="1" smtClean="0">
                <a:solidFill>
                  <a:srgbClr val="FF0000"/>
                </a:solidFill>
                <a:latin typeface="Century Gothic" panose="020B0502020202020204" pitchFamily="34" charset="0"/>
              </a:rPr>
              <a:t>Operational</a:t>
            </a:r>
            <a:r>
              <a:rPr lang="es-CL" b="1" dirty="0" smtClean="0">
                <a:solidFill>
                  <a:srgbClr val="FF0000"/>
                </a:solidFill>
                <a:latin typeface="Century Gothic" panose="020B0502020202020204" pitchFamily="34" charset="0"/>
              </a:rPr>
              <a:t> </a:t>
            </a:r>
            <a:r>
              <a:rPr lang="es-CL" b="1" dirty="0" err="1" smtClean="0">
                <a:solidFill>
                  <a:srgbClr val="FF0000"/>
                </a:solidFill>
                <a:latin typeface="Century Gothic" panose="020B0502020202020204" pitchFamily="34" charset="0"/>
              </a:rPr>
              <a:t>Gun</a:t>
            </a:r>
            <a:r>
              <a:rPr lang="es-CL" b="1" dirty="0" smtClean="0">
                <a:solidFill>
                  <a:srgbClr val="FF0000"/>
                </a:solidFill>
                <a:latin typeface="Century Gothic" panose="020B0502020202020204" pitchFamily="34" charset="0"/>
              </a:rPr>
              <a:t> </a:t>
            </a:r>
            <a:r>
              <a:rPr lang="es-CL" b="1" dirty="0" err="1" smtClean="0">
                <a:solidFill>
                  <a:srgbClr val="FF0000"/>
                </a:solidFill>
                <a:latin typeface="Century Gothic" panose="020B0502020202020204" pitchFamily="34" charset="0"/>
              </a:rPr>
              <a:t>Assignment</a:t>
            </a:r>
            <a:r>
              <a:rPr lang="es-CL" b="1" dirty="0" smtClean="0">
                <a:solidFill>
                  <a:srgbClr val="FF0000"/>
                </a:solidFill>
                <a:latin typeface="Century Gothic" panose="020B0502020202020204" pitchFamily="34" charset="0"/>
              </a:rPr>
              <a:t> Surface</a:t>
            </a:r>
            <a:endParaRPr lang="es-CL" b="1" dirty="0">
              <a:solidFill>
                <a:srgbClr val="FF0000"/>
              </a:solidFill>
              <a:latin typeface="Century Gothic" panose="020B0502020202020204" pitchFamily="34" charset="0"/>
            </a:endParaRPr>
          </a:p>
        </p:txBody>
      </p:sp>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6459505" y="1680589"/>
            <a:ext cx="3974177" cy="127328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dirty="0" smtClean="0">
                <a:solidFill>
                  <a:schemeClr val="tx1"/>
                </a:solidFill>
                <a:latin typeface="Century Gothic" panose="020B0502020202020204" pitchFamily="34" charset="0"/>
              </a:rPr>
              <a:t>Las fragatas tipo “M” tienen dos maneras de emplear el armamento:</a:t>
            </a: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cxnSp>
        <p:nvCxnSpPr>
          <p:cNvPr id="5" name="Conector recto de flecha 4"/>
          <p:cNvCxnSpPr>
            <a:stCxn id="40" idx="2"/>
          </p:cNvCxnSpPr>
          <p:nvPr/>
        </p:nvCxnSpPr>
        <p:spPr>
          <a:xfrm flipH="1">
            <a:off x="8446593" y="2953873"/>
            <a:ext cx="1" cy="53072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30117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7" name="16 CuadroTexto">
            <a:extLst>
              <a:ext uri="{FF2B5EF4-FFF2-40B4-BE49-F238E27FC236}">
                <a16:creationId xmlns="" xmlns:a16="http://schemas.microsoft.com/office/drawing/2014/main" id="{3BC05D6D-A907-AD4E-9804-6F3C73D13D33}"/>
              </a:ext>
            </a:extLst>
          </p:cNvPr>
          <p:cNvSpPr txBox="1"/>
          <p:nvPr/>
        </p:nvSpPr>
        <p:spPr>
          <a:xfrm>
            <a:off x="3981995" y="57417"/>
            <a:ext cx="4574436"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COMPOSICIÓN</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8</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14" name="Freeform 1">
            <a:extLst>
              <a:ext uri="{FF2B5EF4-FFF2-40B4-BE49-F238E27FC236}">
                <a16:creationId xmlns="" xmlns:a16="http://schemas.microsoft.com/office/drawing/2014/main" id="{F2A45B0A-84EF-724E-9A8B-CBE7D3A7BE7E}"/>
              </a:ext>
            </a:extLst>
          </p:cNvPr>
          <p:cNvSpPr>
            <a:spLocks noChangeArrowheads="1"/>
          </p:cNvSpPr>
          <p:nvPr/>
        </p:nvSpPr>
        <p:spPr bwMode="auto">
          <a:xfrm>
            <a:off x="768927" y="1801631"/>
            <a:ext cx="1807390" cy="1915401"/>
          </a:xfrm>
          <a:custGeom>
            <a:avLst/>
            <a:gdLst>
              <a:gd name="T0" fmla="*/ 2777 w 5536"/>
              <a:gd name="T1" fmla="*/ 1584 h 5863"/>
              <a:gd name="T2" fmla="*/ 2951 w 5536"/>
              <a:gd name="T3" fmla="*/ 1450 h 5863"/>
              <a:gd name="T4" fmla="*/ 2990 w 5536"/>
              <a:gd name="T5" fmla="*/ 1421 h 5863"/>
              <a:gd name="T6" fmla="*/ 3205 w 5536"/>
              <a:gd name="T7" fmla="*/ 1272 h 5863"/>
              <a:gd name="T8" fmla="*/ 3260 w 5536"/>
              <a:gd name="T9" fmla="*/ 1237 h 5863"/>
              <a:gd name="T10" fmla="*/ 3440 w 5536"/>
              <a:gd name="T11" fmla="*/ 1127 h 5863"/>
              <a:gd name="T12" fmla="*/ 3500 w 5536"/>
              <a:gd name="T13" fmla="*/ 1092 h 5863"/>
              <a:gd name="T14" fmla="*/ 3682 w 5536"/>
              <a:gd name="T15" fmla="*/ 993 h 5863"/>
              <a:gd name="T16" fmla="*/ 3709 w 5536"/>
              <a:gd name="T17" fmla="*/ 978 h 5863"/>
              <a:gd name="T18" fmla="*/ 3924 w 5536"/>
              <a:gd name="T19" fmla="*/ 875 h 5863"/>
              <a:gd name="T20" fmla="*/ 3989 w 5536"/>
              <a:gd name="T21" fmla="*/ 847 h 5863"/>
              <a:gd name="T22" fmla="*/ 4146 w 5536"/>
              <a:gd name="T23" fmla="*/ 781 h 5863"/>
              <a:gd name="T24" fmla="*/ 4225 w 5536"/>
              <a:gd name="T25" fmla="*/ 749 h 5863"/>
              <a:gd name="T26" fmla="*/ 4380 w 5536"/>
              <a:gd name="T27" fmla="*/ 693 h 5863"/>
              <a:gd name="T28" fmla="*/ 4459 w 5536"/>
              <a:gd name="T29" fmla="*/ 666 h 5863"/>
              <a:gd name="T30" fmla="*/ 4577 w 5536"/>
              <a:gd name="T31" fmla="*/ 629 h 5863"/>
              <a:gd name="T32" fmla="*/ 4668 w 5536"/>
              <a:gd name="T33" fmla="*/ 601 h 5863"/>
              <a:gd name="T34" fmla="*/ 4793 w 5536"/>
              <a:gd name="T35" fmla="*/ 568 h 5863"/>
              <a:gd name="T36" fmla="*/ 4881 w 5536"/>
              <a:gd name="T37" fmla="*/ 545 h 5863"/>
              <a:gd name="T38" fmla="*/ 5017 w 5536"/>
              <a:gd name="T39" fmla="*/ 515 h 5863"/>
              <a:gd name="T40" fmla="*/ 5098 w 5536"/>
              <a:gd name="T41" fmla="*/ 498 h 5863"/>
              <a:gd name="T42" fmla="*/ 5265 w 5536"/>
              <a:gd name="T43" fmla="*/ 468 h 5863"/>
              <a:gd name="T44" fmla="*/ 5317 w 5536"/>
              <a:gd name="T45" fmla="*/ 459 h 5863"/>
              <a:gd name="T46" fmla="*/ 4786 w 5536"/>
              <a:gd name="T47" fmla="*/ 0 h 5863"/>
              <a:gd name="T48" fmla="*/ 4569 w 5536"/>
              <a:gd name="T49" fmla="*/ 29 h 5863"/>
              <a:gd name="T50" fmla="*/ 4566 w 5536"/>
              <a:gd name="T51" fmla="*/ 29 h 5863"/>
              <a:gd name="T52" fmla="*/ 4519 w 5536"/>
              <a:gd name="T53" fmla="*/ 37 h 5863"/>
              <a:gd name="T54" fmla="*/ 4349 w 5536"/>
              <a:gd name="T55" fmla="*/ 67 h 5863"/>
              <a:gd name="T56" fmla="*/ 4269 w 5536"/>
              <a:gd name="T57" fmla="*/ 85 h 5863"/>
              <a:gd name="T58" fmla="*/ 4133 w 5536"/>
              <a:gd name="T59" fmla="*/ 116 h 5863"/>
              <a:gd name="T60" fmla="*/ 4045 w 5536"/>
              <a:gd name="T61" fmla="*/ 138 h 5863"/>
              <a:gd name="T62" fmla="*/ 3920 w 5536"/>
              <a:gd name="T63" fmla="*/ 172 h 5863"/>
              <a:gd name="T64" fmla="*/ 3829 w 5536"/>
              <a:gd name="T65" fmla="*/ 199 h 5863"/>
              <a:gd name="T66" fmla="*/ 3710 w 5536"/>
              <a:gd name="T67" fmla="*/ 237 h 5863"/>
              <a:gd name="T68" fmla="*/ 3681 w 5536"/>
              <a:gd name="T69" fmla="*/ 246 h 5863"/>
              <a:gd name="T70" fmla="*/ 3632 w 5536"/>
              <a:gd name="T71" fmla="*/ 264 h 5863"/>
              <a:gd name="T72" fmla="*/ 3476 w 5536"/>
              <a:gd name="T73" fmla="*/ 320 h 5863"/>
              <a:gd name="T74" fmla="*/ 3398 w 5536"/>
              <a:gd name="T75" fmla="*/ 351 h 5863"/>
              <a:gd name="T76" fmla="*/ 3240 w 5536"/>
              <a:gd name="T77" fmla="*/ 418 h 5863"/>
              <a:gd name="T78" fmla="*/ 3176 w 5536"/>
              <a:gd name="T79" fmla="*/ 446 h 5863"/>
              <a:gd name="T80" fmla="*/ 2961 w 5536"/>
              <a:gd name="T81" fmla="*/ 549 h 5863"/>
              <a:gd name="T82" fmla="*/ 2933 w 5536"/>
              <a:gd name="T83" fmla="*/ 564 h 5863"/>
              <a:gd name="T84" fmla="*/ 2751 w 5536"/>
              <a:gd name="T85" fmla="*/ 663 h 5863"/>
              <a:gd name="T86" fmla="*/ 2729 w 5536"/>
              <a:gd name="T87" fmla="*/ 675 h 5863"/>
              <a:gd name="T88" fmla="*/ 2692 w 5536"/>
              <a:gd name="T89" fmla="*/ 697 h 5863"/>
              <a:gd name="T90" fmla="*/ 2511 w 5536"/>
              <a:gd name="T91" fmla="*/ 807 h 5863"/>
              <a:gd name="T92" fmla="*/ 2457 w 5536"/>
              <a:gd name="T93" fmla="*/ 842 h 5863"/>
              <a:gd name="T94" fmla="*/ 2241 w 5536"/>
              <a:gd name="T95" fmla="*/ 991 h 5863"/>
              <a:gd name="T96" fmla="*/ 2203 w 5536"/>
              <a:gd name="T97" fmla="*/ 1019 h 5863"/>
              <a:gd name="T98" fmla="*/ 2029 w 5536"/>
              <a:gd name="T99" fmla="*/ 1155 h 5863"/>
              <a:gd name="T100" fmla="*/ 1972 w 5536"/>
              <a:gd name="T101" fmla="*/ 1200 h 5863"/>
              <a:gd name="T102" fmla="*/ 1774 w 5536"/>
              <a:gd name="T103" fmla="*/ 1372 h 5863"/>
              <a:gd name="T104" fmla="*/ 0 w 5536"/>
              <a:gd name="T105" fmla="*/ 5336 h 5863"/>
              <a:gd name="T106" fmla="*/ 1 w 5536"/>
              <a:gd name="T107" fmla="*/ 5433 h 5863"/>
              <a:gd name="T108" fmla="*/ 749 w 5536"/>
              <a:gd name="T109" fmla="*/ 5862 h 5863"/>
              <a:gd name="T110" fmla="*/ 749 w 5536"/>
              <a:gd name="T111" fmla="*/ 5765 h 5863"/>
              <a:gd name="T112" fmla="*/ 2522 w 5536"/>
              <a:gd name="T113" fmla="*/ 1801 h 5863"/>
              <a:gd name="T114" fmla="*/ 2721 w 5536"/>
              <a:gd name="T115" fmla="*/ 1629 h 5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536" h="5863">
                <a:moveTo>
                  <a:pt x="2777" y="1584"/>
                </a:moveTo>
                <a:lnTo>
                  <a:pt x="2777" y="1584"/>
                </a:lnTo>
                <a:cubicBezTo>
                  <a:pt x="2834" y="1538"/>
                  <a:pt x="2892" y="1493"/>
                  <a:pt x="2951" y="1450"/>
                </a:cubicBezTo>
                <a:lnTo>
                  <a:pt x="2951" y="1450"/>
                </a:lnTo>
                <a:cubicBezTo>
                  <a:pt x="2964" y="1440"/>
                  <a:pt x="2977" y="1430"/>
                  <a:pt x="2990" y="1421"/>
                </a:cubicBezTo>
                <a:lnTo>
                  <a:pt x="2990" y="1421"/>
                </a:lnTo>
                <a:cubicBezTo>
                  <a:pt x="3060" y="1369"/>
                  <a:pt x="3132" y="1320"/>
                  <a:pt x="3205" y="1272"/>
                </a:cubicBezTo>
                <a:lnTo>
                  <a:pt x="3205" y="1272"/>
                </a:lnTo>
                <a:cubicBezTo>
                  <a:pt x="3223" y="1260"/>
                  <a:pt x="3242" y="1249"/>
                  <a:pt x="3260" y="1237"/>
                </a:cubicBezTo>
                <a:lnTo>
                  <a:pt x="3260" y="1237"/>
                </a:lnTo>
                <a:cubicBezTo>
                  <a:pt x="3319" y="1199"/>
                  <a:pt x="3379" y="1162"/>
                  <a:pt x="3440" y="1127"/>
                </a:cubicBezTo>
                <a:lnTo>
                  <a:pt x="3440" y="1127"/>
                </a:lnTo>
                <a:cubicBezTo>
                  <a:pt x="3460" y="1115"/>
                  <a:pt x="3480" y="1103"/>
                  <a:pt x="3500" y="1092"/>
                </a:cubicBezTo>
                <a:lnTo>
                  <a:pt x="3500" y="1092"/>
                </a:lnTo>
                <a:cubicBezTo>
                  <a:pt x="3560" y="1058"/>
                  <a:pt x="3621" y="1025"/>
                  <a:pt x="3682" y="993"/>
                </a:cubicBezTo>
                <a:lnTo>
                  <a:pt x="3682" y="993"/>
                </a:lnTo>
                <a:cubicBezTo>
                  <a:pt x="3691" y="988"/>
                  <a:pt x="3701" y="983"/>
                  <a:pt x="3709" y="978"/>
                </a:cubicBezTo>
                <a:lnTo>
                  <a:pt x="3709" y="978"/>
                </a:lnTo>
                <a:cubicBezTo>
                  <a:pt x="3780" y="943"/>
                  <a:pt x="3852" y="908"/>
                  <a:pt x="3924" y="875"/>
                </a:cubicBezTo>
                <a:lnTo>
                  <a:pt x="3924" y="875"/>
                </a:lnTo>
                <a:cubicBezTo>
                  <a:pt x="3945" y="865"/>
                  <a:pt x="3967" y="856"/>
                  <a:pt x="3989" y="847"/>
                </a:cubicBezTo>
                <a:lnTo>
                  <a:pt x="3989" y="847"/>
                </a:lnTo>
                <a:cubicBezTo>
                  <a:pt x="4041" y="824"/>
                  <a:pt x="4094" y="802"/>
                  <a:pt x="4146" y="781"/>
                </a:cubicBezTo>
                <a:lnTo>
                  <a:pt x="4146" y="781"/>
                </a:lnTo>
                <a:cubicBezTo>
                  <a:pt x="4173" y="770"/>
                  <a:pt x="4198" y="760"/>
                  <a:pt x="4225" y="749"/>
                </a:cubicBezTo>
                <a:lnTo>
                  <a:pt x="4225" y="749"/>
                </a:lnTo>
                <a:cubicBezTo>
                  <a:pt x="4276" y="730"/>
                  <a:pt x="4328" y="711"/>
                  <a:pt x="4380" y="693"/>
                </a:cubicBezTo>
                <a:lnTo>
                  <a:pt x="4380" y="693"/>
                </a:lnTo>
                <a:cubicBezTo>
                  <a:pt x="4406" y="684"/>
                  <a:pt x="4432" y="675"/>
                  <a:pt x="4459" y="666"/>
                </a:cubicBezTo>
                <a:lnTo>
                  <a:pt x="4459" y="666"/>
                </a:lnTo>
                <a:cubicBezTo>
                  <a:pt x="4498" y="653"/>
                  <a:pt x="4537" y="641"/>
                  <a:pt x="4577" y="629"/>
                </a:cubicBezTo>
                <a:lnTo>
                  <a:pt x="4577" y="629"/>
                </a:lnTo>
                <a:cubicBezTo>
                  <a:pt x="4607" y="620"/>
                  <a:pt x="4637" y="610"/>
                  <a:pt x="4668" y="601"/>
                </a:cubicBezTo>
                <a:lnTo>
                  <a:pt x="4668" y="601"/>
                </a:lnTo>
                <a:cubicBezTo>
                  <a:pt x="4710" y="589"/>
                  <a:pt x="4751" y="579"/>
                  <a:pt x="4793" y="568"/>
                </a:cubicBezTo>
                <a:lnTo>
                  <a:pt x="4793" y="568"/>
                </a:lnTo>
                <a:cubicBezTo>
                  <a:pt x="4822" y="560"/>
                  <a:pt x="4852" y="552"/>
                  <a:pt x="4881" y="545"/>
                </a:cubicBezTo>
                <a:lnTo>
                  <a:pt x="4881" y="545"/>
                </a:lnTo>
                <a:cubicBezTo>
                  <a:pt x="4926" y="534"/>
                  <a:pt x="4971" y="524"/>
                  <a:pt x="5017" y="515"/>
                </a:cubicBezTo>
                <a:lnTo>
                  <a:pt x="5017" y="515"/>
                </a:lnTo>
                <a:cubicBezTo>
                  <a:pt x="5044" y="509"/>
                  <a:pt x="5071" y="503"/>
                  <a:pt x="5098" y="498"/>
                </a:cubicBezTo>
                <a:lnTo>
                  <a:pt x="5098" y="498"/>
                </a:lnTo>
                <a:cubicBezTo>
                  <a:pt x="5153" y="486"/>
                  <a:pt x="5209" y="477"/>
                  <a:pt x="5265" y="468"/>
                </a:cubicBezTo>
                <a:lnTo>
                  <a:pt x="5265" y="468"/>
                </a:lnTo>
                <a:cubicBezTo>
                  <a:pt x="5282" y="465"/>
                  <a:pt x="5300" y="461"/>
                  <a:pt x="5317" y="459"/>
                </a:cubicBezTo>
                <a:lnTo>
                  <a:pt x="5317" y="459"/>
                </a:lnTo>
                <a:cubicBezTo>
                  <a:pt x="5389" y="448"/>
                  <a:pt x="5462" y="438"/>
                  <a:pt x="5535" y="429"/>
                </a:cubicBezTo>
                <a:lnTo>
                  <a:pt x="4786" y="0"/>
                </a:lnTo>
                <a:lnTo>
                  <a:pt x="4786" y="0"/>
                </a:lnTo>
                <a:cubicBezTo>
                  <a:pt x="4713" y="8"/>
                  <a:pt x="4641" y="18"/>
                  <a:pt x="4569" y="29"/>
                </a:cubicBezTo>
                <a:lnTo>
                  <a:pt x="4569" y="29"/>
                </a:lnTo>
                <a:cubicBezTo>
                  <a:pt x="4567" y="29"/>
                  <a:pt x="4566" y="29"/>
                  <a:pt x="4566" y="29"/>
                </a:cubicBezTo>
                <a:lnTo>
                  <a:pt x="4566" y="29"/>
                </a:lnTo>
                <a:cubicBezTo>
                  <a:pt x="4550" y="32"/>
                  <a:pt x="4534" y="35"/>
                  <a:pt x="4519" y="37"/>
                </a:cubicBezTo>
                <a:lnTo>
                  <a:pt x="4519" y="37"/>
                </a:lnTo>
                <a:cubicBezTo>
                  <a:pt x="4462" y="47"/>
                  <a:pt x="4405" y="57"/>
                  <a:pt x="4349" y="67"/>
                </a:cubicBezTo>
                <a:lnTo>
                  <a:pt x="4349" y="67"/>
                </a:lnTo>
                <a:cubicBezTo>
                  <a:pt x="4322" y="74"/>
                  <a:pt x="4296" y="79"/>
                  <a:pt x="4269" y="85"/>
                </a:cubicBezTo>
                <a:lnTo>
                  <a:pt x="4269" y="85"/>
                </a:lnTo>
                <a:cubicBezTo>
                  <a:pt x="4224" y="95"/>
                  <a:pt x="4178" y="105"/>
                  <a:pt x="4133" y="116"/>
                </a:cubicBezTo>
                <a:lnTo>
                  <a:pt x="4133" y="116"/>
                </a:lnTo>
                <a:cubicBezTo>
                  <a:pt x="4103" y="123"/>
                  <a:pt x="4074" y="130"/>
                  <a:pt x="4045" y="138"/>
                </a:cubicBezTo>
                <a:lnTo>
                  <a:pt x="4045" y="138"/>
                </a:lnTo>
                <a:cubicBezTo>
                  <a:pt x="4003" y="149"/>
                  <a:pt x="3961" y="160"/>
                  <a:pt x="3920" y="172"/>
                </a:cubicBezTo>
                <a:lnTo>
                  <a:pt x="3920" y="172"/>
                </a:lnTo>
                <a:cubicBezTo>
                  <a:pt x="3889" y="180"/>
                  <a:pt x="3859" y="190"/>
                  <a:pt x="3829" y="199"/>
                </a:cubicBezTo>
                <a:lnTo>
                  <a:pt x="3829" y="199"/>
                </a:lnTo>
                <a:cubicBezTo>
                  <a:pt x="3789" y="211"/>
                  <a:pt x="3749" y="223"/>
                  <a:pt x="3710" y="237"/>
                </a:cubicBezTo>
                <a:lnTo>
                  <a:pt x="3710" y="237"/>
                </a:lnTo>
                <a:cubicBezTo>
                  <a:pt x="3700" y="240"/>
                  <a:pt x="3691" y="242"/>
                  <a:pt x="3681" y="246"/>
                </a:cubicBezTo>
                <a:lnTo>
                  <a:pt x="3681" y="246"/>
                </a:lnTo>
                <a:cubicBezTo>
                  <a:pt x="3664" y="251"/>
                  <a:pt x="3648" y="258"/>
                  <a:pt x="3632" y="264"/>
                </a:cubicBezTo>
                <a:lnTo>
                  <a:pt x="3632" y="264"/>
                </a:lnTo>
                <a:cubicBezTo>
                  <a:pt x="3579" y="282"/>
                  <a:pt x="3528" y="301"/>
                  <a:pt x="3476" y="320"/>
                </a:cubicBezTo>
                <a:lnTo>
                  <a:pt x="3476" y="320"/>
                </a:lnTo>
                <a:cubicBezTo>
                  <a:pt x="3450" y="330"/>
                  <a:pt x="3424" y="341"/>
                  <a:pt x="3398" y="351"/>
                </a:cubicBezTo>
                <a:lnTo>
                  <a:pt x="3398" y="351"/>
                </a:lnTo>
                <a:cubicBezTo>
                  <a:pt x="3345" y="372"/>
                  <a:pt x="3292" y="395"/>
                  <a:pt x="3240" y="418"/>
                </a:cubicBezTo>
                <a:lnTo>
                  <a:pt x="3240" y="418"/>
                </a:lnTo>
                <a:cubicBezTo>
                  <a:pt x="3219" y="427"/>
                  <a:pt x="3197" y="436"/>
                  <a:pt x="3176" y="446"/>
                </a:cubicBezTo>
                <a:lnTo>
                  <a:pt x="3176" y="446"/>
                </a:lnTo>
                <a:cubicBezTo>
                  <a:pt x="3103" y="479"/>
                  <a:pt x="3032" y="513"/>
                  <a:pt x="2961" y="549"/>
                </a:cubicBezTo>
                <a:lnTo>
                  <a:pt x="2961" y="549"/>
                </a:lnTo>
                <a:cubicBezTo>
                  <a:pt x="2952" y="554"/>
                  <a:pt x="2943" y="559"/>
                  <a:pt x="2933" y="564"/>
                </a:cubicBezTo>
                <a:lnTo>
                  <a:pt x="2933" y="564"/>
                </a:lnTo>
                <a:cubicBezTo>
                  <a:pt x="2872" y="595"/>
                  <a:pt x="2811" y="629"/>
                  <a:pt x="2751" y="663"/>
                </a:cubicBezTo>
                <a:lnTo>
                  <a:pt x="2751" y="663"/>
                </a:lnTo>
                <a:cubicBezTo>
                  <a:pt x="2744" y="667"/>
                  <a:pt x="2736" y="671"/>
                  <a:pt x="2729" y="675"/>
                </a:cubicBezTo>
                <a:lnTo>
                  <a:pt x="2729" y="675"/>
                </a:lnTo>
                <a:cubicBezTo>
                  <a:pt x="2716" y="682"/>
                  <a:pt x="2704" y="690"/>
                  <a:pt x="2692" y="697"/>
                </a:cubicBezTo>
                <a:lnTo>
                  <a:pt x="2692" y="697"/>
                </a:lnTo>
                <a:cubicBezTo>
                  <a:pt x="2631" y="733"/>
                  <a:pt x="2570" y="769"/>
                  <a:pt x="2511" y="807"/>
                </a:cubicBezTo>
                <a:lnTo>
                  <a:pt x="2511" y="807"/>
                </a:lnTo>
                <a:cubicBezTo>
                  <a:pt x="2493" y="819"/>
                  <a:pt x="2475" y="831"/>
                  <a:pt x="2457" y="842"/>
                </a:cubicBezTo>
                <a:lnTo>
                  <a:pt x="2457" y="842"/>
                </a:lnTo>
                <a:cubicBezTo>
                  <a:pt x="2384" y="890"/>
                  <a:pt x="2312" y="940"/>
                  <a:pt x="2241" y="991"/>
                </a:cubicBezTo>
                <a:lnTo>
                  <a:pt x="2241" y="991"/>
                </a:lnTo>
                <a:cubicBezTo>
                  <a:pt x="2228" y="1000"/>
                  <a:pt x="2216" y="1010"/>
                  <a:pt x="2203" y="1019"/>
                </a:cubicBezTo>
                <a:lnTo>
                  <a:pt x="2203" y="1019"/>
                </a:lnTo>
                <a:cubicBezTo>
                  <a:pt x="2143" y="1064"/>
                  <a:pt x="2085" y="1109"/>
                  <a:pt x="2029" y="1155"/>
                </a:cubicBezTo>
                <a:lnTo>
                  <a:pt x="2029" y="1155"/>
                </a:lnTo>
                <a:cubicBezTo>
                  <a:pt x="2010" y="1169"/>
                  <a:pt x="1991" y="1185"/>
                  <a:pt x="1972" y="1200"/>
                </a:cubicBezTo>
                <a:lnTo>
                  <a:pt x="1972" y="1200"/>
                </a:lnTo>
                <a:cubicBezTo>
                  <a:pt x="1905" y="1256"/>
                  <a:pt x="1838" y="1313"/>
                  <a:pt x="1774" y="1372"/>
                </a:cubicBezTo>
                <a:lnTo>
                  <a:pt x="1774" y="1372"/>
                </a:lnTo>
                <a:cubicBezTo>
                  <a:pt x="696" y="2354"/>
                  <a:pt x="14" y="3766"/>
                  <a:pt x="0" y="5336"/>
                </a:cubicBezTo>
                <a:lnTo>
                  <a:pt x="0" y="5336"/>
                </a:lnTo>
                <a:cubicBezTo>
                  <a:pt x="0" y="5369"/>
                  <a:pt x="0" y="5400"/>
                  <a:pt x="1" y="5433"/>
                </a:cubicBezTo>
                <a:lnTo>
                  <a:pt x="749" y="5862"/>
                </a:lnTo>
                <a:lnTo>
                  <a:pt x="749" y="5862"/>
                </a:lnTo>
                <a:cubicBezTo>
                  <a:pt x="749" y="5829"/>
                  <a:pt x="749" y="5799"/>
                  <a:pt x="749" y="5765"/>
                </a:cubicBezTo>
                <a:lnTo>
                  <a:pt x="749" y="5765"/>
                </a:lnTo>
                <a:cubicBezTo>
                  <a:pt x="763" y="4195"/>
                  <a:pt x="1445" y="2783"/>
                  <a:pt x="2522" y="1801"/>
                </a:cubicBezTo>
                <a:lnTo>
                  <a:pt x="2522" y="1801"/>
                </a:lnTo>
                <a:cubicBezTo>
                  <a:pt x="2587" y="1743"/>
                  <a:pt x="2654" y="1685"/>
                  <a:pt x="2721" y="1629"/>
                </a:cubicBezTo>
                <a:lnTo>
                  <a:pt x="2721" y="1629"/>
                </a:lnTo>
                <a:cubicBezTo>
                  <a:pt x="2740" y="1614"/>
                  <a:pt x="2758" y="1599"/>
                  <a:pt x="2777" y="1584"/>
                </a:cubicBezTo>
              </a:path>
            </a:pathLst>
          </a:custGeom>
          <a:solidFill>
            <a:schemeClr val="accent1">
              <a:lumMod val="75000"/>
            </a:schemeClr>
          </a:solidFill>
          <a:ln>
            <a:noFill/>
          </a:ln>
          <a:effectLst/>
        </p:spPr>
        <p:txBody>
          <a:bodyPr wrap="none" anchor="ctr"/>
          <a:lstStyle/>
          <a:p>
            <a:endParaRPr lang="en-US" sz="3266" dirty="0">
              <a:latin typeface="Century Gothic" panose="020B0502020202020204" pitchFamily="34" charset="0"/>
            </a:endParaRPr>
          </a:p>
        </p:txBody>
      </p:sp>
      <p:sp>
        <p:nvSpPr>
          <p:cNvPr id="15" name="Freeform 2">
            <a:extLst>
              <a:ext uri="{FF2B5EF4-FFF2-40B4-BE49-F238E27FC236}">
                <a16:creationId xmlns="" xmlns:a16="http://schemas.microsoft.com/office/drawing/2014/main" id="{A40B98FD-98C6-5F43-B004-C1BEF30E300F}"/>
              </a:ext>
            </a:extLst>
          </p:cNvPr>
          <p:cNvSpPr>
            <a:spLocks noChangeArrowheads="1"/>
          </p:cNvSpPr>
          <p:nvPr/>
        </p:nvSpPr>
        <p:spPr bwMode="auto">
          <a:xfrm>
            <a:off x="1013753" y="1941324"/>
            <a:ext cx="1836193" cy="1774267"/>
          </a:xfrm>
          <a:custGeom>
            <a:avLst/>
            <a:gdLst>
              <a:gd name="T0" fmla="*/ 4786 w 5622"/>
              <a:gd name="T1" fmla="*/ 0 h 5434"/>
              <a:gd name="T2" fmla="*/ 5621 w 5622"/>
              <a:gd name="T3" fmla="*/ 1023 h 5434"/>
              <a:gd name="T4" fmla="*/ 4770 w 5622"/>
              <a:gd name="T5" fmla="*/ 2064 h 5434"/>
              <a:gd name="T6" fmla="*/ 4770 w 5622"/>
              <a:gd name="T7" fmla="*/ 2064 h 5434"/>
              <a:gd name="T8" fmla="*/ 4592 w 5622"/>
              <a:gd name="T9" fmla="*/ 2102 h 5434"/>
              <a:gd name="T10" fmla="*/ 4592 w 5622"/>
              <a:gd name="T11" fmla="*/ 2102 h 5434"/>
              <a:gd name="T12" fmla="*/ 2033 w 5622"/>
              <a:gd name="T13" fmla="*/ 5336 h 5434"/>
              <a:gd name="T14" fmla="*/ 2033 w 5622"/>
              <a:gd name="T15" fmla="*/ 5336 h 5434"/>
              <a:gd name="T16" fmla="*/ 2036 w 5622"/>
              <a:gd name="T17" fmla="*/ 5419 h 5434"/>
              <a:gd name="T18" fmla="*/ 0 w 5622"/>
              <a:gd name="T19" fmla="*/ 5433 h 5434"/>
              <a:gd name="T20" fmla="*/ 0 w 5622"/>
              <a:gd name="T21" fmla="*/ 5433 h 5434"/>
              <a:gd name="T22" fmla="*/ 0 w 5622"/>
              <a:gd name="T23" fmla="*/ 5336 h 5434"/>
              <a:gd name="T24" fmla="*/ 0 w 5622"/>
              <a:gd name="T25" fmla="*/ 5336 h 5434"/>
              <a:gd name="T26" fmla="*/ 1773 w 5622"/>
              <a:gd name="T27" fmla="*/ 1372 h 5434"/>
              <a:gd name="T28" fmla="*/ 1773 w 5622"/>
              <a:gd name="T29" fmla="*/ 1372 h 5434"/>
              <a:gd name="T30" fmla="*/ 4786 w 5622"/>
              <a:gd name="T31" fmla="*/ 0 h 5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22" h="5434">
                <a:moveTo>
                  <a:pt x="4786" y="0"/>
                </a:moveTo>
                <a:lnTo>
                  <a:pt x="5621" y="1023"/>
                </a:lnTo>
                <a:lnTo>
                  <a:pt x="4770" y="2064"/>
                </a:lnTo>
                <a:lnTo>
                  <a:pt x="4770" y="2064"/>
                </a:lnTo>
                <a:cubicBezTo>
                  <a:pt x="4711" y="2075"/>
                  <a:pt x="4650" y="2088"/>
                  <a:pt x="4592" y="2102"/>
                </a:cubicBezTo>
                <a:lnTo>
                  <a:pt x="4592" y="2102"/>
                </a:lnTo>
                <a:cubicBezTo>
                  <a:pt x="3136" y="2455"/>
                  <a:pt x="2046" y="3770"/>
                  <a:pt x="2033" y="5336"/>
                </a:cubicBezTo>
                <a:lnTo>
                  <a:pt x="2033" y="5336"/>
                </a:lnTo>
                <a:cubicBezTo>
                  <a:pt x="2033" y="5364"/>
                  <a:pt x="2032" y="5393"/>
                  <a:pt x="2036" y="5419"/>
                </a:cubicBezTo>
                <a:lnTo>
                  <a:pt x="0" y="5433"/>
                </a:lnTo>
                <a:lnTo>
                  <a:pt x="0" y="5433"/>
                </a:lnTo>
                <a:cubicBezTo>
                  <a:pt x="0" y="5400"/>
                  <a:pt x="0" y="5370"/>
                  <a:pt x="0" y="5336"/>
                </a:cubicBezTo>
                <a:lnTo>
                  <a:pt x="0" y="5336"/>
                </a:lnTo>
                <a:cubicBezTo>
                  <a:pt x="14" y="3766"/>
                  <a:pt x="696" y="2354"/>
                  <a:pt x="1773" y="1372"/>
                </a:cubicBezTo>
                <a:lnTo>
                  <a:pt x="1773" y="1372"/>
                </a:lnTo>
                <a:cubicBezTo>
                  <a:pt x="2589" y="628"/>
                  <a:pt x="3634" y="130"/>
                  <a:pt x="4786" y="0"/>
                </a:cubicBezTo>
              </a:path>
            </a:pathLst>
          </a:custGeom>
          <a:solidFill>
            <a:schemeClr val="accent1"/>
          </a:solidFill>
          <a:ln>
            <a:noFill/>
          </a:ln>
          <a:effectLst/>
        </p:spPr>
        <p:txBody>
          <a:bodyPr wrap="none" anchor="ctr"/>
          <a:lstStyle/>
          <a:p>
            <a:endParaRPr lang="en-US" sz="3266" dirty="0">
              <a:latin typeface="Century Gothic" panose="020B0502020202020204" pitchFamily="34" charset="0"/>
            </a:endParaRPr>
          </a:p>
        </p:txBody>
      </p:sp>
      <p:sp useBgFill="1">
        <p:nvSpPr>
          <p:cNvPr id="16" name="Freeform 5">
            <a:extLst>
              <a:ext uri="{FF2B5EF4-FFF2-40B4-BE49-F238E27FC236}">
                <a16:creationId xmlns="" xmlns:a16="http://schemas.microsoft.com/office/drawing/2014/main" id="{ABFA066B-50B8-3C42-9E44-16ABCFEA5AFD}"/>
              </a:ext>
            </a:extLst>
          </p:cNvPr>
          <p:cNvSpPr>
            <a:spLocks noChangeArrowheads="1"/>
          </p:cNvSpPr>
          <p:nvPr/>
        </p:nvSpPr>
        <p:spPr bwMode="auto">
          <a:xfrm>
            <a:off x="2892183" y="1876079"/>
            <a:ext cx="2787166" cy="1810618"/>
          </a:xfrm>
          <a:prstGeom prst="roundRect">
            <a:avLst>
              <a:gd name="adj" fmla="val 7691"/>
            </a:avLst>
          </a:prstGeom>
          <a:ln w="76200">
            <a:solidFill>
              <a:schemeClr val="accent1"/>
            </a:solidFill>
          </a:ln>
          <a:effectLst/>
        </p:spPr>
        <p:txBody>
          <a:bodyPr wrap="none" anchor="ctr"/>
          <a:lstStyle/>
          <a:p>
            <a:endParaRPr lang="en-US" sz="3266" dirty="0">
              <a:latin typeface="Century Gothic" panose="020B0502020202020204" pitchFamily="34" charset="0"/>
            </a:endParaRPr>
          </a:p>
        </p:txBody>
      </p:sp>
      <p:sp>
        <p:nvSpPr>
          <p:cNvPr id="17" name="TextBox 2">
            <a:extLst>
              <a:ext uri="{FF2B5EF4-FFF2-40B4-BE49-F238E27FC236}">
                <a16:creationId xmlns="" xmlns:a16="http://schemas.microsoft.com/office/drawing/2014/main" id="{B39AD53A-A88A-A348-9224-BAFB358B4FFD}"/>
              </a:ext>
            </a:extLst>
          </p:cNvPr>
          <p:cNvSpPr txBox="1"/>
          <p:nvPr/>
        </p:nvSpPr>
        <p:spPr>
          <a:xfrm rot="18900000">
            <a:off x="824965" y="2640854"/>
            <a:ext cx="1923925" cy="338554"/>
          </a:xfrm>
          <a:prstGeom prst="rect">
            <a:avLst/>
          </a:prstGeom>
          <a:noFill/>
        </p:spPr>
        <p:txBody>
          <a:bodyPr wrap="none" rtlCol="0" anchor="ctr">
            <a:spAutoFit/>
          </a:bodyPr>
          <a:lstStyle/>
          <a:p>
            <a:pPr algn="ctr"/>
            <a:r>
              <a:rPr lang="en-US" sz="1600" b="1" dirty="0" smtClean="0">
                <a:solidFill>
                  <a:schemeClr val="bg1"/>
                </a:solidFill>
                <a:latin typeface="Century Gothic" panose="020B0502020202020204" pitchFamily="34" charset="0"/>
                <a:cs typeface="Poppins" pitchFamily="2" charset="77"/>
              </a:rPr>
              <a:t>Sensor subsystem</a:t>
            </a:r>
            <a:endParaRPr lang="en-US" sz="1600" b="1" dirty="0">
              <a:solidFill>
                <a:schemeClr val="bg1"/>
              </a:solidFill>
              <a:latin typeface="Century Gothic" panose="020B0502020202020204" pitchFamily="34" charset="0"/>
              <a:cs typeface="Poppins" pitchFamily="2" charset="77"/>
            </a:endParaRPr>
          </a:p>
        </p:txBody>
      </p:sp>
      <p:sp>
        <p:nvSpPr>
          <p:cNvPr id="18" name="Subtitle 2">
            <a:extLst>
              <a:ext uri="{FF2B5EF4-FFF2-40B4-BE49-F238E27FC236}">
                <a16:creationId xmlns="" xmlns:a16="http://schemas.microsoft.com/office/drawing/2014/main" id="{A222D3B4-2802-0346-8A0E-5F36D00FA3A8}"/>
              </a:ext>
            </a:extLst>
          </p:cNvPr>
          <p:cNvSpPr txBox="1">
            <a:spLocks/>
          </p:cNvSpPr>
          <p:nvPr/>
        </p:nvSpPr>
        <p:spPr>
          <a:xfrm>
            <a:off x="3025014" y="2054899"/>
            <a:ext cx="2558734" cy="1523494"/>
          </a:xfrm>
          <a:prstGeom prst="rect">
            <a:avLst/>
          </a:prstGeom>
        </p:spPr>
        <p:txBody>
          <a:bodyPr vert="horz" wrap="square" lIns="45720" tIns="22860" rIns="45720" bIns="2286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02 STIR</a:t>
            </a: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Supply Amplifier Cabinet (SAC)</a:t>
            </a: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Tracker Control Cabinet (TCC)</a:t>
            </a: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TWT</a:t>
            </a: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CWI</a:t>
            </a: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Waveguide dryer</a:t>
            </a: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Man Aloft Switch (MAS)</a:t>
            </a: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02 TDS</a:t>
            </a:r>
            <a:endParaRPr lang="en-US" sz="1200" b="1" dirty="0">
              <a:latin typeface="Century Gothic" panose="020B0502020202020204" pitchFamily="34" charset="0"/>
              <a:ea typeface="Lato" panose="020F0502020204030203" pitchFamily="34" charset="0"/>
              <a:cs typeface="Poppins" pitchFamily="2" charset="77"/>
            </a:endParaRPr>
          </a:p>
        </p:txBody>
      </p:sp>
      <p:sp>
        <p:nvSpPr>
          <p:cNvPr id="19" name="Freeform 1">
            <a:extLst>
              <a:ext uri="{FF2B5EF4-FFF2-40B4-BE49-F238E27FC236}">
                <a16:creationId xmlns="" xmlns:a16="http://schemas.microsoft.com/office/drawing/2014/main" id="{A28AE0A5-D5B2-6E4E-A989-FE439D7F7571}"/>
              </a:ext>
            </a:extLst>
          </p:cNvPr>
          <p:cNvSpPr>
            <a:spLocks noChangeArrowheads="1"/>
          </p:cNvSpPr>
          <p:nvPr/>
        </p:nvSpPr>
        <p:spPr bwMode="auto">
          <a:xfrm>
            <a:off x="3328215" y="4299949"/>
            <a:ext cx="1807390" cy="1915401"/>
          </a:xfrm>
          <a:custGeom>
            <a:avLst/>
            <a:gdLst>
              <a:gd name="T0" fmla="*/ 2777 w 5536"/>
              <a:gd name="T1" fmla="*/ 1584 h 5863"/>
              <a:gd name="T2" fmla="*/ 2951 w 5536"/>
              <a:gd name="T3" fmla="*/ 1450 h 5863"/>
              <a:gd name="T4" fmla="*/ 2990 w 5536"/>
              <a:gd name="T5" fmla="*/ 1421 h 5863"/>
              <a:gd name="T6" fmla="*/ 3205 w 5536"/>
              <a:gd name="T7" fmla="*/ 1272 h 5863"/>
              <a:gd name="T8" fmla="*/ 3260 w 5536"/>
              <a:gd name="T9" fmla="*/ 1237 h 5863"/>
              <a:gd name="T10" fmla="*/ 3440 w 5536"/>
              <a:gd name="T11" fmla="*/ 1127 h 5863"/>
              <a:gd name="T12" fmla="*/ 3500 w 5536"/>
              <a:gd name="T13" fmla="*/ 1092 h 5863"/>
              <a:gd name="T14" fmla="*/ 3682 w 5536"/>
              <a:gd name="T15" fmla="*/ 993 h 5863"/>
              <a:gd name="T16" fmla="*/ 3709 w 5536"/>
              <a:gd name="T17" fmla="*/ 978 h 5863"/>
              <a:gd name="T18" fmla="*/ 3924 w 5536"/>
              <a:gd name="T19" fmla="*/ 875 h 5863"/>
              <a:gd name="T20" fmla="*/ 3989 w 5536"/>
              <a:gd name="T21" fmla="*/ 847 h 5863"/>
              <a:gd name="T22" fmla="*/ 4146 w 5536"/>
              <a:gd name="T23" fmla="*/ 781 h 5863"/>
              <a:gd name="T24" fmla="*/ 4225 w 5536"/>
              <a:gd name="T25" fmla="*/ 749 h 5863"/>
              <a:gd name="T26" fmla="*/ 4380 w 5536"/>
              <a:gd name="T27" fmla="*/ 693 h 5863"/>
              <a:gd name="T28" fmla="*/ 4459 w 5536"/>
              <a:gd name="T29" fmla="*/ 666 h 5863"/>
              <a:gd name="T30" fmla="*/ 4577 w 5536"/>
              <a:gd name="T31" fmla="*/ 629 h 5863"/>
              <a:gd name="T32" fmla="*/ 4668 w 5536"/>
              <a:gd name="T33" fmla="*/ 601 h 5863"/>
              <a:gd name="T34" fmla="*/ 4793 w 5536"/>
              <a:gd name="T35" fmla="*/ 568 h 5863"/>
              <a:gd name="T36" fmla="*/ 4881 w 5536"/>
              <a:gd name="T37" fmla="*/ 545 h 5863"/>
              <a:gd name="T38" fmla="*/ 5017 w 5536"/>
              <a:gd name="T39" fmla="*/ 515 h 5863"/>
              <a:gd name="T40" fmla="*/ 5098 w 5536"/>
              <a:gd name="T41" fmla="*/ 498 h 5863"/>
              <a:gd name="T42" fmla="*/ 5265 w 5536"/>
              <a:gd name="T43" fmla="*/ 468 h 5863"/>
              <a:gd name="T44" fmla="*/ 5317 w 5536"/>
              <a:gd name="T45" fmla="*/ 459 h 5863"/>
              <a:gd name="T46" fmla="*/ 4786 w 5536"/>
              <a:gd name="T47" fmla="*/ 0 h 5863"/>
              <a:gd name="T48" fmla="*/ 4569 w 5536"/>
              <a:gd name="T49" fmla="*/ 29 h 5863"/>
              <a:gd name="T50" fmla="*/ 4566 w 5536"/>
              <a:gd name="T51" fmla="*/ 29 h 5863"/>
              <a:gd name="T52" fmla="*/ 4519 w 5536"/>
              <a:gd name="T53" fmla="*/ 37 h 5863"/>
              <a:gd name="T54" fmla="*/ 4349 w 5536"/>
              <a:gd name="T55" fmla="*/ 67 h 5863"/>
              <a:gd name="T56" fmla="*/ 4269 w 5536"/>
              <a:gd name="T57" fmla="*/ 85 h 5863"/>
              <a:gd name="T58" fmla="*/ 4133 w 5536"/>
              <a:gd name="T59" fmla="*/ 116 h 5863"/>
              <a:gd name="T60" fmla="*/ 4045 w 5536"/>
              <a:gd name="T61" fmla="*/ 138 h 5863"/>
              <a:gd name="T62" fmla="*/ 3920 w 5536"/>
              <a:gd name="T63" fmla="*/ 172 h 5863"/>
              <a:gd name="T64" fmla="*/ 3829 w 5536"/>
              <a:gd name="T65" fmla="*/ 199 h 5863"/>
              <a:gd name="T66" fmla="*/ 3710 w 5536"/>
              <a:gd name="T67" fmla="*/ 237 h 5863"/>
              <a:gd name="T68" fmla="*/ 3681 w 5536"/>
              <a:gd name="T69" fmla="*/ 246 h 5863"/>
              <a:gd name="T70" fmla="*/ 3632 w 5536"/>
              <a:gd name="T71" fmla="*/ 264 h 5863"/>
              <a:gd name="T72" fmla="*/ 3476 w 5536"/>
              <a:gd name="T73" fmla="*/ 320 h 5863"/>
              <a:gd name="T74" fmla="*/ 3398 w 5536"/>
              <a:gd name="T75" fmla="*/ 351 h 5863"/>
              <a:gd name="T76" fmla="*/ 3240 w 5536"/>
              <a:gd name="T77" fmla="*/ 418 h 5863"/>
              <a:gd name="T78" fmla="*/ 3176 w 5536"/>
              <a:gd name="T79" fmla="*/ 446 h 5863"/>
              <a:gd name="T80" fmla="*/ 2961 w 5536"/>
              <a:gd name="T81" fmla="*/ 549 h 5863"/>
              <a:gd name="T82" fmla="*/ 2933 w 5536"/>
              <a:gd name="T83" fmla="*/ 564 h 5863"/>
              <a:gd name="T84" fmla="*/ 2751 w 5536"/>
              <a:gd name="T85" fmla="*/ 663 h 5863"/>
              <a:gd name="T86" fmla="*/ 2729 w 5536"/>
              <a:gd name="T87" fmla="*/ 675 h 5863"/>
              <a:gd name="T88" fmla="*/ 2692 w 5536"/>
              <a:gd name="T89" fmla="*/ 697 h 5863"/>
              <a:gd name="T90" fmla="*/ 2511 w 5536"/>
              <a:gd name="T91" fmla="*/ 807 h 5863"/>
              <a:gd name="T92" fmla="*/ 2457 w 5536"/>
              <a:gd name="T93" fmla="*/ 842 h 5863"/>
              <a:gd name="T94" fmla="*/ 2241 w 5536"/>
              <a:gd name="T95" fmla="*/ 991 h 5863"/>
              <a:gd name="T96" fmla="*/ 2203 w 5536"/>
              <a:gd name="T97" fmla="*/ 1019 h 5863"/>
              <a:gd name="T98" fmla="*/ 2029 w 5536"/>
              <a:gd name="T99" fmla="*/ 1155 h 5863"/>
              <a:gd name="T100" fmla="*/ 1972 w 5536"/>
              <a:gd name="T101" fmla="*/ 1200 h 5863"/>
              <a:gd name="T102" fmla="*/ 1774 w 5536"/>
              <a:gd name="T103" fmla="*/ 1372 h 5863"/>
              <a:gd name="T104" fmla="*/ 0 w 5536"/>
              <a:gd name="T105" fmla="*/ 5336 h 5863"/>
              <a:gd name="T106" fmla="*/ 1 w 5536"/>
              <a:gd name="T107" fmla="*/ 5433 h 5863"/>
              <a:gd name="T108" fmla="*/ 749 w 5536"/>
              <a:gd name="T109" fmla="*/ 5862 h 5863"/>
              <a:gd name="T110" fmla="*/ 749 w 5536"/>
              <a:gd name="T111" fmla="*/ 5765 h 5863"/>
              <a:gd name="T112" fmla="*/ 2522 w 5536"/>
              <a:gd name="T113" fmla="*/ 1801 h 5863"/>
              <a:gd name="T114" fmla="*/ 2721 w 5536"/>
              <a:gd name="T115" fmla="*/ 1629 h 5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536" h="5863">
                <a:moveTo>
                  <a:pt x="2777" y="1584"/>
                </a:moveTo>
                <a:lnTo>
                  <a:pt x="2777" y="1584"/>
                </a:lnTo>
                <a:cubicBezTo>
                  <a:pt x="2834" y="1538"/>
                  <a:pt x="2892" y="1493"/>
                  <a:pt x="2951" y="1450"/>
                </a:cubicBezTo>
                <a:lnTo>
                  <a:pt x="2951" y="1450"/>
                </a:lnTo>
                <a:cubicBezTo>
                  <a:pt x="2964" y="1440"/>
                  <a:pt x="2977" y="1430"/>
                  <a:pt x="2990" y="1421"/>
                </a:cubicBezTo>
                <a:lnTo>
                  <a:pt x="2990" y="1421"/>
                </a:lnTo>
                <a:cubicBezTo>
                  <a:pt x="3060" y="1369"/>
                  <a:pt x="3132" y="1320"/>
                  <a:pt x="3205" y="1272"/>
                </a:cubicBezTo>
                <a:lnTo>
                  <a:pt x="3205" y="1272"/>
                </a:lnTo>
                <a:cubicBezTo>
                  <a:pt x="3223" y="1260"/>
                  <a:pt x="3242" y="1249"/>
                  <a:pt x="3260" y="1237"/>
                </a:cubicBezTo>
                <a:lnTo>
                  <a:pt x="3260" y="1237"/>
                </a:lnTo>
                <a:cubicBezTo>
                  <a:pt x="3319" y="1199"/>
                  <a:pt x="3379" y="1162"/>
                  <a:pt x="3440" y="1127"/>
                </a:cubicBezTo>
                <a:lnTo>
                  <a:pt x="3440" y="1127"/>
                </a:lnTo>
                <a:cubicBezTo>
                  <a:pt x="3460" y="1115"/>
                  <a:pt x="3480" y="1103"/>
                  <a:pt x="3500" y="1092"/>
                </a:cubicBezTo>
                <a:lnTo>
                  <a:pt x="3500" y="1092"/>
                </a:lnTo>
                <a:cubicBezTo>
                  <a:pt x="3560" y="1058"/>
                  <a:pt x="3621" y="1025"/>
                  <a:pt x="3682" y="993"/>
                </a:cubicBezTo>
                <a:lnTo>
                  <a:pt x="3682" y="993"/>
                </a:lnTo>
                <a:cubicBezTo>
                  <a:pt x="3691" y="988"/>
                  <a:pt x="3701" y="983"/>
                  <a:pt x="3709" y="978"/>
                </a:cubicBezTo>
                <a:lnTo>
                  <a:pt x="3709" y="978"/>
                </a:lnTo>
                <a:cubicBezTo>
                  <a:pt x="3780" y="943"/>
                  <a:pt x="3852" y="908"/>
                  <a:pt x="3924" y="875"/>
                </a:cubicBezTo>
                <a:lnTo>
                  <a:pt x="3924" y="875"/>
                </a:lnTo>
                <a:cubicBezTo>
                  <a:pt x="3945" y="865"/>
                  <a:pt x="3967" y="856"/>
                  <a:pt x="3989" y="847"/>
                </a:cubicBezTo>
                <a:lnTo>
                  <a:pt x="3989" y="847"/>
                </a:lnTo>
                <a:cubicBezTo>
                  <a:pt x="4041" y="824"/>
                  <a:pt x="4094" y="802"/>
                  <a:pt x="4146" y="781"/>
                </a:cubicBezTo>
                <a:lnTo>
                  <a:pt x="4146" y="781"/>
                </a:lnTo>
                <a:cubicBezTo>
                  <a:pt x="4173" y="770"/>
                  <a:pt x="4198" y="760"/>
                  <a:pt x="4225" y="749"/>
                </a:cubicBezTo>
                <a:lnTo>
                  <a:pt x="4225" y="749"/>
                </a:lnTo>
                <a:cubicBezTo>
                  <a:pt x="4276" y="730"/>
                  <a:pt x="4328" y="711"/>
                  <a:pt x="4380" y="693"/>
                </a:cubicBezTo>
                <a:lnTo>
                  <a:pt x="4380" y="693"/>
                </a:lnTo>
                <a:cubicBezTo>
                  <a:pt x="4406" y="684"/>
                  <a:pt x="4432" y="675"/>
                  <a:pt x="4459" y="666"/>
                </a:cubicBezTo>
                <a:lnTo>
                  <a:pt x="4459" y="666"/>
                </a:lnTo>
                <a:cubicBezTo>
                  <a:pt x="4498" y="653"/>
                  <a:pt x="4537" y="641"/>
                  <a:pt x="4577" y="629"/>
                </a:cubicBezTo>
                <a:lnTo>
                  <a:pt x="4577" y="629"/>
                </a:lnTo>
                <a:cubicBezTo>
                  <a:pt x="4607" y="620"/>
                  <a:pt x="4637" y="610"/>
                  <a:pt x="4668" y="601"/>
                </a:cubicBezTo>
                <a:lnTo>
                  <a:pt x="4668" y="601"/>
                </a:lnTo>
                <a:cubicBezTo>
                  <a:pt x="4710" y="589"/>
                  <a:pt x="4751" y="579"/>
                  <a:pt x="4793" y="568"/>
                </a:cubicBezTo>
                <a:lnTo>
                  <a:pt x="4793" y="568"/>
                </a:lnTo>
                <a:cubicBezTo>
                  <a:pt x="4822" y="560"/>
                  <a:pt x="4852" y="552"/>
                  <a:pt x="4881" y="545"/>
                </a:cubicBezTo>
                <a:lnTo>
                  <a:pt x="4881" y="545"/>
                </a:lnTo>
                <a:cubicBezTo>
                  <a:pt x="4926" y="534"/>
                  <a:pt x="4971" y="524"/>
                  <a:pt x="5017" y="515"/>
                </a:cubicBezTo>
                <a:lnTo>
                  <a:pt x="5017" y="515"/>
                </a:lnTo>
                <a:cubicBezTo>
                  <a:pt x="5044" y="509"/>
                  <a:pt x="5071" y="503"/>
                  <a:pt x="5098" y="498"/>
                </a:cubicBezTo>
                <a:lnTo>
                  <a:pt x="5098" y="498"/>
                </a:lnTo>
                <a:cubicBezTo>
                  <a:pt x="5153" y="486"/>
                  <a:pt x="5209" y="477"/>
                  <a:pt x="5265" y="468"/>
                </a:cubicBezTo>
                <a:lnTo>
                  <a:pt x="5265" y="468"/>
                </a:lnTo>
                <a:cubicBezTo>
                  <a:pt x="5282" y="465"/>
                  <a:pt x="5300" y="461"/>
                  <a:pt x="5317" y="459"/>
                </a:cubicBezTo>
                <a:lnTo>
                  <a:pt x="5317" y="459"/>
                </a:lnTo>
                <a:cubicBezTo>
                  <a:pt x="5389" y="448"/>
                  <a:pt x="5462" y="438"/>
                  <a:pt x="5535" y="429"/>
                </a:cubicBezTo>
                <a:lnTo>
                  <a:pt x="4786" y="0"/>
                </a:lnTo>
                <a:lnTo>
                  <a:pt x="4786" y="0"/>
                </a:lnTo>
                <a:cubicBezTo>
                  <a:pt x="4713" y="8"/>
                  <a:pt x="4641" y="18"/>
                  <a:pt x="4569" y="29"/>
                </a:cubicBezTo>
                <a:lnTo>
                  <a:pt x="4569" y="29"/>
                </a:lnTo>
                <a:cubicBezTo>
                  <a:pt x="4567" y="29"/>
                  <a:pt x="4566" y="29"/>
                  <a:pt x="4566" y="29"/>
                </a:cubicBezTo>
                <a:lnTo>
                  <a:pt x="4566" y="29"/>
                </a:lnTo>
                <a:cubicBezTo>
                  <a:pt x="4550" y="32"/>
                  <a:pt x="4534" y="35"/>
                  <a:pt x="4519" y="37"/>
                </a:cubicBezTo>
                <a:lnTo>
                  <a:pt x="4519" y="37"/>
                </a:lnTo>
                <a:cubicBezTo>
                  <a:pt x="4462" y="47"/>
                  <a:pt x="4405" y="57"/>
                  <a:pt x="4349" y="67"/>
                </a:cubicBezTo>
                <a:lnTo>
                  <a:pt x="4349" y="67"/>
                </a:lnTo>
                <a:cubicBezTo>
                  <a:pt x="4322" y="74"/>
                  <a:pt x="4296" y="79"/>
                  <a:pt x="4269" y="85"/>
                </a:cubicBezTo>
                <a:lnTo>
                  <a:pt x="4269" y="85"/>
                </a:lnTo>
                <a:cubicBezTo>
                  <a:pt x="4224" y="95"/>
                  <a:pt x="4178" y="105"/>
                  <a:pt x="4133" y="116"/>
                </a:cubicBezTo>
                <a:lnTo>
                  <a:pt x="4133" y="116"/>
                </a:lnTo>
                <a:cubicBezTo>
                  <a:pt x="4103" y="123"/>
                  <a:pt x="4074" y="130"/>
                  <a:pt x="4045" y="138"/>
                </a:cubicBezTo>
                <a:lnTo>
                  <a:pt x="4045" y="138"/>
                </a:lnTo>
                <a:cubicBezTo>
                  <a:pt x="4003" y="149"/>
                  <a:pt x="3961" y="160"/>
                  <a:pt x="3920" y="172"/>
                </a:cubicBezTo>
                <a:lnTo>
                  <a:pt x="3920" y="172"/>
                </a:lnTo>
                <a:cubicBezTo>
                  <a:pt x="3889" y="180"/>
                  <a:pt x="3859" y="190"/>
                  <a:pt x="3829" y="199"/>
                </a:cubicBezTo>
                <a:lnTo>
                  <a:pt x="3829" y="199"/>
                </a:lnTo>
                <a:cubicBezTo>
                  <a:pt x="3789" y="211"/>
                  <a:pt x="3749" y="223"/>
                  <a:pt x="3710" y="237"/>
                </a:cubicBezTo>
                <a:lnTo>
                  <a:pt x="3710" y="237"/>
                </a:lnTo>
                <a:cubicBezTo>
                  <a:pt x="3700" y="240"/>
                  <a:pt x="3691" y="242"/>
                  <a:pt x="3681" y="246"/>
                </a:cubicBezTo>
                <a:lnTo>
                  <a:pt x="3681" y="246"/>
                </a:lnTo>
                <a:cubicBezTo>
                  <a:pt x="3664" y="251"/>
                  <a:pt x="3648" y="258"/>
                  <a:pt x="3632" y="264"/>
                </a:cubicBezTo>
                <a:lnTo>
                  <a:pt x="3632" y="264"/>
                </a:lnTo>
                <a:cubicBezTo>
                  <a:pt x="3579" y="282"/>
                  <a:pt x="3528" y="301"/>
                  <a:pt x="3476" y="320"/>
                </a:cubicBezTo>
                <a:lnTo>
                  <a:pt x="3476" y="320"/>
                </a:lnTo>
                <a:cubicBezTo>
                  <a:pt x="3450" y="330"/>
                  <a:pt x="3424" y="341"/>
                  <a:pt x="3398" y="351"/>
                </a:cubicBezTo>
                <a:lnTo>
                  <a:pt x="3398" y="351"/>
                </a:lnTo>
                <a:cubicBezTo>
                  <a:pt x="3345" y="372"/>
                  <a:pt x="3292" y="395"/>
                  <a:pt x="3240" y="418"/>
                </a:cubicBezTo>
                <a:lnTo>
                  <a:pt x="3240" y="418"/>
                </a:lnTo>
                <a:cubicBezTo>
                  <a:pt x="3219" y="427"/>
                  <a:pt x="3197" y="436"/>
                  <a:pt x="3176" y="446"/>
                </a:cubicBezTo>
                <a:lnTo>
                  <a:pt x="3176" y="446"/>
                </a:lnTo>
                <a:cubicBezTo>
                  <a:pt x="3103" y="479"/>
                  <a:pt x="3032" y="513"/>
                  <a:pt x="2961" y="549"/>
                </a:cubicBezTo>
                <a:lnTo>
                  <a:pt x="2961" y="549"/>
                </a:lnTo>
                <a:cubicBezTo>
                  <a:pt x="2952" y="554"/>
                  <a:pt x="2943" y="559"/>
                  <a:pt x="2933" y="564"/>
                </a:cubicBezTo>
                <a:lnTo>
                  <a:pt x="2933" y="564"/>
                </a:lnTo>
                <a:cubicBezTo>
                  <a:pt x="2872" y="595"/>
                  <a:pt x="2811" y="629"/>
                  <a:pt x="2751" y="663"/>
                </a:cubicBezTo>
                <a:lnTo>
                  <a:pt x="2751" y="663"/>
                </a:lnTo>
                <a:cubicBezTo>
                  <a:pt x="2744" y="667"/>
                  <a:pt x="2736" y="671"/>
                  <a:pt x="2729" y="675"/>
                </a:cubicBezTo>
                <a:lnTo>
                  <a:pt x="2729" y="675"/>
                </a:lnTo>
                <a:cubicBezTo>
                  <a:pt x="2716" y="682"/>
                  <a:pt x="2704" y="690"/>
                  <a:pt x="2692" y="697"/>
                </a:cubicBezTo>
                <a:lnTo>
                  <a:pt x="2692" y="697"/>
                </a:lnTo>
                <a:cubicBezTo>
                  <a:pt x="2631" y="733"/>
                  <a:pt x="2570" y="769"/>
                  <a:pt x="2511" y="807"/>
                </a:cubicBezTo>
                <a:lnTo>
                  <a:pt x="2511" y="807"/>
                </a:lnTo>
                <a:cubicBezTo>
                  <a:pt x="2493" y="819"/>
                  <a:pt x="2475" y="831"/>
                  <a:pt x="2457" y="842"/>
                </a:cubicBezTo>
                <a:lnTo>
                  <a:pt x="2457" y="842"/>
                </a:lnTo>
                <a:cubicBezTo>
                  <a:pt x="2384" y="890"/>
                  <a:pt x="2312" y="940"/>
                  <a:pt x="2241" y="991"/>
                </a:cubicBezTo>
                <a:lnTo>
                  <a:pt x="2241" y="991"/>
                </a:lnTo>
                <a:cubicBezTo>
                  <a:pt x="2228" y="1000"/>
                  <a:pt x="2216" y="1010"/>
                  <a:pt x="2203" y="1019"/>
                </a:cubicBezTo>
                <a:lnTo>
                  <a:pt x="2203" y="1019"/>
                </a:lnTo>
                <a:cubicBezTo>
                  <a:pt x="2143" y="1064"/>
                  <a:pt x="2085" y="1109"/>
                  <a:pt x="2029" y="1155"/>
                </a:cubicBezTo>
                <a:lnTo>
                  <a:pt x="2029" y="1155"/>
                </a:lnTo>
                <a:cubicBezTo>
                  <a:pt x="2010" y="1169"/>
                  <a:pt x="1991" y="1185"/>
                  <a:pt x="1972" y="1200"/>
                </a:cubicBezTo>
                <a:lnTo>
                  <a:pt x="1972" y="1200"/>
                </a:lnTo>
                <a:cubicBezTo>
                  <a:pt x="1905" y="1256"/>
                  <a:pt x="1838" y="1313"/>
                  <a:pt x="1774" y="1372"/>
                </a:cubicBezTo>
                <a:lnTo>
                  <a:pt x="1774" y="1372"/>
                </a:lnTo>
                <a:cubicBezTo>
                  <a:pt x="696" y="2354"/>
                  <a:pt x="14" y="3766"/>
                  <a:pt x="0" y="5336"/>
                </a:cubicBezTo>
                <a:lnTo>
                  <a:pt x="0" y="5336"/>
                </a:lnTo>
                <a:cubicBezTo>
                  <a:pt x="0" y="5369"/>
                  <a:pt x="0" y="5400"/>
                  <a:pt x="1" y="5433"/>
                </a:cubicBezTo>
                <a:lnTo>
                  <a:pt x="749" y="5862"/>
                </a:lnTo>
                <a:lnTo>
                  <a:pt x="749" y="5862"/>
                </a:lnTo>
                <a:cubicBezTo>
                  <a:pt x="749" y="5829"/>
                  <a:pt x="749" y="5799"/>
                  <a:pt x="749" y="5765"/>
                </a:cubicBezTo>
                <a:lnTo>
                  <a:pt x="749" y="5765"/>
                </a:lnTo>
                <a:cubicBezTo>
                  <a:pt x="763" y="4195"/>
                  <a:pt x="1445" y="2783"/>
                  <a:pt x="2522" y="1801"/>
                </a:cubicBezTo>
                <a:lnTo>
                  <a:pt x="2522" y="1801"/>
                </a:lnTo>
                <a:cubicBezTo>
                  <a:pt x="2587" y="1743"/>
                  <a:pt x="2654" y="1685"/>
                  <a:pt x="2721" y="1629"/>
                </a:cubicBezTo>
                <a:lnTo>
                  <a:pt x="2721" y="1629"/>
                </a:lnTo>
                <a:cubicBezTo>
                  <a:pt x="2740" y="1614"/>
                  <a:pt x="2758" y="1599"/>
                  <a:pt x="2777" y="1584"/>
                </a:cubicBezTo>
              </a:path>
            </a:pathLst>
          </a:custGeom>
          <a:solidFill>
            <a:schemeClr val="accent2">
              <a:lumMod val="75000"/>
            </a:schemeClr>
          </a:solidFill>
          <a:ln>
            <a:noFill/>
          </a:ln>
          <a:effectLst/>
        </p:spPr>
        <p:txBody>
          <a:bodyPr wrap="none" anchor="ctr"/>
          <a:lstStyle/>
          <a:p>
            <a:endParaRPr lang="en-US" sz="3266" dirty="0">
              <a:latin typeface="Century Gothic" panose="020B0502020202020204" pitchFamily="34" charset="0"/>
            </a:endParaRPr>
          </a:p>
        </p:txBody>
      </p:sp>
      <p:sp>
        <p:nvSpPr>
          <p:cNvPr id="20" name="Freeform 2">
            <a:extLst>
              <a:ext uri="{FF2B5EF4-FFF2-40B4-BE49-F238E27FC236}">
                <a16:creationId xmlns="" xmlns:a16="http://schemas.microsoft.com/office/drawing/2014/main" id="{EFF28DA2-377E-ED4E-9244-93A9FE4B41BB}"/>
              </a:ext>
            </a:extLst>
          </p:cNvPr>
          <p:cNvSpPr>
            <a:spLocks noChangeArrowheads="1"/>
          </p:cNvSpPr>
          <p:nvPr/>
        </p:nvSpPr>
        <p:spPr bwMode="auto">
          <a:xfrm>
            <a:off x="3573041" y="4439642"/>
            <a:ext cx="1836193" cy="1774267"/>
          </a:xfrm>
          <a:custGeom>
            <a:avLst/>
            <a:gdLst>
              <a:gd name="T0" fmla="*/ 4786 w 5622"/>
              <a:gd name="T1" fmla="*/ 0 h 5434"/>
              <a:gd name="T2" fmla="*/ 5621 w 5622"/>
              <a:gd name="T3" fmla="*/ 1023 h 5434"/>
              <a:gd name="T4" fmla="*/ 4770 w 5622"/>
              <a:gd name="T5" fmla="*/ 2064 h 5434"/>
              <a:gd name="T6" fmla="*/ 4770 w 5622"/>
              <a:gd name="T7" fmla="*/ 2064 h 5434"/>
              <a:gd name="T8" fmla="*/ 4592 w 5622"/>
              <a:gd name="T9" fmla="*/ 2102 h 5434"/>
              <a:gd name="T10" fmla="*/ 4592 w 5622"/>
              <a:gd name="T11" fmla="*/ 2102 h 5434"/>
              <a:gd name="T12" fmla="*/ 2033 w 5622"/>
              <a:gd name="T13" fmla="*/ 5336 h 5434"/>
              <a:gd name="T14" fmla="*/ 2033 w 5622"/>
              <a:gd name="T15" fmla="*/ 5336 h 5434"/>
              <a:gd name="T16" fmla="*/ 2036 w 5622"/>
              <a:gd name="T17" fmla="*/ 5419 h 5434"/>
              <a:gd name="T18" fmla="*/ 0 w 5622"/>
              <a:gd name="T19" fmla="*/ 5433 h 5434"/>
              <a:gd name="T20" fmla="*/ 0 w 5622"/>
              <a:gd name="T21" fmla="*/ 5433 h 5434"/>
              <a:gd name="T22" fmla="*/ 0 w 5622"/>
              <a:gd name="T23" fmla="*/ 5336 h 5434"/>
              <a:gd name="T24" fmla="*/ 0 w 5622"/>
              <a:gd name="T25" fmla="*/ 5336 h 5434"/>
              <a:gd name="T26" fmla="*/ 1773 w 5622"/>
              <a:gd name="T27" fmla="*/ 1372 h 5434"/>
              <a:gd name="T28" fmla="*/ 1773 w 5622"/>
              <a:gd name="T29" fmla="*/ 1372 h 5434"/>
              <a:gd name="T30" fmla="*/ 4786 w 5622"/>
              <a:gd name="T31" fmla="*/ 0 h 5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22" h="5434">
                <a:moveTo>
                  <a:pt x="4786" y="0"/>
                </a:moveTo>
                <a:lnTo>
                  <a:pt x="5621" y="1023"/>
                </a:lnTo>
                <a:lnTo>
                  <a:pt x="4770" y="2064"/>
                </a:lnTo>
                <a:lnTo>
                  <a:pt x="4770" y="2064"/>
                </a:lnTo>
                <a:cubicBezTo>
                  <a:pt x="4711" y="2075"/>
                  <a:pt x="4650" y="2088"/>
                  <a:pt x="4592" y="2102"/>
                </a:cubicBezTo>
                <a:lnTo>
                  <a:pt x="4592" y="2102"/>
                </a:lnTo>
                <a:cubicBezTo>
                  <a:pt x="3136" y="2455"/>
                  <a:pt x="2046" y="3770"/>
                  <a:pt x="2033" y="5336"/>
                </a:cubicBezTo>
                <a:lnTo>
                  <a:pt x="2033" y="5336"/>
                </a:lnTo>
                <a:cubicBezTo>
                  <a:pt x="2033" y="5364"/>
                  <a:pt x="2032" y="5393"/>
                  <a:pt x="2036" y="5419"/>
                </a:cubicBezTo>
                <a:lnTo>
                  <a:pt x="0" y="5433"/>
                </a:lnTo>
                <a:lnTo>
                  <a:pt x="0" y="5433"/>
                </a:lnTo>
                <a:cubicBezTo>
                  <a:pt x="0" y="5400"/>
                  <a:pt x="0" y="5370"/>
                  <a:pt x="0" y="5336"/>
                </a:cubicBezTo>
                <a:lnTo>
                  <a:pt x="0" y="5336"/>
                </a:lnTo>
                <a:cubicBezTo>
                  <a:pt x="14" y="3766"/>
                  <a:pt x="696" y="2354"/>
                  <a:pt x="1773" y="1372"/>
                </a:cubicBezTo>
                <a:lnTo>
                  <a:pt x="1773" y="1372"/>
                </a:lnTo>
                <a:cubicBezTo>
                  <a:pt x="2589" y="628"/>
                  <a:pt x="3634" y="130"/>
                  <a:pt x="4786" y="0"/>
                </a:cubicBezTo>
              </a:path>
            </a:pathLst>
          </a:custGeom>
          <a:solidFill>
            <a:schemeClr val="accent2"/>
          </a:solidFill>
          <a:ln>
            <a:noFill/>
          </a:ln>
          <a:effectLst/>
        </p:spPr>
        <p:txBody>
          <a:bodyPr wrap="none" anchor="ctr"/>
          <a:lstStyle/>
          <a:p>
            <a:endParaRPr lang="en-US" sz="3266" dirty="0">
              <a:latin typeface="Century Gothic" panose="020B0502020202020204" pitchFamily="34" charset="0"/>
            </a:endParaRPr>
          </a:p>
        </p:txBody>
      </p:sp>
      <p:sp useBgFill="1">
        <p:nvSpPr>
          <p:cNvPr id="21" name="Freeform 5">
            <a:extLst>
              <a:ext uri="{FF2B5EF4-FFF2-40B4-BE49-F238E27FC236}">
                <a16:creationId xmlns="" xmlns:a16="http://schemas.microsoft.com/office/drawing/2014/main" id="{9A16580C-1068-384E-A8DF-F781C628F25E}"/>
              </a:ext>
            </a:extLst>
          </p:cNvPr>
          <p:cNvSpPr>
            <a:spLocks noChangeArrowheads="1"/>
          </p:cNvSpPr>
          <p:nvPr/>
        </p:nvSpPr>
        <p:spPr bwMode="auto">
          <a:xfrm>
            <a:off x="5495637" y="4338832"/>
            <a:ext cx="2787166" cy="1697939"/>
          </a:xfrm>
          <a:prstGeom prst="roundRect">
            <a:avLst>
              <a:gd name="adj" fmla="val 7691"/>
            </a:avLst>
          </a:prstGeom>
          <a:ln w="76200">
            <a:solidFill>
              <a:schemeClr val="accent2"/>
            </a:solidFill>
          </a:ln>
          <a:effectLst/>
        </p:spPr>
        <p:txBody>
          <a:bodyPr wrap="none" anchor="ctr"/>
          <a:lstStyle/>
          <a:p>
            <a:endParaRPr lang="en-US" sz="3266" dirty="0">
              <a:latin typeface="Century Gothic" panose="020B0502020202020204" pitchFamily="34" charset="0"/>
            </a:endParaRPr>
          </a:p>
        </p:txBody>
      </p:sp>
      <p:sp>
        <p:nvSpPr>
          <p:cNvPr id="22" name="TextBox 24">
            <a:extLst>
              <a:ext uri="{FF2B5EF4-FFF2-40B4-BE49-F238E27FC236}">
                <a16:creationId xmlns="" xmlns:a16="http://schemas.microsoft.com/office/drawing/2014/main" id="{CAEDF47B-E0F0-434C-9541-0BE9FFF487D8}"/>
              </a:ext>
            </a:extLst>
          </p:cNvPr>
          <p:cNvSpPr txBox="1"/>
          <p:nvPr/>
        </p:nvSpPr>
        <p:spPr>
          <a:xfrm rot="18900000">
            <a:off x="3204716" y="5139172"/>
            <a:ext cx="2282997" cy="338554"/>
          </a:xfrm>
          <a:prstGeom prst="rect">
            <a:avLst/>
          </a:prstGeom>
          <a:noFill/>
        </p:spPr>
        <p:txBody>
          <a:bodyPr wrap="none" rtlCol="0" anchor="ctr">
            <a:spAutoFit/>
          </a:bodyPr>
          <a:lstStyle/>
          <a:p>
            <a:pPr algn="ctr"/>
            <a:r>
              <a:rPr lang="en-US" sz="1600" b="1" dirty="0" smtClean="0">
                <a:solidFill>
                  <a:schemeClr val="bg1"/>
                </a:solidFill>
                <a:latin typeface="Century Gothic" panose="020B0502020202020204" pitchFamily="34" charset="0"/>
                <a:cs typeface="Poppins" pitchFamily="2" charset="77"/>
              </a:rPr>
              <a:t>Operation subsystem</a:t>
            </a:r>
            <a:endParaRPr lang="en-US" sz="1600" b="1" dirty="0">
              <a:solidFill>
                <a:schemeClr val="bg1"/>
              </a:solidFill>
              <a:latin typeface="Century Gothic" panose="020B0502020202020204" pitchFamily="34" charset="0"/>
              <a:cs typeface="Poppins" pitchFamily="2" charset="77"/>
            </a:endParaRPr>
          </a:p>
        </p:txBody>
      </p:sp>
      <p:sp>
        <p:nvSpPr>
          <p:cNvPr id="23" name="Subtitle 2">
            <a:extLst>
              <a:ext uri="{FF2B5EF4-FFF2-40B4-BE49-F238E27FC236}">
                <a16:creationId xmlns="" xmlns:a16="http://schemas.microsoft.com/office/drawing/2014/main" id="{193B583C-1A94-5242-A29A-9D8CD797AB63}"/>
              </a:ext>
            </a:extLst>
          </p:cNvPr>
          <p:cNvSpPr txBox="1">
            <a:spLocks/>
          </p:cNvSpPr>
          <p:nvPr/>
        </p:nvSpPr>
        <p:spPr>
          <a:xfrm>
            <a:off x="5747071" y="4426055"/>
            <a:ext cx="2284298" cy="1523494"/>
          </a:xfrm>
          <a:prstGeom prst="rect">
            <a:avLst/>
          </a:prstGeom>
        </p:spPr>
        <p:txBody>
          <a:bodyPr vert="horz" wrap="square" lIns="45720" tIns="22860" rIns="45720" bIns="2286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02 STIR Control Consoles (SCC)</a:t>
            </a:r>
          </a:p>
          <a:p>
            <a:pPr marL="171450" indent="-171450" algn="l">
              <a:lnSpc>
                <a:spcPct val="100000"/>
              </a:lnSpc>
              <a:spcBef>
                <a:spcPts val="0"/>
              </a:spcBef>
              <a:buFont typeface="Arial" panose="020B0604020202020204" pitchFamily="34" charset="0"/>
              <a:buChar char="•"/>
            </a:pPr>
            <a:endParaRPr lang="en-US" sz="1200" b="1" dirty="0" smtClean="0">
              <a:latin typeface="Century Gothic" panose="020B0502020202020204" pitchFamily="34" charset="0"/>
              <a:ea typeface="Lato" panose="020F0502020204030203" pitchFamily="34" charset="0"/>
              <a:cs typeface="Poppins" pitchFamily="2" charset="77"/>
            </a:endParaRP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Central Control Panel (CCP)</a:t>
            </a:r>
          </a:p>
          <a:p>
            <a:pPr marL="171450" indent="-171450" algn="l">
              <a:lnSpc>
                <a:spcPct val="100000"/>
              </a:lnSpc>
              <a:spcBef>
                <a:spcPts val="0"/>
              </a:spcBef>
              <a:buFont typeface="Arial" panose="020B0604020202020204" pitchFamily="34" charset="0"/>
              <a:buChar char="•"/>
            </a:pPr>
            <a:endParaRPr lang="en-US" sz="1200" b="1" dirty="0" smtClean="0">
              <a:latin typeface="Century Gothic" panose="020B0502020202020204" pitchFamily="34" charset="0"/>
              <a:ea typeface="Lato" panose="020F0502020204030203" pitchFamily="34" charset="0"/>
              <a:cs typeface="Poppins" pitchFamily="2" charset="77"/>
            </a:endParaRP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General Operating System (GOS)</a:t>
            </a:r>
            <a:endParaRPr lang="en-US" sz="1200" b="1" dirty="0">
              <a:latin typeface="Century Gothic" panose="020B0502020202020204" pitchFamily="34" charset="0"/>
              <a:ea typeface="Lato" panose="020F0502020204030203" pitchFamily="34" charset="0"/>
              <a:cs typeface="Poppins" pitchFamily="2" charset="77"/>
            </a:endParaRPr>
          </a:p>
        </p:txBody>
      </p:sp>
      <p:sp>
        <p:nvSpPr>
          <p:cNvPr id="24" name="Freeform 1">
            <a:extLst>
              <a:ext uri="{FF2B5EF4-FFF2-40B4-BE49-F238E27FC236}">
                <a16:creationId xmlns="" xmlns:a16="http://schemas.microsoft.com/office/drawing/2014/main" id="{D32178EC-8080-1043-94C7-A87638C40D58}"/>
              </a:ext>
            </a:extLst>
          </p:cNvPr>
          <p:cNvSpPr>
            <a:spLocks noChangeArrowheads="1"/>
          </p:cNvSpPr>
          <p:nvPr/>
        </p:nvSpPr>
        <p:spPr bwMode="auto">
          <a:xfrm>
            <a:off x="6475413" y="1801631"/>
            <a:ext cx="1807390" cy="1915401"/>
          </a:xfrm>
          <a:custGeom>
            <a:avLst/>
            <a:gdLst>
              <a:gd name="T0" fmla="*/ 2777 w 5536"/>
              <a:gd name="T1" fmla="*/ 1584 h 5863"/>
              <a:gd name="T2" fmla="*/ 2951 w 5536"/>
              <a:gd name="T3" fmla="*/ 1450 h 5863"/>
              <a:gd name="T4" fmla="*/ 2990 w 5536"/>
              <a:gd name="T5" fmla="*/ 1421 h 5863"/>
              <a:gd name="T6" fmla="*/ 3205 w 5536"/>
              <a:gd name="T7" fmla="*/ 1272 h 5863"/>
              <a:gd name="T8" fmla="*/ 3260 w 5536"/>
              <a:gd name="T9" fmla="*/ 1237 h 5863"/>
              <a:gd name="T10" fmla="*/ 3440 w 5536"/>
              <a:gd name="T11" fmla="*/ 1127 h 5863"/>
              <a:gd name="T12" fmla="*/ 3500 w 5536"/>
              <a:gd name="T13" fmla="*/ 1092 h 5863"/>
              <a:gd name="T14" fmla="*/ 3682 w 5536"/>
              <a:gd name="T15" fmla="*/ 993 h 5863"/>
              <a:gd name="T16" fmla="*/ 3709 w 5536"/>
              <a:gd name="T17" fmla="*/ 978 h 5863"/>
              <a:gd name="T18" fmla="*/ 3924 w 5536"/>
              <a:gd name="T19" fmla="*/ 875 h 5863"/>
              <a:gd name="T20" fmla="*/ 3989 w 5536"/>
              <a:gd name="T21" fmla="*/ 847 h 5863"/>
              <a:gd name="T22" fmla="*/ 4146 w 5536"/>
              <a:gd name="T23" fmla="*/ 781 h 5863"/>
              <a:gd name="T24" fmla="*/ 4225 w 5536"/>
              <a:gd name="T25" fmla="*/ 749 h 5863"/>
              <a:gd name="T26" fmla="*/ 4380 w 5536"/>
              <a:gd name="T27" fmla="*/ 693 h 5863"/>
              <a:gd name="T28" fmla="*/ 4459 w 5536"/>
              <a:gd name="T29" fmla="*/ 666 h 5863"/>
              <a:gd name="T30" fmla="*/ 4577 w 5536"/>
              <a:gd name="T31" fmla="*/ 629 h 5863"/>
              <a:gd name="T32" fmla="*/ 4668 w 5536"/>
              <a:gd name="T33" fmla="*/ 601 h 5863"/>
              <a:gd name="T34" fmla="*/ 4793 w 5536"/>
              <a:gd name="T35" fmla="*/ 568 h 5863"/>
              <a:gd name="T36" fmla="*/ 4881 w 5536"/>
              <a:gd name="T37" fmla="*/ 545 h 5863"/>
              <a:gd name="T38" fmla="*/ 5017 w 5536"/>
              <a:gd name="T39" fmla="*/ 515 h 5863"/>
              <a:gd name="T40" fmla="*/ 5098 w 5536"/>
              <a:gd name="T41" fmla="*/ 498 h 5863"/>
              <a:gd name="T42" fmla="*/ 5265 w 5536"/>
              <a:gd name="T43" fmla="*/ 468 h 5863"/>
              <a:gd name="T44" fmla="*/ 5317 w 5536"/>
              <a:gd name="T45" fmla="*/ 459 h 5863"/>
              <a:gd name="T46" fmla="*/ 4786 w 5536"/>
              <a:gd name="T47" fmla="*/ 0 h 5863"/>
              <a:gd name="T48" fmla="*/ 4569 w 5536"/>
              <a:gd name="T49" fmla="*/ 29 h 5863"/>
              <a:gd name="T50" fmla="*/ 4566 w 5536"/>
              <a:gd name="T51" fmla="*/ 29 h 5863"/>
              <a:gd name="T52" fmla="*/ 4519 w 5536"/>
              <a:gd name="T53" fmla="*/ 37 h 5863"/>
              <a:gd name="T54" fmla="*/ 4349 w 5536"/>
              <a:gd name="T55" fmla="*/ 67 h 5863"/>
              <a:gd name="T56" fmla="*/ 4269 w 5536"/>
              <a:gd name="T57" fmla="*/ 85 h 5863"/>
              <a:gd name="T58" fmla="*/ 4133 w 5536"/>
              <a:gd name="T59" fmla="*/ 116 h 5863"/>
              <a:gd name="T60" fmla="*/ 4045 w 5536"/>
              <a:gd name="T61" fmla="*/ 138 h 5863"/>
              <a:gd name="T62" fmla="*/ 3920 w 5536"/>
              <a:gd name="T63" fmla="*/ 172 h 5863"/>
              <a:gd name="T64" fmla="*/ 3829 w 5536"/>
              <a:gd name="T65" fmla="*/ 199 h 5863"/>
              <a:gd name="T66" fmla="*/ 3710 w 5536"/>
              <a:gd name="T67" fmla="*/ 237 h 5863"/>
              <a:gd name="T68" fmla="*/ 3681 w 5536"/>
              <a:gd name="T69" fmla="*/ 246 h 5863"/>
              <a:gd name="T70" fmla="*/ 3632 w 5536"/>
              <a:gd name="T71" fmla="*/ 264 h 5863"/>
              <a:gd name="T72" fmla="*/ 3476 w 5536"/>
              <a:gd name="T73" fmla="*/ 320 h 5863"/>
              <a:gd name="T74" fmla="*/ 3398 w 5536"/>
              <a:gd name="T75" fmla="*/ 351 h 5863"/>
              <a:gd name="T76" fmla="*/ 3240 w 5536"/>
              <a:gd name="T77" fmla="*/ 418 h 5863"/>
              <a:gd name="T78" fmla="*/ 3176 w 5536"/>
              <a:gd name="T79" fmla="*/ 446 h 5863"/>
              <a:gd name="T80" fmla="*/ 2961 w 5536"/>
              <a:gd name="T81" fmla="*/ 549 h 5863"/>
              <a:gd name="T82" fmla="*/ 2933 w 5536"/>
              <a:gd name="T83" fmla="*/ 564 h 5863"/>
              <a:gd name="T84" fmla="*/ 2751 w 5536"/>
              <a:gd name="T85" fmla="*/ 663 h 5863"/>
              <a:gd name="T86" fmla="*/ 2729 w 5536"/>
              <a:gd name="T87" fmla="*/ 675 h 5863"/>
              <a:gd name="T88" fmla="*/ 2692 w 5536"/>
              <a:gd name="T89" fmla="*/ 697 h 5863"/>
              <a:gd name="T90" fmla="*/ 2511 w 5536"/>
              <a:gd name="T91" fmla="*/ 807 h 5863"/>
              <a:gd name="T92" fmla="*/ 2457 w 5536"/>
              <a:gd name="T93" fmla="*/ 842 h 5863"/>
              <a:gd name="T94" fmla="*/ 2241 w 5536"/>
              <a:gd name="T95" fmla="*/ 991 h 5863"/>
              <a:gd name="T96" fmla="*/ 2203 w 5536"/>
              <a:gd name="T97" fmla="*/ 1019 h 5863"/>
              <a:gd name="T98" fmla="*/ 2029 w 5536"/>
              <a:gd name="T99" fmla="*/ 1155 h 5863"/>
              <a:gd name="T100" fmla="*/ 1972 w 5536"/>
              <a:gd name="T101" fmla="*/ 1200 h 5863"/>
              <a:gd name="T102" fmla="*/ 1774 w 5536"/>
              <a:gd name="T103" fmla="*/ 1372 h 5863"/>
              <a:gd name="T104" fmla="*/ 0 w 5536"/>
              <a:gd name="T105" fmla="*/ 5336 h 5863"/>
              <a:gd name="T106" fmla="*/ 1 w 5536"/>
              <a:gd name="T107" fmla="*/ 5433 h 5863"/>
              <a:gd name="T108" fmla="*/ 749 w 5536"/>
              <a:gd name="T109" fmla="*/ 5862 h 5863"/>
              <a:gd name="T110" fmla="*/ 749 w 5536"/>
              <a:gd name="T111" fmla="*/ 5765 h 5863"/>
              <a:gd name="T112" fmla="*/ 2522 w 5536"/>
              <a:gd name="T113" fmla="*/ 1801 h 5863"/>
              <a:gd name="T114" fmla="*/ 2721 w 5536"/>
              <a:gd name="T115" fmla="*/ 1629 h 58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536" h="5863">
                <a:moveTo>
                  <a:pt x="2777" y="1584"/>
                </a:moveTo>
                <a:lnTo>
                  <a:pt x="2777" y="1584"/>
                </a:lnTo>
                <a:cubicBezTo>
                  <a:pt x="2834" y="1538"/>
                  <a:pt x="2892" y="1493"/>
                  <a:pt x="2951" y="1450"/>
                </a:cubicBezTo>
                <a:lnTo>
                  <a:pt x="2951" y="1450"/>
                </a:lnTo>
                <a:cubicBezTo>
                  <a:pt x="2964" y="1440"/>
                  <a:pt x="2977" y="1430"/>
                  <a:pt x="2990" y="1421"/>
                </a:cubicBezTo>
                <a:lnTo>
                  <a:pt x="2990" y="1421"/>
                </a:lnTo>
                <a:cubicBezTo>
                  <a:pt x="3060" y="1369"/>
                  <a:pt x="3132" y="1320"/>
                  <a:pt x="3205" y="1272"/>
                </a:cubicBezTo>
                <a:lnTo>
                  <a:pt x="3205" y="1272"/>
                </a:lnTo>
                <a:cubicBezTo>
                  <a:pt x="3223" y="1260"/>
                  <a:pt x="3242" y="1249"/>
                  <a:pt x="3260" y="1237"/>
                </a:cubicBezTo>
                <a:lnTo>
                  <a:pt x="3260" y="1237"/>
                </a:lnTo>
                <a:cubicBezTo>
                  <a:pt x="3319" y="1199"/>
                  <a:pt x="3379" y="1162"/>
                  <a:pt x="3440" y="1127"/>
                </a:cubicBezTo>
                <a:lnTo>
                  <a:pt x="3440" y="1127"/>
                </a:lnTo>
                <a:cubicBezTo>
                  <a:pt x="3460" y="1115"/>
                  <a:pt x="3480" y="1103"/>
                  <a:pt x="3500" y="1092"/>
                </a:cubicBezTo>
                <a:lnTo>
                  <a:pt x="3500" y="1092"/>
                </a:lnTo>
                <a:cubicBezTo>
                  <a:pt x="3560" y="1058"/>
                  <a:pt x="3621" y="1025"/>
                  <a:pt x="3682" y="993"/>
                </a:cubicBezTo>
                <a:lnTo>
                  <a:pt x="3682" y="993"/>
                </a:lnTo>
                <a:cubicBezTo>
                  <a:pt x="3691" y="988"/>
                  <a:pt x="3701" y="983"/>
                  <a:pt x="3709" y="978"/>
                </a:cubicBezTo>
                <a:lnTo>
                  <a:pt x="3709" y="978"/>
                </a:lnTo>
                <a:cubicBezTo>
                  <a:pt x="3780" y="943"/>
                  <a:pt x="3852" y="908"/>
                  <a:pt x="3924" y="875"/>
                </a:cubicBezTo>
                <a:lnTo>
                  <a:pt x="3924" y="875"/>
                </a:lnTo>
                <a:cubicBezTo>
                  <a:pt x="3945" y="865"/>
                  <a:pt x="3967" y="856"/>
                  <a:pt x="3989" y="847"/>
                </a:cubicBezTo>
                <a:lnTo>
                  <a:pt x="3989" y="847"/>
                </a:lnTo>
                <a:cubicBezTo>
                  <a:pt x="4041" y="824"/>
                  <a:pt x="4094" y="802"/>
                  <a:pt x="4146" y="781"/>
                </a:cubicBezTo>
                <a:lnTo>
                  <a:pt x="4146" y="781"/>
                </a:lnTo>
                <a:cubicBezTo>
                  <a:pt x="4173" y="770"/>
                  <a:pt x="4198" y="760"/>
                  <a:pt x="4225" y="749"/>
                </a:cubicBezTo>
                <a:lnTo>
                  <a:pt x="4225" y="749"/>
                </a:lnTo>
                <a:cubicBezTo>
                  <a:pt x="4276" y="730"/>
                  <a:pt x="4328" y="711"/>
                  <a:pt x="4380" y="693"/>
                </a:cubicBezTo>
                <a:lnTo>
                  <a:pt x="4380" y="693"/>
                </a:lnTo>
                <a:cubicBezTo>
                  <a:pt x="4406" y="684"/>
                  <a:pt x="4432" y="675"/>
                  <a:pt x="4459" y="666"/>
                </a:cubicBezTo>
                <a:lnTo>
                  <a:pt x="4459" y="666"/>
                </a:lnTo>
                <a:cubicBezTo>
                  <a:pt x="4498" y="653"/>
                  <a:pt x="4537" y="641"/>
                  <a:pt x="4577" y="629"/>
                </a:cubicBezTo>
                <a:lnTo>
                  <a:pt x="4577" y="629"/>
                </a:lnTo>
                <a:cubicBezTo>
                  <a:pt x="4607" y="620"/>
                  <a:pt x="4637" y="610"/>
                  <a:pt x="4668" y="601"/>
                </a:cubicBezTo>
                <a:lnTo>
                  <a:pt x="4668" y="601"/>
                </a:lnTo>
                <a:cubicBezTo>
                  <a:pt x="4710" y="589"/>
                  <a:pt x="4751" y="579"/>
                  <a:pt x="4793" y="568"/>
                </a:cubicBezTo>
                <a:lnTo>
                  <a:pt x="4793" y="568"/>
                </a:lnTo>
                <a:cubicBezTo>
                  <a:pt x="4822" y="560"/>
                  <a:pt x="4852" y="552"/>
                  <a:pt x="4881" y="545"/>
                </a:cubicBezTo>
                <a:lnTo>
                  <a:pt x="4881" y="545"/>
                </a:lnTo>
                <a:cubicBezTo>
                  <a:pt x="4926" y="534"/>
                  <a:pt x="4971" y="524"/>
                  <a:pt x="5017" y="515"/>
                </a:cubicBezTo>
                <a:lnTo>
                  <a:pt x="5017" y="515"/>
                </a:lnTo>
                <a:cubicBezTo>
                  <a:pt x="5044" y="509"/>
                  <a:pt x="5071" y="503"/>
                  <a:pt x="5098" y="498"/>
                </a:cubicBezTo>
                <a:lnTo>
                  <a:pt x="5098" y="498"/>
                </a:lnTo>
                <a:cubicBezTo>
                  <a:pt x="5153" y="486"/>
                  <a:pt x="5209" y="477"/>
                  <a:pt x="5265" y="468"/>
                </a:cubicBezTo>
                <a:lnTo>
                  <a:pt x="5265" y="468"/>
                </a:lnTo>
                <a:cubicBezTo>
                  <a:pt x="5282" y="465"/>
                  <a:pt x="5300" y="461"/>
                  <a:pt x="5317" y="459"/>
                </a:cubicBezTo>
                <a:lnTo>
                  <a:pt x="5317" y="459"/>
                </a:lnTo>
                <a:cubicBezTo>
                  <a:pt x="5389" y="448"/>
                  <a:pt x="5462" y="438"/>
                  <a:pt x="5535" y="429"/>
                </a:cubicBezTo>
                <a:lnTo>
                  <a:pt x="4786" y="0"/>
                </a:lnTo>
                <a:lnTo>
                  <a:pt x="4786" y="0"/>
                </a:lnTo>
                <a:cubicBezTo>
                  <a:pt x="4713" y="8"/>
                  <a:pt x="4641" y="18"/>
                  <a:pt x="4569" y="29"/>
                </a:cubicBezTo>
                <a:lnTo>
                  <a:pt x="4569" y="29"/>
                </a:lnTo>
                <a:cubicBezTo>
                  <a:pt x="4567" y="29"/>
                  <a:pt x="4566" y="29"/>
                  <a:pt x="4566" y="29"/>
                </a:cubicBezTo>
                <a:lnTo>
                  <a:pt x="4566" y="29"/>
                </a:lnTo>
                <a:cubicBezTo>
                  <a:pt x="4550" y="32"/>
                  <a:pt x="4534" y="35"/>
                  <a:pt x="4519" y="37"/>
                </a:cubicBezTo>
                <a:lnTo>
                  <a:pt x="4519" y="37"/>
                </a:lnTo>
                <a:cubicBezTo>
                  <a:pt x="4462" y="47"/>
                  <a:pt x="4405" y="57"/>
                  <a:pt x="4349" y="67"/>
                </a:cubicBezTo>
                <a:lnTo>
                  <a:pt x="4349" y="67"/>
                </a:lnTo>
                <a:cubicBezTo>
                  <a:pt x="4322" y="74"/>
                  <a:pt x="4296" y="79"/>
                  <a:pt x="4269" y="85"/>
                </a:cubicBezTo>
                <a:lnTo>
                  <a:pt x="4269" y="85"/>
                </a:lnTo>
                <a:cubicBezTo>
                  <a:pt x="4224" y="95"/>
                  <a:pt x="4178" y="105"/>
                  <a:pt x="4133" y="116"/>
                </a:cubicBezTo>
                <a:lnTo>
                  <a:pt x="4133" y="116"/>
                </a:lnTo>
                <a:cubicBezTo>
                  <a:pt x="4103" y="123"/>
                  <a:pt x="4074" y="130"/>
                  <a:pt x="4045" y="138"/>
                </a:cubicBezTo>
                <a:lnTo>
                  <a:pt x="4045" y="138"/>
                </a:lnTo>
                <a:cubicBezTo>
                  <a:pt x="4003" y="149"/>
                  <a:pt x="3961" y="160"/>
                  <a:pt x="3920" y="172"/>
                </a:cubicBezTo>
                <a:lnTo>
                  <a:pt x="3920" y="172"/>
                </a:lnTo>
                <a:cubicBezTo>
                  <a:pt x="3889" y="180"/>
                  <a:pt x="3859" y="190"/>
                  <a:pt x="3829" y="199"/>
                </a:cubicBezTo>
                <a:lnTo>
                  <a:pt x="3829" y="199"/>
                </a:lnTo>
                <a:cubicBezTo>
                  <a:pt x="3789" y="211"/>
                  <a:pt x="3749" y="223"/>
                  <a:pt x="3710" y="237"/>
                </a:cubicBezTo>
                <a:lnTo>
                  <a:pt x="3710" y="237"/>
                </a:lnTo>
                <a:cubicBezTo>
                  <a:pt x="3700" y="240"/>
                  <a:pt x="3691" y="242"/>
                  <a:pt x="3681" y="246"/>
                </a:cubicBezTo>
                <a:lnTo>
                  <a:pt x="3681" y="246"/>
                </a:lnTo>
                <a:cubicBezTo>
                  <a:pt x="3664" y="251"/>
                  <a:pt x="3648" y="258"/>
                  <a:pt x="3632" y="264"/>
                </a:cubicBezTo>
                <a:lnTo>
                  <a:pt x="3632" y="264"/>
                </a:lnTo>
                <a:cubicBezTo>
                  <a:pt x="3579" y="282"/>
                  <a:pt x="3528" y="301"/>
                  <a:pt x="3476" y="320"/>
                </a:cubicBezTo>
                <a:lnTo>
                  <a:pt x="3476" y="320"/>
                </a:lnTo>
                <a:cubicBezTo>
                  <a:pt x="3450" y="330"/>
                  <a:pt x="3424" y="341"/>
                  <a:pt x="3398" y="351"/>
                </a:cubicBezTo>
                <a:lnTo>
                  <a:pt x="3398" y="351"/>
                </a:lnTo>
                <a:cubicBezTo>
                  <a:pt x="3345" y="372"/>
                  <a:pt x="3292" y="395"/>
                  <a:pt x="3240" y="418"/>
                </a:cubicBezTo>
                <a:lnTo>
                  <a:pt x="3240" y="418"/>
                </a:lnTo>
                <a:cubicBezTo>
                  <a:pt x="3219" y="427"/>
                  <a:pt x="3197" y="436"/>
                  <a:pt x="3176" y="446"/>
                </a:cubicBezTo>
                <a:lnTo>
                  <a:pt x="3176" y="446"/>
                </a:lnTo>
                <a:cubicBezTo>
                  <a:pt x="3103" y="479"/>
                  <a:pt x="3032" y="513"/>
                  <a:pt x="2961" y="549"/>
                </a:cubicBezTo>
                <a:lnTo>
                  <a:pt x="2961" y="549"/>
                </a:lnTo>
                <a:cubicBezTo>
                  <a:pt x="2952" y="554"/>
                  <a:pt x="2943" y="559"/>
                  <a:pt x="2933" y="564"/>
                </a:cubicBezTo>
                <a:lnTo>
                  <a:pt x="2933" y="564"/>
                </a:lnTo>
                <a:cubicBezTo>
                  <a:pt x="2872" y="595"/>
                  <a:pt x="2811" y="629"/>
                  <a:pt x="2751" y="663"/>
                </a:cubicBezTo>
                <a:lnTo>
                  <a:pt x="2751" y="663"/>
                </a:lnTo>
                <a:cubicBezTo>
                  <a:pt x="2744" y="667"/>
                  <a:pt x="2736" y="671"/>
                  <a:pt x="2729" y="675"/>
                </a:cubicBezTo>
                <a:lnTo>
                  <a:pt x="2729" y="675"/>
                </a:lnTo>
                <a:cubicBezTo>
                  <a:pt x="2716" y="682"/>
                  <a:pt x="2704" y="690"/>
                  <a:pt x="2692" y="697"/>
                </a:cubicBezTo>
                <a:lnTo>
                  <a:pt x="2692" y="697"/>
                </a:lnTo>
                <a:cubicBezTo>
                  <a:pt x="2631" y="733"/>
                  <a:pt x="2570" y="769"/>
                  <a:pt x="2511" y="807"/>
                </a:cubicBezTo>
                <a:lnTo>
                  <a:pt x="2511" y="807"/>
                </a:lnTo>
                <a:cubicBezTo>
                  <a:pt x="2493" y="819"/>
                  <a:pt x="2475" y="831"/>
                  <a:pt x="2457" y="842"/>
                </a:cubicBezTo>
                <a:lnTo>
                  <a:pt x="2457" y="842"/>
                </a:lnTo>
                <a:cubicBezTo>
                  <a:pt x="2384" y="890"/>
                  <a:pt x="2312" y="940"/>
                  <a:pt x="2241" y="991"/>
                </a:cubicBezTo>
                <a:lnTo>
                  <a:pt x="2241" y="991"/>
                </a:lnTo>
                <a:cubicBezTo>
                  <a:pt x="2228" y="1000"/>
                  <a:pt x="2216" y="1010"/>
                  <a:pt x="2203" y="1019"/>
                </a:cubicBezTo>
                <a:lnTo>
                  <a:pt x="2203" y="1019"/>
                </a:lnTo>
                <a:cubicBezTo>
                  <a:pt x="2143" y="1064"/>
                  <a:pt x="2085" y="1109"/>
                  <a:pt x="2029" y="1155"/>
                </a:cubicBezTo>
                <a:lnTo>
                  <a:pt x="2029" y="1155"/>
                </a:lnTo>
                <a:cubicBezTo>
                  <a:pt x="2010" y="1169"/>
                  <a:pt x="1991" y="1185"/>
                  <a:pt x="1972" y="1200"/>
                </a:cubicBezTo>
                <a:lnTo>
                  <a:pt x="1972" y="1200"/>
                </a:lnTo>
                <a:cubicBezTo>
                  <a:pt x="1905" y="1256"/>
                  <a:pt x="1838" y="1313"/>
                  <a:pt x="1774" y="1372"/>
                </a:cubicBezTo>
                <a:lnTo>
                  <a:pt x="1774" y="1372"/>
                </a:lnTo>
                <a:cubicBezTo>
                  <a:pt x="696" y="2354"/>
                  <a:pt x="14" y="3766"/>
                  <a:pt x="0" y="5336"/>
                </a:cubicBezTo>
                <a:lnTo>
                  <a:pt x="0" y="5336"/>
                </a:lnTo>
                <a:cubicBezTo>
                  <a:pt x="0" y="5369"/>
                  <a:pt x="0" y="5400"/>
                  <a:pt x="1" y="5433"/>
                </a:cubicBezTo>
                <a:lnTo>
                  <a:pt x="749" y="5862"/>
                </a:lnTo>
                <a:lnTo>
                  <a:pt x="749" y="5862"/>
                </a:lnTo>
                <a:cubicBezTo>
                  <a:pt x="749" y="5829"/>
                  <a:pt x="749" y="5799"/>
                  <a:pt x="749" y="5765"/>
                </a:cubicBezTo>
                <a:lnTo>
                  <a:pt x="749" y="5765"/>
                </a:lnTo>
                <a:cubicBezTo>
                  <a:pt x="763" y="4195"/>
                  <a:pt x="1445" y="2783"/>
                  <a:pt x="2522" y="1801"/>
                </a:cubicBezTo>
                <a:lnTo>
                  <a:pt x="2522" y="1801"/>
                </a:lnTo>
                <a:cubicBezTo>
                  <a:pt x="2587" y="1743"/>
                  <a:pt x="2654" y="1685"/>
                  <a:pt x="2721" y="1629"/>
                </a:cubicBezTo>
                <a:lnTo>
                  <a:pt x="2721" y="1629"/>
                </a:lnTo>
                <a:cubicBezTo>
                  <a:pt x="2740" y="1614"/>
                  <a:pt x="2758" y="1599"/>
                  <a:pt x="2777" y="1584"/>
                </a:cubicBezTo>
              </a:path>
            </a:pathLst>
          </a:custGeom>
          <a:solidFill>
            <a:schemeClr val="accent3">
              <a:lumMod val="75000"/>
            </a:schemeClr>
          </a:solidFill>
          <a:ln>
            <a:noFill/>
          </a:ln>
          <a:effectLst/>
        </p:spPr>
        <p:txBody>
          <a:bodyPr wrap="none" anchor="ctr"/>
          <a:lstStyle/>
          <a:p>
            <a:endParaRPr lang="en-US" sz="3266" dirty="0">
              <a:latin typeface="Century Gothic" panose="020B0502020202020204" pitchFamily="34" charset="0"/>
            </a:endParaRPr>
          </a:p>
        </p:txBody>
      </p:sp>
      <p:sp>
        <p:nvSpPr>
          <p:cNvPr id="25" name="Freeform 2">
            <a:extLst>
              <a:ext uri="{FF2B5EF4-FFF2-40B4-BE49-F238E27FC236}">
                <a16:creationId xmlns="" xmlns:a16="http://schemas.microsoft.com/office/drawing/2014/main" id="{A3F1931B-764D-0044-A1F4-4C493717149F}"/>
              </a:ext>
            </a:extLst>
          </p:cNvPr>
          <p:cNvSpPr>
            <a:spLocks noChangeArrowheads="1"/>
          </p:cNvSpPr>
          <p:nvPr/>
        </p:nvSpPr>
        <p:spPr bwMode="auto">
          <a:xfrm>
            <a:off x="6720238" y="1941324"/>
            <a:ext cx="1836193" cy="1774267"/>
          </a:xfrm>
          <a:custGeom>
            <a:avLst/>
            <a:gdLst>
              <a:gd name="T0" fmla="*/ 4786 w 5622"/>
              <a:gd name="T1" fmla="*/ 0 h 5434"/>
              <a:gd name="T2" fmla="*/ 5621 w 5622"/>
              <a:gd name="T3" fmla="*/ 1023 h 5434"/>
              <a:gd name="T4" fmla="*/ 4770 w 5622"/>
              <a:gd name="T5" fmla="*/ 2064 h 5434"/>
              <a:gd name="T6" fmla="*/ 4770 w 5622"/>
              <a:gd name="T7" fmla="*/ 2064 h 5434"/>
              <a:gd name="T8" fmla="*/ 4592 w 5622"/>
              <a:gd name="T9" fmla="*/ 2102 h 5434"/>
              <a:gd name="T10" fmla="*/ 4592 w 5622"/>
              <a:gd name="T11" fmla="*/ 2102 h 5434"/>
              <a:gd name="T12" fmla="*/ 2033 w 5622"/>
              <a:gd name="T13" fmla="*/ 5336 h 5434"/>
              <a:gd name="T14" fmla="*/ 2033 w 5622"/>
              <a:gd name="T15" fmla="*/ 5336 h 5434"/>
              <a:gd name="T16" fmla="*/ 2036 w 5622"/>
              <a:gd name="T17" fmla="*/ 5419 h 5434"/>
              <a:gd name="T18" fmla="*/ 0 w 5622"/>
              <a:gd name="T19" fmla="*/ 5433 h 5434"/>
              <a:gd name="T20" fmla="*/ 0 w 5622"/>
              <a:gd name="T21" fmla="*/ 5433 h 5434"/>
              <a:gd name="T22" fmla="*/ 0 w 5622"/>
              <a:gd name="T23" fmla="*/ 5336 h 5434"/>
              <a:gd name="T24" fmla="*/ 0 w 5622"/>
              <a:gd name="T25" fmla="*/ 5336 h 5434"/>
              <a:gd name="T26" fmla="*/ 1773 w 5622"/>
              <a:gd name="T27" fmla="*/ 1372 h 5434"/>
              <a:gd name="T28" fmla="*/ 1773 w 5622"/>
              <a:gd name="T29" fmla="*/ 1372 h 5434"/>
              <a:gd name="T30" fmla="*/ 4786 w 5622"/>
              <a:gd name="T31" fmla="*/ 0 h 5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22" h="5434">
                <a:moveTo>
                  <a:pt x="4786" y="0"/>
                </a:moveTo>
                <a:lnTo>
                  <a:pt x="5621" y="1023"/>
                </a:lnTo>
                <a:lnTo>
                  <a:pt x="4770" y="2064"/>
                </a:lnTo>
                <a:lnTo>
                  <a:pt x="4770" y="2064"/>
                </a:lnTo>
                <a:cubicBezTo>
                  <a:pt x="4711" y="2075"/>
                  <a:pt x="4650" y="2088"/>
                  <a:pt x="4592" y="2102"/>
                </a:cubicBezTo>
                <a:lnTo>
                  <a:pt x="4592" y="2102"/>
                </a:lnTo>
                <a:cubicBezTo>
                  <a:pt x="3136" y="2455"/>
                  <a:pt x="2046" y="3770"/>
                  <a:pt x="2033" y="5336"/>
                </a:cubicBezTo>
                <a:lnTo>
                  <a:pt x="2033" y="5336"/>
                </a:lnTo>
                <a:cubicBezTo>
                  <a:pt x="2033" y="5364"/>
                  <a:pt x="2032" y="5393"/>
                  <a:pt x="2036" y="5419"/>
                </a:cubicBezTo>
                <a:lnTo>
                  <a:pt x="0" y="5433"/>
                </a:lnTo>
                <a:lnTo>
                  <a:pt x="0" y="5433"/>
                </a:lnTo>
                <a:cubicBezTo>
                  <a:pt x="0" y="5400"/>
                  <a:pt x="0" y="5370"/>
                  <a:pt x="0" y="5336"/>
                </a:cubicBezTo>
                <a:lnTo>
                  <a:pt x="0" y="5336"/>
                </a:lnTo>
                <a:cubicBezTo>
                  <a:pt x="14" y="3766"/>
                  <a:pt x="696" y="2354"/>
                  <a:pt x="1773" y="1372"/>
                </a:cubicBezTo>
                <a:lnTo>
                  <a:pt x="1773" y="1372"/>
                </a:lnTo>
                <a:cubicBezTo>
                  <a:pt x="2589" y="628"/>
                  <a:pt x="3634" y="130"/>
                  <a:pt x="4786" y="0"/>
                </a:cubicBezTo>
              </a:path>
            </a:pathLst>
          </a:custGeom>
          <a:solidFill>
            <a:schemeClr val="accent3"/>
          </a:solidFill>
          <a:ln>
            <a:noFill/>
          </a:ln>
          <a:effectLst/>
        </p:spPr>
        <p:txBody>
          <a:bodyPr wrap="none" anchor="ctr"/>
          <a:lstStyle/>
          <a:p>
            <a:endParaRPr lang="en-US" sz="3266" dirty="0">
              <a:latin typeface="Century Gothic" panose="020B0502020202020204" pitchFamily="34" charset="0"/>
            </a:endParaRPr>
          </a:p>
        </p:txBody>
      </p:sp>
      <p:sp useBgFill="1">
        <p:nvSpPr>
          <p:cNvPr id="26" name="Freeform 5">
            <a:extLst>
              <a:ext uri="{FF2B5EF4-FFF2-40B4-BE49-F238E27FC236}">
                <a16:creationId xmlns="" xmlns:a16="http://schemas.microsoft.com/office/drawing/2014/main" id="{CC07FC5F-8228-9447-BA61-6F6377145425}"/>
              </a:ext>
            </a:extLst>
          </p:cNvPr>
          <p:cNvSpPr>
            <a:spLocks noChangeArrowheads="1"/>
          </p:cNvSpPr>
          <p:nvPr/>
        </p:nvSpPr>
        <p:spPr bwMode="auto">
          <a:xfrm>
            <a:off x="8642835" y="1840514"/>
            <a:ext cx="2787166" cy="1697939"/>
          </a:xfrm>
          <a:prstGeom prst="roundRect">
            <a:avLst>
              <a:gd name="adj" fmla="val 7691"/>
            </a:avLst>
          </a:prstGeom>
          <a:ln w="76200">
            <a:solidFill>
              <a:schemeClr val="accent3"/>
            </a:solidFill>
          </a:ln>
          <a:effectLst/>
        </p:spPr>
        <p:txBody>
          <a:bodyPr wrap="none" anchor="ctr"/>
          <a:lstStyle/>
          <a:p>
            <a:endParaRPr lang="en-US" sz="3266" dirty="0">
              <a:latin typeface="Century Gothic" panose="020B0502020202020204" pitchFamily="34" charset="0"/>
            </a:endParaRPr>
          </a:p>
        </p:txBody>
      </p:sp>
      <p:sp>
        <p:nvSpPr>
          <p:cNvPr id="29" name="TextBox 30">
            <a:extLst>
              <a:ext uri="{FF2B5EF4-FFF2-40B4-BE49-F238E27FC236}">
                <a16:creationId xmlns="" xmlns:a16="http://schemas.microsoft.com/office/drawing/2014/main" id="{C99D27AE-9C59-E241-8973-28E1D6326780}"/>
              </a:ext>
            </a:extLst>
          </p:cNvPr>
          <p:cNvSpPr txBox="1"/>
          <p:nvPr/>
        </p:nvSpPr>
        <p:spPr>
          <a:xfrm rot="18900000">
            <a:off x="6434470" y="2640854"/>
            <a:ext cx="2117887" cy="338554"/>
          </a:xfrm>
          <a:prstGeom prst="rect">
            <a:avLst/>
          </a:prstGeom>
          <a:noFill/>
        </p:spPr>
        <p:txBody>
          <a:bodyPr wrap="none" rtlCol="0" anchor="ctr">
            <a:spAutoFit/>
          </a:bodyPr>
          <a:lstStyle/>
          <a:p>
            <a:pPr algn="ctr"/>
            <a:r>
              <a:rPr lang="en-US" sz="1600" b="1" dirty="0" smtClean="0">
                <a:solidFill>
                  <a:schemeClr val="bg1"/>
                </a:solidFill>
                <a:latin typeface="Century Gothic" panose="020B0502020202020204" pitchFamily="34" charset="0"/>
                <a:cs typeface="Poppins" pitchFamily="2" charset="77"/>
              </a:rPr>
              <a:t>Weapon subsystem</a:t>
            </a:r>
            <a:endParaRPr lang="en-US" sz="1600" b="1" dirty="0">
              <a:solidFill>
                <a:schemeClr val="bg1"/>
              </a:solidFill>
              <a:latin typeface="Century Gothic" panose="020B0502020202020204" pitchFamily="34" charset="0"/>
              <a:cs typeface="Poppins" pitchFamily="2" charset="77"/>
            </a:endParaRPr>
          </a:p>
        </p:txBody>
      </p:sp>
      <p:sp>
        <p:nvSpPr>
          <p:cNvPr id="30" name="Subtitle 2">
            <a:extLst>
              <a:ext uri="{FF2B5EF4-FFF2-40B4-BE49-F238E27FC236}">
                <a16:creationId xmlns="" xmlns:a16="http://schemas.microsoft.com/office/drawing/2014/main" id="{E7CE8D1B-BC04-C446-B879-52948D6C7881}"/>
              </a:ext>
            </a:extLst>
          </p:cNvPr>
          <p:cNvSpPr txBox="1">
            <a:spLocks/>
          </p:cNvSpPr>
          <p:nvPr/>
        </p:nvSpPr>
        <p:spPr>
          <a:xfrm>
            <a:off x="8894268" y="2112403"/>
            <a:ext cx="2284298" cy="1154162"/>
          </a:xfrm>
          <a:prstGeom prst="rect">
            <a:avLst/>
          </a:prstGeom>
        </p:spPr>
        <p:txBody>
          <a:bodyPr vert="horz" wrap="square" lIns="45720" tIns="22860" rIns="45720" bIns="2286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Weapon Interface Cabinet (WIC) 76/62 mm</a:t>
            </a:r>
          </a:p>
          <a:p>
            <a:pPr marL="171450" indent="-171450" algn="l">
              <a:lnSpc>
                <a:spcPct val="100000"/>
              </a:lnSpc>
              <a:spcBef>
                <a:spcPts val="0"/>
              </a:spcBef>
              <a:buFont typeface="Arial" panose="020B0604020202020204" pitchFamily="34" charset="0"/>
              <a:buChar char="•"/>
            </a:pPr>
            <a:endParaRPr lang="en-US" sz="1200" b="1" dirty="0" smtClean="0">
              <a:latin typeface="Century Gothic" panose="020B0502020202020204" pitchFamily="34" charset="0"/>
              <a:ea typeface="Lato" panose="020F0502020204030203" pitchFamily="34" charset="0"/>
              <a:cs typeface="Poppins" pitchFamily="2" charset="77"/>
            </a:endParaRPr>
          </a:p>
          <a:p>
            <a:pPr marL="171450" indent="-171450" algn="l">
              <a:lnSpc>
                <a:spcPct val="100000"/>
              </a:lnSpc>
              <a:spcBef>
                <a:spcPts val="0"/>
              </a:spcBef>
              <a:buFont typeface="Arial" panose="020B0604020202020204" pitchFamily="34" charset="0"/>
              <a:buChar char="•"/>
            </a:pPr>
            <a:r>
              <a:rPr lang="en-US" sz="1200" b="1" dirty="0" smtClean="0">
                <a:latin typeface="Century Gothic" panose="020B0502020202020204" pitchFamily="34" charset="0"/>
                <a:ea typeface="Lato" panose="020F0502020204030203" pitchFamily="34" charset="0"/>
                <a:cs typeface="Poppins" pitchFamily="2" charset="77"/>
              </a:rPr>
              <a:t>Weapon Interface Cabinet (WIC) NSSM con Mk48 (GMVLS)</a:t>
            </a:r>
            <a:endParaRPr lang="en-US" sz="1200" b="1" dirty="0">
              <a:latin typeface="Century Gothic" panose="020B0502020202020204" pitchFamily="34" charset="0"/>
              <a:ea typeface="Lato" panose="020F0502020204030203" pitchFamily="34" charset="0"/>
              <a:cs typeface="Poppins" pitchFamily="2" charset="77"/>
            </a:endParaRPr>
          </a:p>
        </p:txBody>
      </p:sp>
    </p:spTree>
    <p:extLst>
      <p:ext uri="{BB962C8B-B14F-4D97-AF65-F5344CB8AC3E}">
        <p14:creationId xmlns:p14="http://schemas.microsoft.com/office/powerpoint/2010/main" val="1389212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Imagen 10"/>
          <p:cNvPicPr>
            <a:picLocks noChangeAspect="1"/>
          </p:cNvPicPr>
          <p:nvPr/>
        </p:nvPicPr>
        <p:blipFill>
          <a:blip r:embed="rId4" cstate="print"/>
          <a:srcRect t="7336" b="2393"/>
          <a:stretch>
            <a:fillRect/>
          </a:stretch>
        </p:blipFill>
        <p:spPr bwMode="auto">
          <a:xfrm>
            <a:off x="4083050" y="837104"/>
            <a:ext cx="8108950" cy="5108575"/>
          </a:xfrm>
          <a:prstGeom prst="rect">
            <a:avLst/>
          </a:prstGeom>
          <a:noFill/>
          <a:ln w="9525">
            <a:noFill/>
            <a:miter lim="800000"/>
            <a:headEnd/>
            <a:tailEnd/>
          </a:ln>
        </p:spPr>
      </p:pic>
      <p:sp>
        <p:nvSpPr>
          <p:cNvPr id="12" name="Elipse 1"/>
          <p:cNvSpPr>
            <a:spLocks noChangeAspect="1"/>
          </p:cNvSpPr>
          <p:nvPr/>
        </p:nvSpPr>
        <p:spPr>
          <a:xfrm>
            <a:off x="6938150" y="1927549"/>
            <a:ext cx="464381" cy="464380"/>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aphicFrame>
        <p:nvGraphicFramePr>
          <p:cNvPr id="4" name="Tabla 3"/>
          <p:cNvGraphicFramePr>
            <a:graphicFrameLocks noGrp="1"/>
          </p:cNvGraphicFramePr>
          <p:nvPr>
            <p:extLst>
              <p:ext uri="{D42A27DB-BD31-4B8C-83A1-F6EECF244321}">
                <p14:modId xmlns:p14="http://schemas.microsoft.com/office/powerpoint/2010/main" val="3130994961"/>
              </p:ext>
            </p:extLst>
          </p:nvPr>
        </p:nvGraphicFramePr>
        <p:xfrm>
          <a:off x="289625" y="1312873"/>
          <a:ext cx="3995091" cy="5201920"/>
        </p:xfrm>
        <a:graphic>
          <a:graphicData uri="http://schemas.openxmlformats.org/drawingml/2006/table">
            <a:tbl>
              <a:tblPr firstRow="1" bandRow="1">
                <a:tableStyleId>{B301B821-A1FF-4177-AEE7-76D212191A09}</a:tableStyleId>
              </a:tblPr>
              <a:tblGrid>
                <a:gridCol w="1741194"/>
                <a:gridCol w="2253897"/>
              </a:tblGrid>
              <a:tr h="0">
                <a:tc gridSpan="2">
                  <a:txBody>
                    <a:bodyPr/>
                    <a:lstStyle/>
                    <a:p>
                      <a:pPr algn="ctr"/>
                      <a:r>
                        <a:rPr lang="es-CL" sz="1600" b="1" dirty="0" smtClean="0">
                          <a:latin typeface="Century Gothic" panose="020B0502020202020204" pitchFamily="34" charset="0"/>
                        </a:rPr>
                        <a:t>STIR</a:t>
                      </a:r>
                      <a:r>
                        <a:rPr lang="es-CL" sz="1600" b="1" baseline="0" dirty="0" smtClean="0">
                          <a:latin typeface="Century Gothic" panose="020B0502020202020204" pitchFamily="34" charset="0"/>
                        </a:rPr>
                        <a:t> (</a:t>
                      </a:r>
                      <a:r>
                        <a:rPr lang="es-CL" sz="1600" b="1" baseline="0" dirty="0" err="1" smtClean="0">
                          <a:latin typeface="Century Gothic" panose="020B0502020202020204" pitchFamily="34" charset="0"/>
                        </a:rPr>
                        <a:t>Separated</a:t>
                      </a:r>
                      <a:r>
                        <a:rPr lang="es-CL" sz="1600" b="1" baseline="0" dirty="0" smtClean="0">
                          <a:latin typeface="Century Gothic" panose="020B0502020202020204" pitchFamily="34" charset="0"/>
                        </a:rPr>
                        <a:t> tracking and </a:t>
                      </a:r>
                      <a:r>
                        <a:rPr lang="es-CL" sz="1600" b="1" baseline="0" dirty="0" err="1" smtClean="0">
                          <a:latin typeface="Century Gothic" panose="020B0502020202020204" pitchFamily="34" charset="0"/>
                        </a:rPr>
                        <a:t>iluminationn</a:t>
                      </a:r>
                      <a:r>
                        <a:rPr lang="es-CL" sz="1600" b="1" baseline="0" dirty="0" smtClean="0">
                          <a:latin typeface="Century Gothic" panose="020B0502020202020204" pitchFamily="34" charset="0"/>
                        </a:rPr>
                        <a:t> radar)</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Sintetizador 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8565 – 9063 </a:t>
                      </a:r>
                      <a:r>
                        <a:rPr lang="es-CL" sz="1200" dirty="0" err="1" smtClean="0">
                          <a:latin typeface="Century Gothic" panose="020B0502020202020204" pitchFamily="34" charset="0"/>
                        </a:rPr>
                        <a:t>Mhz</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Sintetizador B</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9071 – 9569 </a:t>
                      </a:r>
                      <a:r>
                        <a:rPr lang="es-CL" sz="1200" dirty="0" err="1" smtClean="0">
                          <a:latin typeface="Century Gothic" panose="020B0502020202020204" pitchFamily="34" charset="0"/>
                        </a:rPr>
                        <a:t>Mhz</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Ancho de pulso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5</a:t>
                      </a:r>
                      <a:r>
                        <a:rPr lang="es-CL" sz="1200" baseline="0" dirty="0" smtClean="0">
                          <a:latin typeface="Century Gothic" panose="020B0502020202020204" pitchFamily="34" charset="0"/>
                        </a:rPr>
                        <a:t> </a:t>
                      </a:r>
                      <a:r>
                        <a:rPr lang="es-CL" sz="1200" dirty="0" smtClean="0">
                          <a:latin typeface="Century Gothic" panose="020B0502020202020204" pitchFamily="34" charset="0"/>
                        </a:rPr>
                        <a:t>µs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Potencia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125 </a:t>
                      </a:r>
                      <a:r>
                        <a:rPr lang="es-CL" sz="1200" dirty="0" err="1" smtClean="0">
                          <a:latin typeface="Century Gothic" panose="020B0502020202020204" pitchFamily="34" charset="0"/>
                        </a:rPr>
                        <a:t>Kw</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Haz traqueo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1,4°</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Haz CWI</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1,3°</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Haz</a:t>
                      </a:r>
                      <a:r>
                        <a:rPr lang="es-CL" sz="1200" baseline="0" dirty="0" smtClean="0">
                          <a:latin typeface="Century Gothic" panose="020B0502020202020204" pitchFamily="34" charset="0"/>
                        </a:rPr>
                        <a:t> referencia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60°</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Polarización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Vertical</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PRF</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3350 – 6600 Hz</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Elevación operacional</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-30°  a +100°</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Velocidad azimut</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172° / segundo</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Velocidad elevación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solidFill>
                            <a:schemeClr val="tx1"/>
                          </a:solidFill>
                          <a:latin typeface="Century Gothic" panose="020B0502020202020204" pitchFamily="34" charset="0"/>
                          <a:cs typeface="Arial" panose="020B0604020202020204" pitchFamily="34" charset="0"/>
                        </a:rPr>
                        <a:t>115° / segundo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cxnSp>
        <p:nvCxnSpPr>
          <p:cNvPr id="6" name="Conector recto de flecha 5"/>
          <p:cNvCxnSpPr>
            <a:endCxn id="12" idx="2"/>
          </p:cNvCxnSpPr>
          <p:nvPr/>
        </p:nvCxnSpPr>
        <p:spPr>
          <a:xfrm>
            <a:off x="4284716" y="1427456"/>
            <a:ext cx="2653434" cy="73228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SENSOR SUBSYSTEM - STIR</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17" name="Elipse 1"/>
          <p:cNvSpPr>
            <a:spLocks noChangeAspect="1"/>
          </p:cNvSpPr>
          <p:nvPr/>
        </p:nvSpPr>
        <p:spPr>
          <a:xfrm>
            <a:off x="7576948" y="2159739"/>
            <a:ext cx="464381" cy="464380"/>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18" name="Conector recto de flecha 17"/>
          <p:cNvCxnSpPr>
            <a:endCxn id="17" idx="2"/>
          </p:cNvCxnSpPr>
          <p:nvPr/>
        </p:nvCxnSpPr>
        <p:spPr>
          <a:xfrm>
            <a:off x="4284716" y="1455598"/>
            <a:ext cx="3292232" cy="93633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7022772"/>
      </p:ext>
    </p:extLst>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Imagen 10"/>
          <p:cNvPicPr>
            <a:picLocks noChangeAspect="1"/>
          </p:cNvPicPr>
          <p:nvPr/>
        </p:nvPicPr>
        <p:blipFill>
          <a:blip r:embed="rId4" cstate="print"/>
          <a:srcRect t="7336" b="2393"/>
          <a:stretch>
            <a:fillRect/>
          </a:stretch>
        </p:blipFill>
        <p:spPr bwMode="auto">
          <a:xfrm>
            <a:off x="4083050" y="837104"/>
            <a:ext cx="8108950" cy="5108575"/>
          </a:xfrm>
          <a:prstGeom prst="rect">
            <a:avLst/>
          </a:prstGeom>
          <a:noFill/>
          <a:ln w="9525">
            <a:noFill/>
            <a:miter lim="800000"/>
            <a:headEnd/>
            <a:tailEnd/>
          </a:ln>
        </p:spPr>
      </p:pic>
      <p:sp>
        <p:nvSpPr>
          <p:cNvPr id="12" name="Elipse 1"/>
          <p:cNvSpPr>
            <a:spLocks noChangeAspect="1"/>
          </p:cNvSpPr>
          <p:nvPr/>
        </p:nvSpPr>
        <p:spPr>
          <a:xfrm>
            <a:off x="6938150" y="1927549"/>
            <a:ext cx="464381" cy="464380"/>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aphicFrame>
        <p:nvGraphicFramePr>
          <p:cNvPr id="4" name="Tabla 3"/>
          <p:cNvGraphicFramePr>
            <a:graphicFrameLocks noGrp="1"/>
          </p:cNvGraphicFramePr>
          <p:nvPr>
            <p:extLst>
              <p:ext uri="{D42A27DB-BD31-4B8C-83A1-F6EECF244321}">
                <p14:modId xmlns:p14="http://schemas.microsoft.com/office/powerpoint/2010/main" val="3079167220"/>
              </p:ext>
            </p:extLst>
          </p:nvPr>
        </p:nvGraphicFramePr>
        <p:xfrm>
          <a:off x="289625" y="1312873"/>
          <a:ext cx="3995091" cy="3799840"/>
        </p:xfrm>
        <a:graphic>
          <a:graphicData uri="http://schemas.openxmlformats.org/drawingml/2006/table">
            <a:tbl>
              <a:tblPr firstRow="1" bandRow="1">
                <a:tableStyleId>{B301B821-A1FF-4177-AEE7-76D212191A09}</a:tableStyleId>
              </a:tblPr>
              <a:tblGrid>
                <a:gridCol w="1496645"/>
                <a:gridCol w="2498446"/>
              </a:tblGrid>
              <a:tr h="0">
                <a:tc gridSpan="2">
                  <a:txBody>
                    <a:bodyPr/>
                    <a:lstStyle/>
                    <a:p>
                      <a:pPr algn="ctr"/>
                      <a:r>
                        <a:rPr lang="es-CL" sz="1600" b="1" dirty="0" smtClean="0">
                          <a:latin typeface="Century Gothic" panose="020B0502020202020204" pitchFamily="34" charset="0"/>
                        </a:rPr>
                        <a:t>STIR</a:t>
                      </a:r>
                      <a:r>
                        <a:rPr lang="es-CL" sz="1600" b="1" baseline="0" dirty="0" smtClean="0">
                          <a:latin typeface="Century Gothic" panose="020B0502020202020204" pitchFamily="34" charset="0"/>
                        </a:rPr>
                        <a:t> (</a:t>
                      </a:r>
                      <a:r>
                        <a:rPr lang="es-CL" sz="1600" b="1" baseline="0" dirty="0" err="1" smtClean="0">
                          <a:latin typeface="Century Gothic" panose="020B0502020202020204" pitchFamily="34" charset="0"/>
                        </a:rPr>
                        <a:t>Separated</a:t>
                      </a:r>
                      <a:r>
                        <a:rPr lang="es-CL" sz="1600" b="1" baseline="0" dirty="0" smtClean="0">
                          <a:latin typeface="Century Gothic" panose="020B0502020202020204" pitchFamily="34" charset="0"/>
                        </a:rPr>
                        <a:t> tracking and </a:t>
                      </a:r>
                      <a:r>
                        <a:rPr lang="es-CL" sz="1600" b="1" baseline="0" dirty="0" err="1" smtClean="0">
                          <a:latin typeface="Century Gothic" panose="020B0502020202020204" pitchFamily="34" charset="0"/>
                        </a:rPr>
                        <a:t>iluminationn</a:t>
                      </a:r>
                      <a:r>
                        <a:rPr lang="es-CL" sz="1600" b="1" baseline="0" dirty="0" smtClean="0">
                          <a:latin typeface="Century Gothic" panose="020B0502020202020204" pitchFamily="34" charset="0"/>
                        </a:rPr>
                        <a:t> radar)</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err="1" smtClean="0">
                          <a:latin typeface="Century Gothic" panose="020B0502020202020204" pitchFamily="34" charset="0"/>
                        </a:rPr>
                        <a:t>Gate</a:t>
                      </a:r>
                      <a:r>
                        <a:rPr lang="es-CL" sz="1200" baseline="0" dirty="0" smtClean="0">
                          <a:latin typeface="Century Gothic" panose="020B0502020202020204" pitchFamily="34" charset="0"/>
                        </a:rPr>
                        <a:t> adquisición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1140 metros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err="1" smtClean="0">
                          <a:latin typeface="Century Gothic" panose="020B0502020202020204" pitchFamily="34" charset="0"/>
                        </a:rPr>
                        <a:t>Gate</a:t>
                      </a:r>
                      <a:r>
                        <a:rPr lang="es-CL" sz="1200" dirty="0" smtClean="0">
                          <a:latin typeface="Century Gothic" panose="020B0502020202020204" pitchFamily="34" charset="0"/>
                        </a:rPr>
                        <a:t> traqueo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20 metros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Máxima velocidad de traqueo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2566 nudos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Alcance máximo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128 </a:t>
                      </a:r>
                      <a:r>
                        <a:rPr lang="es-CL" sz="1200" dirty="0" smtClean="0">
                          <a:latin typeface="Century Gothic" panose="020B0502020202020204" pitchFamily="34" charset="0"/>
                        </a:rPr>
                        <a:t>Mn</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Mínima distancia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750 metros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Máxima distancia superficie</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Horizonte</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Mínima distancia superficie</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1000 metros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cxnSp>
        <p:nvCxnSpPr>
          <p:cNvPr id="6" name="Conector recto de flecha 5"/>
          <p:cNvCxnSpPr>
            <a:endCxn id="12" idx="2"/>
          </p:cNvCxnSpPr>
          <p:nvPr/>
        </p:nvCxnSpPr>
        <p:spPr>
          <a:xfrm>
            <a:off x="4284716" y="1427456"/>
            <a:ext cx="2653434" cy="73228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7" name="Elipse 1"/>
          <p:cNvSpPr>
            <a:spLocks noChangeAspect="1"/>
          </p:cNvSpPr>
          <p:nvPr/>
        </p:nvSpPr>
        <p:spPr>
          <a:xfrm>
            <a:off x="7576948" y="2159739"/>
            <a:ext cx="464381" cy="464380"/>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18" name="Conector recto de flecha 17"/>
          <p:cNvCxnSpPr>
            <a:endCxn id="17" idx="2"/>
          </p:cNvCxnSpPr>
          <p:nvPr/>
        </p:nvCxnSpPr>
        <p:spPr>
          <a:xfrm>
            <a:off x="4284716" y="1455598"/>
            <a:ext cx="3292232" cy="93633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9"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SENSOR SUBSYSTEM - STIR</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Tree>
    <p:extLst>
      <p:ext uri="{BB962C8B-B14F-4D97-AF65-F5344CB8AC3E}">
        <p14:creationId xmlns:p14="http://schemas.microsoft.com/office/powerpoint/2010/main" val="3166557571"/>
      </p:ext>
    </p:extLst>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6" name="Imagen 15"/>
          <p:cNvPicPr>
            <a:picLocks noChangeAspect="1"/>
          </p:cNvPicPr>
          <p:nvPr/>
        </p:nvPicPr>
        <p:blipFill>
          <a:blip r:embed="rId4"/>
          <a:stretch>
            <a:fillRect/>
          </a:stretch>
        </p:blipFill>
        <p:spPr>
          <a:xfrm>
            <a:off x="10537409" y="45764"/>
            <a:ext cx="1080674" cy="1381692"/>
          </a:xfrm>
          <a:prstGeom prst="rect">
            <a:avLst/>
          </a:prstGeom>
          <a:effectLst/>
        </p:spPr>
      </p:pic>
      <p:pic>
        <p:nvPicPr>
          <p:cNvPr id="2" name="Imagen 1"/>
          <p:cNvPicPr>
            <a:picLocks noChangeAspect="1"/>
          </p:cNvPicPr>
          <p:nvPr/>
        </p:nvPicPr>
        <p:blipFill>
          <a:blip r:embed="rId5"/>
          <a:stretch>
            <a:fillRect/>
          </a:stretch>
        </p:blipFill>
        <p:spPr>
          <a:xfrm>
            <a:off x="404650" y="1565679"/>
            <a:ext cx="6765691" cy="409084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9" name="Rectángulo: esquinas redondeadas 5">
            <a:extLst>
              <a:ext uri="{FF2B5EF4-FFF2-40B4-BE49-F238E27FC236}">
                <a16:creationId xmlns="" xmlns:a16="http://schemas.microsoft.com/office/drawing/2014/main" id="{45074896-ECA5-8A4A-8999-9BC184EAEDCC}"/>
              </a:ext>
            </a:extLst>
          </p:cNvPr>
          <p:cNvSpPr/>
          <p:nvPr/>
        </p:nvSpPr>
        <p:spPr>
          <a:xfrm>
            <a:off x="7725749" y="1488589"/>
            <a:ext cx="4150818" cy="424502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u="sng" dirty="0" smtClean="0">
                <a:solidFill>
                  <a:schemeClr val="tx1"/>
                </a:solidFill>
                <a:latin typeface="Century Gothic" panose="020B0502020202020204" pitchFamily="34" charset="0"/>
              </a:rPr>
              <a:t>Funciones del STIR:</a:t>
            </a:r>
          </a:p>
          <a:p>
            <a:pPr marL="285750" lvl="0" indent="-285750" algn="just">
              <a:buFontTx/>
              <a:buChar char="-"/>
            </a:pPr>
            <a:r>
              <a:rPr lang="es-CL" sz="1600" dirty="0" smtClean="0">
                <a:solidFill>
                  <a:schemeClr val="tx1"/>
                </a:solidFill>
                <a:latin typeface="Century Gothic" panose="020B0502020202020204" pitchFamily="34" charset="0"/>
              </a:rPr>
              <a:t>Adquisición.</a:t>
            </a:r>
          </a:p>
          <a:p>
            <a:pPr marL="285750" lvl="0" indent="-285750" algn="just">
              <a:buFontTx/>
              <a:buChar char="-"/>
            </a:pPr>
            <a:r>
              <a:rPr lang="es-CL" sz="1600" dirty="0" smtClean="0">
                <a:solidFill>
                  <a:schemeClr val="tx1"/>
                </a:solidFill>
                <a:latin typeface="Century Gothic" panose="020B0502020202020204" pitchFamily="34" charset="0"/>
              </a:rPr>
              <a:t>Confirmación</a:t>
            </a:r>
          </a:p>
          <a:p>
            <a:pPr marL="285750" lvl="0" indent="-285750" algn="just">
              <a:buFontTx/>
              <a:buChar char="-"/>
            </a:pPr>
            <a:r>
              <a:rPr lang="es-CL" sz="1600" dirty="0" smtClean="0">
                <a:solidFill>
                  <a:schemeClr val="tx1"/>
                </a:solidFill>
                <a:latin typeface="Century Gothic" panose="020B0502020202020204" pitchFamily="34" charset="0"/>
              </a:rPr>
              <a:t>Traqueo</a:t>
            </a: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Iluminación:</a:t>
            </a:r>
          </a:p>
          <a:p>
            <a:pPr marL="285750" lvl="0" indent="-285750" algn="just">
              <a:buFontTx/>
              <a:buChar char="-"/>
            </a:pPr>
            <a:r>
              <a:rPr lang="es-CL" sz="1600" dirty="0" smtClean="0">
                <a:solidFill>
                  <a:schemeClr val="tx1"/>
                </a:solidFill>
                <a:latin typeface="Century Gothic" panose="020B0502020202020204" pitchFamily="34" charset="0"/>
              </a:rPr>
              <a:t>Iluminar al blanco con la energía del radar para el guiado </a:t>
            </a:r>
            <a:r>
              <a:rPr lang="es-CL" sz="1600" dirty="0" err="1" smtClean="0">
                <a:solidFill>
                  <a:schemeClr val="tx1"/>
                </a:solidFill>
                <a:latin typeface="Century Gothic" panose="020B0502020202020204" pitchFamily="34" charset="0"/>
              </a:rPr>
              <a:t>semi</a:t>
            </a:r>
            <a:r>
              <a:rPr lang="es-CL" sz="1600" dirty="0" smtClean="0">
                <a:solidFill>
                  <a:schemeClr val="tx1"/>
                </a:solidFill>
                <a:latin typeface="Century Gothic" panose="020B0502020202020204" pitchFamily="34" charset="0"/>
              </a:rPr>
              <a:t>-activo del NSSM.</a:t>
            </a:r>
          </a:p>
          <a:p>
            <a:pPr lvl="0" algn="just"/>
            <a:endParaRPr lang="es-CL" sz="1600" dirty="0" smtClean="0">
              <a:solidFill>
                <a:schemeClr val="tx1"/>
              </a:solidFill>
              <a:latin typeface="Century Gothic" panose="020B0502020202020204" pitchFamily="34" charset="0"/>
            </a:endParaRPr>
          </a:p>
          <a:p>
            <a:pPr lvl="0" algn="just"/>
            <a:r>
              <a:rPr lang="es-CL" sz="1600" u="sng" dirty="0" err="1" smtClean="0">
                <a:solidFill>
                  <a:schemeClr val="tx1"/>
                </a:solidFill>
                <a:latin typeface="Century Gothic" panose="020B0502020202020204" pitchFamily="34" charset="0"/>
              </a:rPr>
              <a:t>Rear</a:t>
            </a:r>
            <a:r>
              <a:rPr lang="es-CL" sz="1600" u="sng" dirty="0" smtClean="0">
                <a:solidFill>
                  <a:schemeClr val="tx1"/>
                </a:solidFill>
                <a:latin typeface="Century Gothic" panose="020B0502020202020204" pitchFamily="34" charset="0"/>
              </a:rPr>
              <a:t> </a:t>
            </a:r>
            <a:r>
              <a:rPr lang="es-CL" sz="1600" u="sng" dirty="0" err="1" smtClean="0">
                <a:solidFill>
                  <a:schemeClr val="tx1"/>
                </a:solidFill>
                <a:latin typeface="Century Gothic" panose="020B0502020202020204" pitchFamily="34" charset="0"/>
              </a:rPr>
              <a:t>reference</a:t>
            </a:r>
            <a:r>
              <a:rPr lang="es-CL" sz="1600" u="sng" dirty="0" smtClean="0">
                <a:solidFill>
                  <a:schemeClr val="tx1"/>
                </a:solidFill>
                <a:latin typeface="Century Gothic" panose="020B0502020202020204" pitchFamily="34" charset="0"/>
              </a:rPr>
              <a:t>:</a:t>
            </a:r>
          </a:p>
          <a:p>
            <a:pPr marL="285750" indent="-285750" algn="just">
              <a:buFontTx/>
              <a:buChar char="-"/>
            </a:pPr>
            <a:r>
              <a:rPr lang="es-CL" sz="1600" dirty="0" smtClean="0">
                <a:solidFill>
                  <a:schemeClr val="tx1"/>
                </a:solidFill>
                <a:latin typeface="Century Gothic" panose="020B0502020202020204" pitchFamily="34" charset="0"/>
              </a:rPr>
              <a:t>Transmite </a:t>
            </a:r>
            <a:r>
              <a:rPr lang="es-CL" sz="1600" dirty="0">
                <a:solidFill>
                  <a:schemeClr val="tx1"/>
                </a:solidFill>
                <a:latin typeface="Century Gothic" panose="020B0502020202020204" pitchFamily="34" charset="0"/>
              </a:rPr>
              <a:t>un haz de 60°  que sirve como señal de referencia para el misil.</a:t>
            </a: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
        <p:nvSpPr>
          <p:cNvPr id="13"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SENSOR SUBSYSTEM - STIR</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Tree>
    <p:extLst>
      <p:ext uri="{BB962C8B-B14F-4D97-AF65-F5344CB8AC3E}">
        <p14:creationId xmlns:p14="http://schemas.microsoft.com/office/powerpoint/2010/main" val="3189532727"/>
      </p:ext>
    </p:extLst>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Imagen 10"/>
          <p:cNvPicPr>
            <a:picLocks noChangeAspect="1"/>
          </p:cNvPicPr>
          <p:nvPr/>
        </p:nvPicPr>
        <p:blipFill>
          <a:blip r:embed="rId4" cstate="print"/>
          <a:srcRect t="7336" b="2393"/>
          <a:stretch>
            <a:fillRect/>
          </a:stretch>
        </p:blipFill>
        <p:spPr bwMode="auto">
          <a:xfrm>
            <a:off x="4083050" y="837104"/>
            <a:ext cx="8108950" cy="5108575"/>
          </a:xfrm>
          <a:prstGeom prst="rect">
            <a:avLst/>
          </a:prstGeom>
          <a:noFill/>
          <a:ln w="9525">
            <a:noFill/>
            <a:miter lim="800000"/>
            <a:headEnd/>
            <a:tailEnd/>
          </a:ln>
        </p:spPr>
      </p:pic>
      <p:graphicFrame>
        <p:nvGraphicFramePr>
          <p:cNvPr id="4" name="Tabla 3"/>
          <p:cNvGraphicFramePr>
            <a:graphicFrameLocks noGrp="1"/>
          </p:cNvGraphicFramePr>
          <p:nvPr>
            <p:extLst>
              <p:ext uri="{D42A27DB-BD31-4B8C-83A1-F6EECF244321}">
                <p14:modId xmlns:p14="http://schemas.microsoft.com/office/powerpoint/2010/main" val="4130441174"/>
              </p:ext>
            </p:extLst>
          </p:nvPr>
        </p:nvGraphicFramePr>
        <p:xfrm>
          <a:off x="482607" y="2464340"/>
          <a:ext cx="3995091" cy="3657600"/>
        </p:xfrm>
        <a:graphic>
          <a:graphicData uri="http://schemas.openxmlformats.org/drawingml/2006/table">
            <a:tbl>
              <a:tblPr firstRow="1" bandRow="1">
                <a:tableStyleId>{B301B821-A1FF-4177-AEE7-76D212191A09}</a:tableStyleId>
              </a:tblPr>
              <a:tblGrid>
                <a:gridCol w="1381131"/>
                <a:gridCol w="2613960"/>
              </a:tblGrid>
              <a:tr h="0">
                <a:tc gridSpan="2">
                  <a:txBody>
                    <a:bodyPr/>
                    <a:lstStyle/>
                    <a:p>
                      <a:pPr algn="ctr"/>
                      <a:r>
                        <a:rPr lang="es-CL" sz="1600" b="1" dirty="0" smtClean="0">
                          <a:latin typeface="Century Gothic" panose="020B0502020202020204" pitchFamily="34" charset="0"/>
                        </a:rPr>
                        <a:t>76/62 mm </a:t>
                      </a:r>
                      <a:r>
                        <a:rPr lang="es-CL" sz="1600" b="1" dirty="0" err="1" smtClean="0">
                          <a:latin typeface="Century Gothic" panose="020B0502020202020204" pitchFamily="34" charset="0"/>
                        </a:rPr>
                        <a:t>Otomelara</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Calibre</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76 mm</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Largo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62 calibres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err="1" smtClean="0">
                          <a:latin typeface="Century Gothic" panose="020B0502020202020204" pitchFamily="34" charset="0"/>
                        </a:rPr>
                        <a:t>Vel</a:t>
                      </a:r>
                      <a:r>
                        <a:rPr lang="es-CL" sz="1200" dirty="0" smtClean="0">
                          <a:latin typeface="Century Gothic" panose="020B0502020202020204" pitchFamily="34" charset="0"/>
                        </a:rPr>
                        <a:t>.</a:t>
                      </a:r>
                      <a:r>
                        <a:rPr lang="es-CL" sz="1200" baseline="0" dirty="0" smtClean="0">
                          <a:latin typeface="Century Gothic" panose="020B0502020202020204" pitchFamily="34" charset="0"/>
                        </a:rPr>
                        <a:t> Inicial</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900 m/s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err="1" smtClean="0">
                          <a:latin typeface="Century Gothic" panose="020B0502020202020204" pitchFamily="34" charset="0"/>
                        </a:rPr>
                        <a:t>Vel</a:t>
                      </a:r>
                      <a:r>
                        <a:rPr lang="es-CL" sz="1200" dirty="0" smtClean="0">
                          <a:latin typeface="Century Gothic" panose="020B0502020202020204" pitchFamily="34" charset="0"/>
                        </a:rPr>
                        <a:t>. azimut</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60° / segundo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 elevación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-15° a  +85° (a los 60° </a:t>
                      </a:r>
                      <a:r>
                        <a:rPr lang="es-CL" sz="1200" dirty="0" err="1" smtClean="0">
                          <a:latin typeface="Century Gothic" panose="020B0502020202020204" pitchFamily="34" charset="0"/>
                        </a:rPr>
                        <a:t>cease</a:t>
                      </a:r>
                      <a:r>
                        <a:rPr lang="es-CL" sz="1200" dirty="0" smtClean="0">
                          <a:latin typeface="Century Gothic" panose="020B0502020202020204" pitchFamily="34" charset="0"/>
                        </a:rPr>
                        <a:t> </a:t>
                      </a:r>
                      <a:r>
                        <a:rPr lang="es-CL" sz="1200" dirty="0" err="1" smtClean="0">
                          <a:latin typeface="Century Gothic" panose="020B0502020202020204" pitchFamily="34" charset="0"/>
                        </a:rPr>
                        <a:t>fire</a:t>
                      </a:r>
                      <a:r>
                        <a:rPr lang="es-CL" sz="1200" dirty="0" smtClean="0">
                          <a:latin typeface="Century Gothic" panose="020B0502020202020204" pitchFamily="34" charset="0"/>
                        </a:rPr>
                        <a:t>)</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err="1" smtClean="0">
                          <a:latin typeface="Century Gothic" panose="020B0502020202020204" pitchFamily="34" charset="0"/>
                        </a:rPr>
                        <a:t>Vel</a:t>
                      </a:r>
                      <a:r>
                        <a:rPr lang="es-CL" sz="1200" dirty="0" smtClean="0">
                          <a:latin typeface="Century Gothic" panose="020B0502020202020204" pitchFamily="34" charset="0"/>
                        </a:rPr>
                        <a:t>. elevación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35° / segundo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Límites de fuego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R150 al V150</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TPM</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10, 20, 40, 60, MX (100 a 120 dependiendo de la elevación del cañón)</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sp>
        <p:nvSpPr>
          <p:cNvPr id="14" name="16 CuadroTexto"/>
          <p:cNvSpPr txBox="1">
            <a:spLocks noChangeArrowheads="1"/>
          </p:cNvSpPr>
          <p:nvPr/>
        </p:nvSpPr>
        <p:spPr bwMode="auto">
          <a:xfrm>
            <a:off x="2800355" y="71448"/>
            <a:ext cx="6802439" cy="5539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WEAPON SUBSYSTEM – 76/62 MM</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17" name="Elipse 1"/>
          <p:cNvSpPr>
            <a:spLocks noChangeAspect="1"/>
          </p:cNvSpPr>
          <p:nvPr/>
        </p:nvSpPr>
        <p:spPr>
          <a:xfrm>
            <a:off x="9260139" y="3811154"/>
            <a:ext cx="685309" cy="685308"/>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18" name="Conector recto de flecha 17"/>
          <p:cNvCxnSpPr>
            <a:endCxn id="17" idx="1"/>
          </p:cNvCxnSpPr>
          <p:nvPr/>
        </p:nvCxnSpPr>
        <p:spPr>
          <a:xfrm>
            <a:off x="4477698" y="2698044"/>
            <a:ext cx="4882802" cy="12134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79792902"/>
      </p:ext>
    </p:extLst>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Imagen 10"/>
          <p:cNvPicPr>
            <a:picLocks noChangeAspect="1"/>
          </p:cNvPicPr>
          <p:nvPr/>
        </p:nvPicPr>
        <p:blipFill>
          <a:blip r:embed="rId4" cstate="print"/>
          <a:srcRect t="7336" b="2393"/>
          <a:stretch>
            <a:fillRect/>
          </a:stretch>
        </p:blipFill>
        <p:spPr bwMode="auto">
          <a:xfrm>
            <a:off x="4083050" y="837104"/>
            <a:ext cx="8108950" cy="5108575"/>
          </a:xfrm>
          <a:prstGeom prst="rect">
            <a:avLst/>
          </a:prstGeom>
          <a:noFill/>
          <a:ln w="9525">
            <a:noFill/>
            <a:miter lim="800000"/>
            <a:headEnd/>
            <a:tailEnd/>
          </a:ln>
        </p:spPr>
      </p:pic>
      <p:graphicFrame>
        <p:nvGraphicFramePr>
          <p:cNvPr id="4" name="Tabla 3"/>
          <p:cNvGraphicFramePr>
            <a:graphicFrameLocks noGrp="1"/>
          </p:cNvGraphicFramePr>
          <p:nvPr>
            <p:extLst>
              <p:ext uri="{D42A27DB-BD31-4B8C-83A1-F6EECF244321}">
                <p14:modId xmlns:p14="http://schemas.microsoft.com/office/powerpoint/2010/main" val="1872315294"/>
              </p:ext>
            </p:extLst>
          </p:nvPr>
        </p:nvGraphicFramePr>
        <p:xfrm>
          <a:off x="605714" y="2722573"/>
          <a:ext cx="3995091" cy="2819400"/>
        </p:xfrm>
        <a:graphic>
          <a:graphicData uri="http://schemas.openxmlformats.org/drawingml/2006/table">
            <a:tbl>
              <a:tblPr firstRow="1" bandRow="1">
                <a:tableStyleId>{B301B821-A1FF-4177-AEE7-76D212191A09}</a:tableStyleId>
              </a:tblPr>
              <a:tblGrid>
                <a:gridCol w="2306819"/>
                <a:gridCol w="1688272"/>
              </a:tblGrid>
              <a:tr h="0">
                <a:tc gridSpan="2">
                  <a:txBody>
                    <a:bodyPr/>
                    <a:lstStyle/>
                    <a:p>
                      <a:pPr algn="ctr"/>
                      <a:r>
                        <a:rPr lang="es-CL" sz="1600" b="1" dirty="0" smtClean="0">
                          <a:latin typeface="Century Gothic" panose="020B0502020202020204" pitchFamily="34" charset="0"/>
                        </a:rPr>
                        <a:t>76/62 mm </a:t>
                      </a:r>
                      <a:r>
                        <a:rPr lang="es-CL" sz="1600" b="1" dirty="0" err="1" smtClean="0">
                          <a:latin typeface="Century Gothic" panose="020B0502020202020204" pitchFamily="34" charset="0"/>
                        </a:rPr>
                        <a:t>Otomelara</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Distancia</a:t>
                      </a:r>
                      <a:r>
                        <a:rPr lang="es-CL" sz="1200" baseline="0" dirty="0" smtClean="0">
                          <a:latin typeface="Century Gothic" panose="020B0502020202020204" pitchFamily="34" charset="0"/>
                        </a:rPr>
                        <a:t> máxima superficie</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17.000 yardas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 efectiva superficie</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14.000 yardas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 máxima aéreo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10.000 yardas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 máxima aéreo MWCS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6.000 yardas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 efectiva</a:t>
                      </a:r>
                      <a:r>
                        <a:rPr lang="es-CL" sz="1200" baseline="0" dirty="0" smtClean="0">
                          <a:latin typeface="Century Gothic" panose="020B0502020202020204" pitchFamily="34" charset="0"/>
                        </a:rPr>
                        <a:t> aéreo (1 – 3m</a:t>
                      </a:r>
                      <a:r>
                        <a:rPr lang="es-CL" sz="1200" baseline="30000" dirty="0" smtClean="0">
                          <a:latin typeface="Century Gothic" panose="020B0502020202020204" pitchFamily="34" charset="0"/>
                        </a:rPr>
                        <a:t>2</a:t>
                      </a:r>
                      <a:r>
                        <a:rPr lang="es-CL" sz="1200" baseline="0" dirty="0" smtClean="0">
                          <a:latin typeface="Century Gothic" panose="020B0502020202020204" pitchFamily="34" charset="0"/>
                        </a:rPr>
                        <a:t> RCS)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5.500 yardas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Distancia efectiva</a:t>
                      </a:r>
                      <a:r>
                        <a:rPr lang="es-CL" sz="1200" baseline="0" dirty="0" smtClean="0">
                          <a:latin typeface="Century Gothic" panose="020B0502020202020204" pitchFamily="34" charset="0"/>
                        </a:rPr>
                        <a:t> aéreo (0,1 m</a:t>
                      </a:r>
                      <a:r>
                        <a:rPr lang="es-CL" sz="1200" baseline="30000" dirty="0" smtClean="0">
                          <a:latin typeface="Century Gothic" panose="020B0502020202020204" pitchFamily="34" charset="0"/>
                        </a:rPr>
                        <a:t>2</a:t>
                      </a:r>
                      <a:r>
                        <a:rPr lang="es-CL" sz="1200" baseline="0" dirty="0" smtClean="0">
                          <a:latin typeface="Century Gothic" panose="020B0502020202020204" pitchFamily="34" charset="0"/>
                        </a:rPr>
                        <a:t> RCS)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3.300 yardas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sp>
        <p:nvSpPr>
          <p:cNvPr id="17" name="Elipse 1"/>
          <p:cNvSpPr>
            <a:spLocks noChangeAspect="1"/>
          </p:cNvSpPr>
          <p:nvPr/>
        </p:nvSpPr>
        <p:spPr>
          <a:xfrm>
            <a:off x="9260139" y="3811154"/>
            <a:ext cx="685309" cy="685308"/>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18" name="Conector recto de flecha 17"/>
          <p:cNvCxnSpPr>
            <a:endCxn id="17" idx="1"/>
          </p:cNvCxnSpPr>
          <p:nvPr/>
        </p:nvCxnSpPr>
        <p:spPr>
          <a:xfrm>
            <a:off x="4600805" y="2946400"/>
            <a:ext cx="4759695" cy="96511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9" name="16 CuadroTexto"/>
          <p:cNvSpPr txBox="1">
            <a:spLocks noChangeArrowheads="1"/>
          </p:cNvSpPr>
          <p:nvPr/>
        </p:nvSpPr>
        <p:spPr bwMode="auto">
          <a:xfrm>
            <a:off x="2800355" y="71448"/>
            <a:ext cx="6802439" cy="5539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WEAPON SUBSYSTEM – 76/62 MM</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Tree>
    <p:extLst>
      <p:ext uri="{BB962C8B-B14F-4D97-AF65-F5344CB8AC3E}">
        <p14:creationId xmlns:p14="http://schemas.microsoft.com/office/powerpoint/2010/main" val="4192945108"/>
      </p:ext>
    </p:extLst>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6" name="Imagen 15"/>
          <p:cNvPicPr>
            <a:picLocks noChangeAspect="1"/>
          </p:cNvPicPr>
          <p:nvPr/>
        </p:nvPicPr>
        <p:blipFill>
          <a:blip r:embed="rId4"/>
          <a:stretch>
            <a:fillRect/>
          </a:stretch>
        </p:blipFill>
        <p:spPr>
          <a:xfrm>
            <a:off x="10537409" y="45764"/>
            <a:ext cx="1080674" cy="1381692"/>
          </a:xfrm>
          <a:prstGeom prst="rect">
            <a:avLst/>
          </a:prstGeom>
          <a:effectLst/>
        </p:spPr>
      </p:pic>
      <p:pic>
        <p:nvPicPr>
          <p:cNvPr id="15" name="Picture 6" descr="SAVE000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223" y="2255553"/>
            <a:ext cx="2125662" cy="2108200"/>
          </a:xfrm>
          <a:prstGeom prst="rect">
            <a:avLst/>
          </a:prstGeom>
          <a:ln w="9525">
            <a:solidFill>
              <a:srgbClr val="000000"/>
            </a:solidFill>
            <a:miter lim="800000"/>
            <a:headEnd/>
            <a:tailEnd/>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19" name="Picture 7" descr="SAVE0003"/>
          <p:cNvPicPr>
            <a:picLocks noChangeAspect="1" noChangeArrowheads="1"/>
          </p:cNvPicPr>
          <p:nvPr/>
        </p:nvPicPr>
        <p:blipFill>
          <a:blip r:embed="rId6">
            <a:extLst>
              <a:ext uri="{28A0092B-C50C-407E-A947-70E740481C1C}">
                <a14:useLocalDpi xmlns:a14="http://schemas.microsoft.com/office/drawing/2010/main" val="0"/>
              </a:ext>
            </a:extLst>
          </a:blip>
          <a:srcRect l="27820" t="37271" r="12909" b="4012"/>
          <a:stretch>
            <a:fillRect/>
          </a:stretch>
        </p:blipFill>
        <p:spPr bwMode="auto">
          <a:xfrm>
            <a:off x="482607" y="4522855"/>
            <a:ext cx="1685925" cy="2089150"/>
          </a:xfrm>
          <a:prstGeom prst="rect">
            <a:avLst/>
          </a:prstGeom>
          <a:ln w="9525">
            <a:solidFill>
              <a:srgbClr val="000000"/>
            </a:solidFill>
            <a:miter lim="800000"/>
            <a:headEnd/>
            <a:tailEnd/>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0" name="Rectángulo: esquinas redondeadas 5">
            <a:extLst>
              <a:ext uri="{FF2B5EF4-FFF2-40B4-BE49-F238E27FC236}">
                <a16:creationId xmlns="" xmlns:a16="http://schemas.microsoft.com/office/drawing/2014/main" id="{45074896-ECA5-8A4A-8999-9BC184EAEDCC}"/>
              </a:ext>
            </a:extLst>
          </p:cNvPr>
          <p:cNvSpPr/>
          <p:nvPr/>
        </p:nvSpPr>
        <p:spPr>
          <a:xfrm>
            <a:off x="482607" y="1432512"/>
            <a:ext cx="1820894" cy="5822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Carrusel (70)</a:t>
            </a: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
        <p:nvSpPr>
          <p:cNvPr id="21" name="Rectángulo: esquinas redondeadas 5">
            <a:extLst>
              <a:ext uri="{FF2B5EF4-FFF2-40B4-BE49-F238E27FC236}">
                <a16:creationId xmlns="" xmlns:a16="http://schemas.microsoft.com/office/drawing/2014/main" id="{45074896-ECA5-8A4A-8999-9BC184EAEDCC}"/>
              </a:ext>
            </a:extLst>
          </p:cNvPr>
          <p:cNvSpPr/>
          <p:nvPr/>
        </p:nvSpPr>
        <p:spPr>
          <a:xfrm>
            <a:off x="2864949" y="1427456"/>
            <a:ext cx="2506929" cy="5822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Ascensor helicoidal (6)</a:t>
            </a: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pic>
        <p:nvPicPr>
          <p:cNvPr id="25" name="Picture 8" descr="SAVE0005"/>
          <p:cNvPicPr>
            <a:picLocks noChangeAspect="1" noChangeArrowheads="1"/>
          </p:cNvPicPr>
          <p:nvPr/>
        </p:nvPicPr>
        <p:blipFill>
          <a:blip r:embed="rId7">
            <a:extLst>
              <a:ext uri="{28A0092B-C50C-407E-A947-70E740481C1C}">
                <a14:useLocalDpi xmlns:a14="http://schemas.microsoft.com/office/drawing/2010/main" val="0"/>
              </a:ext>
            </a:extLst>
          </a:blip>
          <a:srcRect l="22354" t="27203" r="30675"/>
          <a:stretch>
            <a:fillRect/>
          </a:stretch>
        </p:blipFill>
        <p:spPr bwMode="auto">
          <a:xfrm>
            <a:off x="3414089" y="2255553"/>
            <a:ext cx="1409700" cy="2520950"/>
          </a:xfrm>
          <a:prstGeom prst="rect">
            <a:avLst/>
          </a:prstGeom>
          <a:ln w="9525">
            <a:solidFill>
              <a:srgbClr val="000000"/>
            </a:solidFill>
            <a:miter lim="800000"/>
            <a:headEnd/>
            <a:tailEnd/>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6" name="Rectángulo: esquinas redondeadas 5">
            <a:extLst>
              <a:ext uri="{FF2B5EF4-FFF2-40B4-BE49-F238E27FC236}">
                <a16:creationId xmlns="" xmlns:a16="http://schemas.microsoft.com/office/drawing/2014/main" id="{45074896-ECA5-8A4A-8999-9BC184EAEDCC}"/>
              </a:ext>
            </a:extLst>
          </p:cNvPr>
          <p:cNvSpPr/>
          <p:nvPr/>
        </p:nvSpPr>
        <p:spPr>
          <a:xfrm>
            <a:off x="5839186" y="1427456"/>
            <a:ext cx="2301515" cy="5822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Brazo de carga </a:t>
            </a: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pic>
        <p:nvPicPr>
          <p:cNvPr id="27" name="Picture 6" descr="P3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61193" y="2404269"/>
            <a:ext cx="2857500" cy="2703512"/>
          </a:xfrm>
          <a:prstGeom prst="rect">
            <a:avLst/>
          </a:prstGeom>
          <a:ln w="9525">
            <a:solidFill>
              <a:srgbClr val="000000"/>
            </a:solidFill>
            <a:miter lim="800000"/>
            <a:headEnd/>
            <a:tailEnd/>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8" name="Rectángulo: esquinas redondeadas 5">
            <a:extLst>
              <a:ext uri="{FF2B5EF4-FFF2-40B4-BE49-F238E27FC236}">
                <a16:creationId xmlns="" xmlns:a16="http://schemas.microsoft.com/office/drawing/2014/main" id="{45074896-ECA5-8A4A-8999-9BC184EAEDCC}"/>
              </a:ext>
            </a:extLst>
          </p:cNvPr>
          <p:cNvSpPr/>
          <p:nvPr/>
        </p:nvSpPr>
        <p:spPr>
          <a:xfrm>
            <a:off x="9272831" y="1432512"/>
            <a:ext cx="2301515" cy="5822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Tambor de carga (4)</a:t>
            </a: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pic>
        <p:nvPicPr>
          <p:cNvPr id="29" name="Picture 7" descr="F2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75707" y="2404269"/>
            <a:ext cx="3168650" cy="2090738"/>
          </a:xfrm>
          <a:prstGeom prst="rect">
            <a:avLst/>
          </a:prstGeom>
          <a:ln w="9525">
            <a:solidFill>
              <a:srgbClr val="000000"/>
            </a:solidFill>
            <a:miter lim="800000"/>
            <a:headEnd/>
            <a:tailEnd/>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30" name="Picture 8" descr="F2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415525" y="4522855"/>
            <a:ext cx="2016125" cy="2246313"/>
          </a:xfrm>
          <a:prstGeom prst="rect">
            <a:avLst/>
          </a:prstGeom>
          <a:ln w="9525">
            <a:solidFill>
              <a:srgbClr val="000000"/>
            </a:solidFill>
            <a:miter lim="800000"/>
            <a:headEnd/>
            <a:tailEnd/>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31" name="16 CuadroTexto"/>
          <p:cNvSpPr txBox="1">
            <a:spLocks noChangeArrowheads="1"/>
          </p:cNvSpPr>
          <p:nvPr/>
        </p:nvSpPr>
        <p:spPr bwMode="auto">
          <a:xfrm>
            <a:off x="2800355" y="71448"/>
            <a:ext cx="6802439" cy="5539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 76/62 MM – SISTEMA DE CARGA</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Tree>
    <p:extLst>
      <p:ext uri="{BB962C8B-B14F-4D97-AF65-F5344CB8AC3E}">
        <p14:creationId xmlns:p14="http://schemas.microsoft.com/office/powerpoint/2010/main" val="48862565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0-#ppt_w/2"/>
                                          </p:val>
                                        </p:tav>
                                        <p:tav tm="100000">
                                          <p:val>
                                            <p:strVal val="#ppt_x"/>
                                          </p:val>
                                        </p:tav>
                                      </p:tavLst>
                                    </p:anim>
                                    <p:anim calcmode="lin" valueType="num">
                                      <p:cBhvr additive="base">
                                        <p:cTn id="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0-#ppt_w/2"/>
                                          </p:val>
                                        </p:tav>
                                        <p:tav tm="100000">
                                          <p:val>
                                            <p:strVal val="#ppt_x"/>
                                          </p:val>
                                        </p:tav>
                                      </p:tavLst>
                                    </p:anim>
                                    <p:anim calcmode="lin" valueType="num">
                                      <p:cBhvr additive="base">
                                        <p:cTn id="20"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6" name="Imagen 15"/>
          <p:cNvPicPr>
            <a:picLocks noChangeAspect="1"/>
          </p:cNvPicPr>
          <p:nvPr/>
        </p:nvPicPr>
        <p:blipFill>
          <a:blip r:embed="rId4"/>
          <a:stretch>
            <a:fillRect/>
          </a:stretch>
        </p:blipFill>
        <p:spPr>
          <a:xfrm>
            <a:off x="10537409" y="45764"/>
            <a:ext cx="1080674" cy="1381692"/>
          </a:xfrm>
          <a:prstGeom prst="rect">
            <a:avLst/>
          </a:prstGeom>
          <a:effectLst/>
        </p:spPr>
      </p:pic>
      <p:sp>
        <p:nvSpPr>
          <p:cNvPr id="1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76/62 mm – APROVISIONAMIENTO</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
        <p:nvSpPr>
          <p:cNvPr id="31" name="Rectángulo: esquinas redondeadas 5">
            <a:extLst>
              <a:ext uri="{FF2B5EF4-FFF2-40B4-BE49-F238E27FC236}">
                <a16:creationId xmlns="" xmlns:a16="http://schemas.microsoft.com/office/drawing/2014/main" id="{45074896-ECA5-8A4A-8999-9BC184EAEDCC}"/>
              </a:ext>
            </a:extLst>
          </p:cNvPr>
          <p:cNvSpPr/>
          <p:nvPr/>
        </p:nvSpPr>
        <p:spPr>
          <a:xfrm>
            <a:off x="1427983" y="1053510"/>
            <a:ext cx="9410752" cy="549880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endParaRPr lang="es-CL" sz="1600" dirty="0">
              <a:solidFill>
                <a:schemeClr val="tx1"/>
              </a:solidFill>
              <a:latin typeface="Century Gothic" panose="020B0502020202020204" pitchFamily="34" charset="0"/>
            </a:endParaRPr>
          </a:p>
          <a:p>
            <a:pPr lvl="0" algn="just"/>
            <a:endParaRPr lang="es-CL" sz="1600" dirty="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Cantidad de munición:</a:t>
            </a:r>
          </a:p>
          <a:p>
            <a:pPr marL="285750" lvl="0" indent="-285750" algn="just">
              <a:buFontTx/>
              <a:buChar char="-"/>
            </a:pPr>
            <a:r>
              <a:rPr lang="es-CL" sz="1600" dirty="0" smtClean="0">
                <a:solidFill>
                  <a:schemeClr val="tx1"/>
                </a:solidFill>
                <a:latin typeface="Century Gothic" panose="020B0502020202020204" pitchFamily="34" charset="0"/>
              </a:rPr>
              <a:t>SS.BB principal: 1035 tiros.</a:t>
            </a:r>
          </a:p>
          <a:p>
            <a:pPr marL="285750" lvl="0" indent="-285750" algn="just">
              <a:buFontTx/>
              <a:buChar char="-"/>
            </a:pPr>
            <a:r>
              <a:rPr lang="es-CL" sz="1600" dirty="0" smtClean="0">
                <a:solidFill>
                  <a:schemeClr val="tx1"/>
                </a:solidFill>
                <a:latin typeface="Century Gothic" panose="020B0502020202020204" pitchFamily="34" charset="0"/>
              </a:rPr>
              <a:t>Chilleras: 45 tiros.</a:t>
            </a:r>
          </a:p>
          <a:p>
            <a:pPr marL="285750" lvl="0" indent="-285750" algn="just">
              <a:buFontTx/>
              <a:buChar char="-"/>
            </a:pPr>
            <a:r>
              <a:rPr lang="es-CL" sz="1600" dirty="0" smtClean="0">
                <a:solidFill>
                  <a:schemeClr val="tx1"/>
                </a:solidFill>
                <a:latin typeface="Century Gothic" panose="020B0502020202020204" pitchFamily="34" charset="0"/>
              </a:rPr>
              <a:t>Carrusel: 70 tiros (35 anillo exterior y 35 en anillo interior)</a:t>
            </a:r>
          </a:p>
          <a:p>
            <a:pPr marL="285750" lvl="0" indent="-285750" algn="just">
              <a:buFontTx/>
              <a:buChar char="-"/>
            </a:pPr>
            <a:r>
              <a:rPr lang="es-CL" sz="1600" dirty="0" smtClean="0">
                <a:solidFill>
                  <a:schemeClr val="tx1"/>
                </a:solidFill>
                <a:latin typeface="Century Gothic" panose="020B0502020202020204" pitchFamily="34" charset="0"/>
              </a:rPr>
              <a:t>Ascensor helicoidal: 6 tiros.</a:t>
            </a:r>
          </a:p>
          <a:p>
            <a:pPr marL="285750" lvl="0" indent="-285750" algn="just">
              <a:buFontTx/>
              <a:buChar char="-"/>
            </a:pPr>
            <a:r>
              <a:rPr lang="es-CL" sz="1600" dirty="0" smtClean="0">
                <a:solidFill>
                  <a:schemeClr val="tx1"/>
                </a:solidFill>
                <a:latin typeface="Century Gothic" panose="020B0502020202020204" pitchFamily="34" charset="0"/>
              </a:rPr>
              <a:t>Tabor de carga: 4 tiros.</a:t>
            </a: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Grados de aprovisionamiento:</a:t>
            </a:r>
          </a:p>
          <a:p>
            <a:pPr marL="285750" lvl="0" indent="-285750" algn="just">
              <a:buFontTx/>
              <a:buChar char="-"/>
            </a:pPr>
            <a:r>
              <a:rPr lang="es-CL" sz="1600" dirty="0" smtClean="0">
                <a:solidFill>
                  <a:schemeClr val="tx1"/>
                </a:solidFill>
                <a:latin typeface="Century Gothic" panose="020B0502020202020204" pitchFamily="34" charset="0"/>
              </a:rPr>
              <a:t>Cuarto grado:</a:t>
            </a:r>
          </a:p>
          <a:p>
            <a:pPr marL="271463" algn="just"/>
            <a:r>
              <a:rPr lang="es-CL" sz="1600" dirty="0" smtClean="0">
                <a:solidFill>
                  <a:srgbClr val="0070C0"/>
                </a:solidFill>
                <a:latin typeface="Century Gothic" panose="020B0502020202020204" pitchFamily="34" charset="0"/>
              </a:rPr>
              <a:t>0 (Cañón) + 0 (chilleras) + SS.BB. Principal cerrada (Condición de puerto)</a:t>
            </a:r>
          </a:p>
          <a:p>
            <a:pPr marL="271463" algn="just"/>
            <a:endParaRPr lang="es-CL" sz="1600" dirty="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Tercer grado:</a:t>
            </a:r>
          </a:p>
          <a:p>
            <a:pPr marL="271463" algn="just"/>
            <a:r>
              <a:rPr lang="es-CL" sz="1600" dirty="0">
                <a:solidFill>
                  <a:srgbClr val="0070C0"/>
                </a:solidFill>
                <a:latin typeface="Century Gothic" panose="020B0502020202020204" pitchFamily="34" charset="0"/>
              </a:rPr>
              <a:t>0 (Cañón) + </a:t>
            </a:r>
            <a:r>
              <a:rPr lang="es-CL" sz="1600" dirty="0" smtClean="0">
                <a:solidFill>
                  <a:srgbClr val="0070C0"/>
                </a:solidFill>
                <a:latin typeface="Century Gothic" panose="020B0502020202020204" pitchFamily="34" charset="0"/>
              </a:rPr>
              <a:t>45 </a:t>
            </a:r>
            <a:r>
              <a:rPr lang="es-CL" sz="1600" dirty="0">
                <a:solidFill>
                  <a:srgbClr val="0070C0"/>
                </a:solidFill>
                <a:latin typeface="Century Gothic" panose="020B0502020202020204" pitchFamily="34" charset="0"/>
              </a:rPr>
              <a:t>(chilleras) + SS.BB. Principal </a:t>
            </a:r>
            <a:r>
              <a:rPr lang="es-CL" sz="1600" dirty="0" smtClean="0">
                <a:solidFill>
                  <a:srgbClr val="0070C0"/>
                </a:solidFill>
                <a:latin typeface="Century Gothic" panose="020B0502020202020204" pitchFamily="34" charset="0"/>
              </a:rPr>
              <a:t>abierta</a:t>
            </a:r>
          </a:p>
          <a:p>
            <a:pPr marL="271463" algn="just"/>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Segundo grado:</a:t>
            </a:r>
          </a:p>
          <a:p>
            <a:pPr marL="271463" algn="just"/>
            <a:r>
              <a:rPr lang="es-CL" sz="1600" dirty="0" smtClean="0">
                <a:solidFill>
                  <a:srgbClr val="0070C0"/>
                </a:solidFill>
                <a:latin typeface="Century Gothic" panose="020B0502020202020204" pitchFamily="34" charset="0"/>
              </a:rPr>
              <a:t>6 + 70 (Cañón</a:t>
            </a:r>
            <a:r>
              <a:rPr lang="es-CL" sz="1600" dirty="0">
                <a:solidFill>
                  <a:srgbClr val="0070C0"/>
                </a:solidFill>
                <a:latin typeface="Century Gothic" panose="020B0502020202020204" pitchFamily="34" charset="0"/>
              </a:rPr>
              <a:t>) + 45 (chilleras) + SS.BB. Principal </a:t>
            </a:r>
            <a:r>
              <a:rPr lang="es-CL" sz="1600" dirty="0" smtClean="0">
                <a:solidFill>
                  <a:srgbClr val="0070C0"/>
                </a:solidFill>
                <a:latin typeface="Century Gothic" panose="020B0502020202020204" pitchFamily="34" charset="0"/>
              </a:rPr>
              <a:t>abierta</a:t>
            </a:r>
          </a:p>
          <a:p>
            <a:pPr marL="271463" algn="just"/>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Primer </a:t>
            </a:r>
            <a:r>
              <a:rPr lang="es-CL" sz="1600" dirty="0">
                <a:solidFill>
                  <a:schemeClr val="tx1"/>
                </a:solidFill>
                <a:latin typeface="Century Gothic" panose="020B0502020202020204" pitchFamily="34" charset="0"/>
              </a:rPr>
              <a:t>grado:</a:t>
            </a:r>
          </a:p>
          <a:p>
            <a:pPr marL="271463" algn="just"/>
            <a:r>
              <a:rPr lang="es-CL" sz="1600" dirty="0" smtClean="0">
                <a:solidFill>
                  <a:srgbClr val="0070C0"/>
                </a:solidFill>
                <a:latin typeface="Century Gothic" panose="020B0502020202020204" pitchFamily="34" charset="0"/>
              </a:rPr>
              <a:t>4 + 6 </a:t>
            </a:r>
            <a:r>
              <a:rPr lang="es-CL" sz="1600" dirty="0">
                <a:solidFill>
                  <a:srgbClr val="0070C0"/>
                </a:solidFill>
                <a:latin typeface="Century Gothic" panose="020B0502020202020204" pitchFamily="34" charset="0"/>
              </a:rPr>
              <a:t>+ 70 (Cañón) + 45 (chilleras) + SS.BB. Principal abierta</a:t>
            </a:r>
            <a:endParaRPr lang="es-CL" sz="1600" dirty="0">
              <a:solidFill>
                <a:schemeClr val="tx1"/>
              </a:solidFill>
              <a:latin typeface="Century Gothic" panose="020B0502020202020204" pitchFamily="34" charset="0"/>
            </a:endParaRPr>
          </a:p>
          <a:p>
            <a:pPr marL="271463" algn="just"/>
            <a:endParaRPr lang="es-CL" sz="1600" dirty="0">
              <a:solidFill>
                <a:srgbClr val="0070C0"/>
              </a:solidFill>
              <a:latin typeface="Century Gothic" panose="020B0502020202020204" pitchFamily="34" charset="0"/>
            </a:endParaRPr>
          </a:p>
          <a:p>
            <a:pPr marL="271463" algn="just"/>
            <a:endParaRPr lang="es-CL" sz="1600" dirty="0">
              <a:solidFill>
                <a:srgbClr val="0070C0"/>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Tree>
    <p:extLst>
      <p:ext uri="{BB962C8B-B14F-4D97-AF65-F5344CB8AC3E}">
        <p14:creationId xmlns:p14="http://schemas.microsoft.com/office/powerpoint/2010/main" val="1289379429"/>
      </p:ext>
    </p:extLst>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6 CuadroTexto"/>
          <p:cNvSpPr txBox="1">
            <a:spLocks noChangeArrowheads="1"/>
          </p:cNvSpPr>
          <p:nvPr/>
        </p:nvSpPr>
        <p:spPr bwMode="auto">
          <a:xfrm>
            <a:off x="2800355" y="71448"/>
            <a:ext cx="6802439"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NSSM -GMVLS</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grpSp>
        <p:nvGrpSpPr>
          <p:cNvPr id="5" name="Grupo 4"/>
          <p:cNvGrpSpPr/>
          <p:nvPr/>
        </p:nvGrpSpPr>
        <p:grpSpPr>
          <a:xfrm>
            <a:off x="338667" y="986836"/>
            <a:ext cx="11435644" cy="4781786"/>
            <a:chOff x="338667" y="1731903"/>
            <a:chExt cx="11435644" cy="4781786"/>
          </a:xfrm>
        </p:grpSpPr>
        <p:pic>
          <p:nvPicPr>
            <p:cNvPr id="2" name="Imagen 1"/>
            <p:cNvPicPr>
              <a:picLocks noChangeAspect="1"/>
            </p:cNvPicPr>
            <p:nvPr/>
          </p:nvPicPr>
          <p:blipFill rotWithShape="1">
            <a:blip r:embed="rId3"/>
            <a:srcRect l="6050" t="29960" r="24380" b="21162"/>
            <a:stretch/>
          </p:blipFill>
          <p:spPr>
            <a:xfrm>
              <a:off x="652574" y="1731903"/>
              <a:ext cx="10602321" cy="4190035"/>
            </a:xfrm>
            <a:prstGeom prst="rect">
              <a:avLst/>
            </a:prstGeom>
          </p:spPr>
        </p:pic>
        <p:sp>
          <p:nvSpPr>
            <p:cNvPr id="3" name="Rectángulo redondeado 2"/>
            <p:cNvSpPr/>
            <p:nvPr/>
          </p:nvSpPr>
          <p:spPr>
            <a:xfrm>
              <a:off x="338667" y="2528711"/>
              <a:ext cx="11435644" cy="3984978"/>
            </a:xfrm>
            <a:prstGeom prst="roundRect">
              <a:avLst/>
            </a:prstGeom>
            <a:noFill/>
            <a:ln w="19050">
              <a:solidFill>
                <a:srgbClr val="C00000"/>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grpSp>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sp>
        <p:nvSpPr>
          <p:cNvPr id="19" name="Rectángulo: esquinas redondeadas 5">
            <a:extLst>
              <a:ext uri="{FF2B5EF4-FFF2-40B4-BE49-F238E27FC236}">
                <a16:creationId xmlns="" xmlns:a16="http://schemas.microsoft.com/office/drawing/2014/main" id="{45074896-ECA5-8A4A-8999-9BC184EAEDCC}"/>
              </a:ext>
            </a:extLst>
          </p:cNvPr>
          <p:cNvSpPr/>
          <p:nvPr/>
        </p:nvSpPr>
        <p:spPr>
          <a:xfrm>
            <a:off x="3049283" y="6106653"/>
            <a:ext cx="6014412" cy="5822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GMVLS: 01 MLC + 04 SMI-E + 08 SMI-M + 16 </a:t>
            </a:r>
            <a:r>
              <a:rPr lang="es-CL" sz="1600" dirty="0" err="1" smtClean="0">
                <a:solidFill>
                  <a:schemeClr val="tx1"/>
                </a:solidFill>
                <a:latin typeface="Century Gothic" panose="020B0502020202020204" pitchFamily="34" charset="0"/>
              </a:rPr>
              <a:t>missile</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canister</a:t>
            </a: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Tree>
    <p:extLst>
      <p:ext uri="{BB962C8B-B14F-4D97-AF65-F5344CB8AC3E}">
        <p14:creationId xmlns:p14="http://schemas.microsoft.com/office/powerpoint/2010/main" val="3567094988"/>
      </p:ext>
    </p:extLst>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Imagen 10"/>
          <p:cNvPicPr>
            <a:picLocks noChangeAspect="1"/>
          </p:cNvPicPr>
          <p:nvPr/>
        </p:nvPicPr>
        <p:blipFill>
          <a:blip r:embed="rId4" cstate="print"/>
          <a:srcRect t="7336" b="2393"/>
          <a:stretch>
            <a:fillRect/>
          </a:stretch>
        </p:blipFill>
        <p:spPr bwMode="auto">
          <a:xfrm>
            <a:off x="4083050" y="837104"/>
            <a:ext cx="8108950" cy="5108575"/>
          </a:xfrm>
          <a:prstGeom prst="rect">
            <a:avLst/>
          </a:prstGeom>
          <a:noFill/>
          <a:ln w="9525">
            <a:noFill/>
            <a:miter lim="800000"/>
            <a:headEnd/>
            <a:tailEnd/>
          </a:ln>
        </p:spPr>
      </p:pic>
      <p:graphicFrame>
        <p:nvGraphicFramePr>
          <p:cNvPr id="4" name="Tabla 3"/>
          <p:cNvGraphicFramePr>
            <a:graphicFrameLocks noGrp="1"/>
          </p:cNvGraphicFramePr>
          <p:nvPr>
            <p:extLst>
              <p:ext uri="{D42A27DB-BD31-4B8C-83A1-F6EECF244321}">
                <p14:modId xmlns:p14="http://schemas.microsoft.com/office/powerpoint/2010/main" val="3661241971"/>
              </p:ext>
            </p:extLst>
          </p:nvPr>
        </p:nvGraphicFramePr>
        <p:xfrm>
          <a:off x="289625" y="1312873"/>
          <a:ext cx="3995091" cy="4475480"/>
        </p:xfrm>
        <a:graphic>
          <a:graphicData uri="http://schemas.openxmlformats.org/drawingml/2006/table">
            <a:tbl>
              <a:tblPr firstRow="1" bandRow="1">
                <a:tableStyleId>{B301B821-A1FF-4177-AEE7-76D212191A09}</a:tableStyleId>
              </a:tblPr>
              <a:tblGrid>
                <a:gridCol w="1426286"/>
                <a:gridCol w="2568805"/>
              </a:tblGrid>
              <a:tr h="0">
                <a:tc gridSpan="2">
                  <a:txBody>
                    <a:bodyPr/>
                    <a:lstStyle/>
                    <a:p>
                      <a:pPr algn="ctr"/>
                      <a:r>
                        <a:rPr lang="es-CL" sz="1600" b="1" dirty="0" smtClean="0">
                          <a:latin typeface="Century Gothic" panose="020B0502020202020204" pitchFamily="34" charset="0"/>
                        </a:rPr>
                        <a:t>NSSM 7P++</a:t>
                      </a:r>
                      <a:endParaRPr lang="es-CL" sz="16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CL" dirty="0"/>
                    </a:p>
                  </a:txBody>
                  <a:tcPr/>
                </a:tc>
              </a:tr>
              <a:tr h="370840">
                <a:tc>
                  <a:txBody>
                    <a:bodyPr/>
                    <a:lstStyle/>
                    <a:p>
                      <a:r>
                        <a:rPr lang="es-CL" sz="1200" dirty="0" smtClean="0">
                          <a:latin typeface="Century Gothic" panose="020B0502020202020204" pitchFamily="34" charset="0"/>
                        </a:rPr>
                        <a:t>Guiado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err="1" smtClean="0">
                          <a:latin typeface="Century Gothic" panose="020B0502020202020204" pitchFamily="34" charset="0"/>
                        </a:rPr>
                        <a:t>Homing</a:t>
                      </a:r>
                      <a:r>
                        <a:rPr lang="es-CL" sz="1200" dirty="0" smtClean="0">
                          <a:latin typeface="Century Gothic" panose="020B0502020202020204" pitchFamily="34" charset="0"/>
                        </a:rPr>
                        <a:t> </a:t>
                      </a:r>
                      <a:r>
                        <a:rPr lang="es-CL" sz="1200" dirty="0" err="1" smtClean="0">
                          <a:latin typeface="Century Gothic" panose="020B0502020202020204" pitchFamily="34" charset="0"/>
                        </a:rPr>
                        <a:t>Semi</a:t>
                      </a:r>
                      <a:r>
                        <a:rPr lang="es-CL" sz="1200" dirty="0" smtClean="0">
                          <a:latin typeface="Century Gothic" panose="020B0502020202020204" pitchFamily="34" charset="0"/>
                        </a:rPr>
                        <a:t>-activo</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Max. Alcance efectivo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12.000 yardas (</a:t>
                      </a:r>
                      <a:r>
                        <a:rPr lang="es-CL" sz="1200" dirty="0" err="1" smtClean="0">
                          <a:latin typeface="Century Gothic" panose="020B0502020202020204" pitchFamily="34" charset="0"/>
                        </a:rPr>
                        <a:t>inner</a:t>
                      </a:r>
                      <a:r>
                        <a:rPr lang="es-CL" sz="1200" dirty="0" smtClean="0">
                          <a:latin typeface="Century Gothic" panose="020B0502020202020204" pitchFamily="34" charset="0"/>
                        </a:rPr>
                        <a:t>) / 15 G</a:t>
                      </a:r>
                    </a:p>
                    <a:p>
                      <a:r>
                        <a:rPr lang="es-CL" sz="1200" baseline="0" dirty="0" smtClean="0">
                          <a:latin typeface="Century Gothic" panose="020B0502020202020204" pitchFamily="34" charset="0"/>
                        </a:rPr>
                        <a:t>16.000 yardas (</a:t>
                      </a:r>
                      <a:r>
                        <a:rPr lang="es-CL" sz="1200" baseline="0" dirty="0" err="1" smtClean="0">
                          <a:latin typeface="Century Gothic" panose="020B0502020202020204" pitchFamily="34" charset="0"/>
                        </a:rPr>
                        <a:t>outer</a:t>
                      </a:r>
                      <a:r>
                        <a:rPr lang="es-CL" sz="1200" baseline="0" dirty="0" smtClean="0">
                          <a:latin typeface="Century Gothic" panose="020B0502020202020204" pitchFamily="34" charset="0"/>
                        </a:rPr>
                        <a:t>) / 5G </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Alcance mínimo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1200 yardas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Potencia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 97 </a:t>
                      </a:r>
                      <a:r>
                        <a:rPr lang="es-CL" sz="1200" dirty="0" err="1" smtClean="0">
                          <a:latin typeface="Century Gothic" panose="020B0502020202020204" pitchFamily="34" charset="0"/>
                        </a:rPr>
                        <a:t>Kw</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Elevación máxima</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25.000 pies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Elevación mínima </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CL" sz="1200" dirty="0" smtClean="0">
                          <a:latin typeface="Century Gothic" panose="020B0502020202020204" pitchFamily="34" charset="0"/>
                        </a:rPr>
                        <a:t>5 pies</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Tiempo de vuelo máximo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 60 segundos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Cabeza</a:t>
                      </a:r>
                      <a:r>
                        <a:rPr lang="es-CL" sz="1200" baseline="0" dirty="0" smtClean="0">
                          <a:latin typeface="Century Gothic" panose="020B0502020202020204" pitchFamily="34" charset="0"/>
                        </a:rPr>
                        <a:t> de combate</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Explosión 6 pies</a:t>
                      </a:r>
                      <a:r>
                        <a:rPr lang="es-CL" sz="1200" baseline="0" dirty="0" smtClean="0">
                          <a:latin typeface="Century Gothic" panose="020B0502020202020204" pitchFamily="34" charset="0"/>
                        </a:rPr>
                        <a:t> y fragmentación 25 pies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Detonación</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Proximidad o impacto</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s-CL" sz="1200" dirty="0" smtClean="0">
                          <a:latin typeface="Century Gothic" panose="020B0502020202020204" pitchFamily="34" charset="0"/>
                        </a:rPr>
                        <a:t>Ciclo de fuego</a:t>
                      </a:r>
                      <a:endParaRPr lang="es-CL"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L" sz="1200" dirty="0" smtClean="0">
                          <a:latin typeface="Century Gothic" panose="020B0502020202020204" pitchFamily="34" charset="0"/>
                        </a:rPr>
                        <a:t>1,7 segundos</a:t>
                      </a:r>
                      <a:endParaRPr lang="es-CL" sz="1200" dirty="0" smtClean="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sp>
        <p:nvSpPr>
          <p:cNvPr id="17" name="Elipse 1"/>
          <p:cNvSpPr>
            <a:spLocks noChangeAspect="1"/>
          </p:cNvSpPr>
          <p:nvPr/>
        </p:nvSpPr>
        <p:spPr>
          <a:xfrm>
            <a:off x="5129350" y="1822763"/>
            <a:ext cx="685309" cy="685308"/>
          </a:xfrm>
          <a:prstGeom prst="ellipse">
            <a:avLst/>
          </a:prstGeom>
          <a:solidFill>
            <a:srgbClr val="FF0000">
              <a:alpha val="40000"/>
            </a:srgbClr>
          </a:solidFill>
          <a:ln w="31750">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18" name="Conector recto de flecha 17"/>
          <p:cNvCxnSpPr>
            <a:endCxn id="17" idx="1"/>
          </p:cNvCxnSpPr>
          <p:nvPr/>
        </p:nvCxnSpPr>
        <p:spPr>
          <a:xfrm>
            <a:off x="4284716" y="1427456"/>
            <a:ext cx="944995" cy="49566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5" name="16 CuadroTexto"/>
          <p:cNvSpPr txBox="1">
            <a:spLocks noChangeArrowheads="1"/>
          </p:cNvSpPr>
          <p:nvPr/>
        </p:nvSpPr>
        <p:spPr bwMode="auto">
          <a:xfrm>
            <a:off x="2800355" y="71448"/>
            <a:ext cx="6802439" cy="5539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WEAPON SUBSYSTEM – NSSM</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spTree>
    <p:extLst>
      <p:ext uri="{BB962C8B-B14F-4D97-AF65-F5344CB8AC3E}">
        <p14:creationId xmlns:p14="http://schemas.microsoft.com/office/powerpoint/2010/main" val="4243130737"/>
      </p:ext>
    </p:extLst>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6" name="Imagen 15"/>
          <p:cNvPicPr>
            <a:picLocks noChangeAspect="1"/>
          </p:cNvPicPr>
          <p:nvPr/>
        </p:nvPicPr>
        <p:blipFill>
          <a:blip r:embed="rId4"/>
          <a:stretch>
            <a:fillRect/>
          </a:stretch>
        </p:blipFill>
        <p:spPr>
          <a:xfrm>
            <a:off x="10537409" y="45764"/>
            <a:ext cx="1080674" cy="1381692"/>
          </a:xfrm>
          <a:prstGeom prst="rect">
            <a:avLst/>
          </a:prstGeom>
          <a:effectLst/>
        </p:spPr>
      </p:pic>
      <p:sp>
        <p:nvSpPr>
          <p:cNvPr id="15" name="16 CuadroTexto"/>
          <p:cNvSpPr txBox="1">
            <a:spLocks noChangeArrowheads="1"/>
          </p:cNvSpPr>
          <p:nvPr/>
        </p:nvSpPr>
        <p:spPr bwMode="auto">
          <a:xfrm>
            <a:off x="2800355" y="71448"/>
            <a:ext cx="6802439" cy="5539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WEAPON SUBSYSTEM – NSSM</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2" name="Imagen 1"/>
          <p:cNvPicPr>
            <a:picLocks noChangeAspect="1"/>
          </p:cNvPicPr>
          <p:nvPr/>
        </p:nvPicPr>
        <p:blipFill rotWithShape="1">
          <a:blip r:embed="rId5"/>
          <a:srcRect l="14530" t="27537" r="31406" b="16653"/>
          <a:stretch/>
        </p:blipFill>
        <p:spPr>
          <a:xfrm>
            <a:off x="6201574" y="1843451"/>
            <a:ext cx="5931650" cy="3444218"/>
          </a:xfrm>
          <a:prstGeom prst="rect">
            <a:avLst/>
          </a:prstGeom>
        </p:spPr>
      </p:pic>
      <p:sp>
        <p:nvSpPr>
          <p:cNvPr id="19" name="Rectángulo: esquinas redondeadas 5">
            <a:extLst>
              <a:ext uri="{FF2B5EF4-FFF2-40B4-BE49-F238E27FC236}">
                <a16:creationId xmlns="" xmlns:a16="http://schemas.microsoft.com/office/drawing/2014/main" id="{45074896-ECA5-8A4A-8999-9BC184EAEDCC}"/>
              </a:ext>
            </a:extLst>
          </p:cNvPr>
          <p:cNvSpPr/>
          <p:nvPr/>
        </p:nvSpPr>
        <p:spPr>
          <a:xfrm>
            <a:off x="223575" y="1316516"/>
            <a:ext cx="5977999" cy="549880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endParaRPr lang="es-CL" sz="1600" dirty="0">
              <a:solidFill>
                <a:schemeClr val="tx1"/>
              </a:solidFill>
              <a:latin typeface="Century Gothic" panose="020B0502020202020204" pitchFamily="34" charset="0"/>
            </a:endParaRPr>
          </a:p>
          <a:p>
            <a:pPr lvl="0" algn="just"/>
            <a:endParaRPr lang="es-CL" sz="1600" dirty="0">
              <a:solidFill>
                <a:schemeClr val="tx1"/>
              </a:solidFill>
              <a:latin typeface="Century Gothic" panose="020B0502020202020204" pitchFamily="34" charset="0"/>
            </a:endParaRPr>
          </a:p>
          <a:p>
            <a:pPr lvl="0" algn="just"/>
            <a:r>
              <a:rPr lang="es-CL" sz="1600" u="sng" dirty="0" err="1" smtClean="0">
                <a:solidFill>
                  <a:schemeClr val="tx1"/>
                </a:solidFill>
                <a:latin typeface="Century Gothic" panose="020B0502020202020204" pitchFamily="34" charset="0"/>
              </a:rPr>
              <a:t>Radome</a:t>
            </a:r>
            <a:r>
              <a:rPr lang="es-CL" sz="1600" u="sng" dirty="0" smtClean="0">
                <a:solidFill>
                  <a:schemeClr val="tx1"/>
                </a:solidFill>
                <a:latin typeface="Century Gothic" panose="020B0502020202020204" pitchFamily="34" charset="0"/>
              </a:rPr>
              <a:t>:</a:t>
            </a:r>
          </a:p>
          <a:p>
            <a:pPr marL="285750" lvl="0" indent="-285750" algn="just">
              <a:buFontTx/>
              <a:buChar char="-"/>
            </a:pPr>
            <a:r>
              <a:rPr lang="es-CL" sz="1600" dirty="0" smtClean="0">
                <a:solidFill>
                  <a:schemeClr val="tx1"/>
                </a:solidFill>
                <a:latin typeface="Century Gothic" panose="020B0502020202020204" pitchFamily="34" charset="0"/>
              </a:rPr>
              <a:t>Fabricado de material cerámico, es </a:t>
            </a:r>
            <a:r>
              <a:rPr lang="es-CL" sz="1600" dirty="0" err="1" smtClean="0">
                <a:solidFill>
                  <a:schemeClr val="tx1"/>
                </a:solidFill>
                <a:latin typeface="Century Gothic" panose="020B0502020202020204" pitchFamily="34" charset="0"/>
              </a:rPr>
              <a:t>co</a:t>
            </a:r>
            <a:r>
              <a:rPr lang="es-CL" sz="1600" dirty="0" smtClean="0">
                <a:solidFill>
                  <a:schemeClr val="tx1"/>
                </a:solidFill>
                <a:latin typeface="Century Gothic" panose="020B0502020202020204" pitchFamily="34" charset="0"/>
              </a:rPr>
              <a:t>-responsable de las propiedades balísticas y protege la sección de guiado.</a:t>
            </a:r>
          </a:p>
          <a:p>
            <a:pPr lvl="0" algn="just"/>
            <a:endParaRPr lang="es-CL" sz="1600" dirty="0" smtClean="0">
              <a:solidFill>
                <a:schemeClr val="tx1"/>
              </a:solidFill>
              <a:latin typeface="Century Gothic" panose="020B0502020202020204" pitchFamily="34" charset="0"/>
            </a:endParaRPr>
          </a:p>
          <a:p>
            <a:pPr lvl="0" algn="just"/>
            <a:r>
              <a:rPr lang="es-CL" sz="1600" u="sng" dirty="0" err="1" smtClean="0">
                <a:solidFill>
                  <a:schemeClr val="tx1"/>
                </a:solidFill>
                <a:latin typeface="Century Gothic" panose="020B0502020202020204" pitchFamily="34" charset="0"/>
              </a:rPr>
              <a:t>Guidance</a:t>
            </a:r>
            <a:r>
              <a:rPr lang="es-CL" sz="1600" u="sng" dirty="0" smtClean="0">
                <a:solidFill>
                  <a:schemeClr val="tx1"/>
                </a:solidFill>
                <a:latin typeface="Century Gothic" panose="020B0502020202020204" pitchFamily="34" charset="0"/>
              </a:rPr>
              <a:t> </a:t>
            </a:r>
            <a:r>
              <a:rPr lang="es-CL" sz="1600" u="sng" dirty="0" err="1" smtClean="0">
                <a:solidFill>
                  <a:schemeClr val="tx1"/>
                </a:solidFill>
                <a:latin typeface="Century Gothic" panose="020B0502020202020204" pitchFamily="34" charset="0"/>
              </a:rPr>
              <a:t>section</a:t>
            </a:r>
            <a:r>
              <a:rPr lang="es-CL" sz="1600" u="sng" dirty="0" smtClean="0">
                <a:solidFill>
                  <a:schemeClr val="tx1"/>
                </a:solidFill>
                <a:latin typeface="Century Gothic" panose="020B0502020202020204" pitchFamily="34" charset="0"/>
              </a:rPr>
              <a:t>:</a:t>
            </a:r>
          </a:p>
          <a:p>
            <a:pPr marL="285750" lvl="0" indent="-285750" algn="just">
              <a:buFontTx/>
              <a:buChar char="-"/>
            </a:pPr>
            <a:r>
              <a:rPr lang="es-CL" sz="1600" dirty="0" smtClean="0">
                <a:solidFill>
                  <a:schemeClr val="tx1"/>
                </a:solidFill>
                <a:latin typeface="Century Gothic" panose="020B0502020202020204" pitchFamily="34" charset="0"/>
              </a:rPr>
              <a:t>Provee información para la adquisición y traqueo del blanco y para el cálculo de las órdenes de control de la sección de control.</a:t>
            </a:r>
          </a:p>
          <a:p>
            <a:pPr marL="285750" lvl="0" indent="-285750" algn="just">
              <a:buFontTx/>
              <a:buChar char="-"/>
            </a:pPr>
            <a:endParaRPr lang="es-CL" sz="1600" dirty="0" smtClean="0">
              <a:solidFill>
                <a:schemeClr val="tx1"/>
              </a:solidFill>
              <a:latin typeface="Century Gothic" panose="020B0502020202020204" pitchFamily="34" charset="0"/>
            </a:endParaRPr>
          </a:p>
          <a:p>
            <a:pPr lvl="0" algn="just"/>
            <a:r>
              <a:rPr lang="es-CL" sz="1600" u="sng" dirty="0" err="1" smtClean="0">
                <a:solidFill>
                  <a:schemeClr val="tx1"/>
                </a:solidFill>
                <a:latin typeface="Century Gothic" panose="020B0502020202020204" pitchFamily="34" charset="0"/>
              </a:rPr>
              <a:t>Warhead</a:t>
            </a:r>
            <a:r>
              <a:rPr lang="es-CL" sz="1600" u="sng" dirty="0" smtClean="0">
                <a:solidFill>
                  <a:schemeClr val="tx1"/>
                </a:solidFill>
                <a:latin typeface="Century Gothic" panose="020B0502020202020204" pitchFamily="34" charset="0"/>
              </a:rPr>
              <a:t>:</a:t>
            </a:r>
            <a:endParaRPr lang="es-CL" sz="1600" u="sng" dirty="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Posee 35 libras de PBXN-3 (6ft / 25 ft)</a:t>
            </a:r>
          </a:p>
          <a:p>
            <a:pPr marL="285750" lvl="0" indent="-285750" algn="just">
              <a:buFontTx/>
              <a:buChar char="-"/>
            </a:pPr>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Control </a:t>
            </a:r>
            <a:r>
              <a:rPr lang="es-CL" sz="1600" u="sng" dirty="0" err="1" smtClean="0">
                <a:solidFill>
                  <a:schemeClr val="tx1"/>
                </a:solidFill>
                <a:latin typeface="Century Gothic" panose="020B0502020202020204" pitchFamily="34" charset="0"/>
              </a:rPr>
              <a:t>section</a:t>
            </a:r>
            <a:r>
              <a:rPr lang="es-CL" sz="1600" u="sng" dirty="0" smtClean="0">
                <a:solidFill>
                  <a:schemeClr val="tx1"/>
                </a:solidFill>
                <a:latin typeface="Century Gothic" panose="020B0502020202020204" pitchFamily="34" charset="0"/>
              </a:rPr>
              <a:t>:</a:t>
            </a:r>
            <a:endParaRPr lang="es-CL" sz="1600" u="sng" dirty="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Convierte las señales de la sección de guiado a señales de control para las alas con el propósito de guiar al misil hacia el blanco.</a:t>
            </a: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marL="271463" algn="just"/>
            <a:endParaRPr lang="es-CL" sz="1600" dirty="0">
              <a:solidFill>
                <a:srgbClr val="0070C0"/>
              </a:solidFill>
              <a:latin typeface="Century Gothic" panose="020B0502020202020204" pitchFamily="34" charset="0"/>
            </a:endParaRPr>
          </a:p>
          <a:p>
            <a:pPr marL="271463" algn="just"/>
            <a:endParaRPr lang="es-CL" sz="1600" dirty="0">
              <a:solidFill>
                <a:srgbClr val="0070C0"/>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Tree>
    <p:extLst>
      <p:ext uri="{BB962C8B-B14F-4D97-AF65-F5344CB8AC3E}">
        <p14:creationId xmlns:p14="http://schemas.microsoft.com/office/powerpoint/2010/main" val="744566834"/>
      </p:ext>
    </p:extLst>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6" name="Imagen 15"/>
          <p:cNvPicPr>
            <a:picLocks noChangeAspect="1"/>
          </p:cNvPicPr>
          <p:nvPr/>
        </p:nvPicPr>
        <p:blipFill>
          <a:blip r:embed="rId4"/>
          <a:stretch>
            <a:fillRect/>
          </a:stretch>
        </p:blipFill>
        <p:spPr>
          <a:xfrm>
            <a:off x="10537409" y="45764"/>
            <a:ext cx="1080674" cy="1381692"/>
          </a:xfrm>
          <a:prstGeom prst="rect">
            <a:avLst/>
          </a:prstGeom>
          <a:effectLst/>
        </p:spPr>
      </p:pic>
      <p:sp>
        <p:nvSpPr>
          <p:cNvPr id="15" name="16 CuadroTexto"/>
          <p:cNvSpPr txBox="1">
            <a:spLocks noChangeArrowheads="1"/>
          </p:cNvSpPr>
          <p:nvPr/>
        </p:nvSpPr>
        <p:spPr bwMode="auto">
          <a:xfrm>
            <a:off x="2800355" y="71448"/>
            <a:ext cx="6802439" cy="5539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MX" sz="3000" b="1" dirty="0" smtClean="0">
                <a:solidFill>
                  <a:srgbClr val="215968"/>
                </a:solidFill>
                <a:latin typeface="Century Gothic" panose="020B0502020202020204" pitchFamily="34" charset="0"/>
                <a:ea typeface="MS PGothic" panose="020B0600070205080204" pitchFamily="34" charset="-128"/>
                <a:cs typeface="Candara"/>
              </a:rPr>
              <a:t>WEAPON SUBSYSTEM – GMVLS</a:t>
            </a:r>
            <a:endParaRPr lang="es-CL" altLang="es-MX" sz="3000" b="1" dirty="0">
              <a:solidFill>
                <a:srgbClr val="215968"/>
              </a:solidFill>
              <a:latin typeface="Century Gothic" panose="020B0502020202020204" pitchFamily="34" charset="0"/>
              <a:ea typeface="MS PGothic" panose="020B0600070205080204" pitchFamily="34" charset="-128"/>
              <a:cs typeface="Candara"/>
            </a:endParaRPr>
          </a:p>
        </p:txBody>
      </p:sp>
      <p:pic>
        <p:nvPicPr>
          <p:cNvPr id="2" name="Imagen 1"/>
          <p:cNvPicPr>
            <a:picLocks noChangeAspect="1"/>
          </p:cNvPicPr>
          <p:nvPr/>
        </p:nvPicPr>
        <p:blipFill rotWithShape="1">
          <a:blip r:embed="rId5"/>
          <a:srcRect l="14530" t="27537" r="31406" b="16653"/>
          <a:stretch/>
        </p:blipFill>
        <p:spPr>
          <a:xfrm>
            <a:off x="6201574" y="1843451"/>
            <a:ext cx="5931650" cy="3444218"/>
          </a:xfrm>
          <a:prstGeom prst="rect">
            <a:avLst/>
          </a:prstGeom>
        </p:spPr>
      </p:pic>
      <p:sp>
        <p:nvSpPr>
          <p:cNvPr id="19" name="Rectángulo: esquinas redondeadas 5">
            <a:extLst>
              <a:ext uri="{FF2B5EF4-FFF2-40B4-BE49-F238E27FC236}">
                <a16:creationId xmlns="" xmlns:a16="http://schemas.microsoft.com/office/drawing/2014/main" id="{45074896-ECA5-8A4A-8999-9BC184EAEDCC}"/>
              </a:ext>
            </a:extLst>
          </p:cNvPr>
          <p:cNvSpPr/>
          <p:nvPr/>
        </p:nvSpPr>
        <p:spPr>
          <a:xfrm>
            <a:off x="223575" y="1316516"/>
            <a:ext cx="5977999" cy="549880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endParaRPr lang="es-CL" sz="1600" dirty="0">
              <a:solidFill>
                <a:schemeClr val="tx1"/>
              </a:solidFill>
              <a:latin typeface="Century Gothic" panose="020B0502020202020204" pitchFamily="34" charset="0"/>
            </a:endParaRPr>
          </a:p>
          <a:p>
            <a:pPr lvl="0" algn="just"/>
            <a:endParaRPr lang="es-CL" sz="1600" dirty="0">
              <a:solidFill>
                <a:schemeClr val="tx1"/>
              </a:solidFill>
              <a:latin typeface="Century Gothic" panose="020B0502020202020204" pitchFamily="34" charset="0"/>
            </a:endParaRPr>
          </a:p>
          <a:p>
            <a:pPr lvl="0" algn="just"/>
            <a:r>
              <a:rPr lang="es-CL" sz="1600" u="sng" dirty="0" err="1" smtClean="0">
                <a:solidFill>
                  <a:schemeClr val="tx1"/>
                </a:solidFill>
                <a:latin typeface="Century Gothic" panose="020B0502020202020204" pitchFamily="34" charset="0"/>
              </a:rPr>
              <a:t>Wings</a:t>
            </a:r>
            <a:r>
              <a:rPr lang="es-CL" sz="1600" u="sng" dirty="0" smtClean="0">
                <a:solidFill>
                  <a:schemeClr val="tx1"/>
                </a:solidFill>
                <a:latin typeface="Century Gothic" panose="020B0502020202020204" pitchFamily="34" charset="0"/>
              </a:rPr>
              <a:t>:</a:t>
            </a:r>
          </a:p>
          <a:p>
            <a:pPr marL="285750" lvl="0" indent="-285750" algn="just">
              <a:buFontTx/>
              <a:buChar char="-"/>
            </a:pPr>
            <a:r>
              <a:rPr lang="es-CL" sz="1600" dirty="0" smtClean="0">
                <a:solidFill>
                  <a:schemeClr val="tx1"/>
                </a:solidFill>
                <a:latin typeface="Century Gothic" panose="020B0502020202020204" pitchFamily="34" charset="0"/>
              </a:rPr>
              <a:t>Posee 04 y están ubicadas en el centro del misil </a:t>
            </a:r>
            <a:r>
              <a:rPr lang="es-CL" sz="1600" dirty="0">
                <a:solidFill>
                  <a:schemeClr val="tx1"/>
                </a:solidFill>
                <a:latin typeface="Century Gothic" panose="020B0502020202020204" pitchFamily="34" charset="0"/>
              </a:rPr>
              <a:t>(</a:t>
            </a:r>
            <a:r>
              <a:rPr lang="es-CL" sz="1600" dirty="0" smtClean="0">
                <a:solidFill>
                  <a:schemeClr val="tx1"/>
                </a:solidFill>
                <a:latin typeface="Century Gothic" panose="020B0502020202020204" pitchFamily="34" charset="0"/>
              </a:rPr>
              <a:t>cruzadas), su ángulo máximo es de 22°. </a:t>
            </a:r>
          </a:p>
          <a:p>
            <a:pPr marL="285750" lvl="0" indent="-285750" algn="just">
              <a:buFontTx/>
              <a:buChar char="-"/>
            </a:pPr>
            <a:r>
              <a:rPr lang="es-CL" sz="1600" dirty="0" smtClean="0">
                <a:solidFill>
                  <a:schemeClr val="tx1"/>
                </a:solidFill>
                <a:latin typeface="Century Gothic" panose="020B0502020202020204" pitchFamily="34" charset="0"/>
              </a:rPr>
              <a:t>En el </a:t>
            </a:r>
            <a:r>
              <a:rPr lang="es-CL" sz="1600" dirty="0" err="1" smtClean="0">
                <a:solidFill>
                  <a:schemeClr val="tx1"/>
                </a:solidFill>
                <a:latin typeface="Century Gothic" panose="020B0502020202020204" pitchFamily="34" charset="0"/>
              </a:rPr>
              <a:t>canister</a:t>
            </a:r>
            <a:r>
              <a:rPr lang="es-CL" sz="1600" dirty="0" smtClean="0">
                <a:solidFill>
                  <a:schemeClr val="tx1"/>
                </a:solidFill>
                <a:latin typeface="Century Gothic" panose="020B0502020202020204" pitchFamily="34" charset="0"/>
              </a:rPr>
              <a:t> se encuentran dobladas.</a:t>
            </a:r>
          </a:p>
          <a:p>
            <a:pPr marL="285750" lvl="0" indent="-285750" algn="just">
              <a:buFontTx/>
              <a:buChar char="-"/>
            </a:pPr>
            <a:r>
              <a:rPr lang="es-CL" sz="1600" dirty="0" smtClean="0">
                <a:solidFill>
                  <a:schemeClr val="tx1"/>
                </a:solidFill>
                <a:latin typeface="Century Gothic" panose="020B0502020202020204" pitchFamily="34" charset="0"/>
              </a:rPr>
              <a:t>Las alas traseras del misil son fijas y sirven para estabilizar el misil durante el vuelo.</a:t>
            </a:r>
          </a:p>
          <a:p>
            <a:pPr lvl="0" algn="just"/>
            <a:endParaRPr lang="es-CL" sz="1600" dirty="0" smtClean="0">
              <a:solidFill>
                <a:schemeClr val="tx1"/>
              </a:solidFill>
              <a:latin typeface="Century Gothic" panose="020B0502020202020204" pitchFamily="34" charset="0"/>
            </a:endParaRPr>
          </a:p>
          <a:p>
            <a:pPr lvl="0" algn="just"/>
            <a:r>
              <a:rPr lang="es-CL" sz="1600" u="sng" dirty="0" err="1" smtClean="0">
                <a:solidFill>
                  <a:schemeClr val="tx1"/>
                </a:solidFill>
                <a:latin typeface="Century Gothic" panose="020B0502020202020204" pitchFamily="34" charset="0"/>
              </a:rPr>
              <a:t>Rocket</a:t>
            </a:r>
            <a:r>
              <a:rPr lang="es-CL" sz="1600" u="sng" dirty="0" smtClean="0">
                <a:solidFill>
                  <a:schemeClr val="tx1"/>
                </a:solidFill>
                <a:latin typeface="Century Gothic" panose="020B0502020202020204" pitchFamily="34" charset="0"/>
              </a:rPr>
              <a:t> motor:</a:t>
            </a:r>
          </a:p>
          <a:p>
            <a:pPr marL="285750" lvl="0" indent="-285750" algn="just">
              <a:buFontTx/>
              <a:buChar char="-"/>
            </a:pPr>
            <a:r>
              <a:rPr lang="es-CL" sz="1600" dirty="0" smtClean="0">
                <a:solidFill>
                  <a:schemeClr val="tx1"/>
                </a:solidFill>
                <a:latin typeface="Century Gothic" panose="020B0502020202020204" pitchFamily="34" charset="0"/>
              </a:rPr>
              <a:t>Funciona con combustible sólido y provee la propulsión del misil durante los 03 segundo de la base “</a:t>
            </a:r>
            <a:r>
              <a:rPr lang="es-CL" sz="1600" dirty="0" err="1" smtClean="0">
                <a:solidFill>
                  <a:schemeClr val="tx1"/>
                </a:solidFill>
                <a:latin typeface="Century Gothic" panose="020B0502020202020204" pitchFamily="34" charset="0"/>
              </a:rPr>
              <a:t>Boost</a:t>
            </a:r>
            <a:r>
              <a:rPr lang="es-CL" sz="1600" dirty="0" smtClean="0">
                <a:solidFill>
                  <a:schemeClr val="tx1"/>
                </a:solidFill>
                <a:latin typeface="Century Gothic" panose="020B0502020202020204" pitchFamily="34" charset="0"/>
              </a:rPr>
              <a:t>” así como también durante la fase de sustentación (“</a:t>
            </a:r>
            <a:r>
              <a:rPr lang="es-CL" sz="1600" dirty="0" err="1" smtClean="0">
                <a:solidFill>
                  <a:schemeClr val="tx1"/>
                </a:solidFill>
                <a:latin typeface="Century Gothic" panose="020B0502020202020204" pitchFamily="34" charset="0"/>
              </a:rPr>
              <a:t>Sustain</a:t>
            </a:r>
            <a:r>
              <a:rPr lang="es-CL" sz="1600" dirty="0" smtClean="0">
                <a:solidFill>
                  <a:schemeClr val="tx1"/>
                </a:solidFill>
                <a:latin typeface="Century Gothic" panose="020B0502020202020204" pitchFamily="34" charset="0"/>
              </a:rPr>
              <a:t>”).</a:t>
            </a:r>
          </a:p>
          <a:p>
            <a:pPr marL="285750" lvl="0" indent="-285750" algn="just">
              <a:buFontTx/>
              <a:buChar char="-"/>
            </a:pPr>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Jet Vane Control </a:t>
            </a:r>
            <a:r>
              <a:rPr lang="es-CL" sz="1600" u="sng" dirty="0" err="1" smtClean="0">
                <a:solidFill>
                  <a:schemeClr val="tx1"/>
                </a:solidFill>
                <a:latin typeface="Century Gothic" panose="020B0502020202020204" pitchFamily="34" charset="0"/>
              </a:rPr>
              <a:t>Unit</a:t>
            </a:r>
            <a:r>
              <a:rPr lang="es-CL" sz="1600" u="sng" dirty="0" smtClean="0">
                <a:solidFill>
                  <a:schemeClr val="tx1"/>
                </a:solidFill>
                <a:latin typeface="Century Gothic" panose="020B0502020202020204" pitchFamily="34" charset="0"/>
              </a:rPr>
              <a:t> (JVC):</a:t>
            </a:r>
            <a:endParaRPr lang="es-CL" sz="1600" u="sng" dirty="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Alinea el misil horizontalmente hacia el blanco utilizando los gases emanados en la propulsión.</a:t>
            </a:r>
          </a:p>
          <a:p>
            <a:pPr marL="285750" lvl="0" indent="-285750" algn="just">
              <a:buFontTx/>
              <a:buChar char="-"/>
            </a:pPr>
            <a:r>
              <a:rPr lang="es-CL" sz="1600" dirty="0" smtClean="0">
                <a:solidFill>
                  <a:schemeClr val="tx1"/>
                </a:solidFill>
                <a:latin typeface="Century Gothic" panose="020B0502020202020204" pitchFamily="34" charset="0"/>
              </a:rPr>
              <a:t>Comienza a los 25 pies de vuelo vertical, una vez que la sección de guiado está apuntando hacia el blanco, el JVC  genera una señal que permite iniciar la adquisición del blanco (0,7 </a:t>
            </a:r>
            <a:r>
              <a:rPr lang="es-CL" sz="1600" dirty="0" err="1" smtClean="0">
                <a:solidFill>
                  <a:schemeClr val="tx1"/>
                </a:solidFill>
                <a:latin typeface="Century Gothic" panose="020B0502020202020204" pitchFamily="34" charset="0"/>
              </a:rPr>
              <a:t>seg</a:t>
            </a:r>
            <a:r>
              <a:rPr lang="es-CL" sz="1600" dirty="0" smtClean="0">
                <a:solidFill>
                  <a:schemeClr val="tx1"/>
                </a:solidFill>
                <a:latin typeface="Century Gothic" panose="020B0502020202020204" pitchFamily="34" charset="0"/>
              </a:rPr>
              <a:t> / 50 ft)</a:t>
            </a:r>
          </a:p>
          <a:p>
            <a:pPr marL="285750" lvl="0" indent="-285750" algn="just">
              <a:buFontTx/>
              <a:buChar char="-"/>
            </a:pPr>
            <a:endParaRPr lang="es-CL" sz="1600" dirty="0" smtClean="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marL="271463" algn="just"/>
            <a:endParaRPr lang="es-CL" sz="1600" dirty="0">
              <a:solidFill>
                <a:srgbClr val="0070C0"/>
              </a:solidFill>
              <a:latin typeface="Century Gothic" panose="020B0502020202020204" pitchFamily="34" charset="0"/>
            </a:endParaRPr>
          </a:p>
          <a:p>
            <a:pPr marL="271463" algn="just"/>
            <a:endParaRPr lang="es-CL" sz="1600" dirty="0">
              <a:solidFill>
                <a:srgbClr val="0070C0"/>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Tree>
    <p:extLst>
      <p:ext uri="{BB962C8B-B14F-4D97-AF65-F5344CB8AC3E}">
        <p14:creationId xmlns:p14="http://schemas.microsoft.com/office/powerpoint/2010/main" val="2647180185"/>
      </p:ext>
    </p:extLst>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2" name="Group 591"/>
          <p:cNvGrpSpPr>
            <a:grpSpLocks/>
          </p:cNvGrpSpPr>
          <p:nvPr/>
        </p:nvGrpSpPr>
        <p:grpSpPr bwMode="auto">
          <a:xfrm rot="18616867">
            <a:off x="2921028" y="1841204"/>
            <a:ext cx="3974775" cy="4501265"/>
            <a:chOff x="2880" y="1842"/>
            <a:chExt cx="861" cy="816"/>
          </a:xfrm>
        </p:grpSpPr>
        <p:sp>
          <p:nvSpPr>
            <p:cNvPr id="223" name="Arc 592"/>
            <p:cNvSpPr>
              <a:spLocks/>
            </p:cNvSpPr>
            <p:nvPr/>
          </p:nvSpPr>
          <p:spPr bwMode="auto">
            <a:xfrm rot="4495328">
              <a:off x="2903" y="1819"/>
              <a:ext cx="408" cy="45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4" name="Arc 593"/>
            <p:cNvSpPr>
              <a:spLocks/>
            </p:cNvSpPr>
            <p:nvPr/>
          </p:nvSpPr>
          <p:spPr bwMode="auto">
            <a:xfrm rot="4495328">
              <a:off x="3039" y="1955"/>
              <a:ext cx="408" cy="45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5" name="Arc 594"/>
            <p:cNvSpPr>
              <a:spLocks/>
            </p:cNvSpPr>
            <p:nvPr/>
          </p:nvSpPr>
          <p:spPr bwMode="auto">
            <a:xfrm rot="4495328">
              <a:off x="3175" y="2091"/>
              <a:ext cx="408" cy="45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6" name="Arc 595"/>
            <p:cNvSpPr>
              <a:spLocks/>
            </p:cNvSpPr>
            <p:nvPr/>
          </p:nvSpPr>
          <p:spPr bwMode="auto">
            <a:xfrm rot="4495328">
              <a:off x="3311" y="2227"/>
              <a:ext cx="408" cy="45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grpSp>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1" name="16 CuadroTexto"/>
          <p:cNvSpPr txBox="1"/>
          <p:nvPr/>
        </p:nvSpPr>
        <p:spPr>
          <a:xfrm>
            <a:off x="2524320" y="52279"/>
            <a:ext cx="6487707"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NSSM – FASES DE VUELO</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pic>
        <p:nvPicPr>
          <p:cNvPr id="14" name="Imagen 13"/>
          <p:cNvPicPr>
            <a:picLocks noChangeAspect="1"/>
          </p:cNvPicPr>
          <p:nvPr/>
        </p:nvPicPr>
        <p:blipFill>
          <a:blip r:embed="rId4"/>
          <a:stretch>
            <a:fillRect/>
          </a:stretch>
        </p:blipFill>
        <p:spPr>
          <a:xfrm>
            <a:off x="10537409" y="45764"/>
            <a:ext cx="1080674" cy="1381692"/>
          </a:xfrm>
          <a:prstGeom prst="rect">
            <a:avLst/>
          </a:prstGeom>
          <a:effectLst/>
        </p:spPr>
      </p:pic>
      <p:grpSp>
        <p:nvGrpSpPr>
          <p:cNvPr id="51" name="Group 13"/>
          <p:cNvGrpSpPr>
            <a:grpSpLocks/>
          </p:cNvGrpSpPr>
          <p:nvPr/>
        </p:nvGrpSpPr>
        <p:grpSpPr bwMode="auto">
          <a:xfrm>
            <a:off x="1178601" y="4213379"/>
            <a:ext cx="814388" cy="1179513"/>
            <a:chOff x="1568" y="179"/>
            <a:chExt cx="2608" cy="3957"/>
          </a:xfrm>
        </p:grpSpPr>
        <p:sp>
          <p:nvSpPr>
            <p:cNvPr id="52" name="Freeform 14"/>
            <p:cNvSpPr>
              <a:spLocks/>
            </p:cNvSpPr>
            <p:nvPr/>
          </p:nvSpPr>
          <p:spPr bwMode="auto">
            <a:xfrm>
              <a:off x="1568" y="2852"/>
              <a:ext cx="2608" cy="1284"/>
            </a:xfrm>
            <a:custGeom>
              <a:avLst/>
              <a:gdLst>
                <a:gd name="T0" fmla="*/ 307 w 2608"/>
                <a:gd name="T1" fmla="*/ 1213 h 1284"/>
                <a:gd name="T2" fmla="*/ 201 w 2608"/>
                <a:gd name="T3" fmla="*/ 808 h 1284"/>
                <a:gd name="T4" fmla="*/ 150 w 2608"/>
                <a:gd name="T5" fmla="*/ 700 h 1284"/>
                <a:gd name="T6" fmla="*/ 36 w 2608"/>
                <a:gd name="T7" fmla="*/ 456 h 1284"/>
                <a:gd name="T8" fmla="*/ 4 w 2608"/>
                <a:gd name="T9" fmla="*/ 370 h 1284"/>
                <a:gd name="T10" fmla="*/ 0 w 2608"/>
                <a:gd name="T11" fmla="*/ 307 h 1284"/>
                <a:gd name="T12" fmla="*/ 63 w 2608"/>
                <a:gd name="T13" fmla="*/ 207 h 1284"/>
                <a:gd name="T14" fmla="*/ 121 w 2608"/>
                <a:gd name="T15" fmla="*/ 171 h 1284"/>
                <a:gd name="T16" fmla="*/ 384 w 2608"/>
                <a:gd name="T17" fmla="*/ 69 h 1284"/>
                <a:gd name="T18" fmla="*/ 691 w 2608"/>
                <a:gd name="T19" fmla="*/ 0 h 1284"/>
                <a:gd name="T20" fmla="*/ 894 w 2608"/>
                <a:gd name="T21" fmla="*/ 10 h 1284"/>
                <a:gd name="T22" fmla="*/ 1448 w 2608"/>
                <a:gd name="T23" fmla="*/ 79 h 1284"/>
                <a:gd name="T24" fmla="*/ 1692 w 2608"/>
                <a:gd name="T25" fmla="*/ 130 h 1284"/>
                <a:gd name="T26" fmla="*/ 2020 w 2608"/>
                <a:gd name="T27" fmla="*/ 222 h 1284"/>
                <a:gd name="T28" fmla="*/ 2181 w 2608"/>
                <a:gd name="T29" fmla="*/ 337 h 1284"/>
                <a:gd name="T30" fmla="*/ 2338 w 2608"/>
                <a:gd name="T31" fmla="*/ 502 h 1284"/>
                <a:gd name="T32" fmla="*/ 2410 w 2608"/>
                <a:gd name="T33" fmla="*/ 591 h 1284"/>
                <a:gd name="T34" fmla="*/ 2442 w 2608"/>
                <a:gd name="T35" fmla="*/ 625 h 1284"/>
                <a:gd name="T36" fmla="*/ 2608 w 2608"/>
                <a:gd name="T37" fmla="*/ 712 h 1284"/>
                <a:gd name="T38" fmla="*/ 2491 w 2608"/>
                <a:gd name="T39" fmla="*/ 1258 h 1284"/>
                <a:gd name="T40" fmla="*/ 313 w 2608"/>
                <a:gd name="T41" fmla="*/ 1284 h 1284"/>
                <a:gd name="T42" fmla="*/ 307 w 2608"/>
                <a:gd name="T43" fmla="*/ 1213 h 128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608"/>
                <a:gd name="T67" fmla="*/ 0 h 1284"/>
                <a:gd name="T68" fmla="*/ 2608 w 2608"/>
                <a:gd name="T69" fmla="*/ 1284 h 128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608" h="1284">
                  <a:moveTo>
                    <a:pt x="307" y="1213"/>
                  </a:moveTo>
                  <a:lnTo>
                    <a:pt x="201" y="808"/>
                  </a:lnTo>
                  <a:lnTo>
                    <a:pt x="150" y="700"/>
                  </a:lnTo>
                  <a:lnTo>
                    <a:pt x="36" y="456"/>
                  </a:lnTo>
                  <a:lnTo>
                    <a:pt x="4" y="370"/>
                  </a:lnTo>
                  <a:lnTo>
                    <a:pt x="0" y="307"/>
                  </a:lnTo>
                  <a:lnTo>
                    <a:pt x="63" y="207"/>
                  </a:lnTo>
                  <a:lnTo>
                    <a:pt x="121" y="171"/>
                  </a:lnTo>
                  <a:lnTo>
                    <a:pt x="384" y="69"/>
                  </a:lnTo>
                  <a:lnTo>
                    <a:pt x="691" y="0"/>
                  </a:lnTo>
                  <a:lnTo>
                    <a:pt x="894" y="10"/>
                  </a:lnTo>
                  <a:lnTo>
                    <a:pt x="1448" y="79"/>
                  </a:lnTo>
                  <a:lnTo>
                    <a:pt x="1692" y="130"/>
                  </a:lnTo>
                  <a:lnTo>
                    <a:pt x="2020" y="222"/>
                  </a:lnTo>
                  <a:lnTo>
                    <a:pt x="2181" y="337"/>
                  </a:lnTo>
                  <a:lnTo>
                    <a:pt x="2338" y="502"/>
                  </a:lnTo>
                  <a:lnTo>
                    <a:pt x="2410" y="591"/>
                  </a:lnTo>
                  <a:lnTo>
                    <a:pt x="2442" y="625"/>
                  </a:lnTo>
                  <a:lnTo>
                    <a:pt x="2608" y="712"/>
                  </a:lnTo>
                  <a:lnTo>
                    <a:pt x="2491" y="1258"/>
                  </a:lnTo>
                  <a:lnTo>
                    <a:pt x="313" y="1284"/>
                  </a:lnTo>
                  <a:lnTo>
                    <a:pt x="307" y="1213"/>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3" name="Freeform 15"/>
            <p:cNvSpPr>
              <a:spLocks/>
            </p:cNvSpPr>
            <p:nvPr/>
          </p:nvSpPr>
          <p:spPr bwMode="auto">
            <a:xfrm>
              <a:off x="1685" y="2229"/>
              <a:ext cx="2278" cy="825"/>
            </a:xfrm>
            <a:custGeom>
              <a:avLst/>
              <a:gdLst>
                <a:gd name="T0" fmla="*/ 339 w 2278"/>
                <a:gd name="T1" fmla="*/ 675 h 825"/>
                <a:gd name="T2" fmla="*/ 379 w 2278"/>
                <a:gd name="T3" fmla="*/ 430 h 825"/>
                <a:gd name="T4" fmla="*/ 369 w 2278"/>
                <a:gd name="T5" fmla="*/ 410 h 825"/>
                <a:gd name="T6" fmla="*/ 0 w 2278"/>
                <a:gd name="T7" fmla="*/ 458 h 825"/>
                <a:gd name="T8" fmla="*/ 33 w 2278"/>
                <a:gd name="T9" fmla="*/ 248 h 825"/>
                <a:gd name="T10" fmla="*/ 315 w 2278"/>
                <a:gd name="T11" fmla="*/ 158 h 825"/>
                <a:gd name="T12" fmla="*/ 321 w 2278"/>
                <a:gd name="T13" fmla="*/ 41 h 825"/>
                <a:gd name="T14" fmla="*/ 543 w 2278"/>
                <a:gd name="T15" fmla="*/ 6 h 825"/>
                <a:gd name="T16" fmla="*/ 1653 w 2278"/>
                <a:gd name="T17" fmla="*/ 0 h 825"/>
                <a:gd name="T18" fmla="*/ 1834 w 2278"/>
                <a:gd name="T19" fmla="*/ 20 h 825"/>
                <a:gd name="T20" fmla="*/ 1822 w 2278"/>
                <a:gd name="T21" fmla="*/ 161 h 825"/>
                <a:gd name="T22" fmla="*/ 2163 w 2278"/>
                <a:gd name="T23" fmla="*/ 212 h 825"/>
                <a:gd name="T24" fmla="*/ 2256 w 2278"/>
                <a:gd name="T25" fmla="*/ 281 h 825"/>
                <a:gd name="T26" fmla="*/ 2278 w 2278"/>
                <a:gd name="T27" fmla="*/ 497 h 825"/>
                <a:gd name="T28" fmla="*/ 2191 w 2278"/>
                <a:gd name="T29" fmla="*/ 434 h 825"/>
                <a:gd name="T30" fmla="*/ 1739 w 2278"/>
                <a:gd name="T31" fmla="*/ 385 h 825"/>
                <a:gd name="T32" fmla="*/ 1830 w 2278"/>
                <a:gd name="T33" fmla="*/ 825 h 825"/>
                <a:gd name="T34" fmla="*/ 1567 w 2278"/>
                <a:gd name="T35" fmla="*/ 750 h 825"/>
                <a:gd name="T36" fmla="*/ 1336 w 2278"/>
                <a:gd name="T37" fmla="*/ 702 h 825"/>
                <a:gd name="T38" fmla="*/ 777 w 2278"/>
                <a:gd name="T39" fmla="*/ 632 h 825"/>
                <a:gd name="T40" fmla="*/ 571 w 2278"/>
                <a:gd name="T41" fmla="*/ 623 h 825"/>
                <a:gd name="T42" fmla="*/ 339 w 2278"/>
                <a:gd name="T43" fmla="*/ 675 h 82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278"/>
                <a:gd name="T67" fmla="*/ 0 h 825"/>
                <a:gd name="T68" fmla="*/ 2278 w 2278"/>
                <a:gd name="T69" fmla="*/ 825 h 82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278" h="825">
                  <a:moveTo>
                    <a:pt x="339" y="675"/>
                  </a:moveTo>
                  <a:lnTo>
                    <a:pt x="379" y="430"/>
                  </a:lnTo>
                  <a:lnTo>
                    <a:pt x="369" y="410"/>
                  </a:lnTo>
                  <a:lnTo>
                    <a:pt x="0" y="458"/>
                  </a:lnTo>
                  <a:lnTo>
                    <a:pt x="33" y="248"/>
                  </a:lnTo>
                  <a:lnTo>
                    <a:pt x="315" y="158"/>
                  </a:lnTo>
                  <a:lnTo>
                    <a:pt x="321" y="41"/>
                  </a:lnTo>
                  <a:lnTo>
                    <a:pt x="543" y="6"/>
                  </a:lnTo>
                  <a:lnTo>
                    <a:pt x="1653" y="0"/>
                  </a:lnTo>
                  <a:lnTo>
                    <a:pt x="1834" y="20"/>
                  </a:lnTo>
                  <a:lnTo>
                    <a:pt x="1822" y="161"/>
                  </a:lnTo>
                  <a:lnTo>
                    <a:pt x="2163" y="212"/>
                  </a:lnTo>
                  <a:lnTo>
                    <a:pt x="2256" y="281"/>
                  </a:lnTo>
                  <a:lnTo>
                    <a:pt x="2278" y="497"/>
                  </a:lnTo>
                  <a:lnTo>
                    <a:pt x="2191" y="434"/>
                  </a:lnTo>
                  <a:lnTo>
                    <a:pt x="1739" y="385"/>
                  </a:lnTo>
                  <a:lnTo>
                    <a:pt x="1830" y="825"/>
                  </a:lnTo>
                  <a:lnTo>
                    <a:pt x="1567" y="750"/>
                  </a:lnTo>
                  <a:lnTo>
                    <a:pt x="1336" y="702"/>
                  </a:lnTo>
                  <a:lnTo>
                    <a:pt x="777" y="632"/>
                  </a:lnTo>
                  <a:lnTo>
                    <a:pt x="571" y="623"/>
                  </a:lnTo>
                  <a:lnTo>
                    <a:pt x="339" y="675"/>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4" name="Freeform 16"/>
            <p:cNvSpPr>
              <a:spLocks/>
            </p:cNvSpPr>
            <p:nvPr/>
          </p:nvSpPr>
          <p:spPr bwMode="auto">
            <a:xfrm>
              <a:off x="2204" y="2704"/>
              <a:ext cx="324" cy="166"/>
            </a:xfrm>
            <a:custGeom>
              <a:avLst/>
              <a:gdLst>
                <a:gd name="T0" fmla="*/ 0 w 324"/>
                <a:gd name="T1" fmla="*/ 161 h 166"/>
                <a:gd name="T2" fmla="*/ 41 w 324"/>
                <a:gd name="T3" fmla="*/ 46 h 166"/>
                <a:gd name="T4" fmla="*/ 132 w 324"/>
                <a:gd name="T5" fmla="*/ 0 h 166"/>
                <a:gd name="T6" fmla="*/ 222 w 324"/>
                <a:gd name="T7" fmla="*/ 46 h 166"/>
                <a:gd name="T8" fmla="*/ 324 w 324"/>
                <a:gd name="T9" fmla="*/ 166 h 166"/>
                <a:gd name="T10" fmla="*/ 202 w 324"/>
                <a:gd name="T11" fmla="*/ 154 h 166"/>
                <a:gd name="T12" fmla="*/ 219 w 324"/>
                <a:gd name="T13" fmla="*/ 128 h 166"/>
                <a:gd name="T14" fmla="*/ 217 w 324"/>
                <a:gd name="T15" fmla="*/ 92 h 166"/>
                <a:gd name="T16" fmla="*/ 193 w 324"/>
                <a:gd name="T17" fmla="*/ 59 h 166"/>
                <a:gd name="T18" fmla="*/ 159 w 324"/>
                <a:gd name="T19" fmla="*/ 43 h 166"/>
                <a:gd name="T20" fmla="*/ 136 w 324"/>
                <a:gd name="T21" fmla="*/ 38 h 166"/>
                <a:gd name="T22" fmla="*/ 111 w 324"/>
                <a:gd name="T23" fmla="*/ 47 h 166"/>
                <a:gd name="T24" fmla="*/ 84 w 324"/>
                <a:gd name="T25" fmla="*/ 53 h 166"/>
                <a:gd name="T26" fmla="*/ 67 w 324"/>
                <a:gd name="T27" fmla="*/ 86 h 166"/>
                <a:gd name="T28" fmla="*/ 73 w 324"/>
                <a:gd name="T29" fmla="*/ 121 h 166"/>
                <a:gd name="T30" fmla="*/ 88 w 324"/>
                <a:gd name="T31" fmla="*/ 146 h 166"/>
                <a:gd name="T32" fmla="*/ 51 w 324"/>
                <a:gd name="T33" fmla="*/ 146 h 166"/>
                <a:gd name="T34" fmla="*/ 0 w 324"/>
                <a:gd name="T35" fmla="*/ 161 h 16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24"/>
                <a:gd name="T55" fmla="*/ 0 h 166"/>
                <a:gd name="T56" fmla="*/ 324 w 324"/>
                <a:gd name="T57" fmla="*/ 166 h 16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24" h="166">
                  <a:moveTo>
                    <a:pt x="0" y="161"/>
                  </a:moveTo>
                  <a:lnTo>
                    <a:pt x="41" y="46"/>
                  </a:lnTo>
                  <a:lnTo>
                    <a:pt x="132" y="0"/>
                  </a:lnTo>
                  <a:lnTo>
                    <a:pt x="222" y="46"/>
                  </a:lnTo>
                  <a:lnTo>
                    <a:pt x="324" y="166"/>
                  </a:lnTo>
                  <a:lnTo>
                    <a:pt x="202" y="154"/>
                  </a:lnTo>
                  <a:lnTo>
                    <a:pt x="219" y="128"/>
                  </a:lnTo>
                  <a:lnTo>
                    <a:pt x="217" y="92"/>
                  </a:lnTo>
                  <a:lnTo>
                    <a:pt x="193" y="59"/>
                  </a:lnTo>
                  <a:lnTo>
                    <a:pt x="159" y="43"/>
                  </a:lnTo>
                  <a:lnTo>
                    <a:pt x="136" y="38"/>
                  </a:lnTo>
                  <a:lnTo>
                    <a:pt x="111" y="47"/>
                  </a:lnTo>
                  <a:lnTo>
                    <a:pt x="84" y="53"/>
                  </a:lnTo>
                  <a:lnTo>
                    <a:pt x="67" y="86"/>
                  </a:lnTo>
                  <a:lnTo>
                    <a:pt x="73" y="121"/>
                  </a:lnTo>
                  <a:lnTo>
                    <a:pt x="88" y="146"/>
                  </a:lnTo>
                  <a:lnTo>
                    <a:pt x="51" y="146"/>
                  </a:lnTo>
                  <a:lnTo>
                    <a:pt x="0" y="161"/>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5" name="Freeform 17"/>
            <p:cNvSpPr>
              <a:spLocks/>
            </p:cNvSpPr>
            <p:nvPr/>
          </p:nvSpPr>
          <p:spPr bwMode="auto">
            <a:xfrm>
              <a:off x="2336" y="2409"/>
              <a:ext cx="501" cy="440"/>
            </a:xfrm>
            <a:custGeom>
              <a:avLst/>
              <a:gdLst>
                <a:gd name="T0" fmla="*/ 117 w 501"/>
                <a:gd name="T1" fmla="*/ 0 h 440"/>
                <a:gd name="T2" fmla="*/ 349 w 501"/>
                <a:gd name="T3" fmla="*/ 0 h 440"/>
                <a:gd name="T4" fmla="*/ 400 w 501"/>
                <a:gd name="T5" fmla="*/ 83 h 440"/>
                <a:gd name="T6" fmla="*/ 484 w 501"/>
                <a:gd name="T7" fmla="*/ 204 h 440"/>
                <a:gd name="T8" fmla="*/ 501 w 501"/>
                <a:gd name="T9" fmla="*/ 351 h 440"/>
                <a:gd name="T10" fmla="*/ 490 w 501"/>
                <a:gd name="T11" fmla="*/ 429 h 440"/>
                <a:gd name="T12" fmla="*/ 175 w 501"/>
                <a:gd name="T13" fmla="*/ 440 h 440"/>
                <a:gd name="T14" fmla="*/ 90 w 501"/>
                <a:gd name="T15" fmla="*/ 341 h 440"/>
                <a:gd name="T16" fmla="*/ 0 w 501"/>
                <a:gd name="T17" fmla="*/ 294 h 440"/>
                <a:gd name="T18" fmla="*/ 10 w 501"/>
                <a:gd name="T19" fmla="*/ 156 h 440"/>
                <a:gd name="T20" fmla="*/ 45 w 501"/>
                <a:gd name="T21" fmla="*/ 83 h 440"/>
                <a:gd name="T22" fmla="*/ 117 w 501"/>
                <a:gd name="T23" fmla="*/ 0 h 4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01"/>
                <a:gd name="T37" fmla="*/ 0 h 440"/>
                <a:gd name="T38" fmla="*/ 501 w 501"/>
                <a:gd name="T39" fmla="*/ 440 h 4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01" h="440">
                  <a:moveTo>
                    <a:pt x="117" y="0"/>
                  </a:moveTo>
                  <a:lnTo>
                    <a:pt x="349" y="0"/>
                  </a:lnTo>
                  <a:lnTo>
                    <a:pt x="400" y="83"/>
                  </a:lnTo>
                  <a:lnTo>
                    <a:pt x="484" y="204"/>
                  </a:lnTo>
                  <a:cubicBezTo>
                    <a:pt x="480" y="254"/>
                    <a:pt x="499" y="313"/>
                    <a:pt x="501" y="351"/>
                  </a:cubicBezTo>
                  <a:lnTo>
                    <a:pt x="490" y="429"/>
                  </a:lnTo>
                  <a:lnTo>
                    <a:pt x="175" y="440"/>
                  </a:lnTo>
                  <a:lnTo>
                    <a:pt x="90" y="341"/>
                  </a:lnTo>
                  <a:lnTo>
                    <a:pt x="0" y="294"/>
                  </a:lnTo>
                  <a:lnTo>
                    <a:pt x="10" y="156"/>
                  </a:lnTo>
                  <a:lnTo>
                    <a:pt x="45" y="83"/>
                  </a:lnTo>
                  <a:lnTo>
                    <a:pt x="117"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6" name="Freeform 18"/>
            <p:cNvSpPr>
              <a:spLocks/>
            </p:cNvSpPr>
            <p:nvPr/>
          </p:nvSpPr>
          <p:spPr bwMode="auto">
            <a:xfrm>
              <a:off x="2381" y="2493"/>
              <a:ext cx="402" cy="350"/>
            </a:xfrm>
            <a:custGeom>
              <a:avLst/>
              <a:gdLst>
                <a:gd name="T0" fmla="*/ 0 w 402"/>
                <a:gd name="T1" fmla="*/ 0 h 350"/>
                <a:gd name="T2" fmla="*/ 358 w 402"/>
                <a:gd name="T3" fmla="*/ 2 h 350"/>
                <a:gd name="T4" fmla="*/ 402 w 402"/>
                <a:gd name="T5" fmla="*/ 255 h 350"/>
                <a:gd name="T6" fmla="*/ 361 w 402"/>
                <a:gd name="T7" fmla="*/ 350 h 350"/>
                <a:gd name="T8" fmla="*/ 0 60000 65536"/>
                <a:gd name="T9" fmla="*/ 0 60000 65536"/>
                <a:gd name="T10" fmla="*/ 0 60000 65536"/>
                <a:gd name="T11" fmla="*/ 0 60000 65536"/>
                <a:gd name="T12" fmla="*/ 0 w 402"/>
                <a:gd name="T13" fmla="*/ 0 h 350"/>
                <a:gd name="T14" fmla="*/ 402 w 402"/>
                <a:gd name="T15" fmla="*/ 350 h 350"/>
              </a:gdLst>
              <a:ahLst/>
              <a:cxnLst>
                <a:cxn ang="T8">
                  <a:pos x="T0" y="T1"/>
                </a:cxn>
                <a:cxn ang="T9">
                  <a:pos x="T2" y="T3"/>
                </a:cxn>
                <a:cxn ang="T10">
                  <a:pos x="T4" y="T5"/>
                </a:cxn>
                <a:cxn ang="T11">
                  <a:pos x="T6" y="T7"/>
                </a:cxn>
              </a:cxnLst>
              <a:rect l="T12" t="T13" r="T14" b="T15"/>
              <a:pathLst>
                <a:path w="402" h="350">
                  <a:moveTo>
                    <a:pt x="0" y="0"/>
                  </a:moveTo>
                  <a:lnTo>
                    <a:pt x="358" y="2"/>
                  </a:lnTo>
                  <a:lnTo>
                    <a:pt x="402" y="255"/>
                  </a:lnTo>
                  <a:lnTo>
                    <a:pt x="361" y="35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7" name="Freeform 19"/>
            <p:cNvSpPr>
              <a:spLocks/>
            </p:cNvSpPr>
            <p:nvPr/>
          </p:nvSpPr>
          <p:spPr bwMode="auto">
            <a:xfrm>
              <a:off x="2519" y="2435"/>
              <a:ext cx="93" cy="288"/>
            </a:xfrm>
            <a:custGeom>
              <a:avLst/>
              <a:gdLst>
                <a:gd name="T0" fmla="*/ 0 w 93"/>
                <a:gd name="T1" fmla="*/ 0 h 288"/>
                <a:gd name="T2" fmla="*/ 0 w 93"/>
                <a:gd name="T3" fmla="*/ 288 h 288"/>
                <a:gd name="T4" fmla="*/ 90 w 93"/>
                <a:gd name="T5" fmla="*/ 288 h 288"/>
                <a:gd name="T6" fmla="*/ 93 w 93"/>
                <a:gd name="T7" fmla="*/ 1 h 288"/>
                <a:gd name="T8" fmla="*/ 0 w 93"/>
                <a:gd name="T9" fmla="*/ 0 h 288"/>
                <a:gd name="T10" fmla="*/ 0 60000 65536"/>
                <a:gd name="T11" fmla="*/ 0 60000 65536"/>
                <a:gd name="T12" fmla="*/ 0 60000 65536"/>
                <a:gd name="T13" fmla="*/ 0 60000 65536"/>
                <a:gd name="T14" fmla="*/ 0 60000 65536"/>
                <a:gd name="T15" fmla="*/ 0 w 93"/>
                <a:gd name="T16" fmla="*/ 0 h 288"/>
                <a:gd name="T17" fmla="*/ 93 w 93"/>
                <a:gd name="T18" fmla="*/ 288 h 288"/>
              </a:gdLst>
              <a:ahLst/>
              <a:cxnLst>
                <a:cxn ang="T10">
                  <a:pos x="T0" y="T1"/>
                </a:cxn>
                <a:cxn ang="T11">
                  <a:pos x="T2" y="T3"/>
                </a:cxn>
                <a:cxn ang="T12">
                  <a:pos x="T4" y="T5"/>
                </a:cxn>
                <a:cxn ang="T13">
                  <a:pos x="T6" y="T7"/>
                </a:cxn>
                <a:cxn ang="T14">
                  <a:pos x="T8" y="T9"/>
                </a:cxn>
              </a:cxnLst>
              <a:rect l="T15" t="T16" r="T17" b="T18"/>
              <a:pathLst>
                <a:path w="93" h="288">
                  <a:moveTo>
                    <a:pt x="0" y="0"/>
                  </a:moveTo>
                  <a:lnTo>
                    <a:pt x="0" y="288"/>
                  </a:lnTo>
                  <a:lnTo>
                    <a:pt x="90" y="288"/>
                  </a:lnTo>
                  <a:lnTo>
                    <a:pt x="93" y="1"/>
                  </a:lnTo>
                  <a:lnTo>
                    <a:pt x="0" y="0"/>
                  </a:lnTo>
                  <a:close/>
                </a:path>
              </a:pathLst>
            </a:custGeom>
            <a:gradFill rotWithShape="1">
              <a:gsLst>
                <a:gs pos="0">
                  <a:srgbClr val="C0C0C0"/>
                </a:gs>
                <a:gs pos="50000">
                  <a:srgbClr val="595959"/>
                </a:gs>
                <a:gs pos="100000">
                  <a:srgbClr val="C0C0C0"/>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8" name="Freeform 20"/>
            <p:cNvSpPr>
              <a:spLocks/>
            </p:cNvSpPr>
            <p:nvPr/>
          </p:nvSpPr>
          <p:spPr bwMode="auto">
            <a:xfrm>
              <a:off x="2483" y="2512"/>
              <a:ext cx="117" cy="53"/>
            </a:xfrm>
            <a:custGeom>
              <a:avLst/>
              <a:gdLst/>
              <a:ahLst/>
              <a:cxnLst>
                <a:cxn ang="0">
                  <a:pos x="102" y="3"/>
                </a:cxn>
                <a:cxn ang="0">
                  <a:pos x="9" y="0"/>
                </a:cxn>
                <a:cxn ang="0">
                  <a:pos x="0" y="9"/>
                </a:cxn>
                <a:cxn ang="0">
                  <a:pos x="2" y="31"/>
                </a:cxn>
                <a:cxn ang="0">
                  <a:pos x="98" y="57"/>
                </a:cxn>
                <a:cxn ang="0">
                  <a:pos x="114" y="39"/>
                </a:cxn>
                <a:cxn ang="0">
                  <a:pos x="114" y="16"/>
                </a:cxn>
                <a:cxn ang="0">
                  <a:pos x="102" y="3"/>
                </a:cxn>
              </a:cxnLst>
              <a:rect l="0" t="0" r="r" b="b"/>
              <a:pathLst>
                <a:path w="114" h="57">
                  <a:moveTo>
                    <a:pt x="102" y="3"/>
                  </a:moveTo>
                  <a:lnTo>
                    <a:pt x="9" y="0"/>
                  </a:lnTo>
                  <a:lnTo>
                    <a:pt x="0" y="9"/>
                  </a:lnTo>
                  <a:lnTo>
                    <a:pt x="2" y="31"/>
                  </a:lnTo>
                  <a:lnTo>
                    <a:pt x="98" y="57"/>
                  </a:lnTo>
                  <a:lnTo>
                    <a:pt x="114" y="39"/>
                  </a:lnTo>
                  <a:lnTo>
                    <a:pt x="114" y="16"/>
                  </a:lnTo>
                  <a:lnTo>
                    <a:pt x="102" y="3"/>
                  </a:lnTo>
                  <a:close/>
                </a:path>
              </a:pathLst>
            </a:custGeom>
            <a:gradFill rotWithShape="1">
              <a:gsLst>
                <a:gs pos="0">
                  <a:schemeClr val="tx1">
                    <a:gamma/>
                    <a:tint val="50196"/>
                    <a:invGamma/>
                  </a:schemeClr>
                </a:gs>
                <a:gs pos="100000">
                  <a:schemeClr val="tx1"/>
                </a:gs>
              </a:gsLst>
              <a:path path="rect">
                <a:fillToRect l="50000" t="50000" r="50000" b="50000"/>
              </a:path>
            </a:gradFill>
            <a:ln w="9525">
              <a:solidFill>
                <a:schemeClr val="tx1"/>
              </a:solidFill>
              <a:round/>
              <a:headEnd/>
              <a:tailEnd/>
            </a:ln>
            <a:effectLst/>
          </p:spPr>
          <p:txBody>
            <a:bodyPr/>
            <a:lstStyle/>
            <a:p>
              <a:pPr>
                <a:defRPr/>
              </a:pPr>
              <a:endParaRPr lang="es-ES">
                <a:latin typeface="Arial" charset="0"/>
                <a:cs typeface="Arial" charset="0"/>
              </a:endParaRPr>
            </a:p>
          </p:txBody>
        </p:sp>
        <p:sp>
          <p:nvSpPr>
            <p:cNvPr id="59" name="Freeform 21"/>
            <p:cNvSpPr>
              <a:spLocks/>
            </p:cNvSpPr>
            <p:nvPr/>
          </p:nvSpPr>
          <p:spPr bwMode="auto">
            <a:xfrm>
              <a:off x="2138" y="2070"/>
              <a:ext cx="1302" cy="180"/>
            </a:xfrm>
            <a:custGeom>
              <a:avLst/>
              <a:gdLst>
                <a:gd name="T0" fmla="*/ 0 w 1302"/>
                <a:gd name="T1" fmla="*/ 180 h 180"/>
                <a:gd name="T2" fmla="*/ 34 w 1302"/>
                <a:gd name="T3" fmla="*/ 9 h 180"/>
                <a:gd name="T4" fmla="*/ 1254 w 1302"/>
                <a:gd name="T5" fmla="*/ 0 h 180"/>
                <a:gd name="T6" fmla="*/ 1302 w 1302"/>
                <a:gd name="T7" fmla="*/ 170 h 180"/>
                <a:gd name="T8" fmla="*/ 1204 w 1302"/>
                <a:gd name="T9" fmla="*/ 158 h 180"/>
                <a:gd name="T10" fmla="*/ 88 w 1302"/>
                <a:gd name="T11" fmla="*/ 165 h 180"/>
                <a:gd name="T12" fmla="*/ 0 w 1302"/>
                <a:gd name="T13" fmla="*/ 180 h 180"/>
                <a:gd name="T14" fmla="*/ 0 60000 65536"/>
                <a:gd name="T15" fmla="*/ 0 60000 65536"/>
                <a:gd name="T16" fmla="*/ 0 60000 65536"/>
                <a:gd name="T17" fmla="*/ 0 60000 65536"/>
                <a:gd name="T18" fmla="*/ 0 60000 65536"/>
                <a:gd name="T19" fmla="*/ 0 60000 65536"/>
                <a:gd name="T20" fmla="*/ 0 60000 65536"/>
                <a:gd name="T21" fmla="*/ 0 w 1302"/>
                <a:gd name="T22" fmla="*/ 0 h 180"/>
                <a:gd name="T23" fmla="*/ 1302 w 1302"/>
                <a:gd name="T24" fmla="*/ 180 h 1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02" h="180">
                  <a:moveTo>
                    <a:pt x="0" y="180"/>
                  </a:moveTo>
                  <a:lnTo>
                    <a:pt x="34" y="9"/>
                  </a:lnTo>
                  <a:lnTo>
                    <a:pt x="1254" y="0"/>
                  </a:lnTo>
                  <a:lnTo>
                    <a:pt x="1302" y="170"/>
                  </a:lnTo>
                  <a:lnTo>
                    <a:pt x="1204" y="158"/>
                  </a:lnTo>
                  <a:lnTo>
                    <a:pt x="88" y="165"/>
                  </a:lnTo>
                  <a:lnTo>
                    <a:pt x="0" y="18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0" name="Freeform 22"/>
            <p:cNvSpPr>
              <a:spLocks/>
            </p:cNvSpPr>
            <p:nvPr/>
          </p:nvSpPr>
          <p:spPr bwMode="auto">
            <a:xfrm>
              <a:off x="2517" y="1751"/>
              <a:ext cx="182" cy="182"/>
            </a:xfrm>
            <a:custGeom>
              <a:avLst/>
              <a:gdLst>
                <a:gd name="T0" fmla="*/ 54 w 182"/>
                <a:gd name="T1" fmla="*/ 0 h 182"/>
                <a:gd name="T2" fmla="*/ 0 w 182"/>
                <a:gd name="T3" fmla="*/ 46 h 182"/>
                <a:gd name="T4" fmla="*/ 0 w 182"/>
                <a:gd name="T5" fmla="*/ 137 h 182"/>
                <a:gd name="T6" fmla="*/ 45 w 182"/>
                <a:gd name="T7" fmla="*/ 182 h 182"/>
                <a:gd name="T8" fmla="*/ 136 w 182"/>
                <a:gd name="T9" fmla="*/ 182 h 182"/>
                <a:gd name="T10" fmla="*/ 182 w 182"/>
                <a:gd name="T11" fmla="*/ 137 h 182"/>
                <a:gd name="T12" fmla="*/ 179 w 182"/>
                <a:gd name="T13" fmla="*/ 49 h 182"/>
                <a:gd name="T14" fmla="*/ 136 w 182"/>
                <a:gd name="T15" fmla="*/ 1 h 182"/>
                <a:gd name="T16" fmla="*/ 54 w 182"/>
                <a:gd name="T17" fmla="*/ 0 h 1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2"/>
                <a:gd name="T28" fmla="*/ 0 h 182"/>
                <a:gd name="T29" fmla="*/ 182 w 182"/>
                <a:gd name="T30" fmla="*/ 182 h 1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2" h="182">
                  <a:moveTo>
                    <a:pt x="54" y="0"/>
                  </a:moveTo>
                  <a:lnTo>
                    <a:pt x="0" y="46"/>
                  </a:lnTo>
                  <a:lnTo>
                    <a:pt x="0" y="137"/>
                  </a:lnTo>
                  <a:lnTo>
                    <a:pt x="45" y="182"/>
                  </a:lnTo>
                  <a:lnTo>
                    <a:pt x="136" y="182"/>
                  </a:lnTo>
                  <a:lnTo>
                    <a:pt x="182" y="137"/>
                  </a:lnTo>
                  <a:lnTo>
                    <a:pt x="179" y="49"/>
                  </a:lnTo>
                  <a:lnTo>
                    <a:pt x="136" y="1"/>
                  </a:lnTo>
                  <a:lnTo>
                    <a:pt x="54" y="0"/>
                  </a:lnTo>
                  <a:close/>
                </a:path>
              </a:pathLst>
            </a:custGeom>
            <a:gradFill rotWithShape="1">
              <a:gsLst>
                <a:gs pos="0">
                  <a:srgbClr val="C0C0C0"/>
                </a:gs>
                <a:gs pos="100000">
                  <a:srgbClr val="595959"/>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2" name="Freeform 23"/>
            <p:cNvSpPr>
              <a:spLocks/>
            </p:cNvSpPr>
            <p:nvPr/>
          </p:nvSpPr>
          <p:spPr bwMode="auto">
            <a:xfrm>
              <a:off x="2653" y="1752"/>
              <a:ext cx="71" cy="181"/>
            </a:xfrm>
            <a:custGeom>
              <a:avLst/>
              <a:gdLst>
                <a:gd name="T0" fmla="*/ 0 w 71"/>
                <a:gd name="T1" fmla="*/ 0 h 181"/>
                <a:gd name="T2" fmla="*/ 71 w 71"/>
                <a:gd name="T3" fmla="*/ 53 h 181"/>
                <a:gd name="T4" fmla="*/ 71 w 71"/>
                <a:gd name="T5" fmla="*/ 141 h 181"/>
                <a:gd name="T6" fmla="*/ 31 w 71"/>
                <a:gd name="T7" fmla="*/ 174 h 181"/>
                <a:gd name="T8" fmla="*/ 0 w 71"/>
                <a:gd name="T9" fmla="*/ 181 h 181"/>
                <a:gd name="T10" fmla="*/ 46 w 71"/>
                <a:gd name="T11" fmla="*/ 136 h 181"/>
                <a:gd name="T12" fmla="*/ 46 w 71"/>
                <a:gd name="T13" fmla="*/ 45 h 181"/>
                <a:gd name="T14" fmla="*/ 0 w 71"/>
                <a:gd name="T15" fmla="*/ 0 h 181"/>
                <a:gd name="T16" fmla="*/ 0 60000 65536"/>
                <a:gd name="T17" fmla="*/ 0 60000 65536"/>
                <a:gd name="T18" fmla="*/ 0 60000 65536"/>
                <a:gd name="T19" fmla="*/ 0 60000 65536"/>
                <a:gd name="T20" fmla="*/ 0 60000 65536"/>
                <a:gd name="T21" fmla="*/ 0 60000 65536"/>
                <a:gd name="T22" fmla="*/ 0 60000 65536"/>
                <a:gd name="T23" fmla="*/ 0 60000 65536"/>
                <a:gd name="T24" fmla="*/ 0 w 71"/>
                <a:gd name="T25" fmla="*/ 0 h 181"/>
                <a:gd name="T26" fmla="*/ 71 w 71"/>
                <a:gd name="T27" fmla="*/ 181 h 1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 h="181">
                  <a:moveTo>
                    <a:pt x="0" y="0"/>
                  </a:moveTo>
                  <a:lnTo>
                    <a:pt x="71" y="53"/>
                  </a:lnTo>
                  <a:lnTo>
                    <a:pt x="71" y="141"/>
                  </a:lnTo>
                  <a:lnTo>
                    <a:pt x="31" y="174"/>
                  </a:lnTo>
                  <a:lnTo>
                    <a:pt x="0" y="181"/>
                  </a:lnTo>
                  <a:lnTo>
                    <a:pt x="46" y="136"/>
                  </a:lnTo>
                  <a:lnTo>
                    <a:pt x="46" y="45"/>
                  </a:lnTo>
                  <a:lnTo>
                    <a:pt x="0" y="0"/>
                  </a:lnTo>
                  <a:close/>
                </a:path>
              </a:pathLst>
            </a:custGeom>
            <a:gradFill rotWithShape="1">
              <a:gsLst>
                <a:gs pos="0">
                  <a:srgbClr val="323232"/>
                </a:gs>
                <a:gs pos="100000">
                  <a:srgbClr val="C0C0C0"/>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3" name="Freeform 24"/>
            <p:cNvSpPr>
              <a:spLocks/>
            </p:cNvSpPr>
            <p:nvPr/>
          </p:nvSpPr>
          <p:spPr bwMode="auto">
            <a:xfrm>
              <a:off x="2549" y="1932"/>
              <a:ext cx="150" cy="96"/>
            </a:xfrm>
            <a:custGeom>
              <a:avLst/>
              <a:gdLst>
                <a:gd name="T0" fmla="*/ 13 w 150"/>
                <a:gd name="T1" fmla="*/ 1 h 96"/>
                <a:gd name="T2" fmla="*/ 0 w 150"/>
                <a:gd name="T3" fmla="*/ 96 h 96"/>
                <a:gd name="T4" fmla="*/ 150 w 150"/>
                <a:gd name="T5" fmla="*/ 96 h 96"/>
                <a:gd name="T6" fmla="*/ 136 w 150"/>
                <a:gd name="T7" fmla="*/ 0 h 96"/>
                <a:gd name="T8" fmla="*/ 13 w 150"/>
                <a:gd name="T9" fmla="*/ 1 h 96"/>
                <a:gd name="T10" fmla="*/ 0 60000 65536"/>
                <a:gd name="T11" fmla="*/ 0 60000 65536"/>
                <a:gd name="T12" fmla="*/ 0 60000 65536"/>
                <a:gd name="T13" fmla="*/ 0 60000 65536"/>
                <a:gd name="T14" fmla="*/ 0 60000 65536"/>
                <a:gd name="T15" fmla="*/ 0 w 150"/>
                <a:gd name="T16" fmla="*/ 0 h 96"/>
                <a:gd name="T17" fmla="*/ 150 w 150"/>
                <a:gd name="T18" fmla="*/ 96 h 96"/>
              </a:gdLst>
              <a:ahLst/>
              <a:cxnLst>
                <a:cxn ang="T10">
                  <a:pos x="T0" y="T1"/>
                </a:cxn>
                <a:cxn ang="T11">
                  <a:pos x="T2" y="T3"/>
                </a:cxn>
                <a:cxn ang="T12">
                  <a:pos x="T4" y="T5"/>
                </a:cxn>
                <a:cxn ang="T13">
                  <a:pos x="T6" y="T7"/>
                </a:cxn>
                <a:cxn ang="T14">
                  <a:pos x="T8" y="T9"/>
                </a:cxn>
              </a:cxnLst>
              <a:rect l="T15" t="T16" r="T17" b="T18"/>
              <a:pathLst>
                <a:path w="150" h="96">
                  <a:moveTo>
                    <a:pt x="13" y="1"/>
                  </a:moveTo>
                  <a:lnTo>
                    <a:pt x="0" y="96"/>
                  </a:lnTo>
                  <a:lnTo>
                    <a:pt x="150" y="96"/>
                  </a:lnTo>
                  <a:lnTo>
                    <a:pt x="136" y="0"/>
                  </a:lnTo>
                  <a:lnTo>
                    <a:pt x="13" y="1"/>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4" name="Freeform 25"/>
            <p:cNvSpPr>
              <a:spLocks/>
            </p:cNvSpPr>
            <p:nvPr/>
          </p:nvSpPr>
          <p:spPr bwMode="auto">
            <a:xfrm>
              <a:off x="2682" y="1934"/>
              <a:ext cx="51" cy="100"/>
            </a:xfrm>
            <a:custGeom>
              <a:avLst/>
              <a:gdLst>
                <a:gd name="T0" fmla="*/ 0 w 51"/>
                <a:gd name="T1" fmla="*/ 0 h 100"/>
                <a:gd name="T2" fmla="*/ 32 w 51"/>
                <a:gd name="T3" fmla="*/ 6 h 100"/>
                <a:gd name="T4" fmla="*/ 51 w 51"/>
                <a:gd name="T5" fmla="*/ 100 h 100"/>
                <a:gd name="T6" fmla="*/ 15 w 51"/>
                <a:gd name="T7" fmla="*/ 94 h 100"/>
                <a:gd name="T8" fmla="*/ 0 w 51"/>
                <a:gd name="T9" fmla="*/ 0 h 100"/>
                <a:gd name="T10" fmla="*/ 0 60000 65536"/>
                <a:gd name="T11" fmla="*/ 0 60000 65536"/>
                <a:gd name="T12" fmla="*/ 0 60000 65536"/>
                <a:gd name="T13" fmla="*/ 0 60000 65536"/>
                <a:gd name="T14" fmla="*/ 0 60000 65536"/>
                <a:gd name="T15" fmla="*/ 0 w 51"/>
                <a:gd name="T16" fmla="*/ 0 h 100"/>
                <a:gd name="T17" fmla="*/ 51 w 51"/>
                <a:gd name="T18" fmla="*/ 100 h 100"/>
              </a:gdLst>
              <a:ahLst/>
              <a:cxnLst>
                <a:cxn ang="T10">
                  <a:pos x="T0" y="T1"/>
                </a:cxn>
                <a:cxn ang="T11">
                  <a:pos x="T2" y="T3"/>
                </a:cxn>
                <a:cxn ang="T12">
                  <a:pos x="T4" y="T5"/>
                </a:cxn>
                <a:cxn ang="T13">
                  <a:pos x="T6" y="T7"/>
                </a:cxn>
                <a:cxn ang="T14">
                  <a:pos x="T8" y="T9"/>
                </a:cxn>
              </a:cxnLst>
              <a:rect l="T15" t="T16" r="T17" b="T18"/>
              <a:pathLst>
                <a:path w="51" h="100">
                  <a:moveTo>
                    <a:pt x="0" y="0"/>
                  </a:moveTo>
                  <a:lnTo>
                    <a:pt x="32" y="6"/>
                  </a:lnTo>
                  <a:lnTo>
                    <a:pt x="51" y="100"/>
                  </a:lnTo>
                  <a:lnTo>
                    <a:pt x="15" y="94"/>
                  </a:lnTo>
                  <a:lnTo>
                    <a:pt x="0" y="0"/>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5" name="Freeform 26"/>
            <p:cNvSpPr>
              <a:spLocks/>
            </p:cNvSpPr>
            <p:nvPr/>
          </p:nvSpPr>
          <p:spPr bwMode="auto">
            <a:xfrm>
              <a:off x="2553" y="2028"/>
              <a:ext cx="117" cy="47"/>
            </a:xfrm>
            <a:custGeom>
              <a:avLst/>
              <a:gdLst>
                <a:gd name="T0" fmla="*/ 17 w 117"/>
                <a:gd name="T1" fmla="*/ 2 h 47"/>
                <a:gd name="T2" fmla="*/ 0 w 117"/>
                <a:gd name="T3" fmla="*/ 47 h 47"/>
                <a:gd name="T4" fmla="*/ 117 w 117"/>
                <a:gd name="T5" fmla="*/ 45 h 47"/>
                <a:gd name="T6" fmla="*/ 104 w 117"/>
                <a:gd name="T7" fmla="*/ 0 h 47"/>
                <a:gd name="T8" fmla="*/ 17 w 117"/>
                <a:gd name="T9" fmla="*/ 2 h 47"/>
                <a:gd name="T10" fmla="*/ 0 60000 65536"/>
                <a:gd name="T11" fmla="*/ 0 60000 65536"/>
                <a:gd name="T12" fmla="*/ 0 60000 65536"/>
                <a:gd name="T13" fmla="*/ 0 60000 65536"/>
                <a:gd name="T14" fmla="*/ 0 60000 65536"/>
                <a:gd name="T15" fmla="*/ 0 w 117"/>
                <a:gd name="T16" fmla="*/ 0 h 47"/>
                <a:gd name="T17" fmla="*/ 117 w 117"/>
                <a:gd name="T18" fmla="*/ 47 h 47"/>
              </a:gdLst>
              <a:ahLst/>
              <a:cxnLst>
                <a:cxn ang="T10">
                  <a:pos x="T0" y="T1"/>
                </a:cxn>
                <a:cxn ang="T11">
                  <a:pos x="T2" y="T3"/>
                </a:cxn>
                <a:cxn ang="T12">
                  <a:pos x="T4" y="T5"/>
                </a:cxn>
                <a:cxn ang="T13">
                  <a:pos x="T6" y="T7"/>
                </a:cxn>
                <a:cxn ang="T14">
                  <a:pos x="T8" y="T9"/>
                </a:cxn>
              </a:cxnLst>
              <a:rect l="T15" t="T16" r="T17" b="T18"/>
              <a:pathLst>
                <a:path w="117" h="47">
                  <a:moveTo>
                    <a:pt x="17" y="2"/>
                  </a:moveTo>
                  <a:lnTo>
                    <a:pt x="0" y="47"/>
                  </a:lnTo>
                  <a:lnTo>
                    <a:pt x="117" y="45"/>
                  </a:lnTo>
                  <a:lnTo>
                    <a:pt x="104" y="0"/>
                  </a:lnTo>
                  <a:lnTo>
                    <a:pt x="17" y="2"/>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6" name="Freeform 27"/>
            <p:cNvSpPr>
              <a:spLocks/>
            </p:cNvSpPr>
            <p:nvPr/>
          </p:nvSpPr>
          <p:spPr bwMode="auto">
            <a:xfrm>
              <a:off x="2654" y="2028"/>
              <a:ext cx="73" cy="48"/>
            </a:xfrm>
            <a:custGeom>
              <a:avLst/>
              <a:gdLst>
                <a:gd name="T0" fmla="*/ 48 w 73"/>
                <a:gd name="T1" fmla="*/ 2 h 48"/>
                <a:gd name="T2" fmla="*/ 73 w 73"/>
                <a:gd name="T3" fmla="*/ 48 h 48"/>
                <a:gd name="T4" fmla="*/ 19 w 73"/>
                <a:gd name="T5" fmla="*/ 47 h 48"/>
                <a:gd name="T6" fmla="*/ 0 w 73"/>
                <a:gd name="T7" fmla="*/ 0 h 48"/>
                <a:gd name="T8" fmla="*/ 48 w 73"/>
                <a:gd name="T9" fmla="*/ 2 h 48"/>
                <a:gd name="T10" fmla="*/ 0 60000 65536"/>
                <a:gd name="T11" fmla="*/ 0 60000 65536"/>
                <a:gd name="T12" fmla="*/ 0 60000 65536"/>
                <a:gd name="T13" fmla="*/ 0 60000 65536"/>
                <a:gd name="T14" fmla="*/ 0 60000 65536"/>
                <a:gd name="T15" fmla="*/ 0 w 73"/>
                <a:gd name="T16" fmla="*/ 0 h 48"/>
                <a:gd name="T17" fmla="*/ 73 w 73"/>
                <a:gd name="T18" fmla="*/ 48 h 48"/>
              </a:gdLst>
              <a:ahLst/>
              <a:cxnLst>
                <a:cxn ang="T10">
                  <a:pos x="T0" y="T1"/>
                </a:cxn>
                <a:cxn ang="T11">
                  <a:pos x="T2" y="T3"/>
                </a:cxn>
                <a:cxn ang="T12">
                  <a:pos x="T4" y="T5"/>
                </a:cxn>
                <a:cxn ang="T13">
                  <a:pos x="T6" y="T7"/>
                </a:cxn>
                <a:cxn ang="T14">
                  <a:pos x="T8" y="T9"/>
                </a:cxn>
              </a:cxnLst>
              <a:rect l="T15" t="T16" r="T17" b="T18"/>
              <a:pathLst>
                <a:path w="73" h="48">
                  <a:moveTo>
                    <a:pt x="48" y="2"/>
                  </a:moveTo>
                  <a:lnTo>
                    <a:pt x="73" y="48"/>
                  </a:lnTo>
                  <a:lnTo>
                    <a:pt x="19" y="47"/>
                  </a:lnTo>
                  <a:lnTo>
                    <a:pt x="0" y="0"/>
                  </a:lnTo>
                  <a:lnTo>
                    <a:pt x="48" y="2"/>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7" name="Freeform 28"/>
            <p:cNvSpPr>
              <a:spLocks/>
            </p:cNvSpPr>
            <p:nvPr/>
          </p:nvSpPr>
          <p:spPr bwMode="auto">
            <a:xfrm>
              <a:off x="2652" y="666"/>
              <a:ext cx="494" cy="1412"/>
            </a:xfrm>
            <a:custGeom>
              <a:avLst/>
              <a:gdLst>
                <a:gd name="T0" fmla="*/ 455 w 494"/>
                <a:gd name="T1" fmla="*/ 1407 h 1412"/>
                <a:gd name="T2" fmla="*/ 390 w 494"/>
                <a:gd name="T3" fmla="*/ 383 h 1412"/>
                <a:gd name="T4" fmla="*/ 396 w 494"/>
                <a:gd name="T5" fmla="*/ 240 h 1412"/>
                <a:gd name="T6" fmla="*/ 494 w 494"/>
                <a:gd name="T7" fmla="*/ 176 h 1412"/>
                <a:gd name="T8" fmla="*/ 420 w 494"/>
                <a:gd name="T9" fmla="*/ 141 h 1412"/>
                <a:gd name="T10" fmla="*/ 437 w 494"/>
                <a:gd name="T11" fmla="*/ 129 h 1412"/>
                <a:gd name="T12" fmla="*/ 395 w 494"/>
                <a:gd name="T13" fmla="*/ 0 h 1412"/>
                <a:gd name="T14" fmla="*/ 77 w 494"/>
                <a:gd name="T15" fmla="*/ 9 h 1412"/>
                <a:gd name="T16" fmla="*/ 51 w 494"/>
                <a:gd name="T17" fmla="*/ 137 h 1412"/>
                <a:gd name="T18" fmla="*/ 71 w 494"/>
                <a:gd name="T19" fmla="*/ 146 h 1412"/>
                <a:gd name="T20" fmla="*/ 0 w 494"/>
                <a:gd name="T21" fmla="*/ 176 h 1412"/>
                <a:gd name="T22" fmla="*/ 99 w 494"/>
                <a:gd name="T23" fmla="*/ 245 h 1412"/>
                <a:gd name="T24" fmla="*/ 99 w 494"/>
                <a:gd name="T25" fmla="*/ 383 h 1412"/>
                <a:gd name="T26" fmla="*/ 48 w 494"/>
                <a:gd name="T27" fmla="*/ 1118 h 1412"/>
                <a:gd name="T28" fmla="*/ 72 w 494"/>
                <a:gd name="T29" fmla="*/ 1139 h 1412"/>
                <a:gd name="T30" fmla="*/ 71 w 494"/>
                <a:gd name="T31" fmla="*/ 1230 h 1412"/>
                <a:gd name="T32" fmla="*/ 30 w 494"/>
                <a:gd name="T33" fmla="*/ 1262 h 1412"/>
                <a:gd name="T34" fmla="*/ 65 w 494"/>
                <a:gd name="T35" fmla="*/ 1275 h 1412"/>
                <a:gd name="T36" fmla="*/ 78 w 494"/>
                <a:gd name="T37" fmla="*/ 1368 h 1412"/>
                <a:gd name="T38" fmla="*/ 47 w 494"/>
                <a:gd name="T39" fmla="*/ 1362 h 1412"/>
                <a:gd name="T40" fmla="*/ 72 w 494"/>
                <a:gd name="T41" fmla="*/ 1412 h 1412"/>
                <a:gd name="T42" fmla="*/ 455 w 494"/>
                <a:gd name="T43" fmla="*/ 1407 h 14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94"/>
                <a:gd name="T67" fmla="*/ 0 h 1412"/>
                <a:gd name="T68" fmla="*/ 494 w 494"/>
                <a:gd name="T69" fmla="*/ 1412 h 141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94" h="1412">
                  <a:moveTo>
                    <a:pt x="455" y="1407"/>
                  </a:moveTo>
                  <a:lnTo>
                    <a:pt x="390" y="383"/>
                  </a:lnTo>
                  <a:lnTo>
                    <a:pt x="396" y="240"/>
                  </a:lnTo>
                  <a:lnTo>
                    <a:pt x="494" y="176"/>
                  </a:lnTo>
                  <a:lnTo>
                    <a:pt x="420" y="141"/>
                  </a:lnTo>
                  <a:lnTo>
                    <a:pt x="437" y="129"/>
                  </a:lnTo>
                  <a:lnTo>
                    <a:pt x="395" y="0"/>
                  </a:lnTo>
                  <a:lnTo>
                    <a:pt x="77" y="9"/>
                  </a:lnTo>
                  <a:lnTo>
                    <a:pt x="51" y="137"/>
                  </a:lnTo>
                  <a:lnTo>
                    <a:pt x="71" y="146"/>
                  </a:lnTo>
                  <a:lnTo>
                    <a:pt x="0" y="176"/>
                  </a:lnTo>
                  <a:lnTo>
                    <a:pt x="99" y="245"/>
                  </a:lnTo>
                  <a:lnTo>
                    <a:pt x="99" y="383"/>
                  </a:lnTo>
                  <a:lnTo>
                    <a:pt x="48" y="1118"/>
                  </a:lnTo>
                  <a:lnTo>
                    <a:pt x="72" y="1139"/>
                  </a:lnTo>
                  <a:lnTo>
                    <a:pt x="71" y="1230"/>
                  </a:lnTo>
                  <a:lnTo>
                    <a:pt x="30" y="1262"/>
                  </a:lnTo>
                  <a:lnTo>
                    <a:pt x="65" y="1275"/>
                  </a:lnTo>
                  <a:lnTo>
                    <a:pt x="78" y="1368"/>
                  </a:lnTo>
                  <a:lnTo>
                    <a:pt x="47" y="1362"/>
                  </a:lnTo>
                  <a:lnTo>
                    <a:pt x="72" y="1412"/>
                  </a:lnTo>
                  <a:lnTo>
                    <a:pt x="455" y="1407"/>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8" name="Freeform 29"/>
            <p:cNvSpPr>
              <a:spLocks/>
            </p:cNvSpPr>
            <p:nvPr/>
          </p:nvSpPr>
          <p:spPr bwMode="auto">
            <a:xfrm>
              <a:off x="2610" y="215"/>
              <a:ext cx="578" cy="67"/>
            </a:xfrm>
            <a:custGeom>
              <a:avLst/>
              <a:gdLst>
                <a:gd name="T0" fmla="*/ 0 w 578"/>
                <a:gd name="T1" fmla="*/ 0 h 67"/>
                <a:gd name="T2" fmla="*/ 3 w 578"/>
                <a:gd name="T3" fmla="*/ 63 h 67"/>
                <a:gd name="T4" fmla="*/ 570 w 578"/>
                <a:gd name="T5" fmla="*/ 67 h 67"/>
                <a:gd name="T6" fmla="*/ 578 w 578"/>
                <a:gd name="T7" fmla="*/ 4 h 67"/>
                <a:gd name="T8" fmla="*/ 0 w 578"/>
                <a:gd name="T9" fmla="*/ 0 h 67"/>
                <a:gd name="T10" fmla="*/ 0 60000 65536"/>
                <a:gd name="T11" fmla="*/ 0 60000 65536"/>
                <a:gd name="T12" fmla="*/ 0 60000 65536"/>
                <a:gd name="T13" fmla="*/ 0 60000 65536"/>
                <a:gd name="T14" fmla="*/ 0 60000 65536"/>
                <a:gd name="T15" fmla="*/ 0 w 578"/>
                <a:gd name="T16" fmla="*/ 0 h 67"/>
                <a:gd name="T17" fmla="*/ 578 w 578"/>
                <a:gd name="T18" fmla="*/ 67 h 67"/>
              </a:gdLst>
              <a:ahLst/>
              <a:cxnLst>
                <a:cxn ang="T10">
                  <a:pos x="T0" y="T1"/>
                </a:cxn>
                <a:cxn ang="T11">
                  <a:pos x="T2" y="T3"/>
                </a:cxn>
                <a:cxn ang="T12">
                  <a:pos x="T4" y="T5"/>
                </a:cxn>
                <a:cxn ang="T13">
                  <a:pos x="T6" y="T7"/>
                </a:cxn>
                <a:cxn ang="T14">
                  <a:pos x="T8" y="T9"/>
                </a:cxn>
              </a:cxnLst>
              <a:rect l="T15" t="T16" r="T17" b="T18"/>
              <a:pathLst>
                <a:path w="578" h="67">
                  <a:moveTo>
                    <a:pt x="0" y="0"/>
                  </a:moveTo>
                  <a:lnTo>
                    <a:pt x="3" y="63"/>
                  </a:lnTo>
                  <a:lnTo>
                    <a:pt x="570" y="67"/>
                  </a:lnTo>
                  <a:lnTo>
                    <a:pt x="578" y="4"/>
                  </a:lnTo>
                  <a:lnTo>
                    <a:pt x="0"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9" name="Freeform 30"/>
            <p:cNvSpPr>
              <a:spLocks/>
            </p:cNvSpPr>
            <p:nvPr/>
          </p:nvSpPr>
          <p:spPr bwMode="auto">
            <a:xfrm>
              <a:off x="2748" y="179"/>
              <a:ext cx="296" cy="37"/>
            </a:xfrm>
            <a:custGeom>
              <a:avLst/>
              <a:gdLst>
                <a:gd name="T0" fmla="*/ 0 w 296"/>
                <a:gd name="T1" fmla="*/ 36 h 37"/>
                <a:gd name="T2" fmla="*/ 9 w 296"/>
                <a:gd name="T3" fmla="*/ 0 h 37"/>
                <a:gd name="T4" fmla="*/ 290 w 296"/>
                <a:gd name="T5" fmla="*/ 0 h 37"/>
                <a:gd name="T6" fmla="*/ 296 w 296"/>
                <a:gd name="T7" fmla="*/ 37 h 37"/>
                <a:gd name="T8" fmla="*/ 0 w 296"/>
                <a:gd name="T9" fmla="*/ 36 h 37"/>
                <a:gd name="T10" fmla="*/ 0 60000 65536"/>
                <a:gd name="T11" fmla="*/ 0 60000 65536"/>
                <a:gd name="T12" fmla="*/ 0 60000 65536"/>
                <a:gd name="T13" fmla="*/ 0 60000 65536"/>
                <a:gd name="T14" fmla="*/ 0 60000 65536"/>
                <a:gd name="T15" fmla="*/ 0 w 296"/>
                <a:gd name="T16" fmla="*/ 0 h 37"/>
                <a:gd name="T17" fmla="*/ 296 w 296"/>
                <a:gd name="T18" fmla="*/ 37 h 37"/>
              </a:gdLst>
              <a:ahLst/>
              <a:cxnLst>
                <a:cxn ang="T10">
                  <a:pos x="T0" y="T1"/>
                </a:cxn>
                <a:cxn ang="T11">
                  <a:pos x="T2" y="T3"/>
                </a:cxn>
                <a:cxn ang="T12">
                  <a:pos x="T4" y="T5"/>
                </a:cxn>
                <a:cxn ang="T13">
                  <a:pos x="T6" y="T7"/>
                </a:cxn>
                <a:cxn ang="T14">
                  <a:pos x="T8" y="T9"/>
                </a:cxn>
              </a:cxnLst>
              <a:rect l="T15" t="T16" r="T17" b="T18"/>
              <a:pathLst>
                <a:path w="296" h="37">
                  <a:moveTo>
                    <a:pt x="0" y="36"/>
                  </a:moveTo>
                  <a:lnTo>
                    <a:pt x="9" y="0"/>
                  </a:lnTo>
                  <a:lnTo>
                    <a:pt x="290" y="0"/>
                  </a:lnTo>
                  <a:lnTo>
                    <a:pt x="296" y="37"/>
                  </a:lnTo>
                  <a:lnTo>
                    <a:pt x="0" y="36"/>
                  </a:lnTo>
                  <a:close/>
                </a:path>
              </a:pathLst>
            </a:custGeom>
            <a:gradFill rotWithShape="1">
              <a:gsLst>
                <a:gs pos="0">
                  <a:srgbClr val="595959"/>
                </a:gs>
                <a:gs pos="100000">
                  <a:srgbClr val="C0C0C0"/>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0" name="Freeform 31"/>
            <p:cNvSpPr>
              <a:spLocks/>
            </p:cNvSpPr>
            <p:nvPr/>
          </p:nvSpPr>
          <p:spPr bwMode="auto">
            <a:xfrm>
              <a:off x="2654" y="278"/>
              <a:ext cx="178" cy="22"/>
            </a:xfrm>
            <a:custGeom>
              <a:avLst/>
              <a:gdLst>
                <a:gd name="T0" fmla="*/ 0 w 178"/>
                <a:gd name="T1" fmla="*/ 21 h 22"/>
                <a:gd name="T2" fmla="*/ 178 w 178"/>
                <a:gd name="T3" fmla="*/ 22 h 22"/>
                <a:gd name="T4" fmla="*/ 178 w 178"/>
                <a:gd name="T5" fmla="*/ 1 h 22"/>
                <a:gd name="T6" fmla="*/ 1 w 178"/>
                <a:gd name="T7" fmla="*/ 0 h 22"/>
                <a:gd name="T8" fmla="*/ 0 w 178"/>
                <a:gd name="T9" fmla="*/ 21 h 22"/>
                <a:gd name="T10" fmla="*/ 0 60000 65536"/>
                <a:gd name="T11" fmla="*/ 0 60000 65536"/>
                <a:gd name="T12" fmla="*/ 0 60000 65536"/>
                <a:gd name="T13" fmla="*/ 0 60000 65536"/>
                <a:gd name="T14" fmla="*/ 0 60000 65536"/>
                <a:gd name="T15" fmla="*/ 0 w 178"/>
                <a:gd name="T16" fmla="*/ 0 h 22"/>
                <a:gd name="T17" fmla="*/ 178 w 178"/>
                <a:gd name="T18" fmla="*/ 22 h 22"/>
              </a:gdLst>
              <a:ahLst/>
              <a:cxnLst>
                <a:cxn ang="T10">
                  <a:pos x="T0" y="T1"/>
                </a:cxn>
                <a:cxn ang="T11">
                  <a:pos x="T2" y="T3"/>
                </a:cxn>
                <a:cxn ang="T12">
                  <a:pos x="T4" y="T5"/>
                </a:cxn>
                <a:cxn ang="T13">
                  <a:pos x="T6" y="T7"/>
                </a:cxn>
                <a:cxn ang="T14">
                  <a:pos x="T8" y="T9"/>
                </a:cxn>
              </a:cxnLst>
              <a:rect l="T15" t="T16" r="T17" b="T18"/>
              <a:pathLst>
                <a:path w="178" h="22">
                  <a:moveTo>
                    <a:pt x="0" y="21"/>
                  </a:moveTo>
                  <a:lnTo>
                    <a:pt x="178" y="22"/>
                  </a:lnTo>
                  <a:lnTo>
                    <a:pt x="178" y="1"/>
                  </a:lnTo>
                  <a:lnTo>
                    <a:pt x="1" y="0"/>
                  </a:lnTo>
                  <a:lnTo>
                    <a:pt x="0" y="21"/>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1" name="Freeform 32"/>
            <p:cNvSpPr>
              <a:spLocks/>
            </p:cNvSpPr>
            <p:nvPr/>
          </p:nvSpPr>
          <p:spPr bwMode="auto">
            <a:xfrm>
              <a:off x="2970" y="279"/>
              <a:ext cx="180" cy="24"/>
            </a:xfrm>
            <a:custGeom>
              <a:avLst/>
              <a:gdLst>
                <a:gd name="T0" fmla="*/ 1 w 180"/>
                <a:gd name="T1" fmla="*/ 21 h 24"/>
                <a:gd name="T2" fmla="*/ 180 w 180"/>
                <a:gd name="T3" fmla="*/ 24 h 24"/>
                <a:gd name="T4" fmla="*/ 179 w 180"/>
                <a:gd name="T5" fmla="*/ 3 h 24"/>
                <a:gd name="T6" fmla="*/ 0 w 180"/>
                <a:gd name="T7" fmla="*/ 0 h 24"/>
                <a:gd name="T8" fmla="*/ 1 w 180"/>
                <a:gd name="T9" fmla="*/ 21 h 24"/>
                <a:gd name="T10" fmla="*/ 0 60000 65536"/>
                <a:gd name="T11" fmla="*/ 0 60000 65536"/>
                <a:gd name="T12" fmla="*/ 0 60000 65536"/>
                <a:gd name="T13" fmla="*/ 0 60000 65536"/>
                <a:gd name="T14" fmla="*/ 0 60000 65536"/>
                <a:gd name="T15" fmla="*/ 0 w 180"/>
                <a:gd name="T16" fmla="*/ 0 h 24"/>
                <a:gd name="T17" fmla="*/ 180 w 180"/>
                <a:gd name="T18" fmla="*/ 24 h 24"/>
              </a:gdLst>
              <a:ahLst/>
              <a:cxnLst>
                <a:cxn ang="T10">
                  <a:pos x="T0" y="T1"/>
                </a:cxn>
                <a:cxn ang="T11">
                  <a:pos x="T2" y="T3"/>
                </a:cxn>
                <a:cxn ang="T12">
                  <a:pos x="T4" y="T5"/>
                </a:cxn>
                <a:cxn ang="T13">
                  <a:pos x="T6" y="T7"/>
                </a:cxn>
                <a:cxn ang="T14">
                  <a:pos x="T8" y="T9"/>
                </a:cxn>
              </a:cxnLst>
              <a:rect l="T15" t="T16" r="T17" b="T18"/>
              <a:pathLst>
                <a:path w="180" h="24">
                  <a:moveTo>
                    <a:pt x="1" y="21"/>
                  </a:moveTo>
                  <a:lnTo>
                    <a:pt x="180" y="24"/>
                  </a:lnTo>
                  <a:lnTo>
                    <a:pt x="179" y="3"/>
                  </a:lnTo>
                  <a:lnTo>
                    <a:pt x="0" y="0"/>
                  </a:lnTo>
                  <a:lnTo>
                    <a:pt x="1" y="21"/>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2" name="Freeform 33"/>
            <p:cNvSpPr>
              <a:spLocks/>
            </p:cNvSpPr>
            <p:nvPr/>
          </p:nvSpPr>
          <p:spPr bwMode="auto">
            <a:xfrm>
              <a:off x="2835" y="278"/>
              <a:ext cx="114" cy="117"/>
            </a:xfrm>
            <a:custGeom>
              <a:avLst/>
              <a:gdLst>
                <a:gd name="T0" fmla="*/ 12 w 114"/>
                <a:gd name="T1" fmla="*/ 0 h 117"/>
                <a:gd name="T2" fmla="*/ 45 w 114"/>
                <a:gd name="T3" fmla="*/ 61 h 117"/>
                <a:gd name="T4" fmla="*/ 0 w 114"/>
                <a:gd name="T5" fmla="*/ 112 h 117"/>
                <a:gd name="T6" fmla="*/ 81 w 114"/>
                <a:gd name="T7" fmla="*/ 111 h 117"/>
                <a:gd name="T8" fmla="*/ 114 w 114"/>
                <a:gd name="T9" fmla="*/ 117 h 117"/>
                <a:gd name="T10" fmla="*/ 72 w 114"/>
                <a:gd name="T11" fmla="*/ 64 h 117"/>
                <a:gd name="T12" fmla="*/ 102 w 114"/>
                <a:gd name="T13" fmla="*/ 0 h 117"/>
                <a:gd name="T14" fmla="*/ 12 w 114"/>
                <a:gd name="T15" fmla="*/ 0 h 117"/>
                <a:gd name="T16" fmla="*/ 0 60000 65536"/>
                <a:gd name="T17" fmla="*/ 0 60000 65536"/>
                <a:gd name="T18" fmla="*/ 0 60000 65536"/>
                <a:gd name="T19" fmla="*/ 0 60000 65536"/>
                <a:gd name="T20" fmla="*/ 0 60000 65536"/>
                <a:gd name="T21" fmla="*/ 0 60000 65536"/>
                <a:gd name="T22" fmla="*/ 0 60000 65536"/>
                <a:gd name="T23" fmla="*/ 0 60000 65536"/>
                <a:gd name="T24" fmla="*/ 0 w 114"/>
                <a:gd name="T25" fmla="*/ 0 h 117"/>
                <a:gd name="T26" fmla="*/ 114 w 114"/>
                <a:gd name="T27" fmla="*/ 117 h 1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4" h="117">
                  <a:moveTo>
                    <a:pt x="12" y="0"/>
                  </a:moveTo>
                  <a:lnTo>
                    <a:pt x="45" y="61"/>
                  </a:lnTo>
                  <a:lnTo>
                    <a:pt x="0" y="112"/>
                  </a:lnTo>
                  <a:lnTo>
                    <a:pt x="81" y="111"/>
                  </a:lnTo>
                  <a:lnTo>
                    <a:pt x="114" y="117"/>
                  </a:lnTo>
                  <a:lnTo>
                    <a:pt x="72" y="64"/>
                  </a:lnTo>
                  <a:lnTo>
                    <a:pt x="102" y="0"/>
                  </a:lnTo>
                  <a:lnTo>
                    <a:pt x="12" y="0"/>
                  </a:lnTo>
                  <a:close/>
                </a:path>
              </a:pathLst>
            </a:custGeom>
            <a:gradFill rotWithShape="1">
              <a:gsLst>
                <a:gs pos="0">
                  <a:srgbClr val="5F5F5F"/>
                </a:gs>
                <a:gs pos="100000">
                  <a:srgbClr val="2C2C2C"/>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3" name="Freeform 34"/>
            <p:cNvSpPr>
              <a:spLocks/>
            </p:cNvSpPr>
            <p:nvPr/>
          </p:nvSpPr>
          <p:spPr bwMode="auto">
            <a:xfrm>
              <a:off x="2693" y="527"/>
              <a:ext cx="406" cy="43"/>
            </a:xfrm>
            <a:custGeom>
              <a:avLst/>
              <a:gdLst>
                <a:gd name="T0" fmla="*/ 0 w 406"/>
                <a:gd name="T1" fmla="*/ 9 h 43"/>
                <a:gd name="T2" fmla="*/ 187 w 406"/>
                <a:gd name="T3" fmla="*/ 0 h 43"/>
                <a:gd name="T4" fmla="*/ 406 w 406"/>
                <a:gd name="T5" fmla="*/ 10 h 43"/>
                <a:gd name="T6" fmla="*/ 400 w 406"/>
                <a:gd name="T7" fmla="*/ 39 h 43"/>
                <a:gd name="T8" fmla="*/ 193 w 406"/>
                <a:gd name="T9" fmla="*/ 31 h 43"/>
                <a:gd name="T10" fmla="*/ 12 w 406"/>
                <a:gd name="T11" fmla="*/ 43 h 43"/>
                <a:gd name="T12" fmla="*/ 0 w 406"/>
                <a:gd name="T13" fmla="*/ 9 h 43"/>
                <a:gd name="T14" fmla="*/ 0 60000 65536"/>
                <a:gd name="T15" fmla="*/ 0 60000 65536"/>
                <a:gd name="T16" fmla="*/ 0 60000 65536"/>
                <a:gd name="T17" fmla="*/ 0 60000 65536"/>
                <a:gd name="T18" fmla="*/ 0 60000 65536"/>
                <a:gd name="T19" fmla="*/ 0 60000 65536"/>
                <a:gd name="T20" fmla="*/ 0 60000 65536"/>
                <a:gd name="T21" fmla="*/ 0 w 406"/>
                <a:gd name="T22" fmla="*/ 0 h 43"/>
                <a:gd name="T23" fmla="*/ 406 w 406"/>
                <a:gd name="T24" fmla="*/ 43 h 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6" h="43">
                  <a:moveTo>
                    <a:pt x="0" y="9"/>
                  </a:moveTo>
                  <a:lnTo>
                    <a:pt x="187" y="0"/>
                  </a:lnTo>
                  <a:lnTo>
                    <a:pt x="406" y="10"/>
                  </a:lnTo>
                  <a:lnTo>
                    <a:pt x="400" y="39"/>
                  </a:lnTo>
                  <a:lnTo>
                    <a:pt x="193" y="31"/>
                  </a:lnTo>
                  <a:lnTo>
                    <a:pt x="12" y="43"/>
                  </a:lnTo>
                  <a:lnTo>
                    <a:pt x="0" y="9"/>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4" name="Freeform 35"/>
            <p:cNvSpPr>
              <a:spLocks/>
            </p:cNvSpPr>
            <p:nvPr/>
          </p:nvSpPr>
          <p:spPr bwMode="auto">
            <a:xfrm>
              <a:off x="2792" y="555"/>
              <a:ext cx="196" cy="117"/>
            </a:xfrm>
            <a:custGeom>
              <a:avLst/>
              <a:gdLst>
                <a:gd name="T0" fmla="*/ 16 w 196"/>
                <a:gd name="T1" fmla="*/ 9 h 117"/>
                <a:gd name="T2" fmla="*/ 0 w 196"/>
                <a:gd name="T3" fmla="*/ 71 h 117"/>
                <a:gd name="T4" fmla="*/ 6 w 196"/>
                <a:gd name="T5" fmla="*/ 117 h 117"/>
                <a:gd name="T6" fmla="*/ 180 w 196"/>
                <a:gd name="T7" fmla="*/ 113 h 117"/>
                <a:gd name="T8" fmla="*/ 196 w 196"/>
                <a:gd name="T9" fmla="*/ 66 h 117"/>
                <a:gd name="T10" fmla="*/ 178 w 196"/>
                <a:gd name="T11" fmla="*/ 5 h 117"/>
                <a:gd name="T12" fmla="*/ 93 w 196"/>
                <a:gd name="T13" fmla="*/ 0 h 117"/>
                <a:gd name="T14" fmla="*/ 16 w 196"/>
                <a:gd name="T15" fmla="*/ 9 h 117"/>
                <a:gd name="T16" fmla="*/ 0 60000 65536"/>
                <a:gd name="T17" fmla="*/ 0 60000 65536"/>
                <a:gd name="T18" fmla="*/ 0 60000 65536"/>
                <a:gd name="T19" fmla="*/ 0 60000 65536"/>
                <a:gd name="T20" fmla="*/ 0 60000 65536"/>
                <a:gd name="T21" fmla="*/ 0 60000 65536"/>
                <a:gd name="T22" fmla="*/ 0 60000 65536"/>
                <a:gd name="T23" fmla="*/ 0 60000 65536"/>
                <a:gd name="T24" fmla="*/ 0 w 196"/>
                <a:gd name="T25" fmla="*/ 0 h 117"/>
                <a:gd name="T26" fmla="*/ 196 w 196"/>
                <a:gd name="T27" fmla="*/ 117 h 1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6" h="117">
                  <a:moveTo>
                    <a:pt x="16" y="9"/>
                  </a:moveTo>
                  <a:lnTo>
                    <a:pt x="0" y="71"/>
                  </a:lnTo>
                  <a:lnTo>
                    <a:pt x="6" y="117"/>
                  </a:lnTo>
                  <a:lnTo>
                    <a:pt x="180" y="113"/>
                  </a:lnTo>
                  <a:lnTo>
                    <a:pt x="196" y="66"/>
                  </a:lnTo>
                  <a:lnTo>
                    <a:pt x="178" y="5"/>
                  </a:lnTo>
                  <a:lnTo>
                    <a:pt x="93" y="0"/>
                  </a:lnTo>
                  <a:lnTo>
                    <a:pt x="16" y="9"/>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5" name="Freeform 36"/>
            <p:cNvSpPr>
              <a:spLocks/>
            </p:cNvSpPr>
            <p:nvPr/>
          </p:nvSpPr>
          <p:spPr bwMode="auto">
            <a:xfrm>
              <a:off x="2696" y="395"/>
              <a:ext cx="402" cy="141"/>
            </a:xfrm>
            <a:custGeom>
              <a:avLst/>
              <a:gdLst>
                <a:gd name="T0" fmla="*/ 0 w 402"/>
                <a:gd name="T1" fmla="*/ 138 h 141"/>
                <a:gd name="T2" fmla="*/ 7 w 402"/>
                <a:gd name="T3" fmla="*/ 31 h 141"/>
                <a:gd name="T4" fmla="*/ 66 w 402"/>
                <a:gd name="T5" fmla="*/ 1 h 141"/>
                <a:gd name="T6" fmla="*/ 277 w 402"/>
                <a:gd name="T7" fmla="*/ 0 h 141"/>
                <a:gd name="T8" fmla="*/ 400 w 402"/>
                <a:gd name="T9" fmla="*/ 33 h 141"/>
                <a:gd name="T10" fmla="*/ 402 w 402"/>
                <a:gd name="T11" fmla="*/ 141 h 141"/>
                <a:gd name="T12" fmla="*/ 0 60000 65536"/>
                <a:gd name="T13" fmla="*/ 0 60000 65536"/>
                <a:gd name="T14" fmla="*/ 0 60000 65536"/>
                <a:gd name="T15" fmla="*/ 0 60000 65536"/>
                <a:gd name="T16" fmla="*/ 0 60000 65536"/>
                <a:gd name="T17" fmla="*/ 0 60000 65536"/>
                <a:gd name="T18" fmla="*/ 0 w 402"/>
                <a:gd name="T19" fmla="*/ 0 h 141"/>
                <a:gd name="T20" fmla="*/ 402 w 402"/>
                <a:gd name="T21" fmla="*/ 141 h 141"/>
              </a:gdLst>
              <a:ahLst/>
              <a:cxnLst>
                <a:cxn ang="T12">
                  <a:pos x="T0" y="T1"/>
                </a:cxn>
                <a:cxn ang="T13">
                  <a:pos x="T2" y="T3"/>
                </a:cxn>
                <a:cxn ang="T14">
                  <a:pos x="T4" y="T5"/>
                </a:cxn>
                <a:cxn ang="T15">
                  <a:pos x="T6" y="T7"/>
                </a:cxn>
                <a:cxn ang="T16">
                  <a:pos x="T8" y="T9"/>
                </a:cxn>
                <a:cxn ang="T17">
                  <a:pos x="T10" y="T11"/>
                </a:cxn>
              </a:cxnLst>
              <a:rect l="T18" t="T19" r="T20" b="T21"/>
              <a:pathLst>
                <a:path w="402" h="141">
                  <a:moveTo>
                    <a:pt x="0" y="138"/>
                  </a:moveTo>
                  <a:lnTo>
                    <a:pt x="7" y="31"/>
                  </a:lnTo>
                  <a:lnTo>
                    <a:pt x="66" y="1"/>
                  </a:lnTo>
                  <a:lnTo>
                    <a:pt x="277" y="0"/>
                  </a:lnTo>
                  <a:lnTo>
                    <a:pt x="400" y="33"/>
                  </a:lnTo>
                  <a:lnTo>
                    <a:pt x="402" y="141"/>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6" name="Freeform 37"/>
            <p:cNvSpPr>
              <a:spLocks/>
            </p:cNvSpPr>
            <p:nvPr/>
          </p:nvSpPr>
          <p:spPr bwMode="auto">
            <a:xfrm>
              <a:off x="2720" y="702"/>
              <a:ext cx="81" cy="99"/>
            </a:xfrm>
            <a:custGeom>
              <a:avLst/>
              <a:gdLst>
                <a:gd name="T0" fmla="*/ 21 w 81"/>
                <a:gd name="T1" fmla="*/ 0 h 99"/>
                <a:gd name="T2" fmla="*/ 75 w 81"/>
                <a:gd name="T3" fmla="*/ 0 h 99"/>
                <a:gd name="T4" fmla="*/ 81 w 81"/>
                <a:gd name="T5" fmla="*/ 98 h 99"/>
                <a:gd name="T6" fmla="*/ 0 w 81"/>
                <a:gd name="T7" fmla="*/ 99 h 99"/>
                <a:gd name="T8" fmla="*/ 21 w 81"/>
                <a:gd name="T9" fmla="*/ 0 h 99"/>
                <a:gd name="T10" fmla="*/ 0 60000 65536"/>
                <a:gd name="T11" fmla="*/ 0 60000 65536"/>
                <a:gd name="T12" fmla="*/ 0 60000 65536"/>
                <a:gd name="T13" fmla="*/ 0 60000 65536"/>
                <a:gd name="T14" fmla="*/ 0 60000 65536"/>
                <a:gd name="T15" fmla="*/ 0 w 81"/>
                <a:gd name="T16" fmla="*/ 0 h 99"/>
                <a:gd name="T17" fmla="*/ 81 w 81"/>
                <a:gd name="T18" fmla="*/ 99 h 99"/>
              </a:gdLst>
              <a:ahLst/>
              <a:cxnLst>
                <a:cxn ang="T10">
                  <a:pos x="T0" y="T1"/>
                </a:cxn>
                <a:cxn ang="T11">
                  <a:pos x="T2" y="T3"/>
                </a:cxn>
                <a:cxn ang="T12">
                  <a:pos x="T4" y="T5"/>
                </a:cxn>
                <a:cxn ang="T13">
                  <a:pos x="T6" y="T7"/>
                </a:cxn>
                <a:cxn ang="T14">
                  <a:pos x="T8" y="T9"/>
                </a:cxn>
              </a:cxnLst>
              <a:rect l="T15" t="T16" r="T17" b="T18"/>
              <a:pathLst>
                <a:path w="81" h="99">
                  <a:moveTo>
                    <a:pt x="21" y="0"/>
                  </a:moveTo>
                  <a:lnTo>
                    <a:pt x="75" y="0"/>
                  </a:lnTo>
                  <a:lnTo>
                    <a:pt x="81" y="98"/>
                  </a:lnTo>
                  <a:lnTo>
                    <a:pt x="0" y="99"/>
                  </a:lnTo>
                  <a:lnTo>
                    <a:pt x="21" y="0"/>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7" name="Freeform 38"/>
            <p:cNvSpPr>
              <a:spLocks/>
            </p:cNvSpPr>
            <p:nvPr/>
          </p:nvSpPr>
          <p:spPr bwMode="auto">
            <a:xfrm>
              <a:off x="2832" y="698"/>
              <a:ext cx="104" cy="102"/>
            </a:xfrm>
            <a:custGeom>
              <a:avLst/>
              <a:gdLst>
                <a:gd name="T0" fmla="*/ 17 w 104"/>
                <a:gd name="T1" fmla="*/ 1 h 102"/>
                <a:gd name="T2" fmla="*/ 84 w 104"/>
                <a:gd name="T3" fmla="*/ 0 h 102"/>
                <a:gd name="T4" fmla="*/ 104 w 104"/>
                <a:gd name="T5" fmla="*/ 100 h 102"/>
                <a:gd name="T6" fmla="*/ 0 w 104"/>
                <a:gd name="T7" fmla="*/ 102 h 102"/>
                <a:gd name="T8" fmla="*/ 17 w 104"/>
                <a:gd name="T9" fmla="*/ 1 h 102"/>
                <a:gd name="T10" fmla="*/ 0 60000 65536"/>
                <a:gd name="T11" fmla="*/ 0 60000 65536"/>
                <a:gd name="T12" fmla="*/ 0 60000 65536"/>
                <a:gd name="T13" fmla="*/ 0 60000 65536"/>
                <a:gd name="T14" fmla="*/ 0 60000 65536"/>
                <a:gd name="T15" fmla="*/ 0 w 104"/>
                <a:gd name="T16" fmla="*/ 0 h 102"/>
                <a:gd name="T17" fmla="*/ 104 w 104"/>
                <a:gd name="T18" fmla="*/ 102 h 102"/>
              </a:gdLst>
              <a:ahLst/>
              <a:cxnLst>
                <a:cxn ang="T10">
                  <a:pos x="T0" y="T1"/>
                </a:cxn>
                <a:cxn ang="T11">
                  <a:pos x="T2" y="T3"/>
                </a:cxn>
                <a:cxn ang="T12">
                  <a:pos x="T4" y="T5"/>
                </a:cxn>
                <a:cxn ang="T13">
                  <a:pos x="T6" y="T7"/>
                </a:cxn>
                <a:cxn ang="T14">
                  <a:pos x="T8" y="T9"/>
                </a:cxn>
              </a:cxnLst>
              <a:rect l="T15" t="T16" r="T17" b="T18"/>
              <a:pathLst>
                <a:path w="104" h="102">
                  <a:moveTo>
                    <a:pt x="17" y="1"/>
                  </a:moveTo>
                  <a:lnTo>
                    <a:pt x="84" y="0"/>
                  </a:lnTo>
                  <a:lnTo>
                    <a:pt x="104" y="100"/>
                  </a:lnTo>
                  <a:lnTo>
                    <a:pt x="0" y="102"/>
                  </a:lnTo>
                  <a:lnTo>
                    <a:pt x="17" y="1"/>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8" name="Freeform 39"/>
            <p:cNvSpPr>
              <a:spLocks/>
            </p:cNvSpPr>
            <p:nvPr/>
          </p:nvSpPr>
          <p:spPr bwMode="auto">
            <a:xfrm>
              <a:off x="2975" y="696"/>
              <a:ext cx="87" cy="98"/>
            </a:xfrm>
            <a:custGeom>
              <a:avLst/>
              <a:gdLst>
                <a:gd name="T0" fmla="*/ 0 w 87"/>
                <a:gd name="T1" fmla="*/ 0 h 98"/>
                <a:gd name="T2" fmla="*/ 64 w 87"/>
                <a:gd name="T3" fmla="*/ 0 h 98"/>
                <a:gd name="T4" fmla="*/ 87 w 87"/>
                <a:gd name="T5" fmla="*/ 98 h 98"/>
                <a:gd name="T6" fmla="*/ 3 w 87"/>
                <a:gd name="T7" fmla="*/ 98 h 98"/>
                <a:gd name="T8" fmla="*/ 0 w 87"/>
                <a:gd name="T9" fmla="*/ 0 h 98"/>
                <a:gd name="T10" fmla="*/ 0 60000 65536"/>
                <a:gd name="T11" fmla="*/ 0 60000 65536"/>
                <a:gd name="T12" fmla="*/ 0 60000 65536"/>
                <a:gd name="T13" fmla="*/ 0 60000 65536"/>
                <a:gd name="T14" fmla="*/ 0 60000 65536"/>
                <a:gd name="T15" fmla="*/ 0 w 87"/>
                <a:gd name="T16" fmla="*/ 0 h 98"/>
                <a:gd name="T17" fmla="*/ 87 w 87"/>
                <a:gd name="T18" fmla="*/ 98 h 98"/>
              </a:gdLst>
              <a:ahLst/>
              <a:cxnLst>
                <a:cxn ang="T10">
                  <a:pos x="T0" y="T1"/>
                </a:cxn>
                <a:cxn ang="T11">
                  <a:pos x="T2" y="T3"/>
                </a:cxn>
                <a:cxn ang="T12">
                  <a:pos x="T4" y="T5"/>
                </a:cxn>
                <a:cxn ang="T13">
                  <a:pos x="T6" y="T7"/>
                </a:cxn>
                <a:cxn ang="T14">
                  <a:pos x="T8" y="T9"/>
                </a:cxn>
              </a:cxnLst>
              <a:rect l="T15" t="T16" r="T17" b="T18"/>
              <a:pathLst>
                <a:path w="87" h="98">
                  <a:moveTo>
                    <a:pt x="0" y="0"/>
                  </a:moveTo>
                  <a:lnTo>
                    <a:pt x="64" y="0"/>
                  </a:lnTo>
                  <a:lnTo>
                    <a:pt x="87" y="98"/>
                  </a:lnTo>
                  <a:lnTo>
                    <a:pt x="3" y="98"/>
                  </a:lnTo>
                  <a:lnTo>
                    <a:pt x="0" y="0"/>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9" name="Freeform 40"/>
            <p:cNvSpPr>
              <a:spLocks/>
            </p:cNvSpPr>
            <p:nvPr/>
          </p:nvSpPr>
          <p:spPr bwMode="auto">
            <a:xfrm>
              <a:off x="2681" y="812"/>
              <a:ext cx="123" cy="73"/>
            </a:xfrm>
            <a:custGeom>
              <a:avLst/>
              <a:gdLst>
                <a:gd name="T0" fmla="*/ 84 w 123"/>
                <a:gd name="T1" fmla="*/ 0 h 73"/>
                <a:gd name="T2" fmla="*/ 0 w 123"/>
                <a:gd name="T3" fmla="*/ 33 h 73"/>
                <a:gd name="T4" fmla="*/ 64 w 123"/>
                <a:gd name="T5" fmla="*/ 72 h 73"/>
                <a:gd name="T6" fmla="*/ 105 w 123"/>
                <a:gd name="T7" fmla="*/ 73 h 73"/>
                <a:gd name="T8" fmla="*/ 123 w 123"/>
                <a:gd name="T9" fmla="*/ 33 h 73"/>
                <a:gd name="T10" fmla="*/ 84 w 123"/>
                <a:gd name="T11" fmla="*/ 0 h 73"/>
                <a:gd name="T12" fmla="*/ 0 60000 65536"/>
                <a:gd name="T13" fmla="*/ 0 60000 65536"/>
                <a:gd name="T14" fmla="*/ 0 60000 65536"/>
                <a:gd name="T15" fmla="*/ 0 60000 65536"/>
                <a:gd name="T16" fmla="*/ 0 60000 65536"/>
                <a:gd name="T17" fmla="*/ 0 60000 65536"/>
                <a:gd name="T18" fmla="*/ 0 w 123"/>
                <a:gd name="T19" fmla="*/ 0 h 73"/>
                <a:gd name="T20" fmla="*/ 123 w 123"/>
                <a:gd name="T21" fmla="*/ 73 h 73"/>
              </a:gdLst>
              <a:ahLst/>
              <a:cxnLst>
                <a:cxn ang="T12">
                  <a:pos x="T0" y="T1"/>
                </a:cxn>
                <a:cxn ang="T13">
                  <a:pos x="T2" y="T3"/>
                </a:cxn>
                <a:cxn ang="T14">
                  <a:pos x="T4" y="T5"/>
                </a:cxn>
                <a:cxn ang="T15">
                  <a:pos x="T6" y="T7"/>
                </a:cxn>
                <a:cxn ang="T16">
                  <a:pos x="T8" y="T9"/>
                </a:cxn>
                <a:cxn ang="T17">
                  <a:pos x="T10" y="T11"/>
                </a:cxn>
              </a:cxnLst>
              <a:rect l="T18" t="T19" r="T20" b="T21"/>
              <a:pathLst>
                <a:path w="123" h="73">
                  <a:moveTo>
                    <a:pt x="84" y="0"/>
                  </a:moveTo>
                  <a:lnTo>
                    <a:pt x="0" y="33"/>
                  </a:lnTo>
                  <a:lnTo>
                    <a:pt x="64" y="72"/>
                  </a:lnTo>
                  <a:lnTo>
                    <a:pt x="105" y="73"/>
                  </a:lnTo>
                  <a:lnTo>
                    <a:pt x="123" y="33"/>
                  </a:lnTo>
                  <a:lnTo>
                    <a:pt x="84" y="0"/>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0" name="Freeform 41"/>
            <p:cNvSpPr>
              <a:spLocks/>
            </p:cNvSpPr>
            <p:nvPr/>
          </p:nvSpPr>
          <p:spPr bwMode="auto">
            <a:xfrm>
              <a:off x="2832" y="815"/>
              <a:ext cx="101" cy="72"/>
            </a:xfrm>
            <a:custGeom>
              <a:avLst/>
              <a:gdLst>
                <a:gd name="T0" fmla="*/ 0 w 101"/>
                <a:gd name="T1" fmla="*/ 0 h 72"/>
                <a:gd name="T2" fmla="*/ 101 w 101"/>
                <a:gd name="T3" fmla="*/ 0 h 72"/>
                <a:gd name="T4" fmla="*/ 101 w 101"/>
                <a:gd name="T5" fmla="*/ 72 h 72"/>
                <a:gd name="T6" fmla="*/ 2 w 101"/>
                <a:gd name="T7" fmla="*/ 72 h 72"/>
                <a:gd name="T8" fmla="*/ 0 w 101"/>
                <a:gd name="T9" fmla="*/ 0 h 72"/>
                <a:gd name="T10" fmla="*/ 0 60000 65536"/>
                <a:gd name="T11" fmla="*/ 0 60000 65536"/>
                <a:gd name="T12" fmla="*/ 0 60000 65536"/>
                <a:gd name="T13" fmla="*/ 0 60000 65536"/>
                <a:gd name="T14" fmla="*/ 0 60000 65536"/>
                <a:gd name="T15" fmla="*/ 0 w 101"/>
                <a:gd name="T16" fmla="*/ 0 h 72"/>
                <a:gd name="T17" fmla="*/ 101 w 101"/>
                <a:gd name="T18" fmla="*/ 72 h 72"/>
              </a:gdLst>
              <a:ahLst/>
              <a:cxnLst>
                <a:cxn ang="T10">
                  <a:pos x="T0" y="T1"/>
                </a:cxn>
                <a:cxn ang="T11">
                  <a:pos x="T2" y="T3"/>
                </a:cxn>
                <a:cxn ang="T12">
                  <a:pos x="T4" y="T5"/>
                </a:cxn>
                <a:cxn ang="T13">
                  <a:pos x="T6" y="T7"/>
                </a:cxn>
                <a:cxn ang="T14">
                  <a:pos x="T8" y="T9"/>
                </a:cxn>
              </a:cxnLst>
              <a:rect l="T15" t="T16" r="T17" b="T18"/>
              <a:pathLst>
                <a:path w="101" h="72">
                  <a:moveTo>
                    <a:pt x="0" y="0"/>
                  </a:moveTo>
                  <a:lnTo>
                    <a:pt x="101" y="0"/>
                  </a:lnTo>
                  <a:lnTo>
                    <a:pt x="101" y="72"/>
                  </a:lnTo>
                  <a:lnTo>
                    <a:pt x="2" y="72"/>
                  </a:lnTo>
                  <a:lnTo>
                    <a:pt x="0" y="0"/>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1" name="Freeform 42"/>
            <p:cNvSpPr>
              <a:spLocks/>
            </p:cNvSpPr>
            <p:nvPr/>
          </p:nvSpPr>
          <p:spPr bwMode="auto">
            <a:xfrm>
              <a:off x="2971" y="807"/>
              <a:ext cx="139" cy="80"/>
            </a:xfrm>
            <a:custGeom>
              <a:avLst/>
              <a:gdLst>
                <a:gd name="T0" fmla="*/ 139 w 139"/>
                <a:gd name="T1" fmla="*/ 38 h 80"/>
                <a:gd name="T2" fmla="*/ 56 w 139"/>
                <a:gd name="T3" fmla="*/ 0 h 80"/>
                <a:gd name="T4" fmla="*/ 7 w 139"/>
                <a:gd name="T5" fmla="*/ 3 h 80"/>
                <a:gd name="T6" fmla="*/ 0 w 139"/>
                <a:gd name="T7" fmla="*/ 38 h 80"/>
                <a:gd name="T8" fmla="*/ 20 w 139"/>
                <a:gd name="T9" fmla="*/ 68 h 80"/>
                <a:gd name="T10" fmla="*/ 47 w 139"/>
                <a:gd name="T11" fmla="*/ 80 h 80"/>
                <a:gd name="T12" fmla="*/ 136 w 139"/>
                <a:gd name="T13" fmla="*/ 38 h 80"/>
                <a:gd name="T14" fmla="*/ 139 w 139"/>
                <a:gd name="T15" fmla="*/ 38 h 80"/>
                <a:gd name="T16" fmla="*/ 0 60000 65536"/>
                <a:gd name="T17" fmla="*/ 0 60000 65536"/>
                <a:gd name="T18" fmla="*/ 0 60000 65536"/>
                <a:gd name="T19" fmla="*/ 0 60000 65536"/>
                <a:gd name="T20" fmla="*/ 0 60000 65536"/>
                <a:gd name="T21" fmla="*/ 0 60000 65536"/>
                <a:gd name="T22" fmla="*/ 0 60000 65536"/>
                <a:gd name="T23" fmla="*/ 0 60000 65536"/>
                <a:gd name="T24" fmla="*/ 0 w 139"/>
                <a:gd name="T25" fmla="*/ 0 h 80"/>
                <a:gd name="T26" fmla="*/ 139 w 139"/>
                <a:gd name="T27" fmla="*/ 80 h 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9" h="80">
                  <a:moveTo>
                    <a:pt x="139" y="38"/>
                  </a:moveTo>
                  <a:lnTo>
                    <a:pt x="56" y="0"/>
                  </a:lnTo>
                  <a:lnTo>
                    <a:pt x="7" y="3"/>
                  </a:lnTo>
                  <a:lnTo>
                    <a:pt x="0" y="38"/>
                  </a:lnTo>
                  <a:lnTo>
                    <a:pt x="20" y="68"/>
                  </a:lnTo>
                  <a:lnTo>
                    <a:pt x="47" y="80"/>
                  </a:lnTo>
                  <a:lnTo>
                    <a:pt x="136" y="38"/>
                  </a:lnTo>
                  <a:lnTo>
                    <a:pt x="139" y="38"/>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2" name="Freeform 43"/>
            <p:cNvSpPr>
              <a:spLocks/>
            </p:cNvSpPr>
            <p:nvPr/>
          </p:nvSpPr>
          <p:spPr bwMode="auto">
            <a:xfrm>
              <a:off x="2724" y="1344"/>
              <a:ext cx="347" cy="180"/>
            </a:xfrm>
            <a:custGeom>
              <a:avLst/>
              <a:gdLst>
                <a:gd name="T0" fmla="*/ 6 w 347"/>
                <a:gd name="T1" fmla="*/ 2 h 180"/>
                <a:gd name="T2" fmla="*/ 337 w 347"/>
                <a:gd name="T3" fmla="*/ 0 h 180"/>
                <a:gd name="T4" fmla="*/ 347 w 347"/>
                <a:gd name="T5" fmla="*/ 180 h 180"/>
                <a:gd name="T6" fmla="*/ 317 w 347"/>
                <a:gd name="T7" fmla="*/ 95 h 180"/>
                <a:gd name="T8" fmla="*/ 0 w 347"/>
                <a:gd name="T9" fmla="*/ 93 h 180"/>
                <a:gd name="T10" fmla="*/ 6 w 347"/>
                <a:gd name="T11" fmla="*/ 2 h 180"/>
                <a:gd name="T12" fmla="*/ 0 60000 65536"/>
                <a:gd name="T13" fmla="*/ 0 60000 65536"/>
                <a:gd name="T14" fmla="*/ 0 60000 65536"/>
                <a:gd name="T15" fmla="*/ 0 60000 65536"/>
                <a:gd name="T16" fmla="*/ 0 60000 65536"/>
                <a:gd name="T17" fmla="*/ 0 60000 65536"/>
                <a:gd name="T18" fmla="*/ 0 w 347"/>
                <a:gd name="T19" fmla="*/ 0 h 180"/>
                <a:gd name="T20" fmla="*/ 347 w 347"/>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347" h="180">
                  <a:moveTo>
                    <a:pt x="6" y="2"/>
                  </a:moveTo>
                  <a:lnTo>
                    <a:pt x="337" y="0"/>
                  </a:lnTo>
                  <a:lnTo>
                    <a:pt x="347" y="180"/>
                  </a:lnTo>
                  <a:lnTo>
                    <a:pt x="317" y="95"/>
                  </a:lnTo>
                  <a:lnTo>
                    <a:pt x="0" y="93"/>
                  </a:lnTo>
                  <a:lnTo>
                    <a:pt x="6" y="2"/>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3" name="Freeform 44"/>
            <p:cNvSpPr>
              <a:spLocks/>
            </p:cNvSpPr>
            <p:nvPr/>
          </p:nvSpPr>
          <p:spPr bwMode="auto">
            <a:xfrm>
              <a:off x="2826" y="1217"/>
              <a:ext cx="119" cy="127"/>
            </a:xfrm>
            <a:custGeom>
              <a:avLst/>
              <a:gdLst>
                <a:gd name="T0" fmla="*/ 54 w 119"/>
                <a:gd name="T1" fmla="*/ 127 h 127"/>
                <a:gd name="T2" fmla="*/ 26 w 119"/>
                <a:gd name="T3" fmla="*/ 114 h 127"/>
                <a:gd name="T4" fmla="*/ 11 w 119"/>
                <a:gd name="T5" fmla="*/ 100 h 127"/>
                <a:gd name="T6" fmla="*/ 3 w 119"/>
                <a:gd name="T7" fmla="*/ 79 h 127"/>
                <a:gd name="T8" fmla="*/ 0 w 119"/>
                <a:gd name="T9" fmla="*/ 57 h 127"/>
                <a:gd name="T10" fmla="*/ 3 w 119"/>
                <a:gd name="T11" fmla="*/ 31 h 127"/>
                <a:gd name="T12" fmla="*/ 24 w 119"/>
                <a:gd name="T13" fmla="*/ 10 h 127"/>
                <a:gd name="T14" fmla="*/ 54 w 119"/>
                <a:gd name="T15" fmla="*/ 0 h 127"/>
                <a:gd name="T16" fmla="*/ 80 w 119"/>
                <a:gd name="T17" fmla="*/ 4 h 127"/>
                <a:gd name="T18" fmla="*/ 107 w 119"/>
                <a:gd name="T19" fmla="*/ 21 h 127"/>
                <a:gd name="T20" fmla="*/ 119 w 119"/>
                <a:gd name="T21" fmla="*/ 51 h 127"/>
                <a:gd name="T22" fmla="*/ 116 w 119"/>
                <a:gd name="T23" fmla="*/ 76 h 127"/>
                <a:gd name="T24" fmla="*/ 111 w 119"/>
                <a:gd name="T25" fmla="*/ 93 h 127"/>
                <a:gd name="T26" fmla="*/ 95 w 119"/>
                <a:gd name="T27" fmla="*/ 115 h 127"/>
                <a:gd name="T28" fmla="*/ 54 w 119"/>
                <a:gd name="T29" fmla="*/ 127 h 1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19"/>
                <a:gd name="T46" fmla="*/ 0 h 127"/>
                <a:gd name="T47" fmla="*/ 119 w 119"/>
                <a:gd name="T48" fmla="*/ 127 h 1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19" h="127">
                  <a:moveTo>
                    <a:pt x="54" y="127"/>
                  </a:moveTo>
                  <a:lnTo>
                    <a:pt x="26" y="114"/>
                  </a:lnTo>
                  <a:lnTo>
                    <a:pt x="11" y="100"/>
                  </a:lnTo>
                  <a:lnTo>
                    <a:pt x="3" y="79"/>
                  </a:lnTo>
                  <a:lnTo>
                    <a:pt x="0" y="57"/>
                  </a:lnTo>
                  <a:lnTo>
                    <a:pt x="3" y="31"/>
                  </a:lnTo>
                  <a:lnTo>
                    <a:pt x="24" y="10"/>
                  </a:lnTo>
                  <a:lnTo>
                    <a:pt x="54" y="0"/>
                  </a:lnTo>
                  <a:lnTo>
                    <a:pt x="80" y="4"/>
                  </a:lnTo>
                  <a:lnTo>
                    <a:pt x="107" y="21"/>
                  </a:lnTo>
                  <a:lnTo>
                    <a:pt x="119" y="51"/>
                  </a:lnTo>
                  <a:lnTo>
                    <a:pt x="116" y="76"/>
                  </a:lnTo>
                  <a:lnTo>
                    <a:pt x="111" y="93"/>
                  </a:lnTo>
                  <a:lnTo>
                    <a:pt x="95" y="115"/>
                  </a:lnTo>
                  <a:lnTo>
                    <a:pt x="54" y="127"/>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4" name="Freeform 45"/>
            <p:cNvSpPr>
              <a:spLocks/>
            </p:cNvSpPr>
            <p:nvPr/>
          </p:nvSpPr>
          <p:spPr bwMode="auto">
            <a:xfrm>
              <a:off x="3032" y="1346"/>
              <a:ext cx="9" cy="94"/>
            </a:xfrm>
            <a:custGeom>
              <a:avLst/>
              <a:gdLst>
                <a:gd name="T0" fmla="*/ 9 w 9"/>
                <a:gd name="T1" fmla="*/ 94 h 94"/>
                <a:gd name="T2" fmla="*/ 0 w 9"/>
                <a:gd name="T3" fmla="*/ 0 h 94"/>
                <a:gd name="T4" fmla="*/ 0 60000 65536"/>
                <a:gd name="T5" fmla="*/ 0 60000 65536"/>
                <a:gd name="T6" fmla="*/ 0 w 9"/>
                <a:gd name="T7" fmla="*/ 0 h 94"/>
                <a:gd name="T8" fmla="*/ 9 w 9"/>
                <a:gd name="T9" fmla="*/ 94 h 94"/>
              </a:gdLst>
              <a:ahLst/>
              <a:cxnLst>
                <a:cxn ang="T4">
                  <a:pos x="T0" y="T1"/>
                </a:cxn>
                <a:cxn ang="T5">
                  <a:pos x="T2" y="T3"/>
                </a:cxn>
              </a:cxnLst>
              <a:rect l="T6" t="T7" r="T8" b="T9"/>
              <a:pathLst>
                <a:path w="9" h="94">
                  <a:moveTo>
                    <a:pt x="9" y="94"/>
                  </a:moveTo>
                  <a:lnTo>
                    <a:pt x="0"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5" name="Freeform 46"/>
            <p:cNvSpPr>
              <a:spLocks/>
            </p:cNvSpPr>
            <p:nvPr/>
          </p:nvSpPr>
          <p:spPr bwMode="auto">
            <a:xfrm>
              <a:off x="2966" y="1661"/>
              <a:ext cx="368" cy="120"/>
            </a:xfrm>
            <a:custGeom>
              <a:avLst/>
              <a:gdLst>
                <a:gd name="T0" fmla="*/ 5 w 368"/>
                <a:gd name="T1" fmla="*/ 0 h 120"/>
                <a:gd name="T2" fmla="*/ 368 w 368"/>
                <a:gd name="T3" fmla="*/ 0 h 120"/>
                <a:gd name="T4" fmla="*/ 368 w 368"/>
                <a:gd name="T5" fmla="*/ 45 h 120"/>
                <a:gd name="T6" fmla="*/ 157 w 368"/>
                <a:gd name="T7" fmla="*/ 114 h 120"/>
                <a:gd name="T8" fmla="*/ 0 w 368"/>
                <a:gd name="T9" fmla="*/ 120 h 120"/>
                <a:gd name="T10" fmla="*/ 5 w 368"/>
                <a:gd name="T11" fmla="*/ 0 h 120"/>
                <a:gd name="T12" fmla="*/ 0 60000 65536"/>
                <a:gd name="T13" fmla="*/ 0 60000 65536"/>
                <a:gd name="T14" fmla="*/ 0 60000 65536"/>
                <a:gd name="T15" fmla="*/ 0 60000 65536"/>
                <a:gd name="T16" fmla="*/ 0 60000 65536"/>
                <a:gd name="T17" fmla="*/ 0 60000 65536"/>
                <a:gd name="T18" fmla="*/ 0 w 368"/>
                <a:gd name="T19" fmla="*/ 0 h 120"/>
                <a:gd name="T20" fmla="*/ 368 w 368"/>
                <a:gd name="T21" fmla="*/ 120 h 120"/>
              </a:gdLst>
              <a:ahLst/>
              <a:cxnLst>
                <a:cxn ang="T12">
                  <a:pos x="T0" y="T1"/>
                </a:cxn>
                <a:cxn ang="T13">
                  <a:pos x="T2" y="T3"/>
                </a:cxn>
                <a:cxn ang="T14">
                  <a:pos x="T4" y="T5"/>
                </a:cxn>
                <a:cxn ang="T15">
                  <a:pos x="T6" y="T7"/>
                </a:cxn>
                <a:cxn ang="T16">
                  <a:pos x="T8" y="T9"/>
                </a:cxn>
                <a:cxn ang="T17">
                  <a:pos x="T10" y="T11"/>
                </a:cxn>
              </a:cxnLst>
              <a:rect l="T18" t="T19" r="T20" b="T21"/>
              <a:pathLst>
                <a:path w="368" h="120">
                  <a:moveTo>
                    <a:pt x="5" y="0"/>
                  </a:moveTo>
                  <a:lnTo>
                    <a:pt x="368" y="0"/>
                  </a:lnTo>
                  <a:lnTo>
                    <a:pt x="368" y="45"/>
                  </a:lnTo>
                  <a:lnTo>
                    <a:pt x="157" y="114"/>
                  </a:lnTo>
                  <a:lnTo>
                    <a:pt x="0" y="120"/>
                  </a:lnTo>
                  <a:lnTo>
                    <a:pt x="5" y="0"/>
                  </a:lnTo>
                  <a:close/>
                </a:path>
              </a:pathLst>
            </a:custGeom>
            <a:gradFill rotWithShape="1">
              <a:gsLst>
                <a:gs pos="0">
                  <a:srgbClr val="EAEAEA"/>
                </a:gs>
                <a:gs pos="100000">
                  <a:srgbClr val="6C6C6C"/>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6" name="Freeform 47"/>
            <p:cNvSpPr>
              <a:spLocks/>
            </p:cNvSpPr>
            <p:nvPr/>
          </p:nvSpPr>
          <p:spPr bwMode="auto">
            <a:xfrm>
              <a:off x="3107" y="1525"/>
              <a:ext cx="363" cy="45"/>
            </a:xfrm>
            <a:custGeom>
              <a:avLst/>
              <a:gdLst>
                <a:gd name="T0" fmla="*/ 0 w 363"/>
                <a:gd name="T1" fmla="*/ 0 h 45"/>
                <a:gd name="T2" fmla="*/ 0 w 363"/>
                <a:gd name="T3" fmla="*/ 45 h 45"/>
                <a:gd name="T4" fmla="*/ 363 w 363"/>
                <a:gd name="T5" fmla="*/ 45 h 45"/>
                <a:gd name="T6" fmla="*/ 363 w 363"/>
                <a:gd name="T7" fmla="*/ 0 h 45"/>
                <a:gd name="T8" fmla="*/ 0 w 363"/>
                <a:gd name="T9" fmla="*/ 0 h 45"/>
                <a:gd name="T10" fmla="*/ 0 60000 65536"/>
                <a:gd name="T11" fmla="*/ 0 60000 65536"/>
                <a:gd name="T12" fmla="*/ 0 60000 65536"/>
                <a:gd name="T13" fmla="*/ 0 60000 65536"/>
                <a:gd name="T14" fmla="*/ 0 60000 65536"/>
                <a:gd name="T15" fmla="*/ 0 w 363"/>
                <a:gd name="T16" fmla="*/ 0 h 45"/>
                <a:gd name="T17" fmla="*/ 363 w 363"/>
                <a:gd name="T18" fmla="*/ 45 h 45"/>
              </a:gdLst>
              <a:ahLst/>
              <a:cxnLst>
                <a:cxn ang="T10">
                  <a:pos x="T0" y="T1"/>
                </a:cxn>
                <a:cxn ang="T11">
                  <a:pos x="T2" y="T3"/>
                </a:cxn>
                <a:cxn ang="T12">
                  <a:pos x="T4" y="T5"/>
                </a:cxn>
                <a:cxn ang="T13">
                  <a:pos x="T6" y="T7"/>
                </a:cxn>
                <a:cxn ang="T14">
                  <a:pos x="T8" y="T9"/>
                </a:cxn>
              </a:cxnLst>
              <a:rect l="T15" t="T16" r="T17" b="T18"/>
              <a:pathLst>
                <a:path w="363" h="45">
                  <a:moveTo>
                    <a:pt x="0" y="0"/>
                  </a:moveTo>
                  <a:lnTo>
                    <a:pt x="0" y="45"/>
                  </a:lnTo>
                  <a:lnTo>
                    <a:pt x="363" y="45"/>
                  </a:lnTo>
                  <a:lnTo>
                    <a:pt x="363" y="0"/>
                  </a:lnTo>
                  <a:lnTo>
                    <a:pt x="0"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7" name="Freeform 48"/>
            <p:cNvSpPr>
              <a:spLocks/>
            </p:cNvSpPr>
            <p:nvPr/>
          </p:nvSpPr>
          <p:spPr bwMode="auto">
            <a:xfrm>
              <a:off x="3234" y="1571"/>
              <a:ext cx="77" cy="90"/>
            </a:xfrm>
            <a:custGeom>
              <a:avLst/>
              <a:gdLst>
                <a:gd name="T0" fmla="*/ 24 w 77"/>
                <a:gd name="T1" fmla="*/ 0 h 90"/>
                <a:gd name="T2" fmla="*/ 30 w 77"/>
                <a:gd name="T3" fmla="*/ 33 h 90"/>
                <a:gd name="T4" fmla="*/ 32 w 77"/>
                <a:gd name="T5" fmla="*/ 57 h 90"/>
                <a:gd name="T6" fmla="*/ 0 w 77"/>
                <a:gd name="T7" fmla="*/ 90 h 90"/>
                <a:gd name="T8" fmla="*/ 75 w 77"/>
                <a:gd name="T9" fmla="*/ 88 h 90"/>
                <a:gd name="T10" fmla="*/ 72 w 77"/>
                <a:gd name="T11" fmla="*/ 64 h 90"/>
                <a:gd name="T12" fmla="*/ 75 w 77"/>
                <a:gd name="T13" fmla="*/ 49 h 90"/>
                <a:gd name="T14" fmla="*/ 77 w 77"/>
                <a:gd name="T15" fmla="*/ 1 h 90"/>
                <a:gd name="T16" fmla="*/ 24 w 77"/>
                <a:gd name="T17" fmla="*/ 0 h 9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7"/>
                <a:gd name="T28" fmla="*/ 0 h 90"/>
                <a:gd name="T29" fmla="*/ 77 w 77"/>
                <a:gd name="T30" fmla="*/ 90 h 9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7" h="90">
                  <a:moveTo>
                    <a:pt x="24" y="0"/>
                  </a:moveTo>
                  <a:lnTo>
                    <a:pt x="30" y="33"/>
                  </a:lnTo>
                  <a:lnTo>
                    <a:pt x="32" y="57"/>
                  </a:lnTo>
                  <a:lnTo>
                    <a:pt x="0" y="90"/>
                  </a:lnTo>
                  <a:lnTo>
                    <a:pt x="75" y="88"/>
                  </a:lnTo>
                  <a:lnTo>
                    <a:pt x="72" y="64"/>
                  </a:lnTo>
                  <a:lnTo>
                    <a:pt x="75" y="49"/>
                  </a:lnTo>
                  <a:lnTo>
                    <a:pt x="77" y="1"/>
                  </a:lnTo>
                  <a:lnTo>
                    <a:pt x="24" y="0"/>
                  </a:lnTo>
                  <a:close/>
                </a:path>
              </a:pathLst>
            </a:custGeom>
            <a:gradFill rotWithShape="1">
              <a:gsLst>
                <a:gs pos="0">
                  <a:srgbClr val="EAEAEA"/>
                </a:gs>
                <a:gs pos="100000">
                  <a:srgbClr val="545454"/>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8" name="Freeform 49"/>
            <p:cNvSpPr>
              <a:spLocks/>
            </p:cNvSpPr>
            <p:nvPr/>
          </p:nvSpPr>
          <p:spPr bwMode="auto">
            <a:xfrm>
              <a:off x="2765" y="398"/>
              <a:ext cx="1" cy="133"/>
            </a:xfrm>
            <a:custGeom>
              <a:avLst/>
              <a:gdLst>
                <a:gd name="T0" fmla="*/ 0 w 1"/>
                <a:gd name="T1" fmla="*/ 0 h 133"/>
                <a:gd name="T2" fmla="*/ 0 w 1"/>
                <a:gd name="T3" fmla="*/ 133 h 133"/>
                <a:gd name="T4" fmla="*/ 0 60000 65536"/>
                <a:gd name="T5" fmla="*/ 0 60000 65536"/>
                <a:gd name="T6" fmla="*/ 0 w 1"/>
                <a:gd name="T7" fmla="*/ 0 h 133"/>
                <a:gd name="T8" fmla="*/ 1 w 1"/>
                <a:gd name="T9" fmla="*/ 133 h 133"/>
              </a:gdLst>
              <a:ahLst/>
              <a:cxnLst>
                <a:cxn ang="T4">
                  <a:pos x="T0" y="T1"/>
                </a:cxn>
                <a:cxn ang="T5">
                  <a:pos x="T2" y="T3"/>
                </a:cxn>
              </a:cxnLst>
              <a:rect l="T6" t="T7" r="T8" b="T9"/>
              <a:pathLst>
                <a:path w="1" h="133">
                  <a:moveTo>
                    <a:pt x="0" y="0"/>
                  </a:moveTo>
                  <a:lnTo>
                    <a:pt x="0" y="133"/>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9" name="Freeform 50"/>
            <p:cNvSpPr>
              <a:spLocks/>
            </p:cNvSpPr>
            <p:nvPr/>
          </p:nvSpPr>
          <p:spPr bwMode="auto">
            <a:xfrm>
              <a:off x="2970" y="391"/>
              <a:ext cx="1" cy="139"/>
            </a:xfrm>
            <a:custGeom>
              <a:avLst/>
              <a:gdLst>
                <a:gd name="T0" fmla="*/ 1 w 1"/>
                <a:gd name="T1" fmla="*/ 0 h 139"/>
                <a:gd name="T2" fmla="*/ 0 w 1"/>
                <a:gd name="T3" fmla="*/ 139 h 139"/>
                <a:gd name="T4" fmla="*/ 0 60000 65536"/>
                <a:gd name="T5" fmla="*/ 0 60000 65536"/>
                <a:gd name="T6" fmla="*/ 0 w 1"/>
                <a:gd name="T7" fmla="*/ 0 h 139"/>
                <a:gd name="T8" fmla="*/ 1 w 1"/>
                <a:gd name="T9" fmla="*/ 139 h 139"/>
              </a:gdLst>
              <a:ahLst/>
              <a:cxnLst>
                <a:cxn ang="T4">
                  <a:pos x="T0" y="T1"/>
                </a:cxn>
                <a:cxn ang="T5">
                  <a:pos x="T2" y="T3"/>
                </a:cxn>
              </a:cxnLst>
              <a:rect l="T6" t="T7" r="T8" b="T9"/>
              <a:pathLst>
                <a:path w="1" h="139">
                  <a:moveTo>
                    <a:pt x="1" y="0"/>
                  </a:moveTo>
                  <a:lnTo>
                    <a:pt x="0" y="139"/>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0" name="Freeform 51"/>
            <p:cNvSpPr>
              <a:spLocks/>
            </p:cNvSpPr>
            <p:nvPr/>
          </p:nvSpPr>
          <p:spPr bwMode="auto">
            <a:xfrm>
              <a:off x="2787" y="392"/>
              <a:ext cx="162" cy="141"/>
            </a:xfrm>
            <a:custGeom>
              <a:avLst/>
              <a:gdLst>
                <a:gd name="T0" fmla="*/ 48 w 162"/>
                <a:gd name="T1" fmla="*/ 1 h 141"/>
                <a:gd name="T2" fmla="*/ 0 w 162"/>
                <a:gd name="T3" fmla="*/ 141 h 141"/>
                <a:gd name="T4" fmla="*/ 87 w 162"/>
                <a:gd name="T5" fmla="*/ 136 h 141"/>
                <a:gd name="T6" fmla="*/ 162 w 162"/>
                <a:gd name="T7" fmla="*/ 138 h 141"/>
                <a:gd name="T8" fmla="*/ 156 w 162"/>
                <a:gd name="T9" fmla="*/ 0 h 141"/>
                <a:gd name="T10" fmla="*/ 48 w 162"/>
                <a:gd name="T11" fmla="*/ 1 h 141"/>
                <a:gd name="T12" fmla="*/ 0 60000 65536"/>
                <a:gd name="T13" fmla="*/ 0 60000 65536"/>
                <a:gd name="T14" fmla="*/ 0 60000 65536"/>
                <a:gd name="T15" fmla="*/ 0 60000 65536"/>
                <a:gd name="T16" fmla="*/ 0 60000 65536"/>
                <a:gd name="T17" fmla="*/ 0 60000 65536"/>
                <a:gd name="T18" fmla="*/ 0 w 162"/>
                <a:gd name="T19" fmla="*/ 0 h 141"/>
                <a:gd name="T20" fmla="*/ 162 w 162"/>
                <a:gd name="T21" fmla="*/ 141 h 141"/>
              </a:gdLst>
              <a:ahLst/>
              <a:cxnLst>
                <a:cxn ang="T12">
                  <a:pos x="T0" y="T1"/>
                </a:cxn>
                <a:cxn ang="T13">
                  <a:pos x="T2" y="T3"/>
                </a:cxn>
                <a:cxn ang="T14">
                  <a:pos x="T4" y="T5"/>
                </a:cxn>
                <a:cxn ang="T15">
                  <a:pos x="T6" y="T7"/>
                </a:cxn>
                <a:cxn ang="T16">
                  <a:pos x="T8" y="T9"/>
                </a:cxn>
                <a:cxn ang="T17">
                  <a:pos x="T10" y="T11"/>
                </a:cxn>
              </a:cxnLst>
              <a:rect l="T18" t="T19" r="T20" b="T21"/>
              <a:pathLst>
                <a:path w="162" h="141">
                  <a:moveTo>
                    <a:pt x="48" y="1"/>
                  </a:moveTo>
                  <a:lnTo>
                    <a:pt x="0" y="141"/>
                  </a:lnTo>
                  <a:lnTo>
                    <a:pt x="87" y="136"/>
                  </a:lnTo>
                  <a:lnTo>
                    <a:pt x="162" y="138"/>
                  </a:lnTo>
                  <a:lnTo>
                    <a:pt x="156" y="0"/>
                  </a:lnTo>
                  <a:lnTo>
                    <a:pt x="48" y="1"/>
                  </a:lnTo>
                  <a:close/>
                </a:path>
              </a:pathLst>
            </a:custGeom>
            <a:gradFill rotWithShape="1">
              <a:gsLst>
                <a:gs pos="0">
                  <a:srgbClr val="5F5F5F"/>
                </a:gs>
                <a:gs pos="100000">
                  <a:srgbClr val="3F3F3F"/>
                </a:gs>
              </a:gsLst>
              <a:lin ang="5400000" scaled="1"/>
            </a:gradFill>
            <a:ln w="9525">
              <a:solidFill>
                <a:srgbClr val="C0C0C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1" name="Freeform 52"/>
            <p:cNvSpPr>
              <a:spLocks/>
            </p:cNvSpPr>
            <p:nvPr/>
          </p:nvSpPr>
          <p:spPr bwMode="auto">
            <a:xfrm>
              <a:off x="2697" y="447"/>
              <a:ext cx="401" cy="39"/>
            </a:xfrm>
            <a:custGeom>
              <a:avLst/>
              <a:gdLst>
                <a:gd name="T0" fmla="*/ 0 w 401"/>
                <a:gd name="T1" fmla="*/ 35 h 39"/>
                <a:gd name="T2" fmla="*/ 77 w 401"/>
                <a:gd name="T3" fmla="*/ 3 h 39"/>
                <a:gd name="T4" fmla="*/ 311 w 401"/>
                <a:gd name="T5" fmla="*/ 0 h 39"/>
                <a:gd name="T6" fmla="*/ 401 w 401"/>
                <a:gd name="T7" fmla="*/ 39 h 39"/>
                <a:gd name="T8" fmla="*/ 0 60000 65536"/>
                <a:gd name="T9" fmla="*/ 0 60000 65536"/>
                <a:gd name="T10" fmla="*/ 0 60000 65536"/>
                <a:gd name="T11" fmla="*/ 0 60000 65536"/>
                <a:gd name="T12" fmla="*/ 0 w 401"/>
                <a:gd name="T13" fmla="*/ 0 h 39"/>
                <a:gd name="T14" fmla="*/ 401 w 401"/>
                <a:gd name="T15" fmla="*/ 39 h 39"/>
              </a:gdLst>
              <a:ahLst/>
              <a:cxnLst>
                <a:cxn ang="T8">
                  <a:pos x="T0" y="T1"/>
                </a:cxn>
                <a:cxn ang="T9">
                  <a:pos x="T2" y="T3"/>
                </a:cxn>
                <a:cxn ang="T10">
                  <a:pos x="T4" y="T5"/>
                </a:cxn>
                <a:cxn ang="T11">
                  <a:pos x="T6" y="T7"/>
                </a:cxn>
              </a:cxnLst>
              <a:rect l="T12" t="T13" r="T14" b="T15"/>
              <a:pathLst>
                <a:path w="401" h="39">
                  <a:moveTo>
                    <a:pt x="0" y="35"/>
                  </a:moveTo>
                  <a:lnTo>
                    <a:pt x="77" y="3"/>
                  </a:lnTo>
                  <a:lnTo>
                    <a:pt x="311" y="0"/>
                  </a:lnTo>
                  <a:lnTo>
                    <a:pt x="401" y="39"/>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2" name="Freeform 53"/>
            <p:cNvSpPr>
              <a:spLocks/>
            </p:cNvSpPr>
            <p:nvPr/>
          </p:nvSpPr>
          <p:spPr bwMode="auto">
            <a:xfrm>
              <a:off x="1685" y="2640"/>
              <a:ext cx="379" cy="113"/>
            </a:xfrm>
            <a:custGeom>
              <a:avLst/>
              <a:gdLst>
                <a:gd name="T0" fmla="*/ 0 w 379"/>
                <a:gd name="T1" fmla="*/ 51 h 113"/>
                <a:gd name="T2" fmla="*/ 85 w 379"/>
                <a:gd name="T3" fmla="*/ 98 h 113"/>
                <a:gd name="T4" fmla="*/ 361 w 379"/>
                <a:gd name="T5" fmla="*/ 113 h 113"/>
                <a:gd name="T6" fmla="*/ 379 w 379"/>
                <a:gd name="T7" fmla="*/ 18 h 113"/>
                <a:gd name="T8" fmla="*/ 367 w 379"/>
                <a:gd name="T9" fmla="*/ 0 h 113"/>
                <a:gd name="T10" fmla="*/ 0 w 379"/>
                <a:gd name="T11" fmla="*/ 51 h 113"/>
                <a:gd name="T12" fmla="*/ 0 60000 65536"/>
                <a:gd name="T13" fmla="*/ 0 60000 65536"/>
                <a:gd name="T14" fmla="*/ 0 60000 65536"/>
                <a:gd name="T15" fmla="*/ 0 60000 65536"/>
                <a:gd name="T16" fmla="*/ 0 60000 65536"/>
                <a:gd name="T17" fmla="*/ 0 60000 65536"/>
                <a:gd name="T18" fmla="*/ 0 w 379"/>
                <a:gd name="T19" fmla="*/ 0 h 113"/>
                <a:gd name="T20" fmla="*/ 379 w 379"/>
                <a:gd name="T21" fmla="*/ 113 h 113"/>
              </a:gdLst>
              <a:ahLst/>
              <a:cxnLst>
                <a:cxn ang="T12">
                  <a:pos x="T0" y="T1"/>
                </a:cxn>
                <a:cxn ang="T13">
                  <a:pos x="T2" y="T3"/>
                </a:cxn>
                <a:cxn ang="T14">
                  <a:pos x="T4" y="T5"/>
                </a:cxn>
                <a:cxn ang="T15">
                  <a:pos x="T6" y="T7"/>
                </a:cxn>
                <a:cxn ang="T16">
                  <a:pos x="T8" y="T9"/>
                </a:cxn>
                <a:cxn ang="T17">
                  <a:pos x="T10" y="T11"/>
                </a:cxn>
              </a:cxnLst>
              <a:rect l="T18" t="T19" r="T20" b="T21"/>
              <a:pathLst>
                <a:path w="379" h="113">
                  <a:moveTo>
                    <a:pt x="0" y="51"/>
                  </a:moveTo>
                  <a:lnTo>
                    <a:pt x="85" y="98"/>
                  </a:lnTo>
                  <a:lnTo>
                    <a:pt x="361" y="113"/>
                  </a:lnTo>
                  <a:lnTo>
                    <a:pt x="379" y="18"/>
                  </a:lnTo>
                  <a:lnTo>
                    <a:pt x="367" y="0"/>
                  </a:lnTo>
                  <a:lnTo>
                    <a:pt x="0" y="51"/>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3" name="Freeform 54"/>
            <p:cNvSpPr>
              <a:spLocks/>
            </p:cNvSpPr>
            <p:nvPr/>
          </p:nvSpPr>
          <p:spPr bwMode="auto">
            <a:xfrm>
              <a:off x="3428" y="2616"/>
              <a:ext cx="534" cy="147"/>
            </a:xfrm>
            <a:custGeom>
              <a:avLst/>
              <a:gdLst>
                <a:gd name="T0" fmla="*/ 534 w 534"/>
                <a:gd name="T1" fmla="*/ 108 h 147"/>
                <a:gd name="T2" fmla="*/ 25 w 534"/>
                <a:gd name="T3" fmla="*/ 147 h 147"/>
                <a:gd name="T4" fmla="*/ 0 w 534"/>
                <a:gd name="T5" fmla="*/ 0 h 147"/>
                <a:gd name="T6" fmla="*/ 447 w 534"/>
                <a:gd name="T7" fmla="*/ 47 h 147"/>
                <a:gd name="T8" fmla="*/ 534 w 534"/>
                <a:gd name="T9" fmla="*/ 108 h 147"/>
                <a:gd name="T10" fmla="*/ 0 60000 65536"/>
                <a:gd name="T11" fmla="*/ 0 60000 65536"/>
                <a:gd name="T12" fmla="*/ 0 60000 65536"/>
                <a:gd name="T13" fmla="*/ 0 60000 65536"/>
                <a:gd name="T14" fmla="*/ 0 60000 65536"/>
                <a:gd name="T15" fmla="*/ 0 w 534"/>
                <a:gd name="T16" fmla="*/ 0 h 147"/>
                <a:gd name="T17" fmla="*/ 534 w 534"/>
                <a:gd name="T18" fmla="*/ 147 h 147"/>
              </a:gdLst>
              <a:ahLst/>
              <a:cxnLst>
                <a:cxn ang="T10">
                  <a:pos x="T0" y="T1"/>
                </a:cxn>
                <a:cxn ang="T11">
                  <a:pos x="T2" y="T3"/>
                </a:cxn>
                <a:cxn ang="T12">
                  <a:pos x="T4" y="T5"/>
                </a:cxn>
                <a:cxn ang="T13">
                  <a:pos x="T6" y="T7"/>
                </a:cxn>
                <a:cxn ang="T14">
                  <a:pos x="T8" y="T9"/>
                </a:cxn>
              </a:cxnLst>
              <a:rect l="T15" t="T16" r="T17" b="T18"/>
              <a:pathLst>
                <a:path w="534" h="147">
                  <a:moveTo>
                    <a:pt x="534" y="108"/>
                  </a:moveTo>
                  <a:lnTo>
                    <a:pt x="25" y="147"/>
                  </a:lnTo>
                  <a:lnTo>
                    <a:pt x="0" y="0"/>
                  </a:lnTo>
                  <a:lnTo>
                    <a:pt x="447" y="47"/>
                  </a:lnTo>
                  <a:lnTo>
                    <a:pt x="534" y="108"/>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4" name="Freeform 55"/>
            <p:cNvSpPr>
              <a:spLocks/>
            </p:cNvSpPr>
            <p:nvPr/>
          </p:nvSpPr>
          <p:spPr bwMode="auto">
            <a:xfrm>
              <a:off x="3627" y="1943"/>
              <a:ext cx="252" cy="308"/>
            </a:xfrm>
            <a:custGeom>
              <a:avLst/>
              <a:gdLst>
                <a:gd name="T0" fmla="*/ 24 w 252"/>
                <a:gd name="T1" fmla="*/ 308 h 308"/>
                <a:gd name="T2" fmla="*/ 224 w 252"/>
                <a:gd name="T3" fmla="*/ 307 h 308"/>
                <a:gd name="T4" fmla="*/ 252 w 252"/>
                <a:gd name="T5" fmla="*/ 81 h 308"/>
                <a:gd name="T6" fmla="*/ 213 w 252"/>
                <a:gd name="T7" fmla="*/ 36 h 308"/>
                <a:gd name="T8" fmla="*/ 162 w 252"/>
                <a:gd name="T9" fmla="*/ 10 h 308"/>
                <a:gd name="T10" fmla="*/ 117 w 252"/>
                <a:gd name="T11" fmla="*/ 0 h 308"/>
                <a:gd name="T12" fmla="*/ 51 w 252"/>
                <a:gd name="T13" fmla="*/ 24 h 308"/>
                <a:gd name="T14" fmla="*/ 14 w 252"/>
                <a:gd name="T15" fmla="*/ 51 h 308"/>
                <a:gd name="T16" fmla="*/ 0 w 252"/>
                <a:gd name="T17" fmla="*/ 76 h 308"/>
                <a:gd name="T18" fmla="*/ 24 w 252"/>
                <a:gd name="T19" fmla="*/ 308 h 3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2"/>
                <a:gd name="T31" fmla="*/ 0 h 308"/>
                <a:gd name="T32" fmla="*/ 252 w 252"/>
                <a:gd name="T33" fmla="*/ 308 h 30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2" h="308">
                  <a:moveTo>
                    <a:pt x="24" y="308"/>
                  </a:moveTo>
                  <a:lnTo>
                    <a:pt x="224" y="307"/>
                  </a:lnTo>
                  <a:lnTo>
                    <a:pt x="252" y="81"/>
                  </a:lnTo>
                  <a:lnTo>
                    <a:pt x="213" y="36"/>
                  </a:lnTo>
                  <a:lnTo>
                    <a:pt x="162" y="10"/>
                  </a:lnTo>
                  <a:lnTo>
                    <a:pt x="117" y="0"/>
                  </a:lnTo>
                  <a:lnTo>
                    <a:pt x="51" y="24"/>
                  </a:lnTo>
                  <a:lnTo>
                    <a:pt x="14" y="51"/>
                  </a:lnTo>
                  <a:lnTo>
                    <a:pt x="0" y="76"/>
                  </a:lnTo>
                  <a:lnTo>
                    <a:pt x="24" y="308"/>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5" name="Freeform 56"/>
            <p:cNvSpPr>
              <a:spLocks/>
            </p:cNvSpPr>
            <p:nvPr/>
          </p:nvSpPr>
          <p:spPr bwMode="auto">
            <a:xfrm>
              <a:off x="3507" y="2267"/>
              <a:ext cx="449" cy="175"/>
            </a:xfrm>
            <a:custGeom>
              <a:avLst/>
              <a:gdLst>
                <a:gd name="T0" fmla="*/ 12 w 449"/>
                <a:gd name="T1" fmla="*/ 1 h 175"/>
                <a:gd name="T2" fmla="*/ 326 w 449"/>
                <a:gd name="T3" fmla="*/ 0 h 175"/>
                <a:gd name="T4" fmla="*/ 326 w 449"/>
                <a:gd name="T5" fmla="*/ 91 h 175"/>
                <a:gd name="T6" fmla="*/ 434 w 449"/>
                <a:gd name="T7" fmla="*/ 94 h 175"/>
                <a:gd name="T8" fmla="*/ 449 w 449"/>
                <a:gd name="T9" fmla="*/ 175 h 175"/>
                <a:gd name="T10" fmla="*/ 338 w 449"/>
                <a:gd name="T11" fmla="*/ 174 h 175"/>
                <a:gd name="T12" fmla="*/ 0 w 449"/>
                <a:gd name="T13" fmla="*/ 124 h 175"/>
                <a:gd name="T14" fmla="*/ 12 w 449"/>
                <a:gd name="T15" fmla="*/ 1 h 175"/>
                <a:gd name="T16" fmla="*/ 0 60000 65536"/>
                <a:gd name="T17" fmla="*/ 0 60000 65536"/>
                <a:gd name="T18" fmla="*/ 0 60000 65536"/>
                <a:gd name="T19" fmla="*/ 0 60000 65536"/>
                <a:gd name="T20" fmla="*/ 0 60000 65536"/>
                <a:gd name="T21" fmla="*/ 0 60000 65536"/>
                <a:gd name="T22" fmla="*/ 0 60000 65536"/>
                <a:gd name="T23" fmla="*/ 0 60000 65536"/>
                <a:gd name="T24" fmla="*/ 0 w 449"/>
                <a:gd name="T25" fmla="*/ 0 h 175"/>
                <a:gd name="T26" fmla="*/ 449 w 449"/>
                <a:gd name="T27" fmla="*/ 175 h 17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49" h="175">
                  <a:moveTo>
                    <a:pt x="12" y="1"/>
                  </a:moveTo>
                  <a:lnTo>
                    <a:pt x="326" y="0"/>
                  </a:lnTo>
                  <a:lnTo>
                    <a:pt x="326" y="91"/>
                  </a:lnTo>
                  <a:lnTo>
                    <a:pt x="434" y="94"/>
                  </a:lnTo>
                  <a:lnTo>
                    <a:pt x="449" y="175"/>
                  </a:lnTo>
                  <a:lnTo>
                    <a:pt x="338" y="174"/>
                  </a:lnTo>
                  <a:lnTo>
                    <a:pt x="0" y="124"/>
                  </a:lnTo>
                  <a:lnTo>
                    <a:pt x="12" y="1"/>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6" name="Freeform 57"/>
            <p:cNvSpPr>
              <a:spLocks/>
            </p:cNvSpPr>
            <p:nvPr/>
          </p:nvSpPr>
          <p:spPr bwMode="auto">
            <a:xfrm>
              <a:off x="3090" y="1776"/>
              <a:ext cx="57" cy="299"/>
            </a:xfrm>
            <a:custGeom>
              <a:avLst/>
              <a:gdLst>
                <a:gd name="T0" fmla="*/ 57 w 57"/>
                <a:gd name="T1" fmla="*/ 299 h 299"/>
                <a:gd name="T2" fmla="*/ 30 w 57"/>
                <a:gd name="T3" fmla="*/ 0 h 299"/>
                <a:gd name="T4" fmla="*/ 26 w 57"/>
                <a:gd name="T5" fmla="*/ 0 h 299"/>
                <a:gd name="T6" fmla="*/ 0 w 57"/>
                <a:gd name="T7" fmla="*/ 5 h 299"/>
                <a:gd name="T8" fmla="*/ 18 w 57"/>
                <a:gd name="T9" fmla="*/ 299 h 299"/>
                <a:gd name="T10" fmla="*/ 57 w 57"/>
                <a:gd name="T11" fmla="*/ 299 h 299"/>
                <a:gd name="T12" fmla="*/ 0 60000 65536"/>
                <a:gd name="T13" fmla="*/ 0 60000 65536"/>
                <a:gd name="T14" fmla="*/ 0 60000 65536"/>
                <a:gd name="T15" fmla="*/ 0 60000 65536"/>
                <a:gd name="T16" fmla="*/ 0 60000 65536"/>
                <a:gd name="T17" fmla="*/ 0 60000 65536"/>
                <a:gd name="T18" fmla="*/ 0 w 57"/>
                <a:gd name="T19" fmla="*/ 0 h 299"/>
                <a:gd name="T20" fmla="*/ 57 w 57"/>
                <a:gd name="T21" fmla="*/ 299 h 299"/>
              </a:gdLst>
              <a:ahLst/>
              <a:cxnLst>
                <a:cxn ang="T12">
                  <a:pos x="T0" y="T1"/>
                </a:cxn>
                <a:cxn ang="T13">
                  <a:pos x="T2" y="T3"/>
                </a:cxn>
                <a:cxn ang="T14">
                  <a:pos x="T4" y="T5"/>
                </a:cxn>
                <a:cxn ang="T15">
                  <a:pos x="T6" y="T7"/>
                </a:cxn>
                <a:cxn ang="T16">
                  <a:pos x="T8" y="T9"/>
                </a:cxn>
                <a:cxn ang="T17">
                  <a:pos x="T10" y="T11"/>
                </a:cxn>
              </a:cxnLst>
              <a:rect l="T18" t="T19" r="T20" b="T21"/>
              <a:pathLst>
                <a:path w="57" h="299">
                  <a:moveTo>
                    <a:pt x="57" y="299"/>
                  </a:moveTo>
                  <a:lnTo>
                    <a:pt x="30" y="0"/>
                  </a:lnTo>
                  <a:lnTo>
                    <a:pt x="26" y="0"/>
                  </a:lnTo>
                  <a:lnTo>
                    <a:pt x="0" y="5"/>
                  </a:lnTo>
                  <a:lnTo>
                    <a:pt x="18" y="299"/>
                  </a:lnTo>
                  <a:lnTo>
                    <a:pt x="57" y="299"/>
                  </a:lnTo>
                  <a:close/>
                </a:path>
              </a:pathLst>
            </a:custGeom>
            <a:gradFill rotWithShape="1">
              <a:gsLst>
                <a:gs pos="0">
                  <a:srgbClr val="6C6C6C"/>
                </a:gs>
                <a:gs pos="100000">
                  <a:srgbClr val="EAEAEA"/>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7" name="Freeform 58"/>
            <p:cNvSpPr>
              <a:spLocks/>
            </p:cNvSpPr>
            <p:nvPr/>
          </p:nvSpPr>
          <p:spPr bwMode="auto">
            <a:xfrm>
              <a:off x="3041" y="1068"/>
              <a:ext cx="61" cy="593"/>
            </a:xfrm>
            <a:custGeom>
              <a:avLst/>
              <a:gdLst>
                <a:gd name="T0" fmla="*/ 0 w 61"/>
                <a:gd name="T1" fmla="*/ 0 h 593"/>
                <a:gd name="T2" fmla="*/ 61 w 61"/>
                <a:gd name="T3" fmla="*/ 593 h 593"/>
                <a:gd name="T4" fmla="*/ 39 w 61"/>
                <a:gd name="T5" fmla="*/ 591 h 593"/>
                <a:gd name="T6" fmla="*/ 0 w 61"/>
                <a:gd name="T7" fmla="*/ 0 h 593"/>
                <a:gd name="T8" fmla="*/ 0 60000 65536"/>
                <a:gd name="T9" fmla="*/ 0 60000 65536"/>
                <a:gd name="T10" fmla="*/ 0 60000 65536"/>
                <a:gd name="T11" fmla="*/ 0 60000 65536"/>
                <a:gd name="T12" fmla="*/ 0 w 61"/>
                <a:gd name="T13" fmla="*/ 0 h 593"/>
                <a:gd name="T14" fmla="*/ 61 w 61"/>
                <a:gd name="T15" fmla="*/ 593 h 593"/>
              </a:gdLst>
              <a:ahLst/>
              <a:cxnLst>
                <a:cxn ang="T8">
                  <a:pos x="T0" y="T1"/>
                </a:cxn>
                <a:cxn ang="T9">
                  <a:pos x="T2" y="T3"/>
                </a:cxn>
                <a:cxn ang="T10">
                  <a:pos x="T4" y="T5"/>
                </a:cxn>
                <a:cxn ang="T11">
                  <a:pos x="T6" y="T7"/>
                </a:cxn>
              </a:cxnLst>
              <a:rect l="T12" t="T13" r="T14" b="T15"/>
              <a:pathLst>
                <a:path w="61" h="593">
                  <a:moveTo>
                    <a:pt x="0" y="0"/>
                  </a:moveTo>
                  <a:lnTo>
                    <a:pt x="61" y="593"/>
                  </a:lnTo>
                  <a:lnTo>
                    <a:pt x="39" y="591"/>
                  </a:lnTo>
                  <a:lnTo>
                    <a:pt x="0" y="0"/>
                  </a:lnTo>
                  <a:close/>
                </a:path>
              </a:pathLst>
            </a:custGeom>
            <a:gradFill rotWithShape="1">
              <a:gsLst>
                <a:gs pos="0">
                  <a:srgbClr val="6C6C6C"/>
                </a:gs>
                <a:gs pos="100000">
                  <a:srgbClr val="EAEAEA"/>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8" name="Freeform 59"/>
            <p:cNvSpPr>
              <a:spLocks/>
            </p:cNvSpPr>
            <p:nvPr/>
          </p:nvSpPr>
          <p:spPr bwMode="auto">
            <a:xfrm>
              <a:off x="3146" y="1907"/>
              <a:ext cx="421" cy="364"/>
            </a:xfrm>
            <a:custGeom>
              <a:avLst/>
              <a:gdLst>
                <a:gd name="T0" fmla="*/ 0 w 421"/>
                <a:gd name="T1" fmla="*/ 121 h 364"/>
                <a:gd name="T2" fmla="*/ 10 w 421"/>
                <a:gd name="T3" fmla="*/ 4 h 364"/>
                <a:gd name="T4" fmla="*/ 301 w 421"/>
                <a:gd name="T5" fmla="*/ 0 h 364"/>
                <a:gd name="T6" fmla="*/ 333 w 421"/>
                <a:gd name="T7" fmla="*/ 21 h 364"/>
                <a:gd name="T8" fmla="*/ 369 w 421"/>
                <a:gd name="T9" fmla="*/ 72 h 364"/>
                <a:gd name="T10" fmla="*/ 369 w 421"/>
                <a:gd name="T11" fmla="*/ 208 h 364"/>
                <a:gd name="T12" fmla="*/ 388 w 421"/>
                <a:gd name="T13" fmla="*/ 235 h 364"/>
                <a:gd name="T14" fmla="*/ 421 w 421"/>
                <a:gd name="T15" fmla="*/ 361 h 364"/>
                <a:gd name="T16" fmla="*/ 372 w 421"/>
                <a:gd name="T17" fmla="*/ 364 h 364"/>
                <a:gd name="T18" fmla="*/ 369 w 421"/>
                <a:gd name="T19" fmla="*/ 344 h 364"/>
                <a:gd name="T20" fmla="*/ 295 w 421"/>
                <a:gd name="T21" fmla="*/ 331 h 364"/>
                <a:gd name="T22" fmla="*/ 246 w 421"/>
                <a:gd name="T23" fmla="*/ 162 h 364"/>
                <a:gd name="T24" fmla="*/ 3 w 421"/>
                <a:gd name="T25" fmla="*/ 166 h 364"/>
                <a:gd name="T26" fmla="*/ 0 w 421"/>
                <a:gd name="T27" fmla="*/ 121 h 3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1"/>
                <a:gd name="T43" fmla="*/ 0 h 364"/>
                <a:gd name="T44" fmla="*/ 421 w 421"/>
                <a:gd name="T45" fmla="*/ 364 h 36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1" h="364">
                  <a:moveTo>
                    <a:pt x="0" y="121"/>
                  </a:moveTo>
                  <a:lnTo>
                    <a:pt x="10" y="4"/>
                  </a:lnTo>
                  <a:lnTo>
                    <a:pt x="301" y="0"/>
                  </a:lnTo>
                  <a:lnTo>
                    <a:pt x="333" y="21"/>
                  </a:lnTo>
                  <a:lnTo>
                    <a:pt x="369" y="72"/>
                  </a:lnTo>
                  <a:lnTo>
                    <a:pt x="369" y="208"/>
                  </a:lnTo>
                  <a:lnTo>
                    <a:pt x="388" y="235"/>
                  </a:lnTo>
                  <a:lnTo>
                    <a:pt x="421" y="361"/>
                  </a:lnTo>
                  <a:lnTo>
                    <a:pt x="372" y="364"/>
                  </a:lnTo>
                  <a:lnTo>
                    <a:pt x="369" y="344"/>
                  </a:lnTo>
                  <a:lnTo>
                    <a:pt x="295" y="331"/>
                  </a:lnTo>
                  <a:lnTo>
                    <a:pt x="246" y="162"/>
                  </a:lnTo>
                  <a:lnTo>
                    <a:pt x="3" y="166"/>
                  </a:lnTo>
                  <a:lnTo>
                    <a:pt x="0" y="121"/>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9" name="Freeform 60"/>
            <p:cNvSpPr>
              <a:spLocks/>
            </p:cNvSpPr>
            <p:nvPr/>
          </p:nvSpPr>
          <p:spPr bwMode="auto">
            <a:xfrm>
              <a:off x="1959" y="1952"/>
              <a:ext cx="221" cy="315"/>
            </a:xfrm>
            <a:custGeom>
              <a:avLst/>
              <a:gdLst>
                <a:gd name="T0" fmla="*/ 60 w 221"/>
                <a:gd name="T1" fmla="*/ 315 h 315"/>
                <a:gd name="T2" fmla="*/ 32 w 221"/>
                <a:gd name="T3" fmla="*/ 303 h 315"/>
                <a:gd name="T4" fmla="*/ 0 w 221"/>
                <a:gd name="T5" fmla="*/ 112 h 315"/>
                <a:gd name="T6" fmla="*/ 9 w 221"/>
                <a:gd name="T7" fmla="*/ 51 h 315"/>
                <a:gd name="T8" fmla="*/ 50 w 221"/>
                <a:gd name="T9" fmla="*/ 15 h 315"/>
                <a:gd name="T10" fmla="*/ 108 w 221"/>
                <a:gd name="T11" fmla="*/ 0 h 315"/>
                <a:gd name="T12" fmla="*/ 150 w 221"/>
                <a:gd name="T13" fmla="*/ 10 h 315"/>
                <a:gd name="T14" fmla="*/ 192 w 221"/>
                <a:gd name="T15" fmla="*/ 34 h 315"/>
                <a:gd name="T16" fmla="*/ 221 w 221"/>
                <a:gd name="T17" fmla="*/ 127 h 315"/>
                <a:gd name="T18" fmla="*/ 212 w 221"/>
                <a:gd name="T19" fmla="*/ 129 h 315"/>
                <a:gd name="T20" fmla="*/ 177 w 221"/>
                <a:gd name="T21" fmla="*/ 298 h 315"/>
                <a:gd name="T22" fmla="*/ 60 w 221"/>
                <a:gd name="T23" fmla="*/ 315 h 3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1"/>
                <a:gd name="T37" fmla="*/ 0 h 315"/>
                <a:gd name="T38" fmla="*/ 221 w 221"/>
                <a:gd name="T39" fmla="*/ 315 h 3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1" h="315">
                  <a:moveTo>
                    <a:pt x="60" y="315"/>
                  </a:moveTo>
                  <a:lnTo>
                    <a:pt x="32" y="303"/>
                  </a:lnTo>
                  <a:lnTo>
                    <a:pt x="0" y="112"/>
                  </a:lnTo>
                  <a:lnTo>
                    <a:pt x="9" y="51"/>
                  </a:lnTo>
                  <a:lnTo>
                    <a:pt x="50" y="15"/>
                  </a:lnTo>
                  <a:lnTo>
                    <a:pt x="108" y="0"/>
                  </a:lnTo>
                  <a:lnTo>
                    <a:pt x="150" y="10"/>
                  </a:lnTo>
                  <a:lnTo>
                    <a:pt x="192" y="34"/>
                  </a:lnTo>
                  <a:lnTo>
                    <a:pt x="221" y="127"/>
                  </a:lnTo>
                  <a:lnTo>
                    <a:pt x="212" y="129"/>
                  </a:lnTo>
                  <a:lnTo>
                    <a:pt x="177" y="298"/>
                  </a:lnTo>
                  <a:lnTo>
                    <a:pt x="60" y="315"/>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0" name="Freeform 61"/>
            <p:cNvSpPr>
              <a:spLocks/>
            </p:cNvSpPr>
            <p:nvPr/>
          </p:nvSpPr>
          <p:spPr bwMode="auto">
            <a:xfrm>
              <a:off x="3489" y="2928"/>
              <a:ext cx="480" cy="139"/>
            </a:xfrm>
            <a:custGeom>
              <a:avLst/>
              <a:gdLst>
                <a:gd name="T0" fmla="*/ 0 w 480"/>
                <a:gd name="T1" fmla="*/ 0 h 139"/>
                <a:gd name="T2" fmla="*/ 344 w 480"/>
                <a:gd name="T3" fmla="*/ 3 h 139"/>
                <a:gd name="T4" fmla="*/ 480 w 480"/>
                <a:gd name="T5" fmla="*/ 94 h 139"/>
                <a:gd name="T6" fmla="*/ 480 w 480"/>
                <a:gd name="T7" fmla="*/ 139 h 139"/>
                <a:gd name="T8" fmla="*/ 348 w 480"/>
                <a:gd name="T9" fmla="*/ 57 h 139"/>
                <a:gd name="T10" fmla="*/ 9 w 480"/>
                <a:gd name="T11" fmla="*/ 53 h 139"/>
                <a:gd name="T12" fmla="*/ 0 w 480"/>
                <a:gd name="T13" fmla="*/ 0 h 139"/>
                <a:gd name="T14" fmla="*/ 0 60000 65536"/>
                <a:gd name="T15" fmla="*/ 0 60000 65536"/>
                <a:gd name="T16" fmla="*/ 0 60000 65536"/>
                <a:gd name="T17" fmla="*/ 0 60000 65536"/>
                <a:gd name="T18" fmla="*/ 0 60000 65536"/>
                <a:gd name="T19" fmla="*/ 0 60000 65536"/>
                <a:gd name="T20" fmla="*/ 0 60000 65536"/>
                <a:gd name="T21" fmla="*/ 0 w 480"/>
                <a:gd name="T22" fmla="*/ 0 h 139"/>
                <a:gd name="T23" fmla="*/ 480 w 480"/>
                <a:gd name="T24" fmla="*/ 139 h 1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0" h="139">
                  <a:moveTo>
                    <a:pt x="0" y="0"/>
                  </a:moveTo>
                  <a:lnTo>
                    <a:pt x="344" y="3"/>
                  </a:lnTo>
                  <a:lnTo>
                    <a:pt x="480" y="94"/>
                  </a:lnTo>
                  <a:lnTo>
                    <a:pt x="480" y="139"/>
                  </a:lnTo>
                  <a:lnTo>
                    <a:pt x="348" y="57"/>
                  </a:lnTo>
                  <a:lnTo>
                    <a:pt x="9" y="53"/>
                  </a:lnTo>
                  <a:lnTo>
                    <a:pt x="0"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1" name="Freeform 62"/>
            <p:cNvSpPr>
              <a:spLocks/>
            </p:cNvSpPr>
            <p:nvPr/>
          </p:nvSpPr>
          <p:spPr bwMode="auto">
            <a:xfrm>
              <a:off x="3500" y="2982"/>
              <a:ext cx="463" cy="90"/>
            </a:xfrm>
            <a:custGeom>
              <a:avLst/>
              <a:gdLst>
                <a:gd name="T0" fmla="*/ 463 w 463"/>
                <a:gd name="T1" fmla="*/ 84 h 90"/>
                <a:gd name="T2" fmla="*/ 88 w 463"/>
                <a:gd name="T3" fmla="*/ 90 h 90"/>
                <a:gd name="T4" fmla="*/ 15 w 463"/>
                <a:gd name="T5" fmla="*/ 75 h 90"/>
                <a:gd name="T6" fmla="*/ 0 w 463"/>
                <a:gd name="T7" fmla="*/ 0 h 90"/>
                <a:gd name="T8" fmla="*/ 342 w 463"/>
                <a:gd name="T9" fmla="*/ 8 h 90"/>
                <a:gd name="T10" fmla="*/ 463 w 463"/>
                <a:gd name="T11" fmla="*/ 84 h 90"/>
                <a:gd name="T12" fmla="*/ 0 60000 65536"/>
                <a:gd name="T13" fmla="*/ 0 60000 65536"/>
                <a:gd name="T14" fmla="*/ 0 60000 65536"/>
                <a:gd name="T15" fmla="*/ 0 60000 65536"/>
                <a:gd name="T16" fmla="*/ 0 60000 65536"/>
                <a:gd name="T17" fmla="*/ 0 60000 65536"/>
                <a:gd name="T18" fmla="*/ 0 w 463"/>
                <a:gd name="T19" fmla="*/ 0 h 90"/>
                <a:gd name="T20" fmla="*/ 463 w 463"/>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463" h="90">
                  <a:moveTo>
                    <a:pt x="463" y="84"/>
                  </a:moveTo>
                  <a:lnTo>
                    <a:pt x="88" y="90"/>
                  </a:lnTo>
                  <a:lnTo>
                    <a:pt x="15" y="75"/>
                  </a:lnTo>
                  <a:lnTo>
                    <a:pt x="0" y="0"/>
                  </a:lnTo>
                  <a:lnTo>
                    <a:pt x="342" y="8"/>
                  </a:lnTo>
                  <a:lnTo>
                    <a:pt x="463" y="84"/>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2" name="Freeform 63"/>
            <p:cNvSpPr>
              <a:spLocks/>
            </p:cNvSpPr>
            <p:nvPr/>
          </p:nvSpPr>
          <p:spPr bwMode="auto">
            <a:xfrm>
              <a:off x="3578" y="2646"/>
              <a:ext cx="508" cy="284"/>
            </a:xfrm>
            <a:custGeom>
              <a:avLst/>
              <a:gdLst>
                <a:gd name="T0" fmla="*/ 378 w 508"/>
                <a:gd name="T1" fmla="*/ 11 h 284"/>
                <a:gd name="T2" fmla="*/ 504 w 508"/>
                <a:gd name="T3" fmla="*/ 0 h 284"/>
                <a:gd name="T4" fmla="*/ 508 w 508"/>
                <a:gd name="T5" fmla="*/ 152 h 284"/>
                <a:gd name="T6" fmla="*/ 144 w 508"/>
                <a:gd name="T7" fmla="*/ 284 h 284"/>
                <a:gd name="T8" fmla="*/ 22 w 508"/>
                <a:gd name="T9" fmla="*/ 279 h 284"/>
                <a:gd name="T10" fmla="*/ 0 w 508"/>
                <a:gd name="T11" fmla="*/ 108 h 284"/>
                <a:gd name="T12" fmla="*/ 384 w 508"/>
                <a:gd name="T13" fmla="*/ 77 h 284"/>
                <a:gd name="T14" fmla="*/ 378 w 508"/>
                <a:gd name="T15" fmla="*/ 11 h 284"/>
                <a:gd name="T16" fmla="*/ 0 60000 65536"/>
                <a:gd name="T17" fmla="*/ 0 60000 65536"/>
                <a:gd name="T18" fmla="*/ 0 60000 65536"/>
                <a:gd name="T19" fmla="*/ 0 60000 65536"/>
                <a:gd name="T20" fmla="*/ 0 60000 65536"/>
                <a:gd name="T21" fmla="*/ 0 60000 65536"/>
                <a:gd name="T22" fmla="*/ 0 60000 65536"/>
                <a:gd name="T23" fmla="*/ 0 60000 65536"/>
                <a:gd name="T24" fmla="*/ 0 w 508"/>
                <a:gd name="T25" fmla="*/ 0 h 284"/>
                <a:gd name="T26" fmla="*/ 508 w 508"/>
                <a:gd name="T27" fmla="*/ 284 h 2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08" h="284">
                  <a:moveTo>
                    <a:pt x="378" y="11"/>
                  </a:moveTo>
                  <a:lnTo>
                    <a:pt x="504" y="0"/>
                  </a:lnTo>
                  <a:lnTo>
                    <a:pt x="508" y="152"/>
                  </a:lnTo>
                  <a:lnTo>
                    <a:pt x="144" y="284"/>
                  </a:lnTo>
                  <a:lnTo>
                    <a:pt x="22" y="279"/>
                  </a:lnTo>
                  <a:lnTo>
                    <a:pt x="0" y="108"/>
                  </a:lnTo>
                  <a:lnTo>
                    <a:pt x="384" y="77"/>
                  </a:lnTo>
                  <a:lnTo>
                    <a:pt x="378" y="11"/>
                  </a:lnTo>
                  <a:close/>
                </a:path>
              </a:pathLst>
            </a:custGeom>
            <a:gradFill rotWithShape="1">
              <a:gsLst>
                <a:gs pos="0">
                  <a:srgbClr val="6C6C6C"/>
                </a:gs>
                <a:gs pos="100000">
                  <a:srgbClr val="EAEAEA"/>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3" name="Freeform 64"/>
            <p:cNvSpPr>
              <a:spLocks/>
            </p:cNvSpPr>
            <p:nvPr/>
          </p:nvSpPr>
          <p:spPr bwMode="auto">
            <a:xfrm>
              <a:off x="3456" y="2759"/>
              <a:ext cx="144" cy="172"/>
            </a:xfrm>
            <a:custGeom>
              <a:avLst/>
              <a:gdLst>
                <a:gd name="T0" fmla="*/ 0 w 144"/>
                <a:gd name="T1" fmla="*/ 3 h 172"/>
                <a:gd name="T2" fmla="*/ 120 w 144"/>
                <a:gd name="T3" fmla="*/ 0 h 172"/>
                <a:gd name="T4" fmla="*/ 144 w 144"/>
                <a:gd name="T5" fmla="*/ 169 h 172"/>
                <a:gd name="T6" fmla="*/ 35 w 144"/>
                <a:gd name="T7" fmla="*/ 172 h 172"/>
                <a:gd name="T8" fmla="*/ 0 w 144"/>
                <a:gd name="T9" fmla="*/ 3 h 172"/>
                <a:gd name="T10" fmla="*/ 0 60000 65536"/>
                <a:gd name="T11" fmla="*/ 0 60000 65536"/>
                <a:gd name="T12" fmla="*/ 0 60000 65536"/>
                <a:gd name="T13" fmla="*/ 0 60000 65536"/>
                <a:gd name="T14" fmla="*/ 0 60000 65536"/>
                <a:gd name="T15" fmla="*/ 0 w 144"/>
                <a:gd name="T16" fmla="*/ 0 h 172"/>
                <a:gd name="T17" fmla="*/ 144 w 144"/>
                <a:gd name="T18" fmla="*/ 172 h 172"/>
              </a:gdLst>
              <a:ahLst/>
              <a:cxnLst>
                <a:cxn ang="T10">
                  <a:pos x="T0" y="T1"/>
                </a:cxn>
                <a:cxn ang="T11">
                  <a:pos x="T2" y="T3"/>
                </a:cxn>
                <a:cxn ang="T12">
                  <a:pos x="T4" y="T5"/>
                </a:cxn>
                <a:cxn ang="T13">
                  <a:pos x="T6" y="T7"/>
                </a:cxn>
                <a:cxn ang="T14">
                  <a:pos x="T8" y="T9"/>
                </a:cxn>
              </a:cxnLst>
              <a:rect l="T15" t="T16" r="T17" b="T18"/>
              <a:pathLst>
                <a:path w="144" h="172">
                  <a:moveTo>
                    <a:pt x="0" y="3"/>
                  </a:moveTo>
                  <a:lnTo>
                    <a:pt x="120" y="0"/>
                  </a:lnTo>
                  <a:lnTo>
                    <a:pt x="144" y="169"/>
                  </a:lnTo>
                  <a:lnTo>
                    <a:pt x="35" y="172"/>
                  </a:lnTo>
                  <a:lnTo>
                    <a:pt x="0" y="3"/>
                  </a:lnTo>
                  <a:close/>
                </a:path>
              </a:pathLst>
            </a:custGeom>
            <a:gradFill rotWithShape="1">
              <a:gsLst>
                <a:gs pos="0">
                  <a:srgbClr val="DDDDDD"/>
                </a:gs>
                <a:gs pos="100000">
                  <a:srgbClr val="666666"/>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4" name="Freeform 65"/>
            <p:cNvSpPr>
              <a:spLocks/>
            </p:cNvSpPr>
            <p:nvPr/>
          </p:nvSpPr>
          <p:spPr bwMode="auto">
            <a:xfrm>
              <a:off x="3144" y="1910"/>
              <a:ext cx="371" cy="208"/>
            </a:xfrm>
            <a:custGeom>
              <a:avLst/>
              <a:gdLst/>
              <a:ahLst/>
              <a:cxnLst>
                <a:cxn ang="0">
                  <a:pos x="371" y="207"/>
                </a:cxn>
                <a:cxn ang="0">
                  <a:pos x="341" y="201"/>
                </a:cxn>
                <a:cxn ang="0">
                  <a:pos x="260" y="201"/>
                </a:cxn>
                <a:cxn ang="0">
                  <a:pos x="245" y="161"/>
                </a:cxn>
                <a:cxn ang="0">
                  <a:pos x="0" y="162"/>
                </a:cxn>
                <a:cxn ang="0">
                  <a:pos x="14" y="6"/>
                </a:cxn>
                <a:cxn ang="0">
                  <a:pos x="302" y="0"/>
                </a:cxn>
                <a:cxn ang="0">
                  <a:pos x="333" y="18"/>
                </a:cxn>
                <a:cxn ang="0">
                  <a:pos x="371" y="71"/>
                </a:cxn>
                <a:cxn ang="0">
                  <a:pos x="371" y="207"/>
                </a:cxn>
              </a:cxnLst>
              <a:rect l="0" t="0" r="r" b="b"/>
              <a:pathLst>
                <a:path w="371" h="207">
                  <a:moveTo>
                    <a:pt x="371" y="207"/>
                  </a:moveTo>
                  <a:lnTo>
                    <a:pt x="341" y="201"/>
                  </a:lnTo>
                  <a:lnTo>
                    <a:pt x="260" y="201"/>
                  </a:lnTo>
                  <a:lnTo>
                    <a:pt x="245" y="161"/>
                  </a:lnTo>
                  <a:lnTo>
                    <a:pt x="0" y="162"/>
                  </a:lnTo>
                  <a:lnTo>
                    <a:pt x="14" y="6"/>
                  </a:lnTo>
                  <a:lnTo>
                    <a:pt x="302" y="0"/>
                  </a:lnTo>
                  <a:lnTo>
                    <a:pt x="333" y="18"/>
                  </a:lnTo>
                  <a:lnTo>
                    <a:pt x="371" y="71"/>
                  </a:lnTo>
                  <a:lnTo>
                    <a:pt x="371" y="207"/>
                  </a:lnTo>
                  <a:close/>
                </a:path>
              </a:pathLst>
            </a:custGeom>
            <a:gradFill rotWithShape="1">
              <a:gsLst>
                <a:gs pos="0">
                  <a:schemeClr val="tx1"/>
                </a:gs>
                <a:gs pos="100000">
                  <a:schemeClr val="tx1">
                    <a:gamma/>
                    <a:tint val="60000"/>
                    <a:invGamma/>
                  </a:schemeClr>
                </a:gs>
              </a:gsLst>
              <a:lin ang="0" scaled="1"/>
            </a:gradFill>
            <a:ln w="9525">
              <a:solidFill>
                <a:schemeClr val="tx1"/>
              </a:solidFill>
              <a:round/>
              <a:headEnd/>
              <a:tailEnd/>
            </a:ln>
            <a:effectLst/>
          </p:spPr>
          <p:txBody>
            <a:bodyPr/>
            <a:lstStyle/>
            <a:p>
              <a:pPr>
                <a:defRPr/>
              </a:pPr>
              <a:endParaRPr lang="es-ES">
                <a:latin typeface="Arial" charset="0"/>
                <a:cs typeface="Arial" charset="0"/>
              </a:endParaRPr>
            </a:p>
          </p:txBody>
        </p:sp>
        <p:sp>
          <p:nvSpPr>
            <p:cNvPr id="105" name="Freeform 66"/>
            <p:cNvSpPr>
              <a:spLocks/>
            </p:cNvSpPr>
            <p:nvPr/>
          </p:nvSpPr>
          <p:spPr bwMode="auto">
            <a:xfrm>
              <a:off x="3353" y="2247"/>
              <a:ext cx="144" cy="137"/>
            </a:xfrm>
            <a:custGeom>
              <a:avLst/>
              <a:gdLst>
                <a:gd name="T0" fmla="*/ 0 w 144"/>
                <a:gd name="T1" fmla="*/ 0 h 137"/>
                <a:gd name="T2" fmla="*/ 13 w 144"/>
                <a:gd name="T3" fmla="*/ 122 h 137"/>
                <a:gd name="T4" fmla="*/ 127 w 144"/>
                <a:gd name="T5" fmla="*/ 137 h 137"/>
                <a:gd name="T6" fmla="*/ 144 w 144"/>
                <a:gd name="T7" fmla="*/ 18 h 137"/>
                <a:gd name="T8" fmla="*/ 0 w 144"/>
                <a:gd name="T9" fmla="*/ 0 h 137"/>
                <a:gd name="T10" fmla="*/ 0 60000 65536"/>
                <a:gd name="T11" fmla="*/ 0 60000 65536"/>
                <a:gd name="T12" fmla="*/ 0 60000 65536"/>
                <a:gd name="T13" fmla="*/ 0 60000 65536"/>
                <a:gd name="T14" fmla="*/ 0 60000 65536"/>
                <a:gd name="T15" fmla="*/ 0 w 144"/>
                <a:gd name="T16" fmla="*/ 0 h 137"/>
                <a:gd name="T17" fmla="*/ 144 w 144"/>
                <a:gd name="T18" fmla="*/ 137 h 137"/>
              </a:gdLst>
              <a:ahLst/>
              <a:cxnLst>
                <a:cxn ang="T10">
                  <a:pos x="T0" y="T1"/>
                </a:cxn>
                <a:cxn ang="T11">
                  <a:pos x="T2" y="T3"/>
                </a:cxn>
                <a:cxn ang="T12">
                  <a:pos x="T4" y="T5"/>
                </a:cxn>
                <a:cxn ang="T13">
                  <a:pos x="T6" y="T7"/>
                </a:cxn>
                <a:cxn ang="T14">
                  <a:pos x="T8" y="T9"/>
                </a:cxn>
              </a:cxnLst>
              <a:rect l="T15" t="T16" r="T17" b="T18"/>
              <a:pathLst>
                <a:path w="144" h="137">
                  <a:moveTo>
                    <a:pt x="0" y="0"/>
                  </a:moveTo>
                  <a:lnTo>
                    <a:pt x="13" y="122"/>
                  </a:lnTo>
                  <a:lnTo>
                    <a:pt x="127" y="137"/>
                  </a:lnTo>
                  <a:lnTo>
                    <a:pt x="144" y="18"/>
                  </a:lnTo>
                  <a:lnTo>
                    <a:pt x="0" y="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6" name="Freeform 67"/>
            <p:cNvSpPr>
              <a:spLocks/>
            </p:cNvSpPr>
            <p:nvPr/>
          </p:nvSpPr>
          <p:spPr bwMode="auto">
            <a:xfrm>
              <a:off x="2226" y="2251"/>
              <a:ext cx="1108" cy="119"/>
            </a:xfrm>
            <a:custGeom>
              <a:avLst/>
              <a:gdLst>
                <a:gd name="T0" fmla="*/ 1082 w 1108"/>
                <a:gd name="T1" fmla="*/ 119 h 119"/>
                <a:gd name="T2" fmla="*/ 18 w 1108"/>
                <a:gd name="T3" fmla="*/ 118 h 119"/>
                <a:gd name="T4" fmla="*/ 0 w 1108"/>
                <a:gd name="T5" fmla="*/ 1 h 119"/>
                <a:gd name="T6" fmla="*/ 1108 w 1108"/>
                <a:gd name="T7" fmla="*/ 0 h 119"/>
                <a:gd name="T8" fmla="*/ 1082 w 1108"/>
                <a:gd name="T9" fmla="*/ 119 h 119"/>
                <a:gd name="T10" fmla="*/ 0 60000 65536"/>
                <a:gd name="T11" fmla="*/ 0 60000 65536"/>
                <a:gd name="T12" fmla="*/ 0 60000 65536"/>
                <a:gd name="T13" fmla="*/ 0 60000 65536"/>
                <a:gd name="T14" fmla="*/ 0 60000 65536"/>
                <a:gd name="T15" fmla="*/ 0 w 1108"/>
                <a:gd name="T16" fmla="*/ 0 h 119"/>
                <a:gd name="T17" fmla="*/ 1108 w 1108"/>
                <a:gd name="T18" fmla="*/ 119 h 119"/>
              </a:gdLst>
              <a:ahLst/>
              <a:cxnLst>
                <a:cxn ang="T10">
                  <a:pos x="T0" y="T1"/>
                </a:cxn>
                <a:cxn ang="T11">
                  <a:pos x="T2" y="T3"/>
                </a:cxn>
                <a:cxn ang="T12">
                  <a:pos x="T4" y="T5"/>
                </a:cxn>
                <a:cxn ang="T13">
                  <a:pos x="T6" y="T7"/>
                </a:cxn>
                <a:cxn ang="T14">
                  <a:pos x="T8" y="T9"/>
                </a:cxn>
              </a:cxnLst>
              <a:rect l="T15" t="T16" r="T17" b="T18"/>
              <a:pathLst>
                <a:path w="1108" h="119">
                  <a:moveTo>
                    <a:pt x="1082" y="119"/>
                  </a:moveTo>
                  <a:lnTo>
                    <a:pt x="18" y="118"/>
                  </a:lnTo>
                  <a:lnTo>
                    <a:pt x="0" y="1"/>
                  </a:lnTo>
                  <a:lnTo>
                    <a:pt x="1108" y="0"/>
                  </a:lnTo>
                  <a:lnTo>
                    <a:pt x="1082" y="119"/>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7" name="Freeform 68"/>
            <p:cNvSpPr>
              <a:spLocks/>
            </p:cNvSpPr>
            <p:nvPr/>
          </p:nvSpPr>
          <p:spPr bwMode="auto">
            <a:xfrm>
              <a:off x="2024" y="2255"/>
              <a:ext cx="175" cy="126"/>
            </a:xfrm>
            <a:custGeom>
              <a:avLst/>
              <a:gdLst>
                <a:gd name="T0" fmla="*/ 175 w 175"/>
                <a:gd name="T1" fmla="*/ 0 h 126"/>
                <a:gd name="T2" fmla="*/ 159 w 175"/>
                <a:gd name="T3" fmla="*/ 112 h 126"/>
                <a:gd name="T4" fmla="*/ 13 w 175"/>
                <a:gd name="T5" fmla="*/ 126 h 126"/>
                <a:gd name="T6" fmla="*/ 0 w 175"/>
                <a:gd name="T7" fmla="*/ 30 h 126"/>
                <a:gd name="T8" fmla="*/ 175 w 175"/>
                <a:gd name="T9" fmla="*/ 0 h 126"/>
                <a:gd name="T10" fmla="*/ 0 60000 65536"/>
                <a:gd name="T11" fmla="*/ 0 60000 65536"/>
                <a:gd name="T12" fmla="*/ 0 60000 65536"/>
                <a:gd name="T13" fmla="*/ 0 60000 65536"/>
                <a:gd name="T14" fmla="*/ 0 60000 65536"/>
                <a:gd name="T15" fmla="*/ 0 w 175"/>
                <a:gd name="T16" fmla="*/ 0 h 126"/>
                <a:gd name="T17" fmla="*/ 175 w 175"/>
                <a:gd name="T18" fmla="*/ 126 h 126"/>
              </a:gdLst>
              <a:ahLst/>
              <a:cxnLst>
                <a:cxn ang="T10">
                  <a:pos x="T0" y="T1"/>
                </a:cxn>
                <a:cxn ang="T11">
                  <a:pos x="T2" y="T3"/>
                </a:cxn>
                <a:cxn ang="T12">
                  <a:pos x="T4" y="T5"/>
                </a:cxn>
                <a:cxn ang="T13">
                  <a:pos x="T6" y="T7"/>
                </a:cxn>
                <a:cxn ang="T14">
                  <a:pos x="T8" y="T9"/>
                </a:cxn>
              </a:cxnLst>
              <a:rect l="T15" t="T16" r="T17" b="T18"/>
              <a:pathLst>
                <a:path w="175" h="126">
                  <a:moveTo>
                    <a:pt x="175" y="0"/>
                  </a:moveTo>
                  <a:lnTo>
                    <a:pt x="159" y="112"/>
                  </a:lnTo>
                  <a:lnTo>
                    <a:pt x="13" y="126"/>
                  </a:lnTo>
                  <a:lnTo>
                    <a:pt x="0" y="30"/>
                  </a:lnTo>
                  <a:lnTo>
                    <a:pt x="175" y="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8" name="Freeform 69"/>
            <p:cNvSpPr>
              <a:spLocks/>
            </p:cNvSpPr>
            <p:nvPr/>
          </p:nvSpPr>
          <p:spPr bwMode="auto">
            <a:xfrm>
              <a:off x="3777" y="3174"/>
              <a:ext cx="339" cy="101"/>
            </a:xfrm>
            <a:custGeom>
              <a:avLst/>
              <a:gdLst>
                <a:gd name="T0" fmla="*/ 56 w 339"/>
                <a:gd name="T1" fmla="*/ 0 h 101"/>
                <a:gd name="T2" fmla="*/ 282 w 339"/>
                <a:gd name="T3" fmla="*/ 12 h 101"/>
                <a:gd name="T4" fmla="*/ 339 w 339"/>
                <a:gd name="T5" fmla="*/ 57 h 101"/>
                <a:gd name="T6" fmla="*/ 339 w 339"/>
                <a:gd name="T7" fmla="*/ 101 h 101"/>
                <a:gd name="T8" fmla="*/ 287 w 339"/>
                <a:gd name="T9" fmla="*/ 54 h 101"/>
                <a:gd name="T10" fmla="*/ 0 w 339"/>
                <a:gd name="T11" fmla="*/ 38 h 101"/>
                <a:gd name="T12" fmla="*/ 56 w 339"/>
                <a:gd name="T13" fmla="*/ 0 h 101"/>
                <a:gd name="T14" fmla="*/ 0 60000 65536"/>
                <a:gd name="T15" fmla="*/ 0 60000 65536"/>
                <a:gd name="T16" fmla="*/ 0 60000 65536"/>
                <a:gd name="T17" fmla="*/ 0 60000 65536"/>
                <a:gd name="T18" fmla="*/ 0 60000 65536"/>
                <a:gd name="T19" fmla="*/ 0 60000 65536"/>
                <a:gd name="T20" fmla="*/ 0 60000 65536"/>
                <a:gd name="T21" fmla="*/ 0 w 339"/>
                <a:gd name="T22" fmla="*/ 0 h 101"/>
                <a:gd name="T23" fmla="*/ 339 w 339"/>
                <a:gd name="T24" fmla="*/ 101 h 10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9" h="101">
                  <a:moveTo>
                    <a:pt x="56" y="0"/>
                  </a:moveTo>
                  <a:lnTo>
                    <a:pt x="282" y="12"/>
                  </a:lnTo>
                  <a:lnTo>
                    <a:pt x="339" y="57"/>
                  </a:lnTo>
                  <a:lnTo>
                    <a:pt x="339" y="101"/>
                  </a:lnTo>
                  <a:lnTo>
                    <a:pt x="287" y="54"/>
                  </a:lnTo>
                  <a:lnTo>
                    <a:pt x="0" y="38"/>
                  </a:lnTo>
                  <a:lnTo>
                    <a:pt x="56" y="0"/>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9" name="Freeform 70"/>
            <p:cNvSpPr>
              <a:spLocks/>
            </p:cNvSpPr>
            <p:nvPr/>
          </p:nvSpPr>
          <p:spPr bwMode="auto">
            <a:xfrm>
              <a:off x="4010" y="3228"/>
              <a:ext cx="123" cy="312"/>
            </a:xfrm>
            <a:custGeom>
              <a:avLst/>
              <a:gdLst>
                <a:gd name="T0" fmla="*/ 123 w 123"/>
                <a:gd name="T1" fmla="*/ 312 h 312"/>
                <a:gd name="T2" fmla="*/ 0 w 123"/>
                <a:gd name="T3" fmla="*/ 249 h 312"/>
                <a:gd name="T4" fmla="*/ 6 w 123"/>
                <a:gd name="T5" fmla="*/ 0 h 312"/>
                <a:gd name="T6" fmla="*/ 52 w 123"/>
                <a:gd name="T7" fmla="*/ 5 h 312"/>
                <a:gd name="T8" fmla="*/ 103 w 123"/>
                <a:gd name="T9" fmla="*/ 45 h 312"/>
                <a:gd name="T10" fmla="*/ 85 w 123"/>
                <a:gd name="T11" fmla="*/ 69 h 312"/>
                <a:gd name="T12" fmla="*/ 123 w 123"/>
                <a:gd name="T13" fmla="*/ 312 h 312"/>
                <a:gd name="T14" fmla="*/ 0 60000 65536"/>
                <a:gd name="T15" fmla="*/ 0 60000 65536"/>
                <a:gd name="T16" fmla="*/ 0 60000 65536"/>
                <a:gd name="T17" fmla="*/ 0 60000 65536"/>
                <a:gd name="T18" fmla="*/ 0 60000 65536"/>
                <a:gd name="T19" fmla="*/ 0 60000 65536"/>
                <a:gd name="T20" fmla="*/ 0 60000 65536"/>
                <a:gd name="T21" fmla="*/ 0 w 123"/>
                <a:gd name="T22" fmla="*/ 0 h 312"/>
                <a:gd name="T23" fmla="*/ 123 w 123"/>
                <a:gd name="T24" fmla="*/ 312 h 3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3" h="312">
                  <a:moveTo>
                    <a:pt x="123" y="312"/>
                  </a:moveTo>
                  <a:lnTo>
                    <a:pt x="0" y="249"/>
                  </a:lnTo>
                  <a:lnTo>
                    <a:pt x="6" y="0"/>
                  </a:lnTo>
                  <a:lnTo>
                    <a:pt x="52" y="5"/>
                  </a:lnTo>
                  <a:lnTo>
                    <a:pt x="103" y="45"/>
                  </a:lnTo>
                  <a:lnTo>
                    <a:pt x="85" y="69"/>
                  </a:lnTo>
                  <a:lnTo>
                    <a:pt x="123" y="312"/>
                  </a:lnTo>
                  <a:close/>
                </a:path>
              </a:pathLst>
            </a:custGeom>
            <a:gradFill rotWithShape="1">
              <a:gsLst>
                <a:gs pos="0">
                  <a:srgbClr val="595959"/>
                </a:gs>
                <a:gs pos="50000">
                  <a:srgbClr val="C0C0C0"/>
                </a:gs>
                <a:gs pos="100000">
                  <a:srgbClr val="595959"/>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0" name="Freeform 71"/>
            <p:cNvSpPr>
              <a:spLocks/>
            </p:cNvSpPr>
            <p:nvPr/>
          </p:nvSpPr>
          <p:spPr bwMode="auto">
            <a:xfrm>
              <a:off x="3773" y="3213"/>
              <a:ext cx="243" cy="264"/>
            </a:xfrm>
            <a:custGeom>
              <a:avLst/>
              <a:gdLst>
                <a:gd name="T0" fmla="*/ 243 w 243"/>
                <a:gd name="T1" fmla="*/ 14 h 264"/>
                <a:gd name="T2" fmla="*/ 0 w 243"/>
                <a:gd name="T3" fmla="*/ 0 h 264"/>
                <a:gd name="T4" fmla="*/ 237 w 243"/>
                <a:gd name="T5" fmla="*/ 264 h 264"/>
                <a:gd name="T6" fmla="*/ 243 w 243"/>
                <a:gd name="T7" fmla="*/ 14 h 264"/>
                <a:gd name="T8" fmla="*/ 0 60000 65536"/>
                <a:gd name="T9" fmla="*/ 0 60000 65536"/>
                <a:gd name="T10" fmla="*/ 0 60000 65536"/>
                <a:gd name="T11" fmla="*/ 0 60000 65536"/>
                <a:gd name="T12" fmla="*/ 0 w 243"/>
                <a:gd name="T13" fmla="*/ 0 h 264"/>
                <a:gd name="T14" fmla="*/ 243 w 243"/>
                <a:gd name="T15" fmla="*/ 264 h 264"/>
              </a:gdLst>
              <a:ahLst/>
              <a:cxnLst>
                <a:cxn ang="T8">
                  <a:pos x="T0" y="T1"/>
                </a:cxn>
                <a:cxn ang="T9">
                  <a:pos x="T2" y="T3"/>
                </a:cxn>
                <a:cxn ang="T10">
                  <a:pos x="T4" y="T5"/>
                </a:cxn>
                <a:cxn ang="T11">
                  <a:pos x="T6" y="T7"/>
                </a:cxn>
              </a:cxnLst>
              <a:rect l="T12" t="T13" r="T14" b="T15"/>
              <a:pathLst>
                <a:path w="243" h="264">
                  <a:moveTo>
                    <a:pt x="243" y="14"/>
                  </a:moveTo>
                  <a:lnTo>
                    <a:pt x="0" y="0"/>
                  </a:lnTo>
                  <a:lnTo>
                    <a:pt x="237" y="264"/>
                  </a:lnTo>
                  <a:lnTo>
                    <a:pt x="243" y="14"/>
                  </a:lnTo>
                  <a:close/>
                </a:path>
              </a:pathLst>
            </a:custGeom>
            <a:gradFill rotWithShape="1">
              <a:gsLst>
                <a:gs pos="0">
                  <a:srgbClr val="DDDDDD"/>
                </a:gs>
                <a:gs pos="100000">
                  <a:srgbClr val="666666"/>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1" name="Freeform 72"/>
            <p:cNvSpPr>
              <a:spLocks/>
            </p:cNvSpPr>
            <p:nvPr/>
          </p:nvSpPr>
          <p:spPr bwMode="auto">
            <a:xfrm>
              <a:off x="3777" y="3212"/>
              <a:ext cx="333" cy="82"/>
            </a:xfrm>
            <a:custGeom>
              <a:avLst/>
              <a:gdLst>
                <a:gd name="T0" fmla="*/ 0 w 333"/>
                <a:gd name="T1" fmla="*/ 0 h 82"/>
                <a:gd name="T2" fmla="*/ 239 w 333"/>
                <a:gd name="T3" fmla="*/ 58 h 82"/>
                <a:gd name="T4" fmla="*/ 318 w 333"/>
                <a:gd name="T5" fmla="*/ 82 h 82"/>
                <a:gd name="T6" fmla="*/ 333 w 333"/>
                <a:gd name="T7" fmla="*/ 61 h 82"/>
                <a:gd name="T8" fmla="*/ 282 w 333"/>
                <a:gd name="T9" fmla="*/ 15 h 82"/>
                <a:gd name="T10" fmla="*/ 237 w 333"/>
                <a:gd name="T11" fmla="*/ 15 h 82"/>
                <a:gd name="T12" fmla="*/ 0 w 333"/>
                <a:gd name="T13" fmla="*/ 0 h 82"/>
                <a:gd name="T14" fmla="*/ 0 60000 65536"/>
                <a:gd name="T15" fmla="*/ 0 60000 65536"/>
                <a:gd name="T16" fmla="*/ 0 60000 65536"/>
                <a:gd name="T17" fmla="*/ 0 60000 65536"/>
                <a:gd name="T18" fmla="*/ 0 60000 65536"/>
                <a:gd name="T19" fmla="*/ 0 60000 65536"/>
                <a:gd name="T20" fmla="*/ 0 60000 65536"/>
                <a:gd name="T21" fmla="*/ 0 w 333"/>
                <a:gd name="T22" fmla="*/ 0 h 82"/>
                <a:gd name="T23" fmla="*/ 333 w 333"/>
                <a:gd name="T24" fmla="*/ 82 h 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3" h="82">
                  <a:moveTo>
                    <a:pt x="0" y="0"/>
                  </a:moveTo>
                  <a:lnTo>
                    <a:pt x="239" y="58"/>
                  </a:lnTo>
                  <a:lnTo>
                    <a:pt x="318" y="82"/>
                  </a:lnTo>
                  <a:lnTo>
                    <a:pt x="333" y="61"/>
                  </a:lnTo>
                  <a:lnTo>
                    <a:pt x="282" y="15"/>
                  </a:lnTo>
                  <a:lnTo>
                    <a:pt x="237" y="15"/>
                  </a:lnTo>
                  <a:lnTo>
                    <a:pt x="0" y="0"/>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2" name="Freeform 73"/>
            <p:cNvSpPr>
              <a:spLocks/>
            </p:cNvSpPr>
            <p:nvPr/>
          </p:nvSpPr>
          <p:spPr bwMode="auto">
            <a:xfrm>
              <a:off x="3920" y="3067"/>
              <a:ext cx="120" cy="118"/>
            </a:xfrm>
            <a:custGeom>
              <a:avLst/>
              <a:gdLst>
                <a:gd name="T0" fmla="*/ 115 w 120"/>
                <a:gd name="T1" fmla="*/ 118 h 118"/>
                <a:gd name="T2" fmla="*/ 120 w 120"/>
                <a:gd name="T3" fmla="*/ 82 h 118"/>
                <a:gd name="T4" fmla="*/ 94 w 120"/>
                <a:gd name="T5" fmla="*/ 0 h 118"/>
                <a:gd name="T6" fmla="*/ 57 w 120"/>
                <a:gd name="T7" fmla="*/ 59 h 118"/>
                <a:gd name="T8" fmla="*/ 43 w 120"/>
                <a:gd name="T9" fmla="*/ 5 h 118"/>
                <a:gd name="T10" fmla="*/ 0 w 120"/>
                <a:gd name="T11" fmla="*/ 80 h 118"/>
                <a:gd name="T12" fmla="*/ 10 w 120"/>
                <a:gd name="T13" fmla="*/ 107 h 118"/>
                <a:gd name="T14" fmla="*/ 115 w 120"/>
                <a:gd name="T15" fmla="*/ 118 h 118"/>
                <a:gd name="T16" fmla="*/ 0 60000 65536"/>
                <a:gd name="T17" fmla="*/ 0 60000 65536"/>
                <a:gd name="T18" fmla="*/ 0 60000 65536"/>
                <a:gd name="T19" fmla="*/ 0 60000 65536"/>
                <a:gd name="T20" fmla="*/ 0 60000 65536"/>
                <a:gd name="T21" fmla="*/ 0 60000 65536"/>
                <a:gd name="T22" fmla="*/ 0 60000 65536"/>
                <a:gd name="T23" fmla="*/ 0 60000 65536"/>
                <a:gd name="T24" fmla="*/ 0 w 120"/>
                <a:gd name="T25" fmla="*/ 0 h 118"/>
                <a:gd name="T26" fmla="*/ 120 w 120"/>
                <a:gd name="T27" fmla="*/ 118 h 1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0" h="118">
                  <a:moveTo>
                    <a:pt x="115" y="118"/>
                  </a:moveTo>
                  <a:lnTo>
                    <a:pt x="120" y="82"/>
                  </a:lnTo>
                  <a:lnTo>
                    <a:pt x="94" y="0"/>
                  </a:lnTo>
                  <a:lnTo>
                    <a:pt x="57" y="59"/>
                  </a:lnTo>
                  <a:lnTo>
                    <a:pt x="43" y="5"/>
                  </a:lnTo>
                  <a:lnTo>
                    <a:pt x="0" y="80"/>
                  </a:lnTo>
                  <a:lnTo>
                    <a:pt x="10" y="107"/>
                  </a:lnTo>
                  <a:lnTo>
                    <a:pt x="115" y="118"/>
                  </a:lnTo>
                  <a:close/>
                </a:path>
              </a:pathLst>
            </a:custGeom>
            <a:gradFill rotWithShape="1">
              <a:gsLst>
                <a:gs pos="0">
                  <a:srgbClr val="C0C0C0"/>
                </a:gs>
                <a:gs pos="100000">
                  <a:srgbClr val="595959"/>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3" name="Freeform 74"/>
            <p:cNvSpPr>
              <a:spLocks/>
            </p:cNvSpPr>
            <p:nvPr/>
          </p:nvSpPr>
          <p:spPr bwMode="auto">
            <a:xfrm>
              <a:off x="3578" y="3068"/>
              <a:ext cx="384" cy="145"/>
            </a:xfrm>
            <a:custGeom>
              <a:avLst/>
              <a:gdLst>
                <a:gd name="T0" fmla="*/ 340 w 384"/>
                <a:gd name="T1" fmla="*/ 79 h 145"/>
                <a:gd name="T2" fmla="*/ 384 w 384"/>
                <a:gd name="T3" fmla="*/ 0 h 145"/>
                <a:gd name="T4" fmla="*/ 0 w 384"/>
                <a:gd name="T5" fmla="*/ 3 h 145"/>
                <a:gd name="T6" fmla="*/ 174 w 384"/>
                <a:gd name="T7" fmla="*/ 120 h 145"/>
                <a:gd name="T8" fmla="*/ 196 w 384"/>
                <a:gd name="T9" fmla="*/ 145 h 145"/>
                <a:gd name="T10" fmla="*/ 255 w 384"/>
                <a:gd name="T11" fmla="*/ 108 h 145"/>
                <a:gd name="T12" fmla="*/ 352 w 384"/>
                <a:gd name="T13" fmla="*/ 109 h 145"/>
                <a:gd name="T14" fmla="*/ 340 w 384"/>
                <a:gd name="T15" fmla="*/ 79 h 145"/>
                <a:gd name="T16" fmla="*/ 0 60000 65536"/>
                <a:gd name="T17" fmla="*/ 0 60000 65536"/>
                <a:gd name="T18" fmla="*/ 0 60000 65536"/>
                <a:gd name="T19" fmla="*/ 0 60000 65536"/>
                <a:gd name="T20" fmla="*/ 0 60000 65536"/>
                <a:gd name="T21" fmla="*/ 0 60000 65536"/>
                <a:gd name="T22" fmla="*/ 0 60000 65536"/>
                <a:gd name="T23" fmla="*/ 0 60000 65536"/>
                <a:gd name="T24" fmla="*/ 0 w 384"/>
                <a:gd name="T25" fmla="*/ 0 h 145"/>
                <a:gd name="T26" fmla="*/ 384 w 384"/>
                <a:gd name="T27" fmla="*/ 145 h 1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4" h="145">
                  <a:moveTo>
                    <a:pt x="340" y="79"/>
                  </a:moveTo>
                  <a:lnTo>
                    <a:pt x="384" y="0"/>
                  </a:lnTo>
                  <a:lnTo>
                    <a:pt x="0" y="3"/>
                  </a:lnTo>
                  <a:lnTo>
                    <a:pt x="174" y="120"/>
                  </a:lnTo>
                  <a:lnTo>
                    <a:pt x="196" y="145"/>
                  </a:lnTo>
                  <a:lnTo>
                    <a:pt x="255" y="108"/>
                  </a:lnTo>
                  <a:lnTo>
                    <a:pt x="352" y="109"/>
                  </a:lnTo>
                  <a:lnTo>
                    <a:pt x="340" y="79"/>
                  </a:lnTo>
                  <a:close/>
                </a:path>
              </a:pathLst>
            </a:custGeom>
            <a:gradFill rotWithShape="1">
              <a:gsLst>
                <a:gs pos="0">
                  <a:srgbClr val="DDDDDD"/>
                </a:gs>
                <a:gs pos="100000">
                  <a:srgbClr val="666666"/>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4" name="Freeform 75"/>
            <p:cNvSpPr>
              <a:spLocks/>
            </p:cNvSpPr>
            <p:nvPr/>
          </p:nvSpPr>
          <p:spPr bwMode="auto">
            <a:xfrm>
              <a:off x="3725" y="2858"/>
              <a:ext cx="373" cy="354"/>
            </a:xfrm>
            <a:custGeom>
              <a:avLst/>
              <a:gdLst>
                <a:gd name="T0" fmla="*/ 372 w 373"/>
                <a:gd name="T1" fmla="*/ 354 h 354"/>
                <a:gd name="T2" fmla="*/ 373 w 373"/>
                <a:gd name="T3" fmla="*/ 354 h 354"/>
                <a:gd name="T4" fmla="*/ 334 w 373"/>
                <a:gd name="T5" fmla="*/ 118 h 354"/>
                <a:gd name="T6" fmla="*/ 193 w 373"/>
                <a:gd name="T7" fmla="*/ 0 h 354"/>
                <a:gd name="T8" fmla="*/ 0 w 373"/>
                <a:gd name="T9" fmla="*/ 67 h 354"/>
                <a:gd name="T10" fmla="*/ 105 w 373"/>
                <a:gd name="T11" fmla="*/ 73 h 354"/>
                <a:gd name="T12" fmla="*/ 141 w 373"/>
                <a:gd name="T13" fmla="*/ 94 h 354"/>
                <a:gd name="T14" fmla="*/ 241 w 373"/>
                <a:gd name="T15" fmla="*/ 163 h 354"/>
                <a:gd name="T16" fmla="*/ 235 w 373"/>
                <a:gd name="T17" fmla="*/ 211 h 354"/>
                <a:gd name="T18" fmla="*/ 252 w 373"/>
                <a:gd name="T19" fmla="*/ 265 h 354"/>
                <a:gd name="T20" fmla="*/ 289 w 373"/>
                <a:gd name="T21" fmla="*/ 209 h 354"/>
                <a:gd name="T22" fmla="*/ 321 w 373"/>
                <a:gd name="T23" fmla="*/ 288 h 354"/>
                <a:gd name="T24" fmla="*/ 310 w 373"/>
                <a:gd name="T25" fmla="*/ 324 h 354"/>
                <a:gd name="T26" fmla="*/ 336 w 373"/>
                <a:gd name="T27" fmla="*/ 331 h 354"/>
                <a:gd name="T28" fmla="*/ 372 w 373"/>
                <a:gd name="T29" fmla="*/ 354 h 3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73"/>
                <a:gd name="T46" fmla="*/ 0 h 354"/>
                <a:gd name="T47" fmla="*/ 373 w 373"/>
                <a:gd name="T48" fmla="*/ 354 h 35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73" h="354">
                  <a:moveTo>
                    <a:pt x="372" y="354"/>
                  </a:moveTo>
                  <a:lnTo>
                    <a:pt x="373" y="354"/>
                  </a:lnTo>
                  <a:lnTo>
                    <a:pt x="334" y="118"/>
                  </a:lnTo>
                  <a:lnTo>
                    <a:pt x="193" y="0"/>
                  </a:lnTo>
                  <a:lnTo>
                    <a:pt x="0" y="67"/>
                  </a:lnTo>
                  <a:lnTo>
                    <a:pt x="105" y="73"/>
                  </a:lnTo>
                  <a:lnTo>
                    <a:pt x="141" y="94"/>
                  </a:lnTo>
                  <a:lnTo>
                    <a:pt x="241" y="163"/>
                  </a:lnTo>
                  <a:lnTo>
                    <a:pt x="235" y="211"/>
                  </a:lnTo>
                  <a:lnTo>
                    <a:pt x="252" y="265"/>
                  </a:lnTo>
                  <a:lnTo>
                    <a:pt x="289" y="209"/>
                  </a:lnTo>
                  <a:lnTo>
                    <a:pt x="321" y="288"/>
                  </a:lnTo>
                  <a:lnTo>
                    <a:pt x="310" y="324"/>
                  </a:lnTo>
                  <a:lnTo>
                    <a:pt x="336" y="331"/>
                  </a:lnTo>
                  <a:lnTo>
                    <a:pt x="372" y="354"/>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5" name="Freeform 76"/>
            <p:cNvSpPr>
              <a:spLocks/>
            </p:cNvSpPr>
            <p:nvPr/>
          </p:nvSpPr>
          <p:spPr bwMode="auto">
            <a:xfrm>
              <a:off x="2154" y="1182"/>
              <a:ext cx="585" cy="71"/>
            </a:xfrm>
            <a:custGeom>
              <a:avLst/>
              <a:gdLst>
                <a:gd name="T0" fmla="*/ 585 w 585"/>
                <a:gd name="T1" fmla="*/ 20 h 71"/>
                <a:gd name="T2" fmla="*/ 0 w 585"/>
                <a:gd name="T3" fmla="*/ 0 h 71"/>
                <a:gd name="T4" fmla="*/ 579 w 585"/>
                <a:gd name="T5" fmla="*/ 71 h 71"/>
                <a:gd name="T6" fmla="*/ 585 w 585"/>
                <a:gd name="T7" fmla="*/ 20 h 71"/>
                <a:gd name="T8" fmla="*/ 0 60000 65536"/>
                <a:gd name="T9" fmla="*/ 0 60000 65536"/>
                <a:gd name="T10" fmla="*/ 0 60000 65536"/>
                <a:gd name="T11" fmla="*/ 0 60000 65536"/>
                <a:gd name="T12" fmla="*/ 0 w 585"/>
                <a:gd name="T13" fmla="*/ 0 h 71"/>
                <a:gd name="T14" fmla="*/ 585 w 585"/>
                <a:gd name="T15" fmla="*/ 71 h 71"/>
              </a:gdLst>
              <a:ahLst/>
              <a:cxnLst>
                <a:cxn ang="T8">
                  <a:pos x="T0" y="T1"/>
                </a:cxn>
                <a:cxn ang="T9">
                  <a:pos x="T2" y="T3"/>
                </a:cxn>
                <a:cxn ang="T10">
                  <a:pos x="T4" y="T5"/>
                </a:cxn>
                <a:cxn ang="T11">
                  <a:pos x="T6" y="T7"/>
                </a:cxn>
              </a:cxnLst>
              <a:rect l="T12" t="T13" r="T14" b="T15"/>
              <a:pathLst>
                <a:path w="585" h="71">
                  <a:moveTo>
                    <a:pt x="585" y="20"/>
                  </a:moveTo>
                  <a:lnTo>
                    <a:pt x="0" y="0"/>
                  </a:lnTo>
                  <a:lnTo>
                    <a:pt x="579" y="71"/>
                  </a:lnTo>
                  <a:lnTo>
                    <a:pt x="585" y="20"/>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6" name="Freeform 77"/>
            <p:cNvSpPr>
              <a:spLocks/>
            </p:cNvSpPr>
            <p:nvPr/>
          </p:nvSpPr>
          <p:spPr bwMode="auto">
            <a:xfrm>
              <a:off x="2130" y="1230"/>
              <a:ext cx="606" cy="35"/>
            </a:xfrm>
            <a:custGeom>
              <a:avLst/>
              <a:gdLst>
                <a:gd name="T0" fmla="*/ 450 w 606"/>
                <a:gd name="T1" fmla="*/ 0 h 35"/>
                <a:gd name="T2" fmla="*/ 0 w 606"/>
                <a:gd name="T3" fmla="*/ 35 h 35"/>
                <a:gd name="T4" fmla="*/ 606 w 606"/>
                <a:gd name="T5" fmla="*/ 29 h 35"/>
                <a:gd name="T6" fmla="*/ 450 w 606"/>
                <a:gd name="T7" fmla="*/ 0 h 35"/>
                <a:gd name="T8" fmla="*/ 0 60000 65536"/>
                <a:gd name="T9" fmla="*/ 0 60000 65536"/>
                <a:gd name="T10" fmla="*/ 0 60000 65536"/>
                <a:gd name="T11" fmla="*/ 0 60000 65536"/>
                <a:gd name="T12" fmla="*/ 0 w 606"/>
                <a:gd name="T13" fmla="*/ 0 h 35"/>
                <a:gd name="T14" fmla="*/ 606 w 606"/>
                <a:gd name="T15" fmla="*/ 35 h 35"/>
              </a:gdLst>
              <a:ahLst/>
              <a:cxnLst>
                <a:cxn ang="T8">
                  <a:pos x="T0" y="T1"/>
                </a:cxn>
                <a:cxn ang="T9">
                  <a:pos x="T2" y="T3"/>
                </a:cxn>
                <a:cxn ang="T10">
                  <a:pos x="T4" y="T5"/>
                </a:cxn>
                <a:cxn ang="T11">
                  <a:pos x="T6" y="T7"/>
                </a:cxn>
              </a:cxnLst>
              <a:rect l="T12" t="T13" r="T14" b="T15"/>
              <a:pathLst>
                <a:path w="606" h="35">
                  <a:moveTo>
                    <a:pt x="450" y="0"/>
                  </a:moveTo>
                  <a:lnTo>
                    <a:pt x="0" y="35"/>
                  </a:lnTo>
                  <a:lnTo>
                    <a:pt x="606" y="29"/>
                  </a:lnTo>
                  <a:lnTo>
                    <a:pt x="450" y="0"/>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7" name="Freeform 78"/>
            <p:cNvSpPr>
              <a:spLocks/>
            </p:cNvSpPr>
            <p:nvPr/>
          </p:nvSpPr>
          <p:spPr bwMode="auto">
            <a:xfrm>
              <a:off x="2606" y="1262"/>
              <a:ext cx="115" cy="252"/>
            </a:xfrm>
            <a:custGeom>
              <a:avLst/>
              <a:gdLst>
                <a:gd name="T0" fmla="*/ 115 w 115"/>
                <a:gd name="T1" fmla="*/ 252 h 252"/>
                <a:gd name="T2" fmla="*/ 0 w 115"/>
                <a:gd name="T3" fmla="*/ 0 h 252"/>
                <a:gd name="T4" fmla="*/ 0 60000 65536"/>
                <a:gd name="T5" fmla="*/ 0 60000 65536"/>
                <a:gd name="T6" fmla="*/ 0 w 115"/>
                <a:gd name="T7" fmla="*/ 0 h 252"/>
                <a:gd name="T8" fmla="*/ 115 w 115"/>
                <a:gd name="T9" fmla="*/ 252 h 252"/>
              </a:gdLst>
              <a:ahLst/>
              <a:cxnLst>
                <a:cxn ang="T4">
                  <a:pos x="T0" y="T1"/>
                </a:cxn>
                <a:cxn ang="T5">
                  <a:pos x="T2" y="T3"/>
                </a:cxn>
              </a:cxnLst>
              <a:rect l="T6" t="T7" r="T8" b="T9"/>
              <a:pathLst>
                <a:path w="115" h="252">
                  <a:moveTo>
                    <a:pt x="115" y="252"/>
                  </a:moveTo>
                  <a:lnTo>
                    <a:pt x="0"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8" name="Freeform 79"/>
            <p:cNvSpPr>
              <a:spLocks/>
            </p:cNvSpPr>
            <p:nvPr/>
          </p:nvSpPr>
          <p:spPr bwMode="auto">
            <a:xfrm>
              <a:off x="2328" y="1071"/>
              <a:ext cx="416" cy="110"/>
            </a:xfrm>
            <a:custGeom>
              <a:avLst/>
              <a:gdLst>
                <a:gd name="T0" fmla="*/ 0 w 416"/>
                <a:gd name="T1" fmla="*/ 110 h 110"/>
                <a:gd name="T2" fmla="*/ 416 w 416"/>
                <a:gd name="T3" fmla="*/ 0 h 110"/>
                <a:gd name="T4" fmla="*/ 0 60000 65536"/>
                <a:gd name="T5" fmla="*/ 0 60000 65536"/>
                <a:gd name="T6" fmla="*/ 0 w 416"/>
                <a:gd name="T7" fmla="*/ 0 h 110"/>
                <a:gd name="T8" fmla="*/ 416 w 416"/>
                <a:gd name="T9" fmla="*/ 110 h 110"/>
              </a:gdLst>
              <a:ahLst/>
              <a:cxnLst>
                <a:cxn ang="T4">
                  <a:pos x="T0" y="T1"/>
                </a:cxn>
                <a:cxn ang="T5">
                  <a:pos x="T2" y="T3"/>
                </a:cxn>
              </a:cxnLst>
              <a:rect l="T6" t="T7" r="T8" b="T9"/>
              <a:pathLst>
                <a:path w="416" h="110">
                  <a:moveTo>
                    <a:pt x="0" y="110"/>
                  </a:moveTo>
                  <a:lnTo>
                    <a:pt x="416"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9" name="Freeform 80"/>
            <p:cNvSpPr>
              <a:spLocks/>
            </p:cNvSpPr>
            <p:nvPr/>
          </p:nvSpPr>
          <p:spPr bwMode="auto">
            <a:xfrm>
              <a:off x="3051" y="1158"/>
              <a:ext cx="534" cy="72"/>
            </a:xfrm>
            <a:custGeom>
              <a:avLst/>
              <a:gdLst>
                <a:gd name="T0" fmla="*/ 0 w 534"/>
                <a:gd name="T1" fmla="*/ 41 h 72"/>
                <a:gd name="T2" fmla="*/ 534 w 534"/>
                <a:gd name="T3" fmla="*/ 0 h 72"/>
                <a:gd name="T4" fmla="*/ 3 w 534"/>
                <a:gd name="T5" fmla="*/ 72 h 72"/>
                <a:gd name="T6" fmla="*/ 0 w 534"/>
                <a:gd name="T7" fmla="*/ 41 h 72"/>
                <a:gd name="T8" fmla="*/ 0 60000 65536"/>
                <a:gd name="T9" fmla="*/ 0 60000 65536"/>
                <a:gd name="T10" fmla="*/ 0 60000 65536"/>
                <a:gd name="T11" fmla="*/ 0 60000 65536"/>
                <a:gd name="T12" fmla="*/ 0 w 534"/>
                <a:gd name="T13" fmla="*/ 0 h 72"/>
                <a:gd name="T14" fmla="*/ 534 w 534"/>
                <a:gd name="T15" fmla="*/ 72 h 72"/>
              </a:gdLst>
              <a:ahLst/>
              <a:cxnLst>
                <a:cxn ang="T8">
                  <a:pos x="T0" y="T1"/>
                </a:cxn>
                <a:cxn ang="T9">
                  <a:pos x="T2" y="T3"/>
                </a:cxn>
                <a:cxn ang="T10">
                  <a:pos x="T4" y="T5"/>
                </a:cxn>
                <a:cxn ang="T11">
                  <a:pos x="T6" y="T7"/>
                </a:cxn>
              </a:cxnLst>
              <a:rect l="T12" t="T13" r="T14" b="T15"/>
              <a:pathLst>
                <a:path w="534" h="72">
                  <a:moveTo>
                    <a:pt x="0" y="41"/>
                  </a:moveTo>
                  <a:lnTo>
                    <a:pt x="534" y="0"/>
                  </a:lnTo>
                  <a:lnTo>
                    <a:pt x="3" y="72"/>
                  </a:lnTo>
                  <a:lnTo>
                    <a:pt x="0" y="41"/>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0" name="Freeform 81"/>
            <p:cNvSpPr>
              <a:spLocks/>
            </p:cNvSpPr>
            <p:nvPr/>
          </p:nvSpPr>
          <p:spPr bwMode="auto">
            <a:xfrm>
              <a:off x="3059" y="1218"/>
              <a:ext cx="683" cy="35"/>
            </a:xfrm>
            <a:custGeom>
              <a:avLst/>
              <a:gdLst>
                <a:gd name="T0" fmla="*/ 87 w 683"/>
                <a:gd name="T1" fmla="*/ 0 h 35"/>
                <a:gd name="T2" fmla="*/ 683 w 683"/>
                <a:gd name="T3" fmla="*/ 35 h 35"/>
                <a:gd name="T4" fmla="*/ 0 w 683"/>
                <a:gd name="T5" fmla="*/ 35 h 35"/>
                <a:gd name="T6" fmla="*/ 0 w 683"/>
                <a:gd name="T7" fmla="*/ 15 h 35"/>
                <a:gd name="T8" fmla="*/ 87 w 683"/>
                <a:gd name="T9" fmla="*/ 0 h 35"/>
                <a:gd name="T10" fmla="*/ 0 60000 65536"/>
                <a:gd name="T11" fmla="*/ 0 60000 65536"/>
                <a:gd name="T12" fmla="*/ 0 60000 65536"/>
                <a:gd name="T13" fmla="*/ 0 60000 65536"/>
                <a:gd name="T14" fmla="*/ 0 60000 65536"/>
                <a:gd name="T15" fmla="*/ 0 w 683"/>
                <a:gd name="T16" fmla="*/ 0 h 35"/>
                <a:gd name="T17" fmla="*/ 683 w 683"/>
                <a:gd name="T18" fmla="*/ 35 h 35"/>
              </a:gdLst>
              <a:ahLst/>
              <a:cxnLst>
                <a:cxn ang="T10">
                  <a:pos x="T0" y="T1"/>
                </a:cxn>
                <a:cxn ang="T11">
                  <a:pos x="T2" y="T3"/>
                </a:cxn>
                <a:cxn ang="T12">
                  <a:pos x="T4" y="T5"/>
                </a:cxn>
                <a:cxn ang="T13">
                  <a:pos x="T6" y="T7"/>
                </a:cxn>
                <a:cxn ang="T14">
                  <a:pos x="T8" y="T9"/>
                </a:cxn>
              </a:cxnLst>
              <a:rect l="T15" t="T16" r="T17" b="T18"/>
              <a:pathLst>
                <a:path w="683" h="35">
                  <a:moveTo>
                    <a:pt x="87" y="0"/>
                  </a:moveTo>
                  <a:lnTo>
                    <a:pt x="683" y="35"/>
                  </a:lnTo>
                  <a:lnTo>
                    <a:pt x="0" y="35"/>
                  </a:lnTo>
                  <a:lnTo>
                    <a:pt x="0" y="15"/>
                  </a:lnTo>
                  <a:lnTo>
                    <a:pt x="87" y="0"/>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1" name="Freeform 82"/>
            <p:cNvSpPr>
              <a:spLocks/>
            </p:cNvSpPr>
            <p:nvPr/>
          </p:nvSpPr>
          <p:spPr bwMode="auto">
            <a:xfrm>
              <a:off x="3047" y="1068"/>
              <a:ext cx="391" cy="99"/>
            </a:xfrm>
            <a:custGeom>
              <a:avLst/>
              <a:gdLst>
                <a:gd name="T0" fmla="*/ 391 w 391"/>
                <a:gd name="T1" fmla="*/ 99 h 99"/>
                <a:gd name="T2" fmla="*/ 0 w 391"/>
                <a:gd name="T3" fmla="*/ 0 h 99"/>
                <a:gd name="T4" fmla="*/ 0 60000 65536"/>
                <a:gd name="T5" fmla="*/ 0 60000 65536"/>
                <a:gd name="T6" fmla="*/ 0 w 391"/>
                <a:gd name="T7" fmla="*/ 0 h 99"/>
                <a:gd name="T8" fmla="*/ 391 w 391"/>
                <a:gd name="T9" fmla="*/ 99 h 99"/>
              </a:gdLst>
              <a:ahLst/>
              <a:cxnLst>
                <a:cxn ang="T4">
                  <a:pos x="T0" y="T1"/>
                </a:cxn>
                <a:cxn ang="T5">
                  <a:pos x="T2" y="T3"/>
                </a:cxn>
              </a:cxnLst>
              <a:rect l="T6" t="T7" r="T8" b="T9"/>
              <a:pathLst>
                <a:path w="391" h="99">
                  <a:moveTo>
                    <a:pt x="391" y="99"/>
                  </a:moveTo>
                  <a:lnTo>
                    <a:pt x="0"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2" name="Freeform 83"/>
            <p:cNvSpPr>
              <a:spLocks/>
            </p:cNvSpPr>
            <p:nvPr/>
          </p:nvSpPr>
          <p:spPr bwMode="auto">
            <a:xfrm>
              <a:off x="3090" y="1256"/>
              <a:ext cx="203" cy="271"/>
            </a:xfrm>
            <a:custGeom>
              <a:avLst/>
              <a:gdLst>
                <a:gd name="T0" fmla="*/ 203 w 203"/>
                <a:gd name="T1" fmla="*/ 0 h 271"/>
                <a:gd name="T2" fmla="*/ 0 w 203"/>
                <a:gd name="T3" fmla="*/ 271 h 271"/>
                <a:gd name="T4" fmla="*/ 0 60000 65536"/>
                <a:gd name="T5" fmla="*/ 0 60000 65536"/>
                <a:gd name="T6" fmla="*/ 0 w 203"/>
                <a:gd name="T7" fmla="*/ 0 h 271"/>
                <a:gd name="T8" fmla="*/ 203 w 203"/>
                <a:gd name="T9" fmla="*/ 271 h 271"/>
              </a:gdLst>
              <a:ahLst/>
              <a:cxnLst>
                <a:cxn ang="T4">
                  <a:pos x="T0" y="T1"/>
                </a:cxn>
                <a:cxn ang="T5">
                  <a:pos x="T2" y="T3"/>
                </a:cxn>
              </a:cxnLst>
              <a:rect l="T6" t="T7" r="T8" b="T9"/>
              <a:pathLst>
                <a:path w="203" h="271">
                  <a:moveTo>
                    <a:pt x="203" y="0"/>
                  </a:moveTo>
                  <a:lnTo>
                    <a:pt x="0" y="271"/>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3" name="Freeform 84"/>
            <p:cNvSpPr>
              <a:spLocks/>
            </p:cNvSpPr>
            <p:nvPr/>
          </p:nvSpPr>
          <p:spPr bwMode="auto">
            <a:xfrm>
              <a:off x="2782" y="2716"/>
              <a:ext cx="508" cy="272"/>
            </a:xfrm>
            <a:custGeom>
              <a:avLst/>
              <a:gdLst>
                <a:gd name="T0" fmla="*/ 50 w 508"/>
                <a:gd name="T1" fmla="*/ 0 h 272"/>
                <a:gd name="T2" fmla="*/ 462 w 508"/>
                <a:gd name="T3" fmla="*/ 30 h 272"/>
                <a:gd name="T4" fmla="*/ 508 w 508"/>
                <a:gd name="T5" fmla="*/ 272 h 272"/>
                <a:gd name="T6" fmla="*/ 226 w 508"/>
                <a:gd name="T7" fmla="*/ 210 h 272"/>
                <a:gd name="T8" fmla="*/ 14 w 508"/>
                <a:gd name="T9" fmla="*/ 184 h 272"/>
                <a:gd name="T10" fmla="*/ 0 w 508"/>
                <a:gd name="T11" fmla="*/ 128 h 272"/>
                <a:gd name="T12" fmla="*/ 38 w 508"/>
                <a:gd name="T13" fmla="*/ 128 h 272"/>
                <a:gd name="T14" fmla="*/ 58 w 508"/>
                <a:gd name="T15" fmla="*/ 50 h 272"/>
                <a:gd name="T16" fmla="*/ 50 w 508"/>
                <a:gd name="T17" fmla="*/ 0 h 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08"/>
                <a:gd name="T28" fmla="*/ 0 h 272"/>
                <a:gd name="T29" fmla="*/ 508 w 508"/>
                <a:gd name="T30" fmla="*/ 272 h 2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08" h="272">
                  <a:moveTo>
                    <a:pt x="50" y="0"/>
                  </a:moveTo>
                  <a:lnTo>
                    <a:pt x="462" y="30"/>
                  </a:lnTo>
                  <a:lnTo>
                    <a:pt x="508" y="272"/>
                  </a:lnTo>
                  <a:lnTo>
                    <a:pt x="226" y="210"/>
                  </a:lnTo>
                  <a:lnTo>
                    <a:pt x="14" y="184"/>
                  </a:lnTo>
                  <a:lnTo>
                    <a:pt x="0" y="128"/>
                  </a:lnTo>
                  <a:lnTo>
                    <a:pt x="38" y="128"/>
                  </a:lnTo>
                  <a:lnTo>
                    <a:pt x="58" y="50"/>
                  </a:lnTo>
                  <a:lnTo>
                    <a:pt x="50" y="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4" name="Freeform 85"/>
            <p:cNvSpPr>
              <a:spLocks/>
            </p:cNvSpPr>
            <p:nvPr/>
          </p:nvSpPr>
          <p:spPr bwMode="auto">
            <a:xfrm>
              <a:off x="3242" y="2746"/>
              <a:ext cx="234" cy="298"/>
            </a:xfrm>
            <a:custGeom>
              <a:avLst/>
              <a:gdLst>
                <a:gd name="T0" fmla="*/ 0 w 234"/>
                <a:gd name="T1" fmla="*/ 0 h 298"/>
                <a:gd name="T2" fmla="*/ 190 w 234"/>
                <a:gd name="T3" fmla="*/ 132 h 298"/>
                <a:gd name="T4" fmla="*/ 234 w 234"/>
                <a:gd name="T5" fmla="*/ 298 h 298"/>
                <a:gd name="T6" fmla="*/ 46 w 234"/>
                <a:gd name="T7" fmla="*/ 246 h 298"/>
                <a:gd name="T8" fmla="*/ 0 w 234"/>
                <a:gd name="T9" fmla="*/ 0 h 298"/>
                <a:gd name="T10" fmla="*/ 0 60000 65536"/>
                <a:gd name="T11" fmla="*/ 0 60000 65536"/>
                <a:gd name="T12" fmla="*/ 0 60000 65536"/>
                <a:gd name="T13" fmla="*/ 0 60000 65536"/>
                <a:gd name="T14" fmla="*/ 0 60000 65536"/>
                <a:gd name="T15" fmla="*/ 0 w 234"/>
                <a:gd name="T16" fmla="*/ 0 h 298"/>
                <a:gd name="T17" fmla="*/ 234 w 234"/>
                <a:gd name="T18" fmla="*/ 298 h 298"/>
              </a:gdLst>
              <a:ahLst/>
              <a:cxnLst>
                <a:cxn ang="T10">
                  <a:pos x="T0" y="T1"/>
                </a:cxn>
                <a:cxn ang="T11">
                  <a:pos x="T2" y="T3"/>
                </a:cxn>
                <a:cxn ang="T12">
                  <a:pos x="T4" y="T5"/>
                </a:cxn>
                <a:cxn ang="T13">
                  <a:pos x="T6" y="T7"/>
                </a:cxn>
                <a:cxn ang="T14">
                  <a:pos x="T8" y="T9"/>
                </a:cxn>
              </a:cxnLst>
              <a:rect l="T15" t="T16" r="T17" b="T18"/>
              <a:pathLst>
                <a:path w="234" h="298">
                  <a:moveTo>
                    <a:pt x="0" y="0"/>
                  </a:moveTo>
                  <a:lnTo>
                    <a:pt x="190" y="132"/>
                  </a:lnTo>
                  <a:lnTo>
                    <a:pt x="234" y="298"/>
                  </a:lnTo>
                  <a:lnTo>
                    <a:pt x="46" y="246"/>
                  </a:lnTo>
                  <a:lnTo>
                    <a:pt x="0" y="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5" name="Freeform 86"/>
            <p:cNvSpPr>
              <a:spLocks/>
            </p:cNvSpPr>
            <p:nvPr/>
          </p:nvSpPr>
          <p:spPr bwMode="auto">
            <a:xfrm>
              <a:off x="2109" y="2704"/>
              <a:ext cx="227" cy="182"/>
            </a:xfrm>
            <a:custGeom>
              <a:avLst/>
              <a:gdLst>
                <a:gd name="T0" fmla="*/ 217 w 227"/>
                <a:gd name="T1" fmla="*/ 0 h 182"/>
                <a:gd name="T2" fmla="*/ 51 w 227"/>
                <a:gd name="T3" fmla="*/ 32 h 182"/>
                <a:gd name="T4" fmla="*/ 0 w 227"/>
                <a:gd name="T5" fmla="*/ 182 h 182"/>
                <a:gd name="T6" fmla="*/ 99 w 227"/>
                <a:gd name="T7" fmla="*/ 160 h 182"/>
                <a:gd name="T8" fmla="*/ 133 w 227"/>
                <a:gd name="T9" fmla="*/ 44 h 182"/>
                <a:gd name="T10" fmla="*/ 227 w 227"/>
                <a:gd name="T11" fmla="*/ 0 h 182"/>
                <a:gd name="T12" fmla="*/ 217 w 227"/>
                <a:gd name="T13" fmla="*/ 0 h 182"/>
                <a:gd name="T14" fmla="*/ 0 60000 65536"/>
                <a:gd name="T15" fmla="*/ 0 60000 65536"/>
                <a:gd name="T16" fmla="*/ 0 60000 65536"/>
                <a:gd name="T17" fmla="*/ 0 60000 65536"/>
                <a:gd name="T18" fmla="*/ 0 60000 65536"/>
                <a:gd name="T19" fmla="*/ 0 60000 65536"/>
                <a:gd name="T20" fmla="*/ 0 60000 65536"/>
                <a:gd name="T21" fmla="*/ 0 w 227"/>
                <a:gd name="T22" fmla="*/ 0 h 182"/>
                <a:gd name="T23" fmla="*/ 227 w 227"/>
                <a:gd name="T24" fmla="*/ 182 h 1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7" h="182">
                  <a:moveTo>
                    <a:pt x="217" y="0"/>
                  </a:moveTo>
                  <a:lnTo>
                    <a:pt x="51" y="32"/>
                  </a:lnTo>
                  <a:lnTo>
                    <a:pt x="0" y="182"/>
                  </a:lnTo>
                  <a:lnTo>
                    <a:pt x="99" y="160"/>
                  </a:lnTo>
                  <a:lnTo>
                    <a:pt x="133" y="44"/>
                  </a:lnTo>
                  <a:lnTo>
                    <a:pt x="227" y="0"/>
                  </a:lnTo>
                  <a:lnTo>
                    <a:pt x="217" y="0"/>
                  </a:lnTo>
                  <a:close/>
                </a:path>
              </a:pathLst>
            </a:custGeom>
            <a:gradFill rotWithShape="1">
              <a:gsLst>
                <a:gs pos="0">
                  <a:srgbClr val="6C6C6C"/>
                </a:gs>
                <a:gs pos="100000">
                  <a:srgbClr val="EAEAEA"/>
                </a:gs>
              </a:gsLst>
              <a:lin ang="189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6" name="Freeform 87"/>
            <p:cNvSpPr>
              <a:spLocks/>
            </p:cNvSpPr>
            <p:nvPr/>
          </p:nvSpPr>
          <p:spPr bwMode="auto">
            <a:xfrm>
              <a:off x="3778" y="2466"/>
              <a:ext cx="100" cy="148"/>
            </a:xfrm>
            <a:custGeom>
              <a:avLst/>
              <a:gdLst>
                <a:gd name="T0" fmla="*/ 0 w 100"/>
                <a:gd name="T1" fmla="*/ 0 h 148"/>
                <a:gd name="T2" fmla="*/ 82 w 100"/>
                <a:gd name="T3" fmla="*/ 10 h 148"/>
                <a:gd name="T4" fmla="*/ 100 w 100"/>
                <a:gd name="T5" fmla="*/ 146 h 148"/>
                <a:gd name="T6" fmla="*/ 100 w 100"/>
                <a:gd name="T7" fmla="*/ 148 h 148"/>
                <a:gd name="T8" fmla="*/ 22 w 100"/>
                <a:gd name="T9" fmla="*/ 144 h 148"/>
                <a:gd name="T10" fmla="*/ 0 w 100"/>
                <a:gd name="T11" fmla="*/ 0 h 148"/>
                <a:gd name="T12" fmla="*/ 0 60000 65536"/>
                <a:gd name="T13" fmla="*/ 0 60000 65536"/>
                <a:gd name="T14" fmla="*/ 0 60000 65536"/>
                <a:gd name="T15" fmla="*/ 0 60000 65536"/>
                <a:gd name="T16" fmla="*/ 0 60000 65536"/>
                <a:gd name="T17" fmla="*/ 0 60000 65536"/>
                <a:gd name="T18" fmla="*/ 0 w 100"/>
                <a:gd name="T19" fmla="*/ 0 h 148"/>
                <a:gd name="T20" fmla="*/ 100 w 100"/>
                <a:gd name="T21" fmla="*/ 148 h 148"/>
              </a:gdLst>
              <a:ahLst/>
              <a:cxnLst>
                <a:cxn ang="T12">
                  <a:pos x="T0" y="T1"/>
                </a:cxn>
                <a:cxn ang="T13">
                  <a:pos x="T2" y="T3"/>
                </a:cxn>
                <a:cxn ang="T14">
                  <a:pos x="T4" y="T5"/>
                </a:cxn>
                <a:cxn ang="T15">
                  <a:pos x="T6" y="T7"/>
                </a:cxn>
                <a:cxn ang="T16">
                  <a:pos x="T8" y="T9"/>
                </a:cxn>
                <a:cxn ang="T17">
                  <a:pos x="T10" y="T11"/>
                </a:cxn>
              </a:cxnLst>
              <a:rect l="T18" t="T19" r="T20" b="T21"/>
              <a:pathLst>
                <a:path w="100" h="148">
                  <a:moveTo>
                    <a:pt x="0" y="0"/>
                  </a:moveTo>
                  <a:lnTo>
                    <a:pt x="82" y="10"/>
                  </a:lnTo>
                  <a:lnTo>
                    <a:pt x="100" y="146"/>
                  </a:lnTo>
                  <a:lnTo>
                    <a:pt x="100" y="148"/>
                  </a:lnTo>
                  <a:lnTo>
                    <a:pt x="22" y="144"/>
                  </a:lnTo>
                  <a:lnTo>
                    <a:pt x="0" y="0"/>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7" name="Freeform 88"/>
            <p:cNvSpPr>
              <a:spLocks/>
            </p:cNvSpPr>
            <p:nvPr/>
          </p:nvSpPr>
          <p:spPr bwMode="auto">
            <a:xfrm>
              <a:off x="1712" y="2484"/>
              <a:ext cx="72" cy="148"/>
            </a:xfrm>
            <a:custGeom>
              <a:avLst/>
              <a:gdLst>
                <a:gd name="T0" fmla="*/ 18 w 72"/>
                <a:gd name="T1" fmla="*/ 6 h 148"/>
                <a:gd name="T2" fmla="*/ 72 w 72"/>
                <a:gd name="T3" fmla="*/ 0 h 148"/>
                <a:gd name="T4" fmla="*/ 46 w 72"/>
                <a:gd name="T5" fmla="*/ 136 h 148"/>
                <a:gd name="T6" fmla="*/ 0 w 72"/>
                <a:gd name="T7" fmla="*/ 148 h 148"/>
                <a:gd name="T8" fmla="*/ 18 w 72"/>
                <a:gd name="T9" fmla="*/ 6 h 148"/>
                <a:gd name="T10" fmla="*/ 0 60000 65536"/>
                <a:gd name="T11" fmla="*/ 0 60000 65536"/>
                <a:gd name="T12" fmla="*/ 0 60000 65536"/>
                <a:gd name="T13" fmla="*/ 0 60000 65536"/>
                <a:gd name="T14" fmla="*/ 0 60000 65536"/>
                <a:gd name="T15" fmla="*/ 0 w 72"/>
                <a:gd name="T16" fmla="*/ 0 h 148"/>
                <a:gd name="T17" fmla="*/ 72 w 72"/>
                <a:gd name="T18" fmla="*/ 148 h 148"/>
              </a:gdLst>
              <a:ahLst/>
              <a:cxnLst>
                <a:cxn ang="T10">
                  <a:pos x="T0" y="T1"/>
                </a:cxn>
                <a:cxn ang="T11">
                  <a:pos x="T2" y="T3"/>
                </a:cxn>
                <a:cxn ang="T12">
                  <a:pos x="T4" y="T5"/>
                </a:cxn>
                <a:cxn ang="T13">
                  <a:pos x="T6" y="T7"/>
                </a:cxn>
                <a:cxn ang="T14">
                  <a:pos x="T8" y="T9"/>
                </a:cxn>
              </a:cxnLst>
              <a:rect l="T15" t="T16" r="T17" b="T18"/>
              <a:pathLst>
                <a:path w="72" h="148">
                  <a:moveTo>
                    <a:pt x="18" y="6"/>
                  </a:moveTo>
                  <a:lnTo>
                    <a:pt x="72" y="0"/>
                  </a:lnTo>
                  <a:lnTo>
                    <a:pt x="46" y="136"/>
                  </a:lnTo>
                  <a:lnTo>
                    <a:pt x="0" y="148"/>
                  </a:lnTo>
                  <a:lnTo>
                    <a:pt x="18" y="6"/>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8" name="Freeform 89"/>
            <p:cNvSpPr>
              <a:spLocks/>
            </p:cNvSpPr>
            <p:nvPr/>
          </p:nvSpPr>
          <p:spPr bwMode="auto">
            <a:xfrm>
              <a:off x="2290" y="2886"/>
              <a:ext cx="136" cy="1224"/>
            </a:xfrm>
            <a:custGeom>
              <a:avLst/>
              <a:gdLst>
                <a:gd name="T0" fmla="*/ 0 w 136"/>
                <a:gd name="T1" fmla="*/ 0 h 1224"/>
                <a:gd name="T2" fmla="*/ 91 w 136"/>
                <a:gd name="T3" fmla="*/ 181 h 1224"/>
                <a:gd name="T4" fmla="*/ 136 w 136"/>
                <a:gd name="T5" fmla="*/ 363 h 1224"/>
                <a:gd name="T6" fmla="*/ 136 w 136"/>
                <a:gd name="T7" fmla="*/ 680 h 1224"/>
                <a:gd name="T8" fmla="*/ 136 w 136"/>
                <a:gd name="T9" fmla="*/ 1224 h 1224"/>
                <a:gd name="T10" fmla="*/ 0 60000 65536"/>
                <a:gd name="T11" fmla="*/ 0 60000 65536"/>
                <a:gd name="T12" fmla="*/ 0 60000 65536"/>
                <a:gd name="T13" fmla="*/ 0 60000 65536"/>
                <a:gd name="T14" fmla="*/ 0 60000 65536"/>
                <a:gd name="T15" fmla="*/ 0 w 136"/>
                <a:gd name="T16" fmla="*/ 0 h 1224"/>
                <a:gd name="T17" fmla="*/ 136 w 136"/>
                <a:gd name="T18" fmla="*/ 1224 h 1224"/>
              </a:gdLst>
              <a:ahLst/>
              <a:cxnLst>
                <a:cxn ang="T10">
                  <a:pos x="T0" y="T1"/>
                </a:cxn>
                <a:cxn ang="T11">
                  <a:pos x="T2" y="T3"/>
                </a:cxn>
                <a:cxn ang="T12">
                  <a:pos x="T4" y="T5"/>
                </a:cxn>
                <a:cxn ang="T13">
                  <a:pos x="T6" y="T7"/>
                </a:cxn>
                <a:cxn ang="T14">
                  <a:pos x="T8" y="T9"/>
                </a:cxn>
              </a:cxnLst>
              <a:rect l="T15" t="T16" r="T17" b="T18"/>
              <a:pathLst>
                <a:path w="136" h="1224">
                  <a:moveTo>
                    <a:pt x="0" y="0"/>
                  </a:moveTo>
                  <a:lnTo>
                    <a:pt x="91" y="181"/>
                  </a:lnTo>
                  <a:lnTo>
                    <a:pt x="136" y="363"/>
                  </a:lnTo>
                  <a:lnTo>
                    <a:pt x="136" y="680"/>
                  </a:lnTo>
                  <a:lnTo>
                    <a:pt x="136" y="1224"/>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9" name="Freeform 90"/>
            <p:cNvSpPr>
              <a:spLocks/>
            </p:cNvSpPr>
            <p:nvPr/>
          </p:nvSpPr>
          <p:spPr bwMode="auto">
            <a:xfrm>
              <a:off x="2199" y="3566"/>
              <a:ext cx="360" cy="94"/>
            </a:xfrm>
            <a:custGeom>
              <a:avLst/>
              <a:gdLst>
                <a:gd name="T0" fmla="*/ 0 w 360"/>
                <a:gd name="T1" fmla="*/ 93 h 94"/>
                <a:gd name="T2" fmla="*/ 143 w 360"/>
                <a:gd name="T3" fmla="*/ 84 h 94"/>
                <a:gd name="T4" fmla="*/ 206 w 360"/>
                <a:gd name="T5" fmla="*/ 84 h 94"/>
                <a:gd name="T6" fmla="*/ 360 w 360"/>
                <a:gd name="T7" fmla="*/ 94 h 94"/>
                <a:gd name="T8" fmla="*/ 354 w 360"/>
                <a:gd name="T9" fmla="*/ 46 h 94"/>
                <a:gd name="T10" fmla="*/ 338 w 360"/>
                <a:gd name="T11" fmla="*/ 25 h 94"/>
                <a:gd name="T12" fmla="*/ 273 w 360"/>
                <a:gd name="T13" fmla="*/ 0 h 94"/>
                <a:gd name="T14" fmla="*/ 46 w 360"/>
                <a:gd name="T15" fmla="*/ 0 h 94"/>
                <a:gd name="T16" fmla="*/ 21 w 360"/>
                <a:gd name="T17" fmla="*/ 18 h 94"/>
                <a:gd name="T18" fmla="*/ 1 w 360"/>
                <a:gd name="T19" fmla="*/ 46 h 94"/>
                <a:gd name="T20" fmla="*/ 0 w 360"/>
                <a:gd name="T21" fmla="*/ 93 h 9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0"/>
                <a:gd name="T34" fmla="*/ 0 h 94"/>
                <a:gd name="T35" fmla="*/ 360 w 360"/>
                <a:gd name="T36" fmla="*/ 94 h 9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0" h="94">
                  <a:moveTo>
                    <a:pt x="0" y="93"/>
                  </a:moveTo>
                  <a:lnTo>
                    <a:pt x="143" y="84"/>
                  </a:lnTo>
                  <a:lnTo>
                    <a:pt x="206" y="84"/>
                  </a:lnTo>
                  <a:lnTo>
                    <a:pt x="360" y="94"/>
                  </a:lnTo>
                  <a:lnTo>
                    <a:pt x="354" y="46"/>
                  </a:lnTo>
                  <a:lnTo>
                    <a:pt x="338" y="25"/>
                  </a:lnTo>
                  <a:lnTo>
                    <a:pt x="273" y="0"/>
                  </a:lnTo>
                  <a:lnTo>
                    <a:pt x="46" y="0"/>
                  </a:lnTo>
                  <a:lnTo>
                    <a:pt x="21" y="18"/>
                  </a:lnTo>
                  <a:lnTo>
                    <a:pt x="1" y="46"/>
                  </a:lnTo>
                  <a:lnTo>
                    <a:pt x="0" y="93"/>
                  </a:lnTo>
                  <a:close/>
                </a:path>
              </a:pathLst>
            </a:custGeom>
            <a:gradFill rotWithShape="1">
              <a:gsLst>
                <a:gs pos="0">
                  <a:srgbClr val="C0C0C0"/>
                </a:gs>
                <a:gs pos="100000">
                  <a:srgbClr val="595959"/>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30" name="Freeform 91"/>
            <p:cNvSpPr>
              <a:spLocks/>
            </p:cNvSpPr>
            <p:nvPr/>
          </p:nvSpPr>
          <p:spPr bwMode="auto">
            <a:xfrm>
              <a:off x="2245" y="3375"/>
              <a:ext cx="91" cy="191"/>
            </a:xfrm>
            <a:custGeom>
              <a:avLst/>
              <a:gdLst>
                <a:gd name="T0" fmla="*/ 0 w 91"/>
                <a:gd name="T1" fmla="*/ 191 h 191"/>
                <a:gd name="T2" fmla="*/ 11 w 91"/>
                <a:gd name="T3" fmla="*/ 14 h 191"/>
                <a:gd name="T4" fmla="*/ 37 w 91"/>
                <a:gd name="T5" fmla="*/ 0 h 191"/>
                <a:gd name="T6" fmla="*/ 65 w 91"/>
                <a:gd name="T7" fmla="*/ 23 h 191"/>
                <a:gd name="T8" fmla="*/ 91 w 91"/>
                <a:gd name="T9" fmla="*/ 191 h 191"/>
                <a:gd name="T10" fmla="*/ 0 w 91"/>
                <a:gd name="T11" fmla="*/ 191 h 191"/>
                <a:gd name="T12" fmla="*/ 0 60000 65536"/>
                <a:gd name="T13" fmla="*/ 0 60000 65536"/>
                <a:gd name="T14" fmla="*/ 0 60000 65536"/>
                <a:gd name="T15" fmla="*/ 0 60000 65536"/>
                <a:gd name="T16" fmla="*/ 0 60000 65536"/>
                <a:gd name="T17" fmla="*/ 0 60000 65536"/>
                <a:gd name="T18" fmla="*/ 0 w 91"/>
                <a:gd name="T19" fmla="*/ 0 h 191"/>
                <a:gd name="T20" fmla="*/ 91 w 91"/>
                <a:gd name="T21" fmla="*/ 191 h 191"/>
              </a:gdLst>
              <a:ahLst/>
              <a:cxnLst>
                <a:cxn ang="T12">
                  <a:pos x="T0" y="T1"/>
                </a:cxn>
                <a:cxn ang="T13">
                  <a:pos x="T2" y="T3"/>
                </a:cxn>
                <a:cxn ang="T14">
                  <a:pos x="T4" y="T5"/>
                </a:cxn>
                <a:cxn ang="T15">
                  <a:pos x="T6" y="T7"/>
                </a:cxn>
                <a:cxn ang="T16">
                  <a:pos x="T8" y="T9"/>
                </a:cxn>
                <a:cxn ang="T17">
                  <a:pos x="T10" y="T11"/>
                </a:cxn>
              </a:cxnLst>
              <a:rect l="T18" t="T19" r="T20" b="T21"/>
              <a:pathLst>
                <a:path w="91" h="191">
                  <a:moveTo>
                    <a:pt x="0" y="191"/>
                  </a:moveTo>
                  <a:lnTo>
                    <a:pt x="11" y="14"/>
                  </a:lnTo>
                  <a:lnTo>
                    <a:pt x="37" y="0"/>
                  </a:lnTo>
                  <a:lnTo>
                    <a:pt x="65" y="23"/>
                  </a:lnTo>
                  <a:lnTo>
                    <a:pt x="91" y="191"/>
                  </a:lnTo>
                  <a:lnTo>
                    <a:pt x="0" y="191"/>
                  </a:lnTo>
                  <a:close/>
                </a:path>
              </a:pathLst>
            </a:custGeom>
            <a:gradFill rotWithShape="1">
              <a:gsLst>
                <a:gs pos="0">
                  <a:srgbClr val="C0C0C0"/>
                </a:gs>
                <a:gs pos="100000">
                  <a:srgbClr val="595959"/>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31" name="Freeform 92"/>
            <p:cNvSpPr>
              <a:spLocks/>
            </p:cNvSpPr>
            <p:nvPr/>
          </p:nvSpPr>
          <p:spPr bwMode="auto">
            <a:xfrm>
              <a:off x="2415" y="3380"/>
              <a:ext cx="75" cy="193"/>
            </a:xfrm>
            <a:custGeom>
              <a:avLst/>
              <a:gdLst>
                <a:gd name="T0" fmla="*/ 0 w 75"/>
                <a:gd name="T1" fmla="*/ 186 h 193"/>
                <a:gd name="T2" fmla="*/ 14 w 75"/>
                <a:gd name="T3" fmla="*/ 21 h 193"/>
                <a:gd name="T4" fmla="*/ 39 w 75"/>
                <a:gd name="T5" fmla="*/ 0 h 193"/>
                <a:gd name="T6" fmla="*/ 63 w 75"/>
                <a:gd name="T7" fmla="*/ 21 h 193"/>
                <a:gd name="T8" fmla="*/ 75 w 75"/>
                <a:gd name="T9" fmla="*/ 193 h 193"/>
                <a:gd name="T10" fmla="*/ 57 w 75"/>
                <a:gd name="T11" fmla="*/ 186 h 193"/>
                <a:gd name="T12" fmla="*/ 0 w 75"/>
                <a:gd name="T13" fmla="*/ 186 h 193"/>
                <a:gd name="T14" fmla="*/ 0 60000 65536"/>
                <a:gd name="T15" fmla="*/ 0 60000 65536"/>
                <a:gd name="T16" fmla="*/ 0 60000 65536"/>
                <a:gd name="T17" fmla="*/ 0 60000 65536"/>
                <a:gd name="T18" fmla="*/ 0 60000 65536"/>
                <a:gd name="T19" fmla="*/ 0 60000 65536"/>
                <a:gd name="T20" fmla="*/ 0 60000 65536"/>
                <a:gd name="T21" fmla="*/ 0 w 75"/>
                <a:gd name="T22" fmla="*/ 0 h 193"/>
                <a:gd name="T23" fmla="*/ 75 w 75"/>
                <a:gd name="T24" fmla="*/ 193 h 1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 h="193">
                  <a:moveTo>
                    <a:pt x="0" y="186"/>
                  </a:moveTo>
                  <a:lnTo>
                    <a:pt x="14" y="21"/>
                  </a:lnTo>
                  <a:lnTo>
                    <a:pt x="39" y="0"/>
                  </a:lnTo>
                  <a:lnTo>
                    <a:pt x="63" y="21"/>
                  </a:lnTo>
                  <a:lnTo>
                    <a:pt x="75" y="193"/>
                  </a:lnTo>
                  <a:lnTo>
                    <a:pt x="57" y="186"/>
                  </a:lnTo>
                  <a:lnTo>
                    <a:pt x="0" y="186"/>
                  </a:lnTo>
                  <a:close/>
                </a:path>
              </a:pathLst>
            </a:custGeom>
            <a:gradFill rotWithShape="1">
              <a:gsLst>
                <a:gs pos="0">
                  <a:srgbClr val="C0C0C0"/>
                </a:gs>
                <a:gs pos="100000">
                  <a:srgbClr val="595959"/>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32" name="Freeform 93"/>
            <p:cNvSpPr>
              <a:spLocks/>
            </p:cNvSpPr>
            <p:nvPr/>
          </p:nvSpPr>
          <p:spPr bwMode="auto">
            <a:xfrm>
              <a:off x="2100" y="3180"/>
              <a:ext cx="164" cy="272"/>
            </a:xfrm>
            <a:custGeom>
              <a:avLst/>
              <a:gdLst>
                <a:gd name="T0" fmla="*/ 92 w 164"/>
                <a:gd name="T1" fmla="*/ 0 h 272"/>
                <a:gd name="T2" fmla="*/ 0 w 164"/>
                <a:gd name="T3" fmla="*/ 40 h 272"/>
                <a:gd name="T4" fmla="*/ 72 w 164"/>
                <a:gd name="T5" fmla="*/ 272 h 272"/>
                <a:gd name="T6" fmla="*/ 164 w 164"/>
                <a:gd name="T7" fmla="*/ 192 h 272"/>
                <a:gd name="T8" fmla="*/ 92 w 164"/>
                <a:gd name="T9" fmla="*/ 0 h 272"/>
                <a:gd name="T10" fmla="*/ 0 60000 65536"/>
                <a:gd name="T11" fmla="*/ 0 60000 65536"/>
                <a:gd name="T12" fmla="*/ 0 60000 65536"/>
                <a:gd name="T13" fmla="*/ 0 60000 65536"/>
                <a:gd name="T14" fmla="*/ 0 60000 65536"/>
                <a:gd name="T15" fmla="*/ 0 w 164"/>
                <a:gd name="T16" fmla="*/ 0 h 272"/>
                <a:gd name="T17" fmla="*/ 164 w 164"/>
                <a:gd name="T18" fmla="*/ 272 h 272"/>
              </a:gdLst>
              <a:ahLst/>
              <a:cxnLst>
                <a:cxn ang="T10">
                  <a:pos x="T0" y="T1"/>
                </a:cxn>
                <a:cxn ang="T11">
                  <a:pos x="T2" y="T3"/>
                </a:cxn>
                <a:cxn ang="T12">
                  <a:pos x="T4" y="T5"/>
                </a:cxn>
                <a:cxn ang="T13">
                  <a:pos x="T6" y="T7"/>
                </a:cxn>
                <a:cxn ang="T14">
                  <a:pos x="T8" y="T9"/>
                </a:cxn>
              </a:cxnLst>
              <a:rect l="T15" t="T16" r="T17" b="T18"/>
              <a:pathLst>
                <a:path w="164" h="272">
                  <a:moveTo>
                    <a:pt x="92" y="0"/>
                  </a:moveTo>
                  <a:lnTo>
                    <a:pt x="0" y="40"/>
                  </a:lnTo>
                  <a:lnTo>
                    <a:pt x="72" y="272"/>
                  </a:lnTo>
                  <a:lnTo>
                    <a:pt x="164" y="192"/>
                  </a:lnTo>
                  <a:lnTo>
                    <a:pt x="92"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33" name="Freeform 94"/>
            <p:cNvSpPr>
              <a:spLocks/>
            </p:cNvSpPr>
            <p:nvPr/>
          </p:nvSpPr>
          <p:spPr bwMode="auto">
            <a:xfrm>
              <a:off x="2244" y="3066"/>
              <a:ext cx="280" cy="112"/>
            </a:xfrm>
            <a:custGeom>
              <a:avLst/>
              <a:gdLst/>
              <a:ahLst/>
              <a:cxnLst>
                <a:cxn ang="0">
                  <a:pos x="138" y="0"/>
                </a:cxn>
                <a:cxn ang="0">
                  <a:pos x="0" y="64"/>
                </a:cxn>
                <a:cxn ang="0">
                  <a:pos x="136" y="109"/>
                </a:cxn>
                <a:cxn ang="0">
                  <a:pos x="282" y="68"/>
                </a:cxn>
                <a:cxn ang="0">
                  <a:pos x="138" y="0"/>
                </a:cxn>
              </a:cxnLst>
              <a:rect l="0" t="0" r="r" b="b"/>
              <a:pathLst>
                <a:path w="282" h="109">
                  <a:moveTo>
                    <a:pt x="138" y="0"/>
                  </a:moveTo>
                  <a:lnTo>
                    <a:pt x="0" y="64"/>
                  </a:lnTo>
                  <a:lnTo>
                    <a:pt x="136" y="109"/>
                  </a:lnTo>
                  <a:lnTo>
                    <a:pt x="282" y="68"/>
                  </a:lnTo>
                  <a:lnTo>
                    <a:pt x="138" y="0"/>
                  </a:lnTo>
                  <a:close/>
                </a:path>
              </a:pathLst>
            </a:custGeom>
            <a:gradFill rotWithShape="1">
              <a:gsLst>
                <a:gs pos="0">
                  <a:schemeClr val="tx1">
                    <a:gamma/>
                    <a:tint val="60000"/>
                    <a:invGamma/>
                  </a:schemeClr>
                </a:gs>
                <a:gs pos="100000">
                  <a:schemeClr val="tx1"/>
                </a:gs>
              </a:gsLst>
              <a:path path="rect">
                <a:fillToRect l="50000" t="50000" r="50000" b="50000"/>
              </a:path>
            </a:gradFill>
            <a:ln w="9525">
              <a:solidFill>
                <a:schemeClr val="tx1"/>
              </a:solidFill>
              <a:round/>
              <a:headEnd/>
              <a:tailEnd/>
            </a:ln>
            <a:effectLst/>
          </p:spPr>
          <p:txBody>
            <a:bodyPr/>
            <a:lstStyle/>
            <a:p>
              <a:pPr>
                <a:defRPr/>
              </a:pPr>
              <a:endParaRPr lang="es-ES">
                <a:latin typeface="Arial" charset="0"/>
                <a:cs typeface="Arial" charset="0"/>
              </a:endParaRPr>
            </a:p>
          </p:txBody>
        </p:sp>
      </p:grpSp>
      <p:sp>
        <p:nvSpPr>
          <p:cNvPr id="216" name="Freeform 726"/>
          <p:cNvSpPr>
            <a:spLocks/>
          </p:cNvSpPr>
          <p:nvPr/>
        </p:nvSpPr>
        <p:spPr bwMode="auto">
          <a:xfrm rot="20151092" flipH="1">
            <a:off x="2449029" y="3232197"/>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17" name="Freeform 726"/>
          <p:cNvSpPr>
            <a:spLocks/>
          </p:cNvSpPr>
          <p:nvPr/>
        </p:nvSpPr>
        <p:spPr bwMode="auto">
          <a:xfrm rot="20979137" flipH="1">
            <a:off x="3833972" y="2951351"/>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18" name="Freeform 726"/>
          <p:cNvSpPr>
            <a:spLocks/>
          </p:cNvSpPr>
          <p:nvPr/>
        </p:nvSpPr>
        <p:spPr bwMode="auto">
          <a:xfrm rot="21288779" flipH="1">
            <a:off x="5374073" y="2874065"/>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19" name="Freeform 726"/>
          <p:cNvSpPr>
            <a:spLocks/>
          </p:cNvSpPr>
          <p:nvPr/>
        </p:nvSpPr>
        <p:spPr bwMode="auto">
          <a:xfrm flipH="1">
            <a:off x="6891661" y="2780922"/>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0" name="Freeform 726"/>
          <p:cNvSpPr>
            <a:spLocks/>
          </p:cNvSpPr>
          <p:nvPr/>
        </p:nvSpPr>
        <p:spPr bwMode="auto">
          <a:xfrm rot="21414717" flipH="1">
            <a:off x="8360420" y="2749832"/>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1" name="Freeform 726"/>
          <p:cNvSpPr>
            <a:spLocks/>
          </p:cNvSpPr>
          <p:nvPr/>
        </p:nvSpPr>
        <p:spPr bwMode="auto">
          <a:xfrm rot="17622401" flipH="1">
            <a:off x="1637281" y="4220810"/>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 name="Forma libre 4"/>
          <p:cNvSpPr/>
          <p:nvPr/>
        </p:nvSpPr>
        <p:spPr>
          <a:xfrm>
            <a:off x="1996063" y="2856421"/>
            <a:ext cx="7741004" cy="1897990"/>
          </a:xfrm>
          <a:custGeom>
            <a:avLst/>
            <a:gdLst>
              <a:gd name="connsiteX0" fmla="*/ 0 w 7700013"/>
              <a:gd name="connsiteY0" fmla="*/ 1547127 h 1870136"/>
              <a:gd name="connsiteX1" fmla="*/ 1127051 w 7700013"/>
              <a:gd name="connsiteY1" fmla="*/ 16039 h 1870136"/>
              <a:gd name="connsiteX2" fmla="*/ 3785190 w 7700013"/>
              <a:gd name="connsiteY2" fmla="*/ 802848 h 1870136"/>
              <a:gd name="connsiteX3" fmla="*/ 6177516 w 7700013"/>
              <a:gd name="connsiteY3" fmla="*/ 1717248 h 1870136"/>
              <a:gd name="connsiteX4" fmla="*/ 7591646 w 7700013"/>
              <a:gd name="connsiteY4" fmla="*/ 1855472 h 1870136"/>
              <a:gd name="connsiteX5" fmla="*/ 7602279 w 7700013"/>
              <a:gd name="connsiteY5" fmla="*/ 1866104 h 1870136"/>
              <a:gd name="connsiteX6" fmla="*/ 7602279 w 7700013"/>
              <a:gd name="connsiteY6" fmla="*/ 1866104 h 1870136"/>
              <a:gd name="connsiteX7" fmla="*/ 7602279 w 7700013"/>
              <a:gd name="connsiteY7" fmla="*/ 1866104 h 1870136"/>
              <a:gd name="connsiteX8" fmla="*/ 7623544 w 7700013"/>
              <a:gd name="connsiteY8" fmla="*/ 1855472 h 1870136"/>
              <a:gd name="connsiteX0" fmla="*/ 0 w 7700013"/>
              <a:gd name="connsiteY0" fmla="*/ 1762271 h 2111332"/>
              <a:gd name="connsiteX1" fmla="*/ 1127051 w 7700013"/>
              <a:gd name="connsiteY1" fmla="*/ 231183 h 2111332"/>
              <a:gd name="connsiteX2" fmla="*/ 3983584 w 7700013"/>
              <a:gd name="connsiteY2" fmla="*/ 183394 h 2111332"/>
              <a:gd name="connsiteX3" fmla="*/ 6177516 w 7700013"/>
              <a:gd name="connsiteY3" fmla="*/ 1932392 h 2111332"/>
              <a:gd name="connsiteX4" fmla="*/ 7591646 w 7700013"/>
              <a:gd name="connsiteY4" fmla="*/ 2070616 h 2111332"/>
              <a:gd name="connsiteX5" fmla="*/ 7602279 w 7700013"/>
              <a:gd name="connsiteY5" fmla="*/ 2081248 h 2111332"/>
              <a:gd name="connsiteX6" fmla="*/ 7602279 w 7700013"/>
              <a:gd name="connsiteY6" fmla="*/ 2081248 h 2111332"/>
              <a:gd name="connsiteX7" fmla="*/ 7602279 w 7700013"/>
              <a:gd name="connsiteY7" fmla="*/ 2081248 h 2111332"/>
              <a:gd name="connsiteX8" fmla="*/ 7623544 w 7700013"/>
              <a:gd name="connsiteY8" fmla="*/ 2070616 h 2111332"/>
              <a:gd name="connsiteX0" fmla="*/ 0 w 7669877"/>
              <a:gd name="connsiteY0" fmla="*/ 1884749 h 2351175"/>
              <a:gd name="connsiteX1" fmla="*/ 1127051 w 7669877"/>
              <a:gd name="connsiteY1" fmla="*/ 353661 h 2351175"/>
              <a:gd name="connsiteX2" fmla="*/ 3983584 w 7669877"/>
              <a:gd name="connsiteY2" fmla="*/ 305872 h 2351175"/>
              <a:gd name="connsiteX3" fmla="*/ 6584745 w 7669877"/>
              <a:gd name="connsiteY3" fmla="*/ 107476 h 2351175"/>
              <a:gd name="connsiteX4" fmla="*/ 7591646 w 7669877"/>
              <a:gd name="connsiteY4" fmla="*/ 2193094 h 2351175"/>
              <a:gd name="connsiteX5" fmla="*/ 7602279 w 7669877"/>
              <a:gd name="connsiteY5" fmla="*/ 2203726 h 2351175"/>
              <a:gd name="connsiteX6" fmla="*/ 7602279 w 7669877"/>
              <a:gd name="connsiteY6" fmla="*/ 2203726 h 2351175"/>
              <a:gd name="connsiteX7" fmla="*/ 7602279 w 7669877"/>
              <a:gd name="connsiteY7" fmla="*/ 2203726 h 2351175"/>
              <a:gd name="connsiteX8" fmla="*/ 7623544 w 7669877"/>
              <a:gd name="connsiteY8" fmla="*/ 2193094 h 2351175"/>
              <a:gd name="connsiteX0" fmla="*/ 0 w 7669877"/>
              <a:gd name="connsiteY0" fmla="*/ 1973269 h 2439696"/>
              <a:gd name="connsiteX1" fmla="*/ 1127051 w 7669877"/>
              <a:gd name="connsiteY1" fmla="*/ 442181 h 2439696"/>
              <a:gd name="connsiteX2" fmla="*/ 3983584 w 7669877"/>
              <a:gd name="connsiteY2" fmla="*/ 116193 h 2439696"/>
              <a:gd name="connsiteX3" fmla="*/ 6584745 w 7669877"/>
              <a:gd name="connsiteY3" fmla="*/ 195996 h 2439696"/>
              <a:gd name="connsiteX4" fmla="*/ 7591646 w 7669877"/>
              <a:gd name="connsiteY4" fmla="*/ 2281614 h 2439696"/>
              <a:gd name="connsiteX5" fmla="*/ 7602279 w 7669877"/>
              <a:gd name="connsiteY5" fmla="*/ 2292246 h 2439696"/>
              <a:gd name="connsiteX6" fmla="*/ 7602279 w 7669877"/>
              <a:gd name="connsiteY6" fmla="*/ 2292246 h 2439696"/>
              <a:gd name="connsiteX7" fmla="*/ 7602279 w 7669877"/>
              <a:gd name="connsiteY7" fmla="*/ 2292246 h 2439696"/>
              <a:gd name="connsiteX8" fmla="*/ 7623544 w 7669877"/>
              <a:gd name="connsiteY8" fmla="*/ 2281614 h 2439696"/>
              <a:gd name="connsiteX0" fmla="*/ 0 w 7759288"/>
              <a:gd name="connsiteY0" fmla="*/ 1973269 h 2439696"/>
              <a:gd name="connsiteX1" fmla="*/ 1127051 w 7759288"/>
              <a:gd name="connsiteY1" fmla="*/ 442181 h 2439696"/>
              <a:gd name="connsiteX2" fmla="*/ 3983584 w 7759288"/>
              <a:gd name="connsiteY2" fmla="*/ 116193 h 2439696"/>
              <a:gd name="connsiteX3" fmla="*/ 6584745 w 7759288"/>
              <a:gd name="connsiteY3" fmla="*/ 195996 h 2439696"/>
              <a:gd name="connsiteX4" fmla="*/ 7591646 w 7759288"/>
              <a:gd name="connsiteY4" fmla="*/ 2281614 h 2439696"/>
              <a:gd name="connsiteX5" fmla="*/ 7602279 w 7759288"/>
              <a:gd name="connsiteY5" fmla="*/ 2292246 h 2439696"/>
              <a:gd name="connsiteX6" fmla="*/ 7602279 w 7759288"/>
              <a:gd name="connsiteY6" fmla="*/ 2292246 h 2439696"/>
              <a:gd name="connsiteX7" fmla="*/ 7602279 w 7759288"/>
              <a:gd name="connsiteY7" fmla="*/ 2292246 h 2439696"/>
              <a:gd name="connsiteX8" fmla="*/ 7759288 w 7759288"/>
              <a:gd name="connsiteY8" fmla="*/ 2026599 h 2439696"/>
              <a:gd name="connsiteX0" fmla="*/ 0 w 7759288"/>
              <a:gd name="connsiteY0" fmla="*/ 2184816 h 2651243"/>
              <a:gd name="connsiteX1" fmla="*/ 1127051 w 7759288"/>
              <a:gd name="connsiteY1" fmla="*/ 653728 h 2651243"/>
              <a:gd name="connsiteX2" fmla="*/ 3983584 w 7759288"/>
              <a:gd name="connsiteY2" fmla="*/ 327740 h 2651243"/>
              <a:gd name="connsiteX3" fmla="*/ 6584745 w 7759288"/>
              <a:gd name="connsiteY3" fmla="*/ 407543 h 2651243"/>
              <a:gd name="connsiteX4" fmla="*/ 7591646 w 7759288"/>
              <a:gd name="connsiteY4" fmla="*/ 2493161 h 2651243"/>
              <a:gd name="connsiteX5" fmla="*/ 7602279 w 7759288"/>
              <a:gd name="connsiteY5" fmla="*/ 2503793 h 2651243"/>
              <a:gd name="connsiteX6" fmla="*/ 7602279 w 7759288"/>
              <a:gd name="connsiteY6" fmla="*/ 2503793 h 2651243"/>
              <a:gd name="connsiteX7" fmla="*/ 7466536 w 7759288"/>
              <a:gd name="connsiteY7" fmla="*/ 0 h 2651243"/>
              <a:gd name="connsiteX8" fmla="*/ 7759288 w 7759288"/>
              <a:gd name="connsiteY8" fmla="*/ 2238146 h 2651243"/>
              <a:gd name="connsiteX0" fmla="*/ 0 w 7759288"/>
              <a:gd name="connsiteY0" fmla="*/ 2184816 h 2651243"/>
              <a:gd name="connsiteX1" fmla="*/ 1127051 w 7759288"/>
              <a:gd name="connsiteY1" fmla="*/ 653728 h 2651243"/>
              <a:gd name="connsiteX2" fmla="*/ 3983584 w 7759288"/>
              <a:gd name="connsiteY2" fmla="*/ 327740 h 2651243"/>
              <a:gd name="connsiteX3" fmla="*/ 6584745 w 7759288"/>
              <a:gd name="connsiteY3" fmla="*/ 407543 h 2651243"/>
              <a:gd name="connsiteX4" fmla="*/ 7591646 w 7759288"/>
              <a:gd name="connsiteY4" fmla="*/ 2493161 h 2651243"/>
              <a:gd name="connsiteX5" fmla="*/ 7602279 w 7759288"/>
              <a:gd name="connsiteY5" fmla="*/ 2503793 h 2651243"/>
              <a:gd name="connsiteX6" fmla="*/ 7184609 w 7759288"/>
              <a:gd name="connsiteY6" fmla="*/ 394117 h 2651243"/>
              <a:gd name="connsiteX7" fmla="*/ 7466536 w 7759288"/>
              <a:gd name="connsiteY7" fmla="*/ 0 h 2651243"/>
              <a:gd name="connsiteX8" fmla="*/ 7759288 w 7759288"/>
              <a:gd name="connsiteY8" fmla="*/ 2238146 h 2651243"/>
              <a:gd name="connsiteX0" fmla="*/ 0 w 7759288"/>
              <a:gd name="connsiteY0" fmla="*/ 2184816 h 2493225"/>
              <a:gd name="connsiteX1" fmla="*/ 1127051 w 7759288"/>
              <a:gd name="connsiteY1" fmla="*/ 653728 h 2493225"/>
              <a:gd name="connsiteX2" fmla="*/ 3983584 w 7759288"/>
              <a:gd name="connsiteY2" fmla="*/ 327740 h 2493225"/>
              <a:gd name="connsiteX3" fmla="*/ 6584745 w 7759288"/>
              <a:gd name="connsiteY3" fmla="*/ 407543 h 2493225"/>
              <a:gd name="connsiteX4" fmla="*/ 7591646 w 7759288"/>
              <a:gd name="connsiteY4" fmla="*/ 2493161 h 2493225"/>
              <a:gd name="connsiteX5" fmla="*/ 6986216 w 7759288"/>
              <a:gd name="connsiteY5" fmla="*/ 486849 h 2493225"/>
              <a:gd name="connsiteX6" fmla="*/ 7184609 w 7759288"/>
              <a:gd name="connsiteY6" fmla="*/ 394117 h 2493225"/>
              <a:gd name="connsiteX7" fmla="*/ 7466536 w 7759288"/>
              <a:gd name="connsiteY7" fmla="*/ 0 h 2493225"/>
              <a:gd name="connsiteX8" fmla="*/ 7759288 w 7759288"/>
              <a:gd name="connsiteY8" fmla="*/ 2238146 h 2493225"/>
              <a:gd name="connsiteX0" fmla="*/ 0 w 7759288"/>
              <a:gd name="connsiteY0" fmla="*/ 2184816 h 2238146"/>
              <a:gd name="connsiteX1" fmla="*/ 1127051 w 7759288"/>
              <a:gd name="connsiteY1" fmla="*/ 653728 h 2238146"/>
              <a:gd name="connsiteX2" fmla="*/ 3983584 w 7759288"/>
              <a:gd name="connsiteY2" fmla="*/ 327740 h 2238146"/>
              <a:gd name="connsiteX3" fmla="*/ 6584745 w 7759288"/>
              <a:gd name="connsiteY3" fmla="*/ 407543 h 2238146"/>
              <a:gd name="connsiteX4" fmla="*/ 7027792 w 7759288"/>
              <a:gd name="connsiteY4" fmla="*/ 232793 h 2238146"/>
              <a:gd name="connsiteX5" fmla="*/ 6986216 w 7759288"/>
              <a:gd name="connsiteY5" fmla="*/ 486849 h 2238146"/>
              <a:gd name="connsiteX6" fmla="*/ 7184609 w 7759288"/>
              <a:gd name="connsiteY6" fmla="*/ 394117 h 2238146"/>
              <a:gd name="connsiteX7" fmla="*/ 7466536 w 7759288"/>
              <a:gd name="connsiteY7" fmla="*/ 0 h 2238146"/>
              <a:gd name="connsiteX8" fmla="*/ 7759288 w 7759288"/>
              <a:gd name="connsiteY8" fmla="*/ 2238146 h 2238146"/>
              <a:gd name="connsiteX0" fmla="*/ 0 w 7466536"/>
              <a:gd name="connsiteY0" fmla="*/ 2184816 h 2184816"/>
              <a:gd name="connsiteX1" fmla="*/ 1127051 w 7466536"/>
              <a:gd name="connsiteY1" fmla="*/ 653728 h 2184816"/>
              <a:gd name="connsiteX2" fmla="*/ 3983584 w 7466536"/>
              <a:gd name="connsiteY2" fmla="*/ 327740 h 2184816"/>
              <a:gd name="connsiteX3" fmla="*/ 6584745 w 7466536"/>
              <a:gd name="connsiteY3" fmla="*/ 407543 h 2184816"/>
              <a:gd name="connsiteX4" fmla="*/ 7027792 w 7466536"/>
              <a:gd name="connsiteY4" fmla="*/ 232793 h 2184816"/>
              <a:gd name="connsiteX5" fmla="*/ 6986216 w 7466536"/>
              <a:gd name="connsiteY5" fmla="*/ 486849 h 2184816"/>
              <a:gd name="connsiteX6" fmla="*/ 7184609 w 7466536"/>
              <a:gd name="connsiteY6" fmla="*/ 394117 h 2184816"/>
              <a:gd name="connsiteX7" fmla="*/ 7466536 w 7466536"/>
              <a:gd name="connsiteY7" fmla="*/ 0 h 2184816"/>
              <a:gd name="connsiteX0" fmla="*/ 0 w 7184609"/>
              <a:gd name="connsiteY0" fmla="*/ 1952747 h 1952747"/>
              <a:gd name="connsiteX1" fmla="*/ 1127051 w 7184609"/>
              <a:gd name="connsiteY1" fmla="*/ 421659 h 1952747"/>
              <a:gd name="connsiteX2" fmla="*/ 3983584 w 7184609"/>
              <a:gd name="connsiteY2" fmla="*/ 95671 h 1952747"/>
              <a:gd name="connsiteX3" fmla="*/ 6584745 w 7184609"/>
              <a:gd name="connsiteY3" fmla="*/ 175474 h 1952747"/>
              <a:gd name="connsiteX4" fmla="*/ 7027792 w 7184609"/>
              <a:gd name="connsiteY4" fmla="*/ 724 h 1952747"/>
              <a:gd name="connsiteX5" fmla="*/ 6986216 w 7184609"/>
              <a:gd name="connsiteY5" fmla="*/ 254780 h 1952747"/>
              <a:gd name="connsiteX6" fmla="*/ 7184609 w 7184609"/>
              <a:gd name="connsiteY6" fmla="*/ 162048 h 1952747"/>
              <a:gd name="connsiteX0" fmla="*/ 0 w 7049589"/>
              <a:gd name="connsiteY0" fmla="*/ 1952747 h 1952747"/>
              <a:gd name="connsiteX1" fmla="*/ 1127051 w 7049589"/>
              <a:gd name="connsiteY1" fmla="*/ 421659 h 1952747"/>
              <a:gd name="connsiteX2" fmla="*/ 3983584 w 7049589"/>
              <a:gd name="connsiteY2" fmla="*/ 95671 h 1952747"/>
              <a:gd name="connsiteX3" fmla="*/ 6584745 w 7049589"/>
              <a:gd name="connsiteY3" fmla="*/ 175474 h 1952747"/>
              <a:gd name="connsiteX4" fmla="*/ 7027792 w 7049589"/>
              <a:gd name="connsiteY4" fmla="*/ 724 h 1952747"/>
              <a:gd name="connsiteX5" fmla="*/ 6986216 w 7049589"/>
              <a:gd name="connsiteY5" fmla="*/ 254780 h 1952747"/>
              <a:gd name="connsiteX0" fmla="*/ 0 w 7027792"/>
              <a:gd name="connsiteY0" fmla="*/ 1952747 h 1952747"/>
              <a:gd name="connsiteX1" fmla="*/ 1127051 w 7027792"/>
              <a:gd name="connsiteY1" fmla="*/ 421659 h 1952747"/>
              <a:gd name="connsiteX2" fmla="*/ 3983584 w 7027792"/>
              <a:gd name="connsiteY2" fmla="*/ 95671 h 1952747"/>
              <a:gd name="connsiteX3" fmla="*/ 6584745 w 7027792"/>
              <a:gd name="connsiteY3" fmla="*/ 175474 h 1952747"/>
              <a:gd name="connsiteX4" fmla="*/ 7027792 w 7027792"/>
              <a:gd name="connsiteY4" fmla="*/ 724 h 1952747"/>
              <a:gd name="connsiteX0" fmla="*/ 0 w 7602089"/>
              <a:gd name="connsiteY0" fmla="*/ 2068411 h 2068411"/>
              <a:gd name="connsiteX1" fmla="*/ 1127051 w 7602089"/>
              <a:gd name="connsiteY1" fmla="*/ 537323 h 2068411"/>
              <a:gd name="connsiteX2" fmla="*/ 3983584 w 7602089"/>
              <a:gd name="connsiteY2" fmla="*/ 211335 h 2068411"/>
              <a:gd name="connsiteX3" fmla="*/ 6584745 w 7602089"/>
              <a:gd name="connsiteY3" fmla="*/ 291138 h 2068411"/>
              <a:gd name="connsiteX4" fmla="*/ 7602089 w 7602089"/>
              <a:gd name="connsiteY4" fmla="*/ 471 h 2068411"/>
              <a:gd name="connsiteX0" fmla="*/ 0 w 7602089"/>
              <a:gd name="connsiteY0" fmla="*/ 2069193 h 2069193"/>
              <a:gd name="connsiteX1" fmla="*/ 1127051 w 7602089"/>
              <a:gd name="connsiteY1" fmla="*/ 538105 h 2069193"/>
              <a:gd name="connsiteX2" fmla="*/ 3983584 w 7602089"/>
              <a:gd name="connsiteY2" fmla="*/ 212117 h 2069193"/>
              <a:gd name="connsiteX3" fmla="*/ 6584745 w 7602089"/>
              <a:gd name="connsiteY3" fmla="*/ 118045 h 2069193"/>
              <a:gd name="connsiteX4" fmla="*/ 7602089 w 7602089"/>
              <a:gd name="connsiteY4" fmla="*/ 1253 h 2069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2089" h="2069193">
                <a:moveTo>
                  <a:pt x="0" y="2069193"/>
                </a:moveTo>
                <a:cubicBezTo>
                  <a:pt x="248093" y="1365672"/>
                  <a:pt x="463120" y="847618"/>
                  <a:pt x="1127051" y="538105"/>
                </a:cubicBezTo>
                <a:cubicBezTo>
                  <a:pt x="1790982" y="228592"/>
                  <a:pt x="3073968" y="282127"/>
                  <a:pt x="3983584" y="212117"/>
                </a:cubicBezTo>
                <a:cubicBezTo>
                  <a:pt x="4893200" y="142107"/>
                  <a:pt x="5981661" y="153189"/>
                  <a:pt x="6584745" y="118045"/>
                </a:cubicBezTo>
                <a:cubicBezTo>
                  <a:pt x="7187829" y="82901"/>
                  <a:pt x="7535177" y="-11965"/>
                  <a:pt x="7602089" y="1253"/>
                </a:cubicBezTo>
              </a:path>
            </a:pathLst>
          </a:custGeom>
          <a:ln>
            <a:solidFill>
              <a:srgbClr val="FF0000"/>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es-CL"/>
          </a:p>
        </p:txBody>
      </p:sp>
      <p:cxnSp>
        <p:nvCxnSpPr>
          <p:cNvPr id="8" name="Conector recto 7"/>
          <p:cNvCxnSpPr/>
          <p:nvPr/>
        </p:nvCxnSpPr>
        <p:spPr>
          <a:xfrm>
            <a:off x="1517721" y="2341236"/>
            <a:ext cx="12179" cy="3051656"/>
          </a:xfrm>
          <a:prstGeom prst="line">
            <a:avLst/>
          </a:prstGeom>
          <a:ln/>
        </p:spPr>
        <p:style>
          <a:lnRef idx="1">
            <a:schemeClr val="dk1"/>
          </a:lnRef>
          <a:fillRef idx="0">
            <a:schemeClr val="dk1"/>
          </a:fillRef>
          <a:effectRef idx="0">
            <a:schemeClr val="dk1"/>
          </a:effectRef>
          <a:fontRef idx="minor">
            <a:schemeClr val="tx1"/>
          </a:fontRef>
        </p:style>
      </p:cxnSp>
      <p:cxnSp>
        <p:nvCxnSpPr>
          <p:cNvPr id="227" name="Conector recto 226"/>
          <p:cNvCxnSpPr/>
          <p:nvPr/>
        </p:nvCxnSpPr>
        <p:spPr>
          <a:xfrm>
            <a:off x="2362071" y="2344774"/>
            <a:ext cx="12179" cy="3051656"/>
          </a:xfrm>
          <a:prstGeom prst="line">
            <a:avLst/>
          </a:prstGeom>
          <a:ln/>
        </p:spPr>
        <p:style>
          <a:lnRef idx="1">
            <a:schemeClr val="dk1"/>
          </a:lnRef>
          <a:fillRef idx="0">
            <a:schemeClr val="dk1"/>
          </a:fillRef>
          <a:effectRef idx="0">
            <a:schemeClr val="dk1"/>
          </a:effectRef>
          <a:fontRef idx="minor">
            <a:schemeClr val="tx1"/>
          </a:fontRef>
        </p:style>
      </p:cxnSp>
      <p:cxnSp>
        <p:nvCxnSpPr>
          <p:cNvPr id="228" name="Conector recto 227"/>
          <p:cNvCxnSpPr/>
          <p:nvPr/>
        </p:nvCxnSpPr>
        <p:spPr>
          <a:xfrm>
            <a:off x="5811128" y="2347508"/>
            <a:ext cx="12179" cy="3051656"/>
          </a:xfrm>
          <a:prstGeom prst="line">
            <a:avLst/>
          </a:prstGeom>
          <a:ln/>
        </p:spPr>
        <p:style>
          <a:lnRef idx="1">
            <a:schemeClr val="dk1"/>
          </a:lnRef>
          <a:fillRef idx="0">
            <a:schemeClr val="dk1"/>
          </a:fillRef>
          <a:effectRef idx="0">
            <a:schemeClr val="dk1"/>
          </a:effectRef>
          <a:fontRef idx="minor">
            <a:schemeClr val="tx1"/>
          </a:fontRef>
        </p:style>
      </p:cxnSp>
      <p:cxnSp>
        <p:nvCxnSpPr>
          <p:cNvPr id="229" name="Conector recto 228"/>
          <p:cNvCxnSpPr/>
          <p:nvPr/>
        </p:nvCxnSpPr>
        <p:spPr>
          <a:xfrm>
            <a:off x="9580463" y="2344774"/>
            <a:ext cx="12179" cy="3051656"/>
          </a:xfrm>
          <a:prstGeom prst="line">
            <a:avLst/>
          </a:prstGeom>
          <a:ln/>
        </p:spPr>
        <p:style>
          <a:lnRef idx="1">
            <a:schemeClr val="dk1"/>
          </a:lnRef>
          <a:fillRef idx="0">
            <a:schemeClr val="dk1"/>
          </a:fillRef>
          <a:effectRef idx="0">
            <a:schemeClr val="dk1"/>
          </a:effectRef>
          <a:fontRef idx="minor">
            <a:schemeClr val="tx1"/>
          </a:fontRef>
        </p:style>
      </p:cxnSp>
      <p:cxnSp>
        <p:nvCxnSpPr>
          <p:cNvPr id="10" name="Conector recto de flecha 9"/>
          <p:cNvCxnSpPr/>
          <p:nvPr/>
        </p:nvCxnSpPr>
        <p:spPr>
          <a:xfrm flipV="1">
            <a:off x="1571431" y="2596417"/>
            <a:ext cx="776039" cy="10633"/>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230" name="Conector recto de flecha 229"/>
          <p:cNvCxnSpPr/>
          <p:nvPr/>
        </p:nvCxnSpPr>
        <p:spPr>
          <a:xfrm flipV="1">
            <a:off x="2397715" y="2588171"/>
            <a:ext cx="3413413" cy="11963"/>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231" name="Conector recto de flecha 230"/>
          <p:cNvCxnSpPr/>
          <p:nvPr/>
        </p:nvCxnSpPr>
        <p:spPr>
          <a:xfrm flipV="1">
            <a:off x="5878165" y="2570450"/>
            <a:ext cx="3663194" cy="11964"/>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15" name="CuadroTexto 14"/>
          <p:cNvSpPr txBox="1"/>
          <p:nvPr/>
        </p:nvSpPr>
        <p:spPr>
          <a:xfrm>
            <a:off x="1300697" y="1662018"/>
            <a:ext cx="1565797" cy="553998"/>
          </a:xfrm>
          <a:prstGeom prst="rect">
            <a:avLst/>
          </a:prstGeom>
          <a:noFill/>
        </p:spPr>
        <p:txBody>
          <a:bodyPr wrap="square" rtlCol="0">
            <a:spAutoFit/>
          </a:bodyPr>
          <a:lstStyle/>
          <a:p>
            <a:r>
              <a:rPr lang="es-CL" sz="1000" b="1" dirty="0" smtClean="0">
                <a:cs typeface="Arial" panose="020B0604020202020204" pitchFamily="34" charset="0"/>
              </a:rPr>
              <a:t>THE BOOST PHASE: </a:t>
            </a:r>
          </a:p>
          <a:p>
            <a:r>
              <a:rPr lang="es-CL" sz="1000" dirty="0" smtClean="0">
                <a:cs typeface="Arial" panose="020B0604020202020204" pitchFamily="34" charset="0"/>
              </a:rPr>
              <a:t>- t: 3 SEGUNDOS </a:t>
            </a:r>
          </a:p>
          <a:p>
            <a:r>
              <a:rPr lang="es-CL" sz="1000" dirty="0" smtClean="0">
                <a:cs typeface="Arial" panose="020B0604020202020204" pitchFamily="34" charset="0"/>
              </a:rPr>
              <a:t>- V: 330 m/s</a:t>
            </a:r>
            <a:endParaRPr lang="es-CL" sz="1000" dirty="0">
              <a:cs typeface="Arial" panose="020B0604020202020204" pitchFamily="34" charset="0"/>
            </a:endParaRPr>
          </a:p>
        </p:txBody>
      </p:sp>
      <p:sp>
        <p:nvSpPr>
          <p:cNvPr id="16" name="Cerrar llave 15"/>
          <p:cNvSpPr/>
          <p:nvPr/>
        </p:nvSpPr>
        <p:spPr>
          <a:xfrm rot="16200000">
            <a:off x="1868535" y="1929515"/>
            <a:ext cx="161723" cy="74340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CL"/>
          </a:p>
        </p:txBody>
      </p:sp>
      <p:sp>
        <p:nvSpPr>
          <p:cNvPr id="232" name="CuadroTexto 231"/>
          <p:cNvSpPr txBox="1"/>
          <p:nvPr/>
        </p:nvSpPr>
        <p:spPr>
          <a:xfrm>
            <a:off x="3342381" y="1464667"/>
            <a:ext cx="1565797" cy="553998"/>
          </a:xfrm>
          <a:prstGeom prst="rect">
            <a:avLst/>
          </a:prstGeom>
          <a:noFill/>
        </p:spPr>
        <p:txBody>
          <a:bodyPr wrap="square" rtlCol="0">
            <a:spAutoFit/>
          </a:bodyPr>
          <a:lstStyle/>
          <a:p>
            <a:r>
              <a:rPr lang="es-CL" sz="1000" b="1" dirty="0" smtClean="0">
                <a:cs typeface="Arial" panose="020B0604020202020204" pitchFamily="34" charset="0"/>
              </a:rPr>
              <a:t>THE SUSTAIN PHASE: </a:t>
            </a:r>
          </a:p>
          <a:p>
            <a:r>
              <a:rPr lang="es-CL" sz="1000" dirty="0" smtClean="0">
                <a:cs typeface="Arial" panose="020B0604020202020204" pitchFamily="34" charset="0"/>
              </a:rPr>
              <a:t>- t: 4 a 14  SEGUNDOS </a:t>
            </a:r>
          </a:p>
          <a:p>
            <a:r>
              <a:rPr lang="es-CL" sz="1000" dirty="0" smtClean="0">
                <a:cs typeface="Arial" panose="020B0604020202020204" pitchFamily="34" charset="0"/>
              </a:rPr>
              <a:t>- V: 460 m/s</a:t>
            </a:r>
            <a:endParaRPr lang="es-CL" sz="1000" dirty="0">
              <a:cs typeface="Arial" panose="020B0604020202020204" pitchFamily="34" charset="0"/>
            </a:endParaRPr>
          </a:p>
        </p:txBody>
      </p:sp>
      <p:sp>
        <p:nvSpPr>
          <p:cNvPr id="233" name="CuadroTexto 232"/>
          <p:cNvSpPr txBox="1"/>
          <p:nvPr/>
        </p:nvSpPr>
        <p:spPr>
          <a:xfrm>
            <a:off x="7081234" y="1464667"/>
            <a:ext cx="1994781" cy="553998"/>
          </a:xfrm>
          <a:prstGeom prst="rect">
            <a:avLst/>
          </a:prstGeom>
          <a:noFill/>
        </p:spPr>
        <p:txBody>
          <a:bodyPr wrap="square" rtlCol="0">
            <a:spAutoFit/>
          </a:bodyPr>
          <a:lstStyle/>
          <a:p>
            <a:r>
              <a:rPr lang="es-CL" sz="1000" b="1" dirty="0" smtClean="0">
                <a:cs typeface="Arial" panose="020B0604020202020204" pitchFamily="34" charset="0"/>
              </a:rPr>
              <a:t>THE GLIDE PHASE: </a:t>
            </a:r>
          </a:p>
          <a:p>
            <a:r>
              <a:rPr lang="es-CL" sz="1000" dirty="0" smtClean="0">
                <a:cs typeface="Arial" panose="020B0604020202020204" pitchFamily="34" charset="0"/>
              </a:rPr>
              <a:t>- t: MÁX 60 SEGUNDOS </a:t>
            </a:r>
          </a:p>
          <a:p>
            <a:r>
              <a:rPr lang="es-CL" sz="1000" dirty="0" smtClean="0">
                <a:cs typeface="Arial" panose="020B0604020202020204" pitchFamily="34" charset="0"/>
              </a:rPr>
              <a:t>- V: PROP. REMANENTE.</a:t>
            </a:r>
            <a:endParaRPr lang="es-CL" sz="1000" dirty="0">
              <a:cs typeface="Arial" panose="020B0604020202020204" pitchFamily="34" charset="0"/>
            </a:endParaRPr>
          </a:p>
        </p:txBody>
      </p:sp>
      <p:sp>
        <p:nvSpPr>
          <p:cNvPr id="234" name="Cerrar llave 233"/>
          <p:cNvSpPr/>
          <p:nvPr/>
        </p:nvSpPr>
        <p:spPr>
          <a:xfrm rot="16200000">
            <a:off x="4038163" y="638676"/>
            <a:ext cx="161723" cy="3330359"/>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CL"/>
          </a:p>
        </p:txBody>
      </p:sp>
      <p:sp>
        <p:nvSpPr>
          <p:cNvPr id="235" name="Cerrar llave 234"/>
          <p:cNvSpPr/>
          <p:nvPr/>
        </p:nvSpPr>
        <p:spPr>
          <a:xfrm rot="16200000">
            <a:off x="7598287" y="501549"/>
            <a:ext cx="205605" cy="356828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CL"/>
          </a:p>
        </p:txBody>
      </p:sp>
      <p:grpSp>
        <p:nvGrpSpPr>
          <p:cNvPr id="236" name="Grupo 235"/>
          <p:cNvGrpSpPr/>
          <p:nvPr/>
        </p:nvGrpSpPr>
        <p:grpSpPr>
          <a:xfrm>
            <a:off x="9836782" y="2570450"/>
            <a:ext cx="1907902" cy="275400"/>
            <a:chOff x="6535178" y="2826359"/>
            <a:chExt cx="1395592" cy="134938"/>
          </a:xfrm>
        </p:grpSpPr>
        <p:sp>
          <p:nvSpPr>
            <p:cNvPr id="237" name="Freeform 184"/>
            <p:cNvSpPr>
              <a:spLocks/>
            </p:cNvSpPr>
            <p:nvPr/>
          </p:nvSpPr>
          <p:spPr bwMode="auto">
            <a:xfrm>
              <a:off x="6535178" y="2826359"/>
              <a:ext cx="631825" cy="134938"/>
            </a:xfrm>
            <a:custGeom>
              <a:avLst/>
              <a:gdLst>
                <a:gd name="T0" fmla="*/ 0 w 398"/>
                <a:gd name="T1" fmla="*/ 66 h 85"/>
                <a:gd name="T2" fmla="*/ 6 w 398"/>
                <a:gd name="T3" fmla="*/ 61 h 85"/>
                <a:gd name="T4" fmla="*/ 8 w 398"/>
                <a:gd name="T5" fmla="*/ 59 h 85"/>
                <a:gd name="T6" fmla="*/ 15 w 398"/>
                <a:gd name="T7" fmla="*/ 55 h 85"/>
                <a:gd name="T8" fmla="*/ 25 w 398"/>
                <a:gd name="T9" fmla="*/ 51 h 85"/>
                <a:gd name="T10" fmla="*/ 34 w 398"/>
                <a:gd name="T11" fmla="*/ 48 h 85"/>
                <a:gd name="T12" fmla="*/ 48 w 398"/>
                <a:gd name="T13" fmla="*/ 46 h 85"/>
                <a:gd name="T14" fmla="*/ 59 w 398"/>
                <a:gd name="T15" fmla="*/ 45 h 85"/>
                <a:gd name="T16" fmla="*/ 71 w 398"/>
                <a:gd name="T17" fmla="*/ 45 h 85"/>
                <a:gd name="T18" fmla="*/ 89 w 398"/>
                <a:gd name="T19" fmla="*/ 34 h 85"/>
                <a:gd name="T20" fmla="*/ 94 w 398"/>
                <a:gd name="T21" fmla="*/ 31 h 85"/>
                <a:gd name="T22" fmla="*/ 105 w 398"/>
                <a:gd name="T23" fmla="*/ 31 h 85"/>
                <a:gd name="T24" fmla="*/ 118 w 398"/>
                <a:gd name="T25" fmla="*/ 27 h 85"/>
                <a:gd name="T26" fmla="*/ 131 w 398"/>
                <a:gd name="T27" fmla="*/ 25 h 85"/>
                <a:gd name="T28" fmla="*/ 153 w 398"/>
                <a:gd name="T29" fmla="*/ 27 h 85"/>
                <a:gd name="T30" fmla="*/ 172 w 398"/>
                <a:gd name="T31" fmla="*/ 29 h 85"/>
                <a:gd name="T32" fmla="*/ 281 w 398"/>
                <a:gd name="T33" fmla="*/ 34 h 85"/>
                <a:gd name="T34" fmla="*/ 351 w 398"/>
                <a:gd name="T35" fmla="*/ 0 h 85"/>
                <a:gd name="T36" fmla="*/ 375 w 398"/>
                <a:gd name="T37" fmla="*/ 0 h 85"/>
                <a:gd name="T38" fmla="*/ 372 w 398"/>
                <a:gd name="T39" fmla="*/ 36 h 85"/>
                <a:gd name="T40" fmla="*/ 368 w 398"/>
                <a:gd name="T41" fmla="*/ 40 h 85"/>
                <a:gd name="T42" fmla="*/ 372 w 398"/>
                <a:gd name="T43" fmla="*/ 40 h 85"/>
                <a:gd name="T44" fmla="*/ 372 w 398"/>
                <a:gd name="T45" fmla="*/ 42 h 85"/>
                <a:gd name="T46" fmla="*/ 372 w 398"/>
                <a:gd name="T47" fmla="*/ 43 h 85"/>
                <a:gd name="T48" fmla="*/ 372 w 398"/>
                <a:gd name="T49" fmla="*/ 45 h 85"/>
                <a:gd name="T50" fmla="*/ 397 w 398"/>
                <a:gd name="T51" fmla="*/ 71 h 85"/>
                <a:gd name="T52" fmla="*/ 382 w 398"/>
                <a:gd name="T53" fmla="*/ 73 h 85"/>
                <a:gd name="T54" fmla="*/ 342 w 398"/>
                <a:gd name="T55" fmla="*/ 55 h 85"/>
                <a:gd name="T56" fmla="*/ 312 w 398"/>
                <a:gd name="T57" fmla="*/ 70 h 85"/>
                <a:gd name="T58" fmla="*/ 312 w 398"/>
                <a:gd name="T59" fmla="*/ 73 h 85"/>
                <a:gd name="T60" fmla="*/ 300 w 398"/>
                <a:gd name="T61" fmla="*/ 77 h 85"/>
                <a:gd name="T62" fmla="*/ 341 w 398"/>
                <a:gd name="T63" fmla="*/ 77 h 85"/>
                <a:gd name="T64" fmla="*/ 275 w 398"/>
                <a:gd name="T65" fmla="*/ 81 h 85"/>
                <a:gd name="T66" fmla="*/ 268 w 398"/>
                <a:gd name="T67" fmla="*/ 81 h 85"/>
                <a:gd name="T68" fmla="*/ 249 w 398"/>
                <a:gd name="T69" fmla="*/ 80 h 85"/>
                <a:gd name="T70" fmla="*/ 175 w 398"/>
                <a:gd name="T71" fmla="*/ 73 h 85"/>
                <a:gd name="T72" fmla="*/ 172 w 398"/>
                <a:gd name="T73" fmla="*/ 77 h 85"/>
                <a:gd name="T74" fmla="*/ 165 w 398"/>
                <a:gd name="T75" fmla="*/ 77 h 85"/>
                <a:gd name="T76" fmla="*/ 163 w 398"/>
                <a:gd name="T77" fmla="*/ 75 h 85"/>
                <a:gd name="T78" fmla="*/ 148 w 398"/>
                <a:gd name="T79" fmla="*/ 75 h 85"/>
                <a:gd name="T80" fmla="*/ 137 w 398"/>
                <a:gd name="T81" fmla="*/ 75 h 85"/>
                <a:gd name="T82" fmla="*/ 137 w 398"/>
                <a:gd name="T83" fmla="*/ 84 h 85"/>
                <a:gd name="T84" fmla="*/ 133 w 398"/>
                <a:gd name="T85" fmla="*/ 84 h 85"/>
                <a:gd name="T86" fmla="*/ 129 w 398"/>
                <a:gd name="T87" fmla="*/ 75 h 85"/>
                <a:gd name="T88" fmla="*/ 110 w 398"/>
                <a:gd name="T89" fmla="*/ 75 h 85"/>
                <a:gd name="T90" fmla="*/ 105 w 398"/>
                <a:gd name="T91" fmla="*/ 75 h 85"/>
                <a:gd name="T92" fmla="*/ 99 w 398"/>
                <a:gd name="T93" fmla="*/ 73 h 85"/>
                <a:gd name="T94" fmla="*/ 89 w 398"/>
                <a:gd name="T95" fmla="*/ 73 h 85"/>
                <a:gd name="T96" fmla="*/ 91 w 398"/>
                <a:gd name="T97" fmla="*/ 77 h 85"/>
                <a:gd name="T98" fmla="*/ 89 w 398"/>
                <a:gd name="T99" fmla="*/ 79 h 85"/>
                <a:gd name="T100" fmla="*/ 85 w 398"/>
                <a:gd name="T101" fmla="*/ 75 h 85"/>
                <a:gd name="T102" fmla="*/ 75 w 398"/>
                <a:gd name="T103" fmla="*/ 77 h 85"/>
                <a:gd name="T104" fmla="*/ 59 w 398"/>
                <a:gd name="T105" fmla="*/ 77 h 85"/>
                <a:gd name="T106" fmla="*/ 34 w 398"/>
                <a:gd name="T107" fmla="*/ 77 h 85"/>
                <a:gd name="T108" fmla="*/ 25 w 398"/>
                <a:gd name="T109" fmla="*/ 77 h 85"/>
                <a:gd name="T110" fmla="*/ 24 w 398"/>
                <a:gd name="T111" fmla="*/ 73 h 85"/>
                <a:gd name="T112" fmla="*/ 15 w 398"/>
                <a:gd name="T113" fmla="*/ 70 h 85"/>
                <a:gd name="T114" fmla="*/ 8 w 398"/>
                <a:gd name="T115" fmla="*/ 68 h 85"/>
                <a:gd name="T116" fmla="*/ 3 w 398"/>
                <a:gd name="T117" fmla="*/ 68 h 85"/>
                <a:gd name="T118" fmla="*/ 0 w 398"/>
                <a:gd name="T119" fmla="*/ 66 h 8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98"/>
                <a:gd name="T181" fmla="*/ 0 h 85"/>
                <a:gd name="T182" fmla="*/ 398 w 398"/>
                <a:gd name="T183" fmla="*/ 85 h 8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98" h="85">
                  <a:moveTo>
                    <a:pt x="0" y="66"/>
                  </a:moveTo>
                  <a:lnTo>
                    <a:pt x="6" y="61"/>
                  </a:lnTo>
                  <a:lnTo>
                    <a:pt x="8" y="59"/>
                  </a:lnTo>
                  <a:lnTo>
                    <a:pt x="15" y="55"/>
                  </a:lnTo>
                  <a:lnTo>
                    <a:pt x="25" y="51"/>
                  </a:lnTo>
                  <a:lnTo>
                    <a:pt x="34" y="48"/>
                  </a:lnTo>
                  <a:lnTo>
                    <a:pt x="48" y="46"/>
                  </a:lnTo>
                  <a:lnTo>
                    <a:pt x="59" y="45"/>
                  </a:lnTo>
                  <a:lnTo>
                    <a:pt x="71" y="45"/>
                  </a:lnTo>
                  <a:lnTo>
                    <a:pt x="89" y="34"/>
                  </a:lnTo>
                  <a:lnTo>
                    <a:pt x="94" y="31"/>
                  </a:lnTo>
                  <a:lnTo>
                    <a:pt x="105" y="31"/>
                  </a:lnTo>
                  <a:lnTo>
                    <a:pt x="118" y="27"/>
                  </a:lnTo>
                  <a:lnTo>
                    <a:pt x="131" y="25"/>
                  </a:lnTo>
                  <a:lnTo>
                    <a:pt x="153" y="27"/>
                  </a:lnTo>
                  <a:lnTo>
                    <a:pt x="172" y="29"/>
                  </a:lnTo>
                  <a:lnTo>
                    <a:pt x="281" y="34"/>
                  </a:lnTo>
                  <a:lnTo>
                    <a:pt x="351" y="0"/>
                  </a:lnTo>
                  <a:lnTo>
                    <a:pt x="375" y="0"/>
                  </a:lnTo>
                  <a:lnTo>
                    <a:pt x="372" y="36"/>
                  </a:lnTo>
                  <a:lnTo>
                    <a:pt x="368" y="40"/>
                  </a:lnTo>
                  <a:lnTo>
                    <a:pt x="372" y="40"/>
                  </a:lnTo>
                  <a:lnTo>
                    <a:pt x="372" y="42"/>
                  </a:lnTo>
                  <a:lnTo>
                    <a:pt x="372" y="43"/>
                  </a:lnTo>
                  <a:lnTo>
                    <a:pt x="372" y="45"/>
                  </a:lnTo>
                  <a:lnTo>
                    <a:pt x="397" y="71"/>
                  </a:lnTo>
                  <a:lnTo>
                    <a:pt x="382" y="73"/>
                  </a:lnTo>
                  <a:lnTo>
                    <a:pt x="342" y="55"/>
                  </a:lnTo>
                  <a:lnTo>
                    <a:pt x="312" y="70"/>
                  </a:lnTo>
                  <a:lnTo>
                    <a:pt x="312" y="73"/>
                  </a:lnTo>
                  <a:lnTo>
                    <a:pt x="300" y="77"/>
                  </a:lnTo>
                  <a:lnTo>
                    <a:pt x="341" y="77"/>
                  </a:lnTo>
                  <a:lnTo>
                    <a:pt x="275" y="81"/>
                  </a:lnTo>
                  <a:lnTo>
                    <a:pt x="268" y="81"/>
                  </a:lnTo>
                  <a:lnTo>
                    <a:pt x="249" y="80"/>
                  </a:lnTo>
                  <a:lnTo>
                    <a:pt x="175" y="73"/>
                  </a:lnTo>
                  <a:lnTo>
                    <a:pt x="172" y="77"/>
                  </a:lnTo>
                  <a:lnTo>
                    <a:pt x="165" y="77"/>
                  </a:lnTo>
                  <a:lnTo>
                    <a:pt x="163" y="75"/>
                  </a:lnTo>
                  <a:lnTo>
                    <a:pt x="148" y="75"/>
                  </a:lnTo>
                  <a:lnTo>
                    <a:pt x="137" y="75"/>
                  </a:lnTo>
                  <a:lnTo>
                    <a:pt x="137" y="84"/>
                  </a:lnTo>
                  <a:lnTo>
                    <a:pt x="133" y="84"/>
                  </a:lnTo>
                  <a:lnTo>
                    <a:pt x="129" y="75"/>
                  </a:lnTo>
                  <a:lnTo>
                    <a:pt x="110" y="75"/>
                  </a:lnTo>
                  <a:lnTo>
                    <a:pt x="105" y="75"/>
                  </a:lnTo>
                  <a:lnTo>
                    <a:pt x="99" y="73"/>
                  </a:lnTo>
                  <a:lnTo>
                    <a:pt x="89" y="73"/>
                  </a:lnTo>
                  <a:lnTo>
                    <a:pt x="91" y="77"/>
                  </a:lnTo>
                  <a:lnTo>
                    <a:pt x="89" y="79"/>
                  </a:lnTo>
                  <a:lnTo>
                    <a:pt x="85" y="75"/>
                  </a:lnTo>
                  <a:lnTo>
                    <a:pt x="75" y="77"/>
                  </a:lnTo>
                  <a:lnTo>
                    <a:pt x="59" y="77"/>
                  </a:lnTo>
                  <a:lnTo>
                    <a:pt x="34" y="77"/>
                  </a:lnTo>
                  <a:lnTo>
                    <a:pt x="25" y="77"/>
                  </a:lnTo>
                  <a:lnTo>
                    <a:pt x="24" y="73"/>
                  </a:lnTo>
                  <a:lnTo>
                    <a:pt x="15" y="70"/>
                  </a:lnTo>
                  <a:lnTo>
                    <a:pt x="8" y="68"/>
                  </a:lnTo>
                  <a:lnTo>
                    <a:pt x="3" y="68"/>
                  </a:lnTo>
                  <a:lnTo>
                    <a:pt x="0" y="66"/>
                  </a:lnTo>
                </a:path>
              </a:pathLst>
            </a:custGeom>
            <a:solidFill>
              <a:srgbClr val="FF0000"/>
            </a:solidFill>
            <a:ln w="12700" cap="rnd">
              <a:noFill/>
              <a:round/>
              <a:headEnd/>
              <a:tailEnd/>
            </a:ln>
          </p:spPr>
          <p:txBody>
            <a:bodyPr/>
            <a:lstStyle/>
            <a:p>
              <a:endParaRPr lang="es-ES"/>
            </a:p>
          </p:txBody>
        </p:sp>
        <p:cxnSp>
          <p:nvCxnSpPr>
            <p:cNvPr id="238" name="Conector recto 237"/>
            <p:cNvCxnSpPr>
              <a:stCxn id="237" idx="20"/>
            </p:cNvCxnSpPr>
            <p:nvPr/>
          </p:nvCxnSpPr>
          <p:spPr>
            <a:xfrm flipV="1">
              <a:off x="7119378" y="2869973"/>
              <a:ext cx="811392" cy="198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134" name="Rectángulo: esquinas redondeadas 5">
            <a:extLst>
              <a:ext uri="{FF2B5EF4-FFF2-40B4-BE49-F238E27FC236}">
                <a16:creationId xmlns="" xmlns:a16="http://schemas.microsoft.com/office/drawing/2014/main" id="{45074896-ECA5-8A4A-8999-9BC184EAEDCC}"/>
              </a:ext>
            </a:extLst>
          </p:cNvPr>
          <p:cNvSpPr/>
          <p:nvPr/>
        </p:nvSpPr>
        <p:spPr>
          <a:xfrm>
            <a:off x="4267394" y="6016112"/>
            <a:ext cx="3001561" cy="5822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PROPULSION FLIGHT PHASES</a:t>
            </a: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Tree>
    <p:extLst>
      <p:ext uri="{BB962C8B-B14F-4D97-AF65-F5344CB8AC3E}">
        <p14:creationId xmlns:p14="http://schemas.microsoft.com/office/powerpoint/2010/main" val="996068971"/>
      </p:ext>
    </p:extLst>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2" name="Group 591"/>
          <p:cNvGrpSpPr>
            <a:grpSpLocks/>
          </p:cNvGrpSpPr>
          <p:nvPr/>
        </p:nvGrpSpPr>
        <p:grpSpPr bwMode="auto">
          <a:xfrm rot="18616867">
            <a:off x="2921028" y="1841204"/>
            <a:ext cx="3974775" cy="4501265"/>
            <a:chOff x="2880" y="1842"/>
            <a:chExt cx="861" cy="816"/>
          </a:xfrm>
        </p:grpSpPr>
        <p:sp>
          <p:nvSpPr>
            <p:cNvPr id="223" name="Arc 592"/>
            <p:cNvSpPr>
              <a:spLocks/>
            </p:cNvSpPr>
            <p:nvPr/>
          </p:nvSpPr>
          <p:spPr bwMode="auto">
            <a:xfrm rot="4495328">
              <a:off x="2903" y="1819"/>
              <a:ext cx="408" cy="45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4" name="Arc 593"/>
            <p:cNvSpPr>
              <a:spLocks/>
            </p:cNvSpPr>
            <p:nvPr/>
          </p:nvSpPr>
          <p:spPr bwMode="auto">
            <a:xfrm rot="4495328">
              <a:off x="3039" y="1955"/>
              <a:ext cx="408" cy="45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5" name="Arc 594"/>
            <p:cNvSpPr>
              <a:spLocks/>
            </p:cNvSpPr>
            <p:nvPr/>
          </p:nvSpPr>
          <p:spPr bwMode="auto">
            <a:xfrm rot="4495328">
              <a:off x="3175" y="2091"/>
              <a:ext cx="408" cy="45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6" name="Arc 595"/>
            <p:cNvSpPr>
              <a:spLocks/>
            </p:cNvSpPr>
            <p:nvPr/>
          </p:nvSpPr>
          <p:spPr bwMode="auto">
            <a:xfrm rot="4495328">
              <a:off x="3311" y="2227"/>
              <a:ext cx="408" cy="45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grpSp>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1" name="16 CuadroTexto"/>
          <p:cNvSpPr txBox="1"/>
          <p:nvPr/>
        </p:nvSpPr>
        <p:spPr>
          <a:xfrm>
            <a:off x="2524320" y="52279"/>
            <a:ext cx="6487707"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NSSM – FASES DE VUELO</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pic>
        <p:nvPicPr>
          <p:cNvPr id="14" name="Imagen 13"/>
          <p:cNvPicPr>
            <a:picLocks noChangeAspect="1"/>
          </p:cNvPicPr>
          <p:nvPr/>
        </p:nvPicPr>
        <p:blipFill>
          <a:blip r:embed="rId4"/>
          <a:stretch>
            <a:fillRect/>
          </a:stretch>
        </p:blipFill>
        <p:spPr>
          <a:xfrm>
            <a:off x="10537409" y="45764"/>
            <a:ext cx="1080674" cy="1381692"/>
          </a:xfrm>
          <a:prstGeom prst="rect">
            <a:avLst/>
          </a:prstGeom>
          <a:effectLst/>
        </p:spPr>
      </p:pic>
      <p:grpSp>
        <p:nvGrpSpPr>
          <p:cNvPr id="51" name="Group 13"/>
          <p:cNvGrpSpPr>
            <a:grpSpLocks/>
          </p:cNvGrpSpPr>
          <p:nvPr/>
        </p:nvGrpSpPr>
        <p:grpSpPr bwMode="auto">
          <a:xfrm>
            <a:off x="1178601" y="4213379"/>
            <a:ext cx="814388" cy="1179513"/>
            <a:chOff x="1568" y="179"/>
            <a:chExt cx="2608" cy="3957"/>
          </a:xfrm>
        </p:grpSpPr>
        <p:sp>
          <p:nvSpPr>
            <p:cNvPr id="52" name="Freeform 14"/>
            <p:cNvSpPr>
              <a:spLocks/>
            </p:cNvSpPr>
            <p:nvPr/>
          </p:nvSpPr>
          <p:spPr bwMode="auto">
            <a:xfrm>
              <a:off x="1568" y="2852"/>
              <a:ext cx="2608" cy="1284"/>
            </a:xfrm>
            <a:custGeom>
              <a:avLst/>
              <a:gdLst>
                <a:gd name="T0" fmla="*/ 307 w 2608"/>
                <a:gd name="T1" fmla="*/ 1213 h 1284"/>
                <a:gd name="T2" fmla="*/ 201 w 2608"/>
                <a:gd name="T3" fmla="*/ 808 h 1284"/>
                <a:gd name="T4" fmla="*/ 150 w 2608"/>
                <a:gd name="T5" fmla="*/ 700 h 1284"/>
                <a:gd name="T6" fmla="*/ 36 w 2608"/>
                <a:gd name="T7" fmla="*/ 456 h 1284"/>
                <a:gd name="T8" fmla="*/ 4 w 2608"/>
                <a:gd name="T9" fmla="*/ 370 h 1284"/>
                <a:gd name="T10" fmla="*/ 0 w 2608"/>
                <a:gd name="T11" fmla="*/ 307 h 1284"/>
                <a:gd name="T12" fmla="*/ 63 w 2608"/>
                <a:gd name="T13" fmla="*/ 207 h 1284"/>
                <a:gd name="T14" fmla="*/ 121 w 2608"/>
                <a:gd name="T15" fmla="*/ 171 h 1284"/>
                <a:gd name="T16" fmla="*/ 384 w 2608"/>
                <a:gd name="T17" fmla="*/ 69 h 1284"/>
                <a:gd name="T18" fmla="*/ 691 w 2608"/>
                <a:gd name="T19" fmla="*/ 0 h 1284"/>
                <a:gd name="T20" fmla="*/ 894 w 2608"/>
                <a:gd name="T21" fmla="*/ 10 h 1284"/>
                <a:gd name="T22" fmla="*/ 1448 w 2608"/>
                <a:gd name="T23" fmla="*/ 79 h 1284"/>
                <a:gd name="T24" fmla="*/ 1692 w 2608"/>
                <a:gd name="T25" fmla="*/ 130 h 1284"/>
                <a:gd name="T26" fmla="*/ 2020 w 2608"/>
                <a:gd name="T27" fmla="*/ 222 h 1284"/>
                <a:gd name="T28" fmla="*/ 2181 w 2608"/>
                <a:gd name="T29" fmla="*/ 337 h 1284"/>
                <a:gd name="T30" fmla="*/ 2338 w 2608"/>
                <a:gd name="T31" fmla="*/ 502 h 1284"/>
                <a:gd name="T32" fmla="*/ 2410 w 2608"/>
                <a:gd name="T33" fmla="*/ 591 h 1284"/>
                <a:gd name="T34" fmla="*/ 2442 w 2608"/>
                <a:gd name="T35" fmla="*/ 625 h 1284"/>
                <a:gd name="T36" fmla="*/ 2608 w 2608"/>
                <a:gd name="T37" fmla="*/ 712 h 1284"/>
                <a:gd name="T38" fmla="*/ 2491 w 2608"/>
                <a:gd name="T39" fmla="*/ 1258 h 1284"/>
                <a:gd name="T40" fmla="*/ 313 w 2608"/>
                <a:gd name="T41" fmla="*/ 1284 h 1284"/>
                <a:gd name="T42" fmla="*/ 307 w 2608"/>
                <a:gd name="T43" fmla="*/ 1213 h 128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608"/>
                <a:gd name="T67" fmla="*/ 0 h 1284"/>
                <a:gd name="T68" fmla="*/ 2608 w 2608"/>
                <a:gd name="T69" fmla="*/ 1284 h 128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608" h="1284">
                  <a:moveTo>
                    <a:pt x="307" y="1213"/>
                  </a:moveTo>
                  <a:lnTo>
                    <a:pt x="201" y="808"/>
                  </a:lnTo>
                  <a:lnTo>
                    <a:pt x="150" y="700"/>
                  </a:lnTo>
                  <a:lnTo>
                    <a:pt x="36" y="456"/>
                  </a:lnTo>
                  <a:lnTo>
                    <a:pt x="4" y="370"/>
                  </a:lnTo>
                  <a:lnTo>
                    <a:pt x="0" y="307"/>
                  </a:lnTo>
                  <a:lnTo>
                    <a:pt x="63" y="207"/>
                  </a:lnTo>
                  <a:lnTo>
                    <a:pt x="121" y="171"/>
                  </a:lnTo>
                  <a:lnTo>
                    <a:pt x="384" y="69"/>
                  </a:lnTo>
                  <a:lnTo>
                    <a:pt x="691" y="0"/>
                  </a:lnTo>
                  <a:lnTo>
                    <a:pt x="894" y="10"/>
                  </a:lnTo>
                  <a:lnTo>
                    <a:pt x="1448" y="79"/>
                  </a:lnTo>
                  <a:lnTo>
                    <a:pt x="1692" y="130"/>
                  </a:lnTo>
                  <a:lnTo>
                    <a:pt x="2020" y="222"/>
                  </a:lnTo>
                  <a:lnTo>
                    <a:pt x="2181" y="337"/>
                  </a:lnTo>
                  <a:lnTo>
                    <a:pt x="2338" y="502"/>
                  </a:lnTo>
                  <a:lnTo>
                    <a:pt x="2410" y="591"/>
                  </a:lnTo>
                  <a:lnTo>
                    <a:pt x="2442" y="625"/>
                  </a:lnTo>
                  <a:lnTo>
                    <a:pt x="2608" y="712"/>
                  </a:lnTo>
                  <a:lnTo>
                    <a:pt x="2491" y="1258"/>
                  </a:lnTo>
                  <a:lnTo>
                    <a:pt x="313" y="1284"/>
                  </a:lnTo>
                  <a:lnTo>
                    <a:pt x="307" y="1213"/>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3" name="Freeform 15"/>
            <p:cNvSpPr>
              <a:spLocks/>
            </p:cNvSpPr>
            <p:nvPr/>
          </p:nvSpPr>
          <p:spPr bwMode="auto">
            <a:xfrm>
              <a:off x="1685" y="2229"/>
              <a:ext cx="2278" cy="825"/>
            </a:xfrm>
            <a:custGeom>
              <a:avLst/>
              <a:gdLst>
                <a:gd name="T0" fmla="*/ 339 w 2278"/>
                <a:gd name="T1" fmla="*/ 675 h 825"/>
                <a:gd name="T2" fmla="*/ 379 w 2278"/>
                <a:gd name="T3" fmla="*/ 430 h 825"/>
                <a:gd name="T4" fmla="*/ 369 w 2278"/>
                <a:gd name="T5" fmla="*/ 410 h 825"/>
                <a:gd name="T6" fmla="*/ 0 w 2278"/>
                <a:gd name="T7" fmla="*/ 458 h 825"/>
                <a:gd name="T8" fmla="*/ 33 w 2278"/>
                <a:gd name="T9" fmla="*/ 248 h 825"/>
                <a:gd name="T10" fmla="*/ 315 w 2278"/>
                <a:gd name="T11" fmla="*/ 158 h 825"/>
                <a:gd name="T12" fmla="*/ 321 w 2278"/>
                <a:gd name="T13" fmla="*/ 41 h 825"/>
                <a:gd name="T14" fmla="*/ 543 w 2278"/>
                <a:gd name="T15" fmla="*/ 6 h 825"/>
                <a:gd name="T16" fmla="*/ 1653 w 2278"/>
                <a:gd name="T17" fmla="*/ 0 h 825"/>
                <a:gd name="T18" fmla="*/ 1834 w 2278"/>
                <a:gd name="T19" fmla="*/ 20 h 825"/>
                <a:gd name="T20" fmla="*/ 1822 w 2278"/>
                <a:gd name="T21" fmla="*/ 161 h 825"/>
                <a:gd name="T22" fmla="*/ 2163 w 2278"/>
                <a:gd name="T23" fmla="*/ 212 h 825"/>
                <a:gd name="T24" fmla="*/ 2256 w 2278"/>
                <a:gd name="T25" fmla="*/ 281 h 825"/>
                <a:gd name="T26" fmla="*/ 2278 w 2278"/>
                <a:gd name="T27" fmla="*/ 497 h 825"/>
                <a:gd name="T28" fmla="*/ 2191 w 2278"/>
                <a:gd name="T29" fmla="*/ 434 h 825"/>
                <a:gd name="T30" fmla="*/ 1739 w 2278"/>
                <a:gd name="T31" fmla="*/ 385 h 825"/>
                <a:gd name="T32" fmla="*/ 1830 w 2278"/>
                <a:gd name="T33" fmla="*/ 825 h 825"/>
                <a:gd name="T34" fmla="*/ 1567 w 2278"/>
                <a:gd name="T35" fmla="*/ 750 h 825"/>
                <a:gd name="T36" fmla="*/ 1336 w 2278"/>
                <a:gd name="T37" fmla="*/ 702 h 825"/>
                <a:gd name="T38" fmla="*/ 777 w 2278"/>
                <a:gd name="T39" fmla="*/ 632 h 825"/>
                <a:gd name="T40" fmla="*/ 571 w 2278"/>
                <a:gd name="T41" fmla="*/ 623 h 825"/>
                <a:gd name="T42" fmla="*/ 339 w 2278"/>
                <a:gd name="T43" fmla="*/ 675 h 82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278"/>
                <a:gd name="T67" fmla="*/ 0 h 825"/>
                <a:gd name="T68" fmla="*/ 2278 w 2278"/>
                <a:gd name="T69" fmla="*/ 825 h 82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278" h="825">
                  <a:moveTo>
                    <a:pt x="339" y="675"/>
                  </a:moveTo>
                  <a:lnTo>
                    <a:pt x="379" y="430"/>
                  </a:lnTo>
                  <a:lnTo>
                    <a:pt x="369" y="410"/>
                  </a:lnTo>
                  <a:lnTo>
                    <a:pt x="0" y="458"/>
                  </a:lnTo>
                  <a:lnTo>
                    <a:pt x="33" y="248"/>
                  </a:lnTo>
                  <a:lnTo>
                    <a:pt x="315" y="158"/>
                  </a:lnTo>
                  <a:lnTo>
                    <a:pt x="321" y="41"/>
                  </a:lnTo>
                  <a:lnTo>
                    <a:pt x="543" y="6"/>
                  </a:lnTo>
                  <a:lnTo>
                    <a:pt x="1653" y="0"/>
                  </a:lnTo>
                  <a:lnTo>
                    <a:pt x="1834" y="20"/>
                  </a:lnTo>
                  <a:lnTo>
                    <a:pt x="1822" y="161"/>
                  </a:lnTo>
                  <a:lnTo>
                    <a:pt x="2163" y="212"/>
                  </a:lnTo>
                  <a:lnTo>
                    <a:pt x="2256" y="281"/>
                  </a:lnTo>
                  <a:lnTo>
                    <a:pt x="2278" y="497"/>
                  </a:lnTo>
                  <a:lnTo>
                    <a:pt x="2191" y="434"/>
                  </a:lnTo>
                  <a:lnTo>
                    <a:pt x="1739" y="385"/>
                  </a:lnTo>
                  <a:lnTo>
                    <a:pt x="1830" y="825"/>
                  </a:lnTo>
                  <a:lnTo>
                    <a:pt x="1567" y="750"/>
                  </a:lnTo>
                  <a:lnTo>
                    <a:pt x="1336" y="702"/>
                  </a:lnTo>
                  <a:lnTo>
                    <a:pt x="777" y="632"/>
                  </a:lnTo>
                  <a:lnTo>
                    <a:pt x="571" y="623"/>
                  </a:lnTo>
                  <a:lnTo>
                    <a:pt x="339" y="675"/>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4" name="Freeform 16"/>
            <p:cNvSpPr>
              <a:spLocks/>
            </p:cNvSpPr>
            <p:nvPr/>
          </p:nvSpPr>
          <p:spPr bwMode="auto">
            <a:xfrm>
              <a:off x="2204" y="2704"/>
              <a:ext cx="324" cy="166"/>
            </a:xfrm>
            <a:custGeom>
              <a:avLst/>
              <a:gdLst>
                <a:gd name="T0" fmla="*/ 0 w 324"/>
                <a:gd name="T1" fmla="*/ 161 h 166"/>
                <a:gd name="T2" fmla="*/ 41 w 324"/>
                <a:gd name="T3" fmla="*/ 46 h 166"/>
                <a:gd name="T4" fmla="*/ 132 w 324"/>
                <a:gd name="T5" fmla="*/ 0 h 166"/>
                <a:gd name="T6" fmla="*/ 222 w 324"/>
                <a:gd name="T7" fmla="*/ 46 h 166"/>
                <a:gd name="T8" fmla="*/ 324 w 324"/>
                <a:gd name="T9" fmla="*/ 166 h 166"/>
                <a:gd name="T10" fmla="*/ 202 w 324"/>
                <a:gd name="T11" fmla="*/ 154 h 166"/>
                <a:gd name="T12" fmla="*/ 219 w 324"/>
                <a:gd name="T13" fmla="*/ 128 h 166"/>
                <a:gd name="T14" fmla="*/ 217 w 324"/>
                <a:gd name="T15" fmla="*/ 92 h 166"/>
                <a:gd name="T16" fmla="*/ 193 w 324"/>
                <a:gd name="T17" fmla="*/ 59 h 166"/>
                <a:gd name="T18" fmla="*/ 159 w 324"/>
                <a:gd name="T19" fmla="*/ 43 h 166"/>
                <a:gd name="T20" fmla="*/ 136 w 324"/>
                <a:gd name="T21" fmla="*/ 38 h 166"/>
                <a:gd name="T22" fmla="*/ 111 w 324"/>
                <a:gd name="T23" fmla="*/ 47 h 166"/>
                <a:gd name="T24" fmla="*/ 84 w 324"/>
                <a:gd name="T25" fmla="*/ 53 h 166"/>
                <a:gd name="T26" fmla="*/ 67 w 324"/>
                <a:gd name="T27" fmla="*/ 86 h 166"/>
                <a:gd name="T28" fmla="*/ 73 w 324"/>
                <a:gd name="T29" fmla="*/ 121 h 166"/>
                <a:gd name="T30" fmla="*/ 88 w 324"/>
                <a:gd name="T31" fmla="*/ 146 h 166"/>
                <a:gd name="T32" fmla="*/ 51 w 324"/>
                <a:gd name="T33" fmla="*/ 146 h 166"/>
                <a:gd name="T34" fmla="*/ 0 w 324"/>
                <a:gd name="T35" fmla="*/ 161 h 16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24"/>
                <a:gd name="T55" fmla="*/ 0 h 166"/>
                <a:gd name="T56" fmla="*/ 324 w 324"/>
                <a:gd name="T57" fmla="*/ 166 h 16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24" h="166">
                  <a:moveTo>
                    <a:pt x="0" y="161"/>
                  </a:moveTo>
                  <a:lnTo>
                    <a:pt x="41" y="46"/>
                  </a:lnTo>
                  <a:lnTo>
                    <a:pt x="132" y="0"/>
                  </a:lnTo>
                  <a:lnTo>
                    <a:pt x="222" y="46"/>
                  </a:lnTo>
                  <a:lnTo>
                    <a:pt x="324" y="166"/>
                  </a:lnTo>
                  <a:lnTo>
                    <a:pt x="202" y="154"/>
                  </a:lnTo>
                  <a:lnTo>
                    <a:pt x="219" y="128"/>
                  </a:lnTo>
                  <a:lnTo>
                    <a:pt x="217" y="92"/>
                  </a:lnTo>
                  <a:lnTo>
                    <a:pt x="193" y="59"/>
                  </a:lnTo>
                  <a:lnTo>
                    <a:pt x="159" y="43"/>
                  </a:lnTo>
                  <a:lnTo>
                    <a:pt x="136" y="38"/>
                  </a:lnTo>
                  <a:lnTo>
                    <a:pt x="111" y="47"/>
                  </a:lnTo>
                  <a:lnTo>
                    <a:pt x="84" y="53"/>
                  </a:lnTo>
                  <a:lnTo>
                    <a:pt x="67" y="86"/>
                  </a:lnTo>
                  <a:lnTo>
                    <a:pt x="73" y="121"/>
                  </a:lnTo>
                  <a:lnTo>
                    <a:pt x="88" y="146"/>
                  </a:lnTo>
                  <a:lnTo>
                    <a:pt x="51" y="146"/>
                  </a:lnTo>
                  <a:lnTo>
                    <a:pt x="0" y="161"/>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5" name="Freeform 17"/>
            <p:cNvSpPr>
              <a:spLocks/>
            </p:cNvSpPr>
            <p:nvPr/>
          </p:nvSpPr>
          <p:spPr bwMode="auto">
            <a:xfrm>
              <a:off x="2336" y="2409"/>
              <a:ext cx="501" cy="440"/>
            </a:xfrm>
            <a:custGeom>
              <a:avLst/>
              <a:gdLst>
                <a:gd name="T0" fmla="*/ 117 w 501"/>
                <a:gd name="T1" fmla="*/ 0 h 440"/>
                <a:gd name="T2" fmla="*/ 349 w 501"/>
                <a:gd name="T3" fmla="*/ 0 h 440"/>
                <a:gd name="T4" fmla="*/ 400 w 501"/>
                <a:gd name="T5" fmla="*/ 83 h 440"/>
                <a:gd name="T6" fmla="*/ 484 w 501"/>
                <a:gd name="T7" fmla="*/ 204 h 440"/>
                <a:gd name="T8" fmla="*/ 501 w 501"/>
                <a:gd name="T9" fmla="*/ 351 h 440"/>
                <a:gd name="T10" fmla="*/ 490 w 501"/>
                <a:gd name="T11" fmla="*/ 429 h 440"/>
                <a:gd name="T12" fmla="*/ 175 w 501"/>
                <a:gd name="T13" fmla="*/ 440 h 440"/>
                <a:gd name="T14" fmla="*/ 90 w 501"/>
                <a:gd name="T15" fmla="*/ 341 h 440"/>
                <a:gd name="T16" fmla="*/ 0 w 501"/>
                <a:gd name="T17" fmla="*/ 294 h 440"/>
                <a:gd name="T18" fmla="*/ 10 w 501"/>
                <a:gd name="T19" fmla="*/ 156 h 440"/>
                <a:gd name="T20" fmla="*/ 45 w 501"/>
                <a:gd name="T21" fmla="*/ 83 h 440"/>
                <a:gd name="T22" fmla="*/ 117 w 501"/>
                <a:gd name="T23" fmla="*/ 0 h 4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01"/>
                <a:gd name="T37" fmla="*/ 0 h 440"/>
                <a:gd name="T38" fmla="*/ 501 w 501"/>
                <a:gd name="T39" fmla="*/ 440 h 4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01" h="440">
                  <a:moveTo>
                    <a:pt x="117" y="0"/>
                  </a:moveTo>
                  <a:lnTo>
                    <a:pt x="349" y="0"/>
                  </a:lnTo>
                  <a:lnTo>
                    <a:pt x="400" y="83"/>
                  </a:lnTo>
                  <a:lnTo>
                    <a:pt x="484" y="204"/>
                  </a:lnTo>
                  <a:cubicBezTo>
                    <a:pt x="480" y="254"/>
                    <a:pt x="499" y="313"/>
                    <a:pt x="501" y="351"/>
                  </a:cubicBezTo>
                  <a:lnTo>
                    <a:pt x="490" y="429"/>
                  </a:lnTo>
                  <a:lnTo>
                    <a:pt x="175" y="440"/>
                  </a:lnTo>
                  <a:lnTo>
                    <a:pt x="90" y="341"/>
                  </a:lnTo>
                  <a:lnTo>
                    <a:pt x="0" y="294"/>
                  </a:lnTo>
                  <a:lnTo>
                    <a:pt x="10" y="156"/>
                  </a:lnTo>
                  <a:lnTo>
                    <a:pt x="45" y="83"/>
                  </a:lnTo>
                  <a:lnTo>
                    <a:pt x="117"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6" name="Freeform 18"/>
            <p:cNvSpPr>
              <a:spLocks/>
            </p:cNvSpPr>
            <p:nvPr/>
          </p:nvSpPr>
          <p:spPr bwMode="auto">
            <a:xfrm>
              <a:off x="2381" y="2493"/>
              <a:ext cx="402" cy="350"/>
            </a:xfrm>
            <a:custGeom>
              <a:avLst/>
              <a:gdLst>
                <a:gd name="T0" fmla="*/ 0 w 402"/>
                <a:gd name="T1" fmla="*/ 0 h 350"/>
                <a:gd name="T2" fmla="*/ 358 w 402"/>
                <a:gd name="T3" fmla="*/ 2 h 350"/>
                <a:gd name="T4" fmla="*/ 402 w 402"/>
                <a:gd name="T5" fmla="*/ 255 h 350"/>
                <a:gd name="T6" fmla="*/ 361 w 402"/>
                <a:gd name="T7" fmla="*/ 350 h 350"/>
                <a:gd name="T8" fmla="*/ 0 60000 65536"/>
                <a:gd name="T9" fmla="*/ 0 60000 65536"/>
                <a:gd name="T10" fmla="*/ 0 60000 65536"/>
                <a:gd name="T11" fmla="*/ 0 60000 65536"/>
                <a:gd name="T12" fmla="*/ 0 w 402"/>
                <a:gd name="T13" fmla="*/ 0 h 350"/>
                <a:gd name="T14" fmla="*/ 402 w 402"/>
                <a:gd name="T15" fmla="*/ 350 h 350"/>
              </a:gdLst>
              <a:ahLst/>
              <a:cxnLst>
                <a:cxn ang="T8">
                  <a:pos x="T0" y="T1"/>
                </a:cxn>
                <a:cxn ang="T9">
                  <a:pos x="T2" y="T3"/>
                </a:cxn>
                <a:cxn ang="T10">
                  <a:pos x="T4" y="T5"/>
                </a:cxn>
                <a:cxn ang="T11">
                  <a:pos x="T6" y="T7"/>
                </a:cxn>
              </a:cxnLst>
              <a:rect l="T12" t="T13" r="T14" b="T15"/>
              <a:pathLst>
                <a:path w="402" h="350">
                  <a:moveTo>
                    <a:pt x="0" y="0"/>
                  </a:moveTo>
                  <a:lnTo>
                    <a:pt x="358" y="2"/>
                  </a:lnTo>
                  <a:lnTo>
                    <a:pt x="402" y="255"/>
                  </a:lnTo>
                  <a:lnTo>
                    <a:pt x="361" y="35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7" name="Freeform 19"/>
            <p:cNvSpPr>
              <a:spLocks/>
            </p:cNvSpPr>
            <p:nvPr/>
          </p:nvSpPr>
          <p:spPr bwMode="auto">
            <a:xfrm>
              <a:off x="2519" y="2435"/>
              <a:ext cx="93" cy="288"/>
            </a:xfrm>
            <a:custGeom>
              <a:avLst/>
              <a:gdLst>
                <a:gd name="T0" fmla="*/ 0 w 93"/>
                <a:gd name="T1" fmla="*/ 0 h 288"/>
                <a:gd name="T2" fmla="*/ 0 w 93"/>
                <a:gd name="T3" fmla="*/ 288 h 288"/>
                <a:gd name="T4" fmla="*/ 90 w 93"/>
                <a:gd name="T5" fmla="*/ 288 h 288"/>
                <a:gd name="T6" fmla="*/ 93 w 93"/>
                <a:gd name="T7" fmla="*/ 1 h 288"/>
                <a:gd name="T8" fmla="*/ 0 w 93"/>
                <a:gd name="T9" fmla="*/ 0 h 288"/>
                <a:gd name="T10" fmla="*/ 0 60000 65536"/>
                <a:gd name="T11" fmla="*/ 0 60000 65536"/>
                <a:gd name="T12" fmla="*/ 0 60000 65536"/>
                <a:gd name="T13" fmla="*/ 0 60000 65536"/>
                <a:gd name="T14" fmla="*/ 0 60000 65536"/>
                <a:gd name="T15" fmla="*/ 0 w 93"/>
                <a:gd name="T16" fmla="*/ 0 h 288"/>
                <a:gd name="T17" fmla="*/ 93 w 93"/>
                <a:gd name="T18" fmla="*/ 288 h 288"/>
              </a:gdLst>
              <a:ahLst/>
              <a:cxnLst>
                <a:cxn ang="T10">
                  <a:pos x="T0" y="T1"/>
                </a:cxn>
                <a:cxn ang="T11">
                  <a:pos x="T2" y="T3"/>
                </a:cxn>
                <a:cxn ang="T12">
                  <a:pos x="T4" y="T5"/>
                </a:cxn>
                <a:cxn ang="T13">
                  <a:pos x="T6" y="T7"/>
                </a:cxn>
                <a:cxn ang="T14">
                  <a:pos x="T8" y="T9"/>
                </a:cxn>
              </a:cxnLst>
              <a:rect l="T15" t="T16" r="T17" b="T18"/>
              <a:pathLst>
                <a:path w="93" h="288">
                  <a:moveTo>
                    <a:pt x="0" y="0"/>
                  </a:moveTo>
                  <a:lnTo>
                    <a:pt x="0" y="288"/>
                  </a:lnTo>
                  <a:lnTo>
                    <a:pt x="90" y="288"/>
                  </a:lnTo>
                  <a:lnTo>
                    <a:pt x="93" y="1"/>
                  </a:lnTo>
                  <a:lnTo>
                    <a:pt x="0" y="0"/>
                  </a:lnTo>
                  <a:close/>
                </a:path>
              </a:pathLst>
            </a:custGeom>
            <a:gradFill rotWithShape="1">
              <a:gsLst>
                <a:gs pos="0">
                  <a:srgbClr val="C0C0C0"/>
                </a:gs>
                <a:gs pos="50000">
                  <a:srgbClr val="595959"/>
                </a:gs>
                <a:gs pos="100000">
                  <a:srgbClr val="C0C0C0"/>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8" name="Freeform 20"/>
            <p:cNvSpPr>
              <a:spLocks/>
            </p:cNvSpPr>
            <p:nvPr/>
          </p:nvSpPr>
          <p:spPr bwMode="auto">
            <a:xfrm>
              <a:off x="2483" y="2512"/>
              <a:ext cx="117" cy="53"/>
            </a:xfrm>
            <a:custGeom>
              <a:avLst/>
              <a:gdLst/>
              <a:ahLst/>
              <a:cxnLst>
                <a:cxn ang="0">
                  <a:pos x="102" y="3"/>
                </a:cxn>
                <a:cxn ang="0">
                  <a:pos x="9" y="0"/>
                </a:cxn>
                <a:cxn ang="0">
                  <a:pos x="0" y="9"/>
                </a:cxn>
                <a:cxn ang="0">
                  <a:pos x="2" y="31"/>
                </a:cxn>
                <a:cxn ang="0">
                  <a:pos x="98" y="57"/>
                </a:cxn>
                <a:cxn ang="0">
                  <a:pos x="114" y="39"/>
                </a:cxn>
                <a:cxn ang="0">
                  <a:pos x="114" y="16"/>
                </a:cxn>
                <a:cxn ang="0">
                  <a:pos x="102" y="3"/>
                </a:cxn>
              </a:cxnLst>
              <a:rect l="0" t="0" r="r" b="b"/>
              <a:pathLst>
                <a:path w="114" h="57">
                  <a:moveTo>
                    <a:pt x="102" y="3"/>
                  </a:moveTo>
                  <a:lnTo>
                    <a:pt x="9" y="0"/>
                  </a:lnTo>
                  <a:lnTo>
                    <a:pt x="0" y="9"/>
                  </a:lnTo>
                  <a:lnTo>
                    <a:pt x="2" y="31"/>
                  </a:lnTo>
                  <a:lnTo>
                    <a:pt x="98" y="57"/>
                  </a:lnTo>
                  <a:lnTo>
                    <a:pt x="114" y="39"/>
                  </a:lnTo>
                  <a:lnTo>
                    <a:pt x="114" y="16"/>
                  </a:lnTo>
                  <a:lnTo>
                    <a:pt x="102" y="3"/>
                  </a:lnTo>
                  <a:close/>
                </a:path>
              </a:pathLst>
            </a:custGeom>
            <a:gradFill rotWithShape="1">
              <a:gsLst>
                <a:gs pos="0">
                  <a:schemeClr val="tx1">
                    <a:gamma/>
                    <a:tint val="50196"/>
                    <a:invGamma/>
                  </a:schemeClr>
                </a:gs>
                <a:gs pos="100000">
                  <a:schemeClr val="tx1"/>
                </a:gs>
              </a:gsLst>
              <a:path path="rect">
                <a:fillToRect l="50000" t="50000" r="50000" b="50000"/>
              </a:path>
            </a:gradFill>
            <a:ln w="9525">
              <a:solidFill>
                <a:schemeClr val="tx1"/>
              </a:solidFill>
              <a:round/>
              <a:headEnd/>
              <a:tailEnd/>
            </a:ln>
            <a:effectLst/>
          </p:spPr>
          <p:txBody>
            <a:bodyPr/>
            <a:lstStyle/>
            <a:p>
              <a:pPr>
                <a:defRPr/>
              </a:pPr>
              <a:endParaRPr lang="es-ES">
                <a:latin typeface="Arial" charset="0"/>
                <a:cs typeface="Arial" charset="0"/>
              </a:endParaRPr>
            </a:p>
          </p:txBody>
        </p:sp>
        <p:sp>
          <p:nvSpPr>
            <p:cNvPr id="59" name="Freeform 21"/>
            <p:cNvSpPr>
              <a:spLocks/>
            </p:cNvSpPr>
            <p:nvPr/>
          </p:nvSpPr>
          <p:spPr bwMode="auto">
            <a:xfrm>
              <a:off x="2138" y="2070"/>
              <a:ext cx="1302" cy="180"/>
            </a:xfrm>
            <a:custGeom>
              <a:avLst/>
              <a:gdLst>
                <a:gd name="T0" fmla="*/ 0 w 1302"/>
                <a:gd name="T1" fmla="*/ 180 h 180"/>
                <a:gd name="T2" fmla="*/ 34 w 1302"/>
                <a:gd name="T3" fmla="*/ 9 h 180"/>
                <a:gd name="T4" fmla="*/ 1254 w 1302"/>
                <a:gd name="T5" fmla="*/ 0 h 180"/>
                <a:gd name="T6" fmla="*/ 1302 w 1302"/>
                <a:gd name="T7" fmla="*/ 170 h 180"/>
                <a:gd name="T8" fmla="*/ 1204 w 1302"/>
                <a:gd name="T9" fmla="*/ 158 h 180"/>
                <a:gd name="T10" fmla="*/ 88 w 1302"/>
                <a:gd name="T11" fmla="*/ 165 h 180"/>
                <a:gd name="T12" fmla="*/ 0 w 1302"/>
                <a:gd name="T13" fmla="*/ 180 h 180"/>
                <a:gd name="T14" fmla="*/ 0 60000 65536"/>
                <a:gd name="T15" fmla="*/ 0 60000 65536"/>
                <a:gd name="T16" fmla="*/ 0 60000 65536"/>
                <a:gd name="T17" fmla="*/ 0 60000 65536"/>
                <a:gd name="T18" fmla="*/ 0 60000 65536"/>
                <a:gd name="T19" fmla="*/ 0 60000 65536"/>
                <a:gd name="T20" fmla="*/ 0 60000 65536"/>
                <a:gd name="T21" fmla="*/ 0 w 1302"/>
                <a:gd name="T22" fmla="*/ 0 h 180"/>
                <a:gd name="T23" fmla="*/ 1302 w 1302"/>
                <a:gd name="T24" fmla="*/ 180 h 18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02" h="180">
                  <a:moveTo>
                    <a:pt x="0" y="180"/>
                  </a:moveTo>
                  <a:lnTo>
                    <a:pt x="34" y="9"/>
                  </a:lnTo>
                  <a:lnTo>
                    <a:pt x="1254" y="0"/>
                  </a:lnTo>
                  <a:lnTo>
                    <a:pt x="1302" y="170"/>
                  </a:lnTo>
                  <a:lnTo>
                    <a:pt x="1204" y="158"/>
                  </a:lnTo>
                  <a:lnTo>
                    <a:pt x="88" y="165"/>
                  </a:lnTo>
                  <a:lnTo>
                    <a:pt x="0" y="18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0" name="Freeform 22"/>
            <p:cNvSpPr>
              <a:spLocks/>
            </p:cNvSpPr>
            <p:nvPr/>
          </p:nvSpPr>
          <p:spPr bwMode="auto">
            <a:xfrm>
              <a:off x="2517" y="1751"/>
              <a:ext cx="182" cy="182"/>
            </a:xfrm>
            <a:custGeom>
              <a:avLst/>
              <a:gdLst>
                <a:gd name="T0" fmla="*/ 54 w 182"/>
                <a:gd name="T1" fmla="*/ 0 h 182"/>
                <a:gd name="T2" fmla="*/ 0 w 182"/>
                <a:gd name="T3" fmla="*/ 46 h 182"/>
                <a:gd name="T4" fmla="*/ 0 w 182"/>
                <a:gd name="T5" fmla="*/ 137 h 182"/>
                <a:gd name="T6" fmla="*/ 45 w 182"/>
                <a:gd name="T7" fmla="*/ 182 h 182"/>
                <a:gd name="T8" fmla="*/ 136 w 182"/>
                <a:gd name="T9" fmla="*/ 182 h 182"/>
                <a:gd name="T10" fmla="*/ 182 w 182"/>
                <a:gd name="T11" fmla="*/ 137 h 182"/>
                <a:gd name="T12" fmla="*/ 179 w 182"/>
                <a:gd name="T13" fmla="*/ 49 h 182"/>
                <a:gd name="T14" fmla="*/ 136 w 182"/>
                <a:gd name="T15" fmla="*/ 1 h 182"/>
                <a:gd name="T16" fmla="*/ 54 w 182"/>
                <a:gd name="T17" fmla="*/ 0 h 1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2"/>
                <a:gd name="T28" fmla="*/ 0 h 182"/>
                <a:gd name="T29" fmla="*/ 182 w 182"/>
                <a:gd name="T30" fmla="*/ 182 h 1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2" h="182">
                  <a:moveTo>
                    <a:pt x="54" y="0"/>
                  </a:moveTo>
                  <a:lnTo>
                    <a:pt x="0" y="46"/>
                  </a:lnTo>
                  <a:lnTo>
                    <a:pt x="0" y="137"/>
                  </a:lnTo>
                  <a:lnTo>
                    <a:pt x="45" y="182"/>
                  </a:lnTo>
                  <a:lnTo>
                    <a:pt x="136" y="182"/>
                  </a:lnTo>
                  <a:lnTo>
                    <a:pt x="182" y="137"/>
                  </a:lnTo>
                  <a:lnTo>
                    <a:pt x="179" y="49"/>
                  </a:lnTo>
                  <a:lnTo>
                    <a:pt x="136" y="1"/>
                  </a:lnTo>
                  <a:lnTo>
                    <a:pt x="54" y="0"/>
                  </a:lnTo>
                  <a:close/>
                </a:path>
              </a:pathLst>
            </a:custGeom>
            <a:gradFill rotWithShape="1">
              <a:gsLst>
                <a:gs pos="0">
                  <a:srgbClr val="C0C0C0"/>
                </a:gs>
                <a:gs pos="100000">
                  <a:srgbClr val="595959"/>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2" name="Freeform 23"/>
            <p:cNvSpPr>
              <a:spLocks/>
            </p:cNvSpPr>
            <p:nvPr/>
          </p:nvSpPr>
          <p:spPr bwMode="auto">
            <a:xfrm>
              <a:off x="2653" y="1752"/>
              <a:ext cx="71" cy="181"/>
            </a:xfrm>
            <a:custGeom>
              <a:avLst/>
              <a:gdLst>
                <a:gd name="T0" fmla="*/ 0 w 71"/>
                <a:gd name="T1" fmla="*/ 0 h 181"/>
                <a:gd name="T2" fmla="*/ 71 w 71"/>
                <a:gd name="T3" fmla="*/ 53 h 181"/>
                <a:gd name="T4" fmla="*/ 71 w 71"/>
                <a:gd name="T5" fmla="*/ 141 h 181"/>
                <a:gd name="T6" fmla="*/ 31 w 71"/>
                <a:gd name="T7" fmla="*/ 174 h 181"/>
                <a:gd name="T8" fmla="*/ 0 w 71"/>
                <a:gd name="T9" fmla="*/ 181 h 181"/>
                <a:gd name="T10" fmla="*/ 46 w 71"/>
                <a:gd name="T11" fmla="*/ 136 h 181"/>
                <a:gd name="T12" fmla="*/ 46 w 71"/>
                <a:gd name="T13" fmla="*/ 45 h 181"/>
                <a:gd name="T14" fmla="*/ 0 w 71"/>
                <a:gd name="T15" fmla="*/ 0 h 181"/>
                <a:gd name="T16" fmla="*/ 0 60000 65536"/>
                <a:gd name="T17" fmla="*/ 0 60000 65536"/>
                <a:gd name="T18" fmla="*/ 0 60000 65536"/>
                <a:gd name="T19" fmla="*/ 0 60000 65536"/>
                <a:gd name="T20" fmla="*/ 0 60000 65536"/>
                <a:gd name="T21" fmla="*/ 0 60000 65536"/>
                <a:gd name="T22" fmla="*/ 0 60000 65536"/>
                <a:gd name="T23" fmla="*/ 0 60000 65536"/>
                <a:gd name="T24" fmla="*/ 0 w 71"/>
                <a:gd name="T25" fmla="*/ 0 h 181"/>
                <a:gd name="T26" fmla="*/ 71 w 71"/>
                <a:gd name="T27" fmla="*/ 181 h 1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 h="181">
                  <a:moveTo>
                    <a:pt x="0" y="0"/>
                  </a:moveTo>
                  <a:lnTo>
                    <a:pt x="71" y="53"/>
                  </a:lnTo>
                  <a:lnTo>
                    <a:pt x="71" y="141"/>
                  </a:lnTo>
                  <a:lnTo>
                    <a:pt x="31" y="174"/>
                  </a:lnTo>
                  <a:lnTo>
                    <a:pt x="0" y="181"/>
                  </a:lnTo>
                  <a:lnTo>
                    <a:pt x="46" y="136"/>
                  </a:lnTo>
                  <a:lnTo>
                    <a:pt x="46" y="45"/>
                  </a:lnTo>
                  <a:lnTo>
                    <a:pt x="0" y="0"/>
                  </a:lnTo>
                  <a:close/>
                </a:path>
              </a:pathLst>
            </a:custGeom>
            <a:gradFill rotWithShape="1">
              <a:gsLst>
                <a:gs pos="0">
                  <a:srgbClr val="323232"/>
                </a:gs>
                <a:gs pos="100000">
                  <a:srgbClr val="C0C0C0"/>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3" name="Freeform 24"/>
            <p:cNvSpPr>
              <a:spLocks/>
            </p:cNvSpPr>
            <p:nvPr/>
          </p:nvSpPr>
          <p:spPr bwMode="auto">
            <a:xfrm>
              <a:off x="2549" y="1932"/>
              <a:ext cx="150" cy="96"/>
            </a:xfrm>
            <a:custGeom>
              <a:avLst/>
              <a:gdLst>
                <a:gd name="T0" fmla="*/ 13 w 150"/>
                <a:gd name="T1" fmla="*/ 1 h 96"/>
                <a:gd name="T2" fmla="*/ 0 w 150"/>
                <a:gd name="T3" fmla="*/ 96 h 96"/>
                <a:gd name="T4" fmla="*/ 150 w 150"/>
                <a:gd name="T5" fmla="*/ 96 h 96"/>
                <a:gd name="T6" fmla="*/ 136 w 150"/>
                <a:gd name="T7" fmla="*/ 0 h 96"/>
                <a:gd name="T8" fmla="*/ 13 w 150"/>
                <a:gd name="T9" fmla="*/ 1 h 96"/>
                <a:gd name="T10" fmla="*/ 0 60000 65536"/>
                <a:gd name="T11" fmla="*/ 0 60000 65536"/>
                <a:gd name="T12" fmla="*/ 0 60000 65536"/>
                <a:gd name="T13" fmla="*/ 0 60000 65536"/>
                <a:gd name="T14" fmla="*/ 0 60000 65536"/>
                <a:gd name="T15" fmla="*/ 0 w 150"/>
                <a:gd name="T16" fmla="*/ 0 h 96"/>
                <a:gd name="T17" fmla="*/ 150 w 150"/>
                <a:gd name="T18" fmla="*/ 96 h 96"/>
              </a:gdLst>
              <a:ahLst/>
              <a:cxnLst>
                <a:cxn ang="T10">
                  <a:pos x="T0" y="T1"/>
                </a:cxn>
                <a:cxn ang="T11">
                  <a:pos x="T2" y="T3"/>
                </a:cxn>
                <a:cxn ang="T12">
                  <a:pos x="T4" y="T5"/>
                </a:cxn>
                <a:cxn ang="T13">
                  <a:pos x="T6" y="T7"/>
                </a:cxn>
                <a:cxn ang="T14">
                  <a:pos x="T8" y="T9"/>
                </a:cxn>
              </a:cxnLst>
              <a:rect l="T15" t="T16" r="T17" b="T18"/>
              <a:pathLst>
                <a:path w="150" h="96">
                  <a:moveTo>
                    <a:pt x="13" y="1"/>
                  </a:moveTo>
                  <a:lnTo>
                    <a:pt x="0" y="96"/>
                  </a:lnTo>
                  <a:lnTo>
                    <a:pt x="150" y="96"/>
                  </a:lnTo>
                  <a:lnTo>
                    <a:pt x="136" y="0"/>
                  </a:lnTo>
                  <a:lnTo>
                    <a:pt x="13" y="1"/>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4" name="Freeform 25"/>
            <p:cNvSpPr>
              <a:spLocks/>
            </p:cNvSpPr>
            <p:nvPr/>
          </p:nvSpPr>
          <p:spPr bwMode="auto">
            <a:xfrm>
              <a:off x="2682" y="1934"/>
              <a:ext cx="51" cy="100"/>
            </a:xfrm>
            <a:custGeom>
              <a:avLst/>
              <a:gdLst>
                <a:gd name="T0" fmla="*/ 0 w 51"/>
                <a:gd name="T1" fmla="*/ 0 h 100"/>
                <a:gd name="T2" fmla="*/ 32 w 51"/>
                <a:gd name="T3" fmla="*/ 6 h 100"/>
                <a:gd name="T4" fmla="*/ 51 w 51"/>
                <a:gd name="T5" fmla="*/ 100 h 100"/>
                <a:gd name="T6" fmla="*/ 15 w 51"/>
                <a:gd name="T7" fmla="*/ 94 h 100"/>
                <a:gd name="T8" fmla="*/ 0 w 51"/>
                <a:gd name="T9" fmla="*/ 0 h 100"/>
                <a:gd name="T10" fmla="*/ 0 60000 65536"/>
                <a:gd name="T11" fmla="*/ 0 60000 65536"/>
                <a:gd name="T12" fmla="*/ 0 60000 65536"/>
                <a:gd name="T13" fmla="*/ 0 60000 65536"/>
                <a:gd name="T14" fmla="*/ 0 60000 65536"/>
                <a:gd name="T15" fmla="*/ 0 w 51"/>
                <a:gd name="T16" fmla="*/ 0 h 100"/>
                <a:gd name="T17" fmla="*/ 51 w 51"/>
                <a:gd name="T18" fmla="*/ 100 h 100"/>
              </a:gdLst>
              <a:ahLst/>
              <a:cxnLst>
                <a:cxn ang="T10">
                  <a:pos x="T0" y="T1"/>
                </a:cxn>
                <a:cxn ang="T11">
                  <a:pos x="T2" y="T3"/>
                </a:cxn>
                <a:cxn ang="T12">
                  <a:pos x="T4" y="T5"/>
                </a:cxn>
                <a:cxn ang="T13">
                  <a:pos x="T6" y="T7"/>
                </a:cxn>
                <a:cxn ang="T14">
                  <a:pos x="T8" y="T9"/>
                </a:cxn>
              </a:cxnLst>
              <a:rect l="T15" t="T16" r="T17" b="T18"/>
              <a:pathLst>
                <a:path w="51" h="100">
                  <a:moveTo>
                    <a:pt x="0" y="0"/>
                  </a:moveTo>
                  <a:lnTo>
                    <a:pt x="32" y="6"/>
                  </a:lnTo>
                  <a:lnTo>
                    <a:pt x="51" y="100"/>
                  </a:lnTo>
                  <a:lnTo>
                    <a:pt x="15" y="94"/>
                  </a:lnTo>
                  <a:lnTo>
                    <a:pt x="0" y="0"/>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5" name="Freeform 26"/>
            <p:cNvSpPr>
              <a:spLocks/>
            </p:cNvSpPr>
            <p:nvPr/>
          </p:nvSpPr>
          <p:spPr bwMode="auto">
            <a:xfrm>
              <a:off x="2553" y="2028"/>
              <a:ext cx="117" cy="47"/>
            </a:xfrm>
            <a:custGeom>
              <a:avLst/>
              <a:gdLst>
                <a:gd name="T0" fmla="*/ 17 w 117"/>
                <a:gd name="T1" fmla="*/ 2 h 47"/>
                <a:gd name="T2" fmla="*/ 0 w 117"/>
                <a:gd name="T3" fmla="*/ 47 h 47"/>
                <a:gd name="T4" fmla="*/ 117 w 117"/>
                <a:gd name="T5" fmla="*/ 45 h 47"/>
                <a:gd name="T6" fmla="*/ 104 w 117"/>
                <a:gd name="T7" fmla="*/ 0 h 47"/>
                <a:gd name="T8" fmla="*/ 17 w 117"/>
                <a:gd name="T9" fmla="*/ 2 h 47"/>
                <a:gd name="T10" fmla="*/ 0 60000 65536"/>
                <a:gd name="T11" fmla="*/ 0 60000 65536"/>
                <a:gd name="T12" fmla="*/ 0 60000 65536"/>
                <a:gd name="T13" fmla="*/ 0 60000 65536"/>
                <a:gd name="T14" fmla="*/ 0 60000 65536"/>
                <a:gd name="T15" fmla="*/ 0 w 117"/>
                <a:gd name="T16" fmla="*/ 0 h 47"/>
                <a:gd name="T17" fmla="*/ 117 w 117"/>
                <a:gd name="T18" fmla="*/ 47 h 47"/>
              </a:gdLst>
              <a:ahLst/>
              <a:cxnLst>
                <a:cxn ang="T10">
                  <a:pos x="T0" y="T1"/>
                </a:cxn>
                <a:cxn ang="T11">
                  <a:pos x="T2" y="T3"/>
                </a:cxn>
                <a:cxn ang="T12">
                  <a:pos x="T4" y="T5"/>
                </a:cxn>
                <a:cxn ang="T13">
                  <a:pos x="T6" y="T7"/>
                </a:cxn>
                <a:cxn ang="T14">
                  <a:pos x="T8" y="T9"/>
                </a:cxn>
              </a:cxnLst>
              <a:rect l="T15" t="T16" r="T17" b="T18"/>
              <a:pathLst>
                <a:path w="117" h="47">
                  <a:moveTo>
                    <a:pt x="17" y="2"/>
                  </a:moveTo>
                  <a:lnTo>
                    <a:pt x="0" y="47"/>
                  </a:lnTo>
                  <a:lnTo>
                    <a:pt x="117" y="45"/>
                  </a:lnTo>
                  <a:lnTo>
                    <a:pt x="104" y="0"/>
                  </a:lnTo>
                  <a:lnTo>
                    <a:pt x="17" y="2"/>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6" name="Freeform 27"/>
            <p:cNvSpPr>
              <a:spLocks/>
            </p:cNvSpPr>
            <p:nvPr/>
          </p:nvSpPr>
          <p:spPr bwMode="auto">
            <a:xfrm>
              <a:off x="2654" y="2028"/>
              <a:ext cx="73" cy="48"/>
            </a:xfrm>
            <a:custGeom>
              <a:avLst/>
              <a:gdLst>
                <a:gd name="T0" fmla="*/ 48 w 73"/>
                <a:gd name="T1" fmla="*/ 2 h 48"/>
                <a:gd name="T2" fmla="*/ 73 w 73"/>
                <a:gd name="T3" fmla="*/ 48 h 48"/>
                <a:gd name="T4" fmla="*/ 19 w 73"/>
                <a:gd name="T5" fmla="*/ 47 h 48"/>
                <a:gd name="T6" fmla="*/ 0 w 73"/>
                <a:gd name="T7" fmla="*/ 0 h 48"/>
                <a:gd name="T8" fmla="*/ 48 w 73"/>
                <a:gd name="T9" fmla="*/ 2 h 48"/>
                <a:gd name="T10" fmla="*/ 0 60000 65536"/>
                <a:gd name="T11" fmla="*/ 0 60000 65536"/>
                <a:gd name="T12" fmla="*/ 0 60000 65536"/>
                <a:gd name="T13" fmla="*/ 0 60000 65536"/>
                <a:gd name="T14" fmla="*/ 0 60000 65536"/>
                <a:gd name="T15" fmla="*/ 0 w 73"/>
                <a:gd name="T16" fmla="*/ 0 h 48"/>
                <a:gd name="T17" fmla="*/ 73 w 73"/>
                <a:gd name="T18" fmla="*/ 48 h 48"/>
              </a:gdLst>
              <a:ahLst/>
              <a:cxnLst>
                <a:cxn ang="T10">
                  <a:pos x="T0" y="T1"/>
                </a:cxn>
                <a:cxn ang="T11">
                  <a:pos x="T2" y="T3"/>
                </a:cxn>
                <a:cxn ang="T12">
                  <a:pos x="T4" y="T5"/>
                </a:cxn>
                <a:cxn ang="T13">
                  <a:pos x="T6" y="T7"/>
                </a:cxn>
                <a:cxn ang="T14">
                  <a:pos x="T8" y="T9"/>
                </a:cxn>
              </a:cxnLst>
              <a:rect l="T15" t="T16" r="T17" b="T18"/>
              <a:pathLst>
                <a:path w="73" h="48">
                  <a:moveTo>
                    <a:pt x="48" y="2"/>
                  </a:moveTo>
                  <a:lnTo>
                    <a:pt x="73" y="48"/>
                  </a:lnTo>
                  <a:lnTo>
                    <a:pt x="19" y="47"/>
                  </a:lnTo>
                  <a:lnTo>
                    <a:pt x="0" y="0"/>
                  </a:lnTo>
                  <a:lnTo>
                    <a:pt x="48" y="2"/>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7" name="Freeform 28"/>
            <p:cNvSpPr>
              <a:spLocks/>
            </p:cNvSpPr>
            <p:nvPr/>
          </p:nvSpPr>
          <p:spPr bwMode="auto">
            <a:xfrm>
              <a:off x="2652" y="666"/>
              <a:ext cx="494" cy="1412"/>
            </a:xfrm>
            <a:custGeom>
              <a:avLst/>
              <a:gdLst>
                <a:gd name="T0" fmla="*/ 455 w 494"/>
                <a:gd name="T1" fmla="*/ 1407 h 1412"/>
                <a:gd name="T2" fmla="*/ 390 w 494"/>
                <a:gd name="T3" fmla="*/ 383 h 1412"/>
                <a:gd name="T4" fmla="*/ 396 w 494"/>
                <a:gd name="T5" fmla="*/ 240 h 1412"/>
                <a:gd name="T6" fmla="*/ 494 w 494"/>
                <a:gd name="T7" fmla="*/ 176 h 1412"/>
                <a:gd name="T8" fmla="*/ 420 w 494"/>
                <a:gd name="T9" fmla="*/ 141 h 1412"/>
                <a:gd name="T10" fmla="*/ 437 w 494"/>
                <a:gd name="T11" fmla="*/ 129 h 1412"/>
                <a:gd name="T12" fmla="*/ 395 w 494"/>
                <a:gd name="T13" fmla="*/ 0 h 1412"/>
                <a:gd name="T14" fmla="*/ 77 w 494"/>
                <a:gd name="T15" fmla="*/ 9 h 1412"/>
                <a:gd name="T16" fmla="*/ 51 w 494"/>
                <a:gd name="T17" fmla="*/ 137 h 1412"/>
                <a:gd name="T18" fmla="*/ 71 w 494"/>
                <a:gd name="T19" fmla="*/ 146 h 1412"/>
                <a:gd name="T20" fmla="*/ 0 w 494"/>
                <a:gd name="T21" fmla="*/ 176 h 1412"/>
                <a:gd name="T22" fmla="*/ 99 w 494"/>
                <a:gd name="T23" fmla="*/ 245 h 1412"/>
                <a:gd name="T24" fmla="*/ 99 w 494"/>
                <a:gd name="T25" fmla="*/ 383 h 1412"/>
                <a:gd name="T26" fmla="*/ 48 w 494"/>
                <a:gd name="T27" fmla="*/ 1118 h 1412"/>
                <a:gd name="T28" fmla="*/ 72 w 494"/>
                <a:gd name="T29" fmla="*/ 1139 h 1412"/>
                <a:gd name="T30" fmla="*/ 71 w 494"/>
                <a:gd name="T31" fmla="*/ 1230 h 1412"/>
                <a:gd name="T32" fmla="*/ 30 w 494"/>
                <a:gd name="T33" fmla="*/ 1262 h 1412"/>
                <a:gd name="T34" fmla="*/ 65 w 494"/>
                <a:gd name="T35" fmla="*/ 1275 h 1412"/>
                <a:gd name="T36" fmla="*/ 78 w 494"/>
                <a:gd name="T37" fmla="*/ 1368 h 1412"/>
                <a:gd name="T38" fmla="*/ 47 w 494"/>
                <a:gd name="T39" fmla="*/ 1362 h 1412"/>
                <a:gd name="T40" fmla="*/ 72 w 494"/>
                <a:gd name="T41" fmla="*/ 1412 h 1412"/>
                <a:gd name="T42" fmla="*/ 455 w 494"/>
                <a:gd name="T43" fmla="*/ 1407 h 14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94"/>
                <a:gd name="T67" fmla="*/ 0 h 1412"/>
                <a:gd name="T68" fmla="*/ 494 w 494"/>
                <a:gd name="T69" fmla="*/ 1412 h 141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94" h="1412">
                  <a:moveTo>
                    <a:pt x="455" y="1407"/>
                  </a:moveTo>
                  <a:lnTo>
                    <a:pt x="390" y="383"/>
                  </a:lnTo>
                  <a:lnTo>
                    <a:pt x="396" y="240"/>
                  </a:lnTo>
                  <a:lnTo>
                    <a:pt x="494" y="176"/>
                  </a:lnTo>
                  <a:lnTo>
                    <a:pt x="420" y="141"/>
                  </a:lnTo>
                  <a:lnTo>
                    <a:pt x="437" y="129"/>
                  </a:lnTo>
                  <a:lnTo>
                    <a:pt x="395" y="0"/>
                  </a:lnTo>
                  <a:lnTo>
                    <a:pt x="77" y="9"/>
                  </a:lnTo>
                  <a:lnTo>
                    <a:pt x="51" y="137"/>
                  </a:lnTo>
                  <a:lnTo>
                    <a:pt x="71" y="146"/>
                  </a:lnTo>
                  <a:lnTo>
                    <a:pt x="0" y="176"/>
                  </a:lnTo>
                  <a:lnTo>
                    <a:pt x="99" y="245"/>
                  </a:lnTo>
                  <a:lnTo>
                    <a:pt x="99" y="383"/>
                  </a:lnTo>
                  <a:lnTo>
                    <a:pt x="48" y="1118"/>
                  </a:lnTo>
                  <a:lnTo>
                    <a:pt x="72" y="1139"/>
                  </a:lnTo>
                  <a:lnTo>
                    <a:pt x="71" y="1230"/>
                  </a:lnTo>
                  <a:lnTo>
                    <a:pt x="30" y="1262"/>
                  </a:lnTo>
                  <a:lnTo>
                    <a:pt x="65" y="1275"/>
                  </a:lnTo>
                  <a:lnTo>
                    <a:pt x="78" y="1368"/>
                  </a:lnTo>
                  <a:lnTo>
                    <a:pt x="47" y="1362"/>
                  </a:lnTo>
                  <a:lnTo>
                    <a:pt x="72" y="1412"/>
                  </a:lnTo>
                  <a:lnTo>
                    <a:pt x="455" y="1407"/>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8" name="Freeform 29"/>
            <p:cNvSpPr>
              <a:spLocks/>
            </p:cNvSpPr>
            <p:nvPr/>
          </p:nvSpPr>
          <p:spPr bwMode="auto">
            <a:xfrm>
              <a:off x="2610" y="215"/>
              <a:ext cx="578" cy="67"/>
            </a:xfrm>
            <a:custGeom>
              <a:avLst/>
              <a:gdLst>
                <a:gd name="T0" fmla="*/ 0 w 578"/>
                <a:gd name="T1" fmla="*/ 0 h 67"/>
                <a:gd name="T2" fmla="*/ 3 w 578"/>
                <a:gd name="T3" fmla="*/ 63 h 67"/>
                <a:gd name="T4" fmla="*/ 570 w 578"/>
                <a:gd name="T5" fmla="*/ 67 h 67"/>
                <a:gd name="T6" fmla="*/ 578 w 578"/>
                <a:gd name="T7" fmla="*/ 4 h 67"/>
                <a:gd name="T8" fmla="*/ 0 w 578"/>
                <a:gd name="T9" fmla="*/ 0 h 67"/>
                <a:gd name="T10" fmla="*/ 0 60000 65536"/>
                <a:gd name="T11" fmla="*/ 0 60000 65536"/>
                <a:gd name="T12" fmla="*/ 0 60000 65536"/>
                <a:gd name="T13" fmla="*/ 0 60000 65536"/>
                <a:gd name="T14" fmla="*/ 0 60000 65536"/>
                <a:gd name="T15" fmla="*/ 0 w 578"/>
                <a:gd name="T16" fmla="*/ 0 h 67"/>
                <a:gd name="T17" fmla="*/ 578 w 578"/>
                <a:gd name="T18" fmla="*/ 67 h 67"/>
              </a:gdLst>
              <a:ahLst/>
              <a:cxnLst>
                <a:cxn ang="T10">
                  <a:pos x="T0" y="T1"/>
                </a:cxn>
                <a:cxn ang="T11">
                  <a:pos x="T2" y="T3"/>
                </a:cxn>
                <a:cxn ang="T12">
                  <a:pos x="T4" y="T5"/>
                </a:cxn>
                <a:cxn ang="T13">
                  <a:pos x="T6" y="T7"/>
                </a:cxn>
                <a:cxn ang="T14">
                  <a:pos x="T8" y="T9"/>
                </a:cxn>
              </a:cxnLst>
              <a:rect l="T15" t="T16" r="T17" b="T18"/>
              <a:pathLst>
                <a:path w="578" h="67">
                  <a:moveTo>
                    <a:pt x="0" y="0"/>
                  </a:moveTo>
                  <a:lnTo>
                    <a:pt x="3" y="63"/>
                  </a:lnTo>
                  <a:lnTo>
                    <a:pt x="570" y="67"/>
                  </a:lnTo>
                  <a:lnTo>
                    <a:pt x="578" y="4"/>
                  </a:lnTo>
                  <a:lnTo>
                    <a:pt x="0"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69" name="Freeform 30"/>
            <p:cNvSpPr>
              <a:spLocks/>
            </p:cNvSpPr>
            <p:nvPr/>
          </p:nvSpPr>
          <p:spPr bwMode="auto">
            <a:xfrm>
              <a:off x="2748" y="179"/>
              <a:ext cx="296" cy="37"/>
            </a:xfrm>
            <a:custGeom>
              <a:avLst/>
              <a:gdLst>
                <a:gd name="T0" fmla="*/ 0 w 296"/>
                <a:gd name="T1" fmla="*/ 36 h 37"/>
                <a:gd name="T2" fmla="*/ 9 w 296"/>
                <a:gd name="T3" fmla="*/ 0 h 37"/>
                <a:gd name="T4" fmla="*/ 290 w 296"/>
                <a:gd name="T5" fmla="*/ 0 h 37"/>
                <a:gd name="T6" fmla="*/ 296 w 296"/>
                <a:gd name="T7" fmla="*/ 37 h 37"/>
                <a:gd name="T8" fmla="*/ 0 w 296"/>
                <a:gd name="T9" fmla="*/ 36 h 37"/>
                <a:gd name="T10" fmla="*/ 0 60000 65536"/>
                <a:gd name="T11" fmla="*/ 0 60000 65536"/>
                <a:gd name="T12" fmla="*/ 0 60000 65536"/>
                <a:gd name="T13" fmla="*/ 0 60000 65536"/>
                <a:gd name="T14" fmla="*/ 0 60000 65536"/>
                <a:gd name="T15" fmla="*/ 0 w 296"/>
                <a:gd name="T16" fmla="*/ 0 h 37"/>
                <a:gd name="T17" fmla="*/ 296 w 296"/>
                <a:gd name="T18" fmla="*/ 37 h 37"/>
              </a:gdLst>
              <a:ahLst/>
              <a:cxnLst>
                <a:cxn ang="T10">
                  <a:pos x="T0" y="T1"/>
                </a:cxn>
                <a:cxn ang="T11">
                  <a:pos x="T2" y="T3"/>
                </a:cxn>
                <a:cxn ang="T12">
                  <a:pos x="T4" y="T5"/>
                </a:cxn>
                <a:cxn ang="T13">
                  <a:pos x="T6" y="T7"/>
                </a:cxn>
                <a:cxn ang="T14">
                  <a:pos x="T8" y="T9"/>
                </a:cxn>
              </a:cxnLst>
              <a:rect l="T15" t="T16" r="T17" b="T18"/>
              <a:pathLst>
                <a:path w="296" h="37">
                  <a:moveTo>
                    <a:pt x="0" y="36"/>
                  </a:moveTo>
                  <a:lnTo>
                    <a:pt x="9" y="0"/>
                  </a:lnTo>
                  <a:lnTo>
                    <a:pt x="290" y="0"/>
                  </a:lnTo>
                  <a:lnTo>
                    <a:pt x="296" y="37"/>
                  </a:lnTo>
                  <a:lnTo>
                    <a:pt x="0" y="36"/>
                  </a:lnTo>
                  <a:close/>
                </a:path>
              </a:pathLst>
            </a:custGeom>
            <a:gradFill rotWithShape="1">
              <a:gsLst>
                <a:gs pos="0">
                  <a:srgbClr val="595959"/>
                </a:gs>
                <a:gs pos="100000">
                  <a:srgbClr val="C0C0C0"/>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0" name="Freeform 31"/>
            <p:cNvSpPr>
              <a:spLocks/>
            </p:cNvSpPr>
            <p:nvPr/>
          </p:nvSpPr>
          <p:spPr bwMode="auto">
            <a:xfrm>
              <a:off x="2654" y="278"/>
              <a:ext cx="178" cy="22"/>
            </a:xfrm>
            <a:custGeom>
              <a:avLst/>
              <a:gdLst>
                <a:gd name="T0" fmla="*/ 0 w 178"/>
                <a:gd name="T1" fmla="*/ 21 h 22"/>
                <a:gd name="T2" fmla="*/ 178 w 178"/>
                <a:gd name="T3" fmla="*/ 22 h 22"/>
                <a:gd name="T4" fmla="*/ 178 w 178"/>
                <a:gd name="T5" fmla="*/ 1 h 22"/>
                <a:gd name="T6" fmla="*/ 1 w 178"/>
                <a:gd name="T7" fmla="*/ 0 h 22"/>
                <a:gd name="T8" fmla="*/ 0 w 178"/>
                <a:gd name="T9" fmla="*/ 21 h 22"/>
                <a:gd name="T10" fmla="*/ 0 60000 65536"/>
                <a:gd name="T11" fmla="*/ 0 60000 65536"/>
                <a:gd name="T12" fmla="*/ 0 60000 65536"/>
                <a:gd name="T13" fmla="*/ 0 60000 65536"/>
                <a:gd name="T14" fmla="*/ 0 60000 65536"/>
                <a:gd name="T15" fmla="*/ 0 w 178"/>
                <a:gd name="T16" fmla="*/ 0 h 22"/>
                <a:gd name="T17" fmla="*/ 178 w 178"/>
                <a:gd name="T18" fmla="*/ 22 h 22"/>
              </a:gdLst>
              <a:ahLst/>
              <a:cxnLst>
                <a:cxn ang="T10">
                  <a:pos x="T0" y="T1"/>
                </a:cxn>
                <a:cxn ang="T11">
                  <a:pos x="T2" y="T3"/>
                </a:cxn>
                <a:cxn ang="T12">
                  <a:pos x="T4" y="T5"/>
                </a:cxn>
                <a:cxn ang="T13">
                  <a:pos x="T6" y="T7"/>
                </a:cxn>
                <a:cxn ang="T14">
                  <a:pos x="T8" y="T9"/>
                </a:cxn>
              </a:cxnLst>
              <a:rect l="T15" t="T16" r="T17" b="T18"/>
              <a:pathLst>
                <a:path w="178" h="22">
                  <a:moveTo>
                    <a:pt x="0" y="21"/>
                  </a:moveTo>
                  <a:lnTo>
                    <a:pt x="178" y="22"/>
                  </a:lnTo>
                  <a:lnTo>
                    <a:pt x="178" y="1"/>
                  </a:lnTo>
                  <a:lnTo>
                    <a:pt x="1" y="0"/>
                  </a:lnTo>
                  <a:lnTo>
                    <a:pt x="0" y="21"/>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1" name="Freeform 32"/>
            <p:cNvSpPr>
              <a:spLocks/>
            </p:cNvSpPr>
            <p:nvPr/>
          </p:nvSpPr>
          <p:spPr bwMode="auto">
            <a:xfrm>
              <a:off x="2970" y="279"/>
              <a:ext cx="180" cy="24"/>
            </a:xfrm>
            <a:custGeom>
              <a:avLst/>
              <a:gdLst>
                <a:gd name="T0" fmla="*/ 1 w 180"/>
                <a:gd name="T1" fmla="*/ 21 h 24"/>
                <a:gd name="T2" fmla="*/ 180 w 180"/>
                <a:gd name="T3" fmla="*/ 24 h 24"/>
                <a:gd name="T4" fmla="*/ 179 w 180"/>
                <a:gd name="T5" fmla="*/ 3 h 24"/>
                <a:gd name="T6" fmla="*/ 0 w 180"/>
                <a:gd name="T7" fmla="*/ 0 h 24"/>
                <a:gd name="T8" fmla="*/ 1 w 180"/>
                <a:gd name="T9" fmla="*/ 21 h 24"/>
                <a:gd name="T10" fmla="*/ 0 60000 65536"/>
                <a:gd name="T11" fmla="*/ 0 60000 65536"/>
                <a:gd name="T12" fmla="*/ 0 60000 65536"/>
                <a:gd name="T13" fmla="*/ 0 60000 65536"/>
                <a:gd name="T14" fmla="*/ 0 60000 65536"/>
                <a:gd name="T15" fmla="*/ 0 w 180"/>
                <a:gd name="T16" fmla="*/ 0 h 24"/>
                <a:gd name="T17" fmla="*/ 180 w 180"/>
                <a:gd name="T18" fmla="*/ 24 h 24"/>
              </a:gdLst>
              <a:ahLst/>
              <a:cxnLst>
                <a:cxn ang="T10">
                  <a:pos x="T0" y="T1"/>
                </a:cxn>
                <a:cxn ang="T11">
                  <a:pos x="T2" y="T3"/>
                </a:cxn>
                <a:cxn ang="T12">
                  <a:pos x="T4" y="T5"/>
                </a:cxn>
                <a:cxn ang="T13">
                  <a:pos x="T6" y="T7"/>
                </a:cxn>
                <a:cxn ang="T14">
                  <a:pos x="T8" y="T9"/>
                </a:cxn>
              </a:cxnLst>
              <a:rect l="T15" t="T16" r="T17" b="T18"/>
              <a:pathLst>
                <a:path w="180" h="24">
                  <a:moveTo>
                    <a:pt x="1" y="21"/>
                  </a:moveTo>
                  <a:lnTo>
                    <a:pt x="180" y="24"/>
                  </a:lnTo>
                  <a:lnTo>
                    <a:pt x="179" y="3"/>
                  </a:lnTo>
                  <a:lnTo>
                    <a:pt x="0" y="0"/>
                  </a:lnTo>
                  <a:lnTo>
                    <a:pt x="1" y="21"/>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2" name="Freeform 33"/>
            <p:cNvSpPr>
              <a:spLocks/>
            </p:cNvSpPr>
            <p:nvPr/>
          </p:nvSpPr>
          <p:spPr bwMode="auto">
            <a:xfrm>
              <a:off x="2835" y="278"/>
              <a:ext cx="114" cy="117"/>
            </a:xfrm>
            <a:custGeom>
              <a:avLst/>
              <a:gdLst>
                <a:gd name="T0" fmla="*/ 12 w 114"/>
                <a:gd name="T1" fmla="*/ 0 h 117"/>
                <a:gd name="T2" fmla="*/ 45 w 114"/>
                <a:gd name="T3" fmla="*/ 61 h 117"/>
                <a:gd name="T4" fmla="*/ 0 w 114"/>
                <a:gd name="T5" fmla="*/ 112 h 117"/>
                <a:gd name="T6" fmla="*/ 81 w 114"/>
                <a:gd name="T7" fmla="*/ 111 h 117"/>
                <a:gd name="T8" fmla="*/ 114 w 114"/>
                <a:gd name="T9" fmla="*/ 117 h 117"/>
                <a:gd name="T10" fmla="*/ 72 w 114"/>
                <a:gd name="T11" fmla="*/ 64 h 117"/>
                <a:gd name="T12" fmla="*/ 102 w 114"/>
                <a:gd name="T13" fmla="*/ 0 h 117"/>
                <a:gd name="T14" fmla="*/ 12 w 114"/>
                <a:gd name="T15" fmla="*/ 0 h 117"/>
                <a:gd name="T16" fmla="*/ 0 60000 65536"/>
                <a:gd name="T17" fmla="*/ 0 60000 65536"/>
                <a:gd name="T18" fmla="*/ 0 60000 65536"/>
                <a:gd name="T19" fmla="*/ 0 60000 65536"/>
                <a:gd name="T20" fmla="*/ 0 60000 65536"/>
                <a:gd name="T21" fmla="*/ 0 60000 65536"/>
                <a:gd name="T22" fmla="*/ 0 60000 65536"/>
                <a:gd name="T23" fmla="*/ 0 60000 65536"/>
                <a:gd name="T24" fmla="*/ 0 w 114"/>
                <a:gd name="T25" fmla="*/ 0 h 117"/>
                <a:gd name="T26" fmla="*/ 114 w 114"/>
                <a:gd name="T27" fmla="*/ 117 h 1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4" h="117">
                  <a:moveTo>
                    <a:pt x="12" y="0"/>
                  </a:moveTo>
                  <a:lnTo>
                    <a:pt x="45" y="61"/>
                  </a:lnTo>
                  <a:lnTo>
                    <a:pt x="0" y="112"/>
                  </a:lnTo>
                  <a:lnTo>
                    <a:pt x="81" y="111"/>
                  </a:lnTo>
                  <a:lnTo>
                    <a:pt x="114" y="117"/>
                  </a:lnTo>
                  <a:lnTo>
                    <a:pt x="72" y="64"/>
                  </a:lnTo>
                  <a:lnTo>
                    <a:pt x="102" y="0"/>
                  </a:lnTo>
                  <a:lnTo>
                    <a:pt x="12" y="0"/>
                  </a:lnTo>
                  <a:close/>
                </a:path>
              </a:pathLst>
            </a:custGeom>
            <a:gradFill rotWithShape="1">
              <a:gsLst>
                <a:gs pos="0">
                  <a:srgbClr val="5F5F5F"/>
                </a:gs>
                <a:gs pos="100000">
                  <a:srgbClr val="2C2C2C"/>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3" name="Freeform 34"/>
            <p:cNvSpPr>
              <a:spLocks/>
            </p:cNvSpPr>
            <p:nvPr/>
          </p:nvSpPr>
          <p:spPr bwMode="auto">
            <a:xfrm>
              <a:off x="2693" y="527"/>
              <a:ext cx="406" cy="43"/>
            </a:xfrm>
            <a:custGeom>
              <a:avLst/>
              <a:gdLst>
                <a:gd name="T0" fmla="*/ 0 w 406"/>
                <a:gd name="T1" fmla="*/ 9 h 43"/>
                <a:gd name="T2" fmla="*/ 187 w 406"/>
                <a:gd name="T3" fmla="*/ 0 h 43"/>
                <a:gd name="T4" fmla="*/ 406 w 406"/>
                <a:gd name="T5" fmla="*/ 10 h 43"/>
                <a:gd name="T6" fmla="*/ 400 w 406"/>
                <a:gd name="T7" fmla="*/ 39 h 43"/>
                <a:gd name="T8" fmla="*/ 193 w 406"/>
                <a:gd name="T9" fmla="*/ 31 h 43"/>
                <a:gd name="T10" fmla="*/ 12 w 406"/>
                <a:gd name="T11" fmla="*/ 43 h 43"/>
                <a:gd name="T12" fmla="*/ 0 w 406"/>
                <a:gd name="T13" fmla="*/ 9 h 43"/>
                <a:gd name="T14" fmla="*/ 0 60000 65536"/>
                <a:gd name="T15" fmla="*/ 0 60000 65536"/>
                <a:gd name="T16" fmla="*/ 0 60000 65536"/>
                <a:gd name="T17" fmla="*/ 0 60000 65536"/>
                <a:gd name="T18" fmla="*/ 0 60000 65536"/>
                <a:gd name="T19" fmla="*/ 0 60000 65536"/>
                <a:gd name="T20" fmla="*/ 0 60000 65536"/>
                <a:gd name="T21" fmla="*/ 0 w 406"/>
                <a:gd name="T22" fmla="*/ 0 h 43"/>
                <a:gd name="T23" fmla="*/ 406 w 406"/>
                <a:gd name="T24" fmla="*/ 43 h 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6" h="43">
                  <a:moveTo>
                    <a:pt x="0" y="9"/>
                  </a:moveTo>
                  <a:lnTo>
                    <a:pt x="187" y="0"/>
                  </a:lnTo>
                  <a:lnTo>
                    <a:pt x="406" y="10"/>
                  </a:lnTo>
                  <a:lnTo>
                    <a:pt x="400" y="39"/>
                  </a:lnTo>
                  <a:lnTo>
                    <a:pt x="193" y="31"/>
                  </a:lnTo>
                  <a:lnTo>
                    <a:pt x="12" y="43"/>
                  </a:lnTo>
                  <a:lnTo>
                    <a:pt x="0" y="9"/>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4" name="Freeform 35"/>
            <p:cNvSpPr>
              <a:spLocks/>
            </p:cNvSpPr>
            <p:nvPr/>
          </p:nvSpPr>
          <p:spPr bwMode="auto">
            <a:xfrm>
              <a:off x="2792" y="555"/>
              <a:ext cx="196" cy="117"/>
            </a:xfrm>
            <a:custGeom>
              <a:avLst/>
              <a:gdLst>
                <a:gd name="T0" fmla="*/ 16 w 196"/>
                <a:gd name="T1" fmla="*/ 9 h 117"/>
                <a:gd name="T2" fmla="*/ 0 w 196"/>
                <a:gd name="T3" fmla="*/ 71 h 117"/>
                <a:gd name="T4" fmla="*/ 6 w 196"/>
                <a:gd name="T5" fmla="*/ 117 h 117"/>
                <a:gd name="T6" fmla="*/ 180 w 196"/>
                <a:gd name="T7" fmla="*/ 113 h 117"/>
                <a:gd name="T8" fmla="*/ 196 w 196"/>
                <a:gd name="T9" fmla="*/ 66 h 117"/>
                <a:gd name="T10" fmla="*/ 178 w 196"/>
                <a:gd name="T11" fmla="*/ 5 h 117"/>
                <a:gd name="T12" fmla="*/ 93 w 196"/>
                <a:gd name="T13" fmla="*/ 0 h 117"/>
                <a:gd name="T14" fmla="*/ 16 w 196"/>
                <a:gd name="T15" fmla="*/ 9 h 117"/>
                <a:gd name="T16" fmla="*/ 0 60000 65536"/>
                <a:gd name="T17" fmla="*/ 0 60000 65536"/>
                <a:gd name="T18" fmla="*/ 0 60000 65536"/>
                <a:gd name="T19" fmla="*/ 0 60000 65536"/>
                <a:gd name="T20" fmla="*/ 0 60000 65536"/>
                <a:gd name="T21" fmla="*/ 0 60000 65536"/>
                <a:gd name="T22" fmla="*/ 0 60000 65536"/>
                <a:gd name="T23" fmla="*/ 0 60000 65536"/>
                <a:gd name="T24" fmla="*/ 0 w 196"/>
                <a:gd name="T25" fmla="*/ 0 h 117"/>
                <a:gd name="T26" fmla="*/ 196 w 196"/>
                <a:gd name="T27" fmla="*/ 117 h 1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6" h="117">
                  <a:moveTo>
                    <a:pt x="16" y="9"/>
                  </a:moveTo>
                  <a:lnTo>
                    <a:pt x="0" y="71"/>
                  </a:lnTo>
                  <a:lnTo>
                    <a:pt x="6" y="117"/>
                  </a:lnTo>
                  <a:lnTo>
                    <a:pt x="180" y="113"/>
                  </a:lnTo>
                  <a:lnTo>
                    <a:pt x="196" y="66"/>
                  </a:lnTo>
                  <a:lnTo>
                    <a:pt x="178" y="5"/>
                  </a:lnTo>
                  <a:lnTo>
                    <a:pt x="93" y="0"/>
                  </a:lnTo>
                  <a:lnTo>
                    <a:pt x="16" y="9"/>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5" name="Freeform 36"/>
            <p:cNvSpPr>
              <a:spLocks/>
            </p:cNvSpPr>
            <p:nvPr/>
          </p:nvSpPr>
          <p:spPr bwMode="auto">
            <a:xfrm>
              <a:off x="2696" y="395"/>
              <a:ext cx="402" cy="141"/>
            </a:xfrm>
            <a:custGeom>
              <a:avLst/>
              <a:gdLst>
                <a:gd name="T0" fmla="*/ 0 w 402"/>
                <a:gd name="T1" fmla="*/ 138 h 141"/>
                <a:gd name="T2" fmla="*/ 7 w 402"/>
                <a:gd name="T3" fmla="*/ 31 h 141"/>
                <a:gd name="T4" fmla="*/ 66 w 402"/>
                <a:gd name="T5" fmla="*/ 1 h 141"/>
                <a:gd name="T6" fmla="*/ 277 w 402"/>
                <a:gd name="T7" fmla="*/ 0 h 141"/>
                <a:gd name="T8" fmla="*/ 400 w 402"/>
                <a:gd name="T9" fmla="*/ 33 h 141"/>
                <a:gd name="T10" fmla="*/ 402 w 402"/>
                <a:gd name="T11" fmla="*/ 141 h 141"/>
                <a:gd name="T12" fmla="*/ 0 60000 65536"/>
                <a:gd name="T13" fmla="*/ 0 60000 65536"/>
                <a:gd name="T14" fmla="*/ 0 60000 65536"/>
                <a:gd name="T15" fmla="*/ 0 60000 65536"/>
                <a:gd name="T16" fmla="*/ 0 60000 65536"/>
                <a:gd name="T17" fmla="*/ 0 60000 65536"/>
                <a:gd name="T18" fmla="*/ 0 w 402"/>
                <a:gd name="T19" fmla="*/ 0 h 141"/>
                <a:gd name="T20" fmla="*/ 402 w 402"/>
                <a:gd name="T21" fmla="*/ 141 h 141"/>
              </a:gdLst>
              <a:ahLst/>
              <a:cxnLst>
                <a:cxn ang="T12">
                  <a:pos x="T0" y="T1"/>
                </a:cxn>
                <a:cxn ang="T13">
                  <a:pos x="T2" y="T3"/>
                </a:cxn>
                <a:cxn ang="T14">
                  <a:pos x="T4" y="T5"/>
                </a:cxn>
                <a:cxn ang="T15">
                  <a:pos x="T6" y="T7"/>
                </a:cxn>
                <a:cxn ang="T16">
                  <a:pos x="T8" y="T9"/>
                </a:cxn>
                <a:cxn ang="T17">
                  <a:pos x="T10" y="T11"/>
                </a:cxn>
              </a:cxnLst>
              <a:rect l="T18" t="T19" r="T20" b="T21"/>
              <a:pathLst>
                <a:path w="402" h="141">
                  <a:moveTo>
                    <a:pt x="0" y="138"/>
                  </a:moveTo>
                  <a:lnTo>
                    <a:pt x="7" y="31"/>
                  </a:lnTo>
                  <a:lnTo>
                    <a:pt x="66" y="1"/>
                  </a:lnTo>
                  <a:lnTo>
                    <a:pt x="277" y="0"/>
                  </a:lnTo>
                  <a:lnTo>
                    <a:pt x="400" y="33"/>
                  </a:lnTo>
                  <a:lnTo>
                    <a:pt x="402" y="141"/>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6" name="Freeform 37"/>
            <p:cNvSpPr>
              <a:spLocks/>
            </p:cNvSpPr>
            <p:nvPr/>
          </p:nvSpPr>
          <p:spPr bwMode="auto">
            <a:xfrm>
              <a:off x="2720" y="702"/>
              <a:ext cx="81" cy="99"/>
            </a:xfrm>
            <a:custGeom>
              <a:avLst/>
              <a:gdLst>
                <a:gd name="T0" fmla="*/ 21 w 81"/>
                <a:gd name="T1" fmla="*/ 0 h 99"/>
                <a:gd name="T2" fmla="*/ 75 w 81"/>
                <a:gd name="T3" fmla="*/ 0 h 99"/>
                <a:gd name="T4" fmla="*/ 81 w 81"/>
                <a:gd name="T5" fmla="*/ 98 h 99"/>
                <a:gd name="T6" fmla="*/ 0 w 81"/>
                <a:gd name="T7" fmla="*/ 99 h 99"/>
                <a:gd name="T8" fmla="*/ 21 w 81"/>
                <a:gd name="T9" fmla="*/ 0 h 99"/>
                <a:gd name="T10" fmla="*/ 0 60000 65536"/>
                <a:gd name="T11" fmla="*/ 0 60000 65536"/>
                <a:gd name="T12" fmla="*/ 0 60000 65536"/>
                <a:gd name="T13" fmla="*/ 0 60000 65536"/>
                <a:gd name="T14" fmla="*/ 0 60000 65536"/>
                <a:gd name="T15" fmla="*/ 0 w 81"/>
                <a:gd name="T16" fmla="*/ 0 h 99"/>
                <a:gd name="T17" fmla="*/ 81 w 81"/>
                <a:gd name="T18" fmla="*/ 99 h 99"/>
              </a:gdLst>
              <a:ahLst/>
              <a:cxnLst>
                <a:cxn ang="T10">
                  <a:pos x="T0" y="T1"/>
                </a:cxn>
                <a:cxn ang="T11">
                  <a:pos x="T2" y="T3"/>
                </a:cxn>
                <a:cxn ang="T12">
                  <a:pos x="T4" y="T5"/>
                </a:cxn>
                <a:cxn ang="T13">
                  <a:pos x="T6" y="T7"/>
                </a:cxn>
                <a:cxn ang="T14">
                  <a:pos x="T8" y="T9"/>
                </a:cxn>
              </a:cxnLst>
              <a:rect l="T15" t="T16" r="T17" b="T18"/>
              <a:pathLst>
                <a:path w="81" h="99">
                  <a:moveTo>
                    <a:pt x="21" y="0"/>
                  </a:moveTo>
                  <a:lnTo>
                    <a:pt x="75" y="0"/>
                  </a:lnTo>
                  <a:lnTo>
                    <a:pt x="81" y="98"/>
                  </a:lnTo>
                  <a:lnTo>
                    <a:pt x="0" y="99"/>
                  </a:lnTo>
                  <a:lnTo>
                    <a:pt x="21" y="0"/>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7" name="Freeform 38"/>
            <p:cNvSpPr>
              <a:spLocks/>
            </p:cNvSpPr>
            <p:nvPr/>
          </p:nvSpPr>
          <p:spPr bwMode="auto">
            <a:xfrm>
              <a:off x="2832" y="698"/>
              <a:ext cx="104" cy="102"/>
            </a:xfrm>
            <a:custGeom>
              <a:avLst/>
              <a:gdLst>
                <a:gd name="T0" fmla="*/ 17 w 104"/>
                <a:gd name="T1" fmla="*/ 1 h 102"/>
                <a:gd name="T2" fmla="*/ 84 w 104"/>
                <a:gd name="T3" fmla="*/ 0 h 102"/>
                <a:gd name="T4" fmla="*/ 104 w 104"/>
                <a:gd name="T5" fmla="*/ 100 h 102"/>
                <a:gd name="T6" fmla="*/ 0 w 104"/>
                <a:gd name="T7" fmla="*/ 102 h 102"/>
                <a:gd name="T8" fmla="*/ 17 w 104"/>
                <a:gd name="T9" fmla="*/ 1 h 102"/>
                <a:gd name="T10" fmla="*/ 0 60000 65536"/>
                <a:gd name="T11" fmla="*/ 0 60000 65536"/>
                <a:gd name="T12" fmla="*/ 0 60000 65536"/>
                <a:gd name="T13" fmla="*/ 0 60000 65536"/>
                <a:gd name="T14" fmla="*/ 0 60000 65536"/>
                <a:gd name="T15" fmla="*/ 0 w 104"/>
                <a:gd name="T16" fmla="*/ 0 h 102"/>
                <a:gd name="T17" fmla="*/ 104 w 104"/>
                <a:gd name="T18" fmla="*/ 102 h 102"/>
              </a:gdLst>
              <a:ahLst/>
              <a:cxnLst>
                <a:cxn ang="T10">
                  <a:pos x="T0" y="T1"/>
                </a:cxn>
                <a:cxn ang="T11">
                  <a:pos x="T2" y="T3"/>
                </a:cxn>
                <a:cxn ang="T12">
                  <a:pos x="T4" y="T5"/>
                </a:cxn>
                <a:cxn ang="T13">
                  <a:pos x="T6" y="T7"/>
                </a:cxn>
                <a:cxn ang="T14">
                  <a:pos x="T8" y="T9"/>
                </a:cxn>
              </a:cxnLst>
              <a:rect l="T15" t="T16" r="T17" b="T18"/>
              <a:pathLst>
                <a:path w="104" h="102">
                  <a:moveTo>
                    <a:pt x="17" y="1"/>
                  </a:moveTo>
                  <a:lnTo>
                    <a:pt x="84" y="0"/>
                  </a:lnTo>
                  <a:lnTo>
                    <a:pt x="104" y="100"/>
                  </a:lnTo>
                  <a:lnTo>
                    <a:pt x="0" y="102"/>
                  </a:lnTo>
                  <a:lnTo>
                    <a:pt x="17" y="1"/>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8" name="Freeform 39"/>
            <p:cNvSpPr>
              <a:spLocks/>
            </p:cNvSpPr>
            <p:nvPr/>
          </p:nvSpPr>
          <p:spPr bwMode="auto">
            <a:xfrm>
              <a:off x="2975" y="696"/>
              <a:ext cx="87" cy="98"/>
            </a:xfrm>
            <a:custGeom>
              <a:avLst/>
              <a:gdLst>
                <a:gd name="T0" fmla="*/ 0 w 87"/>
                <a:gd name="T1" fmla="*/ 0 h 98"/>
                <a:gd name="T2" fmla="*/ 64 w 87"/>
                <a:gd name="T3" fmla="*/ 0 h 98"/>
                <a:gd name="T4" fmla="*/ 87 w 87"/>
                <a:gd name="T5" fmla="*/ 98 h 98"/>
                <a:gd name="T6" fmla="*/ 3 w 87"/>
                <a:gd name="T7" fmla="*/ 98 h 98"/>
                <a:gd name="T8" fmla="*/ 0 w 87"/>
                <a:gd name="T9" fmla="*/ 0 h 98"/>
                <a:gd name="T10" fmla="*/ 0 60000 65536"/>
                <a:gd name="T11" fmla="*/ 0 60000 65536"/>
                <a:gd name="T12" fmla="*/ 0 60000 65536"/>
                <a:gd name="T13" fmla="*/ 0 60000 65536"/>
                <a:gd name="T14" fmla="*/ 0 60000 65536"/>
                <a:gd name="T15" fmla="*/ 0 w 87"/>
                <a:gd name="T16" fmla="*/ 0 h 98"/>
                <a:gd name="T17" fmla="*/ 87 w 87"/>
                <a:gd name="T18" fmla="*/ 98 h 98"/>
              </a:gdLst>
              <a:ahLst/>
              <a:cxnLst>
                <a:cxn ang="T10">
                  <a:pos x="T0" y="T1"/>
                </a:cxn>
                <a:cxn ang="T11">
                  <a:pos x="T2" y="T3"/>
                </a:cxn>
                <a:cxn ang="T12">
                  <a:pos x="T4" y="T5"/>
                </a:cxn>
                <a:cxn ang="T13">
                  <a:pos x="T6" y="T7"/>
                </a:cxn>
                <a:cxn ang="T14">
                  <a:pos x="T8" y="T9"/>
                </a:cxn>
              </a:cxnLst>
              <a:rect l="T15" t="T16" r="T17" b="T18"/>
              <a:pathLst>
                <a:path w="87" h="98">
                  <a:moveTo>
                    <a:pt x="0" y="0"/>
                  </a:moveTo>
                  <a:lnTo>
                    <a:pt x="64" y="0"/>
                  </a:lnTo>
                  <a:lnTo>
                    <a:pt x="87" y="98"/>
                  </a:lnTo>
                  <a:lnTo>
                    <a:pt x="3" y="98"/>
                  </a:lnTo>
                  <a:lnTo>
                    <a:pt x="0" y="0"/>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79" name="Freeform 40"/>
            <p:cNvSpPr>
              <a:spLocks/>
            </p:cNvSpPr>
            <p:nvPr/>
          </p:nvSpPr>
          <p:spPr bwMode="auto">
            <a:xfrm>
              <a:off x="2681" y="812"/>
              <a:ext cx="123" cy="73"/>
            </a:xfrm>
            <a:custGeom>
              <a:avLst/>
              <a:gdLst>
                <a:gd name="T0" fmla="*/ 84 w 123"/>
                <a:gd name="T1" fmla="*/ 0 h 73"/>
                <a:gd name="T2" fmla="*/ 0 w 123"/>
                <a:gd name="T3" fmla="*/ 33 h 73"/>
                <a:gd name="T4" fmla="*/ 64 w 123"/>
                <a:gd name="T5" fmla="*/ 72 h 73"/>
                <a:gd name="T6" fmla="*/ 105 w 123"/>
                <a:gd name="T7" fmla="*/ 73 h 73"/>
                <a:gd name="T8" fmla="*/ 123 w 123"/>
                <a:gd name="T9" fmla="*/ 33 h 73"/>
                <a:gd name="T10" fmla="*/ 84 w 123"/>
                <a:gd name="T11" fmla="*/ 0 h 73"/>
                <a:gd name="T12" fmla="*/ 0 60000 65536"/>
                <a:gd name="T13" fmla="*/ 0 60000 65536"/>
                <a:gd name="T14" fmla="*/ 0 60000 65536"/>
                <a:gd name="T15" fmla="*/ 0 60000 65536"/>
                <a:gd name="T16" fmla="*/ 0 60000 65536"/>
                <a:gd name="T17" fmla="*/ 0 60000 65536"/>
                <a:gd name="T18" fmla="*/ 0 w 123"/>
                <a:gd name="T19" fmla="*/ 0 h 73"/>
                <a:gd name="T20" fmla="*/ 123 w 123"/>
                <a:gd name="T21" fmla="*/ 73 h 73"/>
              </a:gdLst>
              <a:ahLst/>
              <a:cxnLst>
                <a:cxn ang="T12">
                  <a:pos x="T0" y="T1"/>
                </a:cxn>
                <a:cxn ang="T13">
                  <a:pos x="T2" y="T3"/>
                </a:cxn>
                <a:cxn ang="T14">
                  <a:pos x="T4" y="T5"/>
                </a:cxn>
                <a:cxn ang="T15">
                  <a:pos x="T6" y="T7"/>
                </a:cxn>
                <a:cxn ang="T16">
                  <a:pos x="T8" y="T9"/>
                </a:cxn>
                <a:cxn ang="T17">
                  <a:pos x="T10" y="T11"/>
                </a:cxn>
              </a:cxnLst>
              <a:rect l="T18" t="T19" r="T20" b="T21"/>
              <a:pathLst>
                <a:path w="123" h="73">
                  <a:moveTo>
                    <a:pt x="84" y="0"/>
                  </a:moveTo>
                  <a:lnTo>
                    <a:pt x="0" y="33"/>
                  </a:lnTo>
                  <a:lnTo>
                    <a:pt x="64" y="72"/>
                  </a:lnTo>
                  <a:lnTo>
                    <a:pt x="105" y="73"/>
                  </a:lnTo>
                  <a:lnTo>
                    <a:pt x="123" y="33"/>
                  </a:lnTo>
                  <a:lnTo>
                    <a:pt x="84" y="0"/>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0" name="Freeform 41"/>
            <p:cNvSpPr>
              <a:spLocks/>
            </p:cNvSpPr>
            <p:nvPr/>
          </p:nvSpPr>
          <p:spPr bwMode="auto">
            <a:xfrm>
              <a:off x="2832" y="815"/>
              <a:ext cx="101" cy="72"/>
            </a:xfrm>
            <a:custGeom>
              <a:avLst/>
              <a:gdLst>
                <a:gd name="T0" fmla="*/ 0 w 101"/>
                <a:gd name="T1" fmla="*/ 0 h 72"/>
                <a:gd name="T2" fmla="*/ 101 w 101"/>
                <a:gd name="T3" fmla="*/ 0 h 72"/>
                <a:gd name="T4" fmla="*/ 101 w 101"/>
                <a:gd name="T5" fmla="*/ 72 h 72"/>
                <a:gd name="T6" fmla="*/ 2 w 101"/>
                <a:gd name="T7" fmla="*/ 72 h 72"/>
                <a:gd name="T8" fmla="*/ 0 w 101"/>
                <a:gd name="T9" fmla="*/ 0 h 72"/>
                <a:gd name="T10" fmla="*/ 0 60000 65536"/>
                <a:gd name="T11" fmla="*/ 0 60000 65536"/>
                <a:gd name="T12" fmla="*/ 0 60000 65536"/>
                <a:gd name="T13" fmla="*/ 0 60000 65536"/>
                <a:gd name="T14" fmla="*/ 0 60000 65536"/>
                <a:gd name="T15" fmla="*/ 0 w 101"/>
                <a:gd name="T16" fmla="*/ 0 h 72"/>
                <a:gd name="T17" fmla="*/ 101 w 101"/>
                <a:gd name="T18" fmla="*/ 72 h 72"/>
              </a:gdLst>
              <a:ahLst/>
              <a:cxnLst>
                <a:cxn ang="T10">
                  <a:pos x="T0" y="T1"/>
                </a:cxn>
                <a:cxn ang="T11">
                  <a:pos x="T2" y="T3"/>
                </a:cxn>
                <a:cxn ang="T12">
                  <a:pos x="T4" y="T5"/>
                </a:cxn>
                <a:cxn ang="T13">
                  <a:pos x="T6" y="T7"/>
                </a:cxn>
                <a:cxn ang="T14">
                  <a:pos x="T8" y="T9"/>
                </a:cxn>
              </a:cxnLst>
              <a:rect l="T15" t="T16" r="T17" b="T18"/>
              <a:pathLst>
                <a:path w="101" h="72">
                  <a:moveTo>
                    <a:pt x="0" y="0"/>
                  </a:moveTo>
                  <a:lnTo>
                    <a:pt x="101" y="0"/>
                  </a:lnTo>
                  <a:lnTo>
                    <a:pt x="101" y="72"/>
                  </a:lnTo>
                  <a:lnTo>
                    <a:pt x="2" y="72"/>
                  </a:lnTo>
                  <a:lnTo>
                    <a:pt x="0" y="0"/>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1" name="Freeform 42"/>
            <p:cNvSpPr>
              <a:spLocks/>
            </p:cNvSpPr>
            <p:nvPr/>
          </p:nvSpPr>
          <p:spPr bwMode="auto">
            <a:xfrm>
              <a:off x="2971" y="807"/>
              <a:ext cx="139" cy="80"/>
            </a:xfrm>
            <a:custGeom>
              <a:avLst/>
              <a:gdLst>
                <a:gd name="T0" fmla="*/ 139 w 139"/>
                <a:gd name="T1" fmla="*/ 38 h 80"/>
                <a:gd name="T2" fmla="*/ 56 w 139"/>
                <a:gd name="T3" fmla="*/ 0 h 80"/>
                <a:gd name="T4" fmla="*/ 7 w 139"/>
                <a:gd name="T5" fmla="*/ 3 h 80"/>
                <a:gd name="T6" fmla="*/ 0 w 139"/>
                <a:gd name="T7" fmla="*/ 38 h 80"/>
                <a:gd name="T8" fmla="*/ 20 w 139"/>
                <a:gd name="T9" fmla="*/ 68 h 80"/>
                <a:gd name="T10" fmla="*/ 47 w 139"/>
                <a:gd name="T11" fmla="*/ 80 h 80"/>
                <a:gd name="T12" fmla="*/ 136 w 139"/>
                <a:gd name="T13" fmla="*/ 38 h 80"/>
                <a:gd name="T14" fmla="*/ 139 w 139"/>
                <a:gd name="T15" fmla="*/ 38 h 80"/>
                <a:gd name="T16" fmla="*/ 0 60000 65536"/>
                <a:gd name="T17" fmla="*/ 0 60000 65536"/>
                <a:gd name="T18" fmla="*/ 0 60000 65536"/>
                <a:gd name="T19" fmla="*/ 0 60000 65536"/>
                <a:gd name="T20" fmla="*/ 0 60000 65536"/>
                <a:gd name="T21" fmla="*/ 0 60000 65536"/>
                <a:gd name="T22" fmla="*/ 0 60000 65536"/>
                <a:gd name="T23" fmla="*/ 0 60000 65536"/>
                <a:gd name="T24" fmla="*/ 0 w 139"/>
                <a:gd name="T25" fmla="*/ 0 h 80"/>
                <a:gd name="T26" fmla="*/ 139 w 139"/>
                <a:gd name="T27" fmla="*/ 80 h 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9" h="80">
                  <a:moveTo>
                    <a:pt x="139" y="38"/>
                  </a:moveTo>
                  <a:lnTo>
                    <a:pt x="56" y="0"/>
                  </a:lnTo>
                  <a:lnTo>
                    <a:pt x="7" y="3"/>
                  </a:lnTo>
                  <a:lnTo>
                    <a:pt x="0" y="38"/>
                  </a:lnTo>
                  <a:lnTo>
                    <a:pt x="20" y="68"/>
                  </a:lnTo>
                  <a:lnTo>
                    <a:pt x="47" y="80"/>
                  </a:lnTo>
                  <a:lnTo>
                    <a:pt x="136" y="38"/>
                  </a:lnTo>
                  <a:lnTo>
                    <a:pt x="139" y="38"/>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2" name="Freeform 43"/>
            <p:cNvSpPr>
              <a:spLocks/>
            </p:cNvSpPr>
            <p:nvPr/>
          </p:nvSpPr>
          <p:spPr bwMode="auto">
            <a:xfrm>
              <a:off x="2724" y="1344"/>
              <a:ext cx="347" cy="180"/>
            </a:xfrm>
            <a:custGeom>
              <a:avLst/>
              <a:gdLst>
                <a:gd name="T0" fmla="*/ 6 w 347"/>
                <a:gd name="T1" fmla="*/ 2 h 180"/>
                <a:gd name="T2" fmla="*/ 337 w 347"/>
                <a:gd name="T3" fmla="*/ 0 h 180"/>
                <a:gd name="T4" fmla="*/ 347 w 347"/>
                <a:gd name="T5" fmla="*/ 180 h 180"/>
                <a:gd name="T6" fmla="*/ 317 w 347"/>
                <a:gd name="T7" fmla="*/ 95 h 180"/>
                <a:gd name="T8" fmla="*/ 0 w 347"/>
                <a:gd name="T9" fmla="*/ 93 h 180"/>
                <a:gd name="T10" fmla="*/ 6 w 347"/>
                <a:gd name="T11" fmla="*/ 2 h 180"/>
                <a:gd name="T12" fmla="*/ 0 60000 65536"/>
                <a:gd name="T13" fmla="*/ 0 60000 65536"/>
                <a:gd name="T14" fmla="*/ 0 60000 65536"/>
                <a:gd name="T15" fmla="*/ 0 60000 65536"/>
                <a:gd name="T16" fmla="*/ 0 60000 65536"/>
                <a:gd name="T17" fmla="*/ 0 60000 65536"/>
                <a:gd name="T18" fmla="*/ 0 w 347"/>
                <a:gd name="T19" fmla="*/ 0 h 180"/>
                <a:gd name="T20" fmla="*/ 347 w 347"/>
                <a:gd name="T21" fmla="*/ 180 h 180"/>
              </a:gdLst>
              <a:ahLst/>
              <a:cxnLst>
                <a:cxn ang="T12">
                  <a:pos x="T0" y="T1"/>
                </a:cxn>
                <a:cxn ang="T13">
                  <a:pos x="T2" y="T3"/>
                </a:cxn>
                <a:cxn ang="T14">
                  <a:pos x="T4" y="T5"/>
                </a:cxn>
                <a:cxn ang="T15">
                  <a:pos x="T6" y="T7"/>
                </a:cxn>
                <a:cxn ang="T16">
                  <a:pos x="T8" y="T9"/>
                </a:cxn>
                <a:cxn ang="T17">
                  <a:pos x="T10" y="T11"/>
                </a:cxn>
              </a:cxnLst>
              <a:rect l="T18" t="T19" r="T20" b="T21"/>
              <a:pathLst>
                <a:path w="347" h="180">
                  <a:moveTo>
                    <a:pt x="6" y="2"/>
                  </a:moveTo>
                  <a:lnTo>
                    <a:pt x="337" y="0"/>
                  </a:lnTo>
                  <a:lnTo>
                    <a:pt x="347" y="180"/>
                  </a:lnTo>
                  <a:lnTo>
                    <a:pt x="317" y="95"/>
                  </a:lnTo>
                  <a:lnTo>
                    <a:pt x="0" y="93"/>
                  </a:lnTo>
                  <a:lnTo>
                    <a:pt x="6" y="2"/>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3" name="Freeform 44"/>
            <p:cNvSpPr>
              <a:spLocks/>
            </p:cNvSpPr>
            <p:nvPr/>
          </p:nvSpPr>
          <p:spPr bwMode="auto">
            <a:xfrm>
              <a:off x="2826" y="1217"/>
              <a:ext cx="119" cy="127"/>
            </a:xfrm>
            <a:custGeom>
              <a:avLst/>
              <a:gdLst>
                <a:gd name="T0" fmla="*/ 54 w 119"/>
                <a:gd name="T1" fmla="*/ 127 h 127"/>
                <a:gd name="T2" fmla="*/ 26 w 119"/>
                <a:gd name="T3" fmla="*/ 114 h 127"/>
                <a:gd name="T4" fmla="*/ 11 w 119"/>
                <a:gd name="T5" fmla="*/ 100 h 127"/>
                <a:gd name="T6" fmla="*/ 3 w 119"/>
                <a:gd name="T7" fmla="*/ 79 h 127"/>
                <a:gd name="T8" fmla="*/ 0 w 119"/>
                <a:gd name="T9" fmla="*/ 57 h 127"/>
                <a:gd name="T10" fmla="*/ 3 w 119"/>
                <a:gd name="T11" fmla="*/ 31 h 127"/>
                <a:gd name="T12" fmla="*/ 24 w 119"/>
                <a:gd name="T13" fmla="*/ 10 h 127"/>
                <a:gd name="T14" fmla="*/ 54 w 119"/>
                <a:gd name="T15" fmla="*/ 0 h 127"/>
                <a:gd name="T16" fmla="*/ 80 w 119"/>
                <a:gd name="T17" fmla="*/ 4 h 127"/>
                <a:gd name="T18" fmla="*/ 107 w 119"/>
                <a:gd name="T19" fmla="*/ 21 h 127"/>
                <a:gd name="T20" fmla="*/ 119 w 119"/>
                <a:gd name="T21" fmla="*/ 51 h 127"/>
                <a:gd name="T22" fmla="*/ 116 w 119"/>
                <a:gd name="T23" fmla="*/ 76 h 127"/>
                <a:gd name="T24" fmla="*/ 111 w 119"/>
                <a:gd name="T25" fmla="*/ 93 h 127"/>
                <a:gd name="T26" fmla="*/ 95 w 119"/>
                <a:gd name="T27" fmla="*/ 115 h 127"/>
                <a:gd name="T28" fmla="*/ 54 w 119"/>
                <a:gd name="T29" fmla="*/ 127 h 1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19"/>
                <a:gd name="T46" fmla="*/ 0 h 127"/>
                <a:gd name="T47" fmla="*/ 119 w 119"/>
                <a:gd name="T48" fmla="*/ 127 h 1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19" h="127">
                  <a:moveTo>
                    <a:pt x="54" y="127"/>
                  </a:moveTo>
                  <a:lnTo>
                    <a:pt x="26" y="114"/>
                  </a:lnTo>
                  <a:lnTo>
                    <a:pt x="11" y="100"/>
                  </a:lnTo>
                  <a:lnTo>
                    <a:pt x="3" y="79"/>
                  </a:lnTo>
                  <a:lnTo>
                    <a:pt x="0" y="57"/>
                  </a:lnTo>
                  <a:lnTo>
                    <a:pt x="3" y="31"/>
                  </a:lnTo>
                  <a:lnTo>
                    <a:pt x="24" y="10"/>
                  </a:lnTo>
                  <a:lnTo>
                    <a:pt x="54" y="0"/>
                  </a:lnTo>
                  <a:lnTo>
                    <a:pt x="80" y="4"/>
                  </a:lnTo>
                  <a:lnTo>
                    <a:pt x="107" y="21"/>
                  </a:lnTo>
                  <a:lnTo>
                    <a:pt x="119" y="51"/>
                  </a:lnTo>
                  <a:lnTo>
                    <a:pt x="116" y="76"/>
                  </a:lnTo>
                  <a:lnTo>
                    <a:pt x="111" y="93"/>
                  </a:lnTo>
                  <a:lnTo>
                    <a:pt x="95" y="115"/>
                  </a:lnTo>
                  <a:lnTo>
                    <a:pt x="54" y="127"/>
                  </a:lnTo>
                  <a:close/>
                </a:path>
              </a:pathLst>
            </a:custGeom>
            <a:gradFill rotWithShape="1">
              <a:gsLst>
                <a:gs pos="0">
                  <a:srgbClr val="6C6C6C"/>
                </a:gs>
                <a:gs pos="100000">
                  <a:srgbClr val="EAEAEA"/>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4" name="Freeform 45"/>
            <p:cNvSpPr>
              <a:spLocks/>
            </p:cNvSpPr>
            <p:nvPr/>
          </p:nvSpPr>
          <p:spPr bwMode="auto">
            <a:xfrm>
              <a:off x="3032" y="1346"/>
              <a:ext cx="9" cy="94"/>
            </a:xfrm>
            <a:custGeom>
              <a:avLst/>
              <a:gdLst>
                <a:gd name="T0" fmla="*/ 9 w 9"/>
                <a:gd name="T1" fmla="*/ 94 h 94"/>
                <a:gd name="T2" fmla="*/ 0 w 9"/>
                <a:gd name="T3" fmla="*/ 0 h 94"/>
                <a:gd name="T4" fmla="*/ 0 60000 65536"/>
                <a:gd name="T5" fmla="*/ 0 60000 65536"/>
                <a:gd name="T6" fmla="*/ 0 w 9"/>
                <a:gd name="T7" fmla="*/ 0 h 94"/>
                <a:gd name="T8" fmla="*/ 9 w 9"/>
                <a:gd name="T9" fmla="*/ 94 h 94"/>
              </a:gdLst>
              <a:ahLst/>
              <a:cxnLst>
                <a:cxn ang="T4">
                  <a:pos x="T0" y="T1"/>
                </a:cxn>
                <a:cxn ang="T5">
                  <a:pos x="T2" y="T3"/>
                </a:cxn>
              </a:cxnLst>
              <a:rect l="T6" t="T7" r="T8" b="T9"/>
              <a:pathLst>
                <a:path w="9" h="94">
                  <a:moveTo>
                    <a:pt x="9" y="94"/>
                  </a:moveTo>
                  <a:lnTo>
                    <a:pt x="0"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5" name="Freeform 46"/>
            <p:cNvSpPr>
              <a:spLocks/>
            </p:cNvSpPr>
            <p:nvPr/>
          </p:nvSpPr>
          <p:spPr bwMode="auto">
            <a:xfrm>
              <a:off x="2966" y="1661"/>
              <a:ext cx="368" cy="120"/>
            </a:xfrm>
            <a:custGeom>
              <a:avLst/>
              <a:gdLst>
                <a:gd name="T0" fmla="*/ 5 w 368"/>
                <a:gd name="T1" fmla="*/ 0 h 120"/>
                <a:gd name="T2" fmla="*/ 368 w 368"/>
                <a:gd name="T3" fmla="*/ 0 h 120"/>
                <a:gd name="T4" fmla="*/ 368 w 368"/>
                <a:gd name="T5" fmla="*/ 45 h 120"/>
                <a:gd name="T6" fmla="*/ 157 w 368"/>
                <a:gd name="T7" fmla="*/ 114 h 120"/>
                <a:gd name="T8" fmla="*/ 0 w 368"/>
                <a:gd name="T9" fmla="*/ 120 h 120"/>
                <a:gd name="T10" fmla="*/ 5 w 368"/>
                <a:gd name="T11" fmla="*/ 0 h 120"/>
                <a:gd name="T12" fmla="*/ 0 60000 65536"/>
                <a:gd name="T13" fmla="*/ 0 60000 65536"/>
                <a:gd name="T14" fmla="*/ 0 60000 65536"/>
                <a:gd name="T15" fmla="*/ 0 60000 65536"/>
                <a:gd name="T16" fmla="*/ 0 60000 65536"/>
                <a:gd name="T17" fmla="*/ 0 60000 65536"/>
                <a:gd name="T18" fmla="*/ 0 w 368"/>
                <a:gd name="T19" fmla="*/ 0 h 120"/>
                <a:gd name="T20" fmla="*/ 368 w 368"/>
                <a:gd name="T21" fmla="*/ 120 h 120"/>
              </a:gdLst>
              <a:ahLst/>
              <a:cxnLst>
                <a:cxn ang="T12">
                  <a:pos x="T0" y="T1"/>
                </a:cxn>
                <a:cxn ang="T13">
                  <a:pos x="T2" y="T3"/>
                </a:cxn>
                <a:cxn ang="T14">
                  <a:pos x="T4" y="T5"/>
                </a:cxn>
                <a:cxn ang="T15">
                  <a:pos x="T6" y="T7"/>
                </a:cxn>
                <a:cxn ang="T16">
                  <a:pos x="T8" y="T9"/>
                </a:cxn>
                <a:cxn ang="T17">
                  <a:pos x="T10" y="T11"/>
                </a:cxn>
              </a:cxnLst>
              <a:rect l="T18" t="T19" r="T20" b="T21"/>
              <a:pathLst>
                <a:path w="368" h="120">
                  <a:moveTo>
                    <a:pt x="5" y="0"/>
                  </a:moveTo>
                  <a:lnTo>
                    <a:pt x="368" y="0"/>
                  </a:lnTo>
                  <a:lnTo>
                    <a:pt x="368" y="45"/>
                  </a:lnTo>
                  <a:lnTo>
                    <a:pt x="157" y="114"/>
                  </a:lnTo>
                  <a:lnTo>
                    <a:pt x="0" y="120"/>
                  </a:lnTo>
                  <a:lnTo>
                    <a:pt x="5" y="0"/>
                  </a:lnTo>
                  <a:close/>
                </a:path>
              </a:pathLst>
            </a:custGeom>
            <a:gradFill rotWithShape="1">
              <a:gsLst>
                <a:gs pos="0">
                  <a:srgbClr val="EAEAEA"/>
                </a:gs>
                <a:gs pos="100000">
                  <a:srgbClr val="6C6C6C"/>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6" name="Freeform 47"/>
            <p:cNvSpPr>
              <a:spLocks/>
            </p:cNvSpPr>
            <p:nvPr/>
          </p:nvSpPr>
          <p:spPr bwMode="auto">
            <a:xfrm>
              <a:off x="3107" y="1525"/>
              <a:ext cx="363" cy="45"/>
            </a:xfrm>
            <a:custGeom>
              <a:avLst/>
              <a:gdLst>
                <a:gd name="T0" fmla="*/ 0 w 363"/>
                <a:gd name="T1" fmla="*/ 0 h 45"/>
                <a:gd name="T2" fmla="*/ 0 w 363"/>
                <a:gd name="T3" fmla="*/ 45 h 45"/>
                <a:gd name="T4" fmla="*/ 363 w 363"/>
                <a:gd name="T5" fmla="*/ 45 h 45"/>
                <a:gd name="T6" fmla="*/ 363 w 363"/>
                <a:gd name="T7" fmla="*/ 0 h 45"/>
                <a:gd name="T8" fmla="*/ 0 w 363"/>
                <a:gd name="T9" fmla="*/ 0 h 45"/>
                <a:gd name="T10" fmla="*/ 0 60000 65536"/>
                <a:gd name="T11" fmla="*/ 0 60000 65536"/>
                <a:gd name="T12" fmla="*/ 0 60000 65536"/>
                <a:gd name="T13" fmla="*/ 0 60000 65536"/>
                <a:gd name="T14" fmla="*/ 0 60000 65536"/>
                <a:gd name="T15" fmla="*/ 0 w 363"/>
                <a:gd name="T16" fmla="*/ 0 h 45"/>
                <a:gd name="T17" fmla="*/ 363 w 363"/>
                <a:gd name="T18" fmla="*/ 45 h 45"/>
              </a:gdLst>
              <a:ahLst/>
              <a:cxnLst>
                <a:cxn ang="T10">
                  <a:pos x="T0" y="T1"/>
                </a:cxn>
                <a:cxn ang="T11">
                  <a:pos x="T2" y="T3"/>
                </a:cxn>
                <a:cxn ang="T12">
                  <a:pos x="T4" y="T5"/>
                </a:cxn>
                <a:cxn ang="T13">
                  <a:pos x="T6" y="T7"/>
                </a:cxn>
                <a:cxn ang="T14">
                  <a:pos x="T8" y="T9"/>
                </a:cxn>
              </a:cxnLst>
              <a:rect l="T15" t="T16" r="T17" b="T18"/>
              <a:pathLst>
                <a:path w="363" h="45">
                  <a:moveTo>
                    <a:pt x="0" y="0"/>
                  </a:moveTo>
                  <a:lnTo>
                    <a:pt x="0" y="45"/>
                  </a:lnTo>
                  <a:lnTo>
                    <a:pt x="363" y="45"/>
                  </a:lnTo>
                  <a:lnTo>
                    <a:pt x="363" y="0"/>
                  </a:lnTo>
                  <a:lnTo>
                    <a:pt x="0"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7" name="Freeform 48"/>
            <p:cNvSpPr>
              <a:spLocks/>
            </p:cNvSpPr>
            <p:nvPr/>
          </p:nvSpPr>
          <p:spPr bwMode="auto">
            <a:xfrm>
              <a:off x="3234" y="1571"/>
              <a:ext cx="77" cy="90"/>
            </a:xfrm>
            <a:custGeom>
              <a:avLst/>
              <a:gdLst>
                <a:gd name="T0" fmla="*/ 24 w 77"/>
                <a:gd name="T1" fmla="*/ 0 h 90"/>
                <a:gd name="T2" fmla="*/ 30 w 77"/>
                <a:gd name="T3" fmla="*/ 33 h 90"/>
                <a:gd name="T4" fmla="*/ 32 w 77"/>
                <a:gd name="T5" fmla="*/ 57 h 90"/>
                <a:gd name="T6" fmla="*/ 0 w 77"/>
                <a:gd name="T7" fmla="*/ 90 h 90"/>
                <a:gd name="T8" fmla="*/ 75 w 77"/>
                <a:gd name="T9" fmla="*/ 88 h 90"/>
                <a:gd name="T10" fmla="*/ 72 w 77"/>
                <a:gd name="T11" fmla="*/ 64 h 90"/>
                <a:gd name="T12" fmla="*/ 75 w 77"/>
                <a:gd name="T13" fmla="*/ 49 h 90"/>
                <a:gd name="T14" fmla="*/ 77 w 77"/>
                <a:gd name="T15" fmla="*/ 1 h 90"/>
                <a:gd name="T16" fmla="*/ 24 w 77"/>
                <a:gd name="T17" fmla="*/ 0 h 9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7"/>
                <a:gd name="T28" fmla="*/ 0 h 90"/>
                <a:gd name="T29" fmla="*/ 77 w 77"/>
                <a:gd name="T30" fmla="*/ 90 h 9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7" h="90">
                  <a:moveTo>
                    <a:pt x="24" y="0"/>
                  </a:moveTo>
                  <a:lnTo>
                    <a:pt x="30" y="33"/>
                  </a:lnTo>
                  <a:lnTo>
                    <a:pt x="32" y="57"/>
                  </a:lnTo>
                  <a:lnTo>
                    <a:pt x="0" y="90"/>
                  </a:lnTo>
                  <a:lnTo>
                    <a:pt x="75" y="88"/>
                  </a:lnTo>
                  <a:lnTo>
                    <a:pt x="72" y="64"/>
                  </a:lnTo>
                  <a:lnTo>
                    <a:pt x="75" y="49"/>
                  </a:lnTo>
                  <a:lnTo>
                    <a:pt x="77" y="1"/>
                  </a:lnTo>
                  <a:lnTo>
                    <a:pt x="24" y="0"/>
                  </a:lnTo>
                  <a:close/>
                </a:path>
              </a:pathLst>
            </a:custGeom>
            <a:gradFill rotWithShape="1">
              <a:gsLst>
                <a:gs pos="0">
                  <a:srgbClr val="EAEAEA"/>
                </a:gs>
                <a:gs pos="100000">
                  <a:srgbClr val="545454"/>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8" name="Freeform 49"/>
            <p:cNvSpPr>
              <a:spLocks/>
            </p:cNvSpPr>
            <p:nvPr/>
          </p:nvSpPr>
          <p:spPr bwMode="auto">
            <a:xfrm>
              <a:off x="2765" y="398"/>
              <a:ext cx="1" cy="133"/>
            </a:xfrm>
            <a:custGeom>
              <a:avLst/>
              <a:gdLst>
                <a:gd name="T0" fmla="*/ 0 w 1"/>
                <a:gd name="T1" fmla="*/ 0 h 133"/>
                <a:gd name="T2" fmla="*/ 0 w 1"/>
                <a:gd name="T3" fmla="*/ 133 h 133"/>
                <a:gd name="T4" fmla="*/ 0 60000 65536"/>
                <a:gd name="T5" fmla="*/ 0 60000 65536"/>
                <a:gd name="T6" fmla="*/ 0 w 1"/>
                <a:gd name="T7" fmla="*/ 0 h 133"/>
                <a:gd name="T8" fmla="*/ 1 w 1"/>
                <a:gd name="T9" fmla="*/ 133 h 133"/>
              </a:gdLst>
              <a:ahLst/>
              <a:cxnLst>
                <a:cxn ang="T4">
                  <a:pos x="T0" y="T1"/>
                </a:cxn>
                <a:cxn ang="T5">
                  <a:pos x="T2" y="T3"/>
                </a:cxn>
              </a:cxnLst>
              <a:rect l="T6" t="T7" r="T8" b="T9"/>
              <a:pathLst>
                <a:path w="1" h="133">
                  <a:moveTo>
                    <a:pt x="0" y="0"/>
                  </a:moveTo>
                  <a:lnTo>
                    <a:pt x="0" y="133"/>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89" name="Freeform 50"/>
            <p:cNvSpPr>
              <a:spLocks/>
            </p:cNvSpPr>
            <p:nvPr/>
          </p:nvSpPr>
          <p:spPr bwMode="auto">
            <a:xfrm>
              <a:off x="2970" y="391"/>
              <a:ext cx="1" cy="139"/>
            </a:xfrm>
            <a:custGeom>
              <a:avLst/>
              <a:gdLst>
                <a:gd name="T0" fmla="*/ 1 w 1"/>
                <a:gd name="T1" fmla="*/ 0 h 139"/>
                <a:gd name="T2" fmla="*/ 0 w 1"/>
                <a:gd name="T3" fmla="*/ 139 h 139"/>
                <a:gd name="T4" fmla="*/ 0 60000 65536"/>
                <a:gd name="T5" fmla="*/ 0 60000 65536"/>
                <a:gd name="T6" fmla="*/ 0 w 1"/>
                <a:gd name="T7" fmla="*/ 0 h 139"/>
                <a:gd name="T8" fmla="*/ 1 w 1"/>
                <a:gd name="T9" fmla="*/ 139 h 139"/>
              </a:gdLst>
              <a:ahLst/>
              <a:cxnLst>
                <a:cxn ang="T4">
                  <a:pos x="T0" y="T1"/>
                </a:cxn>
                <a:cxn ang="T5">
                  <a:pos x="T2" y="T3"/>
                </a:cxn>
              </a:cxnLst>
              <a:rect l="T6" t="T7" r="T8" b="T9"/>
              <a:pathLst>
                <a:path w="1" h="139">
                  <a:moveTo>
                    <a:pt x="1" y="0"/>
                  </a:moveTo>
                  <a:lnTo>
                    <a:pt x="0" y="139"/>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0" name="Freeform 51"/>
            <p:cNvSpPr>
              <a:spLocks/>
            </p:cNvSpPr>
            <p:nvPr/>
          </p:nvSpPr>
          <p:spPr bwMode="auto">
            <a:xfrm>
              <a:off x="2787" y="392"/>
              <a:ext cx="162" cy="141"/>
            </a:xfrm>
            <a:custGeom>
              <a:avLst/>
              <a:gdLst>
                <a:gd name="T0" fmla="*/ 48 w 162"/>
                <a:gd name="T1" fmla="*/ 1 h 141"/>
                <a:gd name="T2" fmla="*/ 0 w 162"/>
                <a:gd name="T3" fmla="*/ 141 h 141"/>
                <a:gd name="T4" fmla="*/ 87 w 162"/>
                <a:gd name="T5" fmla="*/ 136 h 141"/>
                <a:gd name="T6" fmla="*/ 162 w 162"/>
                <a:gd name="T7" fmla="*/ 138 h 141"/>
                <a:gd name="T8" fmla="*/ 156 w 162"/>
                <a:gd name="T9" fmla="*/ 0 h 141"/>
                <a:gd name="T10" fmla="*/ 48 w 162"/>
                <a:gd name="T11" fmla="*/ 1 h 141"/>
                <a:gd name="T12" fmla="*/ 0 60000 65536"/>
                <a:gd name="T13" fmla="*/ 0 60000 65536"/>
                <a:gd name="T14" fmla="*/ 0 60000 65536"/>
                <a:gd name="T15" fmla="*/ 0 60000 65536"/>
                <a:gd name="T16" fmla="*/ 0 60000 65536"/>
                <a:gd name="T17" fmla="*/ 0 60000 65536"/>
                <a:gd name="T18" fmla="*/ 0 w 162"/>
                <a:gd name="T19" fmla="*/ 0 h 141"/>
                <a:gd name="T20" fmla="*/ 162 w 162"/>
                <a:gd name="T21" fmla="*/ 141 h 141"/>
              </a:gdLst>
              <a:ahLst/>
              <a:cxnLst>
                <a:cxn ang="T12">
                  <a:pos x="T0" y="T1"/>
                </a:cxn>
                <a:cxn ang="T13">
                  <a:pos x="T2" y="T3"/>
                </a:cxn>
                <a:cxn ang="T14">
                  <a:pos x="T4" y="T5"/>
                </a:cxn>
                <a:cxn ang="T15">
                  <a:pos x="T6" y="T7"/>
                </a:cxn>
                <a:cxn ang="T16">
                  <a:pos x="T8" y="T9"/>
                </a:cxn>
                <a:cxn ang="T17">
                  <a:pos x="T10" y="T11"/>
                </a:cxn>
              </a:cxnLst>
              <a:rect l="T18" t="T19" r="T20" b="T21"/>
              <a:pathLst>
                <a:path w="162" h="141">
                  <a:moveTo>
                    <a:pt x="48" y="1"/>
                  </a:moveTo>
                  <a:lnTo>
                    <a:pt x="0" y="141"/>
                  </a:lnTo>
                  <a:lnTo>
                    <a:pt x="87" y="136"/>
                  </a:lnTo>
                  <a:lnTo>
                    <a:pt x="162" y="138"/>
                  </a:lnTo>
                  <a:lnTo>
                    <a:pt x="156" y="0"/>
                  </a:lnTo>
                  <a:lnTo>
                    <a:pt x="48" y="1"/>
                  </a:lnTo>
                  <a:close/>
                </a:path>
              </a:pathLst>
            </a:custGeom>
            <a:gradFill rotWithShape="1">
              <a:gsLst>
                <a:gs pos="0">
                  <a:srgbClr val="5F5F5F"/>
                </a:gs>
                <a:gs pos="100000">
                  <a:srgbClr val="3F3F3F"/>
                </a:gs>
              </a:gsLst>
              <a:lin ang="5400000" scaled="1"/>
            </a:gradFill>
            <a:ln w="9525">
              <a:solidFill>
                <a:srgbClr val="C0C0C0"/>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1" name="Freeform 52"/>
            <p:cNvSpPr>
              <a:spLocks/>
            </p:cNvSpPr>
            <p:nvPr/>
          </p:nvSpPr>
          <p:spPr bwMode="auto">
            <a:xfrm>
              <a:off x="2697" y="447"/>
              <a:ext cx="401" cy="39"/>
            </a:xfrm>
            <a:custGeom>
              <a:avLst/>
              <a:gdLst>
                <a:gd name="T0" fmla="*/ 0 w 401"/>
                <a:gd name="T1" fmla="*/ 35 h 39"/>
                <a:gd name="T2" fmla="*/ 77 w 401"/>
                <a:gd name="T3" fmla="*/ 3 h 39"/>
                <a:gd name="T4" fmla="*/ 311 w 401"/>
                <a:gd name="T5" fmla="*/ 0 h 39"/>
                <a:gd name="T6" fmla="*/ 401 w 401"/>
                <a:gd name="T7" fmla="*/ 39 h 39"/>
                <a:gd name="T8" fmla="*/ 0 60000 65536"/>
                <a:gd name="T9" fmla="*/ 0 60000 65536"/>
                <a:gd name="T10" fmla="*/ 0 60000 65536"/>
                <a:gd name="T11" fmla="*/ 0 60000 65536"/>
                <a:gd name="T12" fmla="*/ 0 w 401"/>
                <a:gd name="T13" fmla="*/ 0 h 39"/>
                <a:gd name="T14" fmla="*/ 401 w 401"/>
                <a:gd name="T15" fmla="*/ 39 h 39"/>
              </a:gdLst>
              <a:ahLst/>
              <a:cxnLst>
                <a:cxn ang="T8">
                  <a:pos x="T0" y="T1"/>
                </a:cxn>
                <a:cxn ang="T9">
                  <a:pos x="T2" y="T3"/>
                </a:cxn>
                <a:cxn ang="T10">
                  <a:pos x="T4" y="T5"/>
                </a:cxn>
                <a:cxn ang="T11">
                  <a:pos x="T6" y="T7"/>
                </a:cxn>
              </a:cxnLst>
              <a:rect l="T12" t="T13" r="T14" b="T15"/>
              <a:pathLst>
                <a:path w="401" h="39">
                  <a:moveTo>
                    <a:pt x="0" y="35"/>
                  </a:moveTo>
                  <a:lnTo>
                    <a:pt x="77" y="3"/>
                  </a:lnTo>
                  <a:lnTo>
                    <a:pt x="311" y="0"/>
                  </a:lnTo>
                  <a:lnTo>
                    <a:pt x="401" y="39"/>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2" name="Freeform 53"/>
            <p:cNvSpPr>
              <a:spLocks/>
            </p:cNvSpPr>
            <p:nvPr/>
          </p:nvSpPr>
          <p:spPr bwMode="auto">
            <a:xfrm>
              <a:off x="1685" y="2640"/>
              <a:ext cx="379" cy="113"/>
            </a:xfrm>
            <a:custGeom>
              <a:avLst/>
              <a:gdLst>
                <a:gd name="T0" fmla="*/ 0 w 379"/>
                <a:gd name="T1" fmla="*/ 51 h 113"/>
                <a:gd name="T2" fmla="*/ 85 w 379"/>
                <a:gd name="T3" fmla="*/ 98 h 113"/>
                <a:gd name="T4" fmla="*/ 361 w 379"/>
                <a:gd name="T5" fmla="*/ 113 h 113"/>
                <a:gd name="T6" fmla="*/ 379 w 379"/>
                <a:gd name="T7" fmla="*/ 18 h 113"/>
                <a:gd name="T8" fmla="*/ 367 w 379"/>
                <a:gd name="T9" fmla="*/ 0 h 113"/>
                <a:gd name="T10" fmla="*/ 0 w 379"/>
                <a:gd name="T11" fmla="*/ 51 h 113"/>
                <a:gd name="T12" fmla="*/ 0 60000 65536"/>
                <a:gd name="T13" fmla="*/ 0 60000 65536"/>
                <a:gd name="T14" fmla="*/ 0 60000 65536"/>
                <a:gd name="T15" fmla="*/ 0 60000 65536"/>
                <a:gd name="T16" fmla="*/ 0 60000 65536"/>
                <a:gd name="T17" fmla="*/ 0 60000 65536"/>
                <a:gd name="T18" fmla="*/ 0 w 379"/>
                <a:gd name="T19" fmla="*/ 0 h 113"/>
                <a:gd name="T20" fmla="*/ 379 w 379"/>
                <a:gd name="T21" fmla="*/ 113 h 113"/>
              </a:gdLst>
              <a:ahLst/>
              <a:cxnLst>
                <a:cxn ang="T12">
                  <a:pos x="T0" y="T1"/>
                </a:cxn>
                <a:cxn ang="T13">
                  <a:pos x="T2" y="T3"/>
                </a:cxn>
                <a:cxn ang="T14">
                  <a:pos x="T4" y="T5"/>
                </a:cxn>
                <a:cxn ang="T15">
                  <a:pos x="T6" y="T7"/>
                </a:cxn>
                <a:cxn ang="T16">
                  <a:pos x="T8" y="T9"/>
                </a:cxn>
                <a:cxn ang="T17">
                  <a:pos x="T10" y="T11"/>
                </a:cxn>
              </a:cxnLst>
              <a:rect l="T18" t="T19" r="T20" b="T21"/>
              <a:pathLst>
                <a:path w="379" h="113">
                  <a:moveTo>
                    <a:pt x="0" y="51"/>
                  </a:moveTo>
                  <a:lnTo>
                    <a:pt x="85" y="98"/>
                  </a:lnTo>
                  <a:lnTo>
                    <a:pt x="361" y="113"/>
                  </a:lnTo>
                  <a:lnTo>
                    <a:pt x="379" y="18"/>
                  </a:lnTo>
                  <a:lnTo>
                    <a:pt x="367" y="0"/>
                  </a:lnTo>
                  <a:lnTo>
                    <a:pt x="0" y="51"/>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3" name="Freeform 54"/>
            <p:cNvSpPr>
              <a:spLocks/>
            </p:cNvSpPr>
            <p:nvPr/>
          </p:nvSpPr>
          <p:spPr bwMode="auto">
            <a:xfrm>
              <a:off x="3428" y="2616"/>
              <a:ext cx="534" cy="147"/>
            </a:xfrm>
            <a:custGeom>
              <a:avLst/>
              <a:gdLst>
                <a:gd name="T0" fmla="*/ 534 w 534"/>
                <a:gd name="T1" fmla="*/ 108 h 147"/>
                <a:gd name="T2" fmla="*/ 25 w 534"/>
                <a:gd name="T3" fmla="*/ 147 h 147"/>
                <a:gd name="T4" fmla="*/ 0 w 534"/>
                <a:gd name="T5" fmla="*/ 0 h 147"/>
                <a:gd name="T6" fmla="*/ 447 w 534"/>
                <a:gd name="T7" fmla="*/ 47 h 147"/>
                <a:gd name="T8" fmla="*/ 534 w 534"/>
                <a:gd name="T9" fmla="*/ 108 h 147"/>
                <a:gd name="T10" fmla="*/ 0 60000 65536"/>
                <a:gd name="T11" fmla="*/ 0 60000 65536"/>
                <a:gd name="T12" fmla="*/ 0 60000 65536"/>
                <a:gd name="T13" fmla="*/ 0 60000 65536"/>
                <a:gd name="T14" fmla="*/ 0 60000 65536"/>
                <a:gd name="T15" fmla="*/ 0 w 534"/>
                <a:gd name="T16" fmla="*/ 0 h 147"/>
                <a:gd name="T17" fmla="*/ 534 w 534"/>
                <a:gd name="T18" fmla="*/ 147 h 147"/>
              </a:gdLst>
              <a:ahLst/>
              <a:cxnLst>
                <a:cxn ang="T10">
                  <a:pos x="T0" y="T1"/>
                </a:cxn>
                <a:cxn ang="T11">
                  <a:pos x="T2" y="T3"/>
                </a:cxn>
                <a:cxn ang="T12">
                  <a:pos x="T4" y="T5"/>
                </a:cxn>
                <a:cxn ang="T13">
                  <a:pos x="T6" y="T7"/>
                </a:cxn>
                <a:cxn ang="T14">
                  <a:pos x="T8" y="T9"/>
                </a:cxn>
              </a:cxnLst>
              <a:rect l="T15" t="T16" r="T17" b="T18"/>
              <a:pathLst>
                <a:path w="534" h="147">
                  <a:moveTo>
                    <a:pt x="534" y="108"/>
                  </a:moveTo>
                  <a:lnTo>
                    <a:pt x="25" y="147"/>
                  </a:lnTo>
                  <a:lnTo>
                    <a:pt x="0" y="0"/>
                  </a:lnTo>
                  <a:lnTo>
                    <a:pt x="447" y="47"/>
                  </a:lnTo>
                  <a:lnTo>
                    <a:pt x="534" y="108"/>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4" name="Freeform 55"/>
            <p:cNvSpPr>
              <a:spLocks/>
            </p:cNvSpPr>
            <p:nvPr/>
          </p:nvSpPr>
          <p:spPr bwMode="auto">
            <a:xfrm>
              <a:off x="3627" y="1943"/>
              <a:ext cx="252" cy="308"/>
            </a:xfrm>
            <a:custGeom>
              <a:avLst/>
              <a:gdLst>
                <a:gd name="T0" fmla="*/ 24 w 252"/>
                <a:gd name="T1" fmla="*/ 308 h 308"/>
                <a:gd name="T2" fmla="*/ 224 w 252"/>
                <a:gd name="T3" fmla="*/ 307 h 308"/>
                <a:gd name="T4" fmla="*/ 252 w 252"/>
                <a:gd name="T5" fmla="*/ 81 h 308"/>
                <a:gd name="T6" fmla="*/ 213 w 252"/>
                <a:gd name="T7" fmla="*/ 36 h 308"/>
                <a:gd name="T8" fmla="*/ 162 w 252"/>
                <a:gd name="T9" fmla="*/ 10 h 308"/>
                <a:gd name="T10" fmla="*/ 117 w 252"/>
                <a:gd name="T11" fmla="*/ 0 h 308"/>
                <a:gd name="T12" fmla="*/ 51 w 252"/>
                <a:gd name="T13" fmla="*/ 24 h 308"/>
                <a:gd name="T14" fmla="*/ 14 w 252"/>
                <a:gd name="T15" fmla="*/ 51 h 308"/>
                <a:gd name="T16" fmla="*/ 0 w 252"/>
                <a:gd name="T17" fmla="*/ 76 h 308"/>
                <a:gd name="T18" fmla="*/ 24 w 252"/>
                <a:gd name="T19" fmla="*/ 308 h 3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2"/>
                <a:gd name="T31" fmla="*/ 0 h 308"/>
                <a:gd name="T32" fmla="*/ 252 w 252"/>
                <a:gd name="T33" fmla="*/ 308 h 30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2" h="308">
                  <a:moveTo>
                    <a:pt x="24" y="308"/>
                  </a:moveTo>
                  <a:lnTo>
                    <a:pt x="224" y="307"/>
                  </a:lnTo>
                  <a:lnTo>
                    <a:pt x="252" y="81"/>
                  </a:lnTo>
                  <a:lnTo>
                    <a:pt x="213" y="36"/>
                  </a:lnTo>
                  <a:lnTo>
                    <a:pt x="162" y="10"/>
                  </a:lnTo>
                  <a:lnTo>
                    <a:pt x="117" y="0"/>
                  </a:lnTo>
                  <a:lnTo>
                    <a:pt x="51" y="24"/>
                  </a:lnTo>
                  <a:lnTo>
                    <a:pt x="14" y="51"/>
                  </a:lnTo>
                  <a:lnTo>
                    <a:pt x="0" y="76"/>
                  </a:lnTo>
                  <a:lnTo>
                    <a:pt x="24" y="308"/>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5" name="Freeform 56"/>
            <p:cNvSpPr>
              <a:spLocks/>
            </p:cNvSpPr>
            <p:nvPr/>
          </p:nvSpPr>
          <p:spPr bwMode="auto">
            <a:xfrm>
              <a:off x="3507" y="2267"/>
              <a:ext cx="449" cy="175"/>
            </a:xfrm>
            <a:custGeom>
              <a:avLst/>
              <a:gdLst>
                <a:gd name="T0" fmla="*/ 12 w 449"/>
                <a:gd name="T1" fmla="*/ 1 h 175"/>
                <a:gd name="T2" fmla="*/ 326 w 449"/>
                <a:gd name="T3" fmla="*/ 0 h 175"/>
                <a:gd name="T4" fmla="*/ 326 w 449"/>
                <a:gd name="T5" fmla="*/ 91 h 175"/>
                <a:gd name="T6" fmla="*/ 434 w 449"/>
                <a:gd name="T7" fmla="*/ 94 h 175"/>
                <a:gd name="T8" fmla="*/ 449 w 449"/>
                <a:gd name="T9" fmla="*/ 175 h 175"/>
                <a:gd name="T10" fmla="*/ 338 w 449"/>
                <a:gd name="T11" fmla="*/ 174 h 175"/>
                <a:gd name="T12" fmla="*/ 0 w 449"/>
                <a:gd name="T13" fmla="*/ 124 h 175"/>
                <a:gd name="T14" fmla="*/ 12 w 449"/>
                <a:gd name="T15" fmla="*/ 1 h 175"/>
                <a:gd name="T16" fmla="*/ 0 60000 65536"/>
                <a:gd name="T17" fmla="*/ 0 60000 65536"/>
                <a:gd name="T18" fmla="*/ 0 60000 65536"/>
                <a:gd name="T19" fmla="*/ 0 60000 65536"/>
                <a:gd name="T20" fmla="*/ 0 60000 65536"/>
                <a:gd name="T21" fmla="*/ 0 60000 65536"/>
                <a:gd name="T22" fmla="*/ 0 60000 65536"/>
                <a:gd name="T23" fmla="*/ 0 60000 65536"/>
                <a:gd name="T24" fmla="*/ 0 w 449"/>
                <a:gd name="T25" fmla="*/ 0 h 175"/>
                <a:gd name="T26" fmla="*/ 449 w 449"/>
                <a:gd name="T27" fmla="*/ 175 h 17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49" h="175">
                  <a:moveTo>
                    <a:pt x="12" y="1"/>
                  </a:moveTo>
                  <a:lnTo>
                    <a:pt x="326" y="0"/>
                  </a:lnTo>
                  <a:lnTo>
                    <a:pt x="326" y="91"/>
                  </a:lnTo>
                  <a:lnTo>
                    <a:pt x="434" y="94"/>
                  </a:lnTo>
                  <a:lnTo>
                    <a:pt x="449" y="175"/>
                  </a:lnTo>
                  <a:lnTo>
                    <a:pt x="338" y="174"/>
                  </a:lnTo>
                  <a:lnTo>
                    <a:pt x="0" y="124"/>
                  </a:lnTo>
                  <a:lnTo>
                    <a:pt x="12" y="1"/>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6" name="Freeform 57"/>
            <p:cNvSpPr>
              <a:spLocks/>
            </p:cNvSpPr>
            <p:nvPr/>
          </p:nvSpPr>
          <p:spPr bwMode="auto">
            <a:xfrm>
              <a:off x="3090" y="1776"/>
              <a:ext cx="57" cy="299"/>
            </a:xfrm>
            <a:custGeom>
              <a:avLst/>
              <a:gdLst>
                <a:gd name="T0" fmla="*/ 57 w 57"/>
                <a:gd name="T1" fmla="*/ 299 h 299"/>
                <a:gd name="T2" fmla="*/ 30 w 57"/>
                <a:gd name="T3" fmla="*/ 0 h 299"/>
                <a:gd name="T4" fmla="*/ 26 w 57"/>
                <a:gd name="T5" fmla="*/ 0 h 299"/>
                <a:gd name="T6" fmla="*/ 0 w 57"/>
                <a:gd name="T7" fmla="*/ 5 h 299"/>
                <a:gd name="T8" fmla="*/ 18 w 57"/>
                <a:gd name="T9" fmla="*/ 299 h 299"/>
                <a:gd name="T10" fmla="*/ 57 w 57"/>
                <a:gd name="T11" fmla="*/ 299 h 299"/>
                <a:gd name="T12" fmla="*/ 0 60000 65536"/>
                <a:gd name="T13" fmla="*/ 0 60000 65536"/>
                <a:gd name="T14" fmla="*/ 0 60000 65536"/>
                <a:gd name="T15" fmla="*/ 0 60000 65536"/>
                <a:gd name="T16" fmla="*/ 0 60000 65536"/>
                <a:gd name="T17" fmla="*/ 0 60000 65536"/>
                <a:gd name="T18" fmla="*/ 0 w 57"/>
                <a:gd name="T19" fmla="*/ 0 h 299"/>
                <a:gd name="T20" fmla="*/ 57 w 57"/>
                <a:gd name="T21" fmla="*/ 299 h 299"/>
              </a:gdLst>
              <a:ahLst/>
              <a:cxnLst>
                <a:cxn ang="T12">
                  <a:pos x="T0" y="T1"/>
                </a:cxn>
                <a:cxn ang="T13">
                  <a:pos x="T2" y="T3"/>
                </a:cxn>
                <a:cxn ang="T14">
                  <a:pos x="T4" y="T5"/>
                </a:cxn>
                <a:cxn ang="T15">
                  <a:pos x="T6" y="T7"/>
                </a:cxn>
                <a:cxn ang="T16">
                  <a:pos x="T8" y="T9"/>
                </a:cxn>
                <a:cxn ang="T17">
                  <a:pos x="T10" y="T11"/>
                </a:cxn>
              </a:cxnLst>
              <a:rect l="T18" t="T19" r="T20" b="T21"/>
              <a:pathLst>
                <a:path w="57" h="299">
                  <a:moveTo>
                    <a:pt x="57" y="299"/>
                  </a:moveTo>
                  <a:lnTo>
                    <a:pt x="30" y="0"/>
                  </a:lnTo>
                  <a:lnTo>
                    <a:pt x="26" y="0"/>
                  </a:lnTo>
                  <a:lnTo>
                    <a:pt x="0" y="5"/>
                  </a:lnTo>
                  <a:lnTo>
                    <a:pt x="18" y="299"/>
                  </a:lnTo>
                  <a:lnTo>
                    <a:pt x="57" y="299"/>
                  </a:lnTo>
                  <a:close/>
                </a:path>
              </a:pathLst>
            </a:custGeom>
            <a:gradFill rotWithShape="1">
              <a:gsLst>
                <a:gs pos="0">
                  <a:srgbClr val="6C6C6C"/>
                </a:gs>
                <a:gs pos="100000">
                  <a:srgbClr val="EAEAEA"/>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7" name="Freeform 58"/>
            <p:cNvSpPr>
              <a:spLocks/>
            </p:cNvSpPr>
            <p:nvPr/>
          </p:nvSpPr>
          <p:spPr bwMode="auto">
            <a:xfrm>
              <a:off x="3041" y="1068"/>
              <a:ext cx="61" cy="593"/>
            </a:xfrm>
            <a:custGeom>
              <a:avLst/>
              <a:gdLst>
                <a:gd name="T0" fmla="*/ 0 w 61"/>
                <a:gd name="T1" fmla="*/ 0 h 593"/>
                <a:gd name="T2" fmla="*/ 61 w 61"/>
                <a:gd name="T3" fmla="*/ 593 h 593"/>
                <a:gd name="T4" fmla="*/ 39 w 61"/>
                <a:gd name="T5" fmla="*/ 591 h 593"/>
                <a:gd name="T6" fmla="*/ 0 w 61"/>
                <a:gd name="T7" fmla="*/ 0 h 593"/>
                <a:gd name="T8" fmla="*/ 0 60000 65536"/>
                <a:gd name="T9" fmla="*/ 0 60000 65536"/>
                <a:gd name="T10" fmla="*/ 0 60000 65536"/>
                <a:gd name="T11" fmla="*/ 0 60000 65536"/>
                <a:gd name="T12" fmla="*/ 0 w 61"/>
                <a:gd name="T13" fmla="*/ 0 h 593"/>
                <a:gd name="T14" fmla="*/ 61 w 61"/>
                <a:gd name="T15" fmla="*/ 593 h 593"/>
              </a:gdLst>
              <a:ahLst/>
              <a:cxnLst>
                <a:cxn ang="T8">
                  <a:pos x="T0" y="T1"/>
                </a:cxn>
                <a:cxn ang="T9">
                  <a:pos x="T2" y="T3"/>
                </a:cxn>
                <a:cxn ang="T10">
                  <a:pos x="T4" y="T5"/>
                </a:cxn>
                <a:cxn ang="T11">
                  <a:pos x="T6" y="T7"/>
                </a:cxn>
              </a:cxnLst>
              <a:rect l="T12" t="T13" r="T14" b="T15"/>
              <a:pathLst>
                <a:path w="61" h="593">
                  <a:moveTo>
                    <a:pt x="0" y="0"/>
                  </a:moveTo>
                  <a:lnTo>
                    <a:pt x="61" y="593"/>
                  </a:lnTo>
                  <a:lnTo>
                    <a:pt x="39" y="591"/>
                  </a:lnTo>
                  <a:lnTo>
                    <a:pt x="0" y="0"/>
                  </a:lnTo>
                  <a:close/>
                </a:path>
              </a:pathLst>
            </a:custGeom>
            <a:gradFill rotWithShape="1">
              <a:gsLst>
                <a:gs pos="0">
                  <a:srgbClr val="6C6C6C"/>
                </a:gs>
                <a:gs pos="100000">
                  <a:srgbClr val="EAEAEA"/>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8" name="Freeform 59"/>
            <p:cNvSpPr>
              <a:spLocks/>
            </p:cNvSpPr>
            <p:nvPr/>
          </p:nvSpPr>
          <p:spPr bwMode="auto">
            <a:xfrm>
              <a:off x="3146" y="1907"/>
              <a:ext cx="421" cy="364"/>
            </a:xfrm>
            <a:custGeom>
              <a:avLst/>
              <a:gdLst>
                <a:gd name="T0" fmla="*/ 0 w 421"/>
                <a:gd name="T1" fmla="*/ 121 h 364"/>
                <a:gd name="T2" fmla="*/ 10 w 421"/>
                <a:gd name="T3" fmla="*/ 4 h 364"/>
                <a:gd name="T4" fmla="*/ 301 w 421"/>
                <a:gd name="T5" fmla="*/ 0 h 364"/>
                <a:gd name="T6" fmla="*/ 333 w 421"/>
                <a:gd name="T7" fmla="*/ 21 h 364"/>
                <a:gd name="T8" fmla="*/ 369 w 421"/>
                <a:gd name="T9" fmla="*/ 72 h 364"/>
                <a:gd name="T10" fmla="*/ 369 w 421"/>
                <a:gd name="T11" fmla="*/ 208 h 364"/>
                <a:gd name="T12" fmla="*/ 388 w 421"/>
                <a:gd name="T13" fmla="*/ 235 h 364"/>
                <a:gd name="T14" fmla="*/ 421 w 421"/>
                <a:gd name="T15" fmla="*/ 361 h 364"/>
                <a:gd name="T16" fmla="*/ 372 w 421"/>
                <a:gd name="T17" fmla="*/ 364 h 364"/>
                <a:gd name="T18" fmla="*/ 369 w 421"/>
                <a:gd name="T19" fmla="*/ 344 h 364"/>
                <a:gd name="T20" fmla="*/ 295 w 421"/>
                <a:gd name="T21" fmla="*/ 331 h 364"/>
                <a:gd name="T22" fmla="*/ 246 w 421"/>
                <a:gd name="T23" fmla="*/ 162 h 364"/>
                <a:gd name="T24" fmla="*/ 3 w 421"/>
                <a:gd name="T25" fmla="*/ 166 h 364"/>
                <a:gd name="T26" fmla="*/ 0 w 421"/>
                <a:gd name="T27" fmla="*/ 121 h 3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1"/>
                <a:gd name="T43" fmla="*/ 0 h 364"/>
                <a:gd name="T44" fmla="*/ 421 w 421"/>
                <a:gd name="T45" fmla="*/ 364 h 36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1" h="364">
                  <a:moveTo>
                    <a:pt x="0" y="121"/>
                  </a:moveTo>
                  <a:lnTo>
                    <a:pt x="10" y="4"/>
                  </a:lnTo>
                  <a:lnTo>
                    <a:pt x="301" y="0"/>
                  </a:lnTo>
                  <a:lnTo>
                    <a:pt x="333" y="21"/>
                  </a:lnTo>
                  <a:lnTo>
                    <a:pt x="369" y="72"/>
                  </a:lnTo>
                  <a:lnTo>
                    <a:pt x="369" y="208"/>
                  </a:lnTo>
                  <a:lnTo>
                    <a:pt x="388" y="235"/>
                  </a:lnTo>
                  <a:lnTo>
                    <a:pt x="421" y="361"/>
                  </a:lnTo>
                  <a:lnTo>
                    <a:pt x="372" y="364"/>
                  </a:lnTo>
                  <a:lnTo>
                    <a:pt x="369" y="344"/>
                  </a:lnTo>
                  <a:lnTo>
                    <a:pt x="295" y="331"/>
                  </a:lnTo>
                  <a:lnTo>
                    <a:pt x="246" y="162"/>
                  </a:lnTo>
                  <a:lnTo>
                    <a:pt x="3" y="166"/>
                  </a:lnTo>
                  <a:lnTo>
                    <a:pt x="0" y="121"/>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99" name="Freeform 60"/>
            <p:cNvSpPr>
              <a:spLocks/>
            </p:cNvSpPr>
            <p:nvPr/>
          </p:nvSpPr>
          <p:spPr bwMode="auto">
            <a:xfrm>
              <a:off x="1959" y="1952"/>
              <a:ext cx="221" cy="315"/>
            </a:xfrm>
            <a:custGeom>
              <a:avLst/>
              <a:gdLst>
                <a:gd name="T0" fmla="*/ 60 w 221"/>
                <a:gd name="T1" fmla="*/ 315 h 315"/>
                <a:gd name="T2" fmla="*/ 32 w 221"/>
                <a:gd name="T3" fmla="*/ 303 h 315"/>
                <a:gd name="T4" fmla="*/ 0 w 221"/>
                <a:gd name="T5" fmla="*/ 112 h 315"/>
                <a:gd name="T6" fmla="*/ 9 w 221"/>
                <a:gd name="T7" fmla="*/ 51 h 315"/>
                <a:gd name="T8" fmla="*/ 50 w 221"/>
                <a:gd name="T9" fmla="*/ 15 h 315"/>
                <a:gd name="T10" fmla="*/ 108 w 221"/>
                <a:gd name="T11" fmla="*/ 0 h 315"/>
                <a:gd name="T12" fmla="*/ 150 w 221"/>
                <a:gd name="T13" fmla="*/ 10 h 315"/>
                <a:gd name="T14" fmla="*/ 192 w 221"/>
                <a:gd name="T15" fmla="*/ 34 h 315"/>
                <a:gd name="T16" fmla="*/ 221 w 221"/>
                <a:gd name="T17" fmla="*/ 127 h 315"/>
                <a:gd name="T18" fmla="*/ 212 w 221"/>
                <a:gd name="T19" fmla="*/ 129 h 315"/>
                <a:gd name="T20" fmla="*/ 177 w 221"/>
                <a:gd name="T21" fmla="*/ 298 h 315"/>
                <a:gd name="T22" fmla="*/ 60 w 221"/>
                <a:gd name="T23" fmla="*/ 315 h 3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1"/>
                <a:gd name="T37" fmla="*/ 0 h 315"/>
                <a:gd name="T38" fmla="*/ 221 w 221"/>
                <a:gd name="T39" fmla="*/ 315 h 3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1" h="315">
                  <a:moveTo>
                    <a:pt x="60" y="315"/>
                  </a:moveTo>
                  <a:lnTo>
                    <a:pt x="32" y="303"/>
                  </a:lnTo>
                  <a:lnTo>
                    <a:pt x="0" y="112"/>
                  </a:lnTo>
                  <a:lnTo>
                    <a:pt x="9" y="51"/>
                  </a:lnTo>
                  <a:lnTo>
                    <a:pt x="50" y="15"/>
                  </a:lnTo>
                  <a:lnTo>
                    <a:pt x="108" y="0"/>
                  </a:lnTo>
                  <a:lnTo>
                    <a:pt x="150" y="10"/>
                  </a:lnTo>
                  <a:lnTo>
                    <a:pt x="192" y="34"/>
                  </a:lnTo>
                  <a:lnTo>
                    <a:pt x="221" y="127"/>
                  </a:lnTo>
                  <a:lnTo>
                    <a:pt x="212" y="129"/>
                  </a:lnTo>
                  <a:lnTo>
                    <a:pt x="177" y="298"/>
                  </a:lnTo>
                  <a:lnTo>
                    <a:pt x="60" y="315"/>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0" name="Freeform 61"/>
            <p:cNvSpPr>
              <a:spLocks/>
            </p:cNvSpPr>
            <p:nvPr/>
          </p:nvSpPr>
          <p:spPr bwMode="auto">
            <a:xfrm>
              <a:off x="3489" y="2928"/>
              <a:ext cx="480" cy="139"/>
            </a:xfrm>
            <a:custGeom>
              <a:avLst/>
              <a:gdLst>
                <a:gd name="T0" fmla="*/ 0 w 480"/>
                <a:gd name="T1" fmla="*/ 0 h 139"/>
                <a:gd name="T2" fmla="*/ 344 w 480"/>
                <a:gd name="T3" fmla="*/ 3 h 139"/>
                <a:gd name="T4" fmla="*/ 480 w 480"/>
                <a:gd name="T5" fmla="*/ 94 h 139"/>
                <a:gd name="T6" fmla="*/ 480 w 480"/>
                <a:gd name="T7" fmla="*/ 139 h 139"/>
                <a:gd name="T8" fmla="*/ 348 w 480"/>
                <a:gd name="T9" fmla="*/ 57 h 139"/>
                <a:gd name="T10" fmla="*/ 9 w 480"/>
                <a:gd name="T11" fmla="*/ 53 h 139"/>
                <a:gd name="T12" fmla="*/ 0 w 480"/>
                <a:gd name="T13" fmla="*/ 0 h 139"/>
                <a:gd name="T14" fmla="*/ 0 60000 65536"/>
                <a:gd name="T15" fmla="*/ 0 60000 65536"/>
                <a:gd name="T16" fmla="*/ 0 60000 65536"/>
                <a:gd name="T17" fmla="*/ 0 60000 65536"/>
                <a:gd name="T18" fmla="*/ 0 60000 65536"/>
                <a:gd name="T19" fmla="*/ 0 60000 65536"/>
                <a:gd name="T20" fmla="*/ 0 60000 65536"/>
                <a:gd name="T21" fmla="*/ 0 w 480"/>
                <a:gd name="T22" fmla="*/ 0 h 139"/>
                <a:gd name="T23" fmla="*/ 480 w 480"/>
                <a:gd name="T24" fmla="*/ 139 h 1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0" h="139">
                  <a:moveTo>
                    <a:pt x="0" y="0"/>
                  </a:moveTo>
                  <a:lnTo>
                    <a:pt x="344" y="3"/>
                  </a:lnTo>
                  <a:lnTo>
                    <a:pt x="480" y="94"/>
                  </a:lnTo>
                  <a:lnTo>
                    <a:pt x="480" y="139"/>
                  </a:lnTo>
                  <a:lnTo>
                    <a:pt x="348" y="57"/>
                  </a:lnTo>
                  <a:lnTo>
                    <a:pt x="9" y="53"/>
                  </a:lnTo>
                  <a:lnTo>
                    <a:pt x="0"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1" name="Freeform 62"/>
            <p:cNvSpPr>
              <a:spLocks/>
            </p:cNvSpPr>
            <p:nvPr/>
          </p:nvSpPr>
          <p:spPr bwMode="auto">
            <a:xfrm>
              <a:off x="3500" y="2982"/>
              <a:ext cx="463" cy="90"/>
            </a:xfrm>
            <a:custGeom>
              <a:avLst/>
              <a:gdLst>
                <a:gd name="T0" fmla="*/ 463 w 463"/>
                <a:gd name="T1" fmla="*/ 84 h 90"/>
                <a:gd name="T2" fmla="*/ 88 w 463"/>
                <a:gd name="T3" fmla="*/ 90 h 90"/>
                <a:gd name="T4" fmla="*/ 15 w 463"/>
                <a:gd name="T5" fmla="*/ 75 h 90"/>
                <a:gd name="T6" fmla="*/ 0 w 463"/>
                <a:gd name="T7" fmla="*/ 0 h 90"/>
                <a:gd name="T8" fmla="*/ 342 w 463"/>
                <a:gd name="T9" fmla="*/ 8 h 90"/>
                <a:gd name="T10" fmla="*/ 463 w 463"/>
                <a:gd name="T11" fmla="*/ 84 h 90"/>
                <a:gd name="T12" fmla="*/ 0 60000 65536"/>
                <a:gd name="T13" fmla="*/ 0 60000 65536"/>
                <a:gd name="T14" fmla="*/ 0 60000 65536"/>
                <a:gd name="T15" fmla="*/ 0 60000 65536"/>
                <a:gd name="T16" fmla="*/ 0 60000 65536"/>
                <a:gd name="T17" fmla="*/ 0 60000 65536"/>
                <a:gd name="T18" fmla="*/ 0 w 463"/>
                <a:gd name="T19" fmla="*/ 0 h 90"/>
                <a:gd name="T20" fmla="*/ 463 w 463"/>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463" h="90">
                  <a:moveTo>
                    <a:pt x="463" y="84"/>
                  </a:moveTo>
                  <a:lnTo>
                    <a:pt x="88" y="90"/>
                  </a:lnTo>
                  <a:lnTo>
                    <a:pt x="15" y="75"/>
                  </a:lnTo>
                  <a:lnTo>
                    <a:pt x="0" y="0"/>
                  </a:lnTo>
                  <a:lnTo>
                    <a:pt x="342" y="8"/>
                  </a:lnTo>
                  <a:lnTo>
                    <a:pt x="463" y="84"/>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2" name="Freeform 63"/>
            <p:cNvSpPr>
              <a:spLocks/>
            </p:cNvSpPr>
            <p:nvPr/>
          </p:nvSpPr>
          <p:spPr bwMode="auto">
            <a:xfrm>
              <a:off x="3578" y="2646"/>
              <a:ext cx="508" cy="284"/>
            </a:xfrm>
            <a:custGeom>
              <a:avLst/>
              <a:gdLst>
                <a:gd name="T0" fmla="*/ 378 w 508"/>
                <a:gd name="T1" fmla="*/ 11 h 284"/>
                <a:gd name="T2" fmla="*/ 504 w 508"/>
                <a:gd name="T3" fmla="*/ 0 h 284"/>
                <a:gd name="T4" fmla="*/ 508 w 508"/>
                <a:gd name="T5" fmla="*/ 152 h 284"/>
                <a:gd name="T6" fmla="*/ 144 w 508"/>
                <a:gd name="T7" fmla="*/ 284 h 284"/>
                <a:gd name="T8" fmla="*/ 22 w 508"/>
                <a:gd name="T9" fmla="*/ 279 h 284"/>
                <a:gd name="T10" fmla="*/ 0 w 508"/>
                <a:gd name="T11" fmla="*/ 108 h 284"/>
                <a:gd name="T12" fmla="*/ 384 w 508"/>
                <a:gd name="T13" fmla="*/ 77 h 284"/>
                <a:gd name="T14" fmla="*/ 378 w 508"/>
                <a:gd name="T15" fmla="*/ 11 h 284"/>
                <a:gd name="T16" fmla="*/ 0 60000 65536"/>
                <a:gd name="T17" fmla="*/ 0 60000 65536"/>
                <a:gd name="T18" fmla="*/ 0 60000 65536"/>
                <a:gd name="T19" fmla="*/ 0 60000 65536"/>
                <a:gd name="T20" fmla="*/ 0 60000 65536"/>
                <a:gd name="T21" fmla="*/ 0 60000 65536"/>
                <a:gd name="T22" fmla="*/ 0 60000 65536"/>
                <a:gd name="T23" fmla="*/ 0 60000 65536"/>
                <a:gd name="T24" fmla="*/ 0 w 508"/>
                <a:gd name="T25" fmla="*/ 0 h 284"/>
                <a:gd name="T26" fmla="*/ 508 w 508"/>
                <a:gd name="T27" fmla="*/ 284 h 2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08" h="284">
                  <a:moveTo>
                    <a:pt x="378" y="11"/>
                  </a:moveTo>
                  <a:lnTo>
                    <a:pt x="504" y="0"/>
                  </a:lnTo>
                  <a:lnTo>
                    <a:pt x="508" y="152"/>
                  </a:lnTo>
                  <a:lnTo>
                    <a:pt x="144" y="284"/>
                  </a:lnTo>
                  <a:lnTo>
                    <a:pt x="22" y="279"/>
                  </a:lnTo>
                  <a:lnTo>
                    <a:pt x="0" y="108"/>
                  </a:lnTo>
                  <a:lnTo>
                    <a:pt x="384" y="77"/>
                  </a:lnTo>
                  <a:lnTo>
                    <a:pt x="378" y="11"/>
                  </a:lnTo>
                  <a:close/>
                </a:path>
              </a:pathLst>
            </a:custGeom>
            <a:gradFill rotWithShape="1">
              <a:gsLst>
                <a:gs pos="0">
                  <a:srgbClr val="6C6C6C"/>
                </a:gs>
                <a:gs pos="100000">
                  <a:srgbClr val="EAEAEA"/>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3" name="Freeform 64"/>
            <p:cNvSpPr>
              <a:spLocks/>
            </p:cNvSpPr>
            <p:nvPr/>
          </p:nvSpPr>
          <p:spPr bwMode="auto">
            <a:xfrm>
              <a:off x="3456" y="2759"/>
              <a:ext cx="144" cy="172"/>
            </a:xfrm>
            <a:custGeom>
              <a:avLst/>
              <a:gdLst>
                <a:gd name="T0" fmla="*/ 0 w 144"/>
                <a:gd name="T1" fmla="*/ 3 h 172"/>
                <a:gd name="T2" fmla="*/ 120 w 144"/>
                <a:gd name="T3" fmla="*/ 0 h 172"/>
                <a:gd name="T4" fmla="*/ 144 w 144"/>
                <a:gd name="T5" fmla="*/ 169 h 172"/>
                <a:gd name="T6" fmla="*/ 35 w 144"/>
                <a:gd name="T7" fmla="*/ 172 h 172"/>
                <a:gd name="T8" fmla="*/ 0 w 144"/>
                <a:gd name="T9" fmla="*/ 3 h 172"/>
                <a:gd name="T10" fmla="*/ 0 60000 65536"/>
                <a:gd name="T11" fmla="*/ 0 60000 65536"/>
                <a:gd name="T12" fmla="*/ 0 60000 65536"/>
                <a:gd name="T13" fmla="*/ 0 60000 65536"/>
                <a:gd name="T14" fmla="*/ 0 60000 65536"/>
                <a:gd name="T15" fmla="*/ 0 w 144"/>
                <a:gd name="T16" fmla="*/ 0 h 172"/>
                <a:gd name="T17" fmla="*/ 144 w 144"/>
                <a:gd name="T18" fmla="*/ 172 h 172"/>
              </a:gdLst>
              <a:ahLst/>
              <a:cxnLst>
                <a:cxn ang="T10">
                  <a:pos x="T0" y="T1"/>
                </a:cxn>
                <a:cxn ang="T11">
                  <a:pos x="T2" y="T3"/>
                </a:cxn>
                <a:cxn ang="T12">
                  <a:pos x="T4" y="T5"/>
                </a:cxn>
                <a:cxn ang="T13">
                  <a:pos x="T6" y="T7"/>
                </a:cxn>
                <a:cxn ang="T14">
                  <a:pos x="T8" y="T9"/>
                </a:cxn>
              </a:cxnLst>
              <a:rect l="T15" t="T16" r="T17" b="T18"/>
              <a:pathLst>
                <a:path w="144" h="172">
                  <a:moveTo>
                    <a:pt x="0" y="3"/>
                  </a:moveTo>
                  <a:lnTo>
                    <a:pt x="120" y="0"/>
                  </a:lnTo>
                  <a:lnTo>
                    <a:pt x="144" y="169"/>
                  </a:lnTo>
                  <a:lnTo>
                    <a:pt x="35" y="172"/>
                  </a:lnTo>
                  <a:lnTo>
                    <a:pt x="0" y="3"/>
                  </a:lnTo>
                  <a:close/>
                </a:path>
              </a:pathLst>
            </a:custGeom>
            <a:gradFill rotWithShape="1">
              <a:gsLst>
                <a:gs pos="0">
                  <a:srgbClr val="DDDDDD"/>
                </a:gs>
                <a:gs pos="100000">
                  <a:srgbClr val="666666"/>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4" name="Freeform 65"/>
            <p:cNvSpPr>
              <a:spLocks/>
            </p:cNvSpPr>
            <p:nvPr/>
          </p:nvSpPr>
          <p:spPr bwMode="auto">
            <a:xfrm>
              <a:off x="3144" y="1910"/>
              <a:ext cx="371" cy="208"/>
            </a:xfrm>
            <a:custGeom>
              <a:avLst/>
              <a:gdLst/>
              <a:ahLst/>
              <a:cxnLst>
                <a:cxn ang="0">
                  <a:pos x="371" y="207"/>
                </a:cxn>
                <a:cxn ang="0">
                  <a:pos x="341" y="201"/>
                </a:cxn>
                <a:cxn ang="0">
                  <a:pos x="260" y="201"/>
                </a:cxn>
                <a:cxn ang="0">
                  <a:pos x="245" y="161"/>
                </a:cxn>
                <a:cxn ang="0">
                  <a:pos x="0" y="162"/>
                </a:cxn>
                <a:cxn ang="0">
                  <a:pos x="14" y="6"/>
                </a:cxn>
                <a:cxn ang="0">
                  <a:pos x="302" y="0"/>
                </a:cxn>
                <a:cxn ang="0">
                  <a:pos x="333" y="18"/>
                </a:cxn>
                <a:cxn ang="0">
                  <a:pos x="371" y="71"/>
                </a:cxn>
                <a:cxn ang="0">
                  <a:pos x="371" y="207"/>
                </a:cxn>
              </a:cxnLst>
              <a:rect l="0" t="0" r="r" b="b"/>
              <a:pathLst>
                <a:path w="371" h="207">
                  <a:moveTo>
                    <a:pt x="371" y="207"/>
                  </a:moveTo>
                  <a:lnTo>
                    <a:pt x="341" y="201"/>
                  </a:lnTo>
                  <a:lnTo>
                    <a:pt x="260" y="201"/>
                  </a:lnTo>
                  <a:lnTo>
                    <a:pt x="245" y="161"/>
                  </a:lnTo>
                  <a:lnTo>
                    <a:pt x="0" y="162"/>
                  </a:lnTo>
                  <a:lnTo>
                    <a:pt x="14" y="6"/>
                  </a:lnTo>
                  <a:lnTo>
                    <a:pt x="302" y="0"/>
                  </a:lnTo>
                  <a:lnTo>
                    <a:pt x="333" y="18"/>
                  </a:lnTo>
                  <a:lnTo>
                    <a:pt x="371" y="71"/>
                  </a:lnTo>
                  <a:lnTo>
                    <a:pt x="371" y="207"/>
                  </a:lnTo>
                  <a:close/>
                </a:path>
              </a:pathLst>
            </a:custGeom>
            <a:gradFill rotWithShape="1">
              <a:gsLst>
                <a:gs pos="0">
                  <a:schemeClr val="tx1"/>
                </a:gs>
                <a:gs pos="100000">
                  <a:schemeClr val="tx1">
                    <a:gamma/>
                    <a:tint val="60000"/>
                    <a:invGamma/>
                  </a:schemeClr>
                </a:gs>
              </a:gsLst>
              <a:lin ang="0" scaled="1"/>
            </a:gradFill>
            <a:ln w="9525">
              <a:solidFill>
                <a:schemeClr val="tx1"/>
              </a:solidFill>
              <a:round/>
              <a:headEnd/>
              <a:tailEnd/>
            </a:ln>
            <a:effectLst/>
          </p:spPr>
          <p:txBody>
            <a:bodyPr/>
            <a:lstStyle/>
            <a:p>
              <a:pPr>
                <a:defRPr/>
              </a:pPr>
              <a:endParaRPr lang="es-ES">
                <a:latin typeface="Arial" charset="0"/>
                <a:cs typeface="Arial" charset="0"/>
              </a:endParaRPr>
            </a:p>
          </p:txBody>
        </p:sp>
        <p:sp>
          <p:nvSpPr>
            <p:cNvPr id="105" name="Freeform 66"/>
            <p:cNvSpPr>
              <a:spLocks/>
            </p:cNvSpPr>
            <p:nvPr/>
          </p:nvSpPr>
          <p:spPr bwMode="auto">
            <a:xfrm>
              <a:off x="3353" y="2247"/>
              <a:ext cx="144" cy="137"/>
            </a:xfrm>
            <a:custGeom>
              <a:avLst/>
              <a:gdLst>
                <a:gd name="T0" fmla="*/ 0 w 144"/>
                <a:gd name="T1" fmla="*/ 0 h 137"/>
                <a:gd name="T2" fmla="*/ 13 w 144"/>
                <a:gd name="T3" fmla="*/ 122 h 137"/>
                <a:gd name="T4" fmla="*/ 127 w 144"/>
                <a:gd name="T5" fmla="*/ 137 h 137"/>
                <a:gd name="T6" fmla="*/ 144 w 144"/>
                <a:gd name="T7" fmla="*/ 18 h 137"/>
                <a:gd name="T8" fmla="*/ 0 w 144"/>
                <a:gd name="T9" fmla="*/ 0 h 137"/>
                <a:gd name="T10" fmla="*/ 0 60000 65536"/>
                <a:gd name="T11" fmla="*/ 0 60000 65536"/>
                <a:gd name="T12" fmla="*/ 0 60000 65536"/>
                <a:gd name="T13" fmla="*/ 0 60000 65536"/>
                <a:gd name="T14" fmla="*/ 0 60000 65536"/>
                <a:gd name="T15" fmla="*/ 0 w 144"/>
                <a:gd name="T16" fmla="*/ 0 h 137"/>
                <a:gd name="T17" fmla="*/ 144 w 144"/>
                <a:gd name="T18" fmla="*/ 137 h 137"/>
              </a:gdLst>
              <a:ahLst/>
              <a:cxnLst>
                <a:cxn ang="T10">
                  <a:pos x="T0" y="T1"/>
                </a:cxn>
                <a:cxn ang="T11">
                  <a:pos x="T2" y="T3"/>
                </a:cxn>
                <a:cxn ang="T12">
                  <a:pos x="T4" y="T5"/>
                </a:cxn>
                <a:cxn ang="T13">
                  <a:pos x="T6" y="T7"/>
                </a:cxn>
                <a:cxn ang="T14">
                  <a:pos x="T8" y="T9"/>
                </a:cxn>
              </a:cxnLst>
              <a:rect l="T15" t="T16" r="T17" b="T18"/>
              <a:pathLst>
                <a:path w="144" h="137">
                  <a:moveTo>
                    <a:pt x="0" y="0"/>
                  </a:moveTo>
                  <a:lnTo>
                    <a:pt x="13" y="122"/>
                  </a:lnTo>
                  <a:lnTo>
                    <a:pt x="127" y="137"/>
                  </a:lnTo>
                  <a:lnTo>
                    <a:pt x="144" y="18"/>
                  </a:lnTo>
                  <a:lnTo>
                    <a:pt x="0" y="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6" name="Freeform 67"/>
            <p:cNvSpPr>
              <a:spLocks/>
            </p:cNvSpPr>
            <p:nvPr/>
          </p:nvSpPr>
          <p:spPr bwMode="auto">
            <a:xfrm>
              <a:off x="2226" y="2251"/>
              <a:ext cx="1108" cy="119"/>
            </a:xfrm>
            <a:custGeom>
              <a:avLst/>
              <a:gdLst>
                <a:gd name="T0" fmla="*/ 1082 w 1108"/>
                <a:gd name="T1" fmla="*/ 119 h 119"/>
                <a:gd name="T2" fmla="*/ 18 w 1108"/>
                <a:gd name="T3" fmla="*/ 118 h 119"/>
                <a:gd name="T4" fmla="*/ 0 w 1108"/>
                <a:gd name="T5" fmla="*/ 1 h 119"/>
                <a:gd name="T6" fmla="*/ 1108 w 1108"/>
                <a:gd name="T7" fmla="*/ 0 h 119"/>
                <a:gd name="T8" fmla="*/ 1082 w 1108"/>
                <a:gd name="T9" fmla="*/ 119 h 119"/>
                <a:gd name="T10" fmla="*/ 0 60000 65536"/>
                <a:gd name="T11" fmla="*/ 0 60000 65536"/>
                <a:gd name="T12" fmla="*/ 0 60000 65536"/>
                <a:gd name="T13" fmla="*/ 0 60000 65536"/>
                <a:gd name="T14" fmla="*/ 0 60000 65536"/>
                <a:gd name="T15" fmla="*/ 0 w 1108"/>
                <a:gd name="T16" fmla="*/ 0 h 119"/>
                <a:gd name="T17" fmla="*/ 1108 w 1108"/>
                <a:gd name="T18" fmla="*/ 119 h 119"/>
              </a:gdLst>
              <a:ahLst/>
              <a:cxnLst>
                <a:cxn ang="T10">
                  <a:pos x="T0" y="T1"/>
                </a:cxn>
                <a:cxn ang="T11">
                  <a:pos x="T2" y="T3"/>
                </a:cxn>
                <a:cxn ang="T12">
                  <a:pos x="T4" y="T5"/>
                </a:cxn>
                <a:cxn ang="T13">
                  <a:pos x="T6" y="T7"/>
                </a:cxn>
                <a:cxn ang="T14">
                  <a:pos x="T8" y="T9"/>
                </a:cxn>
              </a:cxnLst>
              <a:rect l="T15" t="T16" r="T17" b="T18"/>
              <a:pathLst>
                <a:path w="1108" h="119">
                  <a:moveTo>
                    <a:pt x="1082" y="119"/>
                  </a:moveTo>
                  <a:lnTo>
                    <a:pt x="18" y="118"/>
                  </a:lnTo>
                  <a:lnTo>
                    <a:pt x="0" y="1"/>
                  </a:lnTo>
                  <a:lnTo>
                    <a:pt x="1108" y="0"/>
                  </a:lnTo>
                  <a:lnTo>
                    <a:pt x="1082" y="119"/>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7" name="Freeform 68"/>
            <p:cNvSpPr>
              <a:spLocks/>
            </p:cNvSpPr>
            <p:nvPr/>
          </p:nvSpPr>
          <p:spPr bwMode="auto">
            <a:xfrm>
              <a:off x="2024" y="2255"/>
              <a:ext cx="175" cy="126"/>
            </a:xfrm>
            <a:custGeom>
              <a:avLst/>
              <a:gdLst>
                <a:gd name="T0" fmla="*/ 175 w 175"/>
                <a:gd name="T1" fmla="*/ 0 h 126"/>
                <a:gd name="T2" fmla="*/ 159 w 175"/>
                <a:gd name="T3" fmla="*/ 112 h 126"/>
                <a:gd name="T4" fmla="*/ 13 w 175"/>
                <a:gd name="T5" fmla="*/ 126 h 126"/>
                <a:gd name="T6" fmla="*/ 0 w 175"/>
                <a:gd name="T7" fmla="*/ 30 h 126"/>
                <a:gd name="T8" fmla="*/ 175 w 175"/>
                <a:gd name="T9" fmla="*/ 0 h 126"/>
                <a:gd name="T10" fmla="*/ 0 60000 65536"/>
                <a:gd name="T11" fmla="*/ 0 60000 65536"/>
                <a:gd name="T12" fmla="*/ 0 60000 65536"/>
                <a:gd name="T13" fmla="*/ 0 60000 65536"/>
                <a:gd name="T14" fmla="*/ 0 60000 65536"/>
                <a:gd name="T15" fmla="*/ 0 w 175"/>
                <a:gd name="T16" fmla="*/ 0 h 126"/>
                <a:gd name="T17" fmla="*/ 175 w 175"/>
                <a:gd name="T18" fmla="*/ 126 h 126"/>
              </a:gdLst>
              <a:ahLst/>
              <a:cxnLst>
                <a:cxn ang="T10">
                  <a:pos x="T0" y="T1"/>
                </a:cxn>
                <a:cxn ang="T11">
                  <a:pos x="T2" y="T3"/>
                </a:cxn>
                <a:cxn ang="T12">
                  <a:pos x="T4" y="T5"/>
                </a:cxn>
                <a:cxn ang="T13">
                  <a:pos x="T6" y="T7"/>
                </a:cxn>
                <a:cxn ang="T14">
                  <a:pos x="T8" y="T9"/>
                </a:cxn>
              </a:cxnLst>
              <a:rect l="T15" t="T16" r="T17" b="T18"/>
              <a:pathLst>
                <a:path w="175" h="126">
                  <a:moveTo>
                    <a:pt x="175" y="0"/>
                  </a:moveTo>
                  <a:lnTo>
                    <a:pt x="159" y="112"/>
                  </a:lnTo>
                  <a:lnTo>
                    <a:pt x="13" y="126"/>
                  </a:lnTo>
                  <a:lnTo>
                    <a:pt x="0" y="30"/>
                  </a:lnTo>
                  <a:lnTo>
                    <a:pt x="175" y="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8" name="Freeform 69"/>
            <p:cNvSpPr>
              <a:spLocks/>
            </p:cNvSpPr>
            <p:nvPr/>
          </p:nvSpPr>
          <p:spPr bwMode="auto">
            <a:xfrm>
              <a:off x="3777" y="3174"/>
              <a:ext cx="339" cy="101"/>
            </a:xfrm>
            <a:custGeom>
              <a:avLst/>
              <a:gdLst>
                <a:gd name="T0" fmla="*/ 56 w 339"/>
                <a:gd name="T1" fmla="*/ 0 h 101"/>
                <a:gd name="T2" fmla="*/ 282 w 339"/>
                <a:gd name="T3" fmla="*/ 12 h 101"/>
                <a:gd name="T4" fmla="*/ 339 w 339"/>
                <a:gd name="T5" fmla="*/ 57 h 101"/>
                <a:gd name="T6" fmla="*/ 339 w 339"/>
                <a:gd name="T7" fmla="*/ 101 h 101"/>
                <a:gd name="T8" fmla="*/ 287 w 339"/>
                <a:gd name="T9" fmla="*/ 54 h 101"/>
                <a:gd name="T10" fmla="*/ 0 w 339"/>
                <a:gd name="T11" fmla="*/ 38 h 101"/>
                <a:gd name="T12" fmla="*/ 56 w 339"/>
                <a:gd name="T13" fmla="*/ 0 h 101"/>
                <a:gd name="T14" fmla="*/ 0 60000 65536"/>
                <a:gd name="T15" fmla="*/ 0 60000 65536"/>
                <a:gd name="T16" fmla="*/ 0 60000 65536"/>
                <a:gd name="T17" fmla="*/ 0 60000 65536"/>
                <a:gd name="T18" fmla="*/ 0 60000 65536"/>
                <a:gd name="T19" fmla="*/ 0 60000 65536"/>
                <a:gd name="T20" fmla="*/ 0 60000 65536"/>
                <a:gd name="T21" fmla="*/ 0 w 339"/>
                <a:gd name="T22" fmla="*/ 0 h 101"/>
                <a:gd name="T23" fmla="*/ 339 w 339"/>
                <a:gd name="T24" fmla="*/ 101 h 10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9" h="101">
                  <a:moveTo>
                    <a:pt x="56" y="0"/>
                  </a:moveTo>
                  <a:lnTo>
                    <a:pt x="282" y="12"/>
                  </a:lnTo>
                  <a:lnTo>
                    <a:pt x="339" y="57"/>
                  </a:lnTo>
                  <a:lnTo>
                    <a:pt x="339" y="101"/>
                  </a:lnTo>
                  <a:lnTo>
                    <a:pt x="287" y="54"/>
                  </a:lnTo>
                  <a:lnTo>
                    <a:pt x="0" y="38"/>
                  </a:lnTo>
                  <a:lnTo>
                    <a:pt x="56" y="0"/>
                  </a:lnTo>
                  <a:close/>
                </a:path>
              </a:pathLst>
            </a:cu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09" name="Freeform 70"/>
            <p:cNvSpPr>
              <a:spLocks/>
            </p:cNvSpPr>
            <p:nvPr/>
          </p:nvSpPr>
          <p:spPr bwMode="auto">
            <a:xfrm>
              <a:off x="4010" y="3228"/>
              <a:ext cx="123" cy="312"/>
            </a:xfrm>
            <a:custGeom>
              <a:avLst/>
              <a:gdLst>
                <a:gd name="T0" fmla="*/ 123 w 123"/>
                <a:gd name="T1" fmla="*/ 312 h 312"/>
                <a:gd name="T2" fmla="*/ 0 w 123"/>
                <a:gd name="T3" fmla="*/ 249 h 312"/>
                <a:gd name="T4" fmla="*/ 6 w 123"/>
                <a:gd name="T5" fmla="*/ 0 h 312"/>
                <a:gd name="T6" fmla="*/ 52 w 123"/>
                <a:gd name="T7" fmla="*/ 5 h 312"/>
                <a:gd name="T8" fmla="*/ 103 w 123"/>
                <a:gd name="T9" fmla="*/ 45 h 312"/>
                <a:gd name="T10" fmla="*/ 85 w 123"/>
                <a:gd name="T11" fmla="*/ 69 h 312"/>
                <a:gd name="T12" fmla="*/ 123 w 123"/>
                <a:gd name="T13" fmla="*/ 312 h 312"/>
                <a:gd name="T14" fmla="*/ 0 60000 65536"/>
                <a:gd name="T15" fmla="*/ 0 60000 65536"/>
                <a:gd name="T16" fmla="*/ 0 60000 65536"/>
                <a:gd name="T17" fmla="*/ 0 60000 65536"/>
                <a:gd name="T18" fmla="*/ 0 60000 65536"/>
                <a:gd name="T19" fmla="*/ 0 60000 65536"/>
                <a:gd name="T20" fmla="*/ 0 60000 65536"/>
                <a:gd name="T21" fmla="*/ 0 w 123"/>
                <a:gd name="T22" fmla="*/ 0 h 312"/>
                <a:gd name="T23" fmla="*/ 123 w 123"/>
                <a:gd name="T24" fmla="*/ 312 h 3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3" h="312">
                  <a:moveTo>
                    <a:pt x="123" y="312"/>
                  </a:moveTo>
                  <a:lnTo>
                    <a:pt x="0" y="249"/>
                  </a:lnTo>
                  <a:lnTo>
                    <a:pt x="6" y="0"/>
                  </a:lnTo>
                  <a:lnTo>
                    <a:pt x="52" y="5"/>
                  </a:lnTo>
                  <a:lnTo>
                    <a:pt x="103" y="45"/>
                  </a:lnTo>
                  <a:lnTo>
                    <a:pt x="85" y="69"/>
                  </a:lnTo>
                  <a:lnTo>
                    <a:pt x="123" y="312"/>
                  </a:lnTo>
                  <a:close/>
                </a:path>
              </a:pathLst>
            </a:custGeom>
            <a:gradFill rotWithShape="1">
              <a:gsLst>
                <a:gs pos="0">
                  <a:srgbClr val="595959"/>
                </a:gs>
                <a:gs pos="50000">
                  <a:srgbClr val="C0C0C0"/>
                </a:gs>
                <a:gs pos="100000">
                  <a:srgbClr val="595959"/>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0" name="Freeform 71"/>
            <p:cNvSpPr>
              <a:spLocks/>
            </p:cNvSpPr>
            <p:nvPr/>
          </p:nvSpPr>
          <p:spPr bwMode="auto">
            <a:xfrm>
              <a:off x="3773" y="3213"/>
              <a:ext cx="243" cy="264"/>
            </a:xfrm>
            <a:custGeom>
              <a:avLst/>
              <a:gdLst>
                <a:gd name="T0" fmla="*/ 243 w 243"/>
                <a:gd name="T1" fmla="*/ 14 h 264"/>
                <a:gd name="T2" fmla="*/ 0 w 243"/>
                <a:gd name="T3" fmla="*/ 0 h 264"/>
                <a:gd name="T4" fmla="*/ 237 w 243"/>
                <a:gd name="T5" fmla="*/ 264 h 264"/>
                <a:gd name="T6" fmla="*/ 243 w 243"/>
                <a:gd name="T7" fmla="*/ 14 h 264"/>
                <a:gd name="T8" fmla="*/ 0 60000 65536"/>
                <a:gd name="T9" fmla="*/ 0 60000 65536"/>
                <a:gd name="T10" fmla="*/ 0 60000 65536"/>
                <a:gd name="T11" fmla="*/ 0 60000 65536"/>
                <a:gd name="T12" fmla="*/ 0 w 243"/>
                <a:gd name="T13" fmla="*/ 0 h 264"/>
                <a:gd name="T14" fmla="*/ 243 w 243"/>
                <a:gd name="T15" fmla="*/ 264 h 264"/>
              </a:gdLst>
              <a:ahLst/>
              <a:cxnLst>
                <a:cxn ang="T8">
                  <a:pos x="T0" y="T1"/>
                </a:cxn>
                <a:cxn ang="T9">
                  <a:pos x="T2" y="T3"/>
                </a:cxn>
                <a:cxn ang="T10">
                  <a:pos x="T4" y="T5"/>
                </a:cxn>
                <a:cxn ang="T11">
                  <a:pos x="T6" y="T7"/>
                </a:cxn>
              </a:cxnLst>
              <a:rect l="T12" t="T13" r="T14" b="T15"/>
              <a:pathLst>
                <a:path w="243" h="264">
                  <a:moveTo>
                    <a:pt x="243" y="14"/>
                  </a:moveTo>
                  <a:lnTo>
                    <a:pt x="0" y="0"/>
                  </a:lnTo>
                  <a:lnTo>
                    <a:pt x="237" y="264"/>
                  </a:lnTo>
                  <a:lnTo>
                    <a:pt x="243" y="14"/>
                  </a:lnTo>
                  <a:close/>
                </a:path>
              </a:pathLst>
            </a:custGeom>
            <a:gradFill rotWithShape="1">
              <a:gsLst>
                <a:gs pos="0">
                  <a:srgbClr val="DDDDDD"/>
                </a:gs>
                <a:gs pos="100000">
                  <a:srgbClr val="666666"/>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1" name="Freeform 72"/>
            <p:cNvSpPr>
              <a:spLocks/>
            </p:cNvSpPr>
            <p:nvPr/>
          </p:nvSpPr>
          <p:spPr bwMode="auto">
            <a:xfrm>
              <a:off x="3777" y="3212"/>
              <a:ext cx="333" cy="82"/>
            </a:xfrm>
            <a:custGeom>
              <a:avLst/>
              <a:gdLst>
                <a:gd name="T0" fmla="*/ 0 w 333"/>
                <a:gd name="T1" fmla="*/ 0 h 82"/>
                <a:gd name="T2" fmla="*/ 239 w 333"/>
                <a:gd name="T3" fmla="*/ 58 h 82"/>
                <a:gd name="T4" fmla="*/ 318 w 333"/>
                <a:gd name="T5" fmla="*/ 82 h 82"/>
                <a:gd name="T6" fmla="*/ 333 w 333"/>
                <a:gd name="T7" fmla="*/ 61 h 82"/>
                <a:gd name="T8" fmla="*/ 282 w 333"/>
                <a:gd name="T9" fmla="*/ 15 h 82"/>
                <a:gd name="T10" fmla="*/ 237 w 333"/>
                <a:gd name="T11" fmla="*/ 15 h 82"/>
                <a:gd name="T12" fmla="*/ 0 w 333"/>
                <a:gd name="T13" fmla="*/ 0 h 82"/>
                <a:gd name="T14" fmla="*/ 0 60000 65536"/>
                <a:gd name="T15" fmla="*/ 0 60000 65536"/>
                <a:gd name="T16" fmla="*/ 0 60000 65536"/>
                <a:gd name="T17" fmla="*/ 0 60000 65536"/>
                <a:gd name="T18" fmla="*/ 0 60000 65536"/>
                <a:gd name="T19" fmla="*/ 0 60000 65536"/>
                <a:gd name="T20" fmla="*/ 0 60000 65536"/>
                <a:gd name="T21" fmla="*/ 0 w 333"/>
                <a:gd name="T22" fmla="*/ 0 h 82"/>
                <a:gd name="T23" fmla="*/ 333 w 333"/>
                <a:gd name="T24" fmla="*/ 82 h 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3" h="82">
                  <a:moveTo>
                    <a:pt x="0" y="0"/>
                  </a:moveTo>
                  <a:lnTo>
                    <a:pt x="239" y="58"/>
                  </a:lnTo>
                  <a:lnTo>
                    <a:pt x="318" y="82"/>
                  </a:lnTo>
                  <a:lnTo>
                    <a:pt x="333" y="61"/>
                  </a:lnTo>
                  <a:lnTo>
                    <a:pt x="282" y="15"/>
                  </a:lnTo>
                  <a:lnTo>
                    <a:pt x="237" y="15"/>
                  </a:lnTo>
                  <a:lnTo>
                    <a:pt x="0" y="0"/>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2" name="Freeform 73"/>
            <p:cNvSpPr>
              <a:spLocks/>
            </p:cNvSpPr>
            <p:nvPr/>
          </p:nvSpPr>
          <p:spPr bwMode="auto">
            <a:xfrm>
              <a:off x="3920" y="3067"/>
              <a:ext cx="120" cy="118"/>
            </a:xfrm>
            <a:custGeom>
              <a:avLst/>
              <a:gdLst>
                <a:gd name="T0" fmla="*/ 115 w 120"/>
                <a:gd name="T1" fmla="*/ 118 h 118"/>
                <a:gd name="T2" fmla="*/ 120 w 120"/>
                <a:gd name="T3" fmla="*/ 82 h 118"/>
                <a:gd name="T4" fmla="*/ 94 w 120"/>
                <a:gd name="T5" fmla="*/ 0 h 118"/>
                <a:gd name="T6" fmla="*/ 57 w 120"/>
                <a:gd name="T7" fmla="*/ 59 h 118"/>
                <a:gd name="T8" fmla="*/ 43 w 120"/>
                <a:gd name="T9" fmla="*/ 5 h 118"/>
                <a:gd name="T10" fmla="*/ 0 w 120"/>
                <a:gd name="T11" fmla="*/ 80 h 118"/>
                <a:gd name="T12" fmla="*/ 10 w 120"/>
                <a:gd name="T13" fmla="*/ 107 h 118"/>
                <a:gd name="T14" fmla="*/ 115 w 120"/>
                <a:gd name="T15" fmla="*/ 118 h 118"/>
                <a:gd name="T16" fmla="*/ 0 60000 65536"/>
                <a:gd name="T17" fmla="*/ 0 60000 65536"/>
                <a:gd name="T18" fmla="*/ 0 60000 65536"/>
                <a:gd name="T19" fmla="*/ 0 60000 65536"/>
                <a:gd name="T20" fmla="*/ 0 60000 65536"/>
                <a:gd name="T21" fmla="*/ 0 60000 65536"/>
                <a:gd name="T22" fmla="*/ 0 60000 65536"/>
                <a:gd name="T23" fmla="*/ 0 60000 65536"/>
                <a:gd name="T24" fmla="*/ 0 w 120"/>
                <a:gd name="T25" fmla="*/ 0 h 118"/>
                <a:gd name="T26" fmla="*/ 120 w 120"/>
                <a:gd name="T27" fmla="*/ 118 h 1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0" h="118">
                  <a:moveTo>
                    <a:pt x="115" y="118"/>
                  </a:moveTo>
                  <a:lnTo>
                    <a:pt x="120" y="82"/>
                  </a:lnTo>
                  <a:lnTo>
                    <a:pt x="94" y="0"/>
                  </a:lnTo>
                  <a:lnTo>
                    <a:pt x="57" y="59"/>
                  </a:lnTo>
                  <a:lnTo>
                    <a:pt x="43" y="5"/>
                  </a:lnTo>
                  <a:lnTo>
                    <a:pt x="0" y="80"/>
                  </a:lnTo>
                  <a:lnTo>
                    <a:pt x="10" y="107"/>
                  </a:lnTo>
                  <a:lnTo>
                    <a:pt x="115" y="118"/>
                  </a:lnTo>
                  <a:close/>
                </a:path>
              </a:pathLst>
            </a:custGeom>
            <a:gradFill rotWithShape="1">
              <a:gsLst>
                <a:gs pos="0">
                  <a:srgbClr val="C0C0C0"/>
                </a:gs>
                <a:gs pos="100000">
                  <a:srgbClr val="595959"/>
                </a:gs>
              </a:gsLst>
              <a:path path="rect">
                <a:fillToRect l="50000" t="50000" r="50000" b="50000"/>
              </a:path>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3" name="Freeform 74"/>
            <p:cNvSpPr>
              <a:spLocks/>
            </p:cNvSpPr>
            <p:nvPr/>
          </p:nvSpPr>
          <p:spPr bwMode="auto">
            <a:xfrm>
              <a:off x="3578" y="3068"/>
              <a:ext cx="384" cy="145"/>
            </a:xfrm>
            <a:custGeom>
              <a:avLst/>
              <a:gdLst>
                <a:gd name="T0" fmla="*/ 340 w 384"/>
                <a:gd name="T1" fmla="*/ 79 h 145"/>
                <a:gd name="T2" fmla="*/ 384 w 384"/>
                <a:gd name="T3" fmla="*/ 0 h 145"/>
                <a:gd name="T4" fmla="*/ 0 w 384"/>
                <a:gd name="T5" fmla="*/ 3 h 145"/>
                <a:gd name="T6" fmla="*/ 174 w 384"/>
                <a:gd name="T7" fmla="*/ 120 h 145"/>
                <a:gd name="T8" fmla="*/ 196 w 384"/>
                <a:gd name="T9" fmla="*/ 145 h 145"/>
                <a:gd name="T10" fmla="*/ 255 w 384"/>
                <a:gd name="T11" fmla="*/ 108 h 145"/>
                <a:gd name="T12" fmla="*/ 352 w 384"/>
                <a:gd name="T13" fmla="*/ 109 h 145"/>
                <a:gd name="T14" fmla="*/ 340 w 384"/>
                <a:gd name="T15" fmla="*/ 79 h 145"/>
                <a:gd name="T16" fmla="*/ 0 60000 65536"/>
                <a:gd name="T17" fmla="*/ 0 60000 65536"/>
                <a:gd name="T18" fmla="*/ 0 60000 65536"/>
                <a:gd name="T19" fmla="*/ 0 60000 65536"/>
                <a:gd name="T20" fmla="*/ 0 60000 65536"/>
                <a:gd name="T21" fmla="*/ 0 60000 65536"/>
                <a:gd name="T22" fmla="*/ 0 60000 65536"/>
                <a:gd name="T23" fmla="*/ 0 60000 65536"/>
                <a:gd name="T24" fmla="*/ 0 w 384"/>
                <a:gd name="T25" fmla="*/ 0 h 145"/>
                <a:gd name="T26" fmla="*/ 384 w 384"/>
                <a:gd name="T27" fmla="*/ 145 h 1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4" h="145">
                  <a:moveTo>
                    <a:pt x="340" y="79"/>
                  </a:moveTo>
                  <a:lnTo>
                    <a:pt x="384" y="0"/>
                  </a:lnTo>
                  <a:lnTo>
                    <a:pt x="0" y="3"/>
                  </a:lnTo>
                  <a:lnTo>
                    <a:pt x="174" y="120"/>
                  </a:lnTo>
                  <a:lnTo>
                    <a:pt x="196" y="145"/>
                  </a:lnTo>
                  <a:lnTo>
                    <a:pt x="255" y="108"/>
                  </a:lnTo>
                  <a:lnTo>
                    <a:pt x="352" y="109"/>
                  </a:lnTo>
                  <a:lnTo>
                    <a:pt x="340" y="79"/>
                  </a:lnTo>
                  <a:close/>
                </a:path>
              </a:pathLst>
            </a:custGeom>
            <a:gradFill rotWithShape="1">
              <a:gsLst>
                <a:gs pos="0">
                  <a:srgbClr val="DDDDDD"/>
                </a:gs>
                <a:gs pos="100000">
                  <a:srgbClr val="666666"/>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4" name="Freeform 75"/>
            <p:cNvSpPr>
              <a:spLocks/>
            </p:cNvSpPr>
            <p:nvPr/>
          </p:nvSpPr>
          <p:spPr bwMode="auto">
            <a:xfrm>
              <a:off x="3725" y="2858"/>
              <a:ext cx="373" cy="354"/>
            </a:xfrm>
            <a:custGeom>
              <a:avLst/>
              <a:gdLst>
                <a:gd name="T0" fmla="*/ 372 w 373"/>
                <a:gd name="T1" fmla="*/ 354 h 354"/>
                <a:gd name="T2" fmla="*/ 373 w 373"/>
                <a:gd name="T3" fmla="*/ 354 h 354"/>
                <a:gd name="T4" fmla="*/ 334 w 373"/>
                <a:gd name="T5" fmla="*/ 118 h 354"/>
                <a:gd name="T6" fmla="*/ 193 w 373"/>
                <a:gd name="T7" fmla="*/ 0 h 354"/>
                <a:gd name="T8" fmla="*/ 0 w 373"/>
                <a:gd name="T9" fmla="*/ 67 h 354"/>
                <a:gd name="T10" fmla="*/ 105 w 373"/>
                <a:gd name="T11" fmla="*/ 73 h 354"/>
                <a:gd name="T12" fmla="*/ 141 w 373"/>
                <a:gd name="T13" fmla="*/ 94 h 354"/>
                <a:gd name="T14" fmla="*/ 241 w 373"/>
                <a:gd name="T15" fmla="*/ 163 h 354"/>
                <a:gd name="T16" fmla="*/ 235 w 373"/>
                <a:gd name="T17" fmla="*/ 211 h 354"/>
                <a:gd name="T18" fmla="*/ 252 w 373"/>
                <a:gd name="T19" fmla="*/ 265 h 354"/>
                <a:gd name="T20" fmla="*/ 289 w 373"/>
                <a:gd name="T21" fmla="*/ 209 h 354"/>
                <a:gd name="T22" fmla="*/ 321 w 373"/>
                <a:gd name="T23" fmla="*/ 288 h 354"/>
                <a:gd name="T24" fmla="*/ 310 w 373"/>
                <a:gd name="T25" fmla="*/ 324 h 354"/>
                <a:gd name="T26" fmla="*/ 336 w 373"/>
                <a:gd name="T27" fmla="*/ 331 h 354"/>
                <a:gd name="T28" fmla="*/ 372 w 373"/>
                <a:gd name="T29" fmla="*/ 354 h 3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73"/>
                <a:gd name="T46" fmla="*/ 0 h 354"/>
                <a:gd name="T47" fmla="*/ 373 w 373"/>
                <a:gd name="T48" fmla="*/ 354 h 35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73" h="354">
                  <a:moveTo>
                    <a:pt x="372" y="354"/>
                  </a:moveTo>
                  <a:lnTo>
                    <a:pt x="373" y="354"/>
                  </a:lnTo>
                  <a:lnTo>
                    <a:pt x="334" y="118"/>
                  </a:lnTo>
                  <a:lnTo>
                    <a:pt x="193" y="0"/>
                  </a:lnTo>
                  <a:lnTo>
                    <a:pt x="0" y="67"/>
                  </a:lnTo>
                  <a:lnTo>
                    <a:pt x="105" y="73"/>
                  </a:lnTo>
                  <a:lnTo>
                    <a:pt x="141" y="94"/>
                  </a:lnTo>
                  <a:lnTo>
                    <a:pt x="241" y="163"/>
                  </a:lnTo>
                  <a:lnTo>
                    <a:pt x="235" y="211"/>
                  </a:lnTo>
                  <a:lnTo>
                    <a:pt x="252" y="265"/>
                  </a:lnTo>
                  <a:lnTo>
                    <a:pt x="289" y="209"/>
                  </a:lnTo>
                  <a:lnTo>
                    <a:pt x="321" y="288"/>
                  </a:lnTo>
                  <a:lnTo>
                    <a:pt x="310" y="324"/>
                  </a:lnTo>
                  <a:lnTo>
                    <a:pt x="336" y="331"/>
                  </a:lnTo>
                  <a:lnTo>
                    <a:pt x="372" y="354"/>
                  </a:lnTo>
                  <a:close/>
                </a:path>
              </a:pathLst>
            </a:custGeom>
            <a:gradFill rotWithShape="1">
              <a:gsLst>
                <a:gs pos="0">
                  <a:srgbClr val="EAEAEA"/>
                </a:gs>
                <a:gs pos="100000">
                  <a:srgbClr val="6C6C6C"/>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5" name="Freeform 76"/>
            <p:cNvSpPr>
              <a:spLocks/>
            </p:cNvSpPr>
            <p:nvPr/>
          </p:nvSpPr>
          <p:spPr bwMode="auto">
            <a:xfrm>
              <a:off x="2154" y="1182"/>
              <a:ext cx="585" cy="71"/>
            </a:xfrm>
            <a:custGeom>
              <a:avLst/>
              <a:gdLst>
                <a:gd name="T0" fmla="*/ 585 w 585"/>
                <a:gd name="T1" fmla="*/ 20 h 71"/>
                <a:gd name="T2" fmla="*/ 0 w 585"/>
                <a:gd name="T3" fmla="*/ 0 h 71"/>
                <a:gd name="T4" fmla="*/ 579 w 585"/>
                <a:gd name="T5" fmla="*/ 71 h 71"/>
                <a:gd name="T6" fmla="*/ 585 w 585"/>
                <a:gd name="T7" fmla="*/ 20 h 71"/>
                <a:gd name="T8" fmla="*/ 0 60000 65536"/>
                <a:gd name="T9" fmla="*/ 0 60000 65536"/>
                <a:gd name="T10" fmla="*/ 0 60000 65536"/>
                <a:gd name="T11" fmla="*/ 0 60000 65536"/>
                <a:gd name="T12" fmla="*/ 0 w 585"/>
                <a:gd name="T13" fmla="*/ 0 h 71"/>
                <a:gd name="T14" fmla="*/ 585 w 585"/>
                <a:gd name="T15" fmla="*/ 71 h 71"/>
              </a:gdLst>
              <a:ahLst/>
              <a:cxnLst>
                <a:cxn ang="T8">
                  <a:pos x="T0" y="T1"/>
                </a:cxn>
                <a:cxn ang="T9">
                  <a:pos x="T2" y="T3"/>
                </a:cxn>
                <a:cxn ang="T10">
                  <a:pos x="T4" y="T5"/>
                </a:cxn>
                <a:cxn ang="T11">
                  <a:pos x="T6" y="T7"/>
                </a:cxn>
              </a:cxnLst>
              <a:rect l="T12" t="T13" r="T14" b="T15"/>
              <a:pathLst>
                <a:path w="585" h="71">
                  <a:moveTo>
                    <a:pt x="585" y="20"/>
                  </a:moveTo>
                  <a:lnTo>
                    <a:pt x="0" y="0"/>
                  </a:lnTo>
                  <a:lnTo>
                    <a:pt x="579" y="71"/>
                  </a:lnTo>
                  <a:lnTo>
                    <a:pt x="585" y="20"/>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6" name="Freeform 77"/>
            <p:cNvSpPr>
              <a:spLocks/>
            </p:cNvSpPr>
            <p:nvPr/>
          </p:nvSpPr>
          <p:spPr bwMode="auto">
            <a:xfrm>
              <a:off x="2130" y="1230"/>
              <a:ext cx="606" cy="35"/>
            </a:xfrm>
            <a:custGeom>
              <a:avLst/>
              <a:gdLst>
                <a:gd name="T0" fmla="*/ 450 w 606"/>
                <a:gd name="T1" fmla="*/ 0 h 35"/>
                <a:gd name="T2" fmla="*/ 0 w 606"/>
                <a:gd name="T3" fmla="*/ 35 h 35"/>
                <a:gd name="T4" fmla="*/ 606 w 606"/>
                <a:gd name="T5" fmla="*/ 29 h 35"/>
                <a:gd name="T6" fmla="*/ 450 w 606"/>
                <a:gd name="T7" fmla="*/ 0 h 35"/>
                <a:gd name="T8" fmla="*/ 0 60000 65536"/>
                <a:gd name="T9" fmla="*/ 0 60000 65536"/>
                <a:gd name="T10" fmla="*/ 0 60000 65536"/>
                <a:gd name="T11" fmla="*/ 0 60000 65536"/>
                <a:gd name="T12" fmla="*/ 0 w 606"/>
                <a:gd name="T13" fmla="*/ 0 h 35"/>
                <a:gd name="T14" fmla="*/ 606 w 606"/>
                <a:gd name="T15" fmla="*/ 35 h 35"/>
              </a:gdLst>
              <a:ahLst/>
              <a:cxnLst>
                <a:cxn ang="T8">
                  <a:pos x="T0" y="T1"/>
                </a:cxn>
                <a:cxn ang="T9">
                  <a:pos x="T2" y="T3"/>
                </a:cxn>
                <a:cxn ang="T10">
                  <a:pos x="T4" y="T5"/>
                </a:cxn>
                <a:cxn ang="T11">
                  <a:pos x="T6" y="T7"/>
                </a:cxn>
              </a:cxnLst>
              <a:rect l="T12" t="T13" r="T14" b="T15"/>
              <a:pathLst>
                <a:path w="606" h="35">
                  <a:moveTo>
                    <a:pt x="450" y="0"/>
                  </a:moveTo>
                  <a:lnTo>
                    <a:pt x="0" y="35"/>
                  </a:lnTo>
                  <a:lnTo>
                    <a:pt x="606" y="29"/>
                  </a:lnTo>
                  <a:lnTo>
                    <a:pt x="450" y="0"/>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7" name="Freeform 78"/>
            <p:cNvSpPr>
              <a:spLocks/>
            </p:cNvSpPr>
            <p:nvPr/>
          </p:nvSpPr>
          <p:spPr bwMode="auto">
            <a:xfrm>
              <a:off x="2606" y="1262"/>
              <a:ext cx="115" cy="252"/>
            </a:xfrm>
            <a:custGeom>
              <a:avLst/>
              <a:gdLst>
                <a:gd name="T0" fmla="*/ 115 w 115"/>
                <a:gd name="T1" fmla="*/ 252 h 252"/>
                <a:gd name="T2" fmla="*/ 0 w 115"/>
                <a:gd name="T3" fmla="*/ 0 h 252"/>
                <a:gd name="T4" fmla="*/ 0 60000 65536"/>
                <a:gd name="T5" fmla="*/ 0 60000 65536"/>
                <a:gd name="T6" fmla="*/ 0 w 115"/>
                <a:gd name="T7" fmla="*/ 0 h 252"/>
                <a:gd name="T8" fmla="*/ 115 w 115"/>
                <a:gd name="T9" fmla="*/ 252 h 252"/>
              </a:gdLst>
              <a:ahLst/>
              <a:cxnLst>
                <a:cxn ang="T4">
                  <a:pos x="T0" y="T1"/>
                </a:cxn>
                <a:cxn ang="T5">
                  <a:pos x="T2" y="T3"/>
                </a:cxn>
              </a:cxnLst>
              <a:rect l="T6" t="T7" r="T8" b="T9"/>
              <a:pathLst>
                <a:path w="115" h="252">
                  <a:moveTo>
                    <a:pt x="115" y="252"/>
                  </a:moveTo>
                  <a:lnTo>
                    <a:pt x="0"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8" name="Freeform 79"/>
            <p:cNvSpPr>
              <a:spLocks/>
            </p:cNvSpPr>
            <p:nvPr/>
          </p:nvSpPr>
          <p:spPr bwMode="auto">
            <a:xfrm>
              <a:off x="2328" y="1071"/>
              <a:ext cx="416" cy="110"/>
            </a:xfrm>
            <a:custGeom>
              <a:avLst/>
              <a:gdLst>
                <a:gd name="T0" fmla="*/ 0 w 416"/>
                <a:gd name="T1" fmla="*/ 110 h 110"/>
                <a:gd name="T2" fmla="*/ 416 w 416"/>
                <a:gd name="T3" fmla="*/ 0 h 110"/>
                <a:gd name="T4" fmla="*/ 0 60000 65536"/>
                <a:gd name="T5" fmla="*/ 0 60000 65536"/>
                <a:gd name="T6" fmla="*/ 0 w 416"/>
                <a:gd name="T7" fmla="*/ 0 h 110"/>
                <a:gd name="T8" fmla="*/ 416 w 416"/>
                <a:gd name="T9" fmla="*/ 110 h 110"/>
              </a:gdLst>
              <a:ahLst/>
              <a:cxnLst>
                <a:cxn ang="T4">
                  <a:pos x="T0" y="T1"/>
                </a:cxn>
                <a:cxn ang="T5">
                  <a:pos x="T2" y="T3"/>
                </a:cxn>
              </a:cxnLst>
              <a:rect l="T6" t="T7" r="T8" b="T9"/>
              <a:pathLst>
                <a:path w="416" h="110">
                  <a:moveTo>
                    <a:pt x="0" y="110"/>
                  </a:moveTo>
                  <a:lnTo>
                    <a:pt x="416"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19" name="Freeform 80"/>
            <p:cNvSpPr>
              <a:spLocks/>
            </p:cNvSpPr>
            <p:nvPr/>
          </p:nvSpPr>
          <p:spPr bwMode="auto">
            <a:xfrm>
              <a:off x="3051" y="1158"/>
              <a:ext cx="534" cy="72"/>
            </a:xfrm>
            <a:custGeom>
              <a:avLst/>
              <a:gdLst>
                <a:gd name="T0" fmla="*/ 0 w 534"/>
                <a:gd name="T1" fmla="*/ 41 h 72"/>
                <a:gd name="T2" fmla="*/ 534 w 534"/>
                <a:gd name="T3" fmla="*/ 0 h 72"/>
                <a:gd name="T4" fmla="*/ 3 w 534"/>
                <a:gd name="T5" fmla="*/ 72 h 72"/>
                <a:gd name="T6" fmla="*/ 0 w 534"/>
                <a:gd name="T7" fmla="*/ 41 h 72"/>
                <a:gd name="T8" fmla="*/ 0 60000 65536"/>
                <a:gd name="T9" fmla="*/ 0 60000 65536"/>
                <a:gd name="T10" fmla="*/ 0 60000 65536"/>
                <a:gd name="T11" fmla="*/ 0 60000 65536"/>
                <a:gd name="T12" fmla="*/ 0 w 534"/>
                <a:gd name="T13" fmla="*/ 0 h 72"/>
                <a:gd name="T14" fmla="*/ 534 w 534"/>
                <a:gd name="T15" fmla="*/ 72 h 72"/>
              </a:gdLst>
              <a:ahLst/>
              <a:cxnLst>
                <a:cxn ang="T8">
                  <a:pos x="T0" y="T1"/>
                </a:cxn>
                <a:cxn ang="T9">
                  <a:pos x="T2" y="T3"/>
                </a:cxn>
                <a:cxn ang="T10">
                  <a:pos x="T4" y="T5"/>
                </a:cxn>
                <a:cxn ang="T11">
                  <a:pos x="T6" y="T7"/>
                </a:cxn>
              </a:cxnLst>
              <a:rect l="T12" t="T13" r="T14" b="T15"/>
              <a:pathLst>
                <a:path w="534" h="72">
                  <a:moveTo>
                    <a:pt x="0" y="41"/>
                  </a:moveTo>
                  <a:lnTo>
                    <a:pt x="534" y="0"/>
                  </a:lnTo>
                  <a:lnTo>
                    <a:pt x="3" y="72"/>
                  </a:lnTo>
                  <a:lnTo>
                    <a:pt x="0" y="41"/>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0" name="Freeform 81"/>
            <p:cNvSpPr>
              <a:spLocks/>
            </p:cNvSpPr>
            <p:nvPr/>
          </p:nvSpPr>
          <p:spPr bwMode="auto">
            <a:xfrm>
              <a:off x="3059" y="1218"/>
              <a:ext cx="683" cy="35"/>
            </a:xfrm>
            <a:custGeom>
              <a:avLst/>
              <a:gdLst>
                <a:gd name="T0" fmla="*/ 87 w 683"/>
                <a:gd name="T1" fmla="*/ 0 h 35"/>
                <a:gd name="T2" fmla="*/ 683 w 683"/>
                <a:gd name="T3" fmla="*/ 35 h 35"/>
                <a:gd name="T4" fmla="*/ 0 w 683"/>
                <a:gd name="T5" fmla="*/ 35 h 35"/>
                <a:gd name="T6" fmla="*/ 0 w 683"/>
                <a:gd name="T7" fmla="*/ 15 h 35"/>
                <a:gd name="T8" fmla="*/ 87 w 683"/>
                <a:gd name="T9" fmla="*/ 0 h 35"/>
                <a:gd name="T10" fmla="*/ 0 60000 65536"/>
                <a:gd name="T11" fmla="*/ 0 60000 65536"/>
                <a:gd name="T12" fmla="*/ 0 60000 65536"/>
                <a:gd name="T13" fmla="*/ 0 60000 65536"/>
                <a:gd name="T14" fmla="*/ 0 60000 65536"/>
                <a:gd name="T15" fmla="*/ 0 w 683"/>
                <a:gd name="T16" fmla="*/ 0 h 35"/>
                <a:gd name="T17" fmla="*/ 683 w 683"/>
                <a:gd name="T18" fmla="*/ 35 h 35"/>
              </a:gdLst>
              <a:ahLst/>
              <a:cxnLst>
                <a:cxn ang="T10">
                  <a:pos x="T0" y="T1"/>
                </a:cxn>
                <a:cxn ang="T11">
                  <a:pos x="T2" y="T3"/>
                </a:cxn>
                <a:cxn ang="T12">
                  <a:pos x="T4" y="T5"/>
                </a:cxn>
                <a:cxn ang="T13">
                  <a:pos x="T6" y="T7"/>
                </a:cxn>
                <a:cxn ang="T14">
                  <a:pos x="T8" y="T9"/>
                </a:cxn>
              </a:cxnLst>
              <a:rect l="T15" t="T16" r="T17" b="T18"/>
              <a:pathLst>
                <a:path w="683" h="35">
                  <a:moveTo>
                    <a:pt x="87" y="0"/>
                  </a:moveTo>
                  <a:lnTo>
                    <a:pt x="683" y="35"/>
                  </a:lnTo>
                  <a:lnTo>
                    <a:pt x="0" y="35"/>
                  </a:lnTo>
                  <a:lnTo>
                    <a:pt x="0" y="15"/>
                  </a:lnTo>
                  <a:lnTo>
                    <a:pt x="87" y="0"/>
                  </a:lnTo>
                  <a:close/>
                </a:path>
              </a:pathLst>
            </a:custGeom>
            <a:solidFill>
              <a:schemeClr val="tx1"/>
            </a:solidFill>
            <a:ln w="9525">
              <a:solidFill>
                <a:schemeClr val="bg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1" name="Freeform 82"/>
            <p:cNvSpPr>
              <a:spLocks/>
            </p:cNvSpPr>
            <p:nvPr/>
          </p:nvSpPr>
          <p:spPr bwMode="auto">
            <a:xfrm>
              <a:off x="3047" y="1068"/>
              <a:ext cx="391" cy="99"/>
            </a:xfrm>
            <a:custGeom>
              <a:avLst/>
              <a:gdLst>
                <a:gd name="T0" fmla="*/ 391 w 391"/>
                <a:gd name="T1" fmla="*/ 99 h 99"/>
                <a:gd name="T2" fmla="*/ 0 w 391"/>
                <a:gd name="T3" fmla="*/ 0 h 99"/>
                <a:gd name="T4" fmla="*/ 0 60000 65536"/>
                <a:gd name="T5" fmla="*/ 0 60000 65536"/>
                <a:gd name="T6" fmla="*/ 0 w 391"/>
                <a:gd name="T7" fmla="*/ 0 h 99"/>
                <a:gd name="T8" fmla="*/ 391 w 391"/>
                <a:gd name="T9" fmla="*/ 99 h 99"/>
              </a:gdLst>
              <a:ahLst/>
              <a:cxnLst>
                <a:cxn ang="T4">
                  <a:pos x="T0" y="T1"/>
                </a:cxn>
                <a:cxn ang="T5">
                  <a:pos x="T2" y="T3"/>
                </a:cxn>
              </a:cxnLst>
              <a:rect l="T6" t="T7" r="T8" b="T9"/>
              <a:pathLst>
                <a:path w="391" h="99">
                  <a:moveTo>
                    <a:pt x="391" y="99"/>
                  </a:moveTo>
                  <a:lnTo>
                    <a:pt x="0" y="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2" name="Freeform 83"/>
            <p:cNvSpPr>
              <a:spLocks/>
            </p:cNvSpPr>
            <p:nvPr/>
          </p:nvSpPr>
          <p:spPr bwMode="auto">
            <a:xfrm>
              <a:off x="3090" y="1256"/>
              <a:ext cx="203" cy="271"/>
            </a:xfrm>
            <a:custGeom>
              <a:avLst/>
              <a:gdLst>
                <a:gd name="T0" fmla="*/ 203 w 203"/>
                <a:gd name="T1" fmla="*/ 0 h 271"/>
                <a:gd name="T2" fmla="*/ 0 w 203"/>
                <a:gd name="T3" fmla="*/ 271 h 271"/>
                <a:gd name="T4" fmla="*/ 0 60000 65536"/>
                <a:gd name="T5" fmla="*/ 0 60000 65536"/>
                <a:gd name="T6" fmla="*/ 0 w 203"/>
                <a:gd name="T7" fmla="*/ 0 h 271"/>
                <a:gd name="T8" fmla="*/ 203 w 203"/>
                <a:gd name="T9" fmla="*/ 271 h 271"/>
              </a:gdLst>
              <a:ahLst/>
              <a:cxnLst>
                <a:cxn ang="T4">
                  <a:pos x="T0" y="T1"/>
                </a:cxn>
                <a:cxn ang="T5">
                  <a:pos x="T2" y="T3"/>
                </a:cxn>
              </a:cxnLst>
              <a:rect l="T6" t="T7" r="T8" b="T9"/>
              <a:pathLst>
                <a:path w="203" h="271">
                  <a:moveTo>
                    <a:pt x="203" y="0"/>
                  </a:moveTo>
                  <a:lnTo>
                    <a:pt x="0" y="271"/>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3" name="Freeform 84"/>
            <p:cNvSpPr>
              <a:spLocks/>
            </p:cNvSpPr>
            <p:nvPr/>
          </p:nvSpPr>
          <p:spPr bwMode="auto">
            <a:xfrm>
              <a:off x="2782" y="2716"/>
              <a:ext cx="508" cy="272"/>
            </a:xfrm>
            <a:custGeom>
              <a:avLst/>
              <a:gdLst>
                <a:gd name="T0" fmla="*/ 50 w 508"/>
                <a:gd name="T1" fmla="*/ 0 h 272"/>
                <a:gd name="T2" fmla="*/ 462 w 508"/>
                <a:gd name="T3" fmla="*/ 30 h 272"/>
                <a:gd name="T4" fmla="*/ 508 w 508"/>
                <a:gd name="T5" fmla="*/ 272 h 272"/>
                <a:gd name="T6" fmla="*/ 226 w 508"/>
                <a:gd name="T7" fmla="*/ 210 h 272"/>
                <a:gd name="T8" fmla="*/ 14 w 508"/>
                <a:gd name="T9" fmla="*/ 184 h 272"/>
                <a:gd name="T10" fmla="*/ 0 w 508"/>
                <a:gd name="T11" fmla="*/ 128 h 272"/>
                <a:gd name="T12" fmla="*/ 38 w 508"/>
                <a:gd name="T13" fmla="*/ 128 h 272"/>
                <a:gd name="T14" fmla="*/ 58 w 508"/>
                <a:gd name="T15" fmla="*/ 50 h 272"/>
                <a:gd name="T16" fmla="*/ 50 w 508"/>
                <a:gd name="T17" fmla="*/ 0 h 2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08"/>
                <a:gd name="T28" fmla="*/ 0 h 272"/>
                <a:gd name="T29" fmla="*/ 508 w 508"/>
                <a:gd name="T30" fmla="*/ 272 h 2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08" h="272">
                  <a:moveTo>
                    <a:pt x="50" y="0"/>
                  </a:moveTo>
                  <a:lnTo>
                    <a:pt x="462" y="30"/>
                  </a:lnTo>
                  <a:lnTo>
                    <a:pt x="508" y="272"/>
                  </a:lnTo>
                  <a:lnTo>
                    <a:pt x="226" y="210"/>
                  </a:lnTo>
                  <a:lnTo>
                    <a:pt x="14" y="184"/>
                  </a:lnTo>
                  <a:lnTo>
                    <a:pt x="0" y="128"/>
                  </a:lnTo>
                  <a:lnTo>
                    <a:pt x="38" y="128"/>
                  </a:lnTo>
                  <a:lnTo>
                    <a:pt x="58" y="50"/>
                  </a:lnTo>
                  <a:lnTo>
                    <a:pt x="50" y="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4" name="Freeform 85"/>
            <p:cNvSpPr>
              <a:spLocks/>
            </p:cNvSpPr>
            <p:nvPr/>
          </p:nvSpPr>
          <p:spPr bwMode="auto">
            <a:xfrm>
              <a:off x="3242" y="2746"/>
              <a:ext cx="234" cy="298"/>
            </a:xfrm>
            <a:custGeom>
              <a:avLst/>
              <a:gdLst>
                <a:gd name="T0" fmla="*/ 0 w 234"/>
                <a:gd name="T1" fmla="*/ 0 h 298"/>
                <a:gd name="T2" fmla="*/ 190 w 234"/>
                <a:gd name="T3" fmla="*/ 132 h 298"/>
                <a:gd name="T4" fmla="*/ 234 w 234"/>
                <a:gd name="T5" fmla="*/ 298 h 298"/>
                <a:gd name="T6" fmla="*/ 46 w 234"/>
                <a:gd name="T7" fmla="*/ 246 h 298"/>
                <a:gd name="T8" fmla="*/ 0 w 234"/>
                <a:gd name="T9" fmla="*/ 0 h 298"/>
                <a:gd name="T10" fmla="*/ 0 60000 65536"/>
                <a:gd name="T11" fmla="*/ 0 60000 65536"/>
                <a:gd name="T12" fmla="*/ 0 60000 65536"/>
                <a:gd name="T13" fmla="*/ 0 60000 65536"/>
                <a:gd name="T14" fmla="*/ 0 60000 65536"/>
                <a:gd name="T15" fmla="*/ 0 w 234"/>
                <a:gd name="T16" fmla="*/ 0 h 298"/>
                <a:gd name="T17" fmla="*/ 234 w 234"/>
                <a:gd name="T18" fmla="*/ 298 h 298"/>
              </a:gdLst>
              <a:ahLst/>
              <a:cxnLst>
                <a:cxn ang="T10">
                  <a:pos x="T0" y="T1"/>
                </a:cxn>
                <a:cxn ang="T11">
                  <a:pos x="T2" y="T3"/>
                </a:cxn>
                <a:cxn ang="T12">
                  <a:pos x="T4" y="T5"/>
                </a:cxn>
                <a:cxn ang="T13">
                  <a:pos x="T6" y="T7"/>
                </a:cxn>
                <a:cxn ang="T14">
                  <a:pos x="T8" y="T9"/>
                </a:cxn>
              </a:cxnLst>
              <a:rect l="T15" t="T16" r="T17" b="T18"/>
              <a:pathLst>
                <a:path w="234" h="298">
                  <a:moveTo>
                    <a:pt x="0" y="0"/>
                  </a:moveTo>
                  <a:lnTo>
                    <a:pt x="190" y="132"/>
                  </a:lnTo>
                  <a:lnTo>
                    <a:pt x="234" y="298"/>
                  </a:lnTo>
                  <a:lnTo>
                    <a:pt x="46" y="246"/>
                  </a:lnTo>
                  <a:lnTo>
                    <a:pt x="0" y="0"/>
                  </a:lnTo>
                  <a:close/>
                </a:path>
              </a:pathLst>
            </a:custGeom>
            <a:gradFill rotWithShape="1">
              <a:gsLst>
                <a:gs pos="0">
                  <a:srgbClr val="EAEAEA"/>
                </a:gs>
                <a:gs pos="100000">
                  <a:srgbClr val="6C6C6C"/>
                </a:gs>
              </a:gsLst>
              <a:lin ang="27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5" name="Freeform 86"/>
            <p:cNvSpPr>
              <a:spLocks/>
            </p:cNvSpPr>
            <p:nvPr/>
          </p:nvSpPr>
          <p:spPr bwMode="auto">
            <a:xfrm>
              <a:off x="2109" y="2704"/>
              <a:ext cx="227" cy="182"/>
            </a:xfrm>
            <a:custGeom>
              <a:avLst/>
              <a:gdLst>
                <a:gd name="T0" fmla="*/ 217 w 227"/>
                <a:gd name="T1" fmla="*/ 0 h 182"/>
                <a:gd name="T2" fmla="*/ 51 w 227"/>
                <a:gd name="T3" fmla="*/ 32 h 182"/>
                <a:gd name="T4" fmla="*/ 0 w 227"/>
                <a:gd name="T5" fmla="*/ 182 h 182"/>
                <a:gd name="T6" fmla="*/ 99 w 227"/>
                <a:gd name="T7" fmla="*/ 160 h 182"/>
                <a:gd name="T8" fmla="*/ 133 w 227"/>
                <a:gd name="T9" fmla="*/ 44 h 182"/>
                <a:gd name="T10" fmla="*/ 227 w 227"/>
                <a:gd name="T11" fmla="*/ 0 h 182"/>
                <a:gd name="T12" fmla="*/ 217 w 227"/>
                <a:gd name="T13" fmla="*/ 0 h 182"/>
                <a:gd name="T14" fmla="*/ 0 60000 65536"/>
                <a:gd name="T15" fmla="*/ 0 60000 65536"/>
                <a:gd name="T16" fmla="*/ 0 60000 65536"/>
                <a:gd name="T17" fmla="*/ 0 60000 65536"/>
                <a:gd name="T18" fmla="*/ 0 60000 65536"/>
                <a:gd name="T19" fmla="*/ 0 60000 65536"/>
                <a:gd name="T20" fmla="*/ 0 60000 65536"/>
                <a:gd name="T21" fmla="*/ 0 w 227"/>
                <a:gd name="T22" fmla="*/ 0 h 182"/>
                <a:gd name="T23" fmla="*/ 227 w 227"/>
                <a:gd name="T24" fmla="*/ 182 h 1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7" h="182">
                  <a:moveTo>
                    <a:pt x="217" y="0"/>
                  </a:moveTo>
                  <a:lnTo>
                    <a:pt x="51" y="32"/>
                  </a:lnTo>
                  <a:lnTo>
                    <a:pt x="0" y="182"/>
                  </a:lnTo>
                  <a:lnTo>
                    <a:pt x="99" y="160"/>
                  </a:lnTo>
                  <a:lnTo>
                    <a:pt x="133" y="44"/>
                  </a:lnTo>
                  <a:lnTo>
                    <a:pt x="227" y="0"/>
                  </a:lnTo>
                  <a:lnTo>
                    <a:pt x="217" y="0"/>
                  </a:lnTo>
                  <a:close/>
                </a:path>
              </a:pathLst>
            </a:custGeom>
            <a:gradFill rotWithShape="1">
              <a:gsLst>
                <a:gs pos="0">
                  <a:srgbClr val="6C6C6C"/>
                </a:gs>
                <a:gs pos="100000">
                  <a:srgbClr val="EAEAEA"/>
                </a:gs>
              </a:gsLst>
              <a:lin ang="189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6" name="Freeform 87"/>
            <p:cNvSpPr>
              <a:spLocks/>
            </p:cNvSpPr>
            <p:nvPr/>
          </p:nvSpPr>
          <p:spPr bwMode="auto">
            <a:xfrm>
              <a:off x="3778" y="2466"/>
              <a:ext cx="100" cy="148"/>
            </a:xfrm>
            <a:custGeom>
              <a:avLst/>
              <a:gdLst>
                <a:gd name="T0" fmla="*/ 0 w 100"/>
                <a:gd name="T1" fmla="*/ 0 h 148"/>
                <a:gd name="T2" fmla="*/ 82 w 100"/>
                <a:gd name="T3" fmla="*/ 10 h 148"/>
                <a:gd name="T4" fmla="*/ 100 w 100"/>
                <a:gd name="T5" fmla="*/ 146 h 148"/>
                <a:gd name="T6" fmla="*/ 100 w 100"/>
                <a:gd name="T7" fmla="*/ 148 h 148"/>
                <a:gd name="T8" fmla="*/ 22 w 100"/>
                <a:gd name="T9" fmla="*/ 144 h 148"/>
                <a:gd name="T10" fmla="*/ 0 w 100"/>
                <a:gd name="T11" fmla="*/ 0 h 148"/>
                <a:gd name="T12" fmla="*/ 0 60000 65536"/>
                <a:gd name="T13" fmla="*/ 0 60000 65536"/>
                <a:gd name="T14" fmla="*/ 0 60000 65536"/>
                <a:gd name="T15" fmla="*/ 0 60000 65536"/>
                <a:gd name="T16" fmla="*/ 0 60000 65536"/>
                <a:gd name="T17" fmla="*/ 0 60000 65536"/>
                <a:gd name="T18" fmla="*/ 0 w 100"/>
                <a:gd name="T19" fmla="*/ 0 h 148"/>
                <a:gd name="T20" fmla="*/ 100 w 100"/>
                <a:gd name="T21" fmla="*/ 148 h 148"/>
              </a:gdLst>
              <a:ahLst/>
              <a:cxnLst>
                <a:cxn ang="T12">
                  <a:pos x="T0" y="T1"/>
                </a:cxn>
                <a:cxn ang="T13">
                  <a:pos x="T2" y="T3"/>
                </a:cxn>
                <a:cxn ang="T14">
                  <a:pos x="T4" y="T5"/>
                </a:cxn>
                <a:cxn ang="T15">
                  <a:pos x="T6" y="T7"/>
                </a:cxn>
                <a:cxn ang="T16">
                  <a:pos x="T8" y="T9"/>
                </a:cxn>
                <a:cxn ang="T17">
                  <a:pos x="T10" y="T11"/>
                </a:cxn>
              </a:cxnLst>
              <a:rect l="T18" t="T19" r="T20" b="T21"/>
              <a:pathLst>
                <a:path w="100" h="148">
                  <a:moveTo>
                    <a:pt x="0" y="0"/>
                  </a:moveTo>
                  <a:lnTo>
                    <a:pt x="82" y="10"/>
                  </a:lnTo>
                  <a:lnTo>
                    <a:pt x="100" y="146"/>
                  </a:lnTo>
                  <a:lnTo>
                    <a:pt x="100" y="148"/>
                  </a:lnTo>
                  <a:lnTo>
                    <a:pt x="22" y="144"/>
                  </a:lnTo>
                  <a:lnTo>
                    <a:pt x="0" y="0"/>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7" name="Freeform 88"/>
            <p:cNvSpPr>
              <a:spLocks/>
            </p:cNvSpPr>
            <p:nvPr/>
          </p:nvSpPr>
          <p:spPr bwMode="auto">
            <a:xfrm>
              <a:off x="1712" y="2484"/>
              <a:ext cx="72" cy="148"/>
            </a:xfrm>
            <a:custGeom>
              <a:avLst/>
              <a:gdLst>
                <a:gd name="T0" fmla="*/ 18 w 72"/>
                <a:gd name="T1" fmla="*/ 6 h 148"/>
                <a:gd name="T2" fmla="*/ 72 w 72"/>
                <a:gd name="T3" fmla="*/ 0 h 148"/>
                <a:gd name="T4" fmla="*/ 46 w 72"/>
                <a:gd name="T5" fmla="*/ 136 h 148"/>
                <a:gd name="T6" fmla="*/ 0 w 72"/>
                <a:gd name="T7" fmla="*/ 148 h 148"/>
                <a:gd name="T8" fmla="*/ 18 w 72"/>
                <a:gd name="T9" fmla="*/ 6 h 148"/>
                <a:gd name="T10" fmla="*/ 0 60000 65536"/>
                <a:gd name="T11" fmla="*/ 0 60000 65536"/>
                <a:gd name="T12" fmla="*/ 0 60000 65536"/>
                <a:gd name="T13" fmla="*/ 0 60000 65536"/>
                <a:gd name="T14" fmla="*/ 0 60000 65536"/>
                <a:gd name="T15" fmla="*/ 0 w 72"/>
                <a:gd name="T16" fmla="*/ 0 h 148"/>
                <a:gd name="T17" fmla="*/ 72 w 72"/>
                <a:gd name="T18" fmla="*/ 148 h 148"/>
              </a:gdLst>
              <a:ahLst/>
              <a:cxnLst>
                <a:cxn ang="T10">
                  <a:pos x="T0" y="T1"/>
                </a:cxn>
                <a:cxn ang="T11">
                  <a:pos x="T2" y="T3"/>
                </a:cxn>
                <a:cxn ang="T12">
                  <a:pos x="T4" y="T5"/>
                </a:cxn>
                <a:cxn ang="T13">
                  <a:pos x="T6" y="T7"/>
                </a:cxn>
                <a:cxn ang="T14">
                  <a:pos x="T8" y="T9"/>
                </a:cxn>
              </a:cxnLst>
              <a:rect l="T15" t="T16" r="T17" b="T18"/>
              <a:pathLst>
                <a:path w="72" h="148">
                  <a:moveTo>
                    <a:pt x="18" y="6"/>
                  </a:moveTo>
                  <a:lnTo>
                    <a:pt x="72" y="0"/>
                  </a:lnTo>
                  <a:lnTo>
                    <a:pt x="46" y="136"/>
                  </a:lnTo>
                  <a:lnTo>
                    <a:pt x="0" y="148"/>
                  </a:lnTo>
                  <a:lnTo>
                    <a:pt x="18" y="6"/>
                  </a:lnTo>
                  <a:close/>
                </a:path>
              </a:pathLst>
            </a:custGeom>
            <a:solidFill>
              <a:schemeClr val="tx1"/>
            </a:soli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8" name="Freeform 89"/>
            <p:cNvSpPr>
              <a:spLocks/>
            </p:cNvSpPr>
            <p:nvPr/>
          </p:nvSpPr>
          <p:spPr bwMode="auto">
            <a:xfrm>
              <a:off x="2290" y="2886"/>
              <a:ext cx="136" cy="1224"/>
            </a:xfrm>
            <a:custGeom>
              <a:avLst/>
              <a:gdLst>
                <a:gd name="T0" fmla="*/ 0 w 136"/>
                <a:gd name="T1" fmla="*/ 0 h 1224"/>
                <a:gd name="T2" fmla="*/ 91 w 136"/>
                <a:gd name="T3" fmla="*/ 181 h 1224"/>
                <a:gd name="T4" fmla="*/ 136 w 136"/>
                <a:gd name="T5" fmla="*/ 363 h 1224"/>
                <a:gd name="T6" fmla="*/ 136 w 136"/>
                <a:gd name="T7" fmla="*/ 680 h 1224"/>
                <a:gd name="T8" fmla="*/ 136 w 136"/>
                <a:gd name="T9" fmla="*/ 1224 h 1224"/>
                <a:gd name="T10" fmla="*/ 0 60000 65536"/>
                <a:gd name="T11" fmla="*/ 0 60000 65536"/>
                <a:gd name="T12" fmla="*/ 0 60000 65536"/>
                <a:gd name="T13" fmla="*/ 0 60000 65536"/>
                <a:gd name="T14" fmla="*/ 0 60000 65536"/>
                <a:gd name="T15" fmla="*/ 0 w 136"/>
                <a:gd name="T16" fmla="*/ 0 h 1224"/>
                <a:gd name="T17" fmla="*/ 136 w 136"/>
                <a:gd name="T18" fmla="*/ 1224 h 1224"/>
              </a:gdLst>
              <a:ahLst/>
              <a:cxnLst>
                <a:cxn ang="T10">
                  <a:pos x="T0" y="T1"/>
                </a:cxn>
                <a:cxn ang="T11">
                  <a:pos x="T2" y="T3"/>
                </a:cxn>
                <a:cxn ang="T12">
                  <a:pos x="T4" y="T5"/>
                </a:cxn>
                <a:cxn ang="T13">
                  <a:pos x="T6" y="T7"/>
                </a:cxn>
                <a:cxn ang="T14">
                  <a:pos x="T8" y="T9"/>
                </a:cxn>
              </a:cxnLst>
              <a:rect l="T15" t="T16" r="T17" b="T18"/>
              <a:pathLst>
                <a:path w="136" h="1224">
                  <a:moveTo>
                    <a:pt x="0" y="0"/>
                  </a:moveTo>
                  <a:lnTo>
                    <a:pt x="91" y="181"/>
                  </a:lnTo>
                  <a:lnTo>
                    <a:pt x="136" y="363"/>
                  </a:lnTo>
                  <a:lnTo>
                    <a:pt x="136" y="680"/>
                  </a:lnTo>
                  <a:lnTo>
                    <a:pt x="136" y="1224"/>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29" name="Freeform 90"/>
            <p:cNvSpPr>
              <a:spLocks/>
            </p:cNvSpPr>
            <p:nvPr/>
          </p:nvSpPr>
          <p:spPr bwMode="auto">
            <a:xfrm>
              <a:off x="2199" y="3566"/>
              <a:ext cx="360" cy="94"/>
            </a:xfrm>
            <a:custGeom>
              <a:avLst/>
              <a:gdLst>
                <a:gd name="T0" fmla="*/ 0 w 360"/>
                <a:gd name="T1" fmla="*/ 93 h 94"/>
                <a:gd name="T2" fmla="*/ 143 w 360"/>
                <a:gd name="T3" fmla="*/ 84 h 94"/>
                <a:gd name="T4" fmla="*/ 206 w 360"/>
                <a:gd name="T5" fmla="*/ 84 h 94"/>
                <a:gd name="T6" fmla="*/ 360 w 360"/>
                <a:gd name="T7" fmla="*/ 94 h 94"/>
                <a:gd name="T8" fmla="*/ 354 w 360"/>
                <a:gd name="T9" fmla="*/ 46 h 94"/>
                <a:gd name="T10" fmla="*/ 338 w 360"/>
                <a:gd name="T11" fmla="*/ 25 h 94"/>
                <a:gd name="T12" fmla="*/ 273 w 360"/>
                <a:gd name="T13" fmla="*/ 0 h 94"/>
                <a:gd name="T14" fmla="*/ 46 w 360"/>
                <a:gd name="T15" fmla="*/ 0 h 94"/>
                <a:gd name="T16" fmla="*/ 21 w 360"/>
                <a:gd name="T17" fmla="*/ 18 h 94"/>
                <a:gd name="T18" fmla="*/ 1 w 360"/>
                <a:gd name="T19" fmla="*/ 46 h 94"/>
                <a:gd name="T20" fmla="*/ 0 w 360"/>
                <a:gd name="T21" fmla="*/ 93 h 9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0"/>
                <a:gd name="T34" fmla="*/ 0 h 94"/>
                <a:gd name="T35" fmla="*/ 360 w 360"/>
                <a:gd name="T36" fmla="*/ 94 h 9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0" h="94">
                  <a:moveTo>
                    <a:pt x="0" y="93"/>
                  </a:moveTo>
                  <a:lnTo>
                    <a:pt x="143" y="84"/>
                  </a:lnTo>
                  <a:lnTo>
                    <a:pt x="206" y="84"/>
                  </a:lnTo>
                  <a:lnTo>
                    <a:pt x="360" y="94"/>
                  </a:lnTo>
                  <a:lnTo>
                    <a:pt x="354" y="46"/>
                  </a:lnTo>
                  <a:lnTo>
                    <a:pt x="338" y="25"/>
                  </a:lnTo>
                  <a:lnTo>
                    <a:pt x="273" y="0"/>
                  </a:lnTo>
                  <a:lnTo>
                    <a:pt x="46" y="0"/>
                  </a:lnTo>
                  <a:lnTo>
                    <a:pt x="21" y="18"/>
                  </a:lnTo>
                  <a:lnTo>
                    <a:pt x="1" y="46"/>
                  </a:lnTo>
                  <a:lnTo>
                    <a:pt x="0" y="93"/>
                  </a:lnTo>
                  <a:close/>
                </a:path>
              </a:pathLst>
            </a:custGeom>
            <a:gradFill rotWithShape="1">
              <a:gsLst>
                <a:gs pos="0">
                  <a:srgbClr val="C0C0C0"/>
                </a:gs>
                <a:gs pos="100000">
                  <a:srgbClr val="595959"/>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30" name="Freeform 91"/>
            <p:cNvSpPr>
              <a:spLocks/>
            </p:cNvSpPr>
            <p:nvPr/>
          </p:nvSpPr>
          <p:spPr bwMode="auto">
            <a:xfrm>
              <a:off x="2245" y="3375"/>
              <a:ext cx="91" cy="191"/>
            </a:xfrm>
            <a:custGeom>
              <a:avLst/>
              <a:gdLst>
                <a:gd name="T0" fmla="*/ 0 w 91"/>
                <a:gd name="T1" fmla="*/ 191 h 191"/>
                <a:gd name="T2" fmla="*/ 11 w 91"/>
                <a:gd name="T3" fmla="*/ 14 h 191"/>
                <a:gd name="T4" fmla="*/ 37 w 91"/>
                <a:gd name="T5" fmla="*/ 0 h 191"/>
                <a:gd name="T6" fmla="*/ 65 w 91"/>
                <a:gd name="T7" fmla="*/ 23 h 191"/>
                <a:gd name="T8" fmla="*/ 91 w 91"/>
                <a:gd name="T9" fmla="*/ 191 h 191"/>
                <a:gd name="T10" fmla="*/ 0 w 91"/>
                <a:gd name="T11" fmla="*/ 191 h 191"/>
                <a:gd name="T12" fmla="*/ 0 60000 65536"/>
                <a:gd name="T13" fmla="*/ 0 60000 65536"/>
                <a:gd name="T14" fmla="*/ 0 60000 65536"/>
                <a:gd name="T15" fmla="*/ 0 60000 65536"/>
                <a:gd name="T16" fmla="*/ 0 60000 65536"/>
                <a:gd name="T17" fmla="*/ 0 60000 65536"/>
                <a:gd name="T18" fmla="*/ 0 w 91"/>
                <a:gd name="T19" fmla="*/ 0 h 191"/>
                <a:gd name="T20" fmla="*/ 91 w 91"/>
                <a:gd name="T21" fmla="*/ 191 h 191"/>
              </a:gdLst>
              <a:ahLst/>
              <a:cxnLst>
                <a:cxn ang="T12">
                  <a:pos x="T0" y="T1"/>
                </a:cxn>
                <a:cxn ang="T13">
                  <a:pos x="T2" y="T3"/>
                </a:cxn>
                <a:cxn ang="T14">
                  <a:pos x="T4" y="T5"/>
                </a:cxn>
                <a:cxn ang="T15">
                  <a:pos x="T6" y="T7"/>
                </a:cxn>
                <a:cxn ang="T16">
                  <a:pos x="T8" y="T9"/>
                </a:cxn>
                <a:cxn ang="T17">
                  <a:pos x="T10" y="T11"/>
                </a:cxn>
              </a:cxnLst>
              <a:rect l="T18" t="T19" r="T20" b="T21"/>
              <a:pathLst>
                <a:path w="91" h="191">
                  <a:moveTo>
                    <a:pt x="0" y="191"/>
                  </a:moveTo>
                  <a:lnTo>
                    <a:pt x="11" y="14"/>
                  </a:lnTo>
                  <a:lnTo>
                    <a:pt x="37" y="0"/>
                  </a:lnTo>
                  <a:lnTo>
                    <a:pt x="65" y="23"/>
                  </a:lnTo>
                  <a:lnTo>
                    <a:pt x="91" y="191"/>
                  </a:lnTo>
                  <a:lnTo>
                    <a:pt x="0" y="191"/>
                  </a:lnTo>
                  <a:close/>
                </a:path>
              </a:pathLst>
            </a:custGeom>
            <a:gradFill rotWithShape="1">
              <a:gsLst>
                <a:gs pos="0">
                  <a:srgbClr val="C0C0C0"/>
                </a:gs>
                <a:gs pos="100000">
                  <a:srgbClr val="595959"/>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31" name="Freeform 92"/>
            <p:cNvSpPr>
              <a:spLocks/>
            </p:cNvSpPr>
            <p:nvPr/>
          </p:nvSpPr>
          <p:spPr bwMode="auto">
            <a:xfrm>
              <a:off x="2415" y="3380"/>
              <a:ext cx="75" cy="193"/>
            </a:xfrm>
            <a:custGeom>
              <a:avLst/>
              <a:gdLst>
                <a:gd name="T0" fmla="*/ 0 w 75"/>
                <a:gd name="T1" fmla="*/ 186 h 193"/>
                <a:gd name="T2" fmla="*/ 14 w 75"/>
                <a:gd name="T3" fmla="*/ 21 h 193"/>
                <a:gd name="T4" fmla="*/ 39 w 75"/>
                <a:gd name="T5" fmla="*/ 0 h 193"/>
                <a:gd name="T6" fmla="*/ 63 w 75"/>
                <a:gd name="T7" fmla="*/ 21 h 193"/>
                <a:gd name="T8" fmla="*/ 75 w 75"/>
                <a:gd name="T9" fmla="*/ 193 h 193"/>
                <a:gd name="T10" fmla="*/ 57 w 75"/>
                <a:gd name="T11" fmla="*/ 186 h 193"/>
                <a:gd name="T12" fmla="*/ 0 w 75"/>
                <a:gd name="T13" fmla="*/ 186 h 193"/>
                <a:gd name="T14" fmla="*/ 0 60000 65536"/>
                <a:gd name="T15" fmla="*/ 0 60000 65536"/>
                <a:gd name="T16" fmla="*/ 0 60000 65536"/>
                <a:gd name="T17" fmla="*/ 0 60000 65536"/>
                <a:gd name="T18" fmla="*/ 0 60000 65536"/>
                <a:gd name="T19" fmla="*/ 0 60000 65536"/>
                <a:gd name="T20" fmla="*/ 0 60000 65536"/>
                <a:gd name="T21" fmla="*/ 0 w 75"/>
                <a:gd name="T22" fmla="*/ 0 h 193"/>
                <a:gd name="T23" fmla="*/ 75 w 75"/>
                <a:gd name="T24" fmla="*/ 193 h 1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 h="193">
                  <a:moveTo>
                    <a:pt x="0" y="186"/>
                  </a:moveTo>
                  <a:lnTo>
                    <a:pt x="14" y="21"/>
                  </a:lnTo>
                  <a:lnTo>
                    <a:pt x="39" y="0"/>
                  </a:lnTo>
                  <a:lnTo>
                    <a:pt x="63" y="21"/>
                  </a:lnTo>
                  <a:lnTo>
                    <a:pt x="75" y="193"/>
                  </a:lnTo>
                  <a:lnTo>
                    <a:pt x="57" y="186"/>
                  </a:lnTo>
                  <a:lnTo>
                    <a:pt x="0" y="186"/>
                  </a:lnTo>
                  <a:close/>
                </a:path>
              </a:pathLst>
            </a:custGeom>
            <a:gradFill rotWithShape="1">
              <a:gsLst>
                <a:gs pos="0">
                  <a:srgbClr val="C0C0C0"/>
                </a:gs>
                <a:gs pos="100000">
                  <a:srgbClr val="595959"/>
                </a:gs>
              </a:gsLst>
              <a:lin ang="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32" name="Freeform 93"/>
            <p:cNvSpPr>
              <a:spLocks/>
            </p:cNvSpPr>
            <p:nvPr/>
          </p:nvSpPr>
          <p:spPr bwMode="auto">
            <a:xfrm>
              <a:off x="2100" y="3180"/>
              <a:ext cx="164" cy="272"/>
            </a:xfrm>
            <a:custGeom>
              <a:avLst/>
              <a:gdLst>
                <a:gd name="T0" fmla="*/ 92 w 164"/>
                <a:gd name="T1" fmla="*/ 0 h 272"/>
                <a:gd name="T2" fmla="*/ 0 w 164"/>
                <a:gd name="T3" fmla="*/ 40 h 272"/>
                <a:gd name="T4" fmla="*/ 72 w 164"/>
                <a:gd name="T5" fmla="*/ 272 h 272"/>
                <a:gd name="T6" fmla="*/ 164 w 164"/>
                <a:gd name="T7" fmla="*/ 192 h 272"/>
                <a:gd name="T8" fmla="*/ 92 w 164"/>
                <a:gd name="T9" fmla="*/ 0 h 272"/>
                <a:gd name="T10" fmla="*/ 0 60000 65536"/>
                <a:gd name="T11" fmla="*/ 0 60000 65536"/>
                <a:gd name="T12" fmla="*/ 0 60000 65536"/>
                <a:gd name="T13" fmla="*/ 0 60000 65536"/>
                <a:gd name="T14" fmla="*/ 0 60000 65536"/>
                <a:gd name="T15" fmla="*/ 0 w 164"/>
                <a:gd name="T16" fmla="*/ 0 h 272"/>
                <a:gd name="T17" fmla="*/ 164 w 164"/>
                <a:gd name="T18" fmla="*/ 272 h 272"/>
              </a:gdLst>
              <a:ahLst/>
              <a:cxnLst>
                <a:cxn ang="T10">
                  <a:pos x="T0" y="T1"/>
                </a:cxn>
                <a:cxn ang="T11">
                  <a:pos x="T2" y="T3"/>
                </a:cxn>
                <a:cxn ang="T12">
                  <a:pos x="T4" y="T5"/>
                </a:cxn>
                <a:cxn ang="T13">
                  <a:pos x="T6" y="T7"/>
                </a:cxn>
                <a:cxn ang="T14">
                  <a:pos x="T8" y="T9"/>
                </a:cxn>
              </a:cxnLst>
              <a:rect l="T15" t="T16" r="T17" b="T18"/>
              <a:pathLst>
                <a:path w="164" h="272">
                  <a:moveTo>
                    <a:pt x="92" y="0"/>
                  </a:moveTo>
                  <a:lnTo>
                    <a:pt x="0" y="40"/>
                  </a:lnTo>
                  <a:lnTo>
                    <a:pt x="72" y="272"/>
                  </a:lnTo>
                  <a:lnTo>
                    <a:pt x="164" y="192"/>
                  </a:lnTo>
                  <a:lnTo>
                    <a:pt x="92" y="0"/>
                  </a:lnTo>
                  <a:close/>
                </a:path>
              </a:pathLst>
            </a:custGeom>
            <a:gradFill rotWithShape="1">
              <a:gsLst>
                <a:gs pos="0">
                  <a:srgbClr val="C0C0C0"/>
                </a:gs>
                <a:gs pos="100000">
                  <a:srgbClr val="595959"/>
                </a:gs>
              </a:gsLst>
              <a:lin ang="5400000" scaled="1"/>
            </a:gradFill>
            <a:ln w="9525">
              <a:solidFill>
                <a:schemeClr val="tx1"/>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133" name="Freeform 94"/>
            <p:cNvSpPr>
              <a:spLocks/>
            </p:cNvSpPr>
            <p:nvPr/>
          </p:nvSpPr>
          <p:spPr bwMode="auto">
            <a:xfrm>
              <a:off x="2244" y="3066"/>
              <a:ext cx="280" cy="112"/>
            </a:xfrm>
            <a:custGeom>
              <a:avLst/>
              <a:gdLst/>
              <a:ahLst/>
              <a:cxnLst>
                <a:cxn ang="0">
                  <a:pos x="138" y="0"/>
                </a:cxn>
                <a:cxn ang="0">
                  <a:pos x="0" y="64"/>
                </a:cxn>
                <a:cxn ang="0">
                  <a:pos x="136" y="109"/>
                </a:cxn>
                <a:cxn ang="0">
                  <a:pos x="282" y="68"/>
                </a:cxn>
                <a:cxn ang="0">
                  <a:pos x="138" y="0"/>
                </a:cxn>
              </a:cxnLst>
              <a:rect l="0" t="0" r="r" b="b"/>
              <a:pathLst>
                <a:path w="282" h="109">
                  <a:moveTo>
                    <a:pt x="138" y="0"/>
                  </a:moveTo>
                  <a:lnTo>
                    <a:pt x="0" y="64"/>
                  </a:lnTo>
                  <a:lnTo>
                    <a:pt x="136" y="109"/>
                  </a:lnTo>
                  <a:lnTo>
                    <a:pt x="282" y="68"/>
                  </a:lnTo>
                  <a:lnTo>
                    <a:pt x="138" y="0"/>
                  </a:lnTo>
                  <a:close/>
                </a:path>
              </a:pathLst>
            </a:custGeom>
            <a:gradFill rotWithShape="1">
              <a:gsLst>
                <a:gs pos="0">
                  <a:schemeClr val="tx1">
                    <a:gamma/>
                    <a:tint val="60000"/>
                    <a:invGamma/>
                  </a:schemeClr>
                </a:gs>
                <a:gs pos="100000">
                  <a:schemeClr val="tx1"/>
                </a:gs>
              </a:gsLst>
              <a:path path="rect">
                <a:fillToRect l="50000" t="50000" r="50000" b="50000"/>
              </a:path>
            </a:gradFill>
            <a:ln w="9525">
              <a:solidFill>
                <a:schemeClr val="tx1"/>
              </a:solidFill>
              <a:round/>
              <a:headEnd/>
              <a:tailEnd/>
            </a:ln>
            <a:effectLst/>
          </p:spPr>
          <p:txBody>
            <a:bodyPr/>
            <a:lstStyle/>
            <a:p>
              <a:pPr>
                <a:defRPr/>
              </a:pPr>
              <a:endParaRPr lang="es-ES">
                <a:latin typeface="Arial" charset="0"/>
                <a:cs typeface="Arial" charset="0"/>
              </a:endParaRPr>
            </a:p>
          </p:txBody>
        </p:sp>
      </p:grpSp>
      <p:sp>
        <p:nvSpPr>
          <p:cNvPr id="216" name="Freeform 726"/>
          <p:cNvSpPr>
            <a:spLocks/>
          </p:cNvSpPr>
          <p:nvPr/>
        </p:nvSpPr>
        <p:spPr bwMode="auto">
          <a:xfrm rot="20151092" flipH="1">
            <a:off x="2449029" y="3232197"/>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17" name="Freeform 726"/>
          <p:cNvSpPr>
            <a:spLocks/>
          </p:cNvSpPr>
          <p:nvPr/>
        </p:nvSpPr>
        <p:spPr bwMode="auto">
          <a:xfrm rot="20979137" flipH="1">
            <a:off x="3833972" y="2951351"/>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18" name="Freeform 726"/>
          <p:cNvSpPr>
            <a:spLocks/>
          </p:cNvSpPr>
          <p:nvPr/>
        </p:nvSpPr>
        <p:spPr bwMode="auto">
          <a:xfrm rot="21288779" flipH="1">
            <a:off x="5374073" y="2874065"/>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19" name="Freeform 726"/>
          <p:cNvSpPr>
            <a:spLocks/>
          </p:cNvSpPr>
          <p:nvPr/>
        </p:nvSpPr>
        <p:spPr bwMode="auto">
          <a:xfrm flipH="1">
            <a:off x="6891661" y="2780922"/>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0" name="Freeform 726"/>
          <p:cNvSpPr>
            <a:spLocks/>
          </p:cNvSpPr>
          <p:nvPr/>
        </p:nvSpPr>
        <p:spPr bwMode="auto">
          <a:xfrm rot="21414717" flipH="1">
            <a:off x="8360420" y="2749832"/>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221" name="Freeform 726"/>
          <p:cNvSpPr>
            <a:spLocks/>
          </p:cNvSpPr>
          <p:nvPr/>
        </p:nvSpPr>
        <p:spPr bwMode="auto">
          <a:xfrm rot="17622401" flipH="1">
            <a:off x="1637281" y="4220810"/>
            <a:ext cx="788205" cy="177930"/>
          </a:xfrm>
          <a:custGeom>
            <a:avLst/>
            <a:gdLst>
              <a:gd name="T0" fmla="*/ 881 w 883"/>
              <a:gd name="T1" fmla="*/ 65 h 187"/>
              <a:gd name="T2" fmla="*/ 883 w 883"/>
              <a:gd name="T3" fmla="*/ 123 h 187"/>
              <a:gd name="T4" fmla="*/ 659 w 883"/>
              <a:gd name="T5" fmla="*/ 125 h 187"/>
              <a:gd name="T6" fmla="*/ 679 w 883"/>
              <a:gd name="T7" fmla="*/ 187 h 187"/>
              <a:gd name="T8" fmla="*/ 611 w 883"/>
              <a:gd name="T9" fmla="*/ 185 h 187"/>
              <a:gd name="T10" fmla="*/ 421 w 883"/>
              <a:gd name="T11" fmla="*/ 127 h 187"/>
              <a:gd name="T12" fmla="*/ 55 w 883"/>
              <a:gd name="T13" fmla="*/ 125 h 187"/>
              <a:gd name="T14" fmla="*/ 0 w 883"/>
              <a:gd name="T15" fmla="*/ 90 h 187"/>
              <a:gd name="T16" fmla="*/ 61 w 883"/>
              <a:gd name="T17" fmla="*/ 65 h 187"/>
              <a:gd name="T18" fmla="*/ 427 w 883"/>
              <a:gd name="T19" fmla="*/ 61 h 187"/>
              <a:gd name="T20" fmla="*/ 599 w 883"/>
              <a:gd name="T21" fmla="*/ 13 h 187"/>
              <a:gd name="T22" fmla="*/ 680 w 883"/>
              <a:gd name="T23" fmla="*/ 0 h 187"/>
              <a:gd name="T24" fmla="*/ 657 w 883"/>
              <a:gd name="T25" fmla="*/ 61 h 187"/>
              <a:gd name="T26" fmla="*/ 881 w 883"/>
              <a:gd name="T27" fmla="*/ 65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3"/>
              <a:gd name="T43" fmla="*/ 0 h 187"/>
              <a:gd name="T44" fmla="*/ 883 w 883"/>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3" h="187">
                <a:moveTo>
                  <a:pt x="881" y="65"/>
                </a:moveTo>
                <a:lnTo>
                  <a:pt x="883" y="123"/>
                </a:lnTo>
                <a:lnTo>
                  <a:pt x="659" y="125"/>
                </a:lnTo>
                <a:lnTo>
                  <a:pt x="679" y="187"/>
                </a:lnTo>
                <a:lnTo>
                  <a:pt x="611" y="185"/>
                </a:lnTo>
                <a:lnTo>
                  <a:pt x="421" y="127"/>
                </a:lnTo>
                <a:lnTo>
                  <a:pt x="55" y="125"/>
                </a:lnTo>
                <a:lnTo>
                  <a:pt x="0" y="90"/>
                </a:lnTo>
                <a:lnTo>
                  <a:pt x="61" y="65"/>
                </a:lnTo>
                <a:lnTo>
                  <a:pt x="427" y="61"/>
                </a:lnTo>
                <a:lnTo>
                  <a:pt x="599" y="13"/>
                </a:lnTo>
                <a:lnTo>
                  <a:pt x="680" y="0"/>
                </a:lnTo>
                <a:lnTo>
                  <a:pt x="657" y="61"/>
                </a:lnTo>
                <a:lnTo>
                  <a:pt x="881" y="65"/>
                </a:lnTo>
                <a:close/>
              </a:path>
            </a:pathLst>
          </a:custGeom>
          <a:gradFill rotWithShape="1">
            <a:gsLst>
              <a:gs pos="0">
                <a:srgbClr val="C0C0C0"/>
              </a:gs>
              <a:gs pos="50000">
                <a:srgbClr val="595959"/>
              </a:gs>
              <a:gs pos="100000">
                <a:srgbClr val="C0C0C0"/>
              </a:gs>
            </a:gsLst>
            <a:lin ang="5400000" scaled="1"/>
          </a:gradFill>
          <a:ln w="9525">
            <a:solidFill>
              <a:schemeClr val="tx2"/>
            </a:solidFill>
            <a:round/>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p>
        </p:txBody>
      </p:sp>
      <p:sp>
        <p:nvSpPr>
          <p:cNvPr id="5" name="Forma libre 4"/>
          <p:cNvSpPr/>
          <p:nvPr/>
        </p:nvSpPr>
        <p:spPr>
          <a:xfrm>
            <a:off x="1996063" y="2856421"/>
            <a:ext cx="7741004" cy="1897990"/>
          </a:xfrm>
          <a:custGeom>
            <a:avLst/>
            <a:gdLst>
              <a:gd name="connsiteX0" fmla="*/ 0 w 7700013"/>
              <a:gd name="connsiteY0" fmla="*/ 1547127 h 1870136"/>
              <a:gd name="connsiteX1" fmla="*/ 1127051 w 7700013"/>
              <a:gd name="connsiteY1" fmla="*/ 16039 h 1870136"/>
              <a:gd name="connsiteX2" fmla="*/ 3785190 w 7700013"/>
              <a:gd name="connsiteY2" fmla="*/ 802848 h 1870136"/>
              <a:gd name="connsiteX3" fmla="*/ 6177516 w 7700013"/>
              <a:gd name="connsiteY3" fmla="*/ 1717248 h 1870136"/>
              <a:gd name="connsiteX4" fmla="*/ 7591646 w 7700013"/>
              <a:gd name="connsiteY4" fmla="*/ 1855472 h 1870136"/>
              <a:gd name="connsiteX5" fmla="*/ 7602279 w 7700013"/>
              <a:gd name="connsiteY5" fmla="*/ 1866104 h 1870136"/>
              <a:gd name="connsiteX6" fmla="*/ 7602279 w 7700013"/>
              <a:gd name="connsiteY6" fmla="*/ 1866104 h 1870136"/>
              <a:gd name="connsiteX7" fmla="*/ 7602279 w 7700013"/>
              <a:gd name="connsiteY7" fmla="*/ 1866104 h 1870136"/>
              <a:gd name="connsiteX8" fmla="*/ 7623544 w 7700013"/>
              <a:gd name="connsiteY8" fmla="*/ 1855472 h 1870136"/>
              <a:gd name="connsiteX0" fmla="*/ 0 w 7700013"/>
              <a:gd name="connsiteY0" fmla="*/ 1762271 h 2111332"/>
              <a:gd name="connsiteX1" fmla="*/ 1127051 w 7700013"/>
              <a:gd name="connsiteY1" fmla="*/ 231183 h 2111332"/>
              <a:gd name="connsiteX2" fmla="*/ 3983584 w 7700013"/>
              <a:gd name="connsiteY2" fmla="*/ 183394 h 2111332"/>
              <a:gd name="connsiteX3" fmla="*/ 6177516 w 7700013"/>
              <a:gd name="connsiteY3" fmla="*/ 1932392 h 2111332"/>
              <a:gd name="connsiteX4" fmla="*/ 7591646 w 7700013"/>
              <a:gd name="connsiteY4" fmla="*/ 2070616 h 2111332"/>
              <a:gd name="connsiteX5" fmla="*/ 7602279 w 7700013"/>
              <a:gd name="connsiteY5" fmla="*/ 2081248 h 2111332"/>
              <a:gd name="connsiteX6" fmla="*/ 7602279 w 7700013"/>
              <a:gd name="connsiteY6" fmla="*/ 2081248 h 2111332"/>
              <a:gd name="connsiteX7" fmla="*/ 7602279 w 7700013"/>
              <a:gd name="connsiteY7" fmla="*/ 2081248 h 2111332"/>
              <a:gd name="connsiteX8" fmla="*/ 7623544 w 7700013"/>
              <a:gd name="connsiteY8" fmla="*/ 2070616 h 2111332"/>
              <a:gd name="connsiteX0" fmla="*/ 0 w 7669877"/>
              <a:gd name="connsiteY0" fmla="*/ 1884749 h 2351175"/>
              <a:gd name="connsiteX1" fmla="*/ 1127051 w 7669877"/>
              <a:gd name="connsiteY1" fmla="*/ 353661 h 2351175"/>
              <a:gd name="connsiteX2" fmla="*/ 3983584 w 7669877"/>
              <a:gd name="connsiteY2" fmla="*/ 305872 h 2351175"/>
              <a:gd name="connsiteX3" fmla="*/ 6584745 w 7669877"/>
              <a:gd name="connsiteY3" fmla="*/ 107476 h 2351175"/>
              <a:gd name="connsiteX4" fmla="*/ 7591646 w 7669877"/>
              <a:gd name="connsiteY4" fmla="*/ 2193094 h 2351175"/>
              <a:gd name="connsiteX5" fmla="*/ 7602279 w 7669877"/>
              <a:gd name="connsiteY5" fmla="*/ 2203726 h 2351175"/>
              <a:gd name="connsiteX6" fmla="*/ 7602279 w 7669877"/>
              <a:gd name="connsiteY6" fmla="*/ 2203726 h 2351175"/>
              <a:gd name="connsiteX7" fmla="*/ 7602279 w 7669877"/>
              <a:gd name="connsiteY7" fmla="*/ 2203726 h 2351175"/>
              <a:gd name="connsiteX8" fmla="*/ 7623544 w 7669877"/>
              <a:gd name="connsiteY8" fmla="*/ 2193094 h 2351175"/>
              <a:gd name="connsiteX0" fmla="*/ 0 w 7669877"/>
              <a:gd name="connsiteY0" fmla="*/ 1973269 h 2439696"/>
              <a:gd name="connsiteX1" fmla="*/ 1127051 w 7669877"/>
              <a:gd name="connsiteY1" fmla="*/ 442181 h 2439696"/>
              <a:gd name="connsiteX2" fmla="*/ 3983584 w 7669877"/>
              <a:gd name="connsiteY2" fmla="*/ 116193 h 2439696"/>
              <a:gd name="connsiteX3" fmla="*/ 6584745 w 7669877"/>
              <a:gd name="connsiteY3" fmla="*/ 195996 h 2439696"/>
              <a:gd name="connsiteX4" fmla="*/ 7591646 w 7669877"/>
              <a:gd name="connsiteY4" fmla="*/ 2281614 h 2439696"/>
              <a:gd name="connsiteX5" fmla="*/ 7602279 w 7669877"/>
              <a:gd name="connsiteY5" fmla="*/ 2292246 h 2439696"/>
              <a:gd name="connsiteX6" fmla="*/ 7602279 w 7669877"/>
              <a:gd name="connsiteY6" fmla="*/ 2292246 h 2439696"/>
              <a:gd name="connsiteX7" fmla="*/ 7602279 w 7669877"/>
              <a:gd name="connsiteY7" fmla="*/ 2292246 h 2439696"/>
              <a:gd name="connsiteX8" fmla="*/ 7623544 w 7669877"/>
              <a:gd name="connsiteY8" fmla="*/ 2281614 h 2439696"/>
              <a:gd name="connsiteX0" fmla="*/ 0 w 7759288"/>
              <a:gd name="connsiteY0" fmla="*/ 1973269 h 2439696"/>
              <a:gd name="connsiteX1" fmla="*/ 1127051 w 7759288"/>
              <a:gd name="connsiteY1" fmla="*/ 442181 h 2439696"/>
              <a:gd name="connsiteX2" fmla="*/ 3983584 w 7759288"/>
              <a:gd name="connsiteY2" fmla="*/ 116193 h 2439696"/>
              <a:gd name="connsiteX3" fmla="*/ 6584745 w 7759288"/>
              <a:gd name="connsiteY3" fmla="*/ 195996 h 2439696"/>
              <a:gd name="connsiteX4" fmla="*/ 7591646 w 7759288"/>
              <a:gd name="connsiteY4" fmla="*/ 2281614 h 2439696"/>
              <a:gd name="connsiteX5" fmla="*/ 7602279 w 7759288"/>
              <a:gd name="connsiteY5" fmla="*/ 2292246 h 2439696"/>
              <a:gd name="connsiteX6" fmla="*/ 7602279 w 7759288"/>
              <a:gd name="connsiteY6" fmla="*/ 2292246 h 2439696"/>
              <a:gd name="connsiteX7" fmla="*/ 7602279 w 7759288"/>
              <a:gd name="connsiteY7" fmla="*/ 2292246 h 2439696"/>
              <a:gd name="connsiteX8" fmla="*/ 7759288 w 7759288"/>
              <a:gd name="connsiteY8" fmla="*/ 2026599 h 2439696"/>
              <a:gd name="connsiteX0" fmla="*/ 0 w 7759288"/>
              <a:gd name="connsiteY0" fmla="*/ 2184816 h 2651243"/>
              <a:gd name="connsiteX1" fmla="*/ 1127051 w 7759288"/>
              <a:gd name="connsiteY1" fmla="*/ 653728 h 2651243"/>
              <a:gd name="connsiteX2" fmla="*/ 3983584 w 7759288"/>
              <a:gd name="connsiteY2" fmla="*/ 327740 h 2651243"/>
              <a:gd name="connsiteX3" fmla="*/ 6584745 w 7759288"/>
              <a:gd name="connsiteY3" fmla="*/ 407543 h 2651243"/>
              <a:gd name="connsiteX4" fmla="*/ 7591646 w 7759288"/>
              <a:gd name="connsiteY4" fmla="*/ 2493161 h 2651243"/>
              <a:gd name="connsiteX5" fmla="*/ 7602279 w 7759288"/>
              <a:gd name="connsiteY5" fmla="*/ 2503793 h 2651243"/>
              <a:gd name="connsiteX6" fmla="*/ 7602279 w 7759288"/>
              <a:gd name="connsiteY6" fmla="*/ 2503793 h 2651243"/>
              <a:gd name="connsiteX7" fmla="*/ 7466536 w 7759288"/>
              <a:gd name="connsiteY7" fmla="*/ 0 h 2651243"/>
              <a:gd name="connsiteX8" fmla="*/ 7759288 w 7759288"/>
              <a:gd name="connsiteY8" fmla="*/ 2238146 h 2651243"/>
              <a:gd name="connsiteX0" fmla="*/ 0 w 7759288"/>
              <a:gd name="connsiteY0" fmla="*/ 2184816 h 2651243"/>
              <a:gd name="connsiteX1" fmla="*/ 1127051 w 7759288"/>
              <a:gd name="connsiteY1" fmla="*/ 653728 h 2651243"/>
              <a:gd name="connsiteX2" fmla="*/ 3983584 w 7759288"/>
              <a:gd name="connsiteY2" fmla="*/ 327740 h 2651243"/>
              <a:gd name="connsiteX3" fmla="*/ 6584745 w 7759288"/>
              <a:gd name="connsiteY3" fmla="*/ 407543 h 2651243"/>
              <a:gd name="connsiteX4" fmla="*/ 7591646 w 7759288"/>
              <a:gd name="connsiteY4" fmla="*/ 2493161 h 2651243"/>
              <a:gd name="connsiteX5" fmla="*/ 7602279 w 7759288"/>
              <a:gd name="connsiteY5" fmla="*/ 2503793 h 2651243"/>
              <a:gd name="connsiteX6" fmla="*/ 7184609 w 7759288"/>
              <a:gd name="connsiteY6" fmla="*/ 394117 h 2651243"/>
              <a:gd name="connsiteX7" fmla="*/ 7466536 w 7759288"/>
              <a:gd name="connsiteY7" fmla="*/ 0 h 2651243"/>
              <a:gd name="connsiteX8" fmla="*/ 7759288 w 7759288"/>
              <a:gd name="connsiteY8" fmla="*/ 2238146 h 2651243"/>
              <a:gd name="connsiteX0" fmla="*/ 0 w 7759288"/>
              <a:gd name="connsiteY0" fmla="*/ 2184816 h 2493225"/>
              <a:gd name="connsiteX1" fmla="*/ 1127051 w 7759288"/>
              <a:gd name="connsiteY1" fmla="*/ 653728 h 2493225"/>
              <a:gd name="connsiteX2" fmla="*/ 3983584 w 7759288"/>
              <a:gd name="connsiteY2" fmla="*/ 327740 h 2493225"/>
              <a:gd name="connsiteX3" fmla="*/ 6584745 w 7759288"/>
              <a:gd name="connsiteY3" fmla="*/ 407543 h 2493225"/>
              <a:gd name="connsiteX4" fmla="*/ 7591646 w 7759288"/>
              <a:gd name="connsiteY4" fmla="*/ 2493161 h 2493225"/>
              <a:gd name="connsiteX5" fmla="*/ 6986216 w 7759288"/>
              <a:gd name="connsiteY5" fmla="*/ 486849 h 2493225"/>
              <a:gd name="connsiteX6" fmla="*/ 7184609 w 7759288"/>
              <a:gd name="connsiteY6" fmla="*/ 394117 h 2493225"/>
              <a:gd name="connsiteX7" fmla="*/ 7466536 w 7759288"/>
              <a:gd name="connsiteY7" fmla="*/ 0 h 2493225"/>
              <a:gd name="connsiteX8" fmla="*/ 7759288 w 7759288"/>
              <a:gd name="connsiteY8" fmla="*/ 2238146 h 2493225"/>
              <a:gd name="connsiteX0" fmla="*/ 0 w 7759288"/>
              <a:gd name="connsiteY0" fmla="*/ 2184816 h 2238146"/>
              <a:gd name="connsiteX1" fmla="*/ 1127051 w 7759288"/>
              <a:gd name="connsiteY1" fmla="*/ 653728 h 2238146"/>
              <a:gd name="connsiteX2" fmla="*/ 3983584 w 7759288"/>
              <a:gd name="connsiteY2" fmla="*/ 327740 h 2238146"/>
              <a:gd name="connsiteX3" fmla="*/ 6584745 w 7759288"/>
              <a:gd name="connsiteY3" fmla="*/ 407543 h 2238146"/>
              <a:gd name="connsiteX4" fmla="*/ 7027792 w 7759288"/>
              <a:gd name="connsiteY4" fmla="*/ 232793 h 2238146"/>
              <a:gd name="connsiteX5" fmla="*/ 6986216 w 7759288"/>
              <a:gd name="connsiteY5" fmla="*/ 486849 h 2238146"/>
              <a:gd name="connsiteX6" fmla="*/ 7184609 w 7759288"/>
              <a:gd name="connsiteY6" fmla="*/ 394117 h 2238146"/>
              <a:gd name="connsiteX7" fmla="*/ 7466536 w 7759288"/>
              <a:gd name="connsiteY7" fmla="*/ 0 h 2238146"/>
              <a:gd name="connsiteX8" fmla="*/ 7759288 w 7759288"/>
              <a:gd name="connsiteY8" fmla="*/ 2238146 h 2238146"/>
              <a:gd name="connsiteX0" fmla="*/ 0 w 7466536"/>
              <a:gd name="connsiteY0" fmla="*/ 2184816 h 2184816"/>
              <a:gd name="connsiteX1" fmla="*/ 1127051 w 7466536"/>
              <a:gd name="connsiteY1" fmla="*/ 653728 h 2184816"/>
              <a:gd name="connsiteX2" fmla="*/ 3983584 w 7466536"/>
              <a:gd name="connsiteY2" fmla="*/ 327740 h 2184816"/>
              <a:gd name="connsiteX3" fmla="*/ 6584745 w 7466536"/>
              <a:gd name="connsiteY3" fmla="*/ 407543 h 2184816"/>
              <a:gd name="connsiteX4" fmla="*/ 7027792 w 7466536"/>
              <a:gd name="connsiteY4" fmla="*/ 232793 h 2184816"/>
              <a:gd name="connsiteX5" fmla="*/ 6986216 w 7466536"/>
              <a:gd name="connsiteY5" fmla="*/ 486849 h 2184816"/>
              <a:gd name="connsiteX6" fmla="*/ 7184609 w 7466536"/>
              <a:gd name="connsiteY6" fmla="*/ 394117 h 2184816"/>
              <a:gd name="connsiteX7" fmla="*/ 7466536 w 7466536"/>
              <a:gd name="connsiteY7" fmla="*/ 0 h 2184816"/>
              <a:gd name="connsiteX0" fmla="*/ 0 w 7184609"/>
              <a:gd name="connsiteY0" fmla="*/ 1952747 h 1952747"/>
              <a:gd name="connsiteX1" fmla="*/ 1127051 w 7184609"/>
              <a:gd name="connsiteY1" fmla="*/ 421659 h 1952747"/>
              <a:gd name="connsiteX2" fmla="*/ 3983584 w 7184609"/>
              <a:gd name="connsiteY2" fmla="*/ 95671 h 1952747"/>
              <a:gd name="connsiteX3" fmla="*/ 6584745 w 7184609"/>
              <a:gd name="connsiteY3" fmla="*/ 175474 h 1952747"/>
              <a:gd name="connsiteX4" fmla="*/ 7027792 w 7184609"/>
              <a:gd name="connsiteY4" fmla="*/ 724 h 1952747"/>
              <a:gd name="connsiteX5" fmla="*/ 6986216 w 7184609"/>
              <a:gd name="connsiteY5" fmla="*/ 254780 h 1952747"/>
              <a:gd name="connsiteX6" fmla="*/ 7184609 w 7184609"/>
              <a:gd name="connsiteY6" fmla="*/ 162048 h 1952747"/>
              <a:gd name="connsiteX0" fmla="*/ 0 w 7049589"/>
              <a:gd name="connsiteY0" fmla="*/ 1952747 h 1952747"/>
              <a:gd name="connsiteX1" fmla="*/ 1127051 w 7049589"/>
              <a:gd name="connsiteY1" fmla="*/ 421659 h 1952747"/>
              <a:gd name="connsiteX2" fmla="*/ 3983584 w 7049589"/>
              <a:gd name="connsiteY2" fmla="*/ 95671 h 1952747"/>
              <a:gd name="connsiteX3" fmla="*/ 6584745 w 7049589"/>
              <a:gd name="connsiteY3" fmla="*/ 175474 h 1952747"/>
              <a:gd name="connsiteX4" fmla="*/ 7027792 w 7049589"/>
              <a:gd name="connsiteY4" fmla="*/ 724 h 1952747"/>
              <a:gd name="connsiteX5" fmla="*/ 6986216 w 7049589"/>
              <a:gd name="connsiteY5" fmla="*/ 254780 h 1952747"/>
              <a:gd name="connsiteX0" fmla="*/ 0 w 7027792"/>
              <a:gd name="connsiteY0" fmla="*/ 1952747 h 1952747"/>
              <a:gd name="connsiteX1" fmla="*/ 1127051 w 7027792"/>
              <a:gd name="connsiteY1" fmla="*/ 421659 h 1952747"/>
              <a:gd name="connsiteX2" fmla="*/ 3983584 w 7027792"/>
              <a:gd name="connsiteY2" fmla="*/ 95671 h 1952747"/>
              <a:gd name="connsiteX3" fmla="*/ 6584745 w 7027792"/>
              <a:gd name="connsiteY3" fmla="*/ 175474 h 1952747"/>
              <a:gd name="connsiteX4" fmla="*/ 7027792 w 7027792"/>
              <a:gd name="connsiteY4" fmla="*/ 724 h 1952747"/>
              <a:gd name="connsiteX0" fmla="*/ 0 w 7602089"/>
              <a:gd name="connsiteY0" fmla="*/ 2068411 h 2068411"/>
              <a:gd name="connsiteX1" fmla="*/ 1127051 w 7602089"/>
              <a:gd name="connsiteY1" fmla="*/ 537323 h 2068411"/>
              <a:gd name="connsiteX2" fmla="*/ 3983584 w 7602089"/>
              <a:gd name="connsiteY2" fmla="*/ 211335 h 2068411"/>
              <a:gd name="connsiteX3" fmla="*/ 6584745 w 7602089"/>
              <a:gd name="connsiteY3" fmla="*/ 291138 h 2068411"/>
              <a:gd name="connsiteX4" fmla="*/ 7602089 w 7602089"/>
              <a:gd name="connsiteY4" fmla="*/ 471 h 2068411"/>
              <a:gd name="connsiteX0" fmla="*/ 0 w 7602089"/>
              <a:gd name="connsiteY0" fmla="*/ 2069193 h 2069193"/>
              <a:gd name="connsiteX1" fmla="*/ 1127051 w 7602089"/>
              <a:gd name="connsiteY1" fmla="*/ 538105 h 2069193"/>
              <a:gd name="connsiteX2" fmla="*/ 3983584 w 7602089"/>
              <a:gd name="connsiteY2" fmla="*/ 212117 h 2069193"/>
              <a:gd name="connsiteX3" fmla="*/ 6584745 w 7602089"/>
              <a:gd name="connsiteY3" fmla="*/ 118045 h 2069193"/>
              <a:gd name="connsiteX4" fmla="*/ 7602089 w 7602089"/>
              <a:gd name="connsiteY4" fmla="*/ 1253 h 2069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2089" h="2069193">
                <a:moveTo>
                  <a:pt x="0" y="2069193"/>
                </a:moveTo>
                <a:cubicBezTo>
                  <a:pt x="248093" y="1365672"/>
                  <a:pt x="463120" y="847618"/>
                  <a:pt x="1127051" y="538105"/>
                </a:cubicBezTo>
                <a:cubicBezTo>
                  <a:pt x="1790982" y="228592"/>
                  <a:pt x="3073968" y="282127"/>
                  <a:pt x="3983584" y="212117"/>
                </a:cubicBezTo>
                <a:cubicBezTo>
                  <a:pt x="4893200" y="142107"/>
                  <a:pt x="5981661" y="153189"/>
                  <a:pt x="6584745" y="118045"/>
                </a:cubicBezTo>
                <a:cubicBezTo>
                  <a:pt x="7187829" y="82901"/>
                  <a:pt x="7535177" y="-11965"/>
                  <a:pt x="7602089" y="1253"/>
                </a:cubicBezTo>
              </a:path>
            </a:pathLst>
          </a:custGeom>
          <a:ln>
            <a:solidFill>
              <a:srgbClr val="FF0000"/>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es-CL"/>
          </a:p>
        </p:txBody>
      </p:sp>
      <p:cxnSp>
        <p:nvCxnSpPr>
          <p:cNvPr id="8" name="Conector recto 7"/>
          <p:cNvCxnSpPr/>
          <p:nvPr/>
        </p:nvCxnSpPr>
        <p:spPr>
          <a:xfrm>
            <a:off x="1517721" y="2341236"/>
            <a:ext cx="12179" cy="3051656"/>
          </a:xfrm>
          <a:prstGeom prst="line">
            <a:avLst/>
          </a:prstGeom>
          <a:ln/>
        </p:spPr>
        <p:style>
          <a:lnRef idx="1">
            <a:schemeClr val="dk1"/>
          </a:lnRef>
          <a:fillRef idx="0">
            <a:schemeClr val="dk1"/>
          </a:fillRef>
          <a:effectRef idx="0">
            <a:schemeClr val="dk1"/>
          </a:effectRef>
          <a:fontRef idx="minor">
            <a:schemeClr val="tx1"/>
          </a:fontRef>
        </p:style>
      </p:cxnSp>
      <p:cxnSp>
        <p:nvCxnSpPr>
          <p:cNvPr id="227" name="Conector recto 226"/>
          <p:cNvCxnSpPr/>
          <p:nvPr/>
        </p:nvCxnSpPr>
        <p:spPr>
          <a:xfrm>
            <a:off x="2362071" y="2344774"/>
            <a:ext cx="12179" cy="3051656"/>
          </a:xfrm>
          <a:prstGeom prst="line">
            <a:avLst/>
          </a:prstGeom>
          <a:ln/>
        </p:spPr>
        <p:style>
          <a:lnRef idx="1">
            <a:schemeClr val="dk1"/>
          </a:lnRef>
          <a:fillRef idx="0">
            <a:schemeClr val="dk1"/>
          </a:fillRef>
          <a:effectRef idx="0">
            <a:schemeClr val="dk1"/>
          </a:effectRef>
          <a:fontRef idx="minor">
            <a:schemeClr val="tx1"/>
          </a:fontRef>
        </p:style>
      </p:cxnSp>
      <p:cxnSp>
        <p:nvCxnSpPr>
          <p:cNvPr id="228" name="Conector recto 227"/>
          <p:cNvCxnSpPr/>
          <p:nvPr/>
        </p:nvCxnSpPr>
        <p:spPr>
          <a:xfrm>
            <a:off x="5811128" y="2347508"/>
            <a:ext cx="12179" cy="3051656"/>
          </a:xfrm>
          <a:prstGeom prst="line">
            <a:avLst/>
          </a:prstGeom>
          <a:ln/>
        </p:spPr>
        <p:style>
          <a:lnRef idx="1">
            <a:schemeClr val="dk1"/>
          </a:lnRef>
          <a:fillRef idx="0">
            <a:schemeClr val="dk1"/>
          </a:fillRef>
          <a:effectRef idx="0">
            <a:schemeClr val="dk1"/>
          </a:effectRef>
          <a:fontRef idx="minor">
            <a:schemeClr val="tx1"/>
          </a:fontRef>
        </p:style>
      </p:cxnSp>
      <p:cxnSp>
        <p:nvCxnSpPr>
          <p:cNvPr id="229" name="Conector recto 228"/>
          <p:cNvCxnSpPr/>
          <p:nvPr/>
        </p:nvCxnSpPr>
        <p:spPr>
          <a:xfrm>
            <a:off x="9580463" y="2344774"/>
            <a:ext cx="12179" cy="3051656"/>
          </a:xfrm>
          <a:prstGeom prst="line">
            <a:avLst/>
          </a:prstGeom>
          <a:ln/>
        </p:spPr>
        <p:style>
          <a:lnRef idx="1">
            <a:schemeClr val="dk1"/>
          </a:lnRef>
          <a:fillRef idx="0">
            <a:schemeClr val="dk1"/>
          </a:fillRef>
          <a:effectRef idx="0">
            <a:schemeClr val="dk1"/>
          </a:effectRef>
          <a:fontRef idx="minor">
            <a:schemeClr val="tx1"/>
          </a:fontRef>
        </p:style>
      </p:cxnSp>
      <p:cxnSp>
        <p:nvCxnSpPr>
          <p:cNvPr id="10" name="Conector recto de flecha 9"/>
          <p:cNvCxnSpPr/>
          <p:nvPr/>
        </p:nvCxnSpPr>
        <p:spPr>
          <a:xfrm flipV="1">
            <a:off x="1571431" y="2596417"/>
            <a:ext cx="776039" cy="10633"/>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230" name="Conector recto de flecha 229"/>
          <p:cNvCxnSpPr/>
          <p:nvPr/>
        </p:nvCxnSpPr>
        <p:spPr>
          <a:xfrm flipV="1">
            <a:off x="2397715" y="2588171"/>
            <a:ext cx="3413413" cy="11963"/>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231" name="Conector recto de flecha 230"/>
          <p:cNvCxnSpPr/>
          <p:nvPr/>
        </p:nvCxnSpPr>
        <p:spPr>
          <a:xfrm flipV="1">
            <a:off x="5878165" y="2570450"/>
            <a:ext cx="3663194" cy="11964"/>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15" name="CuadroTexto 14"/>
          <p:cNvSpPr txBox="1"/>
          <p:nvPr/>
        </p:nvSpPr>
        <p:spPr>
          <a:xfrm>
            <a:off x="1143265" y="1470301"/>
            <a:ext cx="1565797" cy="738664"/>
          </a:xfrm>
          <a:prstGeom prst="rect">
            <a:avLst/>
          </a:prstGeom>
          <a:noFill/>
        </p:spPr>
        <p:txBody>
          <a:bodyPr wrap="square" rtlCol="0">
            <a:spAutoFit/>
          </a:bodyPr>
          <a:lstStyle/>
          <a:p>
            <a:r>
              <a:rPr lang="es-CL" sz="1050" b="1" dirty="0">
                <a:latin typeface="Century Gothic" panose="020B0502020202020204" pitchFamily="34" charset="0"/>
                <a:cs typeface="Arial" panose="020B0604020202020204" pitchFamily="34" charset="0"/>
              </a:rPr>
              <a:t>L</a:t>
            </a:r>
            <a:r>
              <a:rPr lang="es-CL" sz="1050" b="1" dirty="0" smtClean="0">
                <a:latin typeface="Century Gothic" panose="020B0502020202020204" pitchFamily="34" charset="0"/>
                <a:cs typeface="Arial" panose="020B0604020202020204" pitchFamily="34" charset="0"/>
              </a:rPr>
              <a:t>AUNCH PHASE: </a:t>
            </a:r>
          </a:p>
          <a:p>
            <a:r>
              <a:rPr lang="es-CL" sz="1050" dirty="0" smtClean="0">
                <a:latin typeface="Century Gothic" panose="020B0502020202020204" pitchFamily="34" charset="0"/>
                <a:cs typeface="Arial" panose="020B0604020202020204" pitchFamily="34" charset="0"/>
              </a:rPr>
              <a:t>- t: 0,6 SEGUNDOS </a:t>
            </a:r>
          </a:p>
          <a:p>
            <a:r>
              <a:rPr lang="es-CL" sz="1050" dirty="0" smtClean="0">
                <a:latin typeface="Century Gothic" panose="020B0502020202020204" pitchFamily="34" charset="0"/>
                <a:cs typeface="Arial" panose="020B0604020202020204" pitchFamily="34" charset="0"/>
              </a:rPr>
              <a:t>- JVC CONTROLA EL MISIL</a:t>
            </a:r>
            <a:endParaRPr lang="es-CL" sz="1050" dirty="0">
              <a:latin typeface="Century Gothic" panose="020B0502020202020204" pitchFamily="34" charset="0"/>
              <a:cs typeface="Arial" panose="020B0604020202020204" pitchFamily="34" charset="0"/>
            </a:endParaRPr>
          </a:p>
        </p:txBody>
      </p:sp>
      <p:sp>
        <p:nvSpPr>
          <p:cNvPr id="16" name="Cerrar llave 15"/>
          <p:cNvSpPr/>
          <p:nvPr/>
        </p:nvSpPr>
        <p:spPr>
          <a:xfrm rot="16200000">
            <a:off x="1868535" y="1929515"/>
            <a:ext cx="161723" cy="74340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CL"/>
          </a:p>
        </p:txBody>
      </p:sp>
      <p:sp>
        <p:nvSpPr>
          <p:cNvPr id="232" name="CuadroTexto 231"/>
          <p:cNvSpPr txBox="1"/>
          <p:nvPr/>
        </p:nvSpPr>
        <p:spPr>
          <a:xfrm>
            <a:off x="2772301" y="1125777"/>
            <a:ext cx="3147951" cy="900246"/>
          </a:xfrm>
          <a:prstGeom prst="rect">
            <a:avLst/>
          </a:prstGeom>
          <a:noFill/>
        </p:spPr>
        <p:txBody>
          <a:bodyPr wrap="square" rtlCol="0">
            <a:spAutoFit/>
          </a:bodyPr>
          <a:lstStyle/>
          <a:p>
            <a:r>
              <a:rPr lang="es-CL" sz="1050" b="1" dirty="0" smtClean="0">
                <a:latin typeface="Century Gothic" panose="020B0502020202020204" pitchFamily="34" charset="0"/>
                <a:cs typeface="Arial" panose="020B0604020202020204" pitchFamily="34" charset="0"/>
              </a:rPr>
              <a:t>MIDCURSE PHASE: </a:t>
            </a:r>
          </a:p>
          <a:p>
            <a:pPr marL="171450" indent="-171450">
              <a:buFontTx/>
              <a:buChar char="-"/>
            </a:pPr>
            <a:r>
              <a:rPr lang="es-CL" sz="1050" dirty="0" smtClean="0">
                <a:latin typeface="Century Gothic" panose="020B0502020202020204" pitchFamily="34" charset="0"/>
                <a:cs typeface="Arial" panose="020B0604020202020204" pitchFamily="34" charset="0"/>
              </a:rPr>
              <a:t>TPO: 0,6 </a:t>
            </a:r>
            <a:r>
              <a:rPr lang="es-CL" sz="1050" dirty="0">
                <a:latin typeface="Century Gothic" panose="020B0502020202020204" pitchFamily="34" charset="0"/>
                <a:cs typeface="Arial" panose="020B0604020202020204" pitchFamily="34" charset="0"/>
              </a:rPr>
              <a:t>A</a:t>
            </a:r>
            <a:r>
              <a:rPr lang="es-CL" sz="1050" dirty="0" smtClean="0">
                <a:latin typeface="Century Gothic" panose="020B0502020202020204" pitchFamily="34" charset="0"/>
                <a:cs typeface="Arial" panose="020B0604020202020204" pitchFamily="34" charset="0"/>
              </a:rPr>
              <a:t> ADQUISICIÓN DEL BLANCO </a:t>
            </a:r>
          </a:p>
          <a:p>
            <a:endParaRPr lang="es-CL" sz="1050" dirty="0" smtClean="0">
              <a:latin typeface="Century Gothic" panose="020B0502020202020204" pitchFamily="34" charset="0"/>
              <a:cs typeface="Arial" panose="020B0604020202020204" pitchFamily="34" charset="0"/>
            </a:endParaRPr>
          </a:p>
          <a:p>
            <a:r>
              <a:rPr lang="es-CL" sz="1050" dirty="0" smtClean="0">
                <a:latin typeface="Century Gothic" panose="020B0502020202020204" pitchFamily="34" charset="0"/>
                <a:cs typeface="Arial" panose="020B0604020202020204" pitchFamily="34" charset="0"/>
              </a:rPr>
              <a:t>- MISIL ESTABILIZADO Y APUNTANDO AL PIP (PREDICTED INTERCEPTION POINT).</a:t>
            </a:r>
            <a:endParaRPr lang="es-CL" sz="1050" dirty="0">
              <a:latin typeface="Century Gothic" panose="020B0502020202020204" pitchFamily="34" charset="0"/>
              <a:cs typeface="Arial" panose="020B0604020202020204" pitchFamily="34" charset="0"/>
            </a:endParaRPr>
          </a:p>
        </p:txBody>
      </p:sp>
      <p:sp>
        <p:nvSpPr>
          <p:cNvPr id="233" name="CuadroTexto 232"/>
          <p:cNvSpPr txBox="1"/>
          <p:nvPr/>
        </p:nvSpPr>
        <p:spPr>
          <a:xfrm>
            <a:off x="6083842" y="1036523"/>
            <a:ext cx="3752939" cy="1223412"/>
          </a:xfrm>
          <a:prstGeom prst="rect">
            <a:avLst/>
          </a:prstGeom>
          <a:noFill/>
        </p:spPr>
        <p:txBody>
          <a:bodyPr wrap="square" rtlCol="0">
            <a:spAutoFit/>
          </a:bodyPr>
          <a:lstStyle/>
          <a:p>
            <a:r>
              <a:rPr lang="es-CL" sz="1050" b="1" dirty="0" smtClean="0">
                <a:cs typeface="Arial" panose="020B0604020202020204" pitchFamily="34" charset="0"/>
              </a:rPr>
              <a:t>HOMING PHASE: </a:t>
            </a:r>
          </a:p>
          <a:p>
            <a:pPr marL="171450" indent="-171450">
              <a:buFontTx/>
              <a:buChar char="-"/>
            </a:pPr>
            <a:r>
              <a:rPr lang="es-CL" sz="1050" dirty="0" smtClean="0">
                <a:cs typeface="Arial" panose="020B0604020202020204" pitchFamily="34" charset="0"/>
              </a:rPr>
              <a:t>PILOTO AUTOMÁTICO RESPONDE POR CAMBIOS DE ÁNGULO ENTRE EL RUMBO DEL MISIL Y LOS.</a:t>
            </a:r>
          </a:p>
          <a:p>
            <a:endParaRPr lang="es-CL" sz="1050" dirty="0" smtClean="0">
              <a:cs typeface="Arial" panose="020B0604020202020204" pitchFamily="34" charset="0"/>
            </a:endParaRPr>
          </a:p>
          <a:p>
            <a:pPr marL="171450" indent="-171450">
              <a:buFontTx/>
              <a:buChar char="-"/>
            </a:pPr>
            <a:r>
              <a:rPr lang="es-CL" sz="1050" dirty="0">
                <a:cs typeface="Arial" panose="020B0604020202020204" pitchFamily="34" charset="0"/>
              </a:rPr>
              <a:t>LOS CAMBIO DE ÁNGULO DETERMINAN EL NUEVO RUMBO DE COLISIÓN.</a:t>
            </a:r>
          </a:p>
          <a:p>
            <a:pPr marL="171450" indent="-171450">
              <a:buFontTx/>
              <a:buChar char="-"/>
            </a:pPr>
            <a:endParaRPr lang="es-CL" sz="1050" dirty="0" smtClean="0">
              <a:cs typeface="Arial" panose="020B0604020202020204" pitchFamily="34" charset="0"/>
            </a:endParaRPr>
          </a:p>
        </p:txBody>
      </p:sp>
      <p:sp>
        <p:nvSpPr>
          <p:cNvPr id="234" name="Cerrar llave 233"/>
          <p:cNvSpPr/>
          <p:nvPr/>
        </p:nvSpPr>
        <p:spPr>
          <a:xfrm rot="16200000">
            <a:off x="4038163" y="638676"/>
            <a:ext cx="161723" cy="3330359"/>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CL"/>
          </a:p>
        </p:txBody>
      </p:sp>
      <p:sp>
        <p:nvSpPr>
          <p:cNvPr id="235" name="Cerrar llave 234"/>
          <p:cNvSpPr/>
          <p:nvPr/>
        </p:nvSpPr>
        <p:spPr>
          <a:xfrm rot="16200000">
            <a:off x="7598287" y="501549"/>
            <a:ext cx="205605" cy="356828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CL"/>
          </a:p>
        </p:txBody>
      </p:sp>
      <p:grpSp>
        <p:nvGrpSpPr>
          <p:cNvPr id="236" name="Grupo 235"/>
          <p:cNvGrpSpPr/>
          <p:nvPr/>
        </p:nvGrpSpPr>
        <p:grpSpPr>
          <a:xfrm>
            <a:off x="9836782" y="2570450"/>
            <a:ext cx="1907902" cy="275400"/>
            <a:chOff x="6535178" y="2826359"/>
            <a:chExt cx="1395592" cy="134938"/>
          </a:xfrm>
        </p:grpSpPr>
        <p:sp>
          <p:nvSpPr>
            <p:cNvPr id="237" name="Freeform 184"/>
            <p:cNvSpPr>
              <a:spLocks/>
            </p:cNvSpPr>
            <p:nvPr/>
          </p:nvSpPr>
          <p:spPr bwMode="auto">
            <a:xfrm>
              <a:off x="6535178" y="2826359"/>
              <a:ext cx="631825" cy="134938"/>
            </a:xfrm>
            <a:custGeom>
              <a:avLst/>
              <a:gdLst>
                <a:gd name="T0" fmla="*/ 0 w 398"/>
                <a:gd name="T1" fmla="*/ 66 h 85"/>
                <a:gd name="T2" fmla="*/ 6 w 398"/>
                <a:gd name="T3" fmla="*/ 61 h 85"/>
                <a:gd name="T4" fmla="*/ 8 w 398"/>
                <a:gd name="T5" fmla="*/ 59 h 85"/>
                <a:gd name="T6" fmla="*/ 15 w 398"/>
                <a:gd name="T7" fmla="*/ 55 h 85"/>
                <a:gd name="T8" fmla="*/ 25 w 398"/>
                <a:gd name="T9" fmla="*/ 51 h 85"/>
                <a:gd name="T10" fmla="*/ 34 w 398"/>
                <a:gd name="T11" fmla="*/ 48 h 85"/>
                <a:gd name="T12" fmla="*/ 48 w 398"/>
                <a:gd name="T13" fmla="*/ 46 h 85"/>
                <a:gd name="T14" fmla="*/ 59 w 398"/>
                <a:gd name="T15" fmla="*/ 45 h 85"/>
                <a:gd name="T16" fmla="*/ 71 w 398"/>
                <a:gd name="T17" fmla="*/ 45 h 85"/>
                <a:gd name="T18" fmla="*/ 89 w 398"/>
                <a:gd name="T19" fmla="*/ 34 h 85"/>
                <a:gd name="T20" fmla="*/ 94 w 398"/>
                <a:gd name="T21" fmla="*/ 31 h 85"/>
                <a:gd name="T22" fmla="*/ 105 w 398"/>
                <a:gd name="T23" fmla="*/ 31 h 85"/>
                <a:gd name="T24" fmla="*/ 118 w 398"/>
                <a:gd name="T25" fmla="*/ 27 h 85"/>
                <a:gd name="T26" fmla="*/ 131 w 398"/>
                <a:gd name="T27" fmla="*/ 25 h 85"/>
                <a:gd name="T28" fmla="*/ 153 w 398"/>
                <a:gd name="T29" fmla="*/ 27 h 85"/>
                <a:gd name="T30" fmla="*/ 172 w 398"/>
                <a:gd name="T31" fmla="*/ 29 h 85"/>
                <a:gd name="T32" fmla="*/ 281 w 398"/>
                <a:gd name="T33" fmla="*/ 34 h 85"/>
                <a:gd name="T34" fmla="*/ 351 w 398"/>
                <a:gd name="T35" fmla="*/ 0 h 85"/>
                <a:gd name="T36" fmla="*/ 375 w 398"/>
                <a:gd name="T37" fmla="*/ 0 h 85"/>
                <a:gd name="T38" fmla="*/ 372 w 398"/>
                <a:gd name="T39" fmla="*/ 36 h 85"/>
                <a:gd name="T40" fmla="*/ 368 w 398"/>
                <a:gd name="T41" fmla="*/ 40 h 85"/>
                <a:gd name="T42" fmla="*/ 372 w 398"/>
                <a:gd name="T43" fmla="*/ 40 h 85"/>
                <a:gd name="T44" fmla="*/ 372 w 398"/>
                <a:gd name="T45" fmla="*/ 42 h 85"/>
                <a:gd name="T46" fmla="*/ 372 w 398"/>
                <a:gd name="T47" fmla="*/ 43 h 85"/>
                <a:gd name="T48" fmla="*/ 372 w 398"/>
                <a:gd name="T49" fmla="*/ 45 h 85"/>
                <a:gd name="T50" fmla="*/ 397 w 398"/>
                <a:gd name="T51" fmla="*/ 71 h 85"/>
                <a:gd name="T52" fmla="*/ 382 w 398"/>
                <a:gd name="T53" fmla="*/ 73 h 85"/>
                <a:gd name="T54" fmla="*/ 342 w 398"/>
                <a:gd name="T55" fmla="*/ 55 h 85"/>
                <a:gd name="T56" fmla="*/ 312 w 398"/>
                <a:gd name="T57" fmla="*/ 70 h 85"/>
                <a:gd name="T58" fmla="*/ 312 w 398"/>
                <a:gd name="T59" fmla="*/ 73 h 85"/>
                <a:gd name="T60" fmla="*/ 300 w 398"/>
                <a:gd name="T61" fmla="*/ 77 h 85"/>
                <a:gd name="T62" fmla="*/ 341 w 398"/>
                <a:gd name="T63" fmla="*/ 77 h 85"/>
                <a:gd name="T64" fmla="*/ 275 w 398"/>
                <a:gd name="T65" fmla="*/ 81 h 85"/>
                <a:gd name="T66" fmla="*/ 268 w 398"/>
                <a:gd name="T67" fmla="*/ 81 h 85"/>
                <a:gd name="T68" fmla="*/ 249 w 398"/>
                <a:gd name="T69" fmla="*/ 80 h 85"/>
                <a:gd name="T70" fmla="*/ 175 w 398"/>
                <a:gd name="T71" fmla="*/ 73 h 85"/>
                <a:gd name="T72" fmla="*/ 172 w 398"/>
                <a:gd name="T73" fmla="*/ 77 h 85"/>
                <a:gd name="T74" fmla="*/ 165 w 398"/>
                <a:gd name="T75" fmla="*/ 77 h 85"/>
                <a:gd name="T76" fmla="*/ 163 w 398"/>
                <a:gd name="T77" fmla="*/ 75 h 85"/>
                <a:gd name="T78" fmla="*/ 148 w 398"/>
                <a:gd name="T79" fmla="*/ 75 h 85"/>
                <a:gd name="T80" fmla="*/ 137 w 398"/>
                <a:gd name="T81" fmla="*/ 75 h 85"/>
                <a:gd name="T82" fmla="*/ 137 w 398"/>
                <a:gd name="T83" fmla="*/ 84 h 85"/>
                <a:gd name="T84" fmla="*/ 133 w 398"/>
                <a:gd name="T85" fmla="*/ 84 h 85"/>
                <a:gd name="T86" fmla="*/ 129 w 398"/>
                <a:gd name="T87" fmla="*/ 75 h 85"/>
                <a:gd name="T88" fmla="*/ 110 w 398"/>
                <a:gd name="T89" fmla="*/ 75 h 85"/>
                <a:gd name="T90" fmla="*/ 105 w 398"/>
                <a:gd name="T91" fmla="*/ 75 h 85"/>
                <a:gd name="T92" fmla="*/ 99 w 398"/>
                <a:gd name="T93" fmla="*/ 73 h 85"/>
                <a:gd name="T94" fmla="*/ 89 w 398"/>
                <a:gd name="T95" fmla="*/ 73 h 85"/>
                <a:gd name="T96" fmla="*/ 91 w 398"/>
                <a:gd name="T97" fmla="*/ 77 h 85"/>
                <a:gd name="T98" fmla="*/ 89 w 398"/>
                <a:gd name="T99" fmla="*/ 79 h 85"/>
                <a:gd name="T100" fmla="*/ 85 w 398"/>
                <a:gd name="T101" fmla="*/ 75 h 85"/>
                <a:gd name="T102" fmla="*/ 75 w 398"/>
                <a:gd name="T103" fmla="*/ 77 h 85"/>
                <a:gd name="T104" fmla="*/ 59 w 398"/>
                <a:gd name="T105" fmla="*/ 77 h 85"/>
                <a:gd name="T106" fmla="*/ 34 w 398"/>
                <a:gd name="T107" fmla="*/ 77 h 85"/>
                <a:gd name="T108" fmla="*/ 25 w 398"/>
                <a:gd name="T109" fmla="*/ 77 h 85"/>
                <a:gd name="T110" fmla="*/ 24 w 398"/>
                <a:gd name="T111" fmla="*/ 73 h 85"/>
                <a:gd name="T112" fmla="*/ 15 w 398"/>
                <a:gd name="T113" fmla="*/ 70 h 85"/>
                <a:gd name="T114" fmla="*/ 8 w 398"/>
                <a:gd name="T115" fmla="*/ 68 h 85"/>
                <a:gd name="T116" fmla="*/ 3 w 398"/>
                <a:gd name="T117" fmla="*/ 68 h 85"/>
                <a:gd name="T118" fmla="*/ 0 w 398"/>
                <a:gd name="T119" fmla="*/ 66 h 8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98"/>
                <a:gd name="T181" fmla="*/ 0 h 85"/>
                <a:gd name="T182" fmla="*/ 398 w 398"/>
                <a:gd name="T183" fmla="*/ 85 h 8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98" h="85">
                  <a:moveTo>
                    <a:pt x="0" y="66"/>
                  </a:moveTo>
                  <a:lnTo>
                    <a:pt x="6" y="61"/>
                  </a:lnTo>
                  <a:lnTo>
                    <a:pt x="8" y="59"/>
                  </a:lnTo>
                  <a:lnTo>
                    <a:pt x="15" y="55"/>
                  </a:lnTo>
                  <a:lnTo>
                    <a:pt x="25" y="51"/>
                  </a:lnTo>
                  <a:lnTo>
                    <a:pt x="34" y="48"/>
                  </a:lnTo>
                  <a:lnTo>
                    <a:pt x="48" y="46"/>
                  </a:lnTo>
                  <a:lnTo>
                    <a:pt x="59" y="45"/>
                  </a:lnTo>
                  <a:lnTo>
                    <a:pt x="71" y="45"/>
                  </a:lnTo>
                  <a:lnTo>
                    <a:pt x="89" y="34"/>
                  </a:lnTo>
                  <a:lnTo>
                    <a:pt x="94" y="31"/>
                  </a:lnTo>
                  <a:lnTo>
                    <a:pt x="105" y="31"/>
                  </a:lnTo>
                  <a:lnTo>
                    <a:pt x="118" y="27"/>
                  </a:lnTo>
                  <a:lnTo>
                    <a:pt x="131" y="25"/>
                  </a:lnTo>
                  <a:lnTo>
                    <a:pt x="153" y="27"/>
                  </a:lnTo>
                  <a:lnTo>
                    <a:pt x="172" y="29"/>
                  </a:lnTo>
                  <a:lnTo>
                    <a:pt x="281" y="34"/>
                  </a:lnTo>
                  <a:lnTo>
                    <a:pt x="351" y="0"/>
                  </a:lnTo>
                  <a:lnTo>
                    <a:pt x="375" y="0"/>
                  </a:lnTo>
                  <a:lnTo>
                    <a:pt x="372" y="36"/>
                  </a:lnTo>
                  <a:lnTo>
                    <a:pt x="368" y="40"/>
                  </a:lnTo>
                  <a:lnTo>
                    <a:pt x="372" y="40"/>
                  </a:lnTo>
                  <a:lnTo>
                    <a:pt x="372" y="42"/>
                  </a:lnTo>
                  <a:lnTo>
                    <a:pt x="372" y="43"/>
                  </a:lnTo>
                  <a:lnTo>
                    <a:pt x="372" y="45"/>
                  </a:lnTo>
                  <a:lnTo>
                    <a:pt x="397" y="71"/>
                  </a:lnTo>
                  <a:lnTo>
                    <a:pt x="382" y="73"/>
                  </a:lnTo>
                  <a:lnTo>
                    <a:pt x="342" y="55"/>
                  </a:lnTo>
                  <a:lnTo>
                    <a:pt x="312" y="70"/>
                  </a:lnTo>
                  <a:lnTo>
                    <a:pt x="312" y="73"/>
                  </a:lnTo>
                  <a:lnTo>
                    <a:pt x="300" y="77"/>
                  </a:lnTo>
                  <a:lnTo>
                    <a:pt x="341" y="77"/>
                  </a:lnTo>
                  <a:lnTo>
                    <a:pt x="275" y="81"/>
                  </a:lnTo>
                  <a:lnTo>
                    <a:pt x="268" y="81"/>
                  </a:lnTo>
                  <a:lnTo>
                    <a:pt x="249" y="80"/>
                  </a:lnTo>
                  <a:lnTo>
                    <a:pt x="175" y="73"/>
                  </a:lnTo>
                  <a:lnTo>
                    <a:pt x="172" y="77"/>
                  </a:lnTo>
                  <a:lnTo>
                    <a:pt x="165" y="77"/>
                  </a:lnTo>
                  <a:lnTo>
                    <a:pt x="163" y="75"/>
                  </a:lnTo>
                  <a:lnTo>
                    <a:pt x="148" y="75"/>
                  </a:lnTo>
                  <a:lnTo>
                    <a:pt x="137" y="75"/>
                  </a:lnTo>
                  <a:lnTo>
                    <a:pt x="137" y="84"/>
                  </a:lnTo>
                  <a:lnTo>
                    <a:pt x="133" y="84"/>
                  </a:lnTo>
                  <a:lnTo>
                    <a:pt x="129" y="75"/>
                  </a:lnTo>
                  <a:lnTo>
                    <a:pt x="110" y="75"/>
                  </a:lnTo>
                  <a:lnTo>
                    <a:pt x="105" y="75"/>
                  </a:lnTo>
                  <a:lnTo>
                    <a:pt x="99" y="73"/>
                  </a:lnTo>
                  <a:lnTo>
                    <a:pt x="89" y="73"/>
                  </a:lnTo>
                  <a:lnTo>
                    <a:pt x="91" y="77"/>
                  </a:lnTo>
                  <a:lnTo>
                    <a:pt x="89" y="79"/>
                  </a:lnTo>
                  <a:lnTo>
                    <a:pt x="85" y="75"/>
                  </a:lnTo>
                  <a:lnTo>
                    <a:pt x="75" y="77"/>
                  </a:lnTo>
                  <a:lnTo>
                    <a:pt x="59" y="77"/>
                  </a:lnTo>
                  <a:lnTo>
                    <a:pt x="34" y="77"/>
                  </a:lnTo>
                  <a:lnTo>
                    <a:pt x="25" y="77"/>
                  </a:lnTo>
                  <a:lnTo>
                    <a:pt x="24" y="73"/>
                  </a:lnTo>
                  <a:lnTo>
                    <a:pt x="15" y="70"/>
                  </a:lnTo>
                  <a:lnTo>
                    <a:pt x="8" y="68"/>
                  </a:lnTo>
                  <a:lnTo>
                    <a:pt x="3" y="68"/>
                  </a:lnTo>
                  <a:lnTo>
                    <a:pt x="0" y="66"/>
                  </a:lnTo>
                </a:path>
              </a:pathLst>
            </a:custGeom>
            <a:solidFill>
              <a:srgbClr val="FF0000"/>
            </a:solidFill>
            <a:ln w="12700" cap="rnd">
              <a:noFill/>
              <a:round/>
              <a:headEnd/>
              <a:tailEnd/>
            </a:ln>
          </p:spPr>
          <p:txBody>
            <a:bodyPr/>
            <a:lstStyle/>
            <a:p>
              <a:endParaRPr lang="es-ES"/>
            </a:p>
          </p:txBody>
        </p:sp>
        <p:cxnSp>
          <p:nvCxnSpPr>
            <p:cNvPr id="238" name="Conector recto 237"/>
            <p:cNvCxnSpPr>
              <a:stCxn id="237" idx="20"/>
            </p:cNvCxnSpPr>
            <p:nvPr/>
          </p:nvCxnSpPr>
          <p:spPr>
            <a:xfrm flipV="1">
              <a:off x="7119378" y="2869973"/>
              <a:ext cx="811392" cy="198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134" name="Rectángulo: esquinas redondeadas 5">
            <a:extLst>
              <a:ext uri="{FF2B5EF4-FFF2-40B4-BE49-F238E27FC236}">
                <a16:creationId xmlns="" xmlns:a16="http://schemas.microsoft.com/office/drawing/2014/main" id="{45074896-ECA5-8A4A-8999-9BC184EAEDCC}"/>
              </a:ext>
            </a:extLst>
          </p:cNvPr>
          <p:cNvSpPr/>
          <p:nvPr/>
        </p:nvSpPr>
        <p:spPr>
          <a:xfrm>
            <a:off x="9689280" y="3410552"/>
            <a:ext cx="2164054" cy="90656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GUIDING FLIGHT </a:t>
            </a:r>
          </a:p>
          <a:p>
            <a:pPr lvl="0" algn="just"/>
            <a:r>
              <a:rPr lang="es-CL" sz="1600" dirty="0" smtClean="0">
                <a:solidFill>
                  <a:schemeClr val="tx1"/>
                </a:solidFill>
                <a:latin typeface="Century Gothic" panose="020B0502020202020204" pitchFamily="34" charset="0"/>
              </a:rPr>
              <a:t>PHASES</a:t>
            </a: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
        <p:nvSpPr>
          <p:cNvPr id="135" name="CuadroTexto 134"/>
          <p:cNvSpPr txBox="1"/>
          <p:nvPr/>
        </p:nvSpPr>
        <p:spPr>
          <a:xfrm>
            <a:off x="2331508" y="5398250"/>
            <a:ext cx="3561034" cy="1384995"/>
          </a:xfrm>
          <a:prstGeom prst="rect">
            <a:avLst/>
          </a:prstGeom>
          <a:noFill/>
        </p:spPr>
        <p:txBody>
          <a:bodyPr wrap="square" rtlCol="0">
            <a:spAutoFit/>
          </a:bodyPr>
          <a:lstStyle/>
          <a:p>
            <a:r>
              <a:rPr lang="es-CL" sz="1050" b="1" dirty="0" smtClean="0">
                <a:latin typeface="Century Gothic" panose="020B0502020202020204" pitchFamily="34" charset="0"/>
                <a:cs typeface="Arial" panose="020B0604020202020204" pitchFamily="34" charset="0"/>
              </a:rPr>
              <a:t>MIDCURSE PHASE: </a:t>
            </a:r>
          </a:p>
          <a:p>
            <a:pPr marL="171450" indent="-171450">
              <a:buFontTx/>
              <a:buChar char="-"/>
            </a:pPr>
            <a:r>
              <a:rPr lang="es-CL" sz="1050" dirty="0" smtClean="0">
                <a:latin typeface="Century Gothic" panose="020B0502020202020204" pitchFamily="34" charset="0"/>
                <a:cs typeface="Arial" panose="020B0604020202020204" pitchFamily="34" charset="0"/>
              </a:rPr>
              <a:t>PRE-TERMINAL MODE: PHP &gt; 4,5 </a:t>
            </a:r>
            <a:r>
              <a:rPr lang="es-CL" sz="1050" dirty="0" err="1" smtClean="0">
                <a:latin typeface="Century Gothic" panose="020B0502020202020204" pitchFamily="34" charset="0"/>
                <a:cs typeface="Arial" panose="020B0604020202020204" pitchFamily="34" charset="0"/>
              </a:rPr>
              <a:t>mn</a:t>
            </a:r>
            <a:r>
              <a:rPr lang="es-CL" sz="1050" dirty="0" smtClean="0">
                <a:latin typeface="Century Gothic" panose="020B0502020202020204" pitchFamily="34" charset="0"/>
                <a:cs typeface="Arial" panose="020B0604020202020204" pitchFamily="34" charset="0"/>
              </a:rPr>
              <a:t> </a:t>
            </a:r>
            <a:r>
              <a:rPr lang="es-CL" sz="1050" dirty="0">
                <a:latin typeface="Century Gothic" panose="020B0502020202020204" pitchFamily="34" charset="0"/>
                <a:cs typeface="Arial" panose="020B0604020202020204" pitchFamily="34" charset="0"/>
              </a:rPr>
              <a:t>o TOF </a:t>
            </a:r>
            <a:r>
              <a:rPr lang="es-CL" sz="1050" dirty="0" smtClean="0">
                <a:latin typeface="Century Gothic" panose="020B0502020202020204" pitchFamily="34" charset="0"/>
                <a:cs typeface="Arial" panose="020B0604020202020204" pitchFamily="34" charset="0"/>
              </a:rPr>
              <a:t>&gt; 10 </a:t>
            </a:r>
            <a:r>
              <a:rPr lang="es-CL" sz="1050" dirty="0" err="1" smtClean="0">
                <a:latin typeface="Century Gothic" panose="020B0502020202020204" pitchFamily="34" charset="0"/>
                <a:cs typeface="Arial" panose="020B0604020202020204" pitchFamily="34" charset="0"/>
              </a:rPr>
              <a:t>seg</a:t>
            </a:r>
            <a:r>
              <a:rPr lang="es-CL" sz="1050" dirty="0" smtClean="0">
                <a:latin typeface="Century Gothic" panose="020B0502020202020204" pitchFamily="34" charset="0"/>
                <a:cs typeface="Arial" panose="020B0604020202020204" pitchFamily="34" charset="0"/>
              </a:rPr>
              <a:t>. SE UTILIZA UNA CONSTANTE DE NAVEGACIÓN BAJA.</a:t>
            </a:r>
          </a:p>
          <a:p>
            <a:pPr marL="171450" indent="-171450">
              <a:buFontTx/>
              <a:buChar char="-"/>
            </a:pPr>
            <a:endParaRPr lang="es-CL" sz="1050" dirty="0" smtClean="0">
              <a:latin typeface="Century Gothic" panose="020B0502020202020204" pitchFamily="34" charset="0"/>
              <a:cs typeface="Arial" panose="020B0604020202020204" pitchFamily="34" charset="0"/>
            </a:endParaRPr>
          </a:p>
          <a:p>
            <a:pPr marL="171450" indent="-171450">
              <a:buFontTx/>
              <a:buChar char="-"/>
            </a:pPr>
            <a:r>
              <a:rPr lang="es-CL" sz="1050" dirty="0" smtClean="0">
                <a:latin typeface="Century Gothic" panose="020B0502020202020204" pitchFamily="34" charset="0"/>
                <a:cs typeface="Arial" panose="020B0604020202020204" pitchFamily="34" charset="0"/>
              </a:rPr>
              <a:t>TERMINAL MODE: PHP &lt; 4,5 </a:t>
            </a:r>
            <a:r>
              <a:rPr lang="es-CL" sz="1050" dirty="0" err="1" smtClean="0">
                <a:latin typeface="Century Gothic" panose="020B0502020202020204" pitchFamily="34" charset="0"/>
                <a:cs typeface="Arial" panose="020B0604020202020204" pitchFamily="34" charset="0"/>
              </a:rPr>
              <a:t>mn</a:t>
            </a:r>
            <a:r>
              <a:rPr lang="es-CL" sz="1050" dirty="0" smtClean="0">
                <a:latin typeface="Century Gothic" panose="020B0502020202020204" pitchFamily="34" charset="0"/>
                <a:cs typeface="Arial" panose="020B0604020202020204" pitchFamily="34" charset="0"/>
              </a:rPr>
              <a:t> o TOF &lt; 10 </a:t>
            </a:r>
            <a:r>
              <a:rPr lang="es-CL" sz="1050" dirty="0" err="1" smtClean="0">
                <a:latin typeface="Century Gothic" panose="020B0502020202020204" pitchFamily="34" charset="0"/>
                <a:cs typeface="Arial" panose="020B0604020202020204" pitchFamily="34" charset="0"/>
              </a:rPr>
              <a:t>seg</a:t>
            </a:r>
            <a:r>
              <a:rPr lang="es-CL" sz="1050" dirty="0" smtClean="0">
                <a:latin typeface="Century Gothic" panose="020B0502020202020204" pitchFamily="34" charset="0"/>
                <a:cs typeface="Arial" panose="020B0604020202020204" pitchFamily="34" charset="0"/>
              </a:rPr>
              <a:t>. Se UTILIZA UNA CONSTANTE DE NAVEGACIÓN ALTA (22° ALAS).</a:t>
            </a:r>
          </a:p>
        </p:txBody>
      </p:sp>
      <p:sp>
        <p:nvSpPr>
          <p:cNvPr id="136" name="CuadroTexto 135"/>
          <p:cNvSpPr txBox="1"/>
          <p:nvPr/>
        </p:nvSpPr>
        <p:spPr>
          <a:xfrm>
            <a:off x="5962150" y="5391555"/>
            <a:ext cx="3752939" cy="1546577"/>
          </a:xfrm>
          <a:prstGeom prst="rect">
            <a:avLst/>
          </a:prstGeom>
          <a:noFill/>
        </p:spPr>
        <p:txBody>
          <a:bodyPr wrap="square" rtlCol="0">
            <a:spAutoFit/>
          </a:bodyPr>
          <a:lstStyle/>
          <a:p>
            <a:r>
              <a:rPr lang="es-CL" sz="1050" b="1" dirty="0" smtClean="0">
                <a:cs typeface="Arial" panose="020B0604020202020204" pitchFamily="34" charset="0"/>
              </a:rPr>
              <a:t>HOMING PHASE: </a:t>
            </a:r>
          </a:p>
          <a:p>
            <a:pPr marL="171450" indent="-171450">
              <a:buFontTx/>
              <a:buChar char="-"/>
            </a:pPr>
            <a:r>
              <a:rPr lang="es-CL" sz="1050" dirty="0" smtClean="0">
                <a:cs typeface="Arial" panose="020B0604020202020204" pitchFamily="34" charset="0"/>
              </a:rPr>
              <a:t>LAS DIFERENCIAS DE DOPPLER (BLANCO) MEDIDAS EN LA PARTE DELANTERA DEL MISIL SON COMPARADAS CON LA SEÑAL DE REFERENCIA. SON UN INDICADOR DE COMO EL MISIL TIENE QUE ORIENTARSE.</a:t>
            </a:r>
          </a:p>
          <a:p>
            <a:pPr marL="171450" indent="-171450">
              <a:buFontTx/>
              <a:buChar char="-"/>
            </a:pPr>
            <a:r>
              <a:rPr lang="es-CL" sz="1050" dirty="0" smtClean="0">
                <a:cs typeface="Arial" panose="020B0604020202020204" pitchFamily="34" charset="0"/>
              </a:rPr>
              <a:t>FINALIZA CON LA EXPLOSIÓN DE LA CABEZA DE COMBATE</a:t>
            </a:r>
          </a:p>
          <a:p>
            <a:endParaRPr lang="es-CL" sz="1050" dirty="0" smtClean="0">
              <a:cs typeface="Arial" panose="020B0604020202020204" pitchFamily="34" charset="0"/>
            </a:endParaRPr>
          </a:p>
        </p:txBody>
      </p:sp>
    </p:spTree>
    <p:extLst>
      <p:ext uri="{BB962C8B-B14F-4D97-AF65-F5344CB8AC3E}">
        <p14:creationId xmlns:p14="http://schemas.microsoft.com/office/powerpoint/2010/main" val="3897983375"/>
      </p:ext>
    </p:extLst>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1" name="16 CuadroTexto"/>
          <p:cNvSpPr txBox="1"/>
          <p:nvPr/>
        </p:nvSpPr>
        <p:spPr>
          <a:xfrm>
            <a:off x="2524320" y="52279"/>
            <a:ext cx="6487707"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MWCS</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pic>
        <p:nvPicPr>
          <p:cNvPr id="14" name="Imagen 13"/>
          <p:cNvPicPr>
            <a:picLocks noChangeAspect="1"/>
          </p:cNvPicPr>
          <p:nvPr/>
        </p:nvPicPr>
        <p:blipFill>
          <a:blip r:embed="rId4"/>
          <a:stretch>
            <a:fillRect/>
          </a:stretch>
        </p:blipFill>
        <p:spPr>
          <a:xfrm>
            <a:off x="10537409" y="45764"/>
            <a:ext cx="1080674" cy="1381692"/>
          </a:xfrm>
          <a:prstGeom prst="rect">
            <a:avLst/>
          </a:prstGeom>
          <a:effectLst/>
        </p:spPr>
      </p:pic>
      <p:sp>
        <p:nvSpPr>
          <p:cNvPr id="137" name="Rectangle 1026"/>
          <p:cNvSpPr txBox="1">
            <a:spLocks noChangeArrowheads="1"/>
          </p:cNvSpPr>
          <p:nvPr/>
        </p:nvSpPr>
        <p:spPr bwMode="auto">
          <a:xfrm>
            <a:off x="1576841" y="620488"/>
            <a:ext cx="8308975"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r>
              <a:rPr lang="en-US" smtClean="0"/>
              <a:t>Fire Channel’s</a:t>
            </a:r>
            <a:endParaRPr lang="nl-NL" dirty="0"/>
          </a:p>
        </p:txBody>
      </p:sp>
      <p:graphicFrame>
        <p:nvGraphicFramePr>
          <p:cNvPr id="138" name="Group 1079"/>
          <p:cNvGraphicFramePr>
            <a:graphicFrameLocks/>
          </p:cNvGraphicFramePr>
          <p:nvPr>
            <p:extLst>
              <p:ext uri="{D42A27DB-BD31-4B8C-83A1-F6EECF244321}">
                <p14:modId xmlns:p14="http://schemas.microsoft.com/office/powerpoint/2010/main" val="2117822200"/>
              </p:ext>
            </p:extLst>
          </p:nvPr>
        </p:nvGraphicFramePr>
        <p:xfrm>
          <a:off x="1959428" y="2144488"/>
          <a:ext cx="8229600" cy="4343402"/>
        </p:xfrm>
        <a:graphic>
          <a:graphicData uri="http://schemas.openxmlformats.org/drawingml/2006/table">
            <a:tbl>
              <a:tblPr/>
              <a:tblGrid>
                <a:gridCol w="925513"/>
                <a:gridCol w="2160587"/>
                <a:gridCol w="2674938"/>
                <a:gridCol w="2468562"/>
              </a:tblGrid>
              <a:tr h="639763">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dirty="0" smtClean="0">
                          <a:ln>
                            <a:noFill/>
                          </a:ln>
                          <a:solidFill>
                            <a:schemeClr val="tx1"/>
                          </a:solidFill>
                          <a:effectLst/>
                          <a:latin typeface="Arial" panose="020B0604020202020204" pitchFamily="34" charset="0"/>
                        </a:rPr>
                        <a:t>FC</a:t>
                      </a:r>
                      <a:endParaRPr kumimoji="0" lang="nl-NL" sz="2800" b="1" i="0" u="none" strike="noStrike" cap="none" normalizeH="0" baseline="0" dirty="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smtClean="0">
                          <a:ln>
                            <a:noFill/>
                          </a:ln>
                          <a:solidFill>
                            <a:schemeClr val="tx1"/>
                          </a:solidFill>
                          <a:effectLst/>
                          <a:latin typeface="Arial" panose="020B0604020202020204" pitchFamily="34" charset="0"/>
                        </a:rPr>
                        <a:t>Weapsys</a:t>
                      </a:r>
                      <a:endParaRPr kumimoji="0" lang="nl-NL" sz="2800" b="1"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smtClean="0">
                          <a:ln>
                            <a:noFill/>
                          </a:ln>
                          <a:solidFill>
                            <a:schemeClr val="tx1"/>
                          </a:solidFill>
                          <a:effectLst/>
                          <a:latin typeface="Arial" panose="020B0604020202020204" pitchFamily="34" charset="0"/>
                        </a:rPr>
                        <a:t>Weapon</a:t>
                      </a:r>
                      <a:endParaRPr kumimoji="0" lang="nl-NL" sz="2800" b="1"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smtClean="0">
                          <a:ln>
                            <a:noFill/>
                          </a:ln>
                          <a:solidFill>
                            <a:schemeClr val="tx1"/>
                          </a:solidFill>
                          <a:effectLst/>
                          <a:latin typeface="Arial" panose="020B0604020202020204" pitchFamily="34" charset="0"/>
                        </a:rPr>
                        <a:t>Target</a:t>
                      </a:r>
                      <a:endParaRPr kumimoji="0" lang="nl-NL" sz="2800" b="1"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r>
              <a:tr h="630238">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smtClean="0">
                          <a:ln>
                            <a:noFill/>
                          </a:ln>
                          <a:solidFill>
                            <a:schemeClr val="tx1"/>
                          </a:solidFill>
                          <a:effectLst/>
                          <a:latin typeface="Arial" panose="020B0604020202020204" pitchFamily="34" charset="0"/>
                        </a:rPr>
                        <a:t>1</a:t>
                      </a:r>
                      <a:endParaRPr kumimoji="0" lang="nl-NL" sz="2800" b="1"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MWCS</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NSSM/gun</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AT / (ST)</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r>
              <a:tr h="631825">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smtClean="0">
                          <a:ln>
                            <a:noFill/>
                          </a:ln>
                          <a:solidFill>
                            <a:schemeClr val="tx1"/>
                          </a:solidFill>
                          <a:effectLst/>
                          <a:latin typeface="Arial" panose="020B0604020202020204" pitchFamily="34" charset="0"/>
                        </a:rPr>
                        <a:t>2</a:t>
                      </a:r>
                      <a:endParaRPr kumimoji="0" lang="nl-NL" sz="2800" b="1"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MWCS</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NSSM/gun</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AT / (ST)</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r>
              <a:tr h="649288">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smtClean="0">
                          <a:ln>
                            <a:noFill/>
                          </a:ln>
                          <a:solidFill>
                            <a:schemeClr val="tx1"/>
                          </a:solidFill>
                          <a:effectLst/>
                          <a:latin typeface="Arial" panose="020B0604020202020204" pitchFamily="34" charset="0"/>
                        </a:rPr>
                        <a:t>3</a:t>
                      </a:r>
                      <a:endParaRPr kumimoji="0" lang="nl-NL" sz="2800" b="1"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gridSpan="3">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Provision for a 3th stir</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hMerge="1">
                  <a:txBody>
                    <a:bodyPr/>
                    <a:lstStyle/>
                    <a:p>
                      <a:endParaRPr lang="es-CL"/>
                    </a:p>
                  </a:txBody>
                  <a:tcPr/>
                </a:tc>
                <a:tc hMerge="1">
                  <a:txBody>
                    <a:bodyPr/>
                    <a:lstStyle/>
                    <a:p>
                      <a:endParaRPr lang="es-CL"/>
                    </a:p>
                  </a:txBody>
                  <a:tcPr/>
                </a:tc>
              </a:tr>
              <a:tr h="528638">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smtClean="0">
                          <a:ln>
                            <a:noFill/>
                          </a:ln>
                          <a:solidFill>
                            <a:schemeClr val="tx1"/>
                          </a:solidFill>
                          <a:effectLst/>
                          <a:latin typeface="Arial" panose="020B0604020202020204" pitchFamily="34" charset="0"/>
                        </a:rPr>
                        <a:t>4</a:t>
                      </a:r>
                      <a:endParaRPr kumimoji="0" lang="nl-NL" sz="2800" b="1"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gridSpan="3">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For GK</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hMerge="1">
                  <a:txBody>
                    <a:bodyPr/>
                    <a:lstStyle/>
                    <a:p>
                      <a:endParaRPr lang="es-CL"/>
                    </a:p>
                  </a:txBody>
                  <a:tcPr/>
                </a:tc>
                <a:tc hMerge="1">
                  <a:txBody>
                    <a:bodyPr/>
                    <a:lstStyle/>
                    <a:p>
                      <a:endParaRPr lang="es-CL"/>
                    </a:p>
                  </a:txBody>
                  <a:tcPr/>
                </a:tc>
              </a:tr>
              <a:tr h="631825">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smtClean="0">
                          <a:ln>
                            <a:noFill/>
                          </a:ln>
                          <a:solidFill>
                            <a:schemeClr val="tx1"/>
                          </a:solidFill>
                          <a:effectLst/>
                          <a:latin typeface="Arial" panose="020B0604020202020204" pitchFamily="34" charset="0"/>
                        </a:rPr>
                        <a:t>5</a:t>
                      </a:r>
                      <a:endParaRPr kumimoji="0" lang="nl-NL" sz="2800" b="1"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DOGAS</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gun</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ST / LaT</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r>
              <a:tr h="631825">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1" i="0" u="none" strike="noStrike" cap="none" normalizeH="0" baseline="0" smtClean="0">
                          <a:ln>
                            <a:noFill/>
                          </a:ln>
                          <a:solidFill>
                            <a:schemeClr val="tx1"/>
                          </a:solidFill>
                          <a:effectLst/>
                          <a:latin typeface="Arial" panose="020B0604020202020204" pitchFamily="34" charset="0"/>
                        </a:rPr>
                        <a:t>6</a:t>
                      </a:r>
                      <a:endParaRPr kumimoji="0" lang="nl-NL" sz="2800" b="1"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DOGAS</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smtClean="0">
                          <a:ln>
                            <a:noFill/>
                          </a:ln>
                          <a:solidFill>
                            <a:schemeClr val="tx1"/>
                          </a:solidFill>
                          <a:effectLst/>
                          <a:latin typeface="Arial" panose="020B0604020202020204" pitchFamily="34" charset="0"/>
                        </a:rPr>
                        <a:t>gun</a:t>
                      </a:r>
                      <a:endParaRPr kumimoji="0" lang="nl-NL" sz="2800" b="0" i="0" u="none" strike="noStrike" cap="none" normalizeH="0" baseline="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c>
                  <a:txBody>
                    <a:bodyPr/>
                    <a:lstStyle>
                      <a:lvl1pPr defTabSz="762000">
                        <a:spcBef>
                          <a:spcPct val="20000"/>
                        </a:spcBef>
                        <a:buSzPct val="75000"/>
                        <a:buFont typeface="Monotype Sorts" pitchFamily="2" charset="2"/>
                        <a:defRPr sz="2800">
                          <a:solidFill>
                            <a:schemeClr val="tx1"/>
                          </a:solidFill>
                          <a:latin typeface="Arial" panose="020B0604020202020204" pitchFamily="34" charset="0"/>
                        </a:defRPr>
                      </a:lvl1pPr>
                      <a:lvl2pPr defTabSz="762000">
                        <a:spcBef>
                          <a:spcPct val="20000"/>
                        </a:spcBef>
                        <a:defRPr sz="2400">
                          <a:solidFill>
                            <a:schemeClr val="tx1"/>
                          </a:solidFill>
                          <a:latin typeface="Arial" panose="020B0604020202020204" pitchFamily="34" charset="0"/>
                        </a:defRPr>
                      </a:lvl2pPr>
                      <a:lvl3pPr defTabSz="762000">
                        <a:spcBef>
                          <a:spcPct val="20000"/>
                        </a:spcBef>
                        <a:defRPr sz="2000">
                          <a:solidFill>
                            <a:schemeClr val="tx1"/>
                          </a:solidFill>
                          <a:latin typeface="Arial" panose="020B0604020202020204" pitchFamily="34" charset="0"/>
                        </a:defRPr>
                      </a:lvl3pPr>
                      <a:lvl4pPr defTabSz="762000">
                        <a:spcBef>
                          <a:spcPct val="20000"/>
                        </a:spcBef>
                        <a:buFont typeface="Wingdings" panose="05000000000000000000" pitchFamily="2" charset="2"/>
                        <a:defRPr>
                          <a:solidFill>
                            <a:schemeClr val="tx1"/>
                          </a:solidFill>
                          <a:latin typeface="Arial" panose="020B0604020202020204" pitchFamily="34" charset="0"/>
                        </a:defRPr>
                      </a:lvl4pPr>
                      <a:lvl5pPr defTabSz="762000">
                        <a:spcBef>
                          <a:spcPct val="20000"/>
                        </a:spcBef>
                        <a:defRPr>
                          <a:solidFill>
                            <a:schemeClr val="tx1"/>
                          </a:solidFill>
                          <a:latin typeface="Arial" panose="020B0604020202020204" pitchFamily="34" charset="0"/>
                        </a:defRPr>
                      </a:lvl5pPr>
                      <a:lvl6pPr defTabSz="762000" eaLnBrk="0" fontAlgn="base" hangingPunct="0">
                        <a:spcBef>
                          <a:spcPct val="20000"/>
                        </a:spcBef>
                        <a:spcAft>
                          <a:spcPct val="0"/>
                        </a:spcAft>
                        <a:defRPr>
                          <a:solidFill>
                            <a:schemeClr val="tx1"/>
                          </a:solidFill>
                          <a:latin typeface="Arial" panose="020B0604020202020204" pitchFamily="34" charset="0"/>
                        </a:defRPr>
                      </a:lvl6pPr>
                      <a:lvl7pPr defTabSz="762000" eaLnBrk="0" fontAlgn="base" hangingPunct="0">
                        <a:spcBef>
                          <a:spcPct val="20000"/>
                        </a:spcBef>
                        <a:spcAft>
                          <a:spcPct val="0"/>
                        </a:spcAft>
                        <a:defRPr>
                          <a:solidFill>
                            <a:schemeClr val="tx1"/>
                          </a:solidFill>
                          <a:latin typeface="Arial" panose="020B0604020202020204" pitchFamily="34" charset="0"/>
                        </a:defRPr>
                      </a:lvl7pPr>
                      <a:lvl8pPr defTabSz="762000" eaLnBrk="0" fontAlgn="base" hangingPunct="0">
                        <a:spcBef>
                          <a:spcPct val="20000"/>
                        </a:spcBef>
                        <a:spcAft>
                          <a:spcPct val="0"/>
                        </a:spcAft>
                        <a:defRPr>
                          <a:solidFill>
                            <a:schemeClr val="tx1"/>
                          </a:solidFill>
                          <a:latin typeface="Arial" panose="020B0604020202020204" pitchFamily="34" charset="0"/>
                        </a:defRPr>
                      </a:lvl8pPr>
                      <a:lvl9pPr defTabSz="762000" eaLnBrk="0" fontAlgn="base" hangingPunct="0">
                        <a:spcBef>
                          <a:spcPct val="20000"/>
                        </a:spcBef>
                        <a:spcAft>
                          <a:spcPct val="0"/>
                        </a:spcAft>
                        <a:defRPr>
                          <a:solidFill>
                            <a:schemeClr val="tx1"/>
                          </a:solidFill>
                          <a:latin typeface="Arial" panose="020B0604020202020204" pitchFamily="34" charset="0"/>
                        </a:defRPr>
                      </a:lvl9pPr>
                    </a:lstStyle>
                    <a:p>
                      <a:pPr marL="0" marR="0" lvl="0" indent="0" algn="l" defTabSz="762000" rtl="0" eaLnBrk="0" fontAlgn="base" latinLnBrk="0" hangingPunct="0">
                        <a:lnSpc>
                          <a:spcPct val="100000"/>
                        </a:lnSpc>
                        <a:spcBef>
                          <a:spcPct val="20000"/>
                        </a:spcBef>
                        <a:spcAft>
                          <a:spcPct val="0"/>
                        </a:spcAft>
                        <a:buClrTx/>
                        <a:buSzPct val="75000"/>
                        <a:buFont typeface="Monotype Sorts" pitchFamily="2" charset="2"/>
                        <a:buNone/>
                        <a:tabLst/>
                      </a:pPr>
                      <a:r>
                        <a:rPr kumimoji="0" lang="en-US" sz="2800" b="0" i="0" u="none" strike="noStrike" cap="none" normalizeH="0" baseline="0" dirty="0" smtClean="0">
                          <a:ln>
                            <a:noFill/>
                          </a:ln>
                          <a:solidFill>
                            <a:schemeClr val="tx1"/>
                          </a:solidFill>
                          <a:effectLst/>
                          <a:latin typeface="Arial" panose="020B0604020202020204" pitchFamily="34" charset="0"/>
                        </a:rPr>
                        <a:t>ST / </a:t>
                      </a:r>
                      <a:r>
                        <a:rPr kumimoji="0" lang="en-US" sz="2800" b="0" i="0" u="none" strike="noStrike" cap="none" normalizeH="0" baseline="0" dirty="0" err="1" smtClean="0">
                          <a:ln>
                            <a:noFill/>
                          </a:ln>
                          <a:solidFill>
                            <a:schemeClr val="tx1"/>
                          </a:solidFill>
                          <a:effectLst/>
                          <a:latin typeface="Arial" panose="020B0604020202020204" pitchFamily="34" charset="0"/>
                        </a:rPr>
                        <a:t>LaT</a:t>
                      </a:r>
                      <a:endParaRPr kumimoji="0" lang="nl-NL" sz="2800" b="0" i="0" u="none" strike="noStrike" cap="none" normalizeH="0" baseline="0" dirty="0" smtClean="0">
                        <a:ln>
                          <a:noFill/>
                        </a:ln>
                        <a:solidFill>
                          <a:schemeClr val="tx1"/>
                        </a:solidFill>
                        <a:effectLst/>
                        <a:latin typeface="Arial" panose="020B0604020202020204" pitchFamily="34" charset="0"/>
                      </a:endParaRPr>
                    </a:p>
                  </a:txBody>
                  <a:tcPr anchor="ctr" anchorCtr="1" horzOverflow="overflow">
                    <a:lnL w="28575" cap="flat" cmpd="sng" algn="ctr">
                      <a:solidFill>
                        <a:srgbClr val="FF0000"/>
                      </a:solidFill>
                      <a:prstDash val="solid"/>
                      <a:round/>
                      <a:headEnd type="none" w="sm" len="sm"/>
                      <a:tailEnd type="none" w="sm" len="sm"/>
                    </a:lnL>
                    <a:lnR w="28575" cap="flat" cmpd="sng" algn="ctr">
                      <a:solidFill>
                        <a:srgbClr val="FF0000"/>
                      </a:solidFill>
                      <a:prstDash val="solid"/>
                      <a:round/>
                      <a:headEnd type="none" w="sm" len="sm"/>
                      <a:tailEnd type="none" w="sm" len="sm"/>
                    </a:lnR>
                    <a:lnT w="28575" cap="flat" cmpd="sng" algn="ctr">
                      <a:solidFill>
                        <a:srgbClr val="FF0000"/>
                      </a:solidFill>
                      <a:prstDash val="solid"/>
                      <a:round/>
                      <a:headEnd type="none" w="sm" len="sm"/>
                      <a:tailEnd type="none" w="sm" len="sm"/>
                    </a:lnT>
                    <a:lnB w="28575" cap="flat" cmpd="sng" algn="ctr">
                      <a:solidFill>
                        <a:srgbClr val="FF0000"/>
                      </a:solidFill>
                      <a:prstDash val="solid"/>
                      <a:round/>
                      <a:headEnd type="none" w="sm" len="sm"/>
                      <a:tailEnd type="none" w="sm" len="sm"/>
                    </a:lnB>
                    <a:lnTlToBr>
                      <a:noFill/>
                    </a:lnTlToBr>
                    <a:lnBlToTr>
                      <a:noFill/>
                    </a:lnBlToTr>
                    <a:noFill/>
                  </a:tcPr>
                </a:tc>
              </a:tr>
            </a:tbl>
          </a:graphicData>
        </a:graphic>
      </p:graphicFrame>
    </p:spTree>
    <p:extLst>
      <p:ext uri="{BB962C8B-B14F-4D97-AF65-F5344CB8AC3E}">
        <p14:creationId xmlns:p14="http://schemas.microsoft.com/office/powerpoint/2010/main" val="259050089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ángulo 2"/>
          <p:cNvSpPr/>
          <p:nvPr/>
        </p:nvSpPr>
        <p:spPr>
          <a:xfrm>
            <a:off x="163286" y="1138370"/>
            <a:ext cx="11778343" cy="5567121"/>
          </a:xfrm>
          <a:prstGeom prst="rect">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1" name="16 CuadroTexto"/>
          <p:cNvSpPr txBox="1"/>
          <p:nvPr/>
        </p:nvSpPr>
        <p:spPr>
          <a:xfrm>
            <a:off x="2524320" y="52279"/>
            <a:ext cx="6487707"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MWCS</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pic>
        <p:nvPicPr>
          <p:cNvPr id="14" name="Imagen 13"/>
          <p:cNvPicPr>
            <a:picLocks noChangeAspect="1"/>
          </p:cNvPicPr>
          <p:nvPr/>
        </p:nvPicPr>
        <p:blipFill>
          <a:blip r:embed="rId5"/>
          <a:stretch>
            <a:fillRect/>
          </a:stretch>
        </p:blipFill>
        <p:spPr>
          <a:xfrm>
            <a:off x="10537409" y="45764"/>
            <a:ext cx="1080674" cy="1381692"/>
          </a:xfrm>
          <a:prstGeom prst="rect">
            <a:avLst/>
          </a:prstGeom>
          <a:effectLst/>
        </p:spPr>
      </p:pic>
      <p:pic>
        <p:nvPicPr>
          <p:cNvPr id="2" name="Imagen 1"/>
          <p:cNvPicPr>
            <a:picLocks noChangeAspect="1"/>
          </p:cNvPicPr>
          <p:nvPr/>
        </p:nvPicPr>
        <p:blipFill>
          <a:blip r:embed="rId6"/>
          <a:stretch>
            <a:fillRect/>
          </a:stretch>
        </p:blipFill>
        <p:spPr>
          <a:xfrm>
            <a:off x="1047439" y="1138370"/>
            <a:ext cx="5745248" cy="5567121"/>
          </a:xfrm>
          <a:prstGeom prst="rect">
            <a:avLst/>
          </a:prstGeom>
        </p:spPr>
      </p:pic>
      <p:pic>
        <p:nvPicPr>
          <p:cNvPr id="4" name="Imagen 3"/>
          <p:cNvPicPr>
            <a:picLocks noChangeAspect="1"/>
          </p:cNvPicPr>
          <p:nvPr/>
        </p:nvPicPr>
        <p:blipFill>
          <a:blip r:embed="rId7"/>
          <a:stretch>
            <a:fillRect/>
          </a:stretch>
        </p:blipFill>
        <p:spPr>
          <a:xfrm>
            <a:off x="6387731" y="1138370"/>
            <a:ext cx="6750615" cy="5197922"/>
          </a:xfrm>
          <a:prstGeom prst="rect">
            <a:avLst/>
          </a:prstGeom>
        </p:spPr>
      </p:pic>
    </p:spTree>
    <p:extLst>
      <p:ext uri="{BB962C8B-B14F-4D97-AF65-F5344CB8AC3E}">
        <p14:creationId xmlns:p14="http://schemas.microsoft.com/office/powerpoint/2010/main" val="1175886183"/>
      </p:ext>
    </p:extLst>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63286" y="1138370"/>
            <a:ext cx="11778343" cy="5567121"/>
          </a:xfrm>
          <a:prstGeom prst="rect">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1" name="16 CuadroTexto"/>
          <p:cNvSpPr txBox="1"/>
          <p:nvPr/>
        </p:nvSpPr>
        <p:spPr>
          <a:xfrm>
            <a:off x="2524320" y="52279"/>
            <a:ext cx="6487707"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MWCS</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pic>
        <p:nvPicPr>
          <p:cNvPr id="14" name="Imagen 13"/>
          <p:cNvPicPr>
            <a:picLocks noChangeAspect="1"/>
          </p:cNvPicPr>
          <p:nvPr/>
        </p:nvPicPr>
        <p:blipFill>
          <a:blip r:embed="rId4"/>
          <a:stretch>
            <a:fillRect/>
          </a:stretch>
        </p:blipFill>
        <p:spPr>
          <a:xfrm>
            <a:off x="10537409" y="45764"/>
            <a:ext cx="1080674" cy="1381692"/>
          </a:xfrm>
          <a:prstGeom prst="rect">
            <a:avLst/>
          </a:prstGeom>
          <a:effectLst/>
        </p:spPr>
      </p:pic>
      <p:pic>
        <p:nvPicPr>
          <p:cNvPr id="2" name="Imagen 1"/>
          <p:cNvPicPr>
            <a:picLocks noChangeAspect="1"/>
          </p:cNvPicPr>
          <p:nvPr/>
        </p:nvPicPr>
        <p:blipFill>
          <a:blip r:embed="rId5"/>
          <a:stretch>
            <a:fillRect/>
          </a:stretch>
        </p:blipFill>
        <p:spPr>
          <a:xfrm>
            <a:off x="267136" y="1312874"/>
            <a:ext cx="6055605" cy="5392618"/>
          </a:xfrm>
          <a:prstGeom prst="rect">
            <a:avLst/>
          </a:prstGeom>
        </p:spPr>
      </p:pic>
      <p:pic>
        <p:nvPicPr>
          <p:cNvPr id="3" name="Imagen 2"/>
          <p:cNvPicPr>
            <a:picLocks noChangeAspect="1"/>
          </p:cNvPicPr>
          <p:nvPr/>
        </p:nvPicPr>
        <p:blipFill>
          <a:blip r:embed="rId6"/>
          <a:stretch>
            <a:fillRect/>
          </a:stretch>
        </p:blipFill>
        <p:spPr>
          <a:xfrm>
            <a:off x="6052457" y="1312873"/>
            <a:ext cx="7223436" cy="4252639"/>
          </a:xfrm>
          <a:prstGeom prst="rect">
            <a:avLst/>
          </a:prstGeom>
        </p:spPr>
      </p:pic>
    </p:spTree>
    <p:extLst>
      <p:ext uri="{BB962C8B-B14F-4D97-AF65-F5344CB8AC3E}">
        <p14:creationId xmlns:p14="http://schemas.microsoft.com/office/powerpoint/2010/main" val="4281646079"/>
      </p:ext>
    </p:extLst>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63286" y="1138370"/>
            <a:ext cx="11778343" cy="5567121"/>
          </a:xfrm>
          <a:prstGeom prst="rect">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1" name="16 CuadroTexto"/>
          <p:cNvSpPr txBox="1"/>
          <p:nvPr/>
        </p:nvSpPr>
        <p:spPr>
          <a:xfrm>
            <a:off x="2524320" y="52279"/>
            <a:ext cx="6487707"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MWCS</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pic>
        <p:nvPicPr>
          <p:cNvPr id="14" name="Imagen 13"/>
          <p:cNvPicPr>
            <a:picLocks noChangeAspect="1"/>
          </p:cNvPicPr>
          <p:nvPr/>
        </p:nvPicPr>
        <p:blipFill>
          <a:blip r:embed="rId4"/>
          <a:stretch>
            <a:fillRect/>
          </a:stretch>
        </p:blipFill>
        <p:spPr>
          <a:xfrm>
            <a:off x="10537409" y="45764"/>
            <a:ext cx="1080674" cy="1381692"/>
          </a:xfrm>
          <a:prstGeom prst="rect">
            <a:avLst/>
          </a:prstGeom>
          <a:effectLst/>
        </p:spPr>
      </p:pic>
      <p:pic>
        <p:nvPicPr>
          <p:cNvPr id="2" name="Imagen 1"/>
          <p:cNvPicPr>
            <a:picLocks noChangeAspect="1"/>
          </p:cNvPicPr>
          <p:nvPr/>
        </p:nvPicPr>
        <p:blipFill>
          <a:blip r:embed="rId5"/>
          <a:stretch>
            <a:fillRect/>
          </a:stretch>
        </p:blipFill>
        <p:spPr>
          <a:xfrm>
            <a:off x="-220487" y="1375709"/>
            <a:ext cx="7227326" cy="5172598"/>
          </a:xfrm>
          <a:prstGeom prst="rect">
            <a:avLst/>
          </a:prstGeom>
        </p:spPr>
      </p:pic>
      <p:pic>
        <p:nvPicPr>
          <p:cNvPr id="3" name="Imagen 2"/>
          <p:cNvPicPr>
            <a:picLocks noChangeAspect="1"/>
          </p:cNvPicPr>
          <p:nvPr/>
        </p:nvPicPr>
        <p:blipFill>
          <a:blip r:embed="rId6"/>
          <a:stretch>
            <a:fillRect/>
          </a:stretch>
        </p:blipFill>
        <p:spPr>
          <a:xfrm>
            <a:off x="6830652" y="3675632"/>
            <a:ext cx="5082321" cy="2961882"/>
          </a:xfrm>
          <a:prstGeom prst="rect">
            <a:avLst/>
          </a:prstGeom>
        </p:spPr>
      </p:pic>
      <p:pic>
        <p:nvPicPr>
          <p:cNvPr id="4" name="Imagen 3"/>
          <p:cNvPicPr>
            <a:picLocks noChangeAspect="1"/>
          </p:cNvPicPr>
          <p:nvPr/>
        </p:nvPicPr>
        <p:blipFill>
          <a:blip r:embed="rId7"/>
          <a:stretch>
            <a:fillRect/>
          </a:stretch>
        </p:blipFill>
        <p:spPr>
          <a:xfrm>
            <a:off x="6957575" y="1001120"/>
            <a:ext cx="4828474" cy="2920810"/>
          </a:xfrm>
          <a:prstGeom prst="rect">
            <a:avLst/>
          </a:prstGeom>
        </p:spPr>
      </p:pic>
    </p:spTree>
    <p:extLst>
      <p:ext uri="{BB962C8B-B14F-4D97-AF65-F5344CB8AC3E}">
        <p14:creationId xmlns:p14="http://schemas.microsoft.com/office/powerpoint/2010/main" val="2965179731"/>
      </p:ext>
    </p:extLst>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1" name="16 CuadroTexto"/>
          <p:cNvSpPr txBox="1"/>
          <p:nvPr/>
        </p:nvSpPr>
        <p:spPr>
          <a:xfrm>
            <a:off x="2524320" y="52279"/>
            <a:ext cx="6487707"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MWCS</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pic>
        <p:nvPicPr>
          <p:cNvPr id="14" name="Imagen 13"/>
          <p:cNvPicPr>
            <a:picLocks noChangeAspect="1"/>
          </p:cNvPicPr>
          <p:nvPr/>
        </p:nvPicPr>
        <p:blipFill>
          <a:blip r:embed="rId4"/>
          <a:stretch>
            <a:fillRect/>
          </a:stretch>
        </p:blipFill>
        <p:spPr>
          <a:xfrm>
            <a:off x="10537409" y="45764"/>
            <a:ext cx="1080674" cy="1381692"/>
          </a:xfrm>
          <a:prstGeom prst="rect">
            <a:avLst/>
          </a:prstGeom>
          <a:effectLst/>
        </p:spPr>
      </p:pic>
      <p:sp>
        <p:nvSpPr>
          <p:cNvPr id="11" name="Rectángulo 10"/>
          <p:cNvSpPr/>
          <p:nvPr/>
        </p:nvSpPr>
        <p:spPr>
          <a:xfrm>
            <a:off x="163286" y="1138370"/>
            <a:ext cx="11778343" cy="5567121"/>
          </a:xfrm>
          <a:prstGeom prst="rect">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pic>
        <p:nvPicPr>
          <p:cNvPr id="2" name="Imagen 1"/>
          <p:cNvPicPr>
            <a:picLocks noChangeAspect="1"/>
          </p:cNvPicPr>
          <p:nvPr/>
        </p:nvPicPr>
        <p:blipFill>
          <a:blip r:embed="rId5"/>
          <a:stretch>
            <a:fillRect/>
          </a:stretch>
        </p:blipFill>
        <p:spPr>
          <a:xfrm>
            <a:off x="-144002" y="1312873"/>
            <a:ext cx="5072953" cy="3422287"/>
          </a:xfrm>
          <a:prstGeom prst="rect">
            <a:avLst/>
          </a:prstGeom>
        </p:spPr>
      </p:pic>
      <p:pic>
        <p:nvPicPr>
          <p:cNvPr id="3" name="Imagen 2"/>
          <p:cNvPicPr>
            <a:picLocks noChangeAspect="1"/>
          </p:cNvPicPr>
          <p:nvPr/>
        </p:nvPicPr>
        <p:blipFill>
          <a:blip r:embed="rId6"/>
          <a:stretch>
            <a:fillRect/>
          </a:stretch>
        </p:blipFill>
        <p:spPr>
          <a:xfrm>
            <a:off x="4928951" y="1045029"/>
            <a:ext cx="5912577" cy="4476040"/>
          </a:xfrm>
          <a:prstGeom prst="rect">
            <a:avLst/>
          </a:prstGeom>
        </p:spPr>
      </p:pic>
    </p:spTree>
    <p:extLst>
      <p:ext uri="{BB962C8B-B14F-4D97-AF65-F5344CB8AC3E}">
        <p14:creationId xmlns:p14="http://schemas.microsoft.com/office/powerpoint/2010/main" val="372184711"/>
      </p:ext>
    </p:extLst>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1" name="16 CuadroTexto"/>
          <p:cNvSpPr txBox="1"/>
          <p:nvPr/>
        </p:nvSpPr>
        <p:spPr>
          <a:xfrm>
            <a:off x="2524320" y="52279"/>
            <a:ext cx="6487707"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MWCS</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pic>
        <p:nvPicPr>
          <p:cNvPr id="14" name="Imagen 13"/>
          <p:cNvPicPr>
            <a:picLocks noChangeAspect="1"/>
          </p:cNvPicPr>
          <p:nvPr/>
        </p:nvPicPr>
        <p:blipFill>
          <a:blip r:embed="rId4"/>
          <a:stretch>
            <a:fillRect/>
          </a:stretch>
        </p:blipFill>
        <p:spPr>
          <a:xfrm>
            <a:off x="10537409" y="45764"/>
            <a:ext cx="1080674" cy="1381692"/>
          </a:xfrm>
          <a:prstGeom prst="rect">
            <a:avLst/>
          </a:prstGeom>
          <a:effectLst/>
        </p:spPr>
      </p:pic>
      <p:sp>
        <p:nvSpPr>
          <p:cNvPr id="11" name="Rectángulo 10"/>
          <p:cNvSpPr/>
          <p:nvPr/>
        </p:nvSpPr>
        <p:spPr>
          <a:xfrm>
            <a:off x="163286" y="1138370"/>
            <a:ext cx="11778343" cy="5567121"/>
          </a:xfrm>
          <a:prstGeom prst="rect">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pic>
        <p:nvPicPr>
          <p:cNvPr id="2" name="Imagen 1"/>
          <p:cNvPicPr>
            <a:picLocks noChangeAspect="1"/>
          </p:cNvPicPr>
          <p:nvPr/>
        </p:nvPicPr>
        <p:blipFill>
          <a:blip r:embed="rId5"/>
          <a:stretch>
            <a:fillRect/>
          </a:stretch>
        </p:blipFill>
        <p:spPr>
          <a:xfrm>
            <a:off x="1745259" y="999853"/>
            <a:ext cx="8614395" cy="5864860"/>
          </a:xfrm>
          <a:prstGeom prst="rect">
            <a:avLst/>
          </a:prstGeom>
        </p:spPr>
      </p:pic>
    </p:spTree>
    <p:extLst>
      <p:ext uri="{BB962C8B-B14F-4D97-AF65-F5344CB8AC3E}">
        <p14:creationId xmlns:p14="http://schemas.microsoft.com/office/powerpoint/2010/main" val="1480914631"/>
      </p:ext>
    </p:extLst>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1" name="16 CuadroTexto"/>
          <p:cNvSpPr txBox="1"/>
          <p:nvPr/>
        </p:nvSpPr>
        <p:spPr>
          <a:xfrm>
            <a:off x="2524320" y="52279"/>
            <a:ext cx="6487707"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MWCS</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pic>
        <p:nvPicPr>
          <p:cNvPr id="14" name="Imagen 13"/>
          <p:cNvPicPr>
            <a:picLocks noChangeAspect="1"/>
          </p:cNvPicPr>
          <p:nvPr/>
        </p:nvPicPr>
        <p:blipFill>
          <a:blip r:embed="rId4"/>
          <a:stretch>
            <a:fillRect/>
          </a:stretch>
        </p:blipFill>
        <p:spPr>
          <a:xfrm>
            <a:off x="10537409" y="45764"/>
            <a:ext cx="1080674" cy="1381692"/>
          </a:xfrm>
          <a:prstGeom prst="rect">
            <a:avLst/>
          </a:prstGeom>
          <a:effectLst/>
        </p:spPr>
      </p:pic>
      <p:sp>
        <p:nvSpPr>
          <p:cNvPr id="11" name="Rectángulo 10"/>
          <p:cNvSpPr/>
          <p:nvPr/>
        </p:nvSpPr>
        <p:spPr>
          <a:xfrm>
            <a:off x="163286" y="1138370"/>
            <a:ext cx="11778343" cy="5567121"/>
          </a:xfrm>
          <a:prstGeom prst="rect">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858248762"/>
      </p:ext>
    </p:extLst>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7" name="16 CuadroTexto">
            <a:extLst>
              <a:ext uri="{FF2B5EF4-FFF2-40B4-BE49-F238E27FC236}">
                <a16:creationId xmlns="" xmlns:a16="http://schemas.microsoft.com/office/drawing/2014/main" id="{3BC05D6D-A907-AD4E-9804-6F3C73D13D33}"/>
              </a:ext>
            </a:extLst>
          </p:cNvPr>
          <p:cNvSpPr txBox="1"/>
          <p:nvPr/>
        </p:nvSpPr>
        <p:spPr>
          <a:xfrm>
            <a:off x="4133447" y="57417"/>
            <a:ext cx="3999825"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FUNCIONES</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29</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1427983" y="1053510"/>
            <a:ext cx="9410752" cy="549880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endParaRPr lang="es-CL" sz="1600" dirty="0">
              <a:solidFill>
                <a:schemeClr val="tx1"/>
              </a:solidFill>
              <a:latin typeface="Century Gothic" panose="020B0502020202020204" pitchFamily="34" charset="0"/>
            </a:endParaRPr>
          </a:p>
          <a:p>
            <a:pPr lvl="0" algn="just"/>
            <a:r>
              <a:rPr lang="es-CL" sz="1600" b="1" dirty="0" smtClean="0">
                <a:solidFill>
                  <a:schemeClr val="tx1"/>
                </a:solidFill>
                <a:latin typeface="Century Gothic" panose="020B0502020202020204" pitchFamily="34" charset="0"/>
              </a:rPr>
              <a:t>Funciones de MWCS:</a:t>
            </a:r>
          </a:p>
          <a:p>
            <a:pPr lvl="0" algn="just"/>
            <a:endParaRPr lang="es-CL" sz="1600" dirty="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Se dividen en primarias y secundarias, las funciones secundarias sólo se ejecutan cuando no se están llevando a cabo una función primaria.</a:t>
            </a: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Primarias:</a:t>
            </a:r>
          </a:p>
          <a:p>
            <a:pPr marL="285750" lvl="0" indent="-285750" algn="just">
              <a:buFontTx/>
              <a:buChar char="-"/>
            </a:pPr>
            <a:r>
              <a:rPr lang="es-CL" sz="1600" dirty="0" err="1">
                <a:solidFill>
                  <a:schemeClr val="tx1"/>
                </a:solidFill>
                <a:latin typeface="Century Gothic" panose="020B0502020202020204" pitchFamily="34" charset="0"/>
              </a:rPr>
              <a:t>Scheduling</a:t>
            </a:r>
            <a:r>
              <a:rPr lang="es-CL" sz="1600" dirty="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function</a:t>
            </a:r>
            <a:endParaRPr lang="es-CL" sz="1600" dirty="0" smtClean="0">
              <a:solidFill>
                <a:schemeClr val="tx1"/>
              </a:solidFill>
              <a:latin typeface="Century Gothic" panose="020B0502020202020204" pitchFamily="34" charset="0"/>
            </a:endParaRPr>
          </a:p>
          <a:p>
            <a:pPr marL="271463" algn="just"/>
            <a:r>
              <a:rPr lang="es-CL" sz="1600" dirty="0" smtClean="0">
                <a:solidFill>
                  <a:srgbClr val="0070C0"/>
                </a:solidFill>
                <a:latin typeface="Century Gothic" panose="020B0502020202020204" pitchFamily="34" charset="0"/>
              </a:rPr>
              <a:t>(Asegura la asignación de blancos al subsistema de sensores y al subsistema de armas)</a:t>
            </a:r>
            <a:endParaRPr lang="es-CL" sz="1600" dirty="0">
              <a:solidFill>
                <a:schemeClr val="tx1"/>
              </a:solidFill>
              <a:latin typeface="Century Gothic" panose="020B0502020202020204" pitchFamily="34" charset="0"/>
            </a:endParaRPr>
          </a:p>
          <a:p>
            <a:pPr marL="285750" lvl="0" indent="-285750" algn="just">
              <a:buFontTx/>
              <a:buChar char="-"/>
            </a:pPr>
            <a:r>
              <a:rPr lang="es-CL" sz="1600" dirty="0">
                <a:solidFill>
                  <a:schemeClr val="tx1"/>
                </a:solidFill>
                <a:latin typeface="Century Gothic" panose="020B0502020202020204" pitchFamily="34" charset="0"/>
              </a:rPr>
              <a:t>Sensor </a:t>
            </a:r>
            <a:r>
              <a:rPr lang="es-CL" sz="1600" dirty="0" err="1" smtClean="0">
                <a:solidFill>
                  <a:schemeClr val="tx1"/>
                </a:solidFill>
                <a:latin typeface="Century Gothic" panose="020B0502020202020204" pitchFamily="34" charset="0"/>
              </a:rPr>
              <a:t>function</a:t>
            </a:r>
            <a:endParaRPr lang="es-CL" sz="1600" dirty="0" smtClean="0">
              <a:solidFill>
                <a:schemeClr val="tx1"/>
              </a:solidFill>
              <a:latin typeface="Century Gothic" panose="020B0502020202020204" pitchFamily="34" charset="0"/>
            </a:endParaRPr>
          </a:p>
          <a:p>
            <a:pPr marL="271463" algn="just"/>
            <a:r>
              <a:rPr lang="es-CL" sz="1600" dirty="0">
                <a:solidFill>
                  <a:srgbClr val="0070C0"/>
                </a:solidFill>
                <a:latin typeface="Century Gothic" panose="020B0502020202020204" pitchFamily="34" charset="0"/>
              </a:rPr>
              <a:t>(Asegura la adquisición, traqueo, procesamiento simultáneo de múltiples ecos, iluminación de blancos y </a:t>
            </a:r>
            <a:r>
              <a:rPr lang="es-CL" sz="1600" dirty="0" err="1">
                <a:solidFill>
                  <a:srgbClr val="0070C0"/>
                </a:solidFill>
                <a:latin typeface="Century Gothic" panose="020B0502020202020204" pitchFamily="34" charset="0"/>
              </a:rPr>
              <a:t>kill</a:t>
            </a:r>
            <a:r>
              <a:rPr lang="es-CL" sz="1600" dirty="0">
                <a:solidFill>
                  <a:srgbClr val="0070C0"/>
                </a:solidFill>
                <a:latin typeface="Century Gothic" panose="020B0502020202020204" pitchFamily="34" charset="0"/>
              </a:rPr>
              <a:t> </a:t>
            </a:r>
            <a:r>
              <a:rPr lang="es-CL" sz="1600" dirty="0" err="1">
                <a:solidFill>
                  <a:srgbClr val="0070C0"/>
                </a:solidFill>
                <a:latin typeface="Century Gothic" panose="020B0502020202020204" pitchFamily="34" charset="0"/>
              </a:rPr>
              <a:t>assessment</a:t>
            </a:r>
            <a:r>
              <a:rPr lang="es-CL" sz="1600" dirty="0">
                <a:solidFill>
                  <a:srgbClr val="0070C0"/>
                </a:solidFill>
                <a:latin typeface="Century Gothic" panose="020B0502020202020204" pitchFamily="34" charset="0"/>
              </a:rPr>
              <a:t>)</a:t>
            </a:r>
          </a:p>
          <a:p>
            <a:pPr marL="285750" lvl="0" indent="-285750" algn="just">
              <a:buFontTx/>
              <a:buChar char="-"/>
            </a:pPr>
            <a:r>
              <a:rPr lang="es-CL" sz="1600" dirty="0" err="1" smtClean="0">
                <a:solidFill>
                  <a:schemeClr val="tx1"/>
                </a:solidFill>
                <a:latin typeface="Century Gothic" panose="020B0502020202020204" pitchFamily="34" charset="0"/>
              </a:rPr>
              <a:t>Weapon</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function</a:t>
            </a:r>
            <a:endParaRPr lang="es-CL" sz="1600" dirty="0" smtClean="0">
              <a:solidFill>
                <a:schemeClr val="tx1"/>
              </a:solidFill>
              <a:latin typeface="Century Gothic" panose="020B0502020202020204" pitchFamily="34" charset="0"/>
            </a:endParaRPr>
          </a:p>
          <a:p>
            <a:pPr marL="271463" algn="just"/>
            <a:r>
              <a:rPr lang="es-CL" sz="1600" dirty="0" smtClean="0">
                <a:solidFill>
                  <a:srgbClr val="0070C0"/>
                </a:solidFill>
                <a:latin typeface="Century Gothic" panose="020B0502020202020204" pitchFamily="34" charset="0"/>
              </a:rPr>
              <a:t>(Informa al </a:t>
            </a:r>
            <a:r>
              <a:rPr lang="es-CL" sz="1600" dirty="0" err="1" smtClean="0">
                <a:solidFill>
                  <a:srgbClr val="0070C0"/>
                </a:solidFill>
                <a:latin typeface="Century Gothic" panose="020B0502020202020204" pitchFamily="34" charset="0"/>
              </a:rPr>
              <a:t>scheduling</a:t>
            </a:r>
            <a:r>
              <a:rPr lang="es-CL" sz="1600" dirty="0" smtClean="0">
                <a:solidFill>
                  <a:srgbClr val="0070C0"/>
                </a:solidFill>
                <a:latin typeface="Century Gothic" panose="020B0502020202020204" pitchFamily="34" charset="0"/>
              </a:rPr>
              <a:t> </a:t>
            </a:r>
            <a:r>
              <a:rPr lang="es-CL" sz="1600" dirty="0" err="1" smtClean="0">
                <a:solidFill>
                  <a:srgbClr val="0070C0"/>
                </a:solidFill>
                <a:latin typeface="Century Gothic" panose="020B0502020202020204" pitchFamily="34" charset="0"/>
              </a:rPr>
              <a:t>function</a:t>
            </a:r>
            <a:r>
              <a:rPr lang="es-CL" sz="1600" dirty="0" smtClean="0">
                <a:solidFill>
                  <a:srgbClr val="0070C0"/>
                </a:solidFill>
                <a:latin typeface="Century Gothic" panose="020B0502020202020204" pitchFamily="34" charset="0"/>
              </a:rPr>
              <a:t> acerca de la disponibilidad del armamento y provee el control y lanzamiento de las armas)</a:t>
            </a:r>
            <a:endParaRPr lang="es-CL" sz="1600" dirty="0">
              <a:solidFill>
                <a:srgbClr val="0070C0"/>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Secundarias:</a:t>
            </a:r>
          </a:p>
          <a:p>
            <a:pPr marL="285750" lvl="0" indent="-285750" algn="just">
              <a:buFontTx/>
              <a:buChar char="-"/>
            </a:pPr>
            <a:r>
              <a:rPr lang="es-CL" sz="1600" dirty="0" err="1" smtClean="0">
                <a:solidFill>
                  <a:schemeClr val="tx1"/>
                </a:solidFill>
                <a:latin typeface="Century Gothic" panose="020B0502020202020204" pitchFamily="34" charset="0"/>
              </a:rPr>
              <a:t>Investigation</a:t>
            </a:r>
            <a:r>
              <a:rPr lang="es-CL" sz="1600" dirty="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request</a:t>
            </a:r>
            <a:r>
              <a:rPr lang="es-CL" sz="1600" dirty="0" smtClean="0">
                <a:solidFill>
                  <a:schemeClr val="tx1"/>
                </a:solidFill>
                <a:latin typeface="Century Gothic" panose="020B0502020202020204" pitchFamily="34" charset="0"/>
              </a:rPr>
              <a:t> </a:t>
            </a:r>
          </a:p>
          <a:p>
            <a:pPr marL="285750" lvl="0" indent="-285750" algn="just">
              <a:buFontTx/>
              <a:buChar char="-"/>
            </a:pPr>
            <a:r>
              <a:rPr lang="es-CL" sz="1600" dirty="0" smtClean="0">
                <a:solidFill>
                  <a:schemeClr val="tx1"/>
                </a:solidFill>
                <a:latin typeface="Century Gothic" panose="020B0502020202020204" pitchFamily="34" charset="0"/>
              </a:rPr>
              <a:t>Sector </a:t>
            </a:r>
            <a:r>
              <a:rPr lang="es-CL" sz="1600" dirty="0" err="1" smtClean="0">
                <a:solidFill>
                  <a:schemeClr val="tx1"/>
                </a:solidFill>
                <a:latin typeface="Century Gothic" panose="020B0502020202020204" pitchFamily="34" charset="0"/>
              </a:rPr>
              <a:t>search</a:t>
            </a:r>
            <a:r>
              <a:rPr lang="es-CL" sz="1600" dirty="0">
                <a:solidFill>
                  <a:schemeClr val="tx1"/>
                </a:solidFill>
                <a:latin typeface="Century Gothic" panose="020B0502020202020204" pitchFamily="34" charset="0"/>
              </a:rPr>
              <a:t> </a:t>
            </a:r>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Cálculos de interceptación </a:t>
            </a:r>
          </a:p>
          <a:p>
            <a:pPr marL="271463" algn="just"/>
            <a:endParaRPr lang="es-CL" sz="1600" dirty="0">
              <a:solidFill>
                <a:srgbClr val="0070C0"/>
              </a:solidFill>
              <a:latin typeface="Century Gothic" panose="020B0502020202020204" pitchFamily="34" charset="0"/>
            </a:endParaRPr>
          </a:p>
          <a:p>
            <a:pPr marL="271463" algn="just"/>
            <a:endParaRPr lang="es-CL" sz="1600" dirty="0">
              <a:solidFill>
                <a:srgbClr val="0070C0"/>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Tree>
    <p:extLst>
      <p:ext uri="{BB962C8B-B14F-4D97-AF65-F5344CB8AC3E}">
        <p14:creationId xmlns:p14="http://schemas.microsoft.com/office/powerpoint/2010/main" val="3927633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30</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1427983" y="1230087"/>
            <a:ext cx="9410752" cy="543197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r>
              <a:rPr lang="es-CL" sz="1600" b="1" dirty="0" smtClean="0">
                <a:solidFill>
                  <a:schemeClr val="tx1"/>
                </a:solidFill>
                <a:latin typeface="Century Gothic" panose="020B0502020202020204" pitchFamily="34" charset="0"/>
              </a:rPr>
              <a:t>Funciones de MWCS:</a:t>
            </a:r>
          </a:p>
          <a:p>
            <a:pPr lvl="0" algn="just"/>
            <a:endParaRPr lang="es-CL" sz="1600" dirty="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Se dividen en primarias y secundarias, las funciones secundarias sólo se ejecutan cuando no se están llevando a cabo una función primaria.</a:t>
            </a: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Primarias:</a:t>
            </a:r>
          </a:p>
          <a:p>
            <a:pPr marL="285750" lvl="0" indent="-285750" algn="just">
              <a:buFontTx/>
              <a:buChar char="-"/>
            </a:pPr>
            <a:r>
              <a:rPr lang="es-CL" sz="1600" dirty="0" err="1" smtClean="0">
                <a:solidFill>
                  <a:schemeClr val="tx1"/>
                </a:solidFill>
                <a:latin typeface="Century Gothic" panose="020B0502020202020204" pitchFamily="34" charset="0"/>
              </a:rPr>
              <a:t>Scheduling</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function</a:t>
            </a:r>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Sensor </a:t>
            </a:r>
            <a:r>
              <a:rPr lang="es-CL" sz="1600" dirty="0" err="1" smtClean="0">
                <a:solidFill>
                  <a:schemeClr val="tx1"/>
                </a:solidFill>
                <a:latin typeface="Century Gothic" panose="020B0502020202020204" pitchFamily="34" charset="0"/>
              </a:rPr>
              <a:t>function</a:t>
            </a:r>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err="1" smtClean="0">
                <a:solidFill>
                  <a:schemeClr val="tx1"/>
                </a:solidFill>
                <a:latin typeface="Century Gothic" panose="020B0502020202020204" pitchFamily="34" charset="0"/>
              </a:rPr>
              <a:t>Weapon</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function</a:t>
            </a:r>
            <a:endParaRPr lang="es-CL" sz="1600" dirty="0" smtClean="0">
              <a:solidFill>
                <a:schemeClr val="tx1"/>
              </a:solidFill>
              <a:latin typeface="Century Gothic" panose="020B0502020202020204" pitchFamily="34" charset="0"/>
            </a:endParaRP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Secundarias:</a:t>
            </a:r>
          </a:p>
          <a:p>
            <a:pPr marL="285750" lvl="0" indent="-285750" algn="just">
              <a:buFontTx/>
              <a:buChar char="-"/>
            </a:pPr>
            <a:r>
              <a:rPr lang="es-CL" sz="1600" dirty="0" err="1" smtClean="0">
                <a:solidFill>
                  <a:schemeClr val="tx1"/>
                </a:solidFill>
                <a:latin typeface="Century Gothic" panose="020B0502020202020204" pitchFamily="34" charset="0"/>
              </a:rPr>
              <a:t>Investigation</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request</a:t>
            </a:r>
            <a:r>
              <a:rPr lang="es-CL" sz="1600" dirty="0" smtClean="0">
                <a:solidFill>
                  <a:schemeClr val="tx1"/>
                </a:solidFill>
                <a:latin typeface="Century Gothic" panose="020B0502020202020204" pitchFamily="34" charset="0"/>
              </a:rPr>
              <a:t> </a:t>
            </a:r>
          </a:p>
          <a:p>
            <a:pPr lvl="0" algn="just"/>
            <a:r>
              <a:rPr lang="es-CL" sz="1600" dirty="0" smtClean="0">
                <a:solidFill>
                  <a:schemeClr val="tx1"/>
                </a:solidFill>
                <a:latin typeface="Century Gothic" panose="020B0502020202020204" pitchFamily="34" charset="0"/>
              </a:rPr>
              <a:t>     </a:t>
            </a:r>
            <a:r>
              <a:rPr lang="es-CL" sz="1600" dirty="0" smtClean="0">
                <a:solidFill>
                  <a:srgbClr val="0070C0"/>
                </a:solidFill>
                <a:latin typeface="Century Gothic" panose="020B0502020202020204" pitchFamily="34" charset="0"/>
              </a:rPr>
              <a:t>(Proveer información precisa del blanco con un STIR)</a:t>
            </a:r>
          </a:p>
          <a:p>
            <a:pPr marL="285750" lvl="0" indent="-285750" algn="just">
              <a:buFontTx/>
              <a:buChar char="-"/>
            </a:pPr>
            <a:r>
              <a:rPr lang="es-CL" sz="1600" dirty="0" smtClean="0">
                <a:solidFill>
                  <a:schemeClr val="tx1"/>
                </a:solidFill>
                <a:latin typeface="Century Gothic" panose="020B0502020202020204" pitchFamily="34" charset="0"/>
              </a:rPr>
              <a:t>Sector </a:t>
            </a:r>
            <a:r>
              <a:rPr lang="es-CL" sz="1600" dirty="0" err="1" smtClean="0">
                <a:solidFill>
                  <a:schemeClr val="tx1"/>
                </a:solidFill>
                <a:latin typeface="Century Gothic" panose="020B0502020202020204" pitchFamily="34" charset="0"/>
              </a:rPr>
              <a:t>search</a:t>
            </a:r>
            <a:r>
              <a:rPr lang="es-CL" sz="1600" dirty="0" smtClean="0">
                <a:solidFill>
                  <a:schemeClr val="tx1"/>
                </a:solidFill>
                <a:latin typeface="Century Gothic" panose="020B0502020202020204" pitchFamily="34" charset="0"/>
              </a:rPr>
              <a:t> </a:t>
            </a:r>
          </a:p>
          <a:p>
            <a:pPr marL="271463" lvl="0" algn="just"/>
            <a:r>
              <a:rPr lang="es-CL" sz="1600" dirty="0" smtClean="0">
                <a:solidFill>
                  <a:srgbClr val="0070C0"/>
                </a:solidFill>
                <a:latin typeface="Century Gothic" panose="020B0502020202020204" pitchFamily="34" charset="0"/>
              </a:rPr>
              <a:t>(Efectuar rebusca en un área específica, se pueden ejecutar 2 al mismo tiempo entre 7,5 km y 140 km)</a:t>
            </a:r>
          </a:p>
          <a:p>
            <a:pPr marL="285750" lvl="0" indent="-285750" algn="just">
              <a:buFontTx/>
              <a:buChar char="-"/>
            </a:pPr>
            <a:r>
              <a:rPr lang="es-CL" sz="1600" dirty="0" smtClean="0">
                <a:solidFill>
                  <a:schemeClr val="tx1"/>
                </a:solidFill>
                <a:latin typeface="Century Gothic" panose="020B0502020202020204" pitchFamily="34" charset="0"/>
              </a:rPr>
              <a:t>Cálculos de interceptación </a:t>
            </a:r>
          </a:p>
          <a:p>
            <a:pPr marL="271463" algn="just"/>
            <a:r>
              <a:rPr lang="es-CL" sz="1600" dirty="0" smtClean="0">
                <a:solidFill>
                  <a:srgbClr val="0070C0"/>
                </a:solidFill>
                <a:latin typeface="Century Gothic" panose="020B0502020202020204" pitchFamily="34" charset="0"/>
              </a:rPr>
              <a:t>(Efectuar cálculos de </a:t>
            </a:r>
            <a:r>
              <a:rPr lang="es-CL" sz="1600" dirty="0" err="1" smtClean="0">
                <a:solidFill>
                  <a:srgbClr val="0070C0"/>
                </a:solidFill>
                <a:latin typeface="Century Gothic" panose="020B0502020202020204" pitchFamily="34" charset="0"/>
              </a:rPr>
              <a:t>engage</a:t>
            </a:r>
            <a:r>
              <a:rPr lang="es-CL" sz="1600" dirty="0" smtClean="0">
                <a:solidFill>
                  <a:srgbClr val="0070C0"/>
                </a:solidFill>
                <a:latin typeface="Century Gothic" panose="020B0502020202020204" pitchFamily="34" charset="0"/>
              </a:rPr>
              <a:t>, el sistema puede ejecutar 06 cálculos de interceptación por segundo. El resultado puede ser NENG – WBE - ENG)</a:t>
            </a:r>
          </a:p>
          <a:p>
            <a:pPr marL="271463" algn="just"/>
            <a:endParaRPr lang="es-CL" sz="1600" dirty="0">
              <a:solidFill>
                <a:srgbClr val="0070C0"/>
              </a:solidFill>
              <a:latin typeface="Century Gothic" panose="020B0502020202020204" pitchFamily="34" charset="0"/>
            </a:endParaRPr>
          </a:p>
          <a:p>
            <a:pPr marL="271463" algn="just"/>
            <a:endParaRPr lang="es-CL" sz="1600" dirty="0">
              <a:solidFill>
                <a:srgbClr val="0070C0"/>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
        <p:nvSpPr>
          <p:cNvPr id="14" name="16 CuadroTexto">
            <a:extLst>
              <a:ext uri="{FF2B5EF4-FFF2-40B4-BE49-F238E27FC236}">
                <a16:creationId xmlns="" xmlns:a16="http://schemas.microsoft.com/office/drawing/2014/main" id="{3BC05D6D-A907-AD4E-9804-6F3C73D13D33}"/>
              </a:ext>
            </a:extLst>
          </p:cNvPr>
          <p:cNvSpPr txBox="1"/>
          <p:nvPr/>
        </p:nvSpPr>
        <p:spPr>
          <a:xfrm>
            <a:off x="4133447" y="57417"/>
            <a:ext cx="3999825"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FUNCIONES</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4162679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31</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1427983" y="979714"/>
            <a:ext cx="9410752" cy="576942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b="1" dirty="0" smtClean="0">
                <a:solidFill>
                  <a:schemeClr val="tx1"/>
                </a:solidFill>
                <a:latin typeface="Century Gothic" panose="020B0502020202020204" pitchFamily="34" charset="0"/>
              </a:rPr>
              <a:t>Métodos de selección del arma:</a:t>
            </a:r>
          </a:p>
          <a:p>
            <a:pPr lvl="0" algn="just"/>
            <a:endParaRPr lang="es-CL" sz="1600" dirty="0" smtClean="0">
              <a:solidFill>
                <a:schemeClr val="tx1"/>
              </a:solidFill>
              <a:latin typeface="Century Gothic" panose="020B0502020202020204" pitchFamily="34" charset="0"/>
            </a:endParaRPr>
          </a:p>
          <a:p>
            <a:pPr lvl="0" algn="just"/>
            <a:r>
              <a:rPr lang="es-CL" sz="1600" u="sng" dirty="0" err="1" smtClean="0">
                <a:solidFill>
                  <a:schemeClr val="tx1"/>
                </a:solidFill>
                <a:latin typeface="Century Gothic" panose="020B0502020202020204" pitchFamily="34" charset="0"/>
              </a:rPr>
              <a:t>Engagement</a:t>
            </a:r>
            <a:r>
              <a:rPr lang="es-CL" sz="1600" u="sng" dirty="0" smtClean="0">
                <a:solidFill>
                  <a:schemeClr val="tx1"/>
                </a:solidFill>
                <a:latin typeface="Century Gothic" panose="020B0502020202020204" pitchFamily="34" charset="0"/>
              </a:rPr>
              <a:t> con AUTO SELECT:</a:t>
            </a:r>
          </a:p>
          <a:p>
            <a:pPr lvl="0" algn="just"/>
            <a:r>
              <a:rPr lang="es-CL" sz="1600" dirty="0" smtClean="0">
                <a:solidFill>
                  <a:schemeClr val="tx1"/>
                </a:solidFill>
                <a:latin typeface="Century Gothic" panose="020B0502020202020204" pitchFamily="34" charset="0"/>
              </a:rPr>
              <a:t>MWCS decide de forma independiente la combinación del arma y del sensor usado en el enfrentamiento.</a:t>
            </a:r>
          </a:p>
          <a:p>
            <a:pPr lvl="0" algn="just"/>
            <a:endParaRPr lang="es-CL" sz="1600" dirty="0" smtClean="0">
              <a:solidFill>
                <a:schemeClr val="tx1"/>
              </a:solidFill>
              <a:latin typeface="Century Gothic" panose="020B0502020202020204" pitchFamily="34" charset="0"/>
            </a:endParaRPr>
          </a:p>
          <a:p>
            <a:pPr lvl="0" algn="just"/>
            <a:r>
              <a:rPr lang="es-CL" sz="1600" u="sng" dirty="0" err="1" smtClean="0">
                <a:solidFill>
                  <a:schemeClr val="tx1"/>
                </a:solidFill>
                <a:latin typeface="Century Gothic" panose="020B0502020202020204" pitchFamily="34" charset="0"/>
              </a:rPr>
              <a:t>Engagement</a:t>
            </a:r>
            <a:r>
              <a:rPr lang="es-CL" sz="1600" u="sng" dirty="0" smtClean="0">
                <a:solidFill>
                  <a:schemeClr val="tx1"/>
                </a:solidFill>
                <a:latin typeface="Century Gothic" panose="020B0502020202020204" pitchFamily="34" charset="0"/>
              </a:rPr>
              <a:t> con REMOTE SELECT:</a:t>
            </a:r>
          </a:p>
          <a:p>
            <a:pPr lvl="0" algn="just"/>
            <a:r>
              <a:rPr lang="es-CL" sz="1600" dirty="0" smtClean="0">
                <a:solidFill>
                  <a:schemeClr val="tx1"/>
                </a:solidFill>
                <a:latin typeface="Century Gothic" panose="020B0502020202020204" pitchFamily="34" charset="0"/>
              </a:rPr>
              <a:t>El operador decide el arma a utilizar a través de la tecla “TR/RV ENGAGE”, posteriormente “ENGAGE” y MWCS determina el sensor a utilizar.</a:t>
            </a:r>
          </a:p>
          <a:p>
            <a:pPr lvl="0" algn="just"/>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Blancos aéreos: una vez NSSM – dos veces GUN</a:t>
            </a:r>
          </a:p>
          <a:p>
            <a:pPr marL="285750" lvl="0" indent="-285750" algn="just">
              <a:buFontTx/>
              <a:buChar char="-"/>
            </a:pPr>
            <a:r>
              <a:rPr lang="es-CL" sz="1600" dirty="0" smtClean="0">
                <a:solidFill>
                  <a:schemeClr val="tx1"/>
                </a:solidFill>
                <a:latin typeface="Century Gothic" panose="020B0502020202020204" pitchFamily="34" charset="0"/>
              </a:rPr>
              <a:t>Blancos superficie: una vez  HARPOON – dos veces NSSM – tres veces GUN</a:t>
            </a:r>
          </a:p>
          <a:p>
            <a:pPr lvl="0" algn="just"/>
            <a:endParaRPr lang="es-CL" sz="1600" dirty="0">
              <a:solidFill>
                <a:schemeClr val="tx1"/>
              </a:solidFill>
              <a:latin typeface="Century Gothic" panose="020B0502020202020204" pitchFamily="34" charset="0"/>
            </a:endParaRPr>
          </a:p>
          <a:p>
            <a:pPr lvl="0" algn="just"/>
            <a:r>
              <a:rPr lang="es-CL" sz="1600" b="1" dirty="0" smtClean="0">
                <a:solidFill>
                  <a:schemeClr val="tx1"/>
                </a:solidFill>
                <a:latin typeface="Century Gothic" panose="020B0502020202020204" pitchFamily="34" charset="0"/>
              </a:rPr>
              <a:t>Modos de dar fuego:</a:t>
            </a: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Fuego automático</a:t>
            </a:r>
            <a:r>
              <a:rPr lang="es-CL" sz="1600" dirty="0" smtClean="0">
                <a:solidFill>
                  <a:schemeClr val="tx1"/>
                </a:solidFill>
                <a:latin typeface="Century Gothic" panose="020B0502020202020204" pitchFamily="34" charset="0"/>
              </a:rPr>
              <a:t>:</a:t>
            </a:r>
          </a:p>
          <a:p>
            <a:pPr lvl="0" algn="just"/>
            <a:r>
              <a:rPr lang="es-CL" sz="1600" dirty="0" smtClean="0">
                <a:solidFill>
                  <a:schemeClr val="tx1"/>
                </a:solidFill>
                <a:latin typeface="Century Gothic" panose="020B0502020202020204" pitchFamily="34" charset="0"/>
              </a:rPr>
              <a:t>MWCS decide, dependiendo de la receta (velocidad, altura, tipo) cuando disparar.</a:t>
            </a: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Fuego manual</a:t>
            </a:r>
            <a:r>
              <a:rPr lang="es-CL" sz="1600" dirty="0" smtClean="0">
                <a:solidFill>
                  <a:schemeClr val="tx1"/>
                </a:solidFill>
                <a:latin typeface="Century Gothic" panose="020B0502020202020204" pitchFamily="34" charset="0"/>
              </a:rPr>
              <a:t>:</a:t>
            </a:r>
            <a:endParaRPr lang="es-CL" sz="1600" dirty="0" smtClean="0">
              <a:solidFill>
                <a:srgbClr val="0070C0"/>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AAWO decide (cuando el sistema está listo) cuando disparar.</a:t>
            </a:r>
            <a:endParaRPr lang="es-CL" sz="1600" dirty="0">
              <a:solidFill>
                <a:schemeClr val="tx1"/>
              </a:solidFill>
              <a:latin typeface="Century Gothic" panose="020B0502020202020204" pitchFamily="34" charset="0"/>
            </a:endParaRPr>
          </a:p>
          <a:p>
            <a:pPr marL="285750" lvl="0" indent="-285750" algn="just">
              <a:buFontTx/>
              <a:buChar char="-"/>
            </a:pP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
        <p:nvSpPr>
          <p:cNvPr id="14" name="16 CuadroTexto">
            <a:extLst>
              <a:ext uri="{FF2B5EF4-FFF2-40B4-BE49-F238E27FC236}">
                <a16:creationId xmlns="" xmlns:a16="http://schemas.microsoft.com/office/drawing/2014/main" id="{3BC05D6D-A907-AD4E-9804-6F3C73D13D33}"/>
              </a:ext>
            </a:extLst>
          </p:cNvPr>
          <p:cNvSpPr txBox="1"/>
          <p:nvPr/>
        </p:nvSpPr>
        <p:spPr>
          <a:xfrm>
            <a:off x="4133447" y="57417"/>
            <a:ext cx="3999825"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FUNCIONES</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58956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7" name="16 CuadroTexto">
            <a:extLst>
              <a:ext uri="{FF2B5EF4-FFF2-40B4-BE49-F238E27FC236}">
                <a16:creationId xmlns="" xmlns:a16="http://schemas.microsoft.com/office/drawing/2014/main" id="{3BC05D6D-A907-AD4E-9804-6F3C73D13D33}"/>
              </a:ext>
            </a:extLst>
          </p:cNvPr>
          <p:cNvSpPr txBox="1"/>
          <p:nvPr/>
        </p:nvSpPr>
        <p:spPr>
          <a:xfrm>
            <a:off x="3176199" y="36159"/>
            <a:ext cx="5914320"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SCHEDULING FUNCTION</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32</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pic>
        <p:nvPicPr>
          <p:cNvPr id="4" name="Imagen 3"/>
          <p:cNvPicPr>
            <a:picLocks noChangeAspect="1"/>
          </p:cNvPicPr>
          <p:nvPr/>
        </p:nvPicPr>
        <p:blipFill rotWithShape="1">
          <a:blip r:embed="rId5"/>
          <a:srcRect l="28666" t="29570" r="10877" b="9609"/>
          <a:stretch/>
        </p:blipFill>
        <p:spPr>
          <a:xfrm>
            <a:off x="968069" y="1246239"/>
            <a:ext cx="9916677" cy="5611761"/>
          </a:xfrm>
          <a:prstGeom prst="rect">
            <a:avLst/>
          </a:prstGeom>
        </p:spPr>
      </p:pic>
    </p:spTree>
    <p:extLst>
      <p:ext uri="{BB962C8B-B14F-4D97-AF65-F5344CB8AC3E}">
        <p14:creationId xmlns:p14="http://schemas.microsoft.com/office/powerpoint/2010/main" val="502119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7" name="16 CuadroTexto">
            <a:extLst>
              <a:ext uri="{FF2B5EF4-FFF2-40B4-BE49-F238E27FC236}">
                <a16:creationId xmlns="" xmlns:a16="http://schemas.microsoft.com/office/drawing/2014/main" id="{3BC05D6D-A907-AD4E-9804-6F3C73D13D33}"/>
              </a:ext>
            </a:extLst>
          </p:cNvPr>
          <p:cNvSpPr txBox="1"/>
          <p:nvPr/>
        </p:nvSpPr>
        <p:spPr>
          <a:xfrm>
            <a:off x="3444708" y="57417"/>
            <a:ext cx="5377301"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ENGAGEMENT FLOW</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33</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1427983" y="979714"/>
            <a:ext cx="9410752" cy="576942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b="1" dirty="0" err="1" smtClean="0">
                <a:solidFill>
                  <a:schemeClr val="tx1"/>
                </a:solidFill>
                <a:latin typeface="Century Gothic" panose="020B0502020202020204" pitchFamily="34" charset="0"/>
              </a:rPr>
              <a:t>Engagement</a:t>
            </a:r>
            <a:r>
              <a:rPr lang="es-CL" sz="1600" b="1" dirty="0" smtClean="0">
                <a:solidFill>
                  <a:schemeClr val="tx1"/>
                </a:solidFill>
                <a:latin typeface="Century Gothic" panose="020B0502020202020204" pitchFamily="34" charset="0"/>
              </a:rPr>
              <a:t> </a:t>
            </a:r>
            <a:r>
              <a:rPr lang="es-CL" sz="1600" b="1" dirty="0" err="1" smtClean="0">
                <a:solidFill>
                  <a:schemeClr val="tx1"/>
                </a:solidFill>
                <a:latin typeface="Century Gothic" panose="020B0502020202020204" pitchFamily="34" charset="0"/>
              </a:rPr>
              <a:t>flow</a:t>
            </a:r>
            <a:r>
              <a:rPr lang="es-CL" sz="1600" b="1" dirty="0" smtClean="0">
                <a:solidFill>
                  <a:schemeClr val="tx1"/>
                </a:solidFill>
                <a:latin typeface="Century Gothic" panose="020B0502020202020204" pitchFamily="34" charset="0"/>
              </a:rPr>
              <a:t>:</a:t>
            </a: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Paso 1:</a:t>
            </a:r>
          </a:p>
          <a:p>
            <a:pPr marL="285750" lvl="0" indent="-285750" algn="just">
              <a:buFontTx/>
              <a:buChar char="-"/>
            </a:pPr>
            <a:r>
              <a:rPr lang="es-CL" sz="1600" dirty="0" smtClean="0">
                <a:solidFill>
                  <a:schemeClr val="tx1"/>
                </a:solidFill>
                <a:latin typeface="Century Gothic" panose="020B0502020202020204" pitchFamily="34" charset="0"/>
              </a:rPr>
              <a:t>Después de recibir la orden de “ENGAGE” MWCS selecta la mejor combinación de subsistema de sensores (STIR) y de armas (NSSM - GUN) a través de la función “</a:t>
            </a:r>
            <a:r>
              <a:rPr lang="es-CL" sz="1600" dirty="0" err="1" smtClean="0">
                <a:solidFill>
                  <a:schemeClr val="tx1"/>
                </a:solidFill>
                <a:latin typeface="Century Gothic" panose="020B0502020202020204" pitchFamily="34" charset="0"/>
              </a:rPr>
              <a:t>Scheduling</a:t>
            </a:r>
            <a:r>
              <a:rPr lang="es-CL" sz="1600" dirty="0" smtClean="0">
                <a:solidFill>
                  <a:schemeClr val="tx1"/>
                </a:solidFill>
                <a:latin typeface="Century Gothic" panose="020B0502020202020204" pitchFamily="34" charset="0"/>
              </a:rPr>
              <a:t>”.</a:t>
            </a:r>
          </a:p>
          <a:p>
            <a:pPr marL="285750" lvl="0" indent="-285750" algn="just">
              <a:buFontTx/>
              <a:buChar char="-"/>
            </a:pPr>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Este proceso se basa en los cálculos de enfrentamiento utilizando la data del SMC para determinar la posibilidad de éxito para ambos subsistemas de armas.</a:t>
            </a:r>
          </a:p>
          <a:p>
            <a:pPr marL="285750" lvl="0" indent="-285750" algn="just">
              <a:buFontTx/>
              <a:buChar char="-"/>
            </a:pPr>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Este proceso no toma más de un segundo.</a:t>
            </a:r>
            <a:endParaRPr lang="es-CL" sz="1600" dirty="0">
              <a:solidFill>
                <a:schemeClr val="tx1"/>
              </a:solidFill>
              <a:latin typeface="Century Gothic" panose="020B0502020202020204" pitchFamily="34" charset="0"/>
            </a:endParaRPr>
          </a:p>
          <a:p>
            <a:pPr lvl="0" algn="just"/>
            <a:endParaRPr lang="es-CL" sz="1400" u="sng"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Paso 2:</a:t>
            </a:r>
            <a:endParaRPr lang="es-CL" sz="1600" u="sng" dirty="0">
              <a:solidFill>
                <a:schemeClr val="tx1"/>
              </a:solidFill>
              <a:latin typeface="Century Gothic" panose="020B0502020202020204" pitchFamily="34" charset="0"/>
            </a:endParaRPr>
          </a:p>
          <a:p>
            <a:pPr marL="285750" lvl="0" indent="-285750" algn="just">
              <a:buFontTx/>
              <a:buChar char="-"/>
            </a:pPr>
            <a:r>
              <a:rPr lang="es-CL" sz="1600" dirty="0">
                <a:solidFill>
                  <a:schemeClr val="tx1"/>
                </a:solidFill>
                <a:latin typeface="Century Gothic" panose="020B0502020202020204" pitchFamily="34" charset="0"/>
              </a:rPr>
              <a:t>Después de </a:t>
            </a:r>
            <a:r>
              <a:rPr lang="es-CL" sz="1600" dirty="0" smtClean="0">
                <a:solidFill>
                  <a:schemeClr val="tx1"/>
                </a:solidFill>
                <a:latin typeface="Century Gothic" panose="020B0502020202020204" pitchFamily="34" charset="0"/>
              </a:rPr>
              <a:t>la designación del sensor y del arma a utilizar los subsistemas de armas y sensores son designados y se da inicio a la fase de adquisición utilizando el canal de fuego del STIR correspondiente.</a:t>
            </a:r>
          </a:p>
          <a:p>
            <a:pPr marL="285750" lvl="0" indent="-285750" algn="just">
              <a:buFontTx/>
              <a:buChar char="-"/>
            </a:pPr>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Se efectúan cálculos de enfrentamiento (</a:t>
            </a:r>
            <a:r>
              <a:rPr lang="es-CL" sz="1600" dirty="0" err="1" smtClean="0">
                <a:solidFill>
                  <a:schemeClr val="tx1"/>
                </a:solidFill>
                <a:latin typeface="Century Gothic" panose="020B0502020202020204" pitchFamily="34" charset="0"/>
              </a:rPr>
              <a:t>Engageability</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calculations</a:t>
            </a:r>
            <a:r>
              <a:rPr lang="es-CL" sz="1600" dirty="0" smtClean="0">
                <a:solidFill>
                  <a:schemeClr val="tx1"/>
                </a:solidFill>
                <a:latin typeface="Century Gothic" panose="020B0502020202020204" pitchFamily="34" charset="0"/>
              </a:rPr>
              <a:t>) para el arma seleccionada, determinando si el blanco es </a:t>
            </a:r>
            <a:r>
              <a:rPr lang="es-CL" sz="1600" dirty="0" err="1" smtClean="0">
                <a:solidFill>
                  <a:schemeClr val="tx1"/>
                </a:solidFill>
                <a:latin typeface="Century Gothic" panose="020B0502020202020204" pitchFamily="34" charset="0"/>
              </a:rPr>
              <a:t>ENGageable</a:t>
            </a:r>
            <a:r>
              <a:rPr lang="es-CL" sz="1600" dirty="0" smtClean="0">
                <a:solidFill>
                  <a:schemeClr val="tx1"/>
                </a:solidFill>
                <a:latin typeface="Century Gothic" panose="020B0502020202020204" pitchFamily="34" charset="0"/>
              </a:rPr>
              <a:t> (ENG), </a:t>
            </a:r>
            <a:r>
              <a:rPr lang="es-CL" sz="1600" dirty="0" err="1" smtClean="0">
                <a:solidFill>
                  <a:schemeClr val="tx1"/>
                </a:solidFill>
                <a:latin typeface="Century Gothic" panose="020B0502020202020204" pitchFamily="34" charset="0"/>
              </a:rPr>
              <a:t>Will</a:t>
            </a:r>
            <a:r>
              <a:rPr lang="es-CL" sz="1600" dirty="0" smtClean="0">
                <a:solidFill>
                  <a:schemeClr val="tx1"/>
                </a:solidFill>
                <a:latin typeface="Century Gothic" panose="020B0502020202020204" pitchFamily="34" charset="0"/>
              </a:rPr>
              <a:t> Be </a:t>
            </a:r>
            <a:r>
              <a:rPr lang="es-CL" sz="1600" dirty="0" err="1" smtClean="0">
                <a:solidFill>
                  <a:schemeClr val="tx1"/>
                </a:solidFill>
                <a:latin typeface="Century Gothic" panose="020B0502020202020204" pitchFamily="34" charset="0"/>
              </a:rPr>
              <a:t>Engageable</a:t>
            </a:r>
            <a:r>
              <a:rPr lang="es-CL" sz="1600" dirty="0" smtClean="0">
                <a:solidFill>
                  <a:schemeClr val="tx1"/>
                </a:solidFill>
                <a:latin typeface="Century Gothic" panose="020B0502020202020204" pitchFamily="34" charset="0"/>
              </a:rPr>
              <a:t> (WBE) o Non </a:t>
            </a:r>
            <a:r>
              <a:rPr lang="es-CL" sz="1600" dirty="0" err="1" smtClean="0">
                <a:solidFill>
                  <a:schemeClr val="tx1"/>
                </a:solidFill>
                <a:latin typeface="Century Gothic" panose="020B0502020202020204" pitchFamily="34" charset="0"/>
              </a:rPr>
              <a:t>ENGageable</a:t>
            </a:r>
            <a:r>
              <a:rPr lang="es-CL" sz="1600" dirty="0" smtClean="0">
                <a:solidFill>
                  <a:schemeClr val="tx1"/>
                </a:solidFill>
                <a:latin typeface="Century Gothic" panose="020B0502020202020204" pitchFamily="34" charset="0"/>
              </a:rPr>
              <a:t> (NENG).</a:t>
            </a:r>
            <a:endParaRPr lang="es-CL" sz="1600" dirty="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Tree>
    <p:extLst>
      <p:ext uri="{BB962C8B-B14F-4D97-AF65-F5344CB8AC3E}">
        <p14:creationId xmlns:p14="http://schemas.microsoft.com/office/powerpoint/2010/main" val="3612014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34</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16" name="Oval 3"/>
          <p:cNvSpPr>
            <a:spLocks noChangeArrowheads="1"/>
          </p:cNvSpPr>
          <p:nvPr/>
        </p:nvSpPr>
        <p:spPr bwMode="auto">
          <a:xfrm>
            <a:off x="3708400" y="1574800"/>
            <a:ext cx="4622800" cy="4394200"/>
          </a:xfrm>
          <a:prstGeom prst="ellipse">
            <a:avLst/>
          </a:prstGeom>
          <a:noFill/>
          <a:ln w="101600">
            <a:solidFill>
              <a:srgbClr val="215968"/>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nvGrpSpPr>
          <p:cNvPr id="17" name="Group 175"/>
          <p:cNvGrpSpPr>
            <a:grpSpLocks/>
          </p:cNvGrpSpPr>
          <p:nvPr/>
        </p:nvGrpSpPr>
        <p:grpSpPr bwMode="auto">
          <a:xfrm>
            <a:off x="2755900" y="2819400"/>
            <a:ext cx="4254500" cy="833438"/>
            <a:chOff x="776" y="1776"/>
            <a:chExt cx="2680" cy="525"/>
          </a:xfrm>
        </p:grpSpPr>
        <p:grpSp>
          <p:nvGrpSpPr>
            <p:cNvPr id="18" name="Group 172"/>
            <p:cNvGrpSpPr>
              <a:grpSpLocks/>
            </p:cNvGrpSpPr>
            <p:nvPr/>
          </p:nvGrpSpPr>
          <p:grpSpPr bwMode="auto">
            <a:xfrm>
              <a:off x="776" y="2053"/>
              <a:ext cx="929" cy="248"/>
              <a:chOff x="776" y="2053"/>
              <a:chExt cx="929" cy="248"/>
            </a:xfrm>
          </p:grpSpPr>
          <p:sp>
            <p:nvSpPr>
              <p:cNvPr id="21" name="Line 4"/>
              <p:cNvSpPr>
                <a:spLocks noChangeShapeType="1"/>
              </p:cNvSpPr>
              <p:nvPr/>
            </p:nvSpPr>
            <p:spPr bwMode="auto">
              <a:xfrm>
                <a:off x="1516" y="2197"/>
                <a:ext cx="1" cy="16"/>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 name="Freeform 5"/>
              <p:cNvSpPr>
                <a:spLocks/>
              </p:cNvSpPr>
              <p:nvPr/>
            </p:nvSpPr>
            <p:spPr bwMode="auto">
              <a:xfrm>
                <a:off x="1045" y="2056"/>
                <a:ext cx="634" cy="240"/>
              </a:xfrm>
              <a:custGeom>
                <a:avLst/>
                <a:gdLst>
                  <a:gd name="T0" fmla="*/ 614 w 634"/>
                  <a:gd name="T1" fmla="*/ 182 h 240"/>
                  <a:gd name="T2" fmla="*/ 571 w 634"/>
                  <a:gd name="T3" fmla="*/ 165 h 240"/>
                  <a:gd name="T4" fmla="*/ 550 w 634"/>
                  <a:gd name="T5" fmla="*/ 157 h 240"/>
                  <a:gd name="T6" fmla="*/ 534 w 634"/>
                  <a:gd name="T7" fmla="*/ 156 h 240"/>
                  <a:gd name="T8" fmla="*/ 523 w 634"/>
                  <a:gd name="T9" fmla="*/ 153 h 240"/>
                  <a:gd name="T10" fmla="*/ 495 w 634"/>
                  <a:gd name="T11" fmla="*/ 135 h 240"/>
                  <a:gd name="T12" fmla="*/ 473 w 634"/>
                  <a:gd name="T13" fmla="*/ 121 h 240"/>
                  <a:gd name="T14" fmla="*/ 463 w 634"/>
                  <a:gd name="T15" fmla="*/ 120 h 240"/>
                  <a:gd name="T16" fmla="*/ 428 w 634"/>
                  <a:gd name="T17" fmla="*/ 118 h 240"/>
                  <a:gd name="T18" fmla="*/ 413 w 634"/>
                  <a:gd name="T19" fmla="*/ 120 h 240"/>
                  <a:gd name="T20" fmla="*/ 385 w 634"/>
                  <a:gd name="T21" fmla="*/ 126 h 240"/>
                  <a:gd name="T22" fmla="*/ 367 w 634"/>
                  <a:gd name="T23" fmla="*/ 129 h 240"/>
                  <a:gd name="T24" fmla="*/ 350 w 634"/>
                  <a:gd name="T25" fmla="*/ 131 h 240"/>
                  <a:gd name="T26" fmla="*/ 312 w 634"/>
                  <a:gd name="T27" fmla="*/ 133 h 240"/>
                  <a:gd name="T28" fmla="*/ 227 w 634"/>
                  <a:gd name="T29" fmla="*/ 136 h 240"/>
                  <a:gd name="T30" fmla="*/ 54 w 634"/>
                  <a:gd name="T31" fmla="*/ 0 h 240"/>
                  <a:gd name="T32" fmla="*/ 44 w 634"/>
                  <a:gd name="T33" fmla="*/ 113 h 240"/>
                  <a:gd name="T34" fmla="*/ 46 w 634"/>
                  <a:gd name="T35" fmla="*/ 139 h 240"/>
                  <a:gd name="T36" fmla="*/ 44 w 634"/>
                  <a:gd name="T37" fmla="*/ 151 h 240"/>
                  <a:gd name="T38" fmla="*/ 22 w 634"/>
                  <a:gd name="T39" fmla="*/ 195 h 240"/>
                  <a:gd name="T40" fmla="*/ 53 w 634"/>
                  <a:gd name="T41" fmla="*/ 198 h 240"/>
                  <a:gd name="T42" fmla="*/ 81 w 634"/>
                  <a:gd name="T43" fmla="*/ 204 h 240"/>
                  <a:gd name="T44" fmla="*/ 97 w 634"/>
                  <a:gd name="T45" fmla="*/ 206 h 240"/>
                  <a:gd name="T46" fmla="*/ 107 w 634"/>
                  <a:gd name="T47" fmla="*/ 211 h 240"/>
                  <a:gd name="T48" fmla="*/ 131 w 634"/>
                  <a:gd name="T49" fmla="*/ 225 h 240"/>
                  <a:gd name="T50" fmla="*/ 189 w 634"/>
                  <a:gd name="T51" fmla="*/ 217 h 240"/>
                  <a:gd name="T52" fmla="*/ 443 w 634"/>
                  <a:gd name="T53" fmla="*/ 200 h 240"/>
                  <a:gd name="T54" fmla="*/ 447 w 634"/>
                  <a:gd name="T55" fmla="*/ 194 h 240"/>
                  <a:gd name="T56" fmla="*/ 487 w 634"/>
                  <a:gd name="T57" fmla="*/ 194 h 240"/>
                  <a:gd name="T58" fmla="*/ 565 w 634"/>
                  <a:gd name="T59" fmla="*/ 197 h 240"/>
                  <a:gd name="T60" fmla="*/ 614 w 634"/>
                  <a:gd name="T61" fmla="*/ 193 h 240"/>
                  <a:gd name="T62" fmla="*/ 633 w 634"/>
                  <a:gd name="T63" fmla="*/ 19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4" h="240">
                    <a:moveTo>
                      <a:pt x="628" y="191"/>
                    </a:moveTo>
                    <a:lnTo>
                      <a:pt x="614" y="182"/>
                    </a:lnTo>
                    <a:lnTo>
                      <a:pt x="595" y="172"/>
                    </a:lnTo>
                    <a:lnTo>
                      <a:pt x="571" y="165"/>
                    </a:lnTo>
                    <a:lnTo>
                      <a:pt x="557" y="160"/>
                    </a:lnTo>
                    <a:lnTo>
                      <a:pt x="550" y="157"/>
                    </a:lnTo>
                    <a:lnTo>
                      <a:pt x="543" y="156"/>
                    </a:lnTo>
                    <a:lnTo>
                      <a:pt x="534" y="156"/>
                    </a:lnTo>
                    <a:lnTo>
                      <a:pt x="527" y="154"/>
                    </a:lnTo>
                    <a:lnTo>
                      <a:pt x="523" y="153"/>
                    </a:lnTo>
                    <a:lnTo>
                      <a:pt x="520" y="153"/>
                    </a:lnTo>
                    <a:lnTo>
                      <a:pt x="495" y="135"/>
                    </a:lnTo>
                    <a:lnTo>
                      <a:pt x="480" y="122"/>
                    </a:lnTo>
                    <a:lnTo>
                      <a:pt x="473" y="121"/>
                    </a:lnTo>
                    <a:lnTo>
                      <a:pt x="467" y="119"/>
                    </a:lnTo>
                    <a:lnTo>
                      <a:pt x="463" y="120"/>
                    </a:lnTo>
                    <a:lnTo>
                      <a:pt x="458" y="118"/>
                    </a:lnTo>
                    <a:lnTo>
                      <a:pt x="428" y="118"/>
                    </a:lnTo>
                    <a:lnTo>
                      <a:pt x="419" y="120"/>
                    </a:lnTo>
                    <a:lnTo>
                      <a:pt x="413" y="120"/>
                    </a:lnTo>
                    <a:lnTo>
                      <a:pt x="400" y="121"/>
                    </a:lnTo>
                    <a:lnTo>
                      <a:pt x="385" y="126"/>
                    </a:lnTo>
                    <a:lnTo>
                      <a:pt x="378" y="127"/>
                    </a:lnTo>
                    <a:lnTo>
                      <a:pt x="367" y="129"/>
                    </a:lnTo>
                    <a:lnTo>
                      <a:pt x="358" y="131"/>
                    </a:lnTo>
                    <a:lnTo>
                      <a:pt x="350" y="131"/>
                    </a:lnTo>
                    <a:lnTo>
                      <a:pt x="336" y="133"/>
                    </a:lnTo>
                    <a:lnTo>
                      <a:pt x="312" y="133"/>
                    </a:lnTo>
                    <a:lnTo>
                      <a:pt x="274" y="135"/>
                    </a:lnTo>
                    <a:lnTo>
                      <a:pt x="227" y="136"/>
                    </a:lnTo>
                    <a:lnTo>
                      <a:pt x="157" y="112"/>
                    </a:lnTo>
                    <a:lnTo>
                      <a:pt x="54" y="0"/>
                    </a:lnTo>
                    <a:lnTo>
                      <a:pt x="0" y="0"/>
                    </a:lnTo>
                    <a:lnTo>
                      <a:pt x="44" y="113"/>
                    </a:lnTo>
                    <a:lnTo>
                      <a:pt x="44" y="133"/>
                    </a:lnTo>
                    <a:lnTo>
                      <a:pt x="46" y="139"/>
                    </a:lnTo>
                    <a:lnTo>
                      <a:pt x="44" y="145"/>
                    </a:lnTo>
                    <a:lnTo>
                      <a:pt x="44" y="151"/>
                    </a:lnTo>
                    <a:lnTo>
                      <a:pt x="22" y="154"/>
                    </a:lnTo>
                    <a:lnTo>
                      <a:pt x="22" y="195"/>
                    </a:lnTo>
                    <a:lnTo>
                      <a:pt x="48" y="194"/>
                    </a:lnTo>
                    <a:lnTo>
                      <a:pt x="53" y="198"/>
                    </a:lnTo>
                    <a:lnTo>
                      <a:pt x="61" y="200"/>
                    </a:lnTo>
                    <a:lnTo>
                      <a:pt x="81" y="204"/>
                    </a:lnTo>
                    <a:lnTo>
                      <a:pt x="88" y="205"/>
                    </a:lnTo>
                    <a:lnTo>
                      <a:pt x="97" y="206"/>
                    </a:lnTo>
                    <a:lnTo>
                      <a:pt x="103" y="208"/>
                    </a:lnTo>
                    <a:lnTo>
                      <a:pt x="107" y="211"/>
                    </a:lnTo>
                    <a:lnTo>
                      <a:pt x="130" y="211"/>
                    </a:lnTo>
                    <a:lnTo>
                      <a:pt x="131" y="225"/>
                    </a:lnTo>
                    <a:lnTo>
                      <a:pt x="168" y="239"/>
                    </a:lnTo>
                    <a:lnTo>
                      <a:pt x="189" y="217"/>
                    </a:lnTo>
                    <a:lnTo>
                      <a:pt x="443" y="224"/>
                    </a:lnTo>
                    <a:lnTo>
                      <a:pt x="443" y="200"/>
                    </a:lnTo>
                    <a:lnTo>
                      <a:pt x="452" y="196"/>
                    </a:lnTo>
                    <a:lnTo>
                      <a:pt x="447" y="194"/>
                    </a:lnTo>
                    <a:lnTo>
                      <a:pt x="461" y="193"/>
                    </a:lnTo>
                    <a:lnTo>
                      <a:pt x="487" y="194"/>
                    </a:lnTo>
                    <a:lnTo>
                      <a:pt x="524" y="196"/>
                    </a:lnTo>
                    <a:lnTo>
                      <a:pt x="565" y="197"/>
                    </a:lnTo>
                    <a:lnTo>
                      <a:pt x="597" y="196"/>
                    </a:lnTo>
                    <a:lnTo>
                      <a:pt x="614" y="193"/>
                    </a:lnTo>
                    <a:lnTo>
                      <a:pt x="623" y="191"/>
                    </a:lnTo>
                    <a:lnTo>
                      <a:pt x="633" y="190"/>
                    </a:lnTo>
                    <a:lnTo>
                      <a:pt x="628" y="191"/>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 name="Freeform 6"/>
              <p:cNvSpPr>
                <a:spLocks/>
              </p:cNvSpPr>
              <p:nvPr/>
            </p:nvSpPr>
            <p:spPr bwMode="auto">
              <a:xfrm>
                <a:off x="1045" y="2056"/>
                <a:ext cx="634" cy="240"/>
              </a:xfrm>
              <a:custGeom>
                <a:avLst/>
                <a:gdLst>
                  <a:gd name="T0" fmla="*/ 614 w 634"/>
                  <a:gd name="T1" fmla="*/ 182 h 240"/>
                  <a:gd name="T2" fmla="*/ 571 w 634"/>
                  <a:gd name="T3" fmla="*/ 165 h 240"/>
                  <a:gd name="T4" fmla="*/ 550 w 634"/>
                  <a:gd name="T5" fmla="*/ 157 h 240"/>
                  <a:gd name="T6" fmla="*/ 534 w 634"/>
                  <a:gd name="T7" fmla="*/ 156 h 240"/>
                  <a:gd name="T8" fmla="*/ 523 w 634"/>
                  <a:gd name="T9" fmla="*/ 153 h 240"/>
                  <a:gd name="T10" fmla="*/ 495 w 634"/>
                  <a:gd name="T11" fmla="*/ 135 h 240"/>
                  <a:gd name="T12" fmla="*/ 473 w 634"/>
                  <a:gd name="T13" fmla="*/ 121 h 240"/>
                  <a:gd name="T14" fmla="*/ 463 w 634"/>
                  <a:gd name="T15" fmla="*/ 120 h 240"/>
                  <a:gd name="T16" fmla="*/ 428 w 634"/>
                  <a:gd name="T17" fmla="*/ 118 h 240"/>
                  <a:gd name="T18" fmla="*/ 413 w 634"/>
                  <a:gd name="T19" fmla="*/ 120 h 240"/>
                  <a:gd name="T20" fmla="*/ 385 w 634"/>
                  <a:gd name="T21" fmla="*/ 126 h 240"/>
                  <a:gd name="T22" fmla="*/ 367 w 634"/>
                  <a:gd name="T23" fmla="*/ 129 h 240"/>
                  <a:gd name="T24" fmla="*/ 350 w 634"/>
                  <a:gd name="T25" fmla="*/ 131 h 240"/>
                  <a:gd name="T26" fmla="*/ 312 w 634"/>
                  <a:gd name="T27" fmla="*/ 133 h 240"/>
                  <a:gd name="T28" fmla="*/ 227 w 634"/>
                  <a:gd name="T29" fmla="*/ 136 h 240"/>
                  <a:gd name="T30" fmla="*/ 54 w 634"/>
                  <a:gd name="T31" fmla="*/ 0 h 240"/>
                  <a:gd name="T32" fmla="*/ 44 w 634"/>
                  <a:gd name="T33" fmla="*/ 113 h 240"/>
                  <a:gd name="T34" fmla="*/ 46 w 634"/>
                  <a:gd name="T35" fmla="*/ 139 h 240"/>
                  <a:gd name="T36" fmla="*/ 44 w 634"/>
                  <a:gd name="T37" fmla="*/ 151 h 240"/>
                  <a:gd name="T38" fmla="*/ 22 w 634"/>
                  <a:gd name="T39" fmla="*/ 195 h 240"/>
                  <a:gd name="T40" fmla="*/ 53 w 634"/>
                  <a:gd name="T41" fmla="*/ 198 h 240"/>
                  <a:gd name="T42" fmla="*/ 81 w 634"/>
                  <a:gd name="T43" fmla="*/ 204 h 240"/>
                  <a:gd name="T44" fmla="*/ 97 w 634"/>
                  <a:gd name="T45" fmla="*/ 206 h 240"/>
                  <a:gd name="T46" fmla="*/ 107 w 634"/>
                  <a:gd name="T47" fmla="*/ 211 h 240"/>
                  <a:gd name="T48" fmla="*/ 131 w 634"/>
                  <a:gd name="T49" fmla="*/ 225 h 240"/>
                  <a:gd name="T50" fmla="*/ 189 w 634"/>
                  <a:gd name="T51" fmla="*/ 217 h 240"/>
                  <a:gd name="T52" fmla="*/ 443 w 634"/>
                  <a:gd name="T53" fmla="*/ 200 h 240"/>
                  <a:gd name="T54" fmla="*/ 447 w 634"/>
                  <a:gd name="T55" fmla="*/ 194 h 240"/>
                  <a:gd name="T56" fmla="*/ 487 w 634"/>
                  <a:gd name="T57" fmla="*/ 194 h 240"/>
                  <a:gd name="T58" fmla="*/ 565 w 634"/>
                  <a:gd name="T59" fmla="*/ 197 h 240"/>
                  <a:gd name="T60" fmla="*/ 614 w 634"/>
                  <a:gd name="T61" fmla="*/ 193 h 240"/>
                  <a:gd name="T62" fmla="*/ 633 w 634"/>
                  <a:gd name="T63" fmla="*/ 19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4" h="240">
                    <a:moveTo>
                      <a:pt x="628" y="191"/>
                    </a:moveTo>
                    <a:lnTo>
                      <a:pt x="614" y="182"/>
                    </a:lnTo>
                    <a:lnTo>
                      <a:pt x="595" y="172"/>
                    </a:lnTo>
                    <a:lnTo>
                      <a:pt x="571" y="165"/>
                    </a:lnTo>
                    <a:lnTo>
                      <a:pt x="557" y="160"/>
                    </a:lnTo>
                    <a:lnTo>
                      <a:pt x="550" y="157"/>
                    </a:lnTo>
                    <a:lnTo>
                      <a:pt x="543" y="156"/>
                    </a:lnTo>
                    <a:lnTo>
                      <a:pt x="534" y="156"/>
                    </a:lnTo>
                    <a:lnTo>
                      <a:pt x="527" y="154"/>
                    </a:lnTo>
                    <a:lnTo>
                      <a:pt x="523" y="153"/>
                    </a:lnTo>
                    <a:lnTo>
                      <a:pt x="520" y="153"/>
                    </a:lnTo>
                    <a:lnTo>
                      <a:pt x="495" y="135"/>
                    </a:lnTo>
                    <a:lnTo>
                      <a:pt x="480" y="122"/>
                    </a:lnTo>
                    <a:lnTo>
                      <a:pt x="473" y="121"/>
                    </a:lnTo>
                    <a:lnTo>
                      <a:pt x="467" y="119"/>
                    </a:lnTo>
                    <a:lnTo>
                      <a:pt x="463" y="120"/>
                    </a:lnTo>
                    <a:lnTo>
                      <a:pt x="458" y="118"/>
                    </a:lnTo>
                    <a:lnTo>
                      <a:pt x="428" y="118"/>
                    </a:lnTo>
                    <a:lnTo>
                      <a:pt x="419" y="120"/>
                    </a:lnTo>
                    <a:lnTo>
                      <a:pt x="413" y="120"/>
                    </a:lnTo>
                    <a:lnTo>
                      <a:pt x="400" y="121"/>
                    </a:lnTo>
                    <a:lnTo>
                      <a:pt x="385" y="126"/>
                    </a:lnTo>
                    <a:lnTo>
                      <a:pt x="378" y="127"/>
                    </a:lnTo>
                    <a:lnTo>
                      <a:pt x="367" y="129"/>
                    </a:lnTo>
                    <a:lnTo>
                      <a:pt x="358" y="131"/>
                    </a:lnTo>
                    <a:lnTo>
                      <a:pt x="350" y="131"/>
                    </a:lnTo>
                    <a:lnTo>
                      <a:pt x="336" y="133"/>
                    </a:lnTo>
                    <a:lnTo>
                      <a:pt x="312" y="133"/>
                    </a:lnTo>
                    <a:lnTo>
                      <a:pt x="274" y="135"/>
                    </a:lnTo>
                    <a:lnTo>
                      <a:pt x="227" y="136"/>
                    </a:lnTo>
                    <a:lnTo>
                      <a:pt x="157" y="112"/>
                    </a:lnTo>
                    <a:lnTo>
                      <a:pt x="54" y="0"/>
                    </a:lnTo>
                    <a:lnTo>
                      <a:pt x="0" y="0"/>
                    </a:lnTo>
                    <a:lnTo>
                      <a:pt x="44" y="113"/>
                    </a:lnTo>
                    <a:lnTo>
                      <a:pt x="44" y="133"/>
                    </a:lnTo>
                    <a:lnTo>
                      <a:pt x="46" y="139"/>
                    </a:lnTo>
                    <a:lnTo>
                      <a:pt x="44" y="145"/>
                    </a:lnTo>
                    <a:lnTo>
                      <a:pt x="44" y="151"/>
                    </a:lnTo>
                    <a:lnTo>
                      <a:pt x="22" y="154"/>
                    </a:lnTo>
                    <a:lnTo>
                      <a:pt x="22" y="195"/>
                    </a:lnTo>
                    <a:lnTo>
                      <a:pt x="48" y="194"/>
                    </a:lnTo>
                    <a:lnTo>
                      <a:pt x="53" y="198"/>
                    </a:lnTo>
                    <a:lnTo>
                      <a:pt x="61" y="200"/>
                    </a:lnTo>
                    <a:lnTo>
                      <a:pt x="81" y="204"/>
                    </a:lnTo>
                    <a:lnTo>
                      <a:pt x="88" y="205"/>
                    </a:lnTo>
                    <a:lnTo>
                      <a:pt x="97" y="206"/>
                    </a:lnTo>
                    <a:lnTo>
                      <a:pt x="103" y="208"/>
                    </a:lnTo>
                    <a:lnTo>
                      <a:pt x="107" y="211"/>
                    </a:lnTo>
                    <a:lnTo>
                      <a:pt x="130" y="211"/>
                    </a:lnTo>
                    <a:lnTo>
                      <a:pt x="131" y="225"/>
                    </a:lnTo>
                    <a:lnTo>
                      <a:pt x="168" y="239"/>
                    </a:lnTo>
                    <a:lnTo>
                      <a:pt x="189" y="217"/>
                    </a:lnTo>
                    <a:lnTo>
                      <a:pt x="443" y="224"/>
                    </a:lnTo>
                    <a:lnTo>
                      <a:pt x="443" y="200"/>
                    </a:lnTo>
                    <a:lnTo>
                      <a:pt x="452" y="196"/>
                    </a:lnTo>
                    <a:lnTo>
                      <a:pt x="447" y="194"/>
                    </a:lnTo>
                    <a:lnTo>
                      <a:pt x="461" y="193"/>
                    </a:lnTo>
                    <a:lnTo>
                      <a:pt x="487" y="194"/>
                    </a:lnTo>
                    <a:lnTo>
                      <a:pt x="524" y="196"/>
                    </a:lnTo>
                    <a:lnTo>
                      <a:pt x="565" y="197"/>
                    </a:lnTo>
                    <a:lnTo>
                      <a:pt x="597" y="196"/>
                    </a:lnTo>
                    <a:lnTo>
                      <a:pt x="614" y="193"/>
                    </a:lnTo>
                    <a:lnTo>
                      <a:pt x="623" y="191"/>
                    </a:lnTo>
                    <a:lnTo>
                      <a:pt x="633" y="190"/>
                    </a:lnTo>
                    <a:lnTo>
                      <a:pt x="628" y="19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 name="Line 7"/>
              <p:cNvSpPr>
                <a:spLocks noChangeShapeType="1"/>
              </p:cNvSpPr>
              <p:nvPr/>
            </p:nvSpPr>
            <p:spPr bwMode="auto">
              <a:xfrm>
                <a:off x="1671" y="2248"/>
                <a:ext cx="34" cy="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 name="Freeform 8"/>
              <p:cNvSpPr>
                <a:spLocks/>
              </p:cNvSpPr>
              <p:nvPr/>
            </p:nvSpPr>
            <p:spPr bwMode="auto">
              <a:xfrm>
                <a:off x="1562" y="2217"/>
                <a:ext cx="110" cy="32"/>
              </a:xfrm>
              <a:custGeom>
                <a:avLst/>
                <a:gdLst>
                  <a:gd name="T0" fmla="*/ 109 w 110"/>
                  <a:gd name="T1" fmla="*/ 31 h 32"/>
                  <a:gd name="T2" fmla="*/ 105 w 110"/>
                  <a:gd name="T3" fmla="*/ 30 h 32"/>
                  <a:gd name="T4" fmla="*/ 102 w 110"/>
                  <a:gd name="T5" fmla="*/ 26 h 32"/>
                  <a:gd name="T6" fmla="*/ 98 w 110"/>
                  <a:gd name="T7" fmla="*/ 25 h 32"/>
                  <a:gd name="T8" fmla="*/ 95 w 110"/>
                  <a:gd name="T9" fmla="*/ 22 h 32"/>
                  <a:gd name="T10" fmla="*/ 91 w 110"/>
                  <a:gd name="T11" fmla="*/ 20 h 32"/>
                  <a:gd name="T12" fmla="*/ 88 w 110"/>
                  <a:gd name="T13" fmla="*/ 19 h 32"/>
                  <a:gd name="T14" fmla="*/ 84 w 110"/>
                  <a:gd name="T15" fmla="*/ 18 h 32"/>
                  <a:gd name="T16" fmla="*/ 80 w 110"/>
                  <a:gd name="T17" fmla="*/ 16 h 32"/>
                  <a:gd name="T18" fmla="*/ 76 w 110"/>
                  <a:gd name="T19" fmla="*/ 15 h 32"/>
                  <a:gd name="T20" fmla="*/ 71 w 110"/>
                  <a:gd name="T21" fmla="*/ 13 h 32"/>
                  <a:gd name="T22" fmla="*/ 68 w 110"/>
                  <a:gd name="T23" fmla="*/ 12 h 32"/>
                  <a:gd name="T24" fmla="*/ 63 w 110"/>
                  <a:gd name="T25" fmla="*/ 11 h 32"/>
                  <a:gd name="T26" fmla="*/ 57 w 110"/>
                  <a:gd name="T27" fmla="*/ 9 h 32"/>
                  <a:gd name="T28" fmla="*/ 52 w 110"/>
                  <a:gd name="T29" fmla="*/ 8 h 32"/>
                  <a:gd name="T30" fmla="*/ 48 w 110"/>
                  <a:gd name="T31" fmla="*/ 6 h 32"/>
                  <a:gd name="T32" fmla="*/ 43 w 110"/>
                  <a:gd name="T33" fmla="*/ 6 h 32"/>
                  <a:gd name="T34" fmla="*/ 38 w 110"/>
                  <a:gd name="T35" fmla="*/ 3 h 32"/>
                  <a:gd name="T36" fmla="*/ 32 w 110"/>
                  <a:gd name="T37" fmla="*/ 3 h 32"/>
                  <a:gd name="T38" fmla="*/ 27 w 110"/>
                  <a:gd name="T39" fmla="*/ 3 h 32"/>
                  <a:gd name="T40" fmla="*/ 22 w 110"/>
                  <a:gd name="T41" fmla="*/ 1 h 32"/>
                  <a:gd name="T42" fmla="*/ 16 w 110"/>
                  <a:gd name="T43" fmla="*/ 2 h 32"/>
                  <a:gd name="T44" fmla="*/ 11 w 110"/>
                  <a:gd name="T45" fmla="*/ 2 h 32"/>
                  <a:gd name="T46" fmla="*/ 6 w 110"/>
                  <a:gd name="T47" fmla="*/ 0 h 32"/>
                  <a:gd name="T48" fmla="*/ 0 w 110"/>
                  <a:gd name="T49"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0" h="32">
                    <a:moveTo>
                      <a:pt x="109" y="31"/>
                    </a:moveTo>
                    <a:lnTo>
                      <a:pt x="105" y="30"/>
                    </a:lnTo>
                    <a:lnTo>
                      <a:pt x="102" y="26"/>
                    </a:lnTo>
                    <a:lnTo>
                      <a:pt x="98" y="25"/>
                    </a:lnTo>
                    <a:lnTo>
                      <a:pt x="95" y="22"/>
                    </a:lnTo>
                    <a:lnTo>
                      <a:pt x="91" y="20"/>
                    </a:lnTo>
                    <a:lnTo>
                      <a:pt x="88" y="19"/>
                    </a:lnTo>
                    <a:lnTo>
                      <a:pt x="84" y="18"/>
                    </a:lnTo>
                    <a:lnTo>
                      <a:pt x="80" y="16"/>
                    </a:lnTo>
                    <a:lnTo>
                      <a:pt x="76" y="15"/>
                    </a:lnTo>
                    <a:lnTo>
                      <a:pt x="71" y="13"/>
                    </a:lnTo>
                    <a:lnTo>
                      <a:pt x="68" y="12"/>
                    </a:lnTo>
                    <a:lnTo>
                      <a:pt x="63" y="11"/>
                    </a:lnTo>
                    <a:lnTo>
                      <a:pt x="57" y="9"/>
                    </a:lnTo>
                    <a:lnTo>
                      <a:pt x="52" y="8"/>
                    </a:lnTo>
                    <a:lnTo>
                      <a:pt x="48" y="6"/>
                    </a:lnTo>
                    <a:lnTo>
                      <a:pt x="43" y="6"/>
                    </a:lnTo>
                    <a:lnTo>
                      <a:pt x="38" y="3"/>
                    </a:lnTo>
                    <a:lnTo>
                      <a:pt x="32" y="3"/>
                    </a:lnTo>
                    <a:lnTo>
                      <a:pt x="27" y="3"/>
                    </a:lnTo>
                    <a:lnTo>
                      <a:pt x="22" y="1"/>
                    </a:lnTo>
                    <a:lnTo>
                      <a:pt x="16" y="2"/>
                    </a:lnTo>
                    <a:lnTo>
                      <a:pt x="11" y="2"/>
                    </a:lnTo>
                    <a:lnTo>
                      <a:pt x="6"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 name="Freeform 9"/>
              <p:cNvSpPr>
                <a:spLocks/>
              </p:cNvSpPr>
              <p:nvPr/>
            </p:nvSpPr>
            <p:spPr bwMode="auto">
              <a:xfrm>
                <a:off x="1625" y="2228"/>
                <a:ext cx="47" cy="24"/>
              </a:xfrm>
              <a:custGeom>
                <a:avLst/>
                <a:gdLst>
                  <a:gd name="T0" fmla="*/ 46 w 47"/>
                  <a:gd name="T1" fmla="*/ 23 h 24"/>
                  <a:gd name="T2" fmla="*/ 43 w 47"/>
                  <a:gd name="T3" fmla="*/ 22 h 24"/>
                  <a:gd name="T4" fmla="*/ 38 w 47"/>
                  <a:gd name="T5" fmla="*/ 19 h 24"/>
                  <a:gd name="T6" fmla="*/ 34 w 47"/>
                  <a:gd name="T7" fmla="*/ 14 h 24"/>
                  <a:gd name="T8" fmla="*/ 31 w 47"/>
                  <a:gd name="T9" fmla="*/ 13 h 24"/>
                  <a:gd name="T10" fmla="*/ 28 w 47"/>
                  <a:gd name="T11" fmla="*/ 12 h 24"/>
                  <a:gd name="T12" fmla="*/ 23 w 47"/>
                  <a:gd name="T13" fmla="*/ 10 h 24"/>
                  <a:gd name="T14" fmla="*/ 20 w 47"/>
                  <a:gd name="T15" fmla="*/ 9 h 24"/>
                  <a:gd name="T16" fmla="*/ 17 w 47"/>
                  <a:gd name="T17" fmla="*/ 7 h 24"/>
                  <a:gd name="T18" fmla="*/ 12 w 47"/>
                  <a:gd name="T19" fmla="*/ 4 h 24"/>
                  <a:gd name="T20" fmla="*/ 8 w 47"/>
                  <a:gd name="T21" fmla="*/ 2 h 24"/>
                  <a:gd name="T22" fmla="*/ 5 w 47"/>
                  <a:gd name="T23" fmla="*/ 1 h 24"/>
                  <a:gd name="T24" fmla="*/ 0 w 47"/>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24">
                    <a:moveTo>
                      <a:pt x="46" y="23"/>
                    </a:moveTo>
                    <a:lnTo>
                      <a:pt x="43" y="22"/>
                    </a:lnTo>
                    <a:lnTo>
                      <a:pt x="38" y="19"/>
                    </a:lnTo>
                    <a:lnTo>
                      <a:pt x="34" y="14"/>
                    </a:lnTo>
                    <a:lnTo>
                      <a:pt x="31" y="13"/>
                    </a:lnTo>
                    <a:lnTo>
                      <a:pt x="28" y="12"/>
                    </a:lnTo>
                    <a:lnTo>
                      <a:pt x="23" y="10"/>
                    </a:lnTo>
                    <a:lnTo>
                      <a:pt x="20" y="9"/>
                    </a:lnTo>
                    <a:lnTo>
                      <a:pt x="17" y="7"/>
                    </a:lnTo>
                    <a:lnTo>
                      <a:pt x="12" y="4"/>
                    </a:lnTo>
                    <a:lnTo>
                      <a:pt x="8" y="2"/>
                    </a:lnTo>
                    <a:lnTo>
                      <a:pt x="5" y="1"/>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 name="Freeform 10"/>
              <p:cNvSpPr>
                <a:spLocks/>
              </p:cNvSpPr>
              <p:nvPr/>
            </p:nvSpPr>
            <p:spPr bwMode="auto">
              <a:xfrm>
                <a:off x="1561" y="2217"/>
                <a:ext cx="65" cy="27"/>
              </a:xfrm>
              <a:custGeom>
                <a:avLst/>
                <a:gdLst>
                  <a:gd name="T0" fmla="*/ 64 w 65"/>
                  <a:gd name="T1" fmla="*/ 26 h 27"/>
                  <a:gd name="T2" fmla="*/ 58 w 65"/>
                  <a:gd name="T3" fmla="*/ 23 h 27"/>
                  <a:gd name="T4" fmla="*/ 53 w 65"/>
                  <a:gd name="T5" fmla="*/ 19 h 27"/>
                  <a:gd name="T6" fmla="*/ 49 w 65"/>
                  <a:gd name="T7" fmla="*/ 15 h 27"/>
                  <a:gd name="T8" fmla="*/ 44 w 65"/>
                  <a:gd name="T9" fmla="*/ 15 h 27"/>
                  <a:gd name="T10" fmla="*/ 38 w 65"/>
                  <a:gd name="T11" fmla="*/ 8 h 27"/>
                  <a:gd name="T12" fmla="*/ 33 w 65"/>
                  <a:gd name="T13" fmla="*/ 8 h 27"/>
                  <a:gd name="T14" fmla="*/ 28 w 65"/>
                  <a:gd name="T15" fmla="*/ 8 h 27"/>
                  <a:gd name="T16" fmla="*/ 23 w 65"/>
                  <a:gd name="T17" fmla="*/ 4 h 27"/>
                  <a:gd name="T18" fmla="*/ 17 w 65"/>
                  <a:gd name="T19" fmla="*/ 3 h 27"/>
                  <a:gd name="T20" fmla="*/ 12 w 65"/>
                  <a:gd name="T21" fmla="*/ 0 h 27"/>
                  <a:gd name="T22" fmla="*/ 7 w 65"/>
                  <a:gd name="T23" fmla="*/ 0 h 27"/>
                  <a:gd name="T24" fmla="*/ 0 w 65"/>
                  <a:gd name="T25" fmla="*/ 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27">
                    <a:moveTo>
                      <a:pt x="64" y="26"/>
                    </a:moveTo>
                    <a:lnTo>
                      <a:pt x="58" y="23"/>
                    </a:lnTo>
                    <a:lnTo>
                      <a:pt x="53" y="19"/>
                    </a:lnTo>
                    <a:lnTo>
                      <a:pt x="49" y="15"/>
                    </a:lnTo>
                    <a:lnTo>
                      <a:pt x="44" y="15"/>
                    </a:lnTo>
                    <a:lnTo>
                      <a:pt x="38" y="8"/>
                    </a:lnTo>
                    <a:lnTo>
                      <a:pt x="33" y="8"/>
                    </a:lnTo>
                    <a:lnTo>
                      <a:pt x="28" y="8"/>
                    </a:lnTo>
                    <a:lnTo>
                      <a:pt x="23" y="4"/>
                    </a:lnTo>
                    <a:lnTo>
                      <a:pt x="17" y="3"/>
                    </a:lnTo>
                    <a:lnTo>
                      <a:pt x="12" y="0"/>
                    </a:lnTo>
                    <a:lnTo>
                      <a:pt x="7" y="0"/>
                    </a:lnTo>
                    <a:lnTo>
                      <a:pt x="0" y="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 name="Line 11"/>
              <p:cNvSpPr>
                <a:spLocks noChangeShapeType="1"/>
              </p:cNvSpPr>
              <p:nvPr/>
            </p:nvSpPr>
            <p:spPr bwMode="auto">
              <a:xfrm flipV="1">
                <a:off x="1560" y="2207"/>
                <a:ext cx="1" cy="1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 name="Line 12"/>
              <p:cNvSpPr>
                <a:spLocks noChangeShapeType="1"/>
              </p:cNvSpPr>
              <p:nvPr/>
            </p:nvSpPr>
            <p:spPr bwMode="auto">
              <a:xfrm flipH="1" flipV="1">
                <a:off x="1384" y="2189"/>
                <a:ext cx="177" cy="2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 name="Freeform 13"/>
              <p:cNvSpPr>
                <a:spLocks/>
              </p:cNvSpPr>
              <p:nvPr/>
            </p:nvSpPr>
            <p:spPr bwMode="auto">
              <a:xfrm>
                <a:off x="1447" y="2177"/>
                <a:ext cx="20" cy="27"/>
              </a:xfrm>
              <a:custGeom>
                <a:avLst/>
                <a:gdLst>
                  <a:gd name="T0" fmla="*/ 10 w 20"/>
                  <a:gd name="T1" fmla="*/ 0 h 27"/>
                  <a:gd name="T2" fmla="*/ 19 w 20"/>
                  <a:gd name="T3" fmla="*/ 26 h 27"/>
                  <a:gd name="T4" fmla="*/ 5 w 20"/>
                  <a:gd name="T5" fmla="*/ 23 h 27"/>
                  <a:gd name="T6" fmla="*/ 0 w 20"/>
                  <a:gd name="T7" fmla="*/ 1 h 27"/>
                  <a:gd name="T8" fmla="*/ 10 w 20"/>
                  <a:gd name="T9" fmla="*/ 0 h 27"/>
                  <a:gd name="T10" fmla="*/ 10 w 20"/>
                  <a:gd name="T11" fmla="*/ 0 h 27"/>
                </a:gdLst>
                <a:ahLst/>
                <a:cxnLst>
                  <a:cxn ang="0">
                    <a:pos x="T0" y="T1"/>
                  </a:cxn>
                  <a:cxn ang="0">
                    <a:pos x="T2" y="T3"/>
                  </a:cxn>
                  <a:cxn ang="0">
                    <a:pos x="T4" y="T5"/>
                  </a:cxn>
                  <a:cxn ang="0">
                    <a:pos x="T6" y="T7"/>
                  </a:cxn>
                  <a:cxn ang="0">
                    <a:pos x="T8" y="T9"/>
                  </a:cxn>
                  <a:cxn ang="0">
                    <a:pos x="T10" y="T11"/>
                  </a:cxn>
                </a:cxnLst>
                <a:rect l="0" t="0" r="r" b="b"/>
                <a:pathLst>
                  <a:path w="20" h="27">
                    <a:moveTo>
                      <a:pt x="10" y="0"/>
                    </a:moveTo>
                    <a:lnTo>
                      <a:pt x="19" y="26"/>
                    </a:lnTo>
                    <a:lnTo>
                      <a:pt x="5" y="23"/>
                    </a:lnTo>
                    <a:lnTo>
                      <a:pt x="0" y="1"/>
                    </a:lnTo>
                    <a:lnTo>
                      <a:pt x="10" y="0"/>
                    </a:lnTo>
                    <a:lnTo>
                      <a:pt x="10"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 name="Freeform 14"/>
              <p:cNvSpPr>
                <a:spLocks/>
              </p:cNvSpPr>
              <p:nvPr/>
            </p:nvSpPr>
            <p:spPr bwMode="auto">
              <a:xfrm>
                <a:off x="1447" y="2177"/>
                <a:ext cx="20" cy="27"/>
              </a:xfrm>
              <a:custGeom>
                <a:avLst/>
                <a:gdLst>
                  <a:gd name="T0" fmla="*/ 10 w 20"/>
                  <a:gd name="T1" fmla="*/ 0 h 27"/>
                  <a:gd name="T2" fmla="*/ 19 w 20"/>
                  <a:gd name="T3" fmla="*/ 26 h 27"/>
                  <a:gd name="T4" fmla="*/ 5 w 20"/>
                  <a:gd name="T5" fmla="*/ 23 h 27"/>
                  <a:gd name="T6" fmla="*/ 0 w 20"/>
                  <a:gd name="T7" fmla="*/ 1 h 27"/>
                  <a:gd name="T8" fmla="*/ 10 w 20"/>
                  <a:gd name="T9" fmla="*/ 0 h 27"/>
                  <a:gd name="T10" fmla="*/ 10 w 20"/>
                  <a:gd name="T11" fmla="*/ 0 h 27"/>
                </a:gdLst>
                <a:ahLst/>
                <a:cxnLst>
                  <a:cxn ang="0">
                    <a:pos x="T0" y="T1"/>
                  </a:cxn>
                  <a:cxn ang="0">
                    <a:pos x="T2" y="T3"/>
                  </a:cxn>
                  <a:cxn ang="0">
                    <a:pos x="T4" y="T5"/>
                  </a:cxn>
                  <a:cxn ang="0">
                    <a:pos x="T6" y="T7"/>
                  </a:cxn>
                  <a:cxn ang="0">
                    <a:pos x="T8" y="T9"/>
                  </a:cxn>
                  <a:cxn ang="0">
                    <a:pos x="T10" y="T11"/>
                  </a:cxn>
                </a:cxnLst>
                <a:rect l="0" t="0" r="r" b="b"/>
                <a:pathLst>
                  <a:path w="20" h="27">
                    <a:moveTo>
                      <a:pt x="10" y="0"/>
                    </a:moveTo>
                    <a:lnTo>
                      <a:pt x="19" y="26"/>
                    </a:lnTo>
                    <a:lnTo>
                      <a:pt x="5" y="23"/>
                    </a:lnTo>
                    <a:lnTo>
                      <a:pt x="0" y="1"/>
                    </a:lnTo>
                    <a:lnTo>
                      <a:pt x="10" y="0"/>
                    </a:lnTo>
                    <a:lnTo>
                      <a:pt x="1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 name="Line 15"/>
              <p:cNvSpPr>
                <a:spLocks noChangeShapeType="1"/>
              </p:cNvSpPr>
              <p:nvPr/>
            </p:nvSpPr>
            <p:spPr bwMode="auto">
              <a:xfrm flipH="1" flipV="1">
                <a:off x="1397" y="2188"/>
                <a:ext cx="62" cy="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 name="Freeform 16"/>
              <p:cNvSpPr>
                <a:spLocks/>
              </p:cNvSpPr>
              <p:nvPr/>
            </p:nvSpPr>
            <p:spPr bwMode="auto">
              <a:xfrm>
                <a:off x="1432" y="2191"/>
                <a:ext cx="20" cy="24"/>
              </a:xfrm>
              <a:custGeom>
                <a:avLst/>
                <a:gdLst>
                  <a:gd name="T0" fmla="*/ 19 w 20"/>
                  <a:gd name="T1" fmla="*/ 0 h 24"/>
                  <a:gd name="T2" fmla="*/ 19 w 20"/>
                  <a:gd name="T3" fmla="*/ 23 h 24"/>
                  <a:gd name="T4" fmla="*/ 1 w 20"/>
                  <a:gd name="T5" fmla="*/ 23 h 24"/>
                  <a:gd name="T6" fmla="*/ 0 w 20"/>
                  <a:gd name="T7" fmla="*/ 0 h 24"/>
                  <a:gd name="T8" fmla="*/ 19 w 20"/>
                  <a:gd name="T9" fmla="*/ 0 h 24"/>
                  <a:gd name="T10" fmla="*/ 19 w 20"/>
                  <a:gd name="T11" fmla="*/ 0 h 24"/>
                </a:gdLst>
                <a:ahLst/>
                <a:cxnLst>
                  <a:cxn ang="0">
                    <a:pos x="T0" y="T1"/>
                  </a:cxn>
                  <a:cxn ang="0">
                    <a:pos x="T2" y="T3"/>
                  </a:cxn>
                  <a:cxn ang="0">
                    <a:pos x="T4" y="T5"/>
                  </a:cxn>
                  <a:cxn ang="0">
                    <a:pos x="T6" y="T7"/>
                  </a:cxn>
                  <a:cxn ang="0">
                    <a:pos x="T8" y="T9"/>
                  </a:cxn>
                  <a:cxn ang="0">
                    <a:pos x="T10" y="T11"/>
                  </a:cxn>
                </a:cxnLst>
                <a:rect l="0" t="0" r="r" b="b"/>
                <a:pathLst>
                  <a:path w="20" h="24">
                    <a:moveTo>
                      <a:pt x="19" y="0"/>
                    </a:moveTo>
                    <a:lnTo>
                      <a:pt x="19" y="23"/>
                    </a:lnTo>
                    <a:lnTo>
                      <a:pt x="1" y="23"/>
                    </a:lnTo>
                    <a:lnTo>
                      <a:pt x="0" y="0"/>
                    </a:lnTo>
                    <a:lnTo>
                      <a:pt x="19" y="0"/>
                    </a:lnTo>
                    <a:lnTo>
                      <a:pt x="19" y="0"/>
                    </a:lnTo>
                  </a:path>
                </a:pathLst>
              </a:custGeom>
              <a:solidFill>
                <a:srgbClr val="7054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 name="Freeform 17"/>
              <p:cNvSpPr>
                <a:spLocks/>
              </p:cNvSpPr>
              <p:nvPr/>
            </p:nvSpPr>
            <p:spPr bwMode="auto">
              <a:xfrm>
                <a:off x="1432" y="2191"/>
                <a:ext cx="20" cy="24"/>
              </a:xfrm>
              <a:custGeom>
                <a:avLst/>
                <a:gdLst>
                  <a:gd name="T0" fmla="*/ 19 w 20"/>
                  <a:gd name="T1" fmla="*/ 0 h 24"/>
                  <a:gd name="T2" fmla="*/ 19 w 20"/>
                  <a:gd name="T3" fmla="*/ 23 h 24"/>
                  <a:gd name="T4" fmla="*/ 1 w 20"/>
                  <a:gd name="T5" fmla="*/ 23 h 24"/>
                  <a:gd name="T6" fmla="*/ 0 w 20"/>
                  <a:gd name="T7" fmla="*/ 0 h 24"/>
                  <a:gd name="T8" fmla="*/ 19 w 20"/>
                  <a:gd name="T9" fmla="*/ 0 h 24"/>
                  <a:gd name="T10" fmla="*/ 19 w 20"/>
                  <a:gd name="T11" fmla="*/ 0 h 24"/>
                </a:gdLst>
                <a:ahLst/>
                <a:cxnLst>
                  <a:cxn ang="0">
                    <a:pos x="T0" y="T1"/>
                  </a:cxn>
                  <a:cxn ang="0">
                    <a:pos x="T2" y="T3"/>
                  </a:cxn>
                  <a:cxn ang="0">
                    <a:pos x="T4" y="T5"/>
                  </a:cxn>
                  <a:cxn ang="0">
                    <a:pos x="T6" y="T7"/>
                  </a:cxn>
                  <a:cxn ang="0">
                    <a:pos x="T8" y="T9"/>
                  </a:cxn>
                  <a:cxn ang="0">
                    <a:pos x="T10" y="T11"/>
                  </a:cxn>
                </a:cxnLst>
                <a:rect l="0" t="0" r="r" b="b"/>
                <a:pathLst>
                  <a:path w="20" h="24">
                    <a:moveTo>
                      <a:pt x="19" y="0"/>
                    </a:moveTo>
                    <a:lnTo>
                      <a:pt x="19" y="23"/>
                    </a:lnTo>
                    <a:lnTo>
                      <a:pt x="1" y="23"/>
                    </a:lnTo>
                    <a:lnTo>
                      <a:pt x="0" y="0"/>
                    </a:lnTo>
                    <a:lnTo>
                      <a:pt x="19" y="0"/>
                    </a:lnTo>
                    <a:lnTo>
                      <a:pt x="1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8"/>
              <p:cNvSpPr>
                <a:spLocks/>
              </p:cNvSpPr>
              <p:nvPr/>
            </p:nvSpPr>
            <p:spPr bwMode="auto">
              <a:xfrm>
                <a:off x="1560" y="2207"/>
                <a:ext cx="113" cy="41"/>
              </a:xfrm>
              <a:custGeom>
                <a:avLst/>
                <a:gdLst>
                  <a:gd name="T0" fmla="*/ 112 w 113"/>
                  <a:gd name="T1" fmla="*/ 40 h 41"/>
                  <a:gd name="T2" fmla="*/ 97 w 113"/>
                  <a:gd name="T3" fmla="*/ 31 h 41"/>
                  <a:gd name="T4" fmla="*/ 81 w 113"/>
                  <a:gd name="T5" fmla="*/ 23 h 41"/>
                  <a:gd name="T6" fmla="*/ 64 w 113"/>
                  <a:gd name="T7" fmla="*/ 18 h 41"/>
                  <a:gd name="T8" fmla="*/ 55 w 113"/>
                  <a:gd name="T9" fmla="*/ 16 h 41"/>
                  <a:gd name="T10" fmla="*/ 41 w 113"/>
                  <a:gd name="T11" fmla="*/ 11 h 41"/>
                  <a:gd name="T12" fmla="*/ 27 w 113"/>
                  <a:gd name="T13" fmla="*/ 7 h 41"/>
                  <a:gd name="T14" fmla="*/ 11 w 113"/>
                  <a:gd name="T15" fmla="*/ 4 h 41"/>
                  <a:gd name="T16" fmla="*/ 9 w 113"/>
                  <a:gd name="T17" fmla="*/ 4 h 41"/>
                  <a:gd name="T18" fmla="*/ 0 w 113"/>
                  <a:gd name="T19" fmla="*/ 0 h 41"/>
                  <a:gd name="T20" fmla="*/ 0 w 113"/>
                  <a:gd name="T21" fmla="*/ 11 h 41"/>
                  <a:gd name="T22" fmla="*/ 5 w 113"/>
                  <a:gd name="T23" fmla="*/ 11 h 41"/>
                  <a:gd name="T24" fmla="*/ 11 w 113"/>
                  <a:gd name="T25" fmla="*/ 11 h 41"/>
                  <a:gd name="T26" fmla="*/ 17 w 113"/>
                  <a:gd name="T27" fmla="*/ 11 h 41"/>
                  <a:gd name="T28" fmla="*/ 22 w 113"/>
                  <a:gd name="T29" fmla="*/ 12 h 41"/>
                  <a:gd name="T30" fmla="*/ 31 w 113"/>
                  <a:gd name="T31" fmla="*/ 13 h 41"/>
                  <a:gd name="T32" fmla="*/ 36 w 113"/>
                  <a:gd name="T33" fmla="*/ 13 h 41"/>
                  <a:gd name="T34" fmla="*/ 44 w 113"/>
                  <a:gd name="T35" fmla="*/ 15 h 41"/>
                  <a:gd name="T36" fmla="*/ 51 w 113"/>
                  <a:gd name="T37" fmla="*/ 18 h 41"/>
                  <a:gd name="T38" fmla="*/ 58 w 113"/>
                  <a:gd name="T39" fmla="*/ 20 h 41"/>
                  <a:gd name="T40" fmla="*/ 68 w 113"/>
                  <a:gd name="T41" fmla="*/ 23 h 41"/>
                  <a:gd name="T42" fmla="*/ 76 w 113"/>
                  <a:gd name="T43" fmla="*/ 25 h 41"/>
                  <a:gd name="T44" fmla="*/ 86 w 113"/>
                  <a:gd name="T45" fmla="*/ 30 h 41"/>
                  <a:gd name="T46" fmla="*/ 94 w 113"/>
                  <a:gd name="T47" fmla="*/ 33 h 41"/>
                  <a:gd name="T48" fmla="*/ 99 w 113"/>
                  <a:gd name="T49" fmla="*/ 35 h 41"/>
                  <a:gd name="T50" fmla="*/ 105 w 113"/>
                  <a:gd name="T51" fmla="*/ 39 h 41"/>
                  <a:gd name="T52" fmla="*/ 110 w 113"/>
                  <a:gd name="T53" fmla="*/ 40 h 41"/>
                  <a:gd name="T54" fmla="*/ 112 w 113"/>
                  <a:gd name="T55" fmla="*/ 4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3" h="41">
                    <a:moveTo>
                      <a:pt x="112" y="40"/>
                    </a:moveTo>
                    <a:lnTo>
                      <a:pt x="97" y="31"/>
                    </a:lnTo>
                    <a:lnTo>
                      <a:pt x="81" y="23"/>
                    </a:lnTo>
                    <a:lnTo>
                      <a:pt x="64" y="18"/>
                    </a:lnTo>
                    <a:lnTo>
                      <a:pt x="55" y="16"/>
                    </a:lnTo>
                    <a:lnTo>
                      <a:pt x="41" y="11"/>
                    </a:lnTo>
                    <a:lnTo>
                      <a:pt x="27" y="7"/>
                    </a:lnTo>
                    <a:lnTo>
                      <a:pt x="11" y="4"/>
                    </a:lnTo>
                    <a:lnTo>
                      <a:pt x="9" y="4"/>
                    </a:lnTo>
                    <a:lnTo>
                      <a:pt x="0" y="0"/>
                    </a:lnTo>
                    <a:lnTo>
                      <a:pt x="0" y="11"/>
                    </a:lnTo>
                    <a:lnTo>
                      <a:pt x="5" y="11"/>
                    </a:lnTo>
                    <a:lnTo>
                      <a:pt x="11" y="11"/>
                    </a:lnTo>
                    <a:lnTo>
                      <a:pt x="17" y="11"/>
                    </a:lnTo>
                    <a:lnTo>
                      <a:pt x="22" y="12"/>
                    </a:lnTo>
                    <a:lnTo>
                      <a:pt x="31" y="13"/>
                    </a:lnTo>
                    <a:lnTo>
                      <a:pt x="36" y="13"/>
                    </a:lnTo>
                    <a:lnTo>
                      <a:pt x="44" y="15"/>
                    </a:lnTo>
                    <a:lnTo>
                      <a:pt x="51" y="18"/>
                    </a:lnTo>
                    <a:lnTo>
                      <a:pt x="58" y="20"/>
                    </a:lnTo>
                    <a:lnTo>
                      <a:pt x="68" y="23"/>
                    </a:lnTo>
                    <a:lnTo>
                      <a:pt x="76" y="25"/>
                    </a:lnTo>
                    <a:lnTo>
                      <a:pt x="86" y="30"/>
                    </a:lnTo>
                    <a:lnTo>
                      <a:pt x="94" y="33"/>
                    </a:lnTo>
                    <a:lnTo>
                      <a:pt x="99" y="35"/>
                    </a:lnTo>
                    <a:lnTo>
                      <a:pt x="105" y="39"/>
                    </a:lnTo>
                    <a:lnTo>
                      <a:pt x="110" y="40"/>
                    </a:lnTo>
                    <a:lnTo>
                      <a:pt x="112" y="4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 name="Freeform 19"/>
              <p:cNvSpPr>
                <a:spLocks/>
              </p:cNvSpPr>
              <p:nvPr/>
            </p:nvSpPr>
            <p:spPr bwMode="auto">
              <a:xfrm>
                <a:off x="1560" y="2207"/>
                <a:ext cx="113" cy="41"/>
              </a:xfrm>
              <a:custGeom>
                <a:avLst/>
                <a:gdLst>
                  <a:gd name="T0" fmla="*/ 112 w 113"/>
                  <a:gd name="T1" fmla="*/ 40 h 41"/>
                  <a:gd name="T2" fmla="*/ 97 w 113"/>
                  <a:gd name="T3" fmla="*/ 31 h 41"/>
                  <a:gd name="T4" fmla="*/ 81 w 113"/>
                  <a:gd name="T5" fmla="*/ 23 h 41"/>
                  <a:gd name="T6" fmla="*/ 64 w 113"/>
                  <a:gd name="T7" fmla="*/ 18 h 41"/>
                  <a:gd name="T8" fmla="*/ 55 w 113"/>
                  <a:gd name="T9" fmla="*/ 16 h 41"/>
                  <a:gd name="T10" fmla="*/ 41 w 113"/>
                  <a:gd name="T11" fmla="*/ 11 h 41"/>
                  <a:gd name="T12" fmla="*/ 27 w 113"/>
                  <a:gd name="T13" fmla="*/ 7 h 41"/>
                  <a:gd name="T14" fmla="*/ 11 w 113"/>
                  <a:gd name="T15" fmla="*/ 4 h 41"/>
                  <a:gd name="T16" fmla="*/ 9 w 113"/>
                  <a:gd name="T17" fmla="*/ 4 h 41"/>
                  <a:gd name="T18" fmla="*/ 0 w 113"/>
                  <a:gd name="T19" fmla="*/ 0 h 41"/>
                  <a:gd name="T20" fmla="*/ 0 w 113"/>
                  <a:gd name="T21" fmla="*/ 11 h 41"/>
                  <a:gd name="T22" fmla="*/ 5 w 113"/>
                  <a:gd name="T23" fmla="*/ 11 h 41"/>
                  <a:gd name="T24" fmla="*/ 11 w 113"/>
                  <a:gd name="T25" fmla="*/ 11 h 41"/>
                  <a:gd name="T26" fmla="*/ 17 w 113"/>
                  <a:gd name="T27" fmla="*/ 11 h 41"/>
                  <a:gd name="T28" fmla="*/ 22 w 113"/>
                  <a:gd name="T29" fmla="*/ 12 h 41"/>
                  <a:gd name="T30" fmla="*/ 31 w 113"/>
                  <a:gd name="T31" fmla="*/ 13 h 41"/>
                  <a:gd name="T32" fmla="*/ 36 w 113"/>
                  <a:gd name="T33" fmla="*/ 13 h 41"/>
                  <a:gd name="T34" fmla="*/ 44 w 113"/>
                  <a:gd name="T35" fmla="*/ 15 h 41"/>
                  <a:gd name="T36" fmla="*/ 51 w 113"/>
                  <a:gd name="T37" fmla="*/ 18 h 41"/>
                  <a:gd name="T38" fmla="*/ 58 w 113"/>
                  <a:gd name="T39" fmla="*/ 20 h 41"/>
                  <a:gd name="T40" fmla="*/ 68 w 113"/>
                  <a:gd name="T41" fmla="*/ 23 h 41"/>
                  <a:gd name="T42" fmla="*/ 76 w 113"/>
                  <a:gd name="T43" fmla="*/ 25 h 41"/>
                  <a:gd name="T44" fmla="*/ 86 w 113"/>
                  <a:gd name="T45" fmla="*/ 30 h 41"/>
                  <a:gd name="T46" fmla="*/ 94 w 113"/>
                  <a:gd name="T47" fmla="*/ 33 h 41"/>
                  <a:gd name="T48" fmla="*/ 99 w 113"/>
                  <a:gd name="T49" fmla="*/ 35 h 41"/>
                  <a:gd name="T50" fmla="*/ 105 w 113"/>
                  <a:gd name="T51" fmla="*/ 39 h 41"/>
                  <a:gd name="T52" fmla="*/ 110 w 113"/>
                  <a:gd name="T53" fmla="*/ 40 h 41"/>
                  <a:gd name="T54" fmla="*/ 112 w 113"/>
                  <a:gd name="T55" fmla="*/ 4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3" h="41">
                    <a:moveTo>
                      <a:pt x="112" y="40"/>
                    </a:moveTo>
                    <a:lnTo>
                      <a:pt x="97" y="31"/>
                    </a:lnTo>
                    <a:lnTo>
                      <a:pt x="81" y="23"/>
                    </a:lnTo>
                    <a:lnTo>
                      <a:pt x="64" y="18"/>
                    </a:lnTo>
                    <a:lnTo>
                      <a:pt x="55" y="16"/>
                    </a:lnTo>
                    <a:lnTo>
                      <a:pt x="41" y="11"/>
                    </a:lnTo>
                    <a:lnTo>
                      <a:pt x="27" y="7"/>
                    </a:lnTo>
                    <a:lnTo>
                      <a:pt x="11" y="4"/>
                    </a:lnTo>
                    <a:lnTo>
                      <a:pt x="9" y="4"/>
                    </a:lnTo>
                    <a:lnTo>
                      <a:pt x="0" y="0"/>
                    </a:lnTo>
                    <a:lnTo>
                      <a:pt x="0" y="11"/>
                    </a:lnTo>
                    <a:lnTo>
                      <a:pt x="5" y="11"/>
                    </a:lnTo>
                    <a:lnTo>
                      <a:pt x="11" y="11"/>
                    </a:lnTo>
                    <a:lnTo>
                      <a:pt x="17" y="11"/>
                    </a:lnTo>
                    <a:lnTo>
                      <a:pt x="22" y="12"/>
                    </a:lnTo>
                    <a:lnTo>
                      <a:pt x="31" y="13"/>
                    </a:lnTo>
                    <a:lnTo>
                      <a:pt x="36" y="13"/>
                    </a:lnTo>
                    <a:lnTo>
                      <a:pt x="44" y="15"/>
                    </a:lnTo>
                    <a:lnTo>
                      <a:pt x="51" y="18"/>
                    </a:lnTo>
                    <a:lnTo>
                      <a:pt x="58" y="20"/>
                    </a:lnTo>
                    <a:lnTo>
                      <a:pt x="68" y="23"/>
                    </a:lnTo>
                    <a:lnTo>
                      <a:pt x="76" y="25"/>
                    </a:lnTo>
                    <a:lnTo>
                      <a:pt x="86" y="30"/>
                    </a:lnTo>
                    <a:lnTo>
                      <a:pt x="94" y="33"/>
                    </a:lnTo>
                    <a:lnTo>
                      <a:pt x="99" y="35"/>
                    </a:lnTo>
                    <a:lnTo>
                      <a:pt x="105" y="39"/>
                    </a:lnTo>
                    <a:lnTo>
                      <a:pt x="110" y="40"/>
                    </a:lnTo>
                    <a:lnTo>
                      <a:pt x="112" y="4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20"/>
              <p:cNvSpPr>
                <a:spLocks/>
              </p:cNvSpPr>
              <p:nvPr/>
            </p:nvSpPr>
            <p:spPr bwMode="auto">
              <a:xfrm>
                <a:off x="1597" y="2227"/>
                <a:ext cx="21" cy="28"/>
              </a:xfrm>
              <a:custGeom>
                <a:avLst/>
                <a:gdLst>
                  <a:gd name="T0" fmla="*/ 19 w 21"/>
                  <a:gd name="T1" fmla="*/ 0 h 28"/>
                  <a:gd name="T2" fmla="*/ 20 w 21"/>
                  <a:gd name="T3" fmla="*/ 1 h 28"/>
                  <a:gd name="T4" fmla="*/ 19 w 21"/>
                  <a:gd name="T5" fmla="*/ 2 h 28"/>
                  <a:gd name="T6" fmla="*/ 10 w 21"/>
                  <a:gd name="T7" fmla="*/ 4 h 28"/>
                  <a:gd name="T8" fmla="*/ 10 w 21"/>
                  <a:gd name="T9" fmla="*/ 6 h 28"/>
                  <a:gd name="T10" fmla="*/ 9 w 21"/>
                  <a:gd name="T11" fmla="*/ 7 h 28"/>
                  <a:gd name="T12" fmla="*/ 9 w 21"/>
                  <a:gd name="T13" fmla="*/ 8 h 28"/>
                  <a:gd name="T14" fmla="*/ 10 w 21"/>
                  <a:gd name="T15" fmla="*/ 9 h 28"/>
                  <a:gd name="T16" fmla="*/ 0 w 21"/>
                  <a:gd name="T17" fmla="*/ 11 h 28"/>
                  <a:gd name="T18" fmla="*/ 0 w 21"/>
                  <a:gd name="T19" fmla="*/ 13 h 28"/>
                  <a:gd name="T20" fmla="*/ 0 w 21"/>
                  <a:gd name="T21" fmla="*/ 14 h 28"/>
                  <a:gd name="T22" fmla="*/ 0 w 21"/>
                  <a:gd name="T23" fmla="*/ 16 h 28"/>
                  <a:gd name="T24" fmla="*/ 0 w 21"/>
                  <a:gd name="T25" fmla="*/ 16 h 28"/>
                  <a:gd name="T26" fmla="*/ 9 w 21"/>
                  <a:gd name="T27" fmla="*/ 18 h 28"/>
                  <a:gd name="T28" fmla="*/ 9 w 21"/>
                  <a:gd name="T29" fmla="*/ 18 h 28"/>
                  <a:gd name="T30" fmla="*/ 10 w 21"/>
                  <a:gd name="T31" fmla="*/ 20 h 28"/>
                  <a:gd name="T32" fmla="*/ 10 w 21"/>
                  <a:gd name="T33" fmla="*/ 20 h 28"/>
                  <a:gd name="T34" fmla="*/ 10 w 21"/>
                  <a:gd name="T35" fmla="*/ 21 h 28"/>
                  <a:gd name="T36" fmla="*/ 10 w 21"/>
                  <a:gd name="T37" fmla="*/ 21 h 28"/>
                  <a:gd name="T38" fmla="*/ 10 w 21"/>
                  <a:gd name="T39" fmla="*/ 23 h 28"/>
                  <a:gd name="T40" fmla="*/ 10 w 21"/>
                  <a:gd name="T41" fmla="*/ 24 h 28"/>
                  <a:gd name="T42" fmla="*/ 10 w 21"/>
                  <a:gd name="T43" fmla="*/ 24 h 28"/>
                  <a:gd name="T44" fmla="*/ 19 w 21"/>
                  <a:gd name="T45" fmla="*/ 26 h 28"/>
                  <a:gd name="T46" fmla="*/ 19 w 21"/>
                  <a:gd name="T47" fmla="*/ 26 h 28"/>
                  <a:gd name="T48" fmla="*/ 19 w 21"/>
                  <a:gd name="T49"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 h="28">
                    <a:moveTo>
                      <a:pt x="19" y="0"/>
                    </a:moveTo>
                    <a:lnTo>
                      <a:pt x="20" y="1"/>
                    </a:lnTo>
                    <a:lnTo>
                      <a:pt x="19" y="2"/>
                    </a:lnTo>
                    <a:lnTo>
                      <a:pt x="10" y="4"/>
                    </a:lnTo>
                    <a:lnTo>
                      <a:pt x="10" y="6"/>
                    </a:lnTo>
                    <a:lnTo>
                      <a:pt x="9" y="7"/>
                    </a:lnTo>
                    <a:lnTo>
                      <a:pt x="9" y="8"/>
                    </a:lnTo>
                    <a:lnTo>
                      <a:pt x="10" y="9"/>
                    </a:lnTo>
                    <a:lnTo>
                      <a:pt x="0" y="11"/>
                    </a:lnTo>
                    <a:lnTo>
                      <a:pt x="0" y="13"/>
                    </a:lnTo>
                    <a:lnTo>
                      <a:pt x="0" y="14"/>
                    </a:lnTo>
                    <a:lnTo>
                      <a:pt x="0" y="16"/>
                    </a:lnTo>
                    <a:lnTo>
                      <a:pt x="0" y="16"/>
                    </a:lnTo>
                    <a:lnTo>
                      <a:pt x="9" y="18"/>
                    </a:lnTo>
                    <a:lnTo>
                      <a:pt x="9" y="18"/>
                    </a:lnTo>
                    <a:lnTo>
                      <a:pt x="10" y="20"/>
                    </a:lnTo>
                    <a:lnTo>
                      <a:pt x="10" y="20"/>
                    </a:lnTo>
                    <a:lnTo>
                      <a:pt x="10" y="21"/>
                    </a:lnTo>
                    <a:lnTo>
                      <a:pt x="10" y="21"/>
                    </a:lnTo>
                    <a:lnTo>
                      <a:pt x="10" y="23"/>
                    </a:lnTo>
                    <a:lnTo>
                      <a:pt x="10" y="24"/>
                    </a:lnTo>
                    <a:lnTo>
                      <a:pt x="10" y="24"/>
                    </a:lnTo>
                    <a:lnTo>
                      <a:pt x="19" y="26"/>
                    </a:lnTo>
                    <a:lnTo>
                      <a:pt x="19" y="26"/>
                    </a:lnTo>
                    <a:lnTo>
                      <a:pt x="19"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 name="Freeform 21"/>
              <p:cNvSpPr>
                <a:spLocks/>
              </p:cNvSpPr>
              <p:nvPr/>
            </p:nvSpPr>
            <p:spPr bwMode="auto">
              <a:xfrm>
                <a:off x="1598" y="2229"/>
                <a:ext cx="21" cy="30"/>
              </a:xfrm>
              <a:custGeom>
                <a:avLst/>
                <a:gdLst>
                  <a:gd name="T0" fmla="*/ 20 w 21"/>
                  <a:gd name="T1" fmla="*/ 0 h 30"/>
                  <a:gd name="T2" fmla="*/ 9 w 21"/>
                  <a:gd name="T3" fmla="*/ 6 h 30"/>
                  <a:gd name="T4" fmla="*/ 10 w 21"/>
                  <a:gd name="T5" fmla="*/ 11 h 30"/>
                  <a:gd name="T6" fmla="*/ 0 w 21"/>
                  <a:gd name="T7" fmla="*/ 16 h 30"/>
                  <a:gd name="T8" fmla="*/ 2 w 21"/>
                  <a:gd name="T9" fmla="*/ 22 h 30"/>
                  <a:gd name="T10" fmla="*/ 4 w 21"/>
                  <a:gd name="T11" fmla="*/ 29 h 30"/>
                </a:gdLst>
                <a:ahLst/>
                <a:cxnLst>
                  <a:cxn ang="0">
                    <a:pos x="T0" y="T1"/>
                  </a:cxn>
                  <a:cxn ang="0">
                    <a:pos x="T2" y="T3"/>
                  </a:cxn>
                  <a:cxn ang="0">
                    <a:pos x="T4" y="T5"/>
                  </a:cxn>
                  <a:cxn ang="0">
                    <a:pos x="T6" y="T7"/>
                  </a:cxn>
                  <a:cxn ang="0">
                    <a:pos x="T8" y="T9"/>
                  </a:cxn>
                  <a:cxn ang="0">
                    <a:pos x="T10" y="T11"/>
                  </a:cxn>
                </a:cxnLst>
                <a:rect l="0" t="0" r="r" b="b"/>
                <a:pathLst>
                  <a:path w="21" h="30">
                    <a:moveTo>
                      <a:pt x="20" y="0"/>
                    </a:moveTo>
                    <a:lnTo>
                      <a:pt x="9" y="6"/>
                    </a:lnTo>
                    <a:lnTo>
                      <a:pt x="10" y="11"/>
                    </a:lnTo>
                    <a:lnTo>
                      <a:pt x="0" y="16"/>
                    </a:lnTo>
                    <a:lnTo>
                      <a:pt x="2" y="22"/>
                    </a:lnTo>
                    <a:lnTo>
                      <a:pt x="4" y="2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 name="Freeform 22"/>
              <p:cNvSpPr>
                <a:spLocks/>
              </p:cNvSpPr>
              <p:nvPr/>
            </p:nvSpPr>
            <p:spPr bwMode="auto">
              <a:xfrm>
                <a:off x="1597" y="2238"/>
                <a:ext cx="29" cy="22"/>
              </a:xfrm>
              <a:custGeom>
                <a:avLst/>
                <a:gdLst>
                  <a:gd name="T0" fmla="*/ 6 w 29"/>
                  <a:gd name="T1" fmla="*/ 0 h 22"/>
                  <a:gd name="T2" fmla="*/ 0 w 29"/>
                  <a:gd name="T3" fmla="*/ 10 h 22"/>
                  <a:gd name="T4" fmla="*/ 17 w 29"/>
                  <a:gd name="T5" fmla="*/ 11 h 22"/>
                  <a:gd name="T6" fmla="*/ 11 w 29"/>
                  <a:gd name="T7" fmla="*/ 21 h 22"/>
                  <a:gd name="T8" fmla="*/ 28 w 29"/>
                  <a:gd name="T9" fmla="*/ 21 h 22"/>
                </a:gdLst>
                <a:ahLst/>
                <a:cxnLst>
                  <a:cxn ang="0">
                    <a:pos x="T0" y="T1"/>
                  </a:cxn>
                  <a:cxn ang="0">
                    <a:pos x="T2" y="T3"/>
                  </a:cxn>
                  <a:cxn ang="0">
                    <a:pos x="T4" y="T5"/>
                  </a:cxn>
                  <a:cxn ang="0">
                    <a:pos x="T6" y="T7"/>
                  </a:cxn>
                  <a:cxn ang="0">
                    <a:pos x="T8" y="T9"/>
                  </a:cxn>
                </a:cxnLst>
                <a:rect l="0" t="0" r="r" b="b"/>
                <a:pathLst>
                  <a:path w="29" h="22">
                    <a:moveTo>
                      <a:pt x="6" y="0"/>
                    </a:moveTo>
                    <a:lnTo>
                      <a:pt x="0" y="10"/>
                    </a:lnTo>
                    <a:lnTo>
                      <a:pt x="17" y="11"/>
                    </a:lnTo>
                    <a:lnTo>
                      <a:pt x="11" y="21"/>
                    </a:lnTo>
                    <a:lnTo>
                      <a:pt x="28"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 name="Freeform 23"/>
              <p:cNvSpPr>
                <a:spLocks/>
              </p:cNvSpPr>
              <p:nvPr/>
            </p:nvSpPr>
            <p:spPr bwMode="auto">
              <a:xfrm>
                <a:off x="1569" y="2219"/>
                <a:ext cx="20" cy="35"/>
              </a:xfrm>
              <a:custGeom>
                <a:avLst/>
                <a:gdLst>
                  <a:gd name="T0" fmla="*/ 19 w 20"/>
                  <a:gd name="T1" fmla="*/ 0 h 35"/>
                  <a:gd name="T2" fmla="*/ 19 w 20"/>
                  <a:gd name="T3" fmla="*/ 1 h 35"/>
                  <a:gd name="T4" fmla="*/ 19 w 20"/>
                  <a:gd name="T5" fmla="*/ 4 h 35"/>
                  <a:gd name="T6" fmla="*/ 10 w 20"/>
                  <a:gd name="T7" fmla="*/ 4 h 35"/>
                  <a:gd name="T8" fmla="*/ 10 w 20"/>
                  <a:gd name="T9" fmla="*/ 6 h 35"/>
                  <a:gd name="T10" fmla="*/ 10 w 20"/>
                  <a:gd name="T11" fmla="*/ 6 h 35"/>
                  <a:gd name="T12" fmla="*/ 10 w 20"/>
                  <a:gd name="T13" fmla="*/ 9 h 35"/>
                  <a:gd name="T14" fmla="*/ 0 w 20"/>
                  <a:gd name="T15" fmla="*/ 11 h 35"/>
                  <a:gd name="T16" fmla="*/ 0 w 20"/>
                  <a:gd name="T17" fmla="*/ 11 h 35"/>
                  <a:gd name="T18" fmla="*/ 1 w 20"/>
                  <a:gd name="T19" fmla="*/ 12 h 35"/>
                  <a:gd name="T20" fmla="*/ 0 w 20"/>
                  <a:gd name="T21" fmla="*/ 13 h 35"/>
                  <a:gd name="T22" fmla="*/ 0 w 20"/>
                  <a:gd name="T23" fmla="*/ 15 h 35"/>
                  <a:gd name="T24" fmla="*/ 0 w 20"/>
                  <a:gd name="T25" fmla="*/ 16 h 35"/>
                  <a:gd name="T26" fmla="*/ 0 w 20"/>
                  <a:gd name="T27" fmla="*/ 18 h 35"/>
                  <a:gd name="T28" fmla="*/ 0 w 20"/>
                  <a:gd name="T29" fmla="*/ 20 h 35"/>
                  <a:gd name="T30" fmla="*/ 0 w 20"/>
                  <a:gd name="T31" fmla="*/ 21 h 35"/>
                  <a:gd name="T32" fmla="*/ 0 w 20"/>
                  <a:gd name="T33" fmla="*/ 23 h 35"/>
                  <a:gd name="T34" fmla="*/ 1 w 20"/>
                  <a:gd name="T35" fmla="*/ 26 h 35"/>
                  <a:gd name="T36" fmla="*/ 9 w 20"/>
                  <a:gd name="T37" fmla="*/ 26 h 35"/>
                  <a:gd name="T38" fmla="*/ 10 w 20"/>
                  <a:gd name="T39" fmla="*/ 28 h 35"/>
                  <a:gd name="T40" fmla="*/ 9 w 20"/>
                  <a:gd name="T41" fmla="*/ 29 h 35"/>
                  <a:gd name="T42" fmla="*/ 10 w 20"/>
                  <a:gd name="T43" fmla="*/ 30 h 35"/>
                  <a:gd name="T44" fmla="*/ 19 w 20"/>
                  <a:gd name="T45" fmla="*/ 32 h 35"/>
                  <a:gd name="T46" fmla="*/ 19 w 20"/>
                  <a:gd name="T47" fmla="*/ 34 h 35"/>
                  <a:gd name="T48" fmla="*/ 19 w 20"/>
                  <a:gd name="T49"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 h="35">
                    <a:moveTo>
                      <a:pt x="19" y="0"/>
                    </a:moveTo>
                    <a:lnTo>
                      <a:pt x="19" y="1"/>
                    </a:lnTo>
                    <a:lnTo>
                      <a:pt x="19" y="4"/>
                    </a:lnTo>
                    <a:lnTo>
                      <a:pt x="10" y="4"/>
                    </a:lnTo>
                    <a:lnTo>
                      <a:pt x="10" y="6"/>
                    </a:lnTo>
                    <a:lnTo>
                      <a:pt x="10" y="6"/>
                    </a:lnTo>
                    <a:lnTo>
                      <a:pt x="10" y="9"/>
                    </a:lnTo>
                    <a:lnTo>
                      <a:pt x="0" y="11"/>
                    </a:lnTo>
                    <a:lnTo>
                      <a:pt x="0" y="11"/>
                    </a:lnTo>
                    <a:lnTo>
                      <a:pt x="1" y="12"/>
                    </a:lnTo>
                    <a:lnTo>
                      <a:pt x="0" y="13"/>
                    </a:lnTo>
                    <a:lnTo>
                      <a:pt x="0" y="15"/>
                    </a:lnTo>
                    <a:lnTo>
                      <a:pt x="0" y="16"/>
                    </a:lnTo>
                    <a:lnTo>
                      <a:pt x="0" y="18"/>
                    </a:lnTo>
                    <a:lnTo>
                      <a:pt x="0" y="20"/>
                    </a:lnTo>
                    <a:lnTo>
                      <a:pt x="0" y="21"/>
                    </a:lnTo>
                    <a:lnTo>
                      <a:pt x="0" y="23"/>
                    </a:lnTo>
                    <a:lnTo>
                      <a:pt x="1" y="26"/>
                    </a:lnTo>
                    <a:lnTo>
                      <a:pt x="9" y="26"/>
                    </a:lnTo>
                    <a:lnTo>
                      <a:pt x="10" y="28"/>
                    </a:lnTo>
                    <a:lnTo>
                      <a:pt x="9" y="29"/>
                    </a:lnTo>
                    <a:lnTo>
                      <a:pt x="10" y="30"/>
                    </a:lnTo>
                    <a:lnTo>
                      <a:pt x="19" y="32"/>
                    </a:lnTo>
                    <a:lnTo>
                      <a:pt x="19" y="34"/>
                    </a:lnTo>
                    <a:lnTo>
                      <a:pt x="19" y="3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 name="Freeform 24"/>
              <p:cNvSpPr>
                <a:spLocks/>
              </p:cNvSpPr>
              <p:nvPr/>
            </p:nvSpPr>
            <p:spPr bwMode="auto">
              <a:xfrm>
                <a:off x="1570" y="2222"/>
                <a:ext cx="22" cy="31"/>
              </a:xfrm>
              <a:custGeom>
                <a:avLst/>
                <a:gdLst>
                  <a:gd name="T0" fmla="*/ 19 w 22"/>
                  <a:gd name="T1" fmla="*/ 0 h 31"/>
                  <a:gd name="T2" fmla="*/ 21 w 22"/>
                  <a:gd name="T3" fmla="*/ 7 h 31"/>
                  <a:gd name="T4" fmla="*/ 10 w 22"/>
                  <a:gd name="T5" fmla="*/ 10 h 31"/>
                  <a:gd name="T6" fmla="*/ 0 w 22"/>
                  <a:gd name="T7" fmla="*/ 14 h 31"/>
                  <a:gd name="T8" fmla="*/ 0 w 22"/>
                  <a:gd name="T9" fmla="*/ 17 h 31"/>
                  <a:gd name="T10" fmla="*/ 5 w 22"/>
                  <a:gd name="T11" fmla="*/ 30 h 31"/>
                </a:gdLst>
                <a:ahLst/>
                <a:cxnLst>
                  <a:cxn ang="0">
                    <a:pos x="T0" y="T1"/>
                  </a:cxn>
                  <a:cxn ang="0">
                    <a:pos x="T2" y="T3"/>
                  </a:cxn>
                  <a:cxn ang="0">
                    <a:pos x="T4" y="T5"/>
                  </a:cxn>
                  <a:cxn ang="0">
                    <a:pos x="T6" y="T7"/>
                  </a:cxn>
                  <a:cxn ang="0">
                    <a:pos x="T8" y="T9"/>
                  </a:cxn>
                  <a:cxn ang="0">
                    <a:pos x="T10" y="T11"/>
                  </a:cxn>
                </a:cxnLst>
                <a:rect l="0" t="0" r="r" b="b"/>
                <a:pathLst>
                  <a:path w="22" h="31">
                    <a:moveTo>
                      <a:pt x="19" y="0"/>
                    </a:moveTo>
                    <a:lnTo>
                      <a:pt x="21" y="7"/>
                    </a:lnTo>
                    <a:lnTo>
                      <a:pt x="10" y="10"/>
                    </a:lnTo>
                    <a:lnTo>
                      <a:pt x="0" y="14"/>
                    </a:lnTo>
                    <a:lnTo>
                      <a:pt x="0" y="17"/>
                    </a:lnTo>
                    <a:lnTo>
                      <a:pt x="5"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 name="Freeform 25"/>
              <p:cNvSpPr>
                <a:spLocks/>
              </p:cNvSpPr>
              <p:nvPr/>
            </p:nvSpPr>
            <p:spPr bwMode="auto">
              <a:xfrm>
                <a:off x="1570" y="2231"/>
                <a:ext cx="27" cy="24"/>
              </a:xfrm>
              <a:custGeom>
                <a:avLst/>
                <a:gdLst>
                  <a:gd name="T0" fmla="*/ 7 w 27"/>
                  <a:gd name="T1" fmla="*/ 0 h 24"/>
                  <a:gd name="T2" fmla="*/ 2 w 27"/>
                  <a:gd name="T3" fmla="*/ 8 h 24"/>
                  <a:gd name="T4" fmla="*/ 0 w 27"/>
                  <a:gd name="T5" fmla="*/ 14 h 24"/>
                  <a:gd name="T6" fmla="*/ 16 w 27"/>
                  <a:gd name="T7" fmla="*/ 13 h 24"/>
                  <a:gd name="T8" fmla="*/ 12 w 27"/>
                  <a:gd name="T9" fmla="*/ 22 h 24"/>
                  <a:gd name="T10" fmla="*/ 26 w 27"/>
                  <a:gd name="T11" fmla="*/ 23 h 24"/>
                </a:gdLst>
                <a:ahLst/>
                <a:cxnLst>
                  <a:cxn ang="0">
                    <a:pos x="T0" y="T1"/>
                  </a:cxn>
                  <a:cxn ang="0">
                    <a:pos x="T2" y="T3"/>
                  </a:cxn>
                  <a:cxn ang="0">
                    <a:pos x="T4" y="T5"/>
                  </a:cxn>
                  <a:cxn ang="0">
                    <a:pos x="T6" y="T7"/>
                  </a:cxn>
                  <a:cxn ang="0">
                    <a:pos x="T8" y="T9"/>
                  </a:cxn>
                  <a:cxn ang="0">
                    <a:pos x="T10" y="T11"/>
                  </a:cxn>
                </a:cxnLst>
                <a:rect l="0" t="0" r="r" b="b"/>
                <a:pathLst>
                  <a:path w="27" h="24">
                    <a:moveTo>
                      <a:pt x="7" y="0"/>
                    </a:moveTo>
                    <a:lnTo>
                      <a:pt x="2" y="8"/>
                    </a:lnTo>
                    <a:lnTo>
                      <a:pt x="0" y="14"/>
                    </a:lnTo>
                    <a:lnTo>
                      <a:pt x="16" y="13"/>
                    </a:lnTo>
                    <a:lnTo>
                      <a:pt x="12" y="22"/>
                    </a:lnTo>
                    <a:lnTo>
                      <a:pt x="26"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 name="Freeform 26"/>
              <p:cNvSpPr>
                <a:spLocks/>
              </p:cNvSpPr>
              <p:nvPr/>
            </p:nvSpPr>
            <p:spPr bwMode="auto">
              <a:xfrm>
                <a:off x="1464" y="2171"/>
                <a:ext cx="98" cy="37"/>
              </a:xfrm>
              <a:custGeom>
                <a:avLst/>
                <a:gdLst>
                  <a:gd name="T0" fmla="*/ 97 w 98"/>
                  <a:gd name="T1" fmla="*/ 36 h 37"/>
                  <a:gd name="T2" fmla="*/ 94 w 98"/>
                  <a:gd name="T3" fmla="*/ 31 h 37"/>
                  <a:gd name="T4" fmla="*/ 91 w 98"/>
                  <a:gd name="T5" fmla="*/ 28 h 37"/>
                  <a:gd name="T6" fmla="*/ 89 w 98"/>
                  <a:gd name="T7" fmla="*/ 25 h 37"/>
                  <a:gd name="T8" fmla="*/ 85 w 98"/>
                  <a:gd name="T9" fmla="*/ 21 h 37"/>
                  <a:gd name="T10" fmla="*/ 82 w 98"/>
                  <a:gd name="T11" fmla="*/ 19 h 37"/>
                  <a:gd name="T12" fmla="*/ 79 w 98"/>
                  <a:gd name="T13" fmla="*/ 16 h 37"/>
                  <a:gd name="T14" fmla="*/ 75 w 98"/>
                  <a:gd name="T15" fmla="*/ 13 h 37"/>
                  <a:gd name="T16" fmla="*/ 72 w 98"/>
                  <a:gd name="T17" fmla="*/ 12 h 37"/>
                  <a:gd name="T18" fmla="*/ 68 w 98"/>
                  <a:gd name="T19" fmla="*/ 8 h 37"/>
                  <a:gd name="T20" fmla="*/ 65 w 98"/>
                  <a:gd name="T21" fmla="*/ 7 h 37"/>
                  <a:gd name="T22" fmla="*/ 61 w 98"/>
                  <a:gd name="T23" fmla="*/ 6 h 37"/>
                  <a:gd name="T24" fmla="*/ 57 w 98"/>
                  <a:gd name="T25" fmla="*/ 4 h 37"/>
                  <a:gd name="T26" fmla="*/ 52 w 98"/>
                  <a:gd name="T27" fmla="*/ 3 h 37"/>
                  <a:gd name="T28" fmla="*/ 47 w 98"/>
                  <a:gd name="T29" fmla="*/ 1 h 37"/>
                  <a:gd name="T30" fmla="*/ 42 w 98"/>
                  <a:gd name="T31" fmla="*/ 1 h 37"/>
                  <a:gd name="T32" fmla="*/ 37 w 98"/>
                  <a:gd name="T33" fmla="*/ 0 h 37"/>
                  <a:gd name="T34" fmla="*/ 32 w 98"/>
                  <a:gd name="T35" fmla="*/ 0 h 37"/>
                  <a:gd name="T36" fmla="*/ 27 w 98"/>
                  <a:gd name="T37" fmla="*/ 0 h 37"/>
                  <a:gd name="T38" fmla="*/ 24 w 98"/>
                  <a:gd name="T39" fmla="*/ 0 h 37"/>
                  <a:gd name="T40" fmla="*/ 18 w 98"/>
                  <a:gd name="T41" fmla="*/ 1 h 37"/>
                  <a:gd name="T42" fmla="*/ 15 w 98"/>
                  <a:gd name="T43" fmla="*/ 1 h 37"/>
                  <a:gd name="T44" fmla="*/ 9 w 98"/>
                  <a:gd name="T45" fmla="*/ 3 h 37"/>
                  <a:gd name="T46" fmla="*/ 4 w 98"/>
                  <a:gd name="T47" fmla="*/ 4 h 37"/>
                  <a:gd name="T48" fmla="*/ 0 w 98"/>
                  <a:gd name="T49"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8" h="37">
                    <a:moveTo>
                      <a:pt x="97" y="36"/>
                    </a:moveTo>
                    <a:lnTo>
                      <a:pt x="94" y="31"/>
                    </a:lnTo>
                    <a:lnTo>
                      <a:pt x="91" y="28"/>
                    </a:lnTo>
                    <a:lnTo>
                      <a:pt x="89" y="25"/>
                    </a:lnTo>
                    <a:lnTo>
                      <a:pt x="85" y="21"/>
                    </a:lnTo>
                    <a:lnTo>
                      <a:pt x="82" y="19"/>
                    </a:lnTo>
                    <a:lnTo>
                      <a:pt x="79" y="16"/>
                    </a:lnTo>
                    <a:lnTo>
                      <a:pt x="75" y="13"/>
                    </a:lnTo>
                    <a:lnTo>
                      <a:pt x="72" y="12"/>
                    </a:lnTo>
                    <a:lnTo>
                      <a:pt x="68" y="8"/>
                    </a:lnTo>
                    <a:lnTo>
                      <a:pt x="65" y="7"/>
                    </a:lnTo>
                    <a:lnTo>
                      <a:pt x="61" y="6"/>
                    </a:lnTo>
                    <a:lnTo>
                      <a:pt x="57" y="4"/>
                    </a:lnTo>
                    <a:lnTo>
                      <a:pt x="52" y="3"/>
                    </a:lnTo>
                    <a:lnTo>
                      <a:pt x="47" y="1"/>
                    </a:lnTo>
                    <a:lnTo>
                      <a:pt x="42" y="1"/>
                    </a:lnTo>
                    <a:lnTo>
                      <a:pt x="37" y="0"/>
                    </a:lnTo>
                    <a:lnTo>
                      <a:pt x="32" y="0"/>
                    </a:lnTo>
                    <a:lnTo>
                      <a:pt x="27" y="0"/>
                    </a:lnTo>
                    <a:lnTo>
                      <a:pt x="24" y="0"/>
                    </a:lnTo>
                    <a:lnTo>
                      <a:pt x="18" y="1"/>
                    </a:lnTo>
                    <a:lnTo>
                      <a:pt x="15" y="1"/>
                    </a:lnTo>
                    <a:lnTo>
                      <a:pt x="9" y="3"/>
                    </a:lnTo>
                    <a:lnTo>
                      <a:pt x="4" y="4"/>
                    </a:lnTo>
                    <a:lnTo>
                      <a:pt x="0" y="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4" name="Freeform 27"/>
              <p:cNvSpPr>
                <a:spLocks/>
              </p:cNvSpPr>
              <p:nvPr/>
            </p:nvSpPr>
            <p:spPr bwMode="auto">
              <a:xfrm>
                <a:off x="1522" y="2175"/>
                <a:ext cx="43" cy="31"/>
              </a:xfrm>
              <a:custGeom>
                <a:avLst/>
                <a:gdLst>
                  <a:gd name="T0" fmla="*/ 42 w 43"/>
                  <a:gd name="T1" fmla="*/ 30 h 31"/>
                  <a:gd name="T2" fmla="*/ 39 w 43"/>
                  <a:gd name="T3" fmla="*/ 26 h 31"/>
                  <a:gd name="T4" fmla="*/ 36 w 43"/>
                  <a:gd name="T5" fmla="*/ 22 h 31"/>
                  <a:gd name="T6" fmla="*/ 31 w 43"/>
                  <a:gd name="T7" fmla="*/ 20 h 31"/>
                  <a:gd name="T8" fmla="*/ 29 w 43"/>
                  <a:gd name="T9" fmla="*/ 15 h 31"/>
                  <a:gd name="T10" fmla="*/ 27 w 43"/>
                  <a:gd name="T11" fmla="*/ 14 h 31"/>
                  <a:gd name="T12" fmla="*/ 23 w 43"/>
                  <a:gd name="T13" fmla="*/ 11 h 31"/>
                  <a:gd name="T14" fmla="*/ 20 w 43"/>
                  <a:gd name="T15" fmla="*/ 8 h 31"/>
                  <a:gd name="T16" fmla="*/ 16 w 43"/>
                  <a:gd name="T17" fmla="*/ 6 h 31"/>
                  <a:gd name="T18" fmla="*/ 12 w 43"/>
                  <a:gd name="T19" fmla="*/ 4 h 31"/>
                  <a:gd name="T20" fmla="*/ 8 w 43"/>
                  <a:gd name="T21" fmla="*/ 2 h 31"/>
                  <a:gd name="T22" fmla="*/ 4 w 43"/>
                  <a:gd name="T23" fmla="*/ 1 h 31"/>
                  <a:gd name="T24" fmla="*/ 0 w 43"/>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31">
                    <a:moveTo>
                      <a:pt x="42" y="30"/>
                    </a:moveTo>
                    <a:lnTo>
                      <a:pt x="39" y="26"/>
                    </a:lnTo>
                    <a:lnTo>
                      <a:pt x="36" y="22"/>
                    </a:lnTo>
                    <a:lnTo>
                      <a:pt x="31" y="20"/>
                    </a:lnTo>
                    <a:lnTo>
                      <a:pt x="29" y="15"/>
                    </a:lnTo>
                    <a:lnTo>
                      <a:pt x="27" y="14"/>
                    </a:lnTo>
                    <a:lnTo>
                      <a:pt x="23" y="11"/>
                    </a:lnTo>
                    <a:lnTo>
                      <a:pt x="20" y="8"/>
                    </a:lnTo>
                    <a:lnTo>
                      <a:pt x="16" y="6"/>
                    </a:lnTo>
                    <a:lnTo>
                      <a:pt x="12" y="4"/>
                    </a:lnTo>
                    <a:lnTo>
                      <a:pt x="8" y="2"/>
                    </a:lnTo>
                    <a:lnTo>
                      <a:pt x="4" y="1"/>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5" name="Freeform 28"/>
              <p:cNvSpPr>
                <a:spLocks/>
              </p:cNvSpPr>
              <p:nvPr/>
            </p:nvSpPr>
            <p:spPr bwMode="auto">
              <a:xfrm>
                <a:off x="1464" y="2170"/>
                <a:ext cx="58" cy="24"/>
              </a:xfrm>
              <a:custGeom>
                <a:avLst/>
                <a:gdLst>
                  <a:gd name="T0" fmla="*/ 57 w 58"/>
                  <a:gd name="T1" fmla="*/ 17 h 24"/>
                  <a:gd name="T2" fmla="*/ 51 w 58"/>
                  <a:gd name="T3" fmla="*/ 12 h 24"/>
                  <a:gd name="T4" fmla="*/ 47 w 58"/>
                  <a:gd name="T5" fmla="*/ 6 h 24"/>
                  <a:gd name="T6" fmla="*/ 42 w 58"/>
                  <a:gd name="T7" fmla="*/ 6 h 24"/>
                  <a:gd name="T8" fmla="*/ 37 w 58"/>
                  <a:gd name="T9" fmla="*/ 0 h 24"/>
                  <a:gd name="T10" fmla="*/ 32 w 58"/>
                  <a:gd name="T11" fmla="*/ 1 h 24"/>
                  <a:gd name="T12" fmla="*/ 28 w 58"/>
                  <a:gd name="T13" fmla="*/ 0 h 24"/>
                  <a:gd name="T14" fmla="*/ 23 w 58"/>
                  <a:gd name="T15" fmla="*/ 6 h 24"/>
                  <a:gd name="T16" fmla="*/ 18 w 58"/>
                  <a:gd name="T17" fmla="*/ 6 h 24"/>
                  <a:gd name="T18" fmla="*/ 14 w 58"/>
                  <a:gd name="T19" fmla="*/ 6 h 24"/>
                  <a:gd name="T20" fmla="*/ 9 w 58"/>
                  <a:gd name="T21" fmla="*/ 11 h 24"/>
                  <a:gd name="T22" fmla="*/ 4 w 58"/>
                  <a:gd name="T23" fmla="*/ 17 h 24"/>
                  <a:gd name="T24" fmla="*/ 0 w 58"/>
                  <a:gd name="T2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24">
                    <a:moveTo>
                      <a:pt x="57" y="17"/>
                    </a:moveTo>
                    <a:lnTo>
                      <a:pt x="51" y="12"/>
                    </a:lnTo>
                    <a:lnTo>
                      <a:pt x="47" y="6"/>
                    </a:lnTo>
                    <a:lnTo>
                      <a:pt x="42" y="6"/>
                    </a:lnTo>
                    <a:lnTo>
                      <a:pt x="37" y="0"/>
                    </a:lnTo>
                    <a:lnTo>
                      <a:pt x="32" y="1"/>
                    </a:lnTo>
                    <a:lnTo>
                      <a:pt x="28" y="0"/>
                    </a:lnTo>
                    <a:lnTo>
                      <a:pt x="23" y="6"/>
                    </a:lnTo>
                    <a:lnTo>
                      <a:pt x="18" y="6"/>
                    </a:lnTo>
                    <a:lnTo>
                      <a:pt x="14" y="6"/>
                    </a:lnTo>
                    <a:lnTo>
                      <a:pt x="9" y="11"/>
                    </a:lnTo>
                    <a:lnTo>
                      <a:pt x="4" y="17"/>
                    </a:lnTo>
                    <a:lnTo>
                      <a:pt x="0"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6" name="Freeform 29"/>
              <p:cNvSpPr>
                <a:spLocks/>
              </p:cNvSpPr>
              <p:nvPr/>
            </p:nvSpPr>
            <p:spPr bwMode="auto">
              <a:xfrm>
                <a:off x="1464" y="2171"/>
                <a:ext cx="98" cy="45"/>
              </a:xfrm>
              <a:custGeom>
                <a:avLst/>
                <a:gdLst>
                  <a:gd name="T0" fmla="*/ 96 w 98"/>
                  <a:gd name="T1" fmla="*/ 44 h 45"/>
                  <a:gd name="T2" fmla="*/ 97 w 98"/>
                  <a:gd name="T3" fmla="*/ 34 h 45"/>
                  <a:gd name="T4" fmla="*/ 87 w 98"/>
                  <a:gd name="T5" fmla="*/ 23 h 45"/>
                  <a:gd name="T6" fmla="*/ 86 w 98"/>
                  <a:gd name="T7" fmla="*/ 21 h 45"/>
                  <a:gd name="T8" fmla="*/ 83 w 98"/>
                  <a:gd name="T9" fmla="*/ 20 h 45"/>
                  <a:gd name="T10" fmla="*/ 79 w 98"/>
                  <a:gd name="T11" fmla="*/ 18 h 45"/>
                  <a:gd name="T12" fmla="*/ 74 w 98"/>
                  <a:gd name="T13" fmla="*/ 13 h 45"/>
                  <a:gd name="T14" fmla="*/ 71 w 98"/>
                  <a:gd name="T15" fmla="*/ 9 h 45"/>
                  <a:gd name="T16" fmla="*/ 65 w 98"/>
                  <a:gd name="T17" fmla="*/ 7 h 45"/>
                  <a:gd name="T18" fmla="*/ 59 w 98"/>
                  <a:gd name="T19" fmla="*/ 4 h 45"/>
                  <a:gd name="T20" fmla="*/ 49 w 98"/>
                  <a:gd name="T21" fmla="*/ 2 h 45"/>
                  <a:gd name="T22" fmla="*/ 41 w 98"/>
                  <a:gd name="T23" fmla="*/ 1 h 45"/>
                  <a:gd name="T24" fmla="*/ 37 w 98"/>
                  <a:gd name="T25" fmla="*/ 1 h 45"/>
                  <a:gd name="T26" fmla="*/ 36 w 98"/>
                  <a:gd name="T27" fmla="*/ 0 h 45"/>
                  <a:gd name="T28" fmla="*/ 25 w 98"/>
                  <a:gd name="T29" fmla="*/ 0 h 45"/>
                  <a:gd name="T30" fmla="*/ 22 w 98"/>
                  <a:gd name="T31" fmla="*/ 1 h 45"/>
                  <a:gd name="T32" fmla="*/ 17 w 98"/>
                  <a:gd name="T33" fmla="*/ 1 h 45"/>
                  <a:gd name="T34" fmla="*/ 9 w 98"/>
                  <a:gd name="T35" fmla="*/ 3 h 45"/>
                  <a:gd name="T36" fmla="*/ 0 w 98"/>
                  <a:gd name="T37" fmla="*/ 6 h 45"/>
                  <a:gd name="T38" fmla="*/ 4 w 98"/>
                  <a:gd name="T39" fmla="*/ 30 h 45"/>
                  <a:gd name="T40" fmla="*/ 96 w 98"/>
                  <a:gd name="T41" fmla="*/ 44 h 45"/>
                  <a:gd name="T42" fmla="*/ 96 w 98"/>
                  <a:gd name="T43" fmla="*/ 4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8" h="45">
                    <a:moveTo>
                      <a:pt x="96" y="44"/>
                    </a:moveTo>
                    <a:lnTo>
                      <a:pt x="97" y="34"/>
                    </a:lnTo>
                    <a:lnTo>
                      <a:pt x="87" y="23"/>
                    </a:lnTo>
                    <a:lnTo>
                      <a:pt x="86" y="21"/>
                    </a:lnTo>
                    <a:lnTo>
                      <a:pt x="83" y="20"/>
                    </a:lnTo>
                    <a:lnTo>
                      <a:pt x="79" y="18"/>
                    </a:lnTo>
                    <a:lnTo>
                      <a:pt x="74" y="13"/>
                    </a:lnTo>
                    <a:lnTo>
                      <a:pt x="71" y="9"/>
                    </a:lnTo>
                    <a:lnTo>
                      <a:pt x="65" y="7"/>
                    </a:lnTo>
                    <a:lnTo>
                      <a:pt x="59" y="4"/>
                    </a:lnTo>
                    <a:lnTo>
                      <a:pt x="49" y="2"/>
                    </a:lnTo>
                    <a:lnTo>
                      <a:pt x="41" y="1"/>
                    </a:lnTo>
                    <a:lnTo>
                      <a:pt x="37" y="1"/>
                    </a:lnTo>
                    <a:lnTo>
                      <a:pt x="36" y="0"/>
                    </a:lnTo>
                    <a:lnTo>
                      <a:pt x="25" y="0"/>
                    </a:lnTo>
                    <a:lnTo>
                      <a:pt x="22" y="1"/>
                    </a:lnTo>
                    <a:lnTo>
                      <a:pt x="17" y="1"/>
                    </a:lnTo>
                    <a:lnTo>
                      <a:pt x="9" y="3"/>
                    </a:lnTo>
                    <a:lnTo>
                      <a:pt x="0" y="6"/>
                    </a:lnTo>
                    <a:lnTo>
                      <a:pt x="4" y="30"/>
                    </a:lnTo>
                    <a:lnTo>
                      <a:pt x="96" y="44"/>
                    </a:lnTo>
                    <a:lnTo>
                      <a:pt x="96" y="44"/>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7" name="Freeform 30"/>
              <p:cNvSpPr>
                <a:spLocks/>
              </p:cNvSpPr>
              <p:nvPr/>
            </p:nvSpPr>
            <p:spPr bwMode="auto">
              <a:xfrm>
                <a:off x="1464" y="2171"/>
                <a:ext cx="98" cy="45"/>
              </a:xfrm>
              <a:custGeom>
                <a:avLst/>
                <a:gdLst>
                  <a:gd name="T0" fmla="*/ 96 w 98"/>
                  <a:gd name="T1" fmla="*/ 44 h 45"/>
                  <a:gd name="T2" fmla="*/ 97 w 98"/>
                  <a:gd name="T3" fmla="*/ 34 h 45"/>
                  <a:gd name="T4" fmla="*/ 87 w 98"/>
                  <a:gd name="T5" fmla="*/ 23 h 45"/>
                  <a:gd name="T6" fmla="*/ 86 w 98"/>
                  <a:gd name="T7" fmla="*/ 21 h 45"/>
                  <a:gd name="T8" fmla="*/ 83 w 98"/>
                  <a:gd name="T9" fmla="*/ 20 h 45"/>
                  <a:gd name="T10" fmla="*/ 79 w 98"/>
                  <a:gd name="T11" fmla="*/ 18 h 45"/>
                  <a:gd name="T12" fmla="*/ 74 w 98"/>
                  <a:gd name="T13" fmla="*/ 13 h 45"/>
                  <a:gd name="T14" fmla="*/ 71 w 98"/>
                  <a:gd name="T15" fmla="*/ 9 h 45"/>
                  <a:gd name="T16" fmla="*/ 65 w 98"/>
                  <a:gd name="T17" fmla="*/ 7 h 45"/>
                  <a:gd name="T18" fmla="*/ 59 w 98"/>
                  <a:gd name="T19" fmla="*/ 4 h 45"/>
                  <a:gd name="T20" fmla="*/ 49 w 98"/>
                  <a:gd name="T21" fmla="*/ 2 h 45"/>
                  <a:gd name="T22" fmla="*/ 41 w 98"/>
                  <a:gd name="T23" fmla="*/ 1 h 45"/>
                  <a:gd name="T24" fmla="*/ 37 w 98"/>
                  <a:gd name="T25" fmla="*/ 1 h 45"/>
                  <a:gd name="T26" fmla="*/ 36 w 98"/>
                  <a:gd name="T27" fmla="*/ 0 h 45"/>
                  <a:gd name="T28" fmla="*/ 25 w 98"/>
                  <a:gd name="T29" fmla="*/ 0 h 45"/>
                  <a:gd name="T30" fmla="*/ 22 w 98"/>
                  <a:gd name="T31" fmla="*/ 1 h 45"/>
                  <a:gd name="T32" fmla="*/ 17 w 98"/>
                  <a:gd name="T33" fmla="*/ 1 h 45"/>
                  <a:gd name="T34" fmla="*/ 9 w 98"/>
                  <a:gd name="T35" fmla="*/ 3 h 45"/>
                  <a:gd name="T36" fmla="*/ 0 w 98"/>
                  <a:gd name="T37" fmla="*/ 6 h 45"/>
                  <a:gd name="T38" fmla="*/ 4 w 98"/>
                  <a:gd name="T39" fmla="*/ 30 h 45"/>
                  <a:gd name="T40" fmla="*/ 96 w 98"/>
                  <a:gd name="T41" fmla="*/ 44 h 45"/>
                  <a:gd name="T42" fmla="*/ 96 w 98"/>
                  <a:gd name="T43" fmla="*/ 4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8" h="45">
                    <a:moveTo>
                      <a:pt x="96" y="44"/>
                    </a:moveTo>
                    <a:lnTo>
                      <a:pt x="97" y="34"/>
                    </a:lnTo>
                    <a:lnTo>
                      <a:pt x="87" y="23"/>
                    </a:lnTo>
                    <a:lnTo>
                      <a:pt x="86" y="21"/>
                    </a:lnTo>
                    <a:lnTo>
                      <a:pt x="83" y="20"/>
                    </a:lnTo>
                    <a:lnTo>
                      <a:pt x="79" y="18"/>
                    </a:lnTo>
                    <a:lnTo>
                      <a:pt x="74" y="13"/>
                    </a:lnTo>
                    <a:lnTo>
                      <a:pt x="71" y="9"/>
                    </a:lnTo>
                    <a:lnTo>
                      <a:pt x="65" y="7"/>
                    </a:lnTo>
                    <a:lnTo>
                      <a:pt x="59" y="4"/>
                    </a:lnTo>
                    <a:lnTo>
                      <a:pt x="49" y="2"/>
                    </a:lnTo>
                    <a:lnTo>
                      <a:pt x="41" y="1"/>
                    </a:lnTo>
                    <a:lnTo>
                      <a:pt x="37" y="1"/>
                    </a:lnTo>
                    <a:lnTo>
                      <a:pt x="36" y="0"/>
                    </a:lnTo>
                    <a:lnTo>
                      <a:pt x="25" y="0"/>
                    </a:lnTo>
                    <a:lnTo>
                      <a:pt x="22" y="1"/>
                    </a:lnTo>
                    <a:lnTo>
                      <a:pt x="17" y="1"/>
                    </a:lnTo>
                    <a:lnTo>
                      <a:pt x="9" y="3"/>
                    </a:lnTo>
                    <a:lnTo>
                      <a:pt x="0" y="6"/>
                    </a:lnTo>
                    <a:lnTo>
                      <a:pt x="4" y="30"/>
                    </a:lnTo>
                    <a:lnTo>
                      <a:pt x="96" y="44"/>
                    </a:lnTo>
                    <a:lnTo>
                      <a:pt x="96" y="4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Line 31"/>
              <p:cNvSpPr>
                <a:spLocks noChangeShapeType="1"/>
              </p:cNvSpPr>
              <p:nvPr/>
            </p:nvSpPr>
            <p:spPr bwMode="auto">
              <a:xfrm flipH="1">
                <a:off x="1459" y="2239"/>
                <a:ext cx="101" cy="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32"/>
              <p:cNvSpPr>
                <a:spLocks/>
              </p:cNvSpPr>
              <p:nvPr/>
            </p:nvSpPr>
            <p:spPr bwMode="auto">
              <a:xfrm>
                <a:off x="1459" y="2240"/>
                <a:ext cx="101" cy="24"/>
              </a:xfrm>
              <a:custGeom>
                <a:avLst/>
                <a:gdLst>
                  <a:gd name="T0" fmla="*/ 100 w 101"/>
                  <a:gd name="T1" fmla="*/ 0 h 24"/>
                  <a:gd name="T2" fmla="*/ 87 w 101"/>
                  <a:gd name="T3" fmla="*/ 12 h 24"/>
                  <a:gd name="T4" fmla="*/ 0 w 101"/>
                  <a:gd name="T5" fmla="*/ 23 h 24"/>
                </a:gdLst>
                <a:ahLst/>
                <a:cxnLst>
                  <a:cxn ang="0">
                    <a:pos x="T0" y="T1"/>
                  </a:cxn>
                  <a:cxn ang="0">
                    <a:pos x="T2" y="T3"/>
                  </a:cxn>
                  <a:cxn ang="0">
                    <a:pos x="T4" y="T5"/>
                  </a:cxn>
                </a:cxnLst>
                <a:rect l="0" t="0" r="r" b="b"/>
                <a:pathLst>
                  <a:path w="101" h="24">
                    <a:moveTo>
                      <a:pt x="100" y="0"/>
                    </a:moveTo>
                    <a:lnTo>
                      <a:pt x="87" y="12"/>
                    </a:lnTo>
                    <a:lnTo>
                      <a:pt x="0"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33"/>
              <p:cNvSpPr>
                <a:spLocks/>
              </p:cNvSpPr>
              <p:nvPr/>
            </p:nvSpPr>
            <p:spPr bwMode="auto">
              <a:xfrm>
                <a:off x="1531" y="2212"/>
                <a:ext cx="22" cy="27"/>
              </a:xfrm>
              <a:custGeom>
                <a:avLst/>
                <a:gdLst>
                  <a:gd name="T0" fmla="*/ 6 w 22"/>
                  <a:gd name="T1" fmla="*/ 0 h 27"/>
                  <a:gd name="T2" fmla="*/ 6 w 22"/>
                  <a:gd name="T3" fmla="*/ 4 h 27"/>
                  <a:gd name="T4" fmla="*/ 6 w 22"/>
                  <a:gd name="T5" fmla="*/ 4 h 27"/>
                  <a:gd name="T6" fmla="*/ 1 w 22"/>
                  <a:gd name="T7" fmla="*/ 6 h 27"/>
                  <a:gd name="T8" fmla="*/ 0 w 22"/>
                  <a:gd name="T9" fmla="*/ 7 h 27"/>
                  <a:gd name="T10" fmla="*/ 0 w 22"/>
                  <a:gd name="T11" fmla="*/ 7 h 27"/>
                  <a:gd name="T12" fmla="*/ 1 w 22"/>
                  <a:gd name="T13" fmla="*/ 8 h 27"/>
                  <a:gd name="T14" fmla="*/ 1 w 22"/>
                  <a:gd name="T15" fmla="*/ 10 h 27"/>
                  <a:gd name="T16" fmla="*/ 1 w 22"/>
                  <a:gd name="T17" fmla="*/ 12 h 27"/>
                  <a:gd name="T18" fmla="*/ 1 w 22"/>
                  <a:gd name="T19" fmla="*/ 12 h 27"/>
                  <a:gd name="T20" fmla="*/ 0 w 22"/>
                  <a:gd name="T21" fmla="*/ 13 h 27"/>
                  <a:gd name="T22" fmla="*/ 0 w 22"/>
                  <a:gd name="T23" fmla="*/ 15 h 27"/>
                  <a:gd name="T24" fmla="*/ 0 w 22"/>
                  <a:gd name="T25" fmla="*/ 16 h 27"/>
                  <a:gd name="T26" fmla="*/ 0 w 22"/>
                  <a:gd name="T27" fmla="*/ 19 h 27"/>
                  <a:gd name="T28" fmla="*/ 0 w 22"/>
                  <a:gd name="T29" fmla="*/ 19 h 27"/>
                  <a:gd name="T30" fmla="*/ 5 w 22"/>
                  <a:gd name="T31" fmla="*/ 20 h 27"/>
                  <a:gd name="T32" fmla="*/ 5 w 22"/>
                  <a:gd name="T33" fmla="*/ 20 h 27"/>
                  <a:gd name="T34" fmla="*/ 6 w 22"/>
                  <a:gd name="T35" fmla="*/ 21 h 27"/>
                  <a:gd name="T36" fmla="*/ 5 w 22"/>
                  <a:gd name="T37" fmla="*/ 22 h 27"/>
                  <a:gd name="T38" fmla="*/ 11 w 22"/>
                  <a:gd name="T39" fmla="*/ 22 h 27"/>
                  <a:gd name="T40" fmla="*/ 16 w 22"/>
                  <a:gd name="T41" fmla="*/ 23 h 27"/>
                  <a:gd name="T42" fmla="*/ 16 w 22"/>
                  <a:gd name="T43" fmla="*/ 23 h 27"/>
                  <a:gd name="T44" fmla="*/ 20 w 22"/>
                  <a:gd name="T45" fmla="*/ 25 h 27"/>
                  <a:gd name="T46" fmla="*/ 21 w 22"/>
                  <a:gd name="T47" fmla="*/ 26 h 27"/>
                  <a:gd name="T48" fmla="*/ 21 w 22"/>
                  <a:gd name="T49" fmla="*/ 2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27">
                    <a:moveTo>
                      <a:pt x="6" y="0"/>
                    </a:moveTo>
                    <a:lnTo>
                      <a:pt x="6" y="4"/>
                    </a:lnTo>
                    <a:lnTo>
                      <a:pt x="6" y="4"/>
                    </a:lnTo>
                    <a:lnTo>
                      <a:pt x="1" y="6"/>
                    </a:lnTo>
                    <a:lnTo>
                      <a:pt x="0" y="7"/>
                    </a:lnTo>
                    <a:lnTo>
                      <a:pt x="0" y="7"/>
                    </a:lnTo>
                    <a:lnTo>
                      <a:pt x="1" y="8"/>
                    </a:lnTo>
                    <a:lnTo>
                      <a:pt x="1" y="10"/>
                    </a:lnTo>
                    <a:lnTo>
                      <a:pt x="1" y="12"/>
                    </a:lnTo>
                    <a:lnTo>
                      <a:pt x="1" y="12"/>
                    </a:lnTo>
                    <a:lnTo>
                      <a:pt x="0" y="13"/>
                    </a:lnTo>
                    <a:lnTo>
                      <a:pt x="0" y="15"/>
                    </a:lnTo>
                    <a:lnTo>
                      <a:pt x="0" y="16"/>
                    </a:lnTo>
                    <a:lnTo>
                      <a:pt x="0" y="19"/>
                    </a:lnTo>
                    <a:lnTo>
                      <a:pt x="0" y="19"/>
                    </a:lnTo>
                    <a:lnTo>
                      <a:pt x="5" y="20"/>
                    </a:lnTo>
                    <a:lnTo>
                      <a:pt x="5" y="20"/>
                    </a:lnTo>
                    <a:lnTo>
                      <a:pt x="6" y="21"/>
                    </a:lnTo>
                    <a:lnTo>
                      <a:pt x="5" y="22"/>
                    </a:lnTo>
                    <a:lnTo>
                      <a:pt x="11" y="22"/>
                    </a:lnTo>
                    <a:lnTo>
                      <a:pt x="16" y="23"/>
                    </a:lnTo>
                    <a:lnTo>
                      <a:pt x="16" y="23"/>
                    </a:lnTo>
                    <a:lnTo>
                      <a:pt x="20" y="25"/>
                    </a:lnTo>
                    <a:lnTo>
                      <a:pt x="21" y="26"/>
                    </a:lnTo>
                    <a:lnTo>
                      <a:pt x="21"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34"/>
              <p:cNvSpPr>
                <a:spLocks/>
              </p:cNvSpPr>
              <p:nvPr/>
            </p:nvSpPr>
            <p:spPr bwMode="auto">
              <a:xfrm>
                <a:off x="1517" y="2214"/>
                <a:ext cx="20" cy="25"/>
              </a:xfrm>
              <a:custGeom>
                <a:avLst/>
                <a:gdLst>
                  <a:gd name="T0" fmla="*/ 19 w 20"/>
                  <a:gd name="T1" fmla="*/ 0 h 25"/>
                  <a:gd name="T2" fmla="*/ 1 w 20"/>
                  <a:gd name="T3" fmla="*/ 5 h 25"/>
                  <a:gd name="T4" fmla="*/ 0 w 20"/>
                  <a:gd name="T5" fmla="*/ 9 h 25"/>
                  <a:gd name="T6" fmla="*/ 1 w 20"/>
                  <a:gd name="T7" fmla="*/ 15 h 25"/>
                  <a:gd name="T8" fmla="*/ 1 w 20"/>
                  <a:gd name="T9" fmla="*/ 21 h 25"/>
                  <a:gd name="T10" fmla="*/ 1 w 20"/>
                  <a:gd name="T11" fmla="*/ 24 h 25"/>
                </a:gdLst>
                <a:ahLst/>
                <a:cxnLst>
                  <a:cxn ang="0">
                    <a:pos x="T0" y="T1"/>
                  </a:cxn>
                  <a:cxn ang="0">
                    <a:pos x="T2" y="T3"/>
                  </a:cxn>
                  <a:cxn ang="0">
                    <a:pos x="T4" y="T5"/>
                  </a:cxn>
                  <a:cxn ang="0">
                    <a:pos x="T6" y="T7"/>
                  </a:cxn>
                  <a:cxn ang="0">
                    <a:pos x="T8" y="T9"/>
                  </a:cxn>
                  <a:cxn ang="0">
                    <a:pos x="T10" y="T11"/>
                  </a:cxn>
                </a:cxnLst>
                <a:rect l="0" t="0" r="r" b="b"/>
                <a:pathLst>
                  <a:path w="20" h="25">
                    <a:moveTo>
                      <a:pt x="19" y="0"/>
                    </a:moveTo>
                    <a:lnTo>
                      <a:pt x="1" y="5"/>
                    </a:lnTo>
                    <a:lnTo>
                      <a:pt x="0" y="9"/>
                    </a:lnTo>
                    <a:lnTo>
                      <a:pt x="1" y="15"/>
                    </a:lnTo>
                    <a:lnTo>
                      <a:pt x="1" y="21"/>
                    </a:lnTo>
                    <a:lnTo>
                      <a:pt x="1"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35"/>
              <p:cNvSpPr>
                <a:spLocks/>
              </p:cNvSpPr>
              <p:nvPr/>
            </p:nvSpPr>
            <p:spPr bwMode="auto">
              <a:xfrm>
                <a:off x="1531" y="2224"/>
                <a:ext cx="28" cy="25"/>
              </a:xfrm>
              <a:custGeom>
                <a:avLst/>
                <a:gdLst>
                  <a:gd name="T0" fmla="*/ 7 w 28"/>
                  <a:gd name="T1" fmla="*/ 0 h 25"/>
                  <a:gd name="T2" fmla="*/ 0 w 28"/>
                  <a:gd name="T3" fmla="*/ 13 h 25"/>
                  <a:gd name="T4" fmla="*/ 7 w 28"/>
                  <a:gd name="T5" fmla="*/ 18 h 25"/>
                  <a:gd name="T6" fmla="*/ 23 w 28"/>
                  <a:gd name="T7" fmla="*/ 17 h 25"/>
                  <a:gd name="T8" fmla="*/ 27 w 28"/>
                  <a:gd name="T9" fmla="*/ 24 h 25"/>
                </a:gdLst>
                <a:ahLst/>
                <a:cxnLst>
                  <a:cxn ang="0">
                    <a:pos x="T0" y="T1"/>
                  </a:cxn>
                  <a:cxn ang="0">
                    <a:pos x="T2" y="T3"/>
                  </a:cxn>
                  <a:cxn ang="0">
                    <a:pos x="T4" y="T5"/>
                  </a:cxn>
                  <a:cxn ang="0">
                    <a:pos x="T6" y="T7"/>
                  </a:cxn>
                  <a:cxn ang="0">
                    <a:pos x="T8" y="T9"/>
                  </a:cxn>
                </a:cxnLst>
                <a:rect l="0" t="0" r="r" b="b"/>
                <a:pathLst>
                  <a:path w="28" h="25">
                    <a:moveTo>
                      <a:pt x="7" y="0"/>
                    </a:moveTo>
                    <a:lnTo>
                      <a:pt x="0" y="13"/>
                    </a:lnTo>
                    <a:lnTo>
                      <a:pt x="7" y="18"/>
                    </a:lnTo>
                    <a:lnTo>
                      <a:pt x="23" y="17"/>
                    </a:lnTo>
                    <a:lnTo>
                      <a:pt x="27"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36"/>
              <p:cNvSpPr>
                <a:spLocks/>
              </p:cNvSpPr>
              <p:nvPr/>
            </p:nvSpPr>
            <p:spPr bwMode="auto">
              <a:xfrm>
                <a:off x="1474" y="2253"/>
                <a:ext cx="20" cy="31"/>
              </a:xfrm>
              <a:custGeom>
                <a:avLst/>
                <a:gdLst>
                  <a:gd name="T0" fmla="*/ 19 w 20"/>
                  <a:gd name="T1" fmla="*/ 0 h 31"/>
                  <a:gd name="T2" fmla="*/ 19 w 20"/>
                  <a:gd name="T3" fmla="*/ 2 h 31"/>
                  <a:gd name="T4" fmla="*/ 15 w 20"/>
                  <a:gd name="T5" fmla="*/ 3 h 31"/>
                  <a:gd name="T6" fmla="*/ 16 w 20"/>
                  <a:gd name="T7" fmla="*/ 5 h 31"/>
                  <a:gd name="T8" fmla="*/ 12 w 20"/>
                  <a:gd name="T9" fmla="*/ 7 h 31"/>
                  <a:gd name="T10" fmla="*/ 12 w 20"/>
                  <a:gd name="T11" fmla="*/ 7 h 31"/>
                  <a:gd name="T12" fmla="*/ 9 w 20"/>
                  <a:gd name="T13" fmla="*/ 8 h 31"/>
                  <a:gd name="T14" fmla="*/ 8 w 20"/>
                  <a:gd name="T15" fmla="*/ 9 h 31"/>
                  <a:gd name="T16" fmla="*/ 8 w 20"/>
                  <a:gd name="T17" fmla="*/ 11 h 31"/>
                  <a:gd name="T18" fmla="*/ 5 w 20"/>
                  <a:gd name="T19" fmla="*/ 12 h 31"/>
                  <a:gd name="T20" fmla="*/ 5 w 20"/>
                  <a:gd name="T21" fmla="*/ 12 h 31"/>
                  <a:gd name="T22" fmla="*/ 6 w 20"/>
                  <a:gd name="T23" fmla="*/ 16 h 31"/>
                  <a:gd name="T24" fmla="*/ 0 w 20"/>
                  <a:gd name="T25" fmla="*/ 15 h 31"/>
                  <a:gd name="T26" fmla="*/ 0 w 20"/>
                  <a:gd name="T27" fmla="*/ 17 h 31"/>
                  <a:gd name="T28" fmla="*/ 0 w 20"/>
                  <a:gd name="T29" fmla="*/ 18 h 31"/>
                  <a:gd name="T30" fmla="*/ 0 w 20"/>
                  <a:gd name="T31" fmla="*/ 18 h 31"/>
                  <a:gd name="T32" fmla="*/ 0 w 20"/>
                  <a:gd name="T33" fmla="*/ 20 h 31"/>
                  <a:gd name="T34" fmla="*/ 0 w 20"/>
                  <a:gd name="T35" fmla="*/ 22 h 31"/>
                  <a:gd name="T36" fmla="*/ 1 w 20"/>
                  <a:gd name="T37" fmla="*/ 23 h 31"/>
                  <a:gd name="T38" fmla="*/ 1 w 20"/>
                  <a:gd name="T39" fmla="*/ 23 h 31"/>
                  <a:gd name="T40" fmla="*/ 1 w 20"/>
                  <a:gd name="T41" fmla="*/ 25 h 31"/>
                  <a:gd name="T42" fmla="*/ 1 w 20"/>
                  <a:gd name="T43" fmla="*/ 25 h 31"/>
                  <a:gd name="T44" fmla="*/ 6 w 20"/>
                  <a:gd name="T45" fmla="*/ 28 h 31"/>
                  <a:gd name="T46" fmla="*/ 6 w 20"/>
                  <a:gd name="T47" fmla="*/ 28 h 31"/>
                  <a:gd name="T48" fmla="*/ 6 w 20"/>
                  <a:gd name="T49"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 h="31">
                    <a:moveTo>
                      <a:pt x="19" y="0"/>
                    </a:moveTo>
                    <a:lnTo>
                      <a:pt x="19" y="2"/>
                    </a:lnTo>
                    <a:lnTo>
                      <a:pt x="15" y="3"/>
                    </a:lnTo>
                    <a:lnTo>
                      <a:pt x="16" y="5"/>
                    </a:lnTo>
                    <a:lnTo>
                      <a:pt x="12" y="7"/>
                    </a:lnTo>
                    <a:lnTo>
                      <a:pt x="12" y="7"/>
                    </a:lnTo>
                    <a:lnTo>
                      <a:pt x="9" y="8"/>
                    </a:lnTo>
                    <a:lnTo>
                      <a:pt x="8" y="9"/>
                    </a:lnTo>
                    <a:lnTo>
                      <a:pt x="8" y="11"/>
                    </a:lnTo>
                    <a:lnTo>
                      <a:pt x="5" y="12"/>
                    </a:lnTo>
                    <a:lnTo>
                      <a:pt x="5" y="12"/>
                    </a:lnTo>
                    <a:lnTo>
                      <a:pt x="6" y="16"/>
                    </a:lnTo>
                    <a:lnTo>
                      <a:pt x="0" y="15"/>
                    </a:lnTo>
                    <a:lnTo>
                      <a:pt x="0" y="17"/>
                    </a:lnTo>
                    <a:lnTo>
                      <a:pt x="0" y="18"/>
                    </a:lnTo>
                    <a:lnTo>
                      <a:pt x="0" y="18"/>
                    </a:lnTo>
                    <a:lnTo>
                      <a:pt x="0" y="20"/>
                    </a:lnTo>
                    <a:lnTo>
                      <a:pt x="0" y="22"/>
                    </a:lnTo>
                    <a:lnTo>
                      <a:pt x="1" y="23"/>
                    </a:lnTo>
                    <a:lnTo>
                      <a:pt x="1" y="23"/>
                    </a:lnTo>
                    <a:lnTo>
                      <a:pt x="1" y="25"/>
                    </a:lnTo>
                    <a:lnTo>
                      <a:pt x="1" y="25"/>
                    </a:lnTo>
                    <a:lnTo>
                      <a:pt x="6" y="28"/>
                    </a:lnTo>
                    <a:lnTo>
                      <a:pt x="6" y="28"/>
                    </a:lnTo>
                    <a:lnTo>
                      <a:pt x="6"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4" name="Freeform 37"/>
              <p:cNvSpPr>
                <a:spLocks/>
              </p:cNvSpPr>
              <p:nvPr/>
            </p:nvSpPr>
            <p:spPr bwMode="auto">
              <a:xfrm>
                <a:off x="1479" y="2253"/>
                <a:ext cx="17" cy="31"/>
              </a:xfrm>
              <a:custGeom>
                <a:avLst/>
                <a:gdLst>
                  <a:gd name="T0" fmla="*/ 16 w 17"/>
                  <a:gd name="T1" fmla="*/ 0 h 31"/>
                  <a:gd name="T2" fmla="*/ 12 w 17"/>
                  <a:gd name="T3" fmla="*/ 5 h 31"/>
                  <a:gd name="T4" fmla="*/ 10 w 17"/>
                  <a:gd name="T5" fmla="*/ 12 h 31"/>
                  <a:gd name="T6" fmla="*/ 6 w 17"/>
                  <a:gd name="T7" fmla="*/ 18 h 31"/>
                  <a:gd name="T8" fmla="*/ 4 w 17"/>
                  <a:gd name="T9" fmla="*/ 25 h 31"/>
                  <a:gd name="T10" fmla="*/ 0 w 17"/>
                  <a:gd name="T11" fmla="*/ 30 h 31"/>
                </a:gdLst>
                <a:ahLst/>
                <a:cxnLst>
                  <a:cxn ang="0">
                    <a:pos x="T0" y="T1"/>
                  </a:cxn>
                  <a:cxn ang="0">
                    <a:pos x="T2" y="T3"/>
                  </a:cxn>
                  <a:cxn ang="0">
                    <a:pos x="T4" y="T5"/>
                  </a:cxn>
                  <a:cxn ang="0">
                    <a:pos x="T6" y="T7"/>
                  </a:cxn>
                  <a:cxn ang="0">
                    <a:pos x="T8" y="T9"/>
                  </a:cxn>
                  <a:cxn ang="0">
                    <a:pos x="T10" y="T11"/>
                  </a:cxn>
                </a:cxnLst>
                <a:rect l="0" t="0" r="r" b="b"/>
                <a:pathLst>
                  <a:path w="17" h="31">
                    <a:moveTo>
                      <a:pt x="16" y="0"/>
                    </a:moveTo>
                    <a:lnTo>
                      <a:pt x="12" y="5"/>
                    </a:lnTo>
                    <a:lnTo>
                      <a:pt x="10" y="12"/>
                    </a:lnTo>
                    <a:lnTo>
                      <a:pt x="6" y="18"/>
                    </a:lnTo>
                    <a:lnTo>
                      <a:pt x="4" y="25"/>
                    </a:lnTo>
                    <a:lnTo>
                      <a:pt x="0"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38"/>
              <p:cNvSpPr>
                <a:spLocks/>
              </p:cNvSpPr>
              <p:nvPr/>
            </p:nvSpPr>
            <p:spPr bwMode="auto">
              <a:xfrm>
                <a:off x="1464" y="2266"/>
                <a:ext cx="24" cy="24"/>
              </a:xfrm>
              <a:custGeom>
                <a:avLst/>
                <a:gdLst>
                  <a:gd name="T0" fmla="*/ 4 w 24"/>
                  <a:gd name="T1" fmla="*/ 0 h 24"/>
                  <a:gd name="T2" fmla="*/ 2 w 24"/>
                  <a:gd name="T3" fmla="*/ 5 h 24"/>
                  <a:gd name="T4" fmla="*/ 1 w 24"/>
                  <a:gd name="T5" fmla="*/ 11 h 24"/>
                  <a:gd name="T6" fmla="*/ 0 w 24"/>
                  <a:gd name="T7" fmla="*/ 19 h 24"/>
                  <a:gd name="T8" fmla="*/ 23 w 24"/>
                  <a:gd name="T9" fmla="*/ 23 h 24"/>
                </a:gdLst>
                <a:ahLst/>
                <a:cxnLst>
                  <a:cxn ang="0">
                    <a:pos x="T0" y="T1"/>
                  </a:cxn>
                  <a:cxn ang="0">
                    <a:pos x="T2" y="T3"/>
                  </a:cxn>
                  <a:cxn ang="0">
                    <a:pos x="T4" y="T5"/>
                  </a:cxn>
                  <a:cxn ang="0">
                    <a:pos x="T6" y="T7"/>
                  </a:cxn>
                  <a:cxn ang="0">
                    <a:pos x="T8" y="T9"/>
                  </a:cxn>
                </a:cxnLst>
                <a:rect l="0" t="0" r="r" b="b"/>
                <a:pathLst>
                  <a:path w="24" h="24">
                    <a:moveTo>
                      <a:pt x="4" y="0"/>
                    </a:moveTo>
                    <a:lnTo>
                      <a:pt x="2" y="5"/>
                    </a:lnTo>
                    <a:lnTo>
                      <a:pt x="1" y="11"/>
                    </a:lnTo>
                    <a:lnTo>
                      <a:pt x="0" y="19"/>
                    </a:lnTo>
                    <a:lnTo>
                      <a:pt x="23"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6" name="Line 39"/>
              <p:cNvSpPr>
                <a:spLocks noChangeShapeType="1"/>
              </p:cNvSpPr>
              <p:nvPr/>
            </p:nvSpPr>
            <p:spPr bwMode="auto">
              <a:xfrm flipH="1">
                <a:off x="1484" y="2280"/>
                <a:ext cx="8"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7" name="Freeform 40"/>
              <p:cNvSpPr>
                <a:spLocks/>
              </p:cNvSpPr>
              <p:nvPr/>
            </p:nvSpPr>
            <p:spPr bwMode="auto">
              <a:xfrm>
                <a:off x="1476" y="2253"/>
                <a:ext cx="20" cy="28"/>
              </a:xfrm>
              <a:custGeom>
                <a:avLst/>
                <a:gdLst>
                  <a:gd name="T0" fmla="*/ 1 w 20"/>
                  <a:gd name="T1" fmla="*/ 27 h 28"/>
                  <a:gd name="T2" fmla="*/ 0 w 20"/>
                  <a:gd name="T3" fmla="*/ 3 h 28"/>
                  <a:gd name="T4" fmla="*/ 19 w 20"/>
                  <a:gd name="T5" fmla="*/ 0 h 28"/>
                </a:gdLst>
                <a:ahLst/>
                <a:cxnLst>
                  <a:cxn ang="0">
                    <a:pos x="T0" y="T1"/>
                  </a:cxn>
                  <a:cxn ang="0">
                    <a:pos x="T2" y="T3"/>
                  </a:cxn>
                  <a:cxn ang="0">
                    <a:pos x="T4" y="T5"/>
                  </a:cxn>
                </a:cxnLst>
                <a:rect l="0" t="0" r="r" b="b"/>
                <a:pathLst>
                  <a:path w="20" h="28">
                    <a:moveTo>
                      <a:pt x="1" y="27"/>
                    </a:moveTo>
                    <a:lnTo>
                      <a:pt x="0" y="3"/>
                    </a:lnTo>
                    <a:lnTo>
                      <a:pt x="19" y="0"/>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8" name="Freeform 41"/>
              <p:cNvSpPr>
                <a:spLocks/>
              </p:cNvSpPr>
              <p:nvPr/>
            </p:nvSpPr>
            <p:spPr bwMode="auto">
              <a:xfrm>
                <a:off x="1463" y="2253"/>
                <a:ext cx="21" cy="29"/>
              </a:xfrm>
              <a:custGeom>
                <a:avLst/>
                <a:gdLst>
                  <a:gd name="T0" fmla="*/ 0 w 21"/>
                  <a:gd name="T1" fmla="*/ 0 h 29"/>
                  <a:gd name="T2" fmla="*/ 0 w 21"/>
                  <a:gd name="T3" fmla="*/ 2 h 29"/>
                  <a:gd name="T4" fmla="*/ 8 w 21"/>
                  <a:gd name="T5" fmla="*/ 2 h 29"/>
                  <a:gd name="T6" fmla="*/ 14 w 21"/>
                  <a:gd name="T7" fmla="*/ 3 h 29"/>
                  <a:gd name="T8" fmla="*/ 14 w 21"/>
                  <a:gd name="T9" fmla="*/ 5 h 29"/>
                  <a:gd name="T10" fmla="*/ 14 w 21"/>
                  <a:gd name="T11" fmla="*/ 5 h 29"/>
                  <a:gd name="T12" fmla="*/ 13 w 21"/>
                  <a:gd name="T13" fmla="*/ 6 h 29"/>
                  <a:gd name="T14" fmla="*/ 20 w 21"/>
                  <a:gd name="T15" fmla="*/ 8 h 29"/>
                  <a:gd name="T16" fmla="*/ 20 w 21"/>
                  <a:gd name="T17" fmla="*/ 8 h 29"/>
                  <a:gd name="T18" fmla="*/ 19 w 21"/>
                  <a:gd name="T19" fmla="*/ 9 h 29"/>
                  <a:gd name="T20" fmla="*/ 19 w 21"/>
                  <a:gd name="T21" fmla="*/ 11 h 29"/>
                  <a:gd name="T22" fmla="*/ 19 w 21"/>
                  <a:gd name="T23" fmla="*/ 12 h 29"/>
                  <a:gd name="T24" fmla="*/ 19 w 21"/>
                  <a:gd name="T25" fmla="*/ 12 h 29"/>
                  <a:gd name="T26" fmla="*/ 19 w 21"/>
                  <a:gd name="T27" fmla="*/ 16 h 29"/>
                  <a:gd name="T28" fmla="*/ 20 w 21"/>
                  <a:gd name="T29" fmla="*/ 17 h 29"/>
                  <a:gd name="T30" fmla="*/ 19 w 21"/>
                  <a:gd name="T31" fmla="*/ 18 h 29"/>
                  <a:gd name="T32" fmla="*/ 19 w 21"/>
                  <a:gd name="T33" fmla="*/ 18 h 29"/>
                  <a:gd name="T34" fmla="*/ 19 w 21"/>
                  <a:gd name="T35" fmla="*/ 21 h 29"/>
                  <a:gd name="T36" fmla="*/ 13 w 21"/>
                  <a:gd name="T37" fmla="*/ 21 h 29"/>
                  <a:gd name="T38" fmla="*/ 13 w 21"/>
                  <a:gd name="T39" fmla="*/ 23 h 29"/>
                  <a:gd name="T40" fmla="*/ 13 w 21"/>
                  <a:gd name="T41" fmla="*/ 24 h 29"/>
                  <a:gd name="T42" fmla="*/ 13 w 21"/>
                  <a:gd name="T43" fmla="*/ 24 h 29"/>
                  <a:gd name="T44" fmla="*/ 7 w 21"/>
                  <a:gd name="T45" fmla="*/ 27 h 29"/>
                  <a:gd name="T46" fmla="*/ 0 w 21"/>
                  <a:gd name="T47" fmla="*/ 27 h 29"/>
                  <a:gd name="T48" fmla="*/ 0 w 21"/>
                  <a:gd name="T49" fmla="*/ 2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 h="29">
                    <a:moveTo>
                      <a:pt x="0" y="0"/>
                    </a:moveTo>
                    <a:lnTo>
                      <a:pt x="0" y="2"/>
                    </a:lnTo>
                    <a:lnTo>
                      <a:pt x="8" y="2"/>
                    </a:lnTo>
                    <a:lnTo>
                      <a:pt x="14" y="3"/>
                    </a:lnTo>
                    <a:lnTo>
                      <a:pt x="14" y="5"/>
                    </a:lnTo>
                    <a:lnTo>
                      <a:pt x="14" y="5"/>
                    </a:lnTo>
                    <a:lnTo>
                      <a:pt x="13" y="6"/>
                    </a:lnTo>
                    <a:lnTo>
                      <a:pt x="20" y="8"/>
                    </a:lnTo>
                    <a:lnTo>
                      <a:pt x="20" y="8"/>
                    </a:lnTo>
                    <a:lnTo>
                      <a:pt x="19" y="9"/>
                    </a:lnTo>
                    <a:lnTo>
                      <a:pt x="19" y="11"/>
                    </a:lnTo>
                    <a:lnTo>
                      <a:pt x="19" y="12"/>
                    </a:lnTo>
                    <a:lnTo>
                      <a:pt x="19" y="12"/>
                    </a:lnTo>
                    <a:lnTo>
                      <a:pt x="19" y="16"/>
                    </a:lnTo>
                    <a:lnTo>
                      <a:pt x="20" y="17"/>
                    </a:lnTo>
                    <a:lnTo>
                      <a:pt x="19" y="18"/>
                    </a:lnTo>
                    <a:lnTo>
                      <a:pt x="19" y="18"/>
                    </a:lnTo>
                    <a:lnTo>
                      <a:pt x="19" y="21"/>
                    </a:lnTo>
                    <a:lnTo>
                      <a:pt x="13" y="21"/>
                    </a:lnTo>
                    <a:lnTo>
                      <a:pt x="13" y="23"/>
                    </a:lnTo>
                    <a:lnTo>
                      <a:pt x="13" y="24"/>
                    </a:lnTo>
                    <a:lnTo>
                      <a:pt x="13" y="24"/>
                    </a:lnTo>
                    <a:lnTo>
                      <a:pt x="7" y="27"/>
                    </a:lnTo>
                    <a:lnTo>
                      <a:pt x="0" y="27"/>
                    </a:lnTo>
                    <a:lnTo>
                      <a:pt x="0" y="2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9" name="Freeform 42"/>
              <p:cNvSpPr>
                <a:spLocks/>
              </p:cNvSpPr>
              <p:nvPr/>
            </p:nvSpPr>
            <p:spPr bwMode="auto">
              <a:xfrm>
                <a:off x="1464" y="2252"/>
                <a:ext cx="30" cy="23"/>
              </a:xfrm>
              <a:custGeom>
                <a:avLst/>
                <a:gdLst>
                  <a:gd name="T0" fmla="*/ 0 w 30"/>
                  <a:gd name="T1" fmla="*/ 0 h 23"/>
                  <a:gd name="T2" fmla="*/ 11 w 30"/>
                  <a:gd name="T3" fmla="*/ 3 h 23"/>
                  <a:gd name="T4" fmla="*/ 21 w 30"/>
                  <a:gd name="T5" fmla="*/ 6 h 23"/>
                  <a:gd name="T6" fmla="*/ 29 w 30"/>
                  <a:gd name="T7" fmla="*/ 12 h 23"/>
                  <a:gd name="T8" fmla="*/ 21 w 30"/>
                  <a:gd name="T9" fmla="*/ 22 h 23"/>
                </a:gdLst>
                <a:ahLst/>
                <a:cxnLst>
                  <a:cxn ang="0">
                    <a:pos x="T0" y="T1"/>
                  </a:cxn>
                  <a:cxn ang="0">
                    <a:pos x="T2" y="T3"/>
                  </a:cxn>
                  <a:cxn ang="0">
                    <a:pos x="T4" y="T5"/>
                  </a:cxn>
                  <a:cxn ang="0">
                    <a:pos x="T6" y="T7"/>
                  </a:cxn>
                  <a:cxn ang="0">
                    <a:pos x="T8" y="T9"/>
                  </a:cxn>
                </a:cxnLst>
                <a:rect l="0" t="0" r="r" b="b"/>
                <a:pathLst>
                  <a:path w="30" h="23">
                    <a:moveTo>
                      <a:pt x="0" y="0"/>
                    </a:moveTo>
                    <a:lnTo>
                      <a:pt x="11" y="3"/>
                    </a:lnTo>
                    <a:lnTo>
                      <a:pt x="21" y="6"/>
                    </a:lnTo>
                    <a:lnTo>
                      <a:pt x="29" y="12"/>
                    </a:lnTo>
                    <a:lnTo>
                      <a:pt x="21"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0" name="Freeform 43"/>
              <p:cNvSpPr>
                <a:spLocks/>
              </p:cNvSpPr>
              <p:nvPr/>
            </p:nvSpPr>
            <p:spPr bwMode="auto">
              <a:xfrm>
                <a:off x="1467" y="2266"/>
                <a:ext cx="20" cy="29"/>
              </a:xfrm>
              <a:custGeom>
                <a:avLst/>
                <a:gdLst>
                  <a:gd name="T0" fmla="*/ 15 w 20"/>
                  <a:gd name="T1" fmla="*/ 0 h 29"/>
                  <a:gd name="T2" fmla="*/ 18 w 20"/>
                  <a:gd name="T3" fmla="*/ 9 h 29"/>
                  <a:gd name="T4" fmla="*/ 19 w 20"/>
                  <a:gd name="T5" fmla="*/ 17 h 29"/>
                  <a:gd name="T6" fmla="*/ 13 w 20"/>
                  <a:gd name="T7" fmla="*/ 19 h 29"/>
                  <a:gd name="T8" fmla="*/ 8 w 20"/>
                  <a:gd name="T9" fmla="*/ 23 h 29"/>
                  <a:gd name="T10" fmla="*/ 0 w 20"/>
                  <a:gd name="T11" fmla="*/ 28 h 29"/>
                </a:gdLst>
                <a:ahLst/>
                <a:cxnLst>
                  <a:cxn ang="0">
                    <a:pos x="T0" y="T1"/>
                  </a:cxn>
                  <a:cxn ang="0">
                    <a:pos x="T2" y="T3"/>
                  </a:cxn>
                  <a:cxn ang="0">
                    <a:pos x="T4" y="T5"/>
                  </a:cxn>
                  <a:cxn ang="0">
                    <a:pos x="T6" y="T7"/>
                  </a:cxn>
                  <a:cxn ang="0">
                    <a:pos x="T8" y="T9"/>
                  </a:cxn>
                  <a:cxn ang="0">
                    <a:pos x="T10" y="T11"/>
                  </a:cxn>
                </a:cxnLst>
                <a:rect l="0" t="0" r="r" b="b"/>
                <a:pathLst>
                  <a:path w="20" h="29">
                    <a:moveTo>
                      <a:pt x="15" y="0"/>
                    </a:moveTo>
                    <a:lnTo>
                      <a:pt x="18" y="9"/>
                    </a:lnTo>
                    <a:lnTo>
                      <a:pt x="19" y="17"/>
                    </a:lnTo>
                    <a:lnTo>
                      <a:pt x="13" y="19"/>
                    </a:lnTo>
                    <a:lnTo>
                      <a:pt x="8" y="23"/>
                    </a:lnTo>
                    <a:lnTo>
                      <a:pt x="0" y="2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1" name="Freeform 44"/>
              <p:cNvSpPr>
                <a:spLocks/>
              </p:cNvSpPr>
              <p:nvPr/>
            </p:nvSpPr>
            <p:spPr bwMode="auto">
              <a:xfrm>
                <a:off x="1440" y="2251"/>
                <a:ext cx="21" cy="31"/>
              </a:xfrm>
              <a:custGeom>
                <a:avLst/>
                <a:gdLst>
                  <a:gd name="T0" fmla="*/ 0 w 21"/>
                  <a:gd name="T1" fmla="*/ 0 h 31"/>
                  <a:gd name="T2" fmla="*/ 4 w 21"/>
                  <a:gd name="T3" fmla="*/ 2 h 31"/>
                  <a:gd name="T4" fmla="*/ 9 w 21"/>
                  <a:gd name="T5" fmla="*/ 3 h 31"/>
                  <a:gd name="T6" fmla="*/ 9 w 21"/>
                  <a:gd name="T7" fmla="*/ 3 h 31"/>
                  <a:gd name="T8" fmla="*/ 14 w 21"/>
                  <a:gd name="T9" fmla="*/ 5 h 31"/>
                  <a:gd name="T10" fmla="*/ 15 w 21"/>
                  <a:gd name="T11" fmla="*/ 6 h 31"/>
                  <a:gd name="T12" fmla="*/ 14 w 21"/>
                  <a:gd name="T13" fmla="*/ 7 h 31"/>
                  <a:gd name="T14" fmla="*/ 14 w 21"/>
                  <a:gd name="T15" fmla="*/ 7 h 31"/>
                  <a:gd name="T16" fmla="*/ 15 w 21"/>
                  <a:gd name="T17" fmla="*/ 9 h 31"/>
                  <a:gd name="T18" fmla="*/ 19 w 21"/>
                  <a:gd name="T19" fmla="*/ 8 h 31"/>
                  <a:gd name="T20" fmla="*/ 19 w 21"/>
                  <a:gd name="T21" fmla="*/ 12 h 31"/>
                  <a:gd name="T22" fmla="*/ 19 w 21"/>
                  <a:gd name="T23" fmla="*/ 12 h 31"/>
                  <a:gd name="T24" fmla="*/ 19 w 21"/>
                  <a:gd name="T25" fmla="*/ 13 h 31"/>
                  <a:gd name="T26" fmla="*/ 19 w 21"/>
                  <a:gd name="T27" fmla="*/ 15 h 31"/>
                  <a:gd name="T28" fmla="*/ 19 w 21"/>
                  <a:gd name="T29" fmla="*/ 16 h 31"/>
                  <a:gd name="T30" fmla="*/ 19 w 21"/>
                  <a:gd name="T31" fmla="*/ 17 h 31"/>
                  <a:gd name="T32" fmla="*/ 20 w 21"/>
                  <a:gd name="T33" fmla="*/ 19 h 31"/>
                  <a:gd name="T34" fmla="*/ 14 w 21"/>
                  <a:gd name="T35" fmla="*/ 21 h 31"/>
                  <a:gd name="T36" fmla="*/ 14 w 21"/>
                  <a:gd name="T37" fmla="*/ 22 h 31"/>
                  <a:gd name="T38" fmla="*/ 14 w 21"/>
                  <a:gd name="T39" fmla="*/ 23 h 31"/>
                  <a:gd name="T40" fmla="*/ 14 w 21"/>
                  <a:gd name="T41" fmla="*/ 23 h 31"/>
                  <a:gd name="T42" fmla="*/ 10 w 21"/>
                  <a:gd name="T43" fmla="*/ 25 h 31"/>
                  <a:gd name="T44" fmla="*/ 10 w 21"/>
                  <a:gd name="T45" fmla="*/ 26 h 31"/>
                  <a:gd name="T46" fmla="*/ 5 w 21"/>
                  <a:gd name="T47" fmla="*/ 28 h 31"/>
                  <a:gd name="T48" fmla="*/ 0 w 21"/>
                  <a:gd name="T49"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 h="31">
                    <a:moveTo>
                      <a:pt x="0" y="0"/>
                    </a:moveTo>
                    <a:lnTo>
                      <a:pt x="4" y="2"/>
                    </a:lnTo>
                    <a:lnTo>
                      <a:pt x="9" y="3"/>
                    </a:lnTo>
                    <a:lnTo>
                      <a:pt x="9" y="3"/>
                    </a:lnTo>
                    <a:lnTo>
                      <a:pt x="14" y="5"/>
                    </a:lnTo>
                    <a:lnTo>
                      <a:pt x="15" y="6"/>
                    </a:lnTo>
                    <a:lnTo>
                      <a:pt x="14" y="7"/>
                    </a:lnTo>
                    <a:lnTo>
                      <a:pt x="14" y="7"/>
                    </a:lnTo>
                    <a:lnTo>
                      <a:pt x="15" y="9"/>
                    </a:lnTo>
                    <a:lnTo>
                      <a:pt x="19" y="8"/>
                    </a:lnTo>
                    <a:lnTo>
                      <a:pt x="19" y="12"/>
                    </a:lnTo>
                    <a:lnTo>
                      <a:pt x="19" y="12"/>
                    </a:lnTo>
                    <a:lnTo>
                      <a:pt x="19" y="13"/>
                    </a:lnTo>
                    <a:lnTo>
                      <a:pt x="19" y="15"/>
                    </a:lnTo>
                    <a:lnTo>
                      <a:pt x="19" y="16"/>
                    </a:lnTo>
                    <a:lnTo>
                      <a:pt x="19" y="17"/>
                    </a:lnTo>
                    <a:lnTo>
                      <a:pt x="20" y="19"/>
                    </a:lnTo>
                    <a:lnTo>
                      <a:pt x="14" y="21"/>
                    </a:lnTo>
                    <a:lnTo>
                      <a:pt x="14" y="22"/>
                    </a:lnTo>
                    <a:lnTo>
                      <a:pt x="14" y="23"/>
                    </a:lnTo>
                    <a:lnTo>
                      <a:pt x="14" y="23"/>
                    </a:lnTo>
                    <a:lnTo>
                      <a:pt x="10" y="25"/>
                    </a:lnTo>
                    <a:lnTo>
                      <a:pt x="10" y="26"/>
                    </a:lnTo>
                    <a:lnTo>
                      <a:pt x="5" y="28"/>
                    </a:lnTo>
                    <a:lnTo>
                      <a:pt x="0"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2" name="Freeform 45"/>
              <p:cNvSpPr>
                <a:spLocks/>
              </p:cNvSpPr>
              <p:nvPr/>
            </p:nvSpPr>
            <p:spPr bwMode="auto">
              <a:xfrm>
                <a:off x="1442" y="2250"/>
                <a:ext cx="26" cy="25"/>
              </a:xfrm>
              <a:custGeom>
                <a:avLst/>
                <a:gdLst>
                  <a:gd name="T0" fmla="*/ 0 w 26"/>
                  <a:gd name="T1" fmla="*/ 1 h 25"/>
                  <a:gd name="T2" fmla="*/ 18 w 26"/>
                  <a:gd name="T3" fmla="*/ 0 h 25"/>
                  <a:gd name="T4" fmla="*/ 23 w 26"/>
                  <a:gd name="T5" fmla="*/ 6 h 25"/>
                  <a:gd name="T6" fmla="*/ 19 w 26"/>
                  <a:gd name="T7" fmla="*/ 12 h 25"/>
                  <a:gd name="T8" fmla="*/ 25 w 26"/>
                  <a:gd name="T9" fmla="*/ 15 h 25"/>
                  <a:gd name="T10" fmla="*/ 20 w 26"/>
                  <a:gd name="T11" fmla="*/ 24 h 25"/>
                </a:gdLst>
                <a:ahLst/>
                <a:cxnLst>
                  <a:cxn ang="0">
                    <a:pos x="T0" y="T1"/>
                  </a:cxn>
                  <a:cxn ang="0">
                    <a:pos x="T2" y="T3"/>
                  </a:cxn>
                  <a:cxn ang="0">
                    <a:pos x="T4" y="T5"/>
                  </a:cxn>
                  <a:cxn ang="0">
                    <a:pos x="T6" y="T7"/>
                  </a:cxn>
                  <a:cxn ang="0">
                    <a:pos x="T8" y="T9"/>
                  </a:cxn>
                  <a:cxn ang="0">
                    <a:pos x="T10" y="T11"/>
                  </a:cxn>
                </a:cxnLst>
                <a:rect l="0" t="0" r="r" b="b"/>
                <a:pathLst>
                  <a:path w="26" h="25">
                    <a:moveTo>
                      <a:pt x="0" y="1"/>
                    </a:moveTo>
                    <a:lnTo>
                      <a:pt x="18" y="0"/>
                    </a:lnTo>
                    <a:lnTo>
                      <a:pt x="23" y="6"/>
                    </a:lnTo>
                    <a:lnTo>
                      <a:pt x="19" y="12"/>
                    </a:lnTo>
                    <a:lnTo>
                      <a:pt x="25" y="15"/>
                    </a:lnTo>
                    <a:lnTo>
                      <a:pt x="20"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3" name="Freeform 46"/>
              <p:cNvSpPr>
                <a:spLocks/>
              </p:cNvSpPr>
              <p:nvPr/>
            </p:nvSpPr>
            <p:spPr bwMode="auto">
              <a:xfrm>
                <a:off x="1444" y="2266"/>
                <a:ext cx="20" cy="28"/>
              </a:xfrm>
              <a:custGeom>
                <a:avLst/>
                <a:gdLst>
                  <a:gd name="T0" fmla="*/ 16 w 20"/>
                  <a:gd name="T1" fmla="*/ 0 h 28"/>
                  <a:gd name="T2" fmla="*/ 17 w 20"/>
                  <a:gd name="T3" fmla="*/ 6 h 28"/>
                  <a:gd name="T4" fmla="*/ 19 w 20"/>
                  <a:gd name="T5" fmla="*/ 13 h 28"/>
                  <a:gd name="T6" fmla="*/ 14 w 20"/>
                  <a:gd name="T7" fmla="*/ 19 h 28"/>
                  <a:gd name="T8" fmla="*/ 10 w 20"/>
                  <a:gd name="T9" fmla="*/ 24 h 28"/>
                  <a:gd name="T10" fmla="*/ 0 w 20"/>
                  <a:gd name="T11" fmla="*/ 27 h 28"/>
                </a:gdLst>
                <a:ahLst/>
                <a:cxnLst>
                  <a:cxn ang="0">
                    <a:pos x="T0" y="T1"/>
                  </a:cxn>
                  <a:cxn ang="0">
                    <a:pos x="T2" y="T3"/>
                  </a:cxn>
                  <a:cxn ang="0">
                    <a:pos x="T4" y="T5"/>
                  </a:cxn>
                  <a:cxn ang="0">
                    <a:pos x="T6" y="T7"/>
                  </a:cxn>
                  <a:cxn ang="0">
                    <a:pos x="T8" y="T9"/>
                  </a:cxn>
                  <a:cxn ang="0">
                    <a:pos x="T10" y="T11"/>
                  </a:cxn>
                </a:cxnLst>
                <a:rect l="0" t="0" r="r" b="b"/>
                <a:pathLst>
                  <a:path w="20" h="28">
                    <a:moveTo>
                      <a:pt x="16" y="0"/>
                    </a:moveTo>
                    <a:lnTo>
                      <a:pt x="17" y="6"/>
                    </a:lnTo>
                    <a:lnTo>
                      <a:pt x="19" y="13"/>
                    </a:lnTo>
                    <a:lnTo>
                      <a:pt x="14" y="19"/>
                    </a:lnTo>
                    <a:lnTo>
                      <a:pt x="10" y="24"/>
                    </a:lnTo>
                    <a:lnTo>
                      <a:pt x="0"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4" name="Freeform 47"/>
              <p:cNvSpPr>
                <a:spLocks/>
              </p:cNvSpPr>
              <p:nvPr/>
            </p:nvSpPr>
            <p:spPr bwMode="auto">
              <a:xfrm>
                <a:off x="1452" y="2244"/>
                <a:ext cx="46" cy="26"/>
              </a:xfrm>
              <a:custGeom>
                <a:avLst/>
                <a:gdLst>
                  <a:gd name="T0" fmla="*/ 45 w 46"/>
                  <a:gd name="T1" fmla="*/ 25 h 26"/>
                  <a:gd name="T2" fmla="*/ 12 w 46"/>
                  <a:gd name="T3" fmla="*/ 0 h 26"/>
                  <a:gd name="T4" fmla="*/ 0 w 46"/>
                  <a:gd name="T5" fmla="*/ 1 h 26"/>
                  <a:gd name="T6" fmla="*/ 1 w 46"/>
                  <a:gd name="T7" fmla="*/ 19 h 26"/>
                  <a:gd name="T8" fmla="*/ 41 w 46"/>
                  <a:gd name="T9" fmla="*/ 22 h 26"/>
                  <a:gd name="T10" fmla="*/ 45 w 46"/>
                  <a:gd name="T11" fmla="*/ 25 h 26"/>
                </a:gdLst>
                <a:ahLst/>
                <a:cxnLst>
                  <a:cxn ang="0">
                    <a:pos x="T0" y="T1"/>
                  </a:cxn>
                  <a:cxn ang="0">
                    <a:pos x="T2" y="T3"/>
                  </a:cxn>
                  <a:cxn ang="0">
                    <a:pos x="T4" y="T5"/>
                  </a:cxn>
                  <a:cxn ang="0">
                    <a:pos x="T6" y="T7"/>
                  </a:cxn>
                  <a:cxn ang="0">
                    <a:pos x="T8" y="T9"/>
                  </a:cxn>
                  <a:cxn ang="0">
                    <a:pos x="T10" y="T11"/>
                  </a:cxn>
                </a:cxnLst>
                <a:rect l="0" t="0" r="r" b="b"/>
                <a:pathLst>
                  <a:path w="46" h="26">
                    <a:moveTo>
                      <a:pt x="45" y="25"/>
                    </a:moveTo>
                    <a:lnTo>
                      <a:pt x="12" y="0"/>
                    </a:lnTo>
                    <a:lnTo>
                      <a:pt x="0" y="1"/>
                    </a:lnTo>
                    <a:lnTo>
                      <a:pt x="1" y="19"/>
                    </a:lnTo>
                    <a:lnTo>
                      <a:pt x="41" y="22"/>
                    </a:lnTo>
                    <a:lnTo>
                      <a:pt x="45"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5" name="Freeform 48"/>
              <p:cNvSpPr>
                <a:spLocks/>
              </p:cNvSpPr>
              <p:nvPr/>
            </p:nvSpPr>
            <p:spPr bwMode="auto">
              <a:xfrm>
                <a:off x="1504" y="2246"/>
                <a:ext cx="169" cy="25"/>
              </a:xfrm>
              <a:custGeom>
                <a:avLst/>
                <a:gdLst>
                  <a:gd name="T0" fmla="*/ 168 w 169"/>
                  <a:gd name="T1" fmla="*/ 13 h 25"/>
                  <a:gd name="T2" fmla="*/ 164 w 169"/>
                  <a:gd name="T3" fmla="*/ 17 h 25"/>
                  <a:gd name="T4" fmla="*/ 159 w 169"/>
                  <a:gd name="T5" fmla="*/ 17 h 25"/>
                  <a:gd name="T6" fmla="*/ 155 w 169"/>
                  <a:gd name="T7" fmla="*/ 24 h 25"/>
                  <a:gd name="T8" fmla="*/ 153 w 169"/>
                  <a:gd name="T9" fmla="*/ 23 h 25"/>
                  <a:gd name="T10" fmla="*/ 148 w 169"/>
                  <a:gd name="T11" fmla="*/ 23 h 25"/>
                  <a:gd name="T12" fmla="*/ 144 w 169"/>
                  <a:gd name="T13" fmla="*/ 23 h 25"/>
                  <a:gd name="T14" fmla="*/ 140 w 169"/>
                  <a:gd name="T15" fmla="*/ 23 h 25"/>
                  <a:gd name="T16" fmla="*/ 136 w 169"/>
                  <a:gd name="T17" fmla="*/ 23 h 25"/>
                  <a:gd name="T18" fmla="*/ 132 w 169"/>
                  <a:gd name="T19" fmla="*/ 23 h 25"/>
                  <a:gd name="T20" fmla="*/ 128 w 169"/>
                  <a:gd name="T21" fmla="*/ 23 h 25"/>
                  <a:gd name="T22" fmla="*/ 123 w 169"/>
                  <a:gd name="T23" fmla="*/ 24 h 25"/>
                  <a:gd name="T24" fmla="*/ 118 w 169"/>
                  <a:gd name="T25" fmla="*/ 23 h 25"/>
                  <a:gd name="T26" fmla="*/ 108 w 169"/>
                  <a:gd name="T27" fmla="*/ 23 h 25"/>
                  <a:gd name="T28" fmla="*/ 98 w 169"/>
                  <a:gd name="T29" fmla="*/ 23 h 25"/>
                  <a:gd name="T30" fmla="*/ 87 w 169"/>
                  <a:gd name="T31" fmla="*/ 24 h 25"/>
                  <a:gd name="T32" fmla="*/ 77 w 169"/>
                  <a:gd name="T33" fmla="*/ 23 h 25"/>
                  <a:gd name="T34" fmla="*/ 70 w 169"/>
                  <a:gd name="T35" fmla="*/ 23 h 25"/>
                  <a:gd name="T36" fmla="*/ 60 w 169"/>
                  <a:gd name="T37" fmla="*/ 23 h 25"/>
                  <a:gd name="T38" fmla="*/ 50 w 169"/>
                  <a:gd name="T39" fmla="*/ 18 h 25"/>
                  <a:gd name="T40" fmla="*/ 42 w 169"/>
                  <a:gd name="T41" fmla="*/ 14 h 25"/>
                  <a:gd name="T42" fmla="*/ 32 w 169"/>
                  <a:gd name="T43" fmla="*/ 13 h 25"/>
                  <a:gd name="T44" fmla="*/ 21 w 169"/>
                  <a:gd name="T45" fmla="*/ 9 h 25"/>
                  <a:gd name="T46" fmla="*/ 10 w 169"/>
                  <a:gd name="T47" fmla="*/ 4 h 25"/>
                  <a:gd name="T48" fmla="*/ 0 w 169"/>
                  <a:gd name="T4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25">
                    <a:moveTo>
                      <a:pt x="168" y="13"/>
                    </a:moveTo>
                    <a:lnTo>
                      <a:pt x="164" y="17"/>
                    </a:lnTo>
                    <a:lnTo>
                      <a:pt x="159" y="17"/>
                    </a:lnTo>
                    <a:lnTo>
                      <a:pt x="155" y="24"/>
                    </a:lnTo>
                    <a:lnTo>
                      <a:pt x="153" y="23"/>
                    </a:lnTo>
                    <a:lnTo>
                      <a:pt x="148" y="23"/>
                    </a:lnTo>
                    <a:lnTo>
                      <a:pt x="144" y="23"/>
                    </a:lnTo>
                    <a:lnTo>
                      <a:pt x="140" y="23"/>
                    </a:lnTo>
                    <a:lnTo>
                      <a:pt x="136" y="23"/>
                    </a:lnTo>
                    <a:lnTo>
                      <a:pt x="132" y="23"/>
                    </a:lnTo>
                    <a:lnTo>
                      <a:pt x="128" y="23"/>
                    </a:lnTo>
                    <a:lnTo>
                      <a:pt x="123" y="24"/>
                    </a:lnTo>
                    <a:lnTo>
                      <a:pt x="118" y="23"/>
                    </a:lnTo>
                    <a:lnTo>
                      <a:pt x="108" y="23"/>
                    </a:lnTo>
                    <a:lnTo>
                      <a:pt x="98" y="23"/>
                    </a:lnTo>
                    <a:lnTo>
                      <a:pt x="87" y="24"/>
                    </a:lnTo>
                    <a:lnTo>
                      <a:pt x="77" y="23"/>
                    </a:lnTo>
                    <a:lnTo>
                      <a:pt x="70" y="23"/>
                    </a:lnTo>
                    <a:lnTo>
                      <a:pt x="60" y="23"/>
                    </a:lnTo>
                    <a:lnTo>
                      <a:pt x="50" y="18"/>
                    </a:lnTo>
                    <a:lnTo>
                      <a:pt x="42" y="14"/>
                    </a:lnTo>
                    <a:lnTo>
                      <a:pt x="32" y="13"/>
                    </a:lnTo>
                    <a:lnTo>
                      <a:pt x="21" y="9"/>
                    </a:lnTo>
                    <a:lnTo>
                      <a:pt x="10" y="4"/>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6" name="Freeform 49"/>
              <p:cNvSpPr>
                <a:spLocks/>
              </p:cNvSpPr>
              <p:nvPr/>
            </p:nvSpPr>
            <p:spPr bwMode="auto">
              <a:xfrm>
                <a:off x="1624" y="2247"/>
                <a:ext cx="49" cy="27"/>
              </a:xfrm>
              <a:custGeom>
                <a:avLst/>
                <a:gdLst>
                  <a:gd name="T0" fmla="*/ 48 w 49"/>
                  <a:gd name="T1" fmla="*/ 0 h 27"/>
                  <a:gd name="T2" fmla="*/ 44 w 49"/>
                  <a:gd name="T3" fmla="*/ 13 h 27"/>
                  <a:gd name="T4" fmla="*/ 41 w 49"/>
                  <a:gd name="T5" fmla="*/ 13 h 27"/>
                  <a:gd name="T6" fmla="*/ 36 w 49"/>
                  <a:gd name="T7" fmla="*/ 26 h 27"/>
                  <a:gd name="T8" fmla="*/ 32 w 49"/>
                  <a:gd name="T9" fmla="*/ 25 h 27"/>
                  <a:gd name="T10" fmla="*/ 29 w 49"/>
                  <a:gd name="T11" fmla="*/ 25 h 27"/>
                  <a:gd name="T12" fmla="*/ 25 w 49"/>
                  <a:gd name="T13" fmla="*/ 25 h 27"/>
                  <a:gd name="T14" fmla="*/ 21 w 49"/>
                  <a:gd name="T15" fmla="*/ 25 h 27"/>
                  <a:gd name="T16" fmla="*/ 18 w 49"/>
                  <a:gd name="T17" fmla="*/ 26 h 27"/>
                  <a:gd name="T18" fmla="*/ 13 w 49"/>
                  <a:gd name="T19" fmla="*/ 26 h 27"/>
                  <a:gd name="T20" fmla="*/ 10 w 49"/>
                  <a:gd name="T21" fmla="*/ 25 h 27"/>
                  <a:gd name="T22" fmla="*/ 5 w 49"/>
                  <a:gd name="T23" fmla="*/ 25 h 27"/>
                  <a:gd name="T24" fmla="*/ 0 w 49"/>
                  <a:gd name="T25"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27">
                    <a:moveTo>
                      <a:pt x="48" y="0"/>
                    </a:moveTo>
                    <a:lnTo>
                      <a:pt x="44" y="13"/>
                    </a:lnTo>
                    <a:lnTo>
                      <a:pt x="41" y="13"/>
                    </a:lnTo>
                    <a:lnTo>
                      <a:pt x="36" y="26"/>
                    </a:lnTo>
                    <a:lnTo>
                      <a:pt x="32" y="25"/>
                    </a:lnTo>
                    <a:lnTo>
                      <a:pt x="29" y="25"/>
                    </a:lnTo>
                    <a:lnTo>
                      <a:pt x="25" y="25"/>
                    </a:lnTo>
                    <a:lnTo>
                      <a:pt x="21" y="25"/>
                    </a:lnTo>
                    <a:lnTo>
                      <a:pt x="18" y="26"/>
                    </a:lnTo>
                    <a:lnTo>
                      <a:pt x="13" y="26"/>
                    </a:lnTo>
                    <a:lnTo>
                      <a:pt x="10" y="25"/>
                    </a:lnTo>
                    <a:lnTo>
                      <a:pt x="5" y="25"/>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50"/>
              <p:cNvSpPr>
                <a:spLocks/>
              </p:cNvSpPr>
              <p:nvPr/>
            </p:nvSpPr>
            <p:spPr bwMode="auto">
              <a:xfrm>
                <a:off x="1504" y="2246"/>
                <a:ext cx="121" cy="25"/>
              </a:xfrm>
              <a:custGeom>
                <a:avLst/>
                <a:gdLst>
                  <a:gd name="T0" fmla="*/ 120 w 121"/>
                  <a:gd name="T1" fmla="*/ 23 h 25"/>
                  <a:gd name="T2" fmla="*/ 110 w 121"/>
                  <a:gd name="T3" fmla="*/ 24 h 25"/>
                  <a:gd name="T4" fmla="*/ 98 w 121"/>
                  <a:gd name="T5" fmla="*/ 23 h 25"/>
                  <a:gd name="T6" fmla="*/ 88 w 121"/>
                  <a:gd name="T7" fmla="*/ 23 h 25"/>
                  <a:gd name="T8" fmla="*/ 79 w 121"/>
                  <a:gd name="T9" fmla="*/ 24 h 25"/>
                  <a:gd name="T10" fmla="*/ 71 w 121"/>
                  <a:gd name="T11" fmla="*/ 23 h 25"/>
                  <a:gd name="T12" fmla="*/ 61 w 121"/>
                  <a:gd name="T13" fmla="*/ 23 h 25"/>
                  <a:gd name="T14" fmla="*/ 51 w 121"/>
                  <a:gd name="T15" fmla="*/ 18 h 25"/>
                  <a:gd name="T16" fmla="*/ 41 w 121"/>
                  <a:gd name="T17" fmla="*/ 13 h 25"/>
                  <a:gd name="T18" fmla="*/ 33 w 121"/>
                  <a:gd name="T19" fmla="*/ 13 h 25"/>
                  <a:gd name="T20" fmla="*/ 22 w 121"/>
                  <a:gd name="T21" fmla="*/ 9 h 25"/>
                  <a:gd name="T22" fmla="*/ 12 w 121"/>
                  <a:gd name="T23" fmla="*/ 4 h 25"/>
                  <a:gd name="T24" fmla="*/ 0 w 121"/>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1" h="25">
                    <a:moveTo>
                      <a:pt x="120" y="23"/>
                    </a:moveTo>
                    <a:lnTo>
                      <a:pt x="110" y="24"/>
                    </a:lnTo>
                    <a:lnTo>
                      <a:pt x="98" y="23"/>
                    </a:lnTo>
                    <a:lnTo>
                      <a:pt x="88" y="23"/>
                    </a:lnTo>
                    <a:lnTo>
                      <a:pt x="79" y="24"/>
                    </a:lnTo>
                    <a:lnTo>
                      <a:pt x="71" y="23"/>
                    </a:lnTo>
                    <a:lnTo>
                      <a:pt x="61" y="23"/>
                    </a:lnTo>
                    <a:lnTo>
                      <a:pt x="51" y="18"/>
                    </a:lnTo>
                    <a:lnTo>
                      <a:pt x="41" y="13"/>
                    </a:lnTo>
                    <a:lnTo>
                      <a:pt x="33" y="13"/>
                    </a:lnTo>
                    <a:lnTo>
                      <a:pt x="22" y="9"/>
                    </a:lnTo>
                    <a:lnTo>
                      <a:pt x="12" y="4"/>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51"/>
              <p:cNvSpPr>
                <a:spLocks/>
              </p:cNvSpPr>
              <p:nvPr/>
            </p:nvSpPr>
            <p:spPr bwMode="auto">
              <a:xfrm>
                <a:off x="1469" y="2245"/>
                <a:ext cx="204" cy="25"/>
              </a:xfrm>
              <a:custGeom>
                <a:avLst/>
                <a:gdLst>
                  <a:gd name="T0" fmla="*/ 203 w 204"/>
                  <a:gd name="T1" fmla="*/ 10 h 25"/>
                  <a:gd name="T2" fmla="*/ 179 w 204"/>
                  <a:gd name="T3" fmla="*/ 21 h 25"/>
                  <a:gd name="T4" fmla="*/ 163 w 204"/>
                  <a:gd name="T5" fmla="*/ 24 h 25"/>
                  <a:gd name="T6" fmla="*/ 156 w 204"/>
                  <a:gd name="T7" fmla="*/ 24 h 25"/>
                  <a:gd name="T8" fmla="*/ 145 w 204"/>
                  <a:gd name="T9" fmla="*/ 23 h 25"/>
                  <a:gd name="T10" fmla="*/ 133 w 204"/>
                  <a:gd name="T11" fmla="*/ 23 h 25"/>
                  <a:gd name="T12" fmla="*/ 122 w 204"/>
                  <a:gd name="T13" fmla="*/ 24 h 25"/>
                  <a:gd name="T14" fmla="*/ 108 w 204"/>
                  <a:gd name="T15" fmla="*/ 24 h 25"/>
                  <a:gd name="T16" fmla="*/ 92 w 204"/>
                  <a:gd name="T17" fmla="*/ 21 h 25"/>
                  <a:gd name="T18" fmla="*/ 81 w 204"/>
                  <a:gd name="T19" fmla="*/ 21 h 25"/>
                  <a:gd name="T20" fmla="*/ 66 w 204"/>
                  <a:gd name="T21" fmla="*/ 18 h 25"/>
                  <a:gd name="T22" fmla="*/ 57 w 204"/>
                  <a:gd name="T23" fmla="*/ 18 h 25"/>
                  <a:gd name="T24" fmla="*/ 48 w 204"/>
                  <a:gd name="T25" fmla="*/ 17 h 25"/>
                  <a:gd name="T26" fmla="*/ 33 w 204"/>
                  <a:gd name="T27" fmla="*/ 13 h 25"/>
                  <a:gd name="T28" fmla="*/ 24 w 204"/>
                  <a:gd name="T29" fmla="*/ 13 h 25"/>
                  <a:gd name="T30" fmla="*/ 27 w 204"/>
                  <a:gd name="T31" fmla="*/ 21 h 25"/>
                  <a:gd name="T32" fmla="*/ 0 w 204"/>
                  <a:gd name="T33" fmla="*/ 2 h 25"/>
                  <a:gd name="T34" fmla="*/ 11 w 204"/>
                  <a:gd name="T35" fmla="*/ 3 h 25"/>
                  <a:gd name="T36" fmla="*/ 34 w 204"/>
                  <a:gd name="T37" fmla="*/ 0 h 25"/>
                  <a:gd name="T38" fmla="*/ 39 w 204"/>
                  <a:gd name="T39" fmla="*/ 2 h 25"/>
                  <a:gd name="T40" fmla="*/ 46 w 204"/>
                  <a:gd name="T41" fmla="*/ 3 h 25"/>
                  <a:gd name="T42" fmla="*/ 54 w 204"/>
                  <a:gd name="T43" fmla="*/ 7 h 25"/>
                  <a:gd name="T44" fmla="*/ 64 w 204"/>
                  <a:gd name="T45" fmla="*/ 8 h 25"/>
                  <a:gd name="T46" fmla="*/ 69 w 204"/>
                  <a:gd name="T47" fmla="*/ 10 h 25"/>
                  <a:gd name="T48" fmla="*/ 79 w 204"/>
                  <a:gd name="T49" fmla="*/ 11 h 25"/>
                  <a:gd name="T50" fmla="*/ 86 w 204"/>
                  <a:gd name="T51" fmla="*/ 10 h 25"/>
                  <a:gd name="T52" fmla="*/ 92 w 204"/>
                  <a:gd name="T53" fmla="*/ 13 h 25"/>
                  <a:gd name="T54" fmla="*/ 99 w 204"/>
                  <a:gd name="T55" fmla="*/ 18 h 25"/>
                  <a:gd name="T56" fmla="*/ 115 w 204"/>
                  <a:gd name="T57" fmla="*/ 18 h 25"/>
                  <a:gd name="T58" fmla="*/ 174 w 204"/>
                  <a:gd name="T59" fmla="*/ 18 h 25"/>
                  <a:gd name="T60" fmla="*/ 181 w 204"/>
                  <a:gd name="T61" fmla="*/ 18 h 25"/>
                  <a:gd name="T62" fmla="*/ 194 w 204"/>
                  <a:gd name="T63" fmla="*/ 13 h 25"/>
                  <a:gd name="T64" fmla="*/ 198 w 204"/>
                  <a:gd name="T65" fmla="*/ 10 h 25"/>
                  <a:gd name="T66" fmla="*/ 201 w 204"/>
                  <a:gd name="T67" fmla="*/ 11 h 25"/>
                  <a:gd name="T68" fmla="*/ 203 w 204"/>
                  <a:gd name="T69" fmla="*/ 10 h 25"/>
                  <a:gd name="T70" fmla="*/ 203 w 204"/>
                  <a:gd name="T71" fmla="*/ 1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4" h="25">
                    <a:moveTo>
                      <a:pt x="203" y="10"/>
                    </a:moveTo>
                    <a:lnTo>
                      <a:pt x="179" y="21"/>
                    </a:lnTo>
                    <a:lnTo>
                      <a:pt x="163" y="24"/>
                    </a:lnTo>
                    <a:lnTo>
                      <a:pt x="156" y="24"/>
                    </a:lnTo>
                    <a:lnTo>
                      <a:pt x="145" y="23"/>
                    </a:lnTo>
                    <a:lnTo>
                      <a:pt x="133" y="23"/>
                    </a:lnTo>
                    <a:lnTo>
                      <a:pt x="122" y="24"/>
                    </a:lnTo>
                    <a:lnTo>
                      <a:pt x="108" y="24"/>
                    </a:lnTo>
                    <a:lnTo>
                      <a:pt x="92" y="21"/>
                    </a:lnTo>
                    <a:lnTo>
                      <a:pt x="81" y="21"/>
                    </a:lnTo>
                    <a:lnTo>
                      <a:pt x="66" y="18"/>
                    </a:lnTo>
                    <a:lnTo>
                      <a:pt x="57" y="18"/>
                    </a:lnTo>
                    <a:lnTo>
                      <a:pt x="48" y="17"/>
                    </a:lnTo>
                    <a:lnTo>
                      <a:pt x="33" y="13"/>
                    </a:lnTo>
                    <a:lnTo>
                      <a:pt x="24" y="13"/>
                    </a:lnTo>
                    <a:lnTo>
                      <a:pt x="27" y="21"/>
                    </a:lnTo>
                    <a:lnTo>
                      <a:pt x="0" y="2"/>
                    </a:lnTo>
                    <a:lnTo>
                      <a:pt x="11" y="3"/>
                    </a:lnTo>
                    <a:lnTo>
                      <a:pt x="34" y="0"/>
                    </a:lnTo>
                    <a:lnTo>
                      <a:pt x="39" y="2"/>
                    </a:lnTo>
                    <a:lnTo>
                      <a:pt x="46" y="3"/>
                    </a:lnTo>
                    <a:lnTo>
                      <a:pt x="54" y="7"/>
                    </a:lnTo>
                    <a:lnTo>
                      <a:pt x="64" y="8"/>
                    </a:lnTo>
                    <a:lnTo>
                      <a:pt x="69" y="10"/>
                    </a:lnTo>
                    <a:lnTo>
                      <a:pt x="79" y="11"/>
                    </a:lnTo>
                    <a:lnTo>
                      <a:pt x="86" y="10"/>
                    </a:lnTo>
                    <a:lnTo>
                      <a:pt x="92" y="13"/>
                    </a:lnTo>
                    <a:lnTo>
                      <a:pt x="99" y="18"/>
                    </a:lnTo>
                    <a:lnTo>
                      <a:pt x="115" y="18"/>
                    </a:lnTo>
                    <a:lnTo>
                      <a:pt x="174" y="18"/>
                    </a:lnTo>
                    <a:lnTo>
                      <a:pt x="181" y="18"/>
                    </a:lnTo>
                    <a:lnTo>
                      <a:pt x="194" y="13"/>
                    </a:lnTo>
                    <a:lnTo>
                      <a:pt x="198" y="10"/>
                    </a:lnTo>
                    <a:lnTo>
                      <a:pt x="201" y="11"/>
                    </a:lnTo>
                    <a:lnTo>
                      <a:pt x="203" y="10"/>
                    </a:lnTo>
                    <a:lnTo>
                      <a:pt x="203"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52"/>
              <p:cNvSpPr>
                <a:spLocks/>
              </p:cNvSpPr>
              <p:nvPr/>
            </p:nvSpPr>
            <p:spPr bwMode="auto">
              <a:xfrm>
                <a:off x="1469" y="2245"/>
                <a:ext cx="204" cy="25"/>
              </a:xfrm>
              <a:custGeom>
                <a:avLst/>
                <a:gdLst>
                  <a:gd name="T0" fmla="*/ 203 w 204"/>
                  <a:gd name="T1" fmla="*/ 10 h 25"/>
                  <a:gd name="T2" fmla="*/ 179 w 204"/>
                  <a:gd name="T3" fmla="*/ 21 h 25"/>
                  <a:gd name="T4" fmla="*/ 163 w 204"/>
                  <a:gd name="T5" fmla="*/ 24 h 25"/>
                  <a:gd name="T6" fmla="*/ 156 w 204"/>
                  <a:gd name="T7" fmla="*/ 24 h 25"/>
                  <a:gd name="T8" fmla="*/ 145 w 204"/>
                  <a:gd name="T9" fmla="*/ 23 h 25"/>
                  <a:gd name="T10" fmla="*/ 133 w 204"/>
                  <a:gd name="T11" fmla="*/ 23 h 25"/>
                  <a:gd name="T12" fmla="*/ 122 w 204"/>
                  <a:gd name="T13" fmla="*/ 24 h 25"/>
                  <a:gd name="T14" fmla="*/ 108 w 204"/>
                  <a:gd name="T15" fmla="*/ 24 h 25"/>
                  <a:gd name="T16" fmla="*/ 92 w 204"/>
                  <a:gd name="T17" fmla="*/ 21 h 25"/>
                  <a:gd name="T18" fmla="*/ 81 w 204"/>
                  <a:gd name="T19" fmla="*/ 21 h 25"/>
                  <a:gd name="T20" fmla="*/ 66 w 204"/>
                  <a:gd name="T21" fmla="*/ 18 h 25"/>
                  <a:gd name="T22" fmla="*/ 57 w 204"/>
                  <a:gd name="T23" fmla="*/ 18 h 25"/>
                  <a:gd name="T24" fmla="*/ 48 w 204"/>
                  <a:gd name="T25" fmla="*/ 17 h 25"/>
                  <a:gd name="T26" fmla="*/ 33 w 204"/>
                  <a:gd name="T27" fmla="*/ 13 h 25"/>
                  <a:gd name="T28" fmla="*/ 24 w 204"/>
                  <a:gd name="T29" fmla="*/ 13 h 25"/>
                  <a:gd name="T30" fmla="*/ 27 w 204"/>
                  <a:gd name="T31" fmla="*/ 21 h 25"/>
                  <a:gd name="T32" fmla="*/ 0 w 204"/>
                  <a:gd name="T33" fmla="*/ 2 h 25"/>
                  <a:gd name="T34" fmla="*/ 11 w 204"/>
                  <a:gd name="T35" fmla="*/ 3 h 25"/>
                  <a:gd name="T36" fmla="*/ 34 w 204"/>
                  <a:gd name="T37" fmla="*/ 0 h 25"/>
                  <a:gd name="T38" fmla="*/ 39 w 204"/>
                  <a:gd name="T39" fmla="*/ 2 h 25"/>
                  <a:gd name="T40" fmla="*/ 46 w 204"/>
                  <a:gd name="T41" fmla="*/ 3 h 25"/>
                  <a:gd name="T42" fmla="*/ 54 w 204"/>
                  <a:gd name="T43" fmla="*/ 7 h 25"/>
                  <a:gd name="T44" fmla="*/ 64 w 204"/>
                  <a:gd name="T45" fmla="*/ 8 h 25"/>
                  <a:gd name="T46" fmla="*/ 69 w 204"/>
                  <a:gd name="T47" fmla="*/ 10 h 25"/>
                  <a:gd name="T48" fmla="*/ 79 w 204"/>
                  <a:gd name="T49" fmla="*/ 11 h 25"/>
                  <a:gd name="T50" fmla="*/ 86 w 204"/>
                  <a:gd name="T51" fmla="*/ 10 h 25"/>
                  <a:gd name="T52" fmla="*/ 92 w 204"/>
                  <a:gd name="T53" fmla="*/ 13 h 25"/>
                  <a:gd name="T54" fmla="*/ 99 w 204"/>
                  <a:gd name="T55" fmla="*/ 18 h 25"/>
                  <a:gd name="T56" fmla="*/ 115 w 204"/>
                  <a:gd name="T57" fmla="*/ 18 h 25"/>
                  <a:gd name="T58" fmla="*/ 174 w 204"/>
                  <a:gd name="T59" fmla="*/ 18 h 25"/>
                  <a:gd name="T60" fmla="*/ 181 w 204"/>
                  <a:gd name="T61" fmla="*/ 18 h 25"/>
                  <a:gd name="T62" fmla="*/ 194 w 204"/>
                  <a:gd name="T63" fmla="*/ 13 h 25"/>
                  <a:gd name="T64" fmla="*/ 198 w 204"/>
                  <a:gd name="T65" fmla="*/ 10 h 25"/>
                  <a:gd name="T66" fmla="*/ 201 w 204"/>
                  <a:gd name="T67" fmla="*/ 11 h 25"/>
                  <a:gd name="T68" fmla="*/ 203 w 204"/>
                  <a:gd name="T69" fmla="*/ 10 h 25"/>
                  <a:gd name="T70" fmla="*/ 203 w 204"/>
                  <a:gd name="T71" fmla="*/ 1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4" h="25">
                    <a:moveTo>
                      <a:pt x="203" y="10"/>
                    </a:moveTo>
                    <a:lnTo>
                      <a:pt x="179" y="21"/>
                    </a:lnTo>
                    <a:lnTo>
                      <a:pt x="163" y="24"/>
                    </a:lnTo>
                    <a:lnTo>
                      <a:pt x="156" y="24"/>
                    </a:lnTo>
                    <a:lnTo>
                      <a:pt x="145" y="23"/>
                    </a:lnTo>
                    <a:lnTo>
                      <a:pt x="133" y="23"/>
                    </a:lnTo>
                    <a:lnTo>
                      <a:pt x="122" y="24"/>
                    </a:lnTo>
                    <a:lnTo>
                      <a:pt x="108" y="24"/>
                    </a:lnTo>
                    <a:lnTo>
                      <a:pt x="92" y="21"/>
                    </a:lnTo>
                    <a:lnTo>
                      <a:pt x="81" y="21"/>
                    </a:lnTo>
                    <a:lnTo>
                      <a:pt x="66" y="18"/>
                    </a:lnTo>
                    <a:lnTo>
                      <a:pt x="57" y="18"/>
                    </a:lnTo>
                    <a:lnTo>
                      <a:pt x="48" y="17"/>
                    </a:lnTo>
                    <a:lnTo>
                      <a:pt x="33" y="13"/>
                    </a:lnTo>
                    <a:lnTo>
                      <a:pt x="24" y="13"/>
                    </a:lnTo>
                    <a:lnTo>
                      <a:pt x="27" y="21"/>
                    </a:lnTo>
                    <a:lnTo>
                      <a:pt x="0" y="2"/>
                    </a:lnTo>
                    <a:lnTo>
                      <a:pt x="11" y="3"/>
                    </a:lnTo>
                    <a:lnTo>
                      <a:pt x="34" y="0"/>
                    </a:lnTo>
                    <a:lnTo>
                      <a:pt x="39" y="2"/>
                    </a:lnTo>
                    <a:lnTo>
                      <a:pt x="46" y="3"/>
                    </a:lnTo>
                    <a:lnTo>
                      <a:pt x="54" y="7"/>
                    </a:lnTo>
                    <a:lnTo>
                      <a:pt x="64" y="8"/>
                    </a:lnTo>
                    <a:lnTo>
                      <a:pt x="69" y="10"/>
                    </a:lnTo>
                    <a:lnTo>
                      <a:pt x="79" y="11"/>
                    </a:lnTo>
                    <a:lnTo>
                      <a:pt x="86" y="10"/>
                    </a:lnTo>
                    <a:lnTo>
                      <a:pt x="92" y="13"/>
                    </a:lnTo>
                    <a:lnTo>
                      <a:pt x="99" y="18"/>
                    </a:lnTo>
                    <a:lnTo>
                      <a:pt x="115" y="18"/>
                    </a:lnTo>
                    <a:lnTo>
                      <a:pt x="174" y="18"/>
                    </a:lnTo>
                    <a:lnTo>
                      <a:pt x="181" y="18"/>
                    </a:lnTo>
                    <a:lnTo>
                      <a:pt x="194" y="13"/>
                    </a:lnTo>
                    <a:lnTo>
                      <a:pt x="198" y="10"/>
                    </a:lnTo>
                    <a:lnTo>
                      <a:pt x="201" y="11"/>
                    </a:lnTo>
                    <a:lnTo>
                      <a:pt x="203" y="10"/>
                    </a:lnTo>
                    <a:lnTo>
                      <a:pt x="203" y="1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53"/>
              <p:cNvSpPr>
                <a:spLocks/>
              </p:cNvSpPr>
              <p:nvPr/>
            </p:nvSpPr>
            <p:spPr bwMode="auto">
              <a:xfrm>
                <a:off x="1538" y="2197"/>
                <a:ext cx="20" cy="26"/>
              </a:xfrm>
              <a:custGeom>
                <a:avLst/>
                <a:gdLst>
                  <a:gd name="T0" fmla="*/ 19 w 20"/>
                  <a:gd name="T1" fmla="*/ 8 h 26"/>
                  <a:gd name="T2" fmla="*/ 0 w 20"/>
                  <a:gd name="T3" fmla="*/ 0 h 26"/>
                  <a:gd name="T4" fmla="*/ 0 w 20"/>
                  <a:gd name="T5" fmla="*/ 25 h 26"/>
                </a:gdLst>
                <a:ahLst/>
                <a:cxnLst>
                  <a:cxn ang="0">
                    <a:pos x="T0" y="T1"/>
                  </a:cxn>
                  <a:cxn ang="0">
                    <a:pos x="T2" y="T3"/>
                  </a:cxn>
                  <a:cxn ang="0">
                    <a:pos x="T4" y="T5"/>
                  </a:cxn>
                </a:cxnLst>
                <a:rect l="0" t="0" r="r" b="b"/>
                <a:pathLst>
                  <a:path w="20" h="26">
                    <a:moveTo>
                      <a:pt x="19" y="8"/>
                    </a:moveTo>
                    <a:lnTo>
                      <a:pt x="0" y="0"/>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54"/>
              <p:cNvSpPr>
                <a:spLocks/>
              </p:cNvSpPr>
              <p:nvPr/>
            </p:nvSpPr>
            <p:spPr bwMode="auto">
              <a:xfrm>
                <a:off x="1522" y="2198"/>
                <a:ext cx="20" cy="25"/>
              </a:xfrm>
              <a:custGeom>
                <a:avLst/>
                <a:gdLst>
                  <a:gd name="T0" fmla="*/ 19 w 20"/>
                  <a:gd name="T1" fmla="*/ 13 h 25"/>
                  <a:gd name="T2" fmla="*/ 19 w 20"/>
                  <a:gd name="T3" fmla="*/ 4 h 25"/>
                  <a:gd name="T4" fmla="*/ 9 w 20"/>
                  <a:gd name="T5" fmla="*/ 0 h 25"/>
                  <a:gd name="T6" fmla="*/ 0 w 20"/>
                  <a:gd name="T7" fmla="*/ 23 h 25"/>
                  <a:gd name="T8" fmla="*/ 16 w 20"/>
                  <a:gd name="T9" fmla="*/ 24 h 25"/>
                </a:gdLst>
                <a:ahLst/>
                <a:cxnLst>
                  <a:cxn ang="0">
                    <a:pos x="T0" y="T1"/>
                  </a:cxn>
                  <a:cxn ang="0">
                    <a:pos x="T2" y="T3"/>
                  </a:cxn>
                  <a:cxn ang="0">
                    <a:pos x="T4" y="T5"/>
                  </a:cxn>
                  <a:cxn ang="0">
                    <a:pos x="T6" y="T7"/>
                  </a:cxn>
                  <a:cxn ang="0">
                    <a:pos x="T8" y="T9"/>
                  </a:cxn>
                </a:cxnLst>
                <a:rect l="0" t="0" r="r" b="b"/>
                <a:pathLst>
                  <a:path w="20" h="25">
                    <a:moveTo>
                      <a:pt x="19" y="13"/>
                    </a:moveTo>
                    <a:lnTo>
                      <a:pt x="19" y="4"/>
                    </a:lnTo>
                    <a:lnTo>
                      <a:pt x="9" y="0"/>
                    </a:lnTo>
                    <a:lnTo>
                      <a:pt x="0" y="23"/>
                    </a:lnTo>
                    <a:lnTo>
                      <a:pt x="16"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Line 55"/>
              <p:cNvSpPr>
                <a:spLocks noChangeShapeType="1"/>
              </p:cNvSpPr>
              <p:nvPr/>
            </p:nvSpPr>
            <p:spPr bwMode="auto">
              <a:xfrm flipH="1" flipV="1">
                <a:off x="1538" y="2190"/>
                <a:ext cx="3" cy="4"/>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3" name="Line 56"/>
              <p:cNvSpPr>
                <a:spLocks noChangeShapeType="1"/>
              </p:cNvSpPr>
              <p:nvPr/>
            </p:nvSpPr>
            <p:spPr bwMode="auto">
              <a:xfrm flipH="1">
                <a:off x="1537" y="2202"/>
                <a:ext cx="3" cy="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4" name="Freeform 57"/>
              <p:cNvSpPr>
                <a:spLocks/>
              </p:cNvSpPr>
              <p:nvPr/>
            </p:nvSpPr>
            <p:spPr bwMode="auto">
              <a:xfrm>
                <a:off x="1519" y="2190"/>
                <a:ext cx="20" cy="25"/>
              </a:xfrm>
              <a:custGeom>
                <a:avLst/>
                <a:gdLst>
                  <a:gd name="T0" fmla="*/ 10 w 20"/>
                  <a:gd name="T1" fmla="*/ 24 h 25"/>
                  <a:gd name="T2" fmla="*/ 10 w 20"/>
                  <a:gd name="T3" fmla="*/ 24 h 25"/>
                  <a:gd name="T4" fmla="*/ 10 w 20"/>
                  <a:gd name="T5" fmla="*/ 24 h 25"/>
                  <a:gd name="T6" fmla="*/ 10 w 20"/>
                  <a:gd name="T7" fmla="*/ 20 h 25"/>
                  <a:gd name="T8" fmla="*/ 10 w 20"/>
                  <a:gd name="T9" fmla="*/ 20 h 25"/>
                  <a:gd name="T10" fmla="*/ 0 w 20"/>
                  <a:gd name="T11" fmla="*/ 21 h 25"/>
                  <a:gd name="T12" fmla="*/ 0 w 20"/>
                  <a:gd name="T13" fmla="*/ 17 h 25"/>
                  <a:gd name="T14" fmla="*/ 0 w 20"/>
                  <a:gd name="T15" fmla="*/ 15 h 25"/>
                  <a:gd name="T16" fmla="*/ 0 w 20"/>
                  <a:gd name="T17" fmla="*/ 15 h 25"/>
                  <a:gd name="T18" fmla="*/ 0 w 20"/>
                  <a:gd name="T19" fmla="*/ 15 h 25"/>
                  <a:gd name="T20" fmla="*/ 0 w 20"/>
                  <a:gd name="T21" fmla="*/ 12 h 25"/>
                  <a:gd name="T22" fmla="*/ 0 w 20"/>
                  <a:gd name="T23" fmla="*/ 12 h 25"/>
                  <a:gd name="T24" fmla="*/ 0 w 20"/>
                  <a:gd name="T25" fmla="*/ 9 h 25"/>
                  <a:gd name="T26" fmla="*/ 10 w 20"/>
                  <a:gd name="T27" fmla="*/ 9 h 25"/>
                  <a:gd name="T28" fmla="*/ 10 w 20"/>
                  <a:gd name="T29" fmla="*/ 9 h 25"/>
                  <a:gd name="T30" fmla="*/ 10 w 20"/>
                  <a:gd name="T31" fmla="*/ 9 h 25"/>
                  <a:gd name="T32" fmla="*/ 10 w 20"/>
                  <a:gd name="T33" fmla="*/ 9 h 25"/>
                  <a:gd name="T34" fmla="*/ 10 w 20"/>
                  <a:gd name="T35" fmla="*/ 5 h 25"/>
                  <a:gd name="T36" fmla="*/ 10 w 20"/>
                  <a:gd name="T37" fmla="*/ 5 h 25"/>
                  <a:gd name="T38" fmla="*/ 9 w 20"/>
                  <a:gd name="T39" fmla="*/ 3 h 25"/>
                  <a:gd name="T40" fmla="*/ 19 w 20"/>
                  <a:gd name="T41" fmla="*/ 2 h 25"/>
                  <a:gd name="T42" fmla="*/ 19 w 20"/>
                  <a:gd name="T43" fmla="*/ 2 h 25"/>
                  <a:gd name="T44" fmla="*/ 19 w 20"/>
                  <a:gd name="T45" fmla="*/ 2 h 25"/>
                  <a:gd name="T46" fmla="*/ 19 w 20"/>
                  <a:gd name="T47" fmla="*/ 2 h 25"/>
                  <a:gd name="T48" fmla="*/ 19 w 20"/>
                  <a:gd name="T4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 h="25">
                    <a:moveTo>
                      <a:pt x="10" y="24"/>
                    </a:moveTo>
                    <a:lnTo>
                      <a:pt x="10" y="24"/>
                    </a:lnTo>
                    <a:lnTo>
                      <a:pt x="10" y="24"/>
                    </a:lnTo>
                    <a:lnTo>
                      <a:pt x="10" y="20"/>
                    </a:lnTo>
                    <a:lnTo>
                      <a:pt x="10" y="20"/>
                    </a:lnTo>
                    <a:lnTo>
                      <a:pt x="0" y="21"/>
                    </a:lnTo>
                    <a:lnTo>
                      <a:pt x="0" y="17"/>
                    </a:lnTo>
                    <a:lnTo>
                      <a:pt x="0" y="15"/>
                    </a:lnTo>
                    <a:lnTo>
                      <a:pt x="0" y="15"/>
                    </a:lnTo>
                    <a:lnTo>
                      <a:pt x="0" y="15"/>
                    </a:lnTo>
                    <a:lnTo>
                      <a:pt x="0" y="12"/>
                    </a:lnTo>
                    <a:lnTo>
                      <a:pt x="0" y="12"/>
                    </a:lnTo>
                    <a:lnTo>
                      <a:pt x="0" y="9"/>
                    </a:lnTo>
                    <a:lnTo>
                      <a:pt x="10" y="9"/>
                    </a:lnTo>
                    <a:lnTo>
                      <a:pt x="10" y="9"/>
                    </a:lnTo>
                    <a:lnTo>
                      <a:pt x="10" y="9"/>
                    </a:lnTo>
                    <a:lnTo>
                      <a:pt x="10" y="9"/>
                    </a:lnTo>
                    <a:lnTo>
                      <a:pt x="10" y="5"/>
                    </a:lnTo>
                    <a:lnTo>
                      <a:pt x="10" y="5"/>
                    </a:lnTo>
                    <a:lnTo>
                      <a:pt x="9" y="3"/>
                    </a:lnTo>
                    <a:lnTo>
                      <a:pt x="19" y="2"/>
                    </a:lnTo>
                    <a:lnTo>
                      <a:pt x="19" y="2"/>
                    </a:lnTo>
                    <a:lnTo>
                      <a:pt x="19" y="2"/>
                    </a:lnTo>
                    <a:lnTo>
                      <a:pt x="19" y="2"/>
                    </a:lnTo>
                    <a:lnTo>
                      <a:pt x="1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5" name="Freeform 58"/>
              <p:cNvSpPr>
                <a:spLocks/>
              </p:cNvSpPr>
              <p:nvPr/>
            </p:nvSpPr>
            <p:spPr bwMode="auto">
              <a:xfrm>
                <a:off x="1508" y="2196"/>
                <a:ext cx="23" cy="24"/>
              </a:xfrm>
              <a:custGeom>
                <a:avLst/>
                <a:gdLst>
                  <a:gd name="T0" fmla="*/ 22 w 23"/>
                  <a:gd name="T1" fmla="*/ 23 h 24"/>
                  <a:gd name="T2" fmla="*/ 0 w 23"/>
                  <a:gd name="T3" fmla="*/ 20 h 24"/>
                  <a:gd name="T4" fmla="*/ 2 w 23"/>
                  <a:gd name="T5" fmla="*/ 9 h 24"/>
                  <a:gd name="T6" fmla="*/ 2 w 23"/>
                  <a:gd name="T7" fmla="*/ 4 h 24"/>
                  <a:gd name="T8" fmla="*/ 3 w 23"/>
                  <a:gd name="T9" fmla="*/ 0 h 24"/>
                </a:gdLst>
                <a:ahLst/>
                <a:cxnLst>
                  <a:cxn ang="0">
                    <a:pos x="T0" y="T1"/>
                  </a:cxn>
                  <a:cxn ang="0">
                    <a:pos x="T2" y="T3"/>
                  </a:cxn>
                  <a:cxn ang="0">
                    <a:pos x="T4" y="T5"/>
                  </a:cxn>
                  <a:cxn ang="0">
                    <a:pos x="T6" y="T7"/>
                  </a:cxn>
                  <a:cxn ang="0">
                    <a:pos x="T8" y="T9"/>
                  </a:cxn>
                </a:cxnLst>
                <a:rect l="0" t="0" r="r" b="b"/>
                <a:pathLst>
                  <a:path w="23" h="24">
                    <a:moveTo>
                      <a:pt x="22" y="23"/>
                    </a:moveTo>
                    <a:lnTo>
                      <a:pt x="0" y="20"/>
                    </a:lnTo>
                    <a:lnTo>
                      <a:pt x="2" y="9"/>
                    </a:lnTo>
                    <a:lnTo>
                      <a:pt x="2" y="4"/>
                    </a:lnTo>
                    <a:lnTo>
                      <a:pt x="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6" name="Freeform 59"/>
              <p:cNvSpPr>
                <a:spLocks/>
              </p:cNvSpPr>
              <p:nvPr/>
            </p:nvSpPr>
            <p:spPr bwMode="auto">
              <a:xfrm>
                <a:off x="1519" y="2193"/>
                <a:ext cx="20" cy="27"/>
              </a:xfrm>
              <a:custGeom>
                <a:avLst/>
                <a:gdLst>
                  <a:gd name="T0" fmla="*/ 0 w 20"/>
                  <a:gd name="T1" fmla="*/ 25 h 27"/>
                  <a:gd name="T2" fmla="*/ 11 w 20"/>
                  <a:gd name="T3" fmla="*/ 26 h 27"/>
                  <a:gd name="T4" fmla="*/ 10 w 20"/>
                  <a:gd name="T5" fmla="*/ 9 h 27"/>
                  <a:gd name="T6" fmla="*/ 19 w 20"/>
                  <a:gd name="T7" fmla="*/ 9 h 27"/>
                  <a:gd name="T8" fmla="*/ 19 w 20"/>
                  <a:gd name="T9" fmla="*/ 0 h 27"/>
                </a:gdLst>
                <a:ahLst/>
                <a:cxnLst>
                  <a:cxn ang="0">
                    <a:pos x="T0" y="T1"/>
                  </a:cxn>
                  <a:cxn ang="0">
                    <a:pos x="T2" y="T3"/>
                  </a:cxn>
                  <a:cxn ang="0">
                    <a:pos x="T4" y="T5"/>
                  </a:cxn>
                  <a:cxn ang="0">
                    <a:pos x="T6" y="T7"/>
                  </a:cxn>
                  <a:cxn ang="0">
                    <a:pos x="T8" y="T9"/>
                  </a:cxn>
                </a:cxnLst>
                <a:rect l="0" t="0" r="r" b="b"/>
                <a:pathLst>
                  <a:path w="20" h="27">
                    <a:moveTo>
                      <a:pt x="0" y="25"/>
                    </a:moveTo>
                    <a:lnTo>
                      <a:pt x="11" y="26"/>
                    </a:lnTo>
                    <a:lnTo>
                      <a:pt x="10" y="9"/>
                    </a:lnTo>
                    <a:lnTo>
                      <a:pt x="19" y="9"/>
                    </a:lnTo>
                    <a:lnTo>
                      <a:pt x="1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7" name="Line 60"/>
              <p:cNvSpPr>
                <a:spLocks noChangeShapeType="1"/>
              </p:cNvSpPr>
              <p:nvPr/>
            </p:nvSpPr>
            <p:spPr bwMode="auto">
              <a:xfrm flipH="1" flipV="1">
                <a:off x="1506" y="2190"/>
                <a:ext cx="10" cy="2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8" name="Line 61"/>
              <p:cNvSpPr>
                <a:spLocks noChangeShapeType="1"/>
              </p:cNvSpPr>
              <p:nvPr/>
            </p:nvSpPr>
            <p:spPr bwMode="auto">
              <a:xfrm>
                <a:off x="1486" y="2178"/>
                <a:ext cx="4" cy="28"/>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9" name="Freeform 62"/>
              <p:cNvSpPr>
                <a:spLocks/>
              </p:cNvSpPr>
              <p:nvPr/>
            </p:nvSpPr>
            <p:spPr bwMode="auto">
              <a:xfrm>
                <a:off x="1474" y="2177"/>
                <a:ext cx="20" cy="25"/>
              </a:xfrm>
              <a:custGeom>
                <a:avLst/>
                <a:gdLst>
                  <a:gd name="T0" fmla="*/ 19 w 20"/>
                  <a:gd name="T1" fmla="*/ 12 h 25"/>
                  <a:gd name="T2" fmla="*/ 19 w 20"/>
                  <a:gd name="T3" fmla="*/ 12 h 25"/>
                  <a:gd name="T4" fmla="*/ 16 w 20"/>
                  <a:gd name="T5" fmla="*/ 11 h 25"/>
                  <a:gd name="T6" fmla="*/ 16 w 20"/>
                  <a:gd name="T7" fmla="*/ 11 h 25"/>
                  <a:gd name="T8" fmla="*/ 16 w 20"/>
                  <a:gd name="T9" fmla="*/ 11 h 25"/>
                  <a:gd name="T10" fmla="*/ 16 w 20"/>
                  <a:gd name="T11" fmla="*/ 11 h 25"/>
                  <a:gd name="T12" fmla="*/ 14 w 20"/>
                  <a:gd name="T13" fmla="*/ 0 h 25"/>
                  <a:gd name="T14" fmla="*/ 14 w 20"/>
                  <a:gd name="T15" fmla="*/ 0 h 25"/>
                  <a:gd name="T16" fmla="*/ 14 w 20"/>
                  <a:gd name="T17" fmla="*/ 0 h 25"/>
                  <a:gd name="T18" fmla="*/ 12 w 20"/>
                  <a:gd name="T19" fmla="*/ 0 h 25"/>
                  <a:gd name="T20" fmla="*/ 12 w 20"/>
                  <a:gd name="T21" fmla="*/ 0 h 25"/>
                  <a:gd name="T22" fmla="*/ 12 w 20"/>
                  <a:gd name="T23" fmla="*/ 0 h 25"/>
                  <a:gd name="T24" fmla="*/ 9 w 20"/>
                  <a:gd name="T25" fmla="*/ 0 h 25"/>
                  <a:gd name="T26" fmla="*/ 9 w 20"/>
                  <a:gd name="T27" fmla="*/ 12 h 25"/>
                  <a:gd name="T28" fmla="*/ 7 w 20"/>
                  <a:gd name="T29" fmla="*/ 12 h 25"/>
                  <a:gd name="T30" fmla="*/ 7 w 20"/>
                  <a:gd name="T31" fmla="*/ 12 h 25"/>
                  <a:gd name="T32" fmla="*/ 5 w 20"/>
                  <a:gd name="T33" fmla="*/ 11 h 25"/>
                  <a:gd name="T34" fmla="*/ 5 w 20"/>
                  <a:gd name="T35" fmla="*/ 11 h 25"/>
                  <a:gd name="T36" fmla="*/ 5 w 20"/>
                  <a:gd name="T37" fmla="*/ 11 h 25"/>
                  <a:gd name="T38" fmla="*/ 3 w 20"/>
                  <a:gd name="T39" fmla="*/ 11 h 25"/>
                  <a:gd name="T40" fmla="*/ 3 w 20"/>
                  <a:gd name="T41" fmla="*/ 24 h 25"/>
                  <a:gd name="T42" fmla="*/ 3 w 20"/>
                  <a:gd name="T43" fmla="*/ 24 h 25"/>
                  <a:gd name="T44" fmla="*/ 3 w 20"/>
                  <a:gd name="T45" fmla="*/ 24 h 25"/>
                  <a:gd name="T46" fmla="*/ 3 w 20"/>
                  <a:gd name="T47" fmla="*/ 24 h 25"/>
                  <a:gd name="T48" fmla="*/ 0 w 20"/>
                  <a:gd name="T49"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 h="25">
                    <a:moveTo>
                      <a:pt x="19" y="12"/>
                    </a:moveTo>
                    <a:lnTo>
                      <a:pt x="19" y="12"/>
                    </a:lnTo>
                    <a:lnTo>
                      <a:pt x="16" y="11"/>
                    </a:lnTo>
                    <a:lnTo>
                      <a:pt x="16" y="11"/>
                    </a:lnTo>
                    <a:lnTo>
                      <a:pt x="16" y="11"/>
                    </a:lnTo>
                    <a:lnTo>
                      <a:pt x="16" y="11"/>
                    </a:lnTo>
                    <a:lnTo>
                      <a:pt x="14" y="0"/>
                    </a:lnTo>
                    <a:lnTo>
                      <a:pt x="14" y="0"/>
                    </a:lnTo>
                    <a:lnTo>
                      <a:pt x="14" y="0"/>
                    </a:lnTo>
                    <a:lnTo>
                      <a:pt x="12" y="0"/>
                    </a:lnTo>
                    <a:lnTo>
                      <a:pt x="12" y="0"/>
                    </a:lnTo>
                    <a:lnTo>
                      <a:pt x="12" y="0"/>
                    </a:lnTo>
                    <a:lnTo>
                      <a:pt x="9" y="0"/>
                    </a:lnTo>
                    <a:lnTo>
                      <a:pt x="9" y="12"/>
                    </a:lnTo>
                    <a:lnTo>
                      <a:pt x="7" y="12"/>
                    </a:lnTo>
                    <a:lnTo>
                      <a:pt x="7" y="12"/>
                    </a:lnTo>
                    <a:lnTo>
                      <a:pt x="5" y="11"/>
                    </a:lnTo>
                    <a:lnTo>
                      <a:pt x="5" y="11"/>
                    </a:lnTo>
                    <a:lnTo>
                      <a:pt x="5" y="11"/>
                    </a:lnTo>
                    <a:lnTo>
                      <a:pt x="3" y="11"/>
                    </a:lnTo>
                    <a:lnTo>
                      <a:pt x="3" y="24"/>
                    </a:lnTo>
                    <a:lnTo>
                      <a:pt x="3" y="24"/>
                    </a:lnTo>
                    <a:lnTo>
                      <a:pt x="3" y="24"/>
                    </a:lnTo>
                    <a:lnTo>
                      <a:pt x="3" y="24"/>
                    </a:lnTo>
                    <a:lnTo>
                      <a:pt x="0"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0" name="Freeform 63"/>
              <p:cNvSpPr>
                <a:spLocks/>
              </p:cNvSpPr>
              <p:nvPr/>
            </p:nvSpPr>
            <p:spPr bwMode="auto">
              <a:xfrm>
                <a:off x="1476" y="2184"/>
                <a:ext cx="20" cy="29"/>
              </a:xfrm>
              <a:custGeom>
                <a:avLst/>
                <a:gdLst>
                  <a:gd name="T0" fmla="*/ 19 w 20"/>
                  <a:gd name="T1" fmla="*/ 27 h 29"/>
                  <a:gd name="T2" fmla="*/ 13 w 20"/>
                  <a:gd name="T3" fmla="*/ 28 h 29"/>
                  <a:gd name="T4" fmla="*/ 12 w 20"/>
                  <a:gd name="T5" fmla="*/ 0 h 29"/>
                  <a:gd name="T6" fmla="*/ 6 w 20"/>
                  <a:gd name="T7" fmla="*/ 1 h 29"/>
                  <a:gd name="T8" fmla="*/ 0 w 20"/>
                  <a:gd name="T9" fmla="*/ 1 h 29"/>
                </a:gdLst>
                <a:ahLst/>
                <a:cxnLst>
                  <a:cxn ang="0">
                    <a:pos x="T0" y="T1"/>
                  </a:cxn>
                  <a:cxn ang="0">
                    <a:pos x="T2" y="T3"/>
                  </a:cxn>
                  <a:cxn ang="0">
                    <a:pos x="T4" y="T5"/>
                  </a:cxn>
                  <a:cxn ang="0">
                    <a:pos x="T6" y="T7"/>
                  </a:cxn>
                  <a:cxn ang="0">
                    <a:pos x="T8" y="T9"/>
                  </a:cxn>
                </a:cxnLst>
                <a:rect l="0" t="0" r="r" b="b"/>
                <a:pathLst>
                  <a:path w="20" h="29">
                    <a:moveTo>
                      <a:pt x="19" y="27"/>
                    </a:moveTo>
                    <a:lnTo>
                      <a:pt x="13" y="28"/>
                    </a:lnTo>
                    <a:lnTo>
                      <a:pt x="12" y="0"/>
                    </a:lnTo>
                    <a:lnTo>
                      <a:pt x="6" y="1"/>
                    </a:lnTo>
                    <a:lnTo>
                      <a:pt x="0" y="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1" name="Freeform 64"/>
              <p:cNvSpPr>
                <a:spLocks/>
              </p:cNvSpPr>
              <p:nvPr/>
            </p:nvSpPr>
            <p:spPr bwMode="auto">
              <a:xfrm>
                <a:off x="1470" y="2177"/>
                <a:ext cx="20" cy="25"/>
              </a:xfrm>
              <a:custGeom>
                <a:avLst/>
                <a:gdLst>
                  <a:gd name="T0" fmla="*/ 19 w 20"/>
                  <a:gd name="T1" fmla="*/ 0 h 25"/>
                  <a:gd name="T2" fmla="*/ 9 w 20"/>
                  <a:gd name="T3" fmla="*/ 0 h 25"/>
                  <a:gd name="T4" fmla="*/ 5 w 20"/>
                  <a:gd name="T5" fmla="*/ 12 h 25"/>
                  <a:gd name="T6" fmla="*/ 5 w 20"/>
                  <a:gd name="T7" fmla="*/ 24 h 25"/>
                  <a:gd name="T8" fmla="*/ 0 w 20"/>
                  <a:gd name="T9" fmla="*/ 24 h 25"/>
                </a:gdLst>
                <a:ahLst/>
                <a:cxnLst>
                  <a:cxn ang="0">
                    <a:pos x="T0" y="T1"/>
                  </a:cxn>
                  <a:cxn ang="0">
                    <a:pos x="T2" y="T3"/>
                  </a:cxn>
                  <a:cxn ang="0">
                    <a:pos x="T4" y="T5"/>
                  </a:cxn>
                  <a:cxn ang="0">
                    <a:pos x="T6" y="T7"/>
                  </a:cxn>
                  <a:cxn ang="0">
                    <a:pos x="T8" y="T9"/>
                  </a:cxn>
                </a:cxnLst>
                <a:rect l="0" t="0" r="r" b="b"/>
                <a:pathLst>
                  <a:path w="20" h="25">
                    <a:moveTo>
                      <a:pt x="19" y="0"/>
                    </a:moveTo>
                    <a:lnTo>
                      <a:pt x="9" y="0"/>
                    </a:lnTo>
                    <a:lnTo>
                      <a:pt x="5" y="12"/>
                    </a:lnTo>
                    <a:lnTo>
                      <a:pt x="5" y="24"/>
                    </a:lnTo>
                    <a:lnTo>
                      <a:pt x="0"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2" name="Freeform 65"/>
              <p:cNvSpPr>
                <a:spLocks/>
              </p:cNvSpPr>
              <p:nvPr/>
            </p:nvSpPr>
            <p:spPr bwMode="auto">
              <a:xfrm>
                <a:off x="1489" y="2217"/>
                <a:ext cx="20" cy="26"/>
              </a:xfrm>
              <a:custGeom>
                <a:avLst/>
                <a:gdLst>
                  <a:gd name="T0" fmla="*/ 9 w 20"/>
                  <a:gd name="T1" fmla="*/ 25 h 26"/>
                  <a:gd name="T2" fmla="*/ 9 w 20"/>
                  <a:gd name="T3" fmla="*/ 25 h 26"/>
                  <a:gd name="T4" fmla="*/ 9 w 20"/>
                  <a:gd name="T5" fmla="*/ 25 h 26"/>
                  <a:gd name="T6" fmla="*/ 9 w 20"/>
                  <a:gd name="T7" fmla="*/ 25 h 26"/>
                  <a:gd name="T8" fmla="*/ 0 w 20"/>
                  <a:gd name="T9" fmla="*/ 16 h 26"/>
                  <a:gd name="T10" fmla="*/ 0 w 20"/>
                  <a:gd name="T11" fmla="*/ 0 h 26"/>
                  <a:gd name="T12" fmla="*/ 10 w 20"/>
                  <a:gd name="T13" fmla="*/ 0 h 26"/>
                  <a:gd name="T14" fmla="*/ 19 w 20"/>
                  <a:gd name="T15" fmla="*/ 8 h 26"/>
                  <a:gd name="T16" fmla="*/ 19 w 20"/>
                  <a:gd name="T17" fmla="*/ 16 h 26"/>
                  <a:gd name="T18" fmla="*/ 9 w 20"/>
                  <a:gd name="T19"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6">
                    <a:moveTo>
                      <a:pt x="9" y="25"/>
                    </a:moveTo>
                    <a:lnTo>
                      <a:pt x="9" y="25"/>
                    </a:lnTo>
                    <a:lnTo>
                      <a:pt x="9" y="25"/>
                    </a:lnTo>
                    <a:lnTo>
                      <a:pt x="9" y="25"/>
                    </a:lnTo>
                    <a:lnTo>
                      <a:pt x="0" y="16"/>
                    </a:lnTo>
                    <a:lnTo>
                      <a:pt x="0" y="0"/>
                    </a:lnTo>
                    <a:lnTo>
                      <a:pt x="10" y="0"/>
                    </a:lnTo>
                    <a:lnTo>
                      <a:pt x="19" y="8"/>
                    </a:lnTo>
                    <a:lnTo>
                      <a:pt x="19" y="16"/>
                    </a:lnTo>
                    <a:lnTo>
                      <a:pt x="9" y="25"/>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3" name="Freeform 66"/>
              <p:cNvSpPr>
                <a:spLocks/>
              </p:cNvSpPr>
              <p:nvPr/>
            </p:nvSpPr>
            <p:spPr bwMode="auto">
              <a:xfrm>
                <a:off x="1489" y="2217"/>
                <a:ext cx="20" cy="26"/>
              </a:xfrm>
              <a:custGeom>
                <a:avLst/>
                <a:gdLst>
                  <a:gd name="T0" fmla="*/ 9 w 20"/>
                  <a:gd name="T1" fmla="*/ 25 h 26"/>
                  <a:gd name="T2" fmla="*/ 9 w 20"/>
                  <a:gd name="T3" fmla="*/ 25 h 26"/>
                  <a:gd name="T4" fmla="*/ 9 w 20"/>
                  <a:gd name="T5" fmla="*/ 25 h 26"/>
                  <a:gd name="T6" fmla="*/ 9 w 20"/>
                  <a:gd name="T7" fmla="*/ 25 h 26"/>
                  <a:gd name="T8" fmla="*/ 0 w 20"/>
                  <a:gd name="T9" fmla="*/ 16 h 26"/>
                  <a:gd name="T10" fmla="*/ 0 w 20"/>
                  <a:gd name="T11" fmla="*/ 0 h 26"/>
                  <a:gd name="T12" fmla="*/ 10 w 20"/>
                  <a:gd name="T13" fmla="*/ 0 h 26"/>
                  <a:gd name="T14" fmla="*/ 19 w 20"/>
                  <a:gd name="T15" fmla="*/ 8 h 26"/>
                  <a:gd name="T16" fmla="*/ 19 w 20"/>
                  <a:gd name="T17" fmla="*/ 16 h 26"/>
                  <a:gd name="T18" fmla="*/ 9 w 20"/>
                  <a:gd name="T19"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6">
                    <a:moveTo>
                      <a:pt x="9" y="25"/>
                    </a:moveTo>
                    <a:lnTo>
                      <a:pt x="9" y="25"/>
                    </a:lnTo>
                    <a:lnTo>
                      <a:pt x="9" y="25"/>
                    </a:lnTo>
                    <a:lnTo>
                      <a:pt x="9" y="25"/>
                    </a:lnTo>
                    <a:lnTo>
                      <a:pt x="0" y="16"/>
                    </a:lnTo>
                    <a:lnTo>
                      <a:pt x="0" y="0"/>
                    </a:lnTo>
                    <a:lnTo>
                      <a:pt x="10" y="0"/>
                    </a:lnTo>
                    <a:lnTo>
                      <a:pt x="19" y="8"/>
                    </a:lnTo>
                    <a:lnTo>
                      <a:pt x="19" y="16"/>
                    </a:lnTo>
                    <a:lnTo>
                      <a:pt x="9"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4" name="Freeform 67"/>
              <p:cNvSpPr>
                <a:spLocks/>
              </p:cNvSpPr>
              <p:nvPr/>
            </p:nvSpPr>
            <p:spPr bwMode="auto">
              <a:xfrm>
                <a:off x="1494" y="2190"/>
                <a:ext cx="22" cy="23"/>
              </a:xfrm>
              <a:custGeom>
                <a:avLst/>
                <a:gdLst>
                  <a:gd name="T0" fmla="*/ 16 w 22"/>
                  <a:gd name="T1" fmla="*/ 2 h 23"/>
                  <a:gd name="T2" fmla="*/ 16 w 22"/>
                  <a:gd name="T3" fmla="*/ 6 h 23"/>
                  <a:gd name="T4" fmla="*/ 16 w 22"/>
                  <a:gd name="T5" fmla="*/ 6 h 23"/>
                  <a:gd name="T6" fmla="*/ 21 w 22"/>
                  <a:gd name="T7" fmla="*/ 20 h 23"/>
                  <a:gd name="T8" fmla="*/ 21 w 22"/>
                  <a:gd name="T9" fmla="*/ 22 h 23"/>
                  <a:gd name="T10" fmla="*/ 0 w 22"/>
                  <a:gd name="T11" fmla="*/ 8 h 23"/>
                  <a:gd name="T12" fmla="*/ 8 w 22"/>
                  <a:gd name="T13" fmla="*/ 0 h 23"/>
                  <a:gd name="T14" fmla="*/ 12 w 22"/>
                  <a:gd name="T15" fmla="*/ 2 h 23"/>
                  <a:gd name="T16" fmla="*/ 16 w 22"/>
                  <a:gd name="T17"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3">
                    <a:moveTo>
                      <a:pt x="16" y="2"/>
                    </a:moveTo>
                    <a:lnTo>
                      <a:pt x="16" y="6"/>
                    </a:lnTo>
                    <a:lnTo>
                      <a:pt x="16" y="6"/>
                    </a:lnTo>
                    <a:lnTo>
                      <a:pt x="21" y="20"/>
                    </a:lnTo>
                    <a:lnTo>
                      <a:pt x="21" y="22"/>
                    </a:lnTo>
                    <a:lnTo>
                      <a:pt x="0" y="8"/>
                    </a:lnTo>
                    <a:lnTo>
                      <a:pt x="8" y="0"/>
                    </a:lnTo>
                    <a:lnTo>
                      <a:pt x="12" y="2"/>
                    </a:lnTo>
                    <a:lnTo>
                      <a:pt x="16" y="2"/>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68"/>
              <p:cNvSpPr>
                <a:spLocks/>
              </p:cNvSpPr>
              <p:nvPr/>
            </p:nvSpPr>
            <p:spPr bwMode="auto">
              <a:xfrm>
                <a:off x="1494" y="2190"/>
                <a:ext cx="22" cy="23"/>
              </a:xfrm>
              <a:custGeom>
                <a:avLst/>
                <a:gdLst>
                  <a:gd name="T0" fmla="*/ 16 w 22"/>
                  <a:gd name="T1" fmla="*/ 2 h 23"/>
                  <a:gd name="T2" fmla="*/ 16 w 22"/>
                  <a:gd name="T3" fmla="*/ 6 h 23"/>
                  <a:gd name="T4" fmla="*/ 16 w 22"/>
                  <a:gd name="T5" fmla="*/ 6 h 23"/>
                  <a:gd name="T6" fmla="*/ 21 w 22"/>
                  <a:gd name="T7" fmla="*/ 20 h 23"/>
                  <a:gd name="T8" fmla="*/ 21 w 22"/>
                  <a:gd name="T9" fmla="*/ 22 h 23"/>
                  <a:gd name="T10" fmla="*/ 0 w 22"/>
                  <a:gd name="T11" fmla="*/ 8 h 23"/>
                  <a:gd name="T12" fmla="*/ 8 w 22"/>
                  <a:gd name="T13" fmla="*/ 0 h 23"/>
                  <a:gd name="T14" fmla="*/ 12 w 22"/>
                  <a:gd name="T15" fmla="*/ 2 h 23"/>
                  <a:gd name="T16" fmla="*/ 16 w 22"/>
                  <a:gd name="T17"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3">
                    <a:moveTo>
                      <a:pt x="16" y="2"/>
                    </a:moveTo>
                    <a:lnTo>
                      <a:pt x="16" y="6"/>
                    </a:lnTo>
                    <a:lnTo>
                      <a:pt x="16" y="6"/>
                    </a:lnTo>
                    <a:lnTo>
                      <a:pt x="21" y="20"/>
                    </a:lnTo>
                    <a:lnTo>
                      <a:pt x="21" y="22"/>
                    </a:lnTo>
                    <a:lnTo>
                      <a:pt x="0" y="8"/>
                    </a:lnTo>
                    <a:lnTo>
                      <a:pt x="8" y="0"/>
                    </a:lnTo>
                    <a:lnTo>
                      <a:pt x="12" y="2"/>
                    </a:lnTo>
                    <a:lnTo>
                      <a:pt x="16" y="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69"/>
              <p:cNvSpPr>
                <a:spLocks/>
              </p:cNvSpPr>
              <p:nvPr/>
            </p:nvSpPr>
            <p:spPr bwMode="auto">
              <a:xfrm>
                <a:off x="1494" y="2186"/>
                <a:ext cx="21" cy="26"/>
              </a:xfrm>
              <a:custGeom>
                <a:avLst/>
                <a:gdLst>
                  <a:gd name="T0" fmla="*/ 13 w 21"/>
                  <a:gd name="T1" fmla="*/ 0 h 26"/>
                  <a:gd name="T2" fmla="*/ 13 w 21"/>
                  <a:gd name="T3" fmla="*/ 5 h 26"/>
                  <a:gd name="T4" fmla="*/ 13 w 21"/>
                  <a:gd name="T5" fmla="*/ 5 h 26"/>
                  <a:gd name="T6" fmla="*/ 13 w 21"/>
                  <a:gd name="T7" fmla="*/ 5 h 26"/>
                  <a:gd name="T8" fmla="*/ 13 w 21"/>
                  <a:gd name="T9" fmla="*/ 5 h 26"/>
                  <a:gd name="T10" fmla="*/ 13 w 21"/>
                  <a:gd name="T11" fmla="*/ 5 h 26"/>
                  <a:gd name="T12" fmla="*/ 16 w 21"/>
                  <a:gd name="T13" fmla="*/ 14 h 26"/>
                  <a:gd name="T14" fmla="*/ 16 w 21"/>
                  <a:gd name="T15" fmla="*/ 14 h 26"/>
                  <a:gd name="T16" fmla="*/ 20 w 21"/>
                  <a:gd name="T17" fmla="*/ 14 h 26"/>
                  <a:gd name="T18" fmla="*/ 16 w 21"/>
                  <a:gd name="T19" fmla="*/ 14 h 26"/>
                  <a:gd name="T20" fmla="*/ 16 w 21"/>
                  <a:gd name="T21" fmla="*/ 14 h 26"/>
                  <a:gd name="T22" fmla="*/ 16 w 21"/>
                  <a:gd name="T23" fmla="*/ 14 h 26"/>
                  <a:gd name="T24" fmla="*/ 16 w 21"/>
                  <a:gd name="T25" fmla="*/ 14 h 26"/>
                  <a:gd name="T26" fmla="*/ 16 w 21"/>
                  <a:gd name="T27" fmla="*/ 14 h 26"/>
                  <a:gd name="T28" fmla="*/ 13 w 21"/>
                  <a:gd name="T29" fmla="*/ 19 h 26"/>
                  <a:gd name="T30" fmla="*/ 13 w 21"/>
                  <a:gd name="T31" fmla="*/ 19 h 26"/>
                  <a:gd name="T32" fmla="*/ 16 w 21"/>
                  <a:gd name="T33" fmla="*/ 19 h 26"/>
                  <a:gd name="T34" fmla="*/ 16 w 21"/>
                  <a:gd name="T35" fmla="*/ 19 h 26"/>
                  <a:gd name="T36" fmla="*/ 16 w 21"/>
                  <a:gd name="T37" fmla="*/ 19 h 26"/>
                  <a:gd name="T38" fmla="*/ 16 w 21"/>
                  <a:gd name="T39" fmla="*/ 19 h 26"/>
                  <a:gd name="T40" fmla="*/ 16 w 21"/>
                  <a:gd name="T41" fmla="*/ 19 h 26"/>
                  <a:gd name="T42" fmla="*/ 16 w 21"/>
                  <a:gd name="T43" fmla="*/ 19 h 26"/>
                  <a:gd name="T44" fmla="*/ 16 w 21"/>
                  <a:gd name="T45" fmla="*/ 24 h 26"/>
                  <a:gd name="T46" fmla="*/ 16 w 21"/>
                  <a:gd name="T47" fmla="*/ 24 h 26"/>
                  <a:gd name="T48" fmla="*/ 16 w 21"/>
                  <a:gd name="T49" fmla="*/ 24 h 26"/>
                  <a:gd name="T50" fmla="*/ 16 w 21"/>
                  <a:gd name="T51" fmla="*/ 24 h 26"/>
                  <a:gd name="T52" fmla="*/ 14 w 21"/>
                  <a:gd name="T53" fmla="*/ 25 h 26"/>
                  <a:gd name="T54" fmla="*/ 14 w 21"/>
                  <a:gd name="T55" fmla="*/ 25 h 26"/>
                  <a:gd name="T56" fmla="*/ 10 w 21"/>
                  <a:gd name="T57" fmla="*/ 25 h 26"/>
                  <a:gd name="T58" fmla="*/ 3 w 21"/>
                  <a:gd name="T59" fmla="*/ 19 h 26"/>
                  <a:gd name="T60" fmla="*/ 0 w 21"/>
                  <a:gd name="T61" fmla="*/ 5 h 26"/>
                  <a:gd name="T62" fmla="*/ 10 w 21"/>
                  <a:gd name="T63" fmla="*/ 0 h 26"/>
                  <a:gd name="T64" fmla="*/ 13 w 21"/>
                  <a:gd name="T6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 h="26">
                    <a:moveTo>
                      <a:pt x="13" y="0"/>
                    </a:moveTo>
                    <a:lnTo>
                      <a:pt x="13" y="5"/>
                    </a:lnTo>
                    <a:lnTo>
                      <a:pt x="13" y="5"/>
                    </a:lnTo>
                    <a:lnTo>
                      <a:pt x="13" y="5"/>
                    </a:lnTo>
                    <a:lnTo>
                      <a:pt x="13" y="5"/>
                    </a:lnTo>
                    <a:lnTo>
                      <a:pt x="13" y="5"/>
                    </a:lnTo>
                    <a:lnTo>
                      <a:pt x="16" y="14"/>
                    </a:lnTo>
                    <a:lnTo>
                      <a:pt x="16" y="14"/>
                    </a:lnTo>
                    <a:lnTo>
                      <a:pt x="20" y="14"/>
                    </a:lnTo>
                    <a:lnTo>
                      <a:pt x="16" y="14"/>
                    </a:lnTo>
                    <a:lnTo>
                      <a:pt x="16" y="14"/>
                    </a:lnTo>
                    <a:lnTo>
                      <a:pt x="16" y="14"/>
                    </a:lnTo>
                    <a:lnTo>
                      <a:pt x="16" y="14"/>
                    </a:lnTo>
                    <a:lnTo>
                      <a:pt x="16" y="14"/>
                    </a:lnTo>
                    <a:lnTo>
                      <a:pt x="13" y="19"/>
                    </a:lnTo>
                    <a:lnTo>
                      <a:pt x="13" y="19"/>
                    </a:lnTo>
                    <a:lnTo>
                      <a:pt x="16" y="19"/>
                    </a:lnTo>
                    <a:lnTo>
                      <a:pt x="16" y="19"/>
                    </a:lnTo>
                    <a:lnTo>
                      <a:pt x="16" y="19"/>
                    </a:lnTo>
                    <a:lnTo>
                      <a:pt x="16" y="19"/>
                    </a:lnTo>
                    <a:lnTo>
                      <a:pt x="16" y="19"/>
                    </a:lnTo>
                    <a:lnTo>
                      <a:pt x="16" y="19"/>
                    </a:lnTo>
                    <a:lnTo>
                      <a:pt x="16" y="24"/>
                    </a:lnTo>
                    <a:lnTo>
                      <a:pt x="16" y="24"/>
                    </a:lnTo>
                    <a:lnTo>
                      <a:pt x="16" y="24"/>
                    </a:lnTo>
                    <a:lnTo>
                      <a:pt x="16" y="24"/>
                    </a:lnTo>
                    <a:lnTo>
                      <a:pt x="14" y="25"/>
                    </a:lnTo>
                    <a:lnTo>
                      <a:pt x="14" y="25"/>
                    </a:lnTo>
                    <a:lnTo>
                      <a:pt x="10" y="25"/>
                    </a:lnTo>
                    <a:lnTo>
                      <a:pt x="3" y="19"/>
                    </a:lnTo>
                    <a:lnTo>
                      <a:pt x="0" y="5"/>
                    </a:lnTo>
                    <a:lnTo>
                      <a:pt x="10" y="0"/>
                    </a:lnTo>
                    <a:lnTo>
                      <a:pt x="13"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7" name="Freeform 70"/>
              <p:cNvSpPr>
                <a:spLocks/>
              </p:cNvSpPr>
              <p:nvPr/>
            </p:nvSpPr>
            <p:spPr bwMode="auto">
              <a:xfrm>
                <a:off x="1494" y="2186"/>
                <a:ext cx="21" cy="26"/>
              </a:xfrm>
              <a:custGeom>
                <a:avLst/>
                <a:gdLst>
                  <a:gd name="T0" fmla="*/ 13 w 21"/>
                  <a:gd name="T1" fmla="*/ 0 h 26"/>
                  <a:gd name="T2" fmla="*/ 13 w 21"/>
                  <a:gd name="T3" fmla="*/ 5 h 26"/>
                  <a:gd name="T4" fmla="*/ 13 w 21"/>
                  <a:gd name="T5" fmla="*/ 5 h 26"/>
                  <a:gd name="T6" fmla="*/ 13 w 21"/>
                  <a:gd name="T7" fmla="*/ 5 h 26"/>
                  <a:gd name="T8" fmla="*/ 13 w 21"/>
                  <a:gd name="T9" fmla="*/ 5 h 26"/>
                  <a:gd name="T10" fmla="*/ 13 w 21"/>
                  <a:gd name="T11" fmla="*/ 5 h 26"/>
                  <a:gd name="T12" fmla="*/ 16 w 21"/>
                  <a:gd name="T13" fmla="*/ 14 h 26"/>
                  <a:gd name="T14" fmla="*/ 16 w 21"/>
                  <a:gd name="T15" fmla="*/ 14 h 26"/>
                  <a:gd name="T16" fmla="*/ 20 w 21"/>
                  <a:gd name="T17" fmla="*/ 14 h 26"/>
                  <a:gd name="T18" fmla="*/ 16 w 21"/>
                  <a:gd name="T19" fmla="*/ 14 h 26"/>
                  <a:gd name="T20" fmla="*/ 16 w 21"/>
                  <a:gd name="T21" fmla="*/ 14 h 26"/>
                  <a:gd name="T22" fmla="*/ 16 w 21"/>
                  <a:gd name="T23" fmla="*/ 14 h 26"/>
                  <a:gd name="T24" fmla="*/ 16 w 21"/>
                  <a:gd name="T25" fmla="*/ 14 h 26"/>
                  <a:gd name="T26" fmla="*/ 16 w 21"/>
                  <a:gd name="T27" fmla="*/ 14 h 26"/>
                  <a:gd name="T28" fmla="*/ 13 w 21"/>
                  <a:gd name="T29" fmla="*/ 19 h 26"/>
                  <a:gd name="T30" fmla="*/ 13 w 21"/>
                  <a:gd name="T31" fmla="*/ 19 h 26"/>
                  <a:gd name="T32" fmla="*/ 16 w 21"/>
                  <a:gd name="T33" fmla="*/ 19 h 26"/>
                  <a:gd name="T34" fmla="*/ 16 w 21"/>
                  <a:gd name="T35" fmla="*/ 19 h 26"/>
                  <a:gd name="T36" fmla="*/ 16 w 21"/>
                  <a:gd name="T37" fmla="*/ 19 h 26"/>
                  <a:gd name="T38" fmla="*/ 16 w 21"/>
                  <a:gd name="T39" fmla="*/ 19 h 26"/>
                  <a:gd name="T40" fmla="*/ 16 w 21"/>
                  <a:gd name="T41" fmla="*/ 19 h 26"/>
                  <a:gd name="T42" fmla="*/ 16 w 21"/>
                  <a:gd name="T43" fmla="*/ 19 h 26"/>
                  <a:gd name="T44" fmla="*/ 16 w 21"/>
                  <a:gd name="T45" fmla="*/ 24 h 26"/>
                  <a:gd name="T46" fmla="*/ 16 w 21"/>
                  <a:gd name="T47" fmla="*/ 24 h 26"/>
                  <a:gd name="T48" fmla="*/ 16 w 21"/>
                  <a:gd name="T49" fmla="*/ 24 h 26"/>
                  <a:gd name="T50" fmla="*/ 16 w 21"/>
                  <a:gd name="T51" fmla="*/ 24 h 26"/>
                  <a:gd name="T52" fmla="*/ 14 w 21"/>
                  <a:gd name="T53" fmla="*/ 25 h 26"/>
                  <a:gd name="T54" fmla="*/ 14 w 21"/>
                  <a:gd name="T55" fmla="*/ 25 h 26"/>
                  <a:gd name="T56" fmla="*/ 10 w 21"/>
                  <a:gd name="T57" fmla="*/ 25 h 26"/>
                  <a:gd name="T58" fmla="*/ 3 w 21"/>
                  <a:gd name="T59" fmla="*/ 19 h 26"/>
                  <a:gd name="T60" fmla="*/ 0 w 21"/>
                  <a:gd name="T61" fmla="*/ 5 h 26"/>
                  <a:gd name="T62" fmla="*/ 10 w 21"/>
                  <a:gd name="T63" fmla="*/ 0 h 26"/>
                  <a:gd name="T64" fmla="*/ 13 w 21"/>
                  <a:gd name="T6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 h="26">
                    <a:moveTo>
                      <a:pt x="13" y="0"/>
                    </a:moveTo>
                    <a:lnTo>
                      <a:pt x="13" y="5"/>
                    </a:lnTo>
                    <a:lnTo>
                      <a:pt x="13" y="5"/>
                    </a:lnTo>
                    <a:lnTo>
                      <a:pt x="13" y="5"/>
                    </a:lnTo>
                    <a:lnTo>
                      <a:pt x="13" y="5"/>
                    </a:lnTo>
                    <a:lnTo>
                      <a:pt x="13" y="5"/>
                    </a:lnTo>
                    <a:lnTo>
                      <a:pt x="16" y="14"/>
                    </a:lnTo>
                    <a:lnTo>
                      <a:pt x="16" y="14"/>
                    </a:lnTo>
                    <a:lnTo>
                      <a:pt x="20" y="14"/>
                    </a:lnTo>
                    <a:lnTo>
                      <a:pt x="16" y="14"/>
                    </a:lnTo>
                    <a:lnTo>
                      <a:pt x="16" y="14"/>
                    </a:lnTo>
                    <a:lnTo>
                      <a:pt x="16" y="14"/>
                    </a:lnTo>
                    <a:lnTo>
                      <a:pt x="16" y="14"/>
                    </a:lnTo>
                    <a:lnTo>
                      <a:pt x="16" y="14"/>
                    </a:lnTo>
                    <a:lnTo>
                      <a:pt x="13" y="19"/>
                    </a:lnTo>
                    <a:lnTo>
                      <a:pt x="13" y="19"/>
                    </a:lnTo>
                    <a:lnTo>
                      <a:pt x="16" y="19"/>
                    </a:lnTo>
                    <a:lnTo>
                      <a:pt x="16" y="19"/>
                    </a:lnTo>
                    <a:lnTo>
                      <a:pt x="16" y="19"/>
                    </a:lnTo>
                    <a:lnTo>
                      <a:pt x="16" y="19"/>
                    </a:lnTo>
                    <a:lnTo>
                      <a:pt x="16" y="19"/>
                    </a:lnTo>
                    <a:lnTo>
                      <a:pt x="16" y="19"/>
                    </a:lnTo>
                    <a:lnTo>
                      <a:pt x="16" y="24"/>
                    </a:lnTo>
                    <a:lnTo>
                      <a:pt x="16" y="24"/>
                    </a:lnTo>
                    <a:lnTo>
                      <a:pt x="16" y="24"/>
                    </a:lnTo>
                    <a:lnTo>
                      <a:pt x="16" y="24"/>
                    </a:lnTo>
                    <a:lnTo>
                      <a:pt x="14" y="25"/>
                    </a:lnTo>
                    <a:lnTo>
                      <a:pt x="14" y="25"/>
                    </a:lnTo>
                    <a:lnTo>
                      <a:pt x="10" y="25"/>
                    </a:lnTo>
                    <a:lnTo>
                      <a:pt x="3" y="19"/>
                    </a:lnTo>
                    <a:lnTo>
                      <a:pt x="0" y="5"/>
                    </a:lnTo>
                    <a:lnTo>
                      <a:pt x="10" y="0"/>
                    </a:lnTo>
                    <a:lnTo>
                      <a:pt x="1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8" name="Freeform 71"/>
              <p:cNvSpPr>
                <a:spLocks/>
              </p:cNvSpPr>
              <p:nvPr/>
            </p:nvSpPr>
            <p:spPr bwMode="auto">
              <a:xfrm>
                <a:off x="1483" y="2188"/>
                <a:ext cx="23" cy="17"/>
              </a:xfrm>
              <a:custGeom>
                <a:avLst/>
                <a:gdLst>
                  <a:gd name="T0" fmla="*/ 22 w 23"/>
                  <a:gd name="T1" fmla="*/ 16 h 17"/>
                  <a:gd name="T2" fmla="*/ 22 w 23"/>
                  <a:gd name="T3" fmla="*/ 16 h 17"/>
                  <a:gd name="T4" fmla="*/ 0 w 23"/>
                  <a:gd name="T5" fmla="*/ 0 h 17"/>
                  <a:gd name="T6" fmla="*/ 0 w 23"/>
                  <a:gd name="T7" fmla="*/ 0 h 17"/>
                  <a:gd name="T8" fmla="*/ 0 w 23"/>
                  <a:gd name="T9" fmla="*/ 0 h 17"/>
                  <a:gd name="T10" fmla="*/ 0 w 23"/>
                  <a:gd name="T11" fmla="*/ 0 h 17"/>
                  <a:gd name="T12" fmla="*/ 0 w 23"/>
                  <a:gd name="T13" fmla="*/ 0 h 17"/>
                  <a:gd name="T14" fmla="*/ 0 w 23"/>
                  <a:gd name="T15" fmla="*/ 0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7">
                    <a:moveTo>
                      <a:pt x="22" y="16"/>
                    </a:moveTo>
                    <a:lnTo>
                      <a:pt x="22" y="16"/>
                    </a:lnTo>
                    <a:lnTo>
                      <a:pt x="0" y="0"/>
                    </a:lnTo>
                    <a:lnTo>
                      <a:pt x="0" y="0"/>
                    </a:lnTo>
                    <a:lnTo>
                      <a:pt x="0" y="0"/>
                    </a:lnTo>
                    <a:lnTo>
                      <a:pt x="0" y="0"/>
                    </a:lnTo>
                    <a:lnTo>
                      <a:pt x="0"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9" name="Freeform 72"/>
              <p:cNvSpPr>
                <a:spLocks/>
              </p:cNvSpPr>
              <p:nvPr/>
            </p:nvSpPr>
            <p:spPr bwMode="auto">
              <a:xfrm>
                <a:off x="1511" y="2196"/>
                <a:ext cx="17" cy="27"/>
              </a:xfrm>
              <a:custGeom>
                <a:avLst/>
                <a:gdLst>
                  <a:gd name="T0" fmla="*/ 16 w 17"/>
                  <a:gd name="T1" fmla="*/ 0 h 27"/>
                  <a:gd name="T2" fmla="*/ 16 w 17"/>
                  <a:gd name="T3" fmla="*/ 0 h 27"/>
                  <a:gd name="T4" fmla="*/ 16 w 17"/>
                  <a:gd name="T5" fmla="*/ 0 h 27"/>
                  <a:gd name="T6" fmla="*/ 0 w 17"/>
                  <a:gd name="T7" fmla="*/ 26 h 27"/>
                  <a:gd name="T8" fmla="*/ 0 w 17"/>
                  <a:gd name="T9" fmla="*/ 26 h 27"/>
                </a:gdLst>
                <a:ahLst/>
                <a:cxnLst>
                  <a:cxn ang="0">
                    <a:pos x="T0" y="T1"/>
                  </a:cxn>
                  <a:cxn ang="0">
                    <a:pos x="T2" y="T3"/>
                  </a:cxn>
                  <a:cxn ang="0">
                    <a:pos x="T4" y="T5"/>
                  </a:cxn>
                  <a:cxn ang="0">
                    <a:pos x="T6" y="T7"/>
                  </a:cxn>
                  <a:cxn ang="0">
                    <a:pos x="T8" y="T9"/>
                  </a:cxn>
                </a:cxnLst>
                <a:rect l="0" t="0" r="r" b="b"/>
                <a:pathLst>
                  <a:path w="17" h="27">
                    <a:moveTo>
                      <a:pt x="16" y="0"/>
                    </a:moveTo>
                    <a:lnTo>
                      <a:pt x="16" y="0"/>
                    </a:lnTo>
                    <a:lnTo>
                      <a:pt x="16" y="0"/>
                    </a:lnTo>
                    <a:lnTo>
                      <a:pt x="0" y="26"/>
                    </a:lnTo>
                    <a:lnTo>
                      <a:pt x="0"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0" name="Freeform 73"/>
              <p:cNvSpPr>
                <a:spLocks/>
              </p:cNvSpPr>
              <p:nvPr/>
            </p:nvSpPr>
            <p:spPr bwMode="auto">
              <a:xfrm>
                <a:off x="1511" y="2196"/>
                <a:ext cx="17" cy="27"/>
              </a:xfrm>
              <a:custGeom>
                <a:avLst/>
                <a:gdLst>
                  <a:gd name="T0" fmla="*/ 16 w 17"/>
                  <a:gd name="T1" fmla="*/ 0 h 27"/>
                  <a:gd name="T2" fmla="*/ 0 w 17"/>
                  <a:gd name="T3" fmla="*/ 26 h 27"/>
                  <a:gd name="T4" fmla="*/ 0 w 17"/>
                  <a:gd name="T5" fmla="*/ 26 h 27"/>
                  <a:gd name="T6" fmla="*/ 0 w 17"/>
                  <a:gd name="T7" fmla="*/ 26 h 27"/>
                </a:gdLst>
                <a:ahLst/>
                <a:cxnLst>
                  <a:cxn ang="0">
                    <a:pos x="T0" y="T1"/>
                  </a:cxn>
                  <a:cxn ang="0">
                    <a:pos x="T2" y="T3"/>
                  </a:cxn>
                  <a:cxn ang="0">
                    <a:pos x="T4" y="T5"/>
                  </a:cxn>
                  <a:cxn ang="0">
                    <a:pos x="T6" y="T7"/>
                  </a:cxn>
                </a:cxnLst>
                <a:rect l="0" t="0" r="r" b="b"/>
                <a:pathLst>
                  <a:path w="17" h="27">
                    <a:moveTo>
                      <a:pt x="16" y="0"/>
                    </a:moveTo>
                    <a:lnTo>
                      <a:pt x="0" y="26"/>
                    </a:lnTo>
                    <a:lnTo>
                      <a:pt x="0" y="26"/>
                    </a:lnTo>
                    <a:lnTo>
                      <a:pt x="0"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1" name="Freeform 74"/>
              <p:cNvSpPr>
                <a:spLocks/>
              </p:cNvSpPr>
              <p:nvPr/>
            </p:nvSpPr>
            <p:spPr bwMode="auto">
              <a:xfrm>
                <a:off x="1479" y="2189"/>
                <a:ext cx="24" cy="17"/>
              </a:xfrm>
              <a:custGeom>
                <a:avLst/>
                <a:gdLst>
                  <a:gd name="T0" fmla="*/ 23 w 24"/>
                  <a:gd name="T1" fmla="*/ 16 h 17"/>
                  <a:gd name="T2" fmla="*/ 23 w 24"/>
                  <a:gd name="T3" fmla="*/ 16 h 17"/>
                  <a:gd name="T4" fmla="*/ 23 w 24"/>
                  <a:gd name="T5" fmla="*/ 16 h 17"/>
                  <a:gd name="T6" fmla="*/ 23 w 24"/>
                  <a:gd name="T7" fmla="*/ 16 h 17"/>
                  <a:gd name="T8" fmla="*/ 23 w 24"/>
                  <a:gd name="T9" fmla="*/ 16 h 17"/>
                  <a:gd name="T10" fmla="*/ 23 w 24"/>
                  <a:gd name="T11" fmla="*/ 16 h 17"/>
                  <a:gd name="T12" fmla="*/ 23 w 24"/>
                  <a:gd name="T13" fmla="*/ 16 h 17"/>
                  <a:gd name="T14" fmla="*/ 23 w 24"/>
                  <a:gd name="T15" fmla="*/ 16 h 17"/>
                  <a:gd name="T16" fmla="*/ 23 w 24"/>
                  <a:gd name="T17" fmla="*/ 16 h 17"/>
                  <a:gd name="T18" fmla="*/ 0 w 24"/>
                  <a:gd name="T19" fmla="*/ 0 h 17"/>
                  <a:gd name="T20" fmla="*/ 23 w 24"/>
                  <a:gd name="T21" fmla="*/ 16 h 17"/>
                  <a:gd name="T22" fmla="*/ 23 w 24"/>
                  <a:gd name="T23" fmla="*/ 16 h 17"/>
                  <a:gd name="T24" fmla="*/ 23 w 24"/>
                  <a:gd name="T25"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17">
                    <a:moveTo>
                      <a:pt x="23" y="16"/>
                    </a:moveTo>
                    <a:lnTo>
                      <a:pt x="23" y="16"/>
                    </a:lnTo>
                    <a:lnTo>
                      <a:pt x="23" y="16"/>
                    </a:lnTo>
                    <a:lnTo>
                      <a:pt x="23" y="16"/>
                    </a:lnTo>
                    <a:lnTo>
                      <a:pt x="23" y="16"/>
                    </a:lnTo>
                    <a:lnTo>
                      <a:pt x="23" y="16"/>
                    </a:lnTo>
                    <a:lnTo>
                      <a:pt x="23" y="16"/>
                    </a:lnTo>
                    <a:lnTo>
                      <a:pt x="23" y="16"/>
                    </a:lnTo>
                    <a:lnTo>
                      <a:pt x="23" y="16"/>
                    </a:lnTo>
                    <a:lnTo>
                      <a:pt x="0" y="0"/>
                    </a:lnTo>
                    <a:lnTo>
                      <a:pt x="23" y="16"/>
                    </a:lnTo>
                    <a:lnTo>
                      <a:pt x="23" y="16"/>
                    </a:lnTo>
                    <a:lnTo>
                      <a:pt x="23"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2" name="Freeform 75"/>
              <p:cNvSpPr>
                <a:spLocks/>
              </p:cNvSpPr>
              <p:nvPr/>
            </p:nvSpPr>
            <p:spPr bwMode="auto">
              <a:xfrm>
                <a:off x="1509" y="2199"/>
                <a:ext cx="17" cy="26"/>
              </a:xfrm>
              <a:custGeom>
                <a:avLst/>
                <a:gdLst>
                  <a:gd name="T0" fmla="*/ 16 w 17"/>
                  <a:gd name="T1" fmla="*/ 0 h 26"/>
                  <a:gd name="T2" fmla="*/ 16 w 17"/>
                  <a:gd name="T3" fmla="*/ 0 h 26"/>
                  <a:gd name="T4" fmla="*/ 16 w 17"/>
                  <a:gd name="T5" fmla="*/ 0 h 26"/>
                  <a:gd name="T6" fmla="*/ 0 w 17"/>
                  <a:gd name="T7" fmla="*/ 25 h 26"/>
                  <a:gd name="T8" fmla="*/ 0 w 17"/>
                  <a:gd name="T9" fmla="*/ 25 h 26"/>
                  <a:gd name="T10" fmla="*/ 0 w 17"/>
                  <a:gd name="T11" fmla="*/ 25 h 26"/>
                  <a:gd name="T12" fmla="*/ 0 w 17"/>
                  <a:gd name="T13" fmla="*/ 25 h 26"/>
                  <a:gd name="T14" fmla="*/ 16 w 17"/>
                  <a:gd name="T15" fmla="*/ 0 h 26"/>
                  <a:gd name="T16" fmla="*/ 16 w 17"/>
                  <a:gd name="T17" fmla="*/ 0 h 26"/>
                  <a:gd name="T18" fmla="*/ 16 w 17"/>
                  <a:gd name="T19" fmla="*/ 0 h 26"/>
                  <a:gd name="T20" fmla="*/ 16 w 17"/>
                  <a:gd name="T21" fmla="*/ 0 h 26"/>
                  <a:gd name="T22" fmla="*/ 16 w 17"/>
                  <a:gd name="T23" fmla="*/ 0 h 26"/>
                  <a:gd name="T24" fmla="*/ 16 w 17"/>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26">
                    <a:moveTo>
                      <a:pt x="16" y="0"/>
                    </a:moveTo>
                    <a:lnTo>
                      <a:pt x="16" y="0"/>
                    </a:lnTo>
                    <a:lnTo>
                      <a:pt x="16" y="0"/>
                    </a:lnTo>
                    <a:lnTo>
                      <a:pt x="0" y="25"/>
                    </a:lnTo>
                    <a:lnTo>
                      <a:pt x="0" y="25"/>
                    </a:lnTo>
                    <a:lnTo>
                      <a:pt x="0" y="25"/>
                    </a:lnTo>
                    <a:lnTo>
                      <a:pt x="0" y="25"/>
                    </a:lnTo>
                    <a:lnTo>
                      <a:pt x="16" y="0"/>
                    </a:lnTo>
                    <a:lnTo>
                      <a:pt x="16" y="0"/>
                    </a:lnTo>
                    <a:lnTo>
                      <a:pt x="16" y="0"/>
                    </a:lnTo>
                    <a:lnTo>
                      <a:pt x="16" y="0"/>
                    </a:lnTo>
                    <a:lnTo>
                      <a:pt x="16" y="0"/>
                    </a:lnTo>
                    <a:lnTo>
                      <a:pt x="1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3" name="Freeform 76"/>
              <p:cNvSpPr>
                <a:spLocks/>
              </p:cNvSpPr>
              <p:nvPr/>
            </p:nvSpPr>
            <p:spPr bwMode="auto">
              <a:xfrm>
                <a:off x="1514" y="2185"/>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lnTo>
                      <a:pt x="0" y="0"/>
                    </a:lnTo>
                    <a:lnTo>
                      <a:pt x="0" y="0"/>
                    </a:lnTo>
                    <a:lnTo>
                      <a:pt x="0" y="0"/>
                    </a:lnTo>
                    <a:lnTo>
                      <a:pt x="0"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4" name="Line 77"/>
              <p:cNvSpPr>
                <a:spLocks noChangeShapeType="1"/>
              </p:cNvSpPr>
              <p:nvPr/>
            </p:nvSpPr>
            <p:spPr bwMode="auto">
              <a:xfrm flipH="1">
                <a:off x="1510" y="2186"/>
                <a:ext cx="1"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5" name="Freeform 78"/>
              <p:cNvSpPr>
                <a:spLocks/>
              </p:cNvSpPr>
              <p:nvPr/>
            </p:nvSpPr>
            <p:spPr bwMode="auto">
              <a:xfrm>
                <a:off x="1489" y="2201"/>
                <a:ext cx="20" cy="26"/>
              </a:xfrm>
              <a:custGeom>
                <a:avLst/>
                <a:gdLst>
                  <a:gd name="T0" fmla="*/ 18 w 20"/>
                  <a:gd name="T1" fmla="*/ 25 h 26"/>
                  <a:gd name="T2" fmla="*/ 10 w 20"/>
                  <a:gd name="T3" fmla="*/ 25 h 26"/>
                  <a:gd name="T4" fmla="*/ 0 w 20"/>
                  <a:gd name="T5" fmla="*/ 24 h 26"/>
                  <a:gd name="T6" fmla="*/ 0 w 20"/>
                  <a:gd name="T7" fmla="*/ 1 h 26"/>
                  <a:gd name="T8" fmla="*/ 19 w 20"/>
                  <a:gd name="T9" fmla="*/ 0 h 26"/>
                  <a:gd name="T10" fmla="*/ 18 w 20"/>
                  <a:gd name="T11" fmla="*/ 25 h 26"/>
                </a:gdLst>
                <a:ahLst/>
                <a:cxnLst>
                  <a:cxn ang="0">
                    <a:pos x="T0" y="T1"/>
                  </a:cxn>
                  <a:cxn ang="0">
                    <a:pos x="T2" y="T3"/>
                  </a:cxn>
                  <a:cxn ang="0">
                    <a:pos x="T4" y="T5"/>
                  </a:cxn>
                  <a:cxn ang="0">
                    <a:pos x="T6" y="T7"/>
                  </a:cxn>
                  <a:cxn ang="0">
                    <a:pos x="T8" y="T9"/>
                  </a:cxn>
                  <a:cxn ang="0">
                    <a:pos x="T10" y="T11"/>
                  </a:cxn>
                </a:cxnLst>
                <a:rect l="0" t="0" r="r" b="b"/>
                <a:pathLst>
                  <a:path w="20" h="26">
                    <a:moveTo>
                      <a:pt x="18" y="25"/>
                    </a:moveTo>
                    <a:lnTo>
                      <a:pt x="10" y="25"/>
                    </a:lnTo>
                    <a:lnTo>
                      <a:pt x="0" y="24"/>
                    </a:lnTo>
                    <a:lnTo>
                      <a:pt x="0" y="1"/>
                    </a:lnTo>
                    <a:lnTo>
                      <a:pt x="19" y="0"/>
                    </a:lnTo>
                    <a:lnTo>
                      <a:pt x="18" y="25"/>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6" name="Freeform 79"/>
              <p:cNvSpPr>
                <a:spLocks/>
              </p:cNvSpPr>
              <p:nvPr/>
            </p:nvSpPr>
            <p:spPr bwMode="auto">
              <a:xfrm>
                <a:off x="1489" y="2192"/>
                <a:ext cx="27" cy="25"/>
              </a:xfrm>
              <a:custGeom>
                <a:avLst/>
                <a:gdLst>
                  <a:gd name="T0" fmla="*/ 14 w 27"/>
                  <a:gd name="T1" fmla="*/ 0 h 25"/>
                  <a:gd name="T2" fmla="*/ 14 w 27"/>
                  <a:gd name="T3" fmla="*/ 0 h 25"/>
                  <a:gd name="T4" fmla="*/ 2 w 27"/>
                  <a:gd name="T5" fmla="*/ 4 h 25"/>
                  <a:gd name="T6" fmla="*/ 2 w 27"/>
                  <a:gd name="T7" fmla="*/ 4 h 25"/>
                  <a:gd name="T8" fmla="*/ 0 w 27"/>
                  <a:gd name="T9" fmla="*/ 8 h 25"/>
                  <a:gd name="T10" fmla="*/ 11 w 27"/>
                  <a:gd name="T11" fmla="*/ 6 h 25"/>
                  <a:gd name="T12" fmla="*/ 8 w 27"/>
                  <a:gd name="T13" fmla="*/ 16 h 25"/>
                  <a:gd name="T14" fmla="*/ 24 w 27"/>
                  <a:gd name="T15" fmla="*/ 24 h 25"/>
                  <a:gd name="T16" fmla="*/ 26 w 27"/>
                  <a:gd name="T17" fmla="*/ 16 h 25"/>
                  <a:gd name="T18" fmla="*/ 11 w 27"/>
                  <a:gd name="T19" fmla="*/ 6 h 25"/>
                  <a:gd name="T20" fmla="*/ 14 w 27"/>
                  <a:gd name="T21" fmla="*/ 0 h 25"/>
                  <a:gd name="T22" fmla="*/ 14 w 27"/>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5">
                    <a:moveTo>
                      <a:pt x="14" y="0"/>
                    </a:moveTo>
                    <a:lnTo>
                      <a:pt x="14" y="0"/>
                    </a:lnTo>
                    <a:lnTo>
                      <a:pt x="2" y="4"/>
                    </a:lnTo>
                    <a:lnTo>
                      <a:pt x="2" y="4"/>
                    </a:lnTo>
                    <a:lnTo>
                      <a:pt x="0" y="8"/>
                    </a:lnTo>
                    <a:lnTo>
                      <a:pt x="11" y="6"/>
                    </a:lnTo>
                    <a:lnTo>
                      <a:pt x="8" y="16"/>
                    </a:lnTo>
                    <a:lnTo>
                      <a:pt x="24" y="24"/>
                    </a:lnTo>
                    <a:lnTo>
                      <a:pt x="26" y="16"/>
                    </a:lnTo>
                    <a:lnTo>
                      <a:pt x="11" y="6"/>
                    </a:lnTo>
                    <a:lnTo>
                      <a:pt x="14" y="0"/>
                    </a:lnTo>
                    <a:lnTo>
                      <a:pt x="14"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7" name="Freeform 80"/>
              <p:cNvSpPr>
                <a:spLocks/>
              </p:cNvSpPr>
              <p:nvPr/>
            </p:nvSpPr>
            <p:spPr bwMode="auto">
              <a:xfrm>
                <a:off x="1489" y="2192"/>
                <a:ext cx="27" cy="25"/>
              </a:xfrm>
              <a:custGeom>
                <a:avLst/>
                <a:gdLst>
                  <a:gd name="T0" fmla="*/ 14 w 27"/>
                  <a:gd name="T1" fmla="*/ 0 h 25"/>
                  <a:gd name="T2" fmla="*/ 14 w 27"/>
                  <a:gd name="T3" fmla="*/ 0 h 25"/>
                  <a:gd name="T4" fmla="*/ 2 w 27"/>
                  <a:gd name="T5" fmla="*/ 4 h 25"/>
                  <a:gd name="T6" fmla="*/ 2 w 27"/>
                  <a:gd name="T7" fmla="*/ 4 h 25"/>
                  <a:gd name="T8" fmla="*/ 0 w 27"/>
                  <a:gd name="T9" fmla="*/ 8 h 25"/>
                  <a:gd name="T10" fmla="*/ 11 w 27"/>
                  <a:gd name="T11" fmla="*/ 6 h 25"/>
                  <a:gd name="T12" fmla="*/ 8 w 27"/>
                  <a:gd name="T13" fmla="*/ 16 h 25"/>
                  <a:gd name="T14" fmla="*/ 24 w 27"/>
                  <a:gd name="T15" fmla="*/ 24 h 25"/>
                  <a:gd name="T16" fmla="*/ 26 w 27"/>
                  <a:gd name="T17" fmla="*/ 16 h 25"/>
                  <a:gd name="T18" fmla="*/ 11 w 27"/>
                  <a:gd name="T19" fmla="*/ 6 h 25"/>
                  <a:gd name="T20" fmla="*/ 14 w 27"/>
                  <a:gd name="T21" fmla="*/ 0 h 25"/>
                  <a:gd name="T22" fmla="*/ 14 w 27"/>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5">
                    <a:moveTo>
                      <a:pt x="14" y="0"/>
                    </a:moveTo>
                    <a:lnTo>
                      <a:pt x="14" y="0"/>
                    </a:lnTo>
                    <a:lnTo>
                      <a:pt x="2" y="4"/>
                    </a:lnTo>
                    <a:lnTo>
                      <a:pt x="2" y="4"/>
                    </a:lnTo>
                    <a:lnTo>
                      <a:pt x="0" y="8"/>
                    </a:lnTo>
                    <a:lnTo>
                      <a:pt x="11" y="6"/>
                    </a:lnTo>
                    <a:lnTo>
                      <a:pt x="8" y="16"/>
                    </a:lnTo>
                    <a:lnTo>
                      <a:pt x="24" y="24"/>
                    </a:lnTo>
                    <a:lnTo>
                      <a:pt x="26" y="16"/>
                    </a:lnTo>
                    <a:lnTo>
                      <a:pt x="11" y="6"/>
                    </a:lnTo>
                    <a:lnTo>
                      <a:pt x="14" y="0"/>
                    </a:lnTo>
                    <a:lnTo>
                      <a:pt x="14"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8" name="Freeform 81"/>
              <p:cNvSpPr>
                <a:spLocks/>
              </p:cNvSpPr>
              <p:nvPr/>
            </p:nvSpPr>
            <p:spPr bwMode="auto">
              <a:xfrm>
                <a:off x="1487" y="2191"/>
                <a:ext cx="20" cy="24"/>
              </a:xfrm>
              <a:custGeom>
                <a:avLst/>
                <a:gdLst>
                  <a:gd name="T0" fmla="*/ 19 w 20"/>
                  <a:gd name="T1" fmla="*/ 23 h 24"/>
                  <a:gd name="T2" fmla="*/ 19 w 20"/>
                  <a:gd name="T3" fmla="*/ 12 h 24"/>
                  <a:gd name="T4" fmla="*/ 19 w 20"/>
                  <a:gd name="T5" fmla="*/ 12 h 24"/>
                  <a:gd name="T6" fmla="*/ 19 w 20"/>
                  <a:gd name="T7" fmla="*/ 0 h 24"/>
                  <a:gd name="T8" fmla="*/ 13 w 20"/>
                  <a:gd name="T9" fmla="*/ 0 h 24"/>
                  <a:gd name="T10" fmla="*/ 13 w 20"/>
                  <a:gd name="T11" fmla="*/ 0 h 24"/>
                  <a:gd name="T12" fmla="*/ 7 w 20"/>
                  <a:gd name="T13" fmla="*/ 0 h 24"/>
                  <a:gd name="T14" fmla="*/ 0 w 20"/>
                  <a:gd name="T15" fmla="*/ 0 h 24"/>
                  <a:gd name="T16" fmla="*/ 14 w 20"/>
                  <a:gd name="T17" fmla="*/ 23 h 24"/>
                  <a:gd name="T18" fmla="*/ 19 w 20"/>
                  <a:gd name="T19"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4">
                    <a:moveTo>
                      <a:pt x="19" y="23"/>
                    </a:moveTo>
                    <a:lnTo>
                      <a:pt x="19" y="12"/>
                    </a:lnTo>
                    <a:lnTo>
                      <a:pt x="19" y="12"/>
                    </a:lnTo>
                    <a:lnTo>
                      <a:pt x="19" y="0"/>
                    </a:lnTo>
                    <a:lnTo>
                      <a:pt x="13" y="0"/>
                    </a:lnTo>
                    <a:lnTo>
                      <a:pt x="13" y="0"/>
                    </a:lnTo>
                    <a:lnTo>
                      <a:pt x="7" y="0"/>
                    </a:lnTo>
                    <a:lnTo>
                      <a:pt x="0" y="0"/>
                    </a:lnTo>
                    <a:lnTo>
                      <a:pt x="14" y="23"/>
                    </a:lnTo>
                    <a:lnTo>
                      <a:pt x="19" y="23"/>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9" name="Freeform 82"/>
              <p:cNvSpPr>
                <a:spLocks/>
              </p:cNvSpPr>
              <p:nvPr/>
            </p:nvSpPr>
            <p:spPr bwMode="auto">
              <a:xfrm>
                <a:off x="1487" y="2191"/>
                <a:ext cx="20" cy="24"/>
              </a:xfrm>
              <a:custGeom>
                <a:avLst/>
                <a:gdLst>
                  <a:gd name="T0" fmla="*/ 19 w 20"/>
                  <a:gd name="T1" fmla="*/ 23 h 24"/>
                  <a:gd name="T2" fmla="*/ 19 w 20"/>
                  <a:gd name="T3" fmla="*/ 12 h 24"/>
                  <a:gd name="T4" fmla="*/ 19 w 20"/>
                  <a:gd name="T5" fmla="*/ 12 h 24"/>
                  <a:gd name="T6" fmla="*/ 19 w 20"/>
                  <a:gd name="T7" fmla="*/ 0 h 24"/>
                  <a:gd name="T8" fmla="*/ 13 w 20"/>
                  <a:gd name="T9" fmla="*/ 0 h 24"/>
                  <a:gd name="T10" fmla="*/ 13 w 20"/>
                  <a:gd name="T11" fmla="*/ 0 h 24"/>
                  <a:gd name="T12" fmla="*/ 7 w 20"/>
                  <a:gd name="T13" fmla="*/ 0 h 24"/>
                  <a:gd name="T14" fmla="*/ 0 w 20"/>
                  <a:gd name="T15" fmla="*/ 0 h 24"/>
                  <a:gd name="T16" fmla="*/ 14 w 20"/>
                  <a:gd name="T17" fmla="*/ 23 h 24"/>
                  <a:gd name="T18" fmla="*/ 19 w 20"/>
                  <a:gd name="T19"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4">
                    <a:moveTo>
                      <a:pt x="19" y="23"/>
                    </a:moveTo>
                    <a:lnTo>
                      <a:pt x="19" y="12"/>
                    </a:lnTo>
                    <a:lnTo>
                      <a:pt x="19" y="12"/>
                    </a:lnTo>
                    <a:lnTo>
                      <a:pt x="19" y="0"/>
                    </a:lnTo>
                    <a:lnTo>
                      <a:pt x="13" y="0"/>
                    </a:lnTo>
                    <a:lnTo>
                      <a:pt x="13" y="0"/>
                    </a:lnTo>
                    <a:lnTo>
                      <a:pt x="7" y="0"/>
                    </a:lnTo>
                    <a:lnTo>
                      <a:pt x="0" y="0"/>
                    </a:lnTo>
                    <a:lnTo>
                      <a:pt x="14" y="23"/>
                    </a:lnTo>
                    <a:lnTo>
                      <a:pt x="19"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0" name="Freeform 83"/>
              <p:cNvSpPr>
                <a:spLocks/>
              </p:cNvSpPr>
              <p:nvPr/>
            </p:nvSpPr>
            <p:spPr bwMode="auto">
              <a:xfrm>
                <a:off x="1493" y="2189"/>
                <a:ext cx="27" cy="26"/>
              </a:xfrm>
              <a:custGeom>
                <a:avLst/>
                <a:gdLst>
                  <a:gd name="T0" fmla="*/ 0 w 27"/>
                  <a:gd name="T1" fmla="*/ 14 h 26"/>
                  <a:gd name="T2" fmla="*/ 4 w 27"/>
                  <a:gd name="T3" fmla="*/ 0 h 26"/>
                  <a:gd name="T4" fmla="*/ 4 w 27"/>
                  <a:gd name="T5" fmla="*/ 0 h 26"/>
                  <a:gd name="T6" fmla="*/ 12 w 27"/>
                  <a:gd name="T7" fmla="*/ 25 h 26"/>
                  <a:gd name="T8" fmla="*/ 26 w 27"/>
                  <a:gd name="T9" fmla="*/ 21 h 26"/>
                  <a:gd name="T10" fmla="*/ 0 w 27"/>
                  <a:gd name="T11" fmla="*/ 14 h 26"/>
                  <a:gd name="T12" fmla="*/ 0 w 27"/>
                  <a:gd name="T13" fmla="*/ 14 h 26"/>
                </a:gdLst>
                <a:ahLst/>
                <a:cxnLst>
                  <a:cxn ang="0">
                    <a:pos x="T0" y="T1"/>
                  </a:cxn>
                  <a:cxn ang="0">
                    <a:pos x="T2" y="T3"/>
                  </a:cxn>
                  <a:cxn ang="0">
                    <a:pos x="T4" y="T5"/>
                  </a:cxn>
                  <a:cxn ang="0">
                    <a:pos x="T6" y="T7"/>
                  </a:cxn>
                  <a:cxn ang="0">
                    <a:pos x="T8" y="T9"/>
                  </a:cxn>
                  <a:cxn ang="0">
                    <a:pos x="T10" y="T11"/>
                  </a:cxn>
                  <a:cxn ang="0">
                    <a:pos x="T12" y="T13"/>
                  </a:cxn>
                </a:cxnLst>
                <a:rect l="0" t="0" r="r" b="b"/>
                <a:pathLst>
                  <a:path w="27" h="26">
                    <a:moveTo>
                      <a:pt x="0" y="14"/>
                    </a:moveTo>
                    <a:lnTo>
                      <a:pt x="4" y="0"/>
                    </a:lnTo>
                    <a:lnTo>
                      <a:pt x="4" y="0"/>
                    </a:lnTo>
                    <a:lnTo>
                      <a:pt x="12" y="25"/>
                    </a:lnTo>
                    <a:lnTo>
                      <a:pt x="26" y="21"/>
                    </a:lnTo>
                    <a:lnTo>
                      <a:pt x="0" y="14"/>
                    </a:lnTo>
                    <a:lnTo>
                      <a:pt x="0" y="14"/>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1" name="Freeform 84"/>
              <p:cNvSpPr>
                <a:spLocks/>
              </p:cNvSpPr>
              <p:nvPr/>
            </p:nvSpPr>
            <p:spPr bwMode="auto">
              <a:xfrm>
                <a:off x="1493" y="2189"/>
                <a:ext cx="27" cy="26"/>
              </a:xfrm>
              <a:custGeom>
                <a:avLst/>
                <a:gdLst>
                  <a:gd name="T0" fmla="*/ 0 w 27"/>
                  <a:gd name="T1" fmla="*/ 14 h 26"/>
                  <a:gd name="T2" fmla="*/ 4 w 27"/>
                  <a:gd name="T3" fmla="*/ 0 h 26"/>
                  <a:gd name="T4" fmla="*/ 4 w 27"/>
                  <a:gd name="T5" fmla="*/ 0 h 26"/>
                  <a:gd name="T6" fmla="*/ 12 w 27"/>
                  <a:gd name="T7" fmla="*/ 25 h 26"/>
                  <a:gd name="T8" fmla="*/ 26 w 27"/>
                  <a:gd name="T9" fmla="*/ 21 h 26"/>
                  <a:gd name="T10" fmla="*/ 0 w 27"/>
                  <a:gd name="T11" fmla="*/ 14 h 26"/>
                  <a:gd name="T12" fmla="*/ 0 w 27"/>
                  <a:gd name="T13" fmla="*/ 14 h 26"/>
                </a:gdLst>
                <a:ahLst/>
                <a:cxnLst>
                  <a:cxn ang="0">
                    <a:pos x="T0" y="T1"/>
                  </a:cxn>
                  <a:cxn ang="0">
                    <a:pos x="T2" y="T3"/>
                  </a:cxn>
                  <a:cxn ang="0">
                    <a:pos x="T4" y="T5"/>
                  </a:cxn>
                  <a:cxn ang="0">
                    <a:pos x="T6" y="T7"/>
                  </a:cxn>
                  <a:cxn ang="0">
                    <a:pos x="T8" y="T9"/>
                  </a:cxn>
                  <a:cxn ang="0">
                    <a:pos x="T10" y="T11"/>
                  </a:cxn>
                  <a:cxn ang="0">
                    <a:pos x="T12" y="T13"/>
                  </a:cxn>
                </a:cxnLst>
                <a:rect l="0" t="0" r="r" b="b"/>
                <a:pathLst>
                  <a:path w="27" h="26">
                    <a:moveTo>
                      <a:pt x="0" y="14"/>
                    </a:moveTo>
                    <a:lnTo>
                      <a:pt x="4" y="0"/>
                    </a:lnTo>
                    <a:lnTo>
                      <a:pt x="4" y="0"/>
                    </a:lnTo>
                    <a:lnTo>
                      <a:pt x="12" y="25"/>
                    </a:lnTo>
                    <a:lnTo>
                      <a:pt x="26" y="21"/>
                    </a:lnTo>
                    <a:lnTo>
                      <a:pt x="0" y="14"/>
                    </a:lnTo>
                    <a:lnTo>
                      <a:pt x="0" y="1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2" name="Freeform 85"/>
              <p:cNvSpPr>
                <a:spLocks/>
              </p:cNvSpPr>
              <p:nvPr/>
            </p:nvSpPr>
            <p:spPr bwMode="auto">
              <a:xfrm>
                <a:off x="1501" y="2192"/>
                <a:ext cx="20" cy="26"/>
              </a:xfrm>
              <a:custGeom>
                <a:avLst/>
                <a:gdLst>
                  <a:gd name="T0" fmla="*/ 19 w 20"/>
                  <a:gd name="T1" fmla="*/ 11 h 26"/>
                  <a:gd name="T2" fmla="*/ 13 w 20"/>
                  <a:gd name="T3" fmla="*/ 10 h 26"/>
                  <a:gd name="T4" fmla="*/ 13 w 20"/>
                  <a:gd name="T5" fmla="*/ 10 h 26"/>
                  <a:gd name="T6" fmla="*/ 12 w 20"/>
                  <a:gd name="T7" fmla="*/ 6 h 26"/>
                  <a:gd name="T8" fmla="*/ 11 w 20"/>
                  <a:gd name="T9" fmla="*/ 3 h 26"/>
                  <a:gd name="T10" fmla="*/ 11 w 20"/>
                  <a:gd name="T11" fmla="*/ 3 h 26"/>
                  <a:gd name="T12" fmla="*/ 8 w 20"/>
                  <a:gd name="T13" fmla="*/ 2 h 26"/>
                  <a:gd name="T14" fmla="*/ 8 w 20"/>
                  <a:gd name="T15" fmla="*/ 2 h 26"/>
                  <a:gd name="T16" fmla="*/ 10 w 20"/>
                  <a:gd name="T17" fmla="*/ 3 h 26"/>
                  <a:gd name="T18" fmla="*/ 11 w 20"/>
                  <a:gd name="T19" fmla="*/ 4 h 26"/>
                  <a:gd name="T20" fmla="*/ 11 w 20"/>
                  <a:gd name="T21" fmla="*/ 7 h 26"/>
                  <a:gd name="T22" fmla="*/ 10 w 20"/>
                  <a:gd name="T23" fmla="*/ 5 h 26"/>
                  <a:gd name="T24" fmla="*/ 8 w 20"/>
                  <a:gd name="T25" fmla="*/ 3 h 26"/>
                  <a:gd name="T26" fmla="*/ 7 w 20"/>
                  <a:gd name="T27" fmla="*/ 1 h 26"/>
                  <a:gd name="T28" fmla="*/ 5 w 20"/>
                  <a:gd name="T29" fmla="*/ 0 h 26"/>
                  <a:gd name="T30" fmla="*/ 5 w 20"/>
                  <a:gd name="T31" fmla="*/ 0 h 26"/>
                  <a:gd name="T32" fmla="*/ 4 w 20"/>
                  <a:gd name="T33" fmla="*/ 1 h 26"/>
                  <a:gd name="T34" fmla="*/ 3 w 20"/>
                  <a:gd name="T35" fmla="*/ 3 h 26"/>
                  <a:gd name="T36" fmla="*/ 0 w 20"/>
                  <a:gd name="T37" fmla="*/ 5 h 26"/>
                  <a:gd name="T38" fmla="*/ 0 w 20"/>
                  <a:gd name="T39" fmla="*/ 5 h 26"/>
                  <a:gd name="T40" fmla="*/ 0 w 20"/>
                  <a:gd name="T41" fmla="*/ 5 h 26"/>
                  <a:gd name="T42" fmla="*/ 0 w 20"/>
                  <a:gd name="T43" fmla="*/ 6 h 26"/>
                  <a:gd name="T44" fmla="*/ 0 w 20"/>
                  <a:gd name="T45" fmla="*/ 9 h 26"/>
                  <a:gd name="T46" fmla="*/ 0 w 20"/>
                  <a:gd name="T47" fmla="*/ 13 h 26"/>
                  <a:gd name="T48" fmla="*/ 3 w 20"/>
                  <a:gd name="T49" fmla="*/ 16 h 26"/>
                  <a:gd name="T50" fmla="*/ 3 w 20"/>
                  <a:gd name="T51" fmla="*/ 18 h 26"/>
                  <a:gd name="T52" fmla="*/ 4 w 20"/>
                  <a:gd name="T53" fmla="*/ 22 h 26"/>
                  <a:gd name="T54" fmla="*/ 5 w 20"/>
                  <a:gd name="T55" fmla="*/ 23 h 26"/>
                  <a:gd name="T56" fmla="*/ 7 w 20"/>
                  <a:gd name="T57" fmla="*/ 24 h 26"/>
                  <a:gd name="T58" fmla="*/ 7 w 20"/>
                  <a:gd name="T59" fmla="*/ 24 h 26"/>
                  <a:gd name="T60" fmla="*/ 7 w 20"/>
                  <a:gd name="T61" fmla="*/ 23 h 26"/>
                  <a:gd name="T62" fmla="*/ 10 w 20"/>
                  <a:gd name="T63" fmla="*/ 25 h 26"/>
                  <a:gd name="T64" fmla="*/ 15 w 20"/>
                  <a:gd name="T65" fmla="*/ 25 h 26"/>
                  <a:gd name="T66" fmla="*/ 15 w 20"/>
                  <a:gd name="T67" fmla="*/ 23 h 26"/>
                  <a:gd name="T68" fmla="*/ 15 w 20"/>
                  <a:gd name="T69" fmla="*/ 23 h 26"/>
                  <a:gd name="T70" fmla="*/ 15 w 20"/>
                  <a:gd name="T71" fmla="*/ 23 h 26"/>
                  <a:gd name="T72" fmla="*/ 15 w 20"/>
                  <a:gd name="T73" fmla="*/ 16 h 26"/>
                  <a:gd name="T74" fmla="*/ 15 w 20"/>
                  <a:gd name="T75" fmla="*/ 14 h 26"/>
                  <a:gd name="T76" fmla="*/ 17 w 20"/>
                  <a:gd name="T77" fmla="*/ 14 h 26"/>
                  <a:gd name="T78" fmla="*/ 19 w 20"/>
                  <a:gd name="T79" fmla="*/ 13 h 26"/>
                  <a:gd name="T80" fmla="*/ 19 w 20"/>
                  <a:gd name="T81" fmla="*/ 13 h 26"/>
                  <a:gd name="T82" fmla="*/ 19 w 20"/>
                  <a:gd name="T83" fmla="*/ 13 h 26"/>
                  <a:gd name="T84" fmla="*/ 19 w 20"/>
                  <a:gd name="T85" fmla="*/ 13 h 26"/>
                  <a:gd name="T86" fmla="*/ 19 w 20"/>
                  <a:gd name="T87" fmla="*/ 11 h 26"/>
                  <a:gd name="T88" fmla="*/ 19 w 20"/>
                  <a:gd name="T89" fmla="*/ 11 h 26"/>
                  <a:gd name="T90" fmla="*/ 19 w 20"/>
                  <a:gd name="T91" fmla="*/ 11 h 26"/>
                  <a:gd name="T92" fmla="*/ 19 w 20"/>
                  <a:gd name="T93"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 h="26">
                    <a:moveTo>
                      <a:pt x="19" y="11"/>
                    </a:moveTo>
                    <a:lnTo>
                      <a:pt x="13" y="10"/>
                    </a:lnTo>
                    <a:lnTo>
                      <a:pt x="13" y="10"/>
                    </a:lnTo>
                    <a:lnTo>
                      <a:pt x="12" y="6"/>
                    </a:lnTo>
                    <a:lnTo>
                      <a:pt x="11" y="3"/>
                    </a:lnTo>
                    <a:lnTo>
                      <a:pt x="11" y="3"/>
                    </a:lnTo>
                    <a:lnTo>
                      <a:pt x="8" y="2"/>
                    </a:lnTo>
                    <a:lnTo>
                      <a:pt x="8" y="2"/>
                    </a:lnTo>
                    <a:lnTo>
                      <a:pt x="10" y="3"/>
                    </a:lnTo>
                    <a:lnTo>
                      <a:pt x="11" y="4"/>
                    </a:lnTo>
                    <a:lnTo>
                      <a:pt x="11" y="7"/>
                    </a:lnTo>
                    <a:lnTo>
                      <a:pt x="10" y="5"/>
                    </a:lnTo>
                    <a:lnTo>
                      <a:pt x="8" y="3"/>
                    </a:lnTo>
                    <a:lnTo>
                      <a:pt x="7" y="1"/>
                    </a:lnTo>
                    <a:lnTo>
                      <a:pt x="5" y="0"/>
                    </a:lnTo>
                    <a:lnTo>
                      <a:pt x="5" y="0"/>
                    </a:lnTo>
                    <a:lnTo>
                      <a:pt x="4" y="1"/>
                    </a:lnTo>
                    <a:lnTo>
                      <a:pt x="3" y="3"/>
                    </a:lnTo>
                    <a:lnTo>
                      <a:pt x="0" y="5"/>
                    </a:lnTo>
                    <a:lnTo>
                      <a:pt x="0" y="5"/>
                    </a:lnTo>
                    <a:lnTo>
                      <a:pt x="0" y="5"/>
                    </a:lnTo>
                    <a:lnTo>
                      <a:pt x="0" y="6"/>
                    </a:lnTo>
                    <a:lnTo>
                      <a:pt x="0" y="9"/>
                    </a:lnTo>
                    <a:lnTo>
                      <a:pt x="0" y="13"/>
                    </a:lnTo>
                    <a:lnTo>
                      <a:pt x="3" y="16"/>
                    </a:lnTo>
                    <a:lnTo>
                      <a:pt x="3" y="18"/>
                    </a:lnTo>
                    <a:lnTo>
                      <a:pt x="4" y="22"/>
                    </a:lnTo>
                    <a:lnTo>
                      <a:pt x="5" y="23"/>
                    </a:lnTo>
                    <a:lnTo>
                      <a:pt x="7" y="24"/>
                    </a:lnTo>
                    <a:lnTo>
                      <a:pt x="7" y="24"/>
                    </a:lnTo>
                    <a:lnTo>
                      <a:pt x="7" y="23"/>
                    </a:lnTo>
                    <a:lnTo>
                      <a:pt x="10" y="25"/>
                    </a:lnTo>
                    <a:lnTo>
                      <a:pt x="15" y="25"/>
                    </a:lnTo>
                    <a:lnTo>
                      <a:pt x="15" y="23"/>
                    </a:lnTo>
                    <a:lnTo>
                      <a:pt x="15" y="23"/>
                    </a:lnTo>
                    <a:lnTo>
                      <a:pt x="15" y="23"/>
                    </a:lnTo>
                    <a:lnTo>
                      <a:pt x="15" y="16"/>
                    </a:lnTo>
                    <a:lnTo>
                      <a:pt x="15" y="14"/>
                    </a:lnTo>
                    <a:lnTo>
                      <a:pt x="17" y="14"/>
                    </a:lnTo>
                    <a:lnTo>
                      <a:pt x="19" y="13"/>
                    </a:lnTo>
                    <a:lnTo>
                      <a:pt x="19" y="13"/>
                    </a:lnTo>
                    <a:lnTo>
                      <a:pt x="19" y="13"/>
                    </a:lnTo>
                    <a:lnTo>
                      <a:pt x="19" y="13"/>
                    </a:lnTo>
                    <a:lnTo>
                      <a:pt x="19" y="11"/>
                    </a:lnTo>
                    <a:lnTo>
                      <a:pt x="19" y="11"/>
                    </a:lnTo>
                    <a:lnTo>
                      <a:pt x="19" y="11"/>
                    </a:lnTo>
                    <a:lnTo>
                      <a:pt x="19" y="11"/>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3" name="Freeform 86"/>
              <p:cNvSpPr>
                <a:spLocks/>
              </p:cNvSpPr>
              <p:nvPr/>
            </p:nvSpPr>
            <p:spPr bwMode="auto">
              <a:xfrm>
                <a:off x="1501" y="2192"/>
                <a:ext cx="20" cy="26"/>
              </a:xfrm>
              <a:custGeom>
                <a:avLst/>
                <a:gdLst>
                  <a:gd name="T0" fmla="*/ 19 w 20"/>
                  <a:gd name="T1" fmla="*/ 11 h 26"/>
                  <a:gd name="T2" fmla="*/ 13 w 20"/>
                  <a:gd name="T3" fmla="*/ 10 h 26"/>
                  <a:gd name="T4" fmla="*/ 13 w 20"/>
                  <a:gd name="T5" fmla="*/ 10 h 26"/>
                  <a:gd name="T6" fmla="*/ 12 w 20"/>
                  <a:gd name="T7" fmla="*/ 6 h 26"/>
                  <a:gd name="T8" fmla="*/ 11 w 20"/>
                  <a:gd name="T9" fmla="*/ 3 h 26"/>
                  <a:gd name="T10" fmla="*/ 11 w 20"/>
                  <a:gd name="T11" fmla="*/ 3 h 26"/>
                  <a:gd name="T12" fmla="*/ 8 w 20"/>
                  <a:gd name="T13" fmla="*/ 2 h 26"/>
                  <a:gd name="T14" fmla="*/ 8 w 20"/>
                  <a:gd name="T15" fmla="*/ 2 h 26"/>
                  <a:gd name="T16" fmla="*/ 10 w 20"/>
                  <a:gd name="T17" fmla="*/ 3 h 26"/>
                  <a:gd name="T18" fmla="*/ 11 w 20"/>
                  <a:gd name="T19" fmla="*/ 4 h 26"/>
                  <a:gd name="T20" fmla="*/ 11 w 20"/>
                  <a:gd name="T21" fmla="*/ 7 h 26"/>
                  <a:gd name="T22" fmla="*/ 10 w 20"/>
                  <a:gd name="T23" fmla="*/ 5 h 26"/>
                  <a:gd name="T24" fmla="*/ 8 w 20"/>
                  <a:gd name="T25" fmla="*/ 3 h 26"/>
                  <a:gd name="T26" fmla="*/ 7 w 20"/>
                  <a:gd name="T27" fmla="*/ 1 h 26"/>
                  <a:gd name="T28" fmla="*/ 5 w 20"/>
                  <a:gd name="T29" fmla="*/ 0 h 26"/>
                  <a:gd name="T30" fmla="*/ 5 w 20"/>
                  <a:gd name="T31" fmla="*/ 0 h 26"/>
                  <a:gd name="T32" fmla="*/ 4 w 20"/>
                  <a:gd name="T33" fmla="*/ 1 h 26"/>
                  <a:gd name="T34" fmla="*/ 3 w 20"/>
                  <a:gd name="T35" fmla="*/ 3 h 26"/>
                  <a:gd name="T36" fmla="*/ 0 w 20"/>
                  <a:gd name="T37" fmla="*/ 5 h 26"/>
                  <a:gd name="T38" fmla="*/ 0 w 20"/>
                  <a:gd name="T39" fmla="*/ 5 h 26"/>
                  <a:gd name="T40" fmla="*/ 0 w 20"/>
                  <a:gd name="T41" fmla="*/ 5 h 26"/>
                  <a:gd name="T42" fmla="*/ 0 w 20"/>
                  <a:gd name="T43" fmla="*/ 6 h 26"/>
                  <a:gd name="T44" fmla="*/ 0 w 20"/>
                  <a:gd name="T45" fmla="*/ 9 h 26"/>
                  <a:gd name="T46" fmla="*/ 0 w 20"/>
                  <a:gd name="T47" fmla="*/ 13 h 26"/>
                  <a:gd name="T48" fmla="*/ 3 w 20"/>
                  <a:gd name="T49" fmla="*/ 16 h 26"/>
                  <a:gd name="T50" fmla="*/ 3 w 20"/>
                  <a:gd name="T51" fmla="*/ 18 h 26"/>
                  <a:gd name="T52" fmla="*/ 4 w 20"/>
                  <a:gd name="T53" fmla="*/ 22 h 26"/>
                  <a:gd name="T54" fmla="*/ 5 w 20"/>
                  <a:gd name="T55" fmla="*/ 23 h 26"/>
                  <a:gd name="T56" fmla="*/ 7 w 20"/>
                  <a:gd name="T57" fmla="*/ 24 h 26"/>
                  <a:gd name="T58" fmla="*/ 7 w 20"/>
                  <a:gd name="T59" fmla="*/ 24 h 26"/>
                  <a:gd name="T60" fmla="*/ 7 w 20"/>
                  <a:gd name="T61" fmla="*/ 23 h 26"/>
                  <a:gd name="T62" fmla="*/ 10 w 20"/>
                  <a:gd name="T63" fmla="*/ 25 h 26"/>
                  <a:gd name="T64" fmla="*/ 15 w 20"/>
                  <a:gd name="T65" fmla="*/ 25 h 26"/>
                  <a:gd name="T66" fmla="*/ 15 w 20"/>
                  <a:gd name="T67" fmla="*/ 23 h 26"/>
                  <a:gd name="T68" fmla="*/ 15 w 20"/>
                  <a:gd name="T69" fmla="*/ 23 h 26"/>
                  <a:gd name="T70" fmla="*/ 15 w 20"/>
                  <a:gd name="T71" fmla="*/ 23 h 26"/>
                  <a:gd name="T72" fmla="*/ 15 w 20"/>
                  <a:gd name="T73" fmla="*/ 16 h 26"/>
                  <a:gd name="T74" fmla="*/ 15 w 20"/>
                  <a:gd name="T75" fmla="*/ 14 h 26"/>
                  <a:gd name="T76" fmla="*/ 17 w 20"/>
                  <a:gd name="T77" fmla="*/ 14 h 26"/>
                  <a:gd name="T78" fmla="*/ 19 w 20"/>
                  <a:gd name="T79" fmla="*/ 13 h 26"/>
                  <a:gd name="T80" fmla="*/ 19 w 20"/>
                  <a:gd name="T81" fmla="*/ 13 h 26"/>
                  <a:gd name="T82" fmla="*/ 19 w 20"/>
                  <a:gd name="T83" fmla="*/ 13 h 26"/>
                  <a:gd name="T84" fmla="*/ 19 w 20"/>
                  <a:gd name="T85" fmla="*/ 13 h 26"/>
                  <a:gd name="T86" fmla="*/ 19 w 20"/>
                  <a:gd name="T87" fmla="*/ 11 h 26"/>
                  <a:gd name="T88" fmla="*/ 19 w 20"/>
                  <a:gd name="T89" fmla="*/ 11 h 26"/>
                  <a:gd name="T90" fmla="*/ 19 w 20"/>
                  <a:gd name="T91" fmla="*/ 11 h 26"/>
                  <a:gd name="T92" fmla="*/ 19 w 20"/>
                  <a:gd name="T93"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 h="26">
                    <a:moveTo>
                      <a:pt x="19" y="11"/>
                    </a:moveTo>
                    <a:lnTo>
                      <a:pt x="13" y="10"/>
                    </a:lnTo>
                    <a:lnTo>
                      <a:pt x="13" y="10"/>
                    </a:lnTo>
                    <a:lnTo>
                      <a:pt x="12" y="6"/>
                    </a:lnTo>
                    <a:lnTo>
                      <a:pt x="11" y="3"/>
                    </a:lnTo>
                    <a:lnTo>
                      <a:pt x="11" y="3"/>
                    </a:lnTo>
                    <a:lnTo>
                      <a:pt x="8" y="2"/>
                    </a:lnTo>
                    <a:lnTo>
                      <a:pt x="8" y="2"/>
                    </a:lnTo>
                    <a:lnTo>
                      <a:pt x="10" y="3"/>
                    </a:lnTo>
                    <a:lnTo>
                      <a:pt x="11" y="4"/>
                    </a:lnTo>
                    <a:lnTo>
                      <a:pt x="11" y="7"/>
                    </a:lnTo>
                    <a:lnTo>
                      <a:pt x="10" y="5"/>
                    </a:lnTo>
                    <a:lnTo>
                      <a:pt x="8" y="3"/>
                    </a:lnTo>
                    <a:lnTo>
                      <a:pt x="7" y="1"/>
                    </a:lnTo>
                    <a:lnTo>
                      <a:pt x="5" y="0"/>
                    </a:lnTo>
                    <a:lnTo>
                      <a:pt x="5" y="0"/>
                    </a:lnTo>
                    <a:lnTo>
                      <a:pt x="4" y="1"/>
                    </a:lnTo>
                    <a:lnTo>
                      <a:pt x="3" y="3"/>
                    </a:lnTo>
                    <a:lnTo>
                      <a:pt x="0" y="5"/>
                    </a:lnTo>
                    <a:lnTo>
                      <a:pt x="0" y="5"/>
                    </a:lnTo>
                    <a:lnTo>
                      <a:pt x="0" y="5"/>
                    </a:lnTo>
                    <a:lnTo>
                      <a:pt x="0" y="6"/>
                    </a:lnTo>
                    <a:lnTo>
                      <a:pt x="0" y="9"/>
                    </a:lnTo>
                    <a:lnTo>
                      <a:pt x="0" y="13"/>
                    </a:lnTo>
                    <a:lnTo>
                      <a:pt x="3" y="16"/>
                    </a:lnTo>
                    <a:lnTo>
                      <a:pt x="3" y="18"/>
                    </a:lnTo>
                    <a:lnTo>
                      <a:pt x="4" y="22"/>
                    </a:lnTo>
                    <a:lnTo>
                      <a:pt x="5" y="23"/>
                    </a:lnTo>
                    <a:lnTo>
                      <a:pt x="7" y="24"/>
                    </a:lnTo>
                    <a:lnTo>
                      <a:pt x="7" y="24"/>
                    </a:lnTo>
                    <a:lnTo>
                      <a:pt x="7" y="23"/>
                    </a:lnTo>
                    <a:lnTo>
                      <a:pt x="10" y="25"/>
                    </a:lnTo>
                    <a:lnTo>
                      <a:pt x="15" y="25"/>
                    </a:lnTo>
                    <a:lnTo>
                      <a:pt x="15" y="23"/>
                    </a:lnTo>
                    <a:lnTo>
                      <a:pt x="15" y="23"/>
                    </a:lnTo>
                    <a:lnTo>
                      <a:pt x="15" y="23"/>
                    </a:lnTo>
                    <a:lnTo>
                      <a:pt x="15" y="16"/>
                    </a:lnTo>
                    <a:lnTo>
                      <a:pt x="15" y="14"/>
                    </a:lnTo>
                    <a:lnTo>
                      <a:pt x="17" y="14"/>
                    </a:lnTo>
                    <a:lnTo>
                      <a:pt x="19" y="13"/>
                    </a:lnTo>
                    <a:lnTo>
                      <a:pt x="19" y="13"/>
                    </a:lnTo>
                    <a:lnTo>
                      <a:pt x="19" y="13"/>
                    </a:lnTo>
                    <a:lnTo>
                      <a:pt x="19" y="13"/>
                    </a:lnTo>
                    <a:lnTo>
                      <a:pt x="19" y="11"/>
                    </a:lnTo>
                    <a:lnTo>
                      <a:pt x="19" y="11"/>
                    </a:lnTo>
                    <a:lnTo>
                      <a:pt x="19" y="11"/>
                    </a:lnTo>
                    <a:lnTo>
                      <a:pt x="19" y="1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4" name="Freeform 87"/>
              <p:cNvSpPr>
                <a:spLocks/>
              </p:cNvSpPr>
              <p:nvPr/>
            </p:nvSpPr>
            <p:spPr bwMode="auto">
              <a:xfrm>
                <a:off x="1489" y="2182"/>
                <a:ext cx="21" cy="26"/>
              </a:xfrm>
              <a:custGeom>
                <a:avLst/>
                <a:gdLst>
                  <a:gd name="T0" fmla="*/ 12 w 21"/>
                  <a:gd name="T1" fmla="*/ 12 h 26"/>
                  <a:gd name="T2" fmla="*/ 13 w 21"/>
                  <a:gd name="T3" fmla="*/ 8 h 26"/>
                  <a:gd name="T4" fmla="*/ 15 w 21"/>
                  <a:gd name="T5" fmla="*/ 9 h 26"/>
                  <a:gd name="T6" fmla="*/ 15 w 21"/>
                  <a:gd name="T7" fmla="*/ 9 h 26"/>
                  <a:gd name="T8" fmla="*/ 15 w 21"/>
                  <a:gd name="T9" fmla="*/ 9 h 26"/>
                  <a:gd name="T10" fmla="*/ 15 w 21"/>
                  <a:gd name="T11" fmla="*/ 9 h 26"/>
                  <a:gd name="T12" fmla="*/ 15 w 21"/>
                  <a:gd name="T13" fmla="*/ 5 h 26"/>
                  <a:gd name="T14" fmla="*/ 15 w 21"/>
                  <a:gd name="T15" fmla="*/ 5 h 26"/>
                  <a:gd name="T16" fmla="*/ 15 w 21"/>
                  <a:gd name="T17" fmla="*/ 5 h 26"/>
                  <a:gd name="T18" fmla="*/ 19 w 21"/>
                  <a:gd name="T19" fmla="*/ 5 h 26"/>
                  <a:gd name="T20" fmla="*/ 15 w 21"/>
                  <a:gd name="T21" fmla="*/ 5 h 26"/>
                  <a:gd name="T22" fmla="*/ 15 w 21"/>
                  <a:gd name="T23" fmla="*/ 5 h 26"/>
                  <a:gd name="T24" fmla="*/ 15 w 21"/>
                  <a:gd name="T25" fmla="*/ 5 h 26"/>
                  <a:gd name="T26" fmla="*/ 19 w 21"/>
                  <a:gd name="T27" fmla="*/ 5 h 26"/>
                  <a:gd name="T28" fmla="*/ 19 w 21"/>
                  <a:gd name="T29" fmla="*/ 5 h 26"/>
                  <a:gd name="T30" fmla="*/ 19 w 21"/>
                  <a:gd name="T31" fmla="*/ 5 h 26"/>
                  <a:gd name="T32" fmla="*/ 19 w 21"/>
                  <a:gd name="T33" fmla="*/ 5 h 26"/>
                  <a:gd name="T34" fmla="*/ 19 w 21"/>
                  <a:gd name="T35" fmla="*/ 5 h 26"/>
                  <a:gd name="T36" fmla="*/ 19 w 21"/>
                  <a:gd name="T37" fmla="*/ 5 h 26"/>
                  <a:gd name="T38" fmla="*/ 16 w 21"/>
                  <a:gd name="T39" fmla="*/ 1 h 26"/>
                  <a:gd name="T40" fmla="*/ 12 w 21"/>
                  <a:gd name="T41" fmla="*/ 1 h 26"/>
                  <a:gd name="T42" fmla="*/ 5 w 21"/>
                  <a:gd name="T43" fmla="*/ 1 h 26"/>
                  <a:gd name="T44" fmla="*/ 0 w 21"/>
                  <a:gd name="T45" fmla="*/ 5 h 26"/>
                  <a:gd name="T46" fmla="*/ 0 w 21"/>
                  <a:gd name="T47" fmla="*/ 5 h 26"/>
                  <a:gd name="T48" fmla="*/ 0 w 21"/>
                  <a:gd name="T49" fmla="*/ 8 h 26"/>
                  <a:gd name="T50" fmla="*/ 0 w 21"/>
                  <a:gd name="T51" fmla="*/ 17 h 26"/>
                  <a:gd name="T52" fmla="*/ 0 w 21"/>
                  <a:gd name="T53" fmla="*/ 17 h 26"/>
                  <a:gd name="T54" fmla="*/ 5 w 21"/>
                  <a:gd name="T55" fmla="*/ 20 h 26"/>
                  <a:gd name="T56" fmla="*/ 5 w 21"/>
                  <a:gd name="T57" fmla="*/ 20 h 26"/>
                  <a:gd name="T58" fmla="*/ 5 w 21"/>
                  <a:gd name="T59" fmla="*/ 25 h 26"/>
                  <a:gd name="T60" fmla="*/ 9 w 21"/>
                  <a:gd name="T61" fmla="*/ 25 h 26"/>
                  <a:gd name="T62" fmla="*/ 11 w 21"/>
                  <a:gd name="T63" fmla="*/ 20 h 26"/>
                  <a:gd name="T64" fmla="*/ 11 w 21"/>
                  <a:gd name="T65" fmla="*/ 20 h 26"/>
                  <a:gd name="T66" fmla="*/ 11 w 21"/>
                  <a:gd name="T67" fmla="*/ 20 h 26"/>
                  <a:gd name="T68" fmla="*/ 11 w 21"/>
                  <a:gd name="T69" fmla="*/ 20 h 26"/>
                  <a:gd name="T70" fmla="*/ 11 w 21"/>
                  <a:gd name="T71" fmla="*/ 20 h 26"/>
                  <a:gd name="T72" fmla="*/ 11 w 21"/>
                  <a:gd name="T73" fmla="*/ 20 h 26"/>
                  <a:gd name="T74" fmla="*/ 11 w 21"/>
                  <a:gd name="T75" fmla="*/ 20 h 26"/>
                  <a:gd name="T76" fmla="*/ 8 w 21"/>
                  <a:gd name="T77" fmla="*/ 18 h 26"/>
                  <a:gd name="T78" fmla="*/ 8 w 21"/>
                  <a:gd name="T79" fmla="*/ 18 h 26"/>
                  <a:gd name="T80" fmla="*/ 12 w 21"/>
                  <a:gd name="T81" fmla="*/ 17 h 26"/>
                  <a:gd name="T82" fmla="*/ 12 w 21"/>
                  <a:gd name="T83" fmla="*/ 17 h 26"/>
                  <a:gd name="T84" fmla="*/ 12 w 21"/>
                  <a:gd name="T85" fmla="*/ 1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 h="26">
                    <a:moveTo>
                      <a:pt x="12" y="17"/>
                    </a:moveTo>
                    <a:lnTo>
                      <a:pt x="12" y="12"/>
                    </a:lnTo>
                    <a:lnTo>
                      <a:pt x="13" y="8"/>
                    </a:lnTo>
                    <a:lnTo>
                      <a:pt x="13" y="8"/>
                    </a:lnTo>
                    <a:lnTo>
                      <a:pt x="13" y="8"/>
                    </a:lnTo>
                    <a:lnTo>
                      <a:pt x="15" y="9"/>
                    </a:lnTo>
                    <a:lnTo>
                      <a:pt x="15" y="9"/>
                    </a:lnTo>
                    <a:lnTo>
                      <a:pt x="15" y="9"/>
                    </a:lnTo>
                    <a:lnTo>
                      <a:pt x="15" y="9"/>
                    </a:lnTo>
                    <a:lnTo>
                      <a:pt x="15" y="9"/>
                    </a:lnTo>
                    <a:lnTo>
                      <a:pt x="15" y="9"/>
                    </a:lnTo>
                    <a:lnTo>
                      <a:pt x="15" y="9"/>
                    </a:lnTo>
                    <a:lnTo>
                      <a:pt x="15" y="9"/>
                    </a:lnTo>
                    <a:lnTo>
                      <a:pt x="15" y="5"/>
                    </a:lnTo>
                    <a:lnTo>
                      <a:pt x="15" y="5"/>
                    </a:lnTo>
                    <a:lnTo>
                      <a:pt x="15" y="5"/>
                    </a:lnTo>
                    <a:lnTo>
                      <a:pt x="15" y="5"/>
                    </a:lnTo>
                    <a:lnTo>
                      <a:pt x="15" y="5"/>
                    </a:lnTo>
                    <a:lnTo>
                      <a:pt x="19" y="5"/>
                    </a:lnTo>
                    <a:lnTo>
                      <a:pt x="19" y="5"/>
                    </a:lnTo>
                    <a:lnTo>
                      <a:pt x="19" y="5"/>
                    </a:lnTo>
                    <a:lnTo>
                      <a:pt x="15" y="5"/>
                    </a:lnTo>
                    <a:lnTo>
                      <a:pt x="15" y="5"/>
                    </a:lnTo>
                    <a:lnTo>
                      <a:pt x="15" y="5"/>
                    </a:lnTo>
                    <a:lnTo>
                      <a:pt x="15" y="5"/>
                    </a:lnTo>
                    <a:lnTo>
                      <a:pt x="15" y="5"/>
                    </a:lnTo>
                    <a:lnTo>
                      <a:pt x="15" y="5"/>
                    </a:lnTo>
                    <a:lnTo>
                      <a:pt x="19" y="5"/>
                    </a:lnTo>
                    <a:lnTo>
                      <a:pt x="19" y="5"/>
                    </a:lnTo>
                    <a:lnTo>
                      <a:pt x="19" y="5"/>
                    </a:lnTo>
                    <a:lnTo>
                      <a:pt x="19" y="5"/>
                    </a:lnTo>
                    <a:lnTo>
                      <a:pt x="19" y="5"/>
                    </a:lnTo>
                    <a:lnTo>
                      <a:pt x="19" y="5"/>
                    </a:lnTo>
                    <a:lnTo>
                      <a:pt x="19" y="5"/>
                    </a:lnTo>
                    <a:lnTo>
                      <a:pt x="19" y="5"/>
                    </a:lnTo>
                    <a:lnTo>
                      <a:pt x="19" y="5"/>
                    </a:lnTo>
                    <a:lnTo>
                      <a:pt x="19" y="5"/>
                    </a:lnTo>
                    <a:lnTo>
                      <a:pt x="19" y="5"/>
                    </a:lnTo>
                    <a:lnTo>
                      <a:pt x="20" y="1"/>
                    </a:lnTo>
                    <a:lnTo>
                      <a:pt x="16" y="1"/>
                    </a:lnTo>
                    <a:lnTo>
                      <a:pt x="16" y="1"/>
                    </a:lnTo>
                    <a:lnTo>
                      <a:pt x="12" y="1"/>
                    </a:lnTo>
                    <a:lnTo>
                      <a:pt x="8" y="0"/>
                    </a:lnTo>
                    <a:lnTo>
                      <a:pt x="5" y="1"/>
                    </a:lnTo>
                    <a:lnTo>
                      <a:pt x="5" y="5"/>
                    </a:lnTo>
                    <a:lnTo>
                      <a:pt x="0" y="5"/>
                    </a:lnTo>
                    <a:lnTo>
                      <a:pt x="0" y="5"/>
                    </a:lnTo>
                    <a:lnTo>
                      <a:pt x="0" y="5"/>
                    </a:lnTo>
                    <a:lnTo>
                      <a:pt x="0" y="5"/>
                    </a:lnTo>
                    <a:lnTo>
                      <a:pt x="0" y="8"/>
                    </a:lnTo>
                    <a:lnTo>
                      <a:pt x="0" y="8"/>
                    </a:lnTo>
                    <a:lnTo>
                      <a:pt x="0" y="17"/>
                    </a:lnTo>
                    <a:lnTo>
                      <a:pt x="0" y="17"/>
                    </a:lnTo>
                    <a:lnTo>
                      <a:pt x="0" y="17"/>
                    </a:lnTo>
                    <a:lnTo>
                      <a:pt x="5" y="20"/>
                    </a:lnTo>
                    <a:lnTo>
                      <a:pt x="5" y="20"/>
                    </a:lnTo>
                    <a:lnTo>
                      <a:pt x="5" y="20"/>
                    </a:lnTo>
                    <a:lnTo>
                      <a:pt x="5" y="20"/>
                    </a:lnTo>
                    <a:lnTo>
                      <a:pt x="5" y="20"/>
                    </a:lnTo>
                    <a:lnTo>
                      <a:pt x="5" y="25"/>
                    </a:lnTo>
                    <a:lnTo>
                      <a:pt x="9" y="25"/>
                    </a:lnTo>
                    <a:lnTo>
                      <a:pt x="9" y="25"/>
                    </a:lnTo>
                    <a:lnTo>
                      <a:pt x="12" y="25"/>
                    </a:lnTo>
                    <a:lnTo>
                      <a:pt x="11" y="20"/>
                    </a:lnTo>
                    <a:lnTo>
                      <a:pt x="11" y="20"/>
                    </a:lnTo>
                    <a:lnTo>
                      <a:pt x="11" y="20"/>
                    </a:lnTo>
                    <a:lnTo>
                      <a:pt x="11" y="20"/>
                    </a:lnTo>
                    <a:lnTo>
                      <a:pt x="11" y="20"/>
                    </a:lnTo>
                    <a:lnTo>
                      <a:pt x="11" y="20"/>
                    </a:lnTo>
                    <a:lnTo>
                      <a:pt x="11" y="20"/>
                    </a:lnTo>
                    <a:lnTo>
                      <a:pt x="11" y="20"/>
                    </a:lnTo>
                    <a:lnTo>
                      <a:pt x="11" y="20"/>
                    </a:lnTo>
                    <a:lnTo>
                      <a:pt x="11" y="20"/>
                    </a:lnTo>
                    <a:lnTo>
                      <a:pt x="11" y="20"/>
                    </a:lnTo>
                    <a:lnTo>
                      <a:pt x="11" y="20"/>
                    </a:lnTo>
                    <a:lnTo>
                      <a:pt x="11" y="20"/>
                    </a:lnTo>
                    <a:lnTo>
                      <a:pt x="9" y="20"/>
                    </a:lnTo>
                    <a:lnTo>
                      <a:pt x="8" y="18"/>
                    </a:lnTo>
                    <a:lnTo>
                      <a:pt x="8" y="18"/>
                    </a:lnTo>
                    <a:lnTo>
                      <a:pt x="8" y="18"/>
                    </a:lnTo>
                    <a:lnTo>
                      <a:pt x="12" y="17"/>
                    </a:lnTo>
                    <a:lnTo>
                      <a:pt x="12" y="17"/>
                    </a:lnTo>
                    <a:lnTo>
                      <a:pt x="12" y="17"/>
                    </a:lnTo>
                    <a:lnTo>
                      <a:pt x="12" y="17"/>
                    </a:lnTo>
                    <a:lnTo>
                      <a:pt x="12" y="17"/>
                    </a:lnTo>
                    <a:lnTo>
                      <a:pt x="12" y="17"/>
                    </a:lnTo>
                    <a:lnTo>
                      <a:pt x="12" y="17"/>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5" name="Freeform 88"/>
              <p:cNvSpPr>
                <a:spLocks/>
              </p:cNvSpPr>
              <p:nvPr/>
            </p:nvSpPr>
            <p:spPr bwMode="auto">
              <a:xfrm>
                <a:off x="1489" y="2182"/>
                <a:ext cx="21" cy="26"/>
              </a:xfrm>
              <a:custGeom>
                <a:avLst/>
                <a:gdLst>
                  <a:gd name="T0" fmla="*/ 12 w 21"/>
                  <a:gd name="T1" fmla="*/ 12 h 26"/>
                  <a:gd name="T2" fmla="*/ 13 w 21"/>
                  <a:gd name="T3" fmla="*/ 8 h 26"/>
                  <a:gd name="T4" fmla="*/ 15 w 21"/>
                  <a:gd name="T5" fmla="*/ 9 h 26"/>
                  <a:gd name="T6" fmla="*/ 15 w 21"/>
                  <a:gd name="T7" fmla="*/ 9 h 26"/>
                  <a:gd name="T8" fmla="*/ 15 w 21"/>
                  <a:gd name="T9" fmla="*/ 9 h 26"/>
                  <a:gd name="T10" fmla="*/ 15 w 21"/>
                  <a:gd name="T11" fmla="*/ 9 h 26"/>
                  <a:gd name="T12" fmla="*/ 15 w 21"/>
                  <a:gd name="T13" fmla="*/ 5 h 26"/>
                  <a:gd name="T14" fmla="*/ 15 w 21"/>
                  <a:gd name="T15" fmla="*/ 5 h 26"/>
                  <a:gd name="T16" fmla="*/ 15 w 21"/>
                  <a:gd name="T17" fmla="*/ 5 h 26"/>
                  <a:gd name="T18" fmla="*/ 19 w 21"/>
                  <a:gd name="T19" fmla="*/ 5 h 26"/>
                  <a:gd name="T20" fmla="*/ 15 w 21"/>
                  <a:gd name="T21" fmla="*/ 5 h 26"/>
                  <a:gd name="T22" fmla="*/ 15 w 21"/>
                  <a:gd name="T23" fmla="*/ 5 h 26"/>
                  <a:gd name="T24" fmla="*/ 15 w 21"/>
                  <a:gd name="T25" fmla="*/ 5 h 26"/>
                  <a:gd name="T26" fmla="*/ 19 w 21"/>
                  <a:gd name="T27" fmla="*/ 5 h 26"/>
                  <a:gd name="T28" fmla="*/ 19 w 21"/>
                  <a:gd name="T29" fmla="*/ 5 h 26"/>
                  <a:gd name="T30" fmla="*/ 19 w 21"/>
                  <a:gd name="T31" fmla="*/ 5 h 26"/>
                  <a:gd name="T32" fmla="*/ 19 w 21"/>
                  <a:gd name="T33" fmla="*/ 5 h 26"/>
                  <a:gd name="T34" fmla="*/ 19 w 21"/>
                  <a:gd name="T35" fmla="*/ 5 h 26"/>
                  <a:gd name="T36" fmla="*/ 19 w 21"/>
                  <a:gd name="T37" fmla="*/ 5 h 26"/>
                  <a:gd name="T38" fmla="*/ 16 w 21"/>
                  <a:gd name="T39" fmla="*/ 1 h 26"/>
                  <a:gd name="T40" fmla="*/ 12 w 21"/>
                  <a:gd name="T41" fmla="*/ 1 h 26"/>
                  <a:gd name="T42" fmla="*/ 5 w 21"/>
                  <a:gd name="T43" fmla="*/ 1 h 26"/>
                  <a:gd name="T44" fmla="*/ 0 w 21"/>
                  <a:gd name="T45" fmla="*/ 5 h 26"/>
                  <a:gd name="T46" fmla="*/ 0 w 21"/>
                  <a:gd name="T47" fmla="*/ 5 h 26"/>
                  <a:gd name="T48" fmla="*/ 0 w 21"/>
                  <a:gd name="T49" fmla="*/ 8 h 26"/>
                  <a:gd name="T50" fmla="*/ 0 w 21"/>
                  <a:gd name="T51" fmla="*/ 17 h 26"/>
                  <a:gd name="T52" fmla="*/ 0 w 21"/>
                  <a:gd name="T53" fmla="*/ 17 h 26"/>
                  <a:gd name="T54" fmla="*/ 5 w 21"/>
                  <a:gd name="T55" fmla="*/ 20 h 26"/>
                  <a:gd name="T56" fmla="*/ 5 w 21"/>
                  <a:gd name="T57" fmla="*/ 20 h 26"/>
                  <a:gd name="T58" fmla="*/ 5 w 21"/>
                  <a:gd name="T59" fmla="*/ 25 h 26"/>
                  <a:gd name="T60" fmla="*/ 9 w 21"/>
                  <a:gd name="T61" fmla="*/ 25 h 26"/>
                  <a:gd name="T62" fmla="*/ 11 w 21"/>
                  <a:gd name="T63" fmla="*/ 20 h 26"/>
                  <a:gd name="T64" fmla="*/ 11 w 21"/>
                  <a:gd name="T65" fmla="*/ 20 h 26"/>
                  <a:gd name="T66" fmla="*/ 11 w 21"/>
                  <a:gd name="T67" fmla="*/ 20 h 26"/>
                  <a:gd name="T68" fmla="*/ 11 w 21"/>
                  <a:gd name="T69" fmla="*/ 20 h 26"/>
                  <a:gd name="T70" fmla="*/ 11 w 21"/>
                  <a:gd name="T71" fmla="*/ 20 h 26"/>
                  <a:gd name="T72" fmla="*/ 11 w 21"/>
                  <a:gd name="T73" fmla="*/ 20 h 26"/>
                  <a:gd name="T74" fmla="*/ 11 w 21"/>
                  <a:gd name="T75" fmla="*/ 20 h 26"/>
                  <a:gd name="T76" fmla="*/ 8 w 21"/>
                  <a:gd name="T77" fmla="*/ 18 h 26"/>
                  <a:gd name="T78" fmla="*/ 8 w 21"/>
                  <a:gd name="T79" fmla="*/ 18 h 26"/>
                  <a:gd name="T80" fmla="*/ 12 w 21"/>
                  <a:gd name="T81" fmla="*/ 17 h 26"/>
                  <a:gd name="T82" fmla="*/ 12 w 21"/>
                  <a:gd name="T83" fmla="*/ 17 h 26"/>
                  <a:gd name="T84" fmla="*/ 12 w 21"/>
                  <a:gd name="T85" fmla="*/ 1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 h="26">
                    <a:moveTo>
                      <a:pt x="12" y="17"/>
                    </a:moveTo>
                    <a:lnTo>
                      <a:pt x="12" y="12"/>
                    </a:lnTo>
                    <a:lnTo>
                      <a:pt x="13" y="8"/>
                    </a:lnTo>
                    <a:lnTo>
                      <a:pt x="13" y="8"/>
                    </a:lnTo>
                    <a:lnTo>
                      <a:pt x="13" y="8"/>
                    </a:lnTo>
                    <a:lnTo>
                      <a:pt x="15" y="9"/>
                    </a:lnTo>
                    <a:lnTo>
                      <a:pt x="15" y="9"/>
                    </a:lnTo>
                    <a:lnTo>
                      <a:pt x="15" y="9"/>
                    </a:lnTo>
                    <a:lnTo>
                      <a:pt x="15" y="9"/>
                    </a:lnTo>
                    <a:lnTo>
                      <a:pt x="15" y="9"/>
                    </a:lnTo>
                    <a:lnTo>
                      <a:pt x="15" y="9"/>
                    </a:lnTo>
                    <a:lnTo>
                      <a:pt x="15" y="9"/>
                    </a:lnTo>
                    <a:lnTo>
                      <a:pt x="15" y="9"/>
                    </a:lnTo>
                    <a:lnTo>
                      <a:pt x="15" y="5"/>
                    </a:lnTo>
                    <a:lnTo>
                      <a:pt x="15" y="5"/>
                    </a:lnTo>
                    <a:lnTo>
                      <a:pt x="15" y="5"/>
                    </a:lnTo>
                    <a:lnTo>
                      <a:pt x="15" y="5"/>
                    </a:lnTo>
                    <a:lnTo>
                      <a:pt x="15" y="5"/>
                    </a:lnTo>
                    <a:lnTo>
                      <a:pt x="19" y="5"/>
                    </a:lnTo>
                    <a:lnTo>
                      <a:pt x="19" y="5"/>
                    </a:lnTo>
                    <a:lnTo>
                      <a:pt x="19" y="5"/>
                    </a:lnTo>
                    <a:lnTo>
                      <a:pt x="15" y="5"/>
                    </a:lnTo>
                    <a:lnTo>
                      <a:pt x="15" y="5"/>
                    </a:lnTo>
                    <a:lnTo>
                      <a:pt x="15" y="5"/>
                    </a:lnTo>
                    <a:lnTo>
                      <a:pt x="15" y="5"/>
                    </a:lnTo>
                    <a:lnTo>
                      <a:pt x="15" y="5"/>
                    </a:lnTo>
                    <a:lnTo>
                      <a:pt x="15" y="5"/>
                    </a:lnTo>
                    <a:lnTo>
                      <a:pt x="19" y="5"/>
                    </a:lnTo>
                    <a:lnTo>
                      <a:pt x="19" y="5"/>
                    </a:lnTo>
                    <a:lnTo>
                      <a:pt x="19" y="5"/>
                    </a:lnTo>
                    <a:lnTo>
                      <a:pt x="19" y="5"/>
                    </a:lnTo>
                    <a:lnTo>
                      <a:pt x="19" y="5"/>
                    </a:lnTo>
                    <a:lnTo>
                      <a:pt x="19" y="5"/>
                    </a:lnTo>
                    <a:lnTo>
                      <a:pt x="19" y="5"/>
                    </a:lnTo>
                    <a:lnTo>
                      <a:pt x="19" y="5"/>
                    </a:lnTo>
                    <a:lnTo>
                      <a:pt x="19" y="5"/>
                    </a:lnTo>
                    <a:lnTo>
                      <a:pt x="19" y="5"/>
                    </a:lnTo>
                    <a:lnTo>
                      <a:pt x="19" y="5"/>
                    </a:lnTo>
                    <a:lnTo>
                      <a:pt x="20" y="1"/>
                    </a:lnTo>
                    <a:lnTo>
                      <a:pt x="16" y="1"/>
                    </a:lnTo>
                    <a:lnTo>
                      <a:pt x="16" y="1"/>
                    </a:lnTo>
                    <a:lnTo>
                      <a:pt x="12" y="1"/>
                    </a:lnTo>
                    <a:lnTo>
                      <a:pt x="8" y="0"/>
                    </a:lnTo>
                    <a:lnTo>
                      <a:pt x="5" y="1"/>
                    </a:lnTo>
                    <a:lnTo>
                      <a:pt x="5" y="5"/>
                    </a:lnTo>
                    <a:lnTo>
                      <a:pt x="0" y="5"/>
                    </a:lnTo>
                    <a:lnTo>
                      <a:pt x="0" y="5"/>
                    </a:lnTo>
                    <a:lnTo>
                      <a:pt x="0" y="5"/>
                    </a:lnTo>
                    <a:lnTo>
                      <a:pt x="0" y="5"/>
                    </a:lnTo>
                    <a:lnTo>
                      <a:pt x="0" y="8"/>
                    </a:lnTo>
                    <a:lnTo>
                      <a:pt x="0" y="8"/>
                    </a:lnTo>
                    <a:lnTo>
                      <a:pt x="0" y="17"/>
                    </a:lnTo>
                    <a:lnTo>
                      <a:pt x="0" y="17"/>
                    </a:lnTo>
                    <a:lnTo>
                      <a:pt x="0" y="17"/>
                    </a:lnTo>
                    <a:lnTo>
                      <a:pt x="5" y="20"/>
                    </a:lnTo>
                    <a:lnTo>
                      <a:pt x="5" y="20"/>
                    </a:lnTo>
                    <a:lnTo>
                      <a:pt x="5" y="20"/>
                    </a:lnTo>
                    <a:lnTo>
                      <a:pt x="5" y="20"/>
                    </a:lnTo>
                    <a:lnTo>
                      <a:pt x="5" y="20"/>
                    </a:lnTo>
                    <a:lnTo>
                      <a:pt x="5" y="25"/>
                    </a:lnTo>
                    <a:lnTo>
                      <a:pt x="9" y="25"/>
                    </a:lnTo>
                    <a:lnTo>
                      <a:pt x="9" y="25"/>
                    </a:lnTo>
                    <a:lnTo>
                      <a:pt x="12" y="25"/>
                    </a:lnTo>
                    <a:lnTo>
                      <a:pt x="11" y="20"/>
                    </a:lnTo>
                    <a:lnTo>
                      <a:pt x="11" y="20"/>
                    </a:lnTo>
                    <a:lnTo>
                      <a:pt x="11" y="20"/>
                    </a:lnTo>
                    <a:lnTo>
                      <a:pt x="11" y="20"/>
                    </a:lnTo>
                    <a:lnTo>
                      <a:pt x="11" y="20"/>
                    </a:lnTo>
                    <a:lnTo>
                      <a:pt x="11" y="20"/>
                    </a:lnTo>
                    <a:lnTo>
                      <a:pt x="11" y="20"/>
                    </a:lnTo>
                    <a:lnTo>
                      <a:pt x="11" y="20"/>
                    </a:lnTo>
                    <a:lnTo>
                      <a:pt x="11" y="20"/>
                    </a:lnTo>
                    <a:lnTo>
                      <a:pt x="11" y="20"/>
                    </a:lnTo>
                    <a:lnTo>
                      <a:pt x="11" y="20"/>
                    </a:lnTo>
                    <a:lnTo>
                      <a:pt x="11" y="20"/>
                    </a:lnTo>
                    <a:lnTo>
                      <a:pt x="11" y="20"/>
                    </a:lnTo>
                    <a:lnTo>
                      <a:pt x="9" y="20"/>
                    </a:lnTo>
                    <a:lnTo>
                      <a:pt x="8" y="18"/>
                    </a:lnTo>
                    <a:lnTo>
                      <a:pt x="8" y="18"/>
                    </a:lnTo>
                    <a:lnTo>
                      <a:pt x="8" y="18"/>
                    </a:lnTo>
                    <a:lnTo>
                      <a:pt x="12" y="17"/>
                    </a:lnTo>
                    <a:lnTo>
                      <a:pt x="12" y="17"/>
                    </a:lnTo>
                    <a:lnTo>
                      <a:pt x="12" y="17"/>
                    </a:lnTo>
                    <a:lnTo>
                      <a:pt x="12" y="17"/>
                    </a:lnTo>
                    <a:lnTo>
                      <a:pt x="12" y="17"/>
                    </a:lnTo>
                    <a:lnTo>
                      <a:pt x="12" y="17"/>
                    </a:lnTo>
                    <a:lnTo>
                      <a:pt x="12" y="1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6" name="Freeform 89"/>
              <p:cNvSpPr>
                <a:spLocks/>
              </p:cNvSpPr>
              <p:nvPr/>
            </p:nvSpPr>
            <p:spPr bwMode="auto">
              <a:xfrm>
                <a:off x="1511" y="2198"/>
                <a:ext cx="17" cy="26"/>
              </a:xfrm>
              <a:custGeom>
                <a:avLst/>
                <a:gdLst>
                  <a:gd name="T0" fmla="*/ 16 w 17"/>
                  <a:gd name="T1" fmla="*/ 0 h 26"/>
                  <a:gd name="T2" fmla="*/ 0 w 17"/>
                  <a:gd name="T3" fmla="*/ 25 h 26"/>
                  <a:gd name="T4" fmla="*/ 0 w 17"/>
                  <a:gd name="T5" fmla="*/ 25 h 26"/>
                </a:gdLst>
                <a:ahLst/>
                <a:cxnLst>
                  <a:cxn ang="0">
                    <a:pos x="T0" y="T1"/>
                  </a:cxn>
                  <a:cxn ang="0">
                    <a:pos x="T2" y="T3"/>
                  </a:cxn>
                  <a:cxn ang="0">
                    <a:pos x="T4" y="T5"/>
                  </a:cxn>
                </a:cxnLst>
                <a:rect l="0" t="0" r="r" b="b"/>
                <a:pathLst>
                  <a:path w="17" h="26">
                    <a:moveTo>
                      <a:pt x="16" y="0"/>
                    </a:moveTo>
                    <a:lnTo>
                      <a:pt x="0" y="25"/>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7" name="Freeform 90"/>
              <p:cNvSpPr>
                <a:spLocks/>
              </p:cNvSpPr>
              <p:nvPr/>
            </p:nvSpPr>
            <p:spPr bwMode="auto">
              <a:xfrm>
                <a:off x="1506" y="2198"/>
                <a:ext cx="20" cy="25"/>
              </a:xfrm>
              <a:custGeom>
                <a:avLst/>
                <a:gdLst>
                  <a:gd name="T0" fmla="*/ 16 w 20"/>
                  <a:gd name="T1" fmla="*/ 0 h 25"/>
                  <a:gd name="T2" fmla="*/ 0 w 20"/>
                  <a:gd name="T3" fmla="*/ 2 h 25"/>
                  <a:gd name="T4" fmla="*/ 5 w 20"/>
                  <a:gd name="T5" fmla="*/ 24 h 25"/>
                  <a:gd name="T6" fmla="*/ 19 w 20"/>
                  <a:gd name="T7" fmla="*/ 21 h 25"/>
                  <a:gd name="T8" fmla="*/ 16 w 20"/>
                  <a:gd name="T9" fmla="*/ 0 h 25"/>
                </a:gdLst>
                <a:ahLst/>
                <a:cxnLst>
                  <a:cxn ang="0">
                    <a:pos x="T0" y="T1"/>
                  </a:cxn>
                  <a:cxn ang="0">
                    <a:pos x="T2" y="T3"/>
                  </a:cxn>
                  <a:cxn ang="0">
                    <a:pos x="T4" y="T5"/>
                  </a:cxn>
                  <a:cxn ang="0">
                    <a:pos x="T6" y="T7"/>
                  </a:cxn>
                  <a:cxn ang="0">
                    <a:pos x="T8" y="T9"/>
                  </a:cxn>
                </a:cxnLst>
                <a:rect l="0" t="0" r="r" b="b"/>
                <a:pathLst>
                  <a:path w="20" h="25">
                    <a:moveTo>
                      <a:pt x="16" y="0"/>
                    </a:moveTo>
                    <a:lnTo>
                      <a:pt x="0" y="2"/>
                    </a:lnTo>
                    <a:lnTo>
                      <a:pt x="5" y="24"/>
                    </a:lnTo>
                    <a:lnTo>
                      <a:pt x="19" y="21"/>
                    </a:lnTo>
                    <a:lnTo>
                      <a:pt x="16"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8" name="Freeform 91"/>
              <p:cNvSpPr>
                <a:spLocks/>
              </p:cNvSpPr>
              <p:nvPr/>
            </p:nvSpPr>
            <p:spPr bwMode="auto">
              <a:xfrm>
                <a:off x="1506" y="2198"/>
                <a:ext cx="20" cy="25"/>
              </a:xfrm>
              <a:custGeom>
                <a:avLst/>
                <a:gdLst>
                  <a:gd name="T0" fmla="*/ 16 w 20"/>
                  <a:gd name="T1" fmla="*/ 0 h 25"/>
                  <a:gd name="T2" fmla="*/ 0 w 20"/>
                  <a:gd name="T3" fmla="*/ 2 h 25"/>
                  <a:gd name="T4" fmla="*/ 5 w 20"/>
                  <a:gd name="T5" fmla="*/ 24 h 25"/>
                  <a:gd name="T6" fmla="*/ 19 w 20"/>
                  <a:gd name="T7" fmla="*/ 21 h 25"/>
                  <a:gd name="T8" fmla="*/ 16 w 20"/>
                  <a:gd name="T9" fmla="*/ 0 h 25"/>
                </a:gdLst>
                <a:ahLst/>
                <a:cxnLst>
                  <a:cxn ang="0">
                    <a:pos x="T0" y="T1"/>
                  </a:cxn>
                  <a:cxn ang="0">
                    <a:pos x="T2" y="T3"/>
                  </a:cxn>
                  <a:cxn ang="0">
                    <a:pos x="T4" y="T5"/>
                  </a:cxn>
                  <a:cxn ang="0">
                    <a:pos x="T6" y="T7"/>
                  </a:cxn>
                  <a:cxn ang="0">
                    <a:pos x="T8" y="T9"/>
                  </a:cxn>
                </a:cxnLst>
                <a:rect l="0" t="0" r="r" b="b"/>
                <a:pathLst>
                  <a:path w="20" h="25">
                    <a:moveTo>
                      <a:pt x="16" y="0"/>
                    </a:moveTo>
                    <a:lnTo>
                      <a:pt x="0" y="2"/>
                    </a:lnTo>
                    <a:lnTo>
                      <a:pt x="5" y="24"/>
                    </a:lnTo>
                    <a:lnTo>
                      <a:pt x="19" y="21"/>
                    </a:lnTo>
                    <a:lnTo>
                      <a:pt x="16" y="0"/>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9" name="Freeform 92"/>
              <p:cNvSpPr>
                <a:spLocks/>
              </p:cNvSpPr>
              <p:nvPr/>
            </p:nvSpPr>
            <p:spPr bwMode="auto">
              <a:xfrm>
                <a:off x="1502" y="2208"/>
                <a:ext cx="23" cy="26"/>
              </a:xfrm>
              <a:custGeom>
                <a:avLst/>
                <a:gdLst>
                  <a:gd name="T0" fmla="*/ 22 w 23"/>
                  <a:gd name="T1" fmla="*/ 5 h 26"/>
                  <a:gd name="T2" fmla="*/ 0 w 23"/>
                  <a:gd name="T3" fmla="*/ 0 h 26"/>
                  <a:gd name="T4" fmla="*/ 1 w 23"/>
                  <a:gd name="T5" fmla="*/ 25 h 26"/>
                  <a:gd name="T6" fmla="*/ 22 w 23"/>
                  <a:gd name="T7" fmla="*/ 25 h 26"/>
                  <a:gd name="T8" fmla="*/ 22 w 23"/>
                  <a:gd name="T9" fmla="*/ 5 h 26"/>
                  <a:gd name="T10" fmla="*/ 22 w 23"/>
                  <a:gd name="T11" fmla="*/ 5 h 26"/>
                </a:gdLst>
                <a:ahLst/>
                <a:cxnLst>
                  <a:cxn ang="0">
                    <a:pos x="T0" y="T1"/>
                  </a:cxn>
                  <a:cxn ang="0">
                    <a:pos x="T2" y="T3"/>
                  </a:cxn>
                  <a:cxn ang="0">
                    <a:pos x="T4" y="T5"/>
                  </a:cxn>
                  <a:cxn ang="0">
                    <a:pos x="T6" y="T7"/>
                  </a:cxn>
                  <a:cxn ang="0">
                    <a:pos x="T8" y="T9"/>
                  </a:cxn>
                  <a:cxn ang="0">
                    <a:pos x="T10" y="T11"/>
                  </a:cxn>
                </a:cxnLst>
                <a:rect l="0" t="0" r="r" b="b"/>
                <a:pathLst>
                  <a:path w="23" h="26">
                    <a:moveTo>
                      <a:pt x="22" y="5"/>
                    </a:moveTo>
                    <a:lnTo>
                      <a:pt x="0" y="0"/>
                    </a:lnTo>
                    <a:lnTo>
                      <a:pt x="1" y="25"/>
                    </a:lnTo>
                    <a:lnTo>
                      <a:pt x="22" y="25"/>
                    </a:lnTo>
                    <a:lnTo>
                      <a:pt x="22" y="5"/>
                    </a:lnTo>
                    <a:lnTo>
                      <a:pt x="22" y="5"/>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0" name="Freeform 93"/>
              <p:cNvSpPr>
                <a:spLocks/>
              </p:cNvSpPr>
              <p:nvPr/>
            </p:nvSpPr>
            <p:spPr bwMode="auto">
              <a:xfrm>
                <a:off x="1502" y="2208"/>
                <a:ext cx="23" cy="26"/>
              </a:xfrm>
              <a:custGeom>
                <a:avLst/>
                <a:gdLst>
                  <a:gd name="T0" fmla="*/ 22 w 23"/>
                  <a:gd name="T1" fmla="*/ 5 h 26"/>
                  <a:gd name="T2" fmla="*/ 0 w 23"/>
                  <a:gd name="T3" fmla="*/ 0 h 26"/>
                  <a:gd name="T4" fmla="*/ 1 w 23"/>
                  <a:gd name="T5" fmla="*/ 25 h 26"/>
                  <a:gd name="T6" fmla="*/ 22 w 23"/>
                  <a:gd name="T7" fmla="*/ 25 h 26"/>
                  <a:gd name="T8" fmla="*/ 22 w 23"/>
                  <a:gd name="T9" fmla="*/ 5 h 26"/>
                  <a:gd name="T10" fmla="*/ 22 w 23"/>
                  <a:gd name="T11" fmla="*/ 5 h 26"/>
                </a:gdLst>
                <a:ahLst/>
                <a:cxnLst>
                  <a:cxn ang="0">
                    <a:pos x="T0" y="T1"/>
                  </a:cxn>
                  <a:cxn ang="0">
                    <a:pos x="T2" y="T3"/>
                  </a:cxn>
                  <a:cxn ang="0">
                    <a:pos x="T4" y="T5"/>
                  </a:cxn>
                  <a:cxn ang="0">
                    <a:pos x="T6" y="T7"/>
                  </a:cxn>
                  <a:cxn ang="0">
                    <a:pos x="T8" y="T9"/>
                  </a:cxn>
                  <a:cxn ang="0">
                    <a:pos x="T10" y="T11"/>
                  </a:cxn>
                </a:cxnLst>
                <a:rect l="0" t="0" r="r" b="b"/>
                <a:pathLst>
                  <a:path w="23" h="26">
                    <a:moveTo>
                      <a:pt x="22" y="5"/>
                    </a:moveTo>
                    <a:lnTo>
                      <a:pt x="0" y="0"/>
                    </a:lnTo>
                    <a:lnTo>
                      <a:pt x="1" y="25"/>
                    </a:lnTo>
                    <a:lnTo>
                      <a:pt x="22" y="25"/>
                    </a:lnTo>
                    <a:lnTo>
                      <a:pt x="22" y="5"/>
                    </a:lnTo>
                    <a:lnTo>
                      <a:pt x="22" y="5"/>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1" name="Line 94"/>
              <p:cNvSpPr>
                <a:spLocks noChangeShapeType="1"/>
              </p:cNvSpPr>
              <p:nvPr/>
            </p:nvSpPr>
            <p:spPr bwMode="auto">
              <a:xfrm>
                <a:off x="1494" y="2178"/>
                <a:ext cx="9" cy="29"/>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2" name="Freeform 95"/>
              <p:cNvSpPr>
                <a:spLocks/>
              </p:cNvSpPr>
              <p:nvPr/>
            </p:nvSpPr>
            <p:spPr bwMode="auto">
              <a:xfrm>
                <a:off x="1489" y="2189"/>
                <a:ext cx="20" cy="26"/>
              </a:xfrm>
              <a:custGeom>
                <a:avLst/>
                <a:gdLst>
                  <a:gd name="T0" fmla="*/ 0 w 20"/>
                  <a:gd name="T1" fmla="*/ 13 h 26"/>
                  <a:gd name="T2" fmla="*/ 7 w 20"/>
                  <a:gd name="T3" fmla="*/ 13 h 26"/>
                  <a:gd name="T4" fmla="*/ 7 w 20"/>
                  <a:gd name="T5" fmla="*/ 13 h 26"/>
                  <a:gd name="T6" fmla="*/ 7 w 20"/>
                  <a:gd name="T7" fmla="*/ 25 h 26"/>
                  <a:gd name="T8" fmla="*/ 7 w 20"/>
                  <a:gd name="T9" fmla="*/ 25 h 26"/>
                  <a:gd name="T10" fmla="*/ 7 w 20"/>
                  <a:gd name="T11" fmla="*/ 25 h 26"/>
                  <a:gd name="T12" fmla="*/ 7 w 20"/>
                  <a:gd name="T13" fmla="*/ 25 h 26"/>
                  <a:gd name="T14" fmla="*/ 7 w 20"/>
                  <a:gd name="T15" fmla="*/ 25 h 26"/>
                  <a:gd name="T16" fmla="*/ 7 w 20"/>
                  <a:gd name="T17" fmla="*/ 25 h 26"/>
                  <a:gd name="T18" fmla="*/ 7 w 20"/>
                  <a:gd name="T19" fmla="*/ 25 h 26"/>
                  <a:gd name="T20" fmla="*/ 7 w 20"/>
                  <a:gd name="T21" fmla="*/ 25 h 26"/>
                  <a:gd name="T22" fmla="*/ 7 w 20"/>
                  <a:gd name="T23" fmla="*/ 25 h 26"/>
                  <a:gd name="T24" fmla="*/ 7 w 20"/>
                  <a:gd name="T25" fmla="*/ 25 h 26"/>
                  <a:gd name="T26" fmla="*/ 13 w 20"/>
                  <a:gd name="T27" fmla="*/ 24 h 26"/>
                  <a:gd name="T28" fmla="*/ 13 w 20"/>
                  <a:gd name="T29" fmla="*/ 24 h 26"/>
                  <a:gd name="T30" fmla="*/ 19 w 20"/>
                  <a:gd name="T31" fmla="*/ 25 h 26"/>
                  <a:gd name="T32" fmla="*/ 19 w 20"/>
                  <a:gd name="T33" fmla="*/ 25 h 26"/>
                  <a:gd name="T34" fmla="*/ 19 w 20"/>
                  <a:gd name="T35" fmla="*/ 25 h 26"/>
                  <a:gd name="T36" fmla="*/ 19 w 20"/>
                  <a:gd name="T37" fmla="*/ 25 h 26"/>
                  <a:gd name="T38" fmla="*/ 19 w 20"/>
                  <a:gd name="T39" fmla="*/ 25 h 26"/>
                  <a:gd name="T40" fmla="*/ 19 w 20"/>
                  <a:gd name="T41" fmla="*/ 25 h 26"/>
                  <a:gd name="T42" fmla="*/ 19 w 20"/>
                  <a:gd name="T43" fmla="*/ 25 h 26"/>
                  <a:gd name="T44" fmla="*/ 19 w 20"/>
                  <a:gd name="T45" fmla="*/ 12 h 26"/>
                  <a:gd name="T46" fmla="*/ 19 w 20"/>
                  <a:gd name="T47" fmla="*/ 12 h 26"/>
                  <a:gd name="T48" fmla="*/ 19 w 20"/>
                  <a:gd name="T49" fmla="*/ 12 h 26"/>
                  <a:gd name="T50" fmla="*/ 19 w 20"/>
                  <a:gd name="T51" fmla="*/ 12 h 26"/>
                  <a:gd name="T52" fmla="*/ 19 w 20"/>
                  <a:gd name="T53" fmla="*/ 12 h 26"/>
                  <a:gd name="T54" fmla="*/ 19 w 20"/>
                  <a:gd name="T55" fmla="*/ 12 h 26"/>
                  <a:gd name="T56" fmla="*/ 19 w 20"/>
                  <a:gd name="T57" fmla="*/ 12 h 26"/>
                  <a:gd name="T58" fmla="*/ 19 w 20"/>
                  <a:gd name="T59" fmla="*/ 0 h 26"/>
                  <a:gd name="T60" fmla="*/ 19 w 20"/>
                  <a:gd name="T61" fmla="*/ 0 h 26"/>
                  <a:gd name="T62" fmla="*/ 19 w 20"/>
                  <a:gd name="T63" fmla="*/ 0 h 26"/>
                  <a:gd name="T64" fmla="*/ 19 w 20"/>
                  <a:gd name="T65" fmla="*/ 0 h 26"/>
                  <a:gd name="T66" fmla="*/ 19 w 20"/>
                  <a:gd name="T67" fmla="*/ 0 h 26"/>
                  <a:gd name="T68" fmla="*/ 13 w 20"/>
                  <a:gd name="T69" fmla="*/ 1 h 26"/>
                  <a:gd name="T70" fmla="*/ 13 w 20"/>
                  <a:gd name="T71" fmla="*/ 1 h 26"/>
                  <a:gd name="T72" fmla="*/ 7 w 20"/>
                  <a:gd name="T73" fmla="*/ 0 h 26"/>
                  <a:gd name="T74" fmla="*/ 7 w 20"/>
                  <a:gd name="T75" fmla="*/ 0 h 26"/>
                  <a:gd name="T76" fmla="*/ 7 w 20"/>
                  <a:gd name="T77" fmla="*/ 0 h 26"/>
                  <a:gd name="T78" fmla="*/ 7 w 20"/>
                  <a:gd name="T79" fmla="*/ 0 h 26"/>
                  <a:gd name="T80" fmla="*/ 7 w 20"/>
                  <a:gd name="T81" fmla="*/ 0 h 26"/>
                  <a:gd name="T82" fmla="*/ 7 w 20"/>
                  <a:gd name="T83" fmla="*/ 0 h 26"/>
                  <a:gd name="T84" fmla="*/ 7 w 20"/>
                  <a:gd name="T85" fmla="*/ 0 h 26"/>
                  <a:gd name="T86" fmla="*/ 7 w 20"/>
                  <a:gd name="T87" fmla="*/ 0 h 26"/>
                  <a:gd name="T88" fmla="*/ 7 w 20"/>
                  <a:gd name="T89" fmla="*/ 13 h 26"/>
                  <a:gd name="T90" fmla="*/ 7 w 20"/>
                  <a:gd name="T91" fmla="*/ 13 h 26"/>
                  <a:gd name="T92" fmla="*/ 7 w 20"/>
                  <a:gd name="T93" fmla="*/ 13 h 26"/>
                  <a:gd name="T94" fmla="*/ 7 w 20"/>
                  <a:gd name="T95" fmla="*/ 13 h 26"/>
                  <a:gd name="T96" fmla="*/ 0 w 20"/>
                  <a:gd name="T97" fmla="*/ 13 h 26"/>
                  <a:gd name="T98" fmla="*/ 0 w 20"/>
                  <a:gd name="T99"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 h="26">
                    <a:moveTo>
                      <a:pt x="0" y="13"/>
                    </a:moveTo>
                    <a:lnTo>
                      <a:pt x="7" y="13"/>
                    </a:lnTo>
                    <a:lnTo>
                      <a:pt x="7" y="13"/>
                    </a:lnTo>
                    <a:lnTo>
                      <a:pt x="7" y="25"/>
                    </a:lnTo>
                    <a:lnTo>
                      <a:pt x="7" y="25"/>
                    </a:lnTo>
                    <a:lnTo>
                      <a:pt x="7" y="25"/>
                    </a:lnTo>
                    <a:lnTo>
                      <a:pt x="7" y="25"/>
                    </a:lnTo>
                    <a:lnTo>
                      <a:pt x="7" y="25"/>
                    </a:lnTo>
                    <a:lnTo>
                      <a:pt x="7" y="25"/>
                    </a:lnTo>
                    <a:lnTo>
                      <a:pt x="7" y="25"/>
                    </a:lnTo>
                    <a:lnTo>
                      <a:pt x="7" y="25"/>
                    </a:lnTo>
                    <a:lnTo>
                      <a:pt x="7" y="25"/>
                    </a:lnTo>
                    <a:lnTo>
                      <a:pt x="7" y="25"/>
                    </a:lnTo>
                    <a:lnTo>
                      <a:pt x="13" y="24"/>
                    </a:lnTo>
                    <a:lnTo>
                      <a:pt x="13" y="24"/>
                    </a:lnTo>
                    <a:lnTo>
                      <a:pt x="19" y="25"/>
                    </a:lnTo>
                    <a:lnTo>
                      <a:pt x="19" y="25"/>
                    </a:lnTo>
                    <a:lnTo>
                      <a:pt x="19" y="25"/>
                    </a:lnTo>
                    <a:lnTo>
                      <a:pt x="19" y="25"/>
                    </a:lnTo>
                    <a:lnTo>
                      <a:pt x="19" y="25"/>
                    </a:lnTo>
                    <a:lnTo>
                      <a:pt x="19" y="25"/>
                    </a:lnTo>
                    <a:lnTo>
                      <a:pt x="19" y="25"/>
                    </a:lnTo>
                    <a:lnTo>
                      <a:pt x="19" y="12"/>
                    </a:lnTo>
                    <a:lnTo>
                      <a:pt x="19" y="12"/>
                    </a:lnTo>
                    <a:lnTo>
                      <a:pt x="19" y="12"/>
                    </a:lnTo>
                    <a:lnTo>
                      <a:pt x="19" y="12"/>
                    </a:lnTo>
                    <a:lnTo>
                      <a:pt x="19" y="12"/>
                    </a:lnTo>
                    <a:lnTo>
                      <a:pt x="19" y="12"/>
                    </a:lnTo>
                    <a:lnTo>
                      <a:pt x="19" y="12"/>
                    </a:lnTo>
                    <a:lnTo>
                      <a:pt x="19" y="0"/>
                    </a:lnTo>
                    <a:lnTo>
                      <a:pt x="19" y="0"/>
                    </a:lnTo>
                    <a:lnTo>
                      <a:pt x="19" y="0"/>
                    </a:lnTo>
                    <a:lnTo>
                      <a:pt x="19" y="0"/>
                    </a:lnTo>
                    <a:lnTo>
                      <a:pt x="19" y="0"/>
                    </a:lnTo>
                    <a:lnTo>
                      <a:pt x="13" y="1"/>
                    </a:lnTo>
                    <a:lnTo>
                      <a:pt x="13" y="1"/>
                    </a:lnTo>
                    <a:lnTo>
                      <a:pt x="7" y="0"/>
                    </a:lnTo>
                    <a:lnTo>
                      <a:pt x="7" y="0"/>
                    </a:lnTo>
                    <a:lnTo>
                      <a:pt x="7" y="0"/>
                    </a:lnTo>
                    <a:lnTo>
                      <a:pt x="7" y="0"/>
                    </a:lnTo>
                    <a:lnTo>
                      <a:pt x="7" y="0"/>
                    </a:lnTo>
                    <a:lnTo>
                      <a:pt x="7" y="0"/>
                    </a:lnTo>
                    <a:lnTo>
                      <a:pt x="7" y="0"/>
                    </a:lnTo>
                    <a:lnTo>
                      <a:pt x="7" y="0"/>
                    </a:lnTo>
                    <a:lnTo>
                      <a:pt x="7" y="13"/>
                    </a:lnTo>
                    <a:lnTo>
                      <a:pt x="7" y="13"/>
                    </a:lnTo>
                    <a:lnTo>
                      <a:pt x="7" y="13"/>
                    </a:lnTo>
                    <a:lnTo>
                      <a:pt x="7" y="13"/>
                    </a:lnTo>
                    <a:lnTo>
                      <a:pt x="0" y="13"/>
                    </a:lnTo>
                    <a:lnTo>
                      <a:pt x="0" y="13"/>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3" name="Freeform 96"/>
              <p:cNvSpPr>
                <a:spLocks/>
              </p:cNvSpPr>
              <p:nvPr/>
            </p:nvSpPr>
            <p:spPr bwMode="auto">
              <a:xfrm>
                <a:off x="1489" y="2189"/>
                <a:ext cx="20" cy="26"/>
              </a:xfrm>
              <a:custGeom>
                <a:avLst/>
                <a:gdLst>
                  <a:gd name="T0" fmla="*/ 0 w 20"/>
                  <a:gd name="T1" fmla="*/ 13 h 26"/>
                  <a:gd name="T2" fmla="*/ 7 w 20"/>
                  <a:gd name="T3" fmla="*/ 13 h 26"/>
                  <a:gd name="T4" fmla="*/ 7 w 20"/>
                  <a:gd name="T5" fmla="*/ 13 h 26"/>
                  <a:gd name="T6" fmla="*/ 7 w 20"/>
                  <a:gd name="T7" fmla="*/ 25 h 26"/>
                  <a:gd name="T8" fmla="*/ 7 w 20"/>
                  <a:gd name="T9" fmla="*/ 25 h 26"/>
                  <a:gd name="T10" fmla="*/ 7 w 20"/>
                  <a:gd name="T11" fmla="*/ 25 h 26"/>
                  <a:gd name="T12" fmla="*/ 7 w 20"/>
                  <a:gd name="T13" fmla="*/ 25 h 26"/>
                  <a:gd name="T14" fmla="*/ 7 w 20"/>
                  <a:gd name="T15" fmla="*/ 25 h 26"/>
                  <a:gd name="T16" fmla="*/ 7 w 20"/>
                  <a:gd name="T17" fmla="*/ 25 h 26"/>
                  <a:gd name="T18" fmla="*/ 7 w 20"/>
                  <a:gd name="T19" fmla="*/ 25 h 26"/>
                  <a:gd name="T20" fmla="*/ 7 w 20"/>
                  <a:gd name="T21" fmla="*/ 25 h 26"/>
                  <a:gd name="T22" fmla="*/ 7 w 20"/>
                  <a:gd name="T23" fmla="*/ 25 h 26"/>
                  <a:gd name="T24" fmla="*/ 7 w 20"/>
                  <a:gd name="T25" fmla="*/ 25 h 26"/>
                  <a:gd name="T26" fmla="*/ 13 w 20"/>
                  <a:gd name="T27" fmla="*/ 24 h 26"/>
                  <a:gd name="T28" fmla="*/ 13 w 20"/>
                  <a:gd name="T29" fmla="*/ 24 h 26"/>
                  <a:gd name="T30" fmla="*/ 19 w 20"/>
                  <a:gd name="T31" fmla="*/ 25 h 26"/>
                  <a:gd name="T32" fmla="*/ 19 w 20"/>
                  <a:gd name="T33" fmla="*/ 25 h 26"/>
                  <a:gd name="T34" fmla="*/ 19 w 20"/>
                  <a:gd name="T35" fmla="*/ 25 h 26"/>
                  <a:gd name="T36" fmla="*/ 19 w 20"/>
                  <a:gd name="T37" fmla="*/ 25 h 26"/>
                  <a:gd name="T38" fmla="*/ 19 w 20"/>
                  <a:gd name="T39" fmla="*/ 25 h 26"/>
                  <a:gd name="T40" fmla="*/ 19 w 20"/>
                  <a:gd name="T41" fmla="*/ 25 h 26"/>
                  <a:gd name="T42" fmla="*/ 19 w 20"/>
                  <a:gd name="T43" fmla="*/ 25 h 26"/>
                  <a:gd name="T44" fmla="*/ 19 w 20"/>
                  <a:gd name="T45" fmla="*/ 12 h 26"/>
                  <a:gd name="T46" fmla="*/ 19 w 20"/>
                  <a:gd name="T47" fmla="*/ 12 h 26"/>
                  <a:gd name="T48" fmla="*/ 19 w 20"/>
                  <a:gd name="T49" fmla="*/ 12 h 26"/>
                  <a:gd name="T50" fmla="*/ 19 w 20"/>
                  <a:gd name="T51" fmla="*/ 12 h 26"/>
                  <a:gd name="T52" fmla="*/ 19 w 20"/>
                  <a:gd name="T53" fmla="*/ 12 h 26"/>
                  <a:gd name="T54" fmla="*/ 19 w 20"/>
                  <a:gd name="T55" fmla="*/ 12 h 26"/>
                  <a:gd name="T56" fmla="*/ 19 w 20"/>
                  <a:gd name="T57" fmla="*/ 12 h 26"/>
                  <a:gd name="T58" fmla="*/ 19 w 20"/>
                  <a:gd name="T59" fmla="*/ 0 h 26"/>
                  <a:gd name="T60" fmla="*/ 19 w 20"/>
                  <a:gd name="T61" fmla="*/ 0 h 26"/>
                  <a:gd name="T62" fmla="*/ 19 w 20"/>
                  <a:gd name="T63" fmla="*/ 0 h 26"/>
                  <a:gd name="T64" fmla="*/ 19 w 20"/>
                  <a:gd name="T65" fmla="*/ 0 h 26"/>
                  <a:gd name="T66" fmla="*/ 19 w 20"/>
                  <a:gd name="T67" fmla="*/ 0 h 26"/>
                  <a:gd name="T68" fmla="*/ 13 w 20"/>
                  <a:gd name="T69" fmla="*/ 1 h 26"/>
                  <a:gd name="T70" fmla="*/ 13 w 20"/>
                  <a:gd name="T71" fmla="*/ 1 h 26"/>
                  <a:gd name="T72" fmla="*/ 7 w 20"/>
                  <a:gd name="T73" fmla="*/ 0 h 26"/>
                  <a:gd name="T74" fmla="*/ 7 w 20"/>
                  <a:gd name="T75" fmla="*/ 0 h 26"/>
                  <a:gd name="T76" fmla="*/ 7 w 20"/>
                  <a:gd name="T77" fmla="*/ 0 h 26"/>
                  <a:gd name="T78" fmla="*/ 7 w 20"/>
                  <a:gd name="T79" fmla="*/ 0 h 26"/>
                  <a:gd name="T80" fmla="*/ 7 w 20"/>
                  <a:gd name="T81" fmla="*/ 0 h 26"/>
                  <a:gd name="T82" fmla="*/ 7 w 20"/>
                  <a:gd name="T83" fmla="*/ 0 h 26"/>
                  <a:gd name="T84" fmla="*/ 7 w 20"/>
                  <a:gd name="T85" fmla="*/ 0 h 26"/>
                  <a:gd name="T86" fmla="*/ 7 w 20"/>
                  <a:gd name="T87" fmla="*/ 0 h 26"/>
                  <a:gd name="T88" fmla="*/ 7 w 20"/>
                  <a:gd name="T89" fmla="*/ 13 h 26"/>
                  <a:gd name="T90" fmla="*/ 7 w 20"/>
                  <a:gd name="T91" fmla="*/ 13 h 26"/>
                  <a:gd name="T92" fmla="*/ 7 w 20"/>
                  <a:gd name="T93" fmla="*/ 13 h 26"/>
                  <a:gd name="T94" fmla="*/ 7 w 20"/>
                  <a:gd name="T95" fmla="*/ 13 h 26"/>
                  <a:gd name="T96" fmla="*/ 0 w 20"/>
                  <a:gd name="T97" fmla="*/ 13 h 26"/>
                  <a:gd name="T98" fmla="*/ 0 w 20"/>
                  <a:gd name="T99"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 h="26">
                    <a:moveTo>
                      <a:pt x="0" y="13"/>
                    </a:moveTo>
                    <a:lnTo>
                      <a:pt x="7" y="13"/>
                    </a:lnTo>
                    <a:lnTo>
                      <a:pt x="7" y="13"/>
                    </a:lnTo>
                    <a:lnTo>
                      <a:pt x="7" y="25"/>
                    </a:lnTo>
                    <a:lnTo>
                      <a:pt x="7" y="25"/>
                    </a:lnTo>
                    <a:lnTo>
                      <a:pt x="7" y="25"/>
                    </a:lnTo>
                    <a:lnTo>
                      <a:pt x="7" y="25"/>
                    </a:lnTo>
                    <a:lnTo>
                      <a:pt x="7" y="25"/>
                    </a:lnTo>
                    <a:lnTo>
                      <a:pt x="7" y="25"/>
                    </a:lnTo>
                    <a:lnTo>
                      <a:pt x="7" y="25"/>
                    </a:lnTo>
                    <a:lnTo>
                      <a:pt x="7" y="25"/>
                    </a:lnTo>
                    <a:lnTo>
                      <a:pt x="7" y="25"/>
                    </a:lnTo>
                    <a:lnTo>
                      <a:pt x="7" y="25"/>
                    </a:lnTo>
                    <a:lnTo>
                      <a:pt x="13" y="24"/>
                    </a:lnTo>
                    <a:lnTo>
                      <a:pt x="13" y="24"/>
                    </a:lnTo>
                    <a:lnTo>
                      <a:pt x="19" y="25"/>
                    </a:lnTo>
                    <a:lnTo>
                      <a:pt x="19" y="25"/>
                    </a:lnTo>
                    <a:lnTo>
                      <a:pt x="19" y="25"/>
                    </a:lnTo>
                    <a:lnTo>
                      <a:pt x="19" y="25"/>
                    </a:lnTo>
                    <a:lnTo>
                      <a:pt x="19" y="25"/>
                    </a:lnTo>
                    <a:lnTo>
                      <a:pt x="19" y="25"/>
                    </a:lnTo>
                    <a:lnTo>
                      <a:pt x="19" y="25"/>
                    </a:lnTo>
                    <a:lnTo>
                      <a:pt x="19" y="12"/>
                    </a:lnTo>
                    <a:lnTo>
                      <a:pt x="19" y="12"/>
                    </a:lnTo>
                    <a:lnTo>
                      <a:pt x="19" y="12"/>
                    </a:lnTo>
                    <a:lnTo>
                      <a:pt x="19" y="12"/>
                    </a:lnTo>
                    <a:lnTo>
                      <a:pt x="19" y="12"/>
                    </a:lnTo>
                    <a:lnTo>
                      <a:pt x="19" y="12"/>
                    </a:lnTo>
                    <a:lnTo>
                      <a:pt x="19" y="12"/>
                    </a:lnTo>
                    <a:lnTo>
                      <a:pt x="19" y="0"/>
                    </a:lnTo>
                    <a:lnTo>
                      <a:pt x="19" y="0"/>
                    </a:lnTo>
                    <a:lnTo>
                      <a:pt x="19" y="0"/>
                    </a:lnTo>
                    <a:lnTo>
                      <a:pt x="19" y="0"/>
                    </a:lnTo>
                    <a:lnTo>
                      <a:pt x="19" y="0"/>
                    </a:lnTo>
                    <a:lnTo>
                      <a:pt x="13" y="1"/>
                    </a:lnTo>
                    <a:lnTo>
                      <a:pt x="13" y="1"/>
                    </a:lnTo>
                    <a:lnTo>
                      <a:pt x="7" y="0"/>
                    </a:lnTo>
                    <a:lnTo>
                      <a:pt x="7" y="0"/>
                    </a:lnTo>
                    <a:lnTo>
                      <a:pt x="7" y="0"/>
                    </a:lnTo>
                    <a:lnTo>
                      <a:pt x="7" y="0"/>
                    </a:lnTo>
                    <a:lnTo>
                      <a:pt x="7" y="0"/>
                    </a:lnTo>
                    <a:lnTo>
                      <a:pt x="7" y="0"/>
                    </a:lnTo>
                    <a:lnTo>
                      <a:pt x="7" y="0"/>
                    </a:lnTo>
                    <a:lnTo>
                      <a:pt x="7" y="0"/>
                    </a:lnTo>
                    <a:lnTo>
                      <a:pt x="7" y="13"/>
                    </a:lnTo>
                    <a:lnTo>
                      <a:pt x="7" y="13"/>
                    </a:lnTo>
                    <a:lnTo>
                      <a:pt x="7" y="13"/>
                    </a:lnTo>
                    <a:lnTo>
                      <a:pt x="7" y="13"/>
                    </a:lnTo>
                    <a:lnTo>
                      <a:pt x="0" y="13"/>
                    </a:lnTo>
                    <a:lnTo>
                      <a:pt x="0" y="1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4" name="Freeform 97"/>
              <p:cNvSpPr>
                <a:spLocks/>
              </p:cNvSpPr>
              <p:nvPr/>
            </p:nvSpPr>
            <p:spPr bwMode="auto">
              <a:xfrm>
                <a:off x="1491" y="2189"/>
                <a:ext cx="21" cy="27"/>
              </a:xfrm>
              <a:custGeom>
                <a:avLst/>
                <a:gdLst>
                  <a:gd name="T0" fmla="*/ 18 w 21"/>
                  <a:gd name="T1" fmla="*/ 0 h 27"/>
                  <a:gd name="T2" fmla="*/ 20 w 21"/>
                  <a:gd name="T3" fmla="*/ 6 h 27"/>
                  <a:gd name="T4" fmla="*/ 20 w 21"/>
                  <a:gd name="T5" fmla="*/ 6 h 27"/>
                  <a:gd name="T6" fmla="*/ 12 w 21"/>
                  <a:gd name="T7" fmla="*/ 4 h 27"/>
                  <a:gd name="T8" fmla="*/ 12 w 21"/>
                  <a:gd name="T9" fmla="*/ 4 h 27"/>
                  <a:gd name="T10" fmla="*/ 12 w 21"/>
                  <a:gd name="T11" fmla="*/ 4 h 27"/>
                  <a:gd name="T12" fmla="*/ 12 w 21"/>
                  <a:gd name="T13" fmla="*/ 4 h 27"/>
                  <a:gd name="T14" fmla="*/ 6 w 21"/>
                  <a:gd name="T15" fmla="*/ 3 h 27"/>
                  <a:gd name="T16" fmla="*/ 6 w 21"/>
                  <a:gd name="T17" fmla="*/ 8 h 27"/>
                  <a:gd name="T18" fmla="*/ 6 w 21"/>
                  <a:gd name="T19" fmla="*/ 8 h 27"/>
                  <a:gd name="T20" fmla="*/ 8 w 21"/>
                  <a:gd name="T21" fmla="*/ 14 h 27"/>
                  <a:gd name="T22" fmla="*/ 0 w 21"/>
                  <a:gd name="T23" fmla="*/ 13 h 27"/>
                  <a:gd name="T24" fmla="*/ 0 w 21"/>
                  <a:gd name="T25" fmla="*/ 13 h 27"/>
                  <a:gd name="T26" fmla="*/ 0 w 21"/>
                  <a:gd name="T27" fmla="*/ 13 h 27"/>
                  <a:gd name="T28" fmla="*/ 0 w 21"/>
                  <a:gd name="T29" fmla="*/ 13 h 27"/>
                  <a:gd name="T30" fmla="*/ 0 w 21"/>
                  <a:gd name="T31" fmla="*/ 13 h 27"/>
                  <a:gd name="T32" fmla="*/ 0 w 21"/>
                  <a:gd name="T33" fmla="*/ 18 h 27"/>
                  <a:gd name="T34" fmla="*/ 0 w 21"/>
                  <a:gd name="T35" fmla="*/ 18 h 27"/>
                  <a:gd name="T36" fmla="*/ 0 w 21"/>
                  <a:gd name="T37" fmla="*/ 18 h 27"/>
                  <a:gd name="T38" fmla="*/ 0 w 21"/>
                  <a:gd name="T39" fmla="*/ 18 h 27"/>
                  <a:gd name="T40" fmla="*/ 0 w 21"/>
                  <a:gd name="T41" fmla="*/ 18 h 27"/>
                  <a:gd name="T42" fmla="*/ 0 w 21"/>
                  <a:gd name="T43" fmla="*/ 18 h 27"/>
                  <a:gd name="T44" fmla="*/ 1 w 21"/>
                  <a:gd name="T45" fmla="*/ 26 h 27"/>
                  <a:gd name="T46" fmla="*/ 1 w 21"/>
                  <a:gd name="T47" fmla="*/ 26 h 27"/>
                  <a:gd name="T48" fmla="*/ 1 w 21"/>
                  <a:gd name="T49" fmla="*/ 2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 h="27">
                    <a:moveTo>
                      <a:pt x="18" y="0"/>
                    </a:moveTo>
                    <a:lnTo>
                      <a:pt x="20" y="6"/>
                    </a:lnTo>
                    <a:lnTo>
                      <a:pt x="20" y="6"/>
                    </a:lnTo>
                    <a:lnTo>
                      <a:pt x="12" y="4"/>
                    </a:lnTo>
                    <a:lnTo>
                      <a:pt x="12" y="4"/>
                    </a:lnTo>
                    <a:lnTo>
                      <a:pt x="12" y="4"/>
                    </a:lnTo>
                    <a:lnTo>
                      <a:pt x="12" y="4"/>
                    </a:lnTo>
                    <a:lnTo>
                      <a:pt x="6" y="3"/>
                    </a:lnTo>
                    <a:lnTo>
                      <a:pt x="6" y="8"/>
                    </a:lnTo>
                    <a:lnTo>
                      <a:pt x="6" y="8"/>
                    </a:lnTo>
                    <a:lnTo>
                      <a:pt x="8" y="14"/>
                    </a:lnTo>
                    <a:lnTo>
                      <a:pt x="0" y="13"/>
                    </a:lnTo>
                    <a:lnTo>
                      <a:pt x="0" y="13"/>
                    </a:lnTo>
                    <a:lnTo>
                      <a:pt x="0" y="13"/>
                    </a:lnTo>
                    <a:lnTo>
                      <a:pt x="0" y="13"/>
                    </a:lnTo>
                    <a:lnTo>
                      <a:pt x="0" y="13"/>
                    </a:lnTo>
                    <a:lnTo>
                      <a:pt x="0" y="18"/>
                    </a:lnTo>
                    <a:lnTo>
                      <a:pt x="0" y="18"/>
                    </a:lnTo>
                    <a:lnTo>
                      <a:pt x="0" y="18"/>
                    </a:lnTo>
                    <a:lnTo>
                      <a:pt x="0" y="18"/>
                    </a:lnTo>
                    <a:lnTo>
                      <a:pt x="0" y="18"/>
                    </a:lnTo>
                    <a:lnTo>
                      <a:pt x="0" y="18"/>
                    </a:lnTo>
                    <a:lnTo>
                      <a:pt x="1" y="26"/>
                    </a:lnTo>
                    <a:lnTo>
                      <a:pt x="1" y="26"/>
                    </a:lnTo>
                    <a:lnTo>
                      <a:pt x="1"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5" name="Freeform 98"/>
              <p:cNvSpPr>
                <a:spLocks/>
              </p:cNvSpPr>
              <p:nvPr/>
            </p:nvSpPr>
            <p:spPr bwMode="auto">
              <a:xfrm>
                <a:off x="1491" y="2188"/>
                <a:ext cx="18" cy="31"/>
              </a:xfrm>
              <a:custGeom>
                <a:avLst/>
                <a:gdLst>
                  <a:gd name="T0" fmla="*/ 17 w 18"/>
                  <a:gd name="T1" fmla="*/ 0 h 31"/>
                  <a:gd name="T2" fmla="*/ 13 w 18"/>
                  <a:gd name="T3" fmla="*/ 9 h 31"/>
                  <a:gd name="T4" fmla="*/ 6 w 18"/>
                  <a:gd name="T5" fmla="*/ 8 h 31"/>
                  <a:gd name="T6" fmla="*/ 0 w 18"/>
                  <a:gd name="T7" fmla="*/ 17 h 31"/>
                  <a:gd name="T8" fmla="*/ 3 w 18"/>
                  <a:gd name="T9" fmla="*/ 30 h 31"/>
                </a:gdLst>
                <a:ahLst/>
                <a:cxnLst>
                  <a:cxn ang="0">
                    <a:pos x="T0" y="T1"/>
                  </a:cxn>
                  <a:cxn ang="0">
                    <a:pos x="T2" y="T3"/>
                  </a:cxn>
                  <a:cxn ang="0">
                    <a:pos x="T4" y="T5"/>
                  </a:cxn>
                  <a:cxn ang="0">
                    <a:pos x="T6" y="T7"/>
                  </a:cxn>
                  <a:cxn ang="0">
                    <a:pos x="T8" y="T9"/>
                  </a:cxn>
                </a:cxnLst>
                <a:rect l="0" t="0" r="r" b="b"/>
                <a:pathLst>
                  <a:path w="18" h="31">
                    <a:moveTo>
                      <a:pt x="17" y="0"/>
                    </a:moveTo>
                    <a:lnTo>
                      <a:pt x="13" y="9"/>
                    </a:lnTo>
                    <a:lnTo>
                      <a:pt x="6" y="8"/>
                    </a:lnTo>
                    <a:lnTo>
                      <a:pt x="0" y="17"/>
                    </a:lnTo>
                    <a:lnTo>
                      <a:pt x="3"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6" name="Freeform 99"/>
              <p:cNvSpPr>
                <a:spLocks/>
              </p:cNvSpPr>
              <p:nvPr/>
            </p:nvSpPr>
            <p:spPr bwMode="auto">
              <a:xfrm>
                <a:off x="1509" y="2187"/>
                <a:ext cx="17" cy="26"/>
              </a:xfrm>
              <a:custGeom>
                <a:avLst/>
                <a:gdLst>
                  <a:gd name="T0" fmla="*/ 16 w 17"/>
                  <a:gd name="T1" fmla="*/ 0 h 26"/>
                  <a:gd name="T2" fmla="*/ 0 w 17"/>
                  <a:gd name="T3" fmla="*/ 12 h 26"/>
                  <a:gd name="T4" fmla="*/ 0 w 17"/>
                  <a:gd name="T5" fmla="*/ 25 h 26"/>
                </a:gdLst>
                <a:ahLst/>
                <a:cxnLst>
                  <a:cxn ang="0">
                    <a:pos x="T0" y="T1"/>
                  </a:cxn>
                  <a:cxn ang="0">
                    <a:pos x="T2" y="T3"/>
                  </a:cxn>
                  <a:cxn ang="0">
                    <a:pos x="T4" y="T5"/>
                  </a:cxn>
                </a:cxnLst>
                <a:rect l="0" t="0" r="r" b="b"/>
                <a:pathLst>
                  <a:path w="17" h="26">
                    <a:moveTo>
                      <a:pt x="16" y="0"/>
                    </a:moveTo>
                    <a:lnTo>
                      <a:pt x="0" y="12"/>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7" name="Freeform 100"/>
              <p:cNvSpPr>
                <a:spLocks/>
              </p:cNvSpPr>
              <p:nvPr/>
            </p:nvSpPr>
            <p:spPr bwMode="auto">
              <a:xfrm>
                <a:off x="1492" y="2182"/>
                <a:ext cx="22" cy="26"/>
              </a:xfrm>
              <a:custGeom>
                <a:avLst/>
                <a:gdLst>
                  <a:gd name="T0" fmla="*/ 4 w 22"/>
                  <a:gd name="T1" fmla="*/ 25 h 26"/>
                  <a:gd name="T2" fmla="*/ 4 w 22"/>
                  <a:gd name="T3" fmla="*/ 25 h 26"/>
                  <a:gd name="T4" fmla="*/ 4 w 22"/>
                  <a:gd name="T5" fmla="*/ 25 h 26"/>
                  <a:gd name="T6" fmla="*/ 4 w 22"/>
                  <a:gd name="T7" fmla="*/ 25 h 26"/>
                  <a:gd name="T8" fmla="*/ 1 w 22"/>
                  <a:gd name="T9" fmla="*/ 20 h 26"/>
                  <a:gd name="T10" fmla="*/ 1 w 22"/>
                  <a:gd name="T11" fmla="*/ 20 h 26"/>
                  <a:gd name="T12" fmla="*/ 0 w 22"/>
                  <a:gd name="T13" fmla="*/ 18 h 26"/>
                  <a:gd name="T14" fmla="*/ 0 w 22"/>
                  <a:gd name="T15" fmla="*/ 18 h 26"/>
                  <a:gd name="T16" fmla="*/ 0 w 22"/>
                  <a:gd name="T17" fmla="*/ 13 h 26"/>
                  <a:gd name="T18" fmla="*/ 1 w 22"/>
                  <a:gd name="T19" fmla="*/ 8 h 26"/>
                  <a:gd name="T20" fmla="*/ 1 w 22"/>
                  <a:gd name="T21" fmla="*/ 8 h 26"/>
                  <a:gd name="T22" fmla="*/ 1 w 22"/>
                  <a:gd name="T23" fmla="*/ 5 h 26"/>
                  <a:gd name="T24" fmla="*/ 1 w 22"/>
                  <a:gd name="T25" fmla="*/ 5 h 26"/>
                  <a:gd name="T26" fmla="*/ 4 w 22"/>
                  <a:gd name="T27" fmla="*/ 5 h 26"/>
                  <a:gd name="T28" fmla="*/ 4 w 22"/>
                  <a:gd name="T29" fmla="*/ 1 h 26"/>
                  <a:gd name="T30" fmla="*/ 7 w 22"/>
                  <a:gd name="T31" fmla="*/ 1 h 26"/>
                  <a:gd name="T32" fmla="*/ 10 w 22"/>
                  <a:gd name="T33" fmla="*/ 0 h 26"/>
                  <a:gd name="T34" fmla="*/ 10 w 22"/>
                  <a:gd name="T35" fmla="*/ 0 h 26"/>
                  <a:gd name="T36" fmla="*/ 14 w 22"/>
                  <a:gd name="T37" fmla="*/ 1 h 26"/>
                  <a:gd name="T38" fmla="*/ 14 w 22"/>
                  <a:gd name="T39" fmla="*/ 1 h 26"/>
                  <a:gd name="T40" fmla="*/ 14 w 22"/>
                  <a:gd name="T41" fmla="*/ 1 h 26"/>
                  <a:gd name="T42" fmla="*/ 17 w 22"/>
                  <a:gd name="T43" fmla="*/ 5 h 26"/>
                  <a:gd name="T44" fmla="*/ 17 w 22"/>
                  <a:gd name="T45" fmla="*/ 5 h 26"/>
                  <a:gd name="T46" fmla="*/ 21 w 22"/>
                  <a:gd name="T47" fmla="*/ 5 h 26"/>
                  <a:gd name="T48" fmla="*/ 21 w 22"/>
                  <a:gd name="T49" fmla="*/ 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26">
                    <a:moveTo>
                      <a:pt x="4" y="25"/>
                    </a:moveTo>
                    <a:lnTo>
                      <a:pt x="4" y="25"/>
                    </a:lnTo>
                    <a:lnTo>
                      <a:pt x="4" y="25"/>
                    </a:lnTo>
                    <a:lnTo>
                      <a:pt x="4" y="25"/>
                    </a:lnTo>
                    <a:lnTo>
                      <a:pt x="1" y="20"/>
                    </a:lnTo>
                    <a:lnTo>
                      <a:pt x="1" y="20"/>
                    </a:lnTo>
                    <a:lnTo>
                      <a:pt x="0" y="18"/>
                    </a:lnTo>
                    <a:lnTo>
                      <a:pt x="0" y="18"/>
                    </a:lnTo>
                    <a:lnTo>
                      <a:pt x="0" y="13"/>
                    </a:lnTo>
                    <a:lnTo>
                      <a:pt x="1" y="8"/>
                    </a:lnTo>
                    <a:lnTo>
                      <a:pt x="1" y="8"/>
                    </a:lnTo>
                    <a:lnTo>
                      <a:pt x="1" y="5"/>
                    </a:lnTo>
                    <a:lnTo>
                      <a:pt x="1" y="5"/>
                    </a:lnTo>
                    <a:lnTo>
                      <a:pt x="4" y="5"/>
                    </a:lnTo>
                    <a:lnTo>
                      <a:pt x="4" y="1"/>
                    </a:lnTo>
                    <a:lnTo>
                      <a:pt x="7" y="1"/>
                    </a:lnTo>
                    <a:lnTo>
                      <a:pt x="10" y="0"/>
                    </a:lnTo>
                    <a:lnTo>
                      <a:pt x="10" y="0"/>
                    </a:lnTo>
                    <a:lnTo>
                      <a:pt x="14" y="1"/>
                    </a:lnTo>
                    <a:lnTo>
                      <a:pt x="14" y="1"/>
                    </a:lnTo>
                    <a:lnTo>
                      <a:pt x="14" y="1"/>
                    </a:lnTo>
                    <a:lnTo>
                      <a:pt x="17" y="5"/>
                    </a:lnTo>
                    <a:lnTo>
                      <a:pt x="17" y="5"/>
                    </a:lnTo>
                    <a:lnTo>
                      <a:pt x="21" y="5"/>
                    </a:lnTo>
                    <a:lnTo>
                      <a:pt x="21" y="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8" name="Freeform 101"/>
              <p:cNvSpPr>
                <a:spLocks/>
              </p:cNvSpPr>
              <p:nvPr/>
            </p:nvSpPr>
            <p:spPr bwMode="auto">
              <a:xfrm>
                <a:off x="1477" y="2184"/>
                <a:ext cx="24" cy="26"/>
              </a:xfrm>
              <a:custGeom>
                <a:avLst/>
                <a:gdLst>
                  <a:gd name="T0" fmla="*/ 23 w 24"/>
                  <a:gd name="T1" fmla="*/ 25 h 26"/>
                  <a:gd name="T2" fmla="*/ 0 w 24"/>
                  <a:gd name="T3" fmla="*/ 21 h 26"/>
                  <a:gd name="T4" fmla="*/ 1 w 24"/>
                  <a:gd name="T5" fmla="*/ 15 h 26"/>
                  <a:gd name="T6" fmla="*/ 1 w 24"/>
                  <a:gd name="T7" fmla="*/ 6 h 26"/>
                  <a:gd name="T8" fmla="*/ 2 w 24"/>
                  <a:gd name="T9" fmla="*/ 0 h 26"/>
                </a:gdLst>
                <a:ahLst/>
                <a:cxnLst>
                  <a:cxn ang="0">
                    <a:pos x="T0" y="T1"/>
                  </a:cxn>
                  <a:cxn ang="0">
                    <a:pos x="T2" y="T3"/>
                  </a:cxn>
                  <a:cxn ang="0">
                    <a:pos x="T4" y="T5"/>
                  </a:cxn>
                  <a:cxn ang="0">
                    <a:pos x="T6" y="T7"/>
                  </a:cxn>
                  <a:cxn ang="0">
                    <a:pos x="T8" y="T9"/>
                  </a:cxn>
                </a:cxnLst>
                <a:rect l="0" t="0" r="r" b="b"/>
                <a:pathLst>
                  <a:path w="24" h="26">
                    <a:moveTo>
                      <a:pt x="23" y="25"/>
                    </a:moveTo>
                    <a:lnTo>
                      <a:pt x="0" y="21"/>
                    </a:lnTo>
                    <a:lnTo>
                      <a:pt x="1" y="15"/>
                    </a:lnTo>
                    <a:lnTo>
                      <a:pt x="1" y="6"/>
                    </a:lnTo>
                    <a:lnTo>
                      <a:pt x="2"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29" name="Freeform 102"/>
              <p:cNvSpPr>
                <a:spLocks/>
              </p:cNvSpPr>
              <p:nvPr/>
            </p:nvSpPr>
            <p:spPr bwMode="auto">
              <a:xfrm>
                <a:off x="1493" y="2193"/>
                <a:ext cx="21" cy="26"/>
              </a:xfrm>
              <a:custGeom>
                <a:avLst/>
                <a:gdLst>
                  <a:gd name="T0" fmla="*/ 0 w 21"/>
                  <a:gd name="T1" fmla="*/ 25 h 26"/>
                  <a:gd name="T2" fmla="*/ 4 w 21"/>
                  <a:gd name="T3" fmla="*/ 1 h 26"/>
                  <a:gd name="T4" fmla="*/ 10 w 21"/>
                  <a:gd name="T5" fmla="*/ 0 h 26"/>
                  <a:gd name="T6" fmla="*/ 16 w 21"/>
                  <a:gd name="T7" fmla="*/ 1 h 26"/>
                  <a:gd name="T8" fmla="*/ 20 w 21"/>
                  <a:gd name="T9" fmla="*/ 25 h 26"/>
                </a:gdLst>
                <a:ahLst/>
                <a:cxnLst>
                  <a:cxn ang="0">
                    <a:pos x="T0" y="T1"/>
                  </a:cxn>
                  <a:cxn ang="0">
                    <a:pos x="T2" y="T3"/>
                  </a:cxn>
                  <a:cxn ang="0">
                    <a:pos x="T4" y="T5"/>
                  </a:cxn>
                  <a:cxn ang="0">
                    <a:pos x="T6" y="T7"/>
                  </a:cxn>
                  <a:cxn ang="0">
                    <a:pos x="T8" y="T9"/>
                  </a:cxn>
                </a:cxnLst>
                <a:rect l="0" t="0" r="r" b="b"/>
                <a:pathLst>
                  <a:path w="21" h="26">
                    <a:moveTo>
                      <a:pt x="0" y="25"/>
                    </a:moveTo>
                    <a:lnTo>
                      <a:pt x="4" y="1"/>
                    </a:lnTo>
                    <a:lnTo>
                      <a:pt x="10" y="0"/>
                    </a:lnTo>
                    <a:lnTo>
                      <a:pt x="16" y="1"/>
                    </a:lnTo>
                    <a:lnTo>
                      <a:pt x="2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0" name="Line 103"/>
              <p:cNvSpPr>
                <a:spLocks noChangeShapeType="1"/>
              </p:cNvSpPr>
              <p:nvPr/>
            </p:nvSpPr>
            <p:spPr bwMode="auto">
              <a:xfrm flipH="1" flipV="1">
                <a:off x="1508" y="2188"/>
                <a:ext cx="3" cy="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1" name="Freeform 104"/>
              <p:cNvSpPr>
                <a:spLocks/>
              </p:cNvSpPr>
              <p:nvPr/>
            </p:nvSpPr>
            <p:spPr bwMode="auto">
              <a:xfrm>
                <a:off x="1496" y="2192"/>
                <a:ext cx="21" cy="26"/>
              </a:xfrm>
              <a:custGeom>
                <a:avLst/>
                <a:gdLst>
                  <a:gd name="T0" fmla="*/ 0 w 21"/>
                  <a:gd name="T1" fmla="*/ 0 h 26"/>
                  <a:gd name="T2" fmla="*/ 10 w 21"/>
                  <a:gd name="T3" fmla="*/ 4 h 26"/>
                  <a:gd name="T4" fmla="*/ 10 w 21"/>
                  <a:gd name="T5" fmla="*/ 5 h 26"/>
                  <a:gd name="T6" fmla="*/ 10 w 21"/>
                  <a:gd name="T7" fmla="*/ 5 h 26"/>
                  <a:gd name="T8" fmla="*/ 20 w 21"/>
                  <a:gd name="T9" fmla="*/ 5 h 26"/>
                  <a:gd name="T10" fmla="*/ 19 w 21"/>
                  <a:gd name="T11" fmla="*/ 8 h 26"/>
                  <a:gd name="T12" fmla="*/ 19 w 21"/>
                  <a:gd name="T13" fmla="*/ 8 h 26"/>
                  <a:gd name="T14" fmla="*/ 19 w 21"/>
                  <a:gd name="T15" fmla="*/ 8 h 26"/>
                  <a:gd name="T16" fmla="*/ 20 w 21"/>
                  <a:gd name="T17" fmla="*/ 11 h 26"/>
                  <a:gd name="T18" fmla="*/ 20 w 21"/>
                  <a:gd name="T19" fmla="*/ 11 h 26"/>
                  <a:gd name="T20" fmla="*/ 20 w 21"/>
                  <a:gd name="T21" fmla="*/ 14 h 26"/>
                  <a:gd name="T22" fmla="*/ 20 w 21"/>
                  <a:gd name="T23" fmla="*/ 18 h 26"/>
                  <a:gd name="T24" fmla="*/ 20 w 21"/>
                  <a:gd name="T25" fmla="*/ 18 h 26"/>
                  <a:gd name="T26" fmla="*/ 20 w 21"/>
                  <a:gd name="T27" fmla="*/ 18 h 26"/>
                  <a:gd name="T28" fmla="*/ 20 w 21"/>
                  <a:gd name="T29" fmla="*/ 18 h 26"/>
                  <a:gd name="T30" fmla="*/ 20 w 21"/>
                  <a:gd name="T31" fmla="*/ 19 h 26"/>
                  <a:gd name="T32" fmla="*/ 20 w 21"/>
                  <a:gd name="T33" fmla="*/ 19 h 26"/>
                  <a:gd name="T34" fmla="*/ 20 w 21"/>
                  <a:gd name="T35" fmla="*/ 19 h 26"/>
                  <a:gd name="T36" fmla="*/ 20 w 21"/>
                  <a:gd name="T37" fmla="*/ 19 h 26"/>
                  <a:gd name="T38" fmla="*/ 9 w 21"/>
                  <a:gd name="T39" fmla="*/ 22 h 26"/>
                  <a:gd name="T40" fmla="*/ 9 w 21"/>
                  <a:gd name="T41" fmla="*/ 22 h 26"/>
                  <a:gd name="T42" fmla="*/ 10 w 21"/>
                  <a:gd name="T43" fmla="*/ 25 h 26"/>
                  <a:gd name="T44" fmla="*/ 10 w 21"/>
                  <a:gd name="T45" fmla="*/ 25 h 26"/>
                  <a:gd name="T46" fmla="*/ 10 w 21"/>
                  <a:gd name="T47" fmla="*/ 25 h 26"/>
                  <a:gd name="T48" fmla="*/ 0 w 21"/>
                  <a:gd name="T49"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 h="26">
                    <a:moveTo>
                      <a:pt x="0" y="0"/>
                    </a:moveTo>
                    <a:lnTo>
                      <a:pt x="10" y="4"/>
                    </a:lnTo>
                    <a:lnTo>
                      <a:pt x="10" y="5"/>
                    </a:lnTo>
                    <a:lnTo>
                      <a:pt x="10" y="5"/>
                    </a:lnTo>
                    <a:lnTo>
                      <a:pt x="20" y="5"/>
                    </a:lnTo>
                    <a:lnTo>
                      <a:pt x="19" y="8"/>
                    </a:lnTo>
                    <a:lnTo>
                      <a:pt x="19" y="8"/>
                    </a:lnTo>
                    <a:lnTo>
                      <a:pt x="19" y="8"/>
                    </a:lnTo>
                    <a:lnTo>
                      <a:pt x="20" y="11"/>
                    </a:lnTo>
                    <a:lnTo>
                      <a:pt x="20" y="11"/>
                    </a:lnTo>
                    <a:lnTo>
                      <a:pt x="20" y="14"/>
                    </a:lnTo>
                    <a:lnTo>
                      <a:pt x="20" y="18"/>
                    </a:lnTo>
                    <a:lnTo>
                      <a:pt x="20" y="18"/>
                    </a:lnTo>
                    <a:lnTo>
                      <a:pt x="20" y="18"/>
                    </a:lnTo>
                    <a:lnTo>
                      <a:pt x="20" y="18"/>
                    </a:lnTo>
                    <a:lnTo>
                      <a:pt x="20" y="19"/>
                    </a:lnTo>
                    <a:lnTo>
                      <a:pt x="20" y="19"/>
                    </a:lnTo>
                    <a:lnTo>
                      <a:pt x="20" y="19"/>
                    </a:lnTo>
                    <a:lnTo>
                      <a:pt x="20" y="19"/>
                    </a:lnTo>
                    <a:lnTo>
                      <a:pt x="9" y="22"/>
                    </a:lnTo>
                    <a:lnTo>
                      <a:pt x="9" y="22"/>
                    </a:lnTo>
                    <a:lnTo>
                      <a:pt x="10" y="25"/>
                    </a:lnTo>
                    <a:lnTo>
                      <a:pt x="10" y="25"/>
                    </a:lnTo>
                    <a:lnTo>
                      <a:pt x="10" y="25"/>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2" name="Freeform 105"/>
              <p:cNvSpPr>
                <a:spLocks/>
              </p:cNvSpPr>
              <p:nvPr/>
            </p:nvSpPr>
            <p:spPr bwMode="auto">
              <a:xfrm>
                <a:off x="1497" y="2190"/>
                <a:ext cx="26" cy="24"/>
              </a:xfrm>
              <a:custGeom>
                <a:avLst/>
                <a:gdLst>
                  <a:gd name="T0" fmla="*/ 0 w 26"/>
                  <a:gd name="T1" fmla="*/ 0 h 24"/>
                  <a:gd name="T2" fmla="*/ 11 w 26"/>
                  <a:gd name="T3" fmla="*/ 7 h 24"/>
                  <a:gd name="T4" fmla="*/ 25 w 26"/>
                  <a:gd name="T5" fmla="*/ 8 h 24"/>
                  <a:gd name="T6" fmla="*/ 23 w 26"/>
                  <a:gd name="T7" fmla="*/ 14 h 24"/>
                  <a:gd name="T8" fmla="*/ 21 w 26"/>
                  <a:gd name="T9" fmla="*/ 23 h 24"/>
                </a:gdLst>
                <a:ahLst/>
                <a:cxnLst>
                  <a:cxn ang="0">
                    <a:pos x="T0" y="T1"/>
                  </a:cxn>
                  <a:cxn ang="0">
                    <a:pos x="T2" y="T3"/>
                  </a:cxn>
                  <a:cxn ang="0">
                    <a:pos x="T4" y="T5"/>
                  </a:cxn>
                  <a:cxn ang="0">
                    <a:pos x="T6" y="T7"/>
                  </a:cxn>
                  <a:cxn ang="0">
                    <a:pos x="T8" y="T9"/>
                  </a:cxn>
                </a:cxnLst>
                <a:rect l="0" t="0" r="r" b="b"/>
                <a:pathLst>
                  <a:path w="26" h="24">
                    <a:moveTo>
                      <a:pt x="0" y="0"/>
                    </a:moveTo>
                    <a:lnTo>
                      <a:pt x="11" y="7"/>
                    </a:lnTo>
                    <a:lnTo>
                      <a:pt x="25" y="8"/>
                    </a:lnTo>
                    <a:lnTo>
                      <a:pt x="23" y="14"/>
                    </a:lnTo>
                    <a:lnTo>
                      <a:pt x="21"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3" name="Freeform 106"/>
              <p:cNvSpPr>
                <a:spLocks/>
              </p:cNvSpPr>
              <p:nvPr/>
            </p:nvSpPr>
            <p:spPr bwMode="auto">
              <a:xfrm>
                <a:off x="1501" y="2205"/>
                <a:ext cx="17" cy="31"/>
              </a:xfrm>
              <a:custGeom>
                <a:avLst/>
                <a:gdLst>
                  <a:gd name="T0" fmla="*/ 16 w 17"/>
                  <a:gd name="T1" fmla="*/ 0 h 31"/>
                  <a:gd name="T2" fmla="*/ 16 w 17"/>
                  <a:gd name="T3" fmla="*/ 0 h 31"/>
                  <a:gd name="T4" fmla="*/ 5 w 17"/>
                  <a:gd name="T5" fmla="*/ 7 h 31"/>
                  <a:gd name="T6" fmla="*/ 10 w 17"/>
                  <a:gd name="T7" fmla="*/ 20 h 31"/>
                  <a:gd name="T8" fmla="*/ 0 w 17"/>
                  <a:gd name="T9" fmla="*/ 30 h 31"/>
                </a:gdLst>
                <a:ahLst/>
                <a:cxnLst>
                  <a:cxn ang="0">
                    <a:pos x="T0" y="T1"/>
                  </a:cxn>
                  <a:cxn ang="0">
                    <a:pos x="T2" y="T3"/>
                  </a:cxn>
                  <a:cxn ang="0">
                    <a:pos x="T4" y="T5"/>
                  </a:cxn>
                  <a:cxn ang="0">
                    <a:pos x="T6" y="T7"/>
                  </a:cxn>
                  <a:cxn ang="0">
                    <a:pos x="T8" y="T9"/>
                  </a:cxn>
                </a:cxnLst>
                <a:rect l="0" t="0" r="r" b="b"/>
                <a:pathLst>
                  <a:path w="17" h="31">
                    <a:moveTo>
                      <a:pt x="16" y="0"/>
                    </a:moveTo>
                    <a:lnTo>
                      <a:pt x="16" y="0"/>
                    </a:lnTo>
                    <a:lnTo>
                      <a:pt x="5" y="7"/>
                    </a:lnTo>
                    <a:lnTo>
                      <a:pt x="10" y="20"/>
                    </a:lnTo>
                    <a:lnTo>
                      <a:pt x="0"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4" name="Freeform 107"/>
              <p:cNvSpPr>
                <a:spLocks/>
              </p:cNvSpPr>
              <p:nvPr/>
            </p:nvSpPr>
            <p:spPr bwMode="auto">
              <a:xfrm>
                <a:off x="1493" y="2193"/>
                <a:ext cx="22" cy="25"/>
              </a:xfrm>
              <a:custGeom>
                <a:avLst/>
                <a:gdLst>
                  <a:gd name="T0" fmla="*/ 0 w 22"/>
                  <a:gd name="T1" fmla="*/ 0 h 25"/>
                  <a:gd name="T2" fmla="*/ 1 w 22"/>
                  <a:gd name="T3" fmla="*/ 3 h 25"/>
                  <a:gd name="T4" fmla="*/ 11 w 22"/>
                  <a:gd name="T5" fmla="*/ 4 h 25"/>
                  <a:gd name="T6" fmla="*/ 11 w 22"/>
                  <a:gd name="T7" fmla="*/ 4 h 25"/>
                  <a:gd name="T8" fmla="*/ 21 w 22"/>
                  <a:gd name="T9" fmla="*/ 4 h 25"/>
                  <a:gd name="T10" fmla="*/ 21 w 22"/>
                  <a:gd name="T11" fmla="*/ 7 h 25"/>
                  <a:gd name="T12" fmla="*/ 21 w 22"/>
                  <a:gd name="T13" fmla="*/ 7 h 25"/>
                  <a:gd name="T14" fmla="*/ 21 w 22"/>
                  <a:gd name="T15" fmla="*/ 7 h 25"/>
                  <a:gd name="T16" fmla="*/ 21 w 22"/>
                  <a:gd name="T17" fmla="*/ 11 h 25"/>
                  <a:gd name="T18" fmla="*/ 21 w 22"/>
                  <a:gd name="T19" fmla="*/ 11 h 25"/>
                  <a:gd name="T20" fmla="*/ 20 w 22"/>
                  <a:gd name="T21" fmla="*/ 13 h 25"/>
                  <a:gd name="T22" fmla="*/ 21 w 22"/>
                  <a:gd name="T23" fmla="*/ 16 h 25"/>
                  <a:gd name="T24" fmla="*/ 21 w 22"/>
                  <a:gd name="T25" fmla="*/ 16 h 25"/>
                  <a:gd name="T26" fmla="*/ 21 w 22"/>
                  <a:gd name="T27" fmla="*/ 16 h 25"/>
                  <a:gd name="T28" fmla="*/ 21 w 22"/>
                  <a:gd name="T29" fmla="*/ 16 h 25"/>
                  <a:gd name="T30" fmla="*/ 21 w 22"/>
                  <a:gd name="T31" fmla="*/ 18 h 25"/>
                  <a:gd name="T32" fmla="*/ 21 w 22"/>
                  <a:gd name="T33" fmla="*/ 18 h 25"/>
                  <a:gd name="T34" fmla="*/ 21 w 22"/>
                  <a:gd name="T35" fmla="*/ 18 h 25"/>
                  <a:gd name="T36" fmla="*/ 21 w 22"/>
                  <a:gd name="T37" fmla="*/ 18 h 25"/>
                  <a:gd name="T38" fmla="*/ 21 w 22"/>
                  <a:gd name="T39" fmla="*/ 21 h 25"/>
                  <a:gd name="T40" fmla="*/ 11 w 22"/>
                  <a:gd name="T41" fmla="*/ 20 h 25"/>
                  <a:gd name="T42" fmla="*/ 11 w 22"/>
                  <a:gd name="T43" fmla="*/ 24 h 25"/>
                  <a:gd name="T44" fmla="*/ 1 w 22"/>
                  <a:gd name="T45" fmla="*/ 24 h 25"/>
                  <a:gd name="T46" fmla="*/ 1 w 22"/>
                  <a:gd name="T47" fmla="*/ 24 h 25"/>
                  <a:gd name="T48" fmla="*/ 1 w 22"/>
                  <a:gd name="T49"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25">
                    <a:moveTo>
                      <a:pt x="0" y="0"/>
                    </a:moveTo>
                    <a:lnTo>
                      <a:pt x="1" y="3"/>
                    </a:lnTo>
                    <a:lnTo>
                      <a:pt x="11" y="4"/>
                    </a:lnTo>
                    <a:lnTo>
                      <a:pt x="11" y="4"/>
                    </a:lnTo>
                    <a:lnTo>
                      <a:pt x="21" y="4"/>
                    </a:lnTo>
                    <a:lnTo>
                      <a:pt x="21" y="7"/>
                    </a:lnTo>
                    <a:lnTo>
                      <a:pt x="21" y="7"/>
                    </a:lnTo>
                    <a:lnTo>
                      <a:pt x="21" y="7"/>
                    </a:lnTo>
                    <a:lnTo>
                      <a:pt x="21" y="11"/>
                    </a:lnTo>
                    <a:lnTo>
                      <a:pt x="21" y="11"/>
                    </a:lnTo>
                    <a:lnTo>
                      <a:pt x="20" y="13"/>
                    </a:lnTo>
                    <a:lnTo>
                      <a:pt x="21" y="16"/>
                    </a:lnTo>
                    <a:lnTo>
                      <a:pt x="21" y="16"/>
                    </a:lnTo>
                    <a:lnTo>
                      <a:pt x="21" y="16"/>
                    </a:lnTo>
                    <a:lnTo>
                      <a:pt x="21" y="16"/>
                    </a:lnTo>
                    <a:lnTo>
                      <a:pt x="21" y="18"/>
                    </a:lnTo>
                    <a:lnTo>
                      <a:pt x="21" y="18"/>
                    </a:lnTo>
                    <a:lnTo>
                      <a:pt x="21" y="18"/>
                    </a:lnTo>
                    <a:lnTo>
                      <a:pt x="21" y="18"/>
                    </a:lnTo>
                    <a:lnTo>
                      <a:pt x="21" y="21"/>
                    </a:lnTo>
                    <a:lnTo>
                      <a:pt x="11" y="20"/>
                    </a:lnTo>
                    <a:lnTo>
                      <a:pt x="11" y="24"/>
                    </a:lnTo>
                    <a:lnTo>
                      <a:pt x="1" y="24"/>
                    </a:lnTo>
                    <a:lnTo>
                      <a:pt x="1" y="24"/>
                    </a:lnTo>
                    <a:lnTo>
                      <a:pt x="1"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5" name="Freeform 108"/>
              <p:cNvSpPr>
                <a:spLocks/>
              </p:cNvSpPr>
              <p:nvPr/>
            </p:nvSpPr>
            <p:spPr bwMode="auto">
              <a:xfrm>
                <a:off x="1494" y="2191"/>
                <a:ext cx="27" cy="22"/>
              </a:xfrm>
              <a:custGeom>
                <a:avLst/>
                <a:gdLst>
                  <a:gd name="T0" fmla="*/ 0 w 27"/>
                  <a:gd name="T1" fmla="*/ 0 h 22"/>
                  <a:gd name="T2" fmla="*/ 13 w 27"/>
                  <a:gd name="T3" fmla="*/ 5 h 22"/>
                  <a:gd name="T4" fmla="*/ 26 w 27"/>
                  <a:gd name="T5" fmla="*/ 7 h 22"/>
                  <a:gd name="T6" fmla="*/ 25 w 27"/>
                  <a:gd name="T7" fmla="*/ 13 h 22"/>
                  <a:gd name="T8" fmla="*/ 22 w 27"/>
                  <a:gd name="T9" fmla="*/ 21 h 22"/>
                </a:gdLst>
                <a:ahLst/>
                <a:cxnLst>
                  <a:cxn ang="0">
                    <a:pos x="T0" y="T1"/>
                  </a:cxn>
                  <a:cxn ang="0">
                    <a:pos x="T2" y="T3"/>
                  </a:cxn>
                  <a:cxn ang="0">
                    <a:pos x="T4" y="T5"/>
                  </a:cxn>
                  <a:cxn ang="0">
                    <a:pos x="T6" y="T7"/>
                  </a:cxn>
                  <a:cxn ang="0">
                    <a:pos x="T8" y="T9"/>
                  </a:cxn>
                </a:cxnLst>
                <a:rect l="0" t="0" r="r" b="b"/>
                <a:pathLst>
                  <a:path w="27" h="22">
                    <a:moveTo>
                      <a:pt x="0" y="0"/>
                    </a:moveTo>
                    <a:lnTo>
                      <a:pt x="13" y="5"/>
                    </a:lnTo>
                    <a:lnTo>
                      <a:pt x="26" y="7"/>
                    </a:lnTo>
                    <a:lnTo>
                      <a:pt x="25" y="13"/>
                    </a:lnTo>
                    <a:lnTo>
                      <a:pt x="22"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6" name="Freeform 109"/>
              <p:cNvSpPr>
                <a:spLocks/>
              </p:cNvSpPr>
              <p:nvPr/>
            </p:nvSpPr>
            <p:spPr bwMode="auto">
              <a:xfrm>
                <a:off x="1494" y="2205"/>
                <a:ext cx="21" cy="31"/>
              </a:xfrm>
              <a:custGeom>
                <a:avLst/>
                <a:gdLst>
                  <a:gd name="T0" fmla="*/ 20 w 21"/>
                  <a:gd name="T1" fmla="*/ 0 h 31"/>
                  <a:gd name="T2" fmla="*/ 20 w 21"/>
                  <a:gd name="T3" fmla="*/ 0 h 31"/>
                  <a:gd name="T4" fmla="*/ 10 w 21"/>
                  <a:gd name="T5" fmla="*/ 7 h 31"/>
                  <a:gd name="T6" fmla="*/ 0 w 21"/>
                  <a:gd name="T7" fmla="*/ 14 h 31"/>
                  <a:gd name="T8" fmla="*/ 6 w 21"/>
                  <a:gd name="T9" fmla="*/ 30 h 31"/>
                </a:gdLst>
                <a:ahLst/>
                <a:cxnLst>
                  <a:cxn ang="0">
                    <a:pos x="T0" y="T1"/>
                  </a:cxn>
                  <a:cxn ang="0">
                    <a:pos x="T2" y="T3"/>
                  </a:cxn>
                  <a:cxn ang="0">
                    <a:pos x="T4" y="T5"/>
                  </a:cxn>
                  <a:cxn ang="0">
                    <a:pos x="T6" y="T7"/>
                  </a:cxn>
                  <a:cxn ang="0">
                    <a:pos x="T8" y="T9"/>
                  </a:cxn>
                </a:cxnLst>
                <a:rect l="0" t="0" r="r" b="b"/>
                <a:pathLst>
                  <a:path w="21" h="31">
                    <a:moveTo>
                      <a:pt x="20" y="0"/>
                    </a:moveTo>
                    <a:lnTo>
                      <a:pt x="20" y="0"/>
                    </a:lnTo>
                    <a:lnTo>
                      <a:pt x="10" y="7"/>
                    </a:lnTo>
                    <a:lnTo>
                      <a:pt x="0" y="14"/>
                    </a:lnTo>
                    <a:lnTo>
                      <a:pt x="6"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7" name="Freeform 110"/>
              <p:cNvSpPr>
                <a:spLocks/>
              </p:cNvSpPr>
              <p:nvPr/>
            </p:nvSpPr>
            <p:spPr bwMode="auto">
              <a:xfrm>
                <a:off x="1494" y="2204"/>
                <a:ext cx="21" cy="24"/>
              </a:xfrm>
              <a:custGeom>
                <a:avLst/>
                <a:gdLst>
                  <a:gd name="T0" fmla="*/ 20 w 21"/>
                  <a:gd name="T1" fmla="*/ 0 h 24"/>
                  <a:gd name="T2" fmla="*/ 0 w 21"/>
                  <a:gd name="T3" fmla="*/ 1 h 24"/>
                  <a:gd name="T4" fmla="*/ 0 w 21"/>
                  <a:gd name="T5" fmla="*/ 23 h 24"/>
                  <a:gd name="T6" fmla="*/ 20 w 21"/>
                  <a:gd name="T7" fmla="*/ 23 h 24"/>
                  <a:gd name="T8" fmla="*/ 20 w 21"/>
                  <a:gd name="T9" fmla="*/ 0 h 24"/>
                </a:gdLst>
                <a:ahLst/>
                <a:cxnLst>
                  <a:cxn ang="0">
                    <a:pos x="T0" y="T1"/>
                  </a:cxn>
                  <a:cxn ang="0">
                    <a:pos x="T2" y="T3"/>
                  </a:cxn>
                  <a:cxn ang="0">
                    <a:pos x="T4" y="T5"/>
                  </a:cxn>
                  <a:cxn ang="0">
                    <a:pos x="T6" y="T7"/>
                  </a:cxn>
                  <a:cxn ang="0">
                    <a:pos x="T8" y="T9"/>
                  </a:cxn>
                </a:cxnLst>
                <a:rect l="0" t="0" r="r" b="b"/>
                <a:pathLst>
                  <a:path w="21" h="24">
                    <a:moveTo>
                      <a:pt x="20" y="0"/>
                    </a:moveTo>
                    <a:lnTo>
                      <a:pt x="0" y="1"/>
                    </a:lnTo>
                    <a:lnTo>
                      <a:pt x="0" y="23"/>
                    </a:lnTo>
                    <a:lnTo>
                      <a:pt x="20" y="23"/>
                    </a:lnTo>
                    <a:lnTo>
                      <a:pt x="2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8" name="Freeform 111"/>
              <p:cNvSpPr>
                <a:spLocks/>
              </p:cNvSpPr>
              <p:nvPr/>
            </p:nvSpPr>
            <p:spPr bwMode="auto">
              <a:xfrm>
                <a:off x="1489" y="2198"/>
                <a:ext cx="25" cy="24"/>
              </a:xfrm>
              <a:custGeom>
                <a:avLst/>
                <a:gdLst>
                  <a:gd name="T0" fmla="*/ 4 w 25"/>
                  <a:gd name="T1" fmla="*/ 0 h 24"/>
                  <a:gd name="T2" fmla="*/ 3 w 25"/>
                  <a:gd name="T3" fmla="*/ 4 h 24"/>
                  <a:gd name="T4" fmla="*/ 3 w 25"/>
                  <a:gd name="T5" fmla="*/ 4 h 24"/>
                  <a:gd name="T6" fmla="*/ 2 w 25"/>
                  <a:gd name="T7" fmla="*/ 10 h 24"/>
                  <a:gd name="T8" fmla="*/ 2 w 25"/>
                  <a:gd name="T9" fmla="*/ 10 h 24"/>
                  <a:gd name="T10" fmla="*/ 2 w 25"/>
                  <a:gd name="T11" fmla="*/ 10 h 24"/>
                  <a:gd name="T12" fmla="*/ 2 w 25"/>
                  <a:gd name="T13" fmla="*/ 10 h 24"/>
                  <a:gd name="T14" fmla="*/ 2 w 25"/>
                  <a:gd name="T15" fmla="*/ 10 h 24"/>
                  <a:gd name="T16" fmla="*/ 2 w 25"/>
                  <a:gd name="T17" fmla="*/ 10 h 24"/>
                  <a:gd name="T18" fmla="*/ 0 w 25"/>
                  <a:gd name="T19" fmla="*/ 15 h 24"/>
                  <a:gd name="T20" fmla="*/ 10 w 25"/>
                  <a:gd name="T21" fmla="*/ 13 h 24"/>
                  <a:gd name="T22" fmla="*/ 10 w 25"/>
                  <a:gd name="T23" fmla="*/ 13 h 24"/>
                  <a:gd name="T24" fmla="*/ 10 w 25"/>
                  <a:gd name="T25" fmla="*/ 13 h 24"/>
                  <a:gd name="T26" fmla="*/ 10 w 25"/>
                  <a:gd name="T27" fmla="*/ 13 h 24"/>
                  <a:gd name="T28" fmla="*/ 10 w 25"/>
                  <a:gd name="T29" fmla="*/ 13 h 24"/>
                  <a:gd name="T30" fmla="*/ 10 w 25"/>
                  <a:gd name="T31" fmla="*/ 18 h 24"/>
                  <a:gd name="T32" fmla="*/ 10 w 25"/>
                  <a:gd name="T33" fmla="*/ 18 h 24"/>
                  <a:gd name="T34" fmla="*/ 10 w 25"/>
                  <a:gd name="T35" fmla="*/ 18 h 24"/>
                  <a:gd name="T36" fmla="*/ 16 w 25"/>
                  <a:gd name="T37" fmla="*/ 23 h 24"/>
                  <a:gd name="T38" fmla="*/ 16 w 25"/>
                  <a:gd name="T39" fmla="*/ 23 h 24"/>
                  <a:gd name="T40" fmla="*/ 16 w 25"/>
                  <a:gd name="T41" fmla="*/ 23 h 24"/>
                  <a:gd name="T42" fmla="*/ 16 w 25"/>
                  <a:gd name="T43" fmla="*/ 23 h 24"/>
                  <a:gd name="T44" fmla="*/ 24 w 25"/>
                  <a:gd name="T45" fmla="*/ 21 h 24"/>
                  <a:gd name="T46" fmla="*/ 24 w 25"/>
                  <a:gd name="T47" fmla="*/ 21 h 24"/>
                  <a:gd name="T48" fmla="*/ 24 w 25"/>
                  <a:gd name="T49"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4">
                    <a:moveTo>
                      <a:pt x="4" y="0"/>
                    </a:moveTo>
                    <a:lnTo>
                      <a:pt x="3" y="4"/>
                    </a:lnTo>
                    <a:lnTo>
                      <a:pt x="3" y="4"/>
                    </a:lnTo>
                    <a:lnTo>
                      <a:pt x="2" y="10"/>
                    </a:lnTo>
                    <a:lnTo>
                      <a:pt x="2" y="10"/>
                    </a:lnTo>
                    <a:lnTo>
                      <a:pt x="2" y="10"/>
                    </a:lnTo>
                    <a:lnTo>
                      <a:pt x="2" y="10"/>
                    </a:lnTo>
                    <a:lnTo>
                      <a:pt x="2" y="10"/>
                    </a:lnTo>
                    <a:lnTo>
                      <a:pt x="2" y="10"/>
                    </a:lnTo>
                    <a:lnTo>
                      <a:pt x="0" y="15"/>
                    </a:lnTo>
                    <a:lnTo>
                      <a:pt x="10" y="13"/>
                    </a:lnTo>
                    <a:lnTo>
                      <a:pt x="10" y="13"/>
                    </a:lnTo>
                    <a:lnTo>
                      <a:pt x="10" y="13"/>
                    </a:lnTo>
                    <a:lnTo>
                      <a:pt x="10" y="13"/>
                    </a:lnTo>
                    <a:lnTo>
                      <a:pt x="10" y="13"/>
                    </a:lnTo>
                    <a:lnTo>
                      <a:pt x="10" y="18"/>
                    </a:lnTo>
                    <a:lnTo>
                      <a:pt x="10" y="18"/>
                    </a:lnTo>
                    <a:lnTo>
                      <a:pt x="10" y="18"/>
                    </a:lnTo>
                    <a:lnTo>
                      <a:pt x="16" y="23"/>
                    </a:lnTo>
                    <a:lnTo>
                      <a:pt x="16" y="23"/>
                    </a:lnTo>
                    <a:lnTo>
                      <a:pt x="16" y="23"/>
                    </a:lnTo>
                    <a:lnTo>
                      <a:pt x="16" y="23"/>
                    </a:lnTo>
                    <a:lnTo>
                      <a:pt x="24" y="21"/>
                    </a:lnTo>
                    <a:lnTo>
                      <a:pt x="24" y="21"/>
                    </a:lnTo>
                    <a:lnTo>
                      <a:pt x="24"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39" name="Freeform 112"/>
              <p:cNvSpPr>
                <a:spLocks/>
              </p:cNvSpPr>
              <p:nvPr/>
            </p:nvSpPr>
            <p:spPr bwMode="auto">
              <a:xfrm>
                <a:off x="1481" y="2199"/>
                <a:ext cx="25" cy="24"/>
              </a:xfrm>
              <a:custGeom>
                <a:avLst/>
                <a:gdLst>
                  <a:gd name="T0" fmla="*/ 3 w 25"/>
                  <a:gd name="T1" fmla="*/ 0 h 24"/>
                  <a:gd name="T2" fmla="*/ 0 w 25"/>
                  <a:gd name="T3" fmla="*/ 17 h 24"/>
                  <a:gd name="T4" fmla="*/ 24 w 25"/>
                  <a:gd name="T5" fmla="*/ 23 h 24"/>
                </a:gdLst>
                <a:ahLst/>
                <a:cxnLst>
                  <a:cxn ang="0">
                    <a:pos x="T0" y="T1"/>
                  </a:cxn>
                  <a:cxn ang="0">
                    <a:pos x="T2" y="T3"/>
                  </a:cxn>
                  <a:cxn ang="0">
                    <a:pos x="T4" y="T5"/>
                  </a:cxn>
                </a:cxnLst>
                <a:rect l="0" t="0" r="r" b="b"/>
                <a:pathLst>
                  <a:path w="25" h="24">
                    <a:moveTo>
                      <a:pt x="3" y="0"/>
                    </a:moveTo>
                    <a:lnTo>
                      <a:pt x="0" y="17"/>
                    </a:lnTo>
                    <a:lnTo>
                      <a:pt x="24"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0" name="Freeform 113"/>
              <p:cNvSpPr>
                <a:spLocks/>
              </p:cNvSpPr>
              <p:nvPr/>
            </p:nvSpPr>
            <p:spPr bwMode="auto">
              <a:xfrm>
                <a:off x="1494" y="2198"/>
                <a:ext cx="26" cy="24"/>
              </a:xfrm>
              <a:custGeom>
                <a:avLst/>
                <a:gdLst>
                  <a:gd name="T0" fmla="*/ 4 w 26"/>
                  <a:gd name="T1" fmla="*/ 0 h 24"/>
                  <a:gd name="T2" fmla="*/ 0 w 26"/>
                  <a:gd name="T3" fmla="*/ 15 h 24"/>
                  <a:gd name="T4" fmla="*/ 25 w 26"/>
                  <a:gd name="T5" fmla="*/ 23 h 24"/>
                </a:gdLst>
                <a:ahLst/>
                <a:cxnLst>
                  <a:cxn ang="0">
                    <a:pos x="T0" y="T1"/>
                  </a:cxn>
                  <a:cxn ang="0">
                    <a:pos x="T2" y="T3"/>
                  </a:cxn>
                  <a:cxn ang="0">
                    <a:pos x="T4" y="T5"/>
                  </a:cxn>
                </a:cxnLst>
                <a:rect l="0" t="0" r="r" b="b"/>
                <a:pathLst>
                  <a:path w="26" h="24">
                    <a:moveTo>
                      <a:pt x="4" y="0"/>
                    </a:moveTo>
                    <a:lnTo>
                      <a:pt x="0" y="15"/>
                    </a:lnTo>
                    <a:lnTo>
                      <a:pt x="25"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1" name="Freeform 114"/>
              <p:cNvSpPr>
                <a:spLocks/>
              </p:cNvSpPr>
              <p:nvPr/>
            </p:nvSpPr>
            <p:spPr bwMode="auto">
              <a:xfrm>
                <a:off x="1487" y="2198"/>
                <a:ext cx="20" cy="29"/>
              </a:xfrm>
              <a:custGeom>
                <a:avLst/>
                <a:gdLst>
                  <a:gd name="T0" fmla="*/ 0 w 20"/>
                  <a:gd name="T1" fmla="*/ 3 h 29"/>
                  <a:gd name="T2" fmla="*/ 11 w 20"/>
                  <a:gd name="T3" fmla="*/ 0 h 29"/>
                  <a:gd name="T4" fmla="*/ 11 w 20"/>
                  <a:gd name="T5" fmla="*/ 0 h 29"/>
                  <a:gd name="T6" fmla="*/ 11 w 20"/>
                  <a:gd name="T7" fmla="*/ 0 h 29"/>
                  <a:gd name="T8" fmla="*/ 11 w 20"/>
                  <a:gd name="T9" fmla="*/ 0 h 29"/>
                  <a:gd name="T10" fmla="*/ 11 w 20"/>
                  <a:gd name="T11" fmla="*/ 0 h 29"/>
                  <a:gd name="T12" fmla="*/ 11 w 20"/>
                  <a:gd name="T13" fmla="*/ 0 h 29"/>
                  <a:gd name="T14" fmla="*/ 11 w 20"/>
                  <a:gd name="T15" fmla="*/ 0 h 29"/>
                  <a:gd name="T16" fmla="*/ 7 w 20"/>
                  <a:gd name="T17" fmla="*/ 14 h 29"/>
                  <a:gd name="T18" fmla="*/ 7 w 20"/>
                  <a:gd name="T19" fmla="*/ 14 h 29"/>
                  <a:gd name="T20" fmla="*/ 7 w 20"/>
                  <a:gd name="T21" fmla="*/ 14 h 29"/>
                  <a:gd name="T22" fmla="*/ 7 w 20"/>
                  <a:gd name="T23" fmla="*/ 14 h 29"/>
                  <a:gd name="T24" fmla="*/ 7 w 20"/>
                  <a:gd name="T25" fmla="*/ 14 h 29"/>
                  <a:gd name="T26" fmla="*/ 11 w 20"/>
                  <a:gd name="T27" fmla="*/ 28 h 29"/>
                  <a:gd name="T28" fmla="*/ 11 w 20"/>
                  <a:gd name="T29" fmla="*/ 28 h 29"/>
                  <a:gd name="T30" fmla="*/ 11 w 20"/>
                  <a:gd name="T31" fmla="*/ 28 h 29"/>
                  <a:gd name="T32" fmla="*/ 11 w 20"/>
                  <a:gd name="T33" fmla="*/ 28 h 29"/>
                  <a:gd name="T34" fmla="*/ 11 w 20"/>
                  <a:gd name="T35" fmla="*/ 28 h 29"/>
                  <a:gd name="T36" fmla="*/ 11 w 20"/>
                  <a:gd name="T37" fmla="*/ 28 h 29"/>
                  <a:gd name="T38" fmla="*/ 11 w 20"/>
                  <a:gd name="T39" fmla="*/ 28 h 29"/>
                  <a:gd name="T40" fmla="*/ 19 w 20"/>
                  <a:gd name="T41" fmla="*/ 26 h 29"/>
                  <a:gd name="T42" fmla="*/ 19 w 20"/>
                  <a:gd name="T43" fmla="*/ 26 h 29"/>
                  <a:gd name="T44" fmla="*/ 19 w 20"/>
                  <a:gd name="T45" fmla="*/ 26 h 29"/>
                  <a:gd name="T46" fmla="*/ 19 w 20"/>
                  <a:gd name="T47" fmla="*/ 26 h 29"/>
                  <a:gd name="T48" fmla="*/ 19 w 20"/>
                  <a:gd name="T49" fmla="*/ 2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 h="29">
                    <a:moveTo>
                      <a:pt x="0" y="3"/>
                    </a:moveTo>
                    <a:lnTo>
                      <a:pt x="11" y="0"/>
                    </a:lnTo>
                    <a:lnTo>
                      <a:pt x="11" y="0"/>
                    </a:lnTo>
                    <a:lnTo>
                      <a:pt x="11" y="0"/>
                    </a:lnTo>
                    <a:lnTo>
                      <a:pt x="11" y="0"/>
                    </a:lnTo>
                    <a:lnTo>
                      <a:pt x="11" y="0"/>
                    </a:lnTo>
                    <a:lnTo>
                      <a:pt x="11" y="0"/>
                    </a:lnTo>
                    <a:lnTo>
                      <a:pt x="11" y="0"/>
                    </a:lnTo>
                    <a:lnTo>
                      <a:pt x="7" y="14"/>
                    </a:lnTo>
                    <a:lnTo>
                      <a:pt x="7" y="14"/>
                    </a:lnTo>
                    <a:lnTo>
                      <a:pt x="7" y="14"/>
                    </a:lnTo>
                    <a:lnTo>
                      <a:pt x="7" y="14"/>
                    </a:lnTo>
                    <a:lnTo>
                      <a:pt x="7" y="14"/>
                    </a:lnTo>
                    <a:lnTo>
                      <a:pt x="11" y="28"/>
                    </a:lnTo>
                    <a:lnTo>
                      <a:pt x="11" y="28"/>
                    </a:lnTo>
                    <a:lnTo>
                      <a:pt x="11" y="28"/>
                    </a:lnTo>
                    <a:lnTo>
                      <a:pt x="11" y="28"/>
                    </a:lnTo>
                    <a:lnTo>
                      <a:pt x="11" y="28"/>
                    </a:lnTo>
                    <a:lnTo>
                      <a:pt x="11" y="28"/>
                    </a:lnTo>
                    <a:lnTo>
                      <a:pt x="11" y="28"/>
                    </a:lnTo>
                    <a:lnTo>
                      <a:pt x="19" y="26"/>
                    </a:lnTo>
                    <a:lnTo>
                      <a:pt x="19" y="26"/>
                    </a:lnTo>
                    <a:lnTo>
                      <a:pt x="19" y="26"/>
                    </a:lnTo>
                    <a:lnTo>
                      <a:pt x="19" y="26"/>
                    </a:lnTo>
                    <a:lnTo>
                      <a:pt x="19"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2" name="Freeform 115"/>
              <p:cNvSpPr>
                <a:spLocks/>
              </p:cNvSpPr>
              <p:nvPr/>
            </p:nvSpPr>
            <p:spPr bwMode="auto">
              <a:xfrm>
                <a:off x="1476" y="2213"/>
                <a:ext cx="21" cy="25"/>
              </a:xfrm>
              <a:custGeom>
                <a:avLst/>
                <a:gdLst>
                  <a:gd name="T0" fmla="*/ 0 w 21"/>
                  <a:gd name="T1" fmla="*/ 0 h 25"/>
                  <a:gd name="T2" fmla="*/ 20 w 21"/>
                  <a:gd name="T3" fmla="*/ 1 h 25"/>
                  <a:gd name="T4" fmla="*/ 20 w 21"/>
                  <a:gd name="T5" fmla="*/ 24 h 25"/>
                </a:gdLst>
                <a:ahLst/>
                <a:cxnLst>
                  <a:cxn ang="0">
                    <a:pos x="T0" y="T1"/>
                  </a:cxn>
                  <a:cxn ang="0">
                    <a:pos x="T2" y="T3"/>
                  </a:cxn>
                  <a:cxn ang="0">
                    <a:pos x="T4" y="T5"/>
                  </a:cxn>
                </a:cxnLst>
                <a:rect l="0" t="0" r="r" b="b"/>
                <a:pathLst>
                  <a:path w="21" h="25">
                    <a:moveTo>
                      <a:pt x="0" y="0"/>
                    </a:moveTo>
                    <a:lnTo>
                      <a:pt x="20" y="1"/>
                    </a:lnTo>
                    <a:lnTo>
                      <a:pt x="20"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3" name="Freeform 116"/>
              <p:cNvSpPr>
                <a:spLocks/>
              </p:cNvSpPr>
              <p:nvPr/>
            </p:nvSpPr>
            <p:spPr bwMode="auto">
              <a:xfrm>
                <a:off x="1495" y="2210"/>
                <a:ext cx="21" cy="29"/>
              </a:xfrm>
              <a:custGeom>
                <a:avLst/>
                <a:gdLst>
                  <a:gd name="T0" fmla="*/ 0 w 21"/>
                  <a:gd name="T1" fmla="*/ 0 h 29"/>
                  <a:gd name="T2" fmla="*/ 3 w 21"/>
                  <a:gd name="T3" fmla="*/ 28 h 29"/>
                  <a:gd name="T4" fmla="*/ 20 w 21"/>
                  <a:gd name="T5" fmla="*/ 24 h 29"/>
                </a:gdLst>
                <a:ahLst/>
                <a:cxnLst>
                  <a:cxn ang="0">
                    <a:pos x="T0" y="T1"/>
                  </a:cxn>
                  <a:cxn ang="0">
                    <a:pos x="T2" y="T3"/>
                  </a:cxn>
                  <a:cxn ang="0">
                    <a:pos x="T4" y="T5"/>
                  </a:cxn>
                </a:cxnLst>
                <a:rect l="0" t="0" r="r" b="b"/>
                <a:pathLst>
                  <a:path w="21" h="29">
                    <a:moveTo>
                      <a:pt x="0" y="0"/>
                    </a:moveTo>
                    <a:lnTo>
                      <a:pt x="3" y="28"/>
                    </a:lnTo>
                    <a:lnTo>
                      <a:pt x="20"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4" name="Freeform 117"/>
              <p:cNvSpPr>
                <a:spLocks/>
              </p:cNvSpPr>
              <p:nvPr/>
            </p:nvSpPr>
            <p:spPr bwMode="auto">
              <a:xfrm>
                <a:off x="1152" y="2240"/>
                <a:ext cx="309" cy="25"/>
              </a:xfrm>
              <a:custGeom>
                <a:avLst/>
                <a:gdLst>
                  <a:gd name="T0" fmla="*/ 308 w 309"/>
                  <a:gd name="T1" fmla="*/ 0 h 25"/>
                  <a:gd name="T2" fmla="*/ 206 w 309"/>
                  <a:gd name="T3" fmla="*/ 0 h 25"/>
                  <a:gd name="T4" fmla="*/ 158 w 309"/>
                  <a:gd name="T5" fmla="*/ 24 h 25"/>
                  <a:gd name="T6" fmla="*/ 0 w 309"/>
                  <a:gd name="T7" fmla="*/ 24 h 25"/>
                </a:gdLst>
                <a:ahLst/>
                <a:cxnLst>
                  <a:cxn ang="0">
                    <a:pos x="T0" y="T1"/>
                  </a:cxn>
                  <a:cxn ang="0">
                    <a:pos x="T2" y="T3"/>
                  </a:cxn>
                  <a:cxn ang="0">
                    <a:pos x="T4" y="T5"/>
                  </a:cxn>
                  <a:cxn ang="0">
                    <a:pos x="T6" y="T7"/>
                  </a:cxn>
                </a:cxnLst>
                <a:rect l="0" t="0" r="r" b="b"/>
                <a:pathLst>
                  <a:path w="309" h="25">
                    <a:moveTo>
                      <a:pt x="308" y="0"/>
                    </a:moveTo>
                    <a:lnTo>
                      <a:pt x="206" y="0"/>
                    </a:lnTo>
                    <a:lnTo>
                      <a:pt x="158" y="24"/>
                    </a:lnTo>
                    <a:lnTo>
                      <a:pt x="0"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5" name="Line 118"/>
              <p:cNvSpPr>
                <a:spLocks noChangeShapeType="1"/>
              </p:cNvSpPr>
              <p:nvPr/>
            </p:nvSpPr>
            <p:spPr bwMode="auto">
              <a:xfrm flipH="1">
                <a:off x="1225" y="2225"/>
                <a:ext cx="43" cy="2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6" name="Line 119"/>
              <p:cNvSpPr>
                <a:spLocks noChangeShapeType="1"/>
              </p:cNvSpPr>
              <p:nvPr/>
            </p:nvSpPr>
            <p:spPr bwMode="auto">
              <a:xfrm flipH="1" flipV="1">
                <a:off x="1265" y="2190"/>
                <a:ext cx="3" cy="3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7" name="Freeform 120"/>
              <p:cNvSpPr>
                <a:spLocks/>
              </p:cNvSpPr>
              <p:nvPr/>
            </p:nvSpPr>
            <p:spPr bwMode="auto">
              <a:xfrm>
                <a:off x="1044" y="2062"/>
                <a:ext cx="55" cy="25"/>
              </a:xfrm>
              <a:custGeom>
                <a:avLst/>
                <a:gdLst>
                  <a:gd name="T0" fmla="*/ 54 w 55"/>
                  <a:gd name="T1" fmla="*/ 0 h 25"/>
                  <a:gd name="T2" fmla="*/ 48 w 55"/>
                  <a:gd name="T3" fmla="*/ 24 h 25"/>
                  <a:gd name="T4" fmla="*/ 0 w 55"/>
                  <a:gd name="T5" fmla="*/ 23 h 25"/>
                </a:gdLst>
                <a:ahLst/>
                <a:cxnLst>
                  <a:cxn ang="0">
                    <a:pos x="T0" y="T1"/>
                  </a:cxn>
                  <a:cxn ang="0">
                    <a:pos x="T2" y="T3"/>
                  </a:cxn>
                  <a:cxn ang="0">
                    <a:pos x="T4" y="T5"/>
                  </a:cxn>
                </a:cxnLst>
                <a:rect l="0" t="0" r="r" b="b"/>
                <a:pathLst>
                  <a:path w="55" h="25">
                    <a:moveTo>
                      <a:pt x="54" y="0"/>
                    </a:moveTo>
                    <a:lnTo>
                      <a:pt x="48" y="24"/>
                    </a:lnTo>
                    <a:lnTo>
                      <a:pt x="0"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8" name="Freeform 121"/>
              <p:cNvSpPr>
                <a:spLocks/>
              </p:cNvSpPr>
              <p:nvPr/>
            </p:nvSpPr>
            <p:spPr bwMode="auto">
              <a:xfrm>
                <a:off x="1013" y="2057"/>
                <a:ext cx="20" cy="24"/>
              </a:xfrm>
              <a:custGeom>
                <a:avLst/>
                <a:gdLst>
                  <a:gd name="T0" fmla="*/ 19 w 20"/>
                  <a:gd name="T1" fmla="*/ 23 h 24"/>
                  <a:gd name="T2" fmla="*/ 19 w 20"/>
                  <a:gd name="T3" fmla="*/ 23 h 24"/>
                  <a:gd name="T4" fmla="*/ 19 w 20"/>
                  <a:gd name="T5" fmla="*/ 23 h 24"/>
                  <a:gd name="T6" fmla="*/ 19 w 20"/>
                  <a:gd name="T7" fmla="*/ 18 h 24"/>
                  <a:gd name="T8" fmla="*/ 19 w 20"/>
                  <a:gd name="T9" fmla="*/ 18 h 24"/>
                  <a:gd name="T10" fmla="*/ 19 w 20"/>
                  <a:gd name="T11" fmla="*/ 18 h 24"/>
                  <a:gd name="T12" fmla="*/ 19 w 20"/>
                  <a:gd name="T13" fmla="*/ 18 h 24"/>
                  <a:gd name="T14" fmla="*/ 19 w 20"/>
                  <a:gd name="T15" fmla="*/ 18 h 24"/>
                  <a:gd name="T16" fmla="*/ 19 w 20"/>
                  <a:gd name="T17" fmla="*/ 18 h 24"/>
                  <a:gd name="T18" fmla="*/ 19 w 20"/>
                  <a:gd name="T19" fmla="*/ 18 h 24"/>
                  <a:gd name="T20" fmla="*/ 19 w 20"/>
                  <a:gd name="T21" fmla="*/ 13 h 24"/>
                  <a:gd name="T22" fmla="*/ 19 w 20"/>
                  <a:gd name="T23" fmla="*/ 13 h 24"/>
                  <a:gd name="T24" fmla="*/ 0 w 20"/>
                  <a:gd name="T25" fmla="*/ 14 h 24"/>
                  <a:gd name="T26" fmla="*/ 19 w 20"/>
                  <a:gd name="T27" fmla="*/ 13 h 24"/>
                  <a:gd name="T28" fmla="*/ 19 w 20"/>
                  <a:gd name="T29" fmla="*/ 13 h 24"/>
                  <a:gd name="T30" fmla="*/ 19 w 20"/>
                  <a:gd name="T31" fmla="*/ 9 h 24"/>
                  <a:gd name="T32" fmla="*/ 19 w 20"/>
                  <a:gd name="T33" fmla="*/ 9 h 24"/>
                  <a:gd name="T34" fmla="*/ 19 w 20"/>
                  <a:gd name="T35" fmla="*/ 9 h 24"/>
                  <a:gd name="T36" fmla="*/ 19 w 20"/>
                  <a:gd name="T37" fmla="*/ 9 h 24"/>
                  <a:gd name="T38" fmla="*/ 19 w 20"/>
                  <a:gd name="T39" fmla="*/ 9 h 24"/>
                  <a:gd name="T40" fmla="*/ 19 w 20"/>
                  <a:gd name="T41" fmla="*/ 9 h 24"/>
                  <a:gd name="T42" fmla="*/ 19 w 20"/>
                  <a:gd name="T43" fmla="*/ 5 h 24"/>
                  <a:gd name="T44" fmla="*/ 19 w 20"/>
                  <a:gd name="T45" fmla="*/ 5 h 24"/>
                  <a:gd name="T46" fmla="*/ 19 w 20"/>
                  <a:gd name="T47" fmla="*/ 5 h 24"/>
                  <a:gd name="T48" fmla="*/ 19 w 20"/>
                  <a:gd name="T4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 h="24">
                    <a:moveTo>
                      <a:pt x="19" y="23"/>
                    </a:moveTo>
                    <a:lnTo>
                      <a:pt x="19" y="23"/>
                    </a:lnTo>
                    <a:lnTo>
                      <a:pt x="19" y="23"/>
                    </a:lnTo>
                    <a:lnTo>
                      <a:pt x="19" y="18"/>
                    </a:lnTo>
                    <a:lnTo>
                      <a:pt x="19" y="18"/>
                    </a:lnTo>
                    <a:lnTo>
                      <a:pt x="19" y="18"/>
                    </a:lnTo>
                    <a:lnTo>
                      <a:pt x="19" y="18"/>
                    </a:lnTo>
                    <a:lnTo>
                      <a:pt x="19" y="18"/>
                    </a:lnTo>
                    <a:lnTo>
                      <a:pt x="19" y="18"/>
                    </a:lnTo>
                    <a:lnTo>
                      <a:pt x="19" y="18"/>
                    </a:lnTo>
                    <a:lnTo>
                      <a:pt x="19" y="13"/>
                    </a:lnTo>
                    <a:lnTo>
                      <a:pt x="19" y="13"/>
                    </a:lnTo>
                    <a:lnTo>
                      <a:pt x="0" y="14"/>
                    </a:lnTo>
                    <a:lnTo>
                      <a:pt x="19" y="13"/>
                    </a:lnTo>
                    <a:lnTo>
                      <a:pt x="19" y="13"/>
                    </a:lnTo>
                    <a:lnTo>
                      <a:pt x="19" y="9"/>
                    </a:lnTo>
                    <a:lnTo>
                      <a:pt x="19" y="9"/>
                    </a:lnTo>
                    <a:lnTo>
                      <a:pt x="19" y="9"/>
                    </a:lnTo>
                    <a:lnTo>
                      <a:pt x="19" y="9"/>
                    </a:lnTo>
                    <a:lnTo>
                      <a:pt x="19" y="9"/>
                    </a:lnTo>
                    <a:lnTo>
                      <a:pt x="19" y="9"/>
                    </a:lnTo>
                    <a:lnTo>
                      <a:pt x="19" y="5"/>
                    </a:lnTo>
                    <a:lnTo>
                      <a:pt x="19" y="5"/>
                    </a:lnTo>
                    <a:lnTo>
                      <a:pt x="19" y="5"/>
                    </a:lnTo>
                    <a:lnTo>
                      <a:pt x="1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9" name="Freeform 122"/>
              <p:cNvSpPr>
                <a:spLocks/>
              </p:cNvSpPr>
              <p:nvPr/>
            </p:nvSpPr>
            <p:spPr bwMode="auto">
              <a:xfrm>
                <a:off x="1013" y="2054"/>
                <a:ext cx="27" cy="24"/>
              </a:xfrm>
              <a:custGeom>
                <a:avLst/>
                <a:gdLst>
                  <a:gd name="T0" fmla="*/ 26 w 27"/>
                  <a:gd name="T1" fmla="*/ 23 h 24"/>
                  <a:gd name="T2" fmla="*/ 0 w 27"/>
                  <a:gd name="T3" fmla="*/ 15 h 24"/>
                  <a:gd name="T4" fmla="*/ 6 w 27"/>
                  <a:gd name="T5" fmla="*/ 0 h 24"/>
                </a:gdLst>
                <a:ahLst/>
                <a:cxnLst>
                  <a:cxn ang="0">
                    <a:pos x="T0" y="T1"/>
                  </a:cxn>
                  <a:cxn ang="0">
                    <a:pos x="T2" y="T3"/>
                  </a:cxn>
                  <a:cxn ang="0">
                    <a:pos x="T4" y="T5"/>
                  </a:cxn>
                </a:cxnLst>
                <a:rect l="0" t="0" r="r" b="b"/>
                <a:pathLst>
                  <a:path w="27" h="24">
                    <a:moveTo>
                      <a:pt x="26" y="23"/>
                    </a:moveTo>
                    <a:lnTo>
                      <a:pt x="0" y="15"/>
                    </a:lnTo>
                    <a:lnTo>
                      <a:pt x="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0" name="Freeform 123"/>
              <p:cNvSpPr>
                <a:spLocks/>
              </p:cNvSpPr>
              <p:nvPr/>
            </p:nvSpPr>
            <p:spPr bwMode="auto">
              <a:xfrm>
                <a:off x="1014" y="2058"/>
                <a:ext cx="19" cy="31"/>
              </a:xfrm>
              <a:custGeom>
                <a:avLst/>
                <a:gdLst>
                  <a:gd name="T0" fmla="*/ 4 w 19"/>
                  <a:gd name="T1" fmla="*/ 30 h 31"/>
                  <a:gd name="T2" fmla="*/ 0 w 19"/>
                  <a:gd name="T3" fmla="*/ 16 h 31"/>
                  <a:gd name="T4" fmla="*/ 18 w 19"/>
                  <a:gd name="T5" fmla="*/ 0 h 31"/>
                </a:gdLst>
                <a:ahLst/>
                <a:cxnLst>
                  <a:cxn ang="0">
                    <a:pos x="T0" y="T1"/>
                  </a:cxn>
                  <a:cxn ang="0">
                    <a:pos x="T2" y="T3"/>
                  </a:cxn>
                  <a:cxn ang="0">
                    <a:pos x="T4" y="T5"/>
                  </a:cxn>
                </a:cxnLst>
                <a:rect l="0" t="0" r="r" b="b"/>
                <a:pathLst>
                  <a:path w="19" h="31">
                    <a:moveTo>
                      <a:pt x="4" y="30"/>
                    </a:moveTo>
                    <a:lnTo>
                      <a:pt x="0" y="16"/>
                    </a:lnTo>
                    <a:lnTo>
                      <a:pt x="18"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1" name="Freeform 124"/>
              <p:cNvSpPr>
                <a:spLocks/>
              </p:cNvSpPr>
              <p:nvPr/>
            </p:nvSpPr>
            <p:spPr bwMode="auto">
              <a:xfrm>
                <a:off x="1044" y="2053"/>
                <a:ext cx="56" cy="24"/>
              </a:xfrm>
              <a:custGeom>
                <a:avLst/>
                <a:gdLst>
                  <a:gd name="T0" fmla="*/ 0 w 56"/>
                  <a:gd name="T1" fmla="*/ 0 h 24"/>
                  <a:gd name="T2" fmla="*/ 53 w 56"/>
                  <a:gd name="T3" fmla="*/ 0 h 24"/>
                  <a:gd name="T4" fmla="*/ 55 w 56"/>
                  <a:gd name="T5" fmla="*/ 23 h 24"/>
                </a:gdLst>
                <a:ahLst/>
                <a:cxnLst>
                  <a:cxn ang="0">
                    <a:pos x="T0" y="T1"/>
                  </a:cxn>
                  <a:cxn ang="0">
                    <a:pos x="T2" y="T3"/>
                  </a:cxn>
                  <a:cxn ang="0">
                    <a:pos x="T4" y="T5"/>
                  </a:cxn>
                </a:cxnLst>
                <a:rect l="0" t="0" r="r" b="b"/>
                <a:pathLst>
                  <a:path w="56" h="24">
                    <a:moveTo>
                      <a:pt x="0" y="0"/>
                    </a:moveTo>
                    <a:lnTo>
                      <a:pt x="53" y="0"/>
                    </a:lnTo>
                    <a:lnTo>
                      <a:pt x="55"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2" name="Freeform 125"/>
              <p:cNvSpPr>
                <a:spLocks/>
              </p:cNvSpPr>
              <p:nvPr/>
            </p:nvSpPr>
            <p:spPr bwMode="auto">
              <a:xfrm>
                <a:off x="1043" y="2056"/>
                <a:ext cx="58" cy="26"/>
              </a:xfrm>
              <a:custGeom>
                <a:avLst/>
                <a:gdLst>
                  <a:gd name="T0" fmla="*/ 57 w 58"/>
                  <a:gd name="T1" fmla="*/ 10 h 26"/>
                  <a:gd name="T2" fmla="*/ 56 w 58"/>
                  <a:gd name="T3" fmla="*/ 0 h 26"/>
                  <a:gd name="T4" fmla="*/ 1 w 58"/>
                  <a:gd name="T5" fmla="*/ 1 h 26"/>
                  <a:gd name="T6" fmla="*/ 0 w 58"/>
                  <a:gd name="T7" fmla="*/ 5 h 26"/>
                  <a:gd name="T8" fmla="*/ 0 w 58"/>
                  <a:gd name="T9" fmla="*/ 10 h 26"/>
                  <a:gd name="T10" fmla="*/ 0 w 58"/>
                  <a:gd name="T11" fmla="*/ 14 h 26"/>
                  <a:gd name="T12" fmla="*/ 0 w 58"/>
                  <a:gd name="T13" fmla="*/ 14 h 26"/>
                  <a:gd name="T14" fmla="*/ 0 w 58"/>
                  <a:gd name="T15" fmla="*/ 19 h 26"/>
                  <a:gd name="T16" fmla="*/ 2 w 58"/>
                  <a:gd name="T17" fmla="*/ 25 h 26"/>
                  <a:gd name="T18" fmla="*/ 2 w 58"/>
                  <a:gd name="T19" fmla="*/ 25 h 26"/>
                  <a:gd name="T20" fmla="*/ 50 w 58"/>
                  <a:gd name="T21" fmla="*/ 24 h 26"/>
                  <a:gd name="T22" fmla="*/ 57 w 58"/>
                  <a:gd name="T23" fmla="*/ 10 h 26"/>
                  <a:gd name="T24" fmla="*/ 57 w 58"/>
                  <a:gd name="T25"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26">
                    <a:moveTo>
                      <a:pt x="57" y="10"/>
                    </a:moveTo>
                    <a:lnTo>
                      <a:pt x="56" y="0"/>
                    </a:lnTo>
                    <a:lnTo>
                      <a:pt x="1" y="1"/>
                    </a:lnTo>
                    <a:lnTo>
                      <a:pt x="0" y="5"/>
                    </a:lnTo>
                    <a:lnTo>
                      <a:pt x="0" y="10"/>
                    </a:lnTo>
                    <a:lnTo>
                      <a:pt x="0" y="14"/>
                    </a:lnTo>
                    <a:lnTo>
                      <a:pt x="0" y="14"/>
                    </a:lnTo>
                    <a:lnTo>
                      <a:pt x="0" y="19"/>
                    </a:lnTo>
                    <a:lnTo>
                      <a:pt x="2" y="25"/>
                    </a:lnTo>
                    <a:lnTo>
                      <a:pt x="2" y="25"/>
                    </a:lnTo>
                    <a:lnTo>
                      <a:pt x="50" y="24"/>
                    </a:lnTo>
                    <a:lnTo>
                      <a:pt x="57" y="10"/>
                    </a:lnTo>
                    <a:lnTo>
                      <a:pt x="57" y="1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3" name="Freeform 126"/>
              <p:cNvSpPr>
                <a:spLocks/>
              </p:cNvSpPr>
              <p:nvPr/>
            </p:nvSpPr>
            <p:spPr bwMode="auto">
              <a:xfrm>
                <a:off x="1043" y="2056"/>
                <a:ext cx="58" cy="26"/>
              </a:xfrm>
              <a:custGeom>
                <a:avLst/>
                <a:gdLst>
                  <a:gd name="T0" fmla="*/ 57 w 58"/>
                  <a:gd name="T1" fmla="*/ 10 h 26"/>
                  <a:gd name="T2" fmla="*/ 56 w 58"/>
                  <a:gd name="T3" fmla="*/ 0 h 26"/>
                  <a:gd name="T4" fmla="*/ 1 w 58"/>
                  <a:gd name="T5" fmla="*/ 1 h 26"/>
                  <a:gd name="T6" fmla="*/ 0 w 58"/>
                  <a:gd name="T7" fmla="*/ 5 h 26"/>
                  <a:gd name="T8" fmla="*/ 0 w 58"/>
                  <a:gd name="T9" fmla="*/ 10 h 26"/>
                  <a:gd name="T10" fmla="*/ 0 w 58"/>
                  <a:gd name="T11" fmla="*/ 14 h 26"/>
                  <a:gd name="T12" fmla="*/ 0 w 58"/>
                  <a:gd name="T13" fmla="*/ 14 h 26"/>
                  <a:gd name="T14" fmla="*/ 0 w 58"/>
                  <a:gd name="T15" fmla="*/ 19 h 26"/>
                  <a:gd name="T16" fmla="*/ 2 w 58"/>
                  <a:gd name="T17" fmla="*/ 25 h 26"/>
                  <a:gd name="T18" fmla="*/ 2 w 58"/>
                  <a:gd name="T19" fmla="*/ 25 h 26"/>
                  <a:gd name="T20" fmla="*/ 50 w 58"/>
                  <a:gd name="T21" fmla="*/ 24 h 26"/>
                  <a:gd name="T22" fmla="*/ 57 w 58"/>
                  <a:gd name="T23" fmla="*/ 10 h 26"/>
                  <a:gd name="T24" fmla="*/ 57 w 58"/>
                  <a:gd name="T25"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26">
                    <a:moveTo>
                      <a:pt x="57" y="10"/>
                    </a:moveTo>
                    <a:lnTo>
                      <a:pt x="56" y="0"/>
                    </a:lnTo>
                    <a:lnTo>
                      <a:pt x="1" y="1"/>
                    </a:lnTo>
                    <a:lnTo>
                      <a:pt x="0" y="5"/>
                    </a:lnTo>
                    <a:lnTo>
                      <a:pt x="0" y="10"/>
                    </a:lnTo>
                    <a:lnTo>
                      <a:pt x="0" y="14"/>
                    </a:lnTo>
                    <a:lnTo>
                      <a:pt x="0" y="14"/>
                    </a:lnTo>
                    <a:lnTo>
                      <a:pt x="0" y="19"/>
                    </a:lnTo>
                    <a:lnTo>
                      <a:pt x="2" y="25"/>
                    </a:lnTo>
                    <a:lnTo>
                      <a:pt x="2" y="25"/>
                    </a:lnTo>
                    <a:lnTo>
                      <a:pt x="50" y="24"/>
                    </a:lnTo>
                    <a:lnTo>
                      <a:pt x="57" y="10"/>
                    </a:lnTo>
                    <a:lnTo>
                      <a:pt x="57" y="1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4" name="Line 127"/>
              <p:cNvSpPr>
                <a:spLocks noChangeShapeType="1"/>
              </p:cNvSpPr>
              <p:nvPr/>
            </p:nvSpPr>
            <p:spPr bwMode="auto">
              <a:xfrm flipH="1">
                <a:off x="1090" y="2168"/>
                <a:ext cx="114" cy="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5" name="Line 128"/>
              <p:cNvSpPr>
                <a:spLocks noChangeShapeType="1"/>
              </p:cNvSpPr>
              <p:nvPr/>
            </p:nvSpPr>
            <p:spPr bwMode="auto">
              <a:xfrm>
                <a:off x="1061" y="2062"/>
                <a:ext cx="53" cy="106"/>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6" name="Line 129"/>
              <p:cNvSpPr>
                <a:spLocks noChangeShapeType="1"/>
              </p:cNvSpPr>
              <p:nvPr/>
            </p:nvSpPr>
            <p:spPr bwMode="auto">
              <a:xfrm flipH="1" flipV="1">
                <a:off x="1061" y="2062"/>
                <a:ext cx="58" cy="106"/>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7" name="Line 130"/>
              <p:cNvSpPr>
                <a:spLocks noChangeShapeType="1"/>
              </p:cNvSpPr>
              <p:nvPr/>
            </p:nvSpPr>
            <p:spPr bwMode="auto">
              <a:xfrm>
                <a:off x="1096" y="2061"/>
                <a:ext cx="91" cy="107"/>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8" name="Freeform 131"/>
              <p:cNvSpPr>
                <a:spLocks/>
              </p:cNvSpPr>
              <p:nvPr/>
            </p:nvSpPr>
            <p:spPr bwMode="auto">
              <a:xfrm>
                <a:off x="1108" y="2192"/>
                <a:ext cx="159" cy="32"/>
              </a:xfrm>
              <a:custGeom>
                <a:avLst/>
                <a:gdLst>
                  <a:gd name="T0" fmla="*/ 158 w 159"/>
                  <a:gd name="T1" fmla="*/ 0 h 32"/>
                  <a:gd name="T2" fmla="*/ 157 w 159"/>
                  <a:gd name="T3" fmla="*/ 27 h 32"/>
                  <a:gd name="T4" fmla="*/ 68 w 159"/>
                  <a:gd name="T5" fmla="*/ 26 h 32"/>
                  <a:gd name="T6" fmla="*/ 0 w 159"/>
                  <a:gd name="T7" fmla="*/ 31 h 32"/>
                </a:gdLst>
                <a:ahLst/>
                <a:cxnLst>
                  <a:cxn ang="0">
                    <a:pos x="T0" y="T1"/>
                  </a:cxn>
                  <a:cxn ang="0">
                    <a:pos x="T2" y="T3"/>
                  </a:cxn>
                  <a:cxn ang="0">
                    <a:pos x="T4" y="T5"/>
                  </a:cxn>
                  <a:cxn ang="0">
                    <a:pos x="T6" y="T7"/>
                  </a:cxn>
                </a:cxnLst>
                <a:rect l="0" t="0" r="r" b="b"/>
                <a:pathLst>
                  <a:path w="159" h="32">
                    <a:moveTo>
                      <a:pt x="158" y="0"/>
                    </a:moveTo>
                    <a:lnTo>
                      <a:pt x="157" y="27"/>
                    </a:lnTo>
                    <a:lnTo>
                      <a:pt x="68" y="26"/>
                    </a:lnTo>
                    <a:lnTo>
                      <a:pt x="0" y="3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59" name="Line 132"/>
              <p:cNvSpPr>
                <a:spLocks noChangeShapeType="1"/>
              </p:cNvSpPr>
              <p:nvPr/>
            </p:nvSpPr>
            <p:spPr bwMode="auto">
              <a:xfrm>
                <a:off x="1089" y="2208"/>
                <a:ext cx="1" cy="2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0" name="Line 133"/>
              <p:cNvSpPr>
                <a:spLocks noChangeShapeType="1"/>
              </p:cNvSpPr>
              <p:nvPr/>
            </p:nvSpPr>
            <p:spPr bwMode="auto">
              <a:xfrm flipH="1">
                <a:off x="1090" y="2223"/>
                <a:ext cx="18" cy="4"/>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1" name="Freeform 134"/>
              <p:cNvSpPr>
                <a:spLocks/>
              </p:cNvSpPr>
              <p:nvPr/>
            </p:nvSpPr>
            <p:spPr bwMode="auto">
              <a:xfrm>
                <a:off x="1071" y="2229"/>
                <a:ext cx="19" cy="26"/>
              </a:xfrm>
              <a:custGeom>
                <a:avLst/>
                <a:gdLst>
                  <a:gd name="T0" fmla="*/ 0 w 19"/>
                  <a:gd name="T1" fmla="*/ 25 h 26"/>
                  <a:gd name="T2" fmla="*/ 0 w 19"/>
                  <a:gd name="T3" fmla="*/ 3 h 26"/>
                  <a:gd name="T4" fmla="*/ 18 w 19"/>
                  <a:gd name="T5" fmla="*/ 0 h 26"/>
                </a:gdLst>
                <a:ahLst/>
                <a:cxnLst>
                  <a:cxn ang="0">
                    <a:pos x="T0" y="T1"/>
                  </a:cxn>
                  <a:cxn ang="0">
                    <a:pos x="T2" y="T3"/>
                  </a:cxn>
                  <a:cxn ang="0">
                    <a:pos x="T4" y="T5"/>
                  </a:cxn>
                </a:cxnLst>
                <a:rect l="0" t="0" r="r" b="b"/>
                <a:pathLst>
                  <a:path w="19" h="26">
                    <a:moveTo>
                      <a:pt x="0" y="25"/>
                    </a:moveTo>
                    <a:lnTo>
                      <a:pt x="0" y="3"/>
                    </a:lnTo>
                    <a:lnTo>
                      <a:pt x="18"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2" name="Freeform 135"/>
              <p:cNvSpPr>
                <a:spLocks/>
              </p:cNvSpPr>
              <p:nvPr/>
            </p:nvSpPr>
            <p:spPr bwMode="auto">
              <a:xfrm>
                <a:off x="1090" y="2230"/>
                <a:ext cx="124" cy="25"/>
              </a:xfrm>
              <a:custGeom>
                <a:avLst/>
                <a:gdLst>
                  <a:gd name="T0" fmla="*/ 0 w 124"/>
                  <a:gd name="T1" fmla="*/ 0 h 25"/>
                  <a:gd name="T2" fmla="*/ 123 w 124"/>
                  <a:gd name="T3" fmla="*/ 0 h 25"/>
                  <a:gd name="T4" fmla="*/ 49 w 124"/>
                  <a:gd name="T5" fmla="*/ 24 h 25"/>
                  <a:gd name="T6" fmla="*/ 3 w 124"/>
                  <a:gd name="T7" fmla="*/ 24 h 25"/>
                </a:gdLst>
                <a:ahLst/>
                <a:cxnLst>
                  <a:cxn ang="0">
                    <a:pos x="T0" y="T1"/>
                  </a:cxn>
                  <a:cxn ang="0">
                    <a:pos x="T2" y="T3"/>
                  </a:cxn>
                  <a:cxn ang="0">
                    <a:pos x="T4" y="T5"/>
                  </a:cxn>
                  <a:cxn ang="0">
                    <a:pos x="T6" y="T7"/>
                  </a:cxn>
                </a:cxnLst>
                <a:rect l="0" t="0" r="r" b="b"/>
                <a:pathLst>
                  <a:path w="124" h="25">
                    <a:moveTo>
                      <a:pt x="0" y="0"/>
                    </a:moveTo>
                    <a:lnTo>
                      <a:pt x="123" y="0"/>
                    </a:lnTo>
                    <a:lnTo>
                      <a:pt x="49" y="24"/>
                    </a:lnTo>
                    <a:lnTo>
                      <a:pt x="3"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3" name="Freeform 136"/>
              <p:cNvSpPr>
                <a:spLocks/>
              </p:cNvSpPr>
              <p:nvPr/>
            </p:nvSpPr>
            <p:spPr bwMode="auto">
              <a:xfrm>
                <a:off x="1178" y="2269"/>
                <a:ext cx="64" cy="26"/>
              </a:xfrm>
              <a:custGeom>
                <a:avLst/>
                <a:gdLst>
                  <a:gd name="T0" fmla="*/ 0 w 64"/>
                  <a:gd name="T1" fmla="*/ 0 h 26"/>
                  <a:gd name="T2" fmla="*/ 63 w 64"/>
                  <a:gd name="T3" fmla="*/ 1 h 26"/>
                  <a:gd name="T4" fmla="*/ 54 w 64"/>
                  <a:gd name="T5" fmla="*/ 25 h 26"/>
                </a:gdLst>
                <a:ahLst/>
                <a:cxnLst>
                  <a:cxn ang="0">
                    <a:pos x="T0" y="T1"/>
                  </a:cxn>
                  <a:cxn ang="0">
                    <a:pos x="T2" y="T3"/>
                  </a:cxn>
                  <a:cxn ang="0">
                    <a:pos x="T4" y="T5"/>
                  </a:cxn>
                </a:cxnLst>
                <a:rect l="0" t="0" r="r" b="b"/>
                <a:pathLst>
                  <a:path w="64" h="26">
                    <a:moveTo>
                      <a:pt x="0" y="0"/>
                    </a:moveTo>
                    <a:lnTo>
                      <a:pt x="63" y="1"/>
                    </a:lnTo>
                    <a:lnTo>
                      <a:pt x="54"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4" name="Line 137"/>
              <p:cNvSpPr>
                <a:spLocks noChangeShapeType="1"/>
              </p:cNvSpPr>
              <p:nvPr/>
            </p:nvSpPr>
            <p:spPr bwMode="auto">
              <a:xfrm flipH="1">
                <a:off x="1193" y="2268"/>
                <a:ext cx="10" cy="19"/>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5" name="Line 138"/>
              <p:cNvSpPr>
                <a:spLocks noChangeShapeType="1"/>
              </p:cNvSpPr>
              <p:nvPr/>
            </p:nvSpPr>
            <p:spPr bwMode="auto">
              <a:xfrm flipH="1">
                <a:off x="1069" y="2217"/>
                <a:ext cx="21" cy="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6" name="Freeform 139"/>
              <p:cNvSpPr>
                <a:spLocks/>
              </p:cNvSpPr>
              <p:nvPr/>
            </p:nvSpPr>
            <p:spPr bwMode="auto">
              <a:xfrm>
                <a:off x="1050" y="2211"/>
                <a:ext cx="22" cy="42"/>
              </a:xfrm>
              <a:custGeom>
                <a:avLst/>
                <a:gdLst>
                  <a:gd name="T0" fmla="*/ 1 w 22"/>
                  <a:gd name="T1" fmla="*/ 0 h 42"/>
                  <a:gd name="T2" fmla="*/ 1 w 22"/>
                  <a:gd name="T3" fmla="*/ 2 h 42"/>
                  <a:gd name="T4" fmla="*/ 0 w 22"/>
                  <a:gd name="T5" fmla="*/ 3 h 42"/>
                  <a:gd name="T6" fmla="*/ 10 w 22"/>
                  <a:gd name="T7" fmla="*/ 6 h 42"/>
                  <a:gd name="T8" fmla="*/ 11 w 22"/>
                  <a:gd name="T9" fmla="*/ 8 h 42"/>
                  <a:gd name="T10" fmla="*/ 21 w 22"/>
                  <a:gd name="T11" fmla="*/ 8 h 42"/>
                  <a:gd name="T12" fmla="*/ 21 w 22"/>
                  <a:gd name="T13" fmla="*/ 9 h 42"/>
                  <a:gd name="T14" fmla="*/ 20 w 22"/>
                  <a:gd name="T15" fmla="*/ 12 h 42"/>
                  <a:gd name="T16" fmla="*/ 20 w 22"/>
                  <a:gd name="T17" fmla="*/ 13 h 42"/>
                  <a:gd name="T18" fmla="*/ 20 w 22"/>
                  <a:gd name="T19" fmla="*/ 13 h 42"/>
                  <a:gd name="T20" fmla="*/ 21 w 22"/>
                  <a:gd name="T21" fmla="*/ 16 h 42"/>
                  <a:gd name="T22" fmla="*/ 20 w 22"/>
                  <a:gd name="T23" fmla="*/ 18 h 42"/>
                  <a:gd name="T24" fmla="*/ 21 w 22"/>
                  <a:gd name="T25" fmla="*/ 19 h 42"/>
                  <a:gd name="T26" fmla="*/ 21 w 22"/>
                  <a:gd name="T27" fmla="*/ 21 h 42"/>
                  <a:gd name="T28" fmla="*/ 21 w 22"/>
                  <a:gd name="T29" fmla="*/ 24 h 42"/>
                  <a:gd name="T30" fmla="*/ 20 w 22"/>
                  <a:gd name="T31" fmla="*/ 25 h 42"/>
                  <a:gd name="T32" fmla="*/ 21 w 22"/>
                  <a:gd name="T33" fmla="*/ 28 h 42"/>
                  <a:gd name="T34" fmla="*/ 21 w 22"/>
                  <a:gd name="T35" fmla="*/ 29 h 42"/>
                  <a:gd name="T36" fmla="*/ 20 w 22"/>
                  <a:gd name="T37" fmla="*/ 30 h 42"/>
                  <a:gd name="T38" fmla="*/ 20 w 22"/>
                  <a:gd name="T39" fmla="*/ 32 h 42"/>
                  <a:gd name="T40" fmla="*/ 21 w 22"/>
                  <a:gd name="T41" fmla="*/ 35 h 42"/>
                  <a:gd name="T42" fmla="*/ 11 w 22"/>
                  <a:gd name="T43" fmla="*/ 36 h 42"/>
                  <a:gd name="T44" fmla="*/ 11 w 22"/>
                  <a:gd name="T45" fmla="*/ 38 h 42"/>
                  <a:gd name="T46" fmla="*/ 1 w 22"/>
                  <a:gd name="T47" fmla="*/ 40 h 42"/>
                  <a:gd name="T48" fmla="*/ 1 w 22"/>
                  <a:gd name="T49" fmla="*/ 4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42">
                    <a:moveTo>
                      <a:pt x="1" y="0"/>
                    </a:moveTo>
                    <a:lnTo>
                      <a:pt x="1" y="2"/>
                    </a:lnTo>
                    <a:lnTo>
                      <a:pt x="0" y="3"/>
                    </a:lnTo>
                    <a:lnTo>
                      <a:pt x="10" y="6"/>
                    </a:lnTo>
                    <a:lnTo>
                      <a:pt x="11" y="8"/>
                    </a:lnTo>
                    <a:lnTo>
                      <a:pt x="21" y="8"/>
                    </a:lnTo>
                    <a:lnTo>
                      <a:pt x="21" y="9"/>
                    </a:lnTo>
                    <a:lnTo>
                      <a:pt x="20" y="12"/>
                    </a:lnTo>
                    <a:lnTo>
                      <a:pt x="20" y="13"/>
                    </a:lnTo>
                    <a:lnTo>
                      <a:pt x="20" y="13"/>
                    </a:lnTo>
                    <a:lnTo>
                      <a:pt x="21" y="16"/>
                    </a:lnTo>
                    <a:lnTo>
                      <a:pt x="20" y="18"/>
                    </a:lnTo>
                    <a:lnTo>
                      <a:pt x="21" y="19"/>
                    </a:lnTo>
                    <a:lnTo>
                      <a:pt x="21" y="21"/>
                    </a:lnTo>
                    <a:lnTo>
                      <a:pt x="21" y="24"/>
                    </a:lnTo>
                    <a:lnTo>
                      <a:pt x="20" y="25"/>
                    </a:lnTo>
                    <a:lnTo>
                      <a:pt x="21" y="28"/>
                    </a:lnTo>
                    <a:lnTo>
                      <a:pt x="21" y="29"/>
                    </a:lnTo>
                    <a:lnTo>
                      <a:pt x="20" y="30"/>
                    </a:lnTo>
                    <a:lnTo>
                      <a:pt x="20" y="32"/>
                    </a:lnTo>
                    <a:lnTo>
                      <a:pt x="21" y="35"/>
                    </a:lnTo>
                    <a:lnTo>
                      <a:pt x="11" y="36"/>
                    </a:lnTo>
                    <a:lnTo>
                      <a:pt x="11" y="38"/>
                    </a:lnTo>
                    <a:lnTo>
                      <a:pt x="1" y="40"/>
                    </a:lnTo>
                    <a:lnTo>
                      <a:pt x="1" y="4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7" name="Freeform 140"/>
              <p:cNvSpPr>
                <a:spLocks/>
              </p:cNvSpPr>
              <p:nvPr/>
            </p:nvSpPr>
            <p:spPr bwMode="auto">
              <a:xfrm>
                <a:off x="1051" y="2212"/>
                <a:ext cx="25" cy="25"/>
              </a:xfrm>
              <a:custGeom>
                <a:avLst/>
                <a:gdLst>
                  <a:gd name="T0" fmla="*/ 0 w 25"/>
                  <a:gd name="T1" fmla="*/ 0 h 25"/>
                  <a:gd name="T2" fmla="*/ 12 w 25"/>
                  <a:gd name="T3" fmla="*/ 4 h 25"/>
                  <a:gd name="T4" fmla="*/ 24 w 25"/>
                  <a:gd name="T5" fmla="*/ 6 h 25"/>
                  <a:gd name="T6" fmla="*/ 23 w 25"/>
                  <a:gd name="T7" fmla="*/ 12 h 25"/>
                  <a:gd name="T8" fmla="*/ 23 w 25"/>
                  <a:gd name="T9" fmla="*/ 16 h 25"/>
                  <a:gd name="T10" fmla="*/ 21 w 25"/>
                  <a:gd name="T11" fmla="*/ 24 h 25"/>
                </a:gdLst>
                <a:ahLst/>
                <a:cxnLst>
                  <a:cxn ang="0">
                    <a:pos x="T0" y="T1"/>
                  </a:cxn>
                  <a:cxn ang="0">
                    <a:pos x="T2" y="T3"/>
                  </a:cxn>
                  <a:cxn ang="0">
                    <a:pos x="T4" y="T5"/>
                  </a:cxn>
                  <a:cxn ang="0">
                    <a:pos x="T6" y="T7"/>
                  </a:cxn>
                  <a:cxn ang="0">
                    <a:pos x="T8" y="T9"/>
                  </a:cxn>
                  <a:cxn ang="0">
                    <a:pos x="T10" y="T11"/>
                  </a:cxn>
                </a:cxnLst>
                <a:rect l="0" t="0" r="r" b="b"/>
                <a:pathLst>
                  <a:path w="25" h="25">
                    <a:moveTo>
                      <a:pt x="0" y="0"/>
                    </a:moveTo>
                    <a:lnTo>
                      <a:pt x="12" y="4"/>
                    </a:lnTo>
                    <a:lnTo>
                      <a:pt x="24" y="6"/>
                    </a:lnTo>
                    <a:lnTo>
                      <a:pt x="23" y="12"/>
                    </a:lnTo>
                    <a:lnTo>
                      <a:pt x="23" y="16"/>
                    </a:lnTo>
                    <a:lnTo>
                      <a:pt x="21"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8" name="Freeform 141"/>
              <p:cNvSpPr>
                <a:spLocks/>
              </p:cNvSpPr>
              <p:nvPr/>
            </p:nvSpPr>
            <p:spPr bwMode="auto">
              <a:xfrm>
                <a:off x="1052" y="2231"/>
                <a:ext cx="21" cy="25"/>
              </a:xfrm>
              <a:custGeom>
                <a:avLst/>
                <a:gdLst>
                  <a:gd name="T0" fmla="*/ 19 w 21"/>
                  <a:gd name="T1" fmla="*/ 0 h 25"/>
                  <a:gd name="T2" fmla="*/ 19 w 21"/>
                  <a:gd name="T3" fmla="*/ 4 h 25"/>
                  <a:gd name="T4" fmla="*/ 20 w 21"/>
                  <a:gd name="T5" fmla="*/ 10 h 25"/>
                  <a:gd name="T6" fmla="*/ 20 w 21"/>
                  <a:gd name="T7" fmla="*/ 13 h 25"/>
                  <a:gd name="T8" fmla="*/ 20 w 21"/>
                  <a:gd name="T9" fmla="*/ 18 h 25"/>
                  <a:gd name="T10" fmla="*/ 11 w 21"/>
                  <a:gd name="T11" fmla="*/ 22 h 25"/>
                  <a:gd name="T12" fmla="*/ 0 w 21"/>
                  <a:gd name="T13" fmla="*/ 24 h 25"/>
                </a:gdLst>
                <a:ahLst/>
                <a:cxnLst>
                  <a:cxn ang="0">
                    <a:pos x="T0" y="T1"/>
                  </a:cxn>
                  <a:cxn ang="0">
                    <a:pos x="T2" y="T3"/>
                  </a:cxn>
                  <a:cxn ang="0">
                    <a:pos x="T4" y="T5"/>
                  </a:cxn>
                  <a:cxn ang="0">
                    <a:pos x="T6" y="T7"/>
                  </a:cxn>
                  <a:cxn ang="0">
                    <a:pos x="T8" y="T9"/>
                  </a:cxn>
                  <a:cxn ang="0">
                    <a:pos x="T10" y="T11"/>
                  </a:cxn>
                  <a:cxn ang="0">
                    <a:pos x="T12" y="T13"/>
                  </a:cxn>
                </a:cxnLst>
                <a:rect l="0" t="0" r="r" b="b"/>
                <a:pathLst>
                  <a:path w="21" h="25">
                    <a:moveTo>
                      <a:pt x="19" y="0"/>
                    </a:moveTo>
                    <a:lnTo>
                      <a:pt x="19" y="4"/>
                    </a:lnTo>
                    <a:lnTo>
                      <a:pt x="20" y="10"/>
                    </a:lnTo>
                    <a:lnTo>
                      <a:pt x="20" y="13"/>
                    </a:lnTo>
                    <a:lnTo>
                      <a:pt x="20" y="18"/>
                    </a:lnTo>
                    <a:lnTo>
                      <a:pt x="11" y="22"/>
                    </a:lnTo>
                    <a:lnTo>
                      <a:pt x="0"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69" name="Freeform 142"/>
              <p:cNvSpPr>
                <a:spLocks/>
              </p:cNvSpPr>
              <p:nvPr/>
            </p:nvSpPr>
            <p:spPr bwMode="auto">
              <a:xfrm>
                <a:off x="1068" y="2223"/>
                <a:ext cx="24" cy="30"/>
              </a:xfrm>
              <a:custGeom>
                <a:avLst/>
                <a:gdLst>
                  <a:gd name="T0" fmla="*/ 22 w 24"/>
                  <a:gd name="T1" fmla="*/ 0 h 30"/>
                  <a:gd name="T2" fmla="*/ 0 w 24"/>
                  <a:gd name="T3" fmla="*/ 4 h 30"/>
                  <a:gd name="T4" fmla="*/ 0 w 24"/>
                  <a:gd name="T5" fmla="*/ 29 h 30"/>
                  <a:gd name="T6" fmla="*/ 7 w 24"/>
                  <a:gd name="T7" fmla="*/ 29 h 30"/>
                  <a:gd name="T8" fmla="*/ 8 w 24"/>
                  <a:gd name="T9" fmla="*/ 12 h 30"/>
                  <a:gd name="T10" fmla="*/ 23 w 24"/>
                  <a:gd name="T11" fmla="*/ 7 h 30"/>
                  <a:gd name="T12" fmla="*/ 22 w 24"/>
                  <a:gd name="T13" fmla="*/ 2 h 30"/>
                  <a:gd name="T14" fmla="*/ 22 w 24"/>
                  <a:gd name="T15" fmla="*/ 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30">
                    <a:moveTo>
                      <a:pt x="22" y="0"/>
                    </a:moveTo>
                    <a:lnTo>
                      <a:pt x="0" y="4"/>
                    </a:lnTo>
                    <a:lnTo>
                      <a:pt x="0" y="29"/>
                    </a:lnTo>
                    <a:lnTo>
                      <a:pt x="7" y="29"/>
                    </a:lnTo>
                    <a:lnTo>
                      <a:pt x="8" y="12"/>
                    </a:lnTo>
                    <a:lnTo>
                      <a:pt x="23" y="7"/>
                    </a:lnTo>
                    <a:lnTo>
                      <a:pt x="22" y="2"/>
                    </a:lnTo>
                    <a:lnTo>
                      <a:pt x="22"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0" name="Freeform 143"/>
              <p:cNvSpPr>
                <a:spLocks/>
              </p:cNvSpPr>
              <p:nvPr/>
            </p:nvSpPr>
            <p:spPr bwMode="auto">
              <a:xfrm>
                <a:off x="1068" y="2223"/>
                <a:ext cx="24" cy="30"/>
              </a:xfrm>
              <a:custGeom>
                <a:avLst/>
                <a:gdLst>
                  <a:gd name="T0" fmla="*/ 22 w 24"/>
                  <a:gd name="T1" fmla="*/ 0 h 30"/>
                  <a:gd name="T2" fmla="*/ 0 w 24"/>
                  <a:gd name="T3" fmla="*/ 4 h 30"/>
                  <a:gd name="T4" fmla="*/ 0 w 24"/>
                  <a:gd name="T5" fmla="*/ 29 h 30"/>
                  <a:gd name="T6" fmla="*/ 7 w 24"/>
                  <a:gd name="T7" fmla="*/ 29 h 30"/>
                  <a:gd name="T8" fmla="*/ 8 w 24"/>
                  <a:gd name="T9" fmla="*/ 12 h 30"/>
                  <a:gd name="T10" fmla="*/ 23 w 24"/>
                  <a:gd name="T11" fmla="*/ 7 h 30"/>
                  <a:gd name="T12" fmla="*/ 22 w 24"/>
                  <a:gd name="T13" fmla="*/ 2 h 30"/>
                  <a:gd name="T14" fmla="*/ 22 w 24"/>
                  <a:gd name="T15" fmla="*/ 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30">
                    <a:moveTo>
                      <a:pt x="22" y="0"/>
                    </a:moveTo>
                    <a:lnTo>
                      <a:pt x="0" y="4"/>
                    </a:lnTo>
                    <a:lnTo>
                      <a:pt x="0" y="29"/>
                    </a:lnTo>
                    <a:lnTo>
                      <a:pt x="7" y="29"/>
                    </a:lnTo>
                    <a:lnTo>
                      <a:pt x="8" y="12"/>
                    </a:lnTo>
                    <a:lnTo>
                      <a:pt x="23" y="7"/>
                    </a:lnTo>
                    <a:lnTo>
                      <a:pt x="22" y="2"/>
                    </a:lnTo>
                    <a:lnTo>
                      <a:pt x="22"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1" name="Line 144"/>
              <p:cNvSpPr>
                <a:spLocks noChangeShapeType="1"/>
              </p:cNvSpPr>
              <p:nvPr/>
            </p:nvSpPr>
            <p:spPr bwMode="auto">
              <a:xfrm flipV="1">
                <a:off x="1071" y="2222"/>
                <a:ext cx="0" cy="8"/>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2" name="Line 145"/>
              <p:cNvSpPr>
                <a:spLocks noChangeShapeType="1"/>
              </p:cNvSpPr>
              <p:nvPr/>
            </p:nvSpPr>
            <p:spPr bwMode="auto">
              <a:xfrm flipH="1">
                <a:off x="1226" y="2256"/>
                <a:ext cx="169"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3" name="Freeform 146"/>
              <p:cNvSpPr>
                <a:spLocks/>
              </p:cNvSpPr>
              <p:nvPr/>
            </p:nvSpPr>
            <p:spPr bwMode="auto">
              <a:xfrm>
                <a:off x="1268" y="2225"/>
                <a:ext cx="114" cy="24"/>
              </a:xfrm>
              <a:custGeom>
                <a:avLst/>
                <a:gdLst>
                  <a:gd name="T0" fmla="*/ 113 w 114"/>
                  <a:gd name="T1" fmla="*/ 23 h 24"/>
                  <a:gd name="T2" fmla="*/ 105 w 114"/>
                  <a:gd name="T3" fmla="*/ 20 h 24"/>
                  <a:gd name="T4" fmla="*/ 96 w 114"/>
                  <a:gd name="T5" fmla="*/ 16 h 24"/>
                  <a:gd name="T6" fmla="*/ 90 w 114"/>
                  <a:gd name="T7" fmla="*/ 15 h 24"/>
                  <a:gd name="T8" fmla="*/ 83 w 114"/>
                  <a:gd name="T9" fmla="*/ 12 h 24"/>
                  <a:gd name="T10" fmla="*/ 77 w 114"/>
                  <a:gd name="T11" fmla="*/ 8 h 24"/>
                  <a:gd name="T12" fmla="*/ 72 w 114"/>
                  <a:gd name="T13" fmla="*/ 8 h 24"/>
                  <a:gd name="T14" fmla="*/ 64 w 114"/>
                  <a:gd name="T15" fmla="*/ 4 h 24"/>
                  <a:gd name="T16" fmla="*/ 58 w 114"/>
                  <a:gd name="T17" fmla="*/ 5 h 24"/>
                  <a:gd name="T18" fmla="*/ 51 w 114"/>
                  <a:gd name="T19" fmla="*/ 3 h 24"/>
                  <a:gd name="T20" fmla="*/ 44 w 114"/>
                  <a:gd name="T21" fmla="*/ 3 h 24"/>
                  <a:gd name="T22" fmla="*/ 36 w 114"/>
                  <a:gd name="T23" fmla="*/ 0 h 24"/>
                  <a:gd name="T24" fmla="*/ 28 w 114"/>
                  <a:gd name="T25" fmla="*/ 0 h 24"/>
                  <a:gd name="T26" fmla="*/ 25 w 114"/>
                  <a:gd name="T27" fmla="*/ 0 h 24"/>
                  <a:gd name="T28" fmla="*/ 23 w 114"/>
                  <a:gd name="T29" fmla="*/ 1 h 24"/>
                  <a:gd name="T30" fmla="*/ 20 w 114"/>
                  <a:gd name="T31" fmla="*/ 0 h 24"/>
                  <a:gd name="T32" fmla="*/ 18 w 114"/>
                  <a:gd name="T33" fmla="*/ 1 h 24"/>
                  <a:gd name="T34" fmla="*/ 17 w 114"/>
                  <a:gd name="T35" fmla="*/ 0 h 24"/>
                  <a:gd name="T36" fmla="*/ 15 w 114"/>
                  <a:gd name="T37" fmla="*/ 1 h 24"/>
                  <a:gd name="T38" fmla="*/ 12 w 114"/>
                  <a:gd name="T39" fmla="*/ 0 h 24"/>
                  <a:gd name="T40" fmla="*/ 10 w 114"/>
                  <a:gd name="T41" fmla="*/ 1 h 24"/>
                  <a:gd name="T42" fmla="*/ 7 w 114"/>
                  <a:gd name="T43" fmla="*/ 0 h 24"/>
                  <a:gd name="T44" fmla="*/ 5 w 114"/>
                  <a:gd name="T45" fmla="*/ 0 h 24"/>
                  <a:gd name="T46" fmla="*/ 4 w 114"/>
                  <a:gd name="T47" fmla="*/ 3 h 24"/>
                  <a:gd name="T48" fmla="*/ 0 w 114"/>
                  <a:gd name="T49" fmla="*/ 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24">
                    <a:moveTo>
                      <a:pt x="113" y="23"/>
                    </a:moveTo>
                    <a:lnTo>
                      <a:pt x="105" y="20"/>
                    </a:lnTo>
                    <a:lnTo>
                      <a:pt x="96" y="16"/>
                    </a:lnTo>
                    <a:lnTo>
                      <a:pt x="90" y="15"/>
                    </a:lnTo>
                    <a:lnTo>
                      <a:pt x="83" y="12"/>
                    </a:lnTo>
                    <a:lnTo>
                      <a:pt x="77" y="8"/>
                    </a:lnTo>
                    <a:lnTo>
                      <a:pt x="72" y="8"/>
                    </a:lnTo>
                    <a:lnTo>
                      <a:pt x="64" y="4"/>
                    </a:lnTo>
                    <a:lnTo>
                      <a:pt x="58" y="5"/>
                    </a:lnTo>
                    <a:lnTo>
                      <a:pt x="51" y="3"/>
                    </a:lnTo>
                    <a:lnTo>
                      <a:pt x="44" y="3"/>
                    </a:lnTo>
                    <a:lnTo>
                      <a:pt x="36" y="0"/>
                    </a:lnTo>
                    <a:lnTo>
                      <a:pt x="28" y="0"/>
                    </a:lnTo>
                    <a:lnTo>
                      <a:pt x="25" y="0"/>
                    </a:lnTo>
                    <a:lnTo>
                      <a:pt x="23" y="1"/>
                    </a:lnTo>
                    <a:lnTo>
                      <a:pt x="20" y="0"/>
                    </a:lnTo>
                    <a:lnTo>
                      <a:pt x="18" y="1"/>
                    </a:lnTo>
                    <a:lnTo>
                      <a:pt x="17" y="0"/>
                    </a:lnTo>
                    <a:lnTo>
                      <a:pt x="15" y="1"/>
                    </a:lnTo>
                    <a:lnTo>
                      <a:pt x="12" y="0"/>
                    </a:lnTo>
                    <a:lnTo>
                      <a:pt x="10" y="1"/>
                    </a:lnTo>
                    <a:lnTo>
                      <a:pt x="7" y="0"/>
                    </a:lnTo>
                    <a:lnTo>
                      <a:pt x="5" y="0"/>
                    </a:lnTo>
                    <a:lnTo>
                      <a:pt x="4" y="3"/>
                    </a:lnTo>
                    <a:lnTo>
                      <a:pt x="0" y="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4" name="Freeform 147"/>
              <p:cNvSpPr>
                <a:spLocks/>
              </p:cNvSpPr>
              <p:nvPr/>
            </p:nvSpPr>
            <p:spPr bwMode="auto">
              <a:xfrm>
                <a:off x="1296" y="2225"/>
                <a:ext cx="84" cy="24"/>
              </a:xfrm>
              <a:custGeom>
                <a:avLst/>
                <a:gdLst>
                  <a:gd name="T0" fmla="*/ 83 w 84"/>
                  <a:gd name="T1" fmla="*/ 23 h 24"/>
                  <a:gd name="T2" fmla="*/ 77 w 84"/>
                  <a:gd name="T3" fmla="*/ 21 h 24"/>
                  <a:gd name="T4" fmla="*/ 68 w 84"/>
                  <a:gd name="T5" fmla="*/ 16 h 24"/>
                  <a:gd name="T6" fmla="*/ 62 w 84"/>
                  <a:gd name="T7" fmla="*/ 14 h 24"/>
                  <a:gd name="T8" fmla="*/ 55 w 84"/>
                  <a:gd name="T9" fmla="*/ 12 h 24"/>
                  <a:gd name="T10" fmla="*/ 49 w 84"/>
                  <a:gd name="T11" fmla="*/ 8 h 24"/>
                  <a:gd name="T12" fmla="*/ 43 w 84"/>
                  <a:gd name="T13" fmla="*/ 7 h 24"/>
                  <a:gd name="T14" fmla="*/ 35 w 84"/>
                  <a:gd name="T15" fmla="*/ 5 h 24"/>
                  <a:gd name="T16" fmla="*/ 29 w 84"/>
                  <a:gd name="T17" fmla="*/ 5 h 24"/>
                  <a:gd name="T18" fmla="*/ 21 w 84"/>
                  <a:gd name="T19" fmla="*/ 3 h 24"/>
                  <a:gd name="T20" fmla="*/ 16 w 84"/>
                  <a:gd name="T21" fmla="*/ 3 h 24"/>
                  <a:gd name="T22" fmla="*/ 8 w 84"/>
                  <a:gd name="T23" fmla="*/ 0 h 24"/>
                  <a:gd name="T24" fmla="*/ 0 w 84"/>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24">
                    <a:moveTo>
                      <a:pt x="83" y="23"/>
                    </a:moveTo>
                    <a:lnTo>
                      <a:pt x="77" y="21"/>
                    </a:lnTo>
                    <a:lnTo>
                      <a:pt x="68" y="16"/>
                    </a:lnTo>
                    <a:lnTo>
                      <a:pt x="62" y="14"/>
                    </a:lnTo>
                    <a:lnTo>
                      <a:pt x="55" y="12"/>
                    </a:lnTo>
                    <a:lnTo>
                      <a:pt x="49" y="8"/>
                    </a:lnTo>
                    <a:lnTo>
                      <a:pt x="43" y="7"/>
                    </a:lnTo>
                    <a:lnTo>
                      <a:pt x="35" y="5"/>
                    </a:lnTo>
                    <a:lnTo>
                      <a:pt x="29" y="5"/>
                    </a:lnTo>
                    <a:lnTo>
                      <a:pt x="21" y="3"/>
                    </a:lnTo>
                    <a:lnTo>
                      <a:pt x="16" y="3"/>
                    </a:lnTo>
                    <a:lnTo>
                      <a:pt x="8"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5" name="Freeform 148"/>
              <p:cNvSpPr>
                <a:spLocks/>
              </p:cNvSpPr>
              <p:nvPr/>
            </p:nvSpPr>
            <p:spPr bwMode="auto">
              <a:xfrm>
                <a:off x="1268" y="2224"/>
                <a:ext cx="29" cy="25"/>
              </a:xfrm>
              <a:custGeom>
                <a:avLst/>
                <a:gdLst>
                  <a:gd name="T0" fmla="*/ 28 w 29"/>
                  <a:gd name="T1" fmla="*/ 12 h 25"/>
                  <a:gd name="T2" fmla="*/ 25 w 29"/>
                  <a:gd name="T3" fmla="*/ 12 h 25"/>
                  <a:gd name="T4" fmla="*/ 21 w 29"/>
                  <a:gd name="T5" fmla="*/ 0 h 25"/>
                  <a:gd name="T6" fmla="*/ 17 w 29"/>
                  <a:gd name="T7" fmla="*/ 0 h 25"/>
                  <a:gd name="T8" fmla="*/ 13 w 29"/>
                  <a:gd name="T9" fmla="*/ 0 h 25"/>
                  <a:gd name="T10" fmla="*/ 11 w 29"/>
                  <a:gd name="T11" fmla="*/ 12 h 25"/>
                  <a:gd name="T12" fmla="*/ 7 w 29"/>
                  <a:gd name="T13" fmla="*/ 12 h 25"/>
                  <a:gd name="T14" fmla="*/ 4 w 29"/>
                  <a:gd name="T15" fmla="*/ 12 h 25"/>
                  <a:gd name="T16" fmla="*/ 0 w 29"/>
                  <a:gd name="T1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5">
                    <a:moveTo>
                      <a:pt x="28" y="12"/>
                    </a:moveTo>
                    <a:lnTo>
                      <a:pt x="25" y="12"/>
                    </a:lnTo>
                    <a:lnTo>
                      <a:pt x="21" y="0"/>
                    </a:lnTo>
                    <a:lnTo>
                      <a:pt x="17" y="0"/>
                    </a:lnTo>
                    <a:lnTo>
                      <a:pt x="13" y="0"/>
                    </a:lnTo>
                    <a:lnTo>
                      <a:pt x="11" y="12"/>
                    </a:lnTo>
                    <a:lnTo>
                      <a:pt x="7" y="12"/>
                    </a:lnTo>
                    <a:lnTo>
                      <a:pt x="4" y="12"/>
                    </a:lnTo>
                    <a:lnTo>
                      <a:pt x="0"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6" name="Line 149"/>
              <p:cNvSpPr>
                <a:spLocks noChangeShapeType="1"/>
              </p:cNvSpPr>
              <p:nvPr/>
            </p:nvSpPr>
            <p:spPr bwMode="auto">
              <a:xfrm flipH="1">
                <a:off x="1395" y="2247"/>
                <a:ext cx="57" cy="9"/>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7" name="Freeform 150"/>
              <p:cNvSpPr>
                <a:spLocks/>
              </p:cNvSpPr>
              <p:nvPr/>
            </p:nvSpPr>
            <p:spPr bwMode="auto">
              <a:xfrm>
                <a:off x="1287" y="2257"/>
                <a:ext cx="20" cy="25"/>
              </a:xfrm>
              <a:custGeom>
                <a:avLst/>
                <a:gdLst>
                  <a:gd name="T0" fmla="*/ 0 w 20"/>
                  <a:gd name="T1" fmla="*/ 0 h 25"/>
                  <a:gd name="T2" fmla="*/ 7 w 20"/>
                  <a:gd name="T3" fmla="*/ 1 h 25"/>
                  <a:gd name="T4" fmla="*/ 7 w 20"/>
                  <a:gd name="T5" fmla="*/ 3 h 25"/>
                  <a:gd name="T6" fmla="*/ 13 w 20"/>
                  <a:gd name="T7" fmla="*/ 3 h 25"/>
                  <a:gd name="T8" fmla="*/ 13 w 20"/>
                  <a:gd name="T9" fmla="*/ 4 h 25"/>
                  <a:gd name="T10" fmla="*/ 13 w 20"/>
                  <a:gd name="T11" fmla="*/ 4 h 25"/>
                  <a:gd name="T12" fmla="*/ 19 w 20"/>
                  <a:gd name="T13" fmla="*/ 7 h 25"/>
                  <a:gd name="T14" fmla="*/ 19 w 20"/>
                  <a:gd name="T15" fmla="*/ 8 h 25"/>
                  <a:gd name="T16" fmla="*/ 19 w 20"/>
                  <a:gd name="T17" fmla="*/ 10 h 25"/>
                  <a:gd name="T18" fmla="*/ 19 w 20"/>
                  <a:gd name="T19" fmla="*/ 10 h 25"/>
                  <a:gd name="T20" fmla="*/ 19 w 20"/>
                  <a:gd name="T21" fmla="*/ 13 h 25"/>
                  <a:gd name="T22" fmla="*/ 19 w 20"/>
                  <a:gd name="T23" fmla="*/ 13 h 25"/>
                  <a:gd name="T24" fmla="*/ 19 w 20"/>
                  <a:gd name="T25" fmla="*/ 16 h 25"/>
                  <a:gd name="T26" fmla="*/ 19 w 20"/>
                  <a:gd name="T27" fmla="*/ 16 h 25"/>
                  <a:gd name="T28" fmla="*/ 19 w 20"/>
                  <a:gd name="T29" fmla="*/ 17 h 25"/>
                  <a:gd name="T30" fmla="*/ 19 w 20"/>
                  <a:gd name="T31" fmla="*/ 17 h 25"/>
                  <a:gd name="T32" fmla="*/ 19 w 20"/>
                  <a:gd name="T33" fmla="*/ 17 h 25"/>
                  <a:gd name="T34" fmla="*/ 19 w 20"/>
                  <a:gd name="T35" fmla="*/ 17 h 25"/>
                  <a:gd name="T36" fmla="*/ 14 w 20"/>
                  <a:gd name="T37" fmla="*/ 19 h 25"/>
                  <a:gd name="T38" fmla="*/ 13 w 20"/>
                  <a:gd name="T39" fmla="*/ 20 h 25"/>
                  <a:gd name="T40" fmla="*/ 13 w 20"/>
                  <a:gd name="T41" fmla="*/ 20 h 25"/>
                  <a:gd name="T42" fmla="*/ 13 w 20"/>
                  <a:gd name="T43" fmla="*/ 20 h 25"/>
                  <a:gd name="T44" fmla="*/ 7 w 20"/>
                  <a:gd name="T45" fmla="*/ 21 h 25"/>
                  <a:gd name="T46" fmla="*/ 7 w 20"/>
                  <a:gd name="T47" fmla="*/ 24 h 25"/>
                  <a:gd name="T48" fmla="*/ 0 w 20"/>
                  <a:gd name="T49"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 h="25">
                    <a:moveTo>
                      <a:pt x="0" y="0"/>
                    </a:moveTo>
                    <a:lnTo>
                      <a:pt x="7" y="1"/>
                    </a:lnTo>
                    <a:lnTo>
                      <a:pt x="7" y="3"/>
                    </a:lnTo>
                    <a:lnTo>
                      <a:pt x="13" y="3"/>
                    </a:lnTo>
                    <a:lnTo>
                      <a:pt x="13" y="4"/>
                    </a:lnTo>
                    <a:lnTo>
                      <a:pt x="13" y="4"/>
                    </a:lnTo>
                    <a:lnTo>
                      <a:pt x="19" y="7"/>
                    </a:lnTo>
                    <a:lnTo>
                      <a:pt x="19" y="8"/>
                    </a:lnTo>
                    <a:lnTo>
                      <a:pt x="19" y="10"/>
                    </a:lnTo>
                    <a:lnTo>
                      <a:pt x="19" y="10"/>
                    </a:lnTo>
                    <a:lnTo>
                      <a:pt x="19" y="13"/>
                    </a:lnTo>
                    <a:lnTo>
                      <a:pt x="19" y="13"/>
                    </a:lnTo>
                    <a:lnTo>
                      <a:pt x="19" y="16"/>
                    </a:lnTo>
                    <a:lnTo>
                      <a:pt x="19" y="16"/>
                    </a:lnTo>
                    <a:lnTo>
                      <a:pt x="19" y="17"/>
                    </a:lnTo>
                    <a:lnTo>
                      <a:pt x="19" y="17"/>
                    </a:lnTo>
                    <a:lnTo>
                      <a:pt x="19" y="17"/>
                    </a:lnTo>
                    <a:lnTo>
                      <a:pt x="19" y="17"/>
                    </a:lnTo>
                    <a:lnTo>
                      <a:pt x="14" y="19"/>
                    </a:lnTo>
                    <a:lnTo>
                      <a:pt x="13" y="20"/>
                    </a:lnTo>
                    <a:lnTo>
                      <a:pt x="13" y="20"/>
                    </a:lnTo>
                    <a:lnTo>
                      <a:pt x="13" y="20"/>
                    </a:lnTo>
                    <a:lnTo>
                      <a:pt x="7" y="21"/>
                    </a:lnTo>
                    <a:lnTo>
                      <a:pt x="7" y="24"/>
                    </a:lnTo>
                    <a:lnTo>
                      <a:pt x="0"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8" name="Freeform 151"/>
              <p:cNvSpPr>
                <a:spLocks/>
              </p:cNvSpPr>
              <p:nvPr/>
            </p:nvSpPr>
            <p:spPr bwMode="auto">
              <a:xfrm>
                <a:off x="1287" y="2257"/>
                <a:ext cx="28" cy="22"/>
              </a:xfrm>
              <a:custGeom>
                <a:avLst/>
                <a:gdLst>
                  <a:gd name="T0" fmla="*/ 0 w 28"/>
                  <a:gd name="T1" fmla="*/ 0 h 22"/>
                  <a:gd name="T2" fmla="*/ 13 w 28"/>
                  <a:gd name="T3" fmla="*/ 0 h 22"/>
                  <a:gd name="T4" fmla="*/ 20 w 28"/>
                  <a:gd name="T5" fmla="*/ 5 h 22"/>
                  <a:gd name="T6" fmla="*/ 27 w 28"/>
                  <a:gd name="T7" fmla="*/ 10 h 22"/>
                  <a:gd name="T8" fmla="*/ 22 w 28"/>
                  <a:gd name="T9" fmla="*/ 21 h 22"/>
                </a:gdLst>
                <a:ahLst/>
                <a:cxnLst>
                  <a:cxn ang="0">
                    <a:pos x="T0" y="T1"/>
                  </a:cxn>
                  <a:cxn ang="0">
                    <a:pos x="T2" y="T3"/>
                  </a:cxn>
                  <a:cxn ang="0">
                    <a:pos x="T4" y="T5"/>
                  </a:cxn>
                  <a:cxn ang="0">
                    <a:pos x="T6" y="T7"/>
                  </a:cxn>
                  <a:cxn ang="0">
                    <a:pos x="T8" y="T9"/>
                  </a:cxn>
                </a:cxnLst>
                <a:rect l="0" t="0" r="r" b="b"/>
                <a:pathLst>
                  <a:path w="28" h="22">
                    <a:moveTo>
                      <a:pt x="0" y="0"/>
                    </a:moveTo>
                    <a:lnTo>
                      <a:pt x="13" y="0"/>
                    </a:lnTo>
                    <a:lnTo>
                      <a:pt x="20" y="5"/>
                    </a:lnTo>
                    <a:lnTo>
                      <a:pt x="27" y="10"/>
                    </a:lnTo>
                    <a:lnTo>
                      <a:pt x="22"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9" name="Freeform 152"/>
              <p:cNvSpPr>
                <a:spLocks/>
              </p:cNvSpPr>
              <p:nvPr/>
            </p:nvSpPr>
            <p:spPr bwMode="auto">
              <a:xfrm>
                <a:off x="1292" y="2269"/>
                <a:ext cx="17" cy="31"/>
              </a:xfrm>
              <a:custGeom>
                <a:avLst/>
                <a:gdLst>
                  <a:gd name="T0" fmla="*/ 15 w 17"/>
                  <a:gd name="T1" fmla="*/ 0 h 31"/>
                  <a:gd name="T2" fmla="*/ 16 w 17"/>
                  <a:gd name="T3" fmla="*/ 9 h 31"/>
                  <a:gd name="T4" fmla="*/ 9 w 17"/>
                  <a:gd name="T5" fmla="*/ 7 h 31"/>
                  <a:gd name="T6" fmla="*/ 7 w 17"/>
                  <a:gd name="T7" fmla="*/ 23 h 31"/>
                  <a:gd name="T8" fmla="*/ 0 w 17"/>
                  <a:gd name="T9" fmla="*/ 30 h 31"/>
                </a:gdLst>
                <a:ahLst/>
                <a:cxnLst>
                  <a:cxn ang="0">
                    <a:pos x="T0" y="T1"/>
                  </a:cxn>
                  <a:cxn ang="0">
                    <a:pos x="T2" y="T3"/>
                  </a:cxn>
                  <a:cxn ang="0">
                    <a:pos x="T4" y="T5"/>
                  </a:cxn>
                  <a:cxn ang="0">
                    <a:pos x="T6" y="T7"/>
                  </a:cxn>
                  <a:cxn ang="0">
                    <a:pos x="T8" y="T9"/>
                  </a:cxn>
                </a:cxnLst>
                <a:rect l="0" t="0" r="r" b="b"/>
                <a:pathLst>
                  <a:path w="17" h="31">
                    <a:moveTo>
                      <a:pt x="15" y="0"/>
                    </a:moveTo>
                    <a:lnTo>
                      <a:pt x="16" y="9"/>
                    </a:lnTo>
                    <a:lnTo>
                      <a:pt x="9" y="7"/>
                    </a:lnTo>
                    <a:lnTo>
                      <a:pt x="7" y="23"/>
                    </a:lnTo>
                    <a:lnTo>
                      <a:pt x="0"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0" name="Freeform 153"/>
              <p:cNvSpPr>
                <a:spLocks/>
              </p:cNvSpPr>
              <p:nvPr/>
            </p:nvSpPr>
            <p:spPr bwMode="auto">
              <a:xfrm>
                <a:off x="1407" y="2264"/>
                <a:ext cx="21" cy="25"/>
              </a:xfrm>
              <a:custGeom>
                <a:avLst/>
                <a:gdLst>
                  <a:gd name="T0" fmla="*/ 0 w 21"/>
                  <a:gd name="T1" fmla="*/ 24 h 25"/>
                  <a:gd name="T2" fmla="*/ 7 w 21"/>
                  <a:gd name="T3" fmla="*/ 23 h 25"/>
                  <a:gd name="T4" fmla="*/ 7 w 21"/>
                  <a:gd name="T5" fmla="*/ 21 h 25"/>
                  <a:gd name="T6" fmla="*/ 13 w 21"/>
                  <a:gd name="T7" fmla="*/ 19 h 25"/>
                  <a:gd name="T8" fmla="*/ 19 w 21"/>
                  <a:gd name="T9" fmla="*/ 20 h 25"/>
                  <a:gd name="T10" fmla="*/ 19 w 21"/>
                  <a:gd name="T11" fmla="*/ 16 h 25"/>
                  <a:gd name="T12" fmla="*/ 19 w 21"/>
                  <a:gd name="T13" fmla="*/ 16 h 25"/>
                  <a:gd name="T14" fmla="*/ 19 w 21"/>
                  <a:gd name="T15" fmla="*/ 15 h 25"/>
                  <a:gd name="T16" fmla="*/ 19 w 21"/>
                  <a:gd name="T17" fmla="*/ 15 h 25"/>
                  <a:gd name="T18" fmla="*/ 20 w 21"/>
                  <a:gd name="T19" fmla="*/ 12 h 25"/>
                  <a:gd name="T20" fmla="*/ 20 w 21"/>
                  <a:gd name="T21" fmla="*/ 10 h 25"/>
                  <a:gd name="T22" fmla="*/ 20 w 21"/>
                  <a:gd name="T23" fmla="*/ 10 h 25"/>
                  <a:gd name="T24" fmla="*/ 19 w 21"/>
                  <a:gd name="T25" fmla="*/ 9 h 25"/>
                  <a:gd name="T26" fmla="*/ 19 w 21"/>
                  <a:gd name="T27" fmla="*/ 9 h 25"/>
                  <a:gd name="T28" fmla="*/ 19 w 21"/>
                  <a:gd name="T29" fmla="*/ 6 h 25"/>
                  <a:gd name="T30" fmla="*/ 19 w 21"/>
                  <a:gd name="T31" fmla="*/ 6 h 25"/>
                  <a:gd name="T32" fmla="*/ 19 w 21"/>
                  <a:gd name="T33" fmla="*/ 5 h 25"/>
                  <a:gd name="T34" fmla="*/ 19 w 21"/>
                  <a:gd name="T35" fmla="*/ 5 h 25"/>
                  <a:gd name="T36" fmla="*/ 13 w 21"/>
                  <a:gd name="T37" fmla="*/ 1 h 25"/>
                  <a:gd name="T38" fmla="*/ 13 w 21"/>
                  <a:gd name="T39" fmla="*/ 1 h 25"/>
                  <a:gd name="T40" fmla="*/ 7 w 21"/>
                  <a:gd name="T41" fmla="*/ 1 h 25"/>
                  <a:gd name="T42" fmla="*/ 7 w 21"/>
                  <a:gd name="T43" fmla="*/ 1 h 25"/>
                  <a:gd name="T44" fmla="*/ 7 w 21"/>
                  <a:gd name="T45" fmla="*/ 0 h 25"/>
                  <a:gd name="T46" fmla="*/ 7 w 21"/>
                  <a:gd name="T47" fmla="*/ 0 h 25"/>
                  <a:gd name="T48" fmla="*/ 0 w 21"/>
                  <a:gd name="T4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 h="25">
                    <a:moveTo>
                      <a:pt x="0" y="24"/>
                    </a:moveTo>
                    <a:lnTo>
                      <a:pt x="7" y="23"/>
                    </a:lnTo>
                    <a:lnTo>
                      <a:pt x="7" y="21"/>
                    </a:lnTo>
                    <a:lnTo>
                      <a:pt x="13" y="19"/>
                    </a:lnTo>
                    <a:lnTo>
                      <a:pt x="19" y="20"/>
                    </a:lnTo>
                    <a:lnTo>
                      <a:pt x="19" y="16"/>
                    </a:lnTo>
                    <a:lnTo>
                      <a:pt x="19" y="16"/>
                    </a:lnTo>
                    <a:lnTo>
                      <a:pt x="19" y="15"/>
                    </a:lnTo>
                    <a:lnTo>
                      <a:pt x="19" y="15"/>
                    </a:lnTo>
                    <a:lnTo>
                      <a:pt x="20" y="12"/>
                    </a:lnTo>
                    <a:lnTo>
                      <a:pt x="20" y="10"/>
                    </a:lnTo>
                    <a:lnTo>
                      <a:pt x="20" y="10"/>
                    </a:lnTo>
                    <a:lnTo>
                      <a:pt x="19" y="9"/>
                    </a:lnTo>
                    <a:lnTo>
                      <a:pt x="19" y="9"/>
                    </a:lnTo>
                    <a:lnTo>
                      <a:pt x="19" y="6"/>
                    </a:lnTo>
                    <a:lnTo>
                      <a:pt x="19" y="6"/>
                    </a:lnTo>
                    <a:lnTo>
                      <a:pt x="19" y="5"/>
                    </a:lnTo>
                    <a:lnTo>
                      <a:pt x="19" y="5"/>
                    </a:lnTo>
                    <a:lnTo>
                      <a:pt x="13" y="1"/>
                    </a:lnTo>
                    <a:lnTo>
                      <a:pt x="13" y="1"/>
                    </a:lnTo>
                    <a:lnTo>
                      <a:pt x="7" y="1"/>
                    </a:lnTo>
                    <a:lnTo>
                      <a:pt x="7" y="1"/>
                    </a:lnTo>
                    <a:lnTo>
                      <a:pt x="7" y="0"/>
                    </a:lnTo>
                    <a:lnTo>
                      <a:pt x="7"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1" name="Freeform 154"/>
              <p:cNvSpPr>
                <a:spLocks/>
              </p:cNvSpPr>
              <p:nvPr/>
            </p:nvSpPr>
            <p:spPr bwMode="auto">
              <a:xfrm>
                <a:off x="1410" y="2270"/>
                <a:ext cx="20" cy="28"/>
              </a:xfrm>
              <a:custGeom>
                <a:avLst/>
                <a:gdLst>
                  <a:gd name="T0" fmla="*/ 0 w 20"/>
                  <a:gd name="T1" fmla="*/ 27 h 28"/>
                  <a:gd name="T2" fmla="*/ 6 w 20"/>
                  <a:gd name="T3" fmla="*/ 20 h 28"/>
                  <a:gd name="T4" fmla="*/ 19 w 20"/>
                  <a:gd name="T5" fmla="*/ 18 h 28"/>
                  <a:gd name="T6" fmla="*/ 18 w 20"/>
                  <a:gd name="T7" fmla="*/ 10 h 28"/>
                  <a:gd name="T8" fmla="*/ 16 w 20"/>
                  <a:gd name="T9" fmla="*/ 0 h 28"/>
                </a:gdLst>
                <a:ahLst/>
                <a:cxnLst>
                  <a:cxn ang="0">
                    <a:pos x="T0" y="T1"/>
                  </a:cxn>
                  <a:cxn ang="0">
                    <a:pos x="T2" y="T3"/>
                  </a:cxn>
                  <a:cxn ang="0">
                    <a:pos x="T4" y="T5"/>
                  </a:cxn>
                  <a:cxn ang="0">
                    <a:pos x="T6" y="T7"/>
                  </a:cxn>
                  <a:cxn ang="0">
                    <a:pos x="T8" y="T9"/>
                  </a:cxn>
                </a:cxnLst>
                <a:rect l="0" t="0" r="r" b="b"/>
                <a:pathLst>
                  <a:path w="20" h="28">
                    <a:moveTo>
                      <a:pt x="0" y="27"/>
                    </a:moveTo>
                    <a:lnTo>
                      <a:pt x="6" y="20"/>
                    </a:lnTo>
                    <a:lnTo>
                      <a:pt x="19" y="18"/>
                    </a:lnTo>
                    <a:lnTo>
                      <a:pt x="18" y="10"/>
                    </a:lnTo>
                    <a:lnTo>
                      <a:pt x="1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2" name="Freeform 155"/>
              <p:cNvSpPr>
                <a:spLocks/>
              </p:cNvSpPr>
              <p:nvPr/>
            </p:nvSpPr>
            <p:spPr bwMode="auto">
              <a:xfrm>
                <a:off x="1407" y="2259"/>
                <a:ext cx="26" cy="29"/>
              </a:xfrm>
              <a:custGeom>
                <a:avLst/>
                <a:gdLst>
                  <a:gd name="T0" fmla="*/ 20 w 26"/>
                  <a:gd name="T1" fmla="*/ 28 h 29"/>
                  <a:gd name="T2" fmla="*/ 25 w 26"/>
                  <a:gd name="T3" fmla="*/ 11 h 29"/>
                  <a:gd name="T4" fmla="*/ 19 w 26"/>
                  <a:gd name="T5" fmla="*/ 5 h 29"/>
                  <a:gd name="T6" fmla="*/ 12 w 26"/>
                  <a:gd name="T7" fmla="*/ 0 h 29"/>
                  <a:gd name="T8" fmla="*/ 0 w 26"/>
                  <a:gd name="T9" fmla="*/ 4 h 29"/>
                </a:gdLst>
                <a:ahLst/>
                <a:cxnLst>
                  <a:cxn ang="0">
                    <a:pos x="T0" y="T1"/>
                  </a:cxn>
                  <a:cxn ang="0">
                    <a:pos x="T2" y="T3"/>
                  </a:cxn>
                  <a:cxn ang="0">
                    <a:pos x="T4" y="T5"/>
                  </a:cxn>
                  <a:cxn ang="0">
                    <a:pos x="T6" y="T7"/>
                  </a:cxn>
                  <a:cxn ang="0">
                    <a:pos x="T8" y="T9"/>
                  </a:cxn>
                </a:cxnLst>
                <a:rect l="0" t="0" r="r" b="b"/>
                <a:pathLst>
                  <a:path w="26" h="29">
                    <a:moveTo>
                      <a:pt x="20" y="28"/>
                    </a:moveTo>
                    <a:lnTo>
                      <a:pt x="25" y="11"/>
                    </a:lnTo>
                    <a:lnTo>
                      <a:pt x="19" y="5"/>
                    </a:lnTo>
                    <a:lnTo>
                      <a:pt x="12" y="0"/>
                    </a:lnTo>
                    <a:lnTo>
                      <a:pt x="0" y="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3" name="Freeform 156"/>
              <p:cNvSpPr>
                <a:spLocks/>
              </p:cNvSpPr>
              <p:nvPr/>
            </p:nvSpPr>
            <p:spPr bwMode="auto">
              <a:xfrm>
                <a:off x="1377" y="2257"/>
                <a:ext cx="22" cy="26"/>
              </a:xfrm>
              <a:custGeom>
                <a:avLst/>
                <a:gdLst>
                  <a:gd name="T0" fmla="*/ 0 w 22"/>
                  <a:gd name="T1" fmla="*/ 0 h 26"/>
                  <a:gd name="T2" fmla="*/ 0 w 22"/>
                  <a:gd name="T3" fmla="*/ 0 h 26"/>
                  <a:gd name="T4" fmla="*/ 8 w 22"/>
                  <a:gd name="T5" fmla="*/ 2 h 26"/>
                  <a:gd name="T6" fmla="*/ 15 w 22"/>
                  <a:gd name="T7" fmla="*/ 2 h 26"/>
                  <a:gd name="T8" fmla="*/ 15 w 22"/>
                  <a:gd name="T9" fmla="*/ 3 h 26"/>
                  <a:gd name="T10" fmla="*/ 15 w 22"/>
                  <a:gd name="T11" fmla="*/ 3 h 26"/>
                  <a:gd name="T12" fmla="*/ 21 w 22"/>
                  <a:gd name="T13" fmla="*/ 5 h 26"/>
                  <a:gd name="T14" fmla="*/ 21 w 22"/>
                  <a:gd name="T15" fmla="*/ 6 h 26"/>
                  <a:gd name="T16" fmla="*/ 20 w 22"/>
                  <a:gd name="T17" fmla="*/ 8 h 26"/>
                  <a:gd name="T18" fmla="*/ 20 w 22"/>
                  <a:gd name="T19" fmla="*/ 8 h 26"/>
                  <a:gd name="T20" fmla="*/ 21 w 22"/>
                  <a:gd name="T21" fmla="*/ 11 h 26"/>
                  <a:gd name="T22" fmla="*/ 21 w 22"/>
                  <a:gd name="T23" fmla="*/ 11 h 26"/>
                  <a:gd name="T24" fmla="*/ 20 w 22"/>
                  <a:gd name="T25" fmla="*/ 13 h 26"/>
                  <a:gd name="T26" fmla="*/ 20 w 22"/>
                  <a:gd name="T27" fmla="*/ 14 h 26"/>
                  <a:gd name="T28" fmla="*/ 20 w 22"/>
                  <a:gd name="T29" fmla="*/ 14 h 26"/>
                  <a:gd name="T30" fmla="*/ 21 w 22"/>
                  <a:gd name="T31" fmla="*/ 16 h 26"/>
                  <a:gd name="T32" fmla="*/ 20 w 22"/>
                  <a:gd name="T33" fmla="*/ 18 h 26"/>
                  <a:gd name="T34" fmla="*/ 20 w 22"/>
                  <a:gd name="T35" fmla="*/ 18 h 26"/>
                  <a:gd name="T36" fmla="*/ 14 w 22"/>
                  <a:gd name="T37" fmla="*/ 20 h 26"/>
                  <a:gd name="T38" fmla="*/ 14 w 22"/>
                  <a:gd name="T39" fmla="*/ 20 h 26"/>
                  <a:gd name="T40" fmla="*/ 15 w 22"/>
                  <a:gd name="T41" fmla="*/ 20 h 26"/>
                  <a:gd name="T42" fmla="*/ 15 w 22"/>
                  <a:gd name="T43" fmla="*/ 20 h 26"/>
                  <a:gd name="T44" fmla="*/ 8 w 22"/>
                  <a:gd name="T45" fmla="*/ 21 h 26"/>
                  <a:gd name="T46" fmla="*/ 1 w 22"/>
                  <a:gd name="T47" fmla="*/ 25 h 26"/>
                  <a:gd name="T48" fmla="*/ 1 w 22"/>
                  <a:gd name="T49"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26">
                    <a:moveTo>
                      <a:pt x="0" y="0"/>
                    </a:moveTo>
                    <a:lnTo>
                      <a:pt x="0" y="0"/>
                    </a:lnTo>
                    <a:lnTo>
                      <a:pt x="8" y="2"/>
                    </a:lnTo>
                    <a:lnTo>
                      <a:pt x="15" y="2"/>
                    </a:lnTo>
                    <a:lnTo>
                      <a:pt x="15" y="3"/>
                    </a:lnTo>
                    <a:lnTo>
                      <a:pt x="15" y="3"/>
                    </a:lnTo>
                    <a:lnTo>
                      <a:pt x="21" y="5"/>
                    </a:lnTo>
                    <a:lnTo>
                      <a:pt x="21" y="6"/>
                    </a:lnTo>
                    <a:lnTo>
                      <a:pt x="20" y="8"/>
                    </a:lnTo>
                    <a:lnTo>
                      <a:pt x="20" y="8"/>
                    </a:lnTo>
                    <a:lnTo>
                      <a:pt x="21" y="11"/>
                    </a:lnTo>
                    <a:lnTo>
                      <a:pt x="21" y="11"/>
                    </a:lnTo>
                    <a:lnTo>
                      <a:pt x="20" y="13"/>
                    </a:lnTo>
                    <a:lnTo>
                      <a:pt x="20" y="14"/>
                    </a:lnTo>
                    <a:lnTo>
                      <a:pt x="20" y="14"/>
                    </a:lnTo>
                    <a:lnTo>
                      <a:pt x="21" y="16"/>
                    </a:lnTo>
                    <a:lnTo>
                      <a:pt x="20" y="18"/>
                    </a:lnTo>
                    <a:lnTo>
                      <a:pt x="20" y="18"/>
                    </a:lnTo>
                    <a:lnTo>
                      <a:pt x="14" y="20"/>
                    </a:lnTo>
                    <a:lnTo>
                      <a:pt x="14" y="20"/>
                    </a:lnTo>
                    <a:lnTo>
                      <a:pt x="15" y="20"/>
                    </a:lnTo>
                    <a:lnTo>
                      <a:pt x="15" y="20"/>
                    </a:lnTo>
                    <a:lnTo>
                      <a:pt x="8" y="21"/>
                    </a:lnTo>
                    <a:lnTo>
                      <a:pt x="1" y="25"/>
                    </a:lnTo>
                    <a:lnTo>
                      <a:pt x="1"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4" name="Freeform 157"/>
              <p:cNvSpPr>
                <a:spLocks/>
              </p:cNvSpPr>
              <p:nvPr/>
            </p:nvSpPr>
            <p:spPr bwMode="auto">
              <a:xfrm>
                <a:off x="1379" y="2255"/>
                <a:ext cx="25" cy="25"/>
              </a:xfrm>
              <a:custGeom>
                <a:avLst/>
                <a:gdLst>
                  <a:gd name="T0" fmla="*/ 0 w 25"/>
                  <a:gd name="T1" fmla="*/ 1 h 25"/>
                  <a:gd name="T2" fmla="*/ 19 w 25"/>
                  <a:gd name="T3" fmla="*/ 0 h 25"/>
                  <a:gd name="T4" fmla="*/ 16 w 25"/>
                  <a:gd name="T5" fmla="*/ 8 h 25"/>
                  <a:gd name="T6" fmla="*/ 24 w 25"/>
                  <a:gd name="T7" fmla="*/ 13 h 25"/>
                  <a:gd name="T8" fmla="*/ 21 w 25"/>
                  <a:gd name="T9" fmla="*/ 24 h 25"/>
                </a:gdLst>
                <a:ahLst/>
                <a:cxnLst>
                  <a:cxn ang="0">
                    <a:pos x="T0" y="T1"/>
                  </a:cxn>
                  <a:cxn ang="0">
                    <a:pos x="T2" y="T3"/>
                  </a:cxn>
                  <a:cxn ang="0">
                    <a:pos x="T4" y="T5"/>
                  </a:cxn>
                  <a:cxn ang="0">
                    <a:pos x="T6" y="T7"/>
                  </a:cxn>
                  <a:cxn ang="0">
                    <a:pos x="T8" y="T9"/>
                  </a:cxn>
                </a:cxnLst>
                <a:rect l="0" t="0" r="r" b="b"/>
                <a:pathLst>
                  <a:path w="25" h="25">
                    <a:moveTo>
                      <a:pt x="0" y="1"/>
                    </a:moveTo>
                    <a:lnTo>
                      <a:pt x="19" y="0"/>
                    </a:lnTo>
                    <a:lnTo>
                      <a:pt x="16" y="8"/>
                    </a:lnTo>
                    <a:lnTo>
                      <a:pt x="24" y="13"/>
                    </a:lnTo>
                    <a:lnTo>
                      <a:pt x="21"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5" name="Freeform 158"/>
              <p:cNvSpPr>
                <a:spLocks/>
              </p:cNvSpPr>
              <p:nvPr/>
            </p:nvSpPr>
            <p:spPr bwMode="auto">
              <a:xfrm>
                <a:off x="1383" y="2270"/>
                <a:ext cx="19" cy="31"/>
              </a:xfrm>
              <a:custGeom>
                <a:avLst/>
                <a:gdLst>
                  <a:gd name="T0" fmla="*/ 14 w 19"/>
                  <a:gd name="T1" fmla="*/ 0 h 31"/>
                  <a:gd name="T2" fmla="*/ 18 w 19"/>
                  <a:gd name="T3" fmla="*/ 12 h 31"/>
                  <a:gd name="T4" fmla="*/ 12 w 19"/>
                  <a:gd name="T5" fmla="*/ 19 h 31"/>
                  <a:gd name="T6" fmla="*/ 6 w 19"/>
                  <a:gd name="T7" fmla="*/ 23 h 31"/>
                  <a:gd name="T8" fmla="*/ 0 w 19"/>
                  <a:gd name="T9" fmla="*/ 30 h 31"/>
                </a:gdLst>
                <a:ahLst/>
                <a:cxnLst>
                  <a:cxn ang="0">
                    <a:pos x="T0" y="T1"/>
                  </a:cxn>
                  <a:cxn ang="0">
                    <a:pos x="T2" y="T3"/>
                  </a:cxn>
                  <a:cxn ang="0">
                    <a:pos x="T4" y="T5"/>
                  </a:cxn>
                  <a:cxn ang="0">
                    <a:pos x="T6" y="T7"/>
                  </a:cxn>
                  <a:cxn ang="0">
                    <a:pos x="T8" y="T9"/>
                  </a:cxn>
                </a:cxnLst>
                <a:rect l="0" t="0" r="r" b="b"/>
                <a:pathLst>
                  <a:path w="19" h="31">
                    <a:moveTo>
                      <a:pt x="14" y="0"/>
                    </a:moveTo>
                    <a:lnTo>
                      <a:pt x="18" y="12"/>
                    </a:lnTo>
                    <a:lnTo>
                      <a:pt x="12" y="19"/>
                    </a:lnTo>
                    <a:lnTo>
                      <a:pt x="6" y="23"/>
                    </a:lnTo>
                    <a:lnTo>
                      <a:pt x="0"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6" name="Freeform 159"/>
              <p:cNvSpPr>
                <a:spLocks/>
              </p:cNvSpPr>
              <p:nvPr/>
            </p:nvSpPr>
            <p:spPr bwMode="auto">
              <a:xfrm>
                <a:off x="1092" y="2193"/>
                <a:ext cx="174" cy="25"/>
              </a:xfrm>
              <a:custGeom>
                <a:avLst/>
                <a:gdLst>
                  <a:gd name="T0" fmla="*/ 0 w 174"/>
                  <a:gd name="T1" fmla="*/ 24 h 25"/>
                  <a:gd name="T2" fmla="*/ 27 w 174"/>
                  <a:gd name="T3" fmla="*/ 0 h 25"/>
                  <a:gd name="T4" fmla="*/ 173 w 174"/>
                  <a:gd name="T5" fmla="*/ 0 h 25"/>
                </a:gdLst>
                <a:ahLst/>
                <a:cxnLst>
                  <a:cxn ang="0">
                    <a:pos x="T0" y="T1"/>
                  </a:cxn>
                  <a:cxn ang="0">
                    <a:pos x="T2" y="T3"/>
                  </a:cxn>
                  <a:cxn ang="0">
                    <a:pos x="T4" y="T5"/>
                  </a:cxn>
                </a:cxnLst>
                <a:rect l="0" t="0" r="r" b="b"/>
                <a:pathLst>
                  <a:path w="174" h="25">
                    <a:moveTo>
                      <a:pt x="0" y="24"/>
                    </a:moveTo>
                    <a:lnTo>
                      <a:pt x="27" y="0"/>
                    </a:lnTo>
                    <a:lnTo>
                      <a:pt x="17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7" name="Line 160"/>
              <p:cNvSpPr>
                <a:spLocks noChangeShapeType="1"/>
              </p:cNvSpPr>
              <p:nvPr/>
            </p:nvSpPr>
            <p:spPr bwMode="auto">
              <a:xfrm>
                <a:off x="1186" y="2167"/>
                <a:ext cx="0" cy="24"/>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8" name="Freeform 161"/>
              <p:cNvSpPr>
                <a:spLocks/>
              </p:cNvSpPr>
              <p:nvPr/>
            </p:nvSpPr>
            <p:spPr bwMode="auto">
              <a:xfrm>
                <a:off x="1185" y="2192"/>
                <a:ext cx="80" cy="26"/>
              </a:xfrm>
              <a:custGeom>
                <a:avLst/>
                <a:gdLst>
                  <a:gd name="T0" fmla="*/ 79 w 80"/>
                  <a:gd name="T1" fmla="*/ 25 h 26"/>
                  <a:gd name="T2" fmla="*/ 0 w 80"/>
                  <a:gd name="T3" fmla="*/ 25 h 26"/>
                  <a:gd name="T4" fmla="*/ 1 w 80"/>
                  <a:gd name="T5" fmla="*/ 0 h 26"/>
                </a:gdLst>
                <a:ahLst/>
                <a:cxnLst>
                  <a:cxn ang="0">
                    <a:pos x="T0" y="T1"/>
                  </a:cxn>
                  <a:cxn ang="0">
                    <a:pos x="T2" y="T3"/>
                  </a:cxn>
                  <a:cxn ang="0">
                    <a:pos x="T4" y="T5"/>
                  </a:cxn>
                </a:cxnLst>
                <a:rect l="0" t="0" r="r" b="b"/>
                <a:pathLst>
                  <a:path w="80" h="26">
                    <a:moveTo>
                      <a:pt x="79" y="25"/>
                    </a:moveTo>
                    <a:lnTo>
                      <a:pt x="0" y="25"/>
                    </a:lnTo>
                    <a:lnTo>
                      <a:pt x="1"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9" name="Freeform 162"/>
              <p:cNvSpPr>
                <a:spLocks/>
              </p:cNvSpPr>
              <p:nvPr/>
            </p:nvSpPr>
            <p:spPr bwMode="auto">
              <a:xfrm>
                <a:off x="1122" y="2193"/>
                <a:ext cx="65" cy="25"/>
              </a:xfrm>
              <a:custGeom>
                <a:avLst/>
                <a:gdLst>
                  <a:gd name="T0" fmla="*/ 64 w 65"/>
                  <a:gd name="T1" fmla="*/ 0 h 25"/>
                  <a:gd name="T2" fmla="*/ 2 w 65"/>
                  <a:gd name="T3" fmla="*/ 6 h 25"/>
                  <a:gd name="T4" fmla="*/ 0 w 65"/>
                  <a:gd name="T5" fmla="*/ 24 h 25"/>
                  <a:gd name="T6" fmla="*/ 64 w 65"/>
                  <a:gd name="T7" fmla="*/ 22 h 25"/>
                </a:gdLst>
                <a:ahLst/>
                <a:cxnLst>
                  <a:cxn ang="0">
                    <a:pos x="T0" y="T1"/>
                  </a:cxn>
                  <a:cxn ang="0">
                    <a:pos x="T2" y="T3"/>
                  </a:cxn>
                  <a:cxn ang="0">
                    <a:pos x="T4" y="T5"/>
                  </a:cxn>
                  <a:cxn ang="0">
                    <a:pos x="T6" y="T7"/>
                  </a:cxn>
                </a:cxnLst>
                <a:rect l="0" t="0" r="r" b="b"/>
                <a:pathLst>
                  <a:path w="65" h="25">
                    <a:moveTo>
                      <a:pt x="64" y="0"/>
                    </a:moveTo>
                    <a:lnTo>
                      <a:pt x="2" y="6"/>
                    </a:lnTo>
                    <a:lnTo>
                      <a:pt x="0" y="24"/>
                    </a:lnTo>
                    <a:lnTo>
                      <a:pt x="64"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0" name="Line 163"/>
              <p:cNvSpPr>
                <a:spLocks noChangeShapeType="1"/>
              </p:cNvSpPr>
              <p:nvPr/>
            </p:nvSpPr>
            <p:spPr bwMode="auto">
              <a:xfrm flipH="1" flipV="1">
                <a:off x="1498" y="2208"/>
                <a:ext cx="28" cy="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1" name="Freeform 164"/>
              <p:cNvSpPr>
                <a:spLocks/>
              </p:cNvSpPr>
              <p:nvPr/>
            </p:nvSpPr>
            <p:spPr bwMode="auto">
              <a:xfrm>
                <a:off x="1403" y="2228"/>
                <a:ext cx="77" cy="25"/>
              </a:xfrm>
              <a:custGeom>
                <a:avLst/>
                <a:gdLst>
                  <a:gd name="T0" fmla="*/ 76 w 77"/>
                  <a:gd name="T1" fmla="*/ 0 h 25"/>
                  <a:gd name="T2" fmla="*/ 71 w 77"/>
                  <a:gd name="T3" fmla="*/ 12 h 25"/>
                  <a:gd name="T4" fmla="*/ 65 w 77"/>
                  <a:gd name="T5" fmla="*/ 11 h 25"/>
                  <a:gd name="T6" fmla="*/ 60 w 77"/>
                  <a:gd name="T7" fmla="*/ 23 h 25"/>
                  <a:gd name="T8" fmla="*/ 55 w 77"/>
                  <a:gd name="T9" fmla="*/ 23 h 25"/>
                  <a:gd name="T10" fmla="*/ 51 w 77"/>
                  <a:gd name="T11" fmla="*/ 24 h 25"/>
                  <a:gd name="T12" fmla="*/ 47 w 77"/>
                  <a:gd name="T13" fmla="*/ 24 h 25"/>
                  <a:gd name="T14" fmla="*/ 42 w 77"/>
                  <a:gd name="T15" fmla="*/ 24 h 25"/>
                  <a:gd name="T16" fmla="*/ 38 w 77"/>
                  <a:gd name="T17" fmla="*/ 24 h 25"/>
                  <a:gd name="T18" fmla="*/ 33 w 77"/>
                  <a:gd name="T19" fmla="*/ 23 h 25"/>
                  <a:gd name="T20" fmla="*/ 28 w 77"/>
                  <a:gd name="T21" fmla="*/ 23 h 25"/>
                  <a:gd name="T22" fmla="*/ 22 w 77"/>
                  <a:gd name="T23" fmla="*/ 24 h 25"/>
                  <a:gd name="T24" fmla="*/ 16 w 77"/>
                  <a:gd name="T25" fmla="*/ 24 h 25"/>
                  <a:gd name="T26" fmla="*/ 14 w 77"/>
                  <a:gd name="T27" fmla="*/ 23 h 25"/>
                  <a:gd name="T28" fmla="*/ 14 w 77"/>
                  <a:gd name="T29" fmla="*/ 24 h 25"/>
                  <a:gd name="T30" fmla="*/ 12 w 77"/>
                  <a:gd name="T31" fmla="*/ 24 h 25"/>
                  <a:gd name="T32" fmla="*/ 11 w 77"/>
                  <a:gd name="T33" fmla="*/ 24 h 25"/>
                  <a:gd name="T34" fmla="*/ 10 w 77"/>
                  <a:gd name="T35" fmla="*/ 24 h 25"/>
                  <a:gd name="T36" fmla="*/ 8 w 77"/>
                  <a:gd name="T37" fmla="*/ 12 h 25"/>
                  <a:gd name="T38" fmla="*/ 6 w 77"/>
                  <a:gd name="T39" fmla="*/ 12 h 25"/>
                  <a:gd name="T40" fmla="*/ 5 w 77"/>
                  <a:gd name="T41" fmla="*/ 12 h 25"/>
                  <a:gd name="T42" fmla="*/ 3 w 77"/>
                  <a:gd name="T43" fmla="*/ 12 h 25"/>
                  <a:gd name="T44" fmla="*/ 3 w 77"/>
                  <a:gd name="T45" fmla="*/ 12 h 25"/>
                  <a:gd name="T46" fmla="*/ 1 w 77"/>
                  <a:gd name="T47" fmla="*/ 12 h 25"/>
                  <a:gd name="T48" fmla="*/ 0 w 77"/>
                  <a:gd name="T4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7" h="25">
                    <a:moveTo>
                      <a:pt x="76" y="0"/>
                    </a:moveTo>
                    <a:lnTo>
                      <a:pt x="71" y="12"/>
                    </a:lnTo>
                    <a:lnTo>
                      <a:pt x="65" y="11"/>
                    </a:lnTo>
                    <a:lnTo>
                      <a:pt x="60" y="23"/>
                    </a:lnTo>
                    <a:lnTo>
                      <a:pt x="55" y="23"/>
                    </a:lnTo>
                    <a:lnTo>
                      <a:pt x="51" y="24"/>
                    </a:lnTo>
                    <a:lnTo>
                      <a:pt x="47" y="24"/>
                    </a:lnTo>
                    <a:lnTo>
                      <a:pt x="42" y="24"/>
                    </a:lnTo>
                    <a:lnTo>
                      <a:pt x="38" y="24"/>
                    </a:lnTo>
                    <a:lnTo>
                      <a:pt x="33" y="23"/>
                    </a:lnTo>
                    <a:lnTo>
                      <a:pt x="28" y="23"/>
                    </a:lnTo>
                    <a:lnTo>
                      <a:pt x="22" y="24"/>
                    </a:lnTo>
                    <a:lnTo>
                      <a:pt x="16" y="24"/>
                    </a:lnTo>
                    <a:lnTo>
                      <a:pt x="14" y="23"/>
                    </a:lnTo>
                    <a:lnTo>
                      <a:pt x="14" y="24"/>
                    </a:lnTo>
                    <a:lnTo>
                      <a:pt x="12" y="24"/>
                    </a:lnTo>
                    <a:lnTo>
                      <a:pt x="11" y="24"/>
                    </a:lnTo>
                    <a:lnTo>
                      <a:pt x="10" y="24"/>
                    </a:lnTo>
                    <a:lnTo>
                      <a:pt x="8" y="12"/>
                    </a:lnTo>
                    <a:lnTo>
                      <a:pt x="6" y="12"/>
                    </a:lnTo>
                    <a:lnTo>
                      <a:pt x="5" y="12"/>
                    </a:lnTo>
                    <a:lnTo>
                      <a:pt x="3" y="12"/>
                    </a:lnTo>
                    <a:lnTo>
                      <a:pt x="3" y="12"/>
                    </a:lnTo>
                    <a:lnTo>
                      <a:pt x="1" y="12"/>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2" name="Freeform 165"/>
              <p:cNvSpPr>
                <a:spLocks/>
              </p:cNvSpPr>
              <p:nvPr/>
            </p:nvSpPr>
            <p:spPr bwMode="auto">
              <a:xfrm>
                <a:off x="1420" y="2228"/>
                <a:ext cx="60" cy="25"/>
              </a:xfrm>
              <a:custGeom>
                <a:avLst/>
                <a:gdLst>
                  <a:gd name="T0" fmla="*/ 59 w 60"/>
                  <a:gd name="T1" fmla="*/ 0 h 25"/>
                  <a:gd name="T2" fmla="*/ 54 w 60"/>
                  <a:gd name="T3" fmla="*/ 12 h 25"/>
                  <a:gd name="T4" fmla="*/ 49 w 60"/>
                  <a:gd name="T5" fmla="*/ 12 h 25"/>
                  <a:gd name="T6" fmla="*/ 44 w 60"/>
                  <a:gd name="T7" fmla="*/ 24 h 25"/>
                  <a:gd name="T8" fmla="*/ 40 w 60"/>
                  <a:gd name="T9" fmla="*/ 24 h 25"/>
                  <a:gd name="T10" fmla="*/ 35 w 60"/>
                  <a:gd name="T11" fmla="*/ 24 h 25"/>
                  <a:gd name="T12" fmla="*/ 30 w 60"/>
                  <a:gd name="T13" fmla="*/ 23 h 25"/>
                  <a:gd name="T14" fmla="*/ 26 w 60"/>
                  <a:gd name="T15" fmla="*/ 24 h 25"/>
                  <a:gd name="T16" fmla="*/ 21 w 60"/>
                  <a:gd name="T17" fmla="*/ 24 h 25"/>
                  <a:gd name="T18" fmla="*/ 16 w 60"/>
                  <a:gd name="T19" fmla="*/ 23 h 25"/>
                  <a:gd name="T20" fmla="*/ 12 w 60"/>
                  <a:gd name="T21" fmla="*/ 24 h 25"/>
                  <a:gd name="T22" fmla="*/ 5 w 60"/>
                  <a:gd name="T23" fmla="*/ 24 h 25"/>
                  <a:gd name="T24" fmla="*/ 0 w 60"/>
                  <a:gd name="T2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25">
                    <a:moveTo>
                      <a:pt x="59" y="0"/>
                    </a:moveTo>
                    <a:lnTo>
                      <a:pt x="54" y="12"/>
                    </a:lnTo>
                    <a:lnTo>
                      <a:pt x="49" y="12"/>
                    </a:lnTo>
                    <a:lnTo>
                      <a:pt x="44" y="24"/>
                    </a:lnTo>
                    <a:lnTo>
                      <a:pt x="40" y="24"/>
                    </a:lnTo>
                    <a:lnTo>
                      <a:pt x="35" y="24"/>
                    </a:lnTo>
                    <a:lnTo>
                      <a:pt x="30" y="23"/>
                    </a:lnTo>
                    <a:lnTo>
                      <a:pt x="26" y="24"/>
                    </a:lnTo>
                    <a:lnTo>
                      <a:pt x="21" y="24"/>
                    </a:lnTo>
                    <a:lnTo>
                      <a:pt x="16" y="23"/>
                    </a:lnTo>
                    <a:lnTo>
                      <a:pt x="12" y="24"/>
                    </a:lnTo>
                    <a:lnTo>
                      <a:pt x="5" y="24"/>
                    </a:lnTo>
                    <a:lnTo>
                      <a:pt x="0"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3" name="Freeform 166"/>
              <p:cNvSpPr>
                <a:spLocks/>
              </p:cNvSpPr>
              <p:nvPr/>
            </p:nvSpPr>
            <p:spPr bwMode="auto">
              <a:xfrm>
                <a:off x="1405" y="2222"/>
                <a:ext cx="25" cy="30"/>
              </a:xfrm>
              <a:custGeom>
                <a:avLst/>
                <a:gdLst>
                  <a:gd name="T0" fmla="*/ 24 w 25"/>
                  <a:gd name="T1" fmla="*/ 22 h 30"/>
                  <a:gd name="T2" fmla="*/ 18 w 25"/>
                  <a:gd name="T3" fmla="*/ 25 h 30"/>
                  <a:gd name="T4" fmla="*/ 9 w 25"/>
                  <a:gd name="T5" fmla="*/ 29 h 30"/>
                  <a:gd name="T6" fmla="*/ 16 w 25"/>
                  <a:gd name="T7" fmla="*/ 11 h 30"/>
                  <a:gd name="T8" fmla="*/ 10 w 25"/>
                  <a:gd name="T9" fmla="*/ 13 h 30"/>
                  <a:gd name="T10" fmla="*/ 0 w 25"/>
                  <a:gd name="T11" fmla="*/ 16 h 30"/>
                  <a:gd name="T12" fmla="*/ 4 w 25"/>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25" h="30">
                    <a:moveTo>
                      <a:pt x="24" y="22"/>
                    </a:moveTo>
                    <a:lnTo>
                      <a:pt x="18" y="25"/>
                    </a:lnTo>
                    <a:lnTo>
                      <a:pt x="9" y="29"/>
                    </a:lnTo>
                    <a:lnTo>
                      <a:pt x="16" y="11"/>
                    </a:lnTo>
                    <a:lnTo>
                      <a:pt x="10" y="13"/>
                    </a:lnTo>
                    <a:lnTo>
                      <a:pt x="0" y="16"/>
                    </a:lnTo>
                    <a:lnTo>
                      <a:pt x="4"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4" name="Freeform 167"/>
              <p:cNvSpPr>
                <a:spLocks/>
              </p:cNvSpPr>
              <p:nvPr/>
            </p:nvSpPr>
            <p:spPr bwMode="auto">
              <a:xfrm>
                <a:off x="1482" y="2177"/>
                <a:ext cx="20" cy="32"/>
              </a:xfrm>
              <a:custGeom>
                <a:avLst/>
                <a:gdLst>
                  <a:gd name="T0" fmla="*/ 19 w 20"/>
                  <a:gd name="T1" fmla="*/ 31 h 32"/>
                  <a:gd name="T2" fmla="*/ 12 w 20"/>
                  <a:gd name="T3" fmla="*/ 1 h 32"/>
                  <a:gd name="T4" fmla="*/ 11 w 20"/>
                  <a:gd name="T5" fmla="*/ 1 h 32"/>
                  <a:gd name="T6" fmla="*/ 10 w 20"/>
                  <a:gd name="T7" fmla="*/ 2 h 32"/>
                  <a:gd name="T8" fmla="*/ 9 w 20"/>
                  <a:gd name="T9" fmla="*/ 0 h 32"/>
                  <a:gd name="T10" fmla="*/ 4 w 20"/>
                  <a:gd name="T11" fmla="*/ 0 h 32"/>
                  <a:gd name="T12" fmla="*/ 4 w 20"/>
                  <a:gd name="T13" fmla="*/ 1 h 32"/>
                  <a:gd name="T14" fmla="*/ 2 w 20"/>
                  <a:gd name="T15" fmla="*/ 1 h 32"/>
                  <a:gd name="T16" fmla="*/ 0 w 20"/>
                  <a:gd name="T17" fmla="*/ 3 h 32"/>
                  <a:gd name="T18" fmla="*/ 7 w 20"/>
                  <a:gd name="T19" fmla="*/ 28 h 32"/>
                  <a:gd name="T20" fmla="*/ 19 w 20"/>
                  <a:gd name="T21" fmla="*/ 30 h 32"/>
                  <a:gd name="T22" fmla="*/ 19 w 20"/>
                  <a:gd name="T23"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32">
                    <a:moveTo>
                      <a:pt x="19" y="31"/>
                    </a:moveTo>
                    <a:lnTo>
                      <a:pt x="12" y="1"/>
                    </a:lnTo>
                    <a:lnTo>
                      <a:pt x="11" y="1"/>
                    </a:lnTo>
                    <a:lnTo>
                      <a:pt x="10" y="2"/>
                    </a:lnTo>
                    <a:lnTo>
                      <a:pt x="9" y="0"/>
                    </a:lnTo>
                    <a:lnTo>
                      <a:pt x="4" y="0"/>
                    </a:lnTo>
                    <a:lnTo>
                      <a:pt x="4" y="1"/>
                    </a:lnTo>
                    <a:lnTo>
                      <a:pt x="2" y="1"/>
                    </a:lnTo>
                    <a:lnTo>
                      <a:pt x="0" y="3"/>
                    </a:lnTo>
                    <a:lnTo>
                      <a:pt x="7" y="28"/>
                    </a:lnTo>
                    <a:lnTo>
                      <a:pt x="19" y="30"/>
                    </a:lnTo>
                    <a:lnTo>
                      <a:pt x="19" y="31"/>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5" name="Freeform 168"/>
              <p:cNvSpPr>
                <a:spLocks/>
              </p:cNvSpPr>
              <p:nvPr/>
            </p:nvSpPr>
            <p:spPr bwMode="auto">
              <a:xfrm>
                <a:off x="1482" y="2177"/>
                <a:ext cx="20" cy="32"/>
              </a:xfrm>
              <a:custGeom>
                <a:avLst/>
                <a:gdLst>
                  <a:gd name="T0" fmla="*/ 19 w 20"/>
                  <a:gd name="T1" fmla="*/ 31 h 32"/>
                  <a:gd name="T2" fmla="*/ 12 w 20"/>
                  <a:gd name="T3" fmla="*/ 1 h 32"/>
                  <a:gd name="T4" fmla="*/ 11 w 20"/>
                  <a:gd name="T5" fmla="*/ 1 h 32"/>
                  <a:gd name="T6" fmla="*/ 10 w 20"/>
                  <a:gd name="T7" fmla="*/ 2 h 32"/>
                  <a:gd name="T8" fmla="*/ 9 w 20"/>
                  <a:gd name="T9" fmla="*/ 0 h 32"/>
                  <a:gd name="T10" fmla="*/ 4 w 20"/>
                  <a:gd name="T11" fmla="*/ 0 h 32"/>
                  <a:gd name="T12" fmla="*/ 4 w 20"/>
                  <a:gd name="T13" fmla="*/ 1 h 32"/>
                  <a:gd name="T14" fmla="*/ 2 w 20"/>
                  <a:gd name="T15" fmla="*/ 1 h 32"/>
                  <a:gd name="T16" fmla="*/ 0 w 20"/>
                  <a:gd name="T17" fmla="*/ 3 h 32"/>
                  <a:gd name="T18" fmla="*/ 7 w 20"/>
                  <a:gd name="T19" fmla="*/ 28 h 32"/>
                  <a:gd name="T20" fmla="*/ 19 w 20"/>
                  <a:gd name="T21" fmla="*/ 30 h 32"/>
                  <a:gd name="T22" fmla="*/ 19 w 20"/>
                  <a:gd name="T23"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32">
                    <a:moveTo>
                      <a:pt x="19" y="31"/>
                    </a:moveTo>
                    <a:lnTo>
                      <a:pt x="12" y="1"/>
                    </a:lnTo>
                    <a:lnTo>
                      <a:pt x="11" y="1"/>
                    </a:lnTo>
                    <a:lnTo>
                      <a:pt x="10" y="2"/>
                    </a:lnTo>
                    <a:lnTo>
                      <a:pt x="9" y="0"/>
                    </a:lnTo>
                    <a:lnTo>
                      <a:pt x="4" y="0"/>
                    </a:lnTo>
                    <a:lnTo>
                      <a:pt x="4" y="1"/>
                    </a:lnTo>
                    <a:lnTo>
                      <a:pt x="2" y="1"/>
                    </a:lnTo>
                    <a:lnTo>
                      <a:pt x="0" y="3"/>
                    </a:lnTo>
                    <a:lnTo>
                      <a:pt x="7" y="28"/>
                    </a:lnTo>
                    <a:lnTo>
                      <a:pt x="19" y="30"/>
                    </a:lnTo>
                    <a:lnTo>
                      <a:pt x="19" y="3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6" name="Freeform 169"/>
              <p:cNvSpPr>
                <a:spLocks/>
              </p:cNvSpPr>
              <p:nvPr/>
            </p:nvSpPr>
            <p:spPr bwMode="auto">
              <a:xfrm>
                <a:off x="1661" y="2242"/>
                <a:ext cx="22" cy="25"/>
              </a:xfrm>
              <a:custGeom>
                <a:avLst/>
                <a:gdLst>
                  <a:gd name="T0" fmla="*/ 21 w 22"/>
                  <a:gd name="T1" fmla="*/ 0 h 25"/>
                  <a:gd name="T2" fmla="*/ 1 w 22"/>
                  <a:gd name="T3" fmla="*/ 0 h 25"/>
                  <a:gd name="T4" fmla="*/ 0 w 22"/>
                  <a:gd name="T5" fmla="*/ 24 h 25"/>
                  <a:gd name="T6" fmla="*/ 21 w 22"/>
                  <a:gd name="T7" fmla="*/ 23 h 25"/>
                  <a:gd name="T8" fmla="*/ 21 w 22"/>
                  <a:gd name="T9" fmla="*/ 0 h 25"/>
                </a:gdLst>
                <a:ahLst/>
                <a:cxnLst>
                  <a:cxn ang="0">
                    <a:pos x="T0" y="T1"/>
                  </a:cxn>
                  <a:cxn ang="0">
                    <a:pos x="T2" y="T3"/>
                  </a:cxn>
                  <a:cxn ang="0">
                    <a:pos x="T4" y="T5"/>
                  </a:cxn>
                  <a:cxn ang="0">
                    <a:pos x="T6" y="T7"/>
                  </a:cxn>
                  <a:cxn ang="0">
                    <a:pos x="T8" y="T9"/>
                  </a:cxn>
                </a:cxnLst>
                <a:rect l="0" t="0" r="r" b="b"/>
                <a:pathLst>
                  <a:path w="22" h="25">
                    <a:moveTo>
                      <a:pt x="21" y="0"/>
                    </a:moveTo>
                    <a:lnTo>
                      <a:pt x="1" y="0"/>
                    </a:lnTo>
                    <a:lnTo>
                      <a:pt x="0" y="24"/>
                    </a:lnTo>
                    <a:lnTo>
                      <a:pt x="21" y="23"/>
                    </a:lnTo>
                    <a:lnTo>
                      <a:pt x="21"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7" name="Freeform 170"/>
              <p:cNvSpPr>
                <a:spLocks/>
              </p:cNvSpPr>
              <p:nvPr/>
            </p:nvSpPr>
            <p:spPr bwMode="auto">
              <a:xfrm>
                <a:off x="1661" y="2242"/>
                <a:ext cx="22" cy="25"/>
              </a:xfrm>
              <a:custGeom>
                <a:avLst/>
                <a:gdLst>
                  <a:gd name="T0" fmla="*/ 21 w 22"/>
                  <a:gd name="T1" fmla="*/ 0 h 25"/>
                  <a:gd name="T2" fmla="*/ 1 w 22"/>
                  <a:gd name="T3" fmla="*/ 0 h 25"/>
                  <a:gd name="T4" fmla="*/ 0 w 22"/>
                  <a:gd name="T5" fmla="*/ 24 h 25"/>
                  <a:gd name="T6" fmla="*/ 21 w 22"/>
                  <a:gd name="T7" fmla="*/ 23 h 25"/>
                  <a:gd name="T8" fmla="*/ 21 w 22"/>
                  <a:gd name="T9" fmla="*/ 0 h 25"/>
                </a:gdLst>
                <a:ahLst/>
                <a:cxnLst>
                  <a:cxn ang="0">
                    <a:pos x="T0" y="T1"/>
                  </a:cxn>
                  <a:cxn ang="0">
                    <a:pos x="T2" y="T3"/>
                  </a:cxn>
                  <a:cxn ang="0">
                    <a:pos x="T4" y="T5"/>
                  </a:cxn>
                  <a:cxn ang="0">
                    <a:pos x="T6" y="T7"/>
                  </a:cxn>
                  <a:cxn ang="0">
                    <a:pos x="T8" y="T9"/>
                  </a:cxn>
                </a:cxnLst>
                <a:rect l="0" t="0" r="r" b="b"/>
                <a:pathLst>
                  <a:path w="22" h="25">
                    <a:moveTo>
                      <a:pt x="21" y="0"/>
                    </a:moveTo>
                    <a:lnTo>
                      <a:pt x="1" y="0"/>
                    </a:lnTo>
                    <a:lnTo>
                      <a:pt x="0" y="24"/>
                    </a:lnTo>
                    <a:lnTo>
                      <a:pt x="21" y="23"/>
                    </a:lnTo>
                    <a:lnTo>
                      <a:pt x="21" y="0"/>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8" name="Line 171"/>
              <p:cNvSpPr>
                <a:spLocks noChangeShapeType="1"/>
              </p:cNvSpPr>
              <p:nvPr/>
            </p:nvSpPr>
            <p:spPr bwMode="auto">
              <a:xfrm flipH="1">
                <a:off x="776" y="2211"/>
                <a:ext cx="243" cy="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sp>
          <p:nvSpPr>
            <p:cNvPr id="19" name="Line 173"/>
            <p:cNvSpPr>
              <a:spLocks noChangeShapeType="1"/>
            </p:cNvSpPr>
            <p:nvPr/>
          </p:nvSpPr>
          <p:spPr bwMode="auto">
            <a:xfrm flipV="1">
              <a:off x="1999" y="2203"/>
              <a:ext cx="973" cy="3"/>
            </a:xfrm>
            <a:prstGeom prst="line">
              <a:avLst/>
            </a:prstGeom>
            <a:noFill/>
            <a:ln w="50800">
              <a:solidFill>
                <a:srgbClr val="215968"/>
              </a:solidFill>
              <a:round/>
              <a:headEnd type="none" w="sm" len="sm"/>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0" name="Rectangle 174"/>
            <p:cNvSpPr>
              <a:spLocks noChangeArrowheads="1"/>
            </p:cNvSpPr>
            <p:nvPr/>
          </p:nvSpPr>
          <p:spPr bwMode="auto">
            <a:xfrm>
              <a:off x="2064" y="1776"/>
              <a:ext cx="1392" cy="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marL="342900" indent="-3429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nl-NL" sz="3200" dirty="0"/>
                <a:t>ENG</a:t>
              </a:r>
            </a:p>
          </p:txBody>
        </p:sp>
      </p:grpSp>
      <p:grpSp>
        <p:nvGrpSpPr>
          <p:cNvPr id="199" name="Group 349"/>
          <p:cNvGrpSpPr>
            <a:grpSpLocks/>
          </p:cNvGrpSpPr>
          <p:nvPr/>
        </p:nvGrpSpPr>
        <p:grpSpPr bwMode="auto">
          <a:xfrm>
            <a:off x="1992314" y="3733800"/>
            <a:ext cx="4179887" cy="2171700"/>
            <a:chOff x="295" y="2352"/>
            <a:chExt cx="2633" cy="1368"/>
          </a:xfrm>
        </p:grpSpPr>
        <p:grpSp>
          <p:nvGrpSpPr>
            <p:cNvPr id="200" name="Group 347"/>
            <p:cNvGrpSpPr>
              <a:grpSpLocks/>
            </p:cNvGrpSpPr>
            <p:nvPr/>
          </p:nvGrpSpPr>
          <p:grpSpPr bwMode="auto">
            <a:xfrm>
              <a:off x="295" y="2832"/>
              <a:ext cx="1817" cy="888"/>
              <a:chOff x="295" y="2832"/>
              <a:chExt cx="1817" cy="888"/>
            </a:xfrm>
          </p:grpSpPr>
          <p:grpSp>
            <p:nvGrpSpPr>
              <p:cNvPr id="202" name="Group 344"/>
              <p:cNvGrpSpPr>
                <a:grpSpLocks/>
              </p:cNvGrpSpPr>
              <p:nvPr/>
            </p:nvGrpSpPr>
            <p:grpSpPr bwMode="auto">
              <a:xfrm>
                <a:off x="295" y="3362"/>
                <a:ext cx="760" cy="358"/>
                <a:chOff x="295" y="3362"/>
                <a:chExt cx="760" cy="358"/>
              </a:xfrm>
            </p:grpSpPr>
            <p:sp>
              <p:nvSpPr>
                <p:cNvPr id="205" name="Line 176"/>
                <p:cNvSpPr>
                  <a:spLocks noChangeShapeType="1"/>
                </p:cNvSpPr>
                <p:nvPr/>
              </p:nvSpPr>
              <p:spPr bwMode="auto">
                <a:xfrm>
                  <a:off x="871" y="3393"/>
                  <a:ext cx="14" cy="2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06" name="Freeform 177"/>
                <p:cNvSpPr>
                  <a:spLocks/>
                </p:cNvSpPr>
                <p:nvPr/>
              </p:nvSpPr>
              <p:spPr bwMode="auto">
                <a:xfrm>
                  <a:off x="407" y="3366"/>
                  <a:ext cx="627" cy="283"/>
                </a:xfrm>
                <a:custGeom>
                  <a:avLst/>
                  <a:gdLst>
                    <a:gd name="T0" fmla="*/ 605 w 627"/>
                    <a:gd name="T1" fmla="*/ 18 h 283"/>
                    <a:gd name="T2" fmla="*/ 560 w 627"/>
                    <a:gd name="T3" fmla="*/ 14 h 283"/>
                    <a:gd name="T4" fmla="*/ 538 w 627"/>
                    <a:gd name="T5" fmla="*/ 13 h 283"/>
                    <a:gd name="T6" fmla="*/ 525 w 627"/>
                    <a:gd name="T7" fmla="*/ 18 h 283"/>
                    <a:gd name="T8" fmla="*/ 514 w 627"/>
                    <a:gd name="T9" fmla="*/ 19 h 283"/>
                    <a:gd name="T10" fmla="*/ 480 w 627"/>
                    <a:gd name="T11" fmla="*/ 9 h 283"/>
                    <a:gd name="T12" fmla="*/ 454 w 627"/>
                    <a:gd name="T13" fmla="*/ 2 h 283"/>
                    <a:gd name="T14" fmla="*/ 445 w 627"/>
                    <a:gd name="T15" fmla="*/ 4 h 283"/>
                    <a:gd name="T16" fmla="*/ 416 w 627"/>
                    <a:gd name="T17" fmla="*/ 17 h 283"/>
                    <a:gd name="T18" fmla="*/ 405 w 627"/>
                    <a:gd name="T19" fmla="*/ 25 h 283"/>
                    <a:gd name="T20" fmla="*/ 387 w 627"/>
                    <a:gd name="T21" fmla="*/ 44 h 283"/>
                    <a:gd name="T22" fmla="*/ 375 w 627"/>
                    <a:gd name="T23" fmla="*/ 55 h 283"/>
                    <a:gd name="T24" fmla="*/ 364 w 627"/>
                    <a:gd name="T25" fmla="*/ 66 h 283"/>
                    <a:gd name="T26" fmla="*/ 334 w 627"/>
                    <a:gd name="T27" fmla="*/ 84 h 283"/>
                    <a:gd name="T28" fmla="*/ 269 w 627"/>
                    <a:gd name="T29" fmla="*/ 124 h 283"/>
                    <a:gd name="T30" fmla="*/ 42 w 627"/>
                    <a:gd name="T31" fmla="*/ 29 h 283"/>
                    <a:gd name="T32" fmla="*/ 108 w 627"/>
                    <a:gd name="T33" fmla="*/ 171 h 283"/>
                    <a:gd name="T34" fmla="*/ 128 w 627"/>
                    <a:gd name="T35" fmla="*/ 203 h 283"/>
                    <a:gd name="T36" fmla="*/ 134 w 627"/>
                    <a:gd name="T37" fmla="*/ 219 h 283"/>
                    <a:gd name="T38" fmla="*/ 145 w 627"/>
                    <a:gd name="T39" fmla="*/ 282 h 283"/>
                    <a:gd name="T40" fmla="*/ 171 w 627"/>
                    <a:gd name="T41" fmla="*/ 273 h 283"/>
                    <a:gd name="T42" fmla="*/ 197 w 627"/>
                    <a:gd name="T43" fmla="*/ 268 h 283"/>
                    <a:gd name="T44" fmla="*/ 212 w 627"/>
                    <a:gd name="T45" fmla="*/ 265 h 283"/>
                    <a:gd name="T46" fmla="*/ 222 w 627"/>
                    <a:gd name="T47" fmla="*/ 267 h 283"/>
                    <a:gd name="T48" fmla="*/ 251 w 627"/>
                    <a:gd name="T49" fmla="*/ 275 h 283"/>
                    <a:gd name="T50" fmla="*/ 292 w 627"/>
                    <a:gd name="T51" fmla="*/ 239 h 283"/>
                    <a:gd name="T52" fmla="*/ 482 w 627"/>
                    <a:gd name="T53" fmla="*/ 112 h 283"/>
                    <a:gd name="T54" fmla="*/ 480 w 627"/>
                    <a:gd name="T55" fmla="*/ 101 h 283"/>
                    <a:gd name="T56" fmla="*/ 512 w 627"/>
                    <a:gd name="T57" fmla="*/ 86 h 283"/>
                    <a:gd name="T58" fmla="*/ 577 w 627"/>
                    <a:gd name="T59" fmla="*/ 57 h 283"/>
                    <a:gd name="T60" fmla="*/ 613 w 627"/>
                    <a:gd name="T61" fmla="*/ 30 h 283"/>
                    <a:gd name="T62" fmla="*/ 626 w 627"/>
                    <a:gd name="T63" fmla="*/ 19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7" h="283">
                      <a:moveTo>
                        <a:pt x="623" y="23"/>
                      </a:moveTo>
                      <a:lnTo>
                        <a:pt x="605" y="18"/>
                      </a:lnTo>
                      <a:lnTo>
                        <a:pt x="584" y="13"/>
                      </a:lnTo>
                      <a:lnTo>
                        <a:pt x="560" y="14"/>
                      </a:lnTo>
                      <a:lnTo>
                        <a:pt x="546" y="14"/>
                      </a:lnTo>
                      <a:lnTo>
                        <a:pt x="538" y="13"/>
                      </a:lnTo>
                      <a:lnTo>
                        <a:pt x="532" y="15"/>
                      </a:lnTo>
                      <a:lnTo>
                        <a:pt x="525" y="18"/>
                      </a:lnTo>
                      <a:lnTo>
                        <a:pt x="518" y="19"/>
                      </a:lnTo>
                      <a:lnTo>
                        <a:pt x="514" y="19"/>
                      </a:lnTo>
                      <a:lnTo>
                        <a:pt x="512" y="21"/>
                      </a:lnTo>
                      <a:lnTo>
                        <a:pt x="480" y="9"/>
                      </a:lnTo>
                      <a:lnTo>
                        <a:pt x="461" y="0"/>
                      </a:lnTo>
                      <a:lnTo>
                        <a:pt x="454" y="2"/>
                      </a:lnTo>
                      <a:lnTo>
                        <a:pt x="448" y="2"/>
                      </a:lnTo>
                      <a:lnTo>
                        <a:pt x="445" y="4"/>
                      </a:lnTo>
                      <a:lnTo>
                        <a:pt x="441" y="4"/>
                      </a:lnTo>
                      <a:lnTo>
                        <a:pt x="416" y="17"/>
                      </a:lnTo>
                      <a:lnTo>
                        <a:pt x="410" y="23"/>
                      </a:lnTo>
                      <a:lnTo>
                        <a:pt x="405" y="25"/>
                      </a:lnTo>
                      <a:lnTo>
                        <a:pt x="396" y="32"/>
                      </a:lnTo>
                      <a:lnTo>
                        <a:pt x="387" y="44"/>
                      </a:lnTo>
                      <a:lnTo>
                        <a:pt x="383" y="49"/>
                      </a:lnTo>
                      <a:lnTo>
                        <a:pt x="375" y="55"/>
                      </a:lnTo>
                      <a:lnTo>
                        <a:pt x="368" y="61"/>
                      </a:lnTo>
                      <a:lnTo>
                        <a:pt x="364" y="66"/>
                      </a:lnTo>
                      <a:lnTo>
                        <a:pt x="353" y="74"/>
                      </a:lnTo>
                      <a:lnTo>
                        <a:pt x="334" y="84"/>
                      </a:lnTo>
                      <a:lnTo>
                        <a:pt x="305" y="102"/>
                      </a:lnTo>
                      <a:lnTo>
                        <a:pt x="269" y="124"/>
                      </a:lnTo>
                      <a:lnTo>
                        <a:pt x="198" y="124"/>
                      </a:lnTo>
                      <a:lnTo>
                        <a:pt x="42" y="29"/>
                      </a:lnTo>
                      <a:lnTo>
                        <a:pt x="0" y="52"/>
                      </a:lnTo>
                      <a:lnTo>
                        <a:pt x="108" y="171"/>
                      </a:lnTo>
                      <a:lnTo>
                        <a:pt x="122" y="197"/>
                      </a:lnTo>
                      <a:lnTo>
                        <a:pt x="128" y="203"/>
                      </a:lnTo>
                      <a:lnTo>
                        <a:pt x="130" y="212"/>
                      </a:lnTo>
                      <a:lnTo>
                        <a:pt x="134" y="219"/>
                      </a:lnTo>
                      <a:lnTo>
                        <a:pt x="119" y="232"/>
                      </a:lnTo>
                      <a:lnTo>
                        <a:pt x="145" y="282"/>
                      </a:lnTo>
                      <a:lnTo>
                        <a:pt x="165" y="271"/>
                      </a:lnTo>
                      <a:lnTo>
                        <a:pt x="171" y="273"/>
                      </a:lnTo>
                      <a:lnTo>
                        <a:pt x="179" y="273"/>
                      </a:lnTo>
                      <a:lnTo>
                        <a:pt x="197" y="268"/>
                      </a:lnTo>
                      <a:lnTo>
                        <a:pt x="203" y="267"/>
                      </a:lnTo>
                      <a:lnTo>
                        <a:pt x="212" y="265"/>
                      </a:lnTo>
                      <a:lnTo>
                        <a:pt x="218" y="264"/>
                      </a:lnTo>
                      <a:lnTo>
                        <a:pt x="222" y="267"/>
                      </a:lnTo>
                      <a:lnTo>
                        <a:pt x="242" y="256"/>
                      </a:lnTo>
                      <a:lnTo>
                        <a:pt x="251" y="275"/>
                      </a:lnTo>
                      <a:lnTo>
                        <a:pt x="290" y="276"/>
                      </a:lnTo>
                      <a:lnTo>
                        <a:pt x="292" y="239"/>
                      </a:lnTo>
                      <a:lnTo>
                        <a:pt x="498" y="141"/>
                      </a:lnTo>
                      <a:lnTo>
                        <a:pt x="482" y="112"/>
                      </a:lnTo>
                      <a:lnTo>
                        <a:pt x="486" y="103"/>
                      </a:lnTo>
                      <a:lnTo>
                        <a:pt x="480" y="101"/>
                      </a:lnTo>
                      <a:lnTo>
                        <a:pt x="491" y="95"/>
                      </a:lnTo>
                      <a:lnTo>
                        <a:pt x="512" y="86"/>
                      </a:lnTo>
                      <a:lnTo>
                        <a:pt x="543" y="73"/>
                      </a:lnTo>
                      <a:lnTo>
                        <a:pt x="577" y="57"/>
                      </a:lnTo>
                      <a:lnTo>
                        <a:pt x="601" y="42"/>
                      </a:lnTo>
                      <a:lnTo>
                        <a:pt x="613" y="30"/>
                      </a:lnTo>
                      <a:lnTo>
                        <a:pt x="619" y="25"/>
                      </a:lnTo>
                      <a:lnTo>
                        <a:pt x="626" y="19"/>
                      </a:lnTo>
                      <a:lnTo>
                        <a:pt x="623" y="23"/>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07" name="Freeform 178"/>
                <p:cNvSpPr>
                  <a:spLocks/>
                </p:cNvSpPr>
                <p:nvPr/>
              </p:nvSpPr>
              <p:spPr bwMode="auto">
                <a:xfrm>
                  <a:off x="407" y="3366"/>
                  <a:ext cx="627" cy="283"/>
                </a:xfrm>
                <a:custGeom>
                  <a:avLst/>
                  <a:gdLst>
                    <a:gd name="T0" fmla="*/ 605 w 627"/>
                    <a:gd name="T1" fmla="*/ 18 h 283"/>
                    <a:gd name="T2" fmla="*/ 560 w 627"/>
                    <a:gd name="T3" fmla="*/ 14 h 283"/>
                    <a:gd name="T4" fmla="*/ 538 w 627"/>
                    <a:gd name="T5" fmla="*/ 13 h 283"/>
                    <a:gd name="T6" fmla="*/ 525 w 627"/>
                    <a:gd name="T7" fmla="*/ 18 h 283"/>
                    <a:gd name="T8" fmla="*/ 514 w 627"/>
                    <a:gd name="T9" fmla="*/ 19 h 283"/>
                    <a:gd name="T10" fmla="*/ 480 w 627"/>
                    <a:gd name="T11" fmla="*/ 9 h 283"/>
                    <a:gd name="T12" fmla="*/ 454 w 627"/>
                    <a:gd name="T13" fmla="*/ 2 h 283"/>
                    <a:gd name="T14" fmla="*/ 445 w 627"/>
                    <a:gd name="T15" fmla="*/ 4 h 283"/>
                    <a:gd name="T16" fmla="*/ 416 w 627"/>
                    <a:gd name="T17" fmla="*/ 17 h 283"/>
                    <a:gd name="T18" fmla="*/ 405 w 627"/>
                    <a:gd name="T19" fmla="*/ 25 h 283"/>
                    <a:gd name="T20" fmla="*/ 387 w 627"/>
                    <a:gd name="T21" fmla="*/ 44 h 283"/>
                    <a:gd name="T22" fmla="*/ 375 w 627"/>
                    <a:gd name="T23" fmla="*/ 55 h 283"/>
                    <a:gd name="T24" fmla="*/ 364 w 627"/>
                    <a:gd name="T25" fmla="*/ 66 h 283"/>
                    <a:gd name="T26" fmla="*/ 334 w 627"/>
                    <a:gd name="T27" fmla="*/ 84 h 283"/>
                    <a:gd name="T28" fmla="*/ 269 w 627"/>
                    <a:gd name="T29" fmla="*/ 124 h 283"/>
                    <a:gd name="T30" fmla="*/ 42 w 627"/>
                    <a:gd name="T31" fmla="*/ 29 h 283"/>
                    <a:gd name="T32" fmla="*/ 108 w 627"/>
                    <a:gd name="T33" fmla="*/ 171 h 283"/>
                    <a:gd name="T34" fmla="*/ 128 w 627"/>
                    <a:gd name="T35" fmla="*/ 203 h 283"/>
                    <a:gd name="T36" fmla="*/ 134 w 627"/>
                    <a:gd name="T37" fmla="*/ 219 h 283"/>
                    <a:gd name="T38" fmla="*/ 145 w 627"/>
                    <a:gd name="T39" fmla="*/ 282 h 283"/>
                    <a:gd name="T40" fmla="*/ 171 w 627"/>
                    <a:gd name="T41" fmla="*/ 273 h 283"/>
                    <a:gd name="T42" fmla="*/ 197 w 627"/>
                    <a:gd name="T43" fmla="*/ 268 h 283"/>
                    <a:gd name="T44" fmla="*/ 212 w 627"/>
                    <a:gd name="T45" fmla="*/ 265 h 283"/>
                    <a:gd name="T46" fmla="*/ 222 w 627"/>
                    <a:gd name="T47" fmla="*/ 267 h 283"/>
                    <a:gd name="T48" fmla="*/ 251 w 627"/>
                    <a:gd name="T49" fmla="*/ 275 h 283"/>
                    <a:gd name="T50" fmla="*/ 292 w 627"/>
                    <a:gd name="T51" fmla="*/ 239 h 283"/>
                    <a:gd name="T52" fmla="*/ 482 w 627"/>
                    <a:gd name="T53" fmla="*/ 112 h 283"/>
                    <a:gd name="T54" fmla="*/ 480 w 627"/>
                    <a:gd name="T55" fmla="*/ 101 h 283"/>
                    <a:gd name="T56" fmla="*/ 512 w 627"/>
                    <a:gd name="T57" fmla="*/ 86 h 283"/>
                    <a:gd name="T58" fmla="*/ 577 w 627"/>
                    <a:gd name="T59" fmla="*/ 57 h 283"/>
                    <a:gd name="T60" fmla="*/ 613 w 627"/>
                    <a:gd name="T61" fmla="*/ 30 h 283"/>
                    <a:gd name="T62" fmla="*/ 626 w 627"/>
                    <a:gd name="T63" fmla="*/ 19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7" h="283">
                      <a:moveTo>
                        <a:pt x="623" y="23"/>
                      </a:moveTo>
                      <a:lnTo>
                        <a:pt x="605" y="18"/>
                      </a:lnTo>
                      <a:lnTo>
                        <a:pt x="584" y="13"/>
                      </a:lnTo>
                      <a:lnTo>
                        <a:pt x="560" y="14"/>
                      </a:lnTo>
                      <a:lnTo>
                        <a:pt x="546" y="14"/>
                      </a:lnTo>
                      <a:lnTo>
                        <a:pt x="538" y="13"/>
                      </a:lnTo>
                      <a:lnTo>
                        <a:pt x="532" y="15"/>
                      </a:lnTo>
                      <a:lnTo>
                        <a:pt x="525" y="18"/>
                      </a:lnTo>
                      <a:lnTo>
                        <a:pt x="518" y="19"/>
                      </a:lnTo>
                      <a:lnTo>
                        <a:pt x="514" y="19"/>
                      </a:lnTo>
                      <a:lnTo>
                        <a:pt x="512" y="21"/>
                      </a:lnTo>
                      <a:lnTo>
                        <a:pt x="480" y="9"/>
                      </a:lnTo>
                      <a:lnTo>
                        <a:pt x="461" y="0"/>
                      </a:lnTo>
                      <a:lnTo>
                        <a:pt x="454" y="2"/>
                      </a:lnTo>
                      <a:lnTo>
                        <a:pt x="448" y="2"/>
                      </a:lnTo>
                      <a:lnTo>
                        <a:pt x="445" y="4"/>
                      </a:lnTo>
                      <a:lnTo>
                        <a:pt x="441" y="4"/>
                      </a:lnTo>
                      <a:lnTo>
                        <a:pt x="416" y="17"/>
                      </a:lnTo>
                      <a:lnTo>
                        <a:pt x="410" y="23"/>
                      </a:lnTo>
                      <a:lnTo>
                        <a:pt x="405" y="25"/>
                      </a:lnTo>
                      <a:lnTo>
                        <a:pt x="396" y="32"/>
                      </a:lnTo>
                      <a:lnTo>
                        <a:pt x="387" y="44"/>
                      </a:lnTo>
                      <a:lnTo>
                        <a:pt x="383" y="49"/>
                      </a:lnTo>
                      <a:lnTo>
                        <a:pt x="375" y="55"/>
                      </a:lnTo>
                      <a:lnTo>
                        <a:pt x="368" y="61"/>
                      </a:lnTo>
                      <a:lnTo>
                        <a:pt x="364" y="66"/>
                      </a:lnTo>
                      <a:lnTo>
                        <a:pt x="353" y="74"/>
                      </a:lnTo>
                      <a:lnTo>
                        <a:pt x="334" y="84"/>
                      </a:lnTo>
                      <a:lnTo>
                        <a:pt x="305" y="102"/>
                      </a:lnTo>
                      <a:lnTo>
                        <a:pt x="269" y="124"/>
                      </a:lnTo>
                      <a:lnTo>
                        <a:pt x="198" y="124"/>
                      </a:lnTo>
                      <a:lnTo>
                        <a:pt x="42" y="29"/>
                      </a:lnTo>
                      <a:lnTo>
                        <a:pt x="0" y="52"/>
                      </a:lnTo>
                      <a:lnTo>
                        <a:pt x="108" y="171"/>
                      </a:lnTo>
                      <a:lnTo>
                        <a:pt x="122" y="197"/>
                      </a:lnTo>
                      <a:lnTo>
                        <a:pt x="128" y="203"/>
                      </a:lnTo>
                      <a:lnTo>
                        <a:pt x="130" y="212"/>
                      </a:lnTo>
                      <a:lnTo>
                        <a:pt x="134" y="219"/>
                      </a:lnTo>
                      <a:lnTo>
                        <a:pt x="119" y="232"/>
                      </a:lnTo>
                      <a:lnTo>
                        <a:pt x="145" y="282"/>
                      </a:lnTo>
                      <a:lnTo>
                        <a:pt x="165" y="271"/>
                      </a:lnTo>
                      <a:lnTo>
                        <a:pt x="171" y="273"/>
                      </a:lnTo>
                      <a:lnTo>
                        <a:pt x="179" y="273"/>
                      </a:lnTo>
                      <a:lnTo>
                        <a:pt x="197" y="268"/>
                      </a:lnTo>
                      <a:lnTo>
                        <a:pt x="203" y="267"/>
                      </a:lnTo>
                      <a:lnTo>
                        <a:pt x="212" y="265"/>
                      </a:lnTo>
                      <a:lnTo>
                        <a:pt x="218" y="264"/>
                      </a:lnTo>
                      <a:lnTo>
                        <a:pt x="222" y="267"/>
                      </a:lnTo>
                      <a:lnTo>
                        <a:pt x="242" y="256"/>
                      </a:lnTo>
                      <a:lnTo>
                        <a:pt x="251" y="275"/>
                      </a:lnTo>
                      <a:lnTo>
                        <a:pt x="290" y="276"/>
                      </a:lnTo>
                      <a:lnTo>
                        <a:pt x="292" y="239"/>
                      </a:lnTo>
                      <a:lnTo>
                        <a:pt x="498" y="141"/>
                      </a:lnTo>
                      <a:lnTo>
                        <a:pt x="482" y="112"/>
                      </a:lnTo>
                      <a:lnTo>
                        <a:pt x="486" y="103"/>
                      </a:lnTo>
                      <a:lnTo>
                        <a:pt x="480" y="101"/>
                      </a:lnTo>
                      <a:lnTo>
                        <a:pt x="491" y="95"/>
                      </a:lnTo>
                      <a:lnTo>
                        <a:pt x="512" y="86"/>
                      </a:lnTo>
                      <a:lnTo>
                        <a:pt x="543" y="73"/>
                      </a:lnTo>
                      <a:lnTo>
                        <a:pt x="577" y="57"/>
                      </a:lnTo>
                      <a:lnTo>
                        <a:pt x="601" y="42"/>
                      </a:lnTo>
                      <a:lnTo>
                        <a:pt x="613" y="30"/>
                      </a:lnTo>
                      <a:lnTo>
                        <a:pt x="619" y="25"/>
                      </a:lnTo>
                      <a:lnTo>
                        <a:pt x="626" y="19"/>
                      </a:lnTo>
                      <a:lnTo>
                        <a:pt x="623"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08" name="Line 179"/>
                <p:cNvSpPr>
                  <a:spLocks noChangeShapeType="1"/>
                </p:cNvSpPr>
                <p:nvPr/>
              </p:nvSpPr>
              <p:spPr bwMode="auto">
                <a:xfrm flipV="1">
                  <a:off x="1028" y="3375"/>
                  <a:ext cx="27" cy="1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09" name="Freeform 180"/>
                <p:cNvSpPr>
                  <a:spLocks/>
                </p:cNvSpPr>
                <p:nvPr/>
              </p:nvSpPr>
              <p:spPr bwMode="auto">
                <a:xfrm>
                  <a:off x="920" y="3384"/>
                  <a:ext cx="109" cy="17"/>
                </a:xfrm>
                <a:custGeom>
                  <a:avLst/>
                  <a:gdLst>
                    <a:gd name="T0" fmla="*/ 108 w 109"/>
                    <a:gd name="T1" fmla="*/ 8 h 17"/>
                    <a:gd name="T2" fmla="*/ 104 w 109"/>
                    <a:gd name="T3" fmla="*/ 6 h 17"/>
                    <a:gd name="T4" fmla="*/ 100 w 109"/>
                    <a:gd name="T5" fmla="*/ 4 h 17"/>
                    <a:gd name="T6" fmla="*/ 96 w 109"/>
                    <a:gd name="T7" fmla="*/ 4 h 17"/>
                    <a:gd name="T8" fmla="*/ 91 w 109"/>
                    <a:gd name="T9" fmla="*/ 2 h 17"/>
                    <a:gd name="T10" fmla="*/ 87 w 109"/>
                    <a:gd name="T11" fmla="*/ 1 h 17"/>
                    <a:gd name="T12" fmla="*/ 83 w 109"/>
                    <a:gd name="T13" fmla="*/ 1 h 17"/>
                    <a:gd name="T14" fmla="*/ 79 w 109"/>
                    <a:gd name="T15" fmla="*/ 1 h 17"/>
                    <a:gd name="T16" fmla="*/ 75 w 109"/>
                    <a:gd name="T17" fmla="*/ 1 h 17"/>
                    <a:gd name="T18" fmla="*/ 71 w 109"/>
                    <a:gd name="T19" fmla="*/ 0 h 17"/>
                    <a:gd name="T20" fmla="*/ 67 w 109"/>
                    <a:gd name="T21" fmla="*/ 0 h 17"/>
                    <a:gd name="T22" fmla="*/ 63 w 109"/>
                    <a:gd name="T23" fmla="*/ 0 h 17"/>
                    <a:gd name="T24" fmla="*/ 58 w 109"/>
                    <a:gd name="T25" fmla="*/ 0 h 17"/>
                    <a:gd name="T26" fmla="*/ 52 w 109"/>
                    <a:gd name="T27" fmla="*/ 1 h 17"/>
                    <a:gd name="T28" fmla="*/ 47 w 109"/>
                    <a:gd name="T29" fmla="*/ 1 h 17"/>
                    <a:gd name="T30" fmla="*/ 43 w 109"/>
                    <a:gd name="T31" fmla="*/ 1 h 17"/>
                    <a:gd name="T32" fmla="*/ 39 w 109"/>
                    <a:gd name="T33" fmla="*/ 3 h 17"/>
                    <a:gd name="T34" fmla="*/ 33 w 109"/>
                    <a:gd name="T35" fmla="*/ 2 h 17"/>
                    <a:gd name="T36" fmla="*/ 28 w 109"/>
                    <a:gd name="T37" fmla="*/ 4 h 17"/>
                    <a:gd name="T38" fmla="*/ 24 w 109"/>
                    <a:gd name="T39" fmla="*/ 6 h 17"/>
                    <a:gd name="T40" fmla="*/ 19 w 109"/>
                    <a:gd name="T41" fmla="*/ 8 h 17"/>
                    <a:gd name="T42" fmla="*/ 15 w 109"/>
                    <a:gd name="T43" fmla="*/ 10 h 17"/>
                    <a:gd name="T44" fmla="*/ 11 w 109"/>
                    <a:gd name="T45" fmla="*/ 12 h 17"/>
                    <a:gd name="T46" fmla="*/ 6 w 109"/>
                    <a:gd name="T47" fmla="*/ 12 h 17"/>
                    <a:gd name="T48" fmla="*/ 0 w 109"/>
                    <a:gd name="T4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 h="17">
                      <a:moveTo>
                        <a:pt x="108" y="8"/>
                      </a:moveTo>
                      <a:lnTo>
                        <a:pt x="104" y="6"/>
                      </a:lnTo>
                      <a:lnTo>
                        <a:pt x="100" y="4"/>
                      </a:lnTo>
                      <a:lnTo>
                        <a:pt x="96" y="4"/>
                      </a:lnTo>
                      <a:lnTo>
                        <a:pt x="91" y="2"/>
                      </a:lnTo>
                      <a:lnTo>
                        <a:pt x="87" y="1"/>
                      </a:lnTo>
                      <a:lnTo>
                        <a:pt x="83" y="1"/>
                      </a:lnTo>
                      <a:lnTo>
                        <a:pt x="79" y="1"/>
                      </a:lnTo>
                      <a:lnTo>
                        <a:pt x="75" y="1"/>
                      </a:lnTo>
                      <a:lnTo>
                        <a:pt x="71" y="0"/>
                      </a:lnTo>
                      <a:lnTo>
                        <a:pt x="67" y="0"/>
                      </a:lnTo>
                      <a:lnTo>
                        <a:pt x="63" y="0"/>
                      </a:lnTo>
                      <a:lnTo>
                        <a:pt x="58" y="0"/>
                      </a:lnTo>
                      <a:lnTo>
                        <a:pt x="52" y="1"/>
                      </a:lnTo>
                      <a:lnTo>
                        <a:pt x="47" y="1"/>
                      </a:lnTo>
                      <a:lnTo>
                        <a:pt x="43" y="1"/>
                      </a:lnTo>
                      <a:lnTo>
                        <a:pt x="39" y="3"/>
                      </a:lnTo>
                      <a:lnTo>
                        <a:pt x="33" y="2"/>
                      </a:lnTo>
                      <a:lnTo>
                        <a:pt x="28" y="4"/>
                      </a:lnTo>
                      <a:lnTo>
                        <a:pt x="24" y="6"/>
                      </a:lnTo>
                      <a:lnTo>
                        <a:pt x="19" y="8"/>
                      </a:lnTo>
                      <a:lnTo>
                        <a:pt x="15" y="10"/>
                      </a:lnTo>
                      <a:lnTo>
                        <a:pt x="11" y="12"/>
                      </a:lnTo>
                      <a:lnTo>
                        <a:pt x="6" y="12"/>
                      </a:lnTo>
                      <a:lnTo>
                        <a:pt x="0"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0" name="Freeform 181"/>
                <p:cNvSpPr>
                  <a:spLocks/>
                </p:cNvSpPr>
                <p:nvPr/>
              </p:nvSpPr>
              <p:spPr bwMode="auto">
                <a:xfrm>
                  <a:off x="977" y="3384"/>
                  <a:ext cx="54" cy="17"/>
                </a:xfrm>
                <a:custGeom>
                  <a:avLst/>
                  <a:gdLst>
                    <a:gd name="T0" fmla="*/ 53 w 54"/>
                    <a:gd name="T1" fmla="*/ 16 h 17"/>
                    <a:gd name="T2" fmla="*/ 49 w 54"/>
                    <a:gd name="T3" fmla="*/ 16 h 17"/>
                    <a:gd name="T4" fmla="*/ 44 w 54"/>
                    <a:gd name="T5" fmla="*/ 12 h 17"/>
                    <a:gd name="T6" fmla="*/ 38 w 54"/>
                    <a:gd name="T7" fmla="*/ 6 h 17"/>
                    <a:gd name="T8" fmla="*/ 34 w 54"/>
                    <a:gd name="T9" fmla="*/ 4 h 17"/>
                    <a:gd name="T10" fmla="*/ 30 w 54"/>
                    <a:gd name="T11" fmla="*/ 4 h 17"/>
                    <a:gd name="T12" fmla="*/ 26 w 54"/>
                    <a:gd name="T13" fmla="*/ 4 h 17"/>
                    <a:gd name="T14" fmla="*/ 23 w 54"/>
                    <a:gd name="T15" fmla="*/ 3 h 17"/>
                    <a:gd name="T16" fmla="*/ 19 w 54"/>
                    <a:gd name="T17" fmla="*/ 3 h 17"/>
                    <a:gd name="T18" fmla="*/ 13 w 54"/>
                    <a:gd name="T19" fmla="*/ 0 h 17"/>
                    <a:gd name="T20" fmla="*/ 9 w 54"/>
                    <a:gd name="T21" fmla="*/ 0 h 17"/>
                    <a:gd name="T22" fmla="*/ 5 w 54"/>
                    <a:gd name="T23" fmla="*/ 0 h 17"/>
                    <a:gd name="T24" fmla="*/ 0 w 54"/>
                    <a:gd name="T2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 h="17">
                      <a:moveTo>
                        <a:pt x="53" y="16"/>
                      </a:moveTo>
                      <a:lnTo>
                        <a:pt x="49" y="16"/>
                      </a:lnTo>
                      <a:lnTo>
                        <a:pt x="44" y="12"/>
                      </a:lnTo>
                      <a:lnTo>
                        <a:pt x="38" y="6"/>
                      </a:lnTo>
                      <a:lnTo>
                        <a:pt x="34" y="4"/>
                      </a:lnTo>
                      <a:lnTo>
                        <a:pt x="30" y="4"/>
                      </a:lnTo>
                      <a:lnTo>
                        <a:pt x="26" y="4"/>
                      </a:lnTo>
                      <a:lnTo>
                        <a:pt x="23" y="3"/>
                      </a:lnTo>
                      <a:lnTo>
                        <a:pt x="19" y="3"/>
                      </a:lnTo>
                      <a:lnTo>
                        <a:pt x="13" y="0"/>
                      </a:lnTo>
                      <a:lnTo>
                        <a:pt x="9" y="0"/>
                      </a:lnTo>
                      <a:lnTo>
                        <a:pt x="5"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1" name="Freeform 182"/>
                <p:cNvSpPr>
                  <a:spLocks/>
                </p:cNvSpPr>
                <p:nvPr/>
              </p:nvSpPr>
              <p:spPr bwMode="auto">
                <a:xfrm>
                  <a:off x="921" y="3393"/>
                  <a:ext cx="68" cy="17"/>
                </a:xfrm>
                <a:custGeom>
                  <a:avLst/>
                  <a:gdLst>
                    <a:gd name="T0" fmla="*/ 67 w 68"/>
                    <a:gd name="T1" fmla="*/ 16 h 17"/>
                    <a:gd name="T2" fmla="*/ 60 w 68"/>
                    <a:gd name="T3" fmla="*/ 14 h 17"/>
                    <a:gd name="T4" fmla="*/ 54 w 68"/>
                    <a:gd name="T5" fmla="*/ 12 h 17"/>
                    <a:gd name="T6" fmla="*/ 48 w 68"/>
                    <a:gd name="T7" fmla="*/ 4 h 17"/>
                    <a:gd name="T8" fmla="*/ 44 w 68"/>
                    <a:gd name="T9" fmla="*/ 8 h 17"/>
                    <a:gd name="T10" fmla="*/ 35 w 68"/>
                    <a:gd name="T11" fmla="*/ 0 h 17"/>
                    <a:gd name="T12" fmla="*/ 31 w 68"/>
                    <a:gd name="T13" fmla="*/ 4 h 17"/>
                    <a:gd name="T14" fmla="*/ 27 w 68"/>
                    <a:gd name="T15" fmla="*/ 8 h 17"/>
                    <a:gd name="T16" fmla="*/ 21 w 68"/>
                    <a:gd name="T17" fmla="*/ 0 h 17"/>
                    <a:gd name="T18" fmla="*/ 16 w 68"/>
                    <a:gd name="T19" fmla="*/ 6 h 17"/>
                    <a:gd name="T20" fmla="*/ 10 w 68"/>
                    <a:gd name="T21" fmla="*/ 2 h 17"/>
                    <a:gd name="T22" fmla="*/ 6 w 68"/>
                    <a:gd name="T23" fmla="*/ 6 h 17"/>
                    <a:gd name="T24" fmla="*/ 0 w 68"/>
                    <a:gd name="T25"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7">
                      <a:moveTo>
                        <a:pt x="67" y="16"/>
                      </a:moveTo>
                      <a:lnTo>
                        <a:pt x="60" y="14"/>
                      </a:lnTo>
                      <a:lnTo>
                        <a:pt x="54" y="12"/>
                      </a:lnTo>
                      <a:lnTo>
                        <a:pt x="48" y="4"/>
                      </a:lnTo>
                      <a:lnTo>
                        <a:pt x="44" y="8"/>
                      </a:lnTo>
                      <a:lnTo>
                        <a:pt x="35" y="0"/>
                      </a:lnTo>
                      <a:lnTo>
                        <a:pt x="31" y="4"/>
                      </a:lnTo>
                      <a:lnTo>
                        <a:pt x="27" y="8"/>
                      </a:lnTo>
                      <a:lnTo>
                        <a:pt x="21" y="0"/>
                      </a:lnTo>
                      <a:lnTo>
                        <a:pt x="16" y="6"/>
                      </a:lnTo>
                      <a:lnTo>
                        <a:pt x="10" y="2"/>
                      </a:lnTo>
                      <a:lnTo>
                        <a:pt x="6" y="6"/>
                      </a:lnTo>
                      <a:lnTo>
                        <a:pt x="0" y="1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2" name="Line 183"/>
                <p:cNvSpPr>
                  <a:spLocks noChangeShapeType="1"/>
                </p:cNvSpPr>
                <p:nvPr/>
              </p:nvSpPr>
              <p:spPr bwMode="auto">
                <a:xfrm flipH="1" flipV="1">
                  <a:off x="913" y="3385"/>
                  <a:ext cx="7" cy="1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3" name="Line 184"/>
                <p:cNvSpPr>
                  <a:spLocks noChangeShapeType="1"/>
                </p:cNvSpPr>
                <p:nvPr/>
              </p:nvSpPr>
              <p:spPr bwMode="auto">
                <a:xfrm flipH="1">
                  <a:off x="762" y="3395"/>
                  <a:ext cx="156" cy="44"/>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4" name="Freeform 185"/>
                <p:cNvSpPr>
                  <a:spLocks/>
                </p:cNvSpPr>
                <p:nvPr/>
              </p:nvSpPr>
              <p:spPr bwMode="auto">
                <a:xfrm>
                  <a:off x="804" y="3392"/>
                  <a:ext cx="33" cy="32"/>
                </a:xfrm>
                <a:custGeom>
                  <a:avLst/>
                  <a:gdLst>
                    <a:gd name="T0" fmla="*/ 8 w 33"/>
                    <a:gd name="T1" fmla="*/ 0 h 32"/>
                    <a:gd name="T2" fmla="*/ 32 w 33"/>
                    <a:gd name="T3" fmla="*/ 27 h 32"/>
                    <a:gd name="T4" fmla="*/ 19 w 33"/>
                    <a:gd name="T5" fmla="*/ 31 h 32"/>
                    <a:gd name="T6" fmla="*/ 0 w 33"/>
                    <a:gd name="T7" fmla="*/ 6 h 32"/>
                    <a:gd name="T8" fmla="*/ 8 w 33"/>
                    <a:gd name="T9" fmla="*/ 0 h 32"/>
                    <a:gd name="T10" fmla="*/ 8 w 33"/>
                    <a:gd name="T11" fmla="*/ 0 h 32"/>
                  </a:gdLst>
                  <a:ahLst/>
                  <a:cxnLst>
                    <a:cxn ang="0">
                      <a:pos x="T0" y="T1"/>
                    </a:cxn>
                    <a:cxn ang="0">
                      <a:pos x="T2" y="T3"/>
                    </a:cxn>
                    <a:cxn ang="0">
                      <a:pos x="T4" y="T5"/>
                    </a:cxn>
                    <a:cxn ang="0">
                      <a:pos x="T6" y="T7"/>
                    </a:cxn>
                    <a:cxn ang="0">
                      <a:pos x="T8" y="T9"/>
                    </a:cxn>
                    <a:cxn ang="0">
                      <a:pos x="T10" y="T11"/>
                    </a:cxn>
                  </a:cxnLst>
                  <a:rect l="0" t="0" r="r" b="b"/>
                  <a:pathLst>
                    <a:path w="33" h="32">
                      <a:moveTo>
                        <a:pt x="8" y="0"/>
                      </a:moveTo>
                      <a:lnTo>
                        <a:pt x="32" y="27"/>
                      </a:lnTo>
                      <a:lnTo>
                        <a:pt x="19" y="31"/>
                      </a:lnTo>
                      <a:lnTo>
                        <a:pt x="0" y="6"/>
                      </a:lnTo>
                      <a:lnTo>
                        <a:pt x="8" y="0"/>
                      </a:lnTo>
                      <a:lnTo>
                        <a:pt x="8"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5" name="Freeform 186"/>
                <p:cNvSpPr>
                  <a:spLocks/>
                </p:cNvSpPr>
                <p:nvPr/>
              </p:nvSpPr>
              <p:spPr bwMode="auto">
                <a:xfrm>
                  <a:off x="804" y="3392"/>
                  <a:ext cx="33" cy="32"/>
                </a:xfrm>
                <a:custGeom>
                  <a:avLst/>
                  <a:gdLst>
                    <a:gd name="T0" fmla="*/ 8 w 33"/>
                    <a:gd name="T1" fmla="*/ 0 h 32"/>
                    <a:gd name="T2" fmla="*/ 32 w 33"/>
                    <a:gd name="T3" fmla="*/ 27 h 32"/>
                    <a:gd name="T4" fmla="*/ 19 w 33"/>
                    <a:gd name="T5" fmla="*/ 31 h 32"/>
                    <a:gd name="T6" fmla="*/ 0 w 33"/>
                    <a:gd name="T7" fmla="*/ 6 h 32"/>
                    <a:gd name="T8" fmla="*/ 8 w 33"/>
                    <a:gd name="T9" fmla="*/ 0 h 32"/>
                    <a:gd name="T10" fmla="*/ 8 w 33"/>
                    <a:gd name="T11" fmla="*/ 0 h 32"/>
                  </a:gdLst>
                  <a:ahLst/>
                  <a:cxnLst>
                    <a:cxn ang="0">
                      <a:pos x="T0" y="T1"/>
                    </a:cxn>
                    <a:cxn ang="0">
                      <a:pos x="T2" y="T3"/>
                    </a:cxn>
                    <a:cxn ang="0">
                      <a:pos x="T4" y="T5"/>
                    </a:cxn>
                    <a:cxn ang="0">
                      <a:pos x="T6" y="T7"/>
                    </a:cxn>
                    <a:cxn ang="0">
                      <a:pos x="T8" y="T9"/>
                    </a:cxn>
                    <a:cxn ang="0">
                      <a:pos x="T10" y="T11"/>
                    </a:cxn>
                  </a:cxnLst>
                  <a:rect l="0" t="0" r="r" b="b"/>
                  <a:pathLst>
                    <a:path w="33" h="32">
                      <a:moveTo>
                        <a:pt x="8" y="0"/>
                      </a:moveTo>
                      <a:lnTo>
                        <a:pt x="32" y="27"/>
                      </a:lnTo>
                      <a:lnTo>
                        <a:pt x="19" y="31"/>
                      </a:lnTo>
                      <a:lnTo>
                        <a:pt x="0" y="6"/>
                      </a:lnTo>
                      <a:lnTo>
                        <a:pt x="8" y="0"/>
                      </a:lnTo>
                      <a:lnTo>
                        <a:pt x="8"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6" name="Line 187"/>
                <p:cNvSpPr>
                  <a:spLocks noChangeShapeType="1"/>
                </p:cNvSpPr>
                <p:nvPr/>
              </p:nvSpPr>
              <p:spPr bwMode="auto">
                <a:xfrm flipH="1">
                  <a:off x="772" y="3409"/>
                  <a:ext cx="52" cy="2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7" name="Freeform 188"/>
                <p:cNvSpPr>
                  <a:spLocks/>
                </p:cNvSpPr>
                <p:nvPr/>
              </p:nvSpPr>
              <p:spPr bwMode="auto">
                <a:xfrm>
                  <a:off x="801" y="3412"/>
                  <a:ext cx="33" cy="38"/>
                </a:xfrm>
                <a:custGeom>
                  <a:avLst/>
                  <a:gdLst>
                    <a:gd name="T0" fmla="*/ 16 w 33"/>
                    <a:gd name="T1" fmla="*/ 0 h 38"/>
                    <a:gd name="T2" fmla="*/ 32 w 33"/>
                    <a:gd name="T3" fmla="*/ 29 h 38"/>
                    <a:gd name="T4" fmla="*/ 16 w 33"/>
                    <a:gd name="T5" fmla="*/ 37 h 38"/>
                    <a:gd name="T6" fmla="*/ 0 w 33"/>
                    <a:gd name="T7" fmla="*/ 8 h 38"/>
                    <a:gd name="T8" fmla="*/ 16 w 33"/>
                    <a:gd name="T9" fmla="*/ 0 h 38"/>
                    <a:gd name="T10" fmla="*/ 16 w 33"/>
                    <a:gd name="T11" fmla="*/ 0 h 38"/>
                  </a:gdLst>
                  <a:ahLst/>
                  <a:cxnLst>
                    <a:cxn ang="0">
                      <a:pos x="T0" y="T1"/>
                    </a:cxn>
                    <a:cxn ang="0">
                      <a:pos x="T2" y="T3"/>
                    </a:cxn>
                    <a:cxn ang="0">
                      <a:pos x="T4" y="T5"/>
                    </a:cxn>
                    <a:cxn ang="0">
                      <a:pos x="T6" y="T7"/>
                    </a:cxn>
                    <a:cxn ang="0">
                      <a:pos x="T8" y="T9"/>
                    </a:cxn>
                    <a:cxn ang="0">
                      <a:pos x="T10" y="T11"/>
                    </a:cxn>
                  </a:cxnLst>
                  <a:rect l="0" t="0" r="r" b="b"/>
                  <a:pathLst>
                    <a:path w="33" h="38">
                      <a:moveTo>
                        <a:pt x="16" y="0"/>
                      </a:moveTo>
                      <a:lnTo>
                        <a:pt x="32" y="29"/>
                      </a:lnTo>
                      <a:lnTo>
                        <a:pt x="16" y="37"/>
                      </a:lnTo>
                      <a:lnTo>
                        <a:pt x="0" y="8"/>
                      </a:lnTo>
                      <a:lnTo>
                        <a:pt x="16" y="0"/>
                      </a:lnTo>
                      <a:lnTo>
                        <a:pt x="16" y="0"/>
                      </a:lnTo>
                    </a:path>
                  </a:pathLst>
                </a:custGeom>
                <a:solidFill>
                  <a:srgbClr val="7054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8" name="Freeform 189"/>
                <p:cNvSpPr>
                  <a:spLocks/>
                </p:cNvSpPr>
                <p:nvPr/>
              </p:nvSpPr>
              <p:spPr bwMode="auto">
                <a:xfrm>
                  <a:off x="801" y="3412"/>
                  <a:ext cx="33" cy="38"/>
                </a:xfrm>
                <a:custGeom>
                  <a:avLst/>
                  <a:gdLst>
                    <a:gd name="T0" fmla="*/ 16 w 33"/>
                    <a:gd name="T1" fmla="*/ 0 h 38"/>
                    <a:gd name="T2" fmla="*/ 32 w 33"/>
                    <a:gd name="T3" fmla="*/ 29 h 38"/>
                    <a:gd name="T4" fmla="*/ 16 w 33"/>
                    <a:gd name="T5" fmla="*/ 37 h 38"/>
                    <a:gd name="T6" fmla="*/ 0 w 33"/>
                    <a:gd name="T7" fmla="*/ 8 h 38"/>
                    <a:gd name="T8" fmla="*/ 16 w 33"/>
                    <a:gd name="T9" fmla="*/ 0 h 38"/>
                    <a:gd name="T10" fmla="*/ 16 w 33"/>
                    <a:gd name="T11" fmla="*/ 0 h 38"/>
                  </a:gdLst>
                  <a:ahLst/>
                  <a:cxnLst>
                    <a:cxn ang="0">
                      <a:pos x="T0" y="T1"/>
                    </a:cxn>
                    <a:cxn ang="0">
                      <a:pos x="T2" y="T3"/>
                    </a:cxn>
                    <a:cxn ang="0">
                      <a:pos x="T4" y="T5"/>
                    </a:cxn>
                    <a:cxn ang="0">
                      <a:pos x="T6" y="T7"/>
                    </a:cxn>
                    <a:cxn ang="0">
                      <a:pos x="T8" y="T9"/>
                    </a:cxn>
                    <a:cxn ang="0">
                      <a:pos x="T10" y="T11"/>
                    </a:cxn>
                  </a:cxnLst>
                  <a:rect l="0" t="0" r="r" b="b"/>
                  <a:pathLst>
                    <a:path w="33" h="38">
                      <a:moveTo>
                        <a:pt x="16" y="0"/>
                      </a:moveTo>
                      <a:lnTo>
                        <a:pt x="32" y="29"/>
                      </a:lnTo>
                      <a:lnTo>
                        <a:pt x="16" y="37"/>
                      </a:lnTo>
                      <a:lnTo>
                        <a:pt x="0" y="8"/>
                      </a:lnTo>
                      <a:lnTo>
                        <a:pt x="16" y="0"/>
                      </a:lnTo>
                      <a:lnTo>
                        <a:pt x="1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9" name="Freeform 190"/>
                <p:cNvSpPr>
                  <a:spLocks/>
                </p:cNvSpPr>
                <p:nvPr/>
              </p:nvSpPr>
              <p:spPr bwMode="auto">
                <a:xfrm>
                  <a:off x="914" y="3379"/>
                  <a:ext cx="115" cy="21"/>
                </a:xfrm>
                <a:custGeom>
                  <a:avLst/>
                  <a:gdLst>
                    <a:gd name="T0" fmla="*/ 114 w 115"/>
                    <a:gd name="T1" fmla="*/ 10 h 21"/>
                    <a:gd name="T2" fmla="*/ 97 w 115"/>
                    <a:gd name="T3" fmla="*/ 5 h 21"/>
                    <a:gd name="T4" fmla="*/ 78 w 115"/>
                    <a:gd name="T5" fmla="*/ 0 h 21"/>
                    <a:gd name="T6" fmla="*/ 61 w 115"/>
                    <a:gd name="T7" fmla="*/ 2 h 21"/>
                    <a:gd name="T8" fmla="*/ 53 w 115"/>
                    <a:gd name="T9" fmla="*/ 2 h 21"/>
                    <a:gd name="T10" fmla="*/ 39 w 115"/>
                    <a:gd name="T11" fmla="*/ 3 h 21"/>
                    <a:gd name="T12" fmla="*/ 25 w 115"/>
                    <a:gd name="T13" fmla="*/ 3 h 21"/>
                    <a:gd name="T14" fmla="*/ 10 w 115"/>
                    <a:gd name="T15" fmla="*/ 6 h 21"/>
                    <a:gd name="T16" fmla="*/ 8 w 115"/>
                    <a:gd name="T17" fmla="*/ 7 h 21"/>
                    <a:gd name="T18" fmla="*/ 0 w 115"/>
                    <a:gd name="T19" fmla="*/ 7 h 21"/>
                    <a:gd name="T20" fmla="*/ 6 w 115"/>
                    <a:gd name="T21" fmla="*/ 20 h 21"/>
                    <a:gd name="T22" fmla="*/ 10 w 115"/>
                    <a:gd name="T23" fmla="*/ 18 h 21"/>
                    <a:gd name="T24" fmla="*/ 15 w 115"/>
                    <a:gd name="T25" fmla="*/ 15 h 21"/>
                    <a:gd name="T26" fmla="*/ 20 w 115"/>
                    <a:gd name="T27" fmla="*/ 13 h 21"/>
                    <a:gd name="T28" fmla="*/ 25 w 115"/>
                    <a:gd name="T29" fmla="*/ 12 h 21"/>
                    <a:gd name="T30" fmla="*/ 33 w 115"/>
                    <a:gd name="T31" fmla="*/ 10 h 21"/>
                    <a:gd name="T32" fmla="*/ 37 w 115"/>
                    <a:gd name="T33" fmla="*/ 8 h 21"/>
                    <a:gd name="T34" fmla="*/ 44 w 115"/>
                    <a:gd name="T35" fmla="*/ 7 h 21"/>
                    <a:gd name="T36" fmla="*/ 52 w 115"/>
                    <a:gd name="T37" fmla="*/ 8 h 21"/>
                    <a:gd name="T38" fmla="*/ 58 w 115"/>
                    <a:gd name="T39" fmla="*/ 6 h 21"/>
                    <a:gd name="T40" fmla="*/ 68 w 115"/>
                    <a:gd name="T41" fmla="*/ 6 h 21"/>
                    <a:gd name="T42" fmla="*/ 77 w 115"/>
                    <a:gd name="T43" fmla="*/ 6 h 21"/>
                    <a:gd name="T44" fmla="*/ 87 w 115"/>
                    <a:gd name="T45" fmla="*/ 7 h 21"/>
                    <a:gd name="T46" fmla="*/ 96 w 115"/>
                    <a:gd name="T47" fmla="*/ 8 h 21"/>
                    <a:gd name="T48" fmla="*/ 101 w 115"/>
                    <a:gd name="T49" fmla="*/ 7 h 21"/>
                    <a:gd name="T50" fmla="*/ 108 w 115"/>
                    <a:gd name="T51" fmla="*/ 10 h 21"/>
                    <a:gd name="T52" fmla="*/ 113 w 115"/>
                    <a:gd name="T53" fmla="*/ 10 h 21"/>
                    <a:gd name="T54" fmla="*/ 114 w 115"/>
                    <a:gd name="T55"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5" h="21">
                      <a:moveTo>
                        <a:pt x="114" y="10"/>
                      </a:moveTo>
                      <a:lnTo>
                        <a:pt x="97" y="5"/>
                      </a:lnTo>
                      <a:lnTo>
                        <a:pt x="78" y="0"/>
                      </a:lnTo>
                      <a:lnTo>
                        <a:pt x="61" y="2"/>
                      </a:lnTo>
                      <a:lnTo>
                        <a:pt x="53" y="2"/>
                      </a:lnTo>
                      <a:lnTo>
                        <a:pt x="39" y="3"/>
                      </a:lnTo>
                      <a:lnTo>
                        <a:pt x="25" y="3"/>
                      </a:lnTo>
                      <a:lnTo>
                        <a:pt x="10" y="6"/>
                      </a:lnTo>
                      <a:lnTo>
                        <a:pt x="8" y="7"/>
                      </a:lnTo>
                      <a:lnTo>
                        <a:pt x="0" y="7"/>
                      </a:lnTo>
                      <a:lnTo>
                        <a:pt x="6" y="20"/>
                      </a:lnTo>
                      <a:lnTo>
                        <a:pt x="10" y="18"/>
                      </a:lnTo>
                      <a:lnTo>
                        <a:pt x="15" y="15"/>
                      </a:lnTo>
                      <a:lnTo>
                        <a:pt x="20" y="13"/>
                      </a:lnTo>
                      <a:lnTo>
                        <a:pt x="25" y="12"/>
                      </a:lnTo>
                      <a:lnTo>
                        <a:pt x="33" y="10"/>
                      </a:lnTo>
                      <a:lnTo>
                        <a:pt x="37" y="8"/>
                      </a:lnTo>
                      <a:lnTo>
                        <a:pt x="44" y="7"/>
                      </a:lnTo>
                      <a:lnTo>
                        <a:pt x="52" y="8"/>
                      </a:lnTo>
                      <a:lnTo>
                        <a:pt x="58" y="6"/>
                      </a:lnTo>
                      <a:lnTo>
                        <a:pt x="68" y="6"/>
                      </a:lnTo>
                      <a:lnTo>
                        <a:pt x="77" y="6"/>
                      </a:lnTo>
                      <a:lnTo>
                        <a:pt x="87" y="7"/>
                      </a:lnTo>
                      <a:lnTo>
                        <a:pt x="96" y="8"/>
                      </a:lnTo>
                      <a:lnTo>
                        <a:pt x="101" y="7"/>
                      </a:lnTo>
                      <a:lnTo>
                        <a:pt x="108" y="10"/>
                      </a:lnTo>
                      <a:lnTo>
                        <a:pt x="113" y="10"/>
                      </a:lnTo>
                      <a:lnTo>
                        <a:pt x="114"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0" name="Freeform 191"/>
                <p:cNvSpPr>
                  <a:spLocks/>
                </p:cNvSpPr>
                <p:nvPr/>
              </p:nvSpPr>
              <p:spPr bwMode="auto">
                <a:xfrm>
                  <a:off x="914" y="3379"/>
                  <a:ext cx="115" cy="21"/>
                </a:xfrm>
                <a:custGeom>
                  <a:avLst/>
                  <a:gdLst>
                    <a:gd name="T0" fmla="*/ 114 w 115"/>
                    <a:gd name="T1" fmla="*/ 10 h 21"/>
                    <a:gd name="T2" fmla="*/ 97 w 115"/>
                    <a:gd name="T3" fmla="*/ 5 h 21"/>
                    <a:gd name="T4" fmla="*/ 78 w 115"/>
                    <a:gd name="T5" fmla="*/ 0 h 21"/>
                    <a:gd name="T6" fmla="*/ 61 w 115"/>
                    <a:gd name="T7" fmla="*/ 2 h 21"/>
                    <a:gd name="T8" fmla="*/ 53 w 115"/>
                    <a:gd name="T9" fmla="*/ 2 h 21"/>
                    <a:gd name="T10" fmla="*/ 39 w 115"/>
                    <a:gd name="T11" fmla="*/ 3 h 21"/>
                    <a:gd name="T12" fmla="*/ 25 w 115"/>
                    <a:gd name="T13" fmla="*/ 3 h 21"/>
                    <a:gd name="T14" fmla="*/ 10 w 115"/>
                    <a:gd name="T15" fmla="*/ 6 h 21"/>
                    <a:gd name="T16" fmla="*/ 8 w 115"/>
                    <a:gd name="T17" fmla="*/ 7 h 21"/>
                    <a:gd name="T18" fmla="*/ 0 w 115"/>
                    <a:gd name="T19" fmla="*/ 7 h 21"/>
                    <a:gd name="T20" fmla="*/ 6 w 115"/>
                    <a:gd name="T21" fmla="*/ 20 h 21"/>
                    <a:gd name="T22" fmla="*/ 10 w 115"/>
                    <a:gd name="T23" fmla="*/ 18 h 21"/>
                    <a:gd name="T24" fmla="*/ 15 w 115"/>
                    <a:gd name="T25" fmla="*/ 15 h 21"/>
                    <a:gd name="T26" fmla="*/ 20 w 115"/>
                    <a:gd name="T27" fmla="*/ 13 h 21"/>
                    <a:gd name="T28" fmla="*/ 25 w 115"/>
                    <a:gd name="T29" fmla="*/ 12 h 21"/>
                    <a:gd name="T30" fmla="*/ 33 w 115"/>
                    <a:gd name="T31" fmla="*/ 10 h 21"/>
                    <a:gd name="T32" fmla="*/ 37 w 115"/>
                    <a:gd name="T33" fmla="*/ 8 h 21"/>
                    <a:gd name="T34" fmla="*/ 44 w 115"/>
                    <a:gd name="T35" fmla="*/ 7 h 21"/>
                    <a:gd name="T36" fmla="*/ 52 w 115"/>
                    <a:gd name="T37" fmla="*/ 8 h 21"/>
                    <a:gd name="T38" fmla="*/ 58 w 115"/>
                    <a:gd name="T39" fmla="*/ 6 h 21"/>
                    <a:gd name="T40" fmla="*/ 68 w 115"/>
                    <a:gd name="T41" fmla="*/ 6 h 21"/>
                    <a:gd name="T42" fmla="*/ 77 w 115"/>
                    <a:gd name="T43" fmla="*/ 6 h 21"/>
                    <a:gd name="T44" fmla="*/ 87 w 115"/>
                    <a:gd name="T45" fmla="*/ 7 h 21"/>
                    <a:gd name="T46" fmla="*/ 96 w 115"/>
                    <a:gd name="T47" fmla="*/ 8 h 21"/>
                    <a:gd name="T48" fmla="*/ 101 w 115"/>
                    <a:gd name="T49" fmla="*/ 7 h 21"/>
                    <a:gd name="T50" fmla="*/ 108 w 115"/>
                    <a:gd name="T51" fmla="*/ 10 h 21"/>
                    <a:gd name="T52" fmla="*/ 113 w 115"/>
                    <a:gd name="T53" fmla="*/ 10 h 21"/>
                    <a:gd name="T54" fmla="*/ 114 w 115"/>
                    <a:gd name="T55"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5" h="21">
                      <a:moveTo>
                        <a:pt x="114" y="10"/>
                      </a:moveTo>
                      <a:lnTo>
                        <a:pt x="97" y="5"/>
                      </a:lnTo>
                      <a:lnTo>
                        <a:pt x="78" y="0"/>
                      </a:lnTo>
                      <a:lnTo>
                        <a:pt x="61" y="2"/>
                      </a:lnTo>
                      <a:lnTo>
                        <a:pt x="53" y="2"/>
                      </a:lnTo>
                      <a:lnTo>
                        <a:pt x="39" y="3"/>
                      </a:lnTo>
                      <a:lnTo>
                        <a:pt x="25" y="3"/>
                      </a:lnTo>
                      <a:lnTo>
                        <a:pt x="10" y="6"/>
                      </a:lnTo>
                      <a:lnTo>
                        <a:pt x="8" y="7"/>
                      </a:lnTo>
                      <a:lnTo>
                        <a:pt x="0" y="7"/>
                      </a:lnTo>
                      <a:lnTo>
                        <a:pt x="6" y="20"/>
                      </a:lnTo>
                      <a:lnTo>
                        <a:pt x="10" y="18"/>
                      </a:lnTo>
                      <a:lnTo>
                        <a:pt x="15" y="15"/>
                      </a:lnTo>
                      <a:lnTo>
                        <a:pt x="20" y="13"/>
                      </a:lnTo>
                      <a:lnTo>
                        <a:pt x="25" y="12"/>
                      </a:lnTo>
                      <a:lnTo>
                        <a:pt x="33" y="10"/>
                      </a:lnTo>
                      <a:lnTo>
                        <a:pt x="37" y="8"/>
                      </a:lnTo>
                      <a:lnTo>
                        <a:pt x="44" y="7"/>
                      </a:lnTo>
                      <a:lnTo>
                        <a:pt x="52" y="8"/>
                      </a:lnTo>
                      <a:lnTo>
                        <a:pt x="58" y="6"/>
                      </a:lnTo>
                      <a:lnTo>
                        <a:pt x="68" y="6"/>
                      </a:lnTo>
                      <a:lnTo>
                        <a:pt x="77" y="6"/>
                      </a:lnTo>
                      <a:lnTo>
                        <a:pt x="87" y="7"/>
                      </a:lnTo>
                      <a:lnTo>
                        <a:pt x="96" y="8"/>
                      </a:lnTo>
                      <a:lnTo>
                        <a:pt x="101" y="7"/>
                      </a:lnTo>
                      <a:lnTo>
                        <a:pt x="108" y="10"/>
                      </a:lnTo>
                      <a:lnTo>
                        <a:pt x="113" y="10"/>
                      </a:lnTo>
                      <a:lnTo>
                        <a:pt x="114" y="1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1" name="Freeform 192"/>
                <p:cNvSpPr>
                  <a:spLocks/>
                </p:cNvSpPr>
                <p:nvPr/>
              </p:nvSpPr>
              <p:spPr bwMode="auto">
                <a:xfrm>
                  <a:off x="963" y="3387"/>
                  <a:ext cx="27" cy="36"/>
                </a:xfrm>
                <a:custGeom>
                  <a:avLst/>
                  <a:gdLst>
                    <a:gd name="T0" fmla="*/ 7 w 27"/>
                    <a:gd name="T1" fmla="*/ 0 h 36"/>
                    <a:gd name="T2" fmla="*/ 8 w 27"/>
                    <a:gd name="T3" fmla="*/ 2 h 36"/>
                    <a:gd name="T4" fmla="*/ 9 w 27"/>
                    <a:gd name="T5" fmla="*/ 3 h 36"/>
                    <a:gd name="T6" fmla="*/ 2 w 27"/>
                    <a:gd name="T7" fmla="*/ 9 h 36"/>
                    <a:gd name="T8" fmla="*/ 3 w 27"/>
                    <a:gd name="T9" fmla="*/ 11 h 36"/>
                    <a:gd name="T10" fmla="*/ 4 w 27"/>
                    <a:gd name="T11" fmla="*/ 13 h 36"/>
                    <a:gd name="T12" fmla="*/ 5 w 27"/>
                    <a:gd name="T13" fmla="*/ 15 h 36"/>
                    <a:gd name="T14" fmla="*/ 6 w 27"/>
                    <a:gd name="T15" fmla="*/ 17 h 36"/>
                    <a:gd name="T16" fmla="*/ 0 w 27"/>
                    <a:gd name="T17" fmla="*/ 22 h 36"/>
                    <a:gd name="T18" fmla="*/ 1 w 27"/>
                    <a:gd name="T19" fmla="*/ 24 h 36"/>
                    <a:gd name="T20" fmla="*/ 2 w 27"/>
                    <a:gd name="T21" fmla="*/ 26 h 36"/>
                    <a:gd name="T22" fmla="*/ 3 w 27"/>
                    <a:gd name="T23" fmla="*/ 28 h 36"/>
                    <a:gd name="T24" fmla="*/ 3 w 27"/>
                    <a:gd name="T25" fmla="*/ 28 h 36"/>
                    <a:gd name="T26" fmla="*/ 12 w 27"/>
                    <a:gd name="T27" fmla="*/ 28 h 36"/>
                    <a:gd name="T28" fmla="*/ 12 w 27"/>
                    <a:gd name="T29" fmla="*/ 28 h 36"/>
                    <a:gd name="T30" fmla="*/ 13 w 27"/>
                    <a:gd name="T31" fmla="*/ 30 h 36"/>
                    <a:gd name="T32" fmla="*/ 13 w 27"/>
                    <a:gd name="T33" fmla="*/ 30 h 36"/>
                    <a:gd name="T34" fmla="*/ 14 w 27"/>
                    <a:gd name="T35" fmla="*/ 32 h 36"/>
                    <a:gd name="T36" fmla="*/ 14 w 27"/>
                    <a:gd name="T37" fmla="*/ 32 h 36"/>
                    <a:gd name="T38" fmla="*/ 15 w 27"/>
                    <a:gd name="T39" fmla="*/ 33 h 36"/>
                    <a:gd name="T40" fmla="*/ 16 w 27"/>
                    <a:gd name="T41" fmla="*/ 35 h 36"/>
                    <a:gd name="T42" fmla="*/ 16 w 27"/>
                    <a:gd name="T43" fmla="*/ 35 h 36"/>
                    <a:gd name="T44" fmla="*/ 25 w 27"/>
                    <a:gd name="T45" fmla="*/ 33 h 36"/>
                    <a:gd name="T46" fmla="*/ 25 w 27"/>
                    <a:gd name="T47" fmla="*/ 33 h 36"/>
                    <a:gd name="T48" fmla="*/ 26 w 27"/>
                    <a:gd name="T49"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 h="36">
                      <a:moveTo>
                        <a:pt x="7" y="0"/>
                      </a:moveTo>
                      <a:lnTo>
                        <a:pt x="8" y="2"/>
                      </a:lnTo>
                      <a:lnTo>
                        <a:pt x="9" y="3"/>
                      </a:lnTo>
                      <a:lnTo>
                        <a:pt x="2" y="9"/>
                      </a:lnTo>
                      <a:lnTo>
                        <a:pt x="3" y="11"/>
                      </a:lnTo>
                      <a:lnTo>
                        <a:pt x="4" y="13"/>
                      </a:lnTo>
                      <a:lnTo>
                        <a:pt x="5" y="15"/>
                      </a:lnTo>
                      <a:lnTo>
                        <a:pt x="6" y="17"/>
                      </a:lnTo>
                      <a:lnTo>
                        <a:pt x="0" y="22"/>
                      </a:lnTo>
                      <a:lnTo>
                        <a:pt x="1" y="24"/>
                      </a:lnTo>
                      <a:lnTo>
                        <a:pt x="2" y="26"/>
                      </a:lnTo>
                      <a:lnTo>
                        <a:pt x="3" y="28"/>
                      </a:lnTo>
                      <a:lnTo>
                        <a:pt x="3" y="28"/>
                      </a:lnTo>
                      <a:lnTo>
                        <a:pt x="12" y="28"/>
                      </a:lnTo>
                      <a:lnTo>
                        <a:pt x="12" y="28"/>
                      </a:lnTo>
                      <a:lnTo>
                        <a:pt x="13" y="30"/>
                      </a:lnTo>
                      <a:lnTo>
                        <a:pt x="13" y="30"/>
                      </a:lnTo>
                      <a:lnTo>
                        <a:pt x="14" y="32"/>
                      </a:lnTo>
                      <a:lnTo>
                        <a:pt x="14" y="32"/>
                      </a:lnTo>
                      <a:lnTo>
                        <a:pt x="15" y="33"/>
                      </a:lnTo>
                      <a:lnTo>
                        <a:pt x="16" y="35"/>
                      </a:lnTo>
                      <a:lnTo>
                        <a:pt x="16" y="35"/>
                      </a:lnTo>
                      <a:lnTo>
                        <a:pt x="25" y="33"/>
                      </a:lnTo>
                      <a:lnTo>
                        <a:pt x="25" y="33"/>
                      </a:lnTo>
                      <a:lnTo>
                        <a:pt x="26" y="3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2" name="Freeform 193"/>
                <p:cNvSpPr>
                  <a:spLocks/>
                </p:cNvSpPr>
                <p:nvPr/>
              </p:nvSpPr>
              <p:spPr bwMode="auto">
                <a:xfrm>
                  <a:off x="965" y="3387"/>
                  <a:ext cx="17" cy="39"/>
                </a:xfrm>
                <a:custGeom>
                  <a:avLst/>
                  <a:gdLst>
                    <a:gd name="T0" fmla="*/ 13 w 17"/>
                    <a:gd name="T1" fmla="*/ 0 h 39"/>
                    <a:gd name="T2" fmla="*/ 5 w 17"/>
                    <a:gd name="T3" fmla="*/ 12 h 39"/>
                    <a:gd name="T4" fmla="*/ 13 w 17"/>
                    <a:gd name="T5" fmla="*/ 18 h 39"/>
                    <a:gd name="T6" fmla="*/ 0 w 17"/>
                    <a:gd name="T7" fmla="*/ 27 h 39"/>
                    <a:gd name="T8" fmla="*/ 8 w 17"/>
                    <a:gd name="T9" fmla="*/ 33 h 39"/>
                    <a:gd name="T10" fmla="*/ 16 w 17"/>
                    <a:gd name="T11" fmla="*/ 38 h 39"/>
                  </a:gdLst>
                  <a:ahLst/>
                  <a:cxnLst>
                    <a:cxn ang="0">
                      <a:pos x="T0" y="T1"/>
                    </a:cxn>
                    <a:cxn ang="0">
                      <a:pos x="T2" y="T3"/>
                    </a:cxn>
                    <a:cxn ang="0">
                      <a:pos x="T4" y="T5"/>
                    </a:cxn>
                    <a:cxn ang="0">
                      <a:pos x="T6" y="T7"/>
                    </a:cxn>
                    <a:cxn ang="0">
                      <a:pos x="T8" y="T9"/>
                    </a:cxn>
                    <a:cxn ang="0">
                      <a:pos x="T10" y="T11"/>
                    </a:cxn>
                  </a:cxnLst>
                  <a:rect l="0" t="0" r="r" b="b"/>
                  <a:pathLst>
                    <a:path w="17" h="39">
                      <a:moveTo>
                        <a:pt x="13" y="0"/>
                      </a:moveTo>
                      <a:lnTo>
                        <a:pt x="5" y="12"/>
                      </a:lnTo>
                      <a:lnTo>
                        <a:pt x="13" y="18"/>
                      </a:lnTo>
                      <a:lnTo>
                        <a:pt x="0" y="27"/>
                      </a:lnTo>
                      <a:lnTo>
                        <a:pt x="8" y="33"/>
                      </a:lnTo>
                      <a:lnTo>
                        <a:pt x="16"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3" name="Freeform 194"/>
                <p:cNvSpPr>
                  <a:spLocks/>
                </p:cNvSpPr>
                <p:nvPr/>
              </p:nvSpPr>
              <p:spPr bwMode="auto">
                <a:xfrm>
                  <a:off x="965" y="3414"/>
                  <a:ext cx="31" cy="22"/>
                </a:xfrm>
                <a:custGeom>
                  <a:avLst/>
                  <a:gdLst>
                    <a:gd name="T0" fmla="*/ 0 w 31"/>
                    <a:gd name="T1" fmla="*/ 0 h 22"/>
                    <a:gd name="T2" fmla="*/ 4 w 31"/>
                    <a:gd name="T3" fmla="*/ 7 h 22"/>
                    <a:gd name="T4" fmla="*/ 15 w 31"/>
                    <a:gd name="T5" fmla="*/ 10 h 22"/>
                    <a:gd name="T6" fmla="*/ 19 w 31"/>
                    <a:gd name="T7" fmla="*/ 17 h 22"/>
                    <a:gd name="T8" fmla="*/ 30 w 31"/>
                    <a:gd name="T9" fmla="*/ 21 h 22"/>
                  </a:gdLst>
                  <a:ahLst/>
                  <a:cxnLst>
                    <a:cxn ang="0">
                      <a:pos x="T0" y="T1"/>
                    </a:cxn>
                    <a:cxn ang="0">
                      <a:pos x="T2" y="T3"/>
                    </a:cxn>
                    <a:cxn ang="0">
                      <a:pos x="T4" y="T5"/>
                    </a:cxn>
                    <a:cxn ang="0">
                      <a:pos x="T6" y="T7"/>
                    </a:cxn>
                    <a:cxn ang="0">
                      <a:pos x="T8" y="T9"/>
                    </a:cxn>
                  </a:cxnLst>
                  <a:rect l="0" t="0" r="r" b="b"/>
                  <a:pathLst>
                    <a:path w="31" h="22">
                      <a:moveTo>
                        <a:pt x="0" y="0"/>
                      </a:moveTo>
                      <a:lnTo>
                        <a:pt x="4" y="7"/>
                      </a:lnTo>
                      <a:lnTo>
                        <a:pt x="15" y="10"/>
                      </a:lnTo>
                      <a:lnTo>
                        <a:pt x="19" y="17"/>
                      </a:lnTo>
                      <a:lnTo>
                        <a:pt x="30"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4" name="Freeform 195"/>
                <p:cNvSpPr>
                  <a:spLocks/>
                </p:cNvSpPr>
                <p:nvPr/>
              </p:nvSpPr>
              <p:spPr bwMode="auto">
                <a:xfrm>
                  <a:off x="935" y="3390"/>
                  <a:ext cx="32" cy="44"/>
                </a:xfrm>
                <a:custGeom>
                  <a:avLst/>
                  <a:gdLst>
                    <a:gd name="T0" fmla="*/ 8 w 32"/>
                    <a:gd name="T1" fmla="*/ 0 h 44"/>
                    <a:gd name="T2" fmla="*/ 9 w 32"/>
                    <a:gd name="T3" fmla="*/ 2 h 44"/>
                    <a:gd name="T4" fmla="*/ 10 w 32"/>
                    <a:gd name="T5" fmla="*/ 4 h 44"/>
                    <a:gd name="T6" fmla="*/ 4 w 32"/>
                    <a:gd name="T7" fmla="*/ 10 h 44"/>
                    <a:gd name="T8" fmla="*/ 5 w 32"/>
                    <a:gd name="T9" fmla="*/ 12 h 44"/>
                    <a:gd name="T10" fmla="*/ 5 w 32"/>
                    <a:gd name="T11" fmla="*/ 12 h 44"/>
                    <a:gd name="T12" fmla="*/ 7 w 32"/>
                    <a:gd name="T13" fmla="*/ 15 h 44"/>
                    <a:gd name="T14" fmla="*/ 0 w 32"/>
                    <a:gd name="T15" fmla="*/ 21 h 44"/>
                    <a:gd name="T16" fmla="*/ 0 w 32"/>
                    <a:gd name="T17" fmla="*/ 21 h 44"/>
                    <a:gd name="T18" fmla="*/ 1 w 32"/>
                    <a:gd name="T19" fmla="*/ 23 h 44"/>
                    <a:gd name="T20" fmla="*/ 2 w 32"/>
                    <a:gd name="T21" fmla="*/ 25 h 44"/>
                    <a:gd name="T22" fmla="*/ 3 w 32"/>
                    <a:gd name="T23" fmla="*/ 27 h 44"/>
                    <a:gd name="T24" fmla="*/ 4 w 32"/>
                    <a:gd name="T25" fmla="*/ 29 h 44"/>
                    <a:gd name="T26" fmla="*/ 5 w 32"/>
                    <a:gd name="T27" fmla="*/ 31 h 44"/>
                    <a:gd name="T28" fmla="*/ 6 w 32"/>
                    <a:gd name="T29" fmla="*/ 32 h 44"/>
                    <a:gd name="T30" fmla="*/ 7 w 32"/>
                    <a:gd name="T31" fmla="*/ 34 h 44"/>
                    <a:gd name="T32" fmla="*/ 8 w 32"/>
                    <a:gd name="T33" fmla="*/ 36 h 44"/>
                    <a:gd name="T34" fmla="*/ 10 w 32"/>
                    <a:gd name="T35" fmla="*/ 40 h 44"/>
                    <a:gd name="T36" fmla="*/ 18 w 32"/>
                    <a:gd name="T37" fmla="*/ 36 h 44"/>
                    <a:gd name="T38" fmla="*/ 19 w 32"/>
                    <a:gd name="T39" fmla="*/ 38 h 44"/>
                    <a:gd name="T40" fmla="*/ 20 w 32"/>
                    <a:gd name="T41" fmla="*/ 40 h 44"/>
                    <a:gd name="T42" fmla="*/ 21 w 32"/>
                    <a:gd name="T43" fmla="*/ 42 h 44"/>
                    <a:gd name="T44" fmla="*/ 29 w 32"/>
                    <a:gd name="T45" fmla="*/ 40 h 44"/>
                    <a:gd name="T46" fmla="*/ 30 w 32"/>
                    <a:gd name="T47" fmla="*/ 41 h 44"/>
                    <a:gd name="T48" fmla="*/ 31 w 32"/>
                    <a:gd name="T49" fmla="*/ 4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44">
                      <a:moveTo>
                        <a:pt x="8" y="0"/>
                      </a:moveTo>
                      <a:lnTo>
                        <a:pt x="9" y="2"/>
                      </a:lnTo>
                      <a:lnTo>
                        <a:pt x="10" y="4"/>
                      </a:lnTo>
                      <a:lnTo>
                        <a:pt x="4" y="10"/>
                      </a:lnTo>
                      <a:lnTo>
                        <a:pt x="5" y="12"/>
                      </a:lnTo>
                      <a:lnTo>
                        <a:pt x="5" y="12"/>
                      </a:lnTo>
                      <a:lnTo>
                        <a:pt x="7" y="15"/>
                      </a:lnTo>
                      <a:lnTo>
                        <a:pt x="0" y="21"/>
                      </a:lnTo>
                      <a:lnTo>
                        <a:pt x="0" y="21"/>
                      </a:lnTo>
                      <a:lnTo>
                        <a:pt x="1" y="23"/>
                      </a:lnTo>
                      <a:lnTo>
                        <a:pt x="2" y="25"/>
                      </a:lnTo>
                      <a:lnTo>
                        <a:pt x="3" y="27"/>
                      </a:lnTo>
                      <a:lnTo>
                        <a:pt x="4" y="29"/>
                      </a:lnTo>
                      <a:lnTo>
                        <a:pt x="5" y="31"/>
                      </a:lnTo>
                      <a:lnTo>
                        <a:pt x="6" y="32"/>
                      </a:lnTo>
                      <a:lnTo>
                        <a:pt x="7" y="34"/>
                      </a:lnTo>
                      <a:lnTo>
                        <a:pt x="8" y="36"/>
                      </a:lnTo>
                      <a:lnTo>
                        <a:pt x="10" y="40"/>
                      </a:lnTo>
                      <a:lnTo>
                        <a:pt x="18" y="36"/>
                      </a:lnTo>
                      <a:lnTo>
                        <a:pt x="19" y="38"/>
                      </a:lnTo>
                      <a:lnTo>
                        <a:pt x="20" y="40"/>
                      </a:lnTo>
                      <a:lnTo>
                        <a:pt x="21" y="42"/>
                      </a:lnTo>
                      <a:lnTo>
                        <a:pt x="29" y="40"/>
                      </a:lnTo>
                      <a:lnTo>
                        <a:pt x="30" y="41"/>
                      </a:lnTo>
                      <a:lnTo>
                        <a:pt x="31" y="4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5" name="Freeform 196"/>
                <p:cNvSpPr>
                  <a:spLocks/>
                </p:cNvSpPr>
                <p:nvPr/>
              </p:nvSpPr>
              <p:spPr bwMode="auto">
                <a:xfrm>
                  <a:off x="939" y="3392"/>
                  <a:ext cx="17" cy="38"/>
                </a:xfrm>
                <a:custGeom>
                  <a:avLst/>
                  <a:gdLst>
                    <a:gd name="T0" fmla="*/ 10 w 17"/>
                    <a:gd name="T1" fmla="*/ 0 h 38"/>
                    <a:gd name="T2" fmla="*/ 16 w 17"/>
                    <a:gd name="T3" fmla="*/ 5 h 38"/>
                    <a:gd name="T4" fmla="*/ 8 w 17"/>
                    <a:gd name="T5" fmla="*/ 15 h 38"/>
                    <a:gd name="T6" fmla="*/ 0 w 17"/>
                    <a:gd name="T7" fmla="*/ 26 h 38"/>
                    <a:gd name="T8" fmla="*/ 2 w 17"/>
                    <a:gd name="T9" fmla="*/ 28 h 38"/>
                    <a:gd name="T10" fmla="*/ 12 w 17"/>
                    <a:gd name="T11" fmla="*/ 37 h 38"/>
                  </a:gdLst>
                  <a:ahLst/>
                  <a:cxnLst>
                    <a:cxn ang="0">
                      <a:pos x="T0" y="T1"/>
                    </a:cxn>
                    <a:cxn ang="0">
                      <a:pos x="T2" y="T3"/>
                    </a:cxn>
                    <a:cxn ang="0">
                      <a:pos x="T4" y="T5"/>
                    </a:cxn>
                    <a:cxn ang="0">
                      <a:pos x="T6" y="T7"/>
                    </a:cxn>
                    <a:cxn ang="0">
                      <a:pos x="T8" y="T9"/>
                    </a:cxn>
                    <a:cxn ang="0">
                      <a:pos x="T10" y="T11"/>
                    </a:cxn>
                  </a:cxnLst>
                  <a:rect l="0" t="0" r="r" b="b"/>
                  <a:pathLst>
                    <a:path w="17" h="38">
                      <a:moveTo>
                        <a:pt x="10" y="0"/>
                      </a:moveTo>
                      <a:lnTo>
                        <a:pt x="16" y="5"/>
                      </a:lnTo>
                      <a:lnTo>
                        <a:pt x="8" y="15"/>
                      </a:lnTo>
                      <a:lnTo>
                        <a:pt x="0" y="26"/>
                      </a:lnTo>
                      <a:lnTo>
                        <a:pt x="2" y="28"/>
                      </a:lnTo>
                      <a:lnTo>
                        <a:pt x="12" y="3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6" name="Freeform 197"/>
                <p:cNvSpPr>
                  <a:spLocks/>
                </p:cNvSpPr>
                <p:nvPr/>
              </p:nvSpPr>
              <p:spPr bwMode="auto">
                <a:xfrm>
                  <a:off x="939" y="3418"/>
                  <a:ext cx="32" cy="22"/>
                </a:xfrm>
                <a:custGeom>
                  <a:avLst/>
                  <a:gdLst>
                    <a:gd name="T0" fmla="*/ 0 w 32"/>
                    <a:gd name="T1" fmla="*/ 0 h 22"/>
                    <a:gd name="T2" fmla="*/ 4 w 32"/>
                    <a:gd name="T3" fmla="*/ 8 h 22"/>
                    <a:gd name="T4" fmla="*/ 7 w 32"/>
                    <a:gd name="T5" fmla="*/ 13 h 22"/>
                    <a:gd name="T6" fmla="*/ 16 w 32"/>
                    <a:gd name="T7" fmla="*/ 13 h 22"/>
                    <a:gd name="T8" fmla="*/ 20 w 32"/>
                    <a:gd name="T9" fmla="*/ 20 h 22"/>
                    <a:gd name="T10" fmla="*/ 31 w 32"/>
                    <a:gd name="T11" fmla="*/ 21 h 22"/>
                  </a:gdLst>
                  <a:ahLst/>
                  <a:cxnLst>
                    <a:cxn ang="0">
                      <a:pos x="T0" y="T1"/>
                    </a:cxn>
                    <a:cxn ang="0">
                      <a:pos x="T2" y="T3"/>
                    </a:cxn>
                    <a:cxn ang="0">
                      <a:pos x="T4" y="T5"/>
                    </a:cxn>
                    <a:cxn ang="0">
                      <a:pos x="T6" y="T7"/>
                    </a:cxn>
                    <a:cxn ang="0">
                      <a:pos x="T8" y="T9"/>
                    </a:cxn>
                    <a:cxn ang="0">
                      <a:pos x="T10" y="T11"/>
                    </a:cxn>
                  </a:cxnLst>
                  <a:rect l="0" t="0" r="r" b="b"/>
                  <a:pathLst>
                    <a:path w="32" h="22">
                      <a:moveTo>
                        <a:pt x="0" y="0"/>
                      </a:moveTo>
                      <a:lnTo>
                        <a:pt x="4" y="8"/>
                      </a:lnTo>
                      <a:lnTo>
                        <a:pt x="7" y="13"/>
                      </a:lnTo>
                      <a:lnTo>
                        <a:pt x="16" y="13"/>
                      </a:lnTo>
                      <a:lnTo>
                        <a:pt x="20" y="20"/>
                      </a:lnTo>
                      <a:lnTo>
                        <a:pt x="31"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7" name="Freeform 198"/>
                <p:cNvSpPr>
                  <a:spLocks/>
                </p:cNvSpPr>
                <p:nvPr/>
              </p:nvSpPr>
              <p:spPr bwMode="auto">
                <a:xfrm>
                  <a:off x="818" y="3363"/>
                  <a:ext cx="97" cy="26"/>
                </a:xfrm>
                <a:custGeom>
                  <a:avLst/>
                  <a:gdLst>
                    <a:gd name="T0" fmla="*/ 96 w 97"/>
                    <a:gd name="T1" fmla="*/ 22 h 26"/>
                    <a:gd name="T2" fmla="*/ 91 w 97"/>
                    <a:gd name="T3" fmla="*/ 17 h 26"/>
                    <a:gd name="T4" fmla="*/ 86 w 97"/>
                    <a:gd name="T5" fmla="*/ 15 h 26"/>
                    <a:gd name="T6" fmla="*/ 82 w 97"/>
                    <a:gd name="T7" fmla="*/ 12 h 26"/>
                    <a:gd name="T8" fmla="*/ 76 w 97"/>
                    <a:gd name="T9" fmla="*/ 8 h 26"/>
                    <a:gd name="T10" fmla="*/ 74 w 97"/>
                    <a:gd name="T11" fmla="*/ 8 h 26"/>
                    <a:gd name="T12" fmla="*/ 69 w 97"/>
                    <a:gd name="T13" fmla="*/ 5 h 26"/>
                    <a:gd name="T14" fmla="*/ 64 w 97"/>
                    <a:gd name="T15" fmla="*/ 3 h 26"/>
                    <a:gd name="T16" fmla="*/ 60 w 97"/>
                    <a:gd name="T17" fmla="*/ 3 h 26"/>
                    <a:gd name="T18" fmla="*/ 55 w 97"/>
                    <a:gd name="T19" fmla="*/ 1 h 26"/>
                    <a:gd name="T20" fmla="*/ 52 w 97"/>
                    <a:gd name="T21" fmla="*/ 0 h 26"/>
                    <a:gd name="T22" fmla="*/ 48 w 97"/>
                    <a:gd name="T23" fmla="*/ 0 h 26"/>
                    <a:gd name="T24" fmla="*/ 44 w 97"/>
                    <a:gd name="T25" fmla="*/ 0 h 26"/>
                    <a:gd name="T26" fmla="*/ 38 w 97"/>
                    <a:gd name="T27" fmla="*/ 0 h 26"/>
                    <a:gd name="T28" fmla="*/ 34 w 97"/>
                    <a:gd name="T29" fmla="*/ 0 h 26"/>
                    <a:gd name="T30" fmla="*/ 30 w 97"/>
                    <a:gd name="T31" fmla="*/ 2 h 26"/>
                    <a:gd name="T32" fmla="*/ 25 w 97"/>
                    <a:gd name="T33" fmla="*/ 3 h 26"/>
                    <a:gd name="T34" fmla="*/ 21 w 97"/>
                    <a:gd name="T35" fmla="*/ 5 h 26"/>
                    <a:gd name="T36" fmla="*/ 18 w 97"/>
                    <a:gd name="T37" fmla="*/ 7 h 26"/>
                    <a:gd name="T38" fmla="*/ 15 w 97"/>
                    <a:gd name="T39" fmla="*/ 8 h 26"/>
                    <a:gd name="T40" fmla="*/ 12 w 97"/>
                    <a:gd name="T41" fmla="*/ 12 h 26"/>
                    <a:gd name="T42" fmla="*/ 8 w 97"/>
                    <a:gd name="T43" fmla="*/ 14 h 26"/>
                    <a:gd name="T44" fmla="*/ 6 w 97"/>
                    <a:gd name="T45" fmla="*/ 18 h 26"/>
                    <a:gd name="T46" fmla="*/ 3 w 97"/>
                    <a:gd name="T47" fmla="*/ 22 h 26"/>
                    <a:gd name="T48" fmla="*/ 0 w 97"/>
                    <a:gd name="T49"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7" h="26">
                      <a:moveTo>
                        <a:pt x="96" y="22"/>
                      </a:moveTo>
                      <a:lnTo>
                        <a:pt x="91" y="17"/>
                      </a:lnTo>
                      <a:lnTo>
                        <a:pt x="86" y="15"/>
                      </a:lnTo>
                      <a:lnTo>
                        <a:pt x="82" y="12"/>
                      </a:lnTo>
                      <a:lnTo>
                        <a:pt x="76" y="8"/>
                      </a:lnTo>
                      <a:lnTo>
                        <a:pt x="74" y="8"/>
                      </a:lnTo>
                      <a:lnTo>
                        <a:pt x="69" y="5"/>
                      </a:lnTo>
                      <a:lnTo>
                        <a:pt x="64" y="3"/>
                      </a:lnTo>
                      <a:lnTo>
                        <a:pt x="60" y="3"/>
                      </a:lnTo>
                      <a:lnTo>
                        <a:pt x="55" y="1"/>
                      </a:lnTo>
                      <a:lnTo>
                        <a:pt x="52" y="0"/>
                      </a:lnTo>
                      <a:lnTo>
                        <a:pt x="48" y="0"/>
                      </a:lnTo>
                      <a:lnTo>
                        <a:pt x="44" y="0"/>
                      </a:lnTo>
                      <a:lnTo>
                        <a:pt x="38" y="0"/>
                      </a:lnTo>
                      <a:lnTo>
                        <a:pt x="34" y="0"/>
                      </a:lnTo>
                      <a:lnTo>
                        <a:pt x="30" y="2"/>
                      </a:lnTo>
                      <a:lnTo>
                        <a:pt x="25" y="3"/>
                      </a:lnTo>
                      <a:lnTo>
                        <a:pt x="21" y="5"/>
                      </a:lnTo>
                      <a:lnTo>
                        <a:pt x="18" y="7"/>
                      </a:lnTo>
                      <a:lnTo>
                        <a:pt x="15" y="8"/>
                      </a:lnTo>
                      <a:lnTo>
                        <a:pt x="12" y="12"/>
                      </a:lnTo>
                      <a:lnTo>
                        <a:pt x="8" y="14"/>
                      </a:lnTo>
                      <a:lnTo>
                        <a:pt x="6" y="18"/>
                      </a:lnTo>
                      <a:lnTo>
                        <a:pt x="3" y="22"/>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8" name="Freeform 199"/>
                <p:cNvSpPr>
                  <a:spLocks/>
                </p:cNvSpPr>
                <p:nvPr/>
              </p:nvSpPr>
              <p:spPr bwMode="auto">
                <a:xfrm>
                  <a:off x="862" y="3364"/>
                  <a:ext cx="53" cy="23"/>
                </a:xfrm>
                <a:custGeom>
                  <a:avLst/>
                  <a:gdLst>
                    <a:gd name="T0" fmla="*/ 52 w 53"/>
                    <a:gd name="T1" fmla="*/ 22 h 23"/>
                    <a:gd name="T2" fmla="*/ 47 w 53"/>
                    <a:gd name="T3" fmla="*/ 17 h 23"/>
                    <a:gd name="T4" fmla="*/ 41 w 53"/>
                    <a:gd name="T5" fmla="*/ 13 h 23"/>
                    <a:gd name="T6" fmla="*/ 37 w 53"/>
                    <a:gd name="T7" fmla="*/ 13 h 23"/>
                    <a:gd name="T8" fmla="*/ 32 w 53"/>
                    <a:gd name="T9" fmla="*/ 9 h 23"/>
                    <a:gd name="T10" fmla="*/ 30 w 53"/>
                    <a:gd name="T11" fmla="*/ 8 h 23"/>
                    <a:gd name="T12" fmla="*/ 25 w 53"/>
                    <a:gd name="T13" fmla="*/ 5 h 23"/>
                    <a:gd name="T14" fmla="*/ 20 w 53"/>
                    <a:gd name="T15" fmla="*/ 3 h 23"/>
                    <a:gd name="T16" fmla="*/ 16 w 53"/>
                    <a:gd name="T17" fmla="*/ 3 h 23"/>
                    <a:gd name="T18" fmla="*/ 11 w 53"/>
                    <a:gd name="T19" fmla="*/ 1 h 23"/>
                    <a:gd name="T20" fmla="*/ 8 w 53"/>
                    <a:gd name="T21" fmla="*/ 0 h 23"/>
                    <a:gd name="T22" fmla="*/ 4 w 53"/>
                    <a:gd name="T23" fmla="*/ 0 h 23"/>
                    <a:gd name="T24" fmla="*/ 0 w 53"/>
                    <a:gd name="T25"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23">
                      <a:moveTo>
                        <a:pt x="52" y="22"/>
                      </a:moveTo>
                      <a:lnTo>
                        <a:pt x="47" y="17"/>
                      </a:lnTo>
                      <a:lnTo>
                        <a:pt x="41" y="13"/>
                      </a:lnTo>
                      <a:lnTo>
                        <a:pt x="37" y="13"/>
                      </a:lnTo>
                      <a:lnTo>
                        <a:pt x="32" y="9"/>
                      </a:lnTo>
                      <a:lnTo>
                        <a:pt x="30" y="8"/>
                      </a:lnTo>
                      <a:lnTo>
                        <a:pt x="25" y="5"/>
                      </a:lnTo>
                      <a:lnTo>
                        <a:pt x="20" y="3"/>
                      </a:lnTo>
                      <a:lnTo>
                        <a:pt x="16" y="3"/>
                      </a:lnTo>
                      <a:lnTo>
                        <a:pt x="11" y="1"/>
                      </a:lnTo>
                      <a:lnTo>
                        <a:pt x="8" y="0"/>
                      </a:lnTo>
                      <a:lnTo>
                        <a:pt x="4"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9" name="Freeform 200"/>
                <p:cNvSpPr>
                  <a:spLocks/>
                </p:cNvSpPr>
                <p:nvPr/>
              </p:nvSpPr>
              <p:spPr bwMode="auto">
                <a:xfrm>
                  <a:off x="828" y="3366"/>
                  <a:ext cx="43" cy="45"/>
                </a:xfrm>
                <a:custGeom>
                  <a:avLst/>
                  <a:gdLst>
                    <a:gd name="T0" fmla="*/ 42 w 43"/>
                    <a:gd name="T1" fmla="*/ 13 h 45"/>
                    <a:gd name="T2" fmla="*/ 33 w 43"/>
                    <a:gd name="T3" fmla="*/ 8 h 45"/>
                    <a:gd name="T4" fmla="*/ 25 w 43"/>
                    <a:gd name="T5" fmla="*/ 3 h 45"/>
                    <a:gd name="T6" fmla="*/ 22 w 43"/>
                    <a:gd name="T7" fmla="*/ 5 h 45"/>
                    <a:gd name="T8" fmla="*/ 14 w 43"/>
                    <a:gd name="T9" fmla="*/ 0 h 45"/>
                    <a:gd name="T10" fmla="*/ 10 w 43"/>
                    <a:gd name="T11" fmla="*/ 2 h 45"/>
                    <a:gd name="T12" fmla="*/ 7 w 43"/>
                    <a:gd name="T13" fmla="*/ 4 h 45"/>
                    <a:gd name="T14" fmla="*/ 8 w 43"/>
                    <a:gd name="T15" fmla="*/ 12 h 45"/>
                    <a:gd name="T16" fmla="*/ 4 w 43"/>
                    <a:gd name="T17" fmla="*/ 14 h 45"/>
                    <a:gd name="T18" fmla="*/ 0 w 43"/>
                    <a:gd name="T19" fmla="*/ 16 h 45"/>
                    <a:gd name="T20" fmla="*/ 0 w 43"/>
                    <a:gd name="T21" fmla="*/ 26 h 45"/>
                    <a:gd name="T22" fmla="*/ 0 w 43"/>
                    <a:gd name="T23" fmla="*/ 35 h 45"/>
                    <a:gd name="T24" fmla="*/ 0 w 43"/>
                    <a:gd name="T25" fmla="*/ 4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5">
                      <a:moveTo>
                        <a:pt x="42" y="13"/>
                      </a:moveTo>
                      <a:lnTo>
                        <a:pt x="33" y="8"/>
                      </a:lnTo>
                      <a:lnTo>
                        <a:pt x="25" y="3"/>
                      </a:lnTo>
                      <a:lnTo>
                        <a:pt x="22" y="5"/>
                      </a:lnTo>
                      <a:lnTo>
                        <a:pt x="14" y="0"/>
                      </a:lnTo>
                      <a:lnTo>
                        <a:pt x="10" y="2"/>
                      </a:lnTo>
                      <a:lnTo>
                        <a:pt x="7" y="4"/>
                      </a:lnTo>
                      <a:lnTo>
                        <a:pt x="8" y="12"/>
                      </a:lnTo>
                      <a:lnTo>
                        <a:pt x="4" y="14"/>
                      </a:lnTo>
                      <a:lnTo>
                        <a:pt x="0" y="16"/>
                      </a:lnTo>
                      <a:lnTo>
                        <a:pt x="0" y="26"/>
                      </a:lnTo>
                      <a:lnTo>
                        <a:pt x="0" y="35"/>
                      </a:lnTo>
                      <a:lnTo>
                        <a:pt x="0" y="4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0" name="Freeform 201"/>
                <p:cNvSpPr>
                  <a:spLocks/>
                </p:cNvSpPr>
                <p:nvPr/>
              </p:nvSpPr>
              <p:spPr bwMode="auto">
                <a:xfrm>
                  <a:off x="818" y="3362"/>
                  <a:ext cx="102" cy="57"/>
                </a:xfrm>
                <a:custGeom>
                  <a:avLst/>
                  <a:gdLst>
                    <a:gd name="T0" fmla="*/ 101 w 102"/>
                    <a:gd name="T1" fmla="*/ 33 h 57"/>
                    <a:gd name="T2" fmla="*/ 95 w 102"/>
                    <a:gd name="T3" fmla="*/ 23 h 57"/>
                    <a:gd name="T4" fmla="*/ 80 w 102"/>
                    <a:gd name="T5" fmla="*/ 12 h 57"/>
                    <a:gd name="T6" fmla="*/ 78 w 102"/>
                    <a:gd name="T7" fmla="*/ 11 h 57"/>
                    <a:gd name="T8" fmla="*/ 74 w 102"/>
                    <a:gd name="T9" fmla="*/ 10 h 57"/>
                    <a:gd name="T10" fmla="*/ 70 w 102"/>
                    <a:gd name="T11" fmla="*/ 8 h 57"/>
                    <a:gd name="T12" fmla="*/ 63 w 102"/>
                    <a:gd name="T13" fmla="*/ 5 h 57"/>
                    <a:gd name="T14" fmla="*/ 57 w 102"/>
                    <a:gd name="T15" fmla="*/ 1 h 57"/>
                    <a:gd name="T16" fmla="*/ 52 w 102"/>
                    <a:gd name="T17" fmla="*/ 1 h 57"/>
                    <a:gd name="T18" fmla="*/ 45 w 102"/>
                    <a:gd name="T19" fmla="*/ 0 h 57"/>
                    <a:gd name="T20" fmla="*/ 36 w 102"/>
                    <a:gd name="T21" fmla="*/ 2 h 57"/>
                    <a:gd name="T22" fmla="*/ 29 w 102"/>
                    <a:gd name="T23" fmla="*/ 4 h 57"/>
                    <a:gd name="T24" fmla="*/ 26 w 102"/>
                    <a:gd name="T25" fmla="*/ 5 h 57"/>
                    <a:gd name="T26" fmla="*/ 24 w 102"/>
                    <a:gd name="T27" fmla="*/ 4 h 57"/>
                    <a:gd name="T28" fmla="*/ 16 w 102"/>
                    <a:gd name="T29" fmla="*/ 9 h 57"/>
                    <a:gd name="T30" fmla="*/ 15 w 102"/>
                    <a:gd name="T31" fmla="*/ 11 h 57"/>
                    <a:gd name="T32" fmla="*/ 10 w 102"/>
                    <a:gd name="T33" fmla="*/ 14 h 57"/>
                    <a:gd name="T34" fmla="*/ 6 w 102"/>
                    <a:gd name="T35" fmla="*/ 19 h 57"/>
                    <a:gd name="T36" fmla="*/ 0 w 102"/>
                    <a:gd name="T37" fmla="*/ 26 h 57"/>
                    <a:gd name="T38" fmla="*/ 19 w 102"/>
                    <a:gd name="T39" fmla="*/ 56 h 57"/>
                    <a:gd name="T40" fmla="*/ 101 w 102"/>
                    <a:gd name="T41" fmla="*/ 33 h 57"/>
                    <a:gd name="T42" fmla="*/ 101 w 102"/>
                    <a:gd name="T43" fmla="*/ 33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2" h="57">
                      <a:moveTo>
                        <a:pt x="101" y="33"/>
                      </a:moveTo>
                      <a:lnTo>
                        <a:pt x="95" y="23"/>
                      </a:lnTo>
                      <a:lnTo>
                        <a:pt x="80" y="12"/>
                      </a:lnTo>
                      <a:lnTo>
                        <a:pt x="78" y="11"/>
                      </a:lnTo>
                      <a:lnTo>
                        <a:pt x="74" y="10"/>
                      </a:lnTo>
                      <a:lnTo>
                        <a:pt x="70" y="8"/>
                      </a:lnTo>
                      <a:lnTo>
                        <a:pt x="63" y="5"/>
                      </a:lnTo>
                      <a:lnTo>
                        <a:pt x="57" y="1"/>
                      </a:lnTo>
                      <a:lnTo>
                        <a:pt x="52" y="1"/>
                      </a:lnTo>
                      <a:lnTo>
                        <a:pt x="45" y="0"/>
                      </a:lnTo>
                      <a:lnTo>
                        <a:pt x="36" y="2"/>
                      </a:lnTo>
                      <a:lnTo>
                        <a:pt x="29" y="4"/>
                      </a:lnTo>
                      <a:lnTo>
                        <a:pt x="26" y="5"/>
                      </a:lnTo>
                      <a:lnTo>
                        <a:pt x="24" y="4"/>
                      </a:lnTo>
                      <a:lnTo>
                        <a:pt x="16" y="9"/>
                      </a:lnTo>
                      <a:lnTo>
                        <a:pt x="15" y="11"/>
                      </a:lnTo>
                      <a:lnTo>
                        <a:pt x="10" y="14"/>
                      </a:lnTo>
                      <a:lnTo>
                        <a:pt x="6" y="19"/>
                      </a:lnTo>
                      <a:lnTo>
                        <a:pt x="0" y="26"/>
                      </a:lnTo>
                      <a:lnTo>
                        <a:pt x="19" y="56"/>
                      </a:lnTo>
                      <a:lnTo>
                        <a:pt x="101" y="33"/>
                      </a:lnTo>
                      <a:lnTo>
                        <a:pt x="101" y="33"/>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1" name="Freeform 202"/>
                <p:cNvSpPr>
                  <a:spLocks/>
                </p:cNvSpPr>
                <p:nvPr/>
              </p:nvSpPr>
              <p:spPr bwMode="auto">
                <a:xfrm>
                  <a:off x="818" y="3362"/>
                  <a:ext cx="102" cy="57"/>
                </a:xfrm>
                <a:custGeom>
                  <a:avLst/>
                  <a:gdLst>
                    <a:gd name="T0" fmla="*/ 101 w 102"/>
                    <a:gd name="T1" fmla="*/ 33 h 57"/>
                    <a:gd name="T2" fmla="*/ 95 w 102"/>
                    <a:gd name="T3" fmla="*/ 23 h 57"/>
                    <a:gd name="T4" fmla="*/ 80 w 102"/>
                    <a:gd name="T5" fmla="*/ 12 h 57"/>
                    <a:gd name="T6" fmla="*/ 78 w 102"/>
                    <a:gd name="T7" fmla="*/ 11 h 57"/>
                    <a:gd name="T8" fmla="*/ 74 w 102"/>
                    <a:gd name="T9" fmla="*/ 10 h 57"/>
                    <a:gd name="T10" fmla="*/ 70 w 102"/>
                    <a:gd name="T11" fmla="*/ 8 h 57"/>
                    <a:gd name="T12" fmla="*/ 63 w 102"/>
                    <a:gd name="T13" fmla="*/ 5 h 57"/>
                    <a:gd name="T14" fmla="*/ 57 w 102"/>
                    <a:gd name="T15" fmla="*/ 1 h 57"/>
                    <a:gd name="T16" fmla="*/ 52 w 102"/>
                    <a:gd name="T17" fmla="*/ 1 h 57"/>
                    <a:gd name="T18" fmla="*/ 45 w 102"/>
                    <a:gd name="T19" fmla="*/ 0 h 57"/>
                    <a:gd name="T20" fmla="*/ 36 w 102"/>
                    <a:gd name="T21" fmla="*/ 2 h 57"/>
                    <a:gd name="T22" fmla="*/ 29 w 102"/>
                    <a:gd name="T23" fmla="*/ 4 h 57"/>
                    <a:gd name="T24" fmla="*/ 26 w 102"/>
                    <a:gd name="T25" fmla="*/ 5 h 57"/>
                    <a:gd name="T26" fmla="*/ 24 w 102"/>
                    <a:gd name="T27" fmla="*/ 4 h 57"/>
                    <a:gd name="T28" fmla="*/ 16 w 102"/>
                    <a:gd name="T29" fmla="*/ 9 h 57"/>
                    <a:gd name="T30" fmla="*/ 15 w 102"/>
                    <a:gd name="T31" fmla="*/ 11 h 57"/>
                    <a:gd name="T32" fmla="*/ 10 w 102"/>
                    <a:gd name="T33" fmla="*/ 14 h 57"/>
                    <a:gd name="T34" fmla="*/ 6 w 102"/>
                    <a:gd name="T35" fmla="*/ 19 h 57"/>
                    <a:gd name="T36" fmla="*/ 0 w 102"/>
                    <a:gd name="T37" fmla="*/ 26 h 57"/>
                    <a:gd name="T38" fmla="*/ 19 w 102"/>
                    <a:gd name="T39" fmla="*/ 56 h 57"/>
                    <a:gd name="T40" fmla="*/ 101 w 102"/>
                    <a:gd name="T41" fmla="*/ 33 h 57"/>
                    <a:gd name="T42" fmla="*/ 101 w 102"/>
                    <a:gd name="T43" fmla="*/ 33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2" h="57">
                      <a:moveTo>
                        <a:pt x="101" y="33"/>
                      </a:moveTo>
                      <a:lnTo>
                        <a:pt x="95" y="23"/>
                      </a:lnTo>
                      <a:lnTo>
                        <a:pt x="80" y="12"/>
                      </a:lnTo>
                      <a:lnTo>
                        <a:pt x="78" y="11"/>
                      </a:lnTo>
                      <a:lnTo>
                        <a:pt x="74" y="10"/>
                      </a:lnTo>
                      <a:lnTo>
                        <a:pt x="70" y="8"/>
                      </a:lnTo>
                      <a:lnTo>
                        <a:pt x="63" y="5"/>
                      </a:lnTo>
                      <a:lnTo>
                        <a:pt x="57" y="1"/>
                      </a:lnTo>
                      <a:lnTo>
                        <a:pt x="52" y="1"/>
                      </a:lnTo>
                      <a:lnTo>
                        <a:pt x="45" y="0"/>
                      </a:lnTo>
                      <a:lnTo>
                        <a:pt x="36" y="2"/>
                      </a:lnTo>
                      <a:lnTo>
                        <a:pt x="29" y="4"/>
                      </a:lnTo>
                      <a:lnTo>
                        <a:pt x="26" y="5"/>
                      </a:lnTo>
                      <a:lnTo>
                        <a:pt x="24" y="4"/>
                      </a:lnTo>
                      <a:lnTo>
                        <a:pt x="16" y="9"/>
                      </a:lnTo>
                      <a:lnTo>
                        <a:pt x="15" y="11"/>
                      </a:lnTo>
                      <a:lnTo>
                        <a:pt x="10" y="14"/>
                      </a:lnTo>
                      <a:lnTo>
                        <a:pt x="6" y="19"/>
                      </a:lnTo>
                      <a:lnTo>
                        <a:pt x="0" y="26"/>
                      </a:lnTo>
                      <a:lnTo>
                        <a:pt x="19" y="56"/>
                      </a:lnTo>
                      <a:lnTo>
                        <a:pt x="101" y="33"/>
                      </a:lnTo>
                      <a:lnTo>
                        <a:pt x="101" y="3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2" name="Line 203"/>
                <p:cNvSpPr>
                  <a:spLocks noChangeShapeType="1"/>
                </p:cNvSpPr>
                <p:nvPr/>
              </p:nvSpPr>
              <p:spPr bwMode="auto">
                <a:xfrm flipH="1">
                  <a:off x="854" y="3426"/>
                  <a:ext cx="81" cy="4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3" name="Freeform 204"/>
                <p:cNvSpPr>
                  <a:spLocks/>
                </p:cNvSpPr>
                <p:nvPr/>
              </p:nvSpPr>
              <p:spPr bwMode="auto">
                <a:xfrm>
                  <a:off x="871" y="3428"/>
                  <a:ext cx="64" cy="72"/>
                </a:xfrm>
                <a:custGeom>
                  <a:avLst/>
                  <a:gdLst>
                    <a:gd name="T0" fmla="*/ 63 w 64"/>
                    <a:gd name="T1" fmla="*/ 0 h 72"/>
                    <a:gd name="T2" fmla="*/ 60 w 64"/>
                    <a:gd name="T3" fmla="*/ 20 h 72"/>
                    <a:gd name="T4" fmla="*/ 0 w 64"/>
                    <a:gd name="T5" fmla="*/ 71 h 72"/>
                  </a:gdLst>
                  <a:ahLst/>
                  <a:cxnLst>
                    <a:cxn ang="0">
                      <a:pos x="T0" y="T1"/>
                    </a:cxn>
                    <a:cxn ang="0">
                      <a:pos x="T2" y="T3"/>
                    </a:cxn>
                    <a:cxn ang="0">
                      <a:pos x="T4" y="T5"/>
                    </a:cxn>
                  </a:cxnLst>
                  <a:rect l="0" t="0" r="r" b="b"/>
                  <a:pathLst>
                    <a:path w="64" h="72">
                      <a:moveTo>
                        <a:pt x="63" y="0"/>
                      </a:moveTo>
                      <a:lnTo>
                        <a:pt x="60" y="20"/>
                      </a:lnTo>
                      <a:lnTo>
                        <a:pt x="0" y="7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4" name="Freeform 205"/>
                <p:cNvSpPr>
                  <a:spLocks/>
                </p:cNvSpPr>
                <p:nvPr/>
              </p:nvSpPr>
              <p:spPr bwMode="auto">
                <a:xfrm>
                  <a:off x="898" y="3406"/>
                  <a:ext cx="30" cy="26"/>
                </a:xfrm>
                <a:custGeom>
                  <a:avLst/>
                  <a:gdLst>
                    <a:gd name="T0" fmla="*/ 1 w 30"/>
                    <a:gd name="T1" fmla="*/ 0 h 26"/>
                    <a:gd name="T2" fmla="*/ 3 w 30"/>
                    <a:gd name="T3" fmla="*/ 3 h 26"/>
                    <a:gd name="T4" fmla="*/ 3 w 30"/>
                    <a:gd name="T5" fmla="*/ 3 h 26"/>
                    <a:gd name="T6" fmla="*/ 0 w 30"/>
                    <a:gd name="T7" fmla="*/ 7 h 26"/>
                    <a:gd name="T8" fmla="*/ 1 w 30"/>
                    <a:gd name="T9" fmla="*/ 9 h 26"/>
                    <a:gd name="T10" fmla="*/ 1 w 30"/>
                    <a:gd name="T11" fmla="*/ 9 h 26"/>
                    <a:gd name="T12" fmla="*/ 2 w 30"/>
                    <a:gd name="T13" fmla="*/ 11 h 26"/>
                    <a:gd name="T14" fmla="*/ 3 w 30"/>
                    <a:gd name="T15" fmla="*/ 13 h 26"/>
                    <a:gd name="T16" fmla="*/ 4 w 30"/>
                    <a:gd name="T17" fmla="*/ 14 h 26"/>
                    <a:gd name="T18" fmla="*/ 4 w 30"/>
                    <a:gd name="T19" fmla="*/ 14 h 26"/>
                    <a:gd name="T20" fmla="*/ 5 w 30"/>
                    <a:gd name="T21" fmla="*/ 16 h 26"/>
                    <a:gd name="T22" fmla="*/ 6 w 30"/>
                    <a:gd name="T23" fmla="*/ 18 h 26"/>
                    <a:gd name="T24" fmla="*/ 7 w 30"/>
                    <a:gd name="T25" fmla="*/ 20 h 26"/>
                    <a:gd name="T26" fmla="*/ 8 w 30"/>
                    <a:gd name="T27" fmla="*/ 22 h 26"/>
                    <a:gd name="T28" fmla="*/ 8 w 30"/>
                    <a:gd name="T29" fmla="*/ 22 h 26"/>
                    <a:gd name="T30" fmla="*/ 12 w 30"/>
                    <a:gd name="T31" fmla="*/ 22 h 26"/>
                    <a:gd name="T32" fmla="*/ 12 w 30"/>
                    <a:gd name="T33" fmla="*/ 22 h 26"/>
                    <a:gd name="T34" fmla="*/ 13 w 30"/>
                    <a:gd name="T35" fmla="*/ 23 h 26"/>
                    <a:gd name="T36" fmla="*/ 14 w 30"/>
                    <a:gd name="T37" fmla="*/ 25 h 26"/>
                    <a:gd name="T38" fmla="*/ 18 w 30"/>
                    <a:gd name="T39" fmla="*/ 23 h 26"/>
                    <a:gd name="T40" fmla="*/ 23 w 30"/>
                    <a:gd name="T41" fmla="*/ 23 h 26"/>
                    <a:gd name="T42" fmla="*/ 23 w 30"/>
                    <a:gd name="T43" fmla="*/ 23 h 26"/>
                    <a:gd name="T44" fmla="*/ 28 w 30"/>
                    <a:gd name="T45" fmla="*/ 23 h 26"/>
                    <a:gd name="T46" fmla="*/ 29 w 30"/>
                    <a:gd name="T47" fmla="*/ 25 h 26"/>
                    <a:gd name="T48" fmla="*/ 29 w 30"/>
                    <a:gd name="T49"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 h="26">
                      <a:moveTo>
                        <a:pt x="1" y="0"/>
                      </a:moveTo>
                      <a:lnTo>
                        <a:pt x="3" y="3"/>
                      </a:lnTo>
                      <a:lnTo>
                        <a:pt x="3" y="3"/>
                      </a:lnTo>
                      <a:lnTo>
                        <a:pt x="0" y="7"/>
                      </a:lnTo>
                      <a:lnTo>
                        <a:pt x="1" y="9"/>
                      </a:lnTo>
                      <a:lnTo>
                        <a:pt x="1" y="9"/>
                      </a:lnTo>
                      <a:lnTo>
                        <a:pt x="2" y="11"/>
                      </a:lnTo>
                      <a:lnTo>
                        <a:pt x="3" y="13"/>
                      </a:lnTo>
                      <a:lnTo>
                        <a:pt x="4" y="14"/>
                      </a:lnTo>
                      <a:lnTo>
                        <a:pt x="4" y="14"/>
                      </a:lnTo>
                      <a:lnTo>
                        <a:pt x="5" y="16"/>
                      </a:lnTo>
                      <a:lnTo>
                        <a:pt x="6" y="18"/>
                      </a:lnTo>
                      <a:lnTo>
                        <a:pt x="7" y="20"/>
                      </a:lnTo>
                      <a:lnTo>
                        <a:pt x="8" y="22"/>
                      </a:lnTo>
                      <a:lnTo>
                        <a:pt x="8" y="22"/>
                      </a:lnTo>
                      <a:lnTo>
                        <a:pt x="12" y="22"/>
                      </a:lnTo>
                      <a:lnTo>
                        <a:pt x="12" y="22"/>
                      </a:lnTo>
                      <a:lnTo>
                        <a:pt x="13" y="23"/>
                      </a:lnTo>
                      <a:lnTo>
                        <a:pt x="14" y="25"/>
                      </a:lnTo>
                      <a:lnTo>
                        <a:pt x="18" y="23"/>
                      </a:lnTo>
                      <a:lnTo>
                        <a:pt x="23" y="23"/>
                      </a:lnTo>
                      <a:lnTo>
                        <a:pt x="23" y="23"/>
                      </a:lnTo>
                      <a:lnTo>
                        <a:pt x="28" y="23"/>
                      </a:lnTo>
                      <a:lnTo>
                        <a:pt x="29" y="25"/>
                      </a:lnTo>
                      <a:lnTo>
                        <a:pt x="29"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5" name="Freeform 206"/>
                <p:cNvSpPr>
                  <a:spLocks/>
                </p:cNvSpPr>
                <p:nvPr/>
              </p:nvSpPr>
              <p:spPr bwMode="auto">
                <a:xfrm>
                  <a:off x="887" y="3404"/>
                  <a:ext cx="17" cy="39"/>
                </a:xfrm>
                <a:custGeom>
                  <a:avLst/>
                  <a:gdLst>
                    <a:gd name="T0" fmla="*/ 16 w 17"/>
                    <a:gd name="T1" fmla="*/ 0 h 39"/>
                    <a:gd name="T2" fmla="*/ 0 w 17"/>
                    <a:gd name="T3" fmla="*/ 14 h 39"/>
                    <a:gd name="T4" fmla="*/ 4 w 17"/>
                    <a:gd name="T5" fmla="*/ 19 h 39"/>
                    <a:gd name="T6" fmla="*/ 9 w 17"/>
                    <a:gd name="T7" fmla="*/ 27 h 39"/>
                    <a:gd name="T8" fmla="*/ 13 w 17"/>
                    <a:gd name="T9" fmla="*/ 32 h 39"/>
                    <a:gd name="T10" fmla="*/ 16 w 17"/>
                    <a:gd name="T11" fmla="*/ 38 h 39"/>
                  </a:gdLst>
                  <a:ahLst/>
                  <a:cxnLst>
                    <a:cxn ang="0">
                      <a:pos x="T0" y="T1"/>
                    </a:cxn>
                    <a:cxn ang="0">
                      <a:pos x="T2" y="T3"/>
                    </a:cxn>
                    <a:cxn ang="0">
                      <a:pos x="T4" y="T5"/>
                    </a:cxn>
                    <a:cxn ang="0">
                      <a:pos x="T6" y="T7"/>
                    </a:cxn>
                    <a:cxn ang="0">
                      <a:pos x="T8" y="T9"/>
                    </a:cxn>
                    <a:cxn ang="0">
                      <a:pos x="T10" y="T11"/>
                    </a:cxn>
                  </a:cxnLst>
                  <a:rect l="0" t="0" r="r" b="b"/>
                  <a:pathLst>
                    <a:path w="17" h="39">
                      <a:moveTo>
                        <a:pt x="16" y="0"/>
                      </a:moveTo>
                      <a:lnTo>
                        <a:pt x="0" y="14"/>
                      </a:lnTo>
                      <a:lnTo>
                        <a:pt x="4" y="19"/>
                      </a:lnTo>
                      <a:lnTo>
                        <a:pt x="9" y="27"/>
                      </a:lnTo>
                      <a:lnTo>
                        <a:pt x="13" y="32"/>
                      </a:lnTo>
                      <a:lnTo>
                        <a:pt x="16"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6" name="Freeform 207"/>
                <p:cNvSpPr>
                  <a:spLocks/>
                </p:cNvSpPr>
                <p:nvPr/>
              </p:nvSpPr>
              <p:spPr bwMode="auto">
                <a:xfrm>
                  <a:off x="905" y="3427"/>
                  <a:ext cx="32" cy="23"/>
                </a:xfrm>
                <a:custGeom>
                  <a:avLst/>
                  <a:gdLst>
                    <a:gd name="T0" fmla="*/ 0 w 32"/>
                    <a:gd name="T1" fmla="*/ 0 h 23"/>
                    <a:gd name="T2" fmla="*/ 5 w 32"/>
                    <a:gd name="T3" fmla="*/ 9 h 23"/>
                    <a:gd name="T4" fmla="*/ 13 w 32"/>
                    <a:gd name="T5" fmla="*/ 15 h 23"/>
                    <a:gd name="T6" fmla="*/ 23 w 32"/>
                    <a:gd name="T7" fmla="*/ 16 h 23"/>
                    <a:gd name="T8" fmla="*/ 31 w 32"/>
                    <a:gd name="T9" fmla="*/ 22 h 23"/>
                  </a:gdLst>
                  <a:ahLst/>
                  <a:cxnLst>
                    <a:cxn ang="0">
                      <a:pos x="T0" y="T1"/>
                    </a:cxn>
                    <a:cxn ang="0">
                      <a:pos x="T2" y="T3"/>
                    </a:cxn>
                    <a:cxn ang="0">
                      <a:pos x="T4" y="T5"/>
                    </a:cxn>
                    <a:cxn ang="0">
                      <a:pos x="T6" y="T7"/>
                    </a:cxn>
                    <a:cxn ang="0">
                      <a:pos x="T8" y="T9"/>
                    </a:cxn>
                  </a:cxnLst>
                  <a:rect l="0" t="0" r="r" b="b"/>
                  <a:pathLst>
                    <a:path w="32" h="23">
                      <a:moveTo>
                        <a:pt x="0" y="0"/>
                      </a:moveTo>
                      <a:lnTo>
                        <a:pt x="5" y="9"/>
                      </a:lnTo>
                      <a:lnTo>
                        <a:pt x="13" y="15"/>
                      </a:lnTo>
                      <a:lnTo>
                        <a:pt x="23" y="16"/>
                      </a:lnTo>
                      <a:lnTo>
                        <a:pt x="31"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7" name="Freeform 208"/>
                <p:cNvSpPr>
                  <a:spLocks/>
                </p:cNvSpPr>
                <p:nvPr/>
              </p:nvSpPr>
              <p:spPr bwMode="auto">
                <a:xfrm>
                  <a:off x="885" y="3471"/>
                  <a:ext cx="17" cy="42"/>
                </a:xfrm>
                <a:custGeom>
                  <a:avLst/>
                  <a:gdLst>
                    <a:gd name="T0" fmla="*/ 6 w 17"/>
                    <a:gd name="T1" fmla="*/ 0 h 42"/>
                    <a:gd name="T2" fmla="*/ 7 w 17"/>
                    <a:gd name="T3" fmla="*/ 2 h 42"/>
                    <a:gd name="T4" fmla="*/ 4 w 17"/>
                    <a:gd name="T5" fmla="*/ 5 h 42"/>
                    <a:gd name="T6" fmla="*/ 6 w 17"/>
                    <a:gd name="T7" fmla="*/ 7 h 42"/>
                    <a:gd name="T8" fmla="*/ 4 w 17"/>
                    <a:gd name="T9" fmla="*/ 10 h 42"/>
                    <a:gd name="T10" fmla="*/ 4 w 17"/>
                    <a:gd name="T11" fmla="*/ 10 h 42"/>
                    <a:gd name="T12" fmla="*/ 2 w 17"/>
                    <a:gd name="T13" fmla="*/ 14 h 42"/>
                    <a:gd name="T14" fmla="*/ 3 w 17"/>
                    <a:gd name="T15" fmla="*/ 16 h 42"/>
                    <a:gd name="T16" fmla="*/ 4 w 17"/>
                    <a:gd name="T17" fmla="*/ 17 h 42"/>
                    <a:gd name="T18" fmla="*/ 2 w 17"/>
                    <a:gd name="T19" fmla="*/ 21 h 42"/>
                    <a:gd name="T20" fmla="*/ 2 w 17"/>
                    <a:gd name="T21" fmla="*/ 21 h 42"/>
                    <a:gd name="T22" fmla="*/ 4 w 17"/>
                    <a:gd name="T23" fmla="*/ 25 h 42"/>
                    <a:gd name="T24" fmla="*/ 0 w 17"/>
                    <a:gd name="T25" fmla="*/ 27 h 42"/>
                    <a:gd name="T26" fmla="*/ 1 w 17"/>
                    <a:gd name="T27" fmla="*/ 28 h 42"/>
                    <a:gd name="T28" fmla="*/ 2 w 17"/>
                    <a:gd name="T29" fmla="*/ 30 h 42"/>
                    <a:gd name="T30" fmla="*/ 2 w 17"/>
                    <a:gd name="T31" fmla="*/ 30 h 42"/>
                    <a:gd name="T32" fmla="*/ 3 w 17"/>
                    <a:gd name="T33" fmla="*/ 32 h 42"/>
                    <a:gd name="T34" fmla="*/ 4 w 17"/>
                    <a:gd name="T35" fmla="*/ 34 h 42"/>
                    <a:gd name="T36" fmla="*/ 6 w 17"/>
                    <a:gd name="T37" fmla="*/ 36 h 42"/>
                    <a:gd name="T38" fmla="*/ 6 w 17"/>
                    <a:gd name="T39" fmla="*/ 36 h 42"/>
                    <a:gd name="T40" fmla="*/ 7 w 17"/>
                    <a:gd name="T41" fmla="*/ 38 h 42"/>
                    <a:gd name="T42" fmla="*/ 7 w 17"/>
                    <a:gd name="T43" fmla="*/ 38 h 42"/>
                    <a:gd name="T44" fmla="*/ 14 w 17"/>
                    <a:gd name="T45" fmla="*/ 39 h 42"/>
                    <a:gd name="T46" fmla="*/ 14 w 17"/>
                    <a:gd name="T47" fmla="*/ 39 h 42"/>
                    <a:gd name="T48" fmla="*/ 16 w 17"/>
                    <a:gd name="T49" fmla="*/ 4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42">
                      <a:moveTo>
                        <a:pt x="6" y="0"/>
                      </a:moveTo>
                      <a:lnTo>
                        <a:pt x="7" y="2"/>
                      </a:lnTo>
                      <a:lnTo>
                        <a:pt x="4" y="5"/>
                      </a:lnTo>
                      <a:lnTo>
                        <a:pt x="6" y="7"/>
                      </a:lnTo>
                      <a:lnTo>
                        <a:pt x="4" y="10"/>
                      </a:lnTo>
                      <a:lnTo>
                        <a:pt x="4" y="10"/>
                      </a:lnTo>
                      <a:lnTo>
                        <a:pt x="2" y="14"/>
                      </a:lnTo>
                      <a:lnTo>
                        <a:pt x="3" y="16"/>
                      </a:lnTo>
                      <a:lnTo>
                        <a:pt x="4" y="17"/>
                      </a:lnTo>
                      <a:lnTo>
                        <a:pt x="2" y="21"/>
                      </a:lnTo>
                      <a:lnTo>
                        <a:pt x="2" y="21"/>
                      </a:lnTo>
                      <a:lnTo>
                        <a:pt x="4" y="25"/>
                      </a:lnTo>
                      <a:lnTo>
                        <a:pt x="0" y="27"/>
                      </a:lnTo>
                      <a:lnTo>
                        <a:pt x="1" y="28"/>
                      </a:lnTo>
                      <a:lnTo>
                        <a:pt x="2" y="30"/>
                      </a:lnTo>
                      <a:lnTo>
                        <a:pt x="2" y="30"/>
                      </a:lnTo>
                      <a:lnTo>
                        <a:pt x="3" y="32"/>
                      </a:lnTo>
                      <a:lnTo>
                        <a:pt x="4" y="34"/>
                      </a:lnTo>
                      <a:lnTo>
                        <a:pt x="6" y="36"/>
                      </a:lnTo>
                      <a:lnTo>
                        <a:pt x="6" y="36"/>
                      </a:lnTo>
                      <a:lnTo>
                        <a:pt x="7" y="38"/>
                      </a:lnTo>
                      <a:lnTo>
                        <a:pt x="7" y="38"/>
                      </a:lnTo>
                      <a:lnTo>
                        <a:pt x="14" y="39"/>
                      </a:lnTo>
                      <a:lnTo>
                        <a:pt x="14" y="39"/>
                      </a:lnTo>
                      <a:lnTo>
                        <a:pt x="16" y="4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8" name="Freeform 209"/>
                <p:cNvSpPr>
                  <a:spLocks/>
                </p:cNvSpPr>
                <p:nvPr/>
              </p:nvSpPr>
              <p:spPr bwMode="auto">
                <a:xfrm>
                  <a:off x="890" y="3470"/>
                  <a:ext cx="17" cy="39"/>
                </a:xfrm>
                <a:custGeom>
                  <a:avLst/>
                  <a:gdLst>
                    <a:gd name="T0" fmla="*/ 0 w 17"/>
                    <a:gd name="T1" fmla="*/ 0 h 39"/>
                    <a:gd name="T2" fmla="*/ 0 w 17"/>
                    <a:gd name="T3" fmla="*/ 7 h 39"/>
                    <a:gd name="T4" fmla="*/ 0 w 17"/>
                    <a:gd name="T5" fmla="*/ 14 h 39"/>
                    <a:gd name="T6" fmla="*/ 16 w 17"/>
                    <a:gd name="T7" fmla="*/ 23 h 39"/>
                    <a:gd name="T8" fmla="*/ 16 w 17"/>
                    <a:gd name="T9" fmla="*/ 30 h 39"/>
                    <a:gd name="T10" fmla="*/ 16 w 17"/>
                    <a:gd name="T11" fmla="*/ 38 h 39"/>
                  </a:gdLst>
                  <a:ahLst/>
                  <a:cxnLst>
                    <a:cxn ang="0">
                      <a:pos x="T0" y="T1"/>
                    </a:cxn>
                    <a:cxn ang="0">
                      <a:pos x="T2" y="T3"/>
                    </a:cxn>
                    <a:cxn ang="0">
                      <a:pos x="T4" y="T5"/>
                    </a:cxn>
                    <a:cxn ang="0">
                      <a:pos x="T6" y="T7"/>
                    </a:cxn>
                    <a:cxn ang="0">
                      <a:pos x="T8" y="T9"/>
                    </a:cxn>
                    <a:cxn ang="0">
                      <a:pos x="T10" y="T11"/>
                    </a:cxn>
                  </a:cxnLst>
                  <a:rect l="0" t="0" r="r" b="b"/>
                  <a:pathLst>
                    <a:path w="17" h="39">
                      <a:moveTo>
                        <a:pt x="0" y="0"/>
                      </a:moveTo>
                      <a:lnTo>
                        <a:pt x="0" y="7"/>
                      </a:lnTo>
                      <a:lnTo>
                        <a:pt x="0" y="14"/>
                      </a:lnTo>
                      <a:lnTo>
                        <a:pt x="16" y="23"/>
                      </a:lnTo>
                      <a:lnTo>
                        <a:pt x="16" y="30"/>
                      </a:lnTo>
                      <a:lnTo>
                        <a:pt x="16"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9" name="Freeform 210"/>
                <p:cNvSpPr>
                  <a:spLocks/>
                </p:cNvSpPr>
                <p:nvPr/>
              </p:nvSpPr>
              <p:spPr bwMode="auto">
                <a:xfrm>
                  <a:off x="877" y="3503"/>
                  <a:ext cx="31" cy="23"/>
                </a:xfrm>
                <a:custGeom>
                  <a:avLst/>
                  <a:gdLst>
                    <a:gd name="T0" fmla="*/ 0 w 31"/>
                    <a:gd name="T1" fmla="*/ 0 h 23"/>
                    <a:gd name="T2" fmla="*/ 3 w 31"/>
                    <a:gd name="T3" fmla="*/ 6 h 23"/>
                    <a:gd name="T4" fmla="*/ 7 w 31"/>
                    <a:gd name="T5" fmla="*/ 13 h 23"/>
                    <a:gd name="T6" fmla="*/ 11 w 31"/>
                    <a:gd name="T7" fmla="*/ 20 h 23"/>
                    <a:gd name="T8" fmla="*/ 30 w 31"/>
                    <a:gd name="T9" fmla="*/ 22 h 23"/>
                  </a:gdLst>
                  <a:ahLst/>
                  <a:cxnLst>
                    <a:cxn ang="0">
                      <a:pos x="T0" y="T1"/>
                    </a:cxn>
                    <a:cxn ang="0">
                      <a:pos x="T2" y="T3"/>
                    </a:cxn>
                    <a:cxn ang="0">
                      <a:pos x="T4" y="T5"/>
                    </a:cxn>
                    <a:cxn ang="0">
                      <a:pos x="T6" y="T7"/>
                    </a:cxn>
                    <a:cxn ang="0">
                      <a:pos x="T8" y="T9"/>
                    </a:cxn>
                  </a:cxnLst>
                  <a:rect l="0" t="0" r="r" b="b"/>
                  <a:pathLst>
                    <a:path w="31" h="23">
                      <a:moveTo>
                        <a:pt x="0" y="0"/>
                      </a:moveTo>
                      <a:lnTo>
                        <a:pt x="3" y="6"/>
                      </a:lnTo>
                      <a:lnTo>
                        <a:pt x="7" y="13"/>
                      </a:lnTo>
                      <a:lnTo>
                        <a:pt x="11" y="20"/>
                      </a:lnTo>
                      <a:lnTo>
                        <a:pt x="30"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0" name="Line 211"/>
                <p:cNvSpPr>
                  <a:spLocks noChangeShapeType="1"/>
                </p:cNvSpPr>
                <p:nvPr/>
              </p:nvSpPr>
              <p:spPr bwMode="auto">
                <a:xfrm flipH="1">
                  <a:off x="902" y="3506"/>
                  <a:ext cx="5" cy="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1" name="Freeform 212"/>
                <p:cNvSpPr>
                  <a:spLocks/>
                </p:cNvSpPr>
                <p:nvPr/>
              </p:nvSpPr>
              <p:spPr bwMode="auto">
                <a:xfrm>
                  <a:off x="879" y="3471"/>
                  <a:ext cx="17" cy="42"/>
                </a:xfrm>
                <a:custGeom>
                  <a:avLst/>
                  <a:gdLst>
                    <a:gd name="T0" fmla="*/ 16 w 17"/>
                    <a:gd name="T1" fmla="*/ 41 h 42"/>
                    <a:gd name="T2" fmla="*/ 0 w 17"/>
                    <a:gd name="T3" fmla="*/ 12 h 42"/>
                    <a:gd name="T4" fmla="*/ 14 w 17"/>
                    <a:gd name="T5" fmla="*/ 0 h 42"/>
                  </a:gdLst>
                  <a:ahLst/>
                  <a:cxnLst>
                    <a:cxn ang="0">
                      <a:pos x="T0" y="T1"/>
                    </a:cxn>
                    <a:cxn ang="0">
                      <a:pos x="T2" y="T3"/>
                    </a:cxn>
                    <a:cxn ang="0">
                      <a:pos x="T4" y="T5"/>
                    </a:cxn>
                  </a:cxnLst>
                  <a:rect l="0" t="0" r="r" b="b"/>
                  <a:pathLst>
                    <a:path w="17" h="42">
                      <a:moveTo>
                        <a:pt x="16" y="41"/>
                      </a:moveTo>
                      <a:lnTo>
                        <a:pt x="0" y="12"/>
                      </a:lnTo>
                      <a:lnTo>
                        <a:pt x="14" y="0"/>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2" name="Freeform 213"/>
                <p:cNvSpPr>
                  <a:spLocks/>
                </p:cNvSpPr>
                <p:nvPr/>
              </p:nvSpPr>
              <p:spPr bwMode="auto">
                <a:xfrm>
                  <a:off x="867" y="3481"/>
                  <a:ext cx="30" cy="38"/>
                </a:xfrm>
                <a:custGeom>
                  <a:avLst/>
                  <a:gdLst>
                    <a:gd name="T0" fmla="*/ 0 w 30"/>
                    <a:gd name="T1" fmla="*/ 2 h 38"/>
                    <a:gd name="T2" fmla="*/ 1 w 30"/>
                    <a:gd name="T3" fmla="*/ 4 h 38"/>
                    <a:gd name="T4" fmla="*/ 7 w 30"/>
                    <a:gd name="T5" fmla="*/ 1 h 38"/>
                    <a:gd name="T6" fmla="*/ 13 w 30"/>
                    <a:gd name="T7" fmla="*/ 0 h 38"/>
                    <a:gd name="T8" fmla="*/ 14 w 30"/>
                    <a:gd name="T9" fmla="*/ 2 h 38"/>
                    <a:gd name="T10" fmla="*/ 14 w 30"/>
                    <a:gd name="T11" fmla="*/ 2 h 38"/>
                    <a:gd name="T12" fmla="*/ 14 w 30"/>
                    <a:gd name="T13" fmla="*/ 4 h 38"/>
                    <a:gd name="T14" fmla="*/ 20 w 30"/>
                    <a:gd name="T15" fmla="*/ 3 h 38"/>
                    <a:gd name="T16" fmla="*/ 20 w 30"/>
                    <a:gd name="T17" fmla="*/ 3 h 38"/>
                    <a:gd name="T18" fmla="*/ 21 w 30"/>
                    <a:gd name="T19" fmla="*/ 5 h 38"/>
                    <a:gd name="T20" fmla="*/ 22 w 30"/>
                    <a:gd name="T21" fmla="*/ 7 h 38"/>
                    <a:gd name="T22" fmla="*/ 23 w 30"/>
                    <a:gd name="T23" fmla="*/ 9 h 38"/>
                    <a:gd name="T24" fmla="*/ 23 w 30"/>
                    <a:gd name="T25" fmla="*/ 9 h 38"/>
                    <a:gd name="T26" fmla="*/ 25 w 30"/>
                    <a:gd name="T27" fmla="*/ 13 h 38"/>
                    <a:gd name="T28" fmla="*/ 26 w 30"/>
                    <a:gd name="T29" fmla="*/ 15 h 38"/>
                    <a:gd name="T30" fmla="*/ 27 w 30"/>
                    <a:gd name="T31" fmla="*/ 16 h 38"/>
                    <a:gd name="T32" fmla="*/ 27 w 30"/>
                    <a:gd name="T33" fmla="*/ 16 h 38"/>
                    <a:gd name="T34" fmla="*/ 29 w 30"/>
                    <a:gd name="T35" fmla="*/ 20 h 38"/>
                    <a:gd name="T36" fmla="*/ 24 w 30"/>
                    <a:gd name="T37" fmla="*/ 23 h 38"/>
                    <a:gd name="T38" fmla="*/ 25 w 30"/>
                    <a:gd name="T39" fmla="*/ 25 h 38"/>
                    <a:gd name="T40" fmla="*/ 26 w 30"/>
                    <a:gd name="T41" fmla="*/ 26 h 38"/>
                    <a:gd name="T42" fmla="*/ 26 w 30"/>
                    <a:gd name="T43" fmla="*/ 26 h 38"/>
                    <a:gd name="T44" fmla="*/ 24 w 30"/>
                    <a:gd name="T45" fmla="*/ 33 h 38"/>
                    <a:gd name="T46" fmla="*/ 18 w 30"/>
                    <a:gd name="T47" fmla="*/ 36 h 38"/>
                    <a:gd name="T48" fmla="*/ 19 w 30"/>
                    <a:gd name="T49"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 h="38">
                      <a:moveTo>
                        <a:pt x="0" y="2"/>
                      </a:moveTo>
                      <a:lnTo>
                        <a:pt x="1" y="4"/>
                      </a:lnTo>
                      <a:lnTo>
                        <a:pt x="7" y="1"/>
                      </a:lnTo>
                      <a:lnTo>
                        <a:pt x="13" y="0"/>
                      </a:lnTo>
                      <a:lnTo>
                        <a:pt x="14" y="2"/>
                      </a:lnTo>
                      <a:lnTo>
                        <a:pt x="14" y="2"/>
                      </a:lnTo>
                      <a:lnTo>
                        <a:pt x="14" y="4"/>
                      </a:lnTo>
                      <a:lnTo>
                        <a:pt x="20" y="3"/>
                      </a:lnTo>
                      <a:lnTo>
                        <a:pt x="20" y="3"/>
                      </a:lnTo>
                      <a:lnTo>
                        <a:pt x="21" y="5"/>
                      </a:lnTo>
                      <a:lnTo>
                        <a:pt x="22" y="7"/>
                      </a:lnTo>
                      <a:lnTo>
                        <a:pt x="23" y="9"/>
                      </a:lnTo>
                      <a:lnTo>
                        <a:pt x="23" y="9"/>
                      </a:lnTo>
                      <a:lnTo>
                        <a:pt x="25" y="13"/>
                      </a:lnTo>
                      <a:lnTo>
                        <a:pt x="26" y="15"/>
                      </a:lnTo>
                      <a:lnTo>
                        <a:pt x="27" y="16"/>
                      </a:lnTo>
                      <a:lnTo>
                        <a:pt x="27" y="16"/>
                      </a:lnTo>
                      <a:lnTo>
                        <a:pt x="29" y="20"/>
                      </a:lnTo>
                      <a:lnTo>
                        <a:pt x="24" y="23"/>
                      </a:lnTo>
                      <a:lnTo>
                        <a:pt x="25" y="25"/>
                      </a:lnTo>
                      <a:lnTo>
                        <a:pt x="26" y="26"/>
                      </a:lnTo>
                      <a:lnTo>
                        <a:pt x="26" y="26"/>
                      </a:lnTo>
                      <a:lnTo>
                        <a:pt x="24" y="33"/>
                      </a:lnTo>
                      <a:lnTo>
                        <a:pt x="18" y="36"/>
                      </a:lnTo>
                      <a:lnTo>
                        <a:pt x="19" y="3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3" name="Freeform 214"/>
                <p:cNvSpPr>
                  <a:spLocks/>
                </p:cNvSpPr>
                <p:nvPr/>
              </p:nvSpPr>
              <p:spPr bwMode="auto">
                <a:xfrm>
                  <a:off x="867" y="3482"/>
                  <a:ext cx="32" cy="23"/>
                </a:xfrm>
                <a:custGeom>
                  <a:avLst/>
                  <a:gdLst>
                    <a:gd name="T0" fmla="*/ 0 w 32"/>
                    <a:gd name="T1" fmla="*/ 0 h 23"/>
                    <a:gd name="T2" fmla="*/ 9 w 32"/>
                    <a:gd name="T3" fmla="*/ 5 h 23"/>
                    <a:gd name="T4" fmla="*/ 18 w 32"/>
                    <a:gd name="T5" fmla="*/ 10 h 23"/>
                    <a:gd name="T6" fmla="*/ 27 w 32"/>
                    <a:gd name="T7" fmla="*/ 15 h 23"/>
                    <a:gd name="T8" fmla="*/ 31 w 32"/>
                    <a:gd name="T9" fmla="*/ 22 h 23"/>
                  </a:gdLst>
                  <a:ahLst/>
                  <a:cxnLst>
                    <a:cxn ang="0">
                      <a:pos x="T0" y="T1"/>
                    </a:cxn>
                    <a:cxn ang="0">
                      <a:pos x="T2" y="T3"/>
                    </a:cxn>
                    <a:cxn ang="0">
                      <a:pos x="T4" y="T5"/>
                    </a:cxn>
                    <a:cxn ang="0">
                      <a:pos x="T6" y="T7"/>
                    </a:cxn>
                    <a:cxn ang="0">
                      <a:pos x="T8" y="T9"/>
                    </a:cxn>
                  </a:cxnLst>
                  <a:rect l="0" t="0" r="r" b="b"/>
                  <a:pathLst>
                    <a:path w="32" h="23">
                      <a:moveTo>
                        <a:pt x="0" y="0"/>
                      </a:moveTo>
                      <a:lnTo>
                        <a:pt x="9" y="5"/>
                      </a:lnTo>
                      <a:lnTo>
                        <a:pt x="18" y="10"/>
                      </a:lnTo>
                      <a:lnTo>
                        <a:pt x="27" y="15"/>
                      </a:lnTo>
                      <a:lnTo>
                        <a:pt x="31"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4" name="Freeform 215"/>
                <p:cNvSpPr>
                  <a:spLocks/>
                </p:cNvSpPr>
                <p:nvPr/>
              </p:nvSpPr>
              <p:spPr bwMode="auto">
                <a:xfrm>
                  <a:off x="890" y="3491"/>
                  <a:ext cx="17" cy="38"/>
                </a:xfrm>
                <a:custGeom>
                  <a:avLst/>
                  <a:gdLst>
                    <a:gd name="T0" fmla="*/ 0 w 17"/>
                    <a:gd name="T1" fmla="*/ 0 h 38"/>
                    <a:gd name="T2" fmla="*/ 8 w 17"/>
                    <a:gd name="T3" fmla="*/ 7 h 38"/>
                    <a:gd name="T4" fmla="*/ 16 w 17"/>
                    <a:gd name="T5" fmla="*/ 14 h 38"/>
                    <a:gd name="T6" fmla="*/ 10 w 17"/>
                    <a:gd name="T7" fmla="*/ 20 h 38"/>
                    <a:gd name="T8" fmla="*/ 8 w 17"/>
                    <a:gd name="T9" fmla="*/ 28 h 38"/>
                    <a:gd name="T10" fmla="*/ 2 w 17"/>
                    <a:gd name="T11" fmla="*/ 37 h 38"/>
                  </a:gdLst>
                  <a:ahLst/>
                  <a:cxnLst>
                    <a:cxn ang="0">
                      <a:pos x="T0" y="T1"/>
                    </a:cxn>
                    <a:cxn ang="0">
                      <a:pos x="T2" y="T3"/>
                    </a:cxn>
                    <a:cxn ang="0">
                      <a:pos x="T4" y="T5"/>
                    </a:cxn>
                    <a:cxn ang="0">
                      <a:pos x="T6" y="T7"/>
                    </a:cxn>
                    <a:cxn ang="0">
                      <a:pos x="T8" y="T9"/>
                    </a:cxn>
                    <a:cxn ang="0">
                      <a:pos x="T10" y="T11"/>
                    </a:cxn>
                  </a:cxnLst>
                  <a:rect l="0" t="0" r="r" b="b"/>
                  <a:pathLst>
                    <a:path w="17" h="38">
                      <a:moveTo>
                        <a:pt x="0" y="0"/>
                      </a:moveTo>
                      <a:lnTo>
                        <a:pt x="8" y="7"/>
                      </a:lnTo>
                      <a:lnTo>
                        <a:pt x="16" y="14"/>
                      </a:lnTo>
                      <a:lnTo>
                        <a:pt x="10" y="20"/>
                      </a:lnTo>
                      <a:lnTo>
                        <a:pt x="8" y="28"/>
                      </a:lnTo>
                      <a:lnTo>
                        <a:pt x="2" y="3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5" name="Freeform 216"/>
                <p:cNvSpPr>
                  <a:spLocks/>
                </p:cNvSpPr>
                <p:nvPr/>
              </p:nvSpPr>
              <p:spPr bwMode="auto">
                <a:xfrm>
                  <a:off x="847" y="3490"/>
                  <a:ext cx="29" cy="38"/>
                </a:xfrm>
                <a:custGeom>
                  <a:avLst/>
                  <a:gdLst>
                    <a:gd name="T0" fmla="*/ 0 w 29"/>
                    <a:gd name="T1" fmla="*/ 1 h 38"/>
                    <a:gd name="T2" fmla="*/ 5 w 29"/>
                    <a:gd name="T3" fmla="*/ 1 h 38"/>
                    <a:gd name="T4" fmla="*/ 10 w 29"/>
                    <a:gd name="T5" fmla="*/ 0 h 38"/>
                    <a:gd name="T6" fmla="*/ 10 w 29"/>
                    <a:gd name="T7" fmla="*/ 0 h 38"/>
                    <a:gd name="T8" fmla="*/ 15 w 29"/>
                    <a:gd name="T9" fmla="*/ 0 h 38"/>
                    <a:gd name="T10" fmla="*/ 16 w 29"/>
                    <a:gd name="T11" fmla="*/ 2 h 38"/>
                    <a:gd name="T12" fmla="*/ 17 w 29"/>
                    <a:gd name="T13" fmla="*/ 4 h 38"/>
                    <a:gd name="T14" fmla="*/ 17 w 29"/>
                    <a:gd name="T15" fmla="*/ 4 h 38"/>
                    <a:gd name="T16" fmla="*/ 18 w 29"/>
                    <a:gd name="T17" fmla="*/ 6 h 38"/>
                    <a:gd name="T18" fmla="*/ 21 w 29"/>
                    <a:gd name="T19" fmla="*/ 4 h 38"/>
                    <a:gd name="T20" fmla="*/ 23 w 29"/>
                    <a:gd name="T21" fmla="*/ 7 h 38"/>
                    <a:gd name="T22" fmla="*/ 23 w 29"/>
                    <a:gd name="T23" fmla="*/ 7 h 38"/>
                    <a:gd name="T24" fmla="*/ 24 w 29"/>
                    <a:gd name="T25" fmla="*/ 9 h 38"/>
                    <a:gd name="T26" fmla="*/ 25 w 29"/>
                    <a:gd name="T27" fmla="*/ 11 h 38"/>
                    <a:gd name="T28" fmla="*/ 26 w 29"/>
                    <a:gd name="T29" fmla="*/ 13 h 38"/>
                    <a:gd name="T30" fmla="*/ 27 w 29"/>
                    <a:gd name="T31" fmla="*/ 15 h 38"/>
                    <a:gd name="T32" fmla="*/ 28 w 29"/>
                    <a:gd name="T33" fmla="*/ 16 h 38"/>
                    <a:gd name="T34" fmla="*/ 25 w 29"/>
                    <a:gd name="T35" fmla="*/ 20 h 38"/>
                    <a:gd name="T36" fmla="*/ 26 w 29"/>
                    <a:gd name="T37" fmla="*/ 22 h 38"/>
                    <a:gd name="T38" fmla="*/ 27 w 29"/>
                    <a:gd name="T39" fmla="*/ 24 h 38"/>
                    <a:gd name="T40" fmla="*/ 27 w 29"/>
                    <a:gd name="T41" fmla="*/ 24 h 38"/>
                    <a:gd name="T42" fmla="*/ 24 w 29"/>
                    <a:gd name="T43" fmla="*/ 28 h 38"/>
                    <a:gd name="T44" fmla="*/ 25 w 29"/>
                    <a:gd name="T45" fmla="*/ 29 h 38"/>
                    <a:gd name="T46" fmla="*/ 23 w 29"/>
                    <a:gd name="T47" fmla="*/ 33 h 38"/>
                    <a:gd name="T48" fmla="*/ 20 w 29"/>
                    <a:gd name="T49"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9" h="38">
                      <a:moveTo>
                        <a:pt x="0" y="1"/>
                      </a:moveTo>
                      <a:lnTo>
                        <a:pt x="5" y="1"/>
                      </a:lnTo>
                      <a:lnTo>
                        <a:pt x="10" y="0"/>
                      </a:lnTo>
                      <a:lnTo>
                        <a:pt x="10" y="0"/>
                      </a:lnTo>
                      <a:lnTo>
                        <a:pt x="15" y="0"/>
                      </a:lnTo>
                      <a:lnTo>
                        <a:pt x="16" y="2"/>
                      </a:lnTo>
                      <a:lnTo>
                        <a:pt x="17" y="4"/>
                      </a:lnTo>
                      <a:lnTo>
                        <a:pt x="17" y="4"/>
                      </a:lnTo>
                      <a:lnTo>
                        <a:pt x="18" y="6"/>
                      </a:lnTo>
                      <a:lnTo>
                        <a:pt x="21" y="4"/>
                      </a:lnTo>
                      <a:lnTo>
                        <a:pt x="23" y="7"/>
                      </a:lnTo>
                      <a:lnTo>
                        <a:pt x="23" y="7"/>
                      </a:lnTo>
                      <a:lnTo>
                        <a:pt x="24" y="9"/>
                      </a:lnTo>
                      <a:lnTo>
                        <a:pt x="25" y="11"/>
                      </a:lnTo>
                      <a:lnTo>
                        <a:pt x="26" y="13"/>
                      </a:lnTo>
                      <a:lnTo>
                        <a:pt x="27" y="15"/>
                      </a:lnTo>
                      <a:lnTo>
                        <a:pt x="28" y="16"/>
                      </a:lnTo>
                      <a:lnTo>
                        <a:pt x="25" y="20"/>
                      </a:lnTo>
                      <a:lnTo>
                        <a:pt x="26" y="22"/>
                      </a:lnTo>
                      <a:lnTo>
                        <a:pt x="27" y="24"/>
                      </a:lnTo>
                      <a:lnTo>
                        <a:pt x="27" y="24"/>
                      </a:lnTo>
                      <a:lnTo>
                        <a:pt x="24" y="28"/>
                      </a:lnTo>
                      <a:lnTo>
                        <a:pt x="25" y="29"/>
                      </a:lnTo>
                      <a:lnTo>
                        <a:pt x="23" y="33"/>
                      </a:lnTo>
                      <a:lnTo>
                        <a:pt x="20" y="3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6" name="Freeform 217"/>
                <p:cNvSpPr>
                  <a:spLocks/>
                </p:cNvSpPr>
                <p:nvPr/>
              </p:nvSpPr>
              <p:spPr bwMode="auto">
                <a:xfrm>
                  <a:off x="848" y="3492"/>
                  <a:ext cx="32" cy="23"/>
                </a:xfrm>
                <a:custGeom>
                  <a:avLst/>
                  <a:gdLst>
                    <a:gd name="T0" fmla="*/ 0 w 32"/>
                    <a:gd name="T1" fmla="*/ 0 h 23"/>
                    <a:gd name="T2" fmla="*/ 11 w 32"/>
                    <a:gd name="T3" fmla="*/ 2 h 23"/>
                    <a:gd name="T4" fmla="*/ 18 w 32"/>
                    <a:gd name="T5" fmla="*/ 7 h 23"/>
                    <a:gd name="T6" fmla="*/ 20 w 32"/>
                    <a:gd name="T7" fmla="*/ 11 h 23"/>
                    <a:gd name="T8" fmla="*/ 27 w 32"/>
                    <a:gd name="T9" fmla="*/ 15 h 23"/>
                    <a:gd name="T10" fmla="*/ 31 w 32"/>
                    <a:gd name="T11" fmla="*/ 22 h 23"/>
                  </a:gdLst>
                  <a:ahLst/>
                  <a:cxnLst>
                    <a:cxn ang="0">
                      <a:pos x="T0" y="T1"/>
                    </a:cxn>
                    <a:cxn ang="0">
                      <a:pos x="T2" y="T3"/>
                    </a:cxn>
                    <a:cxn ang="0">
                      <a:pos x="T4" y="T5"/>
                    </a:cxn>
                    <a:cxn ang="0">
                      <a:pos x="T6" y="T7"/>
                    </a:cxn>
                    <a:cxn ang="0">
                      <a:pos x="T8" y="T9"/>
                    </a:cxn>
                    <a:cxn ang="0">
                      <a:pos x="T10" y="T11"/>
                    </a:cxn>
                  </a:cxnLst>
                  <a:rect l="0" t="0" r="r" b="b"/>
                  <a:pathLst>
                    <a:path w="32" h="23">
                      <a:moveTo>
                        <a:pt x="0" y="0"/>
                      </a:moveTo>
                      <a:lnTo>
                        <a:pt x="11" y="2"/>
                      </a:lnTo>
                      <a:lnTo>
                        <a:pt x="18" y="7"/>
                      </a:lnTo>
                      <a:lnTo>
                        <a:pt x="20" y="11"/>
                      </a:lnTo>
                      <a:lnTo>
                        <a:pt x="27" y="15"/>
                      </a:lnTo>
                      <a:lnTo>
                        <a:pt x="31"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7" name="Freeform 218"/>
                <p:cNvSpPr>
                  <a:spLocks/>
                </p:cNvSpPr>
                <p:nvPr/>
              </p:nvSpPr>
              <p:spPr bwMode="auto">
                <a:xfrm>
                  <a:off x="872" y="3500"/>
                  <a:ext cx="17" cy="39"/>
                </a:xfrm>
                <a:custGeom>
                  <a:avLst/>
                  <a:gdLst>
                    <a:gd name="T0" fmla="*/ 0 w 17"/>
                    <a:gd name="T1" fmla="*/ 0 h 39"/>
                    <a:gd name="T2" fmla="*/ 8 w 17"/>
                    <a:gd name="T3" fmla="*/ 6 h 39"/>
                    <a:gd name="T4" fmla="*/ 16 w 17"/>
                    <a:gd name="T5" fmla="*/ 11 h 39"/>
                    <a:gd name="T6" fmla="*/ 16 w 17"/>
                    <a:gd name="T7" fmla="*/ 21 h 39"/>
                    <a:gd name="T8" fmla="*/ 13 w 17"/>
                    <a:gd name="T9" fmla="*/ 28 h 39"/>
                    <a:gd name="T10" fmla="*/ 0 w 17"/>
                    <a:gd name="T11" fmla="*/ 38 h 39"/>
                  </a:gdLst>
                  <a:ahLst/>
                  <a:cxnLst>
                    <a:cxn ang="0">
                      <a:pos x="T0" y="T1"/>
                    </a:cxn>
                    <a:cxn ang="0">
                      <a:pos x="T2" y="T3"/>
                    </a:cxn>
                    <a:cxn ang="0">
                      <a:pos x="T4" y="T5"/>
                    </a:cxn>
                    <a:cxn ang="0">
                      <a:pos x="T6" y="T7"/>
                    </a:cxn>
                    <a:cxn ang="0">
                      <a:pos x="T8" y="T9"/>
                    </a:cxn>
                    <a:cxn ang="0">
                      <a:pos x="T10" y="T11"/>
                    </a:cxn>
                  </a:cxnLst>
                  <a:rect l="0" t="0" r="r" b="b"/>
                  <a:pathLst>
                    <a:path w="17" h="39">
                      <a:moveTo>
                        <a:pt x="0" y="0"/>
                      </a:moveTo>
                      <a:lnTo>
                        <a:pt x="8" y="6"/>
                      </a:lnTo>
                      <a:lnTo>
                        <a:pt x="16" y="11"/>
                      </a:lnTo>
                      <a:lnTo>
                        <a:pt x="16" y="21"/>
                      </a:lnTo>
                      <a:lnTo>
                        <a:pt x="13" y="28"/>
                      </a:lnTo>
                      <a:lnTo>
                        <a:pt x="0"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8" name="Freeform 219"/>
                <p:cNvSpPr>
                  <a:spLocks/>
                </p:cNvSpPr>
                <p:nvPr/>
              </p:nvSpPr>
              <p:spPr bwMode="auto">
                <a:xfrm>
                  <a:off x="853" y="3473"/>
                  <a:ext cx="52" cy="29"/>
                </a:xfrm>
                <a:custGeom>
                  <a:avLst/>
                  <a:gdLst>
                    <a:gd name="T0" fmla="*/ 51 w 52"/>
                    <a:gd name="T1" fmla="*/ 17 h 29"/>
                    <a:gd name="T2" fmla="*/ 10 w 52"/>
                    <a:gd name="T3" fmla="*/ 0 h 29"/>
                    <a:gd name="T4" fmla="*/ 0 w 52"/>
                    <a:gd name="T5" fmla="*/ 5 h 29"/>
                    <a:gd name="T6" fmla="*/ 12 w 52"/>
                    <a:gd name="T7" fmla="*/ 28 h 29"/>
                    <a:gd name="T8" fmla="*/ 46 w 52"/>
                    <a:gd name="T9" fmla="*/ 15 h 29"/>
                    <a:gd name="T10" fmla="*/ 51 w 52"/>
                    <a:gd name="T11" fmla="*/ 17 h 29"/>
                  </a:gdLst>
                  <a:ahLst/>
                  <a:cxnLst>
                    <a:cxn ang="0">
                      <a:pos x="T0" y="T1"/>
                    </a:cxn>
                    <a:cxn ang="0">
                      <a:pos x="T2" y="T3"/>
                    </a:cxn>
                    <a:cxn ang="0">
                      <a:pos x="T4" y="T5"/>
                    </a:cxn>
                    <a:cxn ang="0">
                      <a:pos x="T6" y="T7"/>
                    </a:cxn>
                    <a:cxn ang="0">
                      <a:pos x="T8" y="T9"/>
                    </a:cxn>
                    <a:cxn ang="0">
                      <a:pos x="T10" y="T11"/>
                    </a:cxn>
                  </a:cxnLst>
                  <a:rect l="0" t="0" r="r" b="b"/>
                  <a:pathLst>
                    <a:path w="52" h="29">
                      <a:moveTo>
                        <a:pt x="51" y="17"/>
                      </a:moveTo>
                      <a:lnTo>
                        <a:pt x="10" y="0"/>
                      </a:lnTo>
                      <a:lnTo>
                        <a:pt x="0" y="5"/>
                      </a:lnTo>
                      <a:lnTo>
                        <a:pt x="12" y="28"/>
                      </a:lnTo>
                      <a:lnTo>
                        <a:pt x="46" y="15"/>
                      </a:lnTo>
                      <a:lnTo>
                        <a:pt x="51" y="1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9" name="Freeform 220"/>
                <p:cNvSpPr>
                  <a:spLocks/>
                </p:cNvSpPr>
                <p:nvPr/>
              </p:nvSpPr>
              <p:spPr bwMode="auto">
                <a:xfrm>
                  <a:off x="894" y="3404"/>
                  <a:ext cx="143" cy="59"/>
                </a:xfrm>
                <a:custGeom>
                  <a:avLst/>
                  <a:gdLst>
                    <a:gd name="T0" fmla="*/ 142 w 143"/>
                    <a:gd name="T1" fmla="*/ 0 h 59"/>
                    <a:gd name="T2" fmla="*/ 142 w 143"/>
                    <a:gd name="T3" fmla="*/ 7 h 59"/>
                    <a:gd name="T4" fmla="*/ 138 w 143"/>
                    <a:gd name="T5" fmla="*/ 9 h 59"/>
                    <a:gd name="T6" fmla="*/ 139 w 143"/>
                    <a:gd name="T7" fmla="*/ 18 h 59"/>
                    <a:gd name="T8" fmla="*/ 136 w 143"/>
                    <a:gd name="T9" fmla="*/ 19 h 59"/>
                    <a:gd name="T10" fmla="*/ 132 w 143"/>
                    <a:gd name="T11" fmla="*/ 21 h 59"/>
                    <a:gd name="T12" fmla="*/ 129 w 143"/>
                    <a:gd name="T13" fmla="*/ 23 h 59"/>
                    <a:gd name="T14" fmla="*/ 127 w 143"/>
                    <a:gd name="T15" fmla="*/ 24 h 59"/>
                    <a:gd name="T16" fmla="*/ 124 w 143"/>
                    <a:gd name="T17" fmla="*/ 26 h 59"/>
                    <a:gd name="T18" fmla="*/ 120 w 143"/>
                    <a:gd name="T19" fmla="*/ 28 h 59"/>
                    <a:gd name="T20" fmla="*/ 117 w 143"/>
                    <a:gd name="T21" fmla="*/ 29 h 59"/>
                    <a:gd name="T22" fmla="*/ 113 w 143"/>
                    <a:gd name="T23" fmla="*/ 31 h 59"/>
                    <a:gd name="T24" fmla="*/ 109 w 143"/>
                    <a:gd name="T25" fmla="*/ 33 h 59"/>
                    <a:gd name="T26" fmla="*/ 101 w 143"/>
                    <a:gd name="T27" fmla="*/ 38 h 59"/>
                    <a:gd name="T28" fmla="*/ 93 w 143"/>
                    <a:gd name="T29" fmla="*/ 42 h 59"/>
                    <a:gd name="T30" fmla="*/ 85 w 143"/>
                    <a:gd name="T31" fmla="*/ 46 h 59"/>
                    <a:gd name="T32" fmla="*/ 77 w 143"/>
                    <a:gd name="T33" fmla="*/ 51 h 59"/>
                    <a:gd name="T34" fmla="*/ 70 w 143"/>
                    <a:gd name="T35" fmla="*/ 54 h 59"/>
                    <a:gd name="T36" fmla="*/ 63 w 143"/>
                    <a:gd name="T37" fmla="*/ 58 h 59"/>
                    <a:gd name="T38" fmla="*/ 51 w 143"/>
                    <a:gd name="T39" fmla="*/ 55 h 59"/>
                    <a:gd name="T40" fmla="*/ 42 w 143"/>
                    <a:gd name="T41" fmla="*/ 53 h 59"/>
                    <a:gd name="T42" fmla="*/ 34 w 143"/>
                    <a:gd name="T43" fmla="*/ 57 h 59"/>
                    <a:gd name="T44" fmla="*/ 23 w 143"/>
                    <a:gd name="T45" fmla="*/ 56 h 59"/>
                    <a:gd name="T46" fmla="*/ 11 w 143"/>
                    <a:gd name="T47" fmla="*/ 55 h 59"/>
                    <a:gd name="T48" fmla="*/ 0 w 143"/>
                    <a:gd name="T49" fmla="*/ 5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3" h="59">
                      <a:moveTo>
                        <a:pt x="142" y="0"/>
                      </a:moveTo>
                      <a:lnTo>
                        <a:pt x="142" y="7"/>
                      </a:lnTo>
                      <a:lnTo>
                        <a:pt x="138" y="9"/>
                      </a:lnTo>
                      <a:lnTo>
                        <a:pt x="139" y="18"/>
                      </a:lnTo>
                      <a:lnTo>
                        <a:pt x="136" y="19"/>
                      </a:lnTo>
                      <a:lnTo>
                        <a:pt x="132" y="21"/>
                      </a:lnTo>
                      <a:lnTo>
                        <a:pt x="129" y="23"/>
                      </a:lnTo>
                      <a:lnTo>
                        <a:pt x="127" y="24"/>
                      </a:lnTo>
                      <a:lnTo>
                        <a:pt x="124" y="26"/>
                      </a:lnTo>
                      <a:lnTo>
                        <a:pt x="120" y="28"/>
                      </a:lnTo>
                      <a:lnTo>
                        <a:pt x="117" y="29"/>
                      </a:lnTo>
                      <a:lnTo>
                        <a:pt x="113" y="31"/>
                      </a:lnTo>
                      <a:lnTo>
                        <a:pt x="109" y="33"/>
                      </a:lnTo>
                      <a:lnTo>
                        <a:pt x="101" y="38"/>
                      </a:lnTo>
                      <a:lnTo>
                        <a:pt x="93" y="42"/>
                      </a:lnTo>
                      <a:lnTo>
                        <a:pt x="85" y="46"/>
                      </a:lnTo>
                      <a:lnTo>
                        <a:pt x="77" y="51"/>
                      </a:lnTo>
                      <a:lnTo>
                        <a:pt x="70" y="54"/>
                      </a:lnTo>
                      <a:lnTo>
                        <a:pt x="63" y="58"/>
                      </a:lnTo>
                      <a:lnTo>
                        <a:pt x="51" y="55"/>
                      </a:lnTo>
                      <a:lnTo>
                        <a:pt x="42" y="53"/>
                      </a:lnTo>
                      <a:lnTo>
                        <a:pt x="34" y="57"/>
                      </a:lnTo>
                      <a:lnTo>
                        <a:pt x="23" y="56"/>
                      </a:lnTo>
                      <a:lnTo>
                        <a:pt x="11" y="55"/>
                      </a:lnTo>
                      <a:lnTo>
                        <a:pt x="0" y="5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0" name="Freeform 221"/>
                <p:cNvSpPr>
                  <a:spLocks/>
                </p:cNvSpPr>
                <p:nvPr/>
              </p:nvSpPr>
              <p:spPr bwMode="auto">
                <a:xfrm>
                  <a:off x="1006" y="3389"/>
                  <a:ext cx="31" cy="52"/>
                </a:xfrm>
                <a:custGeom>
                  <a:avLst/>
                  <a:gdLst>
                    <a:gd name="T0" fmla="*/ 23 w 31"/>
                    <a:gd name="T1" fmla="*/ 0 h 52"/>
                    <a:gd name="T2" fmla="*/ 28 w 31"/>
                    <a:gd name="T3" fmla="*/ 17 h 52"/>
                    <a:gd name="T4" fmla="*/ 24 w 31"/>
                    <a:gd name="T5" fmla="*/ 19 h 52"/>
                    <a:gd name="T6" fmla="*/ 30 w 31"/>
                    <a:gd name="T7" fmla="*/ 35 h 52"/>
                    <a:gd name="T8" fmla="*/ 26 w 31"/>
                    <a:gd name="T9" fmla="*/ 37 h 52"/>
                    <a:gd name="T10" fmla="*/ 23 w 31"/>
                    <a:gd name="T11" fmla="*/ 39 h 52"/>
                    <a:gd name="T12" fmla="*/ 20 w 31"/>
                    <a:gd name="T13" fmla="*/ 40 h 52"/>
                    <a:gd name="T14" fmla="*/ 17 w 31"/>
                    <a:gd name="T15" fmla="*/ 42 h 52"/>
                    <a:gd name="T16" fmla="*/ 14 w 31"/>
                    <a:gd name="T17" fmla="*/ 43 h 52"/>
                    <a:gd name="T18" fmla="*/ 11 w 31"/>
                    <a:gd name="T19" fmla="*/ 45 h 52"/>
                    <a:gd name="T20" fmla="*/ 8 w 31"/>
                    <a:gd name="T21" fmla="*/ 47 h 52"/>
                    <a:gd name="T22" fmla="*/ 4 w 31"/>
                    <a:gd name="T23" fmla="*/ 49 h 52"/>
                    <a:gd name="T24" fmla="*/ 0 w 31"/>
                    <a:gd name="T25" fmla="*/ 5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52">
                      <a:moveTo>
                        <a:pt x="23" y="0"/>
                      </a:moveTo>
                      <a:lnTo>
                        <a:pt x="28" y="17"/>
                      </a:lnTo>
                      <a:lnTo>
                        <a:pt x="24" y="19"/>
                      </a:lnTo>
                      <a:lnTo>
                        <a:pt x="30" y="35"/>
                      </a:lnTo>
                      <a:lnTo>
                        <a:pt x="26" y="37"/>
                      </a:lnTo>
                      <a:lnTo>
                        <a:pt x="23" y="39"/>
                      </a:lnTo>
                      <a:lnTo>
                        <a:pt x="20" y="40"/>
                      </a:lnTo>
                      <a:lnTo>
                        <a:pt x="17" y="42"/>
                      </a:lnTo>
                      <a:lnTo>
                        <a:pt x="14" y="43"/>
                      </a:lnTo>
                      <a:lnTo>
                        <a:pt x="11" y="45"/>
                      </a:lnTo>
                      <a:lnTo>
                        <a:pt x="8" y="47"/>
                      </a:lnTo>
                      <a:lnTo>
                        <a:pt x="4" y="49"/>
                      </a:lnTo>
                      <a:lnTo>
                        <a:pt x="0" y="5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1" name="Freeform 222"/>
                <p:cNvSpPr>
                  <a:spLocks/>
                </p:cNvSpPr>
                <p:nvPr/>
              </p:nvSpPr>
              <p:spPr bwMode="auto">
                <a:xfrm>
                  <a:off x="894" y="3437"/>
                  <a:ext cx="111" cy="26"/>
                </a:xfrm>
                <a:custGeom>
                  <a:avLst/>
                  <a:gdLst>
                    <a:gd name="T0" fmla="*/ 110 w 111"/>
                    <a:gd name="T1" fmla="*/ 0 h 26"/>
                    <a:gd name="T2" fmla="*/ 101 w 111"/>
                    <a:gd name="T3" fmla="*/ 5 h 26"/>
                    <a:gd name="T4" fmla="*/ 93 w 111"/>
                    <a:gd name="T5" fmla="*/ 9 h 26"/>
                    <a:gd name="T6" fmla="*/ 85 w 111"/>
                    <a:gd name="T7" fmla="*/ 13 h 26"/>
                    <a:gd name="T8" fmla="*/ 78 w 111"/>
                    <a:gd name="T9" fmla="*/ 17 h 26"/>
                    <a:gd name="T10" fmla="*/ 71 w 111"/>
                    <a:gd name="T11" fmla="*/ 21 h 26"/>
                    <a:gd name="T12" fmla="*/ 63 w 111"/>
                    <a:gd name="T13" fmla="*/ 25 h 26"/>
                    <a:gd name="T14" fmla="*/ 52 w 111"/>
                    <a:gd name="T15" fmla="*/ 22 h 26"/>
                    <a:gd name="T16" fmla="*/ 41 w 111"/>
                    <a:gd name="T17" fmla="*/ 20 h 26"/>
                    <a:gd name="T18" fmla="*/ 35 w 111"/>
                    <a:gd name="T19" fmla="*/ 24 h 26"/>
                    <a:gd name="T20" fmla="*/ 23 w 111"/>
                    <a:gd name="T21" fmla="*/ 23 h 26"/>
                    <a:gd name="T22" fmla="*/ 12 w 111"/>
                    <a:gd name="T23" fmla="*/ 22 h 26"/>
                    <a:gd name="T24" fmla="*/ 0 w 111"/>
                    <a:gd name="T25"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1" h="26">
                      <a:moveTo>
                        <a:pt x="110" y="0"/>
                      </a:moveTo>
                      <a:lnTo>
                        <a:pt x="101" y="5"/>
                      </a:lnTo>
                      <a:lnTo>
                        <a:pt x="93" y="9"/>
                      </a:lnTo>
                      <a:lnTo>
                        <a:pt x="85" y="13"/>
                      </a:lnTo>
                      <a:lnTo>
                        <a:pt x="78" y="17"/>
                      </a:lnTo>
                      <a:lnTo>
                        <a:pt x="71" y="21"/>
                      </a:lnTo>
                      <a:lnTo>
                        <a:pt x="63" y="25"/>
                      </a:lnTo>
                      <a:lnTo>
                        <a:pt x="52" y="22"/>
                      </a:lnTo>
                      <a:lnTo>
                        <a:pt x="41" y="20"/>
                      </a:lnTo>
                      <a:lnTo>
                        <a:pt x="35" y="24"/>
                      </a:lnTo>
                      <a:lnTo>
                        <a:pt x="23" y="23"/>
                      </a:lnTo>
                      <a:lnTo>
                        <a:pt x="12" y="22"/>
                      </a:lnTo>
                      <a:lnTo>
                        <a:pt x="0"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2" name="Freeform 223"/>
                <p:cNvSpPr>
                  <a:spLocks/>
                </p:cNvSpPr>
                <p:nvPr/>
              </p:nvSpPr>
              <p:spPr bwMode="auto">
                <a:xfrm>
                  <a:off x="868" y="3399"/>
                  <a:ext cx="167" cy="88"/>
                </a:xfrm>
                <a:custGeom>
                  <a:avLst/>
                  <a:gdLst>
                    <a:gd name="T0" fmla="*/ 166 w 167"/>
                    <a:gd name="T1" fmla="*/ 0 h 88"/>
                    <a:gd name="T2" fmla="*/ 153 w 167"/>
                    <a:gd name="T3" fmla="*/ 23 h 88"/>
                    <a:gd name="T4" fmla="*/ 143 w 167"/>
                    <a:gd name="T5" fmla="*/ 34 h 88"/>
                    <a:gd name="T6" fmla="*/ 138 w 167"/>
                    <a:gd name="T7" fmla="*/ 36 h 88"/>
                    <a:gd name="T8" fmla="*/ 129 w 167"/>
                    <a:gd name="T9" fmla="*/ 41 h 88"/>
                    <a:gd name="T10" fmla="*/ 119 w 167"/>
                    <a:gd name="T11" fmla="*/ 46 h 88"/>
                    <a:gd name="T12" fmla="*/ 110 w 167"/>
                    <a:gd name="T13" fmla="*/ 51 h 88"/>
                    <a:gd name="T14" fmla="*/ 99 w 167"/>
                    <a:gd name="T15" fmla="*/ 57 h 88"/>
                    <a:gd name="T16" fmla="*/ 85 w 167"/>
                    <a:gd name="T17" fmla="*/ 60 h 88"/>
                    <a:gd name="T18" fmla="*/ 76 w 167"/>
                    <a:gd name="T19" fmla="*/ 64 h 88"/>
                    <a:gd name="T20" fmla="*/ 62 w 167"/>
                    <a:gd name="T21" fmla="*/ 67 h 88"/>
                    <a:gd name="T22" fmla="*/ 55 w 167"/>
                    <a:gd name="T23" fmla="*/ 71 h 88"/>
                    <a:gd name="T24" fmla="*/ 48 w 167"/>
                    <a:gd name="T25" fmla="*/ 75 h 88"/>
                    <a:gd name="T26" fmla="*/ 32 w 167"/>
                    <a:gd name="T27" fmla="*/ 76 h 88"/>
                    <a:gd name="T28" fmla="*/ 26 w 167"/>
                    <a:gd name="T29" fmla="*/ 79 h 88"/>
                    <a:gd name="T30" fmla="*/ 33 w 167"/>
                    <a:gd name="T31" fmla="*/ 87 h 88"/>
                    <a:gd name="T32" fmla="*/ 0 w 167"/>
                    <a:gd name="T33" fmla="*/ 76 h 88"/>
                    <a:gd name="T34" fmla="*/ 9 w 167"/>
                    <a:gd name="T35" fmla="*/ 71 h 88"/>
                    <a:gd name="T36" fmla="*/ 25 w 167"/>
                    <a:gd name="T37" fmla="*/ 58 h 88"/>
                    <a:gd name="T38" fmla="*/ 31 w 167"/>
                    <a:gd name="T39" fmla="*/ 60 h 88"/>
                    <a:gd name="T40" fmla="*/ 37 w 167"/>
                    <a:gd name="T41" fmla="*/ 57 h 88"/>
                    <a:gd name="T42" fmla="*/ 45 w 167"/>
                    <a:gd name="T43" fmla="*/ 59 h 88"/>
                    <a:gd name="T44" fmla="*/ 54 w 167"/>
                    <a:gd name="T45" fmla="*/ 55 h 88"/>
                    <a:gd name="T46" fmla="*/ 60 w 167"/>
                    <a:gd name="T47" fmla="*/ 56 h 88"/>
                    <a:gd name="T48" fmla="*/ 67 w 167"/>
                    <a:gd name="T49" fmla="*/ 52 h 88"/>
                    <a:gd name="T50" fmla="*/ 73 w 167"/>
                    <a:gd name="T51" fmla="*/ 49 h 88"/>
                    <a:gd name="T52" fmla="*/ 80 w 167"/>
                    <a:gd name="T53" fmla="*/ 50 h 88"/>
                    <a:gd name="T54" fmla="*/ 88 w 167"/>
                    <a:gd name="T55" fmla="*/ 53 h 88"/>
                    <a:gd name="T56" fmla="*/ 101 w 167"/>
                    <a:gd name="T57" fmla="*/ 47 h 88"/>
                    <a:gd name="T58" fmla="*/ 148 w 167"/>
                    <a:gd name="T59" fmla="*/ 21 h 88"/>
                    <a:gd name="T60" fmla="*/ 153 w 167"/>
                    <a:gd name="T61" fmla="*/ 19 h 88"/>
                    <a:gd name="T62" fmla="*/ 161 w 167"/>
                    <a:gd name="T63" fmla="*/ 8 h 88"/>
                    <a:gd name="T64" fmla="*/ 162 w 167"/>
                    <a:gd name="T65" fmla="*/ 2 h 88"/>
                    <a:gd name="T66" fmla="*/ 164 w 167"/>
                    <a:gd name="T67" fmla="*/ 1 h 88"/>
                    <a:gd name="T68" fmla="*/ 166 w 167"/>
                    <a:gd name="T69" fmla="*/ 0 h 88"/>
                    <a:gd name="T70" fmla="*/ 166 w 167"/>
                    <a:gd name="T7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7" h="88">
                      <a:moveTo>
                        <a:pt x="166" y="0"/>
                      </a:moveTo>
                      <a:lnTo>
                        <a:pt x="153" y="23"/>
                      </a:lnTo>
                      <a:lnTo>
                        <a:pt x="143" y="34"/>
                      </a:lnTo>
                      <a:lnTo>
                        <a:pt x="138" y="36"/>
                      </a:lnTo>
                      <a:lnTo>
                        <a:pt x="129" y="41"/>
                      </a:lnTo>
                      <a:lnTo>
                        <a:pt x="119" y="46"/>
                      </a:lnTo>
                      <a:lnTo>
                        <a:pt x="110" y="51"/>
                      </a:lnTo>
                      <a:lnTo>
                        <a:pt x="99" y="57"/>
                      </a:lnTo>
                      <a:lnTo>
                        <a:pt x="85" y="60"/>
                      </a:lnTo>
                      <a:lnTo>
                        <a:pt x="76" y="64"/>
                      </a:lnTo>
                      <a:lnTo>
                        <a:pt x="62" y="67"/>
                      </a:lnTo>
                      <a:lnTo>
                        <a:pt x="55" y="71"/>
                      </a:lnTo>
                      <a:lnTo>
                        <a:pt x="48" y="75"/>
                      </a:lnTo>
                      <a:lnTo>
                        <a:pt x="32" y="76"/>
                      </a:lnTo>
                      <a:lnTo>
                        <a:pt x="26" y="79"/>
                      </a:lnTo>
                      <a:lnTo>
                        <a:pt x="33" y="87"/>
                      </a:lnTo>
                      <a:lnTo>
                        <a:pt x="0" y="76"/>
                      </a:lnTo>
                      <a:lnTo>
                        <a:pt x="9" y="71"/>
                      </a:lnTo>
                      <a:lnTo>
                        <a:pt x="25" y="58"/>
                      </a:lnTo>
                      <a:lnTo>
                        <a:pt x="31" y="60"/>
                      </a:lnTo>
                      <a:lnTo>
                        <a:pt x="37" y="57"/>
                      </a:lnTo>
                      <a:lnTo>
                        <a:pt x="45" y="59"/>
                      </a:lnTo>
                      <a:lnTo>
                        <a:pt x="54" y="55"/>
                      </a:lnTo>
                      <a:lnTo>
                        <a:pt x="60" y="56"/>
                      </a:lnTo>
                      <a:lnTo>
                        <a:pt x="67" y="52"/>
                      </a:lnTo>
                      <a:lnTo>
                        <a:pt x="73" y="49"/>
                      </a:lnTo>
                      <a:lnTo>
                        <a:pt x="80" y="50"/>
                      </a:lnTo>
                      <a:lnTo>
                        <a:pt x="88" y="53"/>
                      </a:lnTo>
                      <a:lnTo>
                        <a:pt x="101" y="47"/>
                      </a:lnTo>
                      <a:lnTo>
                        <a:pt x="148" y="21"/>
                      </a:lnTo>
                      <a:lnTo>
                        <a:pt x="153" y="19"/>
                      </a:lnTo>
                      <a:lnTo>
                        <a:pt x="161" y="8"/>
                      </a:lnTo>
                      <a:lnTo>
                        <a:pt x="162" y="2"/>
                      </a:lnTo>
                      <a:lnTo>
                        <a:pt x="164" y="1"/>
                      </a:lnTo>
                      <a:lnTo>
                        <a:pt x="166" y="0"/>
                      </a:lnTo>
                      <a:lnTo>
                        <a:pt x="166"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3" name="Freeform 224"/>
                <p:cNvSpPr>
                  <a:spLocks/>
                </p:cNvSpPr>
                <p:nvPr/>
              </p:nvSpPr>
              <p:spPr bwMode="auto">
                <a:xfrm>
                  <a:off x="868" y="3399"/>
                  <a:ext cx="167" cy="88"/>
                </a:xfrm>
                <a:custGeom>
                  <a:avLst/>
                  <a:gdLst>
                    <a:gd name="T0" fmla="*/ 166 w 167"/>
                    <a:gd name="T1" fmla="*/ 0 h 88"/>
                    <a:gd name="T2" fmla="*/ 153 w 167"/>
                    <a:gd name="T3" fmla="*/ 23 h 88"/>
                    <a:gd name="T4" fmla="*/ 143 w 167"/>
                    <a:gd name="T5" fmla="*/ 34 h 88"/>
                    <a:gd name="T6" fmla="*/ 138 w 167"/>
                    <a:gd name="T7" fmla="*/ 36 h 88"/>
                    <a:gd name="T8" fmla="*/ 129 w 167"/>
                    <a:gd name="T9" fmla="*/ 41 h 88"/>
                    <a:gd name="T10" fmla="*/ 119 w 167"/>
                    <a:gd name="T11" fmla="*/ 46 h 88"/>
                    <a:gd name="T12" fmla="*/ 110 w 167"/>
                    <a:gd name="T13" fmla="*/ 51 h 88"/>
                    <a:gd name="T14" fmla="*/ 99 w 167"/>
                    <a:gd name="T15" fmla="*/ 57 h 88"/>
                    <a:gd name="T16" fmla="*/ 85 w 167"/>
                    <a:gd name="T17" fmla="*/ 60 h 88"/>
                    <a:gd name="T18" fmla="*/ 76 w 167"/>
                    <a:gd name="T19" fmla="*/ 64 h 88"/>
                    <a:gd name="T20" fmla="*/ 62 w 167"/>
                    <a:gd name="T21" fmla="*/ 67 h 88"/>
                    <a:gd name="T22" fmla="*/ 55 w 167"/>
                    <a:gd name="T23" fmla="*/ 71 h 88"/>
                    <a:gd name="T24" fmla="*/ 48 w 167"/>
                    <a:gd name="T25" fmla="*/ 75 h 88"/>
                    <a:gd name="T26" fmla="*/ 32 w 167"/>
                    <a:gd name="T27" fmla="*/ 76 h 88"/>
                    <a:gd name="T28" fmla="*/ 26 w 167"/>
                    <a:gd name="T29" fmla="*/ 79 h 88"/>
                    <a:gd name="T30" fmla="*/ 33 w 167"/>
                    <a:gd name="T31" fmla="*/ 87 h 88"/>
                    <a:gd name="T32" fmla="*/ 0 w 167"/>
                    <a:gd name="T33" fmla="*/ 76 h 88"/>
                    <a:gd name="T34" fmla="*/ 9 w 167"/>
                    <a:gd name="T35" fmla="*/ 71 h 88"/>
                    <a:gd name="T36" fmla="*/ 25 w 167"/>
                    <a:gd name="T37" fmla="*/ 58 h 88"/>
                    <a:gd name="T38" fmla="*/ 31 w 167"/>
                    <a:gd name="T39" fmla="*/ 60 h 88"/>
                    <a:gd name="T40" fmla="*/ 37 w 167"/>
                    <a:gd name="T41" fmla="*/ 57 h 88"/>
                    <a:gd name="T42" fmla="*/ 45 w 167"/>
                    <a:gd name="T43" fmla="*/ 59 h 88"/>
                    <a:gd name="T44" fmla="*/ 54 w 167"/>
                    <a:gd name="T45" fmla="*/ 55 h 88"/>
                    <a:gd name="T46" fmla="*/ 60 w 167"/>
                    <a:gd name="T47" fmla="*/ 56 h 88"/>
                    <a:gd name="T48" fmla="*/ 67 w 167"/>
                    <a:gd name="T49" fmla="*/ 52 h 88"/>
                    <a:gd name="T50" fmla="*/ 73 w 167"/>
                    <a:gd name="T51" fmla="*/ 49 h 88"/>
                    <a:gd name="T52" fmla="*/ 80 w 167"/>
                    <a:gd name="T53" fmla="*/ 50 h 88"/>
                    <a:gd name="T54" fmla="*/ 88 w 167"/>
                    <a:gd name="T55" fmla="*/ 53 h 88"/>
                    <a:gd name="T56" fmla="*/ 101 w 167"/>
                    <a:gd name="T57" fmla="*/ 47 h 88"/>
                    <a:gd name="T58" fmla="*/ 148 w 167"/>
                    <a:gd name="T59" fmla="*/ 21 h 88"/>
                    <a:gd name="T60" fmla="*/ 153 w 167"/>
                    <a:gd name="T61" fmla="*/ 19 h 88"/>
                    <a:gd name="T62" fmla="*/ 161 w 167"/>
                    <a:gd name="T63" fmla="*/ 8 h 88"/>
                    <a:gd name="T64" fmla="*/ 162 w 167"/>
                    <a:gd name="T65" fmla="*/ 2 h 88"/>
                    <a:gd name="T66" fmla="*/ 164 w 167"/>
                    <a:gd name="T67" fmla="*/ 1 h 88"/>
                    <a:gd name="T68" fmla="*/ 166 w 167"/>
                    <a:gd name="T69" fmla="*/ 0 h 88"/>
                    <a:gd name="T70" fmla="*/ 166 w 167"/>
                    <a:gd name="T7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7" h="88">
                      <a:moveTo>
                        <a:pt x="166" y="0"/>
                      </a:moveTo>
                      <a:lnTo>
                        <a:pt x="153" y="23"/>
                      </a:lnTo>
                      <a:lnTo>
                        <a:pt x="143" y="34"/>
                      </a:lnTo>
                      <a:lnTo>
                        <a:pt x="138" y="36"/>
                      </a:lnTo>
                      <a:lnTo>
                        <a:pt x="129" y="41"/>
                      </a:lnTo>
                      <a:lnTo>
                        <a:pt x="119" y="46"/>
                      </a:lnTo>
                      <a:lnTo>
                        <a:pt x="110" y="51"/>
                      </a:lnTo>
                      <a:lnTo>
                        <a:pt x="99" y="57"/>
                      </a:lnTo>
                      <a:lnTo>
                        <a:pt x="85" y="60"/>
                      </a:lnTo>
                      <a:lnTo>
                        <a:pt x="76" y="64"/>
                      </a:lnTo>
                      <a:lnTo>
                        <a:pt x="62" y="67"/>
                      </a:lnTo>
                      <a:lnTo>
                        <a:pt x="55" y="71"/>
                      </a:lnTo>
                      <a:lnTo>
                        <a:pt x="48" y="75"/>
                      </a:lnTo>
                      <a:lnTo>
                        <a:pt x="32" y="76"/>
                      </a:lnTo>
                      <a:lnTo>
                        <a:pt x="26" y="79"/>
                      </a:lnTo>
                      <a:lnTo>
                        <a:pt x="33" y="87"/>
                      </a:lnTo>
                      <a:lnTo>
                        <a:pt x="0" y="76"/>
                      </a:lnTo>
                      <a:lnTo>
                        <a:pt x="9" y="71"/>
                      </a:lnTo>
                      <a:lnTo>
                        <a:pt x="25" y="58"/>
                      </a:lnTo>
                      <a:lnTo>
                        <a:pt x="31" y="60"/>
                      </a:lnTo>
                      <a:lnTo>
                        <a:pt x="37" y="57"/>
                      </a:lnTo>
                      <a:lnTo>
                        <a:pt x="45" y="59"/>
                      </a:lnTo>
                      <a:lnTo>
                        <a:pt x="54" y="55"/>
                      </a:lnTo>
                      <a:lnTo>
                        <a:pt x="60" y="56"/>
                      </a:lnTo>
                      <a:lnTo>
                        <a:pt x="67" y="52"/>
                      </a:lnTo>
                      <a:lnTo>
                        <a:pt x="73" y="49"/>
                      </a:lnTo>
                      <a:lnTo>
                        <a:pt x="80" y="50"/>
                      </a:lnTo>
                      <a:lnTo>
                        <a:pt x="88" y="53"/>
                      </a:lnTo>
                      <a:lnTo>
                        <a:pt x="101" y="47"/>
                      </a:lnTo>
                      <a:lnTo>
                        <a:pt x="148" y="21"/>
                      </a:lnTo>
                      <a:lnTo>
                        <a:pt x="153" y="19"/>
                      </a:lnTo>
                      <a:lnTo>
                        <a:pt x="161" y="8"/>
                      </a:lnTo>
                      <a:lnTo>
                        <a:pt x="162" y="2"/>
                      </a:lnTo>
                      <a:lnTo>
                        <a:pt x="164" y="1"/>
                      </a:lnTo>
                      <a:lnTo>
                        <a:pt x="166" y="0"/>
                      </a:lnTo>
                      <a:lnTo>
                        <a:pt x="16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4" name="Freeform 225"/>
                <p:cNvSpPr>
                  <a:spLocks/>
                </p:cNvSpPr>
                <p:nvPr/>
              </p:nvSpPr>
              <p:spPr bwMode="auto">
                <a:xfrm>
                  <a:off x="889" y="3383"/>
                  <a:ext cx="21" cy="31"/>
                </a:xfrm>
                <a:custGeom>
                  <a:avLst/>
                  <a:gdLst>
                    <a:gd name="T0" fmla="*/ 20 w 21"/>
                    <a:gd name="T1" fmla="*/ 2 h 31"/>
                    <a:gd name="T2" fmla="*/ 0 w 21"/>
                    <a:gd name="T3" fmla="*/ 0 h 31"/>
                    <a:gd name="T4" fmla="*/ 16 w 21"/>
                    <a:gd name="T5" fmla="*/ 30 h 31"/>
                  </a:gdLst>
                  <a:ahLst/>
                  <a:cxnLst>
                    <a:cxn ang="0">
                      <a:pos x="T0" y="T1"/>
                    </a:cxn>
                    <a:cxn ang="0">
                      <a:pos x="T2" y="T3"/>
                    </a:cxn>
                    <a:cxn ang="0">
                      <a:pos x="T4" y="T5"/>
                    </a:cxn>
                  </a:cxnLst>
                  <a:rect l="0" t="0" r="r" b="b"/>
                  <a:pathLst>
                    <a:path w="21" h="31">
                      <a:moveTo>
                        <a:pt x="20" y="2"/>
                      </a:moveTo>
                      <a:lnTo>
                        <a:pt x="0" y="0"/>
                      </a:lnTo>
                      <a:lnTo>
                        <a:pt x="16"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5" name="Freeform 226"/>
                <p:cNvSpPr>
                  <a:spLocks/>
                </p:cNvSpPr>
                <p:nvPr/>
              </p:nvSpPr>
              <p:spPr bwMode="auto">
                <a:xfrm>
                  <a:off x="883" y="3386"/>
                  <a:ext cx="23" cy="35"/>
                </a:xfrm>
                <a:custGeom>
                  <a:avLst/>
                  <a:gdLst>
                    <a:gd name="T0" fmla="*/ 17 w 23"/>
                    <a:gd name="T1" fmla="*/ 13 h 35"/>
                    <a:gd name="T2" fmla="*/ 11 w 23"/>
                    <a:gd name="T3" fmla="*/ 1 h 35"/>
                    <a:gd name="T4" fmla="*/ 0 w 23"/>
                    <a:gd name="T5" fmla="*/ 0 h 35"/>
                    <a:gd name="T6" fmla="*/ 9 w 23"/>
                    <a:gd name="T7" fmla="*/ 34 h 35"/>
                    <a:gd name="T8" fmla="*/ 22 w 23"/>
                    <a:gd name="T9" fmla="*/ 27 h 35"/>
                  </a:gdLst>
                  <a:ahLst/>
                  <a:cxnLst>
                    <a:cxn ang="0">
                      <a:pos x="T0" y="T1"/>
                    </a:cxn>
                    <a:cxn ang="0">
                      <a:pos x="T2" y="T3"/>
                    </a:cxn>
                    <a:cxn ang="0">
                      <a:pos x="T4" y="T5"/>
                    </a:cxn>
                    <a:cxn ang="0">
                      <a:pos x="T6" y="T7"/>
                    </a:cxn>
                    <a:cxn ang="0">
                      <a:pos x="T8" y="T9"/>
                    </a:cxn>
                  </a:cxnLst>
                  <a:rect l="0" t="0" r="r" b="b"/>
                  <a:pathLst>
                    <a:path w="23" h="35">
                      <a:moveTo>
                        <a:pt x="17" y="13"/>
                      </a:moveTo>
                      <a:lnTo>
                        <a:pt x="11" y="1"/>
                      </a:lnTo>
                      <a:lnTo>
                        <a:pt x="0" y="0"/>
                      </a:lnTo>
                      <a:lnTo>
                        <a:pt x="9" y="34"/>
                      </a:lnTo>
                      <a:lnTo>
                        <a:pt x="22"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6" name="Line 227"/>
                <p:cNvSpPr>
                  <a:spLocks noChangeShapeType="1"/>
                </p:cNvSpPr>
                <p:nvPr/>
              </p:nvSpPr>
              <p:spPr bwMode="auto">
                <a:xfrm flipH="1" flipV="1">
                  <a:off x="885" y="3374"/>
                  <a:ext cx="4" cy="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7" name="Line 228"/>
                <p:cNvSpPr>
                  <a:spLocks noChangeShapeType="1"/>
                </p:cNvSpPr>
                <p:nvPr/>
              </p:nvSpPr>
              <p:spPr bwMode="auto">
                <a:xfrm flipH="1">
                  <a:off x="891" y="3388"/>
                  <a:ext cx="2"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8" name="Freeform 229"/>
                <p:cNvSpPr>
                  <a:spLocks/>
                </p:cNvSpPr>
                <p:nvPr/>
              </p:nvSpPr>
              <p:spPr bwMode="auto">
                <a:xfrm>
                  <a:off x="875" y="3374"/>
                  <a:ext cx="19" cy="36"/>
                </a:xfrm>
                <a:custGeom>
                  <a:avLst/>
                  <a:gdLst>
                    <a:gd name="T0" fmla="*/ 18 w 19"/>
                    <a:gd name="T1" fmla="*/ 34 h 36"/>
                    <a:gd name="T2" fmla="*/ 18 w 19"/>
                    <a:gd name="T3" fmla="*/ 34 h 36"/>
                    <a:gd name="T4" fmla="*/ 18 w 19"/>
                    <a:gd name="T5" fmla="*/ 34 h 36"/>
                    <a:gd name="T6" fmla="*/ 16 w 19"/>
                    <a:gd name="T7" fmla="*/ 31 h 36"/>
                    <a:gd name="T8" fmla="*/ 16 w 19"/>
                    <a:gd name="T9" fmla="*/ 31 h 36"/>
                    <a:gd name="T10" fmla="*/ 8 w 19"/>
                    <a:gd name="T11" fmla="*/ 35 h 36"/>
                    <a:gd name="T12" fmla="*/ 6 w 19"/>
                    <a:gd name="T13" fmla="*/ 31 h 36"/>
                    <a:gd name="T14" fmla="*/ 4 w 19"/>
                    <a:gd name="T15" fmla="*/ 27 h 36"/>
                    <a:gd name="T16" fmla="*/ 4 w 19"/>
                    <a:gd name="T17" fmla="*/ 27 h 36"/>
                    <a:gd name="T18" fmla="*/ 4 w 19"/>
                    <a:gd name="T19" fmla="*/ 27 h 36"/>
                    <a:gd name="T20" fmla="*/ 2 w 19"/>
                    <a:gd name="T21" fmla="*/ 23 h 36"/>
                    <a:gd name="T22" fmla="*/ 2 w 19"/>
                    <a:gd name="T23" fmla="*/ 23 h 36"/>
                    <a:gd name="T24" fmla="*/ 0 w 19"/>
                    <a:gd name="T25" fmla="*/ 20 h 36"/>
                    <a:gd name="T26" fmla="*/ 8 w 19"/>
                    <a:gd name="T27" fmla="*/ 16 h 36"/>
                    <a:gd name="T28" fmla="*/ 8 w 19"/>
                    <a:gd name="T29" fmla="*/ 16 h 36"/>
                    <a:gd name="T30" fmla="*/ 8 w 19"/>
                    <a:gd name="T31" fmla="*/ 16 h 36"/>
                    <a:gd name="T32" fmla="*/ 8 w 19"/>
                    <a:gd name="T33" fmla="*/ 16 h 36"/>
                    <a:gd name="T34" fmla="*/ 6 w 19"/>
                    <a:gd name="T35" fmla="*/ 12 h 36"/>
                    <a:gd name="T36" fmla="*/ 6 w 19"/>
                    <a:gd name="T37" fmla="*/ 12 h 36"/>
                    <a:gd name="T38" fmla="*/ 4 w 19"/>
                    <a:gd name="T39" fmla="*/ 8 h 36"/>
                    <a:gd name="T40" fmla="*/ 11 w 19"/>
                    <a:gd name="T41" fmla="*/ 4 h 36"/>
                    <a:gd name="T42" fmla="*/ 11 w 19"/>
                    <a:gd name="T43" fmla="*/ 4 h 36"/>
                    <a:gd name="T44" fmla="*/ 11 w 19"/>
                    <a:gd name="T45" fmla="*/ 4 h 36"/>
                    <a:gd name="T46" fmla="*/ 11 w 19"/>
                    <a:gd name="T47" fmla="*/ 4 h 36"/>
                    <a:gd name="T48" fmla="*/ 9 w 19"/>
                    <a:gd name="T4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 h="36">
                      <a:moveTo>
                        <a:pt x="18" y="34"/>
                      </a:moveTo>
                      <a:lnTo>
                        <a:pt x="18" y="34"/>
                      </a:lnTo>
                      <a:lnTo>
                        <a:pt x="18" y="34"/>
                      </a:lnTo>
                      <a:lnTo>
                        <a:pt x="16" y="31"/>
                      </a:lnTo>
                      <a:lnTo>
                        <a:pt x="16" y="31"/>
                      </a:lnTo>
                      <a:lnTo>
                        <a:pt x="8" y="35"/>
                      </a:lnTo>
                      <a:lnTo>
                        <a:pt x="6" y="31"/>
                      </a:lnTo>
                      <a:lnTo>
                        <a:pt x="4" y="27"/>
                      </a:lnTo>
                      <a:lnTo>
                        <a:pt x="4" y="27"/>
                      </a:lnTo>
                      <a:lnTo>
                        <a:pt x="4" y="27"/>
                      </a:lnTo>
                      <a:lnTo>
                        <a:pt x="2" y="23"/>
                      </a:lnTo>
                      <a:lnTo>
                        <a:pt x="2" y="23"/>
                      </a:lnTo>
                      <a:lnTo>
                        <a:pt x="0" y="20"/>
                      </a:lnTo>
                      <a:lnTo>
                        <a:pt x="8" y="16"/>
                      </a:lnTo>
                      <a:lnTo>
                        <a:pt x="8" y="16"/>
                      </a:lnTo>
                      <a:lnTo>
                        <a:pt x="8" y="16"/>
                      </a:lnTo>
                      <a:lnTo>
                        <a:pt x="8" y="16"/>
                      </a:lnTo>
                      <a:lnTo>
                        <a:pt x="6" y="12"/>
                      </a:lnTo>
                      <a:lnTo>
                        <a:pt x="6" y="12"/>
                      </a:lnTo>
                      <a:lnTo>
                        <a:pt x="4" y="8"/>
                      </a:lnTo>
                      <a:lnTo>
                        <a:pt x="11" y="4"/>
                      </a:lnTo>
                      <a:lnTo>
                        <a:pt x="11" y="4"/>
                      </a:lnTo>
                      <a:lnTo>
                        <a:pt x="11" y="4"/>
                      </a:lnTo>
                      <a:lnTo>
                        <a:pt x="11" y="4"/>
                      </a:lnTo>
                      <a:lnTo>
                        <a:pt x="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9" name="Freeform 230"/>
                <p:cNvSpPr>
                  <a:spLocks/>
                </p:cNvSpPr>
                <p:nvPr/>
              </p:nvSpPr>
              <p:spPr bwMode="auto">
                <a:xfrm>
                  <a:off x="865" y="3396"/>
                  <a:ext cx="32" cy="23"/>
                </a:xfrm>
                <a:custGeom>
                  <a:avLst/>
                  <a:gdLst>
                    <a:gd name="T0" fmla="*/ 31 w 32"/>
                    <a:gd name="T1" fmla="*/ 22 h 23"/>
                    <a:gd name="T2" fmla="*/ 12 w 32"/>
                    <a:gd name="T3" fmla="*/ 22 h 23"/>
                    <a:gd name="T4" fmla="*/ 6 w 32"/>
                    <a:gd name="T5" fmla="*/ 11 h 23"/>
                    <a:gd name="T6" fmla="*/ 3 w 32"/>
                    <a:gd name="T7" fmla="*/ 6 h 23"/>
                    <a:gd name="T8" fmla="*/ 0 w 32"/>
                    <a:gd name="T9" fmla="*/ 0 h 23"/>
                  </a:gdLst>
                  <a:ahLst/>
                  <a:cxnLst>
                    <a:cxn ang="0">
                      <a:pos x="T0" y="T1"/>
                    </a:cxn>
                    <a:cxn ang="0">
                      <a:pos x="T2" y="T3"/>
                    </a:cxn>
                    <a:cxn ang="0">
                      <a:pos x="T4" y="T5"/>
                    </a:cxn>
                    <a:cxn ang="0">
                      <a:pos x="T6" y="T7"/>
                    </a:cxn>
                    <a:cxn ang="0">
                      <a:pos x="T8" y="T9"/>
                    </a:cxn>
                  </a:cxnLst>
                  <a:rect l="0" t="0" r="r" b="b"/>
                  <a:pathLst>
                    <a:path w="32" h="23">
                      <a:moveTo>
                        <a:pt x="31" y="22"/>
                      </a:moveTo>
                      <a:lnTo>
                        <a:pt x="12" y="22"/>
                      </a:lnTo>
                      <a:lnTo>
                        <a:pt x="6" y="11"/>
                      </a:lnTo>
                      <a:lnTo>
                        <a:pt x="3" y="6"/>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0" name="Freeform 231"/>
                <p:cNvSpPr>
                  <a:spLocks/>
                </p:cNvSpPr>
                <p:nvPr/>
              </p:nvSpPr>
              <p:spPr bwMode="auto">
                <a:xfrm>
                  <a:off x="884" y="3380"/>
                  <a:ext cx="17" cy="39"/>
                </a:xfrm>
                <a:custGeom>
                  <a:avLst/>
                  <a:gdLst>
                    <a:gd name="T0" fmla="*/ 5 w 17"/>
                    <a:gd name="T1" fmla="*/ 38 h 39"/>
                    <a:gd name="T2" fmla="*/ 16 w 17"/>
                    <a:gd name="T3" fmla="*/ 34 h 39"/>
                    <a:gd name="T4" fmla="*/ 0 w 17"/>
                    <a:gd name="T5" fmla="*/ 13 h 39"/>
                    <a:gd name="T6" fmla="*/ 11 w 17"/>
                    <a:gd name="T7" fmla="*/ 9 h 39"/>
                    <a:gd name="T8" fmla="*/ 4 w 17"/>
                    <a:gd name="T9" fmla="*/ 0 h 39"/>
                  </a:gdLst>
                  <a:ahLst/>
                  <a:cxnLst>
                    <a:cxn ang="0">
                      <a:pos x="T0" y="T1"/>
                    </a:cxn>
                    <a:cxn ang="0">
                      <a:pos x="T2" y="T3"/>
                    </a:cxn>
                    <a:cxn ang="0">
                      <a:pos x="T4" y="T5"/>
                    </a:cxn>
                    <a:cxn ang="0">
                      <a:pos x="T6" y="T7"/>
                    </a:cxn>
                    <a:cxn ang="0">
                      <a:pos x="T8" y="T9"/>
                    </a:cxn>
                  </a:cxnLst>
                  <a:rect l="0" t="0" r="r" b="b"/>
                  <a:pathLst>
                    <a:path w="17" h="39">
                      <a:moveTo>
                        <a:pt x="5" y="38"/>
                      </a:moveTo>
                      <a:lnTo>
                        <a:pt x="16" y="34"/>
                      </a:lnTo>
                      <a:lnTo>
                        <a:pt x="0" y="13"/>
                      </a:lnTo>
                      <a:lnTo>
                        <a:pt x="11" y="9"/>
                      </a:lnTo>
                      <a:lnTo>
                        <a:pt x="4"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1" name="Line 232"/>
                <p:cNvSpPr>
                  <a:spLocks noChangeShapeType="1"/>
                </p:cNvSpPr>
                <p:nvPr/>
              </p:nvSpPr>
              <p:spPr bwMode="auto">
                <a:xfrm flipH="1" flipV="1">
                  <a:off x="859" y="3388"/>
                  <a:ext cx="21" cy="2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2" name="Line 233"/>
                <p:cNvSpPr>
                  <a:spLocks noChangeShapeType="1"/>
                </p:cNvSpPr>
                <p:nvPr/>
              </p:nvSpPr>
              <p:spPr bwMode="auto">
                <a:xfrm>
                  <a:off x="836" y="3383"/>
                  <a:ext cx="21" cy="3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3" name="Freeform 234"/>
                <p:cNvSpPr>
                  <a:spLocks/>
                </p:cNvSpPr>
                <p:nvPr/>
              </p:nvSpPr>
              <p:spPr bwMode="auto">
                <a:xfrm>
                  <a:off x="832" y="3378"/>
                  <a:ext cx="17" cy="37"/>
                </a:xfrm>
                <a:custGeom>
                  <a:avLst/>
                  <a:gdLst>
                    <a:gd name="T0" fmla="*/ 16 w 17"/>
                    <a:gd name="T1" fmla="*/ 13 h 37"/>
                    <a:gd name="T2" fmla="*/ 16 w 17"/>
                    <a:gd name="T3" fmla="*/ 13 h 37"/>
                    <a:gd name="T4" fmla="*/ 14 w 17"/>
                    <a:gd name="T5" fmla="*/ 14 h 37"/>
                    <a:gd name="T6" fmla="*/ 14 w 17"/>
                    <a:gd name="T7" fmla="*/ 14 h 37"/>
                    <a:gd name="T8" fmla="*/ 14 w 17"/>
                    <a:gd name="T9" fmla="*/ 14 h 37"/>
                    <a:gd name="T10" fmla="*/ 14 w 17"/>
                    <a:gd name="T11" fmla="*/ 14 h 37"/>
                    <a:gd name="T12" fmla="*/ 4 w 17"/>
                    <a:gd name="T13" fmla="*/ 0 h 37"/>
                    <a:gd name="T14" fmla="*/ 4 w 17"/>
                    <a:gd name="T15" fmla="*/ 0 h 37"/>
                    <a:gd name="T16" fmla="*/ 4 w 17"/>
                    <a:gd name="T17" fmla="*/ 0 h 37"/>
                    <a:gd name="T18" fmla="*/ 2 w 17"/>
                    <a:gd name="T19" fmla="*/ 1 h 37"/>
                    <a:gd name="T20" fmla="*/ 2 w 17"/>
                    <a:gd name="T21" fmla="*/ 1 h 37"/>
                    <a:gd name="T22" fmla="*/ 2 w 17"/>
                    <a:gd name="T23" fmla="*/ 1 h 37"/>
                    <a:gd name="T24" fmla="*/ 0 w 17"/>
                    <a:gd name="T25" fmla="*/ 2 h 37"/>
                    <a:gd name="T26" fmla="*/ 8 w 17"/>
                    <a:gd name="T27" fmla="*/ 17 h 37"/>
                    <a:gd name="T28" fmla="*/ 7 w 17"/>
                    <a:gd name="T29" fmla="*/ 18 h 37"/>
                    <a:gd name="T30" fmla="*/ 7 w 17"/>
                    <a:gd name="T31" fmla="*/ 18 h 37"/>
                    <a:gd name="T32" fmla="*/ 5 w 17"/>
                    <a:gd name="T33" fmla="*/ 19 h 37"/>
                    <a:gd name="T34" fmla="*/ 5 w 17"/>
                    <a:gd name="T35" fmla="*/ 19 h 37"/>
                    <a:gd name="T36" fmla="*/ 5 w 17"/>
                    <a:gd name="T37" fmla="*/ 19 h 37"/>
                    <a:gd name="T38" fmla="*/ 3 w 17"/>
                    <a:gd name="T39" fmla="*/ 20 h 37"/>
                    <a:gd name="T40" fmla="*/ 11 w 17"/>
                    <a:gd name="T41" fmla="*/ 35 h 37"/>
                    <a:gd name="T42" fmla="*/ 11 w 17"/>
                    <a:gd name="T43" fmla="*/ 35 h 37"/>
                    <a:gd name="T44" fmla="*/ 11 w 17"/>
                    <a:gd name="T45" fmla="*/ 35 h 37"/>
                    <a:gd name="T46" fmla="*/ 11 w 17"/>
                    <a:gd name="T47" fmla="*/ 35 h 37"/>
                    <a:gd name="T48" fmla="*/ 9 w 17"/>
                    <a:gd name="T49"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37">
                      <a:moveTo>
                        <a:pt x="16" y="13"/>
                      </a:moveTo>
                      <a:lnTo>
                        <a:pt x="16" y="13"/>
                      </a:lnTo>
                      <a:lnTo>
                        <a:pt x="14" y="14"/>
                      </a:lnTo>
                      <a:lnTo>
                        <a:pt x="14" y="14"/>
                      </a:lnTo>
                      <a:lnTo>
                        <a:pt x="14" y="14"/>
                      </a:lnTo>
                      <a:lnTo>
                        <a:pt x="14" y="14"/>
                      </a:lnTo>
                      <a:lnTo>
                        <a:pt x="4" y="0"/>
                      </a:lnTo>
                      <a:lnTo>
                        <a:pt x="4" y="0"/>
                      </a:lnTo>
                      <a:lnTo>
                        <a:pt x="4" y="0"/>
                      </a:lnTo>
                      <a:lnTo>
                        <a:pt x="2" y="1"/>
                      </a:lnTo>
                      <a:lnTo>
                        <a:pt x="2" y="1"/>
                      </a:lnTo>
                      <a:lnTo>
                        <a:pt x="2" y="1"/>
                      </a:lnTo>
                      <a:lnTo>
                        <a:pt x="0" y="2"/>
                      </a:lnTo>
                      <a:lnTo>
                        <a:pt x="8" y="17"/>
                      </a:lnTo>
                      <a:lnTo>
                        <a:pt x="7" y="18"/>
                      </a:lnTo>
                      <a:lnTo>
                        <a:pt x="7" y="18"/>
                      </a:lnTo>
                      <a:lnTo>
                        <a:pt x="5" y="19"/>
                      </a:lnTo>
                      <a:lnTo>
                        <a:pt x="5" y="19"/>
                      </a:lnTo>
                      <a:lnTo>
                        <a:pt x="5" y="19"/>
                      </a:lnTo>
                      <a:lnTo>
                        <a:pt x="3" y="20"/>
                      </a:lnTo>
                      <a:lnTo>
                        <a:pt x="11" y="35"/>
                      </a:lnTo>
                      <a:lnTo>
                        <a:pt x="11" y="35"/>
                      </a:lnTo>
                      <a:lnTo>
                        <a:pt x="11" y="35"/>
                      </a:lnTo>
                      <a:lnTo>
                        <a:pt x="11" y="35"/>
                      </a:lnTo>
                      <a:lnTo>
                        <a:pt x="9" y="3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4" name="Freeform 235"/>
                <p:cNvSpPr>
                  <a:spLocks/>
                </p:cNvSpPr>
                <p:nvPr/>
              </p:nvSpPr>
              <p:spPr bwMode="auto">
                <a:xfrm>
                  <a:off x="833" y="3395"/>
                  <a:ext cx="31" cy="28"/>
                </a:xfrm>
                <a:custGeom>
                  <a:avLst/>
                  <a:gdLst>
                    <a:gd name="T0" fmla="*/ 30 w 31"/>
                    <a:gd name="T1" fmla="*/ 25 h 28"/>
                    <a:gd name="T2" fmla="*/ 26 w 31"/>
                    <a:gd name="T3" fmla="*/ 27 h 28"/>
                    <a:gd name="T4" fmla="*/ 7 w 31"/>
                    <a:gd name="T5" fmla="*/ 0 h 28"/>
                    <a:gd name="T6" fmla="*/ 3 w 31"/>
                    <a:gd name="T7" fmla="*/ 2 h 28"/>
                    <a:gd name="T8" fmla="*/ 0 w 31"/>
                    <a:gd name="T9" fmla="*/ 4 h 28"/>
                  </a:gdLst>
                  <a:ahLst/>
                  <a:cxnLst>
                    <a:cxn ang="0">
                      <a:pos x="T0" y="T1"/>
                    </a:cxn>
                    <a:cxn ang="0">
                      <a:pos x="T2" y="T3"/>
                    </a:cxn>
                    <a:cxn ang="0">
                      <a:pos x="T4" y="T5"/>
                    </a:cxn>
                    <a:cxn ang="0">
                      <a:pos x="T6" y="T7"/>
                    </a:cxn>
                    <a:cxn ang="0">
                      <a:pos x="T8" y="T9"/>
                    </a:cxn>
                  </a:cxnLst>
                  <a:rect l="0" t="0" r="r" b="b"/>
                  <a:pathLst>
                    <a:path w="31" h="28">
                      <a:moveTo>
                        <a:pt x="30" y="25"/>
                      </a:moveTo>
                      <a:lnTo>
                        <a:pt x="26" y="27"/>
                      </a:lnTo>
                      <a:lnTo>
                        <a:pt x="7" y="0"/>
                      </a:lnTo>
                      <a:lnTo>
                        <a:pt x="3" y="2"/>
                      </a:lnTo>
                      <a:lnTo>
                        <a:pt x="0" y="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5" name="Freeform 236"/>
                <p:cNvSpPr>
                  <a:spLocks/>
                </p:cNvSpPr>
                <p:nvPr/>
              </p:nvSpPr>
              <p:spPr bwMode="auto">
                <a:xfrm>
                  <a:off x="829" y="3378"/>
                  <a:ext cx="17" cy="39"/>
                </a:xfrm>
                <a:custGeom>
                  <a:avLst/>
                  <a:gdLst>
                    <a:gd name="T0" fmla="*/ 9 w 17"/>
                    <a:gd name="T1" fmla="*/ 0 h 39"/>
                    <a:gd name="T2" fmla="*/ 0 w 17"/>
                    <a:gd name="T3" fmla="*/ 4 h 39"/>
                    <a:gd name="T4" fmla="*/ 5 w 17"/>
                    <a:gd name="T5" fmla="*/ 21 h 39"/>
                    <a:gd name="T6" fmla="*/ 16 w 17"/>
                    <a:gd name="T7" fmla="*/ 36 h 39"/>
                    <a:gd name="T8" fmla="*/ 10 w 17"/>
                    <a:gd name="T9" fmla="*/ 38 h 39"/>
                  </a:gdLst>
                  <a:ahLst/>
                  <a:cxnLst>
                    <a:cxn ang="0">
                      <a:pos x="T0" y="T1"/>
                    </a:cxn>
                    <a:cxn ang="0">
                      <a:pos x="T2" y="T3"/>
                    </a:cxn>
                    <a:cxn ang="0">
                      <a:pos x="T4" y="T5"/>
                    </a:cxn>
                    <a:cxn ang="0">
                      <a:pos x="T6" y="T7"/>
                    </a:cxn>
                    <a:cxn ang="0">
                      <a:pos x="T8" y="T9"/>
                    </a:cxn>
                  </a:cxnLst>
                  <a:rect l="0" t="0" r="r" b="b"/>
                  <a:pathLst>
                    <a:path w="17" h="39">
                      <a:moveTo>
                        <a:pt x="9" y="0"/>
                      </a:moveTo>
                      <a:lnTo>
                        <a:pt x="0" y="4"/>
                      </a:lnTo>
                      <a:lnTo>
                        <a:pt x="5" y="21"/>
                      </a:lnTo>
                      <a:lnTo>
                        <a:pt x="16" y="36"/>
                      </a:lnTo>
                      <a:lnTo>
                        <a:pt x="10"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6" name="Freeform 237"/>
                <p:cNvSpPr>
                  <a:spLocks/>
                </p:cNvSpPr>
                <p:nvPr/>
              </p:nvSpPr>
              <p:spPr bwMode="auto">
                <a:xfrm>
                  <a:off x="865" y="3426"/>
                  <a:ext cx="25" cy="30"/>
                </a:xfrm>
                <a:custGeom>
                  <a:avLst/>
                  <a:gdLst>
                    <a:gd name="T0" fmla="*/ 23 w 25"/>
                    <a:gd name="T1" fmla="*/ 29 h 30"/>
                    <a:gd name="T2" fmla="*/ 23 w 25"/>
                    <a:gd name="T3" fmla="*/ 29 h 30"/>
                    <a:gd name="T4" fmla="*/ 23 w 25"/>
                    <a:gd name="T5" fmla="*/ 29 h 30"/>
                    <a:gd name="T6" fmla="*/ 23 w 25"/>
                    <a:gd name="T7" fmla="*/ 29 h 30"/>
                    <a:gd name="T8" fmla="*/ 9 w 25"/>
                    <a:gd name="T9" fmla="*/ 22 h 30"/>
                    <a:gd name="T10" fmla="*/ 0 w 25"/>
                    <a:gd name="T11" fmla="*/ 3 h 30"/>
                    <a:gd name="T12" fmla="*/ 7 w 25"/>
                    <a:gd name="T13" fmla="*/ 0 h 30"/>
                    <a:gd name="T14" fmla="*/ 20 w 25"/>
                    <a:gd name="T15" fmla="*/ 5 h 30"/>
                    <a:gd name="T16" fmla="*/ 24 w 25"/>
                    <a:gd name="T17" fmla="*/ 14 h 30"/>
                    <a:gd name="T18" fmla="*/ 23 w 25"/>
                    <a:gd name="T19"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30">
                      <a:moveTo>
                        <a:pt x="23" y="29"/>
                      </a:moveTo>
                      <a:lnTo>
                        <a:pt x="23" y="29"/>
                      </a:lnTo>
                      <a:lnTo>
                        <a:pt x="23" y="29"/>
                      </a:lnTo>
                      <a:lnTo>
                        <a:pt x="23" y="29"/>
                      </a:lnTo>
                      <a:lnTo>
                        <a:pt x="9" y="22"/>
                      </a:lnTo>
                      <a:lnTo>
                        <a:pt x="0" y="3"/>
                      </a:lnTo>
                      <a:lnTo>
                        <a:pt x="7" y="0"/>
                      </a:lnTo>
                      <a:lnTo>
                        <a:pt x="20" y="5"/>
                      </a:lnTo>
                      <a:lnTo>
                        <a:pt x="24" y="14"/>
                      </a:lnTo>
                      <a:lnTo>
                        <a:pt x="23" y="2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7" name="Freeform 238"/>
                <p:cNvSpPr>
                  <a:spLocks/>
                </p:cNvSpPr>
                <p:nvPr/>
              </p:nvSpPr>
              <p:spPr bwMode="auto">
                <a:xfrm>
                  <a:off x="865" y="3426"/>
                  <a:ext cx="25" cy="30"/>
                </a:xfrm>
                <a:custGeom>
                  <a:avLst/>
                  <a:gdLst>
                    <a:gd name="T0" fmla="*/ 23 w 25"/>
                    <a:gd name="T1" fmla="*/ 29 h 30"/>
                    <a:gd name="T2" fmla="*/ 23 w 25"/>
                    <a:gd name="T3" fmla="*/ 29 h 30"/>
                    <a:gd name="T4" fmla="*/ 23 w 25"/>
                    <a:gd name="T5" fmla="*/ 29 h 30"/>
                    <a:gd name="T6" fmla="*/ 23 w 25"/>
                    <a:gd name="T7" fmla="*/ 29 h 30"/>
                    <a:gd name="T8" fmla="*/ 9 w 25"/>
                    <a:gd name="T9" fmla="*/ 22 h 30"/>
                    <a:gd name="T10" fmla="*/ 0 w 25"/>
                    <a:gd name="T11" fmla="*/ 3 h 30"/>
                    <a:gd name="T12" fmla="*/ 7 w 25"/>
                    <a:gd name="T13" fmla="*/ 0 h 30"/>
                    <a:gd name="T14" fmla="*/ 20 w 25"/>
                    <a:gd name="T15" fmla="*/ 5 h 30"/>
                    <a:gd name="T16" fmla="*/ 24 w 25"/>
                    <a:gd name="T17" fmla="*/ 14 h 30"/>
                    <a:gd name="T18" fmla="*/ 23 w 25"/>
                    <a:gd name="T19"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30">
                      <a:moveTo>
                        <a:pt x="23" y="29"/>
                      </a:moveTo>
                      <a:lnTo>
                        <a:pt x="23" y="29"/>
                      </a:lnTo>
                      <a:lnTo>
                        <a:pt x="23" y="29"/>
                      </a:lnTo>
                      <a:lnTo>
                        <a:pt x="23" y="29"/>
                      </a:lnTo>
                      <a:lnTo>
                        <a:pt x="9" y="22"/>
                      </a:lnTo>
                      <a:lnTo>
                        <a:pt x="0" y="3"/>
                      </a:lnTo>
                      <a:lnTo>
                        <a:pt x="7" y="0"/>
                      </a:lnTo>
                      <a:lnTo>
                        <a:pt x="20" y="5"/>
                      </a:lnTo>
                      <a:lnTo>
                        <a:pt x="24" y="14"/>
                      </a:lnTo>
                      <a:lnTo>
                        <a:pt x="23" y="2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8" name="Freeform 239"/>
                <p:cNvSpPr>
                  <a:spLocks/>
                </p:cNvSpPr>
                <p:nvPr/>
              </p:nvSpPr>
              <p:spPr bwMode="auto">
                <a:xfrm>
                  <a:off x="855" y="3392"/>
                  <a:ext cx="27" cy="24"/>
                </a:xfrm>
                <a:custGeom>
                  <a:avLst/>
                  <a:gdLst>
                    <a:gd name="T0" fmla="*/ 8 w 27"/>
                    <a:gd name="T1" fmla="*/ 0 h 24"/>
                    <a:gd name="T2" fmla="*/ 11 w 27"/>
                    <a:gd name="T3" fmla="*/ 6 h 24"/>
                    <a:gd name="T4" fmla="*/ 11 w 27"/>
                    <a:gd name="T5" fmla="*/ 6 h 24"/>
                    <a:gd name="T6" fmla="*/ 24 w 27"/>
                    <a:gd name="T7" fmla="*/ 19 h 24"/>
                    <a:gd name="T8" fmla="*/ 26 w 27"/>
                    <a:gd name="T9" fmla="*/ 23 h 24"/>
                    <a:gd name="T10" fmla="*/ 0 w 27"/>
                    <a:gd name="T11" fmla="*/ 11 h 24"/>
                    <a:gd name="T12" fmla="*/ 0 w 27"/>
                    <a:gd name="T13" fmla="*/ 0 h 24"/>
                    <a:gd name="T14" fmla="*/ 5 w 27"/>
                    <a:gd name="T15" fmla="*/ 2 h 24"/>
                    <a:gd name="T16" fmla="*/ 8 w 27"/>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4">
                      <a:moveTo>
                        <a:pt x="8" y="0"/>
                      </a:moveTo>
                      <a:lnTo>
                        <a:pt x="11" y="6"/>
                      </a:lnTo>
                      <a:lnTo>
                        <a:pt x="11" y="6"/>
                      </a:lnTo>
                      <a:lnTo>
                        <a:pt x="24" y="19"/>
                      </a:lnTo>
                      <a:lnTo>
                        <a:pt x="26" y="23"/>
                      </a:lnTo>
                      <a:lnTo>
                        <a:pt x="0" y="11"/>
                      </a:lnTo>
                      <a:lnTo>
                        <a:pt x="0" y="0"/>
                      </a:lnTo>
                      <a:lnTo>
                        <a:pt x="5" y="2"/>
                      </a:lnTo>
                      <a:lnTo>
                        <a:pt x="8"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9" name="Freeform 240"/>
                <p:cNvSpPr>
                  <a:spLocks/>
                </p:cNvSpPr>
                <p:nvPr/>
              </p:nvSpPr>
              <p:spPr bwMode="auto">
                <a:xfrm>
                  <a:off x="855" y="3392"/>
                  <a:ext cx="27" cy="24"/>
                </a:xfrm>
                <a:custGeom>
                  <a:avLst/>
                  <a:gdLst>
                    <a:gd name="T0" fmla="*/ 8 w 27"/>
                    <a:gd name="T1" fmla="*/ 0 h 24"/>
                    <a:gd name="T2" fmla="*/ 11 w 27"/>
                    <a:gd name="T3" fmla="*/ 6 h 24"/>
                    <a:gd name="T4" fmla="*/ 11 w 27"/>
                    <a:gd name="T5" fmla="*/ 6 h 24"/>
                    <a:gd name="T6" fmla="*/ 24 w 27"/>
                    <a:gd name="T7" fmla="*/ 19 h 24"/>
                    <a:gd name="T8" fmla="*/ 26 w 27"/>
                    <a:gd name="T9" fmla="*/ 23 h 24"/>
                    <a:gd name="T10" fmla="*/ 0 w 27"/>
                    <a:gd name="T11" fmla="*/ 11 h 24"/>
                    <a:gd name="T12" fmla="*/ 0 w 27"/>
                    <a:gd name="T13" fmla="*/ 0 h 24"/>
                    <a:gd name="T14" fmla="*/ 5 w 27"/>
                    <a:gd name="T15" fmla="*/ 2 h 24"/>
                    <a:gd name="T16" fmla="*/ 8 w 27"/>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4">
                      <a:moveTo>
                        <a:pt x="8" y="0"/>
                      </a:moveTo>
                      <a:lnTo>
                        <a:pt x="11" y="6"/>
                      </a:lnTo>
                      <a:lnTo>
                        <a:pt x="11" y="6"/>
                      </a:lnTo>
                      <a:lnTo>
                        <a:pt x="24" y="19"/>
                      </a:lnTo>
                      <a:lnTo>
                        <a:pt x="26" y="23"/>
                      </a:lnTo>
                      <a:lnTo>
                        <a:pt x="0" y="11"/>
                      </a:lnTo>
                      <a:lnTo>
                        <a:pt x="0" y="0"/>
                      </a:lnTo>
                      <a:lnTo>
                        <a:pt x="5" y="2"/>
                      </a:lnTo>
                      <a:lnTo>
                        <a:pt x="8"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0" name="Freeform 241"/>
                <p:cNvSpPr>
                  <a:spLocks/>
                </p:cNvSpPr>
                <p:nvPr/>
              </p:nvSpPr>
              <p:spPr bwMode="auto">
                <a:xfrm>
                  <a:off x="850" y="3383"/>
                  <a:ext cx="27" cy="32"/>
                </a:xfrm>
                <a:custGeom>
                  <a:avLst/>
                  <a:gdLst>
                    <a:gd name="T0" fmla="*/ 8 w 27"/>
                    <a:gd name="T1" fmla="*/ 0 h 32"/>
                    <a:gd name="T2" fmla="*/ 11 w 27"/>
                    <a:gd name="T3" fmla="*/ 5 h 32"/>
                    <a:gd name="T4" fmla="*/ 11 w 27"/>
                    <a:gd name="T5" fmla="*/ 5 h 32"/>
                    <a:gd name="T6" fmla="*/ 11 w 27"/>
                    <a:gd name="T7" fmla="*/ 5 h 32"/>
                    <a:gd name="T8" fmla="*/ 11 w 27"/>
                    <a:gd name="T9" fmla="*/ 5 h 32"/>
                    <a:gd name="T10" fmla="*/ 11 w 27"/>
                    <a:gd name="T11" fmla="*/ 5 h 32"/>
                    <a:gd name="T12" fmla="*/ 19 w 27"/>
                    <a:gd name="T13" fmla="*/ 16 h 32"/>
                    <a:gd name="T14" fmla="*/ 19 w 27"/>
                    <a:gd name="T15" fmla="*/ 16 h 32"/>
                    <a:gd name="T16" fmla="*/ 22 w 27"/>
                    <a:gd name="T17" fmla="*/ 14 h 32"/>
                    <a:gd name="T18" fmla="*/ 19 w 27"/>
                    <a:gd name="T19" fmla="*/ 16 h 32"/>
                    <a:gd name="T20" fmla="*/ 19 w 27"/>
                    <a:gd name="T21" fmla="*/ 16 h 32"/>
                    <a:gd name="T22" fmla="*/ 19 w 27"/>
                    <a:gd name="T23" fmla="*/ 16 h 32"/>
                    <a:gd name="T24" fmla="*/ 19 w 27"/>
                    <a:gd name="T25" fmla="*/ 16 h 32"/>
                    <a:gd name="T26" fmla="*/ 19 w 27"/>
                    <a:gd name="T27" fmla="*/ 16 h 32"/>
                    <a:gd name="T28" fmla="*/ 20 w 27"/>
                    <a:gd name="T29" fmla="*/ 22 h 32"/>
                    <a:gd name="T30" fmla="*/ 20 w 27"/>
                    <a:gd name="T31" fmla="*/ 22 h 32"/>
                    <a:gd name="T32" fmla="*/ 22 w 27"/>
                    <a:gd name="T33" fmla="*/ 21 h 32"/>
                    <a:gd name="T34" fmla="*/ 22 w 27"/>
                    <a:gd name="T35" fmla="*/ 21 h 32"/>
                    <a:gd name="T36" fmla="*/ 22 w 27"/>
                    <a:gd name="T37" fmla="*/ 21 h 32"/>
                    <a:gd name="T38" fmla="*/ 22 w 27"/>
                    <a:gd name="T39" fmla="*/ 21 h 32"/>
                    <a:gd name="T40" fmla="*/ 22 w 27"/>
                    <a:gd name="T41" fmla="*/ 21 h 32"/>
                    <a:gd name="T42" fmla="*/ 22 w 27"/>
                    <a:gd name="T43" fmla="*/ 21 h 32"/>
                    <a:gd name="T44" fmla="*/ 26 w 27"/>
                    <a:gd name="T45" fmla="*/ 29 h 32"/>
                    <a:gd name="T46" fmla="*/ 26 w 27"/>
                    <a:gd name="T47" fmla="*/ 29 h 32"/>
                    <a:gd name="T48" fmla="*/ 26 w 27"/>
                    <a:gd name="T49" fmla="*/ 29 h 32"/>
                    <a:gd name="T50" fmla="*/ 26 w 27"/>
                    <a:gd name="T51" fmla="*/ 29 h 32"/>
                    <a:gd name="T52" fmla="*/ 24 w 27"/>
                    <a:gd name="T53" fmla="*/ 30 h 32"/>
                    <a:gd name="T54" fmla="*/ 24 w 27"/>
                    <a:gd name="T55" fmla="*/ 30 h 32"/>
                    <a:gd name="T56" fmla="*/ 21 w 27"/>
                    <a:gd name="T57" fmla="*/ 31 h 32"/>
                    <a:gd name="T58" fmla="*/ 12 w 27"/>
                    <a:gd name="T59" fmla="*/ 26 h 32"/>
                    <a:gd name="T60" fmla="*/ 0 w 27"/>
                    <a:gd name="T61" fmla="*/ 11 h 32"/>
                    <a:gd name="T62" fmla="*/ 5 w 27"/>
                    <a:gd name="T63" fmla="*/ 1 h 32"/>
                    <a:gd name="T64" fmla="*/ 8 w 27"/>
                    <a:gd name="T6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 h="32">
                      <a:moveTo>
                        <a:pt x="8" y="0"/>
                      </a:moveTo>
                      <a:lnTo>
                        <a:pt x="11" y="5"/>
                      </a:lnTo>
                      <a:lnTo>
                        <a:pt x="11" y="5"/>
                      </a:lnTo>
                      <a:lnTo>
                        <a:pt x="11" y="5"/>
                      </a:lnTo>
                      <a:lnTo>
                        <a:pt x="11" y="5"/>
                      </a:lnTo>
                      <a:lnTo>
                        <a:pt x="11" y="5"/>
                      </a:lnTo>
                      <a:lnTo>
                        <a:pt x="19" y="16"/>
                      </a:lnTo>
                      <a:lnTo>
                        <a:pt x="19" y="16"/>
                      </a:lnTo>
                      <a:lnTo>
                        <a:pt x="22" y="14"/>
                      </a:lnTo>
                      <a:lnTo>
                        <a:pt x="19" y="16"/>
                      </a:lnTo>
                      <a:lnTo>
                        <a:pt x="19" y="16"/>
                      </a:lnTo>
                      <a:lnTo>
                        <a:pt x="19" y="16"/>
                      </a:lnTo>
                      <a:lnTo>
                        <a:pt x="19" y="16"/>
                      </a:lnTo>
                      <a:lnTo>
                        <a:pt x="19" y="16"/>
                      </a:lnTo>
                      <a:lnTo>
                        <a:pt x="20" y="22"/>
                      </a:lnTo>
                      <a:lnTo>
                        <a:pt x="20" y="22"/>
                      </a:lnTo>
                      <a:lnTo>
                        <a:pt x="22" y="21"/>
                      </a:lnTo>
                      <a:lnTo>
                        <a:pt x="22" y="21"/>
                      </a:lnTo>
                      <a:lnTo>
                        <a:pt x="22" y="21"/>
                      </a:lnTo>
                      <a:lnTo>
                        <a:pt x="22" y="21"/>
                      </a:lnTo>
                      <a:lnTo>
                        <a:pt x="22" y="21"/>
                      </a:lnTo>
                      <a:lnTo>
                        <a:pt x="22" y="21"/>
                      </a:lnTo>
                      <a:lnTo>
                        <a:pt x="26" y="29"/>
                      </a:lnTo>
                      <a:lnTo>
                        <a:pt x="26" y="29"/>
                      </a:lnTo>
                      <a:lnTo>
                        <a:pt x="26" y="29"/>
                      </a:lnTo>
                      <a:lnTo>
                        <a:pt x="26" y="29"/>
                      </a:lnTo>
                      <a:lnTo>
                        <a:pt x="24" y="30"/>
                      </a:lnTo>
                      <a:lnTo>
                        <a:pt x="24" y="30"/>
                      </a:lnTo>
                      <a:lnTo>
                        <a:pt x="21" y="31"/>
                      </a:lnTo>
                      <a:lnTo>
                        <a:pt x="12" y="26"/>
                      </a:lnTo>
                      <a:lnTo>
                        <a:pt x="0" y="11"/>
                      </a:lnTo>
                      <a:lnTo>
                        <a:pt x="5" y="1"/>
                      </a:lnTo>
                      <a:lnTo>
                        <a:pt x="8"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1" name="Freeform 242"/>
                <p:cNvSpPr>
                  <a:spLocks/>
                </p:cNvSpPr>
                <p:nvPr/>
              </p:nvSpPr>
              <p:spPr bwMode="auto">
                <a:xfrm>
                  <a:off x="850" y="3383"/>
                  <a:ext cx="27" cy="32"/>
                </a:xfrm>
                <a:custGeom>
                  <a:avLst/>
                  <a:gdLst>
                    <a:gd name="T0" fmla="*/ 8 w 27"/>
                    <a:gd name="T1" fmla="*/ 0 h 32"/>
                    <a:gd name="T2" fmla="*/ 11 w 27"/>
                    <a:gd name="T3" fmla="*/ 5 h 32"/>
                    <a:gd name="T4" fmla="*/ 11 w 27"/>
                    <a:gd name="T5" fmla="*/ 5 h 32"/>
                    <a:gd name="T6" fmla="*/ 11 w 27"/>
                    <a:gd name="T7" fmla="*/ 5 h 32"/>
                    <a:gd name="T8" fmla="*/ 11 w 27"/>
                    <a:gd name="T9" fmla="*/ 5 h 32"/>
                    <a:gd name="T10" fmla="*/ 11 w 27"/>
                    <a:gd name="T11" fmla="*/ 5 h 32"/>
                    <a:gd name="T12" fmla="*/ 19 w 27"/>
                    <a:gd name="T13" fmla="*/ 16 h 32"/>
                    <a:gd name="T14" fmla="*/ 19 w 27"/>
                    <a:gd name="T15" fmla="*/ 16 h 32"/>
                    <a:gd name="T16" fmla="*/ 22 w 27"/>
                    <a:gd name="T17" fmla="*/ 14 h 32"/>
                    <a:gd name="T18" fmla="*/ 19 w 27"/>
                    <a:gd name="T19" fmla="*/ 16 h 32"/>
                    <a:gd name="T20" fmla="*/ 19 w 27"/>
                    <a:gd name="T21" fmla="*/ 16 h 32"/>
                    <a:gd name="T22" fmla="*/ 19 w 27"/>
                    <a:gd name="T23" fmla="*/ 16 h 32"/>
                    <a:gd name="T24" fmla="*/ 19 w 27"/>
                    <a:gd name="T25" fmla="*/ 16 h 32"/>
                    <a:gd name="T26" fmla="*/ 19 w 27"/>
                    <a:gd name="T27" fmla="*/ 16 h 32"/>
                    <a:gd name="T28" fmla="*/ 20 w 27"/>
                    <a:gd name="T29" fmla="*/ 22 h 32"/>
                    <a:gd name="T30" fmla="*/ 20 w 27"/>
                    <a:gd name="T31" fmla="*/ 22 h 32"/>
                    <a:gd name="T32" fmla="*/ 22 w 27"/>
                    <a:gd name="T33" fmla="*/ 21 h 32"/>
                    <a:gd name="T34" fmla="*/ 22 w 27"/>
                    <a:gd name="T35" fmla="*/ 21 h 32"/>
                    <a:gd name="T36" fmla="*/ 22 w 27"/>
                    <a:gd name="T37" fmla="*/ 21 h 32"/>
                    <a:gd name="T38" fmla="*/ 22 w 27"/>
                    <a:gd name="T39" fmla="*/ 21 h 32"/>
                    <a:gd name="T40" fmla="*/ 22 w 27"/>
                    <a:gd name="T41" fmla="*/ 21 h 32"/>
                    <a:gd name="T42" fmla="*/ 22 w 27"/>
                    <a:gd name="T43" fmla="*/ 21 h 32"/>
                    <a:gd name="T44" fmla="*/ 26 w 27"/>
                    <a:gd name="T45" fmla="*/ 29 h 32"/>
                    <a:gd name="T46" fmla="*/ 26 w 27"/>
                    <a:gd name="T47" fmla="*/ 29 h 32"/>
                    <a:gd name="T48" fmla="*/ 26 w 27"/>
                    <a:gd name="T49" fmla="*/ 29 h 32"/>
                    <a:gd name="T50" fmla="*/ 26 w 27"/>
                    <a:gd name="T51" fmla="*/ 29 h 32"/>
                    <a:gd name="T52" fmla="*/ 24 w 27"/>
                    <a:gd name="T53" fmla="*/ 30 h 32"/>
                    <a:gd name="T54" fmla="*/ 24 w 27"/>
                    <a:gd name="T55" fmla="*/ 30 h 32"/>
                    <a:gd name="T56" fmla="*/ 21 w 27"/>
                    <a:gd name="T57" fmla="*/ 31 h 32"/>
                    <a:gd name="T58" fmla="*/ 12 w 27"/>
                    <a:gd name="T59" fmla="*/ 26 h 32"/>
                    <a:gd name="T60" fmla="*/ 0 w 27"/>
                    <a:gd name="T61" fmla="*/ 11 h 32"/>
                    <a:gd name="T62" fmla="*/ 5 w 27"/>
                    <a:gd name="T63" fmla="*/ 1 h 32"/>
                    <a:gd name="T64" fmla="*/ 8 w 27"/>
                    <a:gd name="T6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 h="32">
                      <a:moveTo>
                        <a:pt x="8" y="0"/>
                      </a:moveTo>
                      <a:lnTo>
                        <a:pt x="11" y="5"/>
                      </a:lnTo>
                      <a:lnTo>
                        <a:pt x="11" y="5"/>
                      </a:lnTo>
                      <a:lnTo>
                        <a:pt x="11" y="5"/>
                      </a:lnTo>
                      <a:lnTo>
                        <a:pt x="11" y="5"/>
                      </a:lnTo>
                      <a:lnTo>
                        <a:pt x="11" y="5"/>
                      </a:lnTo>
                      <a:lnTo>
                        <a:pt x="19" y="16"/>
                      </a:lnTo>
                      <a:lnTo>
                        <a:pt x="19" y="16"/>
                      </a:lnTo>
                      <a:lnTo>
                        <a:pt x="22" y="14"/>
                      </a:lnTo>
                      <a:lnTo>
                        <a:pt x="19" y="16"/>
                      </a:lnTo>
                      <a:lnTo>
                        <a:pt x="19" y="16"/>
                      </a:lnTo>
                      <a:lnTo>
                        <a:pt x="19" y="16"/>
                      </a:lnTo>
                      <a:lnTo>
                        <a:pt x="19" y="16"/>
                      </a:lnTo>
                      <a:lnTo>
                        <a:pt x="19" y="16"/>
                      </a:lnTo>
                      <a:lnTo>
                        <a:pt x="20" y="22"/>
                      </a:lnTo>
                      <a:lnTo>
                        <a:pt x="20" y="22"/>
                      </a:lnTo>
                      <a:lnTo>
                        <a:pt x="22" y="21"/>
                      </a:lnTo>
                      <a:lnTo>
                        <a:pt x="22" y="21"/>
                      </a:lnTo>
                      <a:lnTo>
                        <a:pt x="22" y="21"/>
                      </a:lnTo>
                      <a:lnTo>
                        <a:pt x="22" y="21"/>
                      </a:lnTo>
                      <a:lnTo>
                        <a:pt x="22" y="21"/>
                      </a:lnTo>
                      <a:lnTo>
                        <a:pt x="22" y="21"/>
                      </a:lnTo>
                      <a:lnTo>
                        <a:pt x="26" y="29"/>
                      </a:lnTo>
                      <a:lnTo>
                        <a:pt x="26" y="29"/>
                      </a:lnTo>
                      <a:lnTo>
                        <a:pt x="26" y="29"/>
                      </a:lnTo>
                      <a:lnTo>
                        <a:pt x="26" y="29"/>
                      </a:lnTo>
                      <a:lnTo>
                        <a:pt x="24" y="30"/>
                      </a:lnTo>
                      <a:lnTo>
                        <a:pt x="24" y="30"/>
                      </a:lnTo>
                      <a:lnTo>
                        <a:pt x="21" y="31"/>
                      </a:lnTo>
                      <a:lnTo>
                        <a:pt x="12" y="26"/>
                      </a:lnTo>
                      <a:lnTo>
                        <a:pt x="0" y="11"/>
                      </a:lnTo>
                      <a:lnTo>
                        <a:pt x="5" y="1"/>
                      </a:lnTo>
                      <a:lnTo>
                        <a:pt x="8"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2" name="Freeform 243"/>
                <p:cNvSpPr>
                  <a:spLocks/>
                </p:cNvSpPr>
                <p:nvPr/>
              </p:nvSpPr>
              <p:spPr bwMode="auto">
                <a:xfrm>
                  <a:off x="840" y="3388"/>
                  <a:ext cx="17" cy="17"/>
                </a:xfrm>
                <a:custGeom>
                  <a:avLst/>
                  <a:gdLst>
                    <a:gd name="T0" fmla="*/ 16 w 17"/>
                    <a:gd name="T1" fmla="*/ 0 h 17"/>
                    <a:gd name="T2" fmla="*/ 16 w 17"/>
                    <a:gd name="T3" fmla="*/ 0 h 17"/>
                    <a:gd name="T4" fmla="*/ 0 w 17"/>
                    <a:gd name="T5" fmla="*/ 16 h 17"/>
                    <a:gd name="T6" fmla="*/ 0 w 17"/>
                    <a:gd name="T7" fmla="*/ 16 h 17"/>
                    <a:gd name="T8" fmla="*/ 0 w 17"/>
                    <a:gd name="T9" fmla="*/ 16 h 17"/>
                    <a:gd name="T10" fmla="*/ 0 w 17"/>
                    <a:gd name="T11" fmla="*/ 16 h 17"/>
                    <a:gd name="T12" fmla="*/ 0 w 17"/>
                    <a:gd name="T13" fmla="*/ 16 h 17"/>
                    <a:gd name="T14" fmla="*/ 0 w 17"/>
                    <a:gd name="T15" fmla="*/ 16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16" y="0"/>
                      </a:moveTo>
                      <a:lnTo>
                        <a:pt x="16" y="0"/>
                      </a:lnTo>
                      <a:lnTo>
                        <a:pt x="0" y="16"/>
                      </a:lnTo>
                      <a:lnTo>
                        <a:pt x="0" y="16"/>
                      </a:lnTo>
                      <a:lnTo>
                        <a:pt x="0" y="16"/>
                      </a:lnTo>
                      <a:lnTo>
                        <a:pt x="0" y="16"/>
                      </a:lnTo>
                      <a:lnTo>
                        <a:pt x="0" y="16"/>
                      </a:lnTo>
                      <a:lnTo>
                        <a:pt x="0"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3" name="Freeform 244"/>
                <p:cNvSpPr>
                  <a:spLocks/>
                </p:cNvSpPr>
                <p:nvPr/>
              </p:nvSpPr>
              <p:spPr bwMode="auto">
                <a:xfrm>
                  <a:off x="867" y="3395"/>
                  <a:ext cx="17" cy="31"/>
                </a:xfrm>
                <a:custGeom>
                  <a:avLst/>
                  <a:gdLst>
                    <a:gd name="T0" fmla="*/ 0 w 17"/>
                    <a:gd name="T1" fmla="*/ 0 h 31"/>
                    <a:gd name="T2" fmla="*/ 0 w 17"/>
                    <a:gd name="T3" fmla="*/ 0 h 31"/>
                    <a:gd name="T4" fmla="*/ 0 w 17"/>
                    <a:gd name="T5" fmla="*/ 0 h 31"/>
                    <a:gd name="T6" fmla="*/ 16 w 17"/>
                    <a:gd name="T7" fmla="*/ 30 h 31"/>
                    <a:gd name="T8" fmla="*/ 16 w 17"/>
                    <a:gd name="T9" fmla="*/ 30 h 31"/>
                  </a:gdLst>
                  <a:ahLst/>
                  <a:cxnLst>
                    <a:cxn ang="0">
                      <a:pos x="T0" y="T1"/>
                    </a:cxn>
                    <a:cxn ang="0">
                      <a:pos x="T2" y="T3"/>
                    </a:cxn>
                    <a:cxn ang="0">
                      <a:pos x="T4" y="T5"/>
                    </a:cxn>
                    <a:cxn ang="0">
                      <a:pos x="T6" y="T7"/>
                    </a:cxn>
                    <a:cxn ang="0">
                      <a:pos x="T8" y="T9"/>
                    </a:cxn>
                  </a:cxnLst>
                  <a:rect l="0" t="0" r="r" b="b"/>
                  <a:pathLst>
                    <a:path w="17" h="31">
                      <a:moveTo>
                        <a:pt x="0" y="0"/>
                      </a:moveTo>
                      <a:lnTo>
                        <a:pt x="0" y="0"/>
                      </a:lnTo>
                      <a:lnTo>
                        <a:pt x="0" y="0"/>
                      </a:lnTo>
                      <a:lnTo>
                        <a:pt x="16" y="30"/>
                      </a:lnTo>
                      <a:lnTo>
                        <a:pt x="16"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4" name="Freeform 245"/>
                <p:cNvSpPr>
                  <a:spLocks/>
                </p:cNvSpPr>
                <p:nvPr/>
              </p:nvSpPr>
              <p:spPr bwMode="auto">
                <a:xfrm>
                  <a:off x="867" y="3395"/>
                  <a:ext cx="17" cy="31"/>
                </a:xfrm>
                <a:custGeom>
                  <a:avLst/>
                  <a:gdLst>
                    <a:gd name="T0" fmla="*/ 0 w 17"/>
                    <a:gd name="T1" fmla="*/ 0 h 31"/>
                    <a:gd name="T2" fmla="*/ 16 w 17"/>
                    <a:gd name="T3" fmla="*/ 30 h 31"/>
                    <a:gd name="T4" fmla="*/ 16 w 17"/>
                    <a:gd name="T5" fmla="*/ 30 h 31"/>
                    <a:gd name="T6" fmla="*/ 16 w 17"/>
                    <a:gd name="T7" fmla="*/ 30 h 31"/>
                  </a:gdLst>
                  <a:ahLst/>
                  <a:cxnLst>
                    <a:cxn ang="0">
                      <a:pos x="T0" y="T1"/>
                    </a:cxn>
                    <a:cxn ang="0">
                      <a:pos x="T2" y="T3"/>
                    </a:cxn>
                    <a:cxn ang="0">
                      <a:pos x="T4" y="T5"/>
                    </a:cxn>
                    <a:cxn ang="0">
                      <a:pos x="T6" y="T7"/>
                    </a:cxn>
                  </a:cxnLst>
                  <a:rect l="0" t="0" r="r" b="b"/>
                  <a:pathLst>
                    <a:path w="17" h="31">
                      <a:moveTo>
                        <a:pt x="0" y="0"/>
                      </a:moveTo>
                      <a:lnTo>
                        <a:pt x="16" y="30"/>
                      </a:lnTo>
                      <a:lnTo>
                        <a:pt x="16" y="30"/>
                      </a:lnTo>
                      <a:lnTo>
                        <a:pt x="16"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5" name="Freeform 246"/>
                <p:cNvSpPr>
                  <a:spLocks/>
                </p:cNvSpPr>
                <p:nvPr/>
              </p:nvSpPr>
              <p:spPr bwMode="auto">
                <a:xfrm>
                  <a:off x="837" y="3389"/>
                  <a:ext cx="17" cy="17"/>
                </a:xfrm>
                <a:custGeom>
                  <a:avLst/>
                  <a:gdLst>
                    <a:gd name="T0" fmla="*/ 16 w 17"/>
                    <a:gd name="T1" fmla="*/ 0 h 17"/>
                    <a:gd name="T2" fmla="*/ 16 w 17"/>
                    <a:gd name="T3" fmla="*/ 0 h 17"/>
                    <a:gd name="T4" fmla="*/ 16 w 17"/>
                    <a:gd name="T5" fmla="*/ 0 h 17"/>
                    <a:gd name="T6" fmla="*/ 16 w 17"/>
                    <a:gd name="T7" fmla="*/ 0 h 17"/>
                    <a:gd name="T8" fmla="*/ 16 w 17"/>
                    <a:gd name="T9" fmla="*/ 0 h 17"/>
                    <a:gd name="T10" fmla="*/ 16 w 17"/>
                    <a:gd name="T11" fmla="*/ 0 h 17"/>
                    <a:gd name="T12" fmla="*/ 16 w 17"/>
                    <a:gd name="T13" fmla="*/ 0 h 17"/>
                    <a:gd name="T14" fmla="*/ 16 w 17"/>
                    <a:gd name="T15" fmla="*/ 0 h 17"/>
                    <a:gd name="T16" fmla="*/ 16 w 17"/>
                    <a:gd name="T17" fmla="*/ 0 h 17"/>
                    <a:gd name="T18" fmla="*/ 0 w 17"/>
                    <a:gd name="T19" fmla="*/ 16 h 17"/>
                    <a:gd name="T20" fmla="*/ 16 w 17"/>
                    <a:gd name="T21" fmla="*/ 0 h 17"/>
                    <a:gd name="T22" fmla="*/ 16 w 17"/>
                    <a:gd name="T23" fmla="*/ 0 h 17"/>
                    <a:gd name="T24" fmla="*/ 16 w 17"/>
                    <a:gd name="T2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7">
                      <a:moveTo>
                        <a:pt x="16" y="0"/>
                      </a:moveTo>
                      <a:lnTo>
                        <a:pt x="16" y="0"/>
                      </a:lnTo>
                      <a:lnTo>
                        <a:pt x="16" y="0"/>
                      </a:lnTo>
                      <a:lnTo>
                        <a:pt x="16" y="0"/>
                      </a:lnTo>
                      <a:lnTo>
                        <a:pt x="16" y="0"/>
                      </a:lnTo>
                      <a:lnTo>
                        <a:pt x="16" y="0"/>
                      </a:lnTo>
                      <a:lnTo>
                        <a:pt x="16" y="0"/>
                      </a:lnTo>
                      <a:lnTo>
                        <a:pt x="16" y="0"/>
                      </a:lnTo>
                      <a:lnTo>
                        <a:pt x="16" y="0"/>
                      </a:lnTo>
                      <a:lnTo>
                        <a:pt x="0" y="16"/>
                      </a:lnTo>
                      <a:lnTo>
                        <a:pt x="16" y="0"/>
                      </a:lnTo>
                      <a:lnTo>
                        <a:pt x="16" y="0"/>
                      </a:lnTo>
                      <a:lnTo>
                        <a:pt x="1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6" name="Freeform 247"/>
                <p:cNvSpPr>
                  <a:spLocks/>
                </p:cNvSpPr>
                <p:nvPr/>
              </p:nvSpPr>
              <p:spPr bwMode="auto">
                <a:xfrm>
                  <a:off x="868" y="3400"/>
                  <a:ext cx="17" cy="30"/>
                </a:xfrm>
                <a:custGeom>
                  <a:avLst/>
                  <a:gdLst>
                    <a:gd name="T0" fmla="*/ 0 w 17"/>
                    <a:gd name="T1" fmla="*/ 0 h 30"/>
                    <a:gd name="T2" fmla="*/ 0 w 17"/>
                    <a:gd name="T3" fmla="*/ 0 h 30"/>
                    <a:gd name="T4" fmla="*/ 0 w 17"/>
                    <a:gd name="T5" fmla="*/ 0 h 30"/>
                    <a:gd name="T6" fmla="*/ 16 w 17"/>
                    <a:gd name="T7" fmla="*/ 29 h 30"/>
                    <a:gd name="T8" fmla="*/ 16 w 17"/>
                    <a:gd name="T9" fmla="*/ 29 h 30"/>
                    <a:gd name="T10" fmla="*/ 16 w 17"/>
                    <a:gd name="T11" fmla="*/ 29 h 30"/>
                    <a:gd name="T12" fmla="*/ 16 w 17"/>
                    <a:gd name="T13" fmla="*/ 29 h 30"/>
                    <a:gd name="T14" fmla="*/ 0 w 17"/>
                    <a:gd name="T15" fmla="*/ 0 h 30"/>
                    <a:gd name="T16" fmla="*/ 0 w 17"/>
                    <a:gd name="T17" fmla="*/ 0 h 30"/>
                    <a:gd name="T18" fmla="*/ 0 w 17"/>
                    <a:gd name="T19" fmla="*/ 0 h 30"/>
                    <a:gd name="T20" fmla="*/ 0 w 17"/>
                    <a:gd name="T21" fmla="*/ 0 h 30"/>
                    <a:gd name="T22" fmla="*/ 0 w 17"/>
                    <a:gd name="T23" fmla="*/ 0 h 30"/>
                    <a:gd name="T24" fmla="*/ 0 w 17"/>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30">
                      <a:moveTo>
                        <a:pt x="0" y="0"/>
                      </a:moveTo>
                      <a:lnTo>
                        <a:pt x="0" y="0"/>
                      </a:lnTo>
                      <a:lnTo>
                        <a:pt x="0" y="0"/>
                      </a:lnTo>
                      <a:lnTo>
                        <a:pt x="16" y="29"/>
                      </a:lnTo>
                      <a:lnTo>
                        <a:pt x="16" y="29"/>
                      </a:lnTo>
                      <a:lnTo>
                        <a:pt x="16" y="29"/>
                      </a:lnTo>
                      <a:lnTo>
                        <a:pt x="16" y="29"/>
                      </a:lnTo>
                      <a:lnTo>
                        <a:pt x="0" y="0"/>
                      </a:lnTo>
                      <a:lnTo>
                        <a:pt x="0" y="0"/>
                      </a:lnTo>
                      <a:lnTo>
                        <a:pt x="0" y="0"/>
                      </a:lnTo>
                      <a:lnTo>
                        <a:pt x="0" y="0"/>
                      </a:lnTo>
                      <a:lnTo>
                        <a:pt x="0"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7" name="Freeform 248"/>
                <p:cNvSpPr>
                  <a:spLocks/>
                </p:cNvSpPr>
                <p:nvPr/>
              </p:nvSpPr>
              <p:spPr bwMode="auto">
                <a:xfrm>
                  <a:off x="861" y="3387"/>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lnTo>
                        <a:pt x="0" y="0"/>
                      </a:lnTo>
                      <a:lnTo>
                        <a:pt x="0" y="0"/>
                      </a:lnTo>
                      <a:lnTo>
                        <a:pt x="0" y="0"/>
                      </a:lnTo>
                      <a:lnTo>
                        <a:pt x="0"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8" name="Line 249"/>
                <p:cNvSpPr>
                  <a:spLocks noChangeShapeType="1"/>
                </p:cNvSpPr>
                <p:nvPr/>
              </p:nvSpPr>
              <p:spPr bwMode="auto">
                <a:xfrm>
                  <a:off x="860" y="3381"/>
                  <a:ext cx="0"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79" name="Freeform 250"/>
                <p:cNvSpPr>
                  <a:spLocks/>
                </p:cNvSpPr>
                <p:nvPr/>
              </p:nvSpPr>
              <p:spPr bwMode="auto">
                <a:xfrm>
                  <a:off x="854" y="3401"/>
                  <a:ext cx="32" cy="39"/>
                </a:xfrm>
                <a:custGeom>
                  <a:avLst/>
                  <a:gdLst>
                    <a:gd name="T0" fmla="*/ 31 w 32"/>
                    <a:gd name="T1" fmla="*/ 30 h 39"/>
                    <a:gd name="T2" fmla="*/ 23 w 32"/>
                    <a:gd name="T3" fmla="*/ 34 h 39"/>
                    <a:gd name="T4" fmla="*/ 16 w 32"/>
                    <a:gd name="T5" fmla="*/ 38 h 39"/>
                    <a:gd name="T6" fmla="*/ 0 w 32"/>
                    <a:gd name="T7" fmla="*/ 8 h 39"/>
                    <a:gd name="T8" fmla="*/ 15 w 32"/>
                    <a:gd name="T9" fmla="*/ 0 h 39"/>
                    <a:gd name="T10" fmla="*/ 31 w 32"/>
                    <a:gd name="T11" fmla="*/ 30 h 39"/>
                  </a:gdLst>
                  <a:ahLst/>
                  <a:cxnLst>
                    <a:cxn ang="0">
                      <a:pos x="T0" y="T1"/>
                    </a:cxn>
                    <a:cxn ang="0">
                      <a:pos x="T2" y="T3"/>
                    </a:cxn>
                    <a:cxn ang="0">
                      <a:pos x="T4" y="T5"/>
                    </a:cxn>
                    <a:cxn ang="0">
                      <a:pos x="T6" y="T7"/>
                    </a:cxn>
                    <a:cxn ang="0">
                      <a:pos x="T8" y="T9"/>
                    </a:cxn>
                    <a:cxn ang="0">
                      <a:pos x="T10" y="T11"/>
                    </a:cxn>
                  </a:cxnLst>
                  <a:rect l="0" t="0" r="r" b="b"/>
                  <a:pathLst>
                    <a:path w="32" h="39">
                      <a:moveTo>
                        <a:pt x="31" y="30"/>
                      </a:moveTo>
                      <a:lnTo>
                        <a:pt x="23" y="34"/>
                      </a:lnTo>
                      <a:lnTo>
                        <a:pt x="16" y="38"/>
                      </a:lnTo>
                      <a:lnTo>
                        <a:pt x="0" y="8"/>
                      </a:lnTo>
                      <a:lnTo>
                        <a:pt x="15" y="0"/>
                      </a:lnTo>
                      <a:lnTo>
                        <a:pt x="31" y="3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0" name="Freeform 251"/>
                <p:cNvSpPr>
                  <a:spLocks/>
                </p:cNvSpPr>
                <p:nvPr/>
              </p:nvSpPr>
              <p:spPr bwMode="auto">
                <a:xfrm>
                  <a:off x="850" y="3400"/>
                  <a:ext cx="31" cy="24"/>
                </a:xfrm>
                <a:custGeom>
                  <a:avLst/>
                  <a:gdLst>
                    <a:gd name="T0" fmla="*/ 6 w 31"/>
                    <a:gd name="T1" fmla="*/ 0 h 24"/>
                    <a:gd name="T2" fmla="*/ 6 w 31"/>
                    <a:gd name="T3" fmla="*/ 0 h 24"/>
                    <a:gd name="T4" fmla="*/ 0 w 31"/>
                    <a:gd name="T5" fmla="*/ 3 h 24"/>
                    <a:gd name="T6" fmla="*/ 0 w 31"/>
                    <a:gd name="T7" fmla="*/ 3 h 24"/>
                    <a:gd name="T8" fmla="*/ 3 w 31"/>
                    <a:gd name="T9" fmla="*/ 8 h 24"/>
                    <a:gd name="T10" fmla="*/ 9 w 31"/>
                    <a:gd name="T11" fmla="*/ 5 h 24"/>
                    <a:gd name="T12" fmla="*/ 14 w 31"/>
                    <a:gd name="T13" fmla="*/ 15 h 24"/>
                    <a:gd name="T14" fmla="*/ 30 w 31"/>
                    <a:gd name="T15" fmla="*/ 23 h 24"/>
                    <a:gd name="T16" fmla="*/ 27 w 31"/>
                    <a:gd name="T17" fmla="*/ 16 h 24"/>
                    <a:gd name="T18" fmla="*/ 9 w 31"/>
                    <a:gd name="T19" fmla="*/ 5 h 24"/>
                    <a:gd name="T20" fmla="*/ 6 w 31"/>
                    <a:gd name="T21" fmla="*/ 0 h 24"/>
                    <a:gd name="T22" fmla="*/ 6 w 31"/>
                    <a:gd name="T2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24">
                      <a:moveTo>
                        <a:pt x="6" y="0"/>
                      </a:moveTo>
                      <a:lnTo>
                        <a:pt x="6" y="0"/>
                      </a:lnTo>
                      <a:lnTo>
                        <a:pt x="0" y="3"/>
                      </a:lnTo>
                      <a:lnTo>
                        <a:pt x="0" y="3"/>
                      </a:lnTo>
                      <a:lnTo>
                        <a:pt x="3" y="8"/>
                      </a:lnTo>
                      <a:lnTo>
                        <a:pt x="9" y="5"/>
                      </a:lnTo>
                      <a:lnTo>
                        <a:pt x="14" y="15"/>
                      </a:lnTo>
                      <a:lnTo>
                        <a:pt x="30" y="23"/>
                      </a:lnTo>
                      <a:lnTo>
                        <a:pt x="27" y="16"/>
                      </a:lnTo>
                      <a:lnTo>
                        <a:pt x="9" y="5"/>
                      </a:lnTo>
                      <a:lnTo>
                        <a:pt x="6" y="0"/>
                      </a:lnTo>
                      <a:lnTo>
                        <a:pt x="6"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1" name="Freeform 252"/>
                <p:cNvSpPr>
                  <a:spLocks/>
                </p:cNvSpPr>
                <p:nvPr/>
              </p:nvSpPr>
              <p:spPr bwMode="auto">
                <a:xfrm>
                  <a:off x="850" y="3400"/>
                  <a:ext cx="31" cy="24"/>
                </a:xfrm>
                <a:custGeom>
                  <a:avLst/>
                  <a:gdLst>
                    <a:gd name="T0" fmla="*/ 6 w 31"/>
                    <a:gd name="T1" fmla="*/ 0 h 24"/>
                    <a:gd name="T2" fmla="*/ 6 w 31"/>
                    <a:gd name="T3" fmla="*/ 0 h 24"/>
                    <a:gd name="T4" fmla="*/ 0 w 31"/>
                    <a:gd name="T5" fmla="*/ 3 h 24"/>
                    <a:gd name="T6" fmla="*/ 0 w 31"/>
                    <a:gd name="T7" fmla="*/ 3 h 24"/>
                    <a:gd name="T8" fmla="*/ 3 w 31"/>
                    <a:gd name="T9" fmla="*/ 8 h 24"/>
                    <a:gd name="T10" fmla="*/ 9 w 31"/>
                    <a:gd name="T11" fmla="*/ 5 h 24"/>
                    <a:gd name="T12" fmla="*/ 14 w 31"/>
                    <a:gd name="T13" fmla="*/ 15 h 24"/>
                    <a:gd name="T14" fmla="*/ 30 w 31"/>
                    <a:gd name="T15" fmla="*/ 23 h 24"/>
                    <a:gd name="T16" fmla="*/ 27 w 31"/>
                    <a:gd name="T17" fmla="*/ 16 h 24"/>
                    <a:gd name="T18" fmla="*/ 9 w 31"/>
                    <a:gd name="T19" fmla="*/ 5 h 24"/>
                    <a:gd name="T20" fmla="*/ 6 w 31"/>
                    <a:gd name="T21" fmla="*/ 0 h 24"/>
                    <a:gd name="T22" fmla="*/ 6 w 31"/>
                    <a:gd name="T2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24">
                      <a:moveTo>
                        <a:pt x="6" y="0"/>
                      </a:moveTo>
                      <a:lnTo>
                        <a:pt x="6" y="0"/>
                      </a:lnTo>
                      <a:lnTo>
                        <a:pt x="0" y="3"/>
                      </a:lnTo>
                      <a:lnTo>
                        <a:pt x="0" y="3"/>
                      </a:lnTo>
                      <a:lnTo>
                        <a:pt x="3" y="8"/>
                      </a:lnTo>
                      <a:lnTo>
                        <a:pt x="9" y="5"/>
                      </a:lnTo>
                      <a:lnTo>
                        <a:pt x="14" y="15"/>
                      </a:lnTo>
                      <a:lnTo>
                        <a:pt x="30" y="23"/>
                      </a:lnTo>
                      <a:lnTo>
                        <a:pt x="27" y="16"/>
                      </a:lnTo>
                      <a:lnTo>
                        <a:pt x="9" y="5"/>
                      </a:lnTo>
                      <a:lnTo>
                        <a:pt x="6" y="0"/>
                      </a:lnTo>
                      <a:lnTo>
                        <a:pt x="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2" name="Freeform 253"/>
                <p:cNvSpPr>
                  <a:spLocks/>
                </p:cNvSpPr>
                <p:nvPr/>
              </p:nvSpPr>
              <p:spPr bwMode="auto">
                <a:xfrm>
                  <a:off x="844" y="3389"/>
                  <a:ext cx="32" cy="33"/>
                </a:xfrm>
                <a:custGeom>
                  <a:avLst/>
                  <a:gdLst>
                    <a:gd name="T0" fmla="*/ 31 w 32"/>
                    <a:gd name="T1" fmla="*/ 30 h 33"/>
                    <a:gd name="T2" fmla="*/ 23 w 32"/>
                    <a:gd name="T3" fmla="*/ 15 h 33"/>
                    <a:gd name="T4" fmla="*/ 23 w 32"/>
                    <a:gd name="T5" fmla="*/ 15 h 33"/>
                    <a:gd name="T6" fmla="*/ 15 w 32"/>
                    <a:gd name="T7" fmla="*/ 0 h 33"/>
                    <a:gd name="T8" fmla="*/ 11 w 32"/>
                    <a:gd name="T9" fmla="*/ 3 h 33"/>
                    <a:gd name="T10" fmla="*/ 11 w 32"/>
                    <a:gd name="T11" fmla="*/ 3 h 33"/>
                    <a:gd name="T12" fmla="*/ 6 w 32"/>
                    <a:gd name="T13" fmla="*/ 5 h 33"/>
                    <a:gd name="T14" fmla="*/ 0 w 32"/>
                    <a:gd name="T15" fmla="*/ 8 h 33"/>
                    <a:gd name="T16" fmla="*/ 26 w 32"/>
                    <a:gd name="T17" fmla="*/ 32 h 33"/>
                    <a:gd name="T18" fmla="*/ 31 w 32"/>
                    <a:gd name="T19"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3">
                      <a:moveTo>
                        <a:pt x="31" y="30"/>
                      </a:moveTo>
                      <a:lnTo>
                        <a:pt x="23" y="15"/>
                      </a:lnTo>
                      <a:lnTo>
                        <a:pt x="23" y="15"/>
                      </a:lnTo>
                      <a:lnTo>
                        <a:pt x="15" y="0"/>
                      </a:lnTo>
                      <a:lnTo>
                        <a:pt x="11" y="3"/>
                      </a:lnTo>
                      <a:lnTo>
                        <a:pt x="11" y="3"/>
                      </a:lnTo>
                      <a:lnTo>
                        <a:pt x="6" y="5"/>
                      </a:lnTo>
                      <a:lnTo>
                        <a:pt x="0" y="8"/>
                      </a:lnTo>
                      <a:lnTo>
                        <a:pt x="26" y="32"/>
                      </a:lnTo>
                      <a:lnTo>
                        <a:pt x="31" y="3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3" name="Freeform 254"/>
                <p:cNvSpPr>
                  <a:spLocks/>
                </p:cNvSpPr>
                <p:nvPr/>
              </p:nvSpPr>
              <p:spPr bwMode="auto">
                <a:xfrm>
                  <a:off x="844" y="3389"/>
                  <a:ext cx="32" cy="33"/>
                </a:xfrm>
                <a:custGeom>
                  <a:avLst/>
                  <a:gdLst>
                    <a:gd name="T0" fmla="*/ 31 w 32"/>
                    <a:gd name="T1" fmla="*/ 30 h 33"/>
                    <a:gd name="T2" fmla="*/ 23 w 32"/>
                    <a:gd name="T3" fmla="*/ 15 h 33"/>
                    <a:gd name="T4" fmla="*/ 23 w 32"/>
                    <a:gd name="T5" fmla="*/ 15 h 33"/>
                    <a:gd name="T6" fmla="*/ 15 w 32"/>
                    <a:gd name="T7" fmla="*/ 0 h 33"/>
                    <a:gd name="T8" fmla="*/ 11 w 32"/>
                    <a:gd name="T9" fmla="*/ 3 h 33"/>
                    <a:gd name="T10" fmla="*/ 11 w 32"/>
                    <a:gd name="T11" fmla="*/ 3 h 33"/>
                    <a:gd name="T12" fmla="*/ 6 w 32"/>
                    <a:gd name="T13" fmla="*/ 5 h 33"/>
                    <a:gd name="T14" fmla="*/ 0 w 32"/>
                    <a:gd name="T15" fmla="*/ 8 h 33"/>
                    <a:gd name="T16" fmla="*/ 26 w 32"/>
                    <a:gd name="T17" fmla="*/ 32 h 33"/>
                    <a:gd name="T18" fmla="*/ 31 w 32"/>
                    <a:gd name="T19"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3">
                      <a:moveTo>
                        <a:pt x="31" y="30"/>
                      </a:moveTo>
                      <a:lnTo>
                        <a:pt x="23" y="15"/>
                      </a:lnTo>
                      <a:lnTo>
                        <a:pt x="23" y="15"/>
                      </a:lnTo>
                      <a:lnTo>
                        <a:pt x="15" y="0"/>
                      </a:lnTo>
                      <a:lnTo>
                        <a:pt x="11" y="3"/>
                      </a:lnTo>
                      <a:lnTo>
                        <a:pt x="11" y="3"/>
                      </a:lnTo>
                      <a:lnTo>
                        <a:pt x="6" y="5"/>
                      </a:lnTo>
                      <a:lnTo>
                        <a:pt x="0" y="8"/>
                      </a:lnTo>
                      <a:lnTo>
                        <a:pt x="26" y="32"/>
                      </a:lnTo>
                      <a:lnTo>
                        <a:pt x="31" y="3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4" name="Freeform 255"/>
                <p:cNvSpPr>
                  <a:spLocks/>
                </p:cNvSpPr>
                <p:nvPr/>
              </p:nvSpPr>
              <p:spPr bwMode="auto">
                <a:xfrm>
                  <a:off x="850" y="3394"/>
                  <a:ext cx="32" cy="26"/>
                </a:xfrm>
                <a:custGeom>
                  <a:avLst/>
                  <a:gdLst>
                    <a:gd name="T0" fmla="*/ 8 w 32"/>
                    <a:gd name="T1" fmla="*/ 15 h 26"/>
                    <a:gd name="T2" fmla="*/ 0 w 32"/>
                    <a:gd name="T3" fmla="*/ 0 h 26"/>
                    <a:gd name="T4" fmla="*/ 0 w 32"/>
                    <a:gd name="T5" fmla="*/ 0 h 26"/>
                    <a:gd name="T6" fmla="*/ 23 w 32"/>
                    <a:gd name="T7" fmla="*/ 25 h 26"/>
                    <a:gd name="T8" fmla="*/ 31 w 32"/>
                    <a:gd name="T9" fmla="*/ 21 h 26"/>
                    <a:gd name="T10" fmla="*/ 8 w 32"/>
                    <a:gd name="T11" fmla="*/ 15 h 26"/>
                    <a:gd name="T12" fmla="*/ 8 w 32"/>
                    <a:gd name="T13" fmla="*/ 15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8" y="15"/>
                      </a:moveTo>
                      <a:lnTo>
                        <a:pt x="0" y="0"/>
                      </a:lnTo>
                      <a:lnTo>
                        <a:pt x="0" y="0"/>
                      </a:lnTo>
                      <a:lnTo>
                        <a:pt x="23" y="25"/>
                      </a:lnTo>
                      <a:lnTo>
                        <a:pt x="31" y="21"/>
                      </a:lnTo>
                      <a:lnTo>
                        <a:pt x="8" y="15"/>
                      </a:lnTo>
                      <a:lnTo>
                        <a:pt x="8" y="15"/>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5" name="Freeform 256"/>
                <p:cNvSpPr>
                  <a:spLocks/>
                </p:cNvSpPr>
                <p:nvPr/>
              </p:nvSpPr>
              <p:spPr bwMode="auto">
                <a:xfrm>
                  <a:off x="850" y="3394"/>
                  <a:ext cx="32" cy="26"/>
                </a:xfrm>
                <a:custGeom>
                  <a:avLst/>
                  <a:gdLst>
                    <a:gd name="T0" fmla="*/ 8 w 32"/>
                    <a:gd name="T1" fmla="*/ 15 h 26"/>
                    <a:gd name="T2" fmla="*/ 0 w 32"/>
                    <a:gd name="T3" fmla="*/ 0 h 26"/>
                    <a:gd name="T4" fmla="*/ 0 w 32"/>
                    <a:gd name="T5" fmla="*/ 0 h 26"/>
                    <a:gd name="T6" fmla="*/ 23 w 32"/>
                    <a:gd name="T7" fmla="*/ 25 h 26"/>
                    <a:gd name="T8" fmla="*/ 31 w 32"/>
                    <a:gd name="T9" fmla="*/ 21 h 26"/>
                    <a:gd name="T10" fmla="*/ 8 w 32"/>
                    <a:gd name="T11" fmla="*/ 15 h 26"/>
                    <a:gd name="T12" fmla="*/ 8 w 32"/>
                    <a:gd name="T13" fmla="*/ 15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8" y="15"/>
                      </a:moveTo>
                      <a:lnTo>
                        <a:pt x="0" y="0"/>
                      </a:lnTo>
                      <a:lnTo>
                        <a:pt x="0" y="0"/>
                      </a:lnTo>
                      <a:lnTo>
                        <a:pt x="23" y="25"/>
                      </a:lnTo>
                      <a:lnTo>
                        <a:pt x="31" y="21"/>
                      </a:lnTo>
                      <a:lnTo>
                        <a:pt x="8" y="15"/>
                      </a:lnTo>
                      <a:lnTo>
                        <a:pt x="8" y="1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6" name="Freeform 257"/>
                <p:cNvSpPr>
                  <a:spLocks/>
                </p:cNvSpPr>
                <p:nvPr/>
              </p:nvSpPr>
              <p:spPr bwMode="auto">
                <a:xfrm>
                  <a:off x="859" y="3390"/>
                  <a:ext cx="27" cy="30"/>
                </a:xfrm>
                <a:custGeom>
                  <a:avLst/>
                  <a:gdLst>
                    <a:gd name="T0" fmla="*/ 19 w 27"/>
                    <a:gd name="T1" fmla="*/ 7 h 30"/>
                    <a:gd name="T2" fmla="*/ 14 w 27"/>
                    <a:gd name="T3" fmla="*/ 9 h 30"/>
                    <a:gd name="T4" fmla="*/ 14 w 27"/>
                    <a:gd name="T5" fmla="*/ 9 h 30"/>
                    <a:gd name="T6" fmla="*/ 10 w 27"/>
                    <a:gd name="T7" fmla="*/ 4 h 30"/>
                    <a:gd name="T8" fmla="*/ 8 w 27"/>
                    <a:gd name="T9" fmla="*/ 1 h 30"/>
                    <a:gd name="T10" fmla="*/ 8 w 27"/>
                    <a:gd name="T11" fmla="*/ 1 h 30"/>
                    <a:gd name="T12" fmla="*/ 5 w 27"/>
                    <a:gd name="T13" fmla="*/ 0 h 30"/>
                    <a:gd name="T14" fmla="*/ 5 w 27"/>
                    <a:gd name="T15" fmla="*/ 0 h 30"/>
                    <a:gd name="T16" fmla="*/ 7 w 27"/>
                    <a:gd name="T17" fmla="*/ 2 h 30"/>
                    <a:gd name="T18" fmla="*/ 9 w 27"/>
                    <a:gd name="T19" fmla="*/ 3 h 30"/>
                    <a:gd name="T20" fmla="*/ 10 w 27"/>
                    <a:gd name="T21" fmla="*/ 7 h 30"/>
                    <a:gd name="T22" fmla="*/ 9 w 27"/>
                    <a:gd name="T23" fmla="*/ 5 h 30"/>
                    <a:gd name="T24" fmla="*/ 5 w 27"/>
                    <a:gd name="T25" fmla="*/ 3 h 30"/>
                    <a:gd name="T26" fmla="*/ 3 w 27"/>
                    <a:gd name="T27" fmla="*/ 1 h 30"/>
                    <a:gd name="T28" fmla="*/ 1 w 27"/>
                    <a:gd name="T29" fmla="*/ 0 h 30"/>
                    <a:gd name="T30" fmla="*/ 1 w 27"/>
                    <a:gd name="T31" fmla="*/ 0 h 30"/>
                    <a:gd name="T32" fmla="*/ 1 w 27"/>
                    <a:gd name="T33" fmla="*/ 2 h 30"/>
                    <a:gd name="T34" fmla="*/ 1 w 27"/>
                    <a:gd name="T35" fmla="*/ 5 h 30"/>
                    <a:gd name="T36" fmla="*/ 0 w 27"/>
                    <a:gd name="T37" fmla="*/ 8 h 30"/>
                    <a:gd name="T38" fmla="*/ 0 w 27"/>
                    <a:gd name="T39" fmla="*/ 8 h 30"/>
                    <a:gd name="T40" fmla="*/ 0 w 27"/>
                    <a:gd name="T41" fmla="*/ 8 h 30"/>
                    <a:gd name="T42" fmla="*/ 1 w 27"/>
                    <a:gd name="T43" fmla="*/ 9 h 30"/>
                    <a:gd name="T44" fmla="*/ 3 w 27"/>
                    <a:gd name="T45" fmla="*/ 13 h 30"/>
                    <a:gd name="T46" fmla="*/ 6 w 27"/>
                    <a:gd name="T47" fmla="*/ 19 h 30"/>
                    <a:gd name="T48" fmla="*/ 10 w 27"/>
                    <a:gd name="T49" fmla="*/ 21 h 30"/>
                    <a:gd name="T50" fmla="*/ 11 w 27"/>
                    <a:gd name="T51" fmla="*/ 23 h 30"/>
                    <a:gd name="T52" fmla="*/ 15 w 27"/>
                    <a:gd name="T53" fmla="*/ 28 h 30"/>
                    <a:gd name="T54" fmla="*/ 16 w 27"/>
                    <a:gd name="T55" fmla="*/ 29 h 30"/>
                    <a:gd name="T56" fmla="*/ 17 w 27"/>
                    <a:gd name="T57" fmla="*/ 29 h 30"/>
                    <a:gd name="T58" fmla="*/ 17 w 27"/>
                    <a:gd name="T59" fmla="*/ 29 h 30"/>
                    <a:gd name="T60" fmla="*/ 18 w 27"/>
                    <a:gd name="T61" fmla="*/ 28 h 30"/>
                    <a:gd name="T62" fmla="*/ 21 w 27"/>
                    <a:gd name="T63" fmla="*/ 29 h 30"/>
                    <a:gd name="T64" fmla="*/ 26 w 27"/>
                    <a:gd name="T65" fmla="*/ 27 h 30"/>
                    <a:gd name="T66" fmla="*/ 25 w 27"/>
                    <a:gd name="T67" fmla="*/ 25 h 30"/>
                    <a:gd name="T68" fmla="*/ 25 w 27"/>
                    <a:gd name="T69" fmla="*/ 25 h 30"/>
                    <a:gd name="T70" fmla="*/ 25 w 27"/>
                    <a:gd name="T71" fmla="*/ 25 h 30"/>
                    <a:gd name="T72" fmla="*/ 19 w 27"/>
                    <a:gd name="T73" fmla="*/ 16 h 30"/>
                    <a:gd name="T74" fmla="*/ 18 w 27"/>
                    <a:gd name="T75" fmla="*/ 14 h 30"/>
                    <a:gd name="T76" fmla="*/ 19 w 27"/>
                    <a:gd name="T77" fmla="*/ 12 h 30"/>
                    <a:gd name="T78" fmla="*/ 21 w 27"/>
                    <a:gd name="T79" fmla="*/ 11 h 30"/>
                    <a:gd name="T80" fmla="*/ 21 w 27"/>
                    <a:gd name="T81" fmla="*/ 11 h 30"/>
                    <a:gd name="T82" fmla="*/ 21 w 27"/>
                    <a:gd name="T83" fmla="*/ 11 h 30"/>
                    <a:gd name="T84" fmla="*/ 21 w 27"/>
                    <a:gd name="T85" fmla="*/ 11 h 30"/>
                    <a:gd name="T86" fmla="*/ 19 w 27"/>
                    <a:gd name="T87" fmla="*/ 7 h 30"/>
                    <a:gd name="T88" fmla="*/ 19 w 27"/>
                    <a:gd name="T89" fmla="*/ 7 h 30"/>
                    <a:gd name="T90" fmla="*/ 19 w 27"/>
                    <a:gd name="T91" fmla="*/ 7 h 30"/>
                    <a:gd name="T92" fmla="*/ 19 w 27"/>
                    <a:gd name="T93" fmla="*/ 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 h="30">
                      <a:moveTo>
                        <a:pt x="19" y="7"/>
                      </a:moveTo>
                      <a:lnTo>
                        <a:pt x="14" y="9"/>
                      </a:lnTo>
                      <a:lnTo>
                        <a:pt x="14" y="9"/>
                      </a:lnTo>
                      <a:lnTo>
                        <a:pt x="10" y="4"/>
                      </a:lnTo>
                      <a:lnTo>
                        <a:pt x="8" y="1"/>
                      </a:lnTo>
                      <a:lnTo>
                        <a:pt x="8" y="1"/>
                      </a:lnTo>
                      <a:lnTo>
                        <a:pt x="5" y="0"/>
                      </a:lnTo>
                      <a:lnTo>
                        <a:pt x="5" y="0"/>
                      </a:lnTo>
                      <a:lnTo>
                        <a:pt x="7" y="2"/>
                      </a:lnTo>
                      <a:lnTo>
                        <a:pt x="9" y="3"/>
                      </a:lnTo>
                      <a:lnTo>
                        <a:pt x="10" y="7"/>
                      </a:lnTo>
                      <a:lnTo>
                        <a:pt x="9" y="5"/>
                      </a:lnTo>
                      <a:lnTo>
                        <a:pt x="5" y="3"/>
                      </a:lnTo>
                      <a:lnTo>
                        <a:pt x="3" y="1"/>
                      </a:lnTo>
                      <a:lnTo>
                        <a:pt x="1" y="0"/>
                      </a:lnTo>
                      <a:lnTo>
                        <a:pt x="1" y="0"/>
                      </a:lnTo>
                      <a:lnTo>
                        <a:pt x="1" y="2"/>
                      </a:lnTo>
                      <a:lnTo>
                        <a:pt x="1" y="5"/>
                      </a:lnTo>
                      <a:lnTo>
                        <a:pt x="0" y="8"/>
                      </a:lnTo>
                      <a:lnTo>
                        <a:pt x="0" y="8"/>
                      </a:lnTo>
                      <a:lnTo>
                        <a:pt x="0" y="8"/>
                      </a:lnTo>
                      <a:lnTo>
                        <a:pt x="1" y="9"/>
                      </a:lnTo>
                      <a:lnTo>
                        <a:pt x="3" y="13"/>
                      </a:lnTo>
                      <a:lnTo>
                        <a:pt x="6" y="19"/>
                      </a:lnTo>
                      <a:lnTo>
                        <a:pt x="10" y="21"/>
                      </a:lnTo>
                      <a:lnTo>
                        <a:pt x="11" y="23"/>
                      </a:lnTo>
                      <a:lnTo>
                        <a:pt x="15" y="28"/>
                      </a:lnTo>
                      <a:lnTo>
                        <a:pt x="16" y="29"/>
                      </a:lnTo>
                      <a:lnTo>
                        <a:pt x="17" y="29"/>
                      </a:lnTo>
                      <a:lnTo>
                        <a:pt x="17" y="29"/>
                      </a:lnTo>
                      <a:lnTo>
                        <a:pt x="18" y="28"/>
                      </a:lnTo>
                      <a:lnTo>
                        <a:pt x="21" y="29"/>
                      </a:lnTo>
                      <a:lnTo>
                        <a:pt x="26" y="27"/>
                      </a:lnTo>
                      <a:lnTo>
                        <a:pt x="25" y="25"/>
                      </a:lnTo>
                      <a:lnTo>
                        <a:pt x="25" y="25"/>
                      </a:lnTo>
                      <a:lnTo>
                        <a:pt x="25" y="25"/>
                      </a:lnTo>
                      <a:lnTo>
                        <a:pt x="19" y="16"/>
                      </a:lnTo>
                      <a:lnTo>
                        <a:pt x="18" y="14"/>
                      </a:lnTo>
                      <a:lnTo>
                        <a:pt x="19" y="12"/>
                      </a:lnTo>
                      <a:lnTo>
                        <a:pt x="21" y="11"/>
                      </a:lnTo>
                      <a:lnTo>
                        <a:pt x="21" y="11"/>
                      </a:lnTo>
                      <a:lnTo>
                        <a:pt x="21" y="11"/>
                      </a:lnTo>
                      <a:lnTo>
                        <a:pt x="21" y="11"/>
                      </a:lnTo>
                      <a:lnTo>
                        <a:pt x="19" y="7"/>
                      </a:lnTo>
                      <a:lnTo>
                        <a:pt x="19" y="7"/>
                      </a:lnTo>
                      <a:lnTo>
                        <a:pt x="19" y="7"/>
                      </a:lnTo>
                      <a:lnTo>
                        <a:pt x="19" y="7"/>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7" name="Freeform 258"/>
                <p:cNvSpPr>
                  <a:spLocks/>
                </p:cNvSpPr>
                <p:nvPr/>
              </p:nvSpPr>
              <p:spPr bwMode="auto">
                <a:xfrm>
                  <a:off x="859" y="3390"/>
                  <a:ext cx="27" cy="30"/>
                </a:xfrm>
                <a:custGeom>
                  <a:avLst/>
                  <a:gdLst>
                    <a:gd name="T0" fmla="*/ 19 w 27"/>
                    <a:gd name="T1" fmla="*/ 7 h 30"/>
                    <a:gd name="T2" fmla="*/ 14 w 27"/>
                    <a:gd name="T3" fmla="*/ 9 h 30"/>
                    <a:gd name="T4" fmla="*/ 14 w 27"/>
                    <a:gd name="T5" fmla="*/ 9 h 30"/>
                    <a:gd name="T6" fmla="*/ 10 w 27"/>
                    <a:gd name="T7" fmla="*/ 4 h 30"/>
                    <a:gd name="T8" fmla="*/ 8 w 27"/>
                    <a:gd name="T9" fmla="*/ 1 h 30"/>
                    <a:gd name="T10" fmla="*/ 8 w 27"/>
                    <a:gd name="T11" fmla="*/ 1 h 30"/>
                    <a:gd name="T12" fmla="*/ 5 w 27"/>
                    <a:gd name="T13" fmla="*/ 0 h 30"/>
                    <a:gd name="T14" fmla="*/ 5 w 27"/>
                    <a:gd name="T15" fmla="*/ 0 h 30"/>
                    <a:gd name="T16" fmla="*/ 7 w 27"/>
                    <a:gd name="T17" fmla="*/ 2 h 30"/>
                    <a:gd name="T18" fmla="*/ 9 w 27"/>
                    <a:gd name="T19" fmla="*/ 3 h 30"/>
                    <a:gd name="T20" fmla="*/ 10 w 27"/>
                    <a:gd name="T21" fmla="*/ 7 h 30"/>
                    <a:gd name="T22" fmla="*/ 9 w 27"/>
                    <a:gd name="T23" fmla="*/ 5 h 30"/>
                    <a:gd name="T24" fmla="*/ 5 w 27"/>
                    <a:gd name="T25" fmla="*/ 3 h 30"/>
                    <a:gd name="T26" fmla="*/ 3 w 27"/>
                    <a:gd name="T27" fmla="*/ 1 h 30"/>
                    <a:gd name="T28" fmla="*/ 1 w 27"/>
                    <a:gd name="T29" fmla="*/ 0 h 30"/>
                    <a:gd name="T30" fmla="*/ 1 w 27"/>
                    <a:gd name="T31" fmla="*/ 0 h 30"/>
                    <a:gd name="T32" fmla="*/ 1 w 27"/>
                    <a:gd name="T33" fmla="*/ 2 h 30"/>
                    <a:gd name="T34" fmla="*/ 1 w 27"/>
                    <a:gd name="T35" fmla="*/ 5 h 30"/>
                    <a:gd name="T36" fmla="*/ 0 w 27"/>
                    <a:gd name="T37" fmla="*/ 8 h 30"/>
                    <a:gd name="T38" fmla="*/ 0 w 27"/>
                    <a:gd name="T39" fmla="*/ 8 h 30"/>
                    <a:gd name="T40" fmla="*/ 0 w 27"/>
                    <a:gd name="T41" fmla="*/ 8 h 30"/>
                    <a:gd name="T42" fmla="*/ 1 w 27"/>
                    <a:gd name="T43" fmla="*/ 9 h 30"/>
                    <a:gd name="T44" fmla="*/ 3 w 27"/>
                    <a:gd name="T45" fmla="*/ 13 h 30"/>
                    <a:gd name="T46" fmla="*/ 6 w 27"/>
                    <a:gd name="T47" fmla="*/ 19 h 30"/>
                    <a:gd name="T48" fmla="*/ 10 w 27"/>
                    <a:gd name="T49" fmla="*/ 21 h 30"/>
                    <a:gd name="T50" fmla="*/ 11 w 27"/>
                    <a:gd name="T51" fmla="*/ 23 h 30"/>
                    <a:gd name="T52" fmla="*/ 15 w 27"/>
                    <a:gd name="T53" fmla="*/ 28 h 30"/>
                    <a:gd name="T54" fmla="*/ 16 w 27"/>
                    <a:gd name="T55" fmla="*/ 29 h 30"/>
                    <a:gd name="T56" fmla="*/ 17 w 27"/>
                    <a:gd name="T57" fmla="*/ 29 h 30"/>
                    <a:gd name="T58" fmla="*/ 17 w 27"/>
                    <a:gd name="T59" fmla="*/ 29 h 30"/>
                    <a:gd name="T60" fmla="*/ 18 w 27"/>
                    <a:gd name="T61" fmla="*/ 28 h 30"/>
                    <a:gd name="T62" fmla="*/ 21 w 27"/>
                    <a:gd name="T63" fmla="*/ 29 h 30"/>
                    <a:gd name="T64" fmla="*/ 26 w 27"/>
                    <a:gd name="T65" fmla="*/ 27 h 30"/>
                    <a:gd name="T66" fmla="*/ 25 w 27"/>
                    <a:gd name="T67" fmla="*/ 25 h 30"/>
                    <a:gd name="T68" fmla="*/ 25 w 27"/>
                    <a:gd name="T69" fmla="*/ 25 h 30"/>
                    <a:gd name="T70" fmla="*/ 25 w 27"/>
                    <a:gd name="T71" fmla="*/ 25 h 30"/>
                    <a:gd name="T72" fmla="*/ 19 w 27"/>
                    <a:gd name="T73" fmla="*/ 16 h 30"/>
                    <a:gd name="T74" fmla="*/ 18 w 27"/>
                    <a:gd name="T75" fmla="*/ 14 h 30"/>
                    <a:gd name="T76" fmla="*/ 19 w 27"/>
                    <a:gd name="T77" fmla="*/ 12 h 30"/>
                    <a:gd name="T78" fmla="*/ 21 w 27"/>
                    <a:gd name="T79" fmla="*/ 11 h 30"/>
                    <a:gd name="T80" fmla="*/ 21 w 27"/>
                    <a:gd name="T81" fmla="*/ 11 h 30"/>
                    <a:gd name="T82" fmla="*/ 21 w 27"/>
                    <a:gd name="T83" fmla="*/ 11 h 30"/>
                    <a:gd name="T84" fmla="*/ 21 w 27"/>
                    <a:gd name="T85" fmla="*/ 11 h 30"/>
                    <a:gd name="T86" fmla="*/ 19 w 27"/>
                    <a:gd name="T87" fmla="*/ 7 h 30"/>
                    <a:gd name="T88" fmla="*/ 19 w 27"/>
                    <a:gd name="T89" fmla="*/ 7 h 30"/>
                    <a:gd name="T90" fmla="*/ 19 w 27"/>
                    <a:gd name="T91" fmla="*/ 7 h 30"/>
                    <a:gd name="T92" fmla="*/ 19 w 27"/>
                    <a:gd name="T93" fmla="*/ 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 h="30">
                      <a:moveTo>
                        <a:pt x="19" y="7"/>
                      </a:moveTo>
                      <a:lnTo>
                        <a:pt x="14" y="9"/>
                      </a:lnTo>
                      <a:lnTo>
                        <a:pt x="14" y="9"/>
                      </a:lnTo>
                      <a:lnTo>
                        <a:pt x="10" y="4"/>
                      </a:lnTo>
                      <a:lnTo>
                        <a:pt x="8" y="1"/>
                      </a:lnTo>
                      <a:lnTo>
                        <a:pt x="8" y="1"/>
                      </a:lnTo>
                      <a:lnTo>
                        <a:pt x="5" y="0"/>
                      </a:lnTo>
                      <a:lnTo>
                        <a:pt x="5" y="0"/>
                      </a:lnTo>
                      <a:lnTo>
                        <a:pt x="7" y="2"/>
                      </a:lnTo>
                      <a:lnTo>
                        <a:pt x="9" y="3"/>
                      </a:lnTo>
                      <a:lnTo>
                        <a:pt x="10" y="7"/>
                      </a:lnTo>
                      <a:lnTo>
                        <a:pt x="9" y="5"/>
                      </a:lnTo>
                      <a:lnTo>
                        <a:pt x="5" y="3"/>
                      </a:lnTo>
                      <a:lnTo>
                        <a:pt x="3" y="1"/>
                      </a:lnTo>
                      <a:lnTo>
                        <a:pt x="1" y="0"/>
                      </a:lnTo>
                      <a:lnTo>
                        <a:pt x="1" y="0"/>
                      </a:lnTo>
                      <a:lnTo>
                        <a:pt x="1" y="2"/>
                      </a:lnTo>
                      <a:lnTo>
                        <a:pt x="1" y="5"/>
                      </a:lnTo>
                      <a:lnTo>
                        <a:pt x="0" y="8"/>
                      </a:lnTo>
                      <a:lnTo>
                        <a:pt x="0" y="8"/>
                      </a:lnTo>
                      <a:lnTo>
                        <a:pt x="0" y="8"/>
                      </a:lnTo>
                      <a:lnTo>
                        <a:pt x="1" y="9"/>
                      </a:lnTo>
                      <a:lnTo>
                        <a:pt x="3" y="13"/>
                      </a:lnTo>
                      <a:lnTo>
                        <a:pt x="6" y="19"/>
                      </a:lnTo>
                      <a:lnTo>
                        <a:pt x="10" y="21"/>
                      </a:lnTo>
                      <a:lnTo>
                        <a:pt x="11" y="23"/>
                      </a:lnTo>
                      <a:lnTo>
                        <a:pt x="15" y="28"/>
                      </a:lnTo>
                      <a:lnTo>
                        <a:pt x="16" y="29"/>
                      </a:lnTo>
                      <a:lnTo>
                        <a:pt x="17" y="29"/>
                      </a:lnTo>
                      <a:lnTo>
                        <a:pt x="17" y="29"/>
                      </a:lnTo>
                      <a:lnTo>
                        <a:pt x="18" y="28"/>
                      </a:lnTo>
                      <a:lnTo>
                        <a:pt x="21" y="29"/>
                      </a:lnTo>
                      <a:lnTo>
                        <a:pt x="26" y="27"/>
                      </a:lnTo>
                      <a:lnTo>
                        <a:pt x="25" y="25"/>
                      </a:lnTo>
                      <a:lnTo>
                        <a:pt x="25" y="25"/>
                      </a:lnTo>
                      <a:lnTo>
                        <a:pt x="25" y="25"/>
                      </a:lnTo>
                      <a:lnTo>
                        <a:pt x="19" y="16"/>
                      </a:lnTo>
                      <a:lnTo>
                        <a:pt x="18" y="14"/>
                      </a:lnTo>
                      <a:lnTo>
                        <a:pt x="19" y="12"/>
                      </a:lnTo>
                      <a:lnTo>
                        <a:pt x="21" y="11"/>
                      </a:lnTo>
                      <a:lnTo>
                        <a:pt x="21" y="11"/>
                      </a:lnTo>
                      <a:lnTo>
                        <a:pt x="21" y="11"/>
                      </a:lnTo>
                      <a:lnTo>
                        <a:pt x="21" y="11"/>
                      </a:lnTo>
                      <a:lnTo>
                        <a:pt x="19" y="7"/>
                      </a:lnTo>
                      <a:lnTo>
                        <a:pt x="19" y="7"/>
                      </a:lnTo>
                      <a:lnTo>
                        <a:pt x="19" y="7"/>
                      </a:lnTo>
                      <a:lnTo>
                        <a:pt x="19" y="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8" name="Freeform 259"/>
                <p:cNvSpPr>
                  <a:spLocks/>
                </p:cNvSpPr>
                <p:nvPr/>
              </p:nvSpPr>
              <p:spPr bwMode="auto">
                <a:xfrm>
                  <a:off x="843" y="3377"/>
                  <a:ext cx="23" cy="37"/>
                </a:xfrm>
                <a:custGeom>
                  <a:avLst/>
                  <a:gdLst>
                    <a:gd name="T0" fmla="*/ 15 w 23"/>
                    <a:gd name="T1" fmla="*/ 18 h 37"/>
                    <a:gd name="T2" fmla="*/ 12 w 23"/>
                    <a:gd name="T3" fmla="*/ 13 h 37"/>
                    <a:gd name="T4" fmla="*/ 14 w 23"/>
                    <a:gd name="T5" fmla="*/ 11 h 37"/>
                    <a:gd name="T6" fmla="*/ 14 w 23"/>
                    <a:gd name="T7" fmla="*/ 11 h 37"/>
                    <a:gd name="T8" fmla="*/ 14 w 23"/>
                    <a:gd name="T9" fmla="*/ 11 h 37"/>
                    <a:gd name="T10" fmla="*/ 14 w 23"/>
                    <a:gd name="T11" fmla="*/ 11 h 37"/>
                    <a:gd name="T12" fmla="*/ 12 w 23"/>
                    <a:gd name="T13" fmla="*/ 8 h 37"/>
                    <a:gd name="T14" fmla="*/ 12 w 23"/>
                    <a:gd name="T15" fmla="*/ 8 h 37"/>
                    <a:gd name="T16" fmla="*/ 12 w 23"/>
                    <a:gd name="T17" fmla="*/ 8 h 37"/>
                    <a:gd name="T18" fmla="*/ 15 w 23"/>
                    <a:gd name="T19" fmla="*/ 6 h 37"/>
                    <a:gd name="T20" fmla="*/ 12 w 23"/>
                    <a:gd name="T21" fmla="*/ 8 h 37"/>
                    <a:gd name="T22" fmla="*/ 12 w 23"/>
                    <a:gd name="T23" fmla="*/ 8 h 37"/>
                    <a:gd name="T24" fmla="*/ 12 w 23"/>
                    <a:gd name="T25" fmla="*/ 8 h 37"/>
                    <a:gd name="T26" fmla="*/ 15 w 23"/>
                    <a:gd name="T27" fmla="*/ 6 h 37"/>
                    <a:gd name="T28" fmla="*/ 15 w 23"/>
                    <a:gd name="T29" fmla="*/ 6 h 37"/>
                    <a:gd name="T30" fmla="*/ 15 w 23"/>
                    <a:gd name="T31" fmla="*/ 6 h 37"/>
                    <a:gd name="T32" fmla="*/ 15 w 23"/>
                    <a:gd name="T33" fmla="*/ 6 h 37"/>
                    <a:gd name="T34" fmla="*/ 15 w 23"/>
                    <a:gd name="T35" fmla="*/ 6 h 37"/>
                    <a:gd name="T36" fmla="*/ 15 w 23"/>
                    <a:gd name="T37" fmla="*/ 6 h 37"/>
                    <a:gd name="T38" fmla="*/ 9 w 23"/>
                    <a:gd name="T39" fmla="*/ 2 h 37"/>
                    <a:gd name="T40" fmla="*/ 7 w 23"/>
                    <a:gd name="T41" fmla="*/ 3 h 37"/>
                    <a:gd name="T42" fmla="*/ 1 w 23"/>
                    <a:gd name="T43" fmla="*/ 6 h 37"/>
                    <a:gd name="T44" fmla="*/ 0 w 23"/>
                    <a:gd name="T45" fmla="*/ 14 h 37"/>
                    <a:gd name="T46" fmla="*/ 0 w 23"/>
                    <a:gd name="T47" fmla="*/ 14 h 37"/>
                    <a:gd name="T48" fmla="*/ 2 w 23"/>
                    <a:gd name="T49" fmla="*/ 18 h 37"/>
                    <a:gd name="T50" fmla="*/ 8 w 23"/>
                    <a:gd name="T51" fmla="*/ 29 h 37"/>
                    <a:gd name="T52" fmla="*/ 8 w 23"/>
                    <a:gd name="T53" fmla="*/ 29 h 37"/>
                    <a:gd name="T54" fmla="*/ 14 w 23"/>
                    <a:gd name="T55" fmla="*/ 31 h 37"/>
                    <a:gd name="T56" fmla="*/ 14 w 23"/>
                    <a:gd name="T57" fmla="*/ 31 h 37"/>
                    <a:gd name="T58" fmla="*/ 17 w 23"/>
                    <a:gd name="T59" fmla="*/ 36 h 37"/>
                    <a:gd name="T60" fmla="*/ 20 w 23"/>
                    <a:gd name="T61" fmla="*/ 35 h 37"/>
                    <a:gd name="T62" fmla="*/ 19 w 23"/>
                    <a:gd name="T63" fmla="*/ 28 h 37"/>
                    <a:gd name="T64" fmla="*/ 19 w 23"/>
                    <a:gd name="T65" fmla="*/ 28 h 37"/>
                    <a:gd name="T66" fmla="*/ 19 w 23"/>
                    <a:gd name="T67" fmla="*/ 28 h 37"/>
                    <a:gd name="T68" fmla="*/ 19 w 23"/>
                    <a:gd name="T69" fmla="*/ 28 h 37"/>
                    <a:gd name="T70" fmla="*/ 19 w 23"/>
                    <a:gd name="T71" fmla="*/ 28 h 37"/>
                    <a:gd name="T72" fmla="*/ 19 w 23"/>
                    <a:gd name="T73" fmla="*/ 28 h 37"/>
                    <a:gd name="T74" fmla="*/ 19 w 23"/>
                    <a:gd name="T75" fmla="*/ 28 h 37"/>
                    <a:gd name="T76" fmla="*/ 15 w 23"/>
                    <a:gd name="T77" fmla="*/ 26 h 37"/>
                    <a:gd name="T78" fmla="*/ 15 w 23"/>
                    <a:gd name="T79" fmla="*/ 26 h 37"/>
                    <a:gd name="T80" fmla="*/ 17 w 23"/>
                    <a:gd name="T81" fmla="*/ 24 h 37"/>
                    <a:gd name="T82" fmla="*/ 17 w 23"/>
                    <a:gd name="T83" fmla="*/ 24 h 37"/>
                    <a:gd name="T84" fmla="*/ 17 w 23"/>
                    <a:gd name="T85" fmla="*/ 2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 h="37">
                      <a:moveTo>
                        <a:pt x="17" y="24"/>
                      </a:moveTo>
                      <a:lnTo>
                        <a:pt x="15" y="18"/>
                      </a:lnTo>
                      <a:lnTo>
                        <a:pt x="12" y="13"/>
                      </a:lnTo>
                      <a:lnTo>
                        <a:pt x="12" y="13"/>
                      </a:lnTo>
                      <a:lnTo>
                        <a:pt x="12" y="13"/>
                      </a:lnTo>
                      <a:lnTo>
                        <a:pt x="14" y="11"/>
                      </a:lnTo>
                      <a:lnTo>
                        <a:pt x="14" y="11"/>
                      </a:lnTo>
                      <a:lnTo>
                        <a:pt x="14" y="11"/>
                      </a:lnTo>
                      <a:lnTo>
                        <a:pt x="14" y="11"/>
                      </a:lnTo>
                      <a:lnTo>
                        <a:pt x="14" y="11"/>
                      </a:lnTo>
                      <a:lnTo>
                        <a:pt x="14" y="11"/>
                      </a:lnTo>
                      <a:lnTo>
                        <a:pt x="14" y="11"/>
                      </a:lnTo>
                      <a:lnTo>
                        <a:pt x="14" y="11"/>
                      </a:lnTo>
                      <a:lnTo>
                        <a:pt x="12" y="8"/>
                      </a:lnTo>
                      <a:lnTo>
                        <a:pt x="12" y="8"/>
                      </a:lnTo>
                      <a:lnTo>
                        <a:pt x="12" y="8"/>
                      </a:lnTo>
                      <a:lnTo>
                        <a:pt x="12" y="8"/>
                      </a:lnTo>
                      <a:lnTo>
                        <a:pt x="12" y="8"/>
                      </a:lnTo>
                      <a:lnTo>
                        <a:pt x="15" y="6"/>
                      </a:lnTo>
                      <a:lnTo>
                        <a:pt x="15" y="6"/>
                      </a:lnTo>
                      <a:lnTo>
                        <a:pt x="15" y="6"/>
                      </a:lnTo>
                      <a:lnTo>
                        <a:pt x="12" y="8"/>
                      </a:lnTo>
                      <a:lnTo>
                        <a:pt x="12" y="8"/>
                      </a:lnTo>
                      <a:lnTo>
                        <a:pt x="12" y="8"/>
                      </a:lnTo>
                      <a:lnTo>
                        <a:pt x="12" y="8"/>
                      </a:lnTo>
                      <a:lnTo>
                        <a:pt x="12" y="8"/>
                      </a:lnTo>
                      <a:lnTo>
                        <a:pt x="12" y="8"/>
                      </a:lnTo>
                      <a:lnTo>
                        <a:pt x="15" y="6"/>
                      </a:lnTo>
                      <a:lnTo>
                        <a:pt x="15" y="6"/>
                      </a:lnTo>
                      <a:lnTo>
                        <a:pt x="15" y="6"/>
                      </a:lnTo>
                      <a:lnTo>
                        <a:pt x="15" y="6"/>
                      </a:lnTo>
                      <a:lnTo>
                        <a:pt x="15" y="6"/>
                      </a:lnTo>
                      <a:lnTo>
                        <a:pt x="15" y="6"/>
                      </a:lnTo>
                      <a:lnTo>
                        <a:pt x="15" y="6"/>
                      </a:lnTo>
                      <a:lnTo>
                        <a:pt x="15" y="6"/>
                      </a:lnTo>
                      <a:lnTo>
                        <a:pt x="15" y="6"/>
                      </a:lnTo>
                      <a:lnTo>
                        <a:pt x="15" y="6"/>
                      </a:lnTo>
                      <a:lnTo>
                        <a:pt x="15" y="6"/>
                      </a:lnTo>
                      <a:lnTo>
                        <a:pt x="12" y="0"/>
                      </a:lnTo>
                      <a:lnTo>
                        <a:pt x="9" y="2"/>
                      </a:lnTo>
                      <a:lnTo>
                        <a:pt x="9" y="2"/>
                      </a:lnTo>
                      <a:lnTo>
                        <a:pt x="7" y="3"/>
                      </a:lnTo>
                      <a:lnTo>
                        <a:pt x="4" y="5"/>
                      </a:lnTo>
                      <a:lnTo>
                        <a:pt x="1" y="6"/>
                      </a:lnTo>
                      <a:lnTo>
                        <a:pt x="4" y="12"/>
                      </a:lnTo>
                      <a:lnTo>
                        <a:pt x="0" y="14"/>
                      </a:lnTo>
                      <a:lnTo>
                        <a:pt x="0" y="14"/>
                      </a:lnTo>
                      <a:lnTo>
                        <a:pt x="0" y="14"/>
                      </a:lnTo>
                      <a:lnTo>
                        <a:pt x="0" y="14"/>
                      </a:lnTo>
                      <a:lnTo>
                        <a:pt x="2" y="18"/>
                      </a:lnTo>
                      <a:lnTo>
                        <a:pt x="2" y="18"/>
                      </a:lnTo>
                      <a:lnTo>
                        <a:pt x="8" y="29"/>
                      </a:lnTo>
                      <a:lnTo>
                        <a:pt x="8" y="29"/>
                      </a:lnTo>
                      <a:lnTo>
                        <a:pt x="8" y="29"/>
                      </a:lnTo>
                      <a:lnTo>
                        <a:pt x="14" y="31"/>
                      </a:lnTo>
                      <a:lnTo>
                        <a:pt x="14" y="31"/>
                      </a:lnTo>
                      <a:lnTo>
                        <a:pt x="14" y="31"/>
                      </a:lnTo>
                      <a:lnTo>
                        <a:pt x="14" y="31"/>
                      </a:lnTo>
                      <a:lnTo>
                        <a:pt x="14" y="31"/>
                      </a:lnTo>
                      <a:lnTo>
                        <a:pt x="17" y="36"/>
                      </a:lnTo>
                      <a:lnTo>
                        <a:pt x="20" y="35"/>
                      </a:lnTo>
                      <a:lnTo>
                        <a:pt x="20" y="35"/>
                      </a:lnTo>
                      <a:lnTo>
                        <a:pt x="22" y="33"/>
                      </a:lnTo>
                      <a:lnTo>
                        <a:pt x="19" y="28"/>
                      </a:lnTo>
                      <a:lnTo>
                        <a:pt x="19" y="28"/>
                      </a:lnTo>
                      <a:lnTo>
                        <a:pt x="19" y="28"/>
                      </a:lnTo>
                      <a:lnTo>
                        <a:pt x="19" y="28"/>
                      </a:lnTo>
                      <a:lnTo>
                        <a:pt x="19" y="28"/>
                      </a:lnTo>
                      <a:lnTo>
                        <a:pt x="19" y="28"/>
                      </a:lnTo>
                      <a:lnTo>
                        <a:pt x="19" y="28"/>
                      </a:lnTo>
                      <a:lnTo>
                        <a:pt x="19" y="28"/>
                      </a:lnTo>
                      <a:lnTo>
                        <a:pt x="19" y="28"/>
                      </a:lnTo>
                      <a:lnTo>
                        <a:pt x="19" y="28"/>
                      </a:lnTo>
                      <a:lnTo>
                        <a:pt x="19" y="28"/>
                      </a:lnTo>
                      <a:lnTo>
                        <a:pt x="19" y="28"/>
                      </a:lnTo>
                      <a:lnTo>
                        <a:pt x="19" y="28"/>
                      </a:lnTo>
                      <a:lnTo>
                        <a:pt x="17" y="29"/>
                      </a:lnTo>
                      <a:lnTo>
                        <a:pt x="15" y="26"/>
                      </a:lnTo>
                      <a:lnTo>
                        <a:pt x="15" y="26"/>
                      </a:lnTo>
                      <a:lnTo>
                        <a:pt x="15" y="26"/>
                      </a:lnTo>
                      <a:lnTo>
                        <a:pt x="17" y="24"/>
                      </a:lnTo>
                      <a:lnTo>
                        <a:pt x="17" y="24"/>
                      </a:lnTo>
                      <a:lnTo>
                        <a:pt x="17" y="24"/>
                      </a:lnTo>
                      <a:lnTo>
                        <a:pt x="17" y="24"/>
                      </a:lnTo>
                      <a:lnTo>
                        <a:pt x="17" y="24"/>
                      </a:lnTo>
                      <a:lnTo>
                        <a:pt x="17" y="24"/>
                      </a:lnTo>
                      <a:lnTo>
                        <a:pt x="17" y="24"/>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89" name="Freeform 260"/>
                <p:cNvSpPr>
                  <a:spLocks/>
                </p:cNvSpPr>
                <p:nvPr/>
              </p:nvSpPr>
              <p:spPr bwMode="auto">
                <a:xfrm>
                  <a:off x="843" y="3377"/>
                  <a:ext cx="23" cy="37"/>
                </a:xfrm>
                <a:custGeom>
                  <a:avLst/>
                  <a:gdLst>
                    <a:gd name="T0" fmla="*/ 15 w 23"/>
                    <a:gd name="T1" fmla="*/ 18 h 37"/>
                    <a:gd name="T2" fmla="*/ 12 w 23"/>
                    <a:gd name="T3" fmla="*/ 13 h 37"/>
                    <a:gd name="T4" fmla="*/ 14 w 23"/>
                    <a:gd name="T5" fmla="*/ 11 h 37"/>
                    <a:gd name="T6" fmla="*/ 14 w 23"/>
                    <a:gd name="T7" fmla="*/ 11 h 37"/>
                    <a:gd name="T8" fmla="*/ 14 w 23"/>
                    <a:gd name="T9" fmla="*/ 11 h 37"/>
                    <a:gd name="T10" fmla="*/ 14 w 23"/>
                    <a:gd name="T11" fmla="*/ 11 h 37"/>
                    <a:gd name="T12" fmla="*/ 12 w 23"/>
                    <a:gd name="T13" fmla="*/ 8 h 37"/>
                    <a:gd name="T14" fmla="*/ 12 w 23"/>
                    <a:gd name="T15" fmla="*/ 8 h 37"/>
                    <a:gd name="T16" fmla="*/ 12 w 23"/>
                    <a:gd name="T17" fmla="*/ 8 h 37"/>
                    <a:gd name="T18" fmla="*/ 15 w 23"/>
                    <a:gd name="T19" fmla="*/ 6 h 37"/>
                    <a:gd name="T20" fmla="*/ 12 w 23"/>
                    <a:gd name="T21" fmla="*/ 8 h 37"/>
                    <a:gd name="T22" fmla="*/ 12 w 23"/>
                    <a:gd name="T23" fmla="*/ 8 h 37"/>
                    <a:gd name="T24" fmla="*/ 12 w 23"/>
                    <a:gd name="T25" fmla="*/ 8 h 37"/>
                    <a:gd name="T26" fmla="*/ 15 w 23"/>
                    <a:gd name="T27" fmla="*/ 6 h 37"/>
                    <a:gd name="T28" fmla="*/ 15 w 23"/>
                    <a:gd name="T29" fmla="*/ 6 h 37"/>
                    <a:gd name="T30" fmla="*/ 15 w 23"/>
                    <a:gd name="T31" fmla="*/ 6 h 37"/>
                    <a:gd name="T32" fmla="*/ 15 w 23"/>
                    <a:gd name="T33" fmla="*/ 6 h 37"/>
                    <a:gd name="T34" fmla="*/ 15 w 23"/>
                    <a:gd name="T35" fmla="*/ 6 h 37"/>
                    <a:gd name="T36" fmla="*/ 15 w 23"/>
                    <a:gd name="T37" fmla="*/ 6 h 37"/>
                    <a:gd name="T38" fmla="*/ 9 w 23"/>
                    <a:gd name="T39" fmla="*/ 2 h 37"/>
                    <a:gd name="T40" fmla="*/ 7 w 23"/>
                    <a:gd name="T41" fmla="*/ 3 h 37"/>
                    <a:gd name="T42" fmla="*/ 1 w 23"/>
                    <a:gd name="T43" fmla="*/ 6 h 37"/>
                    <a:gd name="T44" fmla="*/ 0 w 23"/>
                    <a:gd name="T45" fmla="*/ 14 h 37"/>
                    <a:gd name="T46" fmla="*/ 0 w 23"/>
                    <a:gd name="T47" fmla="*/ 14 h 37"/>
                    <a:gd name="T48" fmla="*/ 2 w 23"/>
                    <a:gd name="T49" fmla="*/ 18 h 37"/>
                    <a:gd name="T50" fmla="*/ 8 w 23"/>
                    <a:gd name="T51" fmla="*/ 29 h 37"/>
                    <a:gd name="T52" fmla="*/ 8 w 23"/>
                    <a:gd name="T53" fmla="*/ 29 h 37"/>
                    <a:gd name="T54" fmla="*/ 14 w 23"/>
                    <a:gd name="T55" fmla="*/ 31 h 37"/>
                    <a:gd name="T56" fmla="*/ 14 w 23"/>
                    <a:gd name="T57" fmla="*/ 31 h 37"/>
                    <a:gd name="T58" fmla="*/ 17 w 23"/>
                    <a:gd name="T59" fmla="*/ 36 h 37"/>
                    <a:gd name="T60" fmla="*/ 20 w 23"/>
                    <a:gd name="T61" fmla="*/ 35 h 37"/>
                    <a:gd name="T62" fmla="*/ 19 w 23"/>
                    <a:gd name="T63" fmla="*/ 28 h 37"/>
                    <a:gd name="T64" fmla="*/ 19 w 23"/>
                    <a:gd name="T65" fmla="*/ 28 h 37"/>
                    <a:gd name="T66" fmla="*/ 19 w 23"/>
                    <a:gd name="T67" fmla="*/ 28 h 37"/>
                    <a:gd name="T68" fmla="*/ 19 w 23"/>
                    <a:gd name="T69" fmla="*/ 28 h 37"/>
                    <a:gd name="T70" fmla="*/ 19 w 23"/>
                    <a:gd name="T71" fmla="*/ 28 h 37"/>
                    <a:gd name="T72" fmla="*/ 19 w 23"/>
                    <a:gd name="T73" fmla="*/ 28 h 37"/>
                    <a:gd name="T74" fmla="*/ 19 w 23"/>
                    <a:gd name="T75" fmla="*/ 28 h 37"/>
                    <a:gd name="T76" fmla="*/ 15 w 23"/>
                    <a:gd name="T77" fmla="*/ 26 h 37"/>
                    <a:gd name="T78" fmla="*/ 15 w 23"/>
                    <a:gd name="T79" fmla="*/ 26 h 37"/>
                    <a:gd name="T80" fmla="*/ 17 w 23"/>
                    <a:gd name="T81" fmla="*/ 24 h 37"/>
                    <a:gd name="T82" fmla="*/ 17 w 23"/>
                    <a:gd name="T83" fmla="*/ 24 h 37"/>
                    <a:gd name="T84" fmla="*/ 17 w 23"/>
                    <a:gd name="T85" fmla="*/ 2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 h="37">
                      <a:moveTo>
                        <a:pt x="17" y="24"/>
                      </a:moveTo>
                      <a:lnTo>
                        <a:pt x="15" y="18"/>
                      </a:lnTo>
                      <a:lnTo>
                        <a:pt x="12" y="13"/>
                      </a:lnTo>
                      <a:lnTo>
                        <a:pt x="12" y="13"/>
                      </a:lnTo>
                      <a:lnTo>
                        <a:pt x="12" y="13"/>
                      </a:lnTo>
                      <a:lnTo>
                        <a:pt x="14" y="11"/>
                      </a:lnTo>
                      <a:lnTo>
                        <a:pt x="14" y="11"/>
                      </a:lnTo>
                      <a:lnTo>
                        <a:pt x="14" y="11"/>
                      </a:lnTo>
                      <a:lnTo>
                        <a:pt x="14" y="11"/>
                      </a:lnTo>
                      <a:lnTo>
                        <a:pt x="14" y="11"/>
                      </a:lnTo>
                      <a:lnTo>
                        <a:pt x="14" y="11"/>
                      </a:lnTo>
                      <a:lnTo>
                        <a:pt x="14" y="11"/>
                      </a:lnTo>
                      <a:lnTo>
                        <a:pt x="14" y="11"/>
                      </a:lnTo>
                      <a:lnTo>
                        <a:pt x="12" y="8"/>
                      </a:lnTo>
                      <a:lnTo>
                        <a:pt x="12" y="8"/>
                      </a:lnTo>
                      <a:lnTo>
                        <a:pt x="12" y="8"/>
                      </a:lnTo>
                      <a:lnTo>
                        <a:pt x="12" y="8"/>
                      </a:lnTo>
                      <a:lnTo>
                        <a:pt x="12" y="8"/>
                      </a:lnTo>
                      <a:lnTo>
                        <a:pt x="15" y="6"/>
                      </a:lnTo>
                      <a:lnTo>
                        <a:pt x="15" y="6"/>
                      </a:lnTo>
                      <a:lnTo>
                        <a:pt x="15" y="6"/>
                      </a:lnTo>
                      <a:lnTo>
                        <a:pt x="12" y="8"/>
                      </a:lnTo>
                      <a:lnTo>
                        <a:pt x="12" y="8"/>
                      </a:lnTo>
                      <a:lnTo>
                        <a:pt x="12" y="8"/>
                      </a:lnTo>
                      <a:lnTo>
                        <a:pt x="12" y="8"/>
                      </a:lnTo>
                      <a:lnTo>
                        <a:pt x="12" y="8"/>
                      </a:lnTo>
                      <a:lnTo>
                        <a:pt x="12" y="8"/>
                      </a:lnTo>
                      <a:lnTo>
                        <a:pt x="15" y="6"/>
                      </a:lnTo>
                      <a:lnTo>
                        <a:pt x="15" y="6"/>
                      </a:lnTo>
                      <a:lnTo>
                        <a:pt x="15" y="6"/>
                      </a:lnTo>
                      <a:lnTo>
                        <a:pt x="15" y="6"/>
                      </a:lnTo>
                      <a:lnTo>
                        <a:pt x="15" y="6"/>
                      </a:lnTo>
                      <a:lnTo>
                        <a:pt x="15" y="6"/>
                      </a:lnTo>
                      <a:lnTo>
                        <a:pt x="15" y="6"/>
                      </a:lnTo>
                      <a:lnTo>
                        <a:pt x="15" y="6"/>
                      </a:lnTo>
                      <a:lnTo>
                        <a:pt x="15" y="6"/>
                      </a:lnTo>
                      <a:lnTo>
                        <a:pt x="15" y="6"/>
                      </a:lnTo>
                      <a:lnTo>
                        <a:pt x="15" y="6"/>
                      </a:lnTo>
                      <a:lnTo>
                        <a:pt x="12" y="0"/>
                      </a:lnTo>
                      <a:lnTo>
                        <a:pt x="9" y="2"/>
                      </a:lnTo>
                      <a:lnTo>
                        <a:pt x="9" y="2"/>
                      </a:lnTo>
                      <a:lnTo>
                        <a:pt x="7" y="3"/>
                      </a:lnTo>
                      <a:lnTo>
                        <a:pt x="4" y="5"/>
                      </a:lnTo>
                      <a:lnTo>
                        <a:pt x="1" y="6"/>
                      </a:lnTo>
                      <a:lnTo>
                        <a:pt x="4" y="12"/>
                      </a:lnTo>
                      <a:lnTo>
                        <a:pt x="0" y="14"/>
                      </a:lnTo>
                      <a:lnTo>
                        <a:pt x="0" y="14"/>
                      </a:lnTo>
                      <a:lnTo>
                        <a:pt x="0" y="14"/>
                      </a:lnTo>
                      <a:lnTo>
                        <a:pt x="0" y="14"/>
                      </a:lnTo>
                      <a:lnTo>
                        <a:pt x="2" y="18"/>
                      </a:lnTo>
                      <a:lnTo>
                        <a:pt x="2" y="18"/>
                      </a:lnTo>
                      <a:lnTo>
                        <a:pt x="8" y="29"/>
                      </a:lnTo>
                      <a:lnTo>
                        <a:pt x="8" y="29"/>
                      </a:lnTo>
                      <a:lnTo>
                        <a:pt x="8" y="29"/>
                      </a:lnTo>
                      <a:lnTo>
                        <a:pt x="14" y="31"/>
                      </a:lnTo>
                      <a:lnTo>
                        <a:pt x="14" y="31"/>
                      </a:lnTo>
                      <a:lnTo>
                        <a:pt x="14" y="31"/>
                      </a:lnTo>
                      <a:lnTo>
                        <a:pt x="14" y="31"/>
                      </a:lnTo>
                      <a:lnTo>
                        <a:pt x="14" y="31"/>
                      </a:lnTo>
                      <a:lnTo>
                        <a:pt x="17" y="36"/>
                      </a:lnTo>
                      <a:lnTo>
                        <a:pt x="20" y="35"/>
                      </a:lnTo>
                      <a:lnTo>
                        <a:pt x="20" y="35"/>
                      </a:lnTo>
                      <a:lnTo>
                        <a:pt x="22" y="33"/>
                      </a:lnTo>
                      <a:lnTo>
                        <a:pt x="19" y="28"/>
                      </a:lnTo>
                      <a:lnTo>
                        <a:pt x="19" y="28"/>
                      </a:lnTo>
                      <a:lnTo>
                        <a:pt x="19" y="28"/>
                      </a:lnTo>
                      <a:lnTo>
                        <a:pt x="19" y="28"/>
                      </a:lnTo>
                      <a:lnTo>
                        <a:pt x="19" y="28"/>
                      </a:lnTo>
                      <a:lnTo>
                        <a:pt x="19" y="28"/>
                      </a:lnTo>
                      <a:lnTo>
                        <a:pt x="19" y="28"/>
                      </a:lnTo>
                      <a:lnTo>
                        <a:pt x="19" y="28"/>
                      </a:lnTo>
                      <a:lnTo>
                        <a:pt x="19" y="28"/>
                      </a:lnTo>
                      <a:lnTo>
                        <a:pt x="19" y="28"/>
                      </a:lnTo>
                      <a:lnTo>
                        <a:pt x="19" y="28"/>
                      </a:lnTo>
                      <a:lnTo>
                        <a:pt x="19" y="28"/>
                      </a:lnTo>
                      <a:lnTo>
                        <a:pt x="19" y="28"/>
                      </a:lnTo>
                      <a:lnTo>
                        <a:pt x="17" y="29"/>
                      </a:lnTo>
                      <a:lnTo>
                        <a:pt x="15" y="26"/>
                      </a:lnTo>
                      <a:lnTo>
                        <a:pt x="15" y="26"/>
                      </a:lnTo>
                      <a:lnTo>
                        <a:pt x="15" y="26"/>
                      </a:lnTo>
                      <a:lnTo>
                        <a:pt x="17" y="24"/>
                      </a:lnTo>
                      <a:lnTo>
                        <a:pt x="17" y="24"/>
                      </a:lnTo>
                      <a:lnTo>
                        <a:pt x="17" y="24"/>
                      </a:lnTo>
                      <a:lnTo>
                        <a:pt x="17" y="24"/>
                      </a:lnTo>
                      <a:lnTo>
                        <a:pt x="17" y="24"/>
                      </a:lnTo>
                      <a:lnTo>
                        <a:pt x="17" y="24"/>
                      </a:lnTo>
                      <a:lnTo>
                        <a:pt x="17"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0" name="Freeform 261"/>
                <p:cNvSpPr>
                  <a:spLocks/>
                </p:cNvSpPr>
                <p:nvPr/>
              </p:nvSpPr>
              <p:spPr bwMode="auto">
                <a:xfrm>
                  <a:off x="869" y="3399"/>
                  <a:ext cx="17" cy="30"/>
                </a:xfrm>
                <a:custGeom>
                  <a:avLst/>
                  <a:gdLst>
                    <a:gd name="T0" fmla="*/ 0 w 17"/>
                    <a:gd name="T1" fmla="*/ 0 h 30"/>
                    <a:gd name="T2" fmla="*/ 16 w 17"/>
                    <a:gd name="T3" fmla="*/ 29 h 30"/>
                    <a:gd name="T4" fmla="*/ 16 w 17"/>
                    <a:gd name="T5" fmla="*/ 29 h 30"/>
                  </a:gdLst>
                  <a:ahLst/>
                  <a:cxnLst>
                    <a:cxn ang="0">
                      <a:pos x="T0" y="T1"/>
                    </a:cxn>
                    <a:cxn ang="0">
                      <a:pos x="T2" y="T3"/>
                    </a:cxn>
                    <a:cxn ang="0">
                      <a:pos x="T4" y="T5"/>
                    </a:cxn>
                  </a:cxnLst>
                  <a:rect l="0" t="0" r="r" b="b"/>
                  <a:pathLst>
                    <a:path w="17" h="30">
                      <a:moveTo>
                        <a:pt x="0" y="0"/>
                      </a:moveTo>
                      <a:lnTo>
                        <a:pt x="16" y="29"/>
                      </a:lnTo>
                      <a:lnTo>
                        <a:pt x="16" y="2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1" name="Freeform 262"/>
                <p:cNvSpPr>
                  <a:spLocks/>
                </p:cNvSpPr>
                <p:nvPr/>
              </p:nvSpPr>
              <p:spPr bwMode="auto">
                <a:xfrm>
                  <a:off x="865" y="3390"/>
                  <a:ext cx="28" cy="36"/>
                </a:xfrm>
                <a:custGeom>
                  <a:avLst/>
                  <a:gdLst>
                    <a:gd name="T0" fmla="*/ 10 w 28"/>
                    <a:gd name="T1" fmla="*/ 0 h 36"/>
                    <a:gd name="T2" fmla="*/ 0 w 28"/>
                    <a:gd name="T3" fmla="*/ 11 h 36"/>
                    <a:gd name="T4" fmla="*/ 18 w 28"/>
                    <a:gd name="T5" fmla="*/ 35 h 36"/>
                    <a:gd name="T6" fmla="*/ 27 w 28"/>
                    <a:gd name="T7" fmla="*/ 25 h 36"/>
                    <a:gd name="T8" fmla="*/ 10 w 28"/>
                    <a:gd name="T9" fmla="*/ 0 h 36"/>
                  </a:gdLst>
                  <a:ahLst/>
                  <a:cxnLst>
                    <a:cxn ang="0">
                      <a:pos x="T0" y="T1"/>
                    </a:cxn>
                    <a:cxn ang="0">
                      <a:pos x="T2" y="T3"/>
                    </a:cxn>
                    <a:cxn ang="0">
                      <a:pos x="T4" y="T5"/>
                    </a:cxn>
                    <a:cxn ang="0">
                      <a:pos x="T6" y="T7"/>
                    </a:cxn>
                    <a:cxn ang="0">
                      <a:pos x="T8" y="T9"/>
                    </a:cxn>
                  </a:cxnLst>
                  <a:rect l="0" t="0" r="r" b="b"/>
                  <a:pathLst>
                    <a:path w="28" h="36">
                      <a:moveTo>
                        <a:pt x="10" y="0"/>
                      </a:moveTo>
                      <a:lnTo>
                        <a:pt x="0" y="11"/>
                      </a:lnTo>
                      <a:lnTo>
                        <a:pt x="18" y="35"/>
                      </a:lnTo>
                      <a:lnTo>
                        <a:pt x="27" y="25"/>
                      </a:lnTo>
                      <a:lnTo>
                        <a:pt x="10"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2" name="Freeform 263"/>
                <p:cNvSpPr>
                  <a:spLocks/>
                </p:cNvSpPr>
                <p:nvPr/>
              </p:nvSpPr>
              <p:spPr bwMode="auto">
                <a:xfrm>
                  <a:off x="865" y="3390"/>
                  <a:ext cx="28" cy="36"/>
                </a:xfrm>
                <a:custGeom>
                  <a:avLst/>
                  <a:gdLst>
                    <a:gd name="T0" fmla="*/ 10 w 28"/>
                    <a:gd name="T1" fmla="*/ 0 h 36"/>
                    <a:gd name="T2" fmla="*/ 0 w 28"/>
                    <a:gd name="T3" fmla="*/ 11 h 36"/>
                    <a:gd name="T4" fmla="*/ 18 w 28"/>
                    <a:gd name="T5" fmla="*/ 35 h 36"/>
                    <a:gd name="T6" fmla="*/ 27 w 28"/>
                    <a:gd name="T7" fmla="*/ 25 h 36"/>
                    <a:gd name="T8" fmla="*/ 10 w 28"/>
                    <a:gd name="T9" fmla="*/ 0 h 36"/>
                  </a:gdLst>
                  <a:ahLst/>
                  <a:cxnLst>
                    <a:cxn ang="0">
                      <a:pos x="T0" y="T1"/>
                    </a:cxn>
                    <a:cxn ang="0">
                      <a:pos x="T2" y="T3"/>
                    </a:cxn>
                    <a:cxn ang="0">
                      <a:pos x="T4" y="T5"/>
                    </a:cxn>
                    <a:cxn ang="0">
                      <a:pos x="T6" y="T7"/>
                    </a:cxn>
                    <a:cxn ang="0">
                      <a:pos x="T8" y="T9"/>
                    </a:cxn>
                  </a:cxnLst>
                  <a:rect l="0" t="0" r="r" b="b"/>
                  <a:pathLst>
                    <a:path w="28" h="36">
                      <a:moveTo>
                        <a:pt x="10" y="0"/>
                      </a:moveTo>
                      <a:lnTo>
                        <a:pt x="0" y="11"/>
                      </a:lnTo>
                      <a:lnTo>
                        <a:pt x="18" y="35"/>
                      </a:lnTo>
                      <a:lnTo>
                        <a:pt x="27" y="25"/>
                      </a:lnTo>
                      <a:lnTo>
                        <a:pt x="10" y="0"/>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3" name="Freeform 264"/>
                <p:cNvSpPr>
                  <a:spLocks/>
                </p:cNvSpPr>
                <p:nvPr/>
              </p:nvSpPr>
              <p:spPr bwMode="auto">
                <a:xfrm>
                  <a:off x="868" y="3409"/>
                  <a:ext cx="35" cy="34"/>
                </a:xfrm>
                <a:custGeom>
                  <a:avLst/>
                  <a:gdLst>
                    <a:gd name="T0" fmla="*/ 21 w 35"/>
                    <a:gd name="T1" fmla="*/ 0 h 34"/>
                    <a:gd name="T2" fmla="*/ 0 w 35"/>
                    <a:gd name="T3" fmla="*/ 4 h 34"/>
                    <a:gd name="T4" fmla="*/ 16 w 35"/>
                    <a:gd name="T5" fmla="*/ 33 h 34"/>
                    <a:gd name="T6" fmla="*/ 34 w 35"/>
                    <a:gd name="T7" fmla="*/ 24 h 34"/>
                    <a:gd name="T8" fmla="*/ 21 w 35"/>
                    <a:gd name="T9" fmla="*/ 0 h 34"/>
                    <a:gd name="T10" fmla="*/ 21 w 35"/>
                    <a:gd name="T11" fmla="*/ 0 h 34"/>
                  </a:gdLst>
                  <a:ahLst/>
                  <a:cxnLst>
                    <a:cxn ang="0">
                      <a:pos x="T0" y="T1"/>
                    </a:cxn>
                    <a:cxn ang="0">
                      <a:pos x="T2" y="T3"/>
                    </a:cxn>
                    <a:cxn ang="0">
                      <a:pos x="T4" y="T5"/>
                    </a:cxn>
                    <a:cxn ang="0">
                      <a:pos x="T6" y="T7"/>
                    </a:cxn>
                    <a:cxn ang="0">
                      <a:pos x="T8" y="T9"/>
                    </a:cxn>
                    <a:cxn ang="0">
                      <a:pos x="T10" y="T11"/>
                    </a:cxn>
                  </a:cxnLst>
                  <a:rect l="0" t="0" r="r" b="b"/>
                  <a:pathLst>
                    <a:path w="35" h="34">
                      <a:moveTo>
                        <a:pt x="21" y="0"/>
                      </a:moveTo>
                      <a:lnTo>
                        <a:pt x="0" y="4"/>
                      </a:lnTo>
                      <a:lnTo>
                        <a:pt x="16" y="33"/>
                      </a:lnTo>
                      <a:lnTo>
                        <a:pt x="34" y="24"/>
                      </a:lnTo>
                      <a:lnTo>
                        <a:pt x="21" y="0"/>
                      </a:lnTo>
                      <a:lnTo>
                        <a:pt x="21"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4" name="Freeform 265"/>
                <p:cNvSpPr>
                  <a:spLocks/>
                </p:cNvSpPr>
                <p:nvPr/>
              </p:nvSpPr>
              <p:spPr bwMode="auto">
                <a:xfrm>
                  <a:off x="868" y="3409"/>
                  <a:ext cx="35" cy="34"/>
                </a:xfrm>
                <a:custGeom>
                  <a:avLst/>
                  <a:gdLst>
                    <a:gd name="T0" fmla="*/ 21 w 35"/>
                    <a:gd name="T1" fmla="*/ 0 h 34"/>
                    <a:gd name="T2" fmla="*/ 0 w 35"/>
                    <a:gd name="T3" fmla="*/ 4 h 34"/>
                    <a:gd name="T4" fmla="*/ 16 w 35"/>
                    <a:gd name="T5" fmla="*/ 33 h 34"/>
                    <a:gd name="T6" fmla="*/ 34 w 35"/>
                    <a:gd name="T7" fmla="*/ 24 h 34"/>
                    <a:gd name="T8" fmla="*/ 21 w 35"/>
                    <a:gd name="T9" fmla="*/ 0 h 34"/>
                    <a:gd name="T10" fmla="*/ 21 w 35"/>
                    <a:gd name="T11" fmla="*/ 0 h 34"/>
                  </a:gdLst>
                  <a:ahLst/>
                  <a:cxnLst>
                    <a:cxn ang="0">
                      <a:pos x="T0" y="T1"/>
                    </a:cxn>
                    <a:cxn ang="0">
                      <a:pos x="T2" y="T3"/>
                    </a:cxn>
                    <a:cxn ang="0">
                      <a:pos x="T4" y="T5"/>
                    </a:cxn>
                    <a:cxn ang="0">
                      <a:pos x="T6" y="T7"/>
                    </a:cxn>
                    <a:cxn ang="0">
                      <a:pos x="T8" y="T9"/>
                    </a:cxn>
                    <a:cxn ang="0">
                      <a:pos x="T10" y="T11"/>
                    </a:cxn>
                  </a:cxnLst>
                  <a:rect l="0" t="0" r="r" b="b"/>
                  <a:pathLst>
                    <a:path w="35" h="34">
                      <a:moveTo>
                        <a:pt x="21" y="0"/>
                      </a:moveTo>
                      <a:lnTo>
                        <a:pt x="0" y="4"/>
                      </a:lnTo>
                      <a:lnTo>
                        <a:pt x="16" y="33"/>
                      </a:lnTo>
                      <a:lnTo>
                        <a:pt x="34" y="24"/>
                      </a:lnTo>
                      <a:lnTo>
                        <a:pt x="21" y="0"/>
                      </a:lnTo>
                      <a:lnTo>
                        <a:pt x="21" y="0"/>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5" name="Line 266"/>
                <p:cNvSpPr>
                  <a:spLocks noChangeShapeType="1"/>
                </p:cNvSpPr>
                <p:nvPr/>
              </p:nvSpPr>
              <p:spPr bwMode="auto">
                <a:xfrm>
                  <a:off x="841" y="3378"/>
                  <a:ext cx="26" cy="3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6" name="Freeform 267"/>
                <p:cNvSpPr>
                  <a:spLocks/>
                </p:cNvSpPr>
                <p:nvPr/>
              </p:nvSpPr>
              <p:spPr bwMode="auto">
                <a:xfrm>
                  <a:off x="852" y="3387"/>
                  <a:ext cx="26" cy="36"/>
                </a:xfrm>
                <a:custGeom>
                  <a:avLst/>
                  <a:gdLst>
                    <a:gd name="T0" fmla="*/ 2 w 26"/>
                    <a:gd name="T1" fmla="*/ 23 h 36"/>
                    <a:gd name="T2" fmla="*/ 8 w 26"/>
                    <a:gd name="T3" fmla="*/ 20 h 36"/>
                    <a:gd name="T4" fmla="*/ 8 w 26"/>
                    <a:gd name="T5" fmla="*/ 20 h 36"/>
                    <a:gd name="T6" fmla="*/ 16 w 26"/>
                    <a:gd name="T7" fmla="*/ 35 h 36"/>
                    <a:gd name="T8" fmla="*/ 16 w 26"/>
                    <a:gd name="T9" fmla="*/ 35 h 36"/>
                    <a:gd name="T10" fmla="*/ 16 w 26"/>
                    <a:gd name="T11" fmla="*/ 35 h 36"/>
                    <a:gd name="T12" fmla="*/ 16 w 26"/>
                    <a:gd name="T13" fmla="*/ 35 h 36"/>
                    <a:gd name="T14" fmla="*/ 16 w 26"/>
                    <a:gd name="T15" fmla="*/ 35 h 36"/>
                    <a:gd name="T16" fmla="*/ 16 w 26"/>
                    <a:gd name="T17" fmla="*/ 35 h 36"/>
                    <a:gd name="T18" fmla="*/ 16 w 26"/>
                    <a:gd name="T19" fmla="*/ 35 h 36"/>
                    <a:gd name="T20" fmla="*/ 16 w 26"/>
                    <a:gd name="T21" fmla="*/ 35 h 36"/>
                    <a:gd name="T22" fmla="*/ 16 w 26"/>
                    <a:gd name="T23" fmla="*/ 35 h 36"/>
                    <a:gd name="T24" fmla="*/ 16 w 26"/>
                    <a:gd name="T25" fmla="*/ 35 h 36"/>
                    <a:gd name="T26" fmla="*/ 20 w 26"/>
                    <a:gd name="T27" fmla="*/ 32 h 36"/>
                    <a:gd name="T28" fmla="*/ 20 w 26"/>
                    <a:gd name="T29" fmla="*/ 32 h 36"/>
                    <a:gd name="T30" fmla="*/ 25 w 26"/>
                    <a:gd name="T31" fmla="*/ 30 h 36"/>
                    <a:gd name="T32" fmla="*/ 25 w 26"/>
                    <a:gd name="T33" fmla="*/ 30 h 36"/>
                    <a:gd name="T34" fmla="*/ 25 w 26"/>
                    <a:gd name="T35" fmla="*/ 30 h 36"/>
                    <a:gd name="T36" fmla="*/ 25 w 26"/>
                    <a:gd name="T37" fmla="*/ 30 h 36"/>
                    <a:gd name="T38" fmla="*/ 25 w 26"/>
                    <a:gd name="T39" fmla="*/ 30 h 36"/>
                    <a:gd name="T40" fmla="*/ 25 w 26"/>
                    <a:gd name="T41" fmla="*/ 30 h 36"/>
                    <a:gd name="T42" fmla="*/ 25 w 26"/>
                    <a:gd name="T43" fmla="*/ 30 h 36"/>
                    <a:gd name="T44" fmla="*/ 17 w 26"/>
                    <a:gd name="T45" fmla="*/ 15 h 36"/>
                    <a:gd name="T46" fmla="*/ 17 w 26"/>
                    <a:gd name="T47" fmla="*/ 15 h 36"/>
                    <a:gd name="T48" fmla="*/ 17 w 26"/>
                    <a:gd name="T49" fmla="*/ 15 h 36"/>
                    <a:gd name="T50" fmla="*/ 17 w 26"/>
                    <a:gd name="T51" fmla="*/ 15 h 36"/>
                    <a:gd name="T52" fmla="*/ 17 w 26"/>
                    <a:gd name="T53" fmla="*/ 15 h 36"/>
                    <a:gd name="T54" fmla="*/ 17 w 26"/>
                    <a:gd name="T55" fmla="*/ 15 h 36"/>
                    <a:gd name="T56" fmla="*/ 17 w 26"/>
                    <a:gd name="T57" fmla="*/ 15 h 36"/>
                    <a:gd name="T58" fmla="*/ 9 w 26"/>
                    <a:gd name="T59" fmla="*/ 0 h 36"/>
                    <a:gd name="T60" fmla="*/ 9 w 26"/>
                    <a:gd name="T61" fmla="*/ 0 h 36"/>
                    <a:gd name="T62" fmla="*/ 9 w 26"/>
                    <a:gd name="T63" fmla="*/ 0 h 36"/>
                    <a:gd name="T64" fmla="*/ 9 w 26"/>
                    <a:gd name="T65" fmla="*/ 0 h 36"/>
                    <a:gd name="T66" fmla="*/ 9 w 26"/>
                    <a:gd name="T67" fmla="*/ 0 h 36"/>
                    <a:gd name="T68" fmla="*/ 5 w 26"/>
                    <a:gd name="T69" fmla="*/ 2 h 36"/>
                    <a:gd name="T70" fmla="*/ 5 w 26"/>
                    <a:gd name="T71" fmla="*/ 2 h 36"/>
                    <a:gd name="T72" fmla="*/ 0 w 26"/>
                    <a:gd name="T73" fmla="*/ 5 h 36"/>
                    <a:gd name="T74" fmla="*/ 0 w 26"/>
                    <a:gd name="T75" fmla="*/ 5 h 36"/>
                    <a:gd name="T76" fmla="*/ 0 w 26"/>
                    <a:gd name="T77" fmla="*/ 5 h 36"/>
                    <a:gd name="T78" fmla="*/ 0 w 26"/>
                    <a:gd name="T79" fmla="*/ 5 h 36"/>
                    <a:gd name="T80" fmla="*/ 0 w 26"/>
                    <a:gd name="T81" fmla="*/ 5 h 36"/>
                    <a:gd name="T82" fmla="*/ 0 w 26"/>
                    <a:gd name="T83" fmla="*/ 5 h 36"/>
                    <a:gd name="T84" fmla="*/ 0 w 26"/>
                    <a:gd name="T85" fmla="*/ 5 h 36"/>
                    <a:gd name="T86" fmla="*/ 0 w 26"/>
                    <a:gd name="T87" fmla="*/ 5 h 36"/>
                    <a:gd name="T88" fmla="*/ 8 w 26"/>
                    <a:gd name="T89" fmla="*/ 20 h 36"/>
                    <a:gd name="T90" fmla="*/ 8 w 26"/>
                    <a:gd name="T91" fmla="*/ 20 h 36"/>
                    <a:gd name="T92" fmla="*/ 8 w 26"/>
                    <a:gd name="T93" fmla="*/ 20 h 36"/>
                    <a:gd name="T94" fmla="*/ 8 w 26"/>
                    <a:gd name="T95" fmla="*/ 20 h 36"/>
                    <a:gd name="T96" fmla="*/ 2 w 26"/>
                    <a:gd name="T97" fmla="*/ 23 h 36"/>
                    <a:gd name="T98" fmla="*/ 2 w 26"/>
                    <a:gd name="T99"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 h="36">
                      <a:moveTo>
                        <a:pt x="2" y="23"/>
                      </a:moveTo>
                      <a:lnTo>
                        <a:pt x="8" y="20"/>
                      </a:lnTo>
                      <a:lnTo>
                        <a:pt x="8" y="20"/>
                      </a:lnTo>
                      <a:lnTo>
                        <a:pt x="16" y="35"/>
                      </a:lnTo>
                      <a:lnTo>
                        <a:pt x="16" y="35"/>
                      </a:lnTo>
                      <a:lnTo>
                        <a:pt x="16" y="35"/>
                      </a:lnTo>
                      <a:lnTo>
                        <a:pt x="16" y="35"/>
                      </a:lnTo>
                      <a:lnTo>
                        <a:pt x="16" y="35"/>
                      </a:lnTo>
                      <a:lnTo>
                        <a:pt x="16" y="35"/>
                      </a:lnTo>
                      <a:lnTo>
                        <a:pt x="16" y="35"/>
                      </a:lnTo>
                      <a:lnTo>
                        <a:pt x="16" y="35"/>
                      </a:lnTo>
                      <a:lnTo>
                        <a:pt x="16" y="35"/>
                      </a:lnTo>
                      <a:lnTo>
                        <a:pt x="16" y="35"/>
                      </a:lnTo>
                      <a:lnTo>
                        <a:pt x="20" y="32"/>
                      </a:lnTo>
                      <a:lnTo>
                        <a:pt x="20" y="32"/>
                      </a:lnTo>
                      <a:lnTo>
                        <a:pt x="25" y="30"/>
                      </a:lnTo>
                      <a:lnTo>
                        <a:pt x="25" y="30"/>
                      </a:lnTo>
                      <a:lnTo>
                        <a:pt x="25" y="30"/>
                      </a:lnTo>
                      <a:lnTo>
                        <a:pt x="25" y="30"/>
                      </a:lnTo>
                      <a:lnTo>
                        <a:pt x="25" y="30"/>
                      </a:lnTo>
                      <a:lnTo>
                        <a:pt x="25" y="30"/>
                      </a:lnTo>
                      <a:lnTo>
                        <a:pt x="25" y="30"/>
                      </a:lnTo>
                      <a:lnTo>
                        <a:pt x="17" y="15"/>
                      </a:lnTo>
                      <a:lnTo>
                        <a:pt x="17" y="15"/>
                      </a:lnTo>
                      <a:lnTo>
                        <a:pt x="17" y="15"/>
                      </a:lnTo>
                      <a:lnTo>
                        <a:pt x="17" y="15"/>
                      </a:lnTo>
                      <a:lnTo>
                        <a:pt x="17" y="15"/>
                      </a:lnTo>
                      <a:lnTo>
                        <a:pt x="17" y="15"/>
                      </a:lnTo>
                      <a:lnTo>
                        <a:pt x="17" y="15"/>
                      </a:lnTo>
                      <a:lnTo>
                        <a:pt x="9" y="0"/>
                      </a:lnTo>
                      <a:lnTo>
                        <a:pt x="9" y="0"/>
                      </a:lnTo>
                      <a:lnTo>
                        <a:pt x="9" y="0"/>
                      </a:lnTo>
                      <a:lnTo>
                        <a:pt x="9" y="0"/>
                      </a:lnTo>
                      <a:lnTo>
                        <a:pt x="9" y="0"/>
                      </a:lnTo>
                      <a:lnTo>
                        <a:pt x="5" y="2"/>
                      </a:lnTo>
                      <a:lnTo>
                        <a:pt x="5" y="2"/>
                      </a:lnTo>
                      <a:lnTo>
                        <a:pt x="0" y="5"/>
                      </a:lnTo>
                      <a:lnTo>
                        <a:pt x="0" y="5"/>
                      </a:lnTo>
                      <a:lnTo>
                        <a:pt x="0" y="5"/>
                      </a:lnTo>
                      <a:lnTo>
                        <a:pt x="0" y="5"/>
                      </a:lnTo>
                      <a:lnTo>
                        <a:pt x="0" y="5"/>
                      </a:lnTo>
                      <a:lnTo>
                        <a:pt x="0" y="5"/>
                      </a:lnTo>
                      <a:lnTo>
                        <a:pt x="0" y="5"/>
                      </a:lnTo>
                      <a:lnTo>
                        <a:pt x="0" y="5"/>
                      </a:lnTo>
                      <a:lnTo>
                        <a:pt x="8" y="20"/>
                      </a:lnTo>
                      <a:lnTo>
                        <a:pt x="8" y="20"/>
                      </a:lnTo>
                      <a:lnTo>
                        <a:pt x="8" y="20"/>
                      </a:lnTo>
                      <a:lnTo>
                        <a:pt x="8" y="20"/>
                      </a:lnTo>
                      <a:lnTo>
                        <a:pt x="2" y="23"/>
                      </a:lnTo>
                      <a:lnTo>
                        <a:pt x="2" y="23"/>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7" name="Freeform 268"/>
                <p:cNvSpPr>
                  <a:spLocks/>
                </p:cNvSpPr>
                <p:nvPr/>
              </p:nvSpPr>
              <p:spPr bwMode="auto">
                <a:xfrm>
                  <a:off x="852" y="3387"/>
                  <a:ext cx="26" cy="36"/>
                </a:xfrm>
                <a:custGeom>
                  <a:avLst/>
                  <a:gdLst>
                    <a:gd name="T0" fmla="*/ 2 w 26"/>
                    <a:gd name="T1" fmla="*/ 23 h 36"/>
                    <a:gd name="T2" fmla="*/ 8 w 26"/>
                    <a:gd name="T3" fmla="*/ 20 h 36"/>
                    <a:gd name="T4" fmla="*/ 8 w 26"/>
                    <a:gd name="T5" fmla="*/ 20 h 36"/>
                    <a:gd name="T6" fmla="*/ 16 w 26"/>
                    <a:gd name="T7" fmla="*/ 35 h 36"/>
                    <a:gd name="T8" fmla="*/ 16 w 26"/>
                    <a:gd name="T9" fmla="*/ 35 h 36"/>
                    <a:gd name="T10" fmla="*/ 16 w 26"/>
                    <a:gd name="T11" fmla="*/ 35 h 36"/>
                    <a:gd name="T12" fmla="*/ 16 w 26"/>
                    <a:gd name="T13" fmla="*/ 35 h 36"/>
                    <a:gd name="T14" fmla="*/ 16 w 26"/>
                    <a:gd name="T15" fmla="*/ 35 h 36"/>
                    <a:gd name="T16" fmla="*/ 16 w 26"/>
                    <a:gd name="T17" fmla="*/ 35 h 36"/>
                    <a:gd name="T18" fmla="*/ 16 w 26"/>
                    <a:gd name="T19" fmla="*/ 35 h 36"/>
                    <a:gd name="T20" fmla="*/ 16 w 26"/>
                    <a:gd name="T21" fmla="*/ 35 h 36"/>
                    <a:gd name="T22" fmla="*/ 16 w 26"/>
                    <a:gd name="T23" fmla="*/ 35 h 36"/>
                    <a:gd name="T24" fmla="*/ 16 w 26"/>
                    <a:gd name="T25" fmla="*/ 35 h 36"/>
                    <a:gd name="T26" fmla="*/ 20 w 26"/>
                    <a:gd name="T27" fmla="*/ 32 h 36"/>
                    <a:gd name="T28" fmla="*/ 20 w 26"/>
                    <a:gd name="T29" fmla="*/ 32 h 36"/>
                    <a:gd name="T30" fmla="*/ 25 w 26"/>
                    <a:gd name="T31" fmla="*/ 30 h 36"/>
                    <a:gd name="T32" fmla="*/ 25 w 26"/>
                    <a:gd name="T33" fmla="*/ 30 h 36"/>
                    <a:gd name="T34" fmla="*/ 25 w 26"/>
                    <a:gd name="T35" fmla="*/ 30 h 36"/>
                    <a:gd name="T36" fmla="*/ 25 w 26"/>
                    <a:gd name="T37" fmla="*/ 30 h 36"/>
                    <a:gd name="T38" fmla="*/ 25 w 26"/>
                    <a:gd name="T39" fmla="*/ 30 h 36"/>
                    <a:gd name="T40" fmla="*/ 25 w 26"/>
                    <a:gd name="T41" fmla="*/ 30 h 36"/>
                    <a:gd name="T42" fmla="*/ 25 w 26"/>
                    <a:gd name="T43" fmla="*/ 30 h 36"/>
                    <a:gd name="T44" fmla="*/ 17 w 26"/>
                    <a:gd name="T45" fmla="*/ 15 h 36"/>
                    <a:gd name="T46" fmla="*/ 17 w 26"/>
                    <a:gd name="T47" fmla="*/ 15 h 36"/>
                    <a:gd name="T48" fmla="*/ 17 w 26"/>
                    <a:gd name="T49" fmla="*/ 15 h 36"/>
                    <a:gd name="T50" fmla="*/ 17 w 26"/>
                    <a:gd name="T51" fmla="*/ 15 h 36"/>
                    <a:gd name="T52" fmla="*/ 17 w 26"/>
                    <a:gd name="T53" fmla="*/ 15 h 36"/>
                    <a:gd name="T54" fmla="*/ 17 w 26"/>
                    <a:gd name="T55" fmla="*/ 15 h 36"/>
                    <a:gd name="T56" fmla="*/ 17 w 26"/>
                    <a:gd name="T57" fmla="*/ 15 h 36"/>
                    <a:gd name="T58" fmla="*/ 9 w 26"/>
                    <a:gd name="T59" fmla="*/ 0 h 36"/>
                    <a:gd name="T60" fmla="*/ 9 w 26"/>
                    <a:gd name="T61" fmla="*/ 0 h 36"/>
                    <a:gd name="T62" fmla="*/ 9 w 26"/>
                    <a:gd name="T63" fmla="*/ 0 h 36"/>
                    <a:gd name="T64" fmla="*/ 9 w 26"/>
                    <a:gd name="T65" fmla="*/ 0 h 36"/>
                    <a:gd name="T66" fmla="*/ 9 w 26"/>
                    <a:gd name="T67" fmla="*/ 0 h 36"/>
                    <a:gd name="T68" fmla="*/ 5 w 26"/>
                    <a:gd name="T69" fmla="*/ 2 h 36"/>
                    <a:gd name="T70" fmla="*/ 5 w 26"/>
                    <a:gd name="T71" fmla="*/ 2 h 36"/>
                    <a:gd name="T72" fmla="*/ 0 w 26"/>
                    <a:gd name="T73" fmla="*/ 5 h 36"/>
                    <a:gd name="T74" fmla="*/ 0 w 26"/>
                    <a:gd name="T75" fmla="*/ 5 h 36"/>
                    <a:gd name="T76" fmla="*/ 0 w 26"/>
                    <a:gd name="T77" fmla="*/ 5 h 36"/>
                    <a:gd name="T78" fmla="*/ 0 w 26"/>
                    <a:gd name="T79" fmla="*/ 5 h 36"/>
                    <a:gd name="T80" fmla="*/ 0 w 26"/>
                    <a:gd name="T81" fmla="*/ 5 h 36"/>
                    <a:gd name="T82" fmla="*/ 0 w 26"/>
                    <a:gd name="T83" fmla="*/ 5 h 36"/>
                    <a:gd name="T84" fmla="*/ 0 w 26"/>
                    <a:gd name="T85" fmla="*/ 5 h 36"/>
                    <a:gd name="T86" fmla="*/ 0 w 26"/>
                    <a:gd name="T87" fmla="*/ 5 h 36"/>
                    <a:gd name="T88" fmla="*/ 8 w 26"/>
                    <a:gd name="T89" fmla="*/ 20 h 36"/>
                    <a:gd name="T90" fmla="*/ 8 w 26"/>
                    <a:gd name="T91" fmla="*/ 20 h 36"/>
                    <a:gd name="T92" fmla="*/ 8 w 26"/>
                    <a:gd name="T93" fmla="*/ 20 h 36"/>
                    <a:gd name="T94" fmla="*/ 8 w 26"/>
                    <a:gd name="T95" fmla="*/ 20 h 36"/>
                    <a:gd name="T96" fmla="*/ 2 w 26"/>
                    <a:gd name="T97" fmla="*/ 23 h 36"/>
                    <a:gd name="T98" fmla="*/ 2 w 26"/>
                    <a:gd name="T99"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 h="36">
                      <a:moveTo>
                        <a:pt x="2" y="23"/>
                      </a:moveTo>
                      <a:lnTo>
                        <a:pt x="8" y="20"/>
                      </a:lnTo>
                      <a:lnTo>
                        <a:pt x="8" y="20"/>
                      </a:lnTo>
                      <a:lnTo>
                        <a:pt x="16" y="35"/>
                      </a:lnTo>
                      <a:lnTo>
                        <a:pt x="16" y="35"/>
                      </a:lnTo>
                      <a:lnTo>
                        <a:pt x="16" y="35"/>
                      </a:lnTo>
                      <a:lnTo>
                        <a:pt x="16" y="35"/>
                      </a:lnTo>
                      <a:lnTo>
                        <a:pt x="16" y="35"/>
                      </a:lnTo>
                      <a:lnTo>
                        <a:pt x="16" y="35"/>
                      </a:lnTo>
                      <a:lnTo>
                        <a:pt x="16" y="35"/>
                      </a:lnTo>
                      <a:lnTo>
                        <a:pt x="16" y="35"/>
                      </a:lnTo>
                      <a:lnTo>
                        <a:pt x="16" y="35"/>
                      </a:lnTo>
                      <a:lnTo>
                        <a:pt x="16" y="35"/>
                      </a:lnTo>
                      <a:lnTo>
                        <a:pt x="20" y="32"/>
                      </a:lnTo>
                      <a:lnTo>
                        <a:pt x="20" y="32"/>
                      </a:lnTo>
                      <a:lnTo>
                        <a:pt x="25" y="30"/>
                      </a:lnTo>
                      <a:lnTo>
                        <a:pt x="25" y="30"/>
                      </a:lnTo>
                      <a:lnTo>
                        <a:pt x="25" y="30"/>
                      </a:lnTo>
                      <a:lnTo>
                        <a:pt x="25" y="30"/>
                      </a:lnTo>
                      <a:lnTo>
                        <a:pt x="25" y="30"/>
                      </a:lnTo>
                      <a:lnTo>
                        <a:pt x="25" y="30"/>
                      </a:lnTo>
                      <a:lnTo>
                        <a:pt x="25" y="30"/>
                      </a:lnTo>
                      <a:lnTo>
                        <a:pt x="17" y="15"/>
                      </a:lnTo>
                      <a:lnTo>
                        <a:pt x="17" y="15"/>
                      </a:lnTo>
                      <a:lnTo>
                        <a:pt x="17" y="15"/>
                      </a:lnTo>
                      <a:lnTo>
                        <a:pt x="17" y="15"/>
                      </a:lnTo>
                      <a:lnTo>
                        <a:pt x="17" y="15"/>
                      </a:lnTo>
                      <a:lnTo>
                        <a:pt x="17" y="15"/>
                      </a:lnTo>
                      <a:lnTo>
                        <a:pt x="17" y="15"/>
                      </a:lnTo>
                      <a:lnTo>
                        <a:pt x="9" y="0"/>
                      </a:lnTo>
                      <a:lnTo>
                        <a:pt x="9" y="0"/>
                      </a:lnTo>
                      <a:lnTo>
                        <a:pt x="9" y="0"/>
                      </a:lnTo>
                      <a:lnTo>
                        <a:pt x="9" y="0"/>
                      </a:lnTo>
                      <a:lnTo>
                        <a:pt x="9" y="0"/>
                      </a:lnTo>
                      <a:lnTo>
                        <a:pt x="5" y="2"/>
                      </a:lnTo>
                      <a:lnTo>
                        <a:pt x="5" y="2"/>
                      </a:lnTo>
                      <a:lnTo>
                        <a:pt x="0" y="5"/>
                      </a:lnTo>
                      <a:lnTo>
                        <a:pt x="0" y="5"/>
                      </a:lnTo>
                      <a:lnTo>
                        <a:pt x="0" y="5"/>
                      </a:lnTo>
                      <a:lnTo>
                        <a:pt x="0" y="5"/>
                      </a:lnTo>
                      <a:lnTo>
                        <a:pt x="0" y="5"/>
                      </a:lnTo>
                      <a:lnTo>
                        <a:pt x="0" y="5"/>
                      </a:lnTo>
                      <a:lnTo>
                        <a:pt x="0" y="5"/>
                      </a:lnTo>
                      <a:lnTo>
                        <a:pt x="0" y="5"/>
                      </a:lnTo>
                      <a:lnTo>
                        <a:pt x="8" y="20"/>
                      </a:lnTo>
                      <a:lnTo>
                        <a:pt x="8" y="20"/>
                      </a:lnTo>
                      <a:lnTo>
                        <a:pt x="8" y="20"/>
                      </a:lnTo>
                      <a:lnTo>
                        <a:pt x="8" y="20"/>
                      </a:lnTo>
                      <a:lnTo>
                        <a:pt x="2" y="23"/>
                      </a:lnTo>
                      <a:lnTo>
                        <a:pt x="2" y="2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8" name="Freeform 269"/>
                <p:cNvSpPr>
                  <a:spLocks/>
                </p:cNvSpPr>
                <p:nvPr/>
              </p:nvSpPr>
              <p:spPr bwMode="auto">
                <a:xfrm>
                  <a:off x="852" y="3383"/>
                  <a:ext cx="17" cy="39"/>
                </a:xfrm>
                <a:custGeom>
                  <a:avLst/>
                  <a:gdLst>
                    <a:gd name="T0" fmla="*/ 10 w 17"/>
                    <a:gd name="T1" fmla="*/ 0 h 39"/>
                    <a:gd name="T2" fmla="*/ 16 w 17"/>
                    <a:gd name="T3" fmla="*/ 5 h 39"/>
                    <a:gd name="T4" fmla="*/ 16 w 17"/>
                    <a:gd name="T5" fmla="*/ 5 h 39"/>
                    <a:gd name="T6" fmla="*/ 7 w 17"/>
                    <a:gd name="T7" fmla="*/ 8 h 39"/>
                    <a:gd name="T8" fmla="*/ 7 w 17"/>
                    <a:gd name="T9" fmla="*/ 8 h 39"/>
                    <a:gd name="T10" fmla="*/ 7 w 17"/>
                    <a:gd name="T11" fmla="*/ 8 h 39"/>
                    <a:gd name="T12" fmla="*/ 7 w 17"/>
                    <a:gd name="T13" fmla="*/ 8 h 39"/>
                    <a:gd name="T14" fmla="*/ 0 w 17"/>
                    <a:gd name="T15" fmla="*/ 10 h 39"/>
                    <a:gd name="T16" fmla="*/ 5 w 17"/>
                    <a:gd name="T17" fmla="*/ 16 h 39"/>
                    <a:gd name="T18" fmla="*/ 5 w 17"/>
                    <a:gd name="T19" fmla="*/ 16 h 39"/>
                    <a:gd name="T20" fmla="*/ 10 w 17"/>
                    <a:gd name="T21" fmla="*/ 22 h 39"/>
                    <a:gd name="T22" fmla="*/ 0 w 17"/>
                    <a:gd name="T23" fmla="*/ 25 h 39"/>
                    <a:gd name="T24" fmla="*/ 0 w 17"/>
                    <a:gd name="T25" fmla="*/ 25 h 39"/>
                    <a:gd name="T26" fmla="*/ 0 w 17"/>
                    <a:gd name="T27" fmla="*/ 25 h 39"/>
                    <a:gd name="T28" fmla="*/ 0 w 17"/>
                    <a:gd name="T29" fmla="*/ 25 h 39"/>
                    <a:gd name="T30" fmla="*/ 0 w 17"/>
                    <a:gd name="T31" fmla="*/ 25 h 39"/>
                    <a:gd name="T32" fmla="*/ 5 w 17"/>
                    <a:gd name="T33" fmla="*/ 30 h 39"/>
                    <a:gd name="T34" fmla="*/ 5 w 17"/>
                    <a:gd name="T35" fmla="*/ 30 h 39"/>
                    <a:gd name="T36" fmla="*/ 5 w 17"/>
                    <a:gd name="T37" fmla="*/ 30 h 39"/>
                    <a:gd name="T38" fmla="*/ 5 w 17"/>
                    <a:gd name="T39" fmla="*/ 30 h 39"/>
                    <a:gd name="T40" fmla="*/ 5 w 17"/>
                    <a:gd name="T41" fmla="*/ 30 h 39"/>
                    <a:gd name="T42" fmla="*/ 5 w 17"/>
                    <a:gd name="T43" fmla="*/ 30 h 39"/>
                    <a:gd name="T44" fmla="*/ 12 w 17"/>
                    <a:gd name="T45" fmla="*/ 38 h 39"/>
                    <a:gd name="T46" fmla="*/ 12 w 17"/>
                    <a:gd name="T47" fmla="*/ 38 h 39"/>
                    <a:gd name="T48" fmla="*/ 12 w 17"/>
                    <a:gd name="T49"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39">
                      <a:moveTo>
                        <a:pt x="10" y="0"/>
                      </a:moveTo>
                      <a:lnTo>
                        <a:pt x="16" y="5"/>
                      </a:lnTo>
                      <a:lnTo>
                        <a:pt x="16" y="5"/>
                      </a:lnTo>
                      <a:lnTo>
                        <a:pt x="7" y="8"/>
                      </a:lnTo>
                      <a:lnTo>
                        <a:pt x="7" y="8"/>
                      </a:lnTo>
                      <a:lnTo>
                        <a:pt x="7" y="8"/>
                      </a:lnTo>
                      <a:lnTo>
                        <a:pt x="7" y="8"/>
                      </a:lnTo>
                      <a:lnTo>
                        <a:pt x="0" y="10"/>
                      </a:lnTo>
                      <a:lnTo>
                        <a:pt x="5" y="16"/>
                      </a:lnTo>
                      <a:lnTo>
                        <a:pt x="5" y="16"/>
                      </a:lnTo>
                      <a:lnTo>
                        <a:pt x="10" y="22"/>
                      </a:lnTo>
                      <a:lnTo>
                        <a:pt x="0" y="25"/>
                      </a:lnTo>
                      <a:lnTo>
                        <a:pt x="0" y="25"/>
                      </a:lnTo>
                      <a:lnTo>
                        <a:pt x="0" y="25"/>
                      </a:lnTo>
                      <a:lnTo>
                        <a:pt x="0" y="25"/>
                      </a:lnTo>
                      <a:lnTo>
                        <a:pt x="0" y="25"/>
                      </a:lnTo>
                      <a:lnTo>
                        <a:pt x="5" y="30"/>
                      </a:lnTo>
                      <a:lnTo>
                        <a:pt x="5" y="30"/>
                      </a:lnTo>
                      <a:lnTo>
                        <a:pt x="5" y="30"/>
                      </a:lnTo>
                      <a:lnTo>
                        <a:pt x="5" y="30"/>
                      </a:lnTo>
                      <a:lnTo>
                        <a:pt x="5" y="30"/>
                      </a:lnTo>
                      <a:lnTo>
                        <a:pt x="5" y="30"/>
                      </a:lnTo>
                      <a:lnTo>
                        <a:pt x="12" y="38"/>
                      </a:lnTo>
                      <a:lnTo>
                        <a:pt x="12" y="38"/>
                      </a:lnTo>
                      <a:lnTo>
                        <a:pt x="12"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9" name="Freeform 270"/>
                <p:cNvSpPr>
                  <a:spLocks/>
                </p:cNvSpPr>
                <p:nvPr/>
              </p:nvSpPr>
              <p:spPr bwMode="auto">
                <a:xfrm>
                  <a:off x="854" y="3385"/>
                  <a:ext cx="17" cy="38"/>
                </a:xfrm>
                <a:custGeom>
                  <a:avLst/>
                  <a:gdLst>
                    <a:gd name="T0" fmla="*/ 13 w 17"/>
                    <a:gd name="T1" fmla="*/ 0 h 38"/>
                    <a:gd name="T2" fmla="*/ 13 w 17"/>
                    <a:gd name="T3" fmla="*/ 11 h 38"/>
                    <a:gd name="T4" fmla="*/ 2 w 17"/>
                    <a:gd name="T5" fmla="*/ 14 h 38"/>
                    <a:gd name="T6" fmla="*/ 0 w 17"/>
                    <a:gd name="T7" fmla="*/ 26 h 38"/>
                    <a:gd name="T8" fmla="*/ 16 w 17"/>
                    <a:gd name="T9" fmla="*/ 37 h 38"/>
                  </a:gdLst>
                  <a:ahLst/>
                  <a:cxnLst>
                    <a:cxn ang="0">
                      <a:pos x="T0" y="T1"/>
                    </a:cxn>
                    <a:cxn ang="0">
                      <a:pos x="T2" y="T3"/>
                    </a:cxn>
                    <a:cxn ang="0">
                      <a:pos x="T4" y="T5"/>
                    </a:cxn>
                    <a:cxn ang="0">
                      <a:pos x="T6" y="T7"/>
                    </a:cxn>
                    <a:cxn ang="0">
                      <a:pos x="T8" y="T9"/>
                    </a:cxn>
                  </a:cxnLst>
                  <a:rect l="0" t="0" r="r" b="b"/>
                  <a:pathLst>
                    <a:path w="17" h="38">
                      <a:moveTo>
                        <a:pt x="13" y="0"/>
                      </a:moveTo>
                      <a:lnTo>
                        <a:pt x="13" y="11"/>
                      </a:lnTo>
                      <a:lnTo>
                        <a:pt x="2" y="14"/>
                      </a:lnTo>
                      <a:lnTo>
                        <a:pt x="0" y="26"/>
                      </a:lnTo>
                      <a:lnTo>
                        <a:pt x="16" y="3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0" name="Freeform 271"/>
                <p:cNvSpPr>
                  <a:spLocks/>
                </p:cNvSpPr>
                <p:nvPr/>
              </p:nvSpPr>
              <p:spPr bwMode="auto">
                <a:xfrm>
                  <a:off x="860" y="3385"/>
                  <a:ext cx="17" cy="30"/>
                </a:xfrm>
                <a:custGeom>
                  <a:avLst/>
                  <a:gdLst>
                    <a:gd name="T0" fmla="*/ 0 w 17"/>
                    <a:gd name="T1" fmla="*/ 0 h 30"/>
                    <a:gd name="T2" fmla="*/ 7 w 17"/>
                    <a:gd name="T3" fmla="*/ 14 h 30"/>
                    <a:gd name="T4" fmla="*/ 16 w 17"/>
                    <a:gd name="T5" fmla="*/ 29 h 30"/>
                  </a:gdLst>
                  <a:ahLst/>
                  <a:cxnLst>
                    <a:cxn ang="0">
                      <a:pos x="T0" y="T1"/>
                    </a:cxn>
                    <a:cxn ang="0">
                      <a:pos x="T2" y="T3"/>
                    </a:cxn>
                    <a:cxn ang="0">
                      <a:pos x="T4" y="T5"/>
                    </a:cxn>
                  </a:cxnLst>
                  <a:rect l="0" t="0" r="r" b="b"/>
                  <a:pathLst>
                    <a:path w="17" h="30">
                      <a:moveTo>
                        <a:pt x="0" y="0"/>
                      </a:moveTo>
                      <a:lnTo>
                        <a:pt x="7" y="14"/>
                      </a:lnTo>
                      <a:lnTo>
                        <a:pt x="16" y="2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1" name="Freeform 272"/>
                <p:cNvSpPr>
                  <a:spLocks/>
                </p:cNvSpPr>
                <p:nvPr/>
              </p:nvSpPr>
              <p:spPr bwMode="auto">
                <a:xfrm>
                  <a:off x="846" y="3378"/>
                  <a:ext cx="17" cy="35"/>
                </a:xfrm>
                <a:custGeom>
                  <a:avLst/>
                  <a:gdLst>
                    <a:gd name="T0" fmla="*/ 16 w 17"/>
                    <a:gd name="T1" fmla="*/ 34 h 35"/>
                    <a:gd name="T2" fmla="*/ 16 w 17"/>
                    <a:gd name="T3" fmla="*/ 34 h 35"/>
                    <a:gd name="T4" fmla="*/ 16 w 17"/>
                    <a:gd name="T5" fmla="*/ 34 h 35"/>
                    <a:gd name="T6" fmla="*/ 16 w 17"/>
                    <a:gd name="T7" fmla="*/ 34 h 35"/>
                    <a:gd name="T8" fmla="*/ 10 w 17"/>
                    <a:gd name="T9" fmla="*/ 30 h 35"/>
                    <a:gd name="T10" fmla="*/ 10 w 17"/>
                    <a:gd name="T11" fmla="*/ 30 h 35"/>
                    <a:gd name="T12" fmla="*/ 8 w 17"/>
                    <a:gd name="T13" fmla="*/ 26 h 35"/>
                    <a:gd name="T14" fmla="*/ 8 w 17"/>
                    <a:gd name="T15" fmla="*/ 26 h 35"/>
                    <a:gd name="T16" fmla="*/ 5 w 17"/>
                    <a:gd name="T17" fmla="*/ 21 h 35"/>
                    <a:gd name="T18" fmla="*/ 2 w 17"/>
                    <a:gd name="T19" fmla="*/ 15 h 35"/>
                    <a:gd name="T20" fmla="*/ 2 w 17"/>
                    <a:gd name="T21" fmla="*/ 15 h 35"/>
                    <a:gd name="T22" fmla="*/ 0 w 17"/>
                    <a:gd name="T23" fmla="*/ 11 h 35"/>
                    <a:gd name="T24" fmla="*/ 0 w 17"/>
                    <a:gd name="T25" fmla="*/ 11 h 35"/>
                    <a:gd name="T26" fmla="*/ 3 w 17"/>
                    <a:gd name="T27" fmla="*/ 10 h 35"/>
                    <a:gd name="T28" fmla="*/ 0 w 17"/>
                    <a:gd name="T29" fmla="*/ 4 h 35"/>
                    <a:gd name="T30" fmla="*/ 2 w 17"/>
                    <a:gd name="T31" fmla="*/ 3 h 35"/>
                    <a:gd name="T32" fmla="*/ 5 w 17"/>
                    <a:gd name="T33" fmla="*/ 2 h 35"/>
                    <a:gd name="T34" fmla="*/ 5 w 17"/>
                    <a:gd name="T35" fmla="*/ 2 h 35"/>
                    <a:gd name="T36" fmla="*/ 8 w 17"/>
                    <a:gd name="T37" fmla="*/ 0 h 35"/>
                    <a:gd name="T38" fmla="*/ 8 w 17"/>
                    <a:gd name="T39" fmla="*/ 0 h 35"/>
                    <a:gd name="T40" fmla="*/ 8 w 17"/>
                    <a:gd name="T41" fmla="*/ 0 h 35"/>
                    <a:gd name="T42" fmla="*/ 13 w 17"/>
                    <a:gd name="T43" fmla="*/ 4 h 35"/>
                    <a:gd name="T44" fmla="*/ 13 w 17"/>
                    <a:gd name="T45" fmla="*/ 4 h 35"/>
                    <a:gd name="T46" fmla="*/ 16 w 17"/>
                    <a:gd name="T47" fmla="*/ 3 h 35"/>
                    <a:gd name="T48" fmla="*/ 16 w 17"/>
                    <a:gd name="T49"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35">
                      <a:moveTo>
                        <a:pt x="16" y="34"/>
                      </a:moveTo>
                      <a:lnTo>
                        <a:pt x="16" y="34"/>
                      </a:lnTo>
                      <a:lnTo>
                        <a:pt x="16" y="34"/>
                      </a:lnTo>
                      <a:lnTo>
                        <a:pt x="16" y="34"/>
                      </a:lnTo>
                      <a:lnTo>
                        <a:pt x="10" y="30"/>
                      </a:lnTo>
                      <a:lnTo>
                        <a:pt x="10" y="30"/>
                      </a:lnTo>
                      <a:lnTo>
                        <a:pt x="8" y="26"/>
                      </a:lnTo>
                      <a:lnTo>
                        <a:pt x="8" y="26"/>
                      </a:lnTo>
                      <a:lnTo>
                        <a:pt x="5" y="21"/>
                      </a:lnTo>
                      <a:lnTo>
                        <a:pt x="2" y="15"/>
                      </a:lnTo>
                      <a:lnTo>
                        <a:pt x="2" y="15"/>
                      </a:lnTo>
                      <a:lnTo>
                        <a:pt x="0" y="11"/>
                      </a:lnTo>
                      <a:lnTo>
                        <a:pt x="0" y="11"/>
                      </a:lnTo>
                      <a:lnTo>
                        <a:pt x="3" y="10"/>
                      </a:lnTo>
                      <a:lnTo>
                        <a:pt x="0" y="4"/>
                      </a:lnTo>
                      <a:lnTo>
                        <a:pt x="2" y="3"/>
                      </a:lnTo>
                      <a:lnTo>
                        <a:pt x="5" y="2"/>
                      </a:lnTo>
                      <a:lnTo>
                        <a:pt x="5" y="2"/>
                      </a:lnTo>
                      <a:lnTo>
                        <a:pt x="8" y="0"/>
                      </a:lnTo>
                      <a:lnTo>
                        <a:pt x="8" y="0"/>
                      </a:lnTo>
                      <a:lnTo>
                        <a:pt x="8" y="0"/>
                      </a:lnTo>
                      <a:lnTo>
                        <a:pt x="13" y="4"/>
                      </a:lnTo>
                      <a:lnTo>
                        <a:pt x="13" y="4"/>
                      </a:lnTo>
                      <a:lnTo>
                        <a:pt x="16" y="3"/>
                      </a:lnTo>
                      <a:lnTo>
                        <a:pt x="16" y="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2" name="Freeform 273"/>
                <p:cNvSpPr>
                  <a:spLocks/>
                </p:cNvSpPr>
                <p:nvPr/>
              </p:nvSpPr>
              <p:spPr bwMode="auto">
                <a:xfrm>
                  <a:off x="834" y="3396"/>
                  <a:ext cx="33" cy="23"/>
                </a:xfrm>
                <a:custGeom>
                  <a:avLst/>
                  <a:gdLst>
                    <a:gd name="T0" fmla="*/ 32 w 33"/>
                    <a:gd name="T1" fmla="*/ 21 h 23"/>
                    <a:gd name="T2" fmla="*/ 12 w 33"/>
                    <a:gd name="T3" fmla="*/ 22 h 23"/>
                    <a:gd name="T4" fmla="*/ 9 w 33"/>
                    <a:gd name="T5" fmla="*/ 16 h 23"/>
                    <a:gd name="T6" fmla="*/ 3 w 33"/>
                    <a:gd name="T7" fmla="*/ 5 h 23"/>
                    <a:gd name="T8" fmla="*/ 0 w 33"/>
                    <a:gd name="T9" fmla="*/ 0 h 23"/>
                  </a:gdLst>
                  <a:ahLst/>
                  <a:cxnLst>
                    <a:cxn ang="0">
                      <a:pos x="T0" y="T1"/>
                    </a:cxn>
                    <a:cxn ang="0">
                      <a:pos x="T2" y="T3"/>
                    </a:cxn>
                    <a:cxn ang="0">
                      <a:pos x="T4" y="T5"/>
                    </a:cxn>
                    <a:cxn ang="0">
                      <a:pos x="T6" y="T7"/>
                    </a:cxn>
                    <a:cxn ang="0">
                      <a:pos x="T8" y="T9"/>
                    </a:cxn>
                  </a:cxnLst>
                  <a:rect l="0" t="0" r="r" b="b"/>
                  <a:pathLst>
                    <a:path w="33" h="23">
                      <a:moveTo>
                        <a:pt x="32" y="21"/>
                      </a:moveTo>
                      <a:lnTo>
                        <a:pt x="12" y="22"/>
                      </a:lnTo>
                      <a:lnTo>
                        <a:pt x="9" y="16"/>
                      </a:lnTo>
                      <a:lnTo>
                        <a:pt x="3" y="5"/>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3" name="Freeform 274"/>
                <p:cNvSpPr>
                  <a:spLocks/>
                </p:cNvSpPr>
                <p:nvPr/>
              </p:nvSpPr>
              <p:spPr bwMode="auto">
                <a:xfrm>
                  <a:off x="854" y="3392"/>
                  <a:ext cx="30" cy="38"/>
                </a:xfrm>
                <a:custGeom>
                  <a:avLst/>
                  <a:gdLst>
                    <a:gd name="T0" fmla="*/ 13 w 30"/>
                    <a:gd name="T1" fmla="*/ 37 h 38"/>
                    <a:gd name="T2" fmla="*/ 0 w 30"/>
                    <a:gd name="T3" fmla="*/ 5 h 38"/>
                    <a:gd name="T4" fmla="*/ 5 w 30"/>
                    <a:gd name="T5" fmla="*/ 3 h 38"/>
                    <a:gd name="T6" fmla="*/ 10 w 30"/>
                    <a:gd name="T7" fmla="*/ 0 h 38"/>
                    <a:gd name="T8" fmla="*/ 29 w 30"/>
                    <a:gd name="T9" fmla="*/ 28 h 38"/>
                  </a:gdLst>
                  <a:ahLst/>
                  <a:cxnLst>
                    <a:cxn ang="0">
                      <a:pos x="T0" y="T1"/>
                    </a:cxn>
                    <a:cxn ang="0">
                      <a:pos x="T2" y="T3"/>
                    </a:cxn>
                    <a:cxn ang="0">
                      <a:pos x="T4" y="T5"/>
                    </a:cxn>
                    <a:cxn ang="0">
                      <a:pos x="T6" y="T7"/>
                    </a:cxn>
                    <a:cxn ang="0">
                      <a:pos x="T8" y="T9"/>
                    </a:cxn>
                  </a:cxnLst>
                  <a:rect l="0" t="0" r="r" b="b"/>
                  <a:pathLst>
                    <a:path w="30" h="38">
                      <a:moveTo>
                        <a:pt x="13" y="37"/>
                      </a:moveTo>
                      <a:lnTo>
                        <a:pt x="0" y="5"/>
                      </a:lnTo>
                      <a:lnTo>
                        <a:pt x="5" y="3"/>
                      </a:lnTo>
                      <a:lnTo>
                        <a:pt x="10" y="0"/>
                      </a:lnTo>
                      <a:lnTo>
                        <a:pt x="29" y="2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4" name="Line 275"/>
                <p:cNvSpPr>
                  <a:spLocks noChangeShapeType="1"/>
                </p:cNvSpPr>
                <p:nvPr/>
              </p:nvSpPr>
              <p:spPr bwMode="auto">
                <a:xfrm flipH="1" flipV="1">
                  <a:off x="860" y="3385"/>
                  <a:ext cx="3"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5" name="Freeform 276"/>
                <p:cNvSpPr>
                  <a:spLocks/>
                </p:cNvSpPr>
                <p:nvPr/>
              </p:nvSpPr>
              <p:spPr bwMode="auto">
                <a:xfrm>
                  <a:off x="852" y="3393"/>
                  <a:ext cx="28" cy="32"/>
                </a:xfrm>
                <a:custGeom>
                  <a:avLst/>
                  <a:gdLst>
                    <a:gd name="T0" fmla="*/ 0 w 28"/>
                    <a:gd name="T1" fmla="*/ 2 h 32"/>
                    <a:gd name="T2" fmla="*/ 10 w 28"/>
                    <a:gd name="T3" fmla="*/ 2 h 32"/>
                    <a:gd name="T4" fmla="*/ 11 w 28"/>
                    <a:gd name="T5" fmla="*/ 4 h 32"/>
                    <a:gd name="T6" fmla="*/ 11 w 28"/>
                    <a:gd name="T7" fmla="*/ 4 h 32"/>
                    <a:gd name="T8" fmla="*/ 18 w 28"/>
                    <a:gd name="T9" fmla="*/ 0 h 32"/>
                    <a:gd name="T10" fmla="*/ 20 w 28"/>
                    <a:gd name="T11" fmla="*/ 3 h 32"/>
                    <a:gd name="T12" fmla="*/ 20 w 28"/>
                    <a:gd name="T13" fmla="*/ 3 h 32"/>
                    <a:gd name="T14" fmla="*/ 20 w 28"/>
                    <a:gd name="T15" fmla="*/ 3 h 32"/>
                    <a:gd name="T16" fmla="*/ 22 w 28"/>
                    <a:gd name="T17" fmla="*/ 7 h 32"/>
                    <a:gd name="T18" fmla="*/ 22 w 28"/>
                    <a:gd name="T19" fmla="*/ 7 h 32"/>
                    <a:gd name="T20" fmla="*/ 24 w 28"/>
                    <a:gd name="T21" fmla="*/ 11 h 32"/>
                    <a:gd name="T22" fmla="*/ 26 w 28"/>
                    <a:gd name="T23" fmla="*/ 14 h 32"/>
                    <a:gd name="T24" fmla="*/ 26 w 28"/>
                    <a:gd name="T25" fmla="*/ 14 h 32"/>
                    <a:gd name="T26" fmla="*/ 26 w 28"/>
                    <a:gd name="T27" fmla="*/ 14 h 32"/>
                    <a:gd name="T28" fmla="*/ 26 w 28"/>
                    <a:gd name="T29" fmla="*/ 14 h 32"/>
                    <a:gd name="T30" fmla="*/ 27 w 28"/>
                    <a:gd name="T31" fmla="*/ 16 h 32"/>
                    <a:gd name="T32" fmla="*/ 27 w 28"/>
                    <a:gd name="T33" fmla="*/ 16 h 32"/>
                    <a:gd name="T34" fmla="*/ 27 w 28"/>
                    <a:gd name="T35" fmla="*/ 16 h 32"/>
                    <a:gd name="T36" fmla="*/ 27 w 28"/>
                    <a:gd name="T37" fmla="*/ 16 h 32"/>
                    <a:gd name="T38" fmla="*/ 21 w 28"/>
                    <a:gd name="T39" fmla="*/ 24 h 32"/>
                    <a:gd name="T40" fmla="*/ 21 w 28"/>
                    <a:gd name="T41" fmla="*/ 24 h 32"/>
                    <a:gd name="T42" fmla="*/ 23 w 28"/>
                    <a:gd name="T43" fmla="*/ 28 h 32"/>
                    <a:gd name="T44" fmla="*/ 23 w 28"/>
                    <a:gd name="T45" fmla="*/ 28 h 32"/>
                    <a:gd name="T46" fmla="*/ 23 w 28"/>
                    <a:gd name="T47" fmla="*/ 28 h 32"/>
                    <a:gd name="T48" fmla="*/ 16 w 28"/>
                    <a:gd name="T49"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 h="32">
                      <a:moveTo>
                        <a:pt x="0" y="2"/>
                      </a:moveTo>
                      <a:lnTo>
                        <a:pt x="10" y="2"/>
                      </a:lnTo>
                      <a:lnTo>
                        <a:pt x="11" y="4"/>
                      </a:lnTo>
                      <a:lnTo>
                        <a:pt x="11" y="4"/>
                      </a:lnTo>
                      <a:lnTo>
                        <a:pt x="18" y="0"/>
                      </a:lnTo>
                      <a:lnTo>
                        <a:pt x="20" y="3"/>
                      </a:lnTo>
                      <a:lnTo>
                        <a:pt x="20" y="3"/>
                      </a:lnTo>
                      <a:lnTo>
                        <a:pt x="20" y="3"/>
                      </a:lnTo>
                      <a:lnTo>
                        <a:pt x="22" y="7"/>
                      </a:lnTo>
                      <a:lnTo>
                        <a:pt x="22" y="7"/>
                      </a:lnTo>
                      <a:lnTo>
                        <a:pt x="24" y="11"/>
                      </a:lnTo>
                      <a:lnTo>
                        <a:pt x="26" y="14"/>
                      </a:lnTo>
                      <a:lnTo>
                        <a:pt x="26" y="14"/>
                      </a:lnTo>
                      <a:lnTo>
                        <a:pt x="26" y="14"/>
                      </a:lnTo>
                      <a:lnTo>
                        <a:pt x="26" y="14"/>
                      </a:lnTo>
                      <a:lnTo>
                        <a:pt x="27" y="16"/>
                      </a:lnTo>
                      <a:lnTo>
                        <a:pt x="27" y="16"/>
                      </a:lnTo>
                      <a:lnTo>
                        <a:pt x="27" y="16"/>
                      </a:lnTo>
                      <a:lnTo>
                        <a:pt x="27" y="16"/>
                      </a:lnTo>
                      <a:lnTo>
                        <a:pt x="21" y="24"/>
                      </a:lnTo>
                      <a:lnTo>
                        <a:pt x="21" y="24"/>
                      </a:lnTo>
                      <a:lnTo>
                        <a:pt x="23" y="28"/>
                      </a:lnTo>
                      <a:lnTo>
                        <a:pt x="23" y="28"/>
                      </a:lnTo>
                      <a:lnTo>
                        <a:pt x="23" y="28"/>
                      </a:lnTo>
                      <a:lnTo>
                        <a:pt x="16" y="3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6" name="Freeform 277"/>
                <p:cNvSpPr>
                  <a:spLocks/>
                </p:cNvSpPr>
                <p:nvPr/>
              </p:nvSpPr>
              <p:spPr bwMode="auto">
                <a:xfrm>
                  <a:off x="851" y="3394"/>
                  <a:ext cx="32" cy="22"/>
                </a:xfrm>
                <a:custGeom>
                  <a:avLst/>
                  <a:gdLst>
                    <a:gd name="T0" fmla="*/ 0 w 32"/>
                    <a:gd name="T1" fmla="*/ 0 h 22"/>
                    <a:gd name="T2" fmla="*/ 13 w 32"/>
                    <a:gd name="T3" fmla="*/ 5 h 22"/>
                    <a:gd name="T4" fmla="*/ 23 w 32"/>
                    <a:gd name="T5" fmla="*/ 6 h 22"/>
                    <a:gd name="T6" fmla="*/ 26 w 32"/>
                    <a:gd name="T7" fmla="*/ 12 h 22"/>
                    <a:gd name="T8" fmla="*/ 31 w 32"/>
                    <a:gd name="T9" fmla="*/ 21 h 22"/>
                  </a:gdLst>
                  <a:ahLst/>
                  <a:cxnLst>
                    <a:cxn ang="0">
                      <a:pos x="T0" y="T1"/>
                    </a:cxn>
                    <a:cxn ang="0">
                      <a:pos x="T2" y="T3"/>
                    </a:cxn>
                    <a:cxn ang="0">
                      <a:pos x="T4" y="T5"/>
                    </a:cxn>
                    <a:cxn ang="0">
                      <a:pos x="T6" y="T7"/>
                    </a:cxn>
                    <a:cxn ang="0">
                      <a:pos x="T8" y="T9"/>
                    </a:cxn>
                  </a:cxnLst>
                  <a:rect l="0" t="0" r="r" b="b"/>
                  <a:pathLst>
                    <a:path w="32" h="22">
                      <a:moveTo>
                        <a:pt x="0" y="0"/>
                      </a:moveTo>
                      <a:lnTo>
                        <a:pt x="13" y="5"/>
                      </a:lnTo>
                      <a:lnTo>
                        <a:pt x="23" y="6"/>
                      </a:lnTo>
                      <a:lnTo>
                        <a:pt x="26" y="12"/>
                      </a:lnTo>
                      <a:lnTo>
                        <a:pt x="31"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7" name="Freeform 278"/>
                <p:cNvSpPr>
                  <a:spLocks/>
                </p:cNvSpPr>
                <p:nvPr/>
              </p:nvSpPr>
              <p:spPr bwMode="auto">
                <a:xfrm>
                  <a:off x="873" y="3402"/>
                  <a:ext cx="17" cy="39"/>
                </a:xfrm>
                <a:custGeom>
                  <a:avLst/>
                  <a:gdLst>
                    <a:gd name="T0" fmla="*/ 8 w 17"/>
                    <a:gd name="T1" fmla="*/ 0 h 39"/>
                    <a:gd name="T2" fmla="*/ 8 w 17"/>
                    <a:gd name="T3" fmla="*/ 0 h 39"/>
                    <a:gd name="T4" fmla="*/ 0 w 17"/>
                    <a:gd name="T5" fmla="*/ 13 h 39"/>
                    <a:gd name="T6" fmla="*/ 16 w 17"/>
                    <a:gd name="T7" fmla="*/ 23 h 39"/>
                    <a:gd name="T8" fmla="*/ 12 w 17"/>
                    <a:gd name="T9" fmla="*/ 38 h 39"/>
                  </a:gdLst>
                  <a:ahLst/>
                  <a:cxnLst>
                    <a:cxn ang="0">
                      <a:pos x="T0" y="T1"/>
                    </a:cxn>
                    <a:cxn ang="0">
                      <a:pos x="T2" y="T3"/>
                    </a:cxn>
                    <a:cxn ang="0">
                      <a:pos x="T4" y="T5"/>
                    </a:cxn>
                    <a:cxn ang="0">
                      <a:pos x="T6" y="T7"/>
                    </a:cxn>
                    <a:cxn ang="0">
                      <a:pos x="T8" y="T9"/>
                    </a:cxn>
                  </a:cxnLst>
                  <a:rect l="0" t="0" r="r" b="b"/>
                  <a:pathLst>
                    <a:path w="17" h="39">
                      <a:moveTo>
                        <a:pt x="8" y="0"/>
                      </a:moveTo>
                      <a:lnTo>
                        <a:pt x="8" y="0"/>
                      </a:lnTo>
                      <a:lnTo>
                        <a:pt x="0" y="13"/>
                      </a:lnTo>
                      <a:lnTo>
                        <a:pt x="16" y="23"/>
                      </a:lnTo>
                      <a:lnTo>
                        <a:pt x="12"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8" name="Freeform 279"/>
                <p:cNvSpPr>
                  <a:spLocks/>
                </p:cNvSpPr>
                <p:nvPr/>
              </p:nvSpPr>
              <p:spPr bwMode="auto">
                <a:xfrm>
                  <a:off x="851" y="3393"/>
                  <a:ext cx="30" cy="33"/>
                </a:xfrm>
                <a:custGeom>
                  <a:avLst/>
                  <a:gdLst>
                    <a:gd name="T0" fmla="*/ 0 w 30"/>
                    <a:gd name="T1" fmla="*/ 3 h 33"/>
                    <a:gd name="T2" fmla="*/ 2 w 30"/>
                    <a:gd name="T3" fmla="*/ 7 h 33"/>
                    <a:gd name="T4" fmla="*/ 11 w 30"/>
                    <a:gd name="T5" fmla="*/ 4 h 33"/>
                    <a:gd name="T6" fmla="*/ 11 w 30"/>
                    <a:gd name="T7" fmla="*/ 4 h 33"/>
                    <a:gd name="T8" fmla="*/ 19 w 30"/>
                    <a:gd name="T9" fmla="*/ 0 h 33"/>
                    <a:gd name="T10" fmla="*/ 21 w 30"/>
                    <a:gd name="T11" fmla="*/ 4 h 33"/>
                    <a:gd name="T12" fmla="*/ 21 w 30"/>
                    <a:gd name="T13" fmla="*/ 4 h 33"/>
                    <a:gd name="T14" fmla="*/ 21 w 30"/>
                    <a:gd name="T15" fmla="*/ 4 h 33"/>
                    <a:gd name="T16" fmla="*/ 23 w 30"/>
                    <a:gd name="T17" fmla="*/ 7 h 33"/>
                    <a:gd name="T18" fmla="*/ 23 w 30"/>
                    <a:gd name="T19" fmla="*/ 7 h 33"/>
                    <a:gd name="T20" fmla="*/ 25 w 30"/>
                    <a:gd name="T21" fmla="*/ 11 h 33"/>
                    <a:gd name="T22" fmla="*/ 26 w 30"/>
                    <a:gd name="T23" fmla="*/ 15 h 33"/>
                    <a:gd name="T24" fmla="*/ 26 w 30"/>
                    <a:gd name="T25" fmla="*/ 15 h 33"/>
                    <a:gd name="T26" fmla="*/ 26 w 30"/>
                    <a:gd name="T27" fmla="*/ 15 h 33"/>
                    <a:gd name="T28" fmla="*/ 26 w 30"/>
                    <a:gd name="T29" fmla="*/ 15 h 33"/>
                    <a:gd name="T30" fmla="*/ 27 w 30"/>
                    <a:gd name="T31" fmla="*/ 16 h 33"/>
                    <a:gd name="T32" fmla="*/ 27 w 30"/>
                    <a:gd name="T33" fmla="*/ 16 h 33"/>
                    <a:gd name="T34" fmla="*/ 27 w 30"/>
                    <a:gd name="T35" fmla="*/ 16 h 33"/>
                    <a:gd name="T36" fmla="*/ 27 w 30"/>
                    <a:gd name="T37" fmla="*/ 16 h 33"/>
                    <a:gd name="T38" fmla="*/ 29 w 30"/>
                    <a:gd name="T39" fmla="*/ 20 h 33"/>
                    <a:gd name="T40" fmla="*/ 21 w 30"/>
                    <a:gd name="T41" fmla="*/ 24 h 33"/>
                    <a:gd name="T42" fmla="*/ 23 w 30"/>
                    <a:gd name="T43" fmla="*/ 28 h 33"/>
                    <a:gd name="T44" fmla="*/ 15 w 30"/>
                    <a:gd name="T45" fmla="*/ 32 h 33"/>
                    <a:gd name="T46" fmla="*/ 15 w 30"/>
                    <a:gd name="T47" fmla="*/ 32 h 33"/>
                    <a:gd name="T48" fmla="*/ 15 w 30"/>
                    <a:gd name="T49" fmla="*/ 3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 h="33">
                      <a:moveTo>
                        <a:pt x="0" y="3"/>
                      </a:moveTo>
                      <a:lnTo>
                        <a:pt x="2" y="7"/>
                      </a:lnTo>
                      <a:lnTo>
                        <a:pt x="11" y="4"/>
                      </a:lnTo>
                      <a:lnTo>
                        <a:pt x="11" y="4"/>
                      </a:lnTo>
                      <a:lnTo>
                        <a:pt x="19" y="0"/>
                      </a:lnTo>
                      <a:lnTo>
                        <a:pt x="21" y="4"/>
                      </a:lnTo>
                      <a:lnTo>
                        <a:pt x="21" y="4"/>
                      </a:lnTo>
                      <a:lnTo>
                        <a:pt x="21" y="4"/>
                      </a:lnTo>
                      <a:lnTo>
                        <a:pt x="23" y="7"/>
                      </a:lnTo>
                      <a:lnTo>
                        <a:pt x="23" y="7"/>
                      </a:lnTo>
                      <a:lnTo>
                        <a:pt x="25" y="11"/>
                      </a:lnTo>
                      <a:lnTo>
                        <a:pt x="26" y="15"/>
                      </a:lnTo>
                      <a:lnTo>
                        <a:pt x="26" y="15"/>
                      </a:lnTo>
                      <a:lnTo>
                        <a:pt x="26" y="15"/>
                      </a:lnTo>
                      <a:lnTo>
                        <a:pt x="26" y="15"/>
                      </a:lnTo>
                      <a:lnTo>
                        <a:pt x="27" y="16"/>
                      </a:lnTo>
                      <a:lnTo>
                        <a:pt x="27" y="16"/>
                      </a:lnTo>
                      <a:lnTo>
                        <a:pt x="27" y="16"/>
                      </a:lnTo>
                      <a:lnTo>
                        <a:pt x="27" y="16"/>
                      </a:lnTo>
                      <a:lnTo>
                        <a:pt x="29" y="20"/>
                      </a:lnTo>
                      <a:lnTo>
                        <a:pt x="21" y="24"/>
                      </a:lnTo>
                      <a:lnTo>
                        <a:pt x="23" y="28"/>
                      </a:lnTo>
                      <a:lnTo>
                        <a:pt x="15" y="32"/>
                      </a:lnTo>
                      <a:lnTo>
                        <a:pt x="15" y="32"/>
                      </a:lnTo>
                      <a:lnTo>
                        <a:pt x="15" y="3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9" name="Freeform 280"/>
                <p:cNvSpPr>
                  <a:spLocks/>
                </p:cNvSpPr>
                <p:nvPr/>
              </p:nvSpPr>
              <p:spPr bwMode="auto">
                <a:xfrm>
                  <a:off x="850" y="3394"/>
                  <a:ext cx="32" cy="22"/>
                </a:xfrm>
                <a:custGeom>
                  <a:avLst/>
                  <a:gdLst>
                    <a:gd name="T0" fmla="*/ 0 w 32"/>
                    <a:gd name="T1" fmla="*/ 0 h 22"/>
                    <a:gd name="T2" fmla="*/ 13 w 32"/>
                    <a:gd name="T3" fmla="*/ 5 h 22"/>
                    <a:gd name="T4" fmla="*/ 24 w 32"/>
                    <a:gd name="T5" fmla="*/ 6 h 22"/>
                    <a:gd name="T6" fmla="*/ 27 w 32"/>
                    <a:gd name="T7" fmla="*/ 12 h 22"/>
                    <a:gd name="T8" fmla="*/ 31 w 32"/>
                    <a:gd name="T9" fmla="*/ 21 h 22"/>
                  </a:gdLst>
                  <a:ahLst/>
                  <a:cxnLst>
                    <a:cxn ang="0">
                      <a:pos x="T0" y="T1"/>
                    </a:cxn>
                    <a:cxn ang="0">
                      <a:pos x="T2" y="T3"/>
                    </a:cxn>
                    <a:cxn ang="0">
                      <a:pos x="T4" y="T5"/>
                    </a:cxn>
                    <a:cxn ang="0">
                      <a:pos x="T6" y="T7"/>
                    </a:cxn>
                    <a:cxn ang="0">
                      <a:pos x="T8" y="T9"/>
                    </a:cxn>
                  </a:cxnLst>
                  <a:rect l="0" t="0" r="r" b="b"/>
                  <a:pathLst>
                    <a:path w="32" h="22">
                      <a:moveTo>
                        <a:pt x="0" y="0"/>
                      </a:moveTo>
                      <a:lnTo>
                        <a:pt x="13" y="5"/>
                      </a:lnTo>
                      <a:lnTo>
                        <a:pt x="24" y="6"/>
                      </a:lnTo>
                      <a:lnTo>
                        <a:pt x="27" y="12"/>
                      </a:lnTo>
                      <a:lnTo>
                        <a:pt x="31"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0" name="Freeform 281"/>
                <p:cNvSpPr>
                  <a:spLocks/>
                </p:cNvSpPr>
                <p:nvPr/>
              </p:nvSpPr>
              <p:spPr bwMode="auto">
                <a:xfrm>
                  <a:off x="869" y="3403"/>
                  <a:ext cx="17" cy="38"/>
                </a:xfrm>
                <a:custGeom>
                  <a:avLst/>
                  <a:gdLst>
                    <a:gd name="T0" fmla="*/ 16 w 17"/>
                    <a:gd name="T1" fmla="*/ 0 h 38"/>
                    <a:gd name="T2" fmla="*/ 16 w 17"/>
                    <a:gd name="T3" fmla="*/ 0 h 38"/>
                    <a:gd name="T4" fmla="*/ 8 w 17"/>
                    <a:gd name="T5" fmla="*/ 13 h 38"/>
                    <a:gd name="T6" fmla="*/ 0 w 17"/>
                    <a:gd name="T7" fmla="*/ 26 h 38"/>
                    <a:gd name="T8" fmla="*/ 13 w 17"/>
                    <a:gd name="T9" fmla="*/ 37 h 38"/>
                  </a:gdLst>
                  <a:ahLst/>
                  <a:cxnLst>
                    <a:cxn ang="0">
                      <a:pos x="T0" y="T1"/>
                    </a:cxn>
                    <a:cxn ang="0">
                      <a:pos x="T2" y="T3"/>
                    </a:cxn>
                    <a:cxn ang="0">
                      <a:pos x="T4" y="T5"/>
                    </a:cxn>
                    <a:cxn ang="0">
                      <a:pos x="T6" y="T7"/>
                    </a:cxn>
                    <a:cxn ang="0">
                      <a:pos x="T8" y="T9"/>
                    </a:cxn>
                  </a:cxnLst>
                  <a:rect l="0" t="0" r="r" b="b"/>
                  <a:pathLst>
                    <a:path w="17" h="38">
                      <a:moveTo>
                        <a:pt x="16" y="0"/>
                      </a:moveTo>
                      <a:lnTo>
                        <a:pt x="16" y="0"/>
                      </a:lnTo>
                      <a:lnTo>
                        <a:pt x="8" y="13"/>
                      </a:lnTo>
                      <a:lnTo>
                        <a:pt x="0" y="26"/>
                      </a:lnTo>
                      <a:lnTo>
                        <a:pt x="13" y="3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1" name="Freeform 282"/>
                <p:cNvSpPr>
                  <a:spLocks/>
                </p:cNvSpPr>
                <p:nvPr/>
              </p:nvSpPr>
              <p:spPr bwMode="auto">
                <a:xfrm>
                  <a:off x="859" y="3403"/>
                  <a:ext cx="32" cy="38"/>
                </a:xfrm>
                <a:custGeom>
                  <a:avLst/>
                  <a:gdLst>
                    <a:gd name="T0" fmla="*/ 16 w 32"/>
                    <a:gd name="T1" fmla="*/ 0 h 38"/>
                    <a:gd name="T2" fmla="*/ 0 w 32"/>
                    <a:gd name="T3" fmla="*/ 8 h 38"/>
                    <a:gd name="T4" fmla="*/ 15 w 32"/>
                    <a:gd name="T5" fmla="*/ 37 h 38"/>
                    <a:gd name="T6" fmla="*/ 31 w 32"/>
                    <a:gd name="T7" fmla="*/ 29 h 38"/>
                    <a:gd name="T8" fmla="*/ 16 w 32"/>
                    <a:gd name="T9" fmla="*/ 0 h 38"/>
                  </a:gdLst>
                  <a:ahLst/>
                  <a:cxnLst>
                    <a:cxn ang="0">
                      <a:pos x="T0" y="T1"/>
                    </a:cxn>
                    <a:cxn ang="0">
                      <a:pos x="T2" y="T3"/>
                    </a:cxn>
                    <a:cxn ang="0">
                      <a:pos x="T4" y="T5"/>
                    </a:cxn>
                    <a:cxn ang="0">
                      <a:pos x="T6" y="T7"/>
                    </a:cxn>
                    <a:cxn ang="0">
                      <a:pos x="T8" y="T9"/>
                    </a:cxn>
                  </a:cxnLst>
                  <a:rect l="0" t="0" r="r" b="b"/>
                  <a:pathLst>
                    <a:path w="32" h="38">
                      <a:moveTo>
                        <a:pt x="16" y="0"/>
                      </a:moveTo>
                      <a:lnTo>
                        <a:pt x="0" y="8"/>
                      </a:lnTo>
                      <a:lnTo>
                        <a:pt x="15" y="37"/>
                      </a:lnTo>
                      <a:lnTo>
                        <a:pt x="31" y="29"/>
                      </a:lnTo>
                      <a:lnTo>
                        <a:pt x="1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2" name="Freeform 283"/>
                <p:cNvSpPr>
                  <a:spLocks/>
                </p:cNvSpPr>
                <p:nvPr/>
              </p:nvSpPr>
              <p:spPr bwMode="auto">
                <a:xfrm>
                  <a:off x="852" y="3408"/>
                  <a:ext cx="32" cy="25"/>
                </a:xfrm>
                <a:custGeom>
                  <a:avLst/>
                  <a:gdLst>
                    <a:gd name="T0" fmla="*/ 0 w 32"/>
                    <a:gd name="T1" fmla="*/ 0 h 25"/>
                    <a:gd name="T2" fmla="*/ 3 w 32"/>
                    <a:gd name="T3" fmla="*/ 5 h 25"/>
                    <a:gd name="T4" fmla="*/ 3 w 32"/>
                    <a:gd name="T5" fmla="*/ 5 h 25"/>
                    <a:gd name="T6" fmla="*/ 6 w 32"/>
                    <a:gd name="T7" fmla="*/ 11 h 25"/>
                    <a:gd name="T8" fmla="*/ 6 w 32"/>
                    <a:gd name="T9" fmla="*/ 11 h 25"/>
                    <a:gd name="T10" fmla="*/ 6 w 32"/>
                    <a:gd name="T11" fmla="*/ 11 h 25"/>
                    <a:gd name="T12" fmla="*/ 6 w 32"/>
                    <a:gd name="T13" fmla="*/ 11 h 25"/>
                    <a:gd name="T14" fmla="*/ 6 w 32"/>
                    <a:gd name="T15" fmla="*/ 11 h 25"/>
                    <a:gd name="T16" fmla="*/ 6 w 32"/>
                    <a:gd name="T17" fmla="*/ 11 h 25"/>
                    <a:gd name="T18" fmla="*/ 9 w 32"/>
                    <a:gd name="T19" fmla="*/ 16 h 25"/>
                    <a:gd name="T20" fmla="*/ 14 w 32"/>
                    <a:gd name="T21" fmla="*/ 13 h 25"/>
                    <a:gd name="T22" fmla="*/ 14 w 32"/>
                    <a:gd name="T23" fmla="*/ 13 h 25"/>
                    <a:gd name="T24" fmla="*/ 14 w 32"/>
                    <a:gd name="T25" fmla="*/ 13 h 25"/>
                    <a:gd name="T26" fmla="*/ 14 w 32"/>
                    <a:gd name="T27" fmla="*/ 13 h 25"/>
                    <a:gd name="T28" fmla="*/ 14 w 32"/>
                    <a:gd name="T29" fmla="*/ 13 h 25"/>
                    <a:gd name="T30" fmla="*/ 17 w 32"/>
                    <a:gd name="T31" fmla="*/ 19 h 25"/>
                    <a:gd name="T32" fmla="*/ 17 w 32"/>
                    <a:gd name="T33" fmla="*/ 19 h 25"/>
                    <a:gd name="T34" fmla="*/ 17 w 32"/>
                    <a:gd name="T35" fmla="*/ 19 h 25"/>
                    <a:gd name="T36" fmla="*/ 26 w 32"/>
                    <a:gd name="T37" fmla="*/ 24 h 25"/>
                    <a:gd name="T38" fmla="*/ 26 w 32"/>
                    <a:gd name="T39" fmla="*/ 24 h 25"/>
                    <a:gd name="T40" fmla="*/ 26 w 32"/>
                    <a:gd name="T41" fmla="*/ 24 h 25"/>
                    <a:gd name="T42" fmla="*/ 26 w 32"/>
                    <a:gd name="T43" fmla="*/ 24 h 25"/>
                    <a:gd name="T44" fmla="*/ 31 w 32"/>
                    <a:gd name="T45" fmla="*/ 21 h 25"/>
                    <a:gd name="T46" fmla="*/ 31 w 32"/>
                    <a:gd name="T47" fmla="*/ 21 h 25"/>
                    <a:gd name="T48" fmla="*/ 31 w 32"/>
                    <a:gd name="T49" fmla="*/ 2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25">
                      <a:moveTo>
                        <a:pt x="0" y="0"/>
                      </a:moveTo>
                      <a:lnTo>
                        <a:pt x="3" y="5"/>
                      </a:lnTo>
                      <a:lnTo>
                        <a:pt x="3" y="5"/>
                      </a:lnTo>
                      <a:lnTo>
                        <a:pt x="6" y="11"/>
                      </a:lnTo>
                      <a:lnTo>
                        <a:pt x="6" y="11"/>
                      </a:lnTo>
                      <a:lnTo>
                        <a:pt x="6" y="11"/>
                      </a:lnTo>
                      <a:lnTo>
                        <a:pt x="6" y="11"/>
                      </a:lnTo>
                      <a:lnTo>
                        <a:pt x="6" y="11"/>
                      </a:lnTo>
                      <a:lnTo>
                        <a:pt x="6" y="11"/>
                      </a:lnTo>
                      <a:lnTo>
                        <a:pt x="9" y="16"/>
                      </a:lnTo>
                      <a:lnTo>
                        <a:pt x="14" y="13"/>
                      </a:lnTo>
                      <a:lnTo>
                        <a:pt x="14" y="13"/>
                      </a:lnTo>
                      <a:lnTo>
                        <a:pt x="14" y="13"/>
                      </a:lnTo>
                      <a:lnTo>
                        <a:pt x="14" y="13"/>
                      </a:lnTo>
                      <a:lnTo>
                        <a:pt x="14" y="13"/>
                      </a:lnTo>
                      <a:lnTo>
                        <a:pt x="17" y="19"/>
                      </a:lnTo>
                      <a:lnTo>
                        <a:pt x="17" y="19"/>
                      </a:lnTo>
                      <a:lnTo>
                        <a:pt x="17" y="19"/>
                      </a:lnTo>
                      <a:lnTo>
                        <a:pt x="26" y="24"/>
                      </a:lnTo>
                      <a:lnTo>
                        <a:pt x="26" y="24"/>
                      </a:lnTo>
                      <a:lnTo>
                        <a:pt x="26" y="24"/>
                      </a:lnTo>
                      <a:lnTo>
                        <a:pt x="26" y="24"/>
                      </a:lnTo>
                      <a:lnTo>
                        <a:pt x="31" y="21"/>
                      </a:lnTo>
                      <a:lnTo>
                        <a:pt x="31" y="21"/>
                      </a:lnTo>
                      <a:lnTo>
                        <a:pt x="31"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3" name="Freeform 284"/>
                <p:cNvSpPr>
                  <a:spLocks/>
                </p:cNvSpPr>
                <p:nvPr/>
              </p:nvSpPr>
              <p:spPr bwMode="auto">
                <a:xfrm>
                  <a:off x="847" y="3413"/>
                  <a:ext cx="32" cy="23"/>
                </a:xfrm>
                <a:custGeom>
                  <a:avLst/>
                  <a:gdLst>
                    <a:gd name="T0" fmla="*/ 0 w 32"/>
                    <a:gd name="T1" fmla="*/ 0 h 23"/>
                    <a:gd name="T2" fmla="*/ 10 w 32"/>
                    <a:gd name="T3" fmla="*/ 18 h 23"/>
                    <a:gd name="T4" fmla="*/ 31 w 32"/>
                    <a:gd name="T5" fmla="*/ 22 h 23"/>
                  </a:gdLst>
                  <a:ahLst/>
                  <a:cxnLst>
                    <a:cxn ang="0">
                      <a:pos x="T0" y="T1"/>
                    </a:cxn>
                    <a:cxn ang="0">
                      <a:pos x="T2" y="T3"/>
                    </a:cxn>
                    <a:cxn ang="0">
                      <a:pos x="T4" y="T5"/>
                    </a:cxn>
                  </a:cxnLst>
                  <a:rect l="0" t="0" r="r" b="b"/>
                  <a:pathLst>
                    <a:path w="32" h="23">
                      <a:moveTo>
                        <a:pt x="0" y="0"/>
                      </a:moveTo>
                      <a:lnTo>
                        <a:pt x="10" y="18"/>
                      </a:lnTo>
                      <a:lnTo>
                        <a:pt x="31"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4" name="Freeform 285"/>
                <p:cNvSpPr>
                  <a:spLocks/>
                </p:cNvSpPr>
                <p:nvPr/>
              </p:nvSpPr>
              <p:spPr bwMode="auto">
                <a:xfrm>
                  <a:off x="856" y="3408"/>
                  <a:ext cx="33" cy="22"/>
                </a:xfrm>
                <a:custGeom>
                  <a:avLst/>
                  <a:gdLst>
                    <a:gd name="T0" fmla="*/ 0 w 33"/>
                    <a:gd name="T1" fmla="*/ 0 h 22"/>
                    <a:gd name="T2" fmla="*/ 8 w 33"/>
                    <a:gd name="T3" fmla="*/ 15 h 22"/>
                    <a:gd name="T4" fmla="*/ 32 w 33"/>
                    <a:gd name="T5" fmla="*/ 21 h 22"/>
                  </a:gdLst>
                  <a:ahLst/>
                  <a:cxnLst>
                    <a:cxn ang="0">
                      <a:pos x="T0" y="T1"/>
                    </a:cxn>
                    <a:cxn ang="0">
                      <a:pos x="T2" y="T3"/>
                    </a:cxn>
                    <a:cxn ang="0">
                      <a:pos x="T4" y="T5"/>
                    </a:cxn>
                  </a:cxnLst>
                  <a:rect l="0" t="0" r="r" b="b"/>
                  <a:pathLst>
                    <a:path w="33" h="22">
                      <a:moveTo>
                        <a:pt x="0" y="0"/>
                      </a:moveTo>
                      <a:lnTo>
                        <a:pt x="8" y="15"/>
                      </a:lnTo>
                      <a:lnTo>
                        <a:pt x="32"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5" name="Freeform 286"/>
                <p:cNvSpPr>
                  <a:spLocks/>
                </p:cNvSpPr>
                <p:nvPr/>
              </p:nvSpPr>
              <p:spPr bwMode="auto">
                <a:xfrm>
                  <a:off x="850" y="3408"/>
                  <a:ext cx="32" cy="28"/>
                </a:xfrm>
                <a:custGeom>
                  <a:avLst/>
                  <a:gdLst>
                    <a:gd name="T0" fmla="*/ 0 w 32"/>
                    <a:gd name="T1" fmla="*/ 3 h 28"/>
                    <a:gd name="T2" fmla="*/ 6 w 32"/>
                    <a:gd name="T3" fmla="*/ 0 h 28"/>
                    <a:gd name="T4" fmla="*/ 6 w 32"/>
                    <a:gd name="T5" fmla="*/ 0 h 28"/>
                    <a:gd name="T6" fmla="*/ 6 w 32"/>
                    <a:gd name="T7" fmla="*/ 0 h 28"/>
                    <a:gd name="T8" fmla="*/ 6 w 32"/>
                    <a:gd name="T9" fmla="*/ 0 h 28"/>
                    <a:gd name="T10" fmla="*/ 6 w 32"/>
                    <a:gd name="T11" fmla="*/ 0 h 28"/>
                    <a:gd name="T12" fmla="*/ 6 w 32"/>
                    <a:gd name="T13" fmla="*/ 0 h 28"/>
                    <a:gd name="T14" fmla="*/ 6 w 32"/>
                    <a:gd name="T15" fmla="*/ 0 h 28"/>
                    <a:gd name="T16" fmla="*/ 14 w 32"/>
                    <a:gd name="T17" fmla="*/ 15 h 28"/>
                    <a:gd name="T18" fmla="*/ 14 w 32"/>
                    <a:gd name="T19" fmla="*/ 15 h 28"/>
                    <a:gd name="T20" fmla="*/ 14 w 32"/>
                    <a:gd name="T21" fmla="*/ 15 h 28"/>
                    <a:gd name="T22" fmla="*/ 14 w 32"/>
                    <a:gd name="T23" fmla="*/ 15 h 28"/>
                    <a:gd name="T24" fmla="*/ 14 w 32"/>
                    <a:gd name="T25" fmla="*/ 15 h 28"/>
                    <a:gd name="T26" fmla="*/ 26 w 32"/>
                    <a:gd name="T27" fmla="*/ 27 h 28"/>
                    <a:gd name="T28" fmla="*/ 26 w 32"/>
                    <a:gd name="T29" fmla="*/ 27 h 28"/>
                    <a:gd name="T30" fmla="*/ 26 w 32"/>
                    <a:gd name="T31" fmla="*/ 27 h 28"/>
                    <a:gd name="T32" fmla="*/ 26 w 32"/>
                    <a:gd name="T33" fmla="*/ 27 h 28"/>
                    <a:gd name="T34" fmla="*/ 26 w 32"/>
                    <a:gd name="T35" fmla="*/ 27 h 28"/>
                    <a:gd name="T36" fmla="*/ 26 w 32"/>
                    <a:gd name="T37" fmla="*/ 27 h 28"/>
                    <a:gd name="T38" fmla="*/ 26 w 32"/>
                    <a:gd name="T39" fmla="*/ 27 h 28"/>
                    <a:gd name="T40" fmla="*/ 31 w 32"/>
                    <a:gd name="T41" fmla="*/ 25 h 28"/>
                    <a:gd name="T42" fmla="*/ 31 w 32"/>
                    <a:gd name="T43" fmla="*/ 25 h 28"/>
                    <a:gd name="T44" fmla="*/ 31 w 32"/>
                    <a:gd name="T45" fmla="*/ 25 h 28"/>
                    <a:gd name="T46" fmla="*/ 31 w 32"/>
                    <a:gd name="T47" fmla="*/ 25 h 28"/>
                    <a:gd name="T48" fmla="*/ 31 w 32"/>
                    <a:gd name="T49"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28">
                      <a:moveTo>
                        <a:pt x="0" y="3"/>
                      </a:moveTo>
                      <a:lnTo>
                        <a:pt x="6" y="0"/>
                      </a:lnTo>
                      <a:lnTo>
                        <a:pt x="6" y="0"/>
                      </a:lnTo>
                      <a:lnTo>
                        <a:pt x="6" y="0"/>
                      </a:lnTo>
                      <a:lnTo>
                        <a:pt x="6" y="0"/>
                      </a:lnTo>
                      <a:lnTo>
                        <a:pt x="6" y="0"/>
                      </a:lnTo>
                      <a:lnTo>
                        <a:pt x="6" y="0"/>
                      </a:lnTo>
                      <a:lnTo>
                        <a:pt x="6" y="0"/>
                      </a:lnTo>
                      <a:lnTo>
                        <a:pt x="14" y="15"/>
                      </a:lnTo>
                      <a:lnTo>
                        <a:pt x="14" y="15"/>
                      </a:lnTo>
                      <a:lnTo>
                        <a:pt x="14" y="15"/>
                      </a:lnTo>
                      <a:lnTo>
                        <a:pt x="14" y="15"/>
                      </a:lnTo>
                      <a:lnTo>
                        <a:pt x="14" y="15"/>
                      </a:lnTo>
                      <a:lnTo>
                        <a:pt x="26" y="27"/>
                      </a:lnTo>
                      <a:lnTo>
                        <a:pt x="26" y="27"/>
                      </a:lnTo>
                      <a:lnTo>
                        <a:pt x="26" y="27"/>
                      </a:lnTo>
                      <a:lnTo>
                        <a:pt x="26" y="27"/>
                      </a:lnTo>
                      <a:lnTo>
                        <a:pt x="26" y="27"/>
                      </a:lnTo>
                      <a:lnTo>
                        <a:pt x="26" y="27"/>
                      </a:lnTo>
                      <a:lnTo>
                        <a:pt x="26" y="27"/>
                      </a:lnTo>
                      <a:lnTo>
                        <a:pt x="31" y="25"/>
                      </a:lnTo>
                      <a:lnTo>
                        <a:pt x="31" y="25"/>
                      </a:lnTo>
                      <a:lnTo>
                        <a:pt x="31" y="25"/>
                      </a:lnTo>
                      <a:lnTo>
                        <a:pt x="31" y="25"/>
                      </a:lnTo>
                      <a:lnTo>
                        <a:pt x="31"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6" name="Freeform 287"/>
                <p:cNvSpPr>
                  <a:spLocks/>
                </p:cNvSpPr>
                <p:nvPr/>
              </p:nvSpPr>
              <p:spPr bwMode="auto">
                <a:xfrm>
                  <a:off x="852" y="3421"/>
                  <a:ext cx="32" cy="30"/>
                </a:xfrm>
                <a:custGeom>
                  <a:avLst/>
                  <a:gdLst>
                    <a:gd name="T0" fmla="*/ 0 w 32"/>
                    <a:gd name="T1" fmla="*/ 9 h 30"/>
                    <a:gd name="T2" fmla="*/ 16 w 32"/>
                    <a:gd name="T3" fmla="*/ 0 h 30"/>
                    <a:gd name="T4" fmla="*/ 31 w 32"/>
                    <a:gd name="T5" fmla="*/ 29 h 30"/>
                  </a:gdLst>
                  <a:ahLst/>
                  <a:cxnLst>
                    <a:cxn ang="0">
                      <a:pos x="T0" y="T1"/>
                    </a:cxn>
                    <a:cxn ang="0">
                      <a:pos x="T2" y="T3"/>
                    </a:cxn>
                    <a:cxn ang="0">
                      <a:pos x="T4" y="T5"/>
                    </a:cxn>
                  </a:cxnLst>
                  <a:rect l="0" t="0" r="r" b="b"/>
                  <a:pathLst>
                    <a:path w="32" h="30">
                      <a:moveTo>
                        <a:pt x="0" y="9"/>
                      </a:moveTo>
                      <a:lnTo>
                        <a:pt x="16" y="0"/>
                      </a:lnTo>
                      <a:lnTo>
                        <a:pt x="31" y="2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7" name="Freeform 288"/>
                <p:cNvSpPr>
                  <a:spLocks/>
                </p:cNvSpPr>
                <p:nvPr/>
              </p:nvSpPr>
              <p:spPr bwMode="auto">
                <a:xfrm>
                  <a:off x="862" y="3426"/>
                  <a:ext cx="32" cy="27"/>
                </a:xfrm>
                <a:custGeom>
                  <a:avLst/>
                  <a:gdLst>
                    <a:gd name="T0" fmla="*/ 0 w 32"/>
                    <a:gd name="T1" fmla="*/ 0 h 27"/>
                    <a:gd name="T2" fmla="*/ 23 w 32"/>
                    <a:gd name="T3" fmla="*/ 26 h 27"/>
                    <a:gd name="T4" fmla="*/ 31 w 32"/>
                    <a:gd name="T5" fmla="*/ 22 h 27"/>
                  </a:gdLst>
                  <a:ahLst/>
                  <a:cxnLst>
                    <a:cxn ang="0">
                      <a:pos x="T0" y="T1"/>
                    </a:cxn>
                    <a:cxn ang="0">
                      <a:pos x="T2" y="T3"/>
                    </a:cxn>
                    <a:cxn ang="0">
                      <a:pos x="T4" y="T5"/>
                    </a:cxn>
                  </a:cxnLst>
                  <a:rect l="0" t="0" r="r" b="b"/>
                  <a:pathLst>
                    <a:path w="32" h="27">
                      <a:moveTo>
                        <a:pt x="0" y="0"/>
                      </a:moveTo>
                      <a:lnTo>
                        <a:pt x="23" y="26"/>
                      </a:lnTo>
                      <a:lnTo>
                        <a:pt x="31"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8" name="Freeform 289"/>
                <p:cNvSpPr>
                  <a:spLocks/>
                </p:cNvSpPr>
                <p:nvPr/>
              </p:nvSpPr>
              <p:spPr bwMode="auto">
                <a:xfrm>
                  <a:off x="627" y="3469"/>
                  <a:ext cx="230" cy="160"/>
                </a:xfrm>
                <a:custGeom>
                  <a:avLst/>
                  <a:gdLst>
                    <a:gd name="T0" fmla="*/ 229 w 230"/>
                    <a:gd name="T1" fmla="*/ 0 h 160"/>
                    <a:gd name="T2" fmla="*/ 148 w 230"/>
                    <a:gd name="T3" fmla="*/ 43 h 160"/>
                    <a:gd name="T4" fmla="*/ 125 w 230"/>
                    <a:gd name="T5" fmla="*/ 93 h 160"/>
                    <a:gd name="T6" fmla="*/ 0 w 230"/>
                    <a:gd name="T7" fmla="*/ 159 h 160"/>
                  </a:gdLst>
                  <a:ahLst/>
                  <a:cxnLst>
                    <a:cxn ang="0">
                      <a:pos x="T0" y="T1"/>
                    </a:cxn>
                    <a:cxn ang="0">
                      <a:pos x="T2" y="T3"/>
                    </a:cxn>
                    <a:cxn ang="0">
                      <a:pos x="T4" y="T5"/>
                    </a:cxn>
                    <a:cxn ang="0">
                      <a:pos x="T6" y="T7"/>
                    </a:cxn>
                  </a:cxnLst>
                  <a:rect l="0" t="0" r="r" b="b"/>
                  <a:pathLst>
                    <a:path w="230" h="160">
                      <a:moveTo>
                        <a:pt x="229" y="0"/>
                      </a:moveTo>
                      <a:lnTo>
                        <a:pt x="148" y="43"/>
                      </a:lnTo>
                      <a:lnTo>
                        <a:pt x="125" y="93"/>
                      </a:lnTo>
                      <a:lnTo>
                        <a:pt x="0" y="15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9" name="Line 290"/>
                <p:cNvSpPr>
                  <a:spLocks noChangeShapeType="1"/>
                </p:cNvSpPr>
                <p:nvPr/>
              </p:nvSpPr>
              <p:spPr bwMode="auto">
                <a:xfrm flipH="1">
                  <a:off x="674" y="3532"/>
                  <a:ext cx="20" cy="44"/>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0" name="Line 291"/>
                <p:cNvSpPr>
                  <a:spLocks noChangeShapeType="1"/>
                </p:cNvSpPr>
                <p:nvPr/>
              </p:nvSpPr>
              <p:spPr bwMode="auto">
                <a:xfrm flipH="1" flipV="1">
                  <a:off x="669" y="3489"/>
                  <a:ext cx="25" cy="4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1" name="Freeform 292"/>
                <p:cNvSpPr>
                  <a:spLocks/>
                </p:cNvSpPr>
                <p:nvPr/>
              </p:nvSpPr>
              <p:spPr bwMode="auto">
                <a:xfrm>
                  <a:off x="424" y="3400"/>
                  <a:ext cx="40" cy="55"/>
                </a:xfrm>
                <a:custGeom>
                  <a:avLst/>
                  <a:gdLst>
                    <a:gd name="T0" fmla="*/ 28 w 40"/>
                    <a:gd name="T1" fmla="*/ 0 h 55"/>
                    <a:gd name="T2" fmla="*/ 39 w 40"/>
                    <a:gd name="T3" fmla="*/ 33 h 55"/>
                    <a:gd name="T4" fmla="*/ 0 w 40"/>
                    <a:gd name="T5" fmla="*/ 54 h 55"/>
                  </a:gdLst>
                  <a:ahLst/>
                  <a:cxnLst>
                    <a:cxn ang="0">
                      <a:pos x="T0" y="T1"/>
                    </a:cxn>
                    <a:cxn ang="0">
                      <a:pos x="T2" y="T3"/>
                    </a:cxn>
                    <a:cxn ang="0">
                      <a:pos x="T4" y="T5"/>
                    </a:cxn>
                  </a:cxnLst>
                  <a:rect l="0" t="0" r="r" b="b"/>
                  <a:pathLst>
                    <a:path w="40" h="55">
                      <a:moveTo>
                        <a:pt x="28" y="0"/>
                      </a:moveTo>
                      <a:lnTo>
                        <a:pt x="39" y="33"/>
                      </a:lnTo>
                      <a:lnTo>
                        <a:pt x="0" y="5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2" name="Freeform 293"/>
                <p:cNvSpPr>
                  <a:spLocks/>
                </p:cNvSpPr>
                <p:nvPr/>
              </p:nvSpPr>
              <p:spPr bwMode="auto">
                <a:xfrm>
                  <a:off x="390" y="3422"/>
                  <a:ext cx="23" cy="31"/>
                </a:xfrm>
                <a:custGeom>
                  <a:avLst/>
                  <a:gdLst>
                    <a:gd name="T0" fmla="*/ 22 w 23"/>
                    <a:gd name="T1" fmla="*/ 30 h 31"/>
                    <a:gd name="T2" fmla="*/ 22 w 23"/>
                    <a:gd name="T3" fmla="*/ 30 h 31"/>
                    <a:gd name="T4" fmla="*/ 22 w 23"/>
                    <a:gd name="T5" fmla="*/ 30 h 31"/>
                    <a:gd name="T6" fmla="*/ 18 w 23"/>
                    <a:gd name="T7" fmla="*/ 22 h 31"/>
                    <a:gd name="T8" fmla="*/ 18 w 23"/>
                    <a:gd name="T9" fmla="*/ 22 h 31"/>
                    <a:gd name="T10" fmla="*/ 18 w 23"/>
                    <a:gd name="T11" fmla="*/ 22 h 31"/>
                    <a:gd name="T12" fmla="*/ 18 w 23"/>
                    <a:gd name="T13" fmla="*/ 22 h 31"/>
                    <a:gd name="T14" fmla="*/ 18 w 23"/>
                    <a:gd name="T15" fmla="*/ 22 h 31"/>
                    <a:gd name="T16" fmla="*/ 18 w 23"/>
                    <a:gd name="T17" fmla="*/ 22 h 31"/>
                    <a:gd name="T18" fmla="*/ 18 w 23"/>
                    <a:gd name="T19" fmla="*/ 22 h 31"/>
                    <a:gd name="T20" fmla="*/ 15 w 23"/>
                    <a:gd name="T21" fmla="*/ 17 h 31"/>
                    <a:gd name="T22" fmla="*/ 15 w 23"/>
                    <a:gd name="T23" fmla="*/ 17 h 31"/>
                    <a:gd name="T24" fmla="*/ 0 w 23"/>
                    <a:gd name="T25" fmla="*/ 25 h 31"/>
                    <a:gd name="T26" fmla="*/ 15 w 23"/>
                    <a:gd name="T27" fmla="*/ 17 h 31"/>
                    <a:gd name="T28" fmla="*/ 15 w 23"/>
                    <a:gd name="T29" fmla="*/ 17 h 31"/>
                    <a:gd name="T30" fmla="*/ 12 w 23"/>
                    <a:gd name="T31" fmla="*/ 11 h 31"/>
                    <a:gd name="T32" fmla="*/ 12 w 23"/>
                    <a:gd name="T33" fmla="*/ 11 h 31"/>
                    <a:gd name="T34" fmla="*/ 12 w 23"/>
                    <a:gd name="T35" fmla="*/ 11 h 31"/>
                    <a:gd name="T36" fmla="*/ 12 w 23"/>
                    <a:gd name="T37" fmla="*/ 11 h 31"/>
                    <a:gd name="T38" fmla="*/ 12 w 23"/>
                    <a:gd name="T39" fmla="*/ 11 h 31"/>
                    <a:gd name="T40" fmla="*/ 12 w 23"/>
                    <a:gd name="T41" fmla="*/ 11 h 31"/>
                    <a:gd name="T42" fmla="*/ 10 w 23"/>
                    <a:gd name="T43" fmla="*/ 6 h 31"/>
                    <a:gd name="T44" fmla="*/ 10 w 23"/>
                    <a:gd name="T45" fmla="*/ 6 h 31"/>
                    <a:gd name="T46" fmla="*/ 10 w 23"/>
                    <a:gd name="T47" fmla="*/ 6 h 31"/>
                    <a:gd name="T48" fmla="*/ 7 w 23"/>
                    <a:gd name="T4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 h="31">
                      <a:moveTo>
                        <a:pt x="22" y="30"/>
                      </a:moveTo>
                      <a:lnTo>
                        <a:pt x="22" y="30"/>
                      </a:lnTo>
                      <a:lnTo>
                        <a:pt x="22" y="30"/>
                      </a:lnTo>
                      <a:lnTo>
                        <a:pt x="18" y="22"/>
                      </a:lnTo>
                      <a:lnTo>
                        <a:pt x="18" y="22"/>
                      </a:lnTo>
                      <a:lnTo>
                        <a:pt x="18" y="22"/>
                      </a:lnTo>
                      <a:lnTo>
                        <a:pt x="18" y="22"/>
                      </a:lnTo>
                      <a:lnTo>
                        <a:pt x="18" y="22"/>
                      </a:lnTo>
                      <a:lnTo>
                        <a:pt x="18" y="22"/>
                      </a:lnTo>
                      <a:lnTo>
                        <a:pt x="18" y="22"/>
                      </a:lnTo>
                      <a:lnTo>
                        <a:pt x="15" y="17"/>
                      </a:lnTo>
                      <a:lnTo>
                        <a:pt x="15" y="17"/>
                      </a:lnTo>
                      <a:lnTo>
                        <a:pt x="0" y="25"/>
                      </a:lnTo>
                      <a:lnTo>
                        <a:pt x="15" y="17"/>
                      </a:lnTo>
                      <a:lnTo>
                        <a:pt x="15" y="17"/>
                      </a:lnTo>
                      <a:lnTo>
                        <a:pt x="12" y="11"/>
                      </a:lnTo>
                      <a:lnTo>
                        <a:pt x="12" y="11"/>
                      </a:lnTo>
                      <a:lnTo>
                        <a:pt x="12" y="11"/>
                      </a:lnTo>
                      <a:lnTo>
                        <a:pt x="12" y="11"/>
                      </a:lnTo>
                      <a:lnTo>
                        <a:pt x="12" y="11"/>
                      </a:lnTo>
                      <a:lnTo>
                        <a:pt x="12" y="11"/>
                      </a:lnTo>
                      <a:lnTo>
                        <a:pt x="10" y="6"/>
                      </a:lnTo>
                      <a:lnTo>
                        <a:pt x="10" y="6"/>
                      </a:lnTo>
                      <a:lnTo>
                        <a:pt x="10" y="6"/>
                      </a:lnTo>
                      <a:lnTo>
                        <a:pt x="7"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3" name="Freeform 294"/>
                <p:cNvSpPr>
                  <a:spLocks/>
                </p:cNvSpPr>
                <p:nvPr/>
              </p:nvSpPr>
              <p:spPr bwMode="auto">
                <a:xfrm>
                  <a:off x="383" y="3433"/>
                  <a:ext cx="32" cy="23"/>
                </a:xfrm>
                <a:custGeom>
                  <a:avLst/>
                  <a:gdLst>
                    <a:gd name="T0" fmla="*/ 31 w 32"/>
                    <a:gd name="T1" fmla="*/ 22 h 23"/>
                    <a:gd name="T2" fmla="*/ 8 w 32"/>
                    <a:gd name="T3" fmla="*/ 15 h 23"/>
                    <a:gd name="T4" fmla="*/ 0 w 32"/>
                    <a:gd name="T5" fmla="*/ 0 h 23"/>
                  </a:gdLst>
                  <a:ahLst/>
                  <a:cxnLst>
                    <a:cxn ang="0">
                      <a:pos x="T0" y="T1"/>
                    </a:cxn>
                    <a:cxn ang="0">
                      <a:pos x="T2" y="T3"/>
                    </a:cxn>
                    <a:cxn ang="0">
                      <a:pos x="T4" y="T5"/>
                    </a:cxn>
                  </a:cxnLst>
                  <a:rect l="0" t="0" r="r" b="b"/>
                  <a:pathLst>
                    <a:path w="32" h="23">
                      <a:moveTo>
                        <a:pt x="31" y="22"/>
                      </a:moveTo>
                      <a:lnTo>
                        <a:pt x="8" y="15"/>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4" name="Freeform 295"/>
                <p:cNvSpPr>
                  <a:spLocks/>
                </p:cNvSpPr>
                <p:nvPr/>
              </p:nvSpPr>
              <p:spPr bwMode="auto">
                <a:xfrm>
                  <a:off x="393" y="3425"/>
                  <a:ext cx="17" cy="39"/>
                </a:xfrm>
                <a:custGeom>
                  <a:avLst/>
                  <a:gdLst>
                    <a:gd name="T0" fmla="*/ 16 w 17"/>
                    <a:gd name="T1" fmla="*/ 38 h 39"/>
                    <a:gd name="T2" fmla="*/ 0 w 17"/>
                    <a:gd name="T3" fmla="*/ 26 h 39"/>
                    <a:gd name="T4" fmla="*/ 13 w 17"/>
                    <a:gd name="T5" fmla="*/ 0 h 39"/>
                  </a:gdLst>
                  <a:ahLst/>
                  <a:cxnLst>
                    <a:cxn ang="0">
                      <a:pos x="T0" y="T1"/>
                    </a:cxn>
                    <a:cxn ang="0">
                      <a:pos x="T2" y="T3"/>
                    </a:cxn>
                    <a:cxn ang="0">
                      <a:pos x="T4" y="T5"/>
                    </a:cxn>
                  </a:cxnLst>
                  <a:rect l="0" t="0" r="r" b="b"/>
                  <a:pathLst>
                    <a:path w="17" h="39">
                      <a:moveTo>
                        <a:pt x="16" y="38"/>
                      </a:moveTo>
                      <a:lnTo>
                        <a:pt x="0" y="26"/>
                      </a:lnTo>
                      <a:lnTo>
                        <a:pt x="1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5" name="Freeform 296"/>
                <p:cNvSpPr>
                  <a:spLocks/>
                </p:cNvSpPr>
                <p:nvPr/>
              </p:nvSpPr>
              <p:spPr bwMode="auto">
                <a:xfrm>
                  <a:off x="403" y="3391"/>
                  <a:ext cx="61" cy="30"/>
                </a:xfrm>
                <a:custGeom>
                  <a:avLst/>
                  <a:gdLst>
                    <a:gd name="T0" fmla="*/ 0 w 61"/>
                    <a:gd name="T1" fmla="*/ 23 h 30"/>
                    <a:gd name="T2" fmla="*/ 43 w 61"/>
                    <a:gd name="T3" fmla="*/ 0 h 30"/>
                    <a:gd name="T4" fmla="*/ 60 w 61"/>
                    <a:gd name="T5" fmla="*/ 29 h 30"/>
                  </a:gdLst>
                  <a:ahLst/>
                  <a:cxnLst>
                    <a:cxn ang="0">
                      <a:pos x="T0" y="T1"/>
                    </a:cxn>
                    <a:cxn ang="0">
                      <a:pos x="T2" y="T3"/>
                    </a:cxn>
                    <a:cxn ang="0">
                      <a:pos x="T4" y="T5"/>
                    </a:cxn>
                  </a:cxnLst>
                  <a:rect l="0" t="0" r="r" b="b"/>
                  <a:pathLst>
                    <a:path w="61" h="30">
                      <a:moveTo>
                        <a:pt x="0" y="23"/>
                      </a:moveTo>
                      <a:lnTo>
                        <a:pt x="43" y="0"/>
                      </a:lnTo>
                      <a:lnTo>
                        <a:pt x="60" y="2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6" name="Freeform 297"/>
                <p:cNvSpPr>
                  <a:spLocks/>
                </p:cNvSpPr>
                <p:nvPr/>
              </p:nvSpPr>
              <p:spPr bwMode="auto">
                <a:xfrm>
                  <a:off x="404" y="3394"/>
                  <a:ext cx="57" cy="54"/>
                </a:xfrm>
                <a:custGeom>
                  <a:avLst/>
                  <a:gdLst>
                    <a:gd name="T0" fmla="*/ 51 w 57"/>
                    <a:gd name="T1" fmla="*/ 11 h 54"/>
                    <a:gd name="T2" fmla="*/ 45 w 57"/>
                    <a:gd name="T3" fmla="*/ 0 h 54"/>
                    <a:gd name="T4" fmla="*/ 0 w 57"/>
                    <a:gd name="T5" fmla="*/ 24 h 54"/>
                    <a:gd name="T6" fmla="*/ 3 w 57"/>
                    <a:gd name="T7" fmla="*/ 30 h 54"/>
                    <a:gd name="T8" fmla="*/ 6 w 57"/>
                    <a:gd name="T9" fmla="*/ 35 h 54"/>
                    <a:gd name="T10" fmla="*/ 9 w 57"/>
                    <a:gd name="T11" fmla="*/ 41 h 54"/>
                    <a:gd name="T12" fmla="*/ 9 w 57"/>
                    <a:gd name="T13" fmla="*/ 41 h 54"/>
                    <a:gd name="T14" fmla="*/ 12 w 57"/>
                    <a:gd name="T15" fmla="*/ 46 h 54"/>
                    <a:gd name="T16" fmla="*/ 17 w 57"/>
                    <a:gd name="T17" fmla="*/ 53 h 54"/>
                    <a:gd name="T18" fmla="*/ 17 w 57"/>
                    <a:gd name="T19" fmla="*/ 53 h 54"/>
                    <a:gd name="T20" fmla="*/ 56 w 57"/>
                    <a:gd name="T21" fmla="*/ 32 h 54"/>
                    <a:gd name="T22" fmla="*/ 51 w 57"/>
                    <a:gd name="T23" fmla="*/ 11 h 54"/>
                    <a:gd name="T24" fmla="*/ 51 w 57"/>
                    <a:gd name="T25" fmla="*/ 1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54">
                      <a:moveTo>
                        <a:pt x="51" y="11"/>
                      </a:moveTo>
                      <a:lnTo>
                        <a:pt x="45" y="0"/>
                      </a:lnTo>
                      <a:lnTo>
                        <a:pt x="0" y="24"/>
                      </a:lnTo>
                      <a:lnTo>
                        <a:pt x="3" y="30"/>
                      </a:lnTo>
                      <a:lnTo>
                        <a:pt x="6" y="35"/>
                      </a:lnTo>
                      <a:lnTo>
                        <a:pt x="9" y="41"/>
                      </a:lnTo>
                      <a:lnTo>
                        <a:pt x="9" y="41"/>
                      </a:lnTo>
                      <a:lnTo>
                        <a:pt x="12" y="46"/>
                      </a:lnTo>
                      <a:lnTo>
                        <a:pt x="17" y="53"/>
                      </a:lnTo>
                      <a:lnTo>
                        <a:pt x="17" y="53"/>
                      </a:lnTo>
                      <a:lnTo>
                        <a:pt x="56" y="32"/>
                      </a:lnTo>
                      <a:lnTo>
                        <a:pt x="51" y="11"/>
                      </a:lnTo>
                      <a:lnTo>
                        <a:pt x="51" y="11"/>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7" name="Freeform 298"/>
                <p:cNvSpPr>
                  <a:spLocks/>
                </p:cNvSpPr>
                <p:nvPr/>
              </p:nvSpPr>
              <p:spPr bwMode="auto">
                <a:xfrm>
                  <a:off x="404" y="3394"/>
                  <a:ext cx="57" cy="54"/>
                </a:xfrm>
                <a:custGeom>
                  <a:avLst/>
                  <a:gdLst>
                    <a:gd name="T0" fmla="*/ 51 w 57"/>
                    <a:gd name="T1" fmla="*/ 11 h 54"/>
                    <a:gd name="T2" fmla="*/ 45 w 57"/>
                    <a:gd name="T3" fmla="*/ 0 h 54"/>
                    <a:gd name="T4" fmla="*/ 0 w 57"/>
                    <a:gd name="T5" fmla="*/ 24 h 54"/>
                    <a:gd name="T6" fmla="*/ 3 w 57"/>
                    <a:gd name="T7" fmla="*/ 30 h 54"/>
                    <a:gd name="T8" fmla="*/ 6 w 57"/>
                    <a:gd name="T9" fmla="*/ 35 h 54"/>
                    <a:gd name="T10" fmla="*/ 9 w 57"/>
                    <a:gd name="T11" fmla="*/ 41 h 54"/>
                    <a:gd name="T12" fmla="*/ 9 w 57"/>
                    <a:gd name="T13" fmla="*/ 41 h 54"/>
                    <a:gd name="T14" fmla="*/ 12 w 57"/>
                    <a:gd name="T15" fmla="*/ 46 h 54"/>
                    <a:gd name="T16" fmla="*/ 17 w 57"/>
                    <a:gd name="T17" fmla="*/ 53 h 54"/>
                    <a:gd name="T18" fmla="*/ 17 w 57"/>
                    <a:gd name="T19" fmla="*/ 53 h 54"/>
                    <a:gd name="T20" fmla="*/ 56 w 57"/>
                    <a:gd name="T21" fmla="*/ 32 h 54"/>
                    <a:gd name="T22" fmla="*/ 51 w 57"/>
                    <a:gd name="T23" fmla="*/ 11 h 54"/>
                    <a:gd name="T24" fmla="*/ 51 w 57"/>
                    <a:gd name="T25" fmla="*/ 1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54">
                      <a:moveTo>
                        <a:pt x="51" y="11"/>
                      </a:moveTo>
                      <a:lnTo>
                        <a:pt x="45" y="0"/>
                      </a:lnTo>
                      <a:lnTo>
                        <a:pt x="0" y="24"/>
                      </a:lnTo>
                      <a:lnTo>
                        <a:pt x="3" y="30"/>
                      </a:lnTo>
                      <a:lnTo>
                        <a:pt x="6" y="35"/>
                      </a:lnTo>
                      <a:lnTo>
                        <a:pt x="9" y="41"/>
                      </a:lnTo>
                      <a:lnTo>
                        <a:pt x="9" y="41"/>
                      </a:lnTo>
                      <a:lnTo>
                        <a:pt x="12" y="46"/>
                      </a:lnTo>
                      <a:lnTo>
                        <a:pt x="17" y="53"/>
                      </a:lnTo>
                      <a:lnTo>
                        <a:pt x="17" y="53"/>
                      </a:lnTo>
                      <a:lnTo>
                        <a:pt x="56" y="32"/>
                      </a:lnTo>
                      <a:lnTo>
                        <a:pt x="51" y="11"/>
                      </a:lnTo>
                      <a:lnTo>
                        <a:pt x="51" y="1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8" name="Line 299"/>
                <p:cNvSpPr>
                  <a:spLocks noChangeShapeType="1"/>
                </p:cNvSpPr>
                <p:nvPr/>
              </p:nvSpPr>
              <p:spPr bwMode="auto">
                <a:xfrm flipH="1">
                  <a:off x="515" y="3489"/>
                  <a:ext cx="90" cy="48"/>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9" name="Line 300"/>
                <p:cNvSpPr>
                  <a:spLocks noChangeShapeType="1"/>
                </p:cNvSpPr>
                <p:nvPr/>
              </p:nvSpPr>
              <p:spPr bwMode="auto">
                <a:xfrm>
                  <a:off x="421" y="3417"/>
                  <a:ext cx="114" cy="109"/>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0" name="Line 301"/>
                <p:cNvSpPr>
                  <a:spLocks noChangeShapeType="1"/>
                </p:cNvSpPr>
                <p:nvPr/>
              </p:nvSpPr>
              <p:spPr bwMode="auto">
                <a:xfrm flipH="1" flipV="1">
                  <a:off x="421" y="3417"/>
                  <a:ext cx="118" cy="107"/>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1" name="Line 302"/>
                <p:cNvSpPr>
                  <a:spLocks noChangeShapeType="1"/>
                </p:cNvSpPr>
                <p:nvPr/>
              </p:nvSpPr>
              <p:spPr bwMode="auto">
                <a:xfrm>
                  <a:off x="450" y="3400"/>
                  <a:ext cx="142" cy="96"/>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2" name="Freeform 303"/>
                <p:cNvSpPr>
                  <a:spLocks/>
                </p:cNvSpPr>
                <p:nvPr/>
              </p:nvSpPr>
              <p:spPr bwMode="auto">
                <a:xfrm>
                  <a:off x="566" y="3491"/>
                  <a:ext cx="123" cy="107"/>
                </a:xfrm>
                <a:custGeom>
                  <a:avLst/>
                  <a:gdLst>
                    <a:gd name="T0" fmla="*/ 105 w 123"/>
                    <a:gd name="T1" fmla="*/ 0 h 107"/>
                    <a:gd name="T2" fmla="*/ 122 w 123"/>
                    <a:gd name="T3" fmla="*/ 34 h 107"/>
                    <a:gd name="T4" fmla="*/ 51 w 123"/>
                    <a:gd name="T5" fmla="*/ 72 h 107"/>
                    <a:gd name="T6" fmla="*/ 0 w 123"/>
                    <a:gd name="T7" fmla="*/ 106 h 107"/>
                  </a:gdLst>
                  <a:ahLst/>
                  <a:cxnLst>
                    <a:cxn ang="0">
                      <a:pos x="T0" y="T1"/>
                    </a:cxn>
                    <a:cxn ang="0">
                      <a:pos x="T2" y="T3"/>
                    </a:cxn>
                    <a:cxn ang="0">
                      <a:pos x="T4" y="T5"/>
                    </a:cxn>
                    <a:cxn ang="0">
                      <a:pos x="T6" y="T7"/>
                    </a:cxn>
                  </a:cxnLst>
                  <a:rect l="0" t="0" r="r" b="b"/>
                  <a:pathLst>
                    <a:path w="123" h="107">
                      <a:moveTo>
                        <a:pt x="105" y="0"/>
                      </a:moveTo>
                      <a:lnTo>
                        <a:pt x="122" y="34"/>
                      </a:lnTo>
                      <a:lnTo>
                        <a:pt x="51" y="72"/>
                      </a:lnTo>
                      <a:lnTo>
                        <a:pt x="0" y="10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3" name="Line 304"/>
                <p:cNvSpPr>
                  <a:spLocks noChangeShapeType="1"/>
                </p:cNvSpPr>
                <p:nvPr/>
              </p:nvSpPr>
              <p:spPr bwMode="auto">
                <a:xfrm>
                  <a:off x="541" y="3585"/>
                  <a:ext cx="14" cy="28"/>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4" name="Line 305"/>
                <p:cNvSpPr>
                  <a:spLocks noChangeShapeType="1"/>
                </p:cNvSpPr>
                <p:nvPr/>
              </p:nvSpPr>
              <p:spPr bwMode="auto">
                <a:xfrm flipH="1">
                  <a:off x="554" y="3596"/>
                  <a:ext cx="11" cy="1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5" name="Freeform 306"/>
                <p:cNvSpPr>
                  <a:spLocks/>
                </p:cNvSpPr>
                <p:nvPr/>
              </p:nvSpPr>
              <p:spPr bwMode="auto">
                <a:xfrm>
                  <a:off x="543" y="3613"/>
                  <a:ext cx="17" cy="39"/>
                </a:xfrm>
                <a:custGeom>
                  <a:avLst/>
                  <a:gdLst>
                    <a:gd name="T0" fmla="*/ 16 w 17"/>
                    <a:gd name="T1" fmla="*/ 38 h 39"/>
                    <a:gd name="T2" fmla="*/ 0 w 17"/>
                    <a:gd name="T3" fmla="*/ 11 h 39"/>
                    <a:gd name="T4" fmla="*/ 14 w 17"/>
                    <a:gd name="T5" fmla="*/ 0 h 39"/>
                  </a:gdLst>
                  <a:ahLst/>
                  <a:cxnLst>
                    <a:cxn ang="0">
                      <a:pos x="T0" y="T1"/>
                    </a:cxn>
                    <a:cxn ang="0">
                      <a:pos x="T2" y="T3"/>
                    </a:cxn>
                    <a:cxn ang="0">
                      <a:pos x="T4" y="T5"/>
                    </a:cxn>
                  </a:cxnLst>
                  <a:rect l="0" t="0" r="r" b="b"/>
                  <a:pathLst>
                    <a:path w="17" h="39">
                      <a:moveTo>
                        <a:pt x="16" y="38"/>
                      </a:moveTo>
                      <a:lnTo>
                        <a:pt x="0" y="11"/>
                      </a:lnTo>
                      <a:lnTo>
                        <a:pt x="14"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6" name="Freeform 307"/>
                <p:cNvSpPr>
                  <a:spLocks/>
                </p:cNvSpPr>
                <p:nvPr/>
              </p:nvSpPr>
              <p:spPr bwMode="auto">
                <a:xfrm>
                  <a:off x="556" y="3561"/>
                  <a:ext cx="98" cy="81"/>
                </a:xfrm>
                <a:custGeom>
                  <a:avLst/>
                  <a:gdLst>
                    <a:gd name="T0" fmla="*/ 0 w 98"/>
                    <a:gd name="T1" fmla="*/ 51 h 81"/>
                    <a:gd name="T2" fmla="*/ 97 w 98"/>
                    <a:gd name="T3" fmla="*/ 0 h 81"/>
                    <a:gd name="T4" fmla="*/ 54 w 98"/>
                    <a:gd name="T5" fmla="*/ 61 h 81"/>
                    <a:gd name="T6" fmla="*/ 18 w 98"/>
                    <a:gd name="T7" fmla="*/ 80 h 81"/>
                  </a:gdLst>
                  <a:ahLst/>
                  <a:cxnLst>
                    <a:cxn ang="0">
                      <a:pos x="T0" y="T1"/>
                    </a:cxn>
                    <a:cxn ang="0">
                      <a:pos x="T2" y="T3"/>
                    </a:cxn>
                    <a:cxn ang="0">
                      <a:pos x="T4" y="T5"/>
                    </a:cxn>
                    <a:cxn ang="0">
                      <a:pos x="T6" y="T7"/>
                    </a:cxn>
                  </a:cxnLst>
                  <a:rect l="0" t="0" r="r" b="b"/>
                  <a:pathLst>
                    <a:path w="98" h="81">
                      <a:moveTo>
                        <a:pt x="0" y="51"/>
                      </a:moveTo>
                      <a:lnTo>
                        <a:pt x="97" y="0"/>
                      </a:lnTo>
                      <a:lnTo>
                        <a:pt x="54" y="61"/>
                      </a:lnTo>
                      <a:lnTo>
                        <a:pt x="18" y="8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7" name="Freeform 308"/>
                <p:cNvSpPr>
                  <a:spLocks/>
                </p:cNvSpPr>
                <p:nvPr/>
              </p:nvSpPr>
              <p:spPr bwMode="auto">
                <a:xfrm>
                  <a:off x="651" y="3598"/>
                  <a:ext cx="61" cy="35"/>
                </a:xfrm>
                <a:custGeom>
                  <a:avLst/>
                  <a:gdLst>
                    <a:gd name="T0" fmla="*/ 0 w 61"/>
                    <a:gd name="T1" fmla="*/ 27 h 35"/>
                    <a:gd name="T2" fmla="*/ 50 w 61"/>
                    <a:gd name="T3" fmla="*/ 0 h 35"/>
                    <a:gd name="T4" fmla="*/ 60 w 61"/>
                    <a:gd name="T5" fmla="*/ 34 h 35"/>
                  </a:gdLst>
                  <a:ahLst/>
                  <a:cxnLst>
                    <a:cxn ang="0">
                      <a:pos x="T0" y="T1"/>
                    </a:cxn>
                    <a:cxn ang="0">
                      <a:pos x="T2" y="T3"/>
                    </a:cxn>
                    <a:cxn ang="0">
                      <a:pos x="T4" y="T5"/>
                    </a:cxn>
                  </a:cxnLst>
                  <a:rect l="0" t="0" r="r" b="b"/>
                  <a:pathLst>
                    <a:path w="61" h="35">
                      <a:moveTo>
                        <a:pt x="0" y="27"/>
                      </a:moveTo>
                      <a:lnTo>
                        <a:pt x="50" y="0"/>
                      </a:lnTo>
                      <a:lnTo>
                        <a:pt x="60" y="3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8" name="Line 309"/>
                <p:cNvSpPr>
                  <a:spLocks noChangeShapeType="1"/>
                </p:cNvSpPr>
                <p:nvPr/>
              </p:nvSpPr>
              <p:spPr bwMode="auto">
                <a:xfrm>
                  <a:off x="670" y="3611"/>
                  <a:ext cx="6" cy="3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9" name="Line 310"/>
                <p:cNvSpPr>
                  <a:spLocks noChangeShapeType="1"/>
                </p:cNvSpPr>
                <p:nvPr/>
              </p:nvSpPr>
              <p:spPr bwMode="auto">
                <a:xfrm flipH="1">
                  <a:off x="534" y="3599"/>
                  <a:ext cx="14" cy="1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0" name="Freeform 311"/>
                <p:cNvSpPr>
                  <a:spLocks/>
                </p:cNvSpPr>
                <p:nvPr/>
              </p:nvSpPr>
              <p:spPr bwMode="auto">
                <a:xfrm>
                  <a:off x="512" y="3606"/>
                  <a:ext cx="39" cy="51"/>
                </a:xfrm>
                <a:custGeom>
                  <a:avLst/>
                  <a:gdLst>
                    <a:gd name="T0" fmla="*/ 0 w 39"/>
                    <a:gd name="T1" fmla="*/ 0 h 51"/>
                    <a:gd name="T2" fmla="*/ 1 w 39"/>
                    <a:gd name="T3" fmla="*/ 2 h 51"/>
                    <a:gd name="T4" fmla="*/ 2 w 39"/>
                    <a:gd name="T5" fmla="*/ 3 h 51"/>
                    <a:gd name="T6" fmla="*/ 12 w 39"/>
                    <a:gd name="T7" fmla="*/ 3 h 51"/>
                    <a:gd name="T8" fmla="*/ 13 w 39"/>
                    <a:gd name="T9" fmla="*/ 5 h 51"/>
                    <a:gd name="T10" fmla="*/ 20 w 39"/>
                    <a:gd name="T11" fmla="*/ 1 h 51"/>
                    <a:gd name="T12" fmla="*/ 21 w 39"/>
                    <a:gd name="T13" fmla="*/ 3 h 51"/>
                    <a:gd name="T14" fmla="*/ 23 w 39"/>
                    <a:gd name="T15" fmla="*/ 7 h 51"/>
                    <a:gd name="T16" fmla="*/ 24 w 39"/>
                    <a:gd name="T17" fmla="*/ 8 h 51"/>
                    <a:gd name="T18" fmla="*/ 24 w 39"/>
                    <a:gd name="T19" fmla="*/ 8 h 51"/>
                    <a:gd name="T20" fmla="*/ 25 w 39"/>
                    <a:gd name="T21" fmla="*/ 10 h 51"/>
                    <a:gd name="T22" fmla="*/ 27 w 39"/>
                    <a:gd name="T23" fmla="*/ 14 h 51"/>
                    <a:gd name="T24" fmla="*/ 28 w 39"/>
                    <a:gd name="T25" fmla="*/ 16 h 51"/>
                    <a:gd name="T26" fmla="*/ 29 w 39"/>
                    <a:gd name="T27" fmla="*/ 18 h 51"/>
                    <a:gd name="T28" fmla="*/ 31 w 39"/>
                    <a:gd name="T29" fmla="*/ 22 h 51"/>
                    <a:gd name="T30" fmla="*/ 32 w 39"/>
                    <a:gd name="T31" fmla="*/ 23 h 51"/>
                    <a:gd name="T32" fmla="*/ 33 w 39"/>
                    <a:gd name="T33" fmla="*/ 25 h 51"/>
                    <a:gd name="T34" fmla="*/ 34 w 39"/>
                    <a:gd name="T35" fmla="*/ 27 h 51"/>
                    <a:gd name="T36" fmla="*/ 35 w 39"/>
                    <a:gd name="T37" fmla="*/ 29 h 51"/>
                    <a:gd name="T38" fmla="*/ 36 w 39"/>
                    <a:gd name="T39" fmla="*/ 31 h 51"/>
                    <a:gd name="T40" fmla="*/ 38 w 39"/>
                    <a:gd name="T41" fmla="*/ 35 h 51"/>
                    <a:gd name="T42" fmla="*/ 31 w 39"/>
                    <a:gd name="T43" fmla="*/ 40 h 51"/>
                    <a:gd name="T44" fmla="*/ 32 w 39"/>
                    <a:gd name="T45" fmla="*/ 42 h 51"/>
                    <a:gd name="T46" fmla="*/ 26 w 39"/>
                    <a:gd name="T47" fmla="*/ 48 h 51"/>
                    <a:gd name="T48" fmla="*/ 27 w 39"/>
                    <a:gd name="T49" fmla="*/ 5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51">
                      <a:moveTo>
                        <a:pt x="0" y="0"/>
                      </a:moveTo>
                      <a:lnTo>
                        <a:pt x="1" y="2"/>
                      </a:lnTo>
                      <a:lnTo>
                        <a:pt x="2" y="3"/>
                      </a:lnTo>
                      <a:lnTo>
                        <a:pt x="12" y="3"/>
                      </a:lnTo>
                      <a:lnTo>
                        <a:pt x="13" y="5"/>
                      </a:lnTo>
                      <a:lnTo>
                        <a:pt x="20" y="1"/>
                      </a:lnTo>
                      <a:lnTo>
                        <a:pt x="21" y="3"/>
                      </a:lnTo>
                      <a:lnTo>
                        <a:pt x="23" y="7"/>
                      </a:lnTo>
                      <a:lnTo>
                        <a:pt x="24" y="8"/>
                      </a:lnTo>
                      <a:lnTo>
                        <a:pt x="24" y="8"/>
                      </a:lnTo>
                      <a:lnTo>
                        <a:pt x="25" y="10"/>
                      </a:lnTo>
                      <a:lnTo>
                        <a:pt x="27" y="14"/>
                      </a:lnTo>
                      <a:lnTo>
                        <a:pt x="28" y="16"/>
                      </a:lnTo>
                      <a:lnTo>
                        <a:pt x="29" y="18"/>
                      </a:lnTo>
                      <a:lnTo>
                        <a:pt x="31" y="22"/>
                      </a:lnTo>
                      <a:lnTo>
                        <a:pt x="32" y="23"/>
                      </a:lnTo>
                      <a:lnTo>
                        <a:pt x="33" y="25"/>
                      </a:lnTo>
                      <a:lnTo>
                        <a:pt x="34" y="27"/>
                      </a:lnTo>
                      <a:lnTo>
                        <a:pt x="35" y="29"/>
                      </a:lnTo>
                      <a:lnTo>
                        <a:pt x="36" y="31"/>
                      </a:lnTo>
                      <a:lnTo>
                        <a:pt x="38" y="35"/>
                      </a:lnTo>
                      <a:lnTo>
                        <a:pt x="31" y="40"/>
                      </a:lnTo>
                      <a:lnTo>
                        <a:pt x="32" y="42"/>
                      </a:lnTo>
                      <a:lnTo>
                        <a:pt x="26" y="48"/>
                      </a:lnTo>
                      <a:lnTo>
                        <a:pt x="27" y="5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1" name="Freeform 312"/>
                <p:cNvSpPr>
                  <a:spLocks/>
                </p:cNvSpPr>
                <p:nvPr/>
              </p:nvSpPr>
              <p:spPr bwMode="auto">
                <a:xfrm>
                  <a:off x="513" y="3607"/>
                  <a:ext cx="32" cy="23"/>
                </a:xfrm>
                <a:custGeom>
                  <a:avLst/>
                  <a:gdLst>
                    <a:gd name="T0" fmla="*/ 0 w 32"/>
                    <a:gd name="T1" fmla="*/ 0 h 23"/>
                    <a:gd name="T2" fmla="*/ 10 w 32"/>
                    <a:gd name="T3" fmla="*/ 2 h 23"/>
                    <a:gd name="T4" fmla="*/ 21 w 32"/>
                    <a:gd name="T5" fmla="*/ 3 h 23"/>
                    <a:gd name="T6" fmla="*/ 24 w 32"/>
                    <a:gd name="T7" fmla="*/ 9 h 23"/>
                    <a:gd name="T8" fmla="*/ 27 w 32"/>
                    <a:gd name="T9" fmla="*/ 14 h 23"/>
                    <a:gd name="T10" fmla="*/ 31 w 32"/>
                    <a:gd name="T11" fmla="*/ 22 h 23"/>
                  </a:gdLst>
                  <a:ahLst/>
                  <a:cxnLst>
                    <a:cxn ang="0">
                      <a:pos x="T0" y="T1"/>
                    </a:cxn>
                    <a:cxn ang="0">
                      <a:pos x="T2" y="T3"/>
                    </a:cxn>
                    <a:cxn ang="0">
                      <a:pos x="T4" y="T5"/>
                    </a:cxn>
                    <a:cxn ang="0">
                      <a:pos x="T6" y="T7"/>
                    </a:cxn>
                    <a:cxn ang="0">
                      <a:pos x="T8" y="T9"/>
                    </a:cxn>
                    <a:cxn ang="0">
                      <a:pos x="T10" y="T11"/>
                    </a:cxn>
                  </a:cxnLst>
                  <a:rect l="0" t="0" r="r" b="b"/>
                  <a:pathLst>
                    <a:path w="32" h="23">
                      <a:moveTo>
                        <a:pt x="0" y="0"/>
                      </a:moveTo>
                      <a:lnTo>
                        <a:pt x="10" y="2"/>
                      </a:lnTo>
                      <a:lnTo>
                        <a:pt x="21" y="3"/>
                      </a:lnTo>
                      <a:lnTo>
                        <a:pt x="24" y="9"/>
                      </a:lnTo>
                      <a:lnTo>
                        <a:pt x="27" y="14"/>
                      </a:lnTo>
                      <a:lnTo>
                        <a:pt x="31"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2" name="Freeform 313"/>
                <p:cNvSpPr>
                  <a:spLocks/>
                </p:cNvSpPr>
                <p:nvPr/>
              </p:nvSpPr>
              <p:spPr bwMode="auto">
                <a:xfrm>
                  <a:off x="540" y="3621"/>
                  <a:ext cx="17" cy="39"/>
                </a:xfrm>
                <a:custGeom>
                  <a:avLst/>
                  <a:gdLst>
                    <a:gd name="T0" fmla="*/ 0 w 17"/>
                    <a:gd name="T1" fmla="*/ 0 h 39"/>
                    <a:gd name="T2" fmla="*/ 4 w 17"/>
                    <a:gd name="T3" fmla="*/ 6 h 39"/>
                    <a:gd name="T4" fmla="*/ 8 w 17"/>
                    <a:gd name="T5" fmla="*/ 11 h 39"/>
                    <a:gd name="T6" fmla="*/ 11 w 17"/>
                    <a:gd name="T7" fmla="*/ 15 h 39"/>
                    <a:gd name="T8" fmla="*/ 16 w 17"/>
                    <a:gd name="T9" fmla="*/ 21 h 39"/>
                    <a:gd name="T10" fmla="*/ 8 w 17"/>
                    <a:gd name="T11" fmla="*/ 30 h 39"/>
                    <a:gd name="T12" fmla="*/ 1 w 17"/>
                    <a:gd name="T13" fmla="*/ 38 h 39"/>
                  </a:gdLst>
                  <a:ahLst/>
                  <a:cxnLst>
                    <a:cxn ang="0">
                      <a:pos x="T0" y="T1"/>
                    </a:cxn>
                    <a:cxn ang="0">
                      <a:pos x="T2" y="T3"/>
                    </a:cxn>
                    <a:cxn ang="0">
                      <a:pos x="T4" y="T5"/>
                    </a:cxn>
                    <a:cxn ang="0">
                      <a:pos x="T6" y="T7"/>
                    </a:cxn>
                    <a:cxn ang="0">
                      <a:pos x="T8" y="T9"/>
                    </a:cxn>
                    <a:cxn ang="0">
                      <a:pos x="T10" y="T11"/>
                    </a:cxn>
                    <a:cxn ang="0">
                      <a:pos x="T12" y="T13"/>
                    </a:cxn>
                  </a:cxnLst>
                  <a:rect l="0" t="0" r="r" b="b"/>
                  <a:pathLst>
                    <a:path w="17" h="39">
                      <a:moveTo>
                        <a:pt x="0" y="0"/>
                      </a:moveTo>
                      <a:lnTo>
                        <a:pt x="4" y="6"/>
                      </a:lnTo>
                      <a:lnTo>
                        <a:pt x="8" y="11"/>
                      </a:lnTo>
                      <a:lnTo>
                        <a:pt x="11" y="15"/>
                      </a:lnTo>
                      <a:lnTo>
                        <a:pt x="16" y="21"/>
                      </a:lnTo>
                      <a:lnTo>
                        <a:pt x="8" y="30"/>
                      </a:lnTo>
                      <a:lnTo>
                        <a:pt x="1"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3" name="Freeform 314"/>
                <p:cNvSpPr>
                  <a:spLocks/>
                </p:cNvSpPr>
                <p:nvPr/>
              </p:nvSpPr>
              <p:spPr bwMode="auto">
                <a:xfrm>
                  <a:off x="538" y="3604"/>
                  <a:ext cx="22" cy="46"/>
                </a:xfrm>
                <a:custGeom>
                  <a:avLst/>
                  <a:gdLst>
                    <a:gd name="T0" fmla="*/ 14 w 22"/>
                    <a:gd name="T1" fmla="*/ 0 h 46"/>
                    <a:gd name="T2" fmla="*/ 0 w 22"/>
                    <a:gd name="T3" fmla="*/ 15 h 46"/>
                    <a:gd name="T4" fmla="*/ 15 w 22"/>
                    <a:gd name="T5" fmla="*/ 45 h 46"/>
                    <a:gd name="T6" fmla="*/ 21 w 22"/>
                    <a:gd name="T7" fmla="*/ 42 h 46"/>
                    <a:gd name="T8" fmla="*/ 11 w 22"/>
                    <a:gd name="T9" fmla="*/ 21 h 46"/>
                    <a:gd name="T10" fmla="*/ 19 w 22"/>
                    <a:gd name="T11" fmla="*/ 10 h 46"/>
                    <a:gd name="T12" fmla="*/ 15 w 22"/>
                    <a:gd name="T13" fmla="*/ 2 h 46"/>
                    <a:gd name="T14" fmla="*/ 14 w 22"/>
                    <a:gd name="T15" fmla="*/ 0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46">
                      <a:moveTo>
                        <a:pt x="14" y="0"/>
                      </a:moveTo>
                      <a:lnTo>
                        <a:pt x="0" y="15"/>
                      </a:lnTo>
                      <a:lnTo>
                        <a:pt x="15" y="45"/>
                      </a:lnTo>
                      <a:lnTo>
                        <a:pt x="21" y="42"/>
                      </a:lnTo>
                      <a:lnTo>
                        <a:pt x="11" y="21"/>
                      </a:lnTo>
                      <a:lnTo>
                        <a:pt x="19" y="10"/>
                      </a:lnTo>
                      <a:lnTo>
                        <a:pt x="15" y="2"/>
                      </a:lnTo>
                      <a:lnTo>
                        <a:pt x="14"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4" name="Freeform 315"/>
                <p:cNvSpPr>
                  <a:spLocks/>
                </p:cNvSpPr>
                <p:nvPr/>
              </p:nvSpPr>
              <p:spPr bwMode="auto">
                <a:xfrm>
                  <a:off x="538" y="3604"/>
                  <a:ext cx="22" cy="46"/>
                </a:xfrm>
                <a:custGeom>
                  <a:avLst/>
                  <a:gdLst>
                    <a:gd name="T0" fmla="*/ 14 w 22"/>
                    <a:gd name="T1" fmla="*/ 0 h 46"/>
                    <a:gd name="T2" fmla="*/ 0 w 22"/>
                    <a:gd name="T3" fmla="*/ 15 h 46"/>
                    <a:gd name="T4" fmla="*/ 15 w 22"/>
                    <a:gd name="T5" fmla="*/ 45 h 46"/>
                    <a:gd name="T6" fmla="*/ 21 w 22"/>
                    <a:gd name="T7" fmla="*/ 42 h 46"/>
                    <a:gd name="T8" fmla="*/ 11 w 22"/>
                    <a:gd name="T9" fmla="*/ 21 h 46"/>
                    <a:gd name="T10" fmla="*/ 19 w 22"/>
                    <a:gd name="T11" fmla="*/ 10 h 46"/>
                    <a:gd name="T12" fmla="*/ 15 w 22"/>
                    <a:gd name="T13" fmla="*/ 2 h 46"/>
                    <a:gd name="T14" fmla="*/ 14 w 22"/>
                    <a:gd name="T15" fmla="*/ 0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46">
                      <a:moveTo>
                        <a:pt x="14" y="0"/>
                      </a:moveTo>
                      <a:lnTo>
                        <a:pt x="0" y="15"/>
                      </a:lnTo>
                      <a:lnTo>
                        <a:pt x="15" y="45"/>
                      </a:lnTo>
                      <a:lnTo>
                        <a:pt x="21" y="42"/>
                      </a:lnTo>
                      <a:lnTo>
                        <a:pt x="11" y="21"/>
                      </a:lnTo>
                      <a:lnTo>
                        <a:pt x="19" y="10"/>
                      </a:lnTo>
                      <a:lnTo>
                        <a:pt x="15" y="2"/>
                      </a:lnTo>
                      <a:lnTo>
                        <a:pt x="14"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5" name="Line 316"/>
                <p:cNvSpPr>
                  <a:spLocks noChangeShapeType="1"/>
                </p:cNvSpPr>
                <p:nvPr/>
              </p:nvSpPr>
              <p:spPr bwMode="auto">
                <a:xfrm flipH="1" flipV="1">
                  <a:off x="534" y="3610"/>
                  <a:ext cx="6" cy="1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6" name="Line 317"/>
                <p:cNvSpPr>
                  <a:spLocks noChangeShapeType="1"/>
                </p:cNvSpPr>
                <p:nvPr/>
              </p:nvSpPr>
              <p:spPr bwMode="auto">
                <a:xfrm flipH="1">
                  <a:off x="681" y="3516"/>
                  <a:ext cx="133" cy="7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7" name="Freeform 318"/>
                <p:cNvSpPr>
                  <a:spLocks/>
                </p:cNvSpPr>
                <p:nvPr/>
              </p:nvSpPr>
              <p:spPr bwMode="auto">
                <a:xfrm>
                  <a:off x="697" y="3510"/>
                  <a:ext cx="102" cy="26"/>
                </a:xfrm>
                <a:custGeom>
                  <a:avLst/>
                  <a:gdLst>
                    <a:gd name="T0" fmla="*/ 101 w 102"/>
                    <a:gd name="T1" fmla="*/ 3 h 26"/>
                    <a:gd name="T2" fmla="*/ 94 w 102"/>
                    <a:gd name="T3" fmla="*/ 3 h 26"/>
                    <a:gd name="T4" fmla="*/ 84 w 102"/>
                    <a:gd name="T5" fmla="*/ 1 h 26"/>
                    <a:gd name="T6" fmla="*/ 79 w 102"/>
                    <a:gd name="T7" fmla="*/ 2 h 26"/>
                    <a:gd name="T8" fmla="*/ 71 w 102"/>
                    <a:gd name="T9" fmla="*/ 1 h 26"/>
                    <a:gd name="T10" fmla="*/ 64 w 102"/>
                    <a:gd name="T11" fmla="*/ 0 h 26"/>
                    <a:gd name="T12" fmla="*/ 58 w 102"/>
                    <a:gd name="T13" fmla="*/ 1 h 26"/>
                    <a:gd name="T14" fmla="*/ 51 w 102"/>
                    <a:gd name="T15" fmla="*/ 0 h 26"/>
                    <a:gd name="T16" fmla="*/ 46 w 102"/>
                    <a:gd name="T17" fmla="*/ 2 h 26"/>
                    <a:gd name="T18" fmla="*/ 39 w 102"/>
                    <a:gd name="T19" fmla="*/ 4 h 26"/>
                    <a:gd name="T20" fmla="*/ 34 w 102"/>
                    <a:gd name="T21" fmla="*/ 7 h 26"/>
                    <a:gd name="T22" fmla="*/ 26 w 102"/>
                    <a:gd name="T23" fmla="*/ 6 h 26"/>
                    <a:gd name="T24" fmla="*/ 19 w 102"/>
                    <a:gd name="T25" fmla="*/ 10 h 26"/>
                    <a:gd name="T26" fmla="*/ 18 w 102"/>
                    <a:gd name="T27" fmla="*/ 11 h 26"/>
                    <a:gd name="T28" fmla="*/ 16 w 102"/>
                    <a:gd name="T29" fmla="*/ 12 h 26"/>
                    <a:gd name="T30" fmla="*/ 14 w 102"/>
                    <a:gd name="T31" fmla="*/ 13 h 26"/>
                    <a:gd name="T32" fmla="*/ 12 w 102"/>
                    <a:gd name="T33" fmla="*/ 14 h 26"/>
                    <a:gd name="T34" fmla="*/ 11 w 102"/>
                    <a:gd name="T35" fmla="*/ 14 h 26"/>
                    <a:gd name="T36" fmla="*/ 9 w 102"/>
                    <a:gd name="T37" fmla="*/ 15 h 26"/>
                    <a:gd name="T38" fmla="*/ 7 w 102"/>
                    <a:gd name="T39" fmla="*/ 16 h 26"/>
                    <a:gd name="T40" fmla="*/ 5 w 102"/>
                    <a:gd name="T41" fmla="*/ 17 h 26"/>
                    <a:gd name="T42" fmla="*/ 3 w 102"/>
                    <a:gd name="T43" fmla="*/ 18 h 26"/>
                    <a:gd name="T44" fmla="*/ 1 w 102"/>
                    <a:gd name="T45" fmla="*/ 19 h 26"/>
                    <a:gd name="T46" fmla="*/ 2 w 102"/>
                    <a:gd name="T47" fmla="*/ 23 h 26"/>
                    <a:gd name="T48" fmla="*/ 0 w 102"/>
                    <a:gd name="T49"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2" h="26">
                      <a:moveTo>
                        <a:pt x="101" y="3"/>
                      </a:moveTo>
                      <a:lnTo>
                        <a:pt x="94" y="3"/>
                      </a:lnTo>
                      <a:lnTo>
                        <a:pt x="84" y="1"/>
                      </a:lnTo>
                      <a:lnTo>
                        <a:pt x="79" y="2"/>
                      </a:lnTo>
                      <a:lnTo>
                        <a:pt x="71" y="1"/>
                      </a:lnTo>
                      <a:lnTo>
                        <a:pt x="64" y="0"/>
                      </a:lnTo>
                      <a:lnTo>
                        <a:pt x="58" y="1"/>
                      </a:lnTo>
                      <a:lnTo>
                        <a:pt x="51" y="0"/>
                      </a:lnTo>
                      <a:lnTo>
                        <a:pt x="46" y="2"/>
                      </a:lnTo>
                      <a:lnTo>
                        <a:pt x="39" y="4"/>
                      </a:lnTo>
                      <a:lnTo>
                        <a:pt x="34" y="7"/>
                      </a:lnTo>
                      <a:lnTo>
                        <a:pt x="26" y="6"/>
                      </a:lnTo>
                      <a:lnTo>
                        <a:pt x="19" y="10"/>
                      </a:lnTo>
                      <a:lnTo>
                        <a:pt x="18" y="11"/>
                      </a:lnTo>
                      <a:lnTo>
                        <a:pt x="16" y="12"/>
                      </a:lnTo>
                      <a:lnTo>
                        <a:pt x="14" y="13"/>
                      </a:lnTo>
                      <a:lnTo>
                        <a:pt x="12" y="14"/>
                      </a:lnTo>
                      <a:lnTo>
                        <a:pt x="11" y="14"/>
                      </a:lnTo>
                      <a:lnTo>
                        <a:pt x="9" y="15"/>
                      </a:lnTo>
                      <a:lnTo>
                        <a:pt x="7" y="16"/>
                      </a:lnTo>
                      <a:lnTo>
                        <a:pt x="5" y="17"/>
                      </a:lnTo>
                      <a:lnTo>
                        <a:pt x="3" y="18"/>
                      </a:lnTo>
                      <a:lnTo>
                        <a:pt x="1" y="19"/>
                      </a:lnTo>
                      <a:lnTo>
                        <a:pt x="2" y="23"/>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8" name="Freeform 319"/>
                <p:cNvSpPr>
                  <a:spLocks/>
                </p:cNvSpPr>
                <p:nvPr/>
              </p:nvSpPr>
              <p:spPr bwMode="auto">
                <a:xfrm>
                  <a:off x="716" y="3510"/>
                  <a:ext cx="83" cy="17"/>
                </a:xfrm>
                <a:custGeom>
                  <a:avLst/>
                  <a:gdLst>
                    <a:gd name="T0" fmla="*/ 82 w 83"/>
                    <a:gd name="T1" fmla="*/ 6 h 17"/>
                    <a:gd name="T2" fmla="*/ 74 w 83"/>
                    <a:gd name="T3" fmla="*/ 4 h 17"/>
                    <a:gd name="T4" fmla="*/ 64 w 83"/>
                    <a:gd name="T5" fmla="*/ 1 h 17"/>
                    <a:gd name="T6" fmla="*/ 59 w 83"/>
                    <a:gd name="T7" fmla="*/ 3 h 17"/>
                    <a:gd name="T8" fmla="*/ 51 w 83"/>
                    <a:gd name="T9" fmla="*/ 1 h 17"/>
                    <a:gd name="T10" fmla="*/ 44 w 83"/>
                    <a:gd name="T11" fmla="*/ 0 h 17"/>
                    <a:gd name="T12" fmla="*/ 39 w 83"/>
                    <a:gd name="T13" fmla="*/ 1 h 17"/>
                    <a:gd name="T14" fmla="*/ 31 w 83"/>
                    <a:gd name="T15" fmla="*/ 0 h 17"/>
                    <a:gd name="T16" fmla="*/ 25 w 83"/>
                    <a:gd name="T17" fmla="*/ 4 h 17"/>
                    <a:gd name="T18" fmla="*/ 19 w 83"/>
                    <a:gd name="T19" fmla="*/ 8 h 17"/>
                    <a:gd name="T20" fmla="*/ 14 w 83"/>
                    <a:gd name="T21" fmla="*/ 11 h 17"/>
                    <a:gd name="T22" fmla="*/ 6 w 83"/>
                    <a:gd name="T23" fmla="*/ 9 h 17"/>
                    <a:gd name="T24" fmla="*/ 0 w 83"/>
                    <a:gd name="T25"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 h="17">
                      <a:moveTo>
                        <a:pt x="82" y="6"/>
                      </a:moveTo>
                      <a:lnTo>
                        <a:pt x="74" y="4"/>
                      </a:lnTo>
                      <a:lnTo>
                        <a:pt x="64" y="1"/>
                      </a:lnTo>
                      <a:lnTo>
                        <a:pt x="59" y="3"/>
                      </a:lnTo>
                      <a:lnTo>
                        <a:pt x="51" y="1"/>
                      </a:lnTo>
                      <a:lnTo>
                        <a:pt x="44" y="0"/>
                      </a:lnTo>
                      <a:lnTo>
                        <a:pt x="39" y="1"/>
                      </a:lnTo>
                      <a:lnTo>
                        <a:pt x="31" y="0"/>
                      </a:lnTo>
                      <a:lnTo>
                        <a:pt x="25" y="4"/>
                      </a:lnTo>
                      <a:lnTo>
                        <a:pt x="19" y="8"/>
                      </a:lnTo>
                      <a:lnTo>
                        <a:pt x="14" y="11"/>
                      </a:lnTo>
                      <a:lnTo>
                        <a:pt x="6" y="9"/>
                      </a:lnTo>
                      <a:lnTo>
                        <a:pt x="0"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9" name="Freeform 320"/>
                <p:cNvSpPr>
                  <a:spLocks/>
                </p:cNvSpPr>
                <p:nvPr/>
              </p:nvSpPr>
              <p:spPr bwMode="auto">
                <a:xfrm>
                  <a:off x="704" y="3521"/>
                  <a:ext cx="20" cy="39"/>
                </a:xfrm>
                <a:custGeom>
                  <a:avLst/>
                  <a:gdLst>
                    <a:gd name="T0" fmla="*/ 19 w 20"/>
                    <a:gd name="T1" fmla="*/ 12 h 39"/>
                    <a:gd name="T2" fmla="*/ 16 w 20"/>
                    <a:gd name="T3" fmla="*/ 13 h 39"/>
                    <a:gd name="T4" fmla="*/ 6 w 20"/>
                    <a:gd name="T5" fmla="*/ 0 h 39"/>
                    <a:gd name="T6" fmla="*/ 3 w 20"/>
                    <a:gd name="T7" fmla="*/ 2 h 39"/>
                    <a:gd name="T8" fmla="*/ 0 w 20"/>
                    <a:gd name="T9" fmla="*/ 3 h 39"/>
                    <a:gd name="T10" fmla="*/ 6 w 20"/>
                    <a:gd name="T11" fmla="*/ 19 h 39"/>
                    <a:gd name="T12" fmla="*/ 3 w 20"/>
                    <a:gd name="T13" fmla="*/ 20 h 39"/>
                    <a:gd name="T14" fmla="*/ 0 w 20"/>
                    <a:gd name="T15" fmla="*/ 22 h 39"/>
                    <a:gd name="T16" fmla="*/ 5 w 20"/>
                    <a:gd name="T1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39">
                      <a:moveTo>
                        <a:pt x="19" y="12"/>
                      </a:moveTo>
                      <a:lnTo>
                        <a:pt x="16" y="13"/>
                      </a:lnTo>
                      <a:lnTo>
                        <a:pt x="6" y="0"/>
                      </a:lnTo>
                      <a:lnTo>
                        <a:pt x="3" y="2"/>
                      </a:lnTo>
                      <a:lnTo>
                        <a:pt x="0" y="3"/>
                      </a:lnTo>
                      <a:lnTo>
                        <a:pt x="6" y="19"/>
                      </a:lnTo>
                      <a:lnTo>
                        <a:pt x="3" y="20"/>
                      </a:lnTo>
                      <a:lnTo>
                        <a:pt x="0" y="22"/>
                      </a:lnTo>
                      <a:lnTo>
                        <a:pt x="5"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0" name="Line 321"/>
                <p:cNvSpPr>
                  <a:spLocks noChangeShapeType="1"/>
                </p:cNvSpPr>
                <p:nvPr/>
              </p:nvSpPr>
              <p:spPr bwMode="auto">
                <a:xfrm flipH="1">
                  <a:off x="814" y="3482"/>
                  <a:ext cx="41" cy="34"/>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1" name="Freeform 322"/>
                <p:cNvSpPr>
                  <a:spLocks/>
                </p:cNvSpPr>
                <p:nvPr/>
              </p:nvSpPr>
              <p:spPr bwMode="auto">
                <a:xfrm>
                  <a:off x="729" y="3560"/>
                  <a:ext cx="28" cy="33"/>
                </a:xfrm>
                <a:custGeom>
                  <a:avLst/>
                  <a:gdLst>
                    <a:gd name="T0" fmla="*/ 0 w 28"/>
                    <a:gd name="T1" fmla="*/ 2 h 33"/>
                    <a:gd name="T2" fmla="*/ 7 w 28"/>
                    <a:gd name="T3" fmla="*/ 1 h 33"/>
                    <a:gd name="T4" fmla="*/ 8 w 28"/>
                    <a:gd name="T5" fmla="*/ 3 h 33"/>
                    <a:gd name="T6" fmla="*/ 12 w 28"/>
                    <a:gd name="T7" fmla="*/ 0 h 33"/>
                    <a:gd name="T8" fmla="*/ 13 w 28"/>
                    <a:gd name="T9" fmla="*/ 2 h 33"/>
                    <a:gd name="T10" fmla="*/ 13 w 28"/>
                    <a:gd name="T11" fmla="*/ 2 h 33"/>
                    <a:gd name="T12" fmla="*/ 20 w 28"/>
                    <a:gd name="T13" fmla="*/ 4 h 33"/>
                    <a:gd name="T14" fmla="*/ 21 w 28"/>
                    <a:gd name="T15" fmla="*/ 5 h 33"/>
                    <a:gd name="T16" fmla="*/ 22 w 28"/>
                    <a:gd name="T17" fmla="*/ 7 h 33"/>
                    <a:gd name="T18" fmla="*/ 22 w 28"/>
                    <a:gd name="T19" fmla="*/ 7 h 33"/>
                    <a:gd name="T20" fmla="*/ 24 w 28"/>
                    <a:gd name="T21" fmla="*/ 11 h 33"/>
                    <a:gd name="T22" fmla="*/ 24 w 28"/>
                    <a:gd name="T23" fmla="*/ 11 h 33"/>
                    <a:gd name="T24" fmla="*/ 26 w 28"/>
                    <a:gd name="T25" fmla="*/ 15 h 33"/>
                    <a:gd name="T26" fmla="*/ 26 w 28"/>
                    <a:gd name="T27" fmla="*/ 15 h 33"/>
                    <a:gd name="T28" fmla="*/ 27 w 28"/>
                    <a:gd name="T29" fmla="*/ 17 h 33"/>
                    <a:gd name="T30" fmla="*/ 27 w 28"/>
                    <a:gd name="T31" fmla="*/ 17 h 33"/>
                    <a:gd name="T32" fmla="*/ 27 w 28"/>
                    <a:gd name="T33" fmla="*/ 17 h 33"/>
                    <a:gd name="T34" fmla="*/ 27 w 28"/>
                    <a:gd name="T35" fmla="*/ 17 h 33"/>
                    <a:gd name="T36" fmla="*/ 23 w 28"/>
                    <a:gd name="T37" fmla="*/ 21 h 33"/>
                    <a:gd name="T38" fmla="*/ 24 w 28"/>
                    <a:gd name="T39" fmla="*/ 23 h 33"/>
                    <a:gd name="T40" fmla="*/ 24 w 28"/>
                    <a:gd name="T41" fmla="*/ 23 h 33"/>
                    <a:gd name="T42" fmla="*/ 24 w 28"/>
                    <a:gd name="T43" fmla="*/ 23 h 33"/>
                    <a:gd name="T44" fmla="*/ 20 w 28"/>
                    <a:gd name="T45" fmla="*/ 25 h 33"/>
                    <a:gd name="T46" fmla="*/ 22 w 28"/>
                    <a:gd name="T47" fmla="*/ 29 h 33"/>
                    <a:gd name="T48" fmla="*/ 16 w 28"/>
                    <a:gd name="T49" fmla="*/ 3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 h="33">
                      <a:moveTo>
                        <a:pt x="0" y="2"/>
                      </a:moveTo>
                      <a:lnTo>
                        <a:pt x="7" y="1"/>
                      </a:lnTo>
                      <a:lnTo>
                        <a:pt x="8" y="3"/>
                      </a:lnTo>
                      <a:lnTo>
                        <a:pt x="12" y="0"/>
                      </a:lnTo>
                      <a:lnTo>
                        <a:pt x="13" y="2"/>
                      </a:lnTo>
                      <a:lnTo>
                        <a:pt x="13" y="2"/>
                      </a:lnTo>
                      <a:lnTo>
                        <a:pt x="20" y="4"/>
                      </a:lnTo>
                      <a:lnTo>
                        <a:pt x="21" y="5"/>
                      </a:lnTo>
                      <a:lnTo>
                        <a:pt x="22" y="7"/>
                      </a:lnTo>
                      <a:lnTo>
                        <a:pt x="22" y="7"/>
                      </a:lnTo>
                      <a:lnTo>
                        <a:pt x="24" y="11"/>
                      </a:lnTo>
                      <a:lnTo>
                        <a:pt x="24" y="11"/>
                      </a:lnTo>
                      <a:lnTo>
                        <a:pt x="26" y="15"/>
                      </a:lnTo>
                      <a:lnTo>
                        <a:pt x="26" y="15"/>
                      </a:lnTo>
                      <a:lnTo>
                        <a:pt x="27" y="17"/>
                      </a:lnTo>
                      <a:lnTo>
                        <a:pt x="27" y="17"/>
                      </a:lnTo>
                      <a:lnTo>
                        <a:pt x="27" y="17"/>
                      </a:lnTo>
                      <a:lnTo>
                        <a:pt x="27" y="17"/>
                      </a:lnTo>
                      <a:lnTo>
                        <a:pt x="23" y="21"/>
                      </a:lnTo>
                      <a:lnTo>
                        <a:pt x="24" y="23"/>
                      </a:lnTo>
                      <a:lnTo>
                        <a:pt x="24" y="23"/>
                      </a:lnTo>
                      <a:lnTo>
                        <a:pt x="24" y="23"/>
                      </a:lnTo>
                      <a:lnTo>
                        <a:pt x="20" y="25"/>
                      </a:lnTo>
                      <a:lnTo>
                        <a:pt x="22" y="29"/>
                      </a:lnTo>
                      <a:lnTo>
                        <a:pt x="16" y="3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2" name="Freeform 323"/>
                <p:cNvSpPr>
                  <a:spLocks/>
                </p:cNvSpPr>
                <p:nvPr/>
              </p:nvSpPr>
              <p:spPr bwMode="auto">
                <a:xfrm>
                  <a:off x="729" y="3562"/>
                  <a:ext cx="32" cy="23"/>
                </a:xfrm>
                <a:custGeom>
                  <a:avLst/>
                  <a:gdLst>
                    <a:gd name="T0" fmla="*/ 0 w 32"/>
                    <a:gd name="T1" fmla="*/ 0 h 23"/>
                    <a:gd name="T2" fmla="*/ 9 w 32"/>
                    <a:gd name="T3" fmla="*/ 3 h 23"/>
                    <a:gd name="T4" fmla="*/ 17 w 32"/>
                    <a:gd name="T5" fmla="*/ 8 h 23"/>
                    <a:gd name="T6" fmla="*/ 26 w 32"/>
                    <a:gd name="T7" fmla="*/ 13 h 23"/>
                    <a:gd name="T8" fmla="*/ 31 w 32"/>
                    <a:gd name="T9" fmla="*/ 22 h 23"/>
                  </a:gdLst>
                  <a:ahLst/>
                  <a:cxnLst>
                    <a:cxn ang="0">
                      <a:pos x="T0" y="T1"/>
                    </a:cxn>
                    <a:cxn ang="0">
                      <a:pos x="T2" y="T3"/>
                    </a:cxn>
                    <a:cxn ang="0">
                      <a:pos x="T4" y="T5"/>
                    </a:cxn>
                    <a:cxn ang="0">
                      <a:pos x="T6" y="T7"/>
                    </a:cxn>
                    <a:cxn ang="0">
                      <a:pos x="T8" y="T9"/>
                    </a:cxn>
                  </a:cxnLst>
                  <a:rect l="0" t="0" r="r" b="b"/>
                  <a:pathLst>
                    <a:path w="32" h="23">
                      <a:moveTo>
                        <a:pt x="0" y="0"/>
                      </a:moveTo>
                      <a:lnTo>
                        <a:pt x="9" y="3"/>
                      </a:lnTo>
                      <a:lnTo>
                        <a:pt x="17" y="8"/>
                      </a:lnTo>
                      <a:lnTo>
                        <a:pt x="26" y="13"/>
                      </a:lnTo>
                      <a:lnTo>
                        <a:pt x="31" y="2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3" name="Freeform 324"/>
                <p:cNvSpPr>
                  <a:spLocks/>
                </p:cNvSpPr>
                <p:nvPr/>
              </p:nvSpPr>
              <p:spPr bwMode="auto">
                <a:xfrm>
                  <a:off x="752" y="3570"/>
                  <a:ext cx="17" cy="38"/>
                </a:xfrm>
                <a:custGeom>
                  <a:avLst/>
                  <a:gdLst>
                    <a:gd name="T0" fmla="*/ 0 w 17"/>
                    <a:gd name="T1" fmla="*/ 0 h 38"/>
                    <a:gd name="T2" fmla="*/ 16 w 17"/>
                    <a:gd name="T3" fmla="*/ 7 h 38"/>
                    <a:gd name="T4" fmla="*/ 0 w 17"/>
                    <a:gd name="T5" fmla="*/ 9 h 38"/>
                    <a:gd name="T6" fmla="*/ 12 w 17"/>
                    <a:gd name="T7" fmla="*/ 26 h 38"/>
                    <a:gd name="T8" fmla="*/ 4 w 17"/>
                    <a:gd name="T9" fmla="*/ 37 h 38"/>
                  </a:gdLst>
                  <a:ahLst/>
                  <a:cxnLst>
                    <a:cxn ang="0">
                      <a:pos x="T0" y="T1"/>
                    </a:cxn>
                    <a:cxn ang="0">
                      <a:pos x="T2" y="T3"/>
                    </a:cxn>
                    <a:cxn ang="0">
                      <a:pos x="T4" y="T5"/>
                    </a:cxn>
                    <a:cxn ang="0">
                      <a:pos x="T6" y="T7"/>
                    </a:cxn>
                    <a:cxn ang="0">
                      <a:pos x="T8" y="T9"/>
                    </a:cxn>
                  </a:cxnLst>
                  <a:rect l="0" t="0" r="r" b="b"/>
                  <a:pathLst>
                    <a:path w="17" h="38">
                      <a:moveTo>
                        <a:pt x="0" y="0"/>
                      </a:moveTo>
                      <a:lnTo>
                        <a:pt x="16" y="7"/>
                      </a:lnTo>
                      <a:lnTo>
                        <a:pt x="0" y="9"/>
                      </a:lnTo>
                      <a:lnTo>
                        <a:pt x="12" y="26"/>
                      </a:lnTo>
                      <a:lnTo>
                        <a:pt x="4" y="3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4" name="Freeform 325"/>
                <p:cNvSpPr>
                  <a:spLocks/>
                </p:cNvSpPr>
                <p:nvPr/>
              </p:nvSpPr>
              <p:spPr bwMode="auto">
                <a:xfrm>
                  <a:off x="830" y="3518"/>
                  <a:ext cx="29" cy="34"/>
                </a:xfrm>
                <a:custGeom>
                  <a:avLst/>
                  <a:gdLst>
                    <a:gd name="T0" fmla="*/ 16 w 29"/>
                    <a:gd name="T1" fmla="*/ 33 h 34"/>
                    <a:gd name="T2" fmla="*/ 21 w 29"/>
                    <a:gd name="T3" fmla="*/ 30 h 34"/>
                    <a:gd name="T4" fmla="*/ 19 w 29"/>
                    <a:gd name="T5" fmla="*/ 26 h 34"/>
                    <a:gd name="T6" fmla="*/ 23 w 29"/>
                    <a:gd name="T7" fmla="*/ 22 h 34"/>
                    <a:gd name="T8" fmla="*/ 28 w 29"/>
                    <a:gd name="T9" fmla="*/ 20 h 34"/>
                    <a:gd name="T10" fmla="*/ 26 w 29"/>
                    <a:gd name="T11" fmla="*/ 16 h 34"/>
                    <a:gd name="T12" fmla="*/ 26 w 29"/>
                    <a:gd name="T13" fmla="*/ 16 h 34"/>
                    <a:gd name="T14" fmla="*/ 25 w 29"/>
                    <a:gd name="T15" fmla="*/ 14 h 34"/>
                    <a:gd name="T16" fmla="*/ 25 w 29"/>
                    <a:gd name="T17" fmla="*/ 14 h 34"/>
                    <a:gd name="T18" fmla="*/ 23 w 29"/>
                    <a:gd name="T19" fmla="*/ 10 h 34"/>
                    <a:gd name="T20" fmla="*/ 22 w 29"/>
                    <a:gd name="T21" fmla="*/ 8 h 34"/>
                    <a:gd name="T22" fmla="*/ 22 w 29"/>
                    <a:gd name="T23" fmla="*/ 8 h 34"/>
                    <a:gd name="T24" fmla="*/ 21 w 29"/>
                    <a:gd name="T25" fmla="*/ 6 h 34"/>
                    <a:gd name="T26" fmla="*/ 21 w 29"/>
                    <a:gd name="T27" fmla="*/ 6 h 34"/>
                    <a:gd name="T28" fmla="*/ 19 w 29"/>
                    <a:gd name="T29" fmla="*/ 3 h 34"/>
                    <a:gd name="T30" fmla="*/ 19 w 29"/>
                    <a:gd name="T31" fmla="*/ 3 h 34"/>
                    <a:gd name="T32" fmla="*/ 18 w 29"/>
                    <a:gd name="T33" fmla="*/ 1 h 34"/>
                    <a:gd name="T34" fmla="*/ 18 w 29"/>
                    <a:gd name="T35" fmla="*/ 1 h 34"/>
                    <a:gd name="T36" fmla="*/ 11 w 29"/>
                    <a:gd name="T37" fmla="*/ 0 h 34"/>
                    <a:gd name="T38" fmla="*/ 11 w 29"/>
                    <a:gd name="T39" fmla="*/ 0 h 34"/>
                    <a:gd name="T40" fmla="*/ 6 w 29"/>
                    <a:gd name="T41" fmla="*/ 2 h 34"/>
                    <a:gd name="T42" fmla="*/ 6 w 29"/>
                    <a:gd name="T43" fmla="*/ 2 h 34"/>
                    <a:gd name="T44" fmla="*/ 5 w 29"/>
                    <a:gd name="T45" fmla="*/ 0 h 34"/>
                    <a:gd name="T46" fmla="*/ 5 w 29"/>
                    <a:gd name="T47" fmla="*/ 0 h 34"/>
                    <a:gd name="T48" fmla="*/ 0 w 29"/>
                    <a:gd name="T49"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9" h="34">
                      <a:moveTo>
                        <a:pt x="16" y="33"/>
                      </a:moveTo>
                      <a:lnTo>
                        <a:pt x="21" y="30"/>
                      </a:lnTo>
                      <a:lnTo>
                        <a:pt x="19" y="26"/>
                      </a:lnTo>
                      <a:lnTo>
                        <a:pt x="23" y="22"/>
                      </a:lnTo>
                      <a:lnTo>
                        <a:pt x="28" y="20"/>
                      </a:lnTo>
                      <a:lnTo>
                        <a:pt x="26" y="16"/>
                      </a:lnTo>
                      <a:lnTo>
                        <a:pt x="26" y="16"/>
                      </a:lnTo>
                      <a:lnTo>
                        <a:pt x="25" y="14"/>
                      </a:lnTo>
                      <a:lnTo>
                        <a:pt x="25" y="14"/>
                      </a:lnTo>
                      <a:lnTo>
                        <a:pt x="23" y="10"/>
                      </a:lnTo>
                      <a:lnTo>
                        <a:pt x="22" y="8"/>
                      </a:lnTo>
                      <a:lnTo>
                        <a:pt x="22" y="8"/>
                      </a:lnTo>
                      <a:lnTo>
                        <a:pt x="21" y="6"/>
                      </a:lnTo>
                      <a:lnTo>
                        <a:pt x="21" y="6"/>
                      </a:lnTo>
                      <a:lnTo>
                        <a:pt x="19" y="3"/>
                      </a:lnTo>
                      <a:lnTo>
                        <a:pt x="19" y="3"/>
                      </a:lnTo>
                      <a:lnTo>
                        <a:pt x="18" y="1"/>
                      </a:lnTo>
                      <a:lnTo>
                        <a:pt x="18" y="1"/>
                      </a:lnTo>
                      <a:lnTo>
                        <a:pt x="11" y="0"/>
                      </a:lnTo>
                      <a:lnTo>
                        <a:pt x="11" y="0"/>
                      </a:lnTo>
                      <a:lnTo>
                        <a:pt x="6" y="2"/>
                      </a:lnTo>
                      <a:lnTo>
                        <a:pt x="6" y="2"/>
                      </a:lnTo>
                      <a:lnTo>
                        <a:pt x="5" y="0"/>
                      </a:lnTo>
                      <a:lnTo>
                        <a:pt x="5" y="0"/>
                      </a:lnTo>
                      <a:lnTo>
                        <a:pt x="0" y="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5" name="Freeform 326"/>
                <p:cNvSpPr>
                  <a:spLocks/>
                </p:cNvSpPr>
                <p:nvPr/>
              </p:nvSpPr>
              <p:spPr bwMode="auto">
                <a:xfrm>
                  <a:off x="848" y="3520"/>
                  <a:ext cx="17" cy="39"/>
                </a:xfrm>
                <a:custGeom>
                  <a:avLst/>
                  <a:gdLst>
                    <a:gd name="T0" fmla="*/ 1 w 17"/>
                    <a:gd name="T1" fmla="*/ 38 h 39"/>
                    <a:gd name="T2" fmla="*/ 5 w 17"/>
                    <a:gd name="T3" fmla="*/ 28 h 39"/>
                    <a:gd name="T4" fmla="*/ 16 w 17"/>
                    <a:gd name="T5" fmla="*/ 17 h 39"/>
                    <a:gd name="T6" fmla="*/ 8 w 17"/>
                    <a:gd name="T7" fmla="*/ 10 h 39"/>
                    <a:gd name="T8" fmla="*/ 0 w 17"/>
                    <a:gd name="T9" fmla="*/ 0 h 39"/>
                  </a:gdLst>
                  <a:ahLst/>
                  <a:cxnLst>
                    <a:cxn ang="0">
                      <a:pos x="T0" y="T1"/>
                    </a:cxn>
                    <a:cxn ang="0">
                      <a:pos x="T2" y="T3"/>
                    </a:cxn>
                    <a:cxn ang="0">
                      <a:pos x="T4" y="T5"/>
                    </a:cxn>
                    <a:cxn ang="0">
                      <a:pos x="T6" y="T7"/>
                    </a:cxn>
                    <a:cxn ang="0">
                      <a:pos x="T8" y="T9"/>
                    </a:cxn>
                  </a:cxnLst>
                  <a:rect l="0" t="0" r="r" b="b"/>
                  <a:pathLst>
                    <a:path w="17" h="39">
                      <a:moveTo>
                        <a:pt x="1" y="38"/>
                      </a:moveTo>
                      <a:lnTo>
                        <a:pt x="5" y="28"/>
                      </a:lnTo>
                      <a:lnTo>
                        <a:pt x="16" y="17"/>
                      </a:lnTo>
                      <a:lnTo>
                        <a:pt x="8" y="1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6" name="Freeform 327"/>
                <p:cNvSpPr>
                  <a:spLocks/>
                </p:cNvSpPr>
                <p:nvPr/>
              </p:nvSpPr>
              <p:spPr bwMode="auto">
                <a:xfrm>
                  <a:off x="829" y="3516"/>
                  <a:ext cx="32" cy="26"/>
                </a:xfrm>
                <a:custGeom>
                  <a:avLst/>
                  <a:gdLst>
                    <a:gd name="T0" fmla="*/ 31 w 32"/>
                    <a:gd name="T1" fmla="*/ 25 h 26"/>
                    <a:gd name="T2" fmla="*/ 23 w 32"/>
                    <a:gd name="T3" fmla="*/ 10 h 26"/>
                    <a:gd name="T4" fmla="*/ 14 w 32"/>
                    <a:gd name="T5" fmla="*/ 5 h 26"/>
                    <a:gd name="T6" fmla="*/ 5 w 32"/>
                    <a:gd name="T7" fmla="*/ 0 h 26"/>
                    <a:gd name="T8" fmla="*/ 0 w 32"/>
                    <a:gd name="T9" fmla="*/ 3 h 26"/>
                  </a:gdLst>
                  <a:ahLst/>
                  <a:cxnLst>
                    <a:cxn ang="0">
                      <a:pos x="T0" y="T1"/>
                    </a:cxn>
                    <a:cxn ang="0">
                      <a:pos x="T2" y="T3"/>
                    </a:cxn>
                    <a:cxn ang="0">
                      <a:pos x="T4" y="T5"/>
                    </a:cxn>
                    <a:cxn ang="0">
                      <a:pos x="T6" y="T7"/>
                    </a:cxn>
                    <a:cxn ang="0">
                      <a:pos x="T8" y="T9"/>
                    </a:cxn>
                  </a:cxnLst>
                  <a:rect l="0" t="0" r="r" b="b"/>
                  <a:pathLst>
                    <a:path w="32" h="26">
                      <a:moveTo>
                        <a:pt x="31" y="25"/>
                      </a:moveTo>
                      <a:lnTo>
                        <a:pt x="23" y="10"/>
                      </a:lnTo>
                      <a:lnTo>
                        <a:pt x="14" y="5"/>
                      </a:lnTo>
                      <a:lnTo>
                        <a:pt x="5" y="0"/>
                      </a:lnTo>
                      <a:lnTo>
                        <a:pt x="0" y="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7" name="Freeform 328"/>
                <p:cNvSpPr>
                  <a:spLocks/>
                </p:cNvSpPr>
                <p:nvPr/>
              </p:nvSpPr>
              <p:spPr bwMode="auto">
                <a:xfrm>
                  <a:off x="802" y="3523"/>
                  <a:ext cx="27" cy="33"/>
                </a:xfrm>
                <a:custGeom>
                  <a:avLst/>
                  <a:gdLst>
                    <a:gd name="T0" fmla="*/ 0 w 27"/>
                    <a:gd name="T1" fmla="*/ 3 h 33"/>
                    <a:gd name="T2" fmla="*/ 0 w 27"/>
                    <a:gd name="T3" fmla="*/ 3 h 33"/>
                    <a:gd name="T4" fmla="*/ 6 w 27"/>
                    <a:gd name="T5" fmla="*/ 2 h 33"/>
                    <a:gd name="T6" fmla="*/ 11 w 27"/>
                    <a:gd name="T7" fmla="*/ 0 h 33"/>
                    <a:gd name="T8" fmla="*/ 12 w 27"/>
                    <a:gd name="T9" fmla="*/ 2 h 33"/>
                    <a:gd name="T10" fmla="*/ 12 w 27"/>
                    <a:gd name="T11" fmla="*/ 2 h 33"/>
                    <a:gd name="T12" fmla="*/ 18 w 27"/>
                    <a:gd name="T13" fmla="*/ 1 h 33"/>
                    <a:gd name="T14" fmla="*/ 19 w 27"/>
                    <a:gd name="T15" fmla="*/ 3 h 33"/>
                    <a:gd name="T16" fmla="*/ 20 w 27"/>
                    <a:gd name="T17" fmla="*/ 4 h 33"/>
                    <a:gd name="T18" fmla="*/ 20 w 27"/>
                    <a:gd name="T19" fmla="*/ 4 h 33"/>
                    <a:gd name="T20" fmla="*/ 22 w 27"/>
                    <a:gd name="T21" fmla="*/ 8 h 33"/>
                    <a:gd name="T22" fmla="*/ 22 w 27"/>
                    <a:gd name="T23" fmla="*/ 8 h 33"/>
                    <a:gd name="T24" fmla="*/ 23 w 27"/>
                    <a:gd name="T25" fmla="*/ 10 h 33"/>
                    <a:gd name="T26" fmla="*/ 24 w 27"/>
                    <a:gd name="T27" fmla="*/ 12 h 33"/>
                    <a:gd name="T28" fmla="*/ 24 w 27"/>
                    <a:gd name="T29" fmla="*/ 12 h 33"/>
                    <a:gd name="T30" fmla="*/ 25 w 27"/>
                    <a:gd name="T31" fmla="*/ 14 h 33"/>
                    <a:gd name="T32" fmla="*/ 26 w 27"/>
                    <a:gd name="T33" fmla="*/ 15 h 33"/>
                    <a:gd name="T34" fmla="*/ 26 w 27"/>
                    <a:gd name="T35" fmla="*/ 15 h 33"/>
                    <a:gd name="T36" fmla="*/ 22 w 27"/>
                    <a:gd name="T37" fmla="*/ 20 h 33"/>
                    <a:gd name="T38" fmla="*/ 22 w 27"/>
                    <a:gd name="T39" fmla="*/ 20 h 33"/>
                    <a:gd name="T40" fmla="*/ 23 w 27"/>
                    <a:gd name="T41" fmla="*/ 22 h 33"/>
                    <a:gd name="T42" fmla="*/ 23 w 27"/>
                    <a:gd name="T43" fmla="*/ 22 h 33"/>
                    <a:gd name="T44" fmla="*/ 19 w 27"/>
                    <a:gd name="T45" fmla="*/ 26 h 33"/>
                    <a:gd name="T46" fmla="*/ 15 w 27"/>
                    <a:gd name="T47" fmla="*/ 32 h 33"/>
                    <a:gd name="T48" fmla="*/ 15 w 27"/>
                    <a:gd name="T49" fmla="*/ 3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 h="33">
                      <a:moveTo>
                        <a:pt x="0" y="3"/>
                      </a:moveTo>
                      <a:lnTo>
                        <a:pt x="0" y="3"/>
                      </a:lnTo>
                      <a:lnTo>
                        <a:pt x="6" y="2"/>
                      </a:lnTo>
                      <a:lnTo>
                        <a:pt x="11" y="0"/>
                      </a:lnTo>
                      <a:lnTo>
                        <a:pt x="12" y="2"/>
                      </a:lnTo>
                      <a:lnTo>
                        <a:pt x="12" y="2"/>
                      </a:lnTo>
                      <a:lnTo>
                        <a:pt x="18" y="1"/>
                      </a:lnTo>
                      <a:lnTo>
                        <a:pt x="19" y="3"/>
                      </a:lnTo>
                      <a:lnTo>
                        <a:pt x="20" y="4"/>
                      </a:lnTo>
                      <a:lnTo>
                        <a:pt x="20" y="4"/>
                      </a:lnTo>
                      <a:lnTo>
                        <a:pt x="22" y="8"/>
                      </a:lnTo>
                      <a:lnTo>
                        <a:pt x="22" y="8"/>
                      </a:lnTo>
                      <a:lnTo>
                        <a:pt x="23" y="10"/>
                      </a:lnTo>
                      <a:lnTo>
                        <a:pt x="24" y="12"/>
                      </a:lnTo>
                      <a:lnTo>
                        <a:pt x="24" y="12"/>
                      </a:lnTo>
                      <a:lnTo>
                        <a:pt x="25" y="14"/>
                      </a:lnTo>
                      <a:lnTo>
                        <a:pt x="26" y="15"/>
                      </a:lnTo>
                      <a:lnTo>
                        <a:pt x="26" y="15"/>
                      </a:lnTo>
                      <a:lnTo>
                        <a:pt x="22" y="20"/>
                      </a:lnTo>
                      <a:lnTo>
                        <a:pt x="22" y="20"/>
                      </a:lnTo>
                      <a:lnTo>
                        <a:pt x="23" y="22"/>
                      </a:lnTo>
                      <a:lnTo>
                        <a:pt x="23" y="22"/>
                      </a:lnTo>
                      <a:lnTo>
                        <a:pt x="19" y="26"/>
                      </a:lnTo>
                      <a:lnTo>
                        <a:pt x="15" y="32"/>
                      </a:lnTo>
                      <a:lnTo>
                        <a:pt x="15" y="3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8" name="Freeform 329"/>
                <p:cNvSpPr>
                  <a:spLocks/>
                </p:cNvSpPr>
                <p:nvPr/>
              </p:nvSpPr>
              <p:spPr bwMode="auto">
                <a:xfrm>
                  <a:off x="801" y="3522"/>
                  <a:ext cx="32" cy="25"/>
                </a:xfrm>
                <a:custGeom>
                  <a:avLst/>
                  <a:gdLst>
                    <a:gd name="T0" fmla="*/ 0 w 32"/>
                    <a:gd name="T1" fmla="*/ 2 h 25"/>
                    <a:gd name="T2" fmla="*/ 12 w 32"/>
                    <a:gd name="T3" fmla="*/ 0 h 25"/>
                    <a:gd name="T4" fmla="*/ 16 w 32"/>
                    <a:gd name="T5" fmla="*/ 8 h 25"/>
                    <a:gd name="T6" fmla="*/ 25 w 32"/>
                    <a:gd name="T7" fmla="*/ 13 h 25"/>
                    <a:gd name="T8" fmla="*/ 31 w 32"/>
                    <a:gd name="T9" fmla="*/ 24 h 25"/>
                  </a:gdLst>
                  <a:ahLst/>
                  <a:cxnLst>
                    <a:cxn ang="0">
                      <a:pos x="T0" y="T1"/>
                    </a:cxn>
                    <a:cxn ang="0">
                      <a:pos x="T2" y="T3"/>
                    </a:cxn>
                    <a:cxn ang="0">
                      <a:pos x="T4" y="T5"/>
                    </a:cxn>
                    <a:cxn ang="0">
                      <a:pos x="T6" y="T7"/>
                    </a:cxn>
                    <a:cxn ang="0">
                      <a:pos x="T8" y="T9"/>
                    </a:cxn>
                  </a:cxnLst>
                  <a:rect l="0" t="0" r="r" b="b"/>
                  <a:pathLst>
                    <a:path w="32" h="25">
                      <a:moveTo>
                        <a:pt x="0" y="2"/>
                      </a:moveTo>
                      <a:lnTo>
                        <a:pt x="12" y="0"/>
                      </a:lnTo>
                      <a:lnTo>
                        <a:pt x="16" y="8"/>
                      </a:lnTo>
                      <a:lnTo>
                        <a:pt x="25" y="13"/>
                      </a:lnTo>
                      <a:lnTo>
                        <a:pt x="31"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9" name="Freeform 330"/>
                <p:cNvSpPr>
                  <a:spLocks/>
                </p:cNvSpPr>
                <p:nvPr/>
              </p:nvSpPr>
              <p:spPr bwMode="auto">
                <a:xfrm>
                  <a:off x="825" y="3533"/>
                  <a:ext cx="17" cy="39"/>
                </a:xfrm>
                <a:custGeom>
                  <a:avLst/>
                  <a:gdLst>
                    <a:gd name="T0" fmla="*/ 0 w 17"/>
                    <a:gd name="T1" fmla="*/ 0 h 39"/>
                    <a:gd name="T2" fmla="*/ 16 w 17"/>
                    <a:gd name="T3" fmla="*/ 9 h 39"/>
                    <a:gd name="T4" fmla="*/ 12 w 17"/>
                    <a:gd name="T5" fmla="*/ 19 h 39"/>
                    <a:gd name="T6" fmla="*/ 6 w 17"/>
                    <a:gd name="T7" fmla="*/ 27 h 39"/>
                    <a:gd name="T8" fmla="*/ 3 w 17"/>
                    <a:gd name="T9" fmla="*/ 38 h 39"/>
                  </a:gdLst>
                  <a:ahLst/>
                  <a:cxnLst>
                    <a:cxn ang="0">
                      <a:pos x="T0" y="T1"/>
                    </a:cxn>
                    <a:cxn ang="0">
                      <a:pos x="T2" y="T3"/>
                    </a:cxn>
                    <a:cxn ang="0">
                      <a:pos x="T4" y="T5"/>
                    </a:cxn>
                    <a:cxn ang="0">
                      <a:pos x="T6" y="T7"/>
                    </a:cxn>
                    <a:cxn ang="0">
                      <a:pos x="T8" y="T9"/>
                    </a:cxn>
                  </a:cxnLst>
                  <a:rect l="0" t="0" r="r" b="b"/>
                  <a:pathLst>
                    <a:path w="17" h="39">
                      <a:moveTo>
                        <a:pt x="0" y="0"/>
                      </a:moveTo>
                      <a:lnTo>
                        <a:pt x="16" y="9"/>
                      </a:lnTo>
                      <a:lnTo>
                        <a:pt x="12" y="19"/>
                      </a:lnTo>
                      <a:lnTo>
                        <a:pt x="6" y="27"/>
                      </a:lnTo>
                      <a:lnTo>
                        <a:pt x="3" y="3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0" name="Freeform 331"/>
                <p:cNvSpPr>
                  <a:spLocks/>
                </p:cNvSpPr>
                <p:nvPr/>
              </p:nvSpPr>
              <p:spPr bwMode="auto">
                <a:xfrm>
                  <a:off x="549" y="3492"/>
                  <a:ext cx="122" cy="103"/>
                </a:xfrm>
                <a:custGeom>
                  <a:avLst/>
                  <a:gdLst>
                    <a:gd name="T0" fmla="*/ 0 w 122"/>
                    <a:gd name="T1" fmla="*/ 102 h 103"/>
                    <a:gd name="T2" fmla="*/ 5 w 122"/>
                    <a:gd name="T3" fmla="*/ 62 h 103"/>
                    <a:gd name="T4" fmla="*/ 121 w 122"/>
                    <a:gd name="T5" fmla="*/ 0 h 103"/>
                  </a:gdLst>
                  <a:ahLst/>
                  <a:cxnLst>
                    <a:cxn ang="0">
                      <a:pos x="T0" y="T1"/>
                    </a:cxn>
                    <a:cxn ang="0">
                      <a:pos x="T2" y="T3"/>
                    </a:cxn>
                    <a:cxn ang="0">
                      <a:pos x="T4" y="T5"/>
                    </a:cxn>
                  </a:cxnLst>
                  <a:rect l="0" t="0" r="r" b="b"/>
                  <a:pathLst>
                    <a:path w="122" h="103">
                      <a:moveTo>
                        <a:pt x="0" y="102"/>
                      </a:moveTo>
                      <a:lnTo>
                        <a:pt x="5" y="62"/>
                      </a:lnTo>
                      <a:lnTo>
                        <a:pt x="121"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1" name="Line 332"/>
                <p:cNvSpPr>
                  <a:spLocks noChangeShapeType="1"/>
                </p:cNvSpPr>
                <p:nvPr/>
              </p:nvSpPr>
              <p:spPr bwMode="auto">
                <a:xfrm>
                  <a:off x="591" y="3497"/>
                  <a:ext cx="15" cy="28"/>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2" name="Freeform 333"/>
                <p:cNvSpPr>
                  <a:spLocks/>
                </p:cNvSpPr>
                <p:nvPr/>
              </p:nvSpPr>
              <p:spPr bwMode="auto">
                <a:xfrm>
                  <a:off x="606" y="3521"/>
                  <a:ext cx="80" cy="35"/>
                </a:xfrm>
                <a:custGeom>
                  <a:avLst/>
                  <a:gdLst>
                    <a:gd name="T0" fmla="*/ 79 w 80"/>
                    <a:gd name="T1" fmla="*/ 0 h 35"/>
                    <a:gd name="T2" fmla="*/ 16 w 80"/>
                    <a:gd name="T3" fmla="*/ 34 h 35"/>
                    <a:gd name="T4" fmla="*/ 0 w 80"/>
                    <a:gd name="T5" fmla="*/ 5 h 35"/>
                  </a:gdLst>
                  <a:ahLst/>
                  <a:cxnLst>
                    <a:cxn ang="0">
                      <a:pos x="T0" y="T1"/>
                    </a:cxn>
                    <a:cxn ang="0">
                      <a:pos x="T2" y="T3"/>
                    </a:cxn>
                    <a:cxn ang="0">
                      <a:pos x="T4" y="T5"/>
                    </a:cxn>
                  </a:cxnLst>
                  <a:rect l="0" t="0" r="r" b="b"/>
                  <a:pathLst>
                    <a:path w="80" h="35">
                      <a:moveTo>
                        <a:pt x="79" y="0"/>
                      </a:moveTo>
                      <a:lnTo>
                        <a:pt x="16" y="34"/>
                      </a:lnTo>
                      <a:lnTo>
                        <a:pt x="0" y="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3" name="Freeform 334"/>
                <p:cNvSpPr>
                  <a:spLocks/>
                </p:cNvSpPr>
                <p:nvPr/>
              </p:nvSpPr>
              <p:spPr bwMode="auto">
                <a:xfrm>
                  <a:off x="562" y="3528"/>
                  <a:ext cx="61" cy="58"/>
                </a:xfrm>
                <a:custGeom>
                  <a:avLst/>
                  <a:gdLst>
                    <a:gd name="T0" fmla="*/ 46 w 61"/>
                    <a:gd name="T1" fmla="*/ 0 h 58"/>
                    <a:gd name="T2" fmla="*/ 0 w 61"/>
                    <a:gd name="T3" fmla="*/ 32 h 58"/>
                    <a:gd name="T4" fmla="*/ 11 w 61"/>
                    <a:gd name="T5" fmla="*/ 57 h 58"/>
                    <a:gd name="T6" fmla="*/ 60 w 61"/>
                    <a:gd name="T7" fmla="*/ 27 h 58"/>
                  </a:gdLst>
                  <a:ahLst/>
                  <a:cxnLst>
                    <a:cxn ang="0">
                      <a:pos x="T0" y="T1"/>
                    </a:cxn>
                    <a:cxn ang="0">
                      <a:pos x="T2" y="T3"/>
                    </a:cxn>
                    <a:cxn ang="0">
                      <a:pos x="T4" y="T5"/>
                    </a:cxn>
                    <a:cxn ang="0">
                      <a:pos x="T6" y="T7"/>
                    </a:cxn>
                  </a:cxnLst>
                  <a:rect l="0" t="0" r="r" b="b"/>
                  <a:pathLst>
                    <a:path w="61" h="58">
                      <a:moveTo>
                        <a:pt x="46" y="0"/>
                      </a:moveTo>
                      <a:lnTo>
                        <a:pt x="0" y="32"/>
                      </a:lnTo>
                      <a:lnTo>
                        <a:pt x="11" y="57"/>
                      </a:lnTo>
                      <a:lnTo>
                        <a:pt x="60"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4" name="Line 335"/>
                <p:cNvSpPr>
                  <a:spLocks noChangeShapeType="1"/>
                </p:cNvSpPr>
                <p:nvPr/>
              </p:nvSpPr>
              <p:spPr bwMode="auto">
                <a:xfrm flipH="1">
                  <a:off x="865" y="3405"/>
                  <a:ext cx="23" cy="8"/>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5" name="Freeform 336"/>
                <p:cNvSpPr>
                  <a:spLocks/>
                </p:cNvSpPr>
                <p:nvPr/>
              </p:nvSpPr>
              <p:spPr bwMode="auto">
                <a:xfrm>
                  <a:off x="801" y="3445"/>
                  <a:ext cx="67" cy="59"/>
                </a:xfrm>
                <a:custGeom>
                  <a:avLst/>
                  <a:gdLst>
                    <a:gd name="T0" fmla="*/ 62 w 67"/>
                    <a:gd name="T1" fmla="*/ 0 h 59"/>
                    <a:gd name="T2" fmla="*/ 66 w 67"/>
                    <a:gd name="T3" fmla="*/ 17 h 59"/>
                    <a:gd name="T4" fmla="*/ 61 w 67"/>
                    <a:gd name="T5" fmla="*/ 19 h 59"/>
                    <a:gd name="T6" fmla="*/ 66 w 67"/>
                    <a:gd name="T7" fmla="*/ 36 h 59"/>
                    <a:gd name="T8" fmla="*/ 62 w 67"/>
                    <a:gd name="T9" fmla="*/ 38 h 59"/>
                    <a:gd name="T10" fmla="*/ 58 w 67"/>
                    <a:gd name="T11" fmla="*/ 40 h 59"/>
                    <a:gd name="T12" fmla="*/ 55 w 67"/>
                    <a:gd name="T13" fmla="*/ 42 h 59"/>
                    <a:gd name="T14" fmla="*/ 51 w 67"/>
                    <a:gd name="T15" fmla="*/ 44 h 59"/>
                    <a:gd name="T16" fmla="*/ 47 w 67"/>
                    <a:gd name="T17" fmla="*/ 46 h 59"/>
                    <a:gd name="T18" fmla="*/ 43 w 67"/>
                    <a:gd name="T19" fmla="*/ 48 h 59"/>
                    <a:gd name="T20" fmla="*/ 39 w 67"/>
                    <a:gd name="T21" fmla="*/ 50 h 59"/>
                    <a:gd name="T22" fmla="*/ 35 w 67"/>
                    <a:gd name="T23" fmla="*/ 53 h 59"/>
                    <a:gd name="T24" fmla="*/ 30 w 67"/>
                    <a:gd name="T25" fmla="*/ 55 h 59"/>
                    <a:gd name="T26" fmla="*/ 29 w 67"/>
                    <a:gd name="T27" fmla="*/ 56 h 59"/>
                    <a:gd name="T28" fmla="*/ 28 w 67"/>
                    <a:gd name="T29" fmla="*/ 56 h 59"/>
                    <a:gd name="T30" fmla="*/ 27 w 67"/>
                    <a:gd name="T31" fmla="*/ 57 h 59"/>
                    <a:gd name="T32" fmla="*/ 26 w 67"/>
                    <a:gd name="T33" fmla="*/ 57 h 59"/>
                    <a:gd name="T34" fmla="*/ 25 w 67"/>
                    <a:gd name="T35" fmla="*/ 58 h 59"/>
                    <a:gd name="T36" fmla="*/ 16 w 67"/>
                    <a:gd name="T37" fmla="*/ 43 h 59"/>
                    <a:gd name="T38" fmla="*/ 14 w 67"/>
                    <a:gd name="T39" fmla="*/ 44 h 59"/>
                    <a:gd name="T40" fmla="*/ 13 w 67"/>
                    <a:gd name="T41" fmla="*/ 45 h 59"/>
                    <a:gd name="T42" fmla="*/ 12 w 67"/>
                    <a:gd name="T43" fmla="*/ 45 h 59"/>
                    <a:gd name="T44" fmla="*/ 11 w 67"/>
                    <a:gd name="T45" fmla="*/ 46 h 59"/>
                    <a:gd name="T46" fmla="*/ 10 w 67"/>
                    <a:gd name="T47" fmla="*/ 46 h 59"/>
                    <a:gd name="T48" fmla="*/ 0 w 67"/>
                    <a:gd name="T49" fmla="*/ 3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7" h="59">
                      <a:moveTo>
                        <a:pt x="62" y="0"/>
                      </a:moveTo>
                      <a:lnTo>
                        <a:pt x="66" y="17"/>
                      </a:lnTo>
                      <a:lnTo>
                        <a:pt x="61" y="19"/>
                      </a:lnTo>
                      <a:lnTo>
                        <a:pt x="66" y="36"/>
                      </a:lnTo>
                      <a:lnTo>
                        <a:pt x="62" y="38"/>
                      </a:lnTo>
                      <a:lnTo>
                        <a:pt x="58" y="40"/>
                      </a:lnTo>
                      <a:lnTo>
                        <a:pt x="55" y="42"/>
                      </a:lnTo>
                      <a:lnTo>
                        <a:pt x="51" y="44"/>
                      </a:lnTo>
                      <a:lnTo>
                        <a:pt x="47" y="46"/>
                      </a:lnTo>
                      <a:lnTo>
                        <a:pt x="43" y="48"/>
                      </a:lnTo>
                      <a:lnTo>
                        <a:pt x="39" y="50"/>
                      </a:lnTo>
                      <a:lnTo>
                        <a:pt x="35" y="53"/>
                      </a:lnTo>
                      <a:lnTo>
                        <a:pt x="30" y="55"/>
                      </a:lnTo>
                      <a:lnTo>
                        <a:pt x="29" y="56"/>
                      </a:lnTo>
                      <a:lnTo>
                        <a:pt x="28" y="56"/>
                      </a:lnTo>
                      <a:lnTo>
                        <a:pt x="27" y="57"/>
                      </a:lnTo>
                      <a:lnTo>
                        <a:pt x="26" y="57"/>
                      </a:lnTo>
                      <a:lnTo>
                        <a:pt x="25" y="58"/>
                      </a:lnTo>
                      <a:lnTo>
                        <a:pt x="16" y="43"/>
                      </a:lnTo>
                      <a:lnTo>
                        <a:pt x="14" y="44"/>
                      </a:lnTo>
                      <a:lnTo>
                        <a:pt x="13" y="45"/>
                      </a:lnTo>
                      <a:lnTo>
                        <a:pt x="12" y="45"/>
                      </a:lnTo>
                      <a:lnTo>
                        <a:pt x="11" y="46"/>
                      </a:lnTo>
                      <a:lnTo>
                        <a:pt x="10" y="46"/>
                      </a:lnTo>
                      <a:lnTo>
                        <a:pt x="0" y="3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6" name="Freeform 337"/>
                <p:cNvSpPr>
                  <a:spLocks/>
                </p:cNvSpPr>
                <p:nvPr/>
              </p:nvSpPr>
              <p:spPr bwMode="auto">
                <a:xfrm>
                  <a:off x="830" y="3445"/>
                  <a:ext cx="38" cy="57"/>
                </a:xfrm>
                <a:custGeom>
                  <a:avLst/>
                  <a:gdLst>
                    <a:gd name="T0" fmla="*/ 33 w 38"/>
                    <a:gd name="T1" fmla="*/ 0 h 57"/>
                    <a:gd name="T2" fmla="*/ 37 w 38"/>
                    <a:gd name="T3" fmla="*/ 17 h 57"/>
                    <a:gd name="T4" fmla="*/ 32 w 38"/>
                    <a:gd name="T5" fmla="*/ 19 h 57"/>
                    <a:gd name="T6" fmla="*/ 36 w 38"/>
                    <a:gd name="T7" fmla="*/ 36 h 57"/>
                    <a:gd name="T8" fmla="*/ 32 w 38"/>
                    <a:gd name="T9" fmla="*/ 39 h 57"/>
                    <a:gd name="T10" fmla="*/ 28 w 38"/>
                    <a:gd name="T11" fmla="*/ 41 h 57"/>
                    <a:gd name="T12" fmla="*/ 24 w 38"/>
                    <a:gd name="T13" fmla="*/ 43 h 57"/>
                    <a:gd name="T14" fmla="*/ 21 w 38"/>
                    <a:gd name="T15" fmla="*/ 44 h 57"/>
                    <a:gd name="T16" fmla="*/ 18 w 38"/>
                    <a:gd name="T17" fmla="*/ 46 h 57"/>
                    <a:gd name="T18" fmla="*/ 14 w 38"/>
                    <a:gd name="T19" fmla="*/ 48 h 57"/>
                    <a:gd name="T20" fmla="*/ 10 w 38"/>
                    <a:gd name="T21" fmla="*/ 50 h 57"/>
                    <a:gd name="T22" fmla="*/ 5 w 38"/>
                    <a:gd name="T23" fmla="*/ 53 h 57"/>
                    <a:gd name="T24" fmla="*/ 0 w 38"/>
                    <a:gd name="T25" fmla="*/ 5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57">
                      <a:moveTo>
                        <a:pt x="33" y="0"/>
                      </a:moveTo>
                      <a:lnTo>
                        <a:pt x="37" y="17"/>
                      </a:lnTo>
                      <a:lnTo>
                        <a:pt x="32" y="19"/>
                      </a:lnTo>
                      <a:lnTo>
                        <a:pt x="36" y="36"/>
                      </a:lnTo>
                      <a:lnTo>
                        <a:pt x="32" y="39"/>
                      </a:lnTo>
                      <a:lnTo>
                        <a:pt x="28" y="41"/>
                      </a:lnTo>
                      <a:lnTo>
                        <a:pt x="24" y="43"/>
                      </a:lnTo>
                      <a:lnTo>
                        <a:pt x="21" y="44"/>
                      </a:lnTo>
                      <a:lnTo>
                        <a:pt x="18" y="46"/>
                      </a:lnTo>
                      <a:lnTo>
                        <a:pt x="14" y="48"/>
                      </a:lnTo>
                      <a:lnTo>
                        <a:pt x="10" y="50"/>
                      </a:lnTo>
                      <a:lnTo>
                        <a:pt x="5" y="53"/>
                      </a:lnTo>
                      <a:lnTo>
                        <a:pt x="0" y="5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7" name="Freeform 338"/>
                <p:cNvSpPr>
                  <a:spLocks/>
                </p:cNvSpPr>
                <p:nvPr/>
              </p:nvSpPr>
              <p:spPr bwMode="auto">
                <a:xfrm>
                  <a:off x="799" y="3479"/>
                  <a:ext cx="32" cy="25"/>
                </a:xfrm>
                <a:custGeom>
                  <a:avLst/>
                  <a:gdLst>
                    <a:gd name="T0" fmla="*/ 31 w 32"/>
                    <a:gd name="T1" fmla="*/ 22 h 25"/>
                    <a:gd name="T2" fmla="*/ 29 w 32"/>
                    <a:gd name="T3" fmla="*/ 23 h 25"/>
                    <a:gd name="T4" fmla="*/ 26 w 32"/>
                    <a:gd name="T5" fmla="*/ 24 h 25"/>
                    <a:gd name="T6" fmla="*/ 17 w 32"/>
                    <a:gd name="T7" fmla="*/ 10 h 25"/>
                    <a:gd name="T8" fmla="*/ 14 w 32"/>
                    <a:gd name="T9" fmla="*/ 12 h 25"/>
                    <a:gd name="T10" fmla="*/ 11 w 32"/>
                    <a:gd name="T11" fmla="*/ 13 h 25"/>
                    <a:gd name="T12" fmla="*/ 0 w 32"/>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32" h="25">
                      <a:moveTo>
                        <a:pt x="31" y="22"/>
                      </a:moveTo>
                      <a:lnTo>
                        <a:pt x="29" y="23"/>
                      </a:lnTo>
                      <a:lnTo>
                        <a:pt x="26" y="24"/>
                      </a:lnTo>
                      <a:lnTo>
                        <a:pt x="17" y="10"/>
                      </a:lnTo>
                      <a:lnTo>
                        <a:pt x="14" y="12"/>
                      </a:lnTo>
                      <a:lnTo>
                        <a:pt x="11" y="13"/>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8" name="Freeform 339"/>
                <p:cNvSpPr>
                  <a:spLocks/>
                </p:cNvSpPr>
                <p:nvPr/>
              </p:nvSpPr>
              <p:spPr bwMode="auto">
                <a:xfrm>
                  <a:off x="834" y="3379"/>
                  <a:ext cx="34" cy="36"/>
                </a:xfrm>
                <a:custGeom>
                  <a:avLst/>
                  <a:gdLst>
                    <a:gd name="T0" fmla="*/ 33 w 34"/>
                    <a:gd name="T1" fmla="*/ 34 h 36"/>
                    <a:gd name="T2" fmla="*/ 8 w 34"/>
                    <a:gd name="T3" fmla="*/ 0 h 36"/>
                    <a:gd name="T4" fmla="*/ 7 w 34"/>
                    <a:gd name="T5" fmla="*/ 0 h 36"/>
                    <a:gd name="T6" fmla="*/ 6 w 34"/>
                    <a:gd name="T7" fmla="*/ 1 h 36"/>
                    <a:gd name="T8" fmla="*/ 4 w 34"/>
                    <a:gd name="T9" fmla="*/ 0 h 36"/>
                    <a:gd name="T10" fmla="*/ 0 w 34"/>
                    <a:gd name="T11" fmla="*/ 2 h 36"/>
                    <a:gd name="T12" fmla="*/ 1 w 34"/>
                    <a:gd name="T13" fmla="*/ 3 h 36"/>
                    <a:gd name="T14" fmla="*/ 0 w 34"/>
                    <a:gd name="T15" fmla="*/ 4 h 36"/>
                    <a:gd name="T16" fmla="*/ 0 w 34"/>
                    <a:gd name="T17" fmla="*/ 7 h 36"/>
                    <a:gd name="T18" fmla="*/ 22 w 34"/>
                    <a:gd name="T19" fmla="*/ 35 h 36"/>
                    <a:gd name="T20" fmla="*/ 32 w 34"/>
                    <a:gd name="T21" fmla="*/ 32 h 36"/>
                    <a:gd name="T22" fmla="*/ 33 w 34"/>
                    <a:gd name="T23" fmla="*/ 3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36">
                      <a:moveTo>
                        <a:pt x="33" y="34"/>
                      </a:moveTo>
                      <a:lnTo>
                        <a:pt x="8" y="0"/>
                      </a:lnTo>
                      <a:lnTo>
                        <a:pt x="7" y="0"/>
                      </a:lnTo>
                      <a:lnTo>
                        <a:pt x="6" y="1"/>
                      </a:lnTo>
                      <a:lnTo>
                        <a:pt x="4" y="0"/>
                      </a:lnTo>
                      <a:lnTo>
                        <a:pt x="0" y="2"/>
                      </a:lnTo>
                      <a:lnTo>
                        <a:pt x="1" y="3"/>
                      </a:lnTo>
                      <a:lnTo>
                        <a:pt x="0" y="4"/>
                      </a:lnTo>
                      <a:lnTo>
                        <a:pt x="0" y="7"/>
                      </a:lnTo>
                      <a:lnTo>
                        <a:pt x="22" y="35"/>
                      </a:lnTo>
                      <a:lnTo>
                        <a:pt x="32" y="32"/>
                      </a:lnTo>
                      <a:lnTo>
                        <a:pt x="33" y="34"/>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9" name="Freeform 340"/>
                <p:cNvSpPr>
                  <a:spLocks/>
                </p:cNvSpPr>
                <p:nvPr/>
              </p:nvSpPr>
              <p:spPr bwMode="auto">
                <a:xfrm>
                  <a:off x="834" y="3379"/>
                  <a:ext cx="34" cy="36"/>
                </a:xfrm>
                <a:custGeom>
                  <a:avLst/>
                  <a:gdLst>
                    <a:gd name="T0" fmla="*/ 33 w 34"/>
                    <a:gd name="T1" fmla="*/ 34 h 36"/>
                    <a:gd name="T2" fmla="*/ 8 w 34"/>
                    <a:gd name="T3" fmla="*/ 0 h 36"/>
                    <a:gd name="T4" fmla="*/ 7 w 34"/>
                    <a:gd name="T5" fmla="*/ 0 h 36"/>
                    <a:gd name="T6" fmla="*/ 6 w 34"/>
                    <a:gd name="T7" fmla="*/ 1 h 36"/>
                    <a:gd name="T8" fmla="*/ 4 w 34"/>
                    <a:gd name="T9" fmla="*/ 0 h 36"/>
                    <a:gd name="T10" fmla="*/ 0 w 34"/>
                    <a:gd name="T11" fmla="*/ 2 h 36"/>
                    <a:gd name="T12" fmla="*/ 1 w 34"/>
                    <a:gd name="T13" fmla="*/ 3 h 36"/>
                    <a:gd name="T14" fmla="*/ 0 w 34"/>
                    <a:gd name="T15" fmla="*/ 4 h 36"/>
                    <a:gd name="T16" fmla="*/ 0 w 34"/>
                    <a:gd name="T17" fmla="*/ 7 h 36"/>
                    <a:gd name="T18" fmla="*/ 22 w 34"/>
                    <a:gd name="T19" fmla="*/ 35 h 36"/>
                    <a:gd name="T20" fmla="*/ 32 w 34"/>
                    <a:gd name="T21" fmla="*/ 32 h 36"/>
                    <a:gd name="T22" fmla="*/ 33 w 34"/>
                    <a:gd name="T23" fmla="*/ 3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36">
                      <a:moveTo>
                        <a:pt x="33" y="34"/>
                      </a:moveTo>
                      <a:lnTo>
                        <a:pt x="8" y="0"/>
                      </a:lnTo>
                      <a:lnTo>
                        <a:pt x="7" y="0"/>
                      </a:lnTo>
                      <a:lnTo>
                        <a:pt x="6" y="1"/>
                      </a:lnTo>
                      <a:lnTo>
                        <a:pt x="4" y="0"/>
                      </a:lnTo>
                      <a:lnTo>
                        <a:pt x="0" y="2"/>
                      </a:lnTo>
                      <a:lnTo>
                        <a:pt x="1" y="3"/>
                      </a:lnTo>
                      <a:lnTo>
                        <a:pt x="0" y="4"/>
                      </a:lnTo>
                      <a:lnTo>
                        <a:pt x="0" y="7"/>
                      </a:lnTo>
                      <a:lnTo>
                        <a:pt x="22" y="35"/>
                      </a:lnTo>
                      <a:lnTo>
                        <a:pt x="32" y="32"/>
                      </a:lnTo>
                      <a:lnTo>
                        <a:pt x="33" y="3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0" name="Freeform 341"/>
                <p:cNvSpPr>
                  <a:spLocks/>
                </p:cNvSpPr>
                <p:nvPr/>
              </p:nvSpPr>
              <p:spPr bwMode="auto">
                <a:xfrm>
                  <a:off x="1016" y="3378"/>
                  <a:ext cx="32" cy="39"/>
                </a:xfrm>
                <a:custGeom>
                  <a:avLst/>
                  <a:gdLst>
                    <a:gd name="T0" fmla="*/ 16 w 32"/>
                    <a:gd name="T1" fmla="*/ 0 h 39"/>
                    <a:gd name="T2" fmla="*/ 0 w 32"/>
                    <a:gd name="T3" fmla="*/ 9 h 39"/>
                    <a:gd name="T4" fmla="*/ 15 w 32"/>
                    <a:gd name="T5" fmla="*/ 38 h 39"/>
                    <a:gd name="T6" fmla="*/ 31 w 32"/>
                    <a:gd name="T7" fmla="*/ 29 h 39"/>
                    <a:gd name="T8" fmla="*/ 16 w 32"/>
                    <a:gd name="T9" fmla="*/ 0 h 39"/>
                  </a:gdLst>
                  <a:ahLst/>
                  <a:cxnLst>
                    <a:cxn ang="0">
                      <a:pos x="T0" y="T1"/>
                    </a:cxn>
                    <a:cxn ang="0">
                      <a:pos x="T2" y="T3"/>
                    </a:cxn>
                    <a:cxn ang="0">
                      <a:pos x="T4" y="T5"/>
                    </a:cxn>
                    <a:cxn ang="0">
                      <a:pos x="T6" y="T7"/>
                    </a:cxn>
                    <a:cxn ang="0">
                      <a:pos x="T8" y="T9"/>
                    </a:cxn>
                  </a:cxnLst>
                  <a:rect l="0" t="0" r="r" b="b"/>
                  <a:pathLst>
                    <a:path w="32" h="39">
                      <a:moveTo>
                        <a:pt x="16" y="0"/>
                      </a:moveTo>
                      <a:lnTo>
                        <a:pt x="0" y="9"/>
                      </a:lnTo>
                      <a:lnTo>
                        <a:pt x="15" y="38"/>
                      </a:lnTo>
                      <a:lnTo>
                        <a:pt x="31" y="29"/>
                      </a:lnTo>
                      <a:lnTo>
                        <a:pt x="16"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1" name="Freeform 342"/>
                <p:cNvSpPr>
                  <a:spLocks/>
                </p:cNvSpPr>
                <p:nvPr/>
              </p:nvSpPr>
              <p:spPr bwMode="auto">
                <a:xfrm>
                  <a:off x="1016" y="3378"/>
                  <a:ext cx="32" cy="39"/>
                </a:xfrm>
                <a:custGeom>
                  <a:avLst/>
                  <a:gdLst>
                    <a:gd name="T0" fmla="*/ 16 w 32"/>
                    <a:gd name="T1" fmla="*/ 0 h 39"/>
                    <a:gd name="T2" fmla="*/ 0 w 32"/>
                    <a:gd name="T3" fmla="*/ 9 h 39"/>
                    <a:gd name="T4" fmla="*/ 15 w 32"/>
                    <a:gd name="T5" fmla="*/ 38 h 39"/>
                    <a:gd name="T6" fmla="*/ 31 w 32"/>
                    <a:gd name="T7" fmla="*/ 29 h 39"/>
                    <a:gd name="T8" fmla="*/ 16 w 32"/>
                    <a:gd name="T9" fmla="*/ 0 h 39"/>
                  </a:gdLst>
                  <a:ahLst/>
                  <a:cxnLst>
                    <a:cxn ang="0">
                      <a:pos x="T0" y="T1"/>
                    </a:cxn>
                    <a:cxn ang="0">
                      <a:pos x="T2" y="T3"/>
                    </a:cxn>
                    <a:cxn ang="0">
                      <a:pos x="T4" y="T5"/>
                    </a:cxn>
                    <a:cxn ang="0">
                      <a:pos x="T6" y="T7"/>
                    </a:cxn>
                    <a:cxn ang="0">
                      <a:pos x="T8" y="T9"/>
                    </a:cxn>
                  </a:cxnLst>
                  <a:rect l="0" t="0" r="r" b="b"/>
                  <a:pathLst>
                    <a:path w="32" h="39">
                      <a:moveTo>
                        <a:pt x="16" y="0"/>
                      </a:moveTo>
                      <a:lnTo>
                        <a:pt x="0" y="9"/>
                      </a:lnTo>
                      <a:lnTo>
                        <a:pt x="15" y="38"/>
                      </a:lnTo>
                      <a:lnTo>
                        <a:pt x="31" y="29"/>
                      </a:lnTo>
                      <a:lnTo>
                        <a:pt x="16" y="0"/>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2" name="Line 343"/>
                <p:cNvSpPr>
                  <a:spLocks noChangeShapeType="1"/>
                </p:cNvSpPr>
                <p:nvPr/>
              </p:nvSpPr>
              <p:spPr bwMode="auto">
                <a:xfrm flipH="1">
                  <a:off x="295" y="3619"/>
                  <a:ext cx="192" cy="10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sp>
            <p:nvSpPr>
              <p:cNvPr id="203" name="Line 345"/>
              <p:cNvSpPr>
                <a:spLocks noChangeShapeType="1"/>
              </p:cNvSpPr>
              <p:nvPr/>
            </p:nvSpPr>
            <p:spPr bwMode="auto">
              <a:xfrm flipV="1">
                <a:off x="1132" y="3250"/>
                <a:ext cx="288" cy="144"/>
              </a:xfrm>
              <a:prstGeom prst="line">
                <a:avLst/>
              </a:prstGeom>
              <a:noFill/>
              <a:ln w="76200">
                <a:solidFill>
                  <a:srgbClr val="215968"/>
                </a:solidFill>
                <a:round/>
                <a:headEnd type="none" w="sm" len="sm"/>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04" name="Rectangle 346"/>
              <p:cNvSpPr>
                <a:spLocks noChangeArrowheads="1"/>
              </p:cNvSpPr>
              <p:nvPr/>
            </p:nvSpPr>
            <p:spPr bwMode="auto">
              <a:xfrm>
                <a:off x="720" y="2832"/>
                <a:ext cx="1392" cy="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marL="342900" indent="-3429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nl-NL" sz="3200" dirty="0"/>
                  <a:t>WBE</a:t>
                </a:r>
              </a:p>
            </p:txBody>
          </p:sp>
        </p:grpSp>
        <p:sp>
          <p:nvSpPr>
            <p:cNvPr id="201" name="Line 348"/>
            <p:cNvSpPr>
              <a:spLocks noChangeShapeType="1"/>
            </p:cNvSpPr>
            <p:nvPr/>
          </p:nvSpPr>
          <p:spPr bwMode="auto">
            <a:xfrm flipV="1">
              <a:off x="1440" y="2352"/>
              <a:ext cx="1488" cy="864"/>
            </a:xfrm>
            <a:prstGeom prst="line">
              <a:avLst/>
            </a:prstGeom>
            <a:noFill/>
            <a:ln w="50800">
              <a:solidFill>
                <a:srgbClr val="215968"/>
              </a:solidFill>
              <a:prstDash val="dash"/>
              <a:round/>
              <a:headEnd type="none" w="sm" len="sm"/>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73" name="Group 521"/>
          <p:cNvGrpSpPr>
            <a:grpSpLocks/>
          </p:cNvGrpSpPr>
          <p:nvPr/>
        </p:nvGrpSpPr>
        <p:grpSpPr bwMode="auto">
          <a:xfrm>
            <a:off x="7924801" y="868364"/>
            <a:ext cx="2741613" cy="5075237"/>
            <a:chOff x="4032" y="547"/>
            <a:chExt cx="1727" cy="3197"/>
          </a:xfrm>
        </p:grpSpPr>
        <p:grpSp>
          <p:nvGrpSpPr>
            <p:cNvPr id="374" name="Group 518"/>
            <p:cNvGrpSpPr>
              <a:grpSpLocks/>
            </p:cNvGrpSpPr>
            <p:nvPr/>
          </p:nvGrpSpPr>
          <p:grpSpPr bwMode="auto">
            <a:xfrm>
              <a:off x="4938" y="547"/>
              <a:ext cx="714" cy="518"/>
              <a:chOff x="4938" y="547"/>
              <a:chExt cx="714" cy="518"/>
            </a:xfrm>
          </p:grpSpPr>
          <p:sp>
            <p:nvSpPr>
              <p:cNvPr id="377" name="Line 350"/>
              <p:cNvSpPr>
                <a:spLocks noChangeShapeType="1"/>
              </p:cNvSpPr>
              <p:nvPr/>
            </p:nvSpPr>
            <p:spPr bwMode="auto">
              <a:xfrm>
                <a:off x="5066" y="929"/>
                <a:ext cx="4" cy="1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8" name="Freeform 351"/>
              <p:cNvSpPr>
                <a:spLocks/>
              </p:cNvSpPr>
              <p:nvPr/>
            </p:nvSpPr>
            <p:spPr bwMode="auto">
              <a:xfrm>
                <a:off x="4959" y="586"/>
                <a:ext cx="483" cy="464"/>
              </a:xfrm>
              <a:custGeom>
                <a:avLst/>
                <a:gdLst>
                  <a:gd name="T0" fmla="*/ 12 w 483"/>
                  <a:gd name="T1" fmla="*/ 448 h 464"/>
                  <a:gd name="T2" fmla="*/ 37 w 483"/>
                  <a:gd name="T3" fmla="*/ 413 h 464"/>
                  <a:gd name="T4" fmla="*/ 50 w 483"/>
                  <a:gd name="T5" fmla="*/ 397 h 464"/>
                  <a:gd name="T6" fmla="*/ 62 w 483"/>
                  <a:gd name="T7" fmla="*/ 388 h 464"/>
                  <a:gd name="T8" fmla="*/ 69 w 483"/>
                  <a:gd name="T9" fmla="*/ 380 h 464"/>
                  <a:gd name="T10" fmla="*/ 84 w 483"/>
                  <a:gd name="T11" fmla="*/ 353 h 464"/>
                  <a:gd name="T12" fmla="*/ 95 w 483"/>
                  <a:gd name="T13" fmla="*/ 332 h 464"/>
                  <a:gd name="T14" fmla="*/ 102 w 483"/>
                  <a:gd name="T15" fmla="*/ 326 h 464"/>
                  <a:gd name="T16" fmla="*/ 129 w 483"/>
                  <a:gd name="T17" fmla="*/ 306 h 464"/>
                  <a:gd name="T18" fmla="*/ 141 w 483"/>
                  <a:gd name="T19" fmla="*/ 299 h 464"/>
                  <a:gd name="T20" fmla="*/ 166 w 483"/>
                  <a:gd name="T21" fmla="*/ 289 h 464"/>
                  <a:gd name="T22" fmla="*/ 181 w 483"/>
                  <a:gd name="T23" fmla="*/ 281 h 464"/>
                  <a:gd name="T24" fmla="*/ 196 w 483"/>
                  <a:gd name="T25" fmla="*/ 274 h 464"/>
                  <a:gd name="T26" fmla="*/ 227 w 483"/>
                  <a:gd name="T27" fmla="*/ 255 h 464"/>
                  <a:gd name="T28" fmla="*/ 295 w 483"/>
                  <a:gd name="T29" fmla="*/ 211 h 464"/>
                  <a:gd name="T30" fmla="*/ 370 w 483"/>
                  <a:gd name="T31" fmla="*/ 29 h 464"/>
                  <a:gd name="T32" fmla="*/ 428 w 483"/>
                  <a:gd name="T33" fmla="*/ 98 h 464"/>
                  <a:gd name="T34" fmla="*/ 439 w 483"/>
                  <a:gd name="T35" fmla="*/ 118 h 464"/>
                  <a:gd name="T36" fmla="*/ 446 w 483"/>
                  <a:gd name="T37" fmla="*/ 124 h 464"/>
                  <a:gd name="T38" fmla="*/ 482 w 483"/>
                  <a:gd name="T39" fmla="*/ 142 h 464"/>
                  <a:gd name="T40" fmla="*/ 460 w 483"/>
                  <a:gd name="T41" fmla="*/ 160 h 464"/>
                  <a:gd name="T42" fmla="*/ 441 w 483"/>
                  <a:gd name="T43" fmla="*/ 178 h 464"/>
                  <a:gd name="T44" fmla="*/ 429 w 483"/>
                  <a:gd name="T45" fmla="*/ 189 h 464"/>
                  <a:gd name="T46" fmla="*/ 423 w 483"/>
                  <a:gd name="T47" fmla="*/ 197 h 464"/>
                  <a:gd name="T48" fmla="*/ 411 w 483"/>
                  <a:gd name="T49" fmla="*/ 220 h 464"/>
                  <a:gd name="T50" fmla="*/ 361 w 483"/>
                  <a:gd name="T51" fmla="*/ 245 h 464"/>
                  <a:gd name="T52" fmla="*/ 154 w 483"/>
                  <a:gd name="T53" fmla="*/ 369 h 464"/>
                  <a:gd name="T54" fmla="*/ 148 w 483"/>
                  <a:gd name="T55" fmla="*/ 366 h 464"/>
                  <a:gd name="T56" fmla="*/ 117 w 483"/>
                  <a:gd name="T57" fmla="*/ 388 h 464"/>
                  <a:gd name="T58" fmla="*/ 56 w 483"/>
                  <a:gd name="T59" fmla="*/ 432 h 464"/>
                  <a:gd name="T60" fmla="*/ 16 w 483"/>
                  <a:gd name="T61" fmla="*/ 455 h 464"/>
                  <a:gd name="T62" fmla="*/ 0 w 483"/>
                  <a:gd name="T63" fmla="*/ 463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3" h="464">
                    <a:moveTo>
                      <a:pt x="4" y="461"/>
                    </a:moveTo>
                    <a:lnTo>
                      <a:pt x="12" y="448"/>
                    </a:lnTo>
                    <a:lnTo>
                      <a:pt x="21" y="431"/>
                    </a:lnTo>
                    <a:lnTo>
                      <a:pt x="37" y="413"/>
                    </a:lnTo>
                    <a:lnTo>
                      <a:pt x="46" y="403"/>
                    </a:lnTo>
                    <a:lnTo>
                      <a:pt x="50" y="397"/>
                    </a:lnTo>
                    <a:lnTo>
                      <a:pt x="55" y="392"/>
                    </a:lnTo>
                    <a:lnTo>
                      <a:pt x="62" y="388"/>
                    </a:lnTo>
                    <a:lnTo>
                      <a:pt x="67" y="383"/>
                    </a:lnTo>
                    <a:lnTo>
                      <a:pt x="69" y="380"/>
                    </a:lnTo>
                    <a:lnTo>
                      <a:pt x="72" y="378"/>
                    </a:lnTo>
                    <a:lnTo>
                      <a:pt x="84" y="353"/>
                    </a:lnTo>
                    <a:lnTo>
                      <a:pt x="90" y="337"/>
                    </a:lnTo>
                    <a:lnTo>
                      <a:pt x="95" y="332"/>
                    </a:lnTo>
                    <a:lnTo>
                      <a:pt x="99" y="328"/>
                    </a:lnTo>
                    <a:lnTo>
                      <a:pt x="102" y="326"/>
                    </a:lnTo>
                    <a:lnTo>
                      <a:pt x="105" y="322"/>
                    </a:lnTo>
                    <a:lnTo>
                      <a:pt x="129" y="306"/>
                    </a:lnTo>
                    <a:lnTo>
                      <a:pt x="137" y="302"/>
                    </a:lnTo>
                    <a:lnTo>
                      <a:pt x="141" y="299"/>
                    </a:lnTo>
                    <a:lnTo>
                      <a:pt x="153" y="293"/>
                    </a:lnTo>
                    <a:lnTo>
                      <a:pt x="166" y="289"/>
                    </a:lnTo>
                    <a:lnTo>
                      <a:pt x="172" y="286"/>
                    </a:lnTo>
                    <a:lnTo>
                      <a:pt x="181" y="281"/>
                    </a:lnTo>
                    <a:lnTo>
                      <a:pt x="190" y="277"/>
                    </a:lnTo>
                    <a:lnTo>
                      <a:pt x="196" y="274"/>
                    </a:lnTo>
                    <a:lnTo>
                      <a:pt x="208" y="267"/>
                    </a:lnTo>
                    <a:lnTo>
                      <a:pt x="227" y="255"/>
                    </a:lnTo>
                    <a:lnTo>
                      <a:pt x="258" y="235"/>
                    </a:lnTo>
                    <a:lnTo>
                      <a:pt x="295" y="211"/>
                    </a:lnTo>
                    <a:lnTo>
                      <a:pt x="339" y="158"/>
                    </a:lnTo>
                    <a:lnTo>
                      <a:pt x="370" y="29"/>
                    </a:lnTo>
                    <a:lnTo>
                      <a:pt x="413" y="0"/>
                    </a:lnTo>
                    <a:lnTo>
                      <a:pt x="428" y="98"/>
                    </a:lnTo>
                    <a:lnTo>
                      <a:pt x="438" y="112"/>
                    </a:lnTo>
                    <a:lnTo>
                      <a:pt x="439" y="118"/>
                    </a:lnTo>
                    <a:lnTo>
                      <a:pt x="443" y="120"/>
                    </a:lnTo>
                    <a:lnTo>
                      <a:pt x="446" y="124"/>
                    </a:lnTo>
                    <a:lnTo>
                      <a:pt x="464" y="115"/>
                    </a:lnTo>
                    <a:lnTo>
                      <a:pt x="482" y="142"/>
                    </a:lnTo>
                    <a:lnTo>
                      <a:pt x="462" y="155"/>
                    </a:lnTo>
                    <a:lnTo>
                      <a:pt x="460" y="160"/>
                    </a:lnTo>
                    <a:lnTo>
                      <a:pt x="455" y="166"/>
                    </a:lnTo>
                    <a:lnTo>
                      <a:pt x="441" y="178"/>
                    </a:lnTo>
                    <a:lnTo>
                      <a:pt x="436" y="183"/>
                    </a:lnTo>
                    <a:lnTo>
                      <a:pt x="429" y="189"/>
                    </a:lnTo>
                    <a:lnTo>
                      <a:pt x="425" y="193"/>
                    </a:lnTo>
                    <a:lnTo>
                      <a:pt x="423" y="197"/>
                    </a:lnTo>
                    <a:lnTo>
                      <a:pt x="405" y="210"/>
                    </a:lnTo>
                    <a:lnTo>
                      <a:pt x="411" y="220"/>
                    </a:lnTo>
                    <a:lnTo>
                      <a:pt x="388" y="249"/>
                    </a:lnTo>
                    <a:lnTo>
                      <a:pt x="361" y="245"/>
                    </a:lnTo>
                    <a:lnTo>
                      <a:pt x="165" y="385"/>
                    </a:lnTo>
                    <a:lnTo>
                      <a:pt x="154" y="369"/>
                    </a:lnTo>
                    <a:lnTo>
                      <a:pt x="145" y="370"/>
                    </a:lnTo>
                    <a:lnTo>
                      <a:pt x="148" y="366"/>
                    </a:lnTo>
                    <a:lnTo>
                      <a:pt x="137" y="373"/>
                    </a:lnTo>
                    <a:lnTo>
                      <a:pt x="117" y="388"/>
                    </a:lnTo>
                    <a:lnTo>
                      <a:pt x="89" y="409"/>
                    </a:lnTo>
                    <a:lnTo>
                      <a:pt x="56" y="432"/>
                    </a:lnTo>
                    <a:lnTo>
                      <a:pt x="31" y="448"/>
                    </a:lnTo>
                    <a:lnTo>
                      <a:pt x="16" y="455"/>
                    </a:lnTo>
                    <a:lnTo>
                      <a:pt x="8" y="459"/>
                    </a:lnTo>
                    <a:lnTo>
                      <a:pt x="0" y="463"/>
                    </a:lnTo>
                    <a:lnTo>
                      <a:pt x="4" y="461"/>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9" name="Freeform 352"/>
              <p:cNvSpPr>
                <a:spLocks/>
              </p:cNvSpPr>
              <p:nvPr/>
            </p:nvSpPr>
            <p:spPr bwMode="auto">
              <a:xfrm>
                <a:off x="4959" y="586"/>
                <a:ext cx="483" cy="464"/>
              </a:xfrm>
              <a:custGeom>
                <a:avLst/>
                <a:gdLst>
                  <a:gd name="T0" fmla="*/ 12 w 483"/>
                  <a:gd name="T1" fmla="*/ 448 h 464"/>
                  <a:gd name="T2" fmla="*/ 37 w 483"/>
                  <a:gd name="T3" fmla="*/ 413 h 464"/>
                  <a:gd name="T4" fmla="*/ 50 w 483"/>
                  <a:gd name="T5" fmla="*/ 397 h 464"/>
                  <a:gd name="T6" fmla="*/ 62 w 483"/>
                  <a:gd name="T7" fmla="*/ 388 h 464"/>
                  <a:gd name="T8" fmla="*/ 69 w 483"/>
                  <a:gd name="T9" fmla="*/ 380 h 464"/>
                  <a:gd name="T10" fmla="*/ 84 w 483"/>
                  <a:gd name="T11" fmla="*/ 353 h 464"/>
                  <a:gd name="T12" fmla="*/ 95 w 483"/>
                  <a:gd name="T13" fmla="*/ 332 h 464"/>
                  <a:gd name="T14" fmla="*/ 102 w 483"/>
                  <a:gd name="T15" fmla="*/ 326 h 464"/>
                  <a:gd name="T16" fmla="*/ 129 w 483"/>
                  <a:gd name="T17" fmla="*/ 306 h 464"/>
                  <a:gd name="T18" fmla="*/ 141 w 483"/>
                  <a:gd name="T19" fmla="*/ 299 h 464"/>
                  <a:gd name="T20" fmla="*/ 166 w 483"/>
                  <a:gd name="T21" fmla="*/ 289 h 464"/>
                  <a:gd name="T22" fmla="*/ 181 w 483"/>
                  <a:gd name="T23" fmla="*/ 281 h 464"/>
                  <a:gd name="T24" fmla="*/ 196 w 483"/>
                  <a:gd name="T25" fmla="*/ 274 h 464"/>
                  <a:gd name="T26" fmla="*/ 227 w 483"/>
                  <a:gd name="T27" fmla="*/ 255 h 464"/>
                  <a:gd name="T28" fmla="*/ 295 w 483"/>
                  <a:gd name="T29" fmla="*/ 211 h 464"/>
                  <a:gd name="T30" fmla="*/ 370 w 483"/>
                  <a:gd name="T31" fmla="*/ 29 h 464"/>
                  <a:gd name="T32" fmla="*/ 428 w 483"/>
                  <a:gd name="T33" fmla="*/ 98 h 464"/>
                  <a:gd name="T34" fmla="*/ 439 w 483"/>
                  <a:gd name="T35" fmla="*/ 118 h 464"/>
                  <a:gd name="T36" fmla="*/ 446 w 483"/>
                  <a:gd name="T37" fmla="*/ 124 h 464"/>
                  <a:gd name="T38" fmla="*/ 482 w 483"/>
                  <a:gd name="T39" fmla="*/ 142 h 464"/>
                  <a:gd name="T40" fmla="*/ 460 w 483"/>
                  <a:gd name="T41" fmla="*/ 160 h 464"/>
                  <a:gd name="T42" fmla="*/ 441 w 483"/>
                  <a:gd name="T43" fmla="*/ 178 h 464"/>
                  <a:gd name="T44" fmla="*/ 429 w 483"/>
                  <a:gd name="T45" fmla="*/ 189 h 464"/>
                  <a:gd name="T46" fmla="*/ 423 w 483"/>
                  <a:gd name="T47" fmla="*/ 197 h 464"/>
                  <a:gd name="T48" fmla="*/ 411 w 483"/>
                  <a:gd name="T49" fmla="*/ 220 h 464"/>
                  <a:gd name="T50" fmla="*/ 361 w 483"/>
                  <a:gd name="T51" fmla="*/ 245 h 464"/>
                  <a:gd name="T52" fmla="*/ 154 w 483"/>
                  <a:gd name="T53" fmla="*/ 369 h 464"/>
                  <a:gd name="T54" fmla="*/ 148 w 483"/>
                  <a:gd name="T55" fmla="*/ 366 h 464"/>
                  <a:gd name="T56" fmla="*/ 117 w 483"/>
                  <a:gd name="T57" fmla="*/ 388 h 464"/>
                  <a:gd name="T58" fmla="*/ 56 w 483"/>
                  <a:gd name="T59" fmla="*/ 432 h 464"/>
                  <a:gd name="T60" fmla="*/ 16 w 483"/>
                  <a:gd name="T61" fmla="*/ 455 h 464"/>
                  <a:gd name="T62" fmla="*/ 0 w 483"/>
                  <a:gd name="T63" fmla="*/ 463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3" h="464">
                    <a:moveTo>
                      <a:pt x="4" y="461"/>
                    </a:moveTo>
                    <a:lnTo>
                      <a:pt x="12" y="448"/>
                    </a:lnTo>
                    <a:lnTo>
                      <a:pt x="21" y="431"/>
                    </a:lnTo>
                    <a:lnTo>
                      <a:pt x="37" y="413"/>
                    </a:lnTo>
                    <a:lnTo>
                      <a:pt x="46" y="403"/>
                    </a:lnTo>
                    <a:lnTo>
                      <a:pt x="50" y="397"/>
                    </a:lnTo>
                    <a:lnTo>
                      <a:pt x="55" y="392"/>
                    </a:lnTo>
                    <a:lnTo>
                      <a:pt x="62" y="388"/>
                    </a:lnTo>
                    <a:lnTo>
                      <a:pt x="67" y="383"/>
                    </a:lnTo>
                    <a:lnTo>
                      <a:pt x="69" y="380"/>
                    </a:lnTo>
                    <a:lnTo>
                      <a:pt x="72" y="378"/>
                    </a:lnTo>
                    <a:lnTo>
                      <a:pt x="84" y="353"/>
                    </a:lnTo>
                    <a:lnTo>
                      <a:pt x="90" y="337"/>
                    </a:lnTo>
                    <a:lnTo>
                      <a:pt x="95" y="332"/>
                    </a:lnTo>
                    <a:lnTo>
                      <a:pt x="99" y="328"/>
                    </a:lnTo>
                    <a:lnTo>
                      <a:pt x="102" y="326"/>
                    </a:lnTo>
                    <a:lnTo>
                      <a:pt x="105" y="322"/>
                    </a:lnTo>
                    <a:lnTo>
                      <a:pt x="129" y="306"/>
                    </a:lnTo>
                    <a:lnTo>
                      <a:pt x="137" y="302"/>
                    </a:lnTo>
                    <a:lnTo>
                      <a:pt x="141" y="299"/>
                    </a:lnTo>
                    <a:lnTo>
                      <a:pt x="153" y="293"/>
                    </a:lnTo>
                    <a:lnTo>
                      <a:pt x="166" y="289"/>
                    </a:lnTo>
                    <a:lnTo>
                      <a:pt x="172" y="286"/>
                    </a:lnTo>
                    <a:lnTo>
                      <a:pt x="181" y="281"/>
                    </a:lnTo>
                    <a:lnTo>
                      <a:pt x="190" y="277"/>
                    </a:lnTo>
                    <a:lnTo>
                      <a:pt x="196" y="274"/>
                    </a:lnTo>
                    <a:lnTo>
                      <a:pt x="208" y="267"/>
                    </a:lnTo>
                    <a:lnTo>
                      <a:pt x="227" y="255"/>
                    </a:lnTo>
                    <a:lnTo>
                      <a:pt x="258" y="235"/>
                    </a:lnTo>
                    <a:lnTo>
                      <a:pt x="295" y="211"/>
                    </a:lnTo>
                    <a:lnTo>
                      <a:pt x="339" y="158"/>
                    </a:lnTo>
                    <a:lnTo>
                      <a:pt x="370" y="29"/>
                    </a:lnTo>
                    <a:lnTo>
                      <a:pt x="413" y="0"/>
                    </a:lnTo>
                    <a:lnTo>
                      <a:pt x="428" y="98"/>
                    </a:lnTo>
                    <a:lnTo>
                      <a:pt x="438" y="112"/>
                    </a:lnTo>
                    <a:lnTo>
                      <a:pt x="439" y="118"/>
                    </a:lnTo>
                    <a:lnTo>
                      <a:pt x="443" y="120"/>
                    </a:lnTo>
                    <a:lnTo>
                      <a:pt x="446" y="124"/>
                    </a:lnTo>
                    <a:lnTo>
                      <a:pt x="464" y="115"/>
                    </a:lnTo>
                    <a:lnTo>
                      <a:pt x="482" y="142"/>
                    </a:lnTo>
                    <a:lnTo>
                      <a:pt x="462" y="155"/>
                    </a:lnTo>
                    <a:lnTo>
                      <a:pt x="460" y="160"/>
                    </a:lnTo>
                    <a:lnTo>
                      <a:pt x="455" y="166"/>
                    </a:lnTo>
                    <a:lnTo>
                      <a:pt x="441" y="178"/>
                    </a:lnTo>
                    <a:lnTo>
                      <a:pt x="436" y="183"/>
                    </a:lnTo>
                    <a:lnTo>
                      <a:pt x="429" y="189"/>
                    </a:lnTo>
                    <a:lnTo>
                      <a:pt x="425" y="193"/>
                    </a:lnTo>
                    <a:lnTo>
                      <a:pt x="423" y="197"/>
                    </a:lnTo>
                    <a:lnTo>
                      <a:pt x="405" y="210"/>
                    </a:lnTo>
                    <a:lnTo>
                      <a:pt x="411" y="220"/>
                    </a:lnTo>
                    <a:lnTo>
                      <a:pt x="388" y="249"/>
                    </a:lnTo>
                    <a:lnTo>
                      <a:pt x="361" y="245"/>
                    </a:lnTo>
                    <a:lnTo>
                      <a:pt x="165" y="385"/>
                    </a:lnTo>
                    <a:lnTo>
                      <a:pt x="154" y="369"/>
                    </a:lnTo>
                    <a:lnTo>
                      <a:pt x="145" y="370"/>
                    </a:lnTo>
                    <a:lnTo>
                      <a:pt x="148" y="366"/>
                    </a:lnTo>
                    <a:lnTo>
                      <a:pt x="137" y="373"/>
                    </a:lnTo>
                    <a:lnTo>
                      <a:pt x="117" y="388"/>
                    </a:lnTo>
                    <a:lnTo>
                      <a:pt x="89" y="409"/>
                    </a:lnTo>
                    <a:lnTo>
                      <a:pt x="56" y="432"/>
                    </a:lnTo>
                    <a:lnTo>
                      <a:pt x="31" y="448"/>
                    </a:lnTo>
                    <a:lnTo>
                      <a:pt x="16" y="455"/>
                    </a:lnTo>
                    <a:lnTo>
                      <a:pt x="8" y="459"/>
                    </a:lnTo>
                    <a:lnTo>
                      <a:pt x="0" y="463"/>
                    </a:lnTo>
                    <a:lnTo>
                      <a:pt x="4" y="46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0" name="Line 353"/>
              <p:cNvSpPr>
                <a:spLocks noChangeShapeType="1"/>
              </p:cNvSpPr>
              <p:nvPr/>
            </p:nvSpPr>
            <p:spPr bwMode="auto">
              <a:xfrm flipH="1">
                <a:off x="4938" y="1046"/>
                <a:ext cx="28" cy="19"/>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1" name="Freeform 354"/>
              <p:cNvSpPr>
                <a:spLocks/>
              </p:cNvSpPr>
              <p:nvPr/>
            </p:nvSpPr>
            <p:spPr bwMode="auto">
              <a:xfrm>
                <a:off x="4965" y="968"/>
                <a:ext cx="74" cy="79"/>
              </a:xfrm>
              <a:custGeom>
                <a:avLst/>
                <a:gdLst>
                  <a:gd name="T0" fmla="*/ 0 w 74"/>
                  <a:gd name="T1" fmla="*/ 78 h 79"/>
                  <a:gd name="T2" fmla="*/ 3 w 74"/>
                  <a:gd name="T3" fmla="*/ 76 h 79"/>
                  <a:gd name="T4" fmla="*/ 4 w 74"/>
                  <a:gd name="T5" fmla="*/ 72 h 79"/>
                  <a:gd name="T6" fmla="*/ 6 w 74"/>
                  <a:gd name="T7" fmla="*/ 69 h 79"/>
                  <a:gd name="T8" fmla="*/ 8 w 74"/>
                  <a:gd name="T9" fmla="*/ 65 h 79"/>
                  <a:gd name="T10" fmla="*/ 10 w 74"/>
                  <a:gd name="T11" fmla="*/ 62 h 79"/>
                  <a:gd name="T12" fmla="*/ 12 w 74"/>
                  <a:gd name="T13" fmla="*/ 59 h 79"/>
                  <a:gd name="T14" fmla="*/ 14 w 74"/>
                  <a:gd name="T15" fmla="*/ 56 h 79"/>
                  <a:gd name="T16" fmla="*/ 16 w 74"/>
                  <a:gd name="T17" fmla="*/ 53 h 79"/>
                  <a:gd name="T18" fmla="*/ 19 w 74"/>
                  <a:gd name="T19" fmla="*/ 50 h 79"/>
                  <a:gd name="T20" fmla="*/ 22 w 74"/>
                  <a:gd name="T21" fmla="*/ 47 h 79"/>
                  <a:gd name="T22" fmla="*/ 24 w 74"/>
                  <a:gd name="T23" fmla="*/ 44 h 79"/>
                  <a:gd name="T24" fmla="*/ 27 w 74"/>
                  <a:gd name="T25" fmla="*/ 40 h 79"/>
                  <a:gd name="T26" fmla="*/ 31 w 74"/>
                  <a:gd name="T27" fmla="*/ 36 h 79"/>
                  <a:gd name="T28" fmla="*/ 34 w 74"/>
                  <a:gd name="T29" fmla="*/ 33 h 79"/>
                  <a:gd name="T30" fmla="*/ 37 w 74"/>
                  <a:gd name="T31" fmla="*/ 29 h 79"/>
                  <a:gd name="T32" fmla="*/ 41 w 74"/>
                  <a:gd name="T33" fmla="*/ 27 h 79"/>
                  <a:gd name="T34" fmla="*/ 44 w 74"/>
                  <a:gd name="T35" fmla="*/ 22 h 79"/>
                  <a:gd name="T36" fmla="*/ 48 w 74"/>
                  <a:gd name="T37" fmla="*/ 19 h 79"/>
                  <a:gd name="T38" fmla="*/ 52 w 74"/>
                  <a:gd name="T39" fmla="*/ 16 h 79"/>
                  <a:gd name="T40" fmla="*/ 55 w 74"/>
                  <a:gd name="T41" fmla="*/ 13 h 79"/>
                  <a:gd name="T42" fmla="*/ 60 w 74"/>
                  <a:gd name="T43" fmla="*/ 10 h 79"/>
                  <a:gd name="T44" fmla="*/ 64 w 74"/>
                  <a:gd name="T45" fmla="*/ 7 h 79"/>
                  <a:gd name="T46" fmla="*/ 67 w 74"/>
                  <a:gd name="T47" fmla="*/ 3 h 79"/>
                  <a:gd name="T48" fmla="*/ 73 w 74"/>
                  <a:gd name="T49"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4" h="79">
                    <a:moveTo>
                      <a:pt x="0" y="78"/>
                    </a:moveTo>
                    <a:lnTo>
                      <a:pt x="3" y="76"/>
                    </a:lnTo>
                    <a:lnTo>
                      <a:pt x="4" y="72"/>
                    </a:lnTo>
                    <a:lnTo>
                      <a:pt x="6" y="69"/>
                    </a:lnTo>
                    <a:lnTo>
                      <a:pt x="8" y="65"/>
                    </a:lnTo>
                    <a:lnTo>
                      <a:pt x="10" y="62"/>
                    </a:lnTo>
                    <a:lnTo>
                      <a:pt x="12" y="59"/>
                    </a:lnTo>
                    <a:lnTo>
                      <a:pt x="14" y="56"/>
                    </a:lnTo>
                    <a:lnTo>
                      <a:pt x="16" y="53"/>
                    </a:lnTo>
                    <a:lnTo>
                      <a:pt x="19" y="50"/>
                    </a:lnTo>
                    <a:lnTo>
                      <a:pt x="22" y="47"/>
                    </a:lnTo>
                    <a:lnTo>
                      <a:pt x="24" y="44"/>
                    </a:lnTo>
                    <a:lnTo>
                      <a:pt x="27" y="40"/>
                    </a:lnTo>
                    <a:lnTo>
                      <a:pt x="31" y="36"/>
                    </a:lnTo>
                    <a:lnTo>
                      <a:pt x="34" y="33"/>
                    </a:lnTo>
                    <a:lnTo>
                      <a:pt x="37" y="29"/>
                    </a:lnTo>
                    <a:lnTo>
                      <a:pt x="41" y="27"/>
                    </a:lnTo>
                    <a:lnTo>
                      <a:pt x="44" y="22"/>
                    </a:lnTo>
                    <a:lnTo>
                      <a:pt x="48" y="19"/>
                    </a:lnTo>
                    <a:lnTo>
                      <a:pt x="52" y="16"/>
                    </a:lnTo>
                    <a:lnTo>
                      <a:pt x="55" y="13"/>
                    </a:lnTo>
                    <a:lnTo>
                      <a:pt x="60" y="10"/>
                    </a:lnTo>
                    <a:lnTo>
                      <a:pt x="64" y="7"/>
                    </a:lnTo>
                    <a:lnTo>
                      <a:pt x="67" y="3"/>
                    </a:lnTo>
                    <a:lnTo>
                      <a:pt x="7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2" name="Freeform 355"/>
              <p:cNvSpPr>
                <a:spLocks/>
              </p:cNvSpPr>
              <p:nvPr/>
            </p:nvSpPr>
            <p:spPr bwMode="auto">
              <a:xfrm>
                <a:off x="4967" y="1007"/>
                <a:ext cx="26" cy="41"/>
              </a:xfrm>
              <a:custGeom>
                <a:avLst/>
                <a:gdLst>
                  <a:gd name="T0" fmla="*/ 0 w 26"/>
                  <a:gd name="T1" fmla="*/ 40 h 41"/>
                  <a:gd name="T2" fmla="*/ 2 w 26"/>
                  <a:gd name="T3" fmla="*/ 37 h 41"/>
                  <a:gd name="T4" fmla="*/ 4 w 26"/>
                  <a:gd name="T5" fmla="*/ 33 h 41"/>
                  <a:gd name="T6" fmla="*/ 4 w 26"/>
                  <a:gd name="T7" fmla="*/ 28 h 41"/>
                  <a:gd name="T8" fmla="*/ 7 w 26"/>
                  <a:gd name="T9" fmla="*/ 26 h 41"/>
                  <a:gd name="T10" fmla="*/ 9 w 26"/>
                  <a:gd name="T11" fmla="*/ 23 h 41"/>
                  <a:gd name="T12" fmla="*/ 12 w 26"/>
                  <a:gd name="T13" fmla="*/ 19 h 41"/>
                  <a:gd name="T14" fmla="*/ 13 w 26"/>
                  <a:gd name="T15" fmla="*/ 17 h 41"/>
                  <a:gd name="T16" fmla="*/ 15 w 26"/>
                  <a:gd name="T17" fmla="*/ 14 h 41"/>
                  <a:gd name="T18" fmla="*/ 18 w 26"/>
                  <a:gd name="T19" fmla="*/ 10 h 41"/>
                  <a:gd name="T20" fmla="*/ 20 w 26"/>
                  <a:gd name="T21" fmla="*/ 7 h 41"/>
                  <a:gd name="T22" fmla="*/ 22 w 26"/>
                  <a:gd name="T23" fmla="*/ 4 h 41"/>
                  <a:gd name="T24" fmla="*/ 25 w 26"/>
                  <a:gd name="T25"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41">
                    <a:moveTo>
                      <a:pt x="0" y="40"/>
                    </a:moveTo>
                    <a:lnTo>
                      <a:pt x="2" y="37"/>
                    </a:lnTo>
                    <a:lnTo>
                      <a:pt x="4" y="33"/>
                    </a:lnTo>
                    <a:lnTo>
                      <a:pt x="4" y="28"/>
                    </a:lnTo>
                    <a:lnTo>
                      <a:pt x="7" y="26"/>
                    </a:lnTo>
                    <a:lnTo>
                      <a:pt x="9" y="23"/>
                    </a:lnTo>
                    <a:lnTo>
                      <a:pt x="12" y="19"/>
                    </a:lnTo>
                    <a:lnTo>
                      <a:pt x="13" y="17"/>
                    </a:lnTo>
                    <a:lnTo>
                      <a:pt x="15" y="14"/>
                    </a:lnTo>
                    <a:lnTo>
                      <a:pt x="18" y="10"/>
                    </a:lnTo>
                    <a:lnTo>
                      <a:pt x="20" y="7"/>
                    </a:lnTo>
                    <a:lnTo>
                      <a:pt x="22" y="4"/>
                    </a:lnTo>
                    <a:lnTo>
                      <a:pt x="25"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3" name="Freeform 356"/>
              <p:cNvSpPr>
                <a:spLocks/>
              </p:cNvSpPr>
              <p:nvPr/>
            </p:nvSpPr>
            <p:spPr bwMode="auto">
              <a:xfrm>
                <a:off x="4998" y="968"/>
                <a:ext cx="41" cy="50"/>
              </a:xfrm>
              <a:custGeom>
                <a:avLst/>
                <a:gdLst>
                  <a:gd name="T0" fmla="*/ 0 w 41"/>
                  <a:gd name="T1" fmla="*/ 49 h 50"/>
                  <a:gd name="T2" fmla="*/ 4 w 41"/>
                  <a:gd name="T3" fmla="*/ 44 h 50"/>
                  <a:gd name="T4" fmla="*/ 6 w 41"/>
                  <a:gd name="T5" fmla="*/ 40 h 50"/>
                  <a:gd name="T6" fmla="*/ 8 w 41"/>
                  <a:gd name="T7" fmla="*/ 34 h 50"/>
                  <a:gd name="T8" fmla="*/ 12 w 41"/>
                  <a:gd name="T9" fmla="*/ 32 h 50"/>
                  <a:gd name="T10" fmla="*/ 14 w 41"/>
                  <a:gd name="T11" fmla="*/ 25 h 50"/>
                  <a:gd name="T12" fmla="*/ 18 w 41"/>
                  <a:gd name="T13" fmla="*/ 22 h 50"/>
                  <a:gd name="T14" fmla="*/ 22 w 41"/>
                  <a:gd name="T15" fmla="*/ 19 h 50"/>
                  <a:gd name="T16" fmla="*/ 23 w 41"/>
                  <a:gd name="T17" fmla="*/ 14 h 50"/>
                  <a:gd name="T18" fmla="*/ 28 w 41"/>
                  <a:gd name="T19" fmla="*/ 11 h 50"/>
                  <a:gd name="T20" fmla="*/ 31 w 41"/>
                  <a:gd name="T21" fmla="*/ 6 h 50"/>
                  <a:gd name="T22" fmla="*/ 34 w 41"/>
                  <a:gd name="T23" fmla="*/ 3 h 50"/>
                  <a:gd name="T24" fmla="*/ 40 w 41"/>
                  <a:gd name="T2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50">
                    <a:moveTo>
                      <a:pt x="0" y="49"/>
                    </a:moveTo>
                    <a:lnTo>
                      <a:pt x="4" y="44"/>
                    </a:lnTo>
                    <a:lnTo>
                      <a:pt x="6" y="40"/>
                    </a:lnTo>
                    <a:lnTo>
                      <a:pt x="8" y="34"/>
                    </a:lnTo>
                    <a:lnTo>
                      <a:pt x="12" y="32"/>
                    </a:lnTo>
                    <a:lnTo>
                      <a:pt x="14" y="25"/>
                    </a:lnTo>
                    <a:lnTo>
                      <a:pt x="18" y="22"/>
                    </a:lnTo>
                    <a:lnTo>
                      <a:pt x="22" y="19"/>
                    </a:lnTo>
                    <a:lnTo>
                      <a:pt x="23" y="14"/>
                    </a:lnTo>
                    <a:lnTo>
                      <a:pt x="28" y="11"/>
                    </a:lnTo>
                    <a:lnTo>
                      <a:pt x="31" y="6"/>
                    </a:lnTo>
                    <a:lnTo>
                      <a:pt x="34" y="3"/>
                    </a:lnTo>
                    <a:lnTo>
                      <a:pt x="4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4" name="Line 357"/>
              <p:cNvSpPr>
                <a:spLocks noChangeShapeType="1"/>
              </p:cNvSpPr>
              <p:nvPr/>
            </p:nvSpPr>
            <p:spPr bwMode="auto">
              <a:xfrm flipH="1" flipV="1">
                <a:off x="5033" y="960"/>
                <a:ext cx="5" cy="7"/>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5" name="Line 358"/>
              <p:cNvSpPr>
                <a:spLocks noChangeShapeType="1"/>
              </p:cNvSpPr>
              <p:nvPr/>
            </p:nvSpPr>
            <p:spPr bwMode="auto">
              <a:xfrm flipV="1">
                <a:off x="5036" y="855"/>
                <a:ext cx="129" cy="11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6" name="Freeform 359"/>
              <p:cNvSpPr>
                <a:spLocks/>
              </p:cNvSpPr>
              <p:nvPr/>
            </p:nvSpPr>
            <p:spPr bwMode="auto">
              <a:xfrm>
                <a:off x="5099" y="881"/>
                <a:ext cx="17" cy="27"/>
              </a:xfrm>
              <a:custGeom>
                <a:avLst/>
                <a:gdLst>
                  <a:gd name="T0" fmla="*/ 0 w 17"/>
                  <a:gd name="T1" fmla="*/ 5 h 27"/>
                  <a:gd name="T2" fmla="*/ 6 w 17"/>
                  <a:gd name="T3" fmla="*/ 26 h 27"/>
                  <a:gd name="T4" fmla="*/ 16 w 17"/>
                  <a:gd name="T5" fmla="*/ 17 h 27"/>
                  <a:gd name="T6" fmla="*/ 10 w 17"/>
                  <a:gd name="T7" fmla="*/ 0 h 27"/>
                  <a:gd name="T8" fmla="*/ 0 w 17"/>
                  <a:gd name="T9" fmla="*/ 5 h 27"/>
                  <a:gd name="T10" fmla="*/ 0 w 17"/>
                  <a:gd name="T11" fmla="*/ 5 h 27"/>
                </a:gdLst>
                <a:ahLst/>
                <a:cxnLst>
                  <a:cxn ang="0">
                    <a:pos x="T0" y="T1"/>
                  </a:cxn>
                  <a:cxn ang="0">
                    <a:pos x="T2" y="T3"/>
                  </a:cxn>
                  <a:cxn ang="0">
                    <a:pos x="T4" y="T5"/>
                  </a:cxn>
                  <a:cxn ang="0">
                    <a:pos x="T6" y="T7"/>
                  </a:cxn>
                  <a:cxn ang="0">
                    <a:pos x="T8" y="T9"/>
                  </a:cxn>
                  <a:cxn ang="0">
                    <a:pos x="T10" y="T11"/>
                  </a:cxn>
                </a:cxnLst>
                <a:rect l="0" t="0" r="r" b="b"/>
                <a:pathLst>
                  <a:path w="17" h="27">
                    <a:moveTo>
                      <a:pt x="0" y="5"/>
                    </a:moveTo>
                    <a:lnTo>
                      <a:pt x="6" y="26"/>
                    </a:lnTo>
                    <a:lnTo>
                      <a:pt x="16" y="17"/>
                    </a:lnTo>
                    <a:lnTo>
                      <a:pt x="10" y="0"/>
                    </a:lnTo>
                    <a:lnTo>
                      <a:pt x="0" y="5"/>
                    </a:lnTo>
                    <a:lnTo>
                      <a:pt x="0" y="5"/>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7" name="Freeform 360"/>
              <p:cNvSpPr>
                <a:spLocks/>
              </p:cNvSpPr>
              <p:nvPr/>
            </p:nvSpPr>
            <p:spPr bwMode="auto">
              <a:xfrm>
                <a:off x="5099" y="881"/>
                <a:ext cx="17" cy="27"/>
              </a:xfrm>
              <a:custGeom>
                <a:avLst/>
                <a:gdLst>
                  <a:gd name="T0" fmla="*/ 0 w 17"/>
                  <a:gd name="T1" fmla="*/ 5 h 27"/>
                  <a:gd name="T2" fmla="*/ 6 w 17"/>
                  <a:gd name="T3" fmla="*/ 26 h 27"/>
                  <a:gd name="T4" fmla="*/ 16 w 17"/>
                  <a:gd name="T5" fmla="*/ 17 h 27"/>
                  <a:gd name="T6" fmla="*/ 10 w 17"/>
                  <a:gd name="T7" fmla="*/ 0 h 27"/>
                  <a:gd name="T8" fmla="*/ 0 w 17"/>
                  <a:gd name="T9" fmla="*/ 5 h 27"/>
                  <a:gd name="T10" fmla="*/ 0 w 17"/>
                  <a:gd name="T11" fmla="*/ 5 h 27"/>
                </a:gdLst>
                <a:ahLst/>
                <a:cxnLst>
                  <a:cxn ang="0">
                    <a:pos x="T0" y="T1"/>
                  </a:cxn>
                  <a:cxn ang="0">
                    <a:pos x="T2" y="T3"/>
                  </a:cxn>
                  <a:cxn ang="0">
                    <a:pos x="T4" y="T5"/>
                  </a:cxn>
                  <a:cxn ang="0">
                    <a:pos x="T6" y="T7"/>
                  </a:cxn>
                  <a:cxn ang="0">
                    <a:pos x="T8" y="T9"/>
                  </a:cxn>
                  <a:cxn ang="0">
                    <a:pos x="T10" y="T11"/>
                  </a:cxn>
                </a:cxnLst>
                <a:rect l="0" t="0" r="r" b="b"/>
                <a:pathLst>
                  <a:path w="17" h="27">
                    <a:moveTo>
                      <a:pt x="0" y="5"/>
                    </a:moveTo>
                    <a:lnTo>
                      <a:pt x="6" y="26"/>
                    </a:lnTo>
                    <a:lnTo>
                      <a:pt x="16" y="17"/>
                    </a:lnTo>
                    <a:lnTo>
                      <a:pt x="10" y="0"/>
                    </a:lnTo>
                    <a:lnTo>
                      <a:pt x="0" y="5"/>
                    </a:lnTo>
                    <a:lnTo>
                      <a:pt x="0" y="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8" name="Line 361"/>
              <p:cNvSpPr>
                <a:spLocks noChangeShapeType="1"/>
              </p:cNvSpPr>
              <p:nvPr/>
            </p:nvSpPr>
            <p:spPr bwMode="auto">
              <a:xfrm flipV="1">
                <a:off x="5106" y="861"/>
                <a:ext cx="48" cy="3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9" name="Freeform 362"/>
              <p:cNvSpPr>
                <a:spLocks/>
              </p:cNvSpPr>
              <p:nvPr/>
            </p:nvSpPr>
            <p:spPr bwMode="auto">
              <a:xfrm>
                <a:off x="5112" y="881"/>
                <a:ext cx="27" cy="27"/>
              </a:xfrm>
              <a:custGeom>
                <a:avLst/>
                <a:gdLst>
                  <a:gd name="T0" fmla="*/ 0 w 27"/>
                  <a:gd name="T1" fmla="*/ 10 h 27"/>
                  <a:gd name="T2" fmla="*/ 10 w 27"/>
                  <a:gd name="T3" fmla="*/ 26 h 27"/>
                  <a:gd name="T4" fmla="*/ 26 w 27"/>
                  <a:gd name="T5" fmla="*/ 16 h 27"/>
                  <a:gd name="T6" fmla="*/ 16 w 27"/>
                  <a:gd name="T7" fmla="*/ 0 h 27"/>
                  <a:gd name="T8" fmla="*/ 0 w 27"/>
                  <a:gd name="T9" fmla="*/ 10 h 27"/>
                  <a:gd name="T10" fmla="*/ 0 w 27"/>
                  <a:gd name="T11" fmla="*/ 10 h 27"/>
                </a:gdLst>
                <a:ahLst/>
                <a:cxnLst>
                  <a:cxn ang="0">
                    <a:pos x="T0" y="T1"/>
                  </a:cxn>
                  <a:cxn ang="0">
                    <a:pos x="T2" y="T3"/>
                  </a:cxn>
                  <a:cxn ang="0">
                    <a:pos x="T4" y="T5"/>
                  </a:cxn>
                  <a:cxn ang="0">
                    <a:pos x="T6" y="T7"/>
                  </a:cxn>
                  <a:cxn ang="0">
                    <a:pos x="T8" y="T9"/>
                  </a:cxn>
                  <a:cxn ang="0">
                    <a:pos x="T10" y="T11"/>
                  </a:cxn>
                </a:cxnLst>
                <a:rect l="0" t="0" r="r" b="b"/>
                <a:pathLst>
                  <a:path w="27" h="27">
                    <a:moveTo>
                      <a:pt x="0" y="10"/>
                    </a:moveTo>
                    <a:lnTo>
                      <a:pt x="10" y="26"/>
                    </a:lnTo>
                    <a:lnTo>
                      <a:pt x="26" y="16"/>
                    </a:lnTo>
                    <a:lnTo>
                      <a:pt x="16" y="0"/>
                    </a:lnTo>
                    <a:lnTo>
                      <a:pt x="0" y="10"/>
                    </a:lnTo>
                    <a:lnTo>
                      <a:pt x="0" y="10"/>
                    </a:lnTo>
                  </a:path>
                </a:pathLst>
              </a:custGeom>
              <a:solidFill>
                <a:srgbClr val="7054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0" name="Freeform 363"/>
              <p:cNvSpPr>
                <a:spLocks/>
              </p:cNvSpPr>
              <p:nvPr/>
            </p:nvSpPr>
            <p:spPr bwMode="auto">
              <a:xfrm>
                <a:off x="5112" y="881"/>
                <a:ext cx="27" cy="27"/>
              </a:xfrm>
              <a:custGeom>
                <a:avLst/>
                <a:gdLst>
                  <a:gd name="T0" fmla="*/ 0 w 27"/>
                  <a:gd name="T1" fmla="*/ 10 h 27"/>
                  <a:gd name="T2" fmla="*/ 10 w 27"/>
                  <a:gd name="T3" fmla="*/ 26 h 27"/>
                  <a:gd name="T4" fmla="*/ 26 w 27"/>
                  <a:gd name="T5" fmla="*/ 16 h 27"/>
                  <a:gd name="T6" fmla="*/ 16 w 27"/>
                  <a:gd name="T7" fmla="*/ 0 h 27"/>
                  <a:gd name="T8" fmla="*/ 0 w 27"/>
                  <a:gd name="T9" fmla="*/ 10 h 27"/>
                  <a:gd name="T10" fmla="*/ 0 w 27"/>
                  <a:gd name="T11" fmla="*/ 10 h 27"/>
                </a:gdLst>
                <a:ahLst/>
                <a:cxnLst>
                  <a:cxn ang="0">
                    <a:pos x="T0" y="T1"/>
                  </a:cxn>
                  <a:cxn ang="0">
                    <a:pos x="T2" y="T3"/>
                  </a:cxn>
                  <a:cxn ang="0">
                    <a:pos x="T4" y="T5"/>
                  </a:cxn>
                  <a:cxn ang="0">
                    <a:pos x="T6" y="T7"/>
                  </a:cxn>
                  <a:cxn ang="0">
                    <a:pos x="T8" y="T9"/>
                  </a:cxn>
                  <a:cxn ang="0">
                    <a:pos x="T10" y="T11"/>
                  </a:cxn>
                </a:cxnLst>
                <a:rect l="0" t="0" r="r" b="b"/>
                <a:pathLst>
                  <a:path w="27" h="27">
                    <a:moveTo>
                      <a:pt x="0" y="10"/>
                    </a:moveTo>
                    <a:lnTo>
                      <a:pt x="10" y="26"/>
                    </a:lnTo>
                    <a:lnTo>
                      <a:pt x="26" y="16"/>
                    </a:lnTo>
                    <a:lnTo>
                      <a:pt x="16" y="0"/>
                    </a:lnTo>
                    <a:lnTo>
                      <a:pt x="0" y="10"/>
                    </a:lnTo>
                    <a:lnTo>
                      <a:pt x="0" y="1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1" name="Freeform 364"/>
              <p:cNvSpPr>
                <a:spLocks/>
              </p:cNvSpPr>
              <p:nvPr/>
            </p:nvSpPr>
            <p:spPr bwMode="auto">
              <a:xfrm>
                <a:off x="4965" y="960"/>
                <a:ext cx="74" cy="87"/>
              </a:xfrm>
              <a:custGeom>
                <a:avLst/>
                <a:gdLst>
                  <a:gd name="T0" fmla="*/ 0 w 74"/>
                  <a:gd name="T1" fmla="*/ 86 h 87"/>
                  <a:gd name="T2" fmla="*/ 7 w 74"/>
                  <a:gd name="T3" fmla="*/ 72 h 87"/>
                  <a:gd name="T4" fmla="*/ 15 w 74"/>
                  <a:gd name="T5" fmla="*/ 57 h 87"/>
                  <a:gd name="T6" fmla="*/ 27 w 74"/>
                  <a:gd name="T7" fmla="*/ 45 h 87"/>
                  <a:gd name="T8" fmla="*/ 32 w 74"/>
                  <a:gd name="T9" fmla="*/ 39 h 87"/>
                  <a:gd name="T10" fmla="*/ 41 w 74"/>
                  <a:gd name="T11" fmla="*/ 28 h 87"/>
                  <a:gd name="T12" fmla="*/ 50 w 74"/>
                  <a:gd name="T13" fmla="*/ 18 h 87"/>
                  <a:gd name="T14" fmla="*/ 61 w 74"/>
                  <a:gd name="T15" fmla="*/ 7 h 87"/>
                  <a:gd name="T16" fmla="*/ 63 w 74"/>
                  <a:gd name="T17" fmla="*/ 6 h 87"/>
                  <a:gd name="T18" fmla="*/ 68 w 74"/>
                  <a:gd name="T19" fmla="*/ 0 h 87"/>
                  <a:gd name="T20" fmla="*/ 73 w 74"/>
                  <a:gd name="T21" fmla="*/ 7 h 87"/>
                  <a:gd name="T22" fmla="*/ 69 w 74"/>
                  <a:gd name="T23" fmla="*/ 9 h 87"/>
                  <a:gd name="T24" fmla="*/ 65 w 74"/>
                  <a:gd name="T25" fmla="*/ 12 h 87"/>
                  <a:gd name="T26" fmla="*/ 60 w 74"/>
                  <a:gd name="T27" fmla="*/ 16 h 87"/>
                  <a:gd name="T28" fmla="*/ 57 w 74"/>
                  <a:gd name="T29" fmla="*/ 19 h 87"/>
                  <a:gd name="T30" fmla="*/ 50 w 74"/>
                  <a:gd name="T31" fmla="*/ 25 h 87"/>
                  <a:gd name="T32" fmla="*/ 46 w 74"/>
                  <a:gd name="T33" fmla="*/ 28 h 87"/>
                  <a:gd name="T34" fmla="*/ 41 w 74"/>
                  <a:gd name="T35" fmla="*/ 33 h 87"/>
                  <a:gd name="T36" fmla="*/ 37 w 74"/>
                  <a:gd name="T37" fmla="*/ 38 h 87"/>
                  <a:gd name="T38" fmla="*/ 32 w 74"/>
                  <a:gd name="T39" fmla="*/ 43 h 87"/>
                  <a:gd name="T40" fmla="*/ 26 w 74"/>
                  <a:gd name="T41" fmla="*/ 50 h 87"/>
                  <a:gd name="T42" fmla="*/ 20 w 74"/>
                  <a:gd name="T43" fmla="*/ 57 h 87"/>
                  <a:gd name="T44" fmla="*/ 15 w 74"/>
                  <a:gd name="T45" fmla="*/ 65 h 87"/>
                  <a:gd name="T46" fmla="*/ 10 w 74"/>
                  <a:gd name="T47" fmla="*/ 72 h 87"/>
                  <a:gd name="T48" fmla="*/ 7 w 74"/>
                  <a:gd name="T49" fmla="*/ 75 h 87"/>
                  <a:gd name="T50" fmla="*/ 4 w 74"/>
                  <a:gd name="T51" fmla="*/ 81 h 87"/>
                  <a:gd name="T52" fmla="*/ 1 w 74"/>
                  <a:gd name="T53" fmla="*/ 85 h 87"/>
                  <a:gd name="T54" fmla="*/ 0 w 74"/>
                  <a:gd name="T55"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87">
                    <a:moveTo>
                      <a:pt x="0" y="86"/>
                    </a:moveTo>
                    <a:lnTo>
                      <a:pt x="7" y="72"/>
                    </a:lnTo>
                    <a:lnTo>
                      <a:pt x="15" y="57"/>
                    </a:lnTo>
                    <a:lnTo>
                      <a:pt x="27" y="45"/>
                    </a:lnTo>
                    <a:lnTo>
                      <a:pt x="32" y="39"/>
                    </a:lnTo>
                    <a:lnTo>
                      <a:pt x="41" y="28"/>
                    </a:lnTo>
                    <a:lnTo>
                      <a:pt x="50" y="18"/>
                    </a:lnTo>
                    <a:lnTo>
                      <a:pt x="61" y="7"/>
                    </a:lnTo>
                    <a:lnTo>
                      <a:pt x="63" y="6"/>
                    </a:lnTo>
                    <a:lnTo>
                      <a:pt x="68" y="0"/>
                    </a:lnTo>
                    <a:lnTo>
                      <a:pt x="73" y="7"/>
                    </a:lnTo>
                    <a:lnTo>
                      <a:pt x="69" y="9"/>
                    </a:lnTo>
                    <a:lnTo>
                      <a:pt x="65" y="12"/>
                    </a:lnTo>
                    <a:lnTo>
                      <a:pt x="60" y="16"/>
                    </a:lnTo>
                    <a:lnTo>
                      <a:pt x="57" y="19"/>
                    </a:lnTo>
                    <a:lnTo>
                      <a:pt x="50" y="25"/>
                    </a:lnTo>
                    <a:lnTo>
                      <a:pt x="46" y="28"/>
                    </a:lnTo>
                    <a:lnTo>
                      <a:pt x="41" y="33"/>
                    </a:lnTo>
                    <a:lnTo>
                      <a:pt x="37" y="38"/>
                    </a:lnTo>
                    <a:lnTo>
                      <a:pt x="32" y="43"/>
                    </a:lnTo>
                    <a:lnTo>
                      <a:pt x="26" y="50"/>
                    </a:lnTo>
                    <a:lnTo>
                      <a:pt x="20" y="57"/>
                    </a:lnTo>
                    <a:lnTo>
                      <a:pt x="15" y="65"/>
                    </a:lnTo>
                    <a:lnTo>
                      <a:pt x="10" y="72"/>
                    </a:lnTo>
                    <a:lnTo>
                      <a:pt x="7" y="75"/>
                    </a:lnTo>
                    <a:lnTo>
                      <a:pt x="4" y="81"/>
                    </a:lnTo>
                    <a:lnTo>
                      <a:pt x="1" y="85"/>
                    </a:lnTo>
                    <a:lnTo>
                      <a:pt x="0" y="86"/>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2" name="Freeform 365"/>
              <p:cNvSpPr>
                <a:spLocks/>
              </p:cNvSpPr>
              <p:nvPr/>
            </p:nvSpPr>
            <p:spPr bwMode="auto">
              <a:xfrm>
                <a:off x="4965" y="960"/>
                <a:ext cx="74" cy="87"/>
              </a:xfrm>
              <a:custGeom>
                <a:avLst/>
                <a:gdLst>
                  <a:gd name="T0" fmla="*/ 0 w 74"/>
                  <a:gd name="T1" fmla="*/ 86 h 87"/>
                  <a:gd name="T2" fmla="*/ 7 w 74"/>
                  <a:gd name="T3" fmla="*/ 72 h 87"/>
                  <a:gd name="T4" fmla="*/ 15 w 74"/>
                  <a:gd name="T5" fmla="*/ 57 h 87"/>
                  <a:gd name="T6" fmla="*/ 27 w 74"/>
                  <a:gd name="T7" fmla="*/ 45 h 87"/>
                  <a:gd name="T8" fmla="*/ 32 w 74"/>
                  <a:gd name="T9" fmla="*/ 39 h 87"/>
                  <a:gd name="T10" fmla="*/ 41 w 74"/>
                  <a:gd name="T11" fmla="*/ 28 h 87"/>
                  <a:gd name="T12" fmla="*/ 50 w 74"/>
                  <a:gd name="T13" fmla="*/ 18 h 87"/>
                  <a:gd name="T14" fmla="*/ 61 w 74"/>
                  <a:gd name="T15" fmla="*/ 7 h 87"/>
                  <a:gd name="T16" fmla="*/ 63 w 74"/>
                  <a:gd name="T17" fmla="*/ 6 h 87"/>
                  <a:gd name="T18" fmla="*/ 68 w 74"/>
                  <a:gd name="T19" fmla="*/ 0 h 87"/>
                  <a:gd name="T20" fmla="*/ 73 w 74"/>
                  <a:gd name="T21" fmla="*/ 7 h 87"/>
                  <a:gd name="T22" fmla="*/ 69 w 74"/>
                  <a:gd name="T23" fmla="*/ 9 h 87"/>
                  <a:gd name="T24" fmla="*/ 65 w 74"/>
                  <a:gd name="T25" fmla="*/ 12 h 87"/>
                  <a:gd name="T26" fmla="*/ 60 w 74"/>
                  <a:gd name="T27" fmla="*/ 16 h 87"/>
                  <a:gd name="T28" fmla="*/ 57 w 74"/>
                  <a:gd name="T29" fmla="*/ 19 h 87"/>
                  <a:gd name="T30" fmla="*/ 50 w 74"/>
                  <a:gd name="T31" fmla="*/ 25 h 87"/>
                  <a:gd name="T32" fmla="*/ 46 w 74"/>
                  <a:gd name="T33" fmla="*/ 28 h 87"/>
                  <a:gd name="T34" fmla="*/ 41 w 74"/>
                  <a:gd name="T35" fmla="*/ 33 h 87"/>
                  <a:gd name="T36" fmla="*/ 37 w 74"/>
                  <a:gd name="T37" fmla="*/ 38 h 87"/>
                  <a:gd name="T38" fmla="*/ 32 w 74"/>
                  <a:gd name="T39" fmla="*/ 43 h 87"/>
                  <a:gd name="T40" fmla="*/ 26 w 74"/>
                  <a:gd name="T41" fmla="*/ 50 h 87"/>
                  <a:gd name="T42" fmla="*/ 20 w 74"/>
                  <a:gd name="T43" fmla="*/ 57 h 87"/>
                  <a:gd name="T44" fmla="*/ 15 w 74"/>
                  <a:gd name="T45" fmla="*/ 65 h 87"/>
                  <a:gd name="T46" fmla="*/ 10 w 74"/>
                  <a:gd name="T47" fmla="*/ 72 h 87"/>
                  <a:gd name="T48" fmla="*/ 7 w 74"/>
                  <a:gd name="T49" fmla="*/ 75 h 87"/>
                  <a:gd name="T50" fmla="*/ 4 w 74"/>
                  <a:gd name="T51" fmla="*/ 81 h 87"/>
                  <a:gd name="T52" fmla="*/ 1 w 74"/>
                  <a:gd name="T53" fmla="*/ 85 h 87"/>
                  <a:gd name="T54" fmla="*/ 0 w 74"/>
                  <a:gd name="T55"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87">
                    <a:moveTo>
                      <a:pt x="0" y="86"/>
                    </a:moveTo>
                    <a:lnTo>
                      <a:pt x="7" y="72"/>
                    </a:lnTo>
                    <a:lnTo>
                      <a:pt x="15" y="57"/>
                    </a:lnTo>
                    <a:lnTo>
                      <a:pt x="27" y="45"/>
                    </a:lnTo>
                    <a:lnTo>
                      <a:pt x="32" y="39"/>
                    </a:lnTo>
                    <a:lnTo>
                      <a:pt x="41" y="28"/>
                    </a:lnTo>
                    <a:lnTo>
                      <a:pt x="50" y="18"/>
                    </a:lnTo>
                    <a:lnTo>
                      <a:pt x="61" y="7"/>
                    </a:lnTo>
                    <a:lnTo>
                      <a:pt x="63" y="6"/>
                    </a:lnTo>
                    <a:lnTo>
                      <a:pt x="68" y="0"/>
                    </a:lnTo>
                    <a:lnTo>
                      <a:pt x="73" y="7"/>
                    </a:lnTo>
                    <a:lnTo>
                      <a:pt x="69" y="9"/>
                    </a:lnTo>
                    <a:lnTo>
                      <a:pt x="65" y="12"/>
                    </a:lnTo>
                    <a:lnTo>
                      <a:pt x="60" y="16"/>
                    </a:lnTo>
                    <a:lnTo>
                      <a:pt x="57" y="19"/>
                    </a:lnTo>
                    <a:lnTo>
                      <a:pt x="50" y="25"/>
                    </a:lnTo>
                    <a:lnTo>
                      <a:pt x="46" y="28"/>
                    </a:lnTo>
                    <a:lnTo>
                      <a:pt x="41" y="33"/>
                    </a:lnTo>
                    <a:lnTo>
                      <a:pt x="37" y="38"/>
                    </a:lnTo>
                    <a:lnTo>
                      <a:pt x="32" y="43"/>
                    </a:lnTo>
                    <a:lnTo>
                      <a:pt x="26" y="50"/>
                    </a:lnTo>
                    <a:lnTo>
                      <a:pt x="20" y="57"/>
                    </a:lnTo>
                    <a:lnTo>
                      <a:pt x="15" y="65"/>
                    </a:lnTo>
                    <a:lnTo>
                      <a:pt x="10" y="72"/>
                    </a:lnTo>
                    <a:lnTo>
                      <a:pt x="7" y="75"/>
                    </a:lnTo>
                    <a:lnTo>
                      <a:pt x="4" y="81"/>
                    </a:lnTo>
                    <a:lnTo>
                      <a:pt x="1" y="85"/>
                    </a:lnTo>
                    <a:lnTo>
                      <a:pt x="0" y="8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3" name="Freeform 366"/>
              <p:cNvSpPr>
                <a:spLocks/>
              </p:cNvSpPr>
              <p:nvPr/>
            </p:nvSpPr>
            <p:spPr bwMode="auto">
              <a:xfrm>
                <a:off x="4998" y="1001"/>
                <a:ext cx="23" cy="21"/>
              </a:xfrm>
              <a:custGeom>
                <a:avLst/>
                <a:gdLst>
                  <a:gd name="T0" fmla="*/ 0 w 23"/>
                  <a:gd name="T1" fmla="*/ 2 h 21"/>
                  <a:gd name="T2" fmla="*/ 1 w 23"/>
                  <a:gd name="T3" fmla="*/ 3 h 21"/>
                  <a:gd name="T4" fmla="*/ 2 w 23"/>
                  <a:gd name="T5" fmla="*/ 4 h 21"/>
                  <a:gd name="T6" fmla="*/ 10 w 23"/>
                  <a:gd name="T7" fmla="*/ 0 h 21"/>
                  <a:gd name="T8" fmla="*/ 10 w 23"/>
                  <a:gd name="T9" fmla="*/ 1 h 21"/>
                  <a:gd name="T10" fmla="*/ 11 w 23"/>
                  <a:gd name="T11" fmla="*/ 2 h 21"/>
                  <a:gd name="T12" fmla="*/ 12 w 23"/>
                  <a:gd name="T13" fmla="*/ 3 h 21"/>
                  <a:gd name="T14" fmla="*/ 12 w 23"/>
                  <a:gd name="T15" fmla="*/ 4 h 21"/>
                  <a:gd name="T16" fmla="*/ 20 w 23"/>
                  <a:gd name="T17" fmla="*/ 0 h 21"/>
                  <a:gd name="T18" fmla="*/ 21 w 23"/>
                  <a:gd name="T19" fmla="*/ 1 h 21"/>
                  <a:gd name="T20" fmla="*/ 22 w 23"/>
                  <a:gd name="T21" fmla="*/ 2 h 21"/>
                  <a:gd name="T22" fmla="*/ 22 w 23"/>
                  <a:gd name="T23" fmla="*/ 3 h 21"/>
                  <a:gd name="T24" fmla="*/ 22 w 23"/>
                  <a:gd name="T25" fmla="*/ 3 h 21"/>
                  <a:gd name="T26" fmla="*/ 16 w 23"/>
                  <a:gd name="T27" fmla="*/ 10 h 21"/>
                  <a:gd name="T28" fmla="*/ 16 w 23"/>
                  <a:gd name="T29" fmla="*/ 10 h 21"/>
                  <a:gd name="T30" fmla="*/ 17 w 23"/>
                  <a:gd name="T31" fmla="*/ 11 h 21"/>
                  <a:gd name="T32" fmla="*/ 17 w 23"/>
                  <a:gd name="T33" fmla="*/ 11 h 21"/>
                  <a:gd name="T34" fmla="*/ 17 w 23"/>
                  <a:gd name="T35" fmla="*/ 11 h 21"/>
                  <a:gd name="T36" fmla="*/ 17 w 23"/>
                  <a:gd name="T37" fmla="*/ 11 h 21"/>
                  <a:gd name="T38" fmla="*/ 18 w 23"/>
                  <a:gd name="T39" fmla="*/ 12 h 21"/>
                  <a:gd name="T40" fmla="*/ 19 w 23"/>
                  <a:gd name="T41" fmla="*/ 13 h 21"/>
                  <a:gd name="T42" fmla="*/ 19 w 23"/>
                  <a:gd name="T43" fmla="*/ 13 h 21"/>
                  <a:gd name="T44" fmla="*/ 12 w 23"/>
                  <a:gd name="T45" fmla="*/ 19 h 21"/>
                  <a:gd name="T46" fmla="*/ 12 w 23"/>
                  <a:gd name="T47" fmla="*/ 19 h 21"/>
                  <a:gd name="T48" fmla="*/ 13 w 23"/>
                  <a:gd name="T49" fmla="*/ 2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 h="21">
                    <a:moveTo>
                      <a:pt x="0" y="2"/>
                    </a:moveTo>
                    <a:lnTo>
                      <a:pt x="1" y="3"/>
                    </a:lnTo>
                    <a:lnTo>
                      <a:pt x="2" y="4"/>
                    </a:lnTo>
                    <a:lnTo>
                      <a:pt x="10" y="0"/>
                    </a:lnTo>
                    <a:lnTo>
                      <a:pt x="10" y="1"/>
                    </a:lnTo>
                    <a:lnTo>
                      <a:pt x="11" y="2"/>
                    </a:lnTo>
                    <a:lnTo>
                      <a:pt x="12" y="3"/>
                    </a:lnTo>
                    <a:lnTo>
                      <a:pt x="12" y="4"/>
                    </a:lnTo>
                    <a:lnTo>
                      <a:pt x="20" y="0"/>
                    </a:lnTo>
                    <a:lnTo>
                      <a:pt x="21" y="1"/>
                    </a:lnTo>
                    <a:lnTo>
                      <a:pt x="22" y="2"/>
                    </a:lnTo>
                    <a:lnTo>
                      <a:pt x="22" y="3"/>
                    </a:lnTo>
                    <a:lnTo>
                      <a:pt x="22" y="3"/>
                    </a:lnTo>
                    <a:lnTo>
                      <a:pt x="16" y="10"/>
                    </a:lnTo>
                    <a:lnTo>
                      <a:pt x="16" y="10"/>
                    </a:lnTo>
                    <a:lnTo>
                      <a:pt x="17" y="11"/>
                    </a:lnTo>
                    <a:lnTo>
                      <a:pt x="17" y="11"/>
                    </a:lnTo>
                    <a:lnTo>
                      <a:pt x="17" y="11"/>
                    </a:lnTo>
                    <a:lnTo>
                      <a:pt x="17" y="11"/>
                    </a:lnTo>
                    <a:lnTo>
                      <a:pt x="18" y="12"/>
                    </a:lnTo>
                    <a:lnTo>
                      <a:pt x="19" y="13"/>
                    </a:lnTo>
                    <a:lnTo>
                      <a:pt x="19" y="13"/>
                    </a:lnTo>
                    <a:lnTo>
                      <a:pt x="12" y="19"/>
                    </a:lnTo>
                    <a:lnTo>
                      <a:pt x="12" y="19"/>
                    </a:lnTo>
                    <a:lnTo>
                      <a:pt x="13" y="2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4" name="Freeform 367"/>
              <p:cNvSpPr>
                <a:spLocks/>
              </p:cNvSpPr>
              <p:nvPr/>
            </p:nvSpPr>
            <p:spPr bwMode="auto">
              <a:xfrm>
                <a:off x="4998" y="1003"/>
                <a:ext cx="27" cy="17"/>
              </a:xfrm>
              <a:custGeom>
                <a:avLst/>
                <a:gdLst>
                  <a:gd name="T0" fmla="*/ 0 w 27"/>
                  <a:gd name="T1" fmla="*/ 2 h 17"/>
                  <a:gd name="T2" fmla="*/ 10 w 27"/>
                  <a:gd name="T3" fmla="*/ 0 h 17"/>
                  <a:gd name="T4" fmla="*/ 12 w 27"/>
                  <a:gd name="T5" fmla="*/ 7 h 17"/>
                  <a:gd name="T6" fmla="*/ 22 w 27"/>
                  <a:gd name="T7" fmla="*/ 2 h 17"/>
                  <a:gd name="T8" fmla="*/ 24 w 27"/>
                  <a:gd name="T9" fmla="*/ 9 h 17"/>
                  <a:gd name="T10" fmla="*/ 26 w 27"/>
                  <a:gd name="T11" fmla="*/ 16 h 17"/>
                </a:gdLst>
                <a:ahLst/>
                <a:cxnLst>
                  <a:cxn ang="0">
                    <a:pos x="T0" y="T1"/>
                  </a:cxn>
                  <a:cxn ang="0">
                    <a:pos x="T2" y="T3"/>
                  </a:cxn>
                  <a:cxn ang="0">
                    <a:pos x="T4" y="T5"/>
                  </a:cxn>
                  <a:cxn ang="0">
                    <a:pos x="T6" y="T7"/>
                  </a:cxn>
                  <a:cxn ang="0">
                    <a:pos x="T8" y="T9"/>
                  </a:cxn>
                  <a:cxn ang="0">
                    <a:pos x="T10" y="T11"/>
                  </a:cxn>
                </a:cxnLst>
                <a:rect l="0" t="0" r="r" b="b"/>
                <a:pathLst>
                  <a:path w="27" h="17">
                    <a:moveTo>
                      <a:pt x="0" y="2"/>
                    </a:moveTo>
                    <a:lnTo>
                      <a:pt x="10" y="0"/>
                    </a:lnTo>
                    <a:lnTo>
                      <a:pt x="12" y="7"/>
                    </a:lnTo>
                    <a:lnTo>
                      <a:pt x="22" y="2"/>
                    </a:lnTo>
                    <a:lnTo>
                      <a:pt x="24" y="9"/>
                    </a:lnTo>
                    <a:lnTo>
                      <a:pt x="2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5" name="Freeform 368"/>
              <p:cNvSpPr>
                <a:spLocks/>
              </p:cNvSpPr>
              <p:nvPr/>
            </p:nvSpPr>
            <p:spPr bwMode="auto">
              <a:xfrm>
                <a:off x="5006" y="1003"/>
                <a:ext cx="17" cy="27"/>
              </a:xfrm>
              <a:custGeom>
                <a:avLst/>
                <a:gdLst>
                  <a:gd name="T0" fmla="*/ 9 w 17"/>
                  <a:gd name="T1" fmla="*/ 0 h 27"/>
                  <a:gd name="T2" fmla="*/ 16 w 17"/>
                  <a:gd name="T3" fmla="*/ 4 h 27"/>
                  <a:gd name="T4" fmla="*/ 4 w 17"/>
                  <a:gd name="T5" fmla="*/ 13 h 27"/>
                  <a:gd name="T6" fmla="*/ 9 w 17"/>
                  <a:gd name="T7" fmla="*/ 17 h 27"/>
                  <a:gd name="T8" fmla="*/ 0 w 17"/>
                  <a:gd name="T9" fmla="*/ 26 h 27"/>
                </a:gdLst>
                <a:ahLst/>
                <a:cxnLst>
                  <a:cxn ang="0">
                    <a:pos x="T0" y="T1"/>
                  </a:cxn>
                  <a:cxn ang="0">
                    <a:pos x="T2" y="T3"/>
                  </a:cxn>
                  <a:cxn ang="0">
                    <a:pos x="T4" y="T5"/>
                  </a:cxn>
                  <a:cxn ang="0">
                    <a:pos x="T6" y="T7"/>
                  </a:cxn>
                  <a:cxn ang="0">
                    <a:pos x="T8" y="T9"/>
                  </a:cxn>
                </a:cxnLst>
                <a:rect l="0" t="0" r="r" b="b"/>
                <a:pathLst>
                  <a:path w="17" h="27">
                    <a:moveTo>
                      <a:pt x="9" y="0"/>
                    </a:moveTo>
                    <a:lnTo>
                      <a:pt x="16" y="4"/>
                    </a:lnTo>
                    <a:lnTo>
                      <a:pt x="4" y="13"/>
                    </a:lnTo>
                    <a:lnTo>
                      <a:pt x="9" y="17"/>
                    </a:lnTo>
                    <a:lnTo>
                      <a:pt x="0"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6" name="Freeform 369"/>
              <p:cNvSpPr>
                <a:spLocks/>
              </p:cNvSpPr>
              <p:nvPr/>
            </p:nvSpPr>
            <p:spPr bwMode="auto">
              <a:xfrm>
                <a:off x="5018" y="980"/>
                <a:ext cx="27" cy="27"/>
              </a:xfrm>
              <a:custGeom>
                <a:avLst/>
                <a:gdLst>
                  <a:gd name="T0" fmla="*/ 0 w 27"/>
                  <a:gd name="T1" fmla="*/ 3 h 27"/>
                  <a:gd name="T2" fmla="*/ 0 w 27"/>
                  <a:gd name="T3" fmla="*/ 4 h 27"/>
                  <a:gd name="T4" fmla="*/ 1 w 27"/>
                  <a:gd name="T5" fmla="*/ 5 h 27"/>
                  <a:gd name="T6" fmla="*/ 9 w 27"/>
                  <a:gd name="T7" fmla="*/ 1 h 27"/>
                  <a:gd name="T8" fmla="*/ 10 w 27"/>
                  <a:gd name="T9" fmla="*/ 2 h 27"/>
                  <a:gd name="T10" fmla="*/ 10 w 27"/>
                  <a:gd name="T11" fmla="*/ 2 h 27"/>
                  <a:gd name="T12" fmla="*/ 11 w 27"/>
                  <a:gd name="T13" fmla="*/ 4 h 27"/>
                  <a:gd name="T14" fmla="*/ 19 w 27"/>
                  <a:gd name="T15" fmla="*/ 0 h 27"/>
                  <a:gd name="T16" fmla="*/ 19 w 27"/>
                  <a:gd name="T17" fmla="*/ 0 h 27"/>
                  <a:gd name="T18" fmla="*/ 20 w 27"/>
                  <a:gd name="T19" fmla="*/ 1 h 27"/>
                  <a:gd name="T20" fmla="*/ 20 w 27"/>
                  <a:gd name="T21" fmla="*/ 2 h 27"/>
                  <a:gd name="T22" fmla="*/ 21 w 27"/>
                  <a:gd name="T23" fmla="*/ 3 h 27"/>
                  <a:gd name="T24" fmla="*/ 22 w 27"/>
                  <a:gd name="T25" fmla="*/ 4 h 27"/>
                  <a:gd name="T26" fmla="*/ 22 w 27"/>
                  <a:gd name="T27" fmla="*/ 5 h 27"/>
                  <a:gd name="T28" fmla="*/ 23 w 27"/>
                  <a:gd name="T29" fmla="*/ 6 h 27"/>
                  <a:gd name="T30" fmla="*/ 24 w 27"/>
                  <a:gd name="T31" fmla="*/ 7 h 27"/>
                  <a:gd name="T32" fmla="*/ 24 w 27"/>
                  <a:gd name="T33" fmla="*/ 8 h 27"/>
                  <a:gd name="T34" fmla="*/ 26 w 27"/>
                  <a:gd name="T35" fmla="*/ 10 h 27"/>
                  <a:gd name="T36" fmla="*/ 18 w 27"/>
                  <a:gd name="T37" fmla="*/ 15 h 27"/>
                  <a:gd name="T38" fmla="*/ 19 w 27"/>
                  <a:gd name="T39" fmla="*/ 16 h 27"/>
                  <a:gd name="T40" fmla="*/ 20 w 27"/>
                  <a:gd name="T41" fmla="*/ 17 h 27"/>
                  <a:gd name="T42" fmla="*/ 20 w 27"/>
                  <a:gd name="T43" fmla="*/ 18 h 27"/>
                  <a:gd name="T44" fmla="*/ 13 w 27"/>
                  <a:gd name="T45" fmla="*/ 24 h 27"/>
                  <a:gd name="T46" fmla="*/ 14 w 27"/>
                  <a:gd name="T47" fmla="*/ 25 h 27"/>
                  <a:gd name="T48" fmla="*/ 15 w 27"/>
                  <a:gd name="T49" fmla="*/ 2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 h="27">
                    <a:moveTo>
                      <a:pt x="0" y="3"/>
                    </a:moveTo>
                    <a:lnTo>
                      <a:pt x="0" y="4"/>
                    </a:lnTo>
                    <a:lnTo>
                      <a:pt x="1" y="5"/>
                    </a:lnTo>
                    <a:lnTo>
                      <a:pt x="9" y="1"/>
                    </a:lnTo>
                    <a:lnTo>
                      <a:pt x="10" y="2"/>
                    </a:lnTo>
                    <a:lnTo>
                      <a:pt x="10" y="2"/>
                    </a:lnTo>
                    <a:lnTo>
                      <a:pt x="11" y="4"/>
                    </a:lnTo>
                    <a:lnTo>
                      <a:pt x="19" y="0"/>
                    </a:lnTo>
                    <a:lnTo>
                      <a:pt x="19" y="0"/>
                    </a:lnTo>
                    <a:lnTo>
                      <a:pt x="20" y="1"/>
                    </a:lnTo>
                    <a:lnTo>
                      <a:pt x="20" y="2"/>
                    </a:lnTo>
                    <a:lnTo>
                      <a:pt x="21" y="3"/>
                    </a:lnTo>
                    <a:lnTo>
                      <a:pt x="22" y="4"/>
                    </a:lnTo>
                    <a:lnTo>
                      <a:pt x="22" y="5"/>
                    </a:lnTo>
                    <a:lnTo>
                      <a:pt x="23" y="6"/>
                    </a:lnTo>
                    <a:lnTo>
                      <a:pt x="24" y="7"/>
                    </a:lnTo>
                    <a:lnTo>
                      <a:pt x="24" y="8"/>
                    </a:lnTo>
                    <a:lnTo>
                      <a:pt x="26" y="10"/>
                    </a:lnTo>
                    <a:lnTo>
                      <a:pt x="18" y="15"/>
                    </a:lnTo>
                    <a:lnTo>
                      <a:pt x="19" y="16"/>
                    </a:lnTo>
                    <a:lnTo>
                      <a:pt x="20" y="17"/>
                    </a:lnTo>
                    <a:lnTo>
                      <a:pt x="20" y="18"/>
                    </a:lnTo>
                    <a:lnTo>
                      <a:pt x="13" y="24"/>
                    </a:lnTo>
                    <a:lnTo>
                      <a:pt x="14" y="25"/>
                    </a:lnTo>
                    <a:lnTo>
                      <a:pt x="15"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7" name="Freeform 370"/>
              <p:cNvSpPr>
                <a:spLocks/>
              </p:cNvSpPr>
              <p:nvPr/>
            </p:nvSpPr>
            <p:spPr bwMode="auto">
              <a:xfrm>
                <a:off x="5018" y="986"/>
                <a:ext cx="26" cy="17"/>
              </a:xfrm>
              <a:custGeom>
                <a:avLst/>
                <a:gdLst>
                  <a:gd name="T0" fmla="*/ 0 w 26"/>
                  <a:gd name="T1" fmla="*/ 0 h 17"/>
                  <a:gd name="T2" fmla="*/ 2 w 26"/>
                  <a:gd name="T3" fmla="*/ 9 h 17"/>
                  <a:gd name="T4" fmla="*/ 11 w 26"/>
                  <a:gd name="T5" fmla="*/ 3 h 17"/>
                  <a:gd name="T6" fmla="*/ 21 w 26"/>
                  <a:gd name="T7" fmla="*/ 0 h 17"/>
                  <a:gd name="T8" fmla="*/ 22 w 26"/>
                  <a:gd name="T9" fmla="*/ 3 h 17"/>
                  <a:gd name="T10" fmla="*/ 25 w 26"/>
                  <a:gd name="T11" fmla="*/ 16 h 17"/>
                </a:gdLst>
                <a:ahLst/>
                <a:cxnLst>
                  <a:cxn ang="0">
                    <a:pos x="T0" y="T1"/>
                  </a:cxn>
                  <a:cxn ang="0">
                    <a:pos x="T2" y="T3"/>
                  </a:cxn>
                  <a:cxn ang="0">
                    <a:pos x="T4" y="T5"/>
                  </a:cxn>
                  <a:cxn ang="0">
                    <a:pos x="T6" y="T7"/>
                  </a:cxn>
                  <a:cxn ang="0">
                    <a:pos x="T8" y="T9"/>
                  </a:cxn>
                  <a:cxn ang="0">
                    <a:pos x="T10" y="T11"/>
                  </a:cxn>
                </a:cxnLst>
                <a:rect l="0" t="0" r="r" b="b"/>
                <a:pathLst>
                  <a:path w="26" h="17">
                    <a:moveTo>
                      <a:pt x="0" y="0"/>
                    </a:moveTo>
                    <a:lnTo>
                      <a:pt x="2" y="9"/>
                    </a:lnTo>
                    <a:lnTo>
                      <a:pt x="11" y="3"/>
                    </a:lnTo>
                    <a:lnTo>
                      <a:pt x="21" y="0"/>
                    </a:lnTo>
                    <a:lnTo>
                      <a:pt x="22" y="3"/>
                    </a:lnTo>
                    <a:lnTo>
                      <a:pt x="25"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8" name="Freeform 371"/>
              <p:cNvSpPr>
                <a:spLocks/>
              </p:cNvSpPr>
              <p:nvPr/>
            </p:nvSpPr>
            <p:spPr bwMode="auto">
              <a:xfrm>
                <a:off x="5027" y="984"/>
                <a:ext cx="17" cy="26"/>
              </a:xfrm>
              <a:custGeom>
                <a:avLst/>
                <a:gdLst>
                  <a:gd name="T0" fmla="*/ 7 w 17"/>
                  <a:gd name="T1" fmla="*/ 0 h 26"/>
                  <a:gd name="T2" fmla="*/ 13 w 17"/>
                  <a:gd name="T3" fmla="*/ 4 h 26"/>
                  <a:gd name="T4" fmla="*/ 16 w 17"/>
                  <a:gd name="T5" fmla="*/ 7 h 26"/>
                  <a:gd name="T6" fmla="*/ 5 w 17"/>
                  <a:gd name="T7" fmla="*/ 14 h 26"/>
                  <a:gd name="T8" fmla="*/ 11 w 17"/>
                  <a:gd name="T9" fmla="*/ 18 h 26"/>
                  <a:gd name="T10" fmla="*/ 0 w 17"/>
                  <a:gd name="T11" fmla="*/ 25 h 26"/>
                </a:gdLst>
                <a:ahLst/>
                <a:cxnLst>
                  <a:cxn ang="0">
                    <a:pos x="T0" y="T1"/>
                  </a:cxn>
                  <a:cxn ang="0">
                    <a:pos x="T2" y="T3"/>
                  </a:cxn>
                  <a:cxn ang="0">
                    <a:pos x="T4" y="T5"/>
                  </a:cxn>
                  <a:cxn ang="0">
                    <a:pos x="T6" y="T7"/>
                  </a:cxn>
                  <a:cxn ang="0">
                    <a:pos x="T8" y="T9"/>
                  </a:cxn>
                  <a:cxn ang="0">
                    <a:pos x="T10" y="T11"/>
                  </a:cxn>
                </a:cxnLst>
                <a:rect l="0" t="0" r="r" b="b"/>
                <a:pathLst>
                  <a:path w="17" h="26">
                    <a:moveTo>
                      <a:pt x="7" y="0"/>
                    </a:moveTo>
                    <a:lnTo>
                      <a:pt x="13" y="4"/>
                    </a:lnTo>
                    <a:lnTo>
                      <a:pt x="16" y="7"/>
                    </a:lnTo>
                    <a:lnTo>
                      <a:pt x="5" y="14"/>
                    </a:lnTo>
                    <a:lnTo>
                      <a:pt x="11" y="18"/>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9" name="Freeform 372"/>
              <p:cNvSpPr>
                <a:spLocks/>
              </p:cNvSpPr>
              <p:nvPr/>
            </p:nvSpPr>
            <p:spPr bwMode="auto">
              <a:xfrm>
                <a:off x="5032" y="888"/>
                <a:ext cx="64" cy="73"/>
              </a:xfrm>
              <a:custGeom>
                <a:avLst/>
                <a:gdLst>
                  <a:gd name="T0" fmla="*/ 0 w 64"/>
                  <a:gd name="T1" fmla="*/ 72 h 73"/>
                  <a:gd name="T2" fmla="*/ 0 w 64"/>
                  <a:gd name="T3" fmla="*/ 67 h 73"/>
                  <a:gd name="T4" fmla="*/ 2 w 64"/>
                  <a:gd name="T5" fmla="*/ 63 h 73"/>
                  <a:gd name="T6" fmla="*/ 2 w 64"/>
                  <a:gd name="T7" fmla="*/ 60 h 73"/>
                  <a:gd name="T8" fmla="*/ 3 w 64"/>
                  <a:gd name="T9" fmla="*/ 55 h 73"/>
                  <a:gd name="T10" fmla="*/ 4 w 64"/>
                  <a:gd name="T11" fmla="*/ 53 h 73"/>
                  <a:gd name="T12" fmla="*/ 6 w 64"/>
                  <a:gd name="T13" fmla="*/ 49 h 73"/>
                  <a:gd name="T14" fmla="*/ 7 w 64"/>
                  <a:gd name="T15" fmla="*/ 45 h 73"/>
                  <a:gd name="T16" fmla="*/ 9 w 64"/>
                  <a:gd name="T17" fmla="*/ 42 h 73"/>
                  <a:gd name="T18" fmla="*/ 11 w 64"/>
                  <a:gd name="T19" fmla="*/ 38 h 73"/>
                  <a:gd name="T20" fmla="*/ 13 w 64"/>
                  <a:gd name="T21" fmla="*/ 35 h 73"/>
                  <a:gd name="T22" fmla="*/ 15 w 64"/>
                  <a:gd name="T23" fmla="*/ 33 h 73"/>
                  <a:gd name="T24" fmla="*/ 17 w 64"/>
                  <a:gd name="T25" fmla="*/ 30 h 73"/>
                  <a:gd name="T26" fmla="*/ 21 w 64"/>
                  <a:gd name="T27" fmla="*/ 25 h 73"/>
                  <a:gd name="T28" fmla="*/ 24 w 64"/>
                  <a:gd name="T29" fmla="*/ 22 h 73"/>
                  <a:gd name="T30" fmla="*/ 28 w 64"/>
                  <a:gd name="T31" fmla="*/ 19 h 73"/>
                  <a:gd name="T32" fmla="*/ 31 w 64"/>
                  <a:gd name="T33" fmla="*/ 16 h 73"/>
                  <a:gd name="T34" fmla="*/ 35 w 64"/>
                  <a:gd name="T35" fmla="*/ 13 h 73"/>
                  <a:gd name="T36" fmla="*/ 39 w 64"/>
                  <a:gd name="T37" fmla="*/ 11 h 73"/>
                  <a:gd name="T38" fmla="*/ 41 w 64"/>
                  <a:gd name="T39" fmla="*/ 9 h 73"/>
                  <a:gd name="T40" fmla="*/ 46 w 64"/>
                  <a:gd name="T41" fmla="*/ 7 h 73"/>
                  <a:gd name="T42" fmla="*/ 50 w 64"/>
                  <a:gd name="T43" fmla="*/ 5 h 73"/>
                  <a:gd name="T44" fmla="*/ 54 w 64"/>
                  <a:gd name="T45" fmla="*/ 3 h 73"/>
                  <a:gd name="T46" fmla="*/ 59 w 64"/>
                  <a:gd name="T47" fmla="*/ 2 h 73"/>
                  <a:gd name="T48" fmla="*/ 63 w 64"/>
                  <a:gd name="T4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 h="73">
                    <a:moveTo>
                      <a:pt x="0" y="72"/>
                    </a:moveTo>
                    <a:lnTo>
                      <a:pt x="0" y="67"/>
                    </a:lnTo>
                    <a:lnTo>
                      <a:pt x="2" y="63"/>
                    </a:lnTo>
                    <a:lnTo>
                      <a:pt x="2" y="60"/>
                    </a:lnTo>
                    <a:lnTo>
                      <a:pt x="3" y="55"/>
                    </a:lnTo>
                    <a:lnTo>
                      <a:pt x="4" y="53"/>
                    </a:lnTo>
                    <a:lnTo>
                      <a:pt x="6" y="49"/>
                    </a:lnTo>
                    <a:lnTo>
                      <a:pt x="7" y="45"/>
                    </a:lnTo>
                    <a:lnTo>
                      <a:pt x="9" y="42"/>
                    </a:lnTo>
                    <a:lnTo>
                      <a:pt x="11" y="38"/>
                    </a:lnTo>
                    <a:lnTo>
                      <a:pt x="13" y="35"/>
                    </a:lnTo>
                    <a:lnTo>
                      <a:pt x="15" y="33"/>
                    </a:lnTo>
                    <a:lnTo>
                      <a:pt x="17" y="30"/>
                    </a:lnTo>
                    <a:lnTo>
                      <a:pt x="21" y="25"/>
                    </a:lnTo>
                    <a:lnTo>
                      <a:pt x="24" y="22"/>
                    </a:lnTo>
                    <a:lnTo>
                      <a:pt x="28" y="19"/>
                    </a:lnTo>
                    <a:lnTo>
                      <a:pt x="31" y="16"/>
                    </a:lnTo>
                    <a:lnTo>
                      <a:pt x="35" y="13"/>
                    </a:lnTo>
                    <a:lnTo>
                      <a:pt x="39" y="11"/>
                    </a:lnTo>
                    <a:lnTo>
                      <a:pt x="41" y="9"/>
                    </a:lnTo>
                    <a:lnTo>
                      <a:pt x="46" y="7"/>
                    </a:lnTo>
                    <a:lnTo>
                      <a:pt x="50" y="5"/>
                    </a:lnTo>
                    <a:lnTo>
                      <a:pt x="54" y="3"/>
                    </a:lnTo>
                    <a:lnTo>
                      <a:pt x="59" y="2"/>
                    </a:lnTo>
                    <a:lnTo>
                      <a:pt x="6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0" name="Freeform 373"/>
              <p:cNvSpPr>
                <a:spLocks/>
              </p:cNvSpPr>
              <p:nvPr/>
            </p:nvSpPr>
            <p:spPr bwMode="auto">
              <a:xfrm>
                <a:off x="5033" y="918"/>
                <a:ext cx="18" cy="43"/>
              </a:xfrm>
              <a:custGeom>
                <a:avLst/>
                <a:gdLst>
                  <a:gd name="T0" fmla="*/ 0 w 18"/>
                  <a:gd name="T1" fmla="*/ 42 h 43"/>
                  <a:gd name="T2" fmla="*/ 0 w 18"/>
                  <a:gd name="T3" fmla="*/ 38 h 43"/>
                  <a:gd name="T4" fmla="*/ 1 w 18"/>
                  <a:gd name="T5" fmla="*/ 33 h 43"/>
                  <a:gd name="T6" fmla="*/ 3 w 18"/>
                  <a:gd name="T7" fmla="*/ 30 h 43"/>
                  <a:gd name="T8" fmla="*/ 3 w 18"/>
                  <a:gd name="T9" fmla="*/ 26 h 43"/>
                  <a:gd name="T10" fmla="*/ 4 w 18"/>
                  <a:gd name="T11" fmla="*/ 23 h 43"/>
                  <a:gd name="T12" fmla="*/ 5 w 18"/>
                  <a:gd name="T13" fmla="*/ 20 h 43"/>
                  <a:gd name="T14" fmla="*/ 7 w 18"/>
                  <a:gd name="T15" fmla="*/ 16 h 43"/>
                  <a:gd name="T16" fmla="*/ 9 w 18"/>
                  <a:gd name="T17" fmla="*/ 13 h 43"/>
                  <a:gd name="T18" fmla="*/ 10 w 18"/>
                  <a:gd name="T19" fmla="*/ 9 h 43"/>
                  <a:gd name="T20" fmla="*/ 12 w 18"/>
                  <a:gd name="T21" fmla="*/ 6 h 43"/>
                  <a:gd name="T22" fmla="*/ 15 w 18"/>
                  <a:gd name="T23" fmla="*/ 3 h 43"/>
                  <a:gd name="T24" fmla="*/ 17 w 18"/>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43">
                    <a:moveTo>
                      <a:pt x="0" y="42"/>
                    </a:moveTo>
                    <a:lnTo>
                      <a:pt x="0" y="38"/>
                    </a:lnTo>
                    <a:lnTo>
                      <a:pt x="1" y="33"/>
                    </a:lnTo>
                    <a:lnTo>
                      <a:pt x="3" y="30"/>
                    </a:lnTo>
                    <a:lnTo>
                      <a:pt x="3" y="26"/>
                    </a:lnTo>
                    <a:lnTo>
                      <a:pt x="4" y="23"/>
                    </a:lnTo>
                    <a:lnTo>
                      <a:pt x="5" y="20"/>
                    </a:lnTo>
                    <a:lnTo>
                      <a:pt x="7" y="16"/>
                    </a:lnTo>
                    <a:lnTo>
                      <a:pt x="9" y="13"/>
                    </a:lnTo>
                    <a:lnTo>
                      <a:pt x="10" y="9"/>
                    </a:lnTo>
                    <a:lnTo>
                      <a:pt x="12" y="6"/>
                    </a:lnTo>
                    <a:lnTo>
                      <a:pt x="15" y="3"/>
                    </a:lnTo>
                    <a:lnTo>
                      <a:pt x="17"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1" name="Freeform 374"/>
              <p:cNvSpPr>
                <a:spLocks/>
              </p:cNvSpPr>
              <p:nvPr/>
            </p:nvSpPr>
            <p:spPr bwMode="auto">
              <a:xfrm>
                <a:off x="5056" y="896"/>
                <a:ext cx="50" cy="32"/>
              </a:xfrm>
              <a:custGeom>
                <a:avLst/>
                <a:gdLst>
                  <a:gd name="T0" fmla="*/ 0 w 50"/>
                  <a:gd name="T1" fmla="*/ 31 h 32"/>
                  <a:gd name="T2" fmla="*/ 2 w 50"/>
                  <a:gd name="T3" fmla="*/ 24 h 32"/>
                  <a:gd name="T4" fmla="*/ 3 w 50"/>
                  <a:gd name="T5" fmla="*/ 17 h 32"/>
                  <a:gd name="T6" fmla="*/ 7 w 50"/>
                  <a:gd name="T7" fmla="*/ 15 h 32"/>
                  <a:gd name="T8" fmla="*/ 8 w 50"/>
                  <a:gd name="T9" fmla="*/ 8 h 32"/>
                  <a:gd name="T10" fmla="*/ 12 w 50"/>
                  <a:gd name="T11" fmla="*/ 5 h 32"/>
                  <a:gd name="T12" fmla="*/ 16 w 50"/>
                  <a:gd name="T13" fmla="*/ 3 h 32"/>
                  <a:gd name="T14" fmla="*/ 21 w 50"/>
                  <a:gd name="T15" fmla="*/ 5 h 32"/>
                  <a:gd name="T16" fmla="*/ 25 w 50"/>
                  <a:gd name="T17" fmla="*/ 2 h 32"/>
                  <a:gd name="T18" fmla="*/ 29 w 50"/>
                  <a:gd name="T19" fmla="*/ 0 h 32"/>
                  <a:gd name="T20" fmla="*/ 35 w 50"/>
                  <a:gd name="T21" fmla="*/ 1 h 32"/>
                  <a:gd name="T22" fmla="*/ 42 w 50"/>
                  <a:gd name="T23" fmla="*/ 3 h 32"/>
                  <a:gd name="T24" fmla="*/ 49 w 50"/>
                  <a:gd name="T25" fmla="*/ 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 h="32">
                    <a:moveTo>
                      <a:pt x="0" y="31"/>
                    </a:moveTo>
                    <a:lnTo>
                      <a:pt x="2" y="24"/>
                    </a:lnTo>
                    <a:lnTo>
                      <a:pt x="3" y="17"/>
                    </a:lnTo>
                    <a:lnTo>
                      <a:pt x="7" y="15"/>
                    </a:lnTo>
                    <a:lnTo>
                      <a:pt x="8" y="8"/>
                    </a:lnTo>
                    <a:lnTo>
                      <a:pt x="12" y="5"/>
                    </a:lnTo>
                    <a:lnTo>
                      <a:pt x="16" y="3"/>
                    </a:lnTo>
                    <a:lnTo>
                      <a:pt x="21" y="5"/>
                    </a:lnTo>
                    <a:lnTo>
                      <a:pt x="25" y="2"/>
                    </a:lnTo>
                    <a:lnTo>
                      <a:pt x="29" y="0"/>
                    </a:lnTo>
                    <a:lnTo>
                      <a:pt x="35" y="1"/>
                    </a:lnTo>
                    <a:lnTo>
                      <a:pt x="42" y="3"/>
                    </a:lnTo>
                    <a:lnTo>
                      <a:pt x="49" y="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2" name="Freeform 375"/>
              <p:cNvSpPr>
                <a:spLocks/>
              </p:cNvSpPr>
              <p:nvPr/>
            </p:nvSpPr>
            <p:spPr bwMode="auto">
              <a:xfrm>
                <a:off x="5032" y="889"/>
                <a:ext cx="73" cy="78"/>
              </a:xfrm>
              <a:custGeom>
                <a:avLst/>
                <a:gdLst>
                  <a:gd name="T0" fmla="*/ 4 w 73"/>
                  <a:gd name="T1" fmla="*/ 77 h 78"/>
                  <a:gd name="T2" fmla="*/ 0 w 73"/>
                  <a:gd name="T3" fmla="*/ 71 h 78"/>
                  <a:gd name="T4" fmla="*/ 3 w 73"/>
                  <a:gd name="T5" fmla="*/ 58 h 78"/>
                  <a:gd name="T6" fmla="*/ 3 w 73"/>
                  <a:gd name="T7" fmla="*/ 56 h 78"/>
                  <a:gd name="T8" fmla="*/ 5 w 73"/>
                  <a:gd name="T9" fmla="*/ 53 h 78"/>
                  <a:gd name="T10" fmla="*/ 6 w 73"/>
                  <a:gd name="T11" fmla="*/ 49 h 78"/>
                  <a:gd name="T12" fmla="*/ 8 w 73"/>
                  <a:gd name="T13" fmla="*/ 44 h 78"/>
                  <a:gd name="T14" fmla="*/ 9 w 73"/>
                  <a:gd name="T15" fmla="*/ 39 h 78"/>
                  <a:gd name="T16" fmla="*/ 13 w 73"/>
                  <a:gd name="T17" fmla="*/ 35 h 78"/>
                  <a:gd name="T18" fmla="*/ 16 w 73"/>
                  <a:gd name="T19" fmla="*/ 30 h 78"/>
                  <a:gd name="T20" fmla="*/ 23 w 73"/>
                  <a:gd name="T21" fmla="*/ 24 h 78"/>
                  <a:gd name="T22" fmla="*/ 29 w 73"/>
                  <a:gd name="T23" fmla="*/ 18 h 78"/>
                  <a:gd name="T24" fmla="*/ 32 w 73"/>
                  <a:gd name="T25" fmla="*/ 16 h 78"/>
                  <a:gd name="T26" fmla="*/ 32 w 73"/>
                  <a:gd name="T27" fmla="*/ 15 h 78"/>
                  <a:gd name="T28" fmla="*/ 41 w 73"/>
                  <a:gd name="T29" fmla="*/ 9 h 78"/>
                  <a:gd name="T30" fmla="*/ 43 w 73"/>
                  <a:gd name="T31" fmla="*/ 9 h 78"/>
                  <a:gd name="T32" fmla="*/ 48 w 73"/>
                  <a:gd name="T33" fmla="*/ 5 h 78"/>
                  <a:gd name="T34" fmla="*/ 54 w 73"/>
                  <a:gd name="T35" fmla="*/ 3 h 78"/>
                  <a:gd name="T36" fmla="*/ 63 w 73"/>
                  <a:gd name="T37" fmla="*/ 0 h 78"/>
                  <a:gd name="T38" fmla="*/ 72 w 73"/>
                  <a:gd name="T39" fmla="*/ 18 h 78"/>
                  <a:gd name="T40" fmla="*/ 4 w 73"/>
                  <a:gd name="T41" fmla="*/ 77 h 78"/>
                  <a:gd name="T42" fmla="*/ 4 w 73"/>
                  <a:gd name="T43" fmla="*/ 7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3" h="78">
                    <a:moveTo>
                      <a:pt x="4" y="77"/>
                    </a:moveTo>
                    <a:lnTo>
                      <a:pt x="0" y="71"/>
                    </a:lnTo>
                    <a:lnTo>
                      <a:pt x="3" y="58"/>
                    </a:lnTo>
                    <a:lnTo>
                      <a:pt x="3" y="56"/>
                    </a:lnTo>
                    <a:lnTo>
                      <a:pt x="5" y="53"/>
                    </a:lnTo>
                    <a:lnTo>
                      <a:pt x="6" y="49"/>
                    </a:lnTo>
                    <a:lnTo>
                      <a:pt x="8" y="44"/>
                    </a:lnTo>
                    <a:lnTo>
                      <a:pt x="9" y="39"/>
                    </a:lnTo>
                    <a:lnTo>
                      <a:pt x="13" y="35"/>
                    </a:lnTo>
                    <a:lnTo>
                      <a:pt x="16" y="30"/>
                    </a:lnTo>
                    <a:lnTo>
                      <a:pt x="23" y="24"/>
                    </a:lnTo>
                    <a:lnTo>
                      <a:pt x="29" y="18"/>
                    </a:lnTo>
                    <a:lnTo>
                      <a:pt x="32" y="16"/>
                    </a:lnTo>
                    <a:lnTo>
                      <a:pt x="32" y="15"/>
                    </a:lnTo>
                    <a:lnTo>
                      <a:pt x="41" y="9"/>
                    </a:lnTo>
                    <a:lnTo>
                      <a:pt x="43" y="9"/>
                    </a:lnTo>
                    <a:lnTo>
                      <a:pt x="48" y="5"/>
                    </a:lnTo>
                    <a:lnTo>
                      <a:pt x="54" y="3"/>
                    </a:lnTo>
                    <a:lnTo>
                      <a:pt x="63" y="0"/>
                    </a:lnTo>
                    <a:lnTo>
                      <a:pt x="72" y="18"/>
                    </a:lnTo>
                    <a:lnTo>
                      <a:pt x="4" y="77"/>
                    </a:lnTo>
                    <a:lnTo>
                      <a:pt x="4" y="77"/>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3" name="Freeform 376"/>
              <p:cNvSpPr>
                <a:spLocks/>
              </p:cNvSpPr>
              <p:nvPr/>
            </p:nvSpPr>
            <p:spPr bwMode="auto">
              <a:xfrm>
                <a:off x="5032" y="889"/>
                <a:ext cx="73" cy="78"/>
              </a:xfrm>
              <a:custGeom>
                <a:avLst/>
                <a:gdLst>
                  <a:gd name="T0" fmla="*/ 4 w 73"/>
                  <a:gd name="T1" fmla="*/ 77 h 78"/>
                  <a:gd name="T2" fmla="*/ 0 w 73"/>
                  <a:gd name="T3" fmla="*/ 71 h 78"/>
                  <a:gd name="T4" fmla="*/ 3 w 73"/>
                  <a:gd name="T5" fmla="*/ 58 h 78"/>
                  <a:gd name="T6" fmla="*/ 3 w 73"/>
                  <a:gd name="T7" fmla="*/ 56 h 78"/>
                  <a:gd name="T8" fmla="*/ 5 w 73"/>
                  <a:gd name="T9" fmla="*/ 53 h 78"/>
                  <a:gd name="T10" fmla="*/ 6 w 73"/>
                  <a:gd name="T11" fmla="*/ 49 h 78"/>
                  <a:gd name="T12" fmla="*/ 8 w 73"/>
                  <a:gd name="T13" fmla="*/ 44 h 78"/>
                  <a:gd name="T14" fmla="*/ 9 w 73"/>
                  <a:gd name="T15" fmla="*/ 39 h 78"/>
                  <a:gd name="T16" fmla="*/ 13 w 73"/>
                  <a:gd name="T17" fmla="*/ 35 h 78"/>
                  <a:gd name="T18" fmla="*/ 16 w 73"/>
                  <a:gd name="T19" fmla="*/ 30 h 78"/>
                  <a:gd name="T20" fmla="*/ 23 w 73"/>
                  <a:gd name="T21" fmla="*/ 24 h 78"/>
                  <a:gd name="T22" fmla="*/ 29 w 73"/>
                  <a:gd name="T23" fmla="*/ 18 h 78"/>
                  <a:gd name="T24" fmla="*/ 32 w 73"/>
                  <a:gd name="T25" fmla="*/ 16 h 78"/>
                  <a:gd name="T26" fmla="*/ 32 w 73"/>
                  <a:gd name="T27" fmla="*/ 15 h 78"/>
                  <a:gd name="T28" fmla="*/ 41 w 73"/>
                  <a:gd name="T29" fmla="*/ 9 h 78"/>
                  <a:gd name="T30" fmla="*/ 43 w 73"/>
                  <a:gd name="T31" fmla="*/ 9 h 78"/>
                  <a:gd name="T32" fmla="*/ 48 w 73"/>
                  <a:gd name="T33" fmla="*/ 5 h 78"/>
                  <a:gd name="T34" fmla="*/ 54 w 73"/>
                  <a:gd name="T35" fmla="*/ 3 h 78"/>
                  <a:gd name="T36" fmla="*/ 63 w 73"/>
                  <a:gd name="T37" fmla="*/ 0 h 78"/>
                  <a:gd name="T38" fmla="*/ 72 w 73"/>
                  <a:gd name="T39" fmla="*/ 18 h 78"/>
                  <a:gd name="T40" fmla="*/ 4 w 73"/>
                  <a:gd name="T41" fmla="*/ 77 h 78"/>
                  <a:gd name="T42" fmla="*/ 4 w 73"/>
                  <a:gd name="T43" fmla="*/ 7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3" h="78">
                    <a:moveTo>
                      <a:pt x="4" y="77"/>
                    </a:moveTo>
                    <a:lnTo>
                      <a:pt x="0" y="71"/>
                    </a:lnTo>
                    <a:lnTo>
                      <a:pt x="3" y="58"/>
                    </a:lnTo>
                    <a:lnTo>
                      <a:pt x="3" y="56"/>
                    </a:lnTo>
                    <a:lnTo>
                      <a:pt x="5" y="53"/>
                    </a:lnTo>
                    <a:lnTo>
                      <a:pt x="6" y="49"/>
                    </a:lnTo>
                    <a:lnTo>
                      <a:pt x="8" y="44"/>
                    </a:lnTo>
                    <a:lnTo>
                      <a:pt x="9" y="39"/>
                    </a:lnTo>
                    <a:lnTo>
                      <a:pt x="13" y="35"/>
                    </a:lnTo>
                    <a:lnTo>
                      <a:pt x="16" y="30"/>
                    </a:lnTo>
                    <a:lnTo>
                      <a:pt x="23" y="24"/>
                    </a:lnTo>
                    <a:lnTo>
                      <a:pt x="29" y="18"/>
                    </a:lnTo>
                    <a:lnTo>
                      <a:pt x="32" y="16"/>
                    </a:lnTo>
                    <a:lnTo>
                      <a:pt x="32" y="15"/>
                    </a:lnTo>
                    <a:lnTo>
                      <a:pt x="41" y="9"/>
                    </a:lnTo>
                    <a:lnTo>
                      <a:pt x="43" y="9"/>
                    </a:lnTo>
                    <a:lnTo>
                      <a:pt x="48" y="5"/>
                    </a:lnTo>
                    <a:lnTo>
                      <a:pt x="54" y="3"/>
                    </a:lnTo>
                    <a:lnTo>
                      <a:pt x="63" y="0"/>
                    </a:lnTo>
                    <a:lnTo>
                      <a:pt x="72" y="18"/>
                    </a:lnTo>
                    <a:lnTo>
                      <a:pt x="4" y="77"/>
                    </a:lnTo>
                    <a:lnTo>
                      <a:pt x="4" y="7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4" name="Line 377"/>
              <p:cNvSpPr>
                <a:spLocks noChangeShapeType="1"/>
              </p:cNvSpPr>
              <p:nvPr/>
            </p:nvSpPr>
            <p:spPr bwMode="auto">
              <a:xfrm flipV="1">
                <a:off x="5047" y="927"/>
                <a:ext cx="81" cy="54"/>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5" name="Freeform 378"/>
              <p:cNvSpPr>
                <a:spLocks/>
              </p:cNvSpPr>
              <p:nvPr/>
            </p:nvSpPr>
            <p:spPr bwMode="auto">
              <a:xfrm>
                <a:off x="5050" y="944"/>
                <a:ext cx="90" cy="39"/>
              </a:xfrm>
              <a:custGeom>
                <a:avLst/>
                <a:gdLst>
                  <a:gd name="T0" fmla="*/ 0 w 90"/>
                  <a:gd name="T1" fmla="*/ 37 h 39"/>
                  <a:gd name="T2" fmla="*/ 16 w 90"/>
                  <a:gd name="T3" fmla="*/ 38 h 39"/>
                  <a:gd name="T4" fmla="*/ 89 w 90"/>
                  <a:gd name="T5" fmla="*/ 0 h 39"/>
                </a:gdLst>
                <a:ahLst/>
                <a:cxnLst>
                  <a:cxn ang="0">
                    <a:pos x="T0" y="T1"/>
                  </a:cxn>
                  <a:cxn ang="0">
                    <a:pos x="T2" y="T3"/>
                  </a:cxn>
                  <a:cxn ang="0">
                    <a:pos x="T4" y="T5"/>
                  </a:cxn>
                </a:cxnLst>
                <a:rect l="0" t="0" r="r" b="b"/>
                <a:pathLst>
                  <a:path w="90" h="39">
                    <a:moveTo>
                      <a:pt x="0" y="37"/>
                    </a:moveTo>
                    <a:lnTo>
                      <a:pt x="16" y="38"/>
                    </a:lnTo>
                    <a:lnTo>
                      <a:pt x="8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6" name="Freeform 379"/>
              <p:cNvSpPr>
                <a:spLocks/>
              </p:cNvSpPr>
              <p:nvPr/>
            </p:nvSpPr>
            <p:spPr bwMode="auto">
              <a:xfrm>
                <a:off x="5051" y="952"/>
                <a:ext cx="17" cy="25"/>
              </a:xfrm>
              <a:custGeom>
                <a:avLst/>
                <a:gdLst>
                  <a:gd name="T0" fmla="*/ 1 w 17"/>
                  <a:gd name="T1" fmla="*/ 0 h 25"/>
                  <a:gd name="T2" fmla="*/ 3 w 17"/>
                  <a:gd name="T3" fmla="*/ 2 h 25"/>
                  <a:gd name="T4" fmla="*/ 3 w 17"/>
                  <a:gd name="T5" fmla="*/ 2 h 25"/>
                  <a:gd name="T6" fmla="*/ 9 w 17"/>
                  <a:gd name="T7" fmla="*/ 0 h 25"/>
                  <a:gd name="T8" fmla="*/ 9 w 17"/>
                  <a:gd name="T9" fmla="*/ 1 h 25"/>
                  <a:gd name="T10" fmla="*/ 9 w 17"/>
                  <a:gd name="T11" fmla="*/ 1 h 25"/>
                  <a:gd name="T12" fmla="*/ 11 w 17"/>
                  <a:gd name="T13" fmla="*/ 2 h 25"/>
                  <a:gd name="T14" fmla="*/ 12 w 17"/>
                  <a:gd name="T15" fmla="*/ 3 h 25"/>
                  <a:gd name="T16" fmla="*/ 12 w 17"/>
                  <a:gd name="T17" fmla="*/ 4 h 25"/>
                  <a:gd name="T18" fmla="*/ 12 w 17"/>
                  <a:gd name="T19" fmla="*/ 4 h 25"/>
                  <a:gd name="T20" fmla="*/ 13 w 17"/>
                  <a:gd name="T21" fmla="*/ 5 h 25"/>
                  <a:gd name="T22" fmla="*/ 15 w 17"/>
                  <a:gd name="T23" fmla="*/ 6 h 25"/>
                  <a:gd name="T24" fmla="*/ 15 w 17"/>
                  <a:gd name="T25" fmla="*/ 7 h 25"/>
                  <a:gd name="T26" fmla="*/ 16 w 17"/>
                  <a:gd name="T27" fmla="*/ 8 h 25"/>
                  <a:gd name="T28" fmla="*/ 16 w 17"/>
                  <a:gd name="T29" fmla="*/ 8 h 25"/>
                  <a:gd name="T30" fmla="*/ 12 w 17"/>
                  <a:gd name="T31" fmla="*/ 12 h 25"/>
                  <a:gd name="T32" fmla="*/ 12 w 17"/>
                  <a:gd name="T33" fmla="*/ 12 h 25"/>
                  <a:gd name="T34" fmla="*/ 13 w 17"/>
                  <a:gd name="T35" fmla="*/ 13 h 25"/>
                  <a:gd name="T36" fmla="*/ 13 w 17"/>
                  <a:gd name="T37" fmla="*/ 14 h 25"/>
                  <a:gd name="T38" fmla="*/ 9 w 17"/>
                  <a:gd name="T39" fmla="*/ 16 h 25"/>
                  <a:gd name="T40" fmla="*/ 5 w 17"/>
                  <a:gd name="T41" fmla="*/ 20 h 25"/>
                  <a:gd name="T42" fmla="*/ 5 w 17"/>
                  <a:gd name="T43" fmla="*/ 20 h 25"/>
                  <a:gd name="T44" fmla="*/ 0 w 17"/>
                  <a:gd name="T45" fmla="*/ 23 h 25"/>
                  <a:gd name="T46" fmla="*/ 1 w 17"/>
                  <a:gd name="T47" fmla="*/ 24 h 25"/>
                  <a:gd name="T48" fmla="*/ 1 w 17"/>
                  <a:gd name="T49"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25">
                    <a:moveTo>
                      <a:pt x="1" y="0"/>
                    </a:moveTo>
                    <a:lnTo>
                      <a:pt x="3" y="2"/>
                    </a:lnTo>
                    <a:lnTo>
                      <a:pt x="3" y="2"/>
                    </a:lnTo>
                    <a:lnTo>
                      <a:pt x="9" y="0"/>
                    </a:lnTo>
                    <a:lnTo>
                      <a:pt x="9" y="1"/>
                    </a:lnTo>
                    <a:lnTo>
                      <a:pt x="9" y="1"/>
                    </a:lnTo>
                    <a:lnTo>
                      <a:pt x="11" y="2"/>
                    </a:lnTo>
                    <a:lnTo>
                      <a:pt x="12" y="3"/>
                    </a:lnTo>
                    <a:lnTo>
                      <a:pt x="12" y="4"/>
                    </a:lnTo>
                    <a:lnTo>
                      <a:pt x="12" y="4"/>
                    </a:lnTo>
                    <a:lnTo>
                      <a:pt x="13" y="5"/>
                    </a:lnTo>
                    <a:lnTo>
                      <a:pt x="15" y="6"/>
                    </a:lnTo>
                    <a:lnTo>
                      <a:pt x="15" y="7"/>
                    </a:lnTo>
                    <a:lnTo>
                      <a:pt x="16" y="8"/>
                    </a:lnTo>
                    <a:lnTo>
                      <a:pt x="16" y="8"/>
                    </a:lnTo>
                    <a:lnTo>
                      <a:pt x="12" y="12"/>
                    </a:lnTo>
                    <a:lnTo>
                      <a:pt x="12" y="12"/>
                    </a:lnTo>
                    <a:lnTo>
                      <a:pt x="13" y="13"/>
                    </a:lnTo>
                    <a:lnTo>
                      <a:pt x="13" y="14"/>
                    </a:lnTo>
                    <a:lnTo>
                      <a:pt x="9" y="16"/>
                    </a:lnTo>
                    <a:lnTo>
                      <a:pt x="5" y="20"/>
                    </a:lnTo>
                    <a:lnTo>
                      <a:pt x="5" y="20"/>
                    </a:lnTo>
                    <a:lnTo>
                      <a:pt x="0" y="23"/>
                    </a:lnTo>
                    <a:lnTo>
                      <a:pt x="1" y="24"/>
                    </a:lnTo>
                    <a:lnTo>
                      <a:pt x="1" y="2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7" name="Freeform 380"/>
              <p:cNvSpPr>
                <a:spLocks/>
              </p:cNvSpPr>
              <p:nvPr/>
            </p:nvSpPr>
            <p:spPr bwMode="auto">
              <a:xfrm>
                <a:off x="5055" y="946"/>
                <a:ext cx="27" cy="17"/>
              </a:xfrm>
              <a:custGeom>
                <a:avLst/>
                <a:gdLst>
                  <a:gd name="T0" fmla="*/ 0 w 27"/>
                  <a:gd name="T1" fmla="*/ 8 h 17"/>
                  <a:gd name="T2" fmla="*/ 17 w 27"/>
                  <a:gd name="T3" fmla="*/ 0 h 17"/>
                  <a:gd name="T4" fmla="*/ 19 w 27"/>
                  <a:gd name="T5" fmla="*/ 3 h 17"/>
                  <a:gd name="T6" fmla="*/ 22 w 27"/>
                  <a:gd name="T7" fmla="*/ 8 h 17"/>
                  <a:gd name="T8" fmla="*/ 24 w 27"/>
                  <a:gd name="T9" fmla="*/ 12 h 17"/>
                  <a:gd name="T10" fmla="*/ 26 w 27"/>
                  <a:gd name="T11" fmla="*/ 16 h 17"/>
                </a:gdLst>
                <a:ahLst/>
                <a:cxnLst>
                  <a:cxn ang="0">
                    <a:pos x="T0" y="T1"/>
                  </a:cxn>
                  <a:cxn ang="0">
                    <a:pos x="T2" y="T3"/>
                  </a:cxn>
                  <a:cxn ang="0">
                    <a:pos x="T4" y="T5"/>
                  </a:cxn>
                  <a:cxn ang="0">
                    <a:pos x="T6" y="T7"/>
                  </a:cxn>
                  <a:cxn ang="0">
                    <a:pos x="T8" y="T9"/>
                  </a:cxn>
                  <a:cxn ang="0">
                    <a:pos x="T10" y="T11"/>
                  </a:cxn>
                </a:cxnLst>
                <a:rect l="0" t="0" r="r" b="b"/>
                <a:pathLst>
                  <a:path w="27" h="17">
                    <a:moveTo>
                      <a:pt x="0" y="8"/>
                    </a:moveTo>
                    <a:lnTo>
                      <a:pt x="17" y="0"/>
                    </a:lnTo>
                    <a:lnTo>
                      <a:pt x="19" y="3"/>
                    </a:lnTo>
                    <a:lnTo>
                      <a:pt x="22" y="8"/>
                    </a:lnTo>
                    <a:lnTo>
                      <a:pt x="24" y="12"/>
                    </a:lnTo>
                    <a:lnTo>
                      <a:pt x="2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8" name="Freeform 381"/>
              <p:cNvSpPr>
                <a:spLocks/>
              </p:cNvSpPr>
              <p:nvPr/>
            </p:nvSpPr>
            <p:spPr bwMode="auto">
              <a:xfrm>
                <a:off x="5054" y="959"/>
                <a:ext cx="17" cy="27"/>
              </a:xfrm>
              <a:custGeom>
                <a:avLst/>
                <a:gdLst>
                  <a:gd name="T0" fmla="*/ 10 w 17"/>
                  <a:gd name="T1" fmla="*/ 0 h 27"/>
                  <a:gd name="T2" fmla="*/ 16 w 17"/>
                  <a:gd name="T3" fmla="*/ 5 h 27"/>
                  <a:gd name="T4" fmla="*/ 14 w 17"/>
                  <a:gd name="T5" fmla="*/ 12 h 27"/>
                  <a:gd name="T6" fmla="*/ 2 w 17"/>
                  <a:gd name="T7" fmla="*/ 20 h 27"/>
                  <a:gd name="T8" fmla="*/ 0 w 17"/>
                  <a:gd name="T9" fmla="*/ 26 h 27"/>
                </a:gdLst>
                <a:ahLst/>
                <a:cxnLst>
                  <a:cxn ang="0">
                    <a:pos x="T0" y="T1"/>
                  </a:cxn>
                  <a:cxn ang="0">
                    <a:pos x="T2" y="T3"/>
                  </a:cxn>
                  <a:cxn ang="0">
                    <a:pos x="T4" y="T5"/>
                  </a:cxn>
                  <a:cxn ang="0">
                    <a:pos x="T6" y="T7"/>
                  </a:cxn>
                  <a:cxn ang="0">
                    <a:pos x="T8" y="T9"/>
                  </a:cxn>
                </a:cxnLst>
                <a:rect l="0" t="0" r="r" b="b"/>
                <a:pathLst>
                  <a:path w="17" h="27">
                    <a:moveTo>
                      <a:pt x="10" y="0"/>
                    </a:moveTo>
                    <a:lnTo>
                      <a:pt x="16" y="5"/>
                    </a:lnTo>
                    <a:lnTo>
                      <a:pt x="14" y="12"/>
                    </a:lnTo>
                    <a:lnTo>
                      <a:pt x="2" y="20"/>
                    </a:lnTo>
                    <a:lnTo>
                      <a:pt x="0"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9" name="Freeform 382"/>
              <p:cNvSpPr>
                <a:spLocks/>
              </p:cNvSpPr>
              <p:nvPr/>
            </p:nvSpPr>
            <p:spPr bwMode="auto">
              <a:xfrm>
                <a:off x="5107" y="954"/>
                <a:ext cx="27" cy="17"/>
              </a:xfrm>
              <a:custGeom>
                <a:avLst/>
                <a:gdLst>
                  <a:gd name="T0" fmla="*/ 0 w 27"/>
                  <a:gd name="T1" fmla="*/ 1 h 17"/>
                  <a:gd name="T2" fmla="*/ 0 w 27"/>
                  <a:gd name="T3" fmla="*/ 3 h 17"/>
                  <a:gd name="T4" fmla="*/ 4 w 27"/>
                  <a:gd name="T5" fmla="*/ 1 h 17"/>
                  <a:gd name="T6" fmla="*/ 5 w 27"/>
                  <a:gd name="T7" fmla="*/ 3 h 17"/>
                  <a:gd name="T8" fmla="*/ 8 w 27"/>
                  <a:gd name="T9" fmla="*/ 1 h 17"/>
                  <a:gd name="T10" fmla="*/ 8 w 27"/>
                  <a:gd name="T11" fmla="*/ 1 h 17"/>
                  <a:gd name="T12" fmla="*/ 12 w 27"/>
                  <a:gd name="T13" fmla="*/ 0 h 17"/>
                  <a:gd name="T14" fmla="*/ 12 w 27"/>
                  <a:gd name="T15" fmla="*/ 1 h 17"/>
                  <a:gd name="T16" fmla="*/ 13 w 27"/>
                  <a:gd name="T17" fmla="*/ 3 h 17"/>
                  <a:gd name="T18" fmla="*/ 16 w 27"/>
                  <a:gd name="T19" fmla="*/ 1 h 17"/>
                  <a:gd name="T20" fmla="*/ 16 w 27"/>
                  <a:gd name="T21" fmla="*/ 1 h 17"/>
                  <a:gd name="T22" fmla="*/ 18 w 27"/>
                  <a:gd name="T23" fmla="*/ 4 h 17"/>
                  <a:gd name="T24" fmla="*/ 21 w 27"/>
                  <a:gd name="T25" fmla="*/ 1 h 17"/>
                  <a:gd name="T26" fmla="*/ 22 w 27"/>
                  <a:gd name="T27" fmla="*/ 3 h 17"/>
                  <a:gd name="T28" fmla="*/ 23 w 27"/>
                  <a:gd name="T29" fmla="*/ 4 h 17"/>
                  <a:gd name="T30" fmla="*/ 23 w 27"/>
                  <a:gd name="T31" fmla="*/ 4 h 17"/>
                  <a:gd name="T32" fmla="*/ 23 w 27"/>
                  <a:gd name="T33" fmla="*/ 5 h 17"/>
                  <a:gd name="T34" fmla="*/ 24 w 27"/>
                  <a:gd name="T35" fmla="*/ 7 h 17"/>
                  <a:gd name="T36" fmla="*/ 25 w 27"/>
                  <a:gd name="T37" fmla="*/ 8 h 17"/>
                  <a:gd name="T38" fmla="*/ 25 w 27"/>
                  <a:gd name="T39" fmla="*/ 8 h 17"/>
                  <a:gd name="T40" fmla="*/ 26 w 27"/>
                  <a:gd name="T41" fmla="*/ 9 h 17"/>
                  <a:gd name="T42" fmla="*/ 26 w 27"/>
                  <a:gd name="T43" fmla="*/ 9 h 17"/>
                  <a:gd name="T44" fmla="*/ 23 w 27"/>
                  <a:gd name="T45" fmla="*/ 15 h 17"/>
                  <a:gd name="T46" fmla="*/ 23 w 27"/>
                  <a:gd name="T47" fmla="*/ 15 h 17"/>
                  <a:gd name="T48" fmla="*/ 24 w 27"/>
                  <a:gd name="T4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 h="17">
                    <a:moveTo>
                      <a:pt x="0" y="1"/>
                    </a:moveTo>
                    <a:lnTo>
                      <a:pt x="0" y="3"/>
                    </a:lnTo>
                    <a:lnTo>
                      <a:pt x="4" y="1"/>
                    </a:lnTo>
                    <a:lnTo>
                      <a:pt x="5" y="3"/>
                    </a:lnTo>
                    <a:lnTo>
                      <a:pt x="8" y="1"/>
                    </a:lnTo>
                    <a:lnTo>
                      <a:pt x="8" y="1"/>
                    </a:lnTo>
                    <a:lnTo>
                      <a:pt x="12" y="0"/>
                    </a:lnTo>
                    <a:lnTo>
                      <a:pt x="12" y="1"/>
                    </a:lnTo>
                    <a:lnTo>
                      <a:pt x="13" y="3"/>
                    </a:lnTo>
                    <a:lnTo>
                      <a:pt x="16" y="1"/>
                    </a:lnTo>
                    <a:lnTo>
                      <a:pt x="16" y="1"/>
                    </a:lnTo>
                    <a:lnTo>
                      <a:pt x="18" y="4"/>
                    </a:lnTo>
                    <a:lnTo>
                      <a:pt x="21" y="1"/>
                    </a:lnTo>
                    <a:lnTo>
                      <a:pt x="22" y="3"/>
                    </a:lnTo>
                    <a:lnTo>
                      <a:pt x="23" y="4"/>
                    </a:lnTo>
                    <a:lnTo>
                      <a:pt x="23" y="4"/>
                    </a:lnTo>
                    <a:lnTo>
                      <a:pt x="23" y="5"/>
                    </a:lnTo>
                    <a:lnTo>
                      <a:pt x="24" y="7"/>
                    </a:lnTo>
                    <a:lnTo>
                      <a:pt x="25" y="8"/>
                    </a:lnTo>
                    <a:lnTo>
                      <a:pt x="25" y="8"/>
                    </a:lnTo>
                    <a:lnTo>
                      <a:pt x="26" y="9"/>
                    </a:lnTo>
                    <a:lnTo>
                      <a:pt x="26" y="9"/>
                    </a:lnTo>
                    <a:lnTo>
                      <a:pt x="23" y="15"/>
                    </a:lnTo>
                    <a:lnTo>
                      <a:pt x="23" y="15"/>
                    </a:lnTo>
                    <a:lnTo>
                      <a:pt x="24"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0" name="Freeform 383"/>
              <p:cNvSpPr>
                <a:spLocks/>
              </p:cNvSpPr>
              <p:nvPr/>
            </p:nvSpPr>
            <p:spPr bwMode="auto">
              <a:xfrm>
                <a:off x="5106" y="954"/>
                <a:ext cx="27" cy="17"/>
              </a:xfrm>
              <a:custGeom>
                <a:avLst/>
                <a:gdLst>
                  <a:gd name="T0" fmla="*/ 0 w 27"/>
                  <a:gd name="T1" fmla="*/ 0 h 17"/>
                  <a:gd name="T2" fmla="*/ 5 w 27"/>
                  <a:gd name="T3" fmla="*/ 3 h 17"/>
                  <a:gd name="T4" fmla="*/ 10 w 27"/>
                  <a:gd name="T5" fmla="*/ 5 h 17"/>
                  <a:gd name="T6" fmla="*/ 15 w 27"/>
                  <a:gd name="T7" fmla="*/ 11 h 17"/>
                  <a:gd name="T8" fmla="*/ 20 w 27"/>
                  <a:gd name="T9" fmla="*/ 13 h 17"/>
                  <a:gd name="T10" fmla="*/ 26 w 27"/>
                  <a:gd name="T11" fmla="*/ 16 h 17"/>
                </a:gdLst>
                <a:ahLst/>
                <a:cxnLst>
                  <a:cxn ang="0">
                    <a:pos x="T0" y="T1"/>
                  </a:cxn>
                  <a:cxn ang="0">
                    <a:pos x="T2" y="T3"/>
                  </a:cxn>
                  <a:cxn ang="0">
                    <a:pos x="T4" y="T5"/>
                  </a:cxn>
                  <a:cxn ang="0">
                    <a:pos x="T6" y="T7"/>
                  </a:cxn>
                  <a:cxn ang="0">
                    <a:pos x="T8" y="T9"/>
                  </a:cxn>
                  <a:cxn ang="0">
                    <a:pos x="T10" y="T11"/>
                  </a:cxn>
                </a:cxnLst>
                <a:rect l="0" t="0" r="r" b="b"/>
                <a:pathLst>
                  <a:path w="27" h="17">
                    <a:moveTo>
                      <a:pt x="0" y="0"/>
                    </a:moveTo>
                    <a:lnTo>
                      <a:pt x="5" y="3"/>
                    </a:lnTo>
                    <a:lnTo>
                      <a:pt x="10" y="5"/>
                    </a:lnTo>
                    <a:lnTo>
                      <a:pt x="15" y="11"/>
                    </a:lnTo>
                    <a:lnTo>
                      <a:pt x="20" y="13"/>
                    </a:lnTo>
                    <a:lnTo>
                      <a:pt x="2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1" name="Freeform 384"/>
              <p:cNvSpPr>
                <a:spLocks/>
              </p:cNvSpPr>
              <p:nvPr/>
            </p:nvSpPr>
            <p:spPr bwMode="auto">
              <a:xfrm>
                <a:off x="5130" y="950"/>
                <a:ext cx="17" cy="26"/>
              </a:xfrm>
              <a:custGeom>
                <a:avLst/>
                <a:gdLst>
                  <a:gd name="T0" fmla="*/ 5 w 17"/>
                  <a:gd name="T1" fmla="*/ 0 h 26"/>
                  <a:gd name="T2" fmla="*/ 8 w 17"/>
                  <a:gd name="T3" fmla="*/ 3 h 26"/>
                  <a:gd name="T4" fmla="*/ 12 w 17"/>
                  <a:gd name="T5" fmla="*/ 6 h 26"/>
                  <a:gd name="T6" fmla="*/ 16 w 17"/>
                  <a:gd name="T7" fmla="*/ 10 h 26"/>
                  <a:gd name="T8" fmla="*/ 0 w 17"/>
                  <a:gd name="T9" fmla="*/ 25 h 26"/>
                </a:gdLst>
                <a:ahLst/>
                <a:cxnLst>
                  <a:cxn ang="0">
                    <a:pos x="T0" y="T1"/>
                  </a:cxn>
                  <a:cxn ang="0">
                    <a:pos x="T2" y="T3"/>
                  </a:cxn>
                  <a:cxn ang="0">
                    <a:pos x="T4" y="T5"/>
                  </a:cxn>
                  <a:cxn ang="0">
                    <a:pos x="T6" y="T7"/>
                  </a:cxn>
                  <a:cxn ang="0">
                    <a:pos x="T8" y="T9"/>
                  </a:cxn>
                </a:cxnLst>
                <a:rect l="0" t="0" r="r" b="b"/>
                <a:pathLst>
                  <a:path w="17" h="26">
                    <a:moveTo>
                      <a:pt x="5" y="0"/>
                    </a:moveTo>
                    <a:lnTo>
                      <a:pt x="8" y="3"/>
                    </a:lnTo>
                    <a:lnTo>
                      <a:pt x="12" y="6"/>
                    </a:lnTo>
                    <a:lnTo>
                      <a:pt x="16" y="10"/>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2" name="Line 385"/>
              <p:cNvSpPr>
                <a:spLocks noChangeShapeType="1"/>
              </p:cNvSpPr>
              <p:nvPr/>
            </p:nvSpPr>
            <p:spPr bwMode="auto">
              <a:xfrm flipV="1">
                <a:off x="5121" y="969"/>
                <a:ext cx="6" cy="4"/>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3" name="Freeform 386"/>
              <p:cNvSpPr>
                <a:spLocks/>
              </p:cNvSpPr>
              <p:nvPr/>
            </p:nvSpPr>
            <p:spPr bwMode="auto">
              <a:xfrm>
                <a:off x="5106" y="948"/>
                <a:ext cx="29" cy="17"/>
              </a:xfrm>
              <a:custGeom>
                <a:avLst/>
                <a:gdLst>
                  <a:gd name="T0" fmla="*/ 28 w 29"/>
                  <a:gd name="T1" fmla="*/ 16 h 17"/>
                  <a:gd name="T2" fmla="*/ 17 w 29"/>
                  <a:gd name="T3" fmla="*/ 0 h 17"/>
                  <a:gd name="T4" fmla="*/ 0 w 29"/>
                  <a:gd name="T5" fmla="*/ 8 h 17"/>
                </a:gdLst>
                <a:ahLst/>
                <a:cxnLst>
                  <a:cxn ang="0">
                    <a:pos x="T0" y="T1"/>
                  </a:cxn>
                  <a:cxn ang="0">
                    <a:pos x="T2" y="T3"/>
                  </a:cxn>
                  <a:cxn ang="0">
                    <a:pos x="T4" y="T5"/>
                  </a:cxn>
                </a:cxnLst>
                <a:rect l="0" t="0" r="r" b="b"/>
                <a:pathLst>
                  <a:path w="29" h="17">
                    <a:moveTo>
                      <a:pt x="28" y="16"/>
                    </a:moveTo>
                    <a:lnTo>
                      <a:pt x="17" y="0"/>
                    </a:lnTo>
                    <a:lnTo>
                      <a:pt x="0" y="8"/>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4" name="Freeform 387"/>
              <p:cNvSpPr>
                <a:spLocks/>
              </p:cNvSpPr>
              <p:nvPr/>
            </p:nvSpPr>
            <p:spPr bwMode="auto">
              <a:xfrm>
                <a:off x="5118" y="939"/>
                <a:ext cx="26" cy="25"/>
              </a:xfrm>
              <a:custGeom>
                <a:avLst/>
                <a:gdLst>
                  <a:gd name="T0" fmla="*/ 12 w 26"/>
                  <a:gd name="T1" fmla="*/ 0 h 25"/>
                  <a:gd name="T2" fmla="*/ 13 w 26"/>
                  <a:gd name="T3" fmla="*/ 1 h 25"/>
                  <a:gd name="T4" fmla="*/ 7 w 26"/>
                  <a:gd name="T5" fmla="*/ 5 h 25"/>
                  <a:gd name="T6" fmla="*/ 3 w 26"/>
                  <a:gd name="T7" fmla="*/ 9 h 25"/>
                  <a:gd name="T8" fmla="*/ 4 w 26"/>
                  <a:gd name="T9" fmla="*/ 10 h 25"/>
                  <a:gd name="T10" fmla="*/ 4 w 26"/>
                  <a:gd name="T11" fmla="*/ 10 h 25"/>
                  <a:gd name="T12" fmla="*/ 4 w 26"/>
                  <a:gd name="T13" fmla="*/ 11 h 25"/>
                  <a:gd name="T14" fmla="*/ 0 w 26"/>
                  <a:gd name="T15" fmla="*/ 15 h 25"/>
                  <a:gd name="T16" fmla="*/ 0 w 26"/>
                  <a:gd name="T17" fmla="*/ 15 h 25"/>
                  <a:gd name="T18" fmla="*/ 1 w 26"/>
                  <a:gd name="T19" fmla="*/ 16 h 25"/>
                  <a:gd name="T20" fmla="*/ 2 w 26"/>
                  <a:gd name="T21" fmla="*/ 17 h 25"/>
                  <a:gd name="T22" fmla="*/ 2 w 26"/>
                  <a:gd name="T23" fmla="*/ 18 h 25"/>
                  <a:gd name="T24" fmla="*/ 2 w 26"/>
                  <a:gd name="T25" fmla="*/ 18 h 25"/>
                  <a:gd name="T26" fmla="*/ 4 w 26"/>
                  <a:gd name="T27" fmla="*/ 20 h 25"/>
                  <a:gd name="T28" fmla="*/ 4 w 26"/>
                  <a:gd name="T29" fmla="*/ 21 h 25"/>
                  <a:gd name="T30" fmla="*/ 5 w 26"/>
                  <a:gd name="T31" fmla="*/ 22 h 25"/>
                  <a:gd name="T32" fmla="*/ 5 w 26"/>
                  <a:gd name="T33" fmla="*/ 22 h 25"/>
                  <a:gd name="T34" fmla="*/ 7 w 26"/>
                  <a:gd name="T35" fmla="*/ 24 h 25"/>
                  <a:gd name="T36" fmla="*/ 11 w 26"/>
                  <a:gd name="T37" fmla="*/ 21 h 25"/>
                  <a:gd name="T38" fmla="*/ 12 w 26"/>
                  <a:gd name="T39" fmla="*/ 22 h 25"/>
                  <a:gd name="T40" fmla="*/ 13 w 26"/>
                  <a:gd name="T41" fmla="*/ 23 h 25"/>
                  <a:gd name="T42" fmla="*/ 13 w 26"/>
                  <a:gd name="T43" fmla="*/ 23 h 25"/>
                  <a:gd name="T44" fmla="*/ 19 w 26"/>
                  <a:gd name="T45" fmla="*/ 22 h 25"/>
                  <a:gd name="T46" fmla="*/ 24 w 26"/>
                  <a:gd name="T47" fmla="*/ 18 h 25"/>
                  <a:gd name="T48" fmla="*/ 25 w 26"/>
                  <a:gd name="T49" fmla="*/ 1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 h="25">
                    <a:moveTo>
                      <a:pt x="12" y="0"/>
                    </a:moveTo>
                    <a:lnTo>
                      <a:pt x="13" y="1"/>
                    </a:lnTo>
                    <a:lnTo>
                      <a:pt x="7" y="5"/>
                    </a:lnTo>
                    <a:lnTo>
                      <a:pt x="3" y="9"/>
                    </a:lnTo>
                    <a:lnTo>
                      <a:pt x="4" y="10"/>
                    </a:lnTo>
                    <a:lnTo>
                      <a:pt x="4" y="10"/>
                    </a:lnTo>
                    <a:lnTo>
                      <a:pt x="4" y="11"/>
                    </a:lnTo>
                    <a:lnTo>
                      <a:pt x="0" y="15"/>
                    </a:lnTo>
                    <a:lnTo>
                      <a:pt x="0" y="15"/>
                    </a:lnTo>
                    <a:lnTo>
                      <a:pt x="1" y="16"/>
                    </a:lnTo>
                    <a:lnTo>
                      <a:pt x="2" y="17"/>
                    </a:lnTo>
                    <a:lnTo>
                      <a:pt x="2" y="18"/>
                    </a:lnTo>
                    <a:lnTo>
                      <a:pt x="2" y="18"/>
                    </a:lnTo>
                    <a:lnTo>
                      <a:pt x="4" y="20"/>
                    </a:lnTo>
                    <a:lnTo>
                      <a:pt x="4" y="21"/>
                    </a:lnTo>
                    <a:lnTo>
                      <a:pt x="5" y="22"/>
                    </a:lnTo>
                    <a:lnTo>
                      <a:pt x="5" y="22"/>
                    </a:lnTo>
                    <a:lnTo>
                      <a:pt x="7" y="24"/>
                    </a:lnTo>
                    <a:lnTo>
                      <a:pt x="11" y="21"/>
                    </a:lnTo>
                    <a:lnTo>
                      <a:pt x="12" y="22"/>
                    </a:lnTo>
                    <a:lnTo>
                      <a:pt x="13" y="23"/>
                    </a:lnTo>
                    <a:lnTo>
                      <a:pt x="13" y="23"/>
                    </a:lnTo>
                    <a:lnTo>
                      <a:pt x="19" y="22"/>
                    </a:lnTo>
                    <a:lnTo>
                      <a:pt x="24" y="18"/>
                    </a:lnTo>
                    <a:lnTo>
                      <a:pt x="25" y="1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5" name="Freeform 388"/>
              <p:cNvSpPr>
                <a:spLocks/>
              </p:cNvSpPr>
              <p:nvPr/>
            </p:nvSpPr>
            <p:spPr bwMode="auto">
              <a:xfrm>
                <a:off x="5113" y="939"/>
                <a:ext cx="17" cy="26"/>
              </a:xfrm>
              <a:custGeom>
                <a:avLst/>
                <a:gdLst>
                  <a:gd name="T0" fmla="*/ 16 w 17"/>
                  <a:gd name="T1" fmla="*/ 0 h 26"/>
                  <a:gd name="T2" fmla="*/ 9 w 17"/>
                  <a:gd name="T3" fmla="*/ 7 h 26"/>
                  <a:gd name="T4" fmla="*/ 4 w 17"/>
                  <a:gd name="T5" fmla="*/ 14 h 26"/>
                  <a:gd name="T6" fmla="*/ 0 w 17"/>
                  <a:gd name="T7" fmla="*/ 21 h 26"/>
                  <a:gd name="T8" fmla="*/ 4 w 17"/>
                  <a:gd name="T9" fmla="*/ 25 h 26"/>
                </a:gdLst>
                <a:ahLst/>
                <a:cxnLst>
                  <a:cxn ang="0">
                    <a:pos x="T0" y="T1"/>
                  </a:cxn>
                  <a:cxn ang="0">
                    <a:pos x="T2" y="T3"/>
                  </a:cxn>
                  <a:cxn ang="0">
                    <a:pos x="T4" y="T5"/>
                  </a:cxn>
                  <a:cxn ang="0">
                    <a:pos x="T6" y="T7"/>
                  </a:cxn>
                  <a:cxn ang="0">
                    <a:pos x="T8" y="T9"/>
                  </a:cxn>
                </a:cxnLst>
                <a:rect l="0" t="0" r="r" b="b"/>
                <a:pathLst>
                  <a:path w="17" h="26">
                    <a:moveTo>
                      <a:pt x="16" y="0"/>
                    </a:moveTo>
                    <a:lnTo>
                      <a:pt x="9" y="7"/>
                    </a:lnTo>
                    <a:lnTo>
                      <a:pt x="4" y="14"/>
                    </a:lnTo>
                    <a:lnTo>
                      <a:pt x="0" y="21"/>
                    </a:lnTo>
                    <a:lnTo>
                      <a:pt x="4"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6" name="Freeform 389"/>
              <p:cNvSpPr>
                <a:spLocks/>
              </p:cNvSpPr>
              <p:nvPr/>
            </p:nvSpPr>
            <p:spPr bwMode="auto">
              <a:xfrm>
                <a:off x="5121" y="958"/>
                <a:ext cx="26" cy="17"/>
              </a:xfrm>
              <a:custGeom>
                <a:avLst/>
                <a:gdLst>
                  <a:gd name="T0" fmla="*/ 0 w 26"/>
                  <a:gd name="T1" fmla="*/ 0 h 17"/>
                  <a:gd name="T2" fmla="*/ 3 w 26"/>
                  <a:gd name="T3" fmla="*/ 8 h 17"/>
                  <a:gd name="T4" fmla="*/ 5 w 26"/>
                  <a:gd name="T5" fmla="*/ 16 h 17"/>
                  <a:gd name="T6" fmla="*/ 11 w 26"/>
                  <a:gd name="T7" fmla="*/ 12 h 17"/>
                  <a:gd name="T8" fmla="*/ 18 w 26"/>
                  <a:gd name="T9" fmla="*/ 12 h 17"/>
                  <a:gd name="T10" fmla="*/ 25 w 26"/>
                  <a:gd name="T11" fmla="*/ 10 h 17"/>
                </a:gdLst>
                <a:ahLst/>
                <a:cxnLst>
                  <a:cxn ang="0">
                    <a:pos x="T0" y="T1"/>
                  </a:cxn>
                  <a:cxn ang="0">
                    <a:pos x="T2" y="T3"/>
                  </a:cxn>
                  <a:cxn ang="0">
                    <a:pos x="T4" y="T5"/>
                  </a:cxn>
                  <a:cxn ang="0">
                    <a:pos x="T6" y="T7"/>
                  </a:cxn>
                  <a:cxn ang="0">
                    <a:pos x="T8" y="T9"/>
                  </a:cxn>
                  <a:cxn ang="0">
                    <a:pos x="T10" y="T11"/>
                  </a:cxn>
                </a:cxnLst>
                <a:rect l="0" t="0" r="r" b="b"/>
                <a:pathLst>
                  <a:path w="26" h="17">
                    <a:moveTo>
                      <a:pt x="0" y="0"/>
                    </a:moveTo>
                    <a:lnTo>
                      <a:pt x="3" y="8"/>
                    </a:lnTo>
                    <a:lnTo>
                      <a:pt x="5" y="16"/>
                    </a:lnTo>
                    <a:lnTo>
                      <a:pt x="11" y="12"/>
                    </a:lnTo>
                    <a:lnTo>
                      <a:pt x="18" y="12"/>
                    </a:lnTo>
                    <a:lnTo>
                      <a:pt x="25" y="1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7" name="Freeform 390"/>
              <p:cNvSpPr>
                <a:spLocks/>
              </p:cNvSpPr>
              <p:nvPr/>
            </p:nvSpPr>
            <p:spPr bwMode="auto">
              <a:xfrm>
                <a:off x="5137" y="926"/>
                <a:ext cx="25" cy="24"/>
              </a:xfrm>
              <a:custGeom>
                <a:avLst/>
                <a:gdLst>
                  <a:gd name="T0" fmla="*/ 11 w 25"/>
                  <a:gd name="T1" fmla="*/ 0 h 24"/>
                  <a:gd name="T2" fmla="*/ 8 w 25"/>
                  <a:gd name="T3" fmla="*/ 3 h 24"/>
                  <a:gd name="T4" fmla="*/ 4 w 25"/>
                  <a:gd name="T5" fmla="*/ 7 h 24"/>
                  <a:gd name="T6" fmla="*/ 4 w 25"/>
                  <a:gd name="T7" fmla="*/ 7 h 24"/>
                  <a:gd name="T8" fmla="*/ 1 w 25"/>
                  <a:gd name="T9" fmla="*/ 10 h 24"/>
                  <a:gd name="T10" fmla="*/ 2 w 25"/>
                  <a:gd name="T11" fmla="*/ 11 h 24"/>
                  <a:gd name="T12" fmla="*/ 3 w 25"/>
                  <a:gd name="T13" fmla="*/ 12 h 24"/>
                  <a:gd name="T14" fmla="*/ 3 w 25"/>
                  <a:gd name="T15" fmla="*/ 12 h 24"/>
                  <a:gd name="T16" fmla="*/ 3 w 25"/>
                  <a:gd name="T17" fmla="*/ 13 h 24"/>
                  <a:gd name="T18" fmla="*/ 0 w 25"/>
                  <a:gd name="T19" fmla="*/ 16 h 24"/>
                  <a:gd name="T20" fmla="*/ 1 w 25"/>
                  <a:gd name="T21" fmla="*/ 18 h 24"/>
                  <a:gd name="T22" fmla="*/ 1 w 25"/>
                  <a:gd name="T23" fmla="*/ 18 h 24"/>
                  <a:gd name="T24" fmla="*/ 2 w 25"/>
                  <a:gd name="T25" fmla="*/ 19 h 24"/>
                  <a:gd name="T26" fmla="*/ 2 w 25"/>
                  <a:gd name="T27" fmla="*/ 20 h 24"/>
                  <a:gd name="T28" fmla="*/ 3 w 25"/>
                  <a:gd name="T29" fmla="*/ 21 h 24"/>
                  <a:gd name="T30" fmla="*/ 4 w 25"/>
                  <a:gd name="T31" fmla="*/ 22 h 24"/>
                  <a:gd name="T32" fmla="*/ 4 w 25"/>
                  <a:gd name="T33" fmla="*/ 23 h 24"/>
                  <a:gd name="T34" fmla="*/ 9 w 25"/>
                  <a:gd name="T35" fmla="*/ 21 h 24"/>
                  <a:gd name="T36" fmla="*/ 9 w 25"/>
                  <a:gd name="T37" fmla="*/ 22 h 24"/>
                  <a:gd name="T38" fmla="*/ 10 w 25"/>
                  <a:gd name="T39" fmla="*/ 23 h 24"/>
                  <a:gd name="T40" fmla="*/ 10 w 25"/>
                  <a:gd name="T41" fmla="*/ 23 h 24"/>
                  <a:gd name="T42" fmla="*/ 15 w 25"/>
                  <a:gd name="T43" fmla="*/ 22 h 24"/>
                  <a:gd name="T44" fmla="*/ 15 w 25"/>
                  <a:gd name="T45" fmla="*/ 23 h 24"/>
                  <a:gd name="T46" fmla="*/ 20 w 25"/>
                  <a:gd name="T47" fmla="*/ 21 h 24"/>
                  <a:gd name="T48" fmla="*/ 24 w 25"/>
                  <a:gd name="T4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4">
                    <a:moveTo>
                      <a:pt x="11" y="0"/>
                    </a:moveTo>
                    <a:lnTo>
                      <a:pt x="8" y="3"/>
                    </a:lnTo>
                    <a:lnTo>
                      <a:pt x="4" y="7"/>
                    </a:lnTo>
                    <a:lnTo>
                      <a:pt x="4" y="7"/>
                    </a:lnTo>
                    <a:lnTo>
                      <a:pt x="1" y="10"/>
                    </a:lnTo>
                    <a:lnTo>
                      <a:pt x="2" y="11"/>
                    </a:lnTo>
                    <a:lnTo>
                      <a:pt x="3" y="12"/>
                    </a:lnTo>
                    <a:lnTo>
                      <a:pt x="3" y="12"/>
                    </a:lnTo>
                    <a:lnTo>
                      <a:pt x="3" y="13"/>
                    </a:lnTo>
                    <a:lnTo>
                      <a:pt x="0" y="16"/>
                    </a:lnTo>
                    <a:lnTo>
                      <a:pt x="1" y="18"/>
                    </a:lnTo>
                    <a:lnTo>
                      <a:pt x="1" y="18"/>
                    </a:lnTo>
                    <a:lnTo>
                      <a:pt x="2" y="19"/>
                    </a:lnTo>
                    <a:lnTo>
                      <a:pt x="2" y="20"/>
                    </a:lnTo>
                    <a:lnTo>
                      <a:pt x="3" y="21"/>
                    </a:lnTo>
                    <a:lnTo>
                      <a:pt x="4" y="22"/>
                    </a:lnTo>
                    <a:lnTo>
                      <a:pt x="4" y="23"/>
                    </a:lnTo>
                    <a:lnTo>
                      <a:pt x="9" y="21"/>
                    </a:lnTo>
                    <a:lnTo>
                      <a:pt x="9" y="22"/>
                    </a:lnTo>
                    <a:lnTo>
                      <a:pt x="10" y="23"/>
                    </a:lnTo>
                    <a:lnTo>
                      <a:pt x="10" y="23"/>
                    </a:lnTo>
                    <a:lnTo>
                      <a:pt x="15" y="22"/>
                    </a:lnTo>
                    <a:lnTo>
                      <a:pt x="15" y="23"/>
                    </a:lnTo>
                    <a:lnTo>
                      <a:pt x="20" y="21"/>
                    </a:lnTo>
                    <a:lnTo>
                      <a:pt x="24" y="2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8" name="Freeform 391"/>
              <p:cNvSpPr>
                <a:spLocks/>
              </p:cNvSpPr>
              <p:nvPr/>
            </p:nvSpPr>
            <p:spPr bwMode="auto">
              <a:xfrm>
                <a:off x="5131" y="926"/>
                <a:ext cx="17" cy="27"/>
              </a:xfrm>
              <a:custGeom>
                <a:avLst/>
                <a:gdLst>
                  <a:gd name="T0" fmla="*/ 16 w 17"/>
                  <a:gd name="T1" fmla="*/ 0 h 27"/>
                  <a:gd name="T2" fmla="*/ 2 w 17"/>
                  <a:gd name="T3" fmla="*/ 8 h 27"/>
                  <a:gd name="T4" fmla="*/ 0 w 17"/>
                  <a:gd name="T5" fmla="*/ 15 h 27"/>
                  <a:gd name="T6" fmla="*/ 4 w 17"/>
                  <a:gd name="T7" fmla="*/ 17 h 27"/>
                  <a:gd name="T8" fmla="*/ 0 w 17"/>
                  <a:gd name="T9" fmla="*/ 22 h 27"/>
                  <a:gd name="T10" fmla="*/ 7 w 17"/>
                  <a:gd name="T11" fmla="*/ 26 h 27"/>
                </a:gdLst>
                <a:ahLst/>
                <a:cxnLst>
                  <a:cxn ang="0">
                    <a:pos x="T0" y="T1"/>
                  </a:cxn>
                  <a:cxn ang="0">
                    <a:pos x="T2" y="T3"/>
                  </a:cxn>
                  <a:cxn ang="0">
                    <a:pos x="T4" y="T5"/>
                  </a:cxn>
                  <a:cxn ang="0">
                    <a:pos x="T6" y="T7"/>
                  </a:cxn>
                  <a:cxn ang="0">
                    <a:pos x="T8" y="T9"/>
                  </a:cxn>
                  <a:cxn ang="0">
                    <a:pos x="T10" y="T11"/>
                  </a:cxn>
                </a:cxnLst>
                <a:rect l="0" t="0" r="r" b="b"/>
                <a:pathLst>
                  <a:path w="17" h="27">
                    <a:moveTo>
                      <a:pt x="16" y="0"/>
                    </a:moveTo>
                    <a:lnTo>
                      <a:pt x="2" y="8"/>
                    </a:lnTo>
                    <a:lnTo>
                      <a:pt x="0" y="15"/>
                    </a:lnTo>
                    <a:lnTo>
                      <a:pt x="4" y="17"/>
                    </a:lnTo>
                    <a:lnTo>
                      <a:pt x="0" y="22"/>
                    </a:lnTo>
                    <a:lnTo>
                      <a:pt x="7"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9" name="Freeform 392"/>
              <p:cNvSpPr>
                <a:spLocks/>
              </p:cNvSpPr>
              <p:nvPr/>
            </p:nvSpPr>
            <p:spPr bwMode="auto">
              <a:xfrm>
                <a:off x="5139" y="945"/>
                <a:ext cx="27" cy="17"/>
              </a:xfrm>
              <a:custGeom>
                <a:avLst/>
                <a:gdLst>
                  <a:gd name="T0" fmla="*/ 0 w 27"/>
                  <a:gd name="T1" fmla="*/ 0 h 17"/>
                  <a:gd name="T2" fmla="*/ 2 w 27"/>
                  <a:gd name="T3" fmla="*/ 6 h 17"/>
                  <a:gd name="T4" fmla="*/ 4 w 27"/>
                  <a:gd name="T5" fmla="*/ 12 h 17"/>
                  <a:gd name="T6" fmla="*/ 10 w 27"/>
                  <a:gd name="T7" fmla="*/ 16 h 17"/>
                  <a:gd name="T8" fmla="*/ 16 w 27"/>
                  <a:gd name="T9" fmla="*/ 16 h 17"/>
                  <a:gd name="T10" fmla="*/ 26 w 27"/>
                  <a:gd name="T11" fmla="*/ 12 h 17"/>
                </a:gdLst>
                <a:ahLst/>
                <a:cxnLst>
                  <a:cxn ang="0">
                    <a:pos x="T0" y="T1"/>
                  </a:cxn>
                  <a:cxn ang="0">
                    <a:pos x="T2" y="T3"/>
                  </a:cxn>
                  <a:cxn ang="0">
                    <a:pos x="T4" y="T5"/>
                  </a:cxn>
                  <a:cxn ang="0">
                    <a:pos x="T6" y="T7"/>
                  </a:cxn>
                  <a:cxn ang="0">
                    <a:pos x="T8" y="T9"/>
                  </a:cxn>
                  <a:cxn ang="0">
                    <a:pos x="T10" y="T11"/>
                  </a:cxn>
                </a:cxnLst>
                <a:rect l="0" t="0" r="r" b="b"/>
                <a:pathLst>
                  <a:path w="27" h="17">
                    <a:moveTo>
                      <a:pt x="0" y="0"/>
                    </a:moveTo>
                    <a:lnTo>
                      <a:pt x="2" y="6"/>
                    </a:lnTo>
                    <a:lnTo>
                      <a:pt x="4" y="12"/>
                    </a:lnTo>
                    <a:lnTo>
                      <a:pt x="10" y="16"/>
                    </a:lnTo>
                    <a:lnTo>
                      <a:pt x="16" y="16"/>
                    </a:lnTo>
                    <a:lnTo>
                      <a:pt x="26" y="1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0" name="Freeform 393"/>
              <p:cNvSpPr>
                <a:spLocks/>
              </p:cNvSpPr>
              <p:nvPr/>
            </p:nvSpPr>
            <p:spPr bwMode="auto">
              <a:xfrm>
                <a:off x="5112" y="928"/>
                <a:ext cx="33" cy="41"/>
              </a:xfrm>
              <a:custGeom>
                <a:avLst/>
                <a:gdLst>
                  <a:gd name="T0" fmla="*/ 0 w 33"/>
                  <a:gd name="T1" fmla="*/ 40 h 41"/>
                  <a:gd name="T2" fmla="*/ 14 w 33"/>
                  <a:gd name="T3" fmla="*/ 6 h 41"/>
                  <a:gd name="T4" fmla="*/ 23 w 33"/>
                  <a:gd name="T5" fmla="*/ 0 h 41"/>
                  <a:gd name="T6" fmla="*/ 32 w 33"/>
                  <a:gd name="T7" fmla="*/ 13 h 41"/>
                  <a:gd name="T8" fmla="*/ 2 w 33"/>
                  <a:gd name="T9" fmla="*/ 36 h 41"/>
                  <a:gd name="T10" fmla="*/ 0 w 33"/>
                  <a:gd name="T11" fmla="*/ 40 h 41"/>
                </a:gdLst>
                <a:ahLst/>
                <a:cxnLst>
                  <a:cxn ang="0">
                    <a:pos x="T0" y="T1"/>
                  </a:cxn>
                  <a:cxn ang="0">
                    <a:pos x="T2" y="T3"/>
                  </a:cxn>
                  <a:cxn ang="0">
                    <a:pos x="T4" y="T5"/>
                  </a:cxn>
                  <a:cxn ang="0">
                    <a:pos x="T6" y="T7"/>
                  </a:cxn>
                  <a:cxn ang="0">
                    <a:pos x="T8" y="T9"/>
                  </a:cxn>
                  <a:cxn ang="0">
                    <a:pos x="T10" y="T11"/>
                  </a:cxn>
                </a:cxnLst>
                <a:rect l="0" t="0" r="r" b="b"/>
                <a:pathLst>
                  <a:path w="33" h="41">
                    <a:moveTo>
                      <a:pt x="0" y="40"/>
                    </a:moveTo>
                    <a:lnTo>
                      <a:pt x="14" y="6"/>
                    </a:lnTo>
                    <a:lnTo>
                      <a:pt x="23" y="0"/>
                    </a:lnTo>
                    <a:lnTo>
                      <a:pt x="32" y="13"/>
                    </a:lnTo>
                    <a:lnTo>
                      <a:pt x="2" y="36"/>
                    </a:lnTo>
                    <a:lnTo>
                      <a:pt x="0" y="4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1" name="Freeform 394"/>
              <p:cNvSpPr>
                <a:spLocks/>
              </p:cNvSpPr>
              <p:nvPr/>
            </p:nvSpPr>
            <p:spPr bwMode="auto">
              <a:xfrm>
                <a:off x="4970" y="957"/>
                <a:ext cx="128" cy="99"/>
              </a:xfrm>
              <a:custGeom>
                <a:avLst/>
                <a:gdLst>
                  <a:gd name="T0" fmla="*/ 0 w 128"/>
                  <a:gd name="T1" fmla="*/ 97 h 99"/>
                  <a:gd name="T2" fmla="*/ 5 w 128"/>
                  <a:gd name="T3" fmla="*/ 98 h 99"/>
                  <a:gd name="T4" fmla="*/ 9 w 128"/>
                  <a:gd name="T5" fmla="*/ 95 h 99"/>
                  <a:gd name="T6" fmla="*/ 14 w 128"/>
                  <a:gd name="T7" fmla="*/ 97 h 99"/>
                  <a:gd name="T8" fmla="*/ 17 w 128"/>
                  <a:gd name="T9" fmla="*/ 95 h 99"/>
                  <a:gd name="T10" fmla="*/ 21 w 128"/>
                  <a:gd name="T11" fmla="*/ 93 h 99"/>
                  <a:gd name="T12" fmla="*/ 24 w 128"/>
                  <a:gd name="T13" fmla="*/ 91 h 99"/>
                  <a:gd name="T14" fmla="*/ 26 w 128"/>
                  <a:gd name="T15" fmla="*/ 89 h 99"/>
                  <a:gd name="T16" fmla="*/ 29 w 128"/>
                  <a:gd name="T17" fmla="*/ 87 h 99"/>
                  <a:gd name="T18" fmla="*/ 33 w 128"/>
                  <a:gd name="T19" fmla="*/ 84 h 99"/>
                  <a:gd name="T20" fmla="*/ 36 w 128"/>
                  <a:gd name="T21" fmla="*/ 82 h 99"/>
                  <a:gd name="T22" fmla="*/ 40 w 128"/>
                  <a:gd name="T23" fmla="*/ 80 h 99"/>
                  <a:gd name="T24" fmla="*/ 43 w 128"/>
                  <a:gd name="T25" fmla="*/ 77 h 99"/>
                  <a:gd name="T26" fmla="*/ 52 w 128"/>
                  <a:gd name="T27" fmla="*/ 72 h 99"/>
                  <a:gd name="T28" fmla="*/ 59 w 128"/>
                  <a:gd name="T29" fmla="*/ 67 h 99"/>
                  <a:gd name="T30" fmla="*/ 68 w 128"/>
                  <a:gd name="T31" fmla="*/ 61 h 99"/>
                  <a:gd name="T32" fmla="*/ 75 w 128"/>
                  <a:gd name="T33" fmla="*/ 56 h 99"/>
                  <a:gd name="T34" fmla="*/ 82 w 128"/>
                  <a:gd name="T35" fmla="*/ 51 h 99"/>
                  <a:gd name="T36" fmla="*/ 90 w 128"/>
                  <a:gd name="T37" fmla="*/ 46 h 99"/>
                  <a:gd name="T38" fmla="*/ 95 w 128"/>
                  <a:gd name="T39" fmla="*/ 37 h 99"/>
                  <a:gd name="T40" fmla="*/ 99 w 128"/>
                  <a:gd name="T41" fmla="*/ 30 h 99"/>
                  <a:gd name="T42" fmla="*/ 107 w 128"/>
                  <a:gd name="T43" fmla="*/ 25 h 99"/>
                  <a:gd name="T44" fmla="*/ 113 w 128"/>
                  <a:gd name="T45" fmla="*/ 17 h 99"/>
                  <a:gd name="T46" fmla="*/ 120 w 128"/>
                  <a:gd name="T47" fmla="*/ 8 h 99"/>
                  <a:gd name="T48" fmla="*/ 127 w 128"/>
                  <a:gd name="T4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8" h="99">
                    <a:moveTo>
                      <a:pt x="0" y="97"/>
                    </a:moveTo>
                    <a:lnTo>
                      <a:pt x="5" y="98"/>
                    </a:lnTo>
                    <a:lnTo>
                      <a:pt x="9" y="95"/>
                    </a:lnTo>
                    <a:lnTo>
                      <a:pt x="14" y="97"/>
                    </a:lnTo>
                    <a:lnTo>
                      <a:pt x="17" y="95"/>
                    </a:lnTo>
                    <a:lnTo>
                      <a:pt x="21" y="93"/>
                    </a:lnTo>
                    <a:lnTo>
                      <a:pt x="24" y="91"/>
                    </a:lnTo>
                    <a:lnTo>
                      <a:pt x="26" y="89"/>
                    </a:lnTo>
                    <a:lnTo>
                      <a:pt x="29" y="87"/>
                    </a:lnTo>
                    <a:lnTo>
                      <a:pt x="33" y="84"/>
                    </a:lnTo>
                    <a:lnTo>
                      <a:pt x="36" y="82"/>
                    </a:lnTo>
                    <a:lnTo>
                      <a:pt x="40" y="80"/>
                    </a:lnTo>
                    <a:lnTo>
                      <a:pt x="43" y="77"/>
                    </a:lnTo>
                    <a:lnTo>
                      <a:pt x="52" y="72"/>
                    </a:lnTo>
                    <a:lnTo>
                      <a:pt x="59" y="67"/>
                    </a:lnTo>
                    <a:lnTo>
                      <a:pt x="68" y="61"/>
                    </a:lnTo>
                    <a:lnTo>
                      <a:pt x="75" y="56"/>
                    </a:lnTo>
                    <a:lnTo>
                      <a:pt x="82" y="51"/>
                    </a:lnTo>
                    <a:lnTo>
                      <a:pt x="90" y="46"/>
                    </a:lnTo>
                    <a:lnTo>
                      <a:pt x="95" y="37"/>
                    </a:lnTo>
                    <a:lnTo>
                      <a:pt x="99" y="30"/>
                    </a:lnTo>
                    <a:lnTo>
                      <a:pt x="107" y="25"/>
                    </a:lnTo>
                    <a:lnTo>
                      <a:pt x="113" y="17"/>
                    </a:lnTo>
                    <a:lnTo>
                      <a:pt x="120" y="8"/>
                    </a:lnTo>
                    <a:lnTo>
                      <a:pt x="127"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2" name="Freeform 395"/>
              <p:cNvSpPr>
                <a:spLocks/>
              </p:cNvSpPr>
              <p:nvPr/>
            </p:nvSpPr>
            <p:spPr bwMode="auto">
              <a:xfrm>
                <a:off x="4965" y="1036"/>
                <a:ext cx="50" cy="21"/>
              </a:xfrm>
              <a:custGeom>
                <a:avLst/>
                <a:gdLst>
                  <a:gd name="T0" fmla="*/ 0 w 50"/>
                  <a:gd name="T1" fmla="*/ 10 h 21"/>
                  <a:gd name="T2" fmla="*/ 8 w 50"/>
                  <a:gd name="T3" fmla="*/ 16 h 21"/>
                  <a:gd name="T4" fmla="*/ 12 w 50"/>
                  <a:gd name="T5" fmla="*/ 14 h 21"/>
                  <a:gd name="T6" fmla="*/ 20 w 50"/>
                  <a:gd name="T7" fmla="*/ 20 h 21"/>
                  <a:gd name="T8" fmla="*/ 24 w 50"/>
                  <a:gd name="T9" fmla="*/ 17 h 21"/>
                  <a:gd name="T10" fmla="*/ 26 w 50"/>
                  <a:gd name="T11" fmla="*/ 15 h 21"/>
                  <a:gd name="T12" fmla="*/ 29 w 50"/>
                  <a:gd name="T13" fmla="*/ 13 h 21"/>
                  <a:gd name="T14" fmla="*/ 32 w 50"/>
                  <a:gd name="T15" fmla="*/ 11 h 21"/>
                  <a:gd name="T16" fmla="*/ 35 w 50"/>
                  <a:gd name="T17" fmla="*/ 9 h 21"/>
                  <a:gd name="T18" fmla="*/ 39 w 50"/>
                  <a:gd name="T19" fmla="*/ 7 h 21"/>
                  <a:gd name="T20" fmla="*/ 42 w 50"/>
                  <a:gd name="T21" fmla="*/ 5 h 21"/>
                  <a:gd name="T22" fmla="*/ 45 w 50"/>
                  <a:gd name="T23" fmla="*/ 2 h 21"/>
                  <a:gd name="T24" fmla="*/ 49 w 50"/>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 h="21">
                    <a:moveTo>
                      <a:pt x="0" y="10"/>
                    </a:moveTo>
                    <a:lnTo>
                      <a:pt x="8" y="16"/>
                    </a:lnTo>
                    <a:lnTo>
                      <a:pt x="12" y="14"/>
                    </a:lnTo>
                    <a:lnTo>
                      <a:pt x="20" y="20"/>
                    </a:lnTo>
                    <a:lnTo>
                      <a:pt x="24" y="17"/>
                    </a:lnTo>
                    <a:lnTo>
                      <a:pt x="26" y="15"/>
                    </a:lnTo>
                    <a:lnTo>
                      <a:pt x="29" y="13"/>
                    </a:lnTo>
                    <a:lnTo>
                      <a:pt x="32" y="11"/>
                    </a:lnTo>
                    <a:lnTo>
                      <a:pt x="35" y="9"/>
                    </a:lnTo>
                    <a:lnTo>
                      <a:pt x="39" y="7"/>
                    </a:lnTo>
                    <a:lnTo>
                      <a:pt x="42" y="5"/>
                    </a:lnTo>
                    <a:lnTo>
                      <a:pt x="45" y="2"/>
                    </a:lnTo>
                    <a:lnTo>
                      <a:pt x="4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3" name="Freeform 396"/>
              <p:cNvSpPr>
                <a:spLocks/>
              </p:cNvSpPr>
              <p:nvPr/>
            </p:nvSpPr>
            <p:spPr bwMode="auto">
              <a:xfrm>
                <a:off x="5013" y="957"/>
                <a:ext cx="84" cy="79"/>
              </a:xfrm>
              <a:custGeom>
                <a:avLst/>
                <a:gdLst>
                  <a:gd name="T0" fmla="*/ 0 w 84"/>
                  <a:gd name="T1" fmla="*/ 78 h 79"/>
                  <a:gd name="T2" fmla="*/ 8 w 84"/>
                  <a:gd name="T3" fmla="*/ 72 h 79"/>
                  <a:gd name="T4" fmla="*/ 17 w 84"/>
                  <a:gd name="T5" fmla="*/ 66 h 79"/>
                  <a:gd name="T6" fmla="*/ 24 w 84"/>
                  <a:gd name="T7" fmla="*/ 61 h 79"/>
                  <a:gd name="T8" fmla="*/ 32 w 84"/>
                  <a:gd name="T9" fmla="*/ 56 h 79"/>
                  <a:gd name="T10" fmla="*/ 38 w 84"/>
                  <a:gd name="T11" fmla="*/ 52 h 79"/>
                  <a:gd name="T12" fmla="*/ 46 w 84"/>
                  <a:gd name="T13" fmla="*/ 47 h 79"/>
                  <a:gd name="T14" fmla="*/ 51 w 84"/>
                  <a:gd name="T15" fmla="*/ 38 h 79"/>
                  <a:gd name="T16" fmla="*/ 56 w 84"/>
                  <a:gd name="T17" fmla="*/ 30 h 79"/>
                  <a:gd name="T18" fmla="*/ 63 w 84"/>
                  <a:gd name="T19" fmla="*/ 26 h 79"/>
                  <a:gd name="T20" fmla="*/ 70 w 84"/>
                  <a:gd name="T21" fmla="*/ 17 h 79"/>
                  <a:gd name="T22" fmla="*/ 76 w 84"/>
                  <a:gd name="T23" fmla="*/ 9 h 79"/>
                  <a:gd name="T24" fmla="*/ 83 w 84"/>
                  <a:gd name="T2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79">
                    <a:moveTo>
                      <a:pt x="0" y="78"/>
                    </a:moveTo>
                    <a:lnTo>
                      <a:pt x="8" y="72"/>
                    </a:lnTo>
                    <a:lnTo>
                      <a:pt x="17" y="66"/>
                    </a:lnTo>
                    <a:lnTo>
                      <a:pt x="24" y="61"/>
                    </a:lnTo>
                    <a:lnTo>
                      <a:pt x="32" y="56"/>
                    </a:lnTo>
                    <a:lnTo>
                      <a:pt x="38" y="52"/>
                    </a:lnTo>
                    <a:lnTo>
                      <a:pt x="46" y="47"/>
                    </a:lnTo>
                    <a:lnTo>
                      <a:pt x="51" y="38"/>
                    </a:lnTo>
                    <a:lnTo>
                      <a:pt x="56" y="30"/>
                    </a:lnTo>
                    <a:lnTo>
                      <a:pt x="63" y="26"/>
                    </a:lnTo>
                    <a:lnTo>
                      <a:pt x="70" y="17"/>
                    </a:lnTo>
                    <a:lnTo>
                      <a:pt x="76" y="9"/>
                    </a:lnTo>
                    <a:lnTo>
                      <a:pt x="8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4" name="Freeform 397"/>
              <p:cNvSpPr>
                <a:spLocks/>
              </p:cNvSpPr>
              <p:nvPr/>
            </p:nvSpPr>
            <p:spPr bwMode="auto">
              <a:xfrm>
                <a:off x="4967" y="938"/>
                <a:ext cx="159" cy="115"/>
              </a:xfrm>
              <a:custGeom>
                <a:avLst/>
                <a:gdLst>
                  <a:gd name="T0" fmla="*/ 0 w 159"/>
                  <a:gd name="T1" fmla="*/ 114 h 115"/>
                  <a:gd name="T2" fmla="*/ 25 w 159"/>
                  <a:gd name="T3" fmla="*/ 108 h 115"/>
                  <a:gd name="T4" fmla="*/ 39 w 159"/>
                  <a:gd name="T5" fmla="*/ 102 h 115"/>
                  <a:gd name="T6" fmla="*/ 43 w 159"/>
                  <a:gd name="T7" fmla="*/ 98 h 115"/>
                  <a:gd name="T8" fmla="*/ 53 w 159"/>
                  <a:gd name="T9" fmla="*/ 92 h 115"/>
                  <a:gd name="T10" fmla="*/ 62 w 159"/>
                  <a:gd name="T11" fmla="*/ 86 h 115"/>
                  <a:gd name="T12" fmla="*/ 71 w 159"/>
                  <a:gd name="T13" fmla="*/ 80 h 115"/>
                  <a:gd name="T14" fmla="*/ 82 w 159"/>
                  <a:gd name="T15" fmla="*/ 72 h 115"/>
                  <a:gd name="T16" fmla="*/ 93 w 159"/>
                  <a:gd name="T17" fmla="*/ 62 h 115"/>
                  <a:gd name="T18" fmla="*/ 102 w 159"/>
                  <a:gd name="T19" fmla="*/ 56 h 115"/>
                  <a:gd name="T20" fmla="*/ 113 w 159"/>
                  <a:gd name="T21" fmla="*/ 46 h 115"/>
                  <a:gd name="T22" fmla="*/ 119 w 159"/>
                  <a:gd name="T23" fmla="*/ 41 h 115"/>
                  <a:gd name="T24" fmla="*/ 127 w 159"/>
                  <a:gd name="T25" fmla="*/ 36 h 115"/>
                  <a:gd name="T26" fmla="*/ 137 w 159"/>
                  <a:gd name="T27" fmla="*/ 25 h 115"/>
                  <a:gd name="T28" fmla="*/ 144 w 159"/>
                  <a:gd name="T29" fmla="*/ 20 h 115"/>
                  <a:gd name="T30" fmla="*/ 144 w 159"/>
                  <a:gd name="T31" fmla="*/ 27 h 115"/>
                  <a:gd name="T32" fmla="*/ 158 w 159"/>
                  <a:gd name="T33" fmla="*/ 0 h 115"/>
                  <a:gd name="T34" fmla="*/ 148 w 159"/>
                  <a:gd name="T35" fmla="*/ 7 h 115"/>
                  <a:gd name="T36" fmla="*/ 129 w 159"/>
                  <a:gd name="T37" fmla="*/ 17 h 115"/>
                  <a:gd name="T38" fmla="*/ 126 w 159"/>
                  <a:gd name="T39" fmla="*/ 21 h 115"/>
                  <a:gd name="T40" fmla="*/ 121 w 159"/>
                  <a:gd name="T41" fmla="*/ 25 h 115"/>
                  <a:gd name="T42" fmla="*/ 117 w 159"/>
                  <a:gd name="T43" fmla="*/ 32 h 115"/>
                  <a:gd name="T44" fmla="*/ 109 w 159"/>
                  <a:gd name="T45" fmla="*/ 38 h 115"/>
                  <a:gd name="T46" fmla="*/ 106 w 159"/>
                  <a:gd name="T47" fmla="*/ 42 h 115"/>
                  <a:gd name="T48" fmla="*/ 99 w 159"/>
                  <a:gd name="T49" fmla="*/ 48 h 115"/>
                  <a:gd name="T50" fmla="*/ 93 w 159"/>
                  <a:gd name="T51" fmla="*/ 51 h 115"/>
                  <a:gd name="T52" fmla="*/ 90 w 159"/>
                  <a:gd name="T53" fmla="*/ 57 h 115"/>
                  <a:gd name="T54" fmla="*/ 86 w 159"/>
                  <a:gd name="T55" fmla="*/ 64 h 115"/>
                  <a:gd name="T56" fmla="*/ 74 w 159"/>
                  <a:gd name="T57" fmla="*/ 72 h 115"/>
                  <a:gd name="T58" fmla="*/ 27 w 159"/>
                  <a:gd name="T59" fmla="*/ 104 h 115"/>
                  <a:gd name="T60" fmla="*/ 22 w 159"/>
                  <a:gd name="T61" fmla="*/ 107 h 115"/>
                  <a:gd name="T62" fmla="*/ 9 w 159"/>
                  <a:gd name="T63" fmla="*/ 111 h 115"/>
                  <a:gd name="T64" fmla="*/ 4 w 159"/>
                  <a:gd name="T65" fmla="*/ 111 h 115"/>
                  <a:gd name="T66" fmla="*/ 2 w 159"/>
                  <a:gd name="T67" fmla="*/ 113 h 115"/>
                  <a:gd name="T68" fmla="*/ 0 w 159"/>
                  <a:gd name="T69" fmla="*/ 114 h 115"/>
                  <a:gd name="T70" fmla="*/ 0 w 159"/>
                  <a:gd name="T71" fmla="*/ 114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9" h="115">
                    <a:moveTo>
                      <a:pt x="0" y="114"/>
                    </a:moveTo>
                    <a:lnTo>
                      <a:pt x="25" y="108"/>
                    </a:lnTo>
                    <a:lnTo>
                      <a:pt x="39" y="102"/>
                    </a:lnTo>
                    <a:lnTo>
                      <a:pt x="43" y="98"/>
                    </a:lnTo>
                    <a:lnTo>
                      <a:pt x="53" y="92"/>
                    </a:lnTo>
                    <a:lnTo>
                      <a:pt x="62" y="86"/>
                    </a:lnTo>
                    <a:lnTo>
                      <a:pt x="71" y="80"/>
                    </a:lnTo>
                    <a:lnTo>
                      <a:pt x="82" y="72"/>
                    </a:lnTo>
                    <a:lnTo>
                      <a:pt x="93" y="62"/>
                    </a:lnTo>
                    <a:lnTo>
                      <a:pt x="102" y="56"/>
                    </a:lnTo>
                    <a:lnTo>
                      <a:pt x="113" y="46"/>
                    </a:lnTo>
                    <a:lnTo>
                      <a:pt x="119" y="41"/>
                    </a:lnTo>
                    <a:lnTo>
                      <a:pt x="127" y="36"/>
                    </a:lnTo>
                    <a:lnTo>
                      <a:pt x="137" y="25"/>
                    </a:lnTo>
                    <a:lnTo>
                      <a:pt x="144" y="20"/>
                    </a:lnTo>
                    <a:lnTo>
                      <a:pt x="144" y="27"/>
                    </a:lnTo>
                    <a:lnTo>
                      <a:pt x="158" y="0"/>
                    </a:lnTo>
                    <a:lnTo>
                      <a:pt x="148" y="7"/>
                    </a:lnTo>
                    <a:lnTo>
                      <a:pt x="129" y="17"/>
                    </a:lnTo>
                    <a:lnTo>
                      <a:pt x="126" y="21"/>
                    </a:lnTo>
                    <a:lnTo>
                      <a:pt x="121" y="25"/>
                    </a:lnTo>
                    <a:lnTo>
                      <a:pt x="117" y="32"/>
                    </a:lnTo>
                    <a:lnTo>
                      <a:pt x="109" y="38"/>
                    </a:lnTo>
                    <a:lnTo>
                      <a:pt x="106" y="42"/>
                    </a:lnTo>
                    <a:lnTo>
                      <a:pt x="99" y="48"/>
                    </a:lnTo>
                    <a:lnTo>
                      <a:pt x="93" y="51"/>
                    </a:lnTo>
                    <a:lnTo>
                      <a:pt x="90" y="57"/>
                    </a:lnTo>
                    <a:lnTo>
                      <a:pt x="86" y="64"/>
                    </a:lnTo>
                    <a:lnTo>
                      <a:pt x="74" y="72"/>
                    </a:lnTo>
                    <a:lnTo>
                      <a:pt x="27" y="104"/>
                    </a:lnTo>
                    <a:lnTo>
                      <a:pt x="22" y="107"/>
                    </a:lnTo>
                    <a:lnTo>
                      <a:pt x="9" y="111"/>
                    </a:lnTo>
                    <a:lnTo>
                      <a:pt x="4" y="111"/>
                    </a:lnTo>
                    <a:lnTo>
                      <a:pt x="2" y="113"/>
                    </a:lnTo>
                    <a:lnTo>
                      <a:pt x="0" y="114"/>
                    </a:lnTo>
                    <a:lnTo>
                      <a:pt x="0" y="114"/>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5" name="Freeform 398"/>
              <p:cNvSpPr>
                <a:spLocks/>
              </p:cNvSpPr>
              <p:nvPr/>
            </p:nvSpPr>
            <p:spPr bwMode="auto">
              <a:xfrm>
                <a:off x="4967" y="938"/>
                <a:ext cx="159" cy="115"/>
              </a:xfrm>
              <a:custGeom>
                <a:avLst/>
                <a:gdLst>
                  <a:gd name="T0" fmla="*/ 0 w 159"/>
                  <a:gd name="T1" fmla="*/ 114 h 115"/>
                  <a:gd name="T2" fmla="*/ 25 w 159"/>
                  <a:gd name="T3" fmla="*/ 108 h 115"/>
                  <a:gd name="T4" fmla="*/ 39 w 159"/>
                  <a:gd name="T5" fmla="*/ 102 h 115"/>
                  <a:gd name="T6" fmla="*/ 43 w 159"/>
                  <a:gd name="T7" fmla="*/ 98 h 115"/>
                  <a:gd name="T8" fmla="*/ 53 w 159"/>
                  <a:gd name="T9" fmla="*/ 92 h 115"/>
                  <a:gd name="T10" fmla="*/ 62 w 159"/>
                  <a:gd name="T11" fmla="*/ 86 h 115"/>
                  <a:gd name="T12" fmla="*/ 71 w 159"/>
                  <a:gd name="T13" fmla="*/ 80 h 115"/>
                  <a:gd name="T14" fmla="*/ 82 w 159"/>
                  <a:gd name="T15" fmla="*/ 72 h 115"/>
                  <a:gd name="T16" fmla="*/ 93 w 159"/>
                  <a:gd name="T17" fmla="*/ 62 h 115"/>
                  <a:gd name="T18" fmla="*/ 102 w 159"/>
                  <a:gd name="T19" fmla="*/ 56 h 115"/>
                  <a:gd name="T20" fmla="*/ 113 w 159"/>
                  <a:gd name="T21" fmla="*/ 46 h 115"/>
                  <a:gd name="T22" fmla="*/ 119 w 159"/>
                  <a:gd name="T23" fmla="*/ 41 h 115"/>
                  <a:gd name="T24" fmla="*/ 127 w 159"/>
                  <a:gd name="T25" fmla="*/ 36 h 115"/>
                  <a:gd name="T26" fmla="*/ 137 w 159"/>
                  <a:gd name="T27" fmla="*/ 25 h 115"/>
                  <a:gd name="T28" fmla="*/ 144 w 159"/>
                  <a:gd name="T29" fmla="*/ 20 h 115"/>
                  <a:gd name="T30" fmla="*/ 144 w 159"/>
                  <a:gd name="T31" fmla="*/ 27 h 115"/>
                  <a:gd name="T32" fmla="*/ 158 w 159"/>
                  <a:gd name="T33" fmla="*/ 0 h 115"/>
                  <a:gd name="T34" fmla="*/ 148 w 159"/>
                  <a:gd name="T35" fmla="*/ 7 h 115"/>
                  <a:gd name="T36" fmla="*/ 129 w 159"/>
                  <a:gd name="T37" fmla="*/ 17 h 115"/>
                  <a:gd name="T38" fmla="*/ 126 w 159"/>
                  <a:gd name="T39" fmla="*/ 21 h 115"/>
                  <a:gd name="T40" fmla="*/ 121 w 159"/>
                  <a:gd name="T41" fmla="*/ 25 h 115"/>
                  <a:gd name="T42" fmla="*/ 117 w 159"/>
                  <a:gd name="T43" fmla="*/ 32 h 115"/>
                  <a:gd name="T44" fmla="*/ 109 w 159"/>
                  <a:gd name="T45" fmla="*/ 38 h 115"/>
                  <a:gd name="T46" fmla="*/ 106 w 159"/>
                  <a:gd name="T47" fmla="*/ 42 h 115"/>
                  <a:gd name="T48" fmla="*/ 99 w 159"/>
                  <a:gd name="T49" fmla="*/ 48 h 115"/>
                  <a:gd name="T50" fmla="*/ 93 w 159"/>
                  <a:gd name="T51" fmla="*/ 51 h 115"/>
                  <a:gd name="T52" fmla="*/ 90 w 159"/>
                  <a:gd name="T53" fmla="*/ 57 h 115"/>
                  <a:gd name="T54" fmla="*/ 86 w 159"/>
                  <a:gd name="T55" fmla="*/ 64 h 115"/>
                  <a:gd name="T56" fmla="*/ 74 w 159"/>
                  <a:gd name="T57" fmla="*/ 72 h 115"/>
                  <a:gd name="T58" fmla="*/ 27 w 159"/>
                  <a:gd name="T59" fmla="*/ 104 h 115"/>
                  <a:gd name="T60" fmla="*/ 22 w 159"/>
                  <a:gd name="T61" fmla="*/ 107 h 115"/>
                  <a:gd name="T62" fmla="*/ 9 w 159"/>
                  <a:gd name="T63" fmla="*/ 111 h 115"/>
                  <a:gd name="T64" fmla="*/ 4 w 159"/>
                  <a:gd name="T65" fmla="*/ 111 h 115"/>
                  <a:gd name="T66" fmla="*/ 2 w 159"/>
                  <a:gd name="T67" fmla="*/ 113 h 115"/>
                  <a:gd name="T68" fmla="*/ 0 w 159"/>
                  <a:gd name="T69" fmla="*/ 114 h 115"/>
                  <a:gd name="T70" fmla="*/ 0 w 159"/>
                  <a:gd name="T71" fmla="*/ 114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9" h="115">
                    <a:moveTo>
                      <a:pt x="0" y="114"/>
                    </a:moveTo>
                    <a:lnTo>
                      <a:pt x="25" y="108"/>
                    </a:lnTo>
                    <a:lnTo>
                      <a:pt x="39" y="102"/>
                    </a:lnTo>
                    <a:lnTo>
                      <a:pt x="43" y="98"/>
                    </a:lnTo>
                    <a:lnTo>
                      <a:pt x="53" y="92"/>
                    </a:lnTo>
                    <a:lnTo>
                      <a:pt x="62" y="86"/>
                    </a:lnTo>
                    <a:lnTo>
                      <a:pt x="71" y="80"/>
                    </a:lnTo>
                    <a:lnTo>
                      <a:pt x="82" y="72"/>
                    </a:lnTo>
                    <a:lnTo>
                      <a:pt x="93" y="62"/>
                    </a:lnTo>
                    <a:lnTo>
                      <a:pt x="102" y="56"/>
                    </a:lnTo>
                    <a:lnTo>
                      <a:pt x="113" y="46"/>
                    </a:lnTo>
                    <a:lnTo>
                      <a:pt x="119" y="41"/>
                    </a:lnTo>
                    <a:lnTo>
                      <a:pt x="127" y="36"/>
                    </a:lnTo>
                    <a:lnTo>
                      <a:pt x="137" y="25"/>
                    </a:lnTo>
                    <a:lnTo>
                      <a:pt x="144" y="20"/>
                    </a:lnTo>
                    <a:lnTo>
                      <a:pt x="144" y="27"/>
                    </a:lnTo>
                    <a:lnTo>
                      <a:pt x="158" y="0"/>
                    </a:lnTo>
                    <a:lnTo>
                      <a:pt x="148" y="7"/>
                    </a:lnTo>
                    <a:lnTo>
                      <a:pt x="129" y="17"/>
                    </a:lnTo>
                    <a:lnTo>
                      <a:pt x="126" y="21"/>
                    </a:lnTo>
                    <a:lnTo>
                      <a:pt x="121" y="25"/>
                    </a:lnTo>
                    <a:lnTo>
                      <a:pt x="117" y="32"/>
                    </a:lnTo>
                    <a:lnTo>
                      <a:pt x="109" y="38"/>
                    </a:lnTo>
                    <a:lnTo>
                      <a:pt x="106" y="42"/>
                    </a:lnTo>
                    <a:lnTo>
                      <a:pt x="99" y="48"/>
                    </a:lnTo>
                    <a:lnTo>
                      <a:pt x="93" y="51"/>
                    </a:lnTo>
                    <a:lnTo>
                      <a:pt x="90" y="57"/>
                    </a:lnTo>
                    <a:lnTo>
                      <a:pt x="86" y="64"/>
                    </a:lnTo>
                    <a:lnTo>
                      <a:pt x="74" y="72"/>
                    </a:lnTo>
                    <a:lnTo>
                      <a:pt x="27" y="104"/>
                    </a:lnTo>
                    <a:lnTo>
                      <a:pt x="22" y="107"/>
                    </a:lnTo>
                    <a:lnTo>
                      <a:pt x="9" y="111"/>
                    </a:lnTo>
                    <a:lnTo>
                      <a:pt x="4" y="111"/>
                    </a:lnTo>
                    <a:lnTo>
                      <a:pt x="2" y="113"/>
                    </a:lnTo>
                    <a:lnTo>
                      <a:pt x="0" y="114"/>
                    </a:lnTo>
                    <a:lnTo>
                      <a:pt x="0" y="11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6" name="Freeform 399"/>
              <p:cNvSpPr>
                <a:spLocks/>
              </p:cNvSpPr>
              <p:nvPr/>
            </p:nvSpPr>
            <p:spPr bwMode="auto">
              <a:xfrm>
                <a:off x="5035" y="942"/>
                <a:ext cx="23" cy="17"/>
              </a:xfrm>
              <a:custGeom>
                <a:avLst/>
                <a:gdLst>
                  <a:gd name="T0" fmla="*/ 0 w 23"/>
                  <a:gd name="T1" fmla="*/ 15 h 17"/>
                  <a:gd name="T2" fmla="*/ 11 w 23"/>
                  <a:gd name="T3" fmla="*/ 0 h 17"/>
                  <a:gd name="T4" fmla="*/ 22 w 23"/>
                  <a:gd name="T5" fmla="*/ 16 h 17"/>
                </a:gdLst>
                <a:ahLst/>
                <a:cxnLst>
                  <a:cxn ang="0">
                    <a:pos x="T0" y="T1"/>
                  </a:cxn>
                  <a:cxn ang="0">
                    <a:pos x="T2" y="T3"/>
                  </a:cxn>
                  <a:cxn ang="0">
                    <a:pos x="T4" y="T5"/>
                  </a:cxn>
                </a:cxnLst>
                <a:rect l="0" t="0" r="r" b="b"/>
                <a:pathLst>
                  <a:path w="23" h="17">
                    <a:moveTo>
                      <a:pt x="0" y="15"/>
                    </a:moveTo>
                    <a:lnTo>
                      <a:pt x="11" y="0"/>
                    </a:lnTo>
                    <a:lnTo>
                      <a:pt x="22"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7" name="Freeform 400"/>
              <p:cNvSpPr>
                <a:spLocks/>
              </p:cNvSpPr>
              <p:nvPr/>
            </p:nvSpPr>
            <p:spPr bwMode="auto">
              <a:xfrm>
                <a:off x="5046" y="938"/>
                <a:ext cx="24" cy="20"/>
              </a:xfrm>
              <a:custGeom>
                <a:avLst/>
                <a:gdLst>
                  <a:gd name="T0" fmla="*/ 4 w 24"/>
                  <a:gd name="T1" fmla="*/ 14 h 20"/>
                  <a:gd name="T2" fmla="*/ 0 w 24"/>
                  <a:gd name="T3" fmla="*/ 8 h 20"/>
                  <a:gd name="T4" fmla="*/ 6 w 24"/>
                  <a:gd name="T5" fmla="*/ 0 h 20"/>
                  <a:gd name="T6" fmla="*/ 23 w 24"/>
                  <a:gd name="T7" fmla="*/ 11 h 20"/>
                  <a:gd name="T8" fmla="*/ 11 w 24"/>
                  <a:gd name="T9" fmla="*/ 19 h 20"/>
                </a:gdLst>
                <a:ahLst/>
                <a:cxnLst>
                  <a:cxn ang="0">
                    <a:pos x="T0" y="T1"/>
                  </a:cxn>
                  <a:cxn ang="0">
                    <a:pos x="T2" y="T3"/>
                  </a:cxn>
                  <a:cxn ang="0">
                    <a:pos x="T4" y="T5"/>
                  </a:cxn>
                  <a:cxn ang="0">
                    <a:pos x="T6" y="T7"/>
                  </a:cxn>
                  <a:cxn ang="0">
                    <a:pos x="T8" y="T9"/>
                  </a:cxn>
                </a:cxnLst>
                <a:rect l="0" t="0" r="r" b="b"/>
                <a:pathLst>
                  <a:path w="24" h="20">
                    <a:moveTo>
                      <a:pt x="4" y="14"/>
                    </a:moveTo>
                    <a:lnTo>
                      <a:pt x="0" y="8"/>
                    </a:lnTo>
                    <a:lnTo>
                      <a:pt x="6" y="0"/>
                    </a:lnTo>
                    <a:lnTo>
                      <a:pt x="23" y="11"/>
                    </a:lnTo>
                    <a:lnTo>
                      <a:pt x="11" y="1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8" name="Line 401"/>
              <p:cNvSpPr>
                <a:spLocks noChangeShapeType="1"/>
              </p:cNvSpPr>
              <p:nvPr/>
            </p:nvSpPr>
            <p:spPr bwMode="auto">
              <a:xfrm flipH="1" flipV="1">
                <a:off x="5043" y="937"/>
                <a:ext cx="1" cy="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9" name="Line 402"/>
              <p:cNvSpPr>
                <a:spLocks noChangeShapeType="1"/>
              </p:cNvSpPr>
              <p:nvPr/>
            </p:nvSpPr>
            <p:spPr bwMode="auto">
              <a:xfrm flipV="1">
                <a:off x="5047" y="944"/>
                <a:ext cx="3"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0" name="Freeform 403"/>
              <p:cNvSpPr>
                <a:spLocks/>
              </p:cNvSpPr>
              <p:nvPr/>
            </p:nvSpPr>
            <p:spPr bwMode="auto">
              <a:xfrm>
                <a:off x="5043" y="933"/>
                <a:ext cx="26" cy="17"/>
              </a:xfrm>
              <a:custGeom>
                <a:avLst/>
                <a:gdLst>
                  <a:gd name="T0" fmla="*/ 19 w 26"/>
                  <a:gd name="T1" fmla="*/ 16 h 17"/>
                  <a:gd name="T2" fmla="*/ 19 w 26"/>
                  <a:gd name="T3" fmla="*/ 16 h 17"/>
                  <a:gd name="T4" fmla="*/ 19 w 26"/>
                  <a:gd name="T5" fmla="*/ 16 h 17"/>
                  <a:gd name="T6" fmla="*/ 17 w 26"/>
                  <a:gd name="T7" fmla="*/ 13 h 17"/>
                  <a:gd name="T8" fmla="*/ 17 w 26"/>
                  <a:gd name="T9" fmla="*/ 13 h 17"/>
                  <a:gd name="T10" fmla="*/ 25 w 26"/>
                  <a:gd name="T11" fmla="*/ 8 h 17"/>
                  <a:gd name="T12" fmla="*/ 24 w 26"/>
                  <a:gd name="T13" fmla="*/ 6 h 17"/>
                  <a:gd name="T14" fmla="*/ 23 w 26"/>
                  <a:gd name="T15" fmla="*/ 4 h 17"/>
                  <a:gd name="T16" fmla="*/ 23 w 26"/>
                  <a:gd name="T17" fmla="*/ 4 h 17"/>
                  <a:gd name="T18" fmla="*/ 23 w 26"/>
                  <a:gd name="T19" fmla="*/ 4 h 17"/>
                  <a:gd name="T20" fmla="*/ 21 w 26"/>
                  <a:gd name="T21" fmla="*/ 2 h 17"/>
                  <a:gd name="T22" fmla="*/ 21 w 26"/>
                  <a:gd name="T23" fmla="*/ 2 h 17"/>
                  <a:gd name="T24" fmla="*/ 20 w 26"/>
                  <a:gd name="T25" fmla="*/ 0 h 17"/>
                  <a:gd name="T26" fmla="*/ 12 w 26"/>
                  <a:gd name="T27" fmla="*/ 5 h 17"/>
                  <a:gd name="T28" fmla="*/ 12 w 26"/>
                  <a:gd name="T29" fmla="*/ 5 h 17"/>
                  <a:gd name="T30" fmla="*/ 12 w 26"/>
                  <a:gd name="T31" fmla="*/ 5 h 17"/>
                  <a:gd name="T32" fmla="*/ 12 w 26"/>
                  <a:gd name="T33" fmla="*/ 5 h 17"/>
                  <a:gd name="T34" fmla="*/ 11 w 26"/>
                  <a:gd name="T35" fmla="*/ 3 h 17"/>
                  <a:gd name="T36" fmla="*/ 11 w 26"/>
                  <a:gd name="T37" fmla="*/ 3 h 17"/>
                  <a:gd name="T38" fmla="*/ 9 w 26"/>
                  <a:gd name="T39" fmla="*/ 1 h 17"/>
                  <a:gd name="T40" fmla="*/ 2 w 26"/>
                  <a:gd name="T41" fmla="*/ 6 h 17"/>
                  <a:gd name="T42" fmla="*/ 2 w 26"/>
                  <a:gd name="T43" fmla="*/ 6 h 17"/>
                  <a:gd name="T44" fmla="*/ 2 w 26"/>
                  <a:gd name="T45" fmla="*/ 6 h 17"/>
                  <a:gd name="T46" fmla="*/ 2 w 26"/>
                  <a:gd name="T47" fmla="*/ 6 h 17"/>
                  <a:gd name="T48" fmla="*/ 0 w 26"/>
                  <a:gd name="T4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 h="17">
                    <a:moveTo>
                      <a:pt x="19" y="16"/>
                    </a:moveTo>
                    <a:lnTo>
                      <a:pt x="19" y="16"/>
                    </a:lnTo>
                    <a:lnTo>
                      <a:pt x="19" y="16"/>
                    </a:lnTo>
                    <a:lnTo>
                      <a:pt x="17" y="13"/>
                    </a:lnTo>
                    <a:lnTo>
                      <a:pt x="17" y="13"/>
                    </a:lnTo>
                    <a:lnTo>
                      <a:pt x="25" y="8"/>
                    </a:lnTo>
                    <a:lnTo>
                      <a:pt x="24" y="6"/>
                    </a:lnTo>
                    <a:lnTo>
                      <a:pt x="23" y="4"/>
                    </a:lnTo>
                    <a:lnTo>
                      <a:pt x="23" y="4"/>
                    </a:lnTo>
                    <a:lnTo>
                      <a:pt x="23" y="4"/>
                    </a:lnTo>
                    <a:lnTo>
                      <a:pt x="21" y="2"/>
                    </a:lnTo>
                    <a:lnTo>
                      <a:pt x="21" y="2"/>
                    </a:lnTo>
                    <a:lnTo>
                      <a:pt x="20" y="0"/>
                    </a:lnTo>
                    <a:lnTo>
                      <a:pt x="12" y="5"/>
                    </a:lnTo>
                    <a:lnTo>
                      <a:pt x="12" y="5"/>
                    </a:lnTo>
                    <a:lnTo>
                      <a:pt x="12" y="5"/>
                    </a:lnTo>
                    <a:lnTo>
                      <a:pt x="12" y="5"/>
                    </a:lnTo>
                    <a:lnTo>
                      <a:pt x="11" y="3"/>
                    </a:lnTo>
                    <a:lnTo>
                      <a:pt x="11" y="3"/>
                    </a:lnTo>
                    <a:lnTo>
                      <a:pt x="9" y="1"/>
                    </a:lnTo>
                    <a:lnTo>
                      <a:pt x="2" y="6"/>
                    </a:lnTo>
                    <a:lnTo>
                      <a:pt x="2" y="6"/>
                    </a:lnTo>
                    <a:lnTo>
                      <a:pt x="2" y="6"/>
                    </a:lnTo>
                    <a:lnTo>
                      <a:pt x="2" y="6"/>
                    </a:lnTo>
                    <a:lnTo>
                      <a:pt x="0" y="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1" name="Freeform 404"/>
              <p:cNvSpPr>
                <a:spLocks/>
              </p:cNvSpPr>
              <p:nvPr/>
            </p:nvSpPr>
            <p:spPr bwMode="auto">
              <a:xfrm>
                <a:off x="5062" y="926"/>
                <a:ext cx="17" cy="26"/>
              </a:xfrm>
              <a:custGeom>
                <a:avLst/>
                <a:gdLst>
                  <a:gd name="T0" fmla="*/ 0 w 17"/>
                  <a:gd name="T1" fmla="*/ 25 h 26"/>
                  <a:gd name="T2" fmla="*/ 16 w 17"/>
                  <a:gd name="T3" fmla="*/ 11 h 26"/>
                  <a:gd name="T4" fmla="*/ 11 w 17"/>
                  <a:gd name="T5" fmla="*/ 5 h 26"/>
                  <a:gd name="T6" fmla="*/ 8 w 17"/>
                  <a:gd name="T7" fmla="*/ 2 h 26"/>
                  <a:gd name="T8" fmla="*/ 5 w 17"/>
                  <a:gd name="T9" fmla="*/ 0 h 26"/>
                </a:gdLst>
                <a:ahLst/>
                <a:cxnLst>
                  <a:cxn ang="0">
                    <a:pos x="T0" y="T1"/>
                  </a:cxn>
                  <a:cxn ang="0">
                    <a:pos x="T2" y="T3"/>
                  </a:cxn>
                  <a:cxn ang="0">
                    <a:pos x="T4" y="T5"/>
                  </a:cxn>
                  <a:cxn ang="0">
                    <a:pos x="T6" y="T7"/>
                  </a:cxn>
                  <a:cxn ang="0">
                    <a:pos x="T8" y="T9"/>
                  </a:cxn>
                </a:cxnLst>
                <a:rect l="0" t="0" r="r" b="b"/>
                <a:pathLst>
                  <a:path w="17" h="26">
                    <a:moveTo>
                      <a:pt x="0" y="25"/>
                    </a:moveTo>
                    <a:lnTo>
                      <a:pt x="16" y="11"/>
                    </a:lnTo>
                    <a:lnTo>
                      <a:pt x="11" y="5"/>
                    </a:lnTo>
                    <a:lnTo>
                      <a:pt x="8" y="2"/>
                    </a:lnTo>
                    <a:lnTo>
                      <a:pt x="5"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2" name="Freeform 405"/>
              <p:cNvSpPr>
                <a:spLocks/>
              </p:cNvSpPr>
              <p:nvPr/>
            </p:nvSpPr>
            <p:spPr bwMode="auto">
              <a:xfrm>
                <a:off x="5045" y="940"/>
                <a:ext cx="28" cy="17"/>
              </a:xfrm>
              <a:custGeom>
                <a:avLst/>
                <a:gdLst>
                  <a:gd name="T0" fmla="*/ 27 w 28"/>
                  <a:gd name="T1" fmla="*/ 8 h 17"/>
                  <a:gd name="T2" fmla="*/ 19 w 28"/>
                  <a:gd name="T3" fmla="*/ 16 h 17"/>
                  <a:gd name="T4" fmla="*/ 12 w 28"/>
                  <a:gd name="T5" fmla="*/ 0 h 17"/>
                  <a:gd name="T6" fmla="*/ 4 w 28"/>
                  <a:gd name="T7" fmla="*/ 8 h 17"/>
                  <a:gd name="T8" fmla="*/ 0 w 28"/>
                  <a:gd name="T9" fmla="*/ 1 h 17"/>
                </a:gdLst>
                <a:ahLst/>
                <a:cxnLst>
                  <a:cxn ang="0">
                    <a:pos x="T0" y="T1"/>
                  </a:cxn>
                  <a:cxn ang="0">
                    <a:pos x="T2" y="T3"/>
                  </a:cxn>
                  <a:cxn ang="0">
                    <a:pos x="T4" y="T5"/>
                  </a:cxn>
                  <a:cxn ang="0">
                    <a:pos x="T6" y="T7"/>
                  </a:cxn>
                  <a:cxn ang="0">
                    <a:pos x="T8" y="T9"/>
                  </a:cxn>
                </a:cxnLst>
                <a:rect l="0" t="0" r="r" b="b"/>
                <a:pathLst>
                  <a:path w="28" h="17">
                    <a:moveTo>
                      <a:pt x="27" y="8"/>
                    </a:moveTo>
                    <a:lnTo>
                      <a:pt x="19" y="16"/>
                    </a:lnTo>
                    <a:lnTo>
                      <a:pt x="12" y="0"/>
                    </a:lnTo>
                    <a:lnTo>
                      <a:pt x="4" y="8"/>
                    </a:lnTo>
                    <a:lnTo>
                      <a:pt x="0" y="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3" name="Line 406"/>
              <p:cNvSpPr>
                <a:spLocks noChangeShapeType="1"/>
              </p:cNvSpPr>
              <p:nvPr/>
            </p:nvSpPr>
            <p:spPr bwMode="auto">
              <a:xfrm flipH="1" flipV="1">
                <a:off x="5069" y="920"/>
                <a:ext cx="3" cy="18"/>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4" name="Line 407"/>
              <p:cNvSpPr>
                <a:spLocks noChangeShapeType="1"/>
              </p:cNvSpPr>
              <p:nvPr/>
            </p:nvSpPr>
            <p:spPr bwMode="auto">
              <a:xfrm>
                <a:off x="5081" y="902"/>
                <a:ext cx="8" cy="2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5" name="Freeform 408"/>
              <p:cNvSpPr>
                <a:spLocks/>
              </p:cNvSpPr>
              <p:nvPr/>
            </p:nvSpPr>
            <p:spPr bwMode="auto">
              <a:xfrm>
                <a:off x="5076" y="900"/>
                <a:ext cx="24" cy="17"/>
              </a:xfrm>
              <a:custGeom>
                <a:avLst/>
                <a:gdLst>
                  <a:gd name="T0" fmla="*/ 2 w 24"/>
                  <a:gd name="T1" fmla="*/ 16 h 17"/>
                  <a:gd name="T2" fmla="*/ 2 w 24"/>
                  <a:gd name="T3" fmla="*/ 16 h 17"/>
                  <a:gd name="T4" fmla="*/ 4 w 24"/>
                  <a:gd name="T5" fmla="*/ 14 h 17"/>
                  <a:gd name="T6" fmla="*/ 4 w 24"/>
                  <a:gd name="T7" fmla="*/ 14 h 17"/>
                  <a:gd name="T8" fmla="*/ 4 w 24"/>
                  <a:gd name="T9" fmla="*/ 14 h 17"/>
                  <a:gd name="T10" fmla="*/ 4 w 24"/>
                  <a:gd name="T11" fmla="*/ 14 h 17"/>
                  <a:gd name="T12" fmla="*/ 0 w 24"/>
                  <a:gd name="T13" fmla="*/ 3 h 17"/>
                  <a:gd name="T14" fmla="*/ 0 w 24"/>
                  <a:gd name="T15" fmla="*/ 3 h 17"/>
                  <a:gd name="T16" fmla="*/ 0 w 24"/>
                  <a:gd name="T17" fmla="*/ 3 h 17"/>
                  <a:gd name="T18" fmla="*/ 2 w 24"/>
                  <a:gd name="T19" fmla="*/ 1 h 17"/>
                  <a:gd name="T20" fmla="*/ 2 w 24"/>
                  <a:gd name="T21" fmla="*/ 1 h 17"/>
                  <a:gd name="T22" fmla="*/ 2 w 24"/>
                  <a:gd name="T23" fmla="*/ 1 h 17"/>
                  <a:gd name="T24" fmla="*/ 4 w 24"/>
                  <a:gd name="T25" fmla="*/ 0 h 17"/>
                  <a:gd name="T26" fmla="*/ 10 w 24"/>
                  <a:gd name="T27" fmla="*/ 9 h 17"/>
                  <a:gd name="T28" fmla="*/ 12 w 24"/>
                  <a:gd name="T29" fmla="*/ 8 h 17"/>
                  <a:gd name="T30" fmla="*/ 12 w 24"/>
                  <a:gd name="T31" fmla="*/ 8 h 17"/>
                  <a:gd name="T32" fmla="*/ 13 w 24"/>
                  <a:gd name="T33" fmla="*/ 7 h 17"/>
                  <a:gd name="T34" fmla="*/ 13 w 24"/>
                  <a:gd name="T35" fmla="*/ 7 h 17"/>
                  <a:gd name="T36" fmla="*/ 13 w 24"/>
                  <a:gd name="T37" fmla="*/ 7 h 17"/>
                  <a:gd name="T38" fmla="*/ 15 w 24"/>
                  <a:gd name="T39" fmla="*/ 6 h 17"/>
                  <a:gd name="T40" fmla="*/ 21 w 24"/>
                  <a:gd name="T41" fmla="*/ 16 h 17"/>
                  <a:gd name="T42" fmla="*/ 21 w 24"/>
                  <a:gd name="T43" fmla="*/ 16 h 17"/>
                  <a:gd name="T44" fmla="*/ 21 w 24"/>
                  <a:gd name="T45" fmla="*/ 16 h 17"/>
                  <a:gd name="T46" fmla="*/ 21 w 24"/>
                  <a:gd name="T47" fmla="*/ 16 h 17"/>
                  <a:gd name="T48" fmla="*/ 23 w 24"/>
                  <a:gd name="T49" fmla="*/ 1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17">
                    <a:moveTo>
                      <a:pt x="2" y="16"/>
                    </a:moveTo>
                    <a:lnTo>
                      <a:pt x="2" y="16"/>
                    </a:lnTo>
                    <a:lnTo>
                      <a:pt x="4" y="14"/>
                    </a:lnTo>
                    <a:lnTo>
                      <a:pt x="4" y="14"/>
                    </a:lnTo>
                    <a:lnTo>
                      <a:pt x="4" y="14"/>
                    </a:lnTo>
                    <a:lnTo>
                      <a:pt x="4" y="14"/>
                    </a:lnTo>
                    <a:lnTo>
                      <a:pt x="0" y="3"/>
                    </a:lnTo>
                    <a:lnTo>
                      <a:pt x="0" y="3"/>
                    </a:lnTo>
                    <a:lnTo>
                      <a:pt x="0" y="3"/>
                    </a:lnTo>
                    <a:lnTo>
                      <a:pt x="2" y="1"/>
                    </a:lnTo>
                    <a:lnTo>
                      <a:pt x="2" y="1"/>
                    </a:lnTo>
                    <a:lnTo>
                      <a:pt x="2" y="1"/>
                    </a:lnTo>
                    <a:lnTo>
                      <a:pt x="4" y="0"/>
                    </a:lnTo>
                    <a:lnTo>
                      <a:pt x="10" y="9"/>
                    </a:lnTo>
                    <a:lnTo>
                      <a:pt x="12" y="8"/>
                    </a:lnTo>
                    <a:lnTo>
                      <a:pt x="12" y="8"/>
                    </a:lnTo>
                    <a:lnTo>
                      <a:pt x="13" y="7"/>
                    </a:lnTo>
                    <a:lnTo>
                      <a:pt x="13" y="7"/>
                    </a:lnTo>
                    <a:lnTo>
                      <a:pt x="13" y="7"/>
                    </a:lnTo>
                    <a:lnTo>
                      <a:pt x="15" y="6"/>
                    </a:lnTo>
                    <a:lnTo>
                      <a:pt x="21" y="16"/>
                    </a:lnTo>
                    <a:lnTo>
                      <a:pt x="21" y="16"/>
                    </a:lnTo>
                    <a:lnTo>
                      <a:pt x="21" y="16"/>
                    </a:lnTo>
                    <a:lnTo>
                      <a:pt x="21" y="16"/>
                    </a:lnTo>
                    <a:lnTo>
                      <a:pt x="23" y="1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6" name="Freeform 409"/>
              <p:cNvSpPr>
                <a:spLocks/>
              </p:cNvSpPr>
              <p:nvPr/>
            </p:nvSpPr>
            <p:spPr bwMode="auto">
              <a:xfrm>
                <a:off x="5077" y="902"/>
                <a:ext cx="17" cy="27"/>
              </a:xfrm>
              <a:custGeom>
                <a:avLst/>
                <a:gdLst>
                  <a:gd name="T0" fmla="*/ 8 w 17"/>
                  <a:gd name="T1" fmla="*/ 26 h 27"/>
                  <a:gd name="T2" fmla="*/ 14 w 17"/>
                  <a:gd name="T3" fmla="*/ 23 h 27"/>
                  <a:gd name="T4" fmla="*/ 0 w 17"/>
                  <a:gd name="T5" fmla="*/ 5 h 27"/>
                  <a:gd name="T6" fmla="*/ 8 w 17"/>
                  <a:gd name="T7" fmla="*/ 2 h 27"/>
                  <a:gd name="T8" fmla="*/ 16 w 17"/>
                  <a:gd name="T9" fmla="*/ 0 h 27"/>
                </a:gdLst>
                <a:ahLst/>
                <a:cxnLst>
                  <a:cxn ang="0">
                    <a:pos x="T0" y="T1"/>
                  </a:cxn>
                  <a:cxn ang="0">
                    <a:pos x="T2" y="T3"/>
                  </a:cxn>
                  <a:cxn ang="0">
                    <a:pos x="T4" y="T5"/>
                  </a:cxn>
                  <a:cxn ang="0">
                    <a:pos x="T6" y="T7"/>
                  </a:cxn>
                  <a:cxn ang="0">
                    <a:pos x="T8" y="T9"/>
                  </a:cxn>
                </a:cxnLst>
                <a:rect l="0" t="0" r="r" b="b"/>
                <a:pathLst>
                  <a:path w="17" h="27">
                    <a:moveTo>
                      <a:pt x="8" y="26"/>
                    </a:moveTo>
                    <a:lnTo>
                      <a:pt x="14" y="23"/>
                    </a:lnTo>
                    <a:lnTo>
                      <a:pt x="0" y="5"/>
                    </a:lnTo>
                    <a:lnTo>
                      <a:pt x="8" y="2"/>
                    </a:lnTo>
                    <a:lnTo>
                      <a:pt x="1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7" name="Freeform 410"/>
              <p:cNvSpPr>
                <a:spLocks/>
              </p:cNvSpPr>
              <p:nvPr/>
            </p:nvSpPr>
            <p:spPr bwMode="auto">
              <a:xfrm>
                <a:off x="5076" y="897"/>
                <a:ext cx="27" cy="17"/>
              </a:xfrm>
              <a:custGeom>
                <a:avLst/>
                <a:gdLst>
                  <a:gd name="T0" fmla="*/ 0 w 27"/>
                  <a:gd name="T1" fmla="*/ 6 h 17"/>
                  <a:gd name="T2" fmla="*/ 7 w 27"/>
                  <a:gd name="T3" fmla="*/ 0 h 17"/>
                  <a:gd name="T4" fmla="*/ 17 w 27"/>
                  <a:gd name="T5" fmla="*/ 7 h 17"/>
                  <a:gd name="T6" fmla="*/ 22 w 27"/>
                  <a:gd name="T7" fmla="*/ 16 h 17"/>
                  <a:gd name="T8" fmla="*/ 26 w 27"/>
                  <a:gd name="T9" fmla="*/ 13 h 17"/>
                </a:gdLst>
                <a:ahLst/>
                <a:cxnLst>
                  <a:cxn ang="0">
                    <a:pos x="T0" y="T1"/>
                  </a:cxn>
                  <a:cxn ang="0">
                    <a:pos x="T2" y="T3"/>
                  </a:cxn>
                  <a:cxn ang="0">
                    <a:pos x="T4" y="T5"/>
                  </a:cxn>
                  <a:cxn ang="0">
                    <a:pos x="T6" y="T7"/>
                  </a:cxn>
                  <a:cxn ang="0">
                    <a:pos x="T8" y="T9"/>
                  </a:cxn>
                </a:cxnLst>
                <a:rect l="0" t="0" r="r" b="b"/>
                <a:pathLst>
                  <a:path w="27" h="17">
                    <a:moveTo>
                      <a:pt x="0" y="6"/>
                    </a:moveTo>
                    <a:lnTo>
                      <a:pt x="7" y="0"/>
                    </a:lnTo>
                    <a:lnTo>
                      <a:pt x="17" y="7"/>
                    </a:lnTo>
                    <a:lnTo>
                      <a:pt x="22" y="16"/>
                    </a:lnTo>
                    <a:lnTo>
                      <a:pt x="26" y="1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8" name="Freeform 411"/>
              <p:cNvSpPr>
                <a:spLocks/>
              </p:cNvSpPr>
              <p:nvPr/>
            </p:nvSpPr>
            <p:spPr bwMode="auto">
              <a:xfrm>
                <a:off x="5082" y="930"/>
                <a:ext cx="19" cy="22"/>
              </a:xfrm>
              <a:custGeom>
                <a:avLst/>
                <a:gdLst>
                  <a:gd name="T0" fmla="*/ 15 w 19"/>
                  <a:gd name="T1" fmla="*/ 21 h 22"/>
                  <a:gd name="T2" fmla="*/ 15 w 19"/>
                  <a:gd name="T3" fmla="*/ 21 h 22"/>
                  <a:gd name="T4" fmla="*/ 15 w 19"/>
                  <a:gd name="T5" fmla="*/ 21 h 22"/>
                  <a:gd name="T6" fmla="*/ 15 w 19"/>
                  <a:gd name="T7" fmla="*/ 21 h 22"/>
                  <a:gd name="T8" fmla="*/ 18 w 19"/>
                  <a:gd name="T9" fmla="*/ 10 h 22"/>
                  <a:gd name="T10" fmla="*/ 12 w 19"/>
                  <a:gd name="T11" fmla="*/ 0 h 22"/>
                  <a:gd name="T12" fmla="*/ 4 w 19"/>
                  <a:gd name="T13" fmla="*/ 5 h 22"/>
                  <a:gd name="T14" fmla="*/ 0 w 19"/>
                  <a:gd name="T15" fmla="*/ 15 h 22"/>
                  <a:gd name="T16" fmla="*/ 4 w 19"/>
                  <a:gd name="T17" fmla="*/ 20 h 22"/>
                  <a:gd name="T18" fmla="*/ 15 w 19"/>
                  <a:gd name="T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2">
                    <a:moveTo>
                      <a:pt x="15" y="21"/>
                    </a:moveTo>
                    <a:lnTo>
                      <a:pt x="15" y="21"/>
                    </a:lnTo>
                    <a:lnTo>
                      <a:pt x="15" y="21"/>
                    </a:lnTo>
                    <a:lnTo>
                      <a:pt x="15" y="21"/>
                    </a:lnTo>
                    <a:lnTo>
                      <a:pt x="18" y="10"/>
                    </a:lnTo>
                    <a:lnTo>
                      <a:pt x="12" y="0"/>
                    </a:lnTo>
                    <a:lnTo>
                      <a:pt x="4" y="5"/>
                    </a:lnTo>
                    <a:lnTo>
                      <a:pt x="0" y="15"/>
                    </a:lnTo>
                    <a:lnTo>
                      <a:pt x="4" y="20"/>
                    </a:lnTo>
                    <a:lnTo>
                      <a:pt x="15" y="2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9" name="Freeform 412"/>
              <p:cNvSpPr>
                <a:spLocks/>
              </p:cNvSpPr>
              <p:nvPr/>
            </p:nvSpPr>
            <p:spPr bwMode="auto">
              <a:xfrm>
                <a:off x="5082" y="930"/>
                <a:ext cx="19" cy="22"/>
              </a:xfrm>
              <a:custGeom>
                <a:avLst/>
                <a:gdLst>
                  <a:gd name="T0" fmla="*/ 15 w 19"/>
                  <a:gd name="T1" fmla="*/ 21 h 22"/>
                  <a:gd name="T2" fmla="*/ 15 w 19"/>
                  <a:gd name="T3" fmla="*/ 21 h 22"/>
                  <a:gd name="T4" fmla="*/ 15 w 19"/>
                  <a:gd name="T5" fmla="*/ 21 h 22"/>
                  <a:gd name="T6" fmla="*/ 15 w 19"/>
                  <a:gd name="T7" fmla="*/ 21 h 22"/>
                  <a:gd name="T8" fmla="*/ 18 w 19"/>
                  <a:gd name="T9" fmla="*/ 10 h 22"/>
                  <a:gd name="T10" fmla="*/ 12 w 19"/>
                  <a:gd name="T11" fmla="*/ 0 h 22"/>
                  <a:gd name="T12" fmla="*/ 4 w 19"/>
                  <a:gd name="T13" fmla="*/ 5 h 22"/>
                  <a:gd name="T14" fmla="*/ 0 w 19"/>
                  <a:gd name="T15" fmla="*/ 15 h 22"/>
                  <a:gd name="T16" fmla="*/ 4 w 19"/>
                  <a:gd name="T17" fmla="*/ 20 h 22"/>
                  <a:gd name="T18" fmla="*/ 15 w 19"/>
                  <a:gd name="T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2">
                    <a:moveTo>
                      <a:pt x="15" y="21"/>
                    </a:moveTo>
                    <a:lnTo>
                      <a:pt x="15" y="21"/>
                    </a:lnTo>
                    <a:lnTo>
                      <a:pt x="15" y="21"/>
                    </a:lnTo>
                    <a:lnTo>
                      <a:pt x="15" y="21"/>
                    </a:lnTo>
                    <a:lnTo>
                      <a:pt x="18" y="10"/>
                    </a:lnTo>
                    <a:lnTo>
                      <a:pt x="12" y="0"/>
                    </a:lnTo>
                    <a:lnTo>
                      <a:pt x="4" y="5"/>
                    </a:lnTo>
                    <a:lnTo>
                      <a:pt x="0" y="15"/>
                    </a:lnTo>
                    <a:lnTo>
                      <a:pt x="4" y="20"/>
                    </a:lnTo>
                    <a:lnTo>
                      <a:pt x="15" y="2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0" name="Freeform 413"/>
              <p:cNvSpPr>
                <a:spLocks/>
              </p:cNvSpPr>
              <p:nvPr/>
            </p:nvSpPr>
            <p:spPr bwMode="auto">
              <a:xfrm>
                <a:off x="5066" y="917"/>
                <a:ext cx="17" cy="24"/>
              </a:xfrm>
              <a:custGeom>
                <a:avLst/>
                <a:gdLst>
                  <a:gd name="T0" fmla="*/ 0 w 17"/>
                  <a:gd name="T1" fmla="*/ 6 h 24"/>
                  <a:gd name="T2" fmla="*/ 3 w 17"/>
                  <a:gd name="T3" fmla="*/ 9 h 24"/>
                  <a:gd name="T4" fmla="*/ 3 w 17"/>
                  <a:gd name="T5" fmla="*/ 9 h 24"/>
                  <a:gd name="T6" fmla="*/ 4 w 17"/>
                  <a:gd name="T7" fmla="*/ 21 h 24"/>
                  <a:gd name="T8" fmla="*/ 5 w 17"/>
                  <a:gd name="T9" fmla="*/ 23 h 24"/>
                  <a:gd name="T10" fmla="*/ 16 w 17"/>
                  <a:gd name="T11" fmla="*/ 1 h 24"/>
                  <a:gd name="T12" fmla="*/ 7 w 17"/>
                  <a:gd name="T13" fmla="*/ 0 h 24"/>
                  <a:gd name="T14" fmla="*/ 4 w 17"/>
                  <a:gd name="T15" fmla="*/ 4 h 24"/>
                  <a:gd name="T16" fmla="*/ 0 w 17"/>
                  <a:gd name="T17" fmla="*/ 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4">
                    <a:moveTo>
                      <a:pt x="0" y="6"/>
                    </a:moveTo>
                    <a:lnTo>
                      <a:pt x="3" y="9"/>
                    </a:lnTo>
                    <a:lnTo>
                      <a:pt x="3" y="9"/>
                    </a:lnTo>
                    <a:lnTo>
                      <a:pt x="4" y="21"/>
                    </a:lnTo>
                    <a:lnTo>
                      <a:pt x="5" y="23"/>
                    </a:lnTo>
                    <a:lnTo>
                      <a:pt x="16" y="1"/>
                    </a:lnTo>
                    <a:lnTo>
                      <a:pt x="7" y="0"/>
                    </a:lnTo>
                    <a:lnTo>
                      <a:pt x="4" y="4"/>
                    </a:lnTo>
                    <a:lnTo>
                      <a:pt x="0" y="6"/>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1" name="Freeform 414"/>
              <p:cNvSpPr>
                <a:spLocks/>
              </p:cNvSpPr>
              <p:nvPr/>
            </p:nvSpPr>
            <p:spPr bwMode="auto">
              <a:xfrm>
                <a:off x="5066" y="917"/>
                <a:ext cx="17" cy="24"/>
              </a:xfrm>
              <a:custGeom>
                <a:avLst/>
                <a:gdLst>
                  <a:gd name="T0" fmla="*/ 0 w 17"/>
                  <a:gd name="T1" fmla="*/ 6 h 24"/>
                  <a:gd name="T2" fmla="*/ 3 w 17"/>
                  <a:gd name="T3" fmla="*/ 9 h 24"/>
                  <a:gd name="T4" fmla="*/ 3 w 17"/>
                  <a:gd name="T5" fmla="*/ 9 h 24"/>
                  <a:gd name="T6" fmla="*/ 4 w 17"/>
                  <a:gd name="T7" fmla="*/ 21 h 24"/>
                  <a:gd name="T8" fmla="*/ 5 w 17"/>
                  <a:gd name="T9" fmla="*/ 23 h 24"/>
                  <a:gd name="T10" fmla="*/ 16 w 17"/>
                  <a:gd name="T11" fmla="*/ 1 h 24"/>
                  <a:gd name="T12" fmla="*/ 7 w 17"/>
                  <a:gd name="T13" fmla="*/ 0 h 24"/>
                  <a:gd name="T14" fmla="*/ 4 w 17"/>
                  <a:gd name="T15" fmla="*/ 4 h 24"/>
                  <a:gd name="T16" fmla="*/ 0 w 17"/>
                  <a:gd name="T17" fmla="*/ 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4">
                    <a:moveTo>
                      <a:pt x="0" y="6"/>
                    </a:moveTo>
                    <a:lnTo>
                      <a:pt x="3" y="9"/>
                    </a:lnTo>
                    <a:lnTo>
                      <a:pt x="3" y="9"/>
                    </a:lnTo>
                    <a:lnTo>
                      <a:pt x="4" y="21"/>
                    </a:lnTo>
                    <a:lnTo>
                      <a:pt x="5" y="23"/>
                    </a:lnTo>
                    <a:lnTo>
                      <a:pt x="16" y="1"/>
                    </a:lnTo>
                    <a:lnTo>
                      <a:pt x="7" y="0"/>
                    </a:lnTo>
                    <a:lnTo>
                      <a:pt x="4" y="4"/>
                    </a:lnTo>
                    <a:lnTo>
                      <a:pt x="0" y="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2" name="Freeform 415"/>
              <p:cNvSpPr>
                <a:spLocks/>
              </p:cNvSpPr>
              <p:nvPr/>
            </p:nvSpPr>
            <p:spPr bwMode="auto">
              <a:xfrm>
                <a:off x="5067" y="913"/>
                <a:ext cx="17" cy="24"/>
              </a:xfrm>
              <a:custGeom>
                <a:avLst/>
                <a:gdLst>
                  <a:gd name="T0" fmla="*/ 0 w 17"/>
                  <a:gd name="T1" fmla="*/ 5 h 24"/>
                  <a:gd name="T2" fmla="*/ 2 w 17"/>
                  <a:gd name="T3" fmla="*/ 8 h 24"/>
                  <a:gd name="T4" fmla="*/ 2 w 17"/>
                  <a:gd name="T5" fmla="*/ 8 h 24"/>
                  <a:gd name="T6" fmla="*/ 2 w 17"/>
                  <a:gd name="T7" fmla="*/ 8 h 24"/>
                  <a:gd name="T8" fmla="*/ 2 w 17"/>
                  <a:gd name="T9" fmla="*/ 8 h 24"/>
                  <a:gd name="T10" fmla="*/ 2 w 17"/>
                  <a:gd name="T11" fmla="*/ 8 h 24"/>
                  <a:gd name="T12" fmla="*/ 4 w 17"/>
                  <a:gd name="T13" fmla="*/ 15 h 24"/>
                  <a:gd name="T14" fmla="*/ 4 w 17"/>
                  <a:gd name="T15" fmla="*/ 15 h 24"/>
                  <a:gd name="T16" fmla="*/ 1 w 17"/>
                  <a:gd name="T17" fmla="*/ 17 h 24"/>
                  <a:gd name="T18" fmla="*/ 4 w 17"/>
                  <a:gd name="T19" fmla="*/ 15 h 24"/>
                  <a:gd name="T20" fmla="*/ 4 w 17"/>
                  <a:gd name="T21" fmla="*/ 15 h 24"/>
                  <a:gd name="T22" fmla="*/ 4 w 17"/>
                  <a:gd name="T23" fmla="*/ 15 h 24"/>
                  <a:gd name="T24" fmla="*/ 4 w 17"/>
                  <a:gd name="T25" fmla="*/ 15 h 24"/>
                  <a:gd name="T26" fmla="*/ 4 w 17"/>
                  <a:gd name="T27" fmla="*/ 15 h 24"/>
                  <a:gd name="T28" fmla="*/ 8 w 17"/>
                  <a:gd name="T29" fmla="*/ 17 h 24"/>
                  <a:gd name="T30" fmla="*/ 8 w 17"/>
                  <a:gd name="T31" fmla="*/ 17 h 24"/>
                  <a:gd name="T32" fmla="*/ 6 w 17"/>
                  <a:gd name="T33" fmla="*/ 18 h 24"/>
                  <a:gd name="T34" fmla="*/ 6 w 17"/>
                  <a:gd name="T35" fmla="*/ 18 h 24"/>
                  <a:gd name="T36" fmla="*/ 6 w 17"/>
                  <a:gd name="T37" fmla="*/ 18 h 24"/>
                  <a:gd name="T38" fmla="*/ 6 w 17"/>
                  <a:gd name="T39" fmla="*/ 18 h 24"/>
                  <a:gd name="T40" fmla="*/ 6 w 17"/>
                  <a:gd name="T41" fmla="*/ 18 h 24"/>
                  <a:gd name="T42" fmla="*/ 6 w 17"/>
                  <a:gd name="T43" fmla="*/ 18 h 24"/>
                  <a:gd name="T44" fmla="*/ 9 w 17"/>
                  <a:gd name="T45" fmla="*/ 23 h 24"/>
                  <a:gd name="T46" fmla="*/ 9 w 17"/>
                  <a:gd name="T47" fmla="*/ 23 h 24"/>
                  <a:gd name="T48" fmla="*/ 9 w 17"/>
                  <a:gd name="T49" fmla="*/ 23 h 24"/>
                  <a:gd name="T50" fmla="*/ 9 w 17"/>
                  <a:gd name="T51" fmla="*/ 23 h 24"/>
                  <a:gd name="T52" fmla="*/ 11 w 17"/>
                  <a:gd name="T53" fmla="*/ 21 h 24"/>
                  <a:gd name="T54" fmla="*/ 11 w 17"/>
                  <a:gd name="T55" fmla="*/ 21 h 24"/>
                  <a:gd name="T56" fmla="*/ 14 w 17"/>
                  <a:gd name="T57" fmla="*/ 19 h 24"/>
                  <a:gd name="T58" fmla="*/ 16 w 17"/>
                  <a:gd name="T59" fmla="*/ 12 h 24"/>
                  <a:gd name="T60" fmla="*/ 13 w 17"/>
                  <a:gd name="T61" fmla="*/ 0 h 24"/>
                  <a:gd name="T62" fmla="*/ 3 w 17"/>
                  <a:gd name="T63" fmla="*/ 3 h 24"/>
                  <a:gd name="T64" fmla="*/ 0 w 17"/>
                  <a:gd name="T65" fmla="*/ 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 h="24">
                    <a:moveTo>
                      <a:pt x="0" y="5"/>
                    </a:moveTo>
                    <a:lnTo>
                      <a:pt x="2" y="8"/>
                    </a:lnTo>
                    <a:lnTo>
                      <a:pt x="2" y="8"/>
                    </a:lnTo>
                    <a:lnTo>
                      <a:pt x="2" y="8"/>
                    </a:lnTo>
                    <a:lnTo>
                      <a:pt x="2" y="8"/>
                    </a:lnTo>
                    <a:lnTo>
                      <a:pt x="2" y="8"/>
                    </a:lnTo>
                    <a:lnTo>
                      <a:pt x="4" y="15"/>
                    </a:lnTo>
                    <a:lnTo>
                      <a:pt x="4" y="15"/>
                    </a:lnTo>
                    <a:lnTo>
                      <a:pt x="1" y="17"/>
                    </a:lnTo>
                    <a:lnTo>
                      <a:pt x="4" y="15"/>
                    </a:lnTo>
                    <a:lnTo>
                      <a:pt x="4" y="15"/>
                    </a:lnTo>
                    <a:lnTo>
                      <a:pt x="4" y="15"/>
                    </a:lnTo>
                    <a:lnTo>
                      <a:pt x="4" y="15"/>
                    </a:lnTo>
                    <a:lnTo>
                      <a:pt x="4" y="15"/>
                    </a:lnTo>
                    <a:lnTo>
                      <a:pt x="8" y="17"/>
                    </a:lnTo>
                    <a:lnTo>
                      <a:pt x="8" y="17"/>
                    </a:lnTo>
                    <a:lnTo>
                      <a:pt x="6" y="18"/>
                    </a:lnTo>
                    <a:lnTo>
                      <a:pt x="6" y="18"/>
                    </a:lnTo>
                    <a:lnTo>
                      <a:pt x="6" y="18"/>
                    </a:lnTo>
                    <a:lnTo>
                      <a:pt x="6" y="18"/>
                    </a:lnTo>
                    <a:lnTo>
                      <a:pt x="6" y="18"/>
                    </a:lnTo>
                    <a:lnTo>
                      <a:pt x="6" y="18"/>
                    </a:lnTo>
                    <a:lnTo>
                      <a:pt x="9" y="23"/>
                    </a:lnTo>
                    <a:lnTo>
                      <a:pt x="9" y="23"/>
                    </a:lnTo>
                    <a:lnTo>
                      <a:pt x="9" y="23"/>
                    </a:lnTo>
                    <a:lnTo>
                      <a:pt x="9" y="23"/>
                    </a:lnTo>
                    <a:lnTo>
                      <a:pt x="11" y="21"/>
                    </a:lnTo>
                    <a:lnTo>
                      <a:pt x="11" y="21"/>
                    </a:lnTo>
                    <a:lnTo>
                      <a:pt x="14" y="19"/>
                    </a:lnTo>
                    <a:lnTo>
                      <a:pt x="16" y="12"/>
                    </a:lnTo>
                    <a:lnTo>
                      <a:pt x="13" y="0"/>
                    </a:lnTo>
                    <a:lnTo>
                      <a:pt x="3" y="3"/>
                    </a:lnTo>
                    <a:lnTo>
                      <a:pt x="0" y="5"/>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3" name="Freeform 416"/>
              <p:cNvSpPr>
                <a:spLocks/>
              </p:cNvSpPr>
              <p:nvPr/>
            </p:nvSpPr>
            <p:spPr bwMode="auto">
              <a:xfrm>
                <a:off x="5067" y="913"/>
                <a:ext cx="17" cy="24"/>
              </a:xfrm>
              <a:custGeom>
                <a:avLst/>
                <a:gdLst>
                  <a:gd name="T0" fmla="*/ 0 w 17"/>
                  <a:gd name="T1" fmla="*/ 5 h 24"/>
                  <a:gd name="T2" fmla="*/ 2 w 17"/>
                  <a:gd name="T3" fmla="*/ 8 h 24"/>
                  <a:gd name="T4" fmla="*/ 2 w 17"/>
                  <a:gd name="T5" fmla="*/ 8 h 24"/>
                  <a:gd name="T6" fmla="*/ 2 w 17"/>
                  <a:gd name="T7" fmla="*/ 8 h 24"/>
                  <a:gd name="T8" fmla="*/ 2 w 17"/>
                  <a:gd name="T9" fmla="*/ 8 h 24"/>
                  <a:gd name="T10" fmla="*/ 2 w 17"/>
                  <a:gd name="T11" fmla="*/ 8 h 24"/>
                  <a:gd name="T12" fmla="*/ 4 w 17"/>
                  <a:gd name="T13" fmla="*/ 15 h 24"/>
                  <a:gd name="T14" fmla="*/ 4 w 17"/>
                  <a:gd name="T15" fmla="*/ 15 h 24"/>
                  <a:gd name="T16" fmla="*/ 1 w 17"/>
                  <a:gd name="T17" fmla="*/ 17 h 24"/>
                  <a:gd name="T18" fmla="*/ 4 w 17"/>
                  <a:gd name="T19" fmla="*/ 15 h 24"/>
                  <a:gd name="T20" fmla="*/ 4 w 17"/>
                  <a:gd name="T21" fmla="*/ 15 h 24"/>
                  <a:gd name="T22" fmla="*/ 4 w 17"/>
                  <a:gd name="T23" fmla="*/ 15 h 24"/>
                  <a:gd name="T24" fmla="*/ 4 w 17"/>
                  <a:gd name="T25" fmla="*/ 15 h 24"/>
                  <a:gd name="T26" fmla="*/ 4 w 17"/>
                  <a:gd name="T27" fmla="*/ 15 h 24"/>
                  <a:gd name="T28" fmla="*/ 8 w 17"/>
                  <a:gd name="T29" fmla="*/ 17 h 24"/>
                  <a:gd name="T30" fmla="*/ 8 w 17"/>
                  <a:gd name="T31" fmla="*/ 17 h 24"/>
                  <a:gd name="T32" fmla="*/ 6 w 17"/>
                  <a:gd name="T33" fmla="*/ 18 h 24"/>
                  <a:gd name="T34" fmla="*/ 6 w 17"/>
                  <a:gd name="T35" fmla="*/ 18 h 24"/>
                  <a:gd name="T36" fmla="*/ 6 w 17"/>
                  <a:gd name="T37" fmla="*/ 18 h 24"/>
                  <a:gd name="T38" fmla="*/ 6 w 17"/>
                  <a:gd name="T39" fmla="*/ 18 h 24"/>
                  <a:gd name="T40" fmla="*/ 6 w 17"/>
                  <a:gd name="T41" fmla="*/ 18 h 24"/>
                  <a:gd name="T42" fmla="*/ 6 w 17"/>
                  <a:gd name="T43" fmla="*/ 18 h 24"/>
                  <a:gd name="T44" fmla="*/ 9 w 17"/>
                  <a:gd name="T45" fmla="*/ 23 h 24"/>
                  <a:gd name="T46" fmla="*/ 9 w 17"/>
                  <a:gd name="T47" fmla="*/ 23 h 24"/>
                  <a:gd name="T48" fmla="*/ 9 w 17"/>
                  <a:gd name="T49" fmla="*/ 23 h 24"/>
                  <a:gd name="T50" fmla="*/ 9 w 17"/>
                  <a:gd name="T51" fmla="*/ 23 h 24"/>
                  <a:gd name="T52" fmla="*/ 11 w 17"/>
                  <a:gd name="T53" fmla="*/ 21 h 24"/>
                  <a:gd name="T54" fmla="*/ 11 w 17"/>
                  <a:gd name="T55" fmla="*/ 21 h 24"/>
                  <a:gd name="T56" fmla="*/ 14 w 17"/>
                  <a:gd name="T57" fmla="*/ 19 h 24"/>
                  <a:gd name="T58" fmla="*/ 16 w 17"/>
                  <a:gd name="T59" fmla="*/ 12 h 24"/>
                  <a:gd name="T60" fmla="*/ 13 w 17"/>
                  <a:gd name="T61" fmla="*/ 0 h 24"/>
                  <a:gd name="T62" fmla="*/ 3 w 17"/>
                  <a:gd name="T63" fmla="*/ 3 h 24"/>
                  <a:gd name="T64" fmla="*/ 0 w 17"/>
                  <a:gd name="T65" fmla="*/ 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 h="24">
                    <a:moveTo>
                      <a:pt x="0" y="5"/>
                    </a:moveTo>
                    <a:lnTo>
                      <a:pt x="2" y="8"/>
                    </a:lnTo>
                    <a:lnTo>
                      <a:pt x="2" y="8"/>
                    </a:lnTo>
                    <a:lnTo>
                      <a:pt x="2" y="8"/>
                    </a:lnTo>
                    <a:lnTo>
                      <a:pt x="2" y="8"/>
                    </a:lnTo>
                    <a:lnTo>
                      <a:pt x="2" y="8"/>
                    </a:lnTo>
                    <a:lnTo>
                      <a:pt x="4" y="15"/>
                    </a:lnTo>
                    <a:lnTo>
                      <a:pt x="4" y="15"/>
                    </a:lnTo>
                    <a:lnTo>
                      <a:pt x="1" y="17"/>
                    </a:lnTo>
                    <a:lnTo>
                      <a:pt x="4" y="15"/>
                    </a:lnTo>
                    <a:lnTo>
                      <a:pt x="4" y="15"/>
                    </a:lnTo>
                    <a:lnTo>
                      <a:pt x="4" y="15"/>
                    </a:lnTo>
                    <a:lnTo>
                      <a:pt x="4" y="15"/>
                    </a:lnTo>
                    <a:lnTo>
                      <a:pt x="4" y="15"/>
                    </a:lnTo>
                    <a:lnTo>
                      <a:pt x="8" y="17"/>
                    </a:lnTo>
                    <a:lnTo>
                      <a:pt x="8" y="17"/>
                    </a:lnTo>
                    <a:lnTo>
                      <a:pt x="6" y="18"/>
                    </a:lnTo>
                    <a:lnTo>
                      <a:pt x="6" y="18"/>
                    </a:lnTo>
                    <a:lnTo>
                      <a:pt x="6" y="18"/>
                    </a:lnTo>
                    <a:lnTo>
                      <a:pt x="6" y="18"/>
                    </a:lnTo>
                    <a:lnTo>
                      <a:pt x="6" y="18"/>
                    </a:lnTo>
                    <a:lnTo>
                      <a:pt x="6" y="18"/>
                    </a:lnTo>
                    <a:lnTo>
                      <a:pt x="9" y="23"/>
                    </a:lnTo>
                    <a:lnTo>
                      <a:pt x="9" y="23"/>
                    </a:lnTo>
                    <a:lnTo>
                      <a:pt x="9" y="23"/>
                    </a:lnTo>
                    <a:lnTo>
                      <a:pt x="9" y="23"/>
                    </a:lnTo>
                    <a:lnTo>
                      <a:pt x="11" y="21"/>
                    </a:lnTo>
                    <a:lnTo>
                      <a:pt x="11" y="21"/>
                    </a:lnTo>
                    <a:lnTo>
                      <a:pt x="14" y="19"/>
                    </a:lnTo>
                    <a:lnTo>
                      <a:pt x="16" y="12"/>
                    </a:lnTo>
                    <a:lnTo>
                      <a:pt x="13" y="0"/>
                    </a:lnTo>
                    <a:lnTo>
                      <a:pt x="3" y="3"/>
                    </a:lnTo>
                    <a:lnTo>
                      <a:pt x="0" y="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4" name="Freeform 417"/>
              <p:cNvSpPr>
                <a:spLocks/>
              </p:cNvSpPr>
              <p:nvPr/>
            </p:nvSpPr>
            <p:spPr bwMode="auto">
              <a:xfrm>
                <a:off x="5070" y="907"/>
                <a:ext cx="17" cy="17"/>
              </a:xfrm>
              <a:custGeom>
                <a:avLst/>
                <a:gdLst>
                  <a:gd name="T0" fmla="*/ 0 w 17"/>
                  <a:gd name="T1" fmla="*/ 16 h 17"/>
                  <a:gd name="T2" fmla="*/ 0 w 17"/>
                  <a:gd name="T3" fmla="*/ 16 h 17"/>
                  <a:gd name="T4" fmla="*/ 16 w 17"/>
                  <a:gd name="T5" fmla="*/ 0 h 17"/>
                  <a:gd name="T6" fmla="*/ 16 w 17"/>
                  <a:gd name="T7" fmla="*/ 0 h 17"/>
                  <a:gd name="T8" fmla="*/ 16 w 17"/>
                  <a:gd name="T9" fmla="*/ 0 h 17"/>
                  <a:gd name="T10" fmla="*/ 16 w 17"/>
                  <a:gd name="T11" fmla="*/ 0 h 17"/>
                  <a:gd name="T12" fmla="*/ 16 w 17"/>
                  <a:gd name="T13" fmla="*/ 0 h 17"/>
                  <a:gd name="T14" fmla="*/ 16 w 17"/>
                  <a:gd name="T15" fmla="*/ 0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0" y="16"/>
                    </a:moveTo>
                    <a:lnTo>
                      <a:pt x="0" y="16"/>
                    </a:lnTo>
                    <a:lnTo>
                      <a:pt x="16" y="0"/>
                    </a:lnTo>
                    <a:lnTo>
                      <a:pt x="16" y="0"/>
                    </a:lnTo>
                    <a:lnTo>
                      <a:pt x="16" y="0"/>
                    </a:lnTo>
                    <a:lnTo>
                      <a:pt x="16" y="0"/>
                    </a:lnTo>
                    <a:lnTo>
                      <a:pt x="16" y="0"/>
                    </a:lnTo>
                    <a:lnTo>
                      <a:pt x="1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5" name="Freeform 418"/>
              <p:cNvSpPr>
                <a:spLocks/>
              </p:cNvSpPr>
              <p:nvPr/>
            </p:nvSpPr>
            <p:spPr bwMode="auto">
              <a:xfrm>
                <a:off x="5063" y="928"/>
                <a:ext cx="17" cy="17"/>
              </a:xfrm>
              <a:custGeom>
                <a:avLst/>
                <a:gdLst>
                  <a:gd name="T0" fmla="*/ 0 w 17"/>
                  <a:gd name="T1" fmla="*/ 0 h 17"/>
                  <a:gd name="T2" fmla="*/ 0 w 17"/>
                  <a:gd name="T3" fmla="*/ 0 h 17"/>
                  <a:gd name="T4" fmla="*/ 0 w 17"/>
                  <a:gd name="T5" fmla="*/ 0 h 17"/>
                  <a:gd name="T6" fmla="*/ 16 w 17"/>
                  <a:gd name="T7" fmla="*/ 16 h 17"/>
                  <a:gd name="T8" fmla="*/ 16 w 17"/>
                  <a:gd name="T9" fmla="*/ 16 h 17"/>
                </a:gdLst>
                <a:ahLst/>
                <a:cxnLst>
                  <a:cxn ang="0">
                    <a:pos x="T0" y="T1"/>
                  </a:cxn>
                  <a:cxn ang="0">
                    <a:pos x="T2" y="T3"/>
                  </a:cxn>
                  <a:cxn ang="0">
                    <a:pos x="T4" y="T5"/>
                  </a:cxn>
                  <a:cxn ang="0">
                    <a:pos x="T6" y="T7"/>
                  </a:cxn>
                  <a:cxn ang="0">
                    <a:pos x="T8" y="T9"/>
                  </a:cxn>
                </a:cxnLst>
                <a:rect l="0" t="0" r="r" b="b"/>
                <a:pathLst>
                  <a:path w="17" h="17">
                    <a:moveTo>
                      <a:pt x="0" y="0"/>
                    </a:moveTo>
                    <a:lnTo>
                      <a:pt x="0" y="0"/>
                    </a:lnTo>
                    <a:lnTo>
                      <a:pt x="0" y="0"/>
                    </a:lnTo>
                    <a:lnTo>
                      <a:pt x="16" y="16"/>
                    </a:lnTo>
                    <a:lnTo>
                      <a:pt x="1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6" name="Freeform 419"/>
              <p:cNvSpPr>
                <a:spLocks/>
              </p:cNvSpPr>
              <p:nvPr/>
            </p:nvSpPr>
            <p:spPr bwMode="auto">
              <a:xfrm>
                <a:off x="5063" y="928"/>
                <a:ext cx="17" cy="17"/>
              </a:xfrm>
              <a:custGeom>
                <a:avLst/>
                <a:gdLst>
                  <a:gd name="T0" fmla="*/ 0 w 17"/>
                  <a:gd name="T1" fmla="*/ 0 h 17"/>
                  <a:gd name="T2" fmla="*/ 16 w 17"/>
                  <a:gd name="T3" fmla="*/ 16 h 17"/>
                  <a:gd name="T4" fmla="*/ 16 w 17"/>
                  <a:gd name="T5" fmla="*/ 16 h 17"/>
                  <a:gd name="T6" fmla="*/ 16 w 17"/>
                  <a:gd name="T7" fmla="*/ 16 h 17"/>
                </a:gdLst>
                <a:ahLst/>
                <a:cxnLst>
                  <a:cxn ang="0">
                    <a:pos x="T0" y="T1"/>
                  </a:cxn>
                  <a:cxn ang="0">
                    <a:pos x="T2" y="T3"/>
                  </a:cxn>
                  <a:cxn ang="0">
                    <a:pos x="T4" y="T5"/>
                  </a:cxn>
                  <a:cxn ang="0">
                    <a:pos x="T6" y="T7"/>
                  </a:cxn>
                </a:cxnLst>
                <a:rect l="0" t="0" r="r" b="b"/>
                <a:pathLst>
                  <a:path w="17" h="17">
                    <a:moveTo>
                      <a:pt x="0" y="0"/>
                    </a:moveTo>
                    <a:lnTo>
                      <a:pt x="16" y="16"/>
                    </a:lnTo>
                    <a:lnTo>
                      <a:pt x="16" y="16"/>
                    </a:lnTo>
                    <a:lnTo>
                      <a:pt x="1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7" name="Freeform 420"/>
              <p:cNvSpPr>
                <a:spLocks/>
              </p:cNvSpPr>
              <p:nvPr/>
            </p:nvSpPr>
            <p:spPr bwMode="auto">
              <a:xfrm>
                <a:off x="5072" y="905"/>
                <a:ext cx="17" cy="17"/>
              </a:xfrm>
              <a:custGeom>
                <a:avLst/>
                <a:gdLst>
                  <a:gd name="T0" fmla="*/ 0 w 17"/>
                  <a:gd name="T1" fmla="*/ 16 h 17"/>
                  <a:gd name="T2" fmla="*/ 0 w 17"/>
                  <a:gd name="T3" fmla="*/ 16 h 17"/>
                  <a:gd name="T4" fmla="*/ 0 w 17"/>
                  <a:gd name="T5" fmla="*/ 16 h 17"/>
                  <a:gd name="T6" fmla="*/ 0 w 17"/>
                  <a:gd name="T7" fmla="*/ 16 h 17"/>
                  <a:gd name="T8" fmla="*/ 0 w 17"/>
                  <a:gd name="T9" fmla="*/ 16 h 17"/>
                  <a:gd name="T10" fmla="*/ 0 w 17"/>
                  <a:gd name="T11" fmla="*/ 16 h 17"/>
                  <a:gd name="T12" fmla="*/ 0 w 17"/>
                  <a:gd name="T13" fmla="*/ 16 h 17"/>
                  <a:gd name="T14" fmla="*/ 0 w 17"/>
                  <a:gd name="T15" fmla="*/ 16 h 17"/>
                  <a:gd name="T16" fmla="*/ 0 w 17"/>
                  <a:gd name="T17" fmla="*/ 16 h 17"/>
                  <a:gd name="T18" fmla="*/ 16 w 17"/>
                  <a:gd name="T19" fmla="*/ 0 h 17"/>
                  <a:gd name="T20" fmla="*/ 0 w 17"/>
                  <a:gd name="T21" fmla="*/ 16 h 17"/>
                  <a:gd name="T22" fmla="*/ 0 w 17"/>
                  <a:gd name="T23" fmla="*/ 16 h 17"/>
                  <a:gd name="T24" fmla="*/ 0 w 17"/>
                  <a:gd name="T25"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7">
                    <a:moveTo>
                      <a:pt x="0" y="16"/>
                    </a:moveTo>
                    <a:lnTo>
                      <a:pt x="0" y="16"/>
                    </a:lnTo>
                    <a:lnTo>
                      <a:pt x="0" y="16"/>
                    </a:lnTo>
                    <a:lnTo>
                      <a:pt x="0" y="16"/>
                    </a:lnTo>
                    <a:lnTo>
                      <a:pt x="0" y="16"/>
                    </a:lnTo>
                    <a:lnTo>
                      <a:pt x="0" y="16"/>
                    </a:lnTo>
                    <a:lnTo>
                      <a:pt x="0" y="16"/>
                    </a:lnTo>
                    <a:lnTo>
                      <a:pt x="0" y="16"/>
                    </a:lnTo>
                    <a:lnTo>
                      <a:pt x="0" y="16"/>
                    </a:lnTo>
                    <a:lnTo>
                      <a:pt x="16" y="0"/>
                    </a:lnTo>
                    <a:lnTo>
                      <a:pt x="0" y="16"/>
                    </a:lnTo>
                    <a:lnTo>
                      <a:pt x="0" y="16"/>
                    </a:lnTo>
                    <a:lnTo>
                      <a:pt x="0"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8" name="Freeform 421"/>
              <p:cNvSpPr>
                <a:spLocks/>
              </p:cNvSpPr>
              <p:nvPr/>
            </p:nvSpPr>
            <p:spPr bwMode="auto">
              <a:xfrm>
                <a:off x="5066" y="929"/>
                <a:ext cx="17" cy="17"/>
              </a:xfrm>
              <a:custGeom>
                <a:avLst/>
                <a:gdLst>
                  <a:gd name="T0" fmla="*/ 0 w 17"/>
                  <a:gd name="T1" fmla="*/ 0 h 17"/>
                  <a:gd name="T2" fmla="*/ 0 w 17"/>
                  <a:gd name="T3" fmla="*/ 0 h 17"/>
                  <a:gd name="T4" fmla="*/ 0 w 17"/>
                  <a:gd name="T5" fmla="*/ 0 h 17"/>
                  <a:gd name="T6" fmla="*/ 16 w 17"/>
                  <a:gd name="T7" fmla="*/ 16 h 17"/>
                  <a:gd name="T8" fmla="*/ 16 w 17"/>
                  <a:gd name="T9" fmla="*/ 16 h 17"/>
                  <a:gd name="T10" fmla="*/ 16 w 17"/>
                  <a:gd name="T11" fmla="*/ 16 h 17"/>
                  <a:gd name="T12" fmla="*/ 16 w 17"/>
                  <a:gd name="T13" fmla="*/ 16 h 17"/>
                  <a:gd name="T14" fmla="*/ 0 w 17"/>
                  <a:gd name="T15" fmla="*/ 0 h 17"/>
                  <a:gd name="T16" fmla="*/ 0 w 17"/>
                  <a:gd name="T17" fmla="*/ 0 h 17"/>
                  <a:gd name="T18" fmla="*/ 0 w 17"/>
                  <a:gd name="T19" fmla="*/ 0 h 17"/>
                  <a:gd name="T20" fmla="*/ 0 w 17"/>
                  <a:gd name="T21" fmla="*/ 0 h 17"/>
                  <a:gd name="T22" fmla="*/ 0 w 17"/>
                  <a:gd name="T23" fmla="*/ 0 h 17"/>
                  <a:gd name="T24" fmla="*/ 0 w 17"/>
                  <a:gd name="T2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7">
                    <a:moveTo>
                      <a:pt x="0" y="0"/>
                    </a:moveTo>
                    <a:lnTo>
                      <a:pt x="0" y="0"/>
                    </a:lnTo>
                    <a:lnTo>
                      <a:pt x="0" y="0"/>
                    </a:lnTo>
                    <a:lnTo>
                      <a:pt x="16" y="16"/>
                    </a:lnTo>
                    <a:lnTo>
                      <a:pt x="16" y="16"/>
                    </a:lnTo>
                    <a:lnTo>
                      <a:pt x="16" y="16"/>
                    </a:lnTo>
                    <a:lnTo>
                      <a:pt x="16" y="16"/>
                    </a:lnTo>
                    <a:lnTo>
                      <a:pt x="0" y="0"/>
                    </a:lnTo>
                    <a:lnTo>
                      <a:pt x="0" y="0"/>
                    </a:lnTo>
                    <a:lnTo>
                      <a:pt x="0" y="0"/>
                    </a:lnTo>
                    <a:lnTo>
                      <a:pt x="0" y="0"/>
                    </a:lnTo>
                    <a:lnTo>
                      <a:pt x="0"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9" name="Freeform 422"/>
              <p:cNvSpPr>
                <a:spLocks/>
              </p:cNvSpPr>
              <p:nvPr/>
            </p:nvSpPr>
            <p:spPr bwMode="auto">
              <a:xfrm>
                <a:off x="5059" y="921"/>
                <a:ext cx="1" cy="1"/>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lnTo>
                      <a:pt x="0" y="0"/>
                    </a:lnTo>
                    <a:lnTo>
                      <a:pt x="0" y="0"/>
                    </a:lnTo>
                    <a:lnTo>
                      <a:pt x="0" y="0"/>
                    </a:lnTo>
                    <a:lnTo>
                      <a:pt x="0"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0" name="Line 423"/>
              <p:cNvSpPr>
                <a:spLocks noChangeShapeType="1"/>
              </p:cNvSpPr>
              <p:nvPr/>
            </p:nvSpPr>
            <p:spPr bwMode="auto">
              <a:xfrm>
                <a:off x="5063" y="919"/>
                <a:ext cx="1" cy="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1" name="Freeform 424"/>
              <p:cNvSpPr>
                <a:spLocks/>
              </p:cNvSpPr>
              <p:nvPr/>
            </p:nvSpPr>
            <p:spPr bwMode="auto">
              <a:xfrm>
                <a:off x="5071" y="919"/>
                <a:ext cx="27" cy="28"/>
              </a:xfrm>
              <a:custGeom>
                <a:avLst/>
                <a:gdLst>
                  <a:gd name="T0" fmla="*/ 12 w 27"/>
                  <a:gd name="T1" fmla="*/ 27 h 28"/>
                  <a:gd name="T2" fmla="*/ 19 w 27"/>
                  <a:gd name="T3" fmla="*/ 22 h 28"/>
                  <a:gd name="T4" fmla="*/ 26 w 27"/>
                  <a:gd name="T5" fmla="*/ 17 h 28"/>
                  <a:gd name="T6" fmla="*/ 15 w 27"/>
                  <a:gd name="T7" fmla="*/ 0 h 28"/>
                  <a:gd name="T8" fmla="*/ 0 w 27"/>
                  <a:gd name="T9" fmla="*/ 10 h 28"/>
                  <a:gd name="T10" fmla="*/ 12 w 27"/>
                  <a:gd name="T11" fmla="*/ 27 h 28"/>
                </a:gdLst>
                <a:ahLst/>
                <a:cxnLst>
                  <a:cxn ang="0">
                    <a:pos x="T0" y="T1"/>
                  </a:cxn>
                  <a:cxn ang="0">
                    <a:pos x="T2" y="T3"/>
                  </a:cxn>
                  <a:cxn ang="0">
                    <a:pos x="T4" y="T5"/>
                  </a:cxn>
                  <a:cxn ang="0">
                    <a:pos x="T6" y="T7"/>
                  </a:cxn>
                  <a:cxn ang="0">
                    <a:pos x="T8" y="T9"/>
                  </a:cxn>
                  <a:cxn ang="0">
                    <a:pos x="T10" y="T11"/>
                  </a:cxn>
                </a:cxnLst>
                <a:rect l="0" t="0" r="r" b="b"/>
                <a:pathLst>
                  <a:path w="27" h="28">
                    <a:moveTo>
                      <a:pt x="12" y="27"/>
                    </a:moveTo>
                    <a:lnTo>
                      <a:pt x="19" y="22"/>
                    </a:lnTo>
                    <a:lnTo>
                      <a:pt x="26" y="17"/>
                    </a:lnTo>
                    <a:lnTo>
                      <a:pt x="15" y="0"/>
                    </a:lnTo>
                    <a:lnTo>
                      <a:pt x="0" y="10"/>
                    </a:lnTo>
                    <a:lnTo>
                      <a:pt x="12" y="27"/>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2" name="Freeform 425"/>
              <p:cNvSpPr>
                <a:spLocks/>
              </p:cNvSpPr>
              <p:nvPr/>
            </p:nvSpPr>
            <p:spPr bwMode="auto">
              <a:xfrm>
                <a:off x="5069" y="915"/>
                <a:ext cx="17" cy="27"/>
              </a:xfrm>
              <a:custGeom>
                <a:avLst/>
                <a:gdLst>
                  <a:gd name="T0" fmla="*/ 2 w 17"/>
                  <a:gd name="T1" fmla="*/ 4 h 27"/>
                  <a:gd name="T2" fmla="*/ 2 w 17"/>
                  <a:gd name="T3" fmla="*/ 4 h 27"/>
                  <a:gd name="T4" fmla="*/ 13 w 17"/>
                  <a:gd name="T5" fmla="*/ 0 h 27"/>
                  <a:gd name="T6" fmla="*/ 13 w 17"/>
                  <a:gd name="T7" fmla="*/ 0 h 27"/>
                  <a:gd name="T8" fmla="*/ 16 w 17"/>
                  <a:gd name="T9" fmla="*/ 3 h 27"/>
                  <a:gd name="T10" fmla="*/ 5 w 17"/>
                  <a:gd name="T11" fmla="*/ 7 h 27"/>
                  <a:gd name="T12" fmla="*/ 13 w 17"/>
                  <a:gd name="T13" fmla="*/ 13 h 27"/>
                  <a:gd name="T14" fmla="*/ 4 w 17"/>
                  <a:gd name="T15" fmla="*/ 26 h 27"/>
                  <a:gd name="T16" fmla="*/ 0 w 17"/>
                  <a:gd name="T17" fmla="*/ 22 h 27"/>
                  <a:gd name="T18" fmla="*/ 5 w 17"/>
                  <a:gd name="T19" fmla="*/ 7 h 27"/>
                  <a:gd name="T20" fmla="*/ 2 w 17"/>
                  <a:gd name="T21" fmla="*/ 4 h 27"/>
                  <a:gd name="T22" fmla="*/ 2 w 17"/>
                  <a:gd name="T23"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7">
                    <a:moveTo>
                      <a:pt x="2" y="4"/>
                    </a:moveTo>
                    <a:lnTo>
                      <a:pt x="2" y="4"/>
                    </a:lnTo>
                    <a:lnTo>
                      <a:pt x="13" y="0"/>
                    </a:lnTo>
                    <a:lnTo>
                      <a:pt x="13" y="0"/>
                    </a:lnTo>
                    <a:lnTo>
                      <a:pt x="16" y="3"/>
                    </a:lnTo>
                    <a:lnTo>
                      <a:pt x="5" y="7"/>
                    </a:lnTo>
                    <a:lnTo>
                      <a:pt x="13" y="13"/>
                    </a:lnTo>
                    <a:lnTo>
                      <a:pt x="4" y="26"/>
                    </a:lnTo>
                    <a:lnTo>
                      <a:pt x="0" y="22"/>
                    </a:lnTo>
                    <a:lnTo>
                      <a:pt x="5" y="7"/>
                    </a:lnTo>
                    <a:lnTo>
                      <a:pt x="2" y="4"/>
                    </a:lnTo>
                    <a:lnTo>
                      <a:pt x="2" y="4"/>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3" name="Freeform 426"/>
              <p:cNvSpPr>
                <a:spLocks/>
              </p:cNvSpPr>
              <p:nvPr/>
            </p:nvSpPr>
            <p:spPr bwMode="auto">
              <a:xfrm>
                <a:off x="5069" y="915"/>
                <a:ext cx="17" cy="27"/>
              </a:xfrm>
              <a:custGeom>
                <a:avLst/>
                <a:gdLst>
                  <a:gd name="T0" fmla="*/ 2 w 17"/>
                  <a:gd name="T1" fmla="*/ 4 h 27"/>
                  <a:gd name="T2" fmla="*/ 2 w 17"/>
                  <a:gd name="T3" fmla="*/ 4 h 27"/>
                  <a:gd name="T4" fmla="*/ 13 w 17"/>
                  <a:gd name="T5" fmla="*/ 0 h 27"/>
                  <a:gd name="T6" fmla="*/ 13 w 17"/>
                  <a:gd name="T7" fmla="*/ 0 h 27"/>
                  <a:gd name="T8" fmla="*/ 16 w 17"/>
                  <a:gd name="T9" fmla="*/ 3 h 27"/>
                  <a:gd name="T10" fmla="*/ 5 w 17"/>
                  <a:gd name="T11" fmla="*/ 7 h 27"/>
                  <a:gd name="T12" fmla="*/ 13 w 17"/>
                  <a:gd name="T13" fmla="*/ 13 h 27"/>
                  <a:gd name="T14" fmla="*/ 4 w 17"/>
                  <a:gd name="T15" fmla="*/ 26 h 27"/>
                  <a:gd name="T16" fmla="*/ 0 w 17"/>
                  <a:gd name="T17" fmla="*/ 22 h 27"/>
                  <a:gd name="T18" fmla="*/ 5 w 17"/>
                  <a:gd name="T19" fmla="*/ 7 h 27"/>
                  <a:gd name="T20" fmla="*/ 2 w 17"/>
                  <a:gd name="T21" fmla="*/ 4 h 27"/>
                  <a:gd name="T22" fmla="*/ 2 w 17"/>
                  <a:gd name="T23"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7">
                    <a:moveTo>
                      <a:pt x="2" y="4"/>
                    </a:moveTo>
                    <a:lnTo>
                      <a:pt x="2" y="4"/>
                    </a:lnTo>
                    <a:lnTo>
                      <a:pt x="13" y="0"/>
                    </a:lnTo>
                    <a:lnTo>
                      <a:pt x="13" y="0"/>
                    </a:lnTo>
                    <a:lnTo>
                      <a:pt x="16" y="3"/>
                    </a:lnTo>
                    <a:lnTo>
                      <a:pt x="5" y="7"/>
                    </a:lnTo>
                    <a:lnTo>
                      <a:pt x="13" y="13"/>
                    </a:lnTo>
                    <a:lnTo>
                      <a:pt x="4" y="26"/>
                    </a:lnTo>
                    <a:lnTo>
                      <a:pt x="0" y="22"/>
                    </a:lnTo>
                    <a:lnTo>
                      <a:pt x="5" y="7"/>
                    </a:lnTo>
                    <a:lnTo>
                      <a:pt x="2" y="4"/>
                    </a:lnTo>
                    <a:lnTo>
                      <a:pt x="2" y="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4" name="Freeform 427"/>
              <p:cNvSpPr>
                <a:spLocks/>
              </p:cNvSpPr>
              <p:nvPr/>
            </p:nvSpPr>
            <p:spPr bwMode="auto">
              <a:xfrm>
                <a:off x="5067" y="910"/>
                <a:ext cx="17" cy="27"/>
              </a:xfrm>
              <a:custGeom>
                <a:avLst/>
                <a:gdLst>
                  <a:gd name="T0" fmla="*/ 12 w 17"/>
                  <a:gd name="T1" fmla="*/ 26 h 27"/>
                  <a:gd name="T2" fmla="*/ 6 w 17"/>
                  <a:gd name="T3" fmla="*/ 18 h 27"/>
                  <a:gd name="T4" fmla="*/ 6 w 17"/>
                  <a:gd name="T5" fmla="*/ 18 h 27"/>
                  <a:gd name="T6" fmla="*/ 0 w 17"/>
                  <a:gd name="T7" fmla="*/ 10 h 27"/>
                  <a:gd name="T8" fmla="*/ 6 w 17"/>
                  <a:gd name="T9" fmla="*/ 7 h 27"/>
                  <a:gd name="T10" fmla="*/ 6 w 17"/>
                  <a:gd name="T11" fmla="*/ 7 h 27"/>
                  <a:gd name="T12" fmla="*/ 10 w 17"/>
                  <a:gd name="T13" fmla="*/ 4 h 27"/>
                  <a:gd name="T14" fmla="*/ 16 w 17"/>
                  <a:gd name="T15" fmla="*/ 0 h 27"/>
                  <a:gd name="T16" fmla="*/ 16 w 17"/>
                  <a:gd name="T17" fmla="*/ 23 h 27"/>
                  <a:gd name="T18" fmla="*/ 12 w 17"/>
                  <a:gd name="T19" fmla="*/ 2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27">
                    <a:moveTo>
                      <a:pt x="12" y="26"/>
                    </a:moveTo>
                    <a:lnTo>
                      <a:pt x="6" y="18"/>
                    </a:lnTo>
                    <a:lnTo>
                      <a:pt x="6" y="18"/>
                    </a:lnTo>
                    <a:lnTo>
                      <a:pt x="0" y="10"/>
                    </a:lnTo>
                    <a:lnTo>
                      <a:pt x="6" y="7"/>
                    </a:lnTo>
                    <a:lnTo>
                      <a:pt x="6" y="7"/>
                    </a:lnTo>
                    <a:lnTo>
                      <a:pt x="10" y="4"/>
                    </a:lnTo>
                    <a:lnTo>
                      <a:pt x="16" y="0"/>
                    </a:lnTo>
                    <a:lnTo>
                      <a:pt x="16" y="23"/>
                    </a:lnTo>
                    <a:lnTo>
                      <a:pt x="12" y="26"/>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5" name="Freeform 428"/>
              <p:cNvSpPr>
                <a:spLocks/>
              </p:cNvSpPr>
              <p:nvPr/>
            </p:nvSpPr>
            <p:spPr bwMode="auto">
              <a:xfrm>
                <a:off x="5067" y="910"/>
                <a:ext cx="17" cy="27"/>
              </a:xfrm>
              <a:custGeom>
                <a:avLst/>
                <a:gdLst>
                  <a:gd name="T0" fmla="*/ 12 w 17"/>
                  <a:gd name="T1" fmla="*/ 26 h 27"/>
                  <a:gd name="T2" fmla="*/ 6 w 17"/>
                  <a:gd name="T3" fmla="*/ 18 h 27"/>
                  <a:gd name="T4" fmla="*/ 6 w 17"/>
                  <a:gd name="T5" fmla="*/ 18 h 27"/>
                  <a:gd name="T6" fmla="*/ 0 w 17"/>
                  <a:gd name="T7" fmla="*/ 10 h 27"/>
                  <a:gd name="T8" fmla="*/ 6 w 17"/>
                  <a:gd name="T9" fmla="*/ 7 h 27"/>
                  <a:gd name="T10" fmla="*/ 6 w 17"/>
                  <a:gd name="T11" fmla="*/ 7 h 27"/>
                  <a:gd name="T12" fmla="*/ 10 w 17"/>
                  <a:gd name="T13" fmla="*/ 4 h 27"/>
                  <a:gd name="T14" fmla="*/ 16 w 17"/>
                  <a:gd name="T15" fmla="*/ 0 h 27"/>
                  <a:gd name="T16" fmla="*/ 16 w 17"/>
                  <a:gd name="T17" fmla="*/ 23 h 27"/>
                  <a:gd name="T18" fmla="*/ 12 w 17"/>
                  <a:gd name="T19" fmla="*/ 2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27">
                    <a:moveTo>
                      <a:pt x="12" y="26"/>
                    </a:moveTo>
                    <a:lnTo>
                      <a:pt x="6" y="18"/>
                    </a:lnTo>
                    <a:lnTo>
                      <a:pt x="6" y="18"/>
                    </a:lnTo>
                    <a:lnTo>
                      <a:pt x="0" y="10"/>
                    </a:lnTo>
                    <a:lnTo>
                      <a:pt x="6" y="7"/>
                    </a:lnTo>
                    <a:lnTo>
                      <a:pt x="6" y="7"/>
                    </a:lnTo>
                    <a:lnTo>
                      <a:pt x="10" y="4"/>
                    </a:lnTo>
                    <a:lnTo>
                      <a:pt x="16" y="0"/>
                    </a:lnTo>
                    <a:lnTo>
                      <a:pt x="16" y="23"/>
                    </a:lnTo>
                    <a:lnTo>
                      <a:pt x="12"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6" name="Freeform 429"/>
              <p:cNvSpPr>
                <a:spLocks/>
              </p:cNvSpPr>
              <p:nvPr/>
            </p:nvSpPr>
            <p:spPr bwMode="auto">
              <a:xfrm>
                <a:off x="5068" y="913"/>
                <a:ext cx="17" cy="28"/>
              </a:xfrm>
              <a:custGeom>
                <a:avLst/>
                <a:gdLst>
                  <a:gd name="T0" fmla="*/ 16 w 17"/>
                  <a:gd name="T1" fmla="*/ 8 h 28"/>
                  <a:gd name="T2" fmla="*/ 8 w 17"/>
                  <a:gd name="T3" fmla="*/ 0 h 28"/>
                  <a:gd name="T4" fmla="*/ 8 w 17"/>
                  <a:gd name="T5" fmla="*/ 0 h 28"/>
                  <a:gd name="T6" fmla="*/ 12 w 17"/>
                  <a:gd name="T7" fmla="*/ 21 h 28"/>
                  <a:gd name="T8" fmla="*/ 0 w 17"/>
                  <a:gd name="T9" fmla="*/ 27 h 28"/>
                  <a:gd name="T10" fmla="*/ 16 w 17"/>
                  <a:gd name="T11" fmla="*/ 8 h 28"/>
                  <a:gd name="T12" fmla="*/ 16 w 17"/>
                  <a:gd name="T13" fmla="*/ 8 h 28"/>
                </a:gdLst>
                <a:ahLst/>
                <a:cxnLst>
                  <a:cxn ang="0">
                    <a:pos x="T0" y="T1"/>
                  </a:cxn>
                  <a:cxn ang="0">
                    <a:pos x="T2" y="T3"/>
                  </a:cxn>
                  <a:cxn ang="0">
                    <a:pos x="T4" y="T5"/>
                  </a:cxn>
                  <a:cxn ang="0">
                    <a:pos x="T6" y="T7"/>
                  </a:cxn>
                  <a:cxn ang="0">
                    <a:pos x="T8" y="T9"/>
                  </a:cxn>
                  <a:cxn ang="0">
                    <a:pos x="T10" y="T11"/>
                  </a:cxn>
                  <a:cxn ang="0">
                    <a:pos x="T12" y="T13"/>
                  </a:cxn>
                </a:cxnLst>
                <a:rect l="0" t="0" r="r" b="b"/>
                <a:pathLst>
                  <a:path w="17" h="28">
                    <a:moveTo>
                      <a:pt x="16" y="8"/>
                    </a:moveTo>
                    <a:lnTo>
                      <a:pt x="8" y="0"/>
                    </a:lnTo>
                    <a:lnTo>
                      <a:pt x="8" y="0"/>
                    </a:lnTo>
                    <a:lnTo>
                      <a:pt x="12" y="21"/>
                    </a:lnTo>
                    <a:lnTo>
                      <a:pt x="0" y="27"/>
                    </a:lnTo>
                    <a:lnTo>
                      <a:pt x="16" y="8"/>
                    </a:lnTo>
                    <a:lnTo>
                      <a:pt x="16" y="8"/>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7" name="Freeform 430"/>
              <p:cNvSpPr>
                <a:spLocks/>
              </p:cNvSpPr>
              <p:nvPr/>
            </p:nvSpPr>
            <p:spPr bwMode="auto">
              <a:xfrm>
                <a:off x="5068" y="913"/>
                <a:ext cx="17" cy="28"/>
              </a:xfrm>
              <a:custGeom>
                <a:avLst/>
                <a:gdLst>
                  <a:gd name="T0" fmla="*/ 16 w 17"/>
                  <a:gd name="T1" fmla="*/ 8 h 28"/>
                  <a:gd name="T2" fmla="*/ 8 w 17"/>
                  <a:gd name="T3" fmla="*/ 0 h 28"/>
                  <a:gd name="T4" fmla="*/ 8 w 17"/>
                  <a:gd name="T5" fmla="*/ 0 h 28"/>
                  <a:gd name="T6" fmla="*/ 12 w 17"/>
                  <a:gd name="T7" fmla="*/ 21 h 28"/>
                  <a:gd name="T8" fmla="*/ 0 w 17"/>
                  <a:gd name="T9" fmla="*/ 27 h 28"/>
                  <a:gd name="T10" fmla="*/ 16 w 17"/>
                  <a:gd name="T11" fmla="*/ 8 h 28"/>
                  <a:gd name="T12" fmla="*/ 16 w 17"/>
                  <a:gd name="T13" fmla="*/ 8 h 28"/>
                </a:gdLst>
                <a:ahLst/>
                <a:cxnLst>
                  <a:cxn ang="0">
                    <a:pos x="T0" y="T1"/>
                  </a:cxn>
                  <a:cxn ang="0">
                    <a:pos x="T2" y="T3"/>
                  </a:cxn>
                  <a:cxn ang="0">
                    <a:pos x="T4" y="T5"/>
                  </a:cxn>
                  <a:cxn ang="0">
                    <a:pos x="T6" y="T7"/>
                  </a:cxn>
                  <a:cxn ang="0">
                    <a:pos x="T8" y="T9"/>
                  </a:cxn>
                  <a:cxn ang="0">
                    <a:pos x="T10" y="T11"/>
                  </a:cxn>
                  <a:cxn ang="0">
                    <a:pos x="T12" y="T13"/>
                  </a:cxn>
                </a:cxnLst>
                <a:rect l="0" t="0" r="r" b="b"/>
                <a:pathLst>
                  <a:path w="17" h="28">
                    <a:moveTo>
                      <a:pt x="16" y="8"/>
                    </a:moveTo>
                    <a:lnTo>
                      <a:pt x="8" y="0"/>
                    </a:lnTo>
                    <a:lnTo>
                      <a:pt x="8" y="0"/>
                    </a:lnTo>
                    <a:lnTo>
                      <a:pt x="12" y="21"/>
                    </a:lnTo>
                    <a:lnTo>
                      <a:pt x="0" y="27"/>
                    </a:lnTo>
                    <a:lnTo>
                      <a:pt x="16" y="8"/>
                    </a:lnTo>
                    <a:lnTo>
                      <a:pt x="16" y="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8" name="Freeform 431"/>
              <p:cNvSpPr>
                <a:spLocks/>
              </p:cNvSpPr>
              <p:nvPr/>
            </p:nvSpPr>
            <p:spPr bwMode="auto">
              <a:xfrm>
                <a:off x="5063" y="921"/>
                <a:ext cx="19" cy="24"/>
              </a:xfrm>
              <a:custGeom>
                <a:avLst/>
                <a:gdLst>
                  <a:gd name="T0" fmla="*/ 0 w 19"/>
                  <a:gd name="T1" fmla="*/ 14 h 24"/>
                  <a:gd name="T2" fmla="*/ 5 w 19"/>
                  <a:gd name="T3" fmla="*/ 11 h 24"/>
                  <a:gd name="T4" fmla="*/ 5 w 19"/>
                  <a:gd name="T5" fmla="*/ 11 h 24"/>
                  <a:gd name="T6" fmla="*/ 4 w 19"/>
                  <a:gd name="T7" fmla="*/ 7 h 24"/>
                  <a:gd name="T8" fmla="*/ 4 w 19"/>
                  <a:gd name="T9" fmla="*/ 5 h 24"/>
                  <a:gd name="T10" fmla="*/ 4 w 19"/>
                  <a:gd name="T11" fmla="*/ 5 h 24"/>
                  <a:gd name="T12" fmla="*/ 5 w 19"/>
                  <a:gd name="T13" fmla="*/ 2 h 24"/>
                  <a:gd name="T14" fmla="*/ 5 w 19"/>
                  <a:gd name="T15" fmla="*/ 2 h 24"/>
                  <a:gd name="T16" fmla="*/ 4 w 19"/>
                  <a:gd name="T17" fmla="*/ 4 h 24"/>
                  <a:gd name="T18" fmla="*/ 4 w 19"/>
                  <a:gd name="T19" fmla="*/ 6 h 24"/>
                  <a:gd name="T20" fmla="*/ 6 w 19"/>
                  <a:gd name="T21" fmla="*/ 8 h 24"/>
                  <a:gd name="T22" fmla="*/ 6 w 19"/>
                  <a:gd name="T23" fmla="*/ 6 h 24"/>
                  <a:gd name="T24" fmla="*/ 6 w 19"/>
                  <a:gd name="T25" fmla="*/ 3 h 24"/>
                  <a:gd name="T26" fmla="*/ 7 w 19"/>
                  <a:gd name="T27" fmla="*/ 1 h 24"/>
                  <a:gd name="T28" fmla="*/ 7 w 19"/>
                  <a:gd name="T29" fmla="*/ 0 h 24"/>
                  <a:gd name="T30" fmla="*/ 7 w 19"/>
                  <a:gd name="T31" fmla="*/ 0 h 24"/>
                  <a:gd name="T32" fmla="*/ 8 w 19"/>
                  <a:gd name="T33" fmla="*/ 0 h 24"/>
                  <a:gd name="T34" fmla="*/ 10 w 19"/>
                  <a:gd name="T35" fmla="*/ 0 h 24"/>
                  <a:gd name="T36" fmla="*/ 13 w 19"/>
                  <a:gd name="T37" fmla="*/ 0 h 24"/>
                  <a:gd name="T38" fmla="*/ 13 w 19"/>
                  <a:gd name="T39" fmla="*/ 0 h 24"/>
                  <a:gd name="T40" fmla="*/ 13 w 19"/>
                  <a:gd name="T41" fmla="*/ 0 h 24"/>
                  <a:gd name="T42" fmla="*/ 13 w 19"/>
                  <a:gd name="T43" fmla="*/ 1 h 24"/>
                  <a:gd name="T44" fmla="*/ 15 w 19"/>
                  <a:gd name="T45" fmla="*/ 3 h 24"/>
                  <a:gd name="T46" fmla="*/ 17 w 19"/>
                  <a:gd name="T47" fmla="*/ 6 h 24"/>
                  <a:gd name="T48" fmla="*/ 16 w 19"/>
                  <a:gd name="T49" fmla="*/ 10 h 24"/>
                  <a:gd name="T50" fmla="*/ 17 w 19"/>
                  <a:gd name="T51" fmla="*/ 11 h 24"/>
                  <a:gd name="T52" fmla="*/ 18 w 19"/>
                  <a:gd name="T53" fmla="*/ 14 h 24"/>
                  <a:gd name="T54" fmla="*/ 18 w 19"/>
                  <a:gd name="T55" fmla="*/ 16 h 24"/>
                  <a:gd name="T56" fmla="*/ 17 w 19"/>
                  <a:gd name="T57" fmla="*/ 17 h 24"/>
                  <a:gd name="T58" fmla="*/ 17 w 19"/>
                  <a:gd name="T59" fmla="*/ 17 h 24"/>
                  <a:gd name="T60" fmla="*/ 16 w 19"/>
                  <a:gd name="T61" fmla="*/ 17 h 24"/>
                  <a:gd name="T62" fmla="*/ 15 w 19"/>
                  <a:gd name="T63" fmla="*/ 19 h 24"/>
                  <a:gd name="T64" fmla="*/ 10 w 19"/>
                  <a:gd name="T65" fmla="*/ 23 h 24"/>
                  <a:gd name="T66" fmla="*/ 9 w 19"/>
                  <a:gd name="T67" fmla="*/ 22 h 24"/>
                  <a:gd name="T68" fmla="*/ 9 w 19"/>
                  <a:gd name="T69" fmla="*/ 22 h 24"/>
                  <a:gd name="T70" fmla="*/ 9 w 19"/>
                  <a:gd name="T71" fmla="*/ 22 h 24"/>
                  <a:gd name="T72" fmla="*/ 7 w 19"/>
                  <a:gd name="T73" fmla="*/ 16 h 24"/>
                  <a:gd name="T74" fmla="*/ 6 w 19"/>
                  <a:gd name="T75" fmla="*/ 15 h 24"/>
                  <a:gd name="T76" fmla="*/ 4 w 19"/>
                  <a:gd name="T77" fmla="*/ 15 h 24"/>
                  <a:gd name="T78" fmla="*/ 2 w 19"/>
                  <a:gd name="T79" fmla="*/ 16 h 24"/>
                  <a:gd name="T80" fmla="*/ 2 w 19"/>
                  <a:gd name="T81" fmla="*/ 16 h 24"/>
                  <a:gd name="T82" fmla="*/ 2 w 19"/>
                  <a:gd name="T83" fmla="*/ 16 h 24"/>
                  <a:gd name="T84" fmla="*/ 2 w 19"/>
                  <a:gd name="T85" fmla="*/ 16 h 24"/>
                  <a:gd name="T86" fmla="*/ 0 w 19"/>
                  <a:gd name="T87" fmla="*/ 14 h 24"/>
                  <a:gd name="T88" fmla="*/ 0 w 19"/>
                  <a:gd name="T89" fmla="*/ 14 h 24"/>
                  <a:gd name="T90" fmla="*/ 0 w 19"/>
                  <a:gd name="T91" fmla="*/ 14 h 24"/>
                  <a:gd name="T92" fmla="*/ 0 w 19"/>
                  <a:gd name="T93"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24">
                    <a:moveTo>
                      <a:pt x="0" y="14"/>
                    </a:moveTo>
                    <a:lnTo>
                      <a:pt x="5" y="11"/>
                    </a:lnTo>
                    <a:lnTo>
                      <a:pt x="5" y="11"/>
                    </a:lnTo>
                    <a:lnTo>
                      <a:pt x="4" y="7"/>
                    </a:lnTo>
                    <a:lnTo>
                      <a:pt x="4" y="5"/>
                    </a:lnTo>
                    <a:lnTo>
                      <a:pt x="4" y="5"/>
                    </a:lnTo>
                    <a:lnTo>
                      <a:pt x="5" y="2"/>
                    </a:lnTo>
                    <a:lnTo>
                      <a:pt x="5" y="2"/>
                    </a:lnTo>
                    <a:lnTo>
                      <a:pt x="4" y="4"/>
                    </a:lnTo>
                    <a:lnTo>
                      <a:pt x="4" y="6"/>
                    </a:lnTo>
                    <a:lnTo>
                      <a:pt x="6" y="8"/>
                    </a:lnTo>
                    <a:lnTo>
                      <a:pt x="6" y="6"/>
                    </a:lnTo>
                    <a:lnTo>
                      <a:pt x="6" y="3"/>
                    </a:lnTo>
                    <a:lnTo>
                      <a:pt x="7" y="1"/>
                    </a:lnTo>
                    <a:lnTo>
                      <a:pt x="7" y="0"/>
                    </a:lnTo>
                    <a:lnTo>
                      <a:pt x="7" y="0"/>
                    </a:lnTo>
                    <a:lnTo>
                      <a:pt x="8" y="0"/>
                    </a:lnTo>
                    <a:lnTo>
                      <a:pt x="10" y="0"/>
                    </a:lnTo>
                    <a:lnTo>
                      <a:pt x="13" y="0"/>
                    </a:lnTo>
                    <a:lnTo>
                      <a:pt x="13" y="0"/>
                    </a:lnTo>
                    <a:lnTo>
                      <a:pt x="13" y="0"/>
                    </a:lnTo>
                    <a:lnTo>
                      <a:pt x="13" y="1"/>
                    </a:lnTo>
                    <a:lnTo>
                      <a:pt x="15" y="3"/>
                    </a:lnTo>
                    <a:lnTo>
                      <a:pt x="17" y="6"/>
                    </a:lnTo>
                    <a:lnTo>
                      <a:pt x="16" y="10"/>
                    </a:lnTo>
                    <a:lnTo>
                      <a:pt x="17" y="11"/>
                    </a:lnTo>
                    <a:lnTo>
                      <a:pt x="18" y="14"/>
                    </a:lnTo>
                    <a:lnTo>
                      <a:pt x="18" y="16"/>
                    </a:lnTo>
                    <a:lnTo>
                      <a:pt x="17" y="17"/>
                    </a:lnTo>
                    <a:lnTo>
                      <a:pt x="17" y="17"/>
                    </a:lnTo>
                    <a:lnTo>
                      <a:pt x="16" y="17"/>
                    </a:lnTo>
                    <a:lnTo>
                      <a:pt x="15" y="19"/>
                    </a:lnTo>
                    <a:lnTo>
                      <a:pt x="10" y="23"/>
                    </a:lnTo>
                    <a:lnTo>
                      <a:pt x="9" y="22"/>
                    </a:lnTo>
                    <a:lnTo>
                      <a:pt x="9" y="22"/>
                    </a:lnTo>
                    <a:lnTo>
                      <a:pt x="9" y="22"/>
                    </a:lnTo>
                    <a:lnTo>
                      <a:pt x="7" y="16"/>
                    </a:lnTo>
                    <a:lnTo>
                      <a:pt x="6" y="15"/>
                    </a:lnTo>
                    <a:lnTo>
                      <a:pt x="4" y="15"/>
                    </a:lnTo>
                    <a:lnTo>
                      <a:pt x="2" y="16"/>
                    </a:lnTo>
                    <a:lnTo>
                      <a:pt x="2" y="16"/>
                    </a:lnTo>
                    <a:lnTo>
                      <a:pt x="2" y="16"/>
                    </a:lnTo>
                    <a:lnTo>
                      <a:pt x="2" y="16"/>
                    </a:lnTo>
                    <a:lnTo>
                      <a:pt x="0" y="14"/>
                    </a:lnTo>
                    <a:lnTo>
                      <a:pt x="0" y="14"/>
                    </a:lnTo>
                    <a:lnTo>
                      <a:pt x="0" y="14"/>
                    </a:lnTo>
                    <a:lnTo>
                      <a:pt x="0" y="14"/>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9" name="Freeform 432"/>
              <p:cNvSpPr>
                <a:spLocks/>
              </p:cNvSpPr>
              <p:nvPr/>
            </p:nvSpPr>
            <p:spPr bwMode="auto">
              <a:xfrm>
                <a:off x="5063" y="921"/>
                <a:ext cx="19" cy="24"/>
              </a:xfrm>
              <a:custGeom>
                <a:avLst/>
                <a:gdLst>
                  <a:gd name="T0" fmla="*/ 0 w 19"/>
                  <a:gd name="T1" fmla="*/ 14 h 24"/>
                  <a:gd name="T2" fmla="*/ 5 w 19"/>
                  <a:gd name="T3" fmla="*/ 11 h 24"/>
                  <a:gd name="T4" fmla="*/ 5 w 19"/>
                  <a:gd name="T5" fmla="*/ 11 h 24"/>
                  <a:gd name="T6" fmla="*/ 4 w 19"/>
                  <a:gd name="T7" fmla="*/ 7 h 24"/>
                  <a:gd name="T8" fmla="*/ 4 w 19"/>
                  <a:gd name="T9" fmla="*/ 5 h 24"/>
                  <a:gd name="T10" fmla="*/ 4 w 19"/>
                  <a:gd name="T11" fmla="*/ 5 h 24"/>
                  <a:gd name="T12" fmla="*/ 5 w 19"/>
                  <a:gd name="T13" fmla="*/ 2 h 24"/>
                  <a:gd name="T14" fmla="*/ 5 w 19"/>
                  <a:gd name="T15" fmla="*/ 2 h 24"/>
                  <a:gd name="T16" fmla="*/ 4 w 19"/>
                  <a:gd name="T17" fmla="*/ 4 h 24"/>
                  <a:gd name="T18" fmla="*/ 4 w 19"/>
                  <a:gd name="T19" fmla="*/ 6 h 24"/>
                  <a:gd name="T20" fmla="*/ 6 w 19"/>
                  <a:gd name="T21" fmla="*/ 8 h 24"/>
                  <a:gd name="T22" fmla="*/ 6 w 19"/>
                  <a:gd name="T23" fmla="*/ 6 h 24"/>
                  <a:gd name="T24" fmla="*/ 6 w 19"/>
                  <a:gd name="T25" fmla="*/ 3 h 24"/>
                  <a:gd name="T26" fmla="*/ 7 w 19"/>
                  <a:gd name="T27" fmla="*/ 1 h 24"/>
                  <a:gd name="T28" fmla="*/ 7 w 19"/>
                  <a:gd name="T29" fmla="*/ 0 h 24"/>
                  <a:gd name="T30" fmla="*/ 7 w 19"/>
                  <a:gd name="T31" fmla="*/ 0 h 24"/>
                  <a:gd name="T32" fmla="*/ 8 w 19"/>
                  <a:gd name="T33" fmla="*/ 0 h 24"/>
                  <a:gd name="T34" fmla="*/ 10 w 19"/>
                  <a:gd name="T35" fmla="*/ 0 h 24"/>
                  <a:gd name="T36" fmla="*/ 13 w 19"/>
                  <a:gd name="T37" fmla="*/ 0 h 24"/>
                  <a:gd name="T38" fmla="*/ 13 w 19"/>
                  <a:gd name="T39" fmla="*/ 0 h 24"/>
                  <a:gd name="T40" fmla="*/ 13 w 19"/>
                  <a:gd name="T41" fmla="*/ 0 h 24"/>
                  <a:gd name="T42" fmla="*/ 13 w 19"/>
                  <a:gd name="T43" fmla="*/ 1 h 24"/>
                  <a:gd name="T44" fmla="*/ 15 w 19"/>
                  <a:gd name="T45" fmla="*/ 3 h 24"/>
                  <a:gd name="T46" fmla="*/ 17 w 19"/>
                  <a:gd name="T47" fmla="*/ 6 h 24"/>
                  <a:gd name="T48" fmla="*/ 16 w 19"/>
                  <a:gd name="T49" fmla="*/ 10 h 24"/>
                  <a:gd name="T50" fmla="*/ 17 w 19"/>
                  <a:gd name="T51" fmla="*/ 11 h 24"/>
                  <a:gd name="T52" fmla="*/ 18 w 19"/>
                  <a:gd name="T53" fmla="*/ 14 h 24"/>
                  <a:gd name="T54" fmla="*/ 18 w 19"/>
                  <a:gd name="T55" fmla="*/ 16 h 24"/>
                  <a:gd name="T56" fmla="*/ 17 w 19"/>
                  <a:gd name="T57" fmla="*/ 17 h 24"/>
                  <a:gd name="T58" fmla="*/ 17 w 19"/>
                  <a:gd name="T59" fmla="*/ 17 h 24"/>
                  <a:gd name="T60" fmla="*/ 16 w 19"/>
                  <a:gd name="T61" fmla="*/ 17 h 24"/>
                  <a:gd name="T62" fmla="*/ 15 w 19"/>
                  <a:gd name="T63" fmla="*/ 19 h 24"/>
                  <a:gd name="T64" fmla="*/ 10 w 19"/>
                  <a:gd name="T65" fmla="*/ 23 h 24"/>
                  <a:gd name="T66" fmla="*/ 9 w 19"/>
                  <a:gd name="T67" fmla="*/ 22 h 24"/>
                  <a:gd name="T68" fmla="*/ 9 w 19"/>
                  <a:gd name="T69" fmla="*/ 22 h 24"/>
                  <a:gd name="T70" fmla="*/ 9 w 19"/>
                  <a:gd name="T71" fmla="*/ 22 h 24"/>
                  <a:gd name="T72" fmla="*/ 7 w 19"/>
                  <a:gd name="T73" fmla="*/ 16 h 24"/>
                  <a:gd name="T74" fmla="*/ 6 w 19"/>
                  <a:gd name="T75" fmla="*/ 15 h 24"/>
                  <a:gd name="T76" fmla="*/ 4 w 19"/>
                  <a:gd name="T77" fmla="*/ 15 h 24"/>
                  <a:gd name="T78" fmla="*/ 2 w 19"/>
                  <a:gd name="T79" fmla="*/ 16 h 24"/>
                  <a:gd name="T80" fmla="*/ 2 w 19"/>
                  <a:gd name="T81" fmla="*/ 16 h 24"/>
                  <a:gd name="T82" fmla="*/ 2 w 19"/>
                  <a:gd name="T83" fmla="*/ 16 h 24"/>
                  <a:gd name="T84" fmla="*/ 2 w 19"/>
                  <a:gd name="T85" fmla="*/ 16 h 24"/>
                  <a:gd name="T86" fmla="*/ 0 w 19"/>
                  <a:gd name="T87" fmla="*/ 14 h 24"/>
                  <a:gd name="T88" fmla="*/ 0 w 19"/>
                  <a:gd name="T89" fmla="*/ 14 h 24"/>
                  <a:gd name="T90" fmla="*/ 0 w 19"/>
                  <a:gd name="T91" fmla="*/ 14 h 24"/>
                  <a:gd name="T92" fmla="*/ 0 w 19"/>
                  <a:gd name="T93"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24">
                    <a:moveTo>
                      <a:pt x="0" y="14"/>
                    </a:moveTo>
                    <a:lnTo>
                      <a:pt x="5" y="11"/>
                    </a:lnTo>
                    <a:lnTo>
                      <a:pt x="5" y="11"/>
                    </a:lnTo>
                    <a:lnTo>
                      <a:pt x="4" y="7"/>
                    </a:lnTo>
                    <a:lnTo>
                      <a:pt x="4" y="5"/>
                    </a:lnTo>
                    <a:lnTo>
                      <a:pt x="4" y="5"/>
                    </a:lnTo>
                    <a:lnTo>
                      <a:pt x="5" y="2"/>
                    </a:lnTo>
                    <a:lnTo>
                      <a:pt x="5" y="2"/>
                    </a:lnTo>
                    <a:lnTo>
                      <a:pt x="4" y="4"/>
                    </a:lnTo>
                    <a:lnTo>
                      <a:pt x="4" y="6"/>
                    </a:lnTo>
                    <a:lnTo>
                      <a:pt x="6" y="8"/>
                    </a:lnTo>
                    <a:lnTo>
                      <a:pt x="6" y="6"/>
                    </a:lnTo>
                    <a:lnTo>
                      <a:pt x="6" y="3"/>
                    </a:lnTo>
                    <a:lnTo>
                      <a:pt x="7" y="1"/>
                    </a:lnTo>
                    <a:lnTo>
                      <a:pt x="7" y="0"/>
                    </a:lnTo>
                    <a:lnTo>
                      <a:pt x="7" y="0"/>
                    </a:lnTo>
                    <a:lnTo>
                      <a:pt x="8" y="0"/>
                    </a:lnTo>
                    <a:lnTo>
                      <a:pt x="10" y="0"/>
                    </a:lnTo>
                    <a:lnTo>
                      <a:pt x="13" y="0"/>
                    </a:lnTo>
                    <a:lnTo>
                      <a:pt x="13" y="0"/>
                    </a:lnTo>
                    <a:lnTo>
                      <a:pt x="13" y="0"/>
                    </a:lnTo>
                    <a:lnTo>
                      <a:pt x="13" y="1"/>
                    </a:lnTo>
                    <a:lnTo>
                      <a:pt x="15" y="3"/>
                    </a:lnTo>
                    <a:lnTo>
                      <a:pt x="17" y="6"/>
                    </a:lnTo>
                    <a:lnTo>
                      <a:pt x="16" y="10"/>
                    </a:lnTo>
                    <a:lnTo>
                      <a:pt x="17" y="11"/>
                    </a:lnTo>
                    <a:lnTo>
                      <a:pt x="18" y="14"/>
                    </a:lnTo>
                    <a:lnTo>
                      <a:pt x="18" y="16"/>
                    </a:lnTo>
                    <a:lnTo>
                      <a:pt x="17" y="17"/>
                    </a:lnTo>
                    <a:lnTo>
                      <a:pt x="17" y="17"/>
                    </a:lnTo>
                    <a:lnTo>
                      <a:pt x="16" y="17"/>
                    </a:lnTo>
                    <a:lnTo>
                      <a:pt x="15" y="19"/>
                    </a:lnTo>
                    <a:lnTo>
                      <a:pt x="10" y="23"/>
                    </a:lnTo>
                    <a:lnTo>
                      <a:pt x="9" y="22"/>
                    </a:lnTo>
                    <a:lnTo>
                      <a:pt x="9" y="22"/>
                    </a:lnTo>
                    <a:lnTo>
                      <a:pt x="9" y="22"/>
                    </a:lnTo>
                    <a:lnTo>
                      <a:pt x="7" y="16"/>
                    </a:lnTo>
                    <a:lnTo>
                      <a:pt x="6" y="15"/>
                    </a:lnTo>
                    <a:lnTo>
                      <a:pt x="4" y="15"/>
                    </a:lnTo>
                    <a:lnTo>
                      <a:pt x="2" y="16"/>
                    </a:lnTo>
                    <a:lnTo>
                      <a:pt x="2" y="16"/>
                    </a:lnTo>
                    <a:lnTo>
                      <a:pt x="2" y="16"/>
                    </a:lnTo>
                    <a:lnTo>
                      <a:pt x="2" y="16"/>
                    </a:lnTo>
                    <a:lnTo>
                      <a:pt x="0" y="14"/>
                    </a:lnTo>
                    <a:lnTo>
                      <a:pt x="0" y="14"/>
                    </a:lnTo>
                    <a:lnTo>
                      <a:pt x="0" y="14"/>
                    </a:lnTo>
                    <a:lnTo>
                      <a:pt x="0" y="1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0" name="Freeform 433"/>
              <p:cNvSpPr>
                <a:spLocks/>
              </p:cNvSpPr>
              <p:nvPr/>
            </p:nvSpPr>
            <p:spPr bwMode="auto">
              <a:xfrm>
                <a:off x="5064" y="908"/>
                <a:ext cx="23" cy="21"/>
              </a:xfrm>
              <a:custGeom>
                <a:avLst/>
                <a:gdLst>
                  <a:gd name="T0" fmla="*/ 10 w 23"/>
                  <a:gd name="T1" fmla="*/ 12 h 21"/>
                  <a:gd name="T2" fmla="*/ 8 w 23"/>
                  <a:gd name="T3" fmla="*/ 9 h 21"/>
                  <a:gd name="T4" fmla="*/ 6 w 23"/>
                  <a:gd name="T5" fmla="*/ 11 h 21"/>
                  <a:gd name="T6" fmla="*/ 6 w 23"/>
                  <a:gd name="T7" fmla="*/ 11 h 21"/>
                  <a:gd name="T8" fmla="*/ 6 w 23"/>
                  <a:gd name="T9" fmla="*/ 11 h 21"/>
                  <a:gd name="T10" fmla="*/ 6 w 23"/>
                  <a:gd name="T11" fmla="*/ 11 h 21"/>
                  <a:gd name="T12" fmla="*/ 4 w 23"/>
                  <a:gd name="T13" fmla="*/ 9 h 21"/>
                  <a:gd name="T14" fmla="*/ 4 w 23"/>
                  <a:gd name="T15" fmla="*/ 9 h 21"/>
                  <a:gd name="T16" fmla="*/ 4 w 23"/>
                  <a:gd name="T17" fmla="*/ 9 h 21"/>
                  <a:gd name="T18" fmla="*/ 1 w 23"/>
                  <a:gd name="T19" fmla="*/ 11 h 21"/>
                  <a:gd name="T20" fmla="*/ 4 w 23"/>
                  <a:gd name="T21" fmla="*/ 9 h 21"/>
                  <a:gd name="T22" fmla="*/ 4 w 23"/>
                  <a:gd name="T23" fmla="*/ 9 h 21"/>
                  <a:gd name="T24" fmla="*/ 4 w 23"/>
                  <a:gd name="T25" fmla="*/ 9 h 21"/>
                  <a:gd name="T26" fmla="*/ 1 w 23"/>
                  <a:gd name="T27" fmla="*/ 11 h 21"/>
                  <a:gd name="T28" fmla="*/ 1 w 23"/>
                  <a:gd name="T29" fmla="*/ 11 h 21"/>
                  <a:gd name="T30" fmla="*/ 1 w 23"/>
                  <a:gd name="T31" fmla="*/ 11 h 21"/>
                  <a:gd name="T32" fmla="*/ 1 w 23"/>
                  <a:gd name="T33" fmla="*/ 11 h 21"/>
                  <a:gd name="T34" fmla="*/ 1 w 23"/>
                  <a:gd name="T35" fmla="*/ 11 h 21"/>
                  <a:gd name="T36" fmla="*/ 1 w 23"/>
                  <a:gd name="T37" fmla="*/ 11 h 21"/>
                  <a:gd name="T38" fmla="*/ 2 w 23"/>
                  <a:gd name="T39" fmla="*/ 6 h 21"/>
                  <a:gd name="T40" fmla="*/ 5 w 23"/>
                  <a:gd name="T41" fmla="*/ 4 h 21"/>
                  <a:gd name="T42" fmla="*/ 11 w 23"/>
                  <a:gd name="T43" fmla="*/ 0 h 21"/>
                  <a:gd name="T44" fmla="*/ 16 w 23"/>
                  <a:gd name="T45" fmla="*/ 0 h 21"/>
                  <a:gd name="T46" fmla="*/ 16 w 23"/>
                  <a:gd name="T47" fmla="*/ 0 h 21"/>
                  <a:gd name="T48" fmla="*/ 18 w 23"/>
                  <a:gd name="T49" fmla="*/ 2 h 21"/>
                  <a:gd name="T50" fmla="*/ 22 w 23"/>
                  <a:gd name="T51" fmla="*/ 8 h 21"/>
                  <a:gd name="T52" fmla="*/ 22 w 23"/>
                  <a:gd name="T53" fmla="*/ 8 h 21"/>
                  <a:gd name="T54" fmla="*/ 19 w 23"/>
                  <a:gd name="T55" fmla="*/ 13 h 21"/>
                  <a:gd name="T56" fmla="*/ 19 w 23"/>
                  <a:gd name="T57" fmla="*/ 13 h 21"/>
                  <a:gd name="T58" fmla="*/ 21 w 23"/>
                  <a:gd name="T59" fmla="*/ 16 h 21"/>
                  <a:gd name="T60" fmla="*/ 19 w 23"/>
                  <a:gd name="T61" fmla="*/ 18 h 21"/>
                  <a:gd name="T62" fmla="*/ 14 w 23"/>
                  <a:gd name="T63" fmla="*/ 17 h 21"/>
                  <a:gd name="T64" fmla="*/ 14 w 23"/>
                  <a:gd name="T65" fmla="*/ 17 h 21"/>
                  <a:gd name="T66" fmla="*/ 14 w 23"/>
                  <a:gd name="T67" fmla="*/ 17 h 21"/>
                  <a:gd name="T68" fmla="*/ 14 w 23"/>
                  <a:gd name="T69" fmla="*/ 17 h 21"/>
                  <a:gd name="T70" fmla="*/ 14 w 23"/>
                  <a:gd name="T71" fmla="*/ 17 h 21"/>
                  <a:gd name="T72" fmla="*/ 14 w 23"/>
                  <a:gd name="T73" fmla="*/ 17 h 21"/>
                  <a:gd name="T74" fmla="*/ 14 w 23"/>
                  <a:gd name="T75" fmla="*/ 17 h 21"/>
                  <a:gd name="T76" fmla="*/ 15 w 23"/>
                  <a:gd name="T77" fmla="*/ 13 h 21"/>
                  <a:gd name="T78" fmla="*/ 15 w 23"/>
                  <a:gd name="T79" fmla="*/ 13 h 21"/>
                  <a:gd name="T80" fmla="*/ 12 w 23"/>
                  <a:gd name="T81" fmla="*/ 15 h 21"/>
                  <a:gd name="T82" fmla="*/ 12 w 23"/>
                  <a:gd name="T83" fmla="*/ 15 h 21"/>
                  <a:gd name="T84" fmla="*/ 12 w 23"/>
                  <a:gd name="T85"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 h="21">
                    <a:moveTo>
                      <a:pt x="12" y="15"/>
                    </a:moveTo>
                    <a:lnTo>
                      <a:pt x="10" y="12"/>
                    </a:lnTo>
                    <a:lnTo>
                      <a:pt x="8" y="9"/>
                    </a:lnTo>
                    <a:lnTo>
                      <a:pt x="8" y="9"/>
                    </a:lnTo>
                    <a:lnTo>
                      <a:pt x="8" y="9"/>
                    </a:lnTo>
                    <a:lnTo>
                      <a:pt x="6" y="11"/>
                    </a:lnTo>
                    <a:lnTo>
                      <a:pt x="6" y="11"/>
                    </a:lnTo>
                    <a:lnTo>
                      <a:pt x="6" y="11"/>
                    </a:lnTo>
                    <a:lnTo>
                      <a:pt x="6" y="11"/>
                    </a:lnTo>
                    <a:lnTo>
                      <a:pt x="6" y="11"/>
                    </a:lnTo>
                    <a:lnTo>
                      <a:pt x="6" y="11"/>
                    </a:lnTo>
                    <a:lnTo>
                      <a:pt x="6" y="11"/>
                    </a:lnTo>
                    <a:lnTo>
                      <a:pt x="6" y="11"/>
                    </a:lnTo>
                    <a:lnTo>
                      <a:pt x="4" y="9"/>
                    </a:lnTo>
                    <a:lnTo>
                      <a:pt x="4" y="9"/>
                    </a:lnTo>
                    <a:lnTo>
                      <a:pt x="4" y="9"/>
                    </a:lnTo>
                    <a:lnTo>
                      <a:pt x="4" y="9"/>
                    </a:lnTo>
                    <a:lnTo>
                      <a:pt x="4" y="9"/>
                    </a:lnTo>
                    <a:lnTo>
                      <a:pt x="1" y="11"/>
                    </a:lnTo>
                    <a:lnTo>
                      <a:pt x="1" y="11"/>
                    </a:lnTo>
                    <a:lnTo>
                      <a:pt x="1" y="11"/>
                    </a:lnTo>
                    <a:lnTo>
                      <a:pt x="4" y="9"/>
                    </a:lnTo>
                    <a:lnTo>
                      <a:pt x="4" y="9"/>
                    </a:lnTo>
                    <a:lnTo>
                      <a:pt x="4" y="9"/>
                    </a:lnTo>
                    <a:lnTo>
                      <a:pt x="4" y="9"/>
                    </a:lnTo>
                    <a:lnTo>
                      <a:pt x="4" y="9"/>
                    </a:lnTo>
                    <a:lnTo>
                      <a:pt x="4" y="9"/>
                    </a:lnTo>
                    <a:lnTo>
                      <a:pt x="1" y="11"/>
                    </a:lnTo>
                    <a:lnTo>
                      <a:pt x="1" y="11"/>
                    </a:lnTo>
                    <a:lnTo>
                      <a:pt x="1" y="11"/>
                    </a:lnTo>
                    <a:lnTo>
                      <a:pt x="1" y="11"/>
                    </a:lnTo>
                    <a:lnTo>
                      <a:pt x="1" y="11"/>
                    </a:lnTo>
                    <a:lnTo>
                      <a:pt x="1" y="11"/>
                    </a:lnTo>
                    <a:lnTo>
                      <a:pt x="1" y="11"/>
                    </a:lnTo>
                    <a:lnTo>
                      <a:pt x="1" y="11"/>
                    </a:lnTo>
                    <a:lnTo>
                      <a:pt x="1" y="11"/>
                    </a:lnTo>
                    <a:lnTo>
                      <a:pt x="1" y="11"/>
                    </a:lnTo>
                    <a:lnTo>
                      <a:pt x="1" y="11"/>
                    </a:lnTo>
                    <a:lnTo>
                      <a:pt x="0" y="8"/>
                    </a:lnTo>
                    <a:lnTo>
                      <a:pt x="2" y="6"/>
                    </a:lnTo>
                    <a:lnTo>
                      <a:pt x="2" y="6"/>
                    </a:lnTo>
                    <a:lnTo>
                      <a:pt x="5" y="4"/>
                    </a:lnTo>
                    <a:lnTo>
                      <a:pt x="8" y="2"/>
                    </a:lnTo>
                    <a:lnTo>
                      <a:pt x="11" y="0"/>
                    </a:lnTo>
                    <a:lnTo>
                      <a:pt x="13" y="3"/>
                    </a:lnTo>
                    <a:lnTo>
                      <a:pt x="16" y="0"/>
                    </a:lnTo>
                    <a:lnTo>
                      <a:pt x="16" y="0"/>
                    </a:lnTo>
                    <a:lnTo>
                      <a:pt x="16" y="0"/>
                    </a:lnTo>
                    <a:lnTo>
                      <a:pt x="16" y="0"/>
                    </a:lnTo>
                    <a:lnTo>
                      <a:pt x="18" y="2"/>
                    </a:lnTo>
                    <a:lnTo>
                      <a:pt x="18" y="2"/>
                    </a:lnTo>
                    <a:lnTo>
                      <a:pt x="22" y="8"/>
                    </a:lnTo>
                    <a:lnTo>
                      <a:pt x="22" y="8"/>
                    </a:lnTo>
                    <a:lnTo>
                      <a:pt x="22" y="8"/>
                    </a:lnTo>
                    <a:lnTo>
                      <a:pt x="19" y="13"/>
                    </a:lnTo>
                    <a:lnTo>
                      <a:pt x="19" y="13"/>
                    </a:lnTo>
                    <a:lnTo>
                      <a:pt x="19" y="13"/>
                    </a:lnTo>
                    <a:lnTo>
                      <a:pt x="19" y="13"/>
                    </a:lnTo>
                    <a:lnTo>
                      <a:pt x="19" y="13"/>
                    </a:lnTo>
                    <a:lnTo>
                      <a:pt x="21" y="16"/>
                    </a:lnTo>
                    <a:lnTo>
                      <a:pt x="19" y="18"/>
                    </a:lnTo>
                    <a:lnTo>
                      <a:pt x="19" y="18"/>
                    </a:lnTo>
                    <a:lnTo>
                      <a:pt x="16" y="20"/>
                    </a:lnTo>
                    <a:lnTo>
                      <a:pt x="14" y="17"/>
                    </a:lnTo>
                    <a:lnTo>
                      <a:pt x="14" y="17"/>
                    </a:lnTo>
                    <a:lnTo>
                      <a:pt x="14" y="17"/>
                    </a:lnTo>
                    <a:lnTo>
                      <a:pt x="14" y="17"/>
                    </a:lnTo>
                    <a:lnTo>
                      <a:pt x="14" y="17"/>
                    </a:lnTo>
                    <a:lnTo>
                      <a:pt x="14" y="17"/>
                    </a:lnTo>
                    <a:lnTo>
                      <a:pt x="14" y="17"/>
                    </a:lnTo>
                    <a:lnTo>
                      <a:pt x="14" y="17"/>
                    </a:lnTo>
                    <a:lnTo>
                      <a:pt x="14" y="17"/>
                    </a:lnTo>
                    <a:lnTo>
                      <a:pt x="14" y="17"/>
                    </a:lnTo>
                    <a:lnTo>
                      <a:pt x="14" y="17"/>
                    </a:lnTo>
                    <a:lnTo>
                      <a:pt x="14" y="17"/>
                    </a:lnTo>
                    <a:lnTo>
                      <a:pt x="14" y="17"/>
                    </a:lnTo>
                    <a:lnTo>
                      <a:pt x="17" y="15"/>
                    </a:lnTo>
                    <a:lnTo>
                      <a:pt x="15" y="13"/>
                    </a:lnTo>
                    <a:lnTo>
                      <a:pt x="15" y="13"/>
                    </a:lnTo>
                    <a:lnTo>
                      <a:pt x="15" y="13"/>
                    </a:lnTo>
                    <a:lnTo>
                      <a:pt x="12" y="15"/>
                    </a:lnTo>
                    <a:lnTo>
                      <a:pt x="12" y="15"/>
                    </a:lnTo>
                    <a:lnTo>
                      <a:pt x="12" y="15"/>
                    </a:lnTo>
                    <a:lnTo>
                      <a:pt x="12" y="15"/>
                    </a:lnTo>
                    <a:lnTo>
                      <a:pt x="12" y="15"/>
                    </a:lnTo>
                    <a:lnTo>
                      <a:pt x="12" y="15"/>
                    </a:lnTo>
                    <a:lnTo>
                      <a:pt x="12" y="15"/>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1" name="Freeform 434"/>
              <p:cNvSpPr>
                <a:spLocks/>
              </p:cNvSpPr>
              <p:nvPr/>
            </p:nvSpPr>
            <p:spPr bwMode="auto">
              <a:xfrm>
                <a:off x="5064" y="908"/>
                <a:ext cx="23" cy="21"/>
              </a:xfrm>
              <a:custGeom>
                <a:avLst/>
                <a:gdLst>
                  <a:gd name="T0" fmla="*/ 10 w 23"/>
                  <a:gd name="T1" fmla="*/ 12 h 21"/>
                  <a:gd name="T2" fmla="*/ 8 w 23"/>
                  <a:gd name="T3" fmla="*/ 9 h 21"/>
                  <a:gd name="T4" fmla="*/ 6 w 23"/>
                  <a:gd name="T5" fmla="*/ 11 h 21"/>
                  <a:gd name="T6" fmla="*/ 6 w 23"/>
                  <a:gd name="T7" fmla="*/ 11 h 21"/>
                  <a:gd name="T8" fmla="*/ 6 w 23"/>
                  <a:gd name="T9" fmla="*/ 11 h 21"/>
                  <a:gd name="T10" fmla="*/ 6 w 23"/>
                  <a:gd name="T11" fmla="*/ 11 h 21"/>
                  <a:gd name="T12" fmla="*/ 4 w 23"/>
                  <a:gd name="T13" fmla="*/ 9 h 21"/>
                  <a:gd name="T14" fmla="*/ 4 w 23"/>
                  <a:gd name="T15" fmla="*/ 9 h 21"/>
                  <a:gd name="T16" fmla="*/ 4 w 23"/>
                  <a:gd name="T17" fmla="*/ 9 h 21"/>
                  <a:gd name="T18" fmla="*/ 1 w 23"/>
                  <a:gd name="T19" fmla="*/ 11 h 21"/>
                  <a:gd name="T20" fmla="*/ 4 w 23"/>
                  <a:gd name="T21" fmla="*/ 9 h 21"/>
                  <a:gd name="T22" fmla="*/ 4 w 23"/>
                  <a:gd name="T23" fmla="*/ 9 h 21"/>
                  <a:gd name="T24" fmla="*/ 4 w 23"/>
                  <a:gd name="T25" fmla="*/ 9 h 21"/>
                  <a:gd name="T26" fmla="*/ 1 w 23"/>
                  <a:gd name="T27" fmla="*/ 11 h 21"/>
                  <a:gd name="T28" fmla="*/ 1 w 23"/>
                  <a:gd name="T29" fmla="*/ 11 h 21"/>
                  <a:gd name="T30" fmla="*/ 1 w 23"/>
                  <a:gd name="T31" fmla="*/ 11 h 21"/>
                  <a:gd name="T32" fmla="*/ 1 w 23"/>
                  <a:gd name="T33" fmla="*/ 11 h 21"/>
                  <a:gd name="T34" fmla="*/ 1 w 23"/>
                  <a:gd name="T35" fmla="*/ 11 h 21"/>
                  <a:gd name="T36" fmla="*/ 1 w 23"/>
                  <a:gd name="T37" fmla="*/ 11 h 21"/>
                  <a:gd name="T38" fmla="*/ 2 w 23"/>
                  <a:gd name="T39" fmla="*/ 6 h 21"/>
                  <a:gd name="T40" fmla="*/ 5 w 23"/>
                  <a:gd name="T41" fmla="*/ 4 h 21"/>
                  <a:gd name="T42" fmla="*/ 11 w 23"/>
                  <a:gd name="T43" fmla="*/ 0 h 21"/>
                  <a:gd name="T44" fmla="*/ 16 w 23"/>
                  <a:gd name="T45" fmla="*/ 0 h 21"/>
                  <a:gd name="T46" fmla="*/ 16 w 23"/>
                  <a:gd name="T47" fmla="*/ 0 h 21"/>
                  <a:gd name="T48" fmla="*/ 18 w 23"/>
                  <a:gd name="T49" fmla="*/ 2 h 21"/>
                  <a:gd name="T50" fmla="*/ 22 w 23"/>
                  <a:gd name="T51" fmla="*/ 8 h 21"/>
                  <a:gd name="T52" fmla="*/ 22 w 23"/>
                  <a:gd name="T53" fmla="*/ 8 h 21"/>
                  <a:gd name="T54" fmla="*/ 19 w 23"/>
                  <a:gd name="T55" fmla="*/ 13 h 21"/>
                  <a:gd name="T56" fmla="*/ 19 w 23"/>
                  <a:gd name="T57" fmla="*/ 13 h 21"/>
                  <a:gd name="T58" fmla="*/ 21 w 23"/>
                  <a:gd name="T59" fmla="*/ 16 h 21"/>
                  <a:gd name="T60" fmla="*/ 19 w 23"/>
                  <a:gd name="T61" fmla="*/ 18 h 21"/>
                  <a:gd name="T62" fmla="*/ 14 w 23"/>
                  <a:gd name="T63" fmla="*/ 17 h 21"/>
                  <a:gd name="T64" fmla="*/ 14 w 23"/>
                  <a:gd name="T65" fmla="*/ 17 h 21"/>
                  <a:gd name="T66" fmla="*/ 14 w 23"/>
                  <a:gd name="T67" fmla="*/ 17 h 21"/>
                  <a:gd name="T68" fmla="*/ 14 w 23"/>
                  <a:gd name="T69" fmla="*/ 17 h 21"/>
                  <a:gd name="T70" fmla="*/ 14 w 23"/>
                  <a:gd name="T71" fmla="*/ 17 h 21"/>
                  <a:gd name="T72" fmla="*/ 14 w 23"/>
                  <a:gd name="T73" fmla="*/ 17 h 21"/>
                  <a:gd name="T74" fmla="*/ 14 w 23"/>
                  <a:gd name="T75" fmla="*/ 17 h 21"/>
                  <a:gd name="T76" fmla="*/ 15 w 23"/>
                  <a:gd name="T77" fmla="*/ 13 h 21"/>
                  <a:gd name="T78" fmla="*/ 15 w 23"/>
                  <a:gd name="T79" fmla="*/ 13 h 21"/>
                  <a:gd name="T80" fmla="*/ 12 w 23"/>
                  <a:gd name="T81" fmla="*/ 15 h 21"/>
                  <a:gd name="T82" fmla="*/ 12 w 23"/>
                  <a:gd name="T83" fmla="*/ 15 h 21"/>
                  <a:gd name="T84" fmla="*/ 12 w 23"/>
                  <a:gd name="T85"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 h="21">
                    <a:moveTo>
                      <a:pt x="12" y="15"/>
                    </a:moveTo>
                    <a:lnTo>
                      <a:pt x="10" y="12"/>
                    </a:lnTo>
                    <a:lnTo>
                      <a:pt x="8" y="9"/>
                    </a:lnTo>
                    <a:lnTo>
                      <a:pt x="8" y="9"/>
                    </a:lnTo>
                    <a:lnTo>
                      <a:pt x="8" y="9"/>
                    </a:lnTo>
                    <a:lnTo>
                      <a:pt x="6" y="11"/>
                    </a:lnTo>
                    <a:lnTo>
                      <a:pt x="6" y="11"/>
                    </a:lnTo>
                    <a:lnTo>
                      <a:pt x="6" y="11"/>
                    </a:lnTo>
                    <a:lnTo>
                      <a:pt x="6" y="11"/>
                    </a:lnTo>
                    <a:lnTo>
                      <a:pt x="6" y="11"/>
                    </a:lnTo>
                    <a:lnTo>
                      <a:pt x="6" y="11"/>
                    </a:lnTo>
                    <a:lnTo>
                      <a:pt x="6" y="11"/>
                    </a:lnTo>
                    <a:lnTo>
                      <a:pt x="6" y="11"/>
                    </a:lnTo>
                    <a:lnTo>
                      <a:pt x="4" y="9"/>
                    </a:lnTo>
                    <a:lnTo>
                      <a:pt x="4" y="9"/>
                    </a:lnTo>
                    <a:lnTo>
                      <a:pt x="4" y="9"/>
                    </a:lnTo>
                    <a:lnTo>
                      <a:pt x="4" y="9"/>
                    </a:lnTo>
                    <a:lnTo>
                      <a:pt x="4" y="9"/>
                    </a:lnTo>
                    <a:lnTo>
                      <a:pt x="1" y="11"/>
                    </a:lnTo>
                    <a:lnTo>
                      <a:pt x="1" y="11"/>
                    </a:lnTo>
                    <a:lnTo>
                      <a:pt x="1" y="11"/>
                    </a:lnTo>
                    <a:lnTo>
                      <a:pt x="4" y="9"/>
                    </a:lnTo>
                    <a:lnTo>
                      <a:pt x="4" y="9"/>
                    </a:lnTo>
                    <a:lnTo>
                      <a:pt x="4" y="9"/>
                    </a:lnTo>
                    <a:lnTo>
                      <a:pt x="4" y="9"/>
                    </a:lnTo>
                    <a:lnTo>
                      <a:pt x="4" y="9"/>
                    </a:lnTo>
                    <a:lnTo>
                      <a:pt x="4" y="9"/>
                    </a:lnTo>
                    <a:lnTo>
                      <a:pt x="1" y="11"/>
                    </a:lnTo>
                    <a:lnTo>
                      <a:pt x="1" y="11"/>
                    </a:lnTo>
                    <a:lnTo>
                      <a:pt x="1" y="11"/>
                    </a:lnTo>
                    <a:lnTo>
                      <a:pt x="1" y="11"/>
                    </a:lnTo>
                    <a:lnTo>
                      <a:pt x="1" y="11"/>
                    </a:lnTo>
                    <a:lnTo>
                      <a:pt x="1" y="11"/>
                    </a:lnTo>
                    <a:lnTo>
                      <a:pt x="1" y="11"/>
                    </a:lnTo>
                    <a:lnTo>
                      <a:pt x="1" y="11"/>
                    </a:lnTo>
                    <a:lnTo>
                      <a:pt x="1" y="11"/>
                    </a:lnTo>
                    <a:lnTo>
                      <a:pt x="1" y="11"/>
                    </a:lnTo>
                    <a:lnTo>
                      <a:pt x="1" y="11"/>
                    </a:lnTo>
                    <a:lnTo>
                      <a:pt x="0" y="8"/>
                    </a:lnTo>
                    <a:lnTo>
                      <a:pt x="2" y="6"/>
                    </a:lnTo>
                    <a:lnTo>
                      <a:pt x="2" y="6"/>
                    </a:lnTo>
                    <a:lnTo>
                      <a:pt x="5" y="4"/>
                    </a:lnTo>
                    <a:lnTo>
                      <a:pt x="8" y="2"/>
                    </a:lnTo>
                    <a:lnTo>
                      <a:pt x="11" y="0"/>
                    </a:lnTo>
                    <a:lnTo>
                      <a:pt x="13" y="3"/>
                    </a:lnTo>
                    <a:lnTo>
                      <a:pt x="16" y="0"/>
                    </a:lnTo>
                    <a:lnTo>
                      <a:pt x="16" y="0"/>
                    </a:lnTo>
                    <a:lnTo>
                      <a:pt x="16" y="0"/>
                    </a:lnTo>
                    <a:lnTo>
                      <a:pt x="16" y="0"/>
                    </a:lnTo>
                    <a:lnTo>
                      <a:pt x="18" y="2"/>
                    </a:lnTo>
                    <a:lnTo>
                      <a:pt x="18" y="2"/>
                    </a:lnTo>
                    <a:lnTo>
                      <a:pt x="22" y="8"/>
                    </a:lnTo>
                    <a:lnTo>
                      <a:pt x="22" y="8"/>
                    </a:lnTo>
                    <a:lnTo>
                      <a:pt x="22" y="8"/>
                    </a:lnTo>
                    <a:lnTo>
                      <a:pt x="19" y="13"/>
                    </a:lnTo>
                    <a:lnTo>
                      <a:pt x="19" y="13"/>
                    </a:lnTo>
                    <a:lnTo>
                      <a:pt x="19" y="13"/>
                    </a:lnTo>
                    <a:lnTo>
                      <a:pt x="19" y="13"/>
                    </a:lnTo>
                    <a:lnTo>
                      <a:pt x="19" y="13"/>
                    </a:lnTo>
                    <a:lnTo>
                      <a:pt x="21" y="16"/>
                    </a:lnTo>
                    <a:lnTo>
                      <a:pt x="19" y="18"/>
                    </a:lnTo>
                    <a:lnTo>
                      <a:pt x="19" y="18"/>
                    </a:lnTo>
                    <a:lnTo>
                      <a:pt x="16" y="20"/>
                    </a:lnTo>
                    <a:lnTo>
                      <a:pt x="14" y="17"/>
                    </a:lnTo>
                    <a:lnTo>
                      <a:pt x="14" y="17"/>
                    </a:lnTo>
                    <a:lnTo>
                      <a:pt x="14" y="17"/>
                    </a:lnTo>
                    <a:lnTo>
                      <a:pt x="14" y="17"/>
                    </a:lnTo>
                    <a:lnTo>
                      <a:pt x="14" y="17"/>
                    </a:lnTo>
                    <a:lnTo>
                      <a:pt x="14" y="17"/>
                    </a:lnTo>
                    <a:lnTo>
                      <a:pt x="14" y="17"/>
                    </a:lnTo>
                    <a:lnTo>
                      <a:pt x="14" y="17"/>
                    </a:lnTo>
                    <a:lnTo>
                      <a:pt x="14" y="17"/>
                    </a:lnTo>
                    <a:lnTo>
                      <a:pt x="14" y="17"/>
                    </a:lnTo>
                    <a:lnTo>
                      <a:pt x="14" y="17"/>
                    </a:lnTo>
                    <a:lnTo>
                      <a:pt x="14" y="17"/>
                    </a:lnTo>
                    <a:lnTo>
                      <a:pt x="14" y="17"/>
                    </a:lnTo>
                    <a:lnTo>
                      <a:pt x="17" y="15"/>
                    </a:lnTo>
                    <a:lnTo>
                      <a:pt x="15" y="13"/>
                    </a:lnTo>
                    <a:lnTo>
                      <a:pt x="15" y="13"/>
                    </a:lnTo>
                    <a:lnTo>
                      <a:pt x="15" y="13"/>
                    </a:lnTo>
                    <a:lnTo>
                      <a:pt x="12" y="15"/>
                    </a:lnTo>
                    <a:lnTo>
                      <a:pt x="12" y="15"/>
                    </a:lnTo>
                    <a:lnTo>
                      <a:pt x="12" y="15"/>
                    </a:lnTo>
                    <a:lnTo>
                      <a:pt x="12" y="15"/>
                    </a:lnTo>
                    <a:lnTo>
                      <a:pt x="12" y="15"/>
                    </a:lnTo>
                    <a:lnTo>
                      <a:pt x="12" y="15"/>
                    </a:lnTo>
                    <a:lnTo>
                      <a:pt x="12" y="1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2" name="Freeform 435"/>
              <p:cNvSpPr>
                <a:spLocks/>
              </p:cNvSpPr>
              <p:nvPr/>
            </p:nvSpPr>
            <p:spPr bwMode="auto">
              <a:xfrm>
                <a:off x="5065" y="930"/>
                <a:ext cx="17" cy="17"/>
              </a:xfrm>
              <a:custGeom>
                <a:avLst/>
                <a:gdLst>
                  <a:gd name="T0" fmla="*/ 0 w 17"/>
                  <a:gd name="T1" fmla="*/ 0 h 17"/>
                  <a:gd name="T2" fmla="*/ 16 w 17"/>
                  <a:gd name="T3" fmla="*/ 16 h 17"/>
                  <a:gd name="T4" fmla="*/ 16 w 17"/>
                  <a:gd name="T5" fmla="*/ 16 h 17"/>
                </a:gdLst>
                <a:ahLst/>
                <a:cxnLst>
                  <a:cxn ang="0">
                    <a:pos x="T0" y="T1"/>
                  </a:cxn>
                  <a:cxn ang="0">
                    <a:pos x="T2" y="T3"/>
                  </a:cxn>
                  <a:cxn ang="0">
                    <a:pos x="T4" y="T5"/>
                  </a:cxn>
                </a:cxnLst>
                <a:rect l="0" t="0" r="r" b="b"/>
                <a:pathLst>
                  <a:path w="17" h="17">
                    <a:moveTo>
                      <a:pt x="0" y="0"/>
                    </a:moveTo>
                    <a:lnTo>
                      <a:pt x="16" y="16"/>
                    </a:lnTo>
                    <a:lnTo>
                      <a:pt x="1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3" name="Freeform 436"/>
              <p:cNvSpPr>
                <a:spLocks/>
              </p:cNvSpPr>
              <p:nvPr/>
            </p:nvSpPr>
            <p:spPr bwMode="auto">
              <a:xfrm>
                <a:off x="5060" y="926"/>
                <a:ext cx="20" cy="23"/>
              </a:xfrm>
              <a:custGeom>
                <a:avLst/>
                <a:gdLst>
                  <a:gd name="T0" fmla="*/ 0 w 20"/>
                  <a:gd name="T1" fmla="*/ 7 h 23"/>
                  <a:gd name="T2" fmla="*/ 13 w 20"/>
                  <a:gd name="T3" fmla="*/ 0 h 23"/>
                  <a:gd name="T4" fmla="*/ 19 w 20"/>
                  <a:gd name="T5" fmla="*/ 17 h 23"/>
                  <a:gd name="T6" fmla="*/ 6 w 20"/>
                  <a:gd name="T7" fmla="*/ 22 h 23"/>
                  <a:gd name="T8" fmla="*/ 0 w 20"/>
                  <a:gd name="T9" fmla="*/ 7 h 23"/>
                </a:gdLst>
                <a:ahLst/>
                <a:cxnLst>
                  <a:cxn ang="0">
                    <a:pos x="T0" y="T1"/>
                  </a:cxn>
                  <a:cxn ang="0">
                    <a:pos x="T2" y="T3"/>
                  </a:cxn>
                  <a:cxn ang="0">
                    <a:pos x="T4" y="T5"/>
                  </a:cxn>
                  <a:cxn ang="0">
                    <a:pos x="T6" y="T7"/>
                  </a:cxn>
                  <a:cxn ang="0">
                    <a:pos x="T8" y="T9"/>
                  </a:cxn>
                </a:cxnLst>
                <a:rect l="0" t="0" r="r" b="b"/>
                <a:pathLst>
                  <a:path w="20" h="23">
                    <a:moveTo>
                      <a:pt x="0" y="7"/>
                    </a:moveTo>
                    <a:lnTo>
                      <a:pt x="13" y="0"/>
                    </a:lnTo>
                    <a:lnTo>
                      <a:pt x="19" y="17"/>
                    </a:lnTo>
                    <a:lnTo>
                      <a:pt x="6" y="22"/>
                    </a:lnTo>
                    <a:lnTo>
                      <a:pt x="0" y="7"/>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4" name="Freeform 437"/>
              <p:cNvSpPr>
                <a:spLocks/>
              </p:cNvSpPr>
              <p:nvPr/>
            </p:nvSpPr>
            <p:spPr bwMode="auto">
              <a:xfrm>
                <a:off x="5060" y="926"/>
                <a:ext cx="20" cy="23"/>
              </a:xfrm>
              <a:custGeom>
                <a:avLst/>
                <a:gdLst>
                  <a:gd name="T0" fmla="*/ 0 w 20"/>
                  <a:gd name="T1" fmla="*/ 7 h 23"/>
                  <a:gd name="T2" fmla="*/ 13 w 20"/>
                  <a:gd name="T3" fmla="*/ 0 h 23"/>
                  <a:gd name="T4" fmla="*/ 19 w 20"/>
                  <a:gd name="T5" fmla="*/ 17 h 23"/>
                  <a:gd name="T6" fmla="*/ 6 w 20"/>
                  <a:gd name="T7" fmla="*/ 22 h 23"/>
                  <a:gd name="T8" fmla="*/ 0 w 20"/>
                  <a:gd name="T9" fmla="*/ 7 h 23"/>
                </a:gdLst>
                <a:ahLst/>
                <a:cxnLst>
                  <a:cxn ang="0">
                    <a:pos x="T0" y="T1"/>
                  </a:cxn>
                  <a:cxn ang="0">
                    <a:pos x="T2" y="T3"/>
                  </a:cxn>
                  <a:cxn ang="0">
                    <a:pos x="T4" y="T5"/>
                  </a:cxn>
                  <a:cxn ang="0">
                    <a:pos x="T6" y="T7"/>
                  </a:cxn>
                  <a:cxn ang="0">
                    <a:pos x="T8" y="T9"/>
                  </a:cxn>
                </a:cxnLst>
                <a:rect l="0" t="0" r="r" b="b"/>
                <a:pathLst>
                  <a:path w="20" h="23">
                    <a:moveTo>
                      <a:pt x="0" y="7"/>
                    </a:moveTo>
                    <a:lnTo>
                      <a:pt x="13" y="0"/>
                    </a:lnTo>
                    <a:lnTo>
                      <a:pt x="19" y="17"/>
                    </a:lnTo>
                    <a:lnTo>
                      <a:pt x="6" y="22"/>
                    </a:lnTo>
                    <a:lnTo>
                      <a:pt x="0" y="7"/>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5" name="Freeform 438"/>
              <p:cNvSpPr>
                <a:spLocks/>
              </p:cNvSpPr>
              <p:nvPr/>
            </p:nvSpPr>
            <p:spPr bwMode="auto">
              <a:xfrm>
                <a:off x="5065" y="931"/>
                <a:ext cx="27" cy="28"/>
              </a:xfrm>
              <a:custGeom>
                <a:avLst/>
                <a:gdLst>
                  <a:gd name="T0" fmla="*/ 0 w 27"/>
                  <a:gd name="T1" fmla="*/ 15 h 28"/>
                  <a:gd name="T2" fmla="*/ 16 w 27"/>
                  <a:gd name="T3" fmla="*/ 0 h 28"/>
                  <a:gd name="T4" fmla="*/ 26 w 27"/>
                  <a:gd name="T5" fmla="*/ 15 h 28"/>
                  <a:gd name="T6" fmla="*/ 8 w 27"/>
                  <a:gd name="T7" fmla="*/ 27 h 28"/>
                  <a:gd name="T8" fmla="*/ 0 w 27"/>
                  <a:gd name="T9" fmla="*/ 15 h 28"/>
                  <a:gd name="T10" fmla="*/ 0 w 27"/>
                  <a:gd name="T11" fmla="*/ 15 h 28"/>
                </a:gdLst>
                <a:ahLst/>
                <a:cxnLst>
                  <a:cxn ang="0">
                    <a:pos x="T0" y="T1"/>
                  </a:cxn>
                  <a:cxn ang="0">
                    <a:pos x="T2" y="T3"/>
                  </a:cxn>
                  <a:cxn ang="0">
                    <a:pos x="T4" y="T5"/>
                  </a:cxn>
                  <a:cxn ang="0">
                    <a:pos x="T6" y="T7"/>
                  </a:cxn>
                  <a:cxn ang="0">
                    <a:pos x="T8" y="T9"/>
                  </a:cxn>
                  <a:cxn ang="0">
                    <a:pos x="T10" y="T11"/>
                  </a:cxn>
                </a:cxnLst>
                <a:rect l="0" t="0" r="r" b="b"/>
                <a:pathLst>
                  <a:path w="27" h="28">
                    <a:moveTo>
                      <a:pt x="0" y="15"/>
                    </a:moveTo>
                    <a:lnTo>
                      <a:pt x="16" y="0"/>
                    </a:lnTo>
                    <a:lnTo>
                      <a:pt x="26" y="15"/>
                    </a:lnTo>
                    <a:lnTo>
                      <a:pt x="8" y="27"/>
                    </a:lnTo>
                    <a:lnTo>
                      <a:pt x="0" y="15"/>
                    </a:lnTo>
                    <a:lnTo>
                      <a:pt x="0" y="15"/>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6" name="Freeform 439"/>
              <p:cNvSpPr>
                <a:spLocks/>
              </p:cNvSpPr>
              <p:nvPr/>
            </p:nvSpPr>
            <p:spPr bwMode="auto">
              <a:xfrm>
                <a:off x="5065" y="931"/>
                <a:ext cx="27" cy="28"/>
              </a:xfrm>
              <a:custGeom>
                <a:avLst/>
                <a:gdLst>
                  <a:gd name="T0" fmla="*/ 0 w 27"/>
                  <a:gd name="T1" fmla="*/ 15 h 28"/>
                  <a:gd name="T2" fmla="*/ 16 w 27"/>
                  <a:gd name="T3" fmla="*/ 0 h 28"/>
                  <a:gd name="T4" fmla="*/ 26 w 27"/>
                  <a:gd name="T5" fmla="*/ 15 h 28"/>
                  <a:gd name="T6" fmla="*/ 8 w 27"/>
                  <a:gd name="T7" fmla="*/ 27 h 28"/>
                  <a:gd name="T8" fmla="*/ 0 w 27"/>
                  <a:gd name="T9" fmla="*/ 15 h 28"/>
                  <a:gd name="T10" fmla="*/ 0 w 27"/>
                  <a:gd name="T11" fmla="*/ 15 h 28"/>
                </a:gdLst>
                <a:ahLst/>
                <a:cxnLst>
                  <a:cxn ang="0">
                    <a:pos x="T0" y="T1"/>
                  </a:cxn>
                  <a:cxn ang="0">
                    <a:pos x="T2" y="T3"/>
                  </a:cxn>
                  <a:cxn ang="0">
                    <a:pos x="T4" y="T5"/>
                  </a:cxn>
                  <a:cxn ang="0">
                    <a:pos x="T6" y="T7"/>
                  </a:cxn>
                  <a:cxn ang="0">
                    <a:pos x="T8" y="T9"/>
                  </a:cxn>
                  <a:cxn ang="0">
                    <a:pos x="T10" y="T11"/>
                  </a:cxn>
                </a:cxnLst>
                <a:rect l="0" t="0" r="r" b="b"/>
                <a:pathLst>
                  <a:path w="27" h="28">
                    <a:moveTo>
                      <a:pt x="0" y="15"/>
                    </a:moveTo>
                    <a:lnTo>
                      <a:pt x="16" y="0"/>
                    </a:lnTo>
                    <a:lnTo>
                      <a:pt x="26" y="15"/>
                    </a:lnTo>
                    <a:lnTo>
                      <a:pt x="8" y="27"/>
                    </a:lnTo>
                    <a:lnTo>
                      <a:pt x="0" y="15"/>
                    </a:lnTo>
                    <a:lnTo>
                      <a:pt x="0" y="15"/>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7" name="Line 440"/>
              <p:cNvSpPr>
                <a:spLocks noChangeShapeType="1"/>
              </p:cNvSpPr>
              <p:nvPr/>
            </p:nvSpPr>
            <p:spPr bwMode="auto">
              <a:xfrm>
                <a:off x="5073" y="905"/>
                <a:ext cx="6" cy="2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8" name="Freeform 441"/>
              <p:cNvSpPr>
                <a:spLocks/>
              </p:cNvSpPr>
              <p:nvPr/>
            </p:nvSpPr>
            <p:spPr bwMode="auto">
              <a:xfrm>
                <a:off x="5066" y="915"/>
                <a:ext cx="21" cy="23"/>
              </a:xfrm>
              <a:custGeom>
                <a:avLst/>
                <a:gdLst>
                  <a:gd name="T0" fmla="*/ 20 w 21"/>
                  <a:gd name="T1" fmla="*/ 4 h 23"/>
                  <a:gd name="T2" fmla="*/ 15 w 21"/>
                  <a:gd name="T3" fmla="*/ 8 h 23"/>
                  <a:gd name="T4" fmla="*/ 15 w 21"/>
                  <a:gd name="T5" fmla="*/ 8 h 23"/>
                  <a:gd name="T6" fmla="*/ 20 w 21"/>
                  <a:gd name="T7" fmla="*/ 16 h 23"/>
                  <a:gd name="T8" fmla="*/ 20 w 21"/>
                  <a:gd name="T9" fmla="*/ 16 h 23"/>
                  <a:gd name="T10" fmla="*/ 20 w 21"/>
                  <a:gd name="T11" fmla="*/ 16 h 23"/>
                  <a:gd name="T12" fmla="*/ 20 w 21"/>
                  <a:gd name="T13" fmla="*/ 16 h 23"/>
                  <a:gd name="T14" fmla="*/ 20 w 21"/>
                  <a:gd name="T15" fmla="*/ 16 h 23"/>
                  <a:gd name="T16" fmla="*/ 20 w 21"/>
                  <a:gd name="T17" fmla="*/ 16 h 23"/>
                  <a:gd name="T18" fmla="*/ 20 w 21"/>
                  <a:gd name="T19" fmla="*/ 16 h 23"/>
                  <a:gd name="T20" fmla="*/ 20 w 21"/>
                  <a:gd name="T21" fmla="*/ 16 h 23"/>
                  <a:gd name="T22" fmla="*/ 20 w 21"/>
                  <a:gd name="T23" fmla="*/ 16 h 23"/>
                  <a:gd name="T24" fmla="*/ 20 w 21"/>
                  <a:gd name="T25" fmla="*/ 16 h 23"/>
                  <a:gd name="T26" fmla="*/ 15 w 21"/>
                  <a:gd name="T27" fmla="*/ 19 h 23"/>
                  <a:gd name="T28" fmla="*/ 15 w 21"/>
                  <a:gd name="T29" fmla="*/ 19 h 23"/>
                  <a:gd name="T30" fmla="*/ 11 w 21"/>
                  <a:gd name="T31" fmla="*/ 22 h 23"/>
                  <a:gd name="T32" fmla="*/ 11 w 21"/>
                  <a:gd name="T33" fmla="*/ 22 h 23"/>
                  <a:gd name="T34" fmla="*/ 11 w 21"/>
                  <a:gd name="T35" fmla="*/ 22 h 23"/>
                  <a:gd name="T36" fmla="*/ 11 w 21"/>
                  <a:gd name="T37" fmla="*/ 22 h 23"/>
                  <a:gd name="T38" fmla="*/ 11 w 21"/>
                  <a:gd name="T39" fmla="*/ 22 h 23"/>
                  <a:gd name="T40" fmla="*/ 11 w 21"/>
                  <a:gd name="T41" fmla="*/ 22 h 23"/>
                  <a:gd name="T42" fmla="*/ 11 w 21"/>
                  <a:gd name="T43" fmla="*/ 22 h 23"/>
                  <a:gd name="T44" fmla="*/ 5 w 21"/>
                  <a:gd name="T45" fmla="*/ 14 h 23"/>
                  <a:gd name="T46" fmla="*/ 5 w 21"/>
                  <a:gd name="T47" fmla="*/ 14 h 23"/>
                  <a:gd name="T48" fmla="*/ 5 w 21"/>
                  <a:gd name="T49" fmla="*/ 14 h 23"/>
                  <a:gd name="T50" fmla="*/ 5 w 21"/>
                  <a:gd name="T51" fmla="*/ 14 h 23"/>
                  <a:gd name="T52" fmla="*/ 5 w 21"/>
                  <a:gd name="T53" fmla="*/ 14 h 23"/>
                  <a:gd name="T54" fmla="*/ 5 w 21"/>
                  <a:gd name="T55" fmla="*/ 14 h 23"/>
                  <a:gd name="T56" fmla="*/ 5 w 21"/>
                  <a:gd name="T57" fmla="*/ 14 h 23"/>
                  <a:gd name="T58" fmla="*/ 0 w 21"/>
                  <a:gd name="T59" fmla="*/ 6 h 23"/>
                  <a:gd name="T60" fmla="*/ 0 w 21"/>
                  <a:gd name="T61" fmla="*/ 6 h 23"/>
                  <a:gd name="T62" fmla="*/ 0 w 21"/>
                  <a:gd name="T63" fmla="*/ 6 h 23"/>
                  <a:gd name="T64" fmla="*/ 0 w 21"/>
                  <a:gd name="T65" fmla="*/ 6 h 23"/>
                  <a:gd name="T66" fmla="*/ 0 w 21"/>
                  <a:gd name="T67" fmla="*/ 6 h 23"/>
                  <a:gd name="T68" fmla="*/ 5 w 21"/>
                  <a:gd name="T69" fmla="*/ 3 h 23"/>
                  <a:gd name="T70" fmla="*/ 5 w 21"/>
                  <a:gd name="T71" fmla="*/ 3 h 23"/>
                  <a:gd name="T72" fmla="*/ 9 w 21"/>
                  <a:gd name="T73" fmla="*/ 0 h 23"/>
                  <a:gd name="T74" fmla="*/ 9 w 21"/>
                  <a:gd name="T75" fmla="*/ 0 h 23"/>
                  <a:gd name="T76" fmla="*/ 9 w 21"/>
                  <a:gd name="T77" fmla="*/ 0 h 23"/>
                  <a:gd name="T78" fmla="*/ 9 w 21"/>
                  <a:gd name="T79" fmla="*/ 0 h 23"/>
                  <a:gd name="T80" fmla="*/ 9 w 21"/>
                  <a:gd name="T81" fmla="*/ 0 h 23"/>
                  <a:gd name="T82" fmla="*/ 9 w 21"/>
                  <a:gd name="T83" fmla="*/ 0 h 23"/>
                  <a:gd name="T84" fmla="*/ 9 w 21"/>
                  <a:gd name="T85" fmla="*/ 0 h 23"/>
                  <a:gd name="T86" fmla="*/ 9 w 21"/>
                  <a:gd name="T87" fmla="*/ 0 h 23"/>
                  <a:gd name="T88" fmla="*/ 15 w 21"/>
                  <a:gd name="T89" fmla="*/ 8 h 23"/>
                  <a:gd name="T90" fmla="*/ 15 w 21"/>
                  <a:gd name="T91" fmla="*/ 8 h 23"/>
                  <a:gd name="T92" fmla="*/ 15 w 21"/>
                  <a:gd name="T93" fmla="*/ 8 h 23"/>
                  <a:gd name="T94" fmla="*/ 15 w 21"/>
                  <a:gd name="T95" fmla="*/ 8 h 23"/>
                  <a:gd name="T96" fmla="*/ 20 w 21"/>
                  <a:gd name="T97" fmla="*/ 4 h 23"/>
                  <a:gd name="T98" fmla="*/ 20 w 21"/>
                  <a:gd name="T9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 h="23">
                    <a:moveTo>
                      <a:pt x="20" y="4"/>
                    </a:moveTo>
                    <a:lnTo>
                      <a:pt x="15" y="8"/>
                    </a:lnTo>
                    <a:lnTo>
                      <a:pt x="15" y="8"/>
                    </a:lnTo>
                    <a:lnTo>
                      <a:pt x="20" y="16"/>
                    </a:lnTo>
                    <a:lnTo>
                      <a:pt x="20" y="16"/>
                    </a:lnTo>
                    <a:lnTo>
                      <a:pt x="20" y="16"/>
                    </a:lnTo>
                    <a:lnTo>
                      <a:pt x="20" y="16"/>
                    </a:lnTo>
                    <a:lnTo>
                      <a:pt x="20" y="16"/>
                    </a:lnTo>
                    <a:lnTo>
                      <a:pt x="20" y="16"/>
                    </a:lnTo>
                    <a:lnTo>
                      <a:pt x="20" y="16"/>
                    </a:lnTo>
                    <a:lnTo>
                      <a:pt x="20" y="16"/>
                    </a:lnTo>
                    <a:lnTo>
                      <a:pt x="20" y="16"/>
                    </a:lnTo>
                    <a:lnTo>
                      <a:pt x="20" y="16"/>
                    </a:lnTo>
                    <a:lnTo>
                      <a:pt x="15" y="19"/>
                    </a:lnTo>
                    <a:lnTo>
                      <a:pt x="15" y="19"/>
                    </a:lnTo>
                    <a:lnTo>
                      <a:pt x="11" y="22"/>
                    </a:lnTo>
                    <a:lnTo>
                      <a:pt x="11" y="22"/>
                    </a:lnTo>
                    <a:lnTo>
                      <a:pt x="11" y="22"/>
                    </a:lnTo>
                    <a:lnTo>
                      <a:pt x="11" y="22"/>
                    </a:lnTo>
                    <a:lnTo>
                      <a:pt x="11" y="22"/>
                    </a:lnTo>
                    <a:lnTo>
                      <a:pt x="11" y="22"/>
                    </a:lnTo>
                    <a:lnTo>
                      <a:pt x="11" y="22"/>
                    </a:lnTo>
                    <a:lnTo>
                      <a:pt x="5" y="14"/>
                    </a:lnTo>
                    <a:lnTo>
                      <a:pt x="5" y="14"/>
                    </a:lnTo>
                    <a:lnTo>
                      <a:pt x="5" y="14"/>
                    </a:lnTo>
                    <a:lnTo>
                      <a:pt x="5" y="14"/>
                    </a:lnTo>
                    <a:lnTo>
                      <a:pt x="5" y="14"/>
                    </a:lnTo>
                    <a:lnTo>
                      <a:pt x="5" y="14"/>
                    </a:lnTo>
                    <a:lnTo>
                      <a:pt x="5" y="14"/>
                    </a:lnTo>
                    <a:lnTo>
                      <a:pt x="0" y="6"/>
                    </a:lnTo>
                    <a:lnTo>
                      <a:pt x="0" y="6"/>
                    </a:lnTo>
                    <a:lnTo>
                      <a:pt x="0" y="6"/>
                    </a:lnTo>
                    <a:lnTo>
                      <a:pt x="0" y="6"/>
                    </a:lnTo>
                    <a:lnTo>
                      <a:pt x="0" y="6"/>
                    </a:lnTo>
                    <a:lnTo>
                      <a:pt x="5" y="3"/>
                    </a:lnTo>
                    <a:lnTo>
                      <a:pt x="5" y="3"/>
                    </a:lnTo>
                    <a:lnTo>
                      <a:pt x="9" y="0"/>
                    </a:lnTo>
                    <a:lnTo>
                      <a:pt x="9" y="0"/>
                    </a:lnTo>
                    <a:lnTo>
                      <a:pt x="9" y="0"/>
                    </a:lnTo>
                    <a:lnTo>
                      <a:pt x="9" y="0"/>
                    </a:lnTo>
                    <a:lnTo>
                      <a:pt x="9" y="0"/>
                    </a:lnTo>
                    <a:lnTo>
                      <a:pt x="9" y="0"/>
                    </a:lnTo>
                    <a:lnTo>
                      <a:pt x="9" y="0"/>
                    </a:lnTo>
                    <a:lnTo>
                      <a:pt x="9" y="0"/>
                    </a:lnTo>
                    <a:lnTo>
                      <a:pt x="15" y="8"/>
                    </a:lnTo>
                    <a:lnTo>
                      <a:pt x="15" y="8"/>
                    </a:lnTo>
                    <a:lnTo>
                      <a:pt x="15" y="8"/>
                    </a:lnTo>
                    <a:lnTo>
                      <a:pt x="15" y="8"/>
                    </a:lnTo>
                    <a:lnTo>
                      <a:pt x="20" y="4"/>
                    </a:lnTo>
                    <a:lnTo>
                      <a:pt x="20" y="4"/>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9" name="Freeform 442"/>
              <p:cNvSpPr>
                <a:spLocks/>
              </p:cNvSpPr>
              <p:nvPr/>
            </p:nvSpPr>
            <p:spPr bwMode="auto">
              <a:xfrm>
                <a:off x="5066" y="915"/>
                <a:ext cx="21" cy="23"/>
              </a:xfrm>
              <a:custGeom>
                <a:avLst/>
                <a:gdLst>
                  <a:gd name="T0" fmla="*/ 20 w 21"/>
                  <a:gd name="T1" fmla="*/ 4 h 23"/>
                  <a:gd name="T2" fmla="*/ 15 w 21"/>
                  <a:gd name="T3" fmla="*/ 8 h 23"/>
                  <a:gd name="T4" fmla="*/ 15 w 21"/>
                  <a:gd name="T5" fmla="*/ 8 h 23"/>
                  <a:gd name="T6" fmla="*/ 20 w 21"/>
                  <a:gd name="T7" fmla="*/ 16 h 23"/>
                  <a:gd name="T8" fmla="*/ 20 w 21"/>
                  <a:gd name="T9" fmla="*/ 16 h 23"/>
                  <a:gd name="T10" fmla="*/ 20 w 21"/>
                  <a:gd name="T11" fmla="*/ 16 h 23"/>
                  <a:gd name="T12" fmla="*/ 20 w 21"/>
                  <a:gd name="T13" fmla="*/ 16 h 23"/>
                  <a:gd name="T14" fmla="*/ 20 w 21"/>
                  <a:gd name="T15" fmla="*/ 16 h 23"/>
                  <a:gd name="T16" fmla="*/ 20 w 21"/>
                  <a:gd name="T17" fmla="*/ 16 h 23"/>
                  <a:gd name="T18" fmla="*/ 20 w 21"/>
                  <a:gd name="T19" fmla="*/ 16 h 23"/>
                  <a:gd name="T20" fmla="*/ 20 w 21"/>
                  <a:gd name="T21" fmla="*/ 16 h 23"/>
                  <a:gd name="T22" fmla="*/ 20 w 21"/>
                  <a:gd name="T23" fmla="*/ 16 h 23"/>
                  <a:gd name="T24" fmla="*/ 20 w 21"/>
                  <a:gd name="T25" fmla="*/ 16 h 23"/>
                  <a:gd name="T26" fmla="*/ 15 w 21"/>
                  <a:gd name="T27" fmla="*/ 19 h 23"/>
                  <a:gd name="T28" fmla="*/ 15 w 21"/>
                  <a:gd name="T29" fmla="*/ 19 h 23"/>
                  <a:gd name="T30" fmla="*/ 11 w 21"/>
                  <a:gd name="T31" fmla="*/ 22 h 23"/>
                  <a:gd name="T32" fmla="*/ 11 w 21"/>
                  <a:gd name="T33" fmla="*/ 22 h 23"/>
                  <a:gd name="T34" fmla="*/ 11 w 21"/>
                  <a:gd name="T35" fmla="*/ 22 h 23"/>
                  <a:gd name="T36" fmla="*/ 11 w 21"/>
                  <a:gd name="T37" fmla="*/ 22 h 23"/>
                  <a:gd name="T38" fmla="*/ 11 w 21"/>
                  <a:gd name="T39" fmla="*/ 22 h 23"/>
                  <a:gd name="T40" fmla="*/ 11 w 21"/>
                  <a:gd name="T41" fmla="*/ 22 h 23"/>
                  <a:gd name="T42" fmla="*/ 11 w 21"/>
                  <a:gd name="T43" fmla="*/ 22 h 23"/>
                  <a:gd name="T44" fmla="*/ 5 w 21"/>
                  <a:gd name="T45" fmla="*/ 14 h 23"/>
                  <a:gd name="T46" fmla="*/ 5 w 21"/>
                  <a:gd name="T47" fmla="*/ 14 h 23"/>
                  <a:gd name="T48" fmla="*/ 5 w 21"/>
                  <a:gd name="T49" fmla="*/ 14 h 23"/>
                  <a:gd name="T50" fmla="*/ 5 w 21"/>
                  <a:gd name="T51" fmla="*/ 14 h 23"/>
                  <a:gd name="T52" fmla="*/ 5 w 21"/>
                  <a:gd name="T53" fmla="*/ 14 h 23"/>
                  <a:gd name="T54" fmla="*/ 5 w 21"/>
                  <a:gd name="T55" fmla="*/ 14 h 23"/>
                  <a:gd name="T56" fmla="*/ 5 w 21"/>
                  <a:gd name="T57" fmla="*/ 14 h 23"/>
                  <a:gd name="T58" fmla="*/ 0 w 21"/>
                  <a:gd name="T59" fmla="*/ 6 h 23"/>
                  <a:gd name="T60" fmla="*/ 0 w 21"/>
                  <a:gd name="T61" fmla="*/ 6 h 23"/>
                  <a:gd name="T62" fmla="*/ 0 w 21"/>
                  <a:gd name="T63" fmla="*/ 6 h 23"/>
                  <a:gd name="T64" fmla="*/ 0 w 21"/>
                  <a:gd name="T65" fmla="*/ 6 h 23"/>
                  <a:gd name="T66" fmla="*/ 0 w 21"/>
                  <a:gd name="T67" fmla="*/ 6 h 23"/>
                  <a:gd name="T68" fmla="*/ 5 w 21"/>
                  <a:gd name="T69" fmla="*/ 3 h 23"/>
                  <a:gd name="T70" fmla="*/ 5 w 21"/>
                  <a:gd name="T71" fmla="*/ 3 h 23"/>
                  <a:gd name="T72" fmla="*/ 9 w 21"/>
                  <a:gd name="T73" fmla="*/ 0 h 23"/>
                  <a:gd name="T74" fmla="*/ 9 w 21"/>
                  <a:gd name="T75" fmla="*/ 0 h 23"/>
                  <a:gd name="T76" fmla="*/ 9 w 21"/>
                  <a:gd name="T77" fmla="*/ 0 h 23"/>
                  <a:gd name="T78" fmla="*/ 9 w 21"/>
                  <a:gd name="T79" fmla="*/ 0 h 23"/>
                  <a:gd name="T80" fmla="*/ 9 w 21"/>
                  <a:gd name="T81" fmla="*/ 0 h 23"/>
                  <a:gd name="T82" fmla="*/ 9 w 21"/>
                  <a:gd name="T83" fmla="*/ 0 h 23"/>
                  <a:gd name="T84" fmla="*/ 9 w 21"/>
                  <a:gd name="T85" fmla="*/ 0 h 23"/>
                  <a:gd name="T86" fmla="*/ 9 w 21"/>
                  <a:gd name="T87" fmla="*/ 0 h 23"/>
                  <a:gd name="T88" fmla="*/ 15 w 21"/>
                  <a:gd name="T89" fmla="*/ 8 h 23"/>
                  <a:gd name="T90" fmla="*/ 15 w 21"/>
                  <a:gd name="T91" fmla="*/ 8 h 23"/>
                  <a:gd name="T92" fmla="*/ 15 w 21"/>
                  <a:gd name="T93" fmla="*/ 8 h 23"/>
                  <a:gd name="T94" fmla="*/ 15 w 21"/>
                  <a:gd name="T95" fmla="*/ 8 h 23"/>
                  <a:gd name="T96" fmla="*/ 20 w 21"/>
                  <a:gd name="T97" fmla="*/ 4 h 23"/>
                  <a:gd name="T98" fmla="*/ 20 w 21"/>
                  <a:gd name="T9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 h="23">
                    <a:moveTo>
                      <a:pt x="20" y="4"/>
                    </a:moveTo>
                    <a:lnTo>
                      <a:pt x="15" y="8"/>
                    </a:lnTo>
                    <a:lnTo>
                      <a:pt x="15" y="8"/>
                    </a:lnTo>
                    <a:lnTo>
                      <a:pt x="20" y="16"/>
                    </a:lnTo>
                    <a:lnTo>
                      <a:pt x="20" y="16"/>
                    </a:lnTo>
                    <a:lnTo>
                      <a:pt x="20" y="16"/>
                    </a:lnTo>
                    <a:lnTo>
                      <a:pt x="20" y="16"/>
                    </a:lnTo>
                    <a:lnTo>
                      <a:pt x="20" y="16"/>
                    </a:lnTo>
                    <a:lnTo>
                      <a:pt x="20" y="16"/>
                    </a:lnTo>
                    <a:lnTo>
                      <a:pt x="20" y="16"/>
                    </a:lnTo>
                    <a:lnTo>
                      <a:pt x="20" y="16"/>
                    </a:lnTo>
                    <a:lnTo>
                      <a:pt x="20" y="16"/>
                    </a:lnTo>
                    <a:lnTo>
                      <a:pt x="20" y="16"/>
                    </a:lnTo>
                    <a:lnTo>
                      <a:pt x="15" y="19"/>
                    </a:lnTo>
                    <a:lnTo>
                      <a:pt x="15" y="19"/>
                    </a:lnTo>
                    <a:lnTo>
                      <a:pt x="11" y="22"/>
                    </a:lnTo>
                    <a:lnTo>
                      <a:pt x="11" y="22"/>
                    </a:lnTo>
                    <a:lnTo>
                      <a:pt x="11" y="22"/>
                    </a:lnTo>
                    <a:lnTo>
                      <a:pt x="11" y="22"/>
                    </a:lnTo>
                    <a:lnTo>
                      <a:pt x="11" y="22"/>
                    </a:lnTo>
                    <a:lnTo>
                      <a:pt x="11" y="22"/>
                    </a:lnTo>
                    <a:lnTo>
                      <a:pt x="11" y="22"/>
                    </a:lnTo>
                    <a:lnTo>
                      <a:pt x="5" y="14"/>
                    </a:lnTo>
                    <a:lnTo>
                      <a:pt x="5" y="14"/>
                    </a:lnTo>
                    <a:lnTo>
                      <a:pt x="5" y="14"/>
                    </a:lnTo>
                    <a:lnTo>
                      <a:pt x="5" y="14"/>
                    </a:lnTo>
                    <a:lnTo>
                      <a:pt x="5" y="14"/>
                    </a:lnTo>
                    <a:lnTo>
                      <a:pt x="5" y="14"/>
                    </a:lnTo>
                    <a:lnTo>
                      <a:pt x="5" y="14"/>
                    </a:lnTo>
                    <a:lnTo>
                      <a:pt x="0" y="6"/>
                    </a:lnTo>
                    <a:lnTo>
                      <a:pt x="0" y="6"/>
                    </a:lnTo>
                    <a:lnTo>
                      <a:pt x="0" y="6"/>
                    </a:lnTo>
                    <a:lnTo>
                      <a:pt x="0" y="6"/>
                    </a:lnTo>
                    <a:lnTo>
                      <a:pt x="0" y="6"/>
                    </a:lnTo>
                    <a:lnTo>
                      <a:pt x="5" y="3"/>
                    </a:lnTo>
                    <a:lnTo>
                      <a:pt x="5" y="3"/>
                    </a:lnTo>
                    <a:lnTo>
                      <a:pt x="9" y="0"/>
                    </a:lnTo>
                    <a:lnTo>
                      <a:pt x="9" y="0"/>
                    </a:lnTo>
                    <a:lnTo>
                      <a:pt x="9" y="0"/>
                    </a:lnTo>
                    <a:lnTo>
                      <a:pt x="9" y="0"/>
                    </a:lnTo>
                    <a:lnTo>
                      <a:pt x="9" y="0"/>
                    </a:lnTo>
                    <a:lnTo>
                      <a:pt x="9" y="0"/>
                    </a:lnTo>
                    <a:lnTo>
                      <a:pt x="9" y="0"/>
                    </a:lnTo>
                    <a:lnTo>
                      <a:pt x="9" y="0"/>
                    </a:lnTo>
                    <a:lnTo>
                      <a:pt x="15" y="8"/>
                    </a:lnTo>
                    <a:lnTo>
                      <a:pt x="15" y="8"/>
                    </a:lnTo>
                    <a:lnTo>
                      <a:pt x="15" y="8"/>
                    </a:lnTo>
                    <a:lnTo>
                      <a:pt x="15" y="8"/>
                    </a:lnTo>
                    <a:lnTo>
                      <a:pt x="20" y="4"/>
                    </a:lnTo>
                    <a:lnTo>
                      <a:pt x="20" y="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0" name="Freeform 443"/>
              <p:cNvSpPr>
                <a:spLocks/>
              </p:cNvSpPr>
              <p:nvPr/>
            </p:nvSpPr>
            <p:spPr bwMode="auto">
              <a:xfrm>
                <a:off x="5065" y="915"/>
                <a:ext cx="28" cy="17"/>
              </a:xfrm>
              <a:custGeom>
                <a:avLst/>
                <a:gdLst>
                  <a:gd name="T0" fmla="*/ 0 w 28"/>
                  <a:gd name="T1" fmla="*/ 5 h 17"/>
                  <a:gd name="T2" fmla="*/ 3 w 28"/>
                  <a:gd name="T3" fmla="*/ 11 h 17"/>
                  <a:gd name="T4" fmla="*/ 3 w 28"/>
                  <a:gd name="T5" fmla="*/ 11 h 17"/>
                  <a:gd name="T6" fmla="*/ 7 w 28"/>
                  <a:gd name="T7" fmla="*/ 5 h 17"/>
                  <a:gd name="T8" fmla="*/ 7 w 28"/>
                  <a:gd name="T9" fmla="*/ 5 h 17"/>
                  <a:gd name="T10" fmla="*/ 7 w 28"/>
                  <a:gd name="T11" fmla="*/ 5 h 17"/>
                  <a:gd name="T12" fmla="*/ 7 w 28"/>
                  <a:gd name="T13" fmla="*/ 5 h 17"/>
                  <a:gd name="T14" fmla="*/ 12 w 28"/>
                  <a:gd name="T15" fmla="*/ 0 h 17"/>
                  <a:gd name="T16" fmla="*/ 14 w 28"/>
                  <a:gd name="T17" fmla="*/ 5 h 17"/>
                  <a:gd name="T18" fmla="*/ 14 w 28"/>
                  <a:gd name="T19" fmla="*/ 5 h 17"/>
                  <a:gd name="T20" fmla="*/ 16 w 28"/>
                  <a:gd name="T21" fmla="*/ 11 h 17"/>
                  <a:gd name="T22" fmla="*/ 22 w 28"/>
                  <a:gd name="T23" fmla="*/ 5 h 17"/>
                  <a:gd name="T24" fmla="*/ 22 w 28"/>
                  <a:gd name="T25" fmla="*/ 5 h 17"/>
                  <a:gd name="T26" fmla="*/ 22 w 28"/>
                  <a:gd name="T27" fmla="*/ 5 h 17"/>
                  <a:gd name="T28" fmla="*/ 22 w 28"/>
                  <a:gd name="T29" fmla="*/ 5 h 17"/>
                  <a:gd name="T30" fmla="*/ 22 w 28"/>
                  <a:gd name="T31" fmla="*/ 5 h 17"/>
                  <a:gd name="T32" fmla="*/ 24 w 28"/>
                  <a:gd name="T33" fmla="*/ 10 h 17"/>
                  <a:gd name="T34" fmla="*/ 24 w 28"/>
                  <a:gd name="T35" fmla="*/ 10 h 17"/>
                  <a:gd name="T36" fmla="*/ 24 w 28"/>
                  <a:gd name="T37" fmla="*/ 10 h 17"/>
                  <a:gd name="T38" fmla="*/ 24 w 28"/>
                  <a:gd name="T39" fmla="*/ 10 h 17"/>
                  <a:gd name="T40" fmla="*/ 24 w 28"/>
                  <a:gd name="T41" fmla="*/ 10 h 17"/>
                  <a:gd name="T42" fmla="*/ 24 w 28"/>
                  <a:gd name="T43" fmla="*/ 10 h 17"/>
                  <a:gd name="T44" fmla="*/ 27 w 28"/>
                  <a:gd name="T45" fmla="*/ 16 h 17"/>
                  <a:gd name="T46" fmla="*/ 27 w 28"/>
                  <a:gd name="T47" fmla="*/ 16 h 17"/>
                  <a:gd name="T48" fmla="*/ 27 w 28"/>
                  <a:gd name="T4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 h="17">
                    <a:moveTo>
                      <a:pt x="0" y="5"/>
                    </a:moveTo>
                    <a:lnTo>
                      <a:pt x="3" y="11"/>
                    </a:lnTo>
                    <a:lnTo>
                      <a:pt x="3" y="11"/>
                    </a:lnTo>
                    <a:lnTo>
                      <a:pt x="7" y="5"/>
                    </a:lnTo>
                    <a:lnTo>
                      <a:pt x="7" y="5"/>
                    </a:lnTo>
                    <a:lnTo>
                      <a:pt x="7" y="5"/>
                    </a:lnTo>
                    <a:lnTo>
                      <a:pt x="7" y="5"/>
                    </a:lnTo>
                    <a:lnTo>
                      <a:pt x="12" y="0"/>
                    </a:lnTo>
                    <a:lnTo>
                      <a:pt x="14" y="5"/>
                    </a:lnTo>
                    <a:lnTo>
                      <a:pt x="14" y="5"/>
                    </a:lnTo>
                    <a:lnTo>
                      <a:pt x="16" y="11"/>
                    </a:lnTo>
                    <a:lnTo>
                      <a:pt x="22" y="5"/>
                    </a:lnTo>
                    <a:lnTo>
                      <a:pt x="22" y="5"/>
                    </a:lnTo>
                    <a:lnTo>
                      <a:pt x="22" y="5"/>
                    </a:lnTo>
                    <a:lnTo>
                      <a:pt x="22" y="5"/>
                    </a:lnTo>
                    <a:lnTo>
                      <a:pt x="22" y="5"/>
                    </a:lnTo>
                    <a:lnTo>
                      <a:pt x="24" y="10"/>
                    </a:lnTo>
                    <a:lnTo>
                      <a:pt x="24" y="10"/>
                    </a:lnTo>
                    <a:lnTo>
                      <a:pt x="24" y="10"/>
                    </a:lnTo>
                    <a:lnTo>
                      <a:pt x="24" y="10"/>
                    </a:lnTo>
                    <a:lnTo>
                      <a:pt x="24" y="10"/>
                    </a:lnTo>
                    <a:lnTo>
                      <a:pt x="24" y="10"/>
                    </a:lnTo>
                    <a:lnTo>
                      <a:pt x="27" y="16"/>
                    </a:lnTo>
                    <a:lnTo>
                      <a:pt x="27" y="16"/>
                    </a:lnTo>
                    <a:lnTo>
                      <a:pt x="27"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1" name="Freeform 444"/>
              <p:cNvSpPr>
                <a:spLocks/>
              </p:cNvSpPr>
              <p:nvPr/>
            </p:nvSpPr>
            <p:spPr bwMode="auto">
              <a:xfrm>
                <a:off x="5066" y="919"/>
                <a:ext cx="27" cy="17"/>
              </a:xfrm>
              <a:custGeom>
                <a:avLst/>
                <a:gdLst>
                  <a:gd name="T0" fmla="*/ 0 w 27"/>
                  <a:gd name="T1" fmla="*/ 5 h 17"/>
                  <a:gd name="T2" fmla="*/ 8 w 27"/>
                  <a:gd name="T3" fmla="*/ 9 h 17"/>
                  <a:gd name="T4" fmla="*/ 13 w 27"/>
                  <a:gd name="T5" fmla="*/ 0 h 17"/>
                  <a:gd name="T6" fmla="*/ 22 w 27"/>
                  <a:gd name="T7" fmla="*/ 5 h 17"/>
                  <a:gd name="T8" fmla="*/ 26 w 27"/>
                  <a:gd name="T9" fmla="*/ 16 h 17"/>
                </a:gdLst>
                <a:ahLst/>
                <a:cxnLst>
                  <a:cxn ang="0">
                    <a:pos x="T0" y="T1"/>
                  </a:cxn>
                  <a:cxn ang="0">
                    <a:pos x="T2" y="T3"/>
                  </a:cxn>
                  <a:cxn ang="0">
                    <a:pos x="T4" y="T5"/>
                  </a:cxn>
                  <a:cxn ang="0">
                    <a:pos x="T6" y="T7"/>
                  </a:cxn>
                  <a:cxn ang="0">
                    <a:pos x="T8" y="T9"/>
                  </a:cxn>
                </a:cxnLst>
                <a:rect l="0" t="0" r="r" b="b"/>
                <a:pathLst>
                  <a:path w="27" h="17">
                    <a:moveTo>
                      <a:pt x="0" y="5"/>
                    </a:moveTo>
                    <a:lnTo>
                      <a:pt x="8" y="9"/>
                    </a:lnTo>
                    <a:lnTo>
                      <a:pt x="13" y="0"/>
                    </a:lnTo>
                    <a:lnTo>
                      <a:pt x="22" y="5"/>
                    </a:lnTo>
                    <a:lnTo>
                      <a:pt x="2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2" name="Freeform 445"/>
              <p:cNvSpPr>
                <a:spLocks/>
              </p:cNvSpPr>
              <p:nvPr/>
            </p:nvSpPr>
            <p:spPr bwMode="auto">
              <a:xfrm>
                <a:off x="5060" y="921"/>
                <a:ext cx="17" cy="17"/>
              </a:xfrm>
              <a:custGeom>
                <a:avLst/>
                <a:gdLst>
                  <a:gd name="T0" fmla="*/ 0 w 17"/>
                  <a:gd name="T1" fmla="*/ 0 h 17"/>
                  <a:gd name="T2" fmla="*/ 9 w 17"/>
                  <a:gd name="T3" fmla="*/ 8 h 17"/>
                  <a:gd name="T4" fmla="*/ 16 w 17"/>
                  <a:gd name="T5" fmla="*/ 16 h 17"/>
                </a:gdLst>
                <a:ahLst/>
                <a:cxnLst>
                  <a:cxn ang="0">
                    <a:pos x="T0" y="T1"/>
                  </a:cxn>
                  <a:cxn ang="0">
                    <a:pos x="T2" y="T3"/>
                  </a:cxn>
                  <a:cxn ang="0">
                    <a:pos x="T4" y="T5"/>
                  </a:cxn>
                </a:cxnLst>
                <a:rect l="0" t="0" r="r" b="b"/>
                <a:pathLst>
                  <a:path w="17" h="17">
                    <a:moveTo>
                      <a:pt x="0" y="0"/>
                    </a:moveTo>
                    <a:lnTo>
                      <a:pt x="9" y="8"/>
                    </a:lnTo>
                    <a:lnTo>
                      <a:pt x="1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3" name="Freeform 446"/>
              <p:cNvSpPr>
                <a:spLocks/>
              </p:cNvSpPr>
              <p:nvPr/>
            </p:nvSpPr>
            <p:spPr bwMode="auto">
              <a:xfrm>
                <a:off x="5063" y="909"/>
                <a:ext cx="23" cy="17"/>
              </a:xfrm>
              <a:custGeom>
                <a:avLst/>
                <a:gdLst>
                  <a:gd name="T0" fmla="*/ 21 w 23"/>
                  <a:gd name="T1" fmla="*/ 16 h 17"/>
                  <a:gd name="T2" fmla="*/ 21 w 23"/>
                  <a:gd name="T3" fmla="*/ 16 h 17"/>
                  <a:gd name="T4" fmla="*/ 21 w 23"/>
                  <a:gd name="T5" fmla="*/ 16 h 17"/>
                  <a:gd name="T6" fmla="*/ 21 w 23"/>
                  <a:gd name="T7" fmla="*/ 16 h 17"/>
                  <a:gd name="T8" fmla="*/ 22 w 23"/>
                  <a:gd name="T9" fmla="*/ 11 h 17"/>
                  <a:gd name="T10" fmla="*/ 22 w 23"/>
                  <a:gd name="T11" fmla="*/ 11 h 17"/>
                  <a:gd name="T12" fmla="*/ 21 w 23"/>
                  <a:gd name="T13" fmla="*/ 9 h 17"/>
                  <a:gd name="T14" fmla="*/ 21 w 23"/>
                  <a:gd name="T15" fmla="*/ 9 h 17"/>
                  <a:gd name="T16" fmla="*/ 19 w 23"/>
                  <a:gd name="T17" fmla="*/ 6 h 17"/>
                  <a:gd name="T18" fmla="*/ 17 w 23"/>
                  <a:gd name="T19" fmla="*/ 3 h 17"/>
                  <a:gd name="T20" fmla="*/ 17 w 23"/>
                  <a:gd name="T21" fmla="*/ 3 h 17"/>
                  <a:gd name="T22" fmla="*/ 15 w 23"/>
                  <a:gd name="T23" fmla="*/ 1 h 17"/>
                  <a:gd name="T24" fmla="*/ 15 w 23"/>
                  <a:gd name="T25" fmla="*/ 1 h 17"/>
                  <a:gd name="T26" fmla="*/ 12 w 23"/>
                  <a:gd name="T27" fmla="*/ 3 h 17"/>
                  <a:gd name="T28" fmla="*/ 10 w 23"/>
                  <a:gd name="T29" fmla="*/ 0 h 17"/>
                  <a:gd name="T30" fmla="*/ 8 w 23"/>
                  <a:gd name="T31" fmla="*/ 1 h 17"/>
                  <a:gd name="T32" fmla="*/ 5 w 23"/>
                  <a:gd name="T33" fmla="*/ 3 h 17"/>
                  <a:gd name="T34" fmla="*/ 5 w 23"/>
                  <a:gd name="T35" fmla="*/ 3 h 17"/>
                  <a:gd name="T36" fmla="*/ 3 w 23"/>
                  <a:gd name="T37" fmla="*/ 5 h 17"/>
                  <a:gd name="T38" fmla="*/ 3 w 23"/>
                  <a:gd name="T39" fmla="*/ 5 h 17"/>
                  <a:gd name="T40" fmla="*/ 3 w 23"/>
                  <a:gd name="T41" fmla="*/ 5 h 17"/>
                  <a:gd name="T42" fmla="*/ 3 w 23"/>
                  <a:gd name="T43" fmla="*/ 10 h 17"/>
                  <a:gd name="T44" fmla="*/ 3 w 23"/>
                  <a:gd name="T45" fmla="*/ 10 h 17"/>
                  <a:gd name="T46" fmla="*/ 0 w 23"/>
                  <a:gd name="T47" fmla="*/ 12 h 17"/>
                  <a:gd name="T48" fmla="*/ 0 w 23"/>
                  <a:gd name="T49"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 h="17">
                    <a:moveTo>
                      <a:pt x="21" y="16"/>
                    </a:moveTo>
                    <a:lnTo>
                      <a:pt x="21" y="16"/>
                    </a:lnTo>
                    <a:lnTo>
                      <a:pt x="21" y="16"/>
                    </a:lnTo>
                    <a:lnTo>
                      <a:pt x="21" y="16"/>
                    </a:lnTo>
                    <a:lnTo>
                      <a:pt x="22" y="11"/>
                    </a:lnTo>
                    <a:lnTo>
                      <a:pt x="22" y="11"/>
                    </a:lnTo>
                    <a:lnTo>
                      <a:pt x="21" y="9"/>
                    </a:lnTo>
                    <a:lnTo>
                      <a:pt x="21" y="9"/>
                    </a:lnTo>
                    <a:lnTo>
                      <a:pt x="19" y="6"/>
                    </a:lnTo>
                    <a:lnTo>
                      <a:pt x="17" y="3"/>
                    </a:lnTo>
                    <a:lnTo>
                      <a:pt x="17" y="3"/>
                    </a:lnTo>
                    <a:lnTo>
                      <a:pt x="15" y="1"/>
                    </a:lnTo>
                    <a:lnTo>
                      <a:pt x="15" y="1"/>
                    </a:lnTo>
                    <a:lnTo>
                      <a:pt x="12" y="3"/>
                    </a:lnTo>
                    <a:lnTo>
                      <a:pt x="10" y="0"/>
                    </a:lnTo>
                    <a:lnTo>
                      <a:pt x="8" y="1"/>
                    </a:lnTo>
                    <a:lnTo>
                      <a:pt x="5" y="3"/>
                    </a:lnTo>
                    <a:lnTo>
                      <a:pt x="5" y="3"/>
                    </a:lnTo>
                    <a:lnTo>
                      <a:pt x="3" y="5"/>
                    </a:lnTo>
                    <a:lnTo>
                      <a:pt x="3" y="5"/>
                    </a:lnTo>
                    <a:lnTo>
                      <a:pt x="3" y="5"/>
                    </a:lnTo>
                    <a:lnTo>
                      <a:pt x="3" y="10"/>
                    </a:lnTo>
                    <a:lnTo>
                      <a:pt x="3" y="10"/>
                    </a:lnTo>
                    <a:lnTo>
                      <a:pt x="0" y="12"/>
                    </a:lnTo>
                    <a:lnTo>
                      <a:pt x="0" y="12"/>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4" name="Freeform 447"/>
              <p:cNvSpPr>
                <a:spLocks/>
              </p:cNvSpPr>
              <p:nvPr/>
            </p:nvSpPr>
            <p:spPr bwMode="auto">
              <a:xfrm>
                <a:off x="5082" y="901"/>
                <a:ext cx="17" cy="29"/>
              </a:xfrm>
              <a:custGeom>
                <a:avLst/>
                <a:gdLst>
                  <a:gd name="T0" fmla="*/ 0 w 17"/>
                  <a:gd name="T1" fmla="*/ 28 h 29"/>
                  <a:gd name="T2" fmla="*/ 16 w 17"/>
                  <a:gd name="T3" fmla="*/ 13 h 29"/>
                  <a:gd name="T4" fmla="*/ 14 w 17"/>
                  <a:gd name="T5" fmla="*/ 10 h 29"/>
                  <a:gd name="T6" fmla="*/ 9 w 17"/>
                  <a:gd name="T7" fmla="*/ 4 h 29"/>
                  <a:gd name="T8" fmla="*/ 7 w 17"/>
                  <a:gd name="T9" fmla="*/ 0 h 29"/>
                </a:gdLst>
                <a:ahLst/>
                <a:cxnLst>
                  <a:cxn ang="0">
                    <a:pos x="T0" y="T1"/>
                  </a:cxn>
                  <a:cxn ang="0">
                    <a:pos x="T2" y="T3"/>
                  </a:cxn>
                  <a:cxn ang="0">
                    <a:pos x="T4" y="T5"/>
                  </a:cxn>
                  <a:cxn ang="0">
                    <a:pos x="T6" y="T7"/>
                  </a:cxn>
                  <a:cxn ang="0">
                    <a:pos x="T8" y="T9"/>
                  </a:cxn>
                </a:cxnLst>
                <a:rect l="0" t="0" r="r" b="b"/>
                <a:pathLst>
                  <a:path w="17" h="29">
                    <a:moveTo>
                      <a:pt x="0" y="28"/>
                    </a:moveTo>
                    <a:lnTo>
                      <a:pt x="16" y="13"/>
                    </a:lnTo>
                    <a:lnTo>
                      <a:pt x="14" y="10"/>
                    </a:lnTo>
                    <a:lnTo>
                      <a:pt x="9" y="4"/>
                    </a:lnTo>
                    <a:lnTo>
                      <a:pt x="7"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5" name="Freeform 448"/>
              <p:cNvSpPr>
                <a:spLocks/>
              </p:cNvSpPr>
              <p:nvPr/>
            </p:nvSpPr>
            <p:spPr bwMode="auto">
              <a:xfrm>
                <a:off x="5069" y="917"/>
                <a:ext cx="25" cy="26"/>
              </a:xfrm>
              <a:custGeom>
                <a:avLst/>
                <a:gdLst>
                  <a:gd name="T0" fmla="*/ 24 w 25"/>
                  <a:gd name="T1" fmla="*/ 14 h 26"/>
                  <a:gd name="T2" fmla="*/ 10 w 25"/>
                  <a:gd name="T3" fmla="*/ 0 h 26"/>
                  <a:gd name="T4" fmla="*/ 5 w 25"/>
                  <a:gd name="T5" fmla="*/ 4 h 26"/>
                  <a:gd name="T6" fmla="*/ 0 w 25"/>
                  <a:gd name="T7" fmla="*/ 7 h 26"/>
                  <a:gd name="T8" fmla="*/ 8 w 25"/>
                  <a:gd name="T9" fmla="*/ 25 h 26"/>
                </a:gdLst>
                <a:ahLst/>
                <a:cxnLst>
                  <a:cxn ang="0">
                    <a:pos x="T0" y="T1"/>
                  </a:cxn>
                  <a:cxn ang="0">
                    <a:pos x="T2" y="T3"/>
                  </a:cxn>
                  <a:cxn ang="0">
                    <a:pos x="T4" y="T5"/>
                  </a:cxn>
                  <a:cxn ang="0">
                    <a:pos x="T6" y="T7"/>
                  </a:cxn>
                  <a:cxn ang="0">
                    <a:pos x="T8" y="T9"/>
                  </a:cxn>
                </a:cxnLst>
                <a:rect l="0" t="0" r="r" b="b"/>
                <a:pathLst>
                  <a:path w="25" h="26">
                    <a:moveTo>
                      <a:pt x="24" y="14"/>
                    </a:moveTo>
                    <a:lnTo>
                      <a:pt x="10" y="0"/>
                    </a:lnTo>
                    <a:lnTo>
                      <a:pt x="5" y="4"/>
                    </a:lnTo>
                    <a:lnTo>
                      <a:pt x="0" y="7"/>
                    </a:lnTo>
                    <a:lnTo>
                      <a:pt x="8"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6" name="Line 449"/>
              <p:cNvSpPr>
                <a:spLocks noChangeShapeType="1"/>
              </p:cNvSpPr>
              <p:nvPr/>
            </p:nvSpPr>
            <p:spPr bwMode="auto">
              <a:xfrm flipV="1">
                <a:off x="5065" y="920"/>
                <a:ext cx="2" cy="2"/>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7" name="Freeform 450"/>
              <p:cNvSpPr>
                <a:spLocks/>
              </p:cNvSpPr>
              <p:nvPr/>
            </p:nvSpPr>
            <p:spPr bwMode="auto">
              <a:xfrm>
                <a:off x="5065" y="916"/>
                <a:ext cx="25" cy="23"/>
              </a:xfrm>
              <a:custGeom>
                <a:avLst/>
                <a:gdLst>
                  <a:gd name="T0" fmla="*/ 13 w 25"/>
                  <a:gd name="T1" fmla="*/ 0 h 23"/>
                  <a:gd name="T2" fmla="*/ 7 w 25"/>
                  <a:gd name="T3" fmla="*/ 7 h 23"/>
                  <a:gd name="T4" fmla="*/ 8 w 25"/>
                  <a:gd name="T5" fmla="*/ 8 h 23"/>
                  <a:gd name="T6" fmla="*/ 8 w 25"/>
                  <a:gd name="T7" fmla="*/ 8 h 23"/>
                  <a:gd name="T8" fmla="*/ 0 w 25"/>
                  <a:gd name="T9" fmla="*/ 13 h 23"/>
                  <a:gd name="T10" fmla="*/ 2 w 25"/>
                  <a:gd name="T11" fmla="*/ 15 h 23"/>
                  <a:gd name="T12" fmla="*/ 2 w 25"/>
                  <a:gd name="T13" fmla="*/ 15 h 23"/>
                  <a:gd name="T14" fmla="*/ 2 w 25"/>
                  <a:gd name="T15" fmla="*/ 15 h 23"/>
                  <a:gd name="T16" fmla="*/ 3 w 25"/>
                  <a:gd name="T17" fmla="*/ 17 h 23"/>
                  <a:gd name="T18" fmla="*/ 3 w 25"/>
                  <a:gd name="T19" fmla="*/ 17 h 23"/>
                  <a:gd name="T20" fmla="*/ 5 w 25"/>
                  <a:gd name="T21" fmla="*/ 19 h 23"/>
                  <a:gd name="T22" fmla="*/ 6 w 25"/>
                  <a:gd name="T23" fmla="*/ 21 h 23"/>
                  <a:gd name="T24" fmla="*/ 6 w 25"/>
                  <a:gd name="T25" fmla="*/ 21 h 23"/>
                  <a:gd name="T26" fmla="*/ 6 w 25"/>
                  <a:gd name="T27" fmla="*/ 21 h 23"/>
                  <a:gd name="T28" fmla="*/ 6 w 25"/>
                  <a:gd name="T29" fmla="*/ 21 h 23"/>
                  <a:gd name="T30" fmla="*/ 7 w 25"/>
                  <a:gd name="T31" fmla="*/ 22 h 23"/>
                  <a:gd name="T32" fmla="*/ 7 w 25"/>
                  <a:gd name="T33" fmla="*/ 22 h 23"/>
                  <a:gd name="T34" fmla="*/ 7 w 25"/>
                  <a:gd name="T35" fmla="*/ 22 h 23"/>
                  <a:gd name="T36" fmla="*/ 7 w 25"/>
                  <a:gd name="T37" fmla="*/ 22 h 23"/>
                  <a:gd name="T38" fmla="*/ 16 w 25"/>
                  <a:gd name="T39" fmla="*/ 19 h 23"/>
                  <a:gd name="T40" fmla="*/ 16 w 25"/>
                  <a:gd name="T41" fmla="*/ 19 h 23"/>
                  <a:gd name="T42" fmla="*/ 17 w 25"/>
                  <a:gd name="T43" fmla="*/ 22 h 23"/>
                  <a:gd name="T44" fmla="*/ 17 w 25"/>
                  <a:gd name="T45" fmla="*/ 22 h 23"/>
                  <a:gd name="T46" fmla="*/ 17 w 25"/>
                  <a:gd name="T47" fmla="*/ 22 h 23"/>
                  <a:gd name="T48" fmla="*/ 24 w 25"/>
                  <a:gd name="T49" fmla="*/ 1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3">
                    <a:moveTo>
                      <a:pt x="13" y="0"/>
                    </a:moveTo>
                    <a:lnTo>
                      <a:pt x="7" y="7"/>
                    </a:lnTo>
                    <a:lnTo>
                      <a:pt x="8" y="8"/>
                    </a:lnTo>
                    <a:lnTo>
                      <a:pt x="8" y="8"/>
                    </a:lnTo>
                    <a:lnTo>
                      <a:pt x="0" y="13"/>
                    </a:lnTo>
                    <a:lnTo>
                      <a:pt x="2" y="15"/>
                    </a:lnTo>
                    <a:lnTo>
                      <a:pt x="2" y="15"/>
                    </a:lnTo>
                    <a:lnTo>
                      <a:pt x="2" y="15"/>
                    </a:lnTo>
                    <a:lnTo>
                      <a:pt x="3" y="17"/>
                    </a:lnTo>
                    <a:lnTo>
                      <a:pt x="3" y="17"/>
                    </a:lnTo>
                    <a:lnTo>
                      <a:pt x="5" y="19"/>
                    </a:lnTo>
                    <a:lnTo>
                      <a:pt x="6" y="21"/>
                    </a:lnTo>
                    <a:lnTo>
                      <a:pt x="6" y="21"/>
                    </a:lnTo>
                    <a:lnTo>
                      <a:pt x="6" y="21"/>
                    </a:lnTo>
                    <a:lnTo>
                      <a:pt x="6" y="21"/>
                    </a:lnTo>
                    <a:lnTo>
                      <a:pt x="7" y="22"/>
                    </a:lnTo>
                    <a:lnTo>
                      <a:pt x="7" y="22"/>
                    </a:lnTo>
                    <a:lnTo>
                      <a:pt x="7" y="22"/>
                    </a:lnTo>
                    <a:lnTo>
                      <a:pt x="7" y="22"/>
                    </a:lnTo>
                    <a:lnTo>
                      <a:pt x="16" y="19"/>
                    </a:lnTo>
                    <a:lnTo>
                      <a:pt x="16" y="19"/>
                    </a:lnTo>
                    <a:lnTo>
                      <a:pt x="17" y="22"/>
                    </a:lnTo>
                    <a:lnTo>
                      <a:pt x="17" y="22"/>
                    </a:lnTo>
                    <a:lnTo>
                      <a:pt x="17" y="22"/>
                    </a:lnTo>
                    <a:lnTo>
                      <a:pt x="24" y="1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8" name="Freeform 451"/>
              <p:cNvSpPr>
                <a:spLocks/>
              </p:cNvSpPr>
              <p:nvPr/>
            </p:nvSpPr>
            <p:spPr bwMode="auto">
              <a:xfrm>
                <a:off x="5060" y="915"/>
                <a:ext cx="17" cy="27"/>
              </a:xfrm>
              <a:custGeom>
                <a:avLst/>
                <a:gdLst>
                  <a:gd name="T0" fmla="*/ 16 w 17"/>
                  <a:gd name="T1" fmla="*/ 0 h 27"/>
                  <a:gd name="T2" fmla="*/ 9 w 17"/>
                  <a:gd name="T3" fmla="*/ 10 h 27"/>
                  <a:gd name="T4" fmla="*/ 0 w 17"/>
                  <a:gd name="T5" fmla="*/ 18 h 27"/>
                  <a:gd name="T6" fmla="*/ 4 w 17"/>
                  <a:gd name="T7" fmla="*/ 21 h 27"/>
                  <a:gd name="T8" fmla="*/ 9 w 17"/>
                  <a:gd name="T9" fmla="*/ 26 h 27"/>
                </a:gdLst>
                <a:ahLst/>
                <a:cxnLst>
                  <a:cxn ang="0">
                    <a:pos x="T0" y="T1"/>
                  </a:cxn>
                  <a:cxn ang="0">
                    <a:pos x="T2" y="T3"/>
                  </a:cxn>
                  <a:cxn ang="0">
                    <a:pos x="T4" y="T5"/>
                  </a:cxn>
                  <a:cxn ang="0">
                    <a:pos x="T6" y="T7"/>
                  </a:cxn>
                  <a:cxn ang="0">
                    <a:pos x="T8" y="T9"/>
                  </a:cxn>
                </a:cxnLst>
                <a:rect l="0" t="0" r="r" b="b"/>
                <a:pathLst>
                  <a:path w="17" h="27">
                    <a:moveTo>
                      <a:pt x="16" y="0"/>
                    </a:moveTo>
                    <a:lnTo>
                      <a:pt x="9" y="10"/>
                    </a:lnTo>
                    <a:lnTo>
                      <a:pt x="0" y="18"/>
                    </a:lnTo>
                    <a:lnTo>
                      <a:pt x="4" y="21"/>
                    </a:lnTo>
                    <a:lnTo>
                      <a:pt x="9"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9" name="Freeform 452"/>
              <p:cNvSpPr>
                <a:spLocks/>
              </p:cNvSpPr>
              <p:nvPr/>
            </p:nvSpPr>
            <p:spPr bwMode="auto">
              <a:xfrm>
                <a:off x="5069" y="934"/>
                <a:ext cx="26" cy="17"/>
              </a:xfrm>
              <a:custGeom>
                <a:avLst/>
                <a:gdLst>
                  <a:gd name="T0" fmla="*/ 0 w 26"/>
                  <a:gd name="T1" fmla="*/ 0 h 17"/>
                  <a:gd name="T2" fmla="*/ 0 w 26"/>
                  <a:gd name="T3" fmla="*/ 0 h 17"/>
                  <a:gd name="T4" fmla="*/ 10 w 26"/>
                  <a:gd name="T5" fmla="*/ 0 h 17"/>
                  <a:gd name="T6" fmla="*/ 14 w 26"/>
                  <a:gd name="T7" fmla="*/ 13 h 17"/>
                  <a:gd name="T8" fmla="*/ 25 w 26"/>
                  <a:gd name="T9" fmla="*/ 16 h 17"/>
                </a:gdLst>
                <a:ahLst/>
                <a:cxnLst>
                  <a:cxn ang="0">
                    <a:pos x="T0" y="T1"/>
                  </a:cxn>
                  <a:cxn ang="0">
                    <a:pos x="T2" y="T3"/>
                  </a:cxn>
                  <a:cxn ang="0">
                    <a:pos x="T4" y="T5"/>
                  </a:cxn>
                  <a:cxn ang="0">
                    <a:pos x="T6" y="T7"/>
                  </a:cxn>
                  <a:cxn ang="0">
                    <a:pos x="T8" y="T9"/>
                  </a:cxn>
                </a:cxnLst>
                <a:rect l="0" t="0" r="r" b="b"/>
                <a:pathLst>
                  <a:path w="26" h="17">
                    <a:moveTo>
                      <a:pt x="0" y="0"/>
                    </a:moveTo>
                    <a:lnTo>
                      <a:pt x="0" y="0"/>
                    </a:lnTo>
                    <a:lnTo>
                      <a:pt x="10" y="0"/>
                    </a:lnTo>
                    <a:lnTo>
                      <a:pt x="14" y="13"/>
                    </a:lnTo>
                    <a:lnTo>
                      <a:pt x="25"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0" name="Freeform 453"/>
              <p:cNvSpPr>
                <a:spLocks/>
              </p:cNvSpPr>
              <p:nvPr/>
            </p:nvSpPr>
            <p:spPr bwMode="auto">
              <a:xfrm>
                <a:off x="5067" y="915"/>
                <a:ext cx="25" cy="26"/>
              </a:xfrm>
              <a:custGeom>
                <a:avLst/>
                <a:gdLst>
                  <a:gd name="T0" fmla="*/ 13 w 25"/>
                  <a:gd name="T1" fmla="*/ 0 h 26"/>
                  <a:gd name="T2" fmla="*/ 15 w 25"/>
                  <a:gd name="T3" fmla="*/ 2 h 26"/>
                  <a:gd name="T4" fmla="*/ 7 w 25"/>
                  <a:gd name="T5" fmla="*/ 8 h 26"/>
                  <a:gd name="T6" fmla="*/ 7 w 25"/>
                  <a:gd name="T7" fmla="*/ 8 h 26"/>
                  <a:gd name="T8" fmla="*/ 0 w 25"/>
                  <a:gd name="T9" fmla="*/ 13 h 26"/>
                  <a:gd name="T10" fmla="*/ 1 w 25"/>
                  <a:gd name="T11" fmla="*/ 15 h 26"/>
                  <a:gd name="T12" fmla="*/ 1 w 25"/>
                  <a:gd name="T13" fmla="*/ 15 h 26"/>
                  <a:gd name="T14" fmla="*/ 1 w 25"/>
                  <a:gd name="T15" fmla="*/ 15 h 26"/>
                  <a:gd name="T16" fmla="*/ 2 w 25"/>
                  <a:gd name="T17" fmla="*/ 17 h 26"/>
                  <a:gd name="T18" fmla="*/ 2 w 25"/>
                  <a:gd name="T19" fmla="*/ 17 h 26"/>
                  <a:gd name="T20" fmla="*/ 4 w 25"/>
                  <a:gd name="T21" fmla="*/ 19 h 26"/>
                  <a:gd name="T22" fmla="*/ 5 w 25"/>
                  <a:gd name="T23" fmla="*/ 22 h 26"/>
                  <a:gd name="T24" fmla="*/ 5 w 25"/>
                  <a:gd name="T25" fmla="*/ 22 h 26"/>
                  <a:gd name="T26" fmla="*/ 5 w 25"/>
                  <a:gd name="T27" fmla="*/ 22 h 26"/>
                  <a:gd name="T28" fmla="*/ 5 w 25"/>
                  <a:gd name="T29" fmla="*/ 22 h 26"/>
                  <a:gd name="T30" fmla="*/ 6 w 25"/>
                  <a:gd name="T31" fmla="*/ 23 h 26"/>
                  <a:gd name="T32" fmla="*/ 6 w 25"/>
                  <a:gd name="T33" fmla="*/ 23 h 26"/>
                  <a:gd name="T34" fmla="*/ 6 w 25"/>
                  <a:gd name="T35" fmla="*/ 23 h 26"/>
                  <a:gd name="T36" fmla="*/ 6 w 25"/>
                  <a:gd name="T37" fmla="*/ 23 h 26"/>
                  <a:gd name="T38" fmla="*/ 7 w 25"/>
                  <a:gd name="T39" fmla="*/ 25 h 26"/>
                  <a:gd name="T40" fmla="*/ 15 w 25"/>
                  <a:gd name="T41" fmla="*/ 19 h 26"/>
                  <a:gd name="T42" fmla="*/ 17 w 25"/>
                  <a:gd name="T43" fmla="*/ 21 h 26"/>
                  <a:gd name="T44" fmla="*/ 24 w 25"/>
                  <a:gd name="T45" fmla="*/ 16 h 26"/>
                  <a:gd name="T46" fmla="*/ 24 w 25"/>
                  <a:gd name="T47" fmla="*/ 16 h 26"/>
                  <a:gd name="T48" fmla="*/ 24 w 25"/>
                  <a:gd name="T49"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6">
                    <a:moveTo>
                      <a:pt x="13" y="0"/>
                    </a:moveTo>
                    <a:lnTo>
                      <a:pt x="15" y="2"/>
                    </a:lnTo>
                    <a:lnTo>
                      <a:pt x="7" y="8"/>
                    </a:lnTo>
                    <a:lnTo>
                      <a:pt x="7" y="8"/>
                    </a:lnTo>
                    <a:lnTo>
                      <a:pt x="0" y="13"/>
                    </a:lnTo>
                    <a:lnTo>
                      <a:pt x="1" y="15"/>
                    </a:lnTo>
                    <a:lnTo>
                      <a:pt x="1" y="15"/>
                    </a:lnTo>
                    <a:lnTo>
                      <a:pt x="1" y="15"/>
                    </a:lnTo>
                    <a:lnTo>
                      <a:pt x="2" y="17"/>
                    </a:lnTo>
                    <a:lnTo>
                      <a:pt x="2" y="17"/>
                    </a:lnTo>
                    <a:lnTo>
                      <a:pt x="4" y="19"/>
                    </a:lnTo>
                    <a:lnTo>
                      <a:pt x="5" y="22"/>
                    </a:lnTo>
                    <a:lnTo>
                      <a:pt x="5" y="22"/>
                    </a:lnTo>
                    <a:lnTo>
                      <a:pt x="5" y="22"/>
                    </a:lnTo>
                    <a:lnTo>
                      <a:pt x="5" y="22"/>
                    </a:lnTo>
                    <a:lnTo>
                      <a:pt x="6" y="23"/>
                    </a:lnTo>
                    <a:lnTo>
                      <a:pt x="6" y="23"/>
                    </a:lnTo>
                    <a:lnTo>
                      <a:pt x="6" y="23"/>
                    </a:lnTo>
                    <a:lnTo>
                      <a:pt x="6" y="23"/>
                    </a:lnTo>
                    <a:lnTo>
                      <a:pt x="7" y="25"/>
                    </a:lnTo>
                    <a:lnTo>
                      <a:pt x="15" y="19"/>
                    </a:lnTo>
                    <a:lnTo>
                      <a:pt x="17" y="21"/>
                    </a:lnTo>
                    <a:lnTo>
                      <a:pt x="24" y="16"/>
                    </a:lnTo>
                    <a:lnTo>
                      <a:pt x="24" y="16"/>
                    </a:lnTo>
                    <a:lnTo>
                      <a:pt x="24"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1" name="Freeform 454"/>
              <p:cNvSpPr>
                <a:spLocks/>
              </p:cNvSpPr>
              <p:nvPr/>
            </p:nvSpPr>
            <p:spPr bwMode="auto">
              <a:xfrm>
                <a:off x="5063" y="913"/>
                <a:ext cx="17" cy="28"/>
              </a:xfrm>
              <a:custGeom>
                <a:avLst/>
                <a:gdLst>
                  <a:gd name="T0" fmla="*/ 16 w 17"/>
                  <a:gd name="T1" fmla="*/ 0 h 28"/>
                  <a:gd name="T2" fmla="*/ 10 w 17"/>
                  <a:gd name="T3" fmla="*/ 11 h 28"/>
                  <a:gd name="T4" fmla="*/ 0 w 17"/>
                  <a:gd name="T5" fmla="*/ 19 h 28"/>
                  <a:gd name="T6" fmla="*/ 3 w 17"/>
                  <a:gd name="T7" fmla="*/ 22 h 28"/>
                  <a:gd name="T8" fmla="*/ 8 w 17"/>
                  <a:gd name="T9" fmla="*/ 27 h 28"/>
                </a:gdLst>
                <a:ahLst/>
                <a:cxnLst>
                  <a:cxn ang="0">
                    <a:pos x="T0" y="T1"/>
                  </a:cxn>
                  <a:cxn ang="0">
                    <a:pos x="T2" y="T3"/>
                  </a:cxn>
                  <a:cxn ang="0">
                    <a:pos x="T4" y="T5"/>
                  </a:cxn>
                  <a:cxn ang="0">
                    <a:pos x="T6" y="T7"/>
                  </a:cxn>
                  <a:cxn ang="0">
                    <a:pos x="T8" y="T9"/>
                  </a:cxn>
                </a:cxnLst>
                <a:rect l="0" t="0" r="r" b="b"/>
                <a:pathLst>
                  <a:path w="17" h="28">
                    <a:moveTo>
                      <a:pt x="16" y="0"/>
                    </a:moveTo>
                    <a:lnTo>
                      <a:pt x="10" y="11"/>
                    </a:lnTo>
                    <a:lnTo>
                      <a:pt x="0" y="19"/>
                    </a:lnTo>
                    <a:lnTo>
                      <a:pt x="3" y="22"/>
                    </a:lnTo>
                    <a:lnTo>
                      <a:pt x="8"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2" name="Freeform 455"/>
              <p:cNvSpPr>
                <a:spLocks/>
              </p:cNvSpPr>
              <p:nvPr/>
            </p:nvSpPr>
            <p:spPr bwMode="auto">
              <a:xfrm>
                <a:off x="5070" y="932"/>
                <a:ext cx="27" cy="17"/>
              </a:xfrm>
              <a:custGeom>
                <a:avLst/>
                <a:gdLst>
                  <a:gd name="T0" fmla="*/ 0 w 27"/>
                  <a:gd name="T1" fmla="*/ 3 h 17"/>
                  <a:gd name="T2" fmla="*/ 0 w 27"/>
                  <a:gd name="T3" fmla="*/ 3 h 17"/>
                  <a:gd name="T4" fmla="*/ 11 w 27"/>
                  <a:gd name="T5" fmla="*/ 3 h 17"/>
                  <a:gd name="T6" fmla="*/ 22 w 27"/>
                  <a:gd name="T7" fmla="*/ 0 h 17"/>
                  <a:gd name="T8" fmla="*/ 26 w 27"/>
                  <a:gd name="T9" fmla="*/ 16 h 17"/>
                </a:gdLst>
                <a:ahLst/>
                <a:cxnLst>
                  <a:cxn ang="0">
                    <a:pos x="T0" y="T1"/>
                  </a:cxn>
                  <a:cxn ang="0">
                    <a:pos x="T2" y="T3"/>
                  </a:cxn>
                  <a:cxn ang="0">
                    <a:pos x="T4" y="T5"/>
                  </a:cxn>
                  <a:cxn ang="0">
                    <a:pos x="T6" y="T7"/>
                  </a:cxn>
                  <a:cxn ang="0">
                    <a:pos x="T8" y="T9"/>
                  </a:cxn>
                </a:cxnLst>
                <a:rect l="0" t="0" r="r" b="b"/>
                <a:pathLst>
                  <a:path w="27" h="17">
                    <a:moveTo>
                      <a:pt x="0" y="3"/>
                    </a:moveTo>
                    <a:lnTo>
                      <a:pt x="0" y="3"/>
                    </a:lnTo>
                    <a:lnTo>
                      <a:pt x="11" y="3"/>
                    </a:lnTo>
                    <a:lnTo>
                      <a:pt x="22" y="0"/>
                    </a:lnTo>
                    <a:lnTo>
                      <a:pt x="2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3" name="Freeform 456"/>
              <p:cNvSpPr>
                <a:spLocks/>
              </p:cNvSpPr>
              <p:nvPr/>
            </p:nvSpPr>
            <p:spPr bwMode="auto">
              <a:xfrm>
                <a:off x="5070" y="922"/>
                <a:ext cx="27" cy="28"/>
              </a:xfrm>
              <a:custGeom>
                <a:avLst/>
                <a:gdLst>
                  <a:gd name="T0" fmla="*/ 0 w 27"/>
                  <a:gd name="T1" fmla="*/ 11 h 28"/>
                  <a:gd name="T2" fmla="*/ 16 w 27"/>
                  <a:gd name="T3" fmla="*/ 0 h 28"/>
                  <a:gd name="T4" fmla="*/ 26 w 27"/>
                  <a:gd name="T5" fmla="*/ 16 h 28"/>
                  <a:gd name="T6" fmla="*/ 10 w 27"/>
                  <a:gd name="T7" fmla="*/ 27 h 28"/>
                  <a:gd name="T8" fmla="*/ 0 w 27"/>
                  <a:gd name="T9" fmla="*/ 11 h 28"/>
                </a:gdLst>
                <a:ahLst/>
                <a:cxnLst>
                  <a:cxn ang="0">
                    <a:pos x="T0" y="T1"/>
                  </a:cxn>
                  <a:cxn ang="0">
                    <a:pos x="T2" y="T3"/>
                  </a:cxn>
                  <a:cxn ang="0">
                    <a:pos x="T4" y="T5"/>
                  </a:cxn>
                  <a:cxn ang="0">
                    <a:pos x="T6" y="T7"/>
                  </a:cxn>
                  <a:cxn ang="0">
                    <a:pos x="T8" y="T9"/>
                  </a:cxn>
                </a:cxnLst>
                <a:rect l="0" t="0" r="r" b="b"/>
                <a:pathLst>
                  <a:path w="27" h="28">
                    <a:moveTo>
                      <a:pt x="0" y="11"/>
                    </a:moveTo>
                    <a:lnTo>
                      <a:pt x="16" y="0"/>
                    </a:lnTo>
                    <a:lnTo>
                      <a:pt x="26" y="16"/>
                    </a:lnTo>
                    <a:lnTo>
                      <a:pt x="10" y="27"/>
                    </a:lnTo>
                    <a:lnTo>
                      <a:pt x="0" y="1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4" name="Freeform 457"/>
              <p:cNvSpPr>
                <a:spLocks/>
              </p:cNvSpPr>
              <p:nvPr/>
            </p:nvSpPr>
            <p:spPr bwMode="auto">
              <a:xfrm>
                <a:off x="5076" y="918"/>
                <a:ext cx="17" cy="26"/>
              </a:xfrm>
              <a:custGeom>
                <a:avLst/>
                <a:gdLst>
                  <a:gd name="T0" fmla="*/ 8 w 17"/>
                  <a:gd name="T1" fmla="*/ 0 h 26"/>
                  <a:gd name="T2" fmla="*/ 10 w 17"/>
                  <a:gd name="T3" fmla="*/ 3 h 26"/>
                  <a:gd name="T4" fmla="*/ 10 w 17"/>
                  <a:gd name="T5" fmla="*/ 3 h 26"/>
                  <a:gd name="T6" fmla="*/ 13 w 17"/>
                  <a:gd name="T7" fmla="*/ 6 h 26"/>
                  <a:gd name="T8" fmla="*/ 13 w 17"/>
                  <a:gd name="T9" fmla="*/ 6 h 26"/>
                  <a:gd name="T10" fmla="*/ 13 w 17"/>
                  <a:gd name="T11" fmla="*/ 6 h 26"/>
                  <a:gd name="T12" fmla="*/ 13 w 17"/>
                  <a:gd name="T13" fmla="*/ 6 h 26"/>
                  <a:gd name="T14" fmla="*/ 13 w 17"/>
                  <a:gd name="T15" fmla="*/ 6 h 26"/>
                  <a:gd name="T16" fmla="*/ 13 w 17"/>
                  <a:gd name="T17" fmla="*/ 6 h 26"/>
                  <a:gd name="T18" fmla="*/ 16 w 17"/>
                  <a:gd name="T19" fmla="*/ 9 h 26"/>
                  <a:gd name="T20" fmla="*/ 8 w 17"/>
                  <a:gd name="T21" fmla="*/ 13 h 26"/>
                  <a:gd name="T22" fmla="*/ 8 w 17"/>
                  <a:gd name="T23" fmla="*/ 13 h 26"/>
                  <a:gd name="T24" fmla="*/ 8 w 17"/>
                  <a:gd name="T25" fmla="*/ 13 h 26"/>
                  <a:gd name="T26" fmla="*/ 8 w 17"/>
                  <a:gd name="T27" fmla="*/ 13 h 26"/>
                  <a:gd name="T28" fmla="*/ 8 w 17"/>
                  <a:gd name="T29" fmla="*/ 13 h 26"/>
                  <a:gd name="T30" fmla="*/ 10 w 17"/>
                  <a:gd name="T31" fmla="*/ 15 h 26"/>
                  <a:gd name="T32" fmla="*/ 10 w 17"/>
                  <a:gd name="T33" fmla="*/ 15 h 26"/>
                  <a:gd name="T34" fmla="*/ 10 w 17"/>
                  <a:gd name="T35" fmla="*/ 15 h 26"/>
                  <a:gd name="T36" fmla="*/ 8 w 17"/>
                  <a:gd name="T37" fmla="*/ 22 h 26"/>
                  <a:gd name="T38" fmla="*/ 8 w 17"/>
                  <a:gd name="T39" fmla="*/ 22 h 26"/>
                  <a:gd name="T40" fmla="*/ 8 w 17"/>
                  <a:gd name="T41" fmla="*/ 22 h 26"/>
                  <a:gd name="T42" fmla="*/ 8 w 17"/>
                  <a:gd name="T43" fmla="*/ 22 h 26"/>
                  <a:gd name="T44" fmla="*/ 0 w 17"/>
                  <a:gd name="T45" fmla="*/ 25 h 26"/>
                  <a:gd name="T46" fmla="*/ 0 w 17"/>
                  <a:gd name="T47" fmla="*/ 25 h 26"/>
                  <a:gd name="T48" fmla="*/ 0 w 17"/>
                  <a:gd name="T49"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26">
                    <a:moveTo>
                      <a:pt x="8" y="0"/>
                    </a:moveTo>
                    <a:lnTo>
                      <a:pt x="10" y="3"/>
                    </a:lnTo>
                    <a:lnTo>
                      <a:pt x="10" y="3"/>
                    </a:lnTo>
                    <a:lnTo>
                      <a:pt x="13" y="6"/>
                    </a:lnTo>
                    <a:lnTo>
                      <a:pt x="13" y="6"/>
                    </a:lnTo>
                    <a:lnTo>
                      <a:pt x="13" y="6"/>
                    </a:lnTo>
                    <a:lnTo>
                      <a:pt x="13" y="6"/>
                    </a:lnTo>
                    <a:lnTo>
                      <a:pt x="13" y="6"/>
                    </a:lnTo>
                    <a:lnTo>
                      <a:pt x="13" y="6"/>
                    </a:lnTo>
                    <a:lnTo>
                      <a:pt x="16" y="9"/>
                    </a:lnTo>
                    <a:lnTo>
                      <a:pt x="8" y="13"/>
                    </a:lnTo>
                    <a:lnTo>
                      <a:pt x="8" y="13"/>
                    </a:lnTo>
                    <a:lnTo>
                      <a:pt x="8" y="13"/>
                    </a:lnTo>
                    <a:lnTo>
                      <a:pt x="8" y="13"/>
                    </a:lnTo>
                    <a:lnTo>
                      <a:pt x="8" y="13"/>
                    </a:lnTo>
                    <a:lnTo>
                      <a:pt x="10" y="15"/>
                    </a:lnTo>
                    <a:lnTo>
                      <a:pt x="10" y="15"/>
                    </a:lnTo>
                    <a:lnTo>
                      <a:pt x="10" y="15"/>
                    </a:lnTo>
                    <a:lnTo>
                      <a:pt x="8" y="22"/>
                    </a:lnTo>
                    <a:lnTo>
                      <a:pt x="8" y="22"/>
                    </a:lnTo>
                    <a:lnTo>
                      <a:pt x="8" y="22"/>
                    </a:lnTo>
                    <a:lnTo>
                      <a:pt x="8" y="22"/>
                    </a:lnTo>
                    <a:lnTo>
                      <a:pt x="0" y="25"/>
                    </a:lnTo>
                    <a:lnTo>
                      <a:pt x="0" y="25"/>
                    </a:lnTo>
                    <a:lnTo>
                      <a:pt x="0" y="2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5" name="Freeform 458"/>
              <p:cNvSpPr>
                <a:spLocks/>
              </p:cNvSpPr>
              <p:nvPr/>
            </p:nvSpPr>
            <p:spPr bwMode="auto">
              <a:xfrm>
                <a:off x="5084" y="914"/>
                <a:ext cx="17" cy="28"/>
              </a:xfrm>
              <a:custGeom>
                <a:avLst/>
                <a:gdLst>
                  <a:gd name="T0" fmla="*/ 6 w 17"/>
                  <a:gd name="T1" fmla="*/ 0 h 28"/>
                  <a:gd name="T2" fmla="*/ 16 w 17"/>
                  <a:gd name="T3" fmla="*/ 10 h 28"/>
                  <a:gd name="T4" fmla="*/ 0 w 17"/>
                  <a:gd name="T5" fmla="*/ 27 h 28"/>
                </a:gdLst>
                <a:ahLst/>
                <a:cxnLst>
                  <a:cxn ang="0">
                    <a:pos x="T0" y="T1"/>
                  </a:cxn>
                  <a:cxn ang="0">
                    <a:pos x="T2" y="T3"/>
                  </a:cxn>
                  <a:cxn ang="0">
                    <a:pos x="T4" y="T5"/>
                  </a:cxn>
                </a:cxnLst>
                <a:rect l="0" t="0" r="r" b="b"/>
                <a:pathLst>
                  <a:path w="17" h="28">
                    <a:moveTo>
                      <a:pt x="6" y="0"/>
                    </a:moveTo>
                    <a:lnTo>
                      <a:pt x="16" y="10"/>
                    </a:lnTo>
                    <a:lnTo>
                      <a:pt x="0"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6" name="Freeform 459"/>
              <p:cNvSpPr>
                <a:spLocks/>
              </p:cNvSpPr>
              <p:nvPr/>
            </p:nvSpPr>
            <p:spPr bwMode="auto">
              <a:xfrm>
                <a:off x="5074" y="920"/>
                <a:ext cx="17" cy="28"/>
              </a:xfrm>
              <a:custGeom>
                <a:avLst/>
                <a:gdLst>
                  <a:gd name="T0" fmla="*/ 8 w 17"/>
                  <a:gd name="T1" fmla="*/ 0 h 28"/>
                  <a:gd name="T2" fmla="*/ 16 w 17"/>
                  <a:gd name="T3" fmla="*/ 8 h 28"/>
                  <a:gd name="T4" fmla="*/ 0 w 17"/>
                  <a:gd name="T5" fmla="*/ 27 h 28"/>
                </a:gdLst>
                <a:ahLst/>
                <a:cxnLst>
                  <a:cxn ang="0">
                    <a:pos x="T0" y="T1"/>
                  </a:cxn>
                  <a:cxn ang="0">
                    <a:pos x="T2" y="T3"/>
                  </a:cxn>
                  <a:cxn ang="0">
                    <a:pos x="T4" y="T5"/>
                  </a:cxn>
                </a:cxnLst>
                <a:rect l="0" t="0" r="r" b="b"/>
                <a:pathLst>
                  <a:path w="17" h="28">
                    <a:moveTo>
                      <a:pt x="8" y="0"/>
                    </a:moveTo>
                    <a:lnTo>
                      <a:pt x="16" y="8"/>
                    </a:lnTo>
                    <a:lnTo>
                      <a:pt x="0"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7" name="Freeform 460"/>
              <p:cNvSpPr>
                <a:spLocks/>
              </p:cNvSpPr>
              <p:nvPr/>
            </p:nvSpPr>
            <p:spPr bwMode="auto">
              <a:xfrm>
                <a:off x="5075" y="916"/>
                <a:ext cx="17" cy="28"/>
              </a:xfrm>
              <a:custGeom>
                <a:avLst/>
                <a:gdLst>
                  <a:gd name="T0" fmla="*/ 16 w 17"/>
                  <a:gd name="T1" fmla="*/ 0 h 28"/>
                  <a:gd name="T2" fmla="*/ 0 w 17"/>
                  <a:gd name="T3" fmla="*/ 4 h 28"/>
                  <a:gd name="T4" fmla="*/ 0 w 17"/>
                  <a:gd name="T5" fmla="*/ 4 h 28"/>
                  <a:gd name="T6" fmla="*/ 0 w 17"/>
                  <a:gd name="T7" fmla="*/ 4 h 28"/>
                  <a:gd name="T8" fmla="*/ 0 w 17"/>
                  <a:gd name="T9" fmla="*/ 4 h 28"/>
                  <a:gd name="T10" fmla="*/ 0 w 17"/>
                  <a:gd name="T11" fmla="*/ 4 h 28"/>
                  <a:gd name="T12" fmla="*/ 0 w 17"/>
                  <a:gd name="T13" fmla="*/ 4 h 28"/>
                  <a:gd name="T14" fmla="*/ 0 w 17"/>
                  <a:gd name="T15" fmla="*/ 4 h 28"/>
                  <a:gd name="T16" fmla="*/ 16 w 17"/>
                  <a:gd name="T17" fmla="*/ 12 h 28"/>
                  <a:gd name="T18" fmla="*/ 16 w 17"/>
                  <a:gd name="T19" fmla="*/ 12 h 28"/>
                  <a:gd name="T20" fmla="*/ 16 w 17"/>
                  <a:gd name="T21" fmla="*/ 12 h 28"/>
                  <a:gd name="T22" fmla="*/ 16 w 17"/>
                  <a:gd name="T23" fmla="*/ 12 h 28"/>
                  <a:gd name="T24" fmla="*/ 16 w 17"/>
                  <a:gd name="T25" fmla="*/ 12 h 28"/>
                  <a:gd name="T26" fmla="*/ 16 w 17"/>
                  <a:gd name="T27" fmla="*/ 24 h 28"/>
                  <a:gd name="T28" fmla="*/ 16 w 17"/>
                  <a:gd name="T29" fmla="*/ 24 h 28"/>
                  <a:gd name="T30" fmla="*/ 16 w 17"/>
                  <a:gd name="T31" fmla="*/ 24 h 28"/>
                  <a:gd name="T32" fmla="*/ 16 w 17"/>
                  <a:gd name="T33" fmla="*/ 24 h 28"/>
                  <a:gd name="T34" fmla="*/ 16 w 17"/>
                  <a:gd name="T35" fmla="*/ 24 h 28"/>
                  <a:gd name="T36" fmla="*/ 16 w 17"/>
                  <a:gd name="T37" fmla="*/ 24 h 28"/>
                  <a:gd name="T38" fmla="*/ 16 w 17"/>
                  <a:gd name="T39" fmla="*/ 24 h 28"/>
                  <a:gd name="T40" fmla="*/ 3 w 17"/>
                  <a:gd name="T41" fmla="*/ 27 h 28"/>
                  <a:gd name="T42" fmla="*/ 3 w 17"/>
                  <a:gd name="T43" fmla="*/ 27 h 28"/>
                  <a:gd name="T44" fmla="*/ 3 w 17"/>
                  <a:gd name="T45" fmla="*/ 27 h 28"/>
                  <a:gd name="T46" fmla="*/ 3 w 17"/>
                  <a:gd name="T47" fmla="*/ 27 h 28"/>
                  <a:gd name="T48" fmla="*/ 3 w 17"/>
                  <a:gd name="T49"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28">
                    <a:moveTo>
                      <a:pt x="16" y="0"/>
                    </a:moveTo>
                    <a:lnTo>
                      <a:pt x="0" y="4"/>
                    </a:lnTo>
                    <a:lnTo>
                      <a:pt x="0" y="4"/>
                    </a:lnTo>
                    <a:lnTo>
                      <a:pt x="0" y="4"/>
                    </a:lnTo>
                    <a:lnTo>
                      <a:pt x="0" y="4"/>
                    </a:lnTo>
                    <a:lnTo>
                      <a:pt x="0" y="4"/>
                    </a:lnTo>
                    <a:lnTo>
                      <a:pt x="0" y="4"/>
                    </a:lnTo>
                    <a:lnTo>
                      <a:pt x="0" y="4"/>
                    </a:lnTo>
                    <a:lnTo>
                      <a:pt x="16" y="12"/>
                    </a:lnTo>
                    <a:lnTo>
                      <a:pt x="16" y="12"/>
                    </a:lnTo>
                    <a:lnTo>
                      <a:pt x="16" y="12"/>
                    </a:lnTo>
                    <a:lnTo>
                      <a:pt x="16" y="12"/>
                    </a:lnTo>
                    <a:lnTo>
                      <a:pt x="16" y="12"/>
                    </a:lnTo>
                    <a:lnTo>
                      <a:pt x="16" y="24"/>
                    </a:lnTo>
                    <a:lnTo>
                      <a:pt x="16" y="24"/>
                    </a:lnTo>
                    <a:lnTo>
                      <a:pt x="16" y="24"/>
                    </a:lnTo>
                    <a:lnTo>
                      <a:pt x="16" y="24"/>
                    </a:lnTo>
                    <a:lnTo>
                      <a:pt x="16" y="24"/>
                    </a:lnTo>
                    <a:lnTo>
                      <a:pt x="16" y="24"/>
                    </a:lnTo>
                    <a:lnTo>
                      <a:pt x="16" y="24"/>
                    </a:lnTo>
                    <a:lnTo>
                      <a:pt x="3" y="27"/>
                    </a:lnTo>
                    <a:lnTo>
                      <a:pt x="3" y="27"/>
                    </a:lnTo>
                    <a:lnTo>
                      <a:pt x="3" y="27"/>
                    </a:lnTo>
                    <a:lnTo>
                      <a:pt x="3" y="27"/>
                    </a:lnTo>
                    <a:lnTo>
                      <a:pt x="3"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8" name="Freeform 461"/>
              <p:cNvSpPr>
                <a:spLocks/>
              </p:cNvSpPr>
              <p:nvPr/>
            </p:nvSpPr>
            <p:spPr bwMode="auto">
              <a:xfrm>
                <a:off x="5087" y="920"/>
                <a:ext cx="17" cy="28"/>
              </a:xfrm>
              <a:custGeom>
                <a:avLst/>
                <a:gdLst>
                  <a:gd name="T0" fmla="*/ 16 w 17"/>
                  <a:gd name="T1" fmla="*/ 0 h 28"/>
                  <a:gd name="T2" fmla="*/ 0 w 17"/>
                  <a:gd name="T3" fmla="*/ 10 h 28"/>
                  <a:gd name="T4" fmla="*/ 11 w 17"/>
                  <a:gd name="T5" fmla="*/ 27 h 28"/>
                </a:gdLst>
                <a:ahLst/>
                <a:cxnLst>
                  <a:cxn ang="0">
                    <a:pos x="T0" y="T1"/>
                  </a:cxn>
                  <a:cxn ang="0">
                    <a:pos x="T2" y="T3"/>
                  </a:cxn>
                  <a:cxn ang="0">
                    <a:pos x="T4" y="T5"/>
                  </a:cxn>
                </a:cxnLst>
                <a:rect l="0" t="0" r="r" b="b"/>
                <a:pathLst>
                  <a:path w="17" h="28">
                    <a:moveTo>
                      <a:pt x="16" y="0"/>
                    </a:moveTo>
                    <a:lnTo>
                      <a:pt x="0" y="10"/>
                    </a:lnTo>
                    <a:lnTo>
                      <a:pt x="11"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9" name="Freeform 462"/>
              <p:cNvSpPr>
                <a:spLocks/>
              </p:cNvSpPr>
              <p:nvPr/>
            </p:nvSpPr>
            <p:spPr bwMode="auto">
              <a:xfrm>
                <a:off x="5079" y="927"/>
                <a:ext cx="17" cy="27"/>
              </a:xfrm>
              <a:custGeom>
                <a:avLst/>
                <a:gdLst>
                  <a:gd name="T0" fmla="*/ 9 w 17"/>
                  <a:gd name="T1" fmla="*/ 0 h 27"/>
                  <a:gd name="T2" fmla="*/ 16 w 17"/>
                  <a:gd name="T3" fmla="*/ 21 h 27"/>
                  <a:gd name="T4" fmla="*/ 0 w 17"/>
                  <a:gd name="T5" fmla="*/ 26 h 27"/>
                </a:gdLst>
                <a:ahLst/>
                <a:cxnLst>
                  <a:cxn ang="0">
                    <a:pos x="T0" y="T1"/>
                  </a:cxn>
                  <a:cxn ang="0">
                    <a:pos x="T2" y="T3"/>
                  </a:cxn>
                  <a:cxn ang="0">
                    <a:pos x="T4" y="T5"/>
                  </a:cxn>
                </a:cxnLst>
                <a:rect l="0" t="0" r="r" b="b"/>
                <a:pathLst>
                  <a:path w="17" h="27">
                    <a:moveTo>
                      <a:pt x="9" y="0"/>
                    </a:moveTo>
                    <a:lnTo>
                      <a:pt x="16" y="21"/>
                    </a:lnTo>
                    <a:lnTo>
                      <a:pt x="0"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0" name="Freeform 463"/>
              <p:cNvSpPr>
                <a:spLocks/>
              </p:cNvSpPr>
              <p:nvPr/>
            </p:nvSpPr>
            <p:spPr bwMode="auto">
              <a:xfrm>
                <a:off x="5128" y="781"/>
                <a:ext cx="254" cy="149"/>
              </a:xfrm>
              <a:custGeom>
                <a:avLst/>
                <a:gdLst>
                  <a:gd name="T0" fmla="*/ 0 w 254"/>
                  <a:gd name="T1" fmla="*/ 148 h 149"/>
                  <a:gd name="T2" fmla="*/ 80 w 254"/>
                  <a:gd name="T3" fmla="*/ 94 h 149"/>
                  <a:gd name="T4" fmla="*/ 129 w 254"/>
                  <a:gd name="T5" fmla="*/ 84 h 149"/>
                  <a:gd name="T6" fmla="*/ 253 w 254"/>
                  <a:gd name="T7" fmla="*/ 0 h 149"/>
                </a:gdLst>
                <a:ahLst/>
                <a:cxnLst>
                  <a:cxn ang="0">
                    <a:pos x="T0" y="T1"/>
                  </a:cxn>
                  <a:cxn ang="0">
                    <a:pos x="T2" y="T3"/>
                  </a:cxn>
                  <a:cxn ang="0">
                    <a:pos x="T4" y="T5"/>
                  </a:cxn>
                  <a:cxn ang="0">
                    <a:pos x="T6" y="T7"/>
                  </a:cxn>
                </a:cxnLst>
                <a:rect l="0" t="0" r="r" b="b"/>
                <a:pathLst>
                  <a:path w="254" h="149">
                    <a:moveTo>
                      <a:pt x="0" y="148"/>
                    </a:moveTo>
                    <a:lnTo>
                      <a:pt x="80" y="94"/>
                    </a:lnTo>
                    <a:lnTo>
                      <a:pt x="129" y="84"/>
                    </a:lnTo>
                    <a:lnTo>
                      <a:pt x="25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1" name="Line 464"/>
              <p:cNvSpPr>
                <a:spLocks noChangeShapeType="1"/>
              </p:cNvSpPr>
              <p:nvPr/>
            </p:nvSpPr>
            <p:spPr bwMode="auto">
              <a:xfrm flipV="1">
                <a:off x="5272" y="809"/>
                <a:ext cx="44" cy="9"/>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2" name="Line 465"/>
              <p:cNvSpPr>
                <a:spLocks noChangeShapeType="1"/>
              </p:cNvSpPr>
              <p:nvPr/>
            </p:nvSpPr>
            <p:spPr bwMode="auto">
              <a:xfrm flipH="1" flipV="1">
                <a:off x="5258" y="792"/>
                <a:ext cx="14" cy="26"/>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3" name="Freeform 466"/>
              <p:cNvSpPr>
                <a:spLocks/>
              </p:cNvSpPr>
              <p:nvPr/>
            </p:nvSpPr>
            <p:spPr bwMode="auto">
              <a:xfrm>
                <a:off x="5332" y="604"/>
                <a:ext cx="54" cy="27"/>
              </a:xfrm>
              <a:custGeom>
                <a:avLst/>
                <a:gdLst>
                  <a:gd name="T0" fmla="*/ 0 w 54"/>
                  <a:gd name="T1" fmla="*/ 14 h 27"/>
                  <a:gd name="T2" fmla="*/ 15 w 54"/>
                  <a:gd name="T3" fmla="*/ 26 h 27"/>
                  <a:gd name="T4" fmla="*/ 53 w 54"/>
                  <a:gd name="T5" fmla="*/ 0 h 27"/>
                </a:gdLst>
                <a:ahLst/>
                <a:cxnLst>
                  <a:cxn ang="0">
                    <a:pos x="T0" y="T1"/>
                  </a:cxn>
                  <a:cxn ang="0">
                    <a:pos x="T2" y="T3"/>
                  </a:cxn>
                  <a:cxn ang="0">
                    <a:pos x="T4" y="T5"/>
                  </a:cxn>
                </a:cxnLst>
                <a:rect l="0" t="0" r="r" b="b"/>
                <a:pathLst>
                  <a:path w="54" h="27">
                    <a:moveTo>
                      <a:pt x="0" y="14"/>
                    </a:moveTo>
                    <a:lnTo>
                      <a:pt x="15" y="26"/>
                    </a:lnTo>
                    <a:lnTo>
                      <a:pt x="5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4" name="Freeform 467"/>
              <p:cNvSpPr>
                <a:spLocks/>
              </p:cNvSpPr>
              <p:nvPr/>
            </p:nvSpPr>
            <p:spPr bwMode="auto">
              <a:xfrm>
                <a:off x="5380" y="579"/>
                <a:ext cx="22" cy="18"/>
              </a:xfrm>
              <a:custGeom>
                <a:avLst/>
                <a:gdLst>
                  <a:gd name="T0" fmla="*/ 11 w 22"/>
                  <a:gd name="T1" fmla="*/ 17 h 18"/>
                  <a:gd name="T2" fmla="*/ 11 w 22"/>
                  <a:gd name="T3" fmla="*/ 17 h 18"/>
                  <a:gd name="T4" fmla="*/ 11 w 22"/>
                  <a:gd name="T5" fmla="*/ 17 h 18"/>
                  <a:gd name="T6" fmla="*/ 8 w 22"/>
                  <a:gd name="T7" fmla="*/ 13 h 18"/>
                  <a:gd name="T8" fmla="*/ 8 w 22"/>
                  <a:gd name="T9" fmla="*/ 13 h 18"/>
                  <a:gd name="T10" fmla="*/ 8 w 22"/>
                  <a:gd name="T11" fmla="*/ 13 h 18"/>
                  <a:gd name="T12" fmla="*/ 8 w 22"/>
                  <a:gd name="T13" fmla="*/ 13 h 18"/>
                  <a:gd name="T14" fmla="*/ 8 w 22"/>
                  <a:gd name="T15" fmla="*/ 13 h 18"/>
                  <a:gd name="T16" fmla="*/ 8 w 22"/>
                  <a:gd name="T17" fmla="*/ 13 h 18"/>
                  <a:gd name="T18" fmla="*/ 8 w 22"/>
                  <a:gd name="T19" fmla="*/ 13 h 18"/>
                  <a:gd name="T20" fmla="*/ 6 w 22"/>
                  <a:gd name="T21" fmla="*/ 10 h 18"/>
                  <a:gd name="T22" fmla="*/ 6 w 22"/>
                  <a:gd name="T23" fmla="*/ 10 h 18"/>
                  <a:gd name="T24" fmla="*/ 21 w 22"/>
                  <a:gd name="T25" fmla="*/ 0 h 18"/>
                  <a:gd name="T26" fmla="*/ 6 w 22"/>
                  <a:gd name="T27" fmla="*/ 10 h 18"/>
                  <a:gd name="T28" fmla="*/ 6 w 22"/>
                  <a:gd name="T29" fmla="*/ 10 h 18"/>
                  <a:gd name="T30" fmla="*/ 4 w 22"/>
                  <a:gd name="T31" fmla="*/ 7 h 18"/>
                  <a:gd name="T32" fmla="*/ 4 w 22"/>
                  <a:gd name="T33" fmla="*/ 7 h 18"/>
                  <a:gd name="T34" fmla="*/ 4 w 22"/>
                  <a:gd name="T35" fmla="*/ 7 h 18"/>
                  <a:gd name="T36" fmla="*/ 4 w 22"/>
                  <a:gd name="T37" fmla="*/ 7 h 18"/>
                  <a:gd name="T38" fmla="*/ 4 w 22"/>
                  <a:gd name="T39" fmla="*/ 7 h 18"/>
                  <a:gd name="T40" fmla="*/ 4 w 22"/>
                  <a:gd name="T41" fmla="*/ 7 h 18"/>
                  <a:gd name="T42" fmla="*/ 2 w 22"/>
                  <a:gd name="T43" fmla="*/ 4 h 18"/>
                  <a:gd name="T44" fmla="*/ 2 w 22"/>
                  <a:gd name="T45" fmla="*/ 4 h 18"/>
                  <a:gd name="T46" fmla="*/ 2 w 22"/>
                  <a:gd name="T47" fmla="*/ 4 h 18"/>
                  <a:gd name="T48" fmla="*/ 0 w 22"/>
                  <a:gd name="T4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18">
                    <a:moveTo>
                      <a:pt x="11" y="17"/>
                    </a:moveTo>
                    <a:lnTo>
                      <a:pt x="11" y="17"/>
                    </a:lnTo>
                    <a:lnTo>
                      <a:pt x="11" y="17"/>
                    </a:lnTo>
                    <a:lnTo>
                      <a:pt x="8" y="13"/>
                    </a:lnTo>
                    <a:lnTo>
                      <a:pt x="8" y="13"/>
                    </a:lnTo>
                    <a:lnTo>
                      <a:pt x="8" y="13"/>
                    </a:lnTo>
                    <a:lnTo>
                      <a:pt x="8" y="13"/>
                    </a:lnTo>
                    <a:lnTo>
                      <a:pt x="8" y="13"/>
                    </a:lnTo>
                    <a:lnTo>
                      <a:pt x="8" y="13"/>
                    </a:lnTo>
                    <a:lnTo>
                      <a:pt x="8" y="13"/>
                    </a:lnTo>
                    <a:lnTo>
                      <a:pt x="6" y="10"/>
                    </a:lnTo>
                    <a:lnTo>
                      <a:pt x="6" y="10"/>
                    </a:lnTo>
                    <a:lnTo>
                      <a:pt x="21" y="0"/>
                    </a:lnTo>
                    <a:lnTo>
                      <a:pt x="6" y="10"/>
                    </a:lnTo>
                    <a:lnTo>
                      <a:pt x="6" y="10"/>
                    </a:lnTo>
                    <a:lnTo>
                      <a:pt x="4" y="7"/>
                    </a:lnTo>
                    <a:lnTo>
                      <a:pt x="4" y="7"/>
                    </a:lnTo>
                    <a:lnTo>
                      <a:pt x="4" y="7"/>
                    </a:lnTo>
                    <a:lnTo>
                      <a:pt x="4" y="7"/>
                    </a:lnTo>
                    <a:lnTo>
                      <a:pt x="4" y="7"/>
                    </a:lnTo>
                    <a:lnTo>
                      <a:pt x="4" y="7"/>
                    </a:lnTo>
                    <a:lnTo>
                      <a:pt x="2" y="4"/>
                    </a:lnTo>
                    <a:lnTo>
                      <a:pt x="2" y="4"/>
                    </a:lnTo>
                    <a:lnTo>
                      <a:pt x="2" y="4"/>
                    </a:lnTo>
                    <a:lnTo>
                      <a:pt x="0" y="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5" name="Freeform 468"/>
              <p:cNvSpPr>
                <a:spLocks/>
              </p:cNvSpPr>
              <p:nvPr/>
            </p:nvSpPr>
            <p:spPr bwMode="auto">
              <a:xfrm>
                <a:off x="5384" y="572"/>
                <a:ext cx="17" cy="27"/>
              </a:xfrm>
              <a:custGeom>
                <a:avLst/>
                <a:gdLst>
                  <a:gd name="T0" fmla="*/ 0 w 17"/>
                  <a:gd name="T1" fmla="*/ 26 h 27"/>
                  <a:gd name="T2" fmla="*/ 16 w 17"/>
                  <a:gd name="T3" fmla="*/ 8 h 27"/>
                  <a:gd name="T4" fmla="*/ 7 w 17"/>
                  <a:gd name="T5" fmla="*/ 0 h 27"/>
                </a:gdLst>
                <a:ahLst/>
                <a:cxnLst>
                  <a:cxn ang="0">
                    <a:pos x="T0" y="T1"/>
                  </a:cxn>
                  <a:cxn ang="0">
                    <a:pos x="T2" y="T3"/>
                  </a:cxn>
                  <a:cxn ang="0">
                    <a:pos x="T4" y="T5"/>
                  </a:cxn>
                </a:cxnLst>
                <a:rect l="0" t="0" r="r" b="b"/>
                <a:pathLst>
                  <a:path w="17" h="27">
                    <a:moveTo>
                      <a:pt x="0" y="26"/>
                    </a:moveTo>
                    <a:lnTo>
                      <a:pt x="16" y="8"/>
                    </a:lnTo>
                    <a:lnTo>
                      <a:pt x="7"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6" name="Freeform 469"/>
              <p:cNvSpPr>
                <a:spLocks/>
              </p:cNvSpPr>
              <p:nvPr/>
            </p:nvSpPr>
            <p:spPr bwMode="auto">
              <a:xfrm>
                <a:off x="5381" y="582"/>
                <a:ext cx="27" cy="17"/>
              </a:xfrm>
              <a:custGeom>
                <a:avLst/>
                <a:gdLst>
                  <a:gd name="T0" fmla="*/ 26 w 27"/>
                  <a:gd name="T1" fmla="*/ 16 h 17"/>
                  <a:gd name="T2" fmla="*/ 22 w 27"/>
                  <a:gd name="T3" fmla="*/ 0 h 17"/>
                  <a:gd name="T4" fmla="*/ 0 w 27"/>
                  <a:gd name="T5" fmla="*/ 0 h 17"/>
                </a:gdLst>
                <a:ahLst/>
                <a:cxnLst>
                  <a:cxn ang="0">
                    <a:pos x="T0" y="T1"/>
                  </a:cxn>
                  <a:cxn ang="0">
                    <a:pos x="T2" y="T3"/>
                  </a:cxn>
                  <a:cxn ang="0">
                    <a:pos x="T4" y="T5"/>
                  </a:cxn>
                </a:cxnLst>
                <a:rect l="0" t="0" r="r" b="b"/>
                <a:pathLst>
                  <a:path w="27" h="17">
                    <a:moveTo>
                      <a:pt x="26" y="16"/>
                    </a:moveTo>
                    <a:lnTo>
                      <a:pt x="22" y="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7" name="Freeform 470"/>
              <p:cNvSpPr>
                <a:spLocks/>
              </p:cNvSpPr>
              <p:nvPr/>
            </p:nvSpPr>
            <p:spPr bwMode="auto">
              <a:xfrm>
                <a:off x="5329" y="584"/>
                <a:ext cx="44" cy="45"/>
              </a:xfrm>
              <a:custGeom>
                <a:avLst/>
                <a:gdLst>
                  <a:gd name="T0" fmla="*/ 43 w 44"/>
                  <a:gd name="T1" fmla="*/ 0 h 45"/>
                  <a:gd name="T2" fmla="*/ 0 w 44"/>
                  <a:gd name="T3" fmla="*/ 28 h 45"/>
                  <a:gd name="T4" fmla="*/ 10 w 44"/>
                  <a:gd name="T5" fmla="*/ 44 h 45"/>
                </a:gdLst>
                <a:ahLst/>
                <a:cxnLst>
                  <a:cxn ang="0">
                    <a:pos x="T0" y="T1"/>
                  </a:cxn>
                  <a:cxn ang="0">
                    <a:pos x="T2" y="T3"/>
                  </a:cxn>
                  <a:cxn ang="0">
                    <a:pos x="T4" y="T5"/>
                  </a:cxn>
                </a:cxnLst>
                <a:rect l="0" t="0" r="r" b="b"/>
                <a:pathLst>
                  <a:path w="44" h="45">
                    <a:moveTo>
                      <a:pt x="43" y="0"/>
                    </a:moveTo>
                    <a:lnTo>
                      <a:pt x="0" y="28"/>
                    </a:lnTo>
                    <a:lnTo>
                      <a:pt x="10" y="4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8" name="Freeform 471"/>
              <p:cNvSpPr>
                <a:spLocks/>
              </p:cNvSpPr>
              <p:nvPr/>
            </p:nvSpPr>
            <p:spPr bwMode="auto">
              <a:xfrm>
                <a:off x="5329" y="585"/>
                <a:ext cx="55" cy="43"/>
              </a:xfrm>
              <a:custGeom>
                <a:avLst/>
                <a:gdLst>
                  <a:gd name="T0" fmla="*/ 4 w 55"/>
                  <a:gd name="T1" fmla="*/ 35 h 43"/>
                  <a:gd name="T2" fmla="*/ 0 w 55"/>
                  <a:gd name="T3" fmla="*/ 29 h 43"/>
                  <a:gd name="T4" fmla="*/ 44 w 55"/>
                  <a:gd name="T5" fmla="*/ 0 h 43"/>
                  <a:gd name="T6" fmla="*/ 46 w 55"/>
                  <a:gd name="T7" fmla="*/ 3 h 43"/>
                  <a:gd name="T8" fmla="*/ 48 w 55"/>
                  <a:gd name="T9" fmla="*/ 6 h 43"/>
                  <a:gd name="T10" fmla="*/ 50 w 55"/>
                  <a:gd name="T11" fmla="*/ 9 h 43"/>
                  <a:gd name="T12" fmla="*/ 50 w 55"/>
                  <a:gd name="T13" fmla="*/ 9 h 43"/>
                  <a:gd name="T14" fmla="*/ 52 w 55"/>
                  <a:gd name="T15" fmla="*/ 12 h 43"/>
                  <a:gd name="T16" fmla="*/ 54 w 55"/>
                  <a:gd name="T17" fmla="*/ 16 h 43"/>
                  <a:gd name="T18" fmla="*/ 54 w 55"/>
                  <a:gd name="T19" fmla="*/ 16 h 43"/>
                  <a:gd name="T20" fmla="*/ 16 w 55"/>
                  <a:gd name="T21" fmla="*/ 42 h 43"/>
                  <a:gd name="T22" fmla="*/ 4 w 55"/>
                  <a:gd name="T23" fmla="*/ 35 h 43"/>
                  <a:gd name="T24" fmla="*/ 4 w 55"/>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43">
                    <a:moveTo>
                      <a:pt x="4" y="35"/>
                    </a:moveTo>
                    <a:lnTo>
                      <a:pt x="0" y="29"/>
                    </a:lnTo>
                    <a:lnTo>
                      <a:pt x="44" y="0"/>
                    </a:lnTo>
                    <a:lnTo>
                      <a:pt x="46" y="3"/>
                    </a:lnTo>
                    <a:lnTo>
                      <a:pt x="48" y="6"/>
                    </a:lnTo>
                    <a:lnTo>
                      <a:pt x="50" y="9"/>
                    </a:lnTo>
                    <a:lnTo>
                      <a:pt x="50" y="9"/>
                    </a:lnTo>
                    <a:lnTo>
                      <a:pt x="52" y="12"/>
                    </a:lnTo>
                    <a:lnTo>
                      <a:pt x="54" y="16"/>
                    </a:lnTo>
                    <a:lnTo>
                      <a:pt x="54" y="16"/>
                    </a:lnTo>
                    <a:lnTo>
                      <a:pt x="16" y="42"/>
                    </a:lnTo>
                    <a:lnTo>
                      <a:pt x="4" y="35"/>
                    </a:lnTo>
                    <a:lnTo>
                      <a:pt x="4" y="35"/>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9" name="Freeform 472"/>
              <p:cNvSpPr>
                <a:spLocks/>
              </p:cNvSpPr>
              <p:nvPr/>
            </p:nvSpPr>
            <p:spPr bwMode="auto">
              <a:xfrm>
                <a:off x="5329" y="585"/>
                <a:ext cx="55" cy="43"/>
              </a:xfrm>
              <a:custGeom>
                <a:avLst/>
                <a:gdLst>
                  <a:gd name="T0" fmla="*/ 4 w 55"/>
                  <a:gd name="T1" fmla="*/ 35 h 43"/>
                  <a:gd name="T2" fmla="*/ 0 w 55"/>
                  <a:gd name="T3" fmla="*/ 29 h 43"/>
                  <a:gd name="T4" fmla="*/ 44 w 55"/>
                  <a:gd name="T5" fmla="*/ 0 h 43"/>
                  <a:gd name="T6" fmla="*/ 46 w 55"/>
                  <a:gd name="T7" fmla="*/ 3 h 43"/>
                  <a:gd name="T8" fmla="*/ 48 w 55"/>
                  <a:gd name="T9" fmla="*/ 6 h 43"/>
                  <a:gd name="T10" fmla="*/ 50 w 55"/>
                  <a:gd name="T11" fmla="*/ 9 h 43"/>
                  <a:gd name="T12" fmla="*/ 50 w 55"/>
                  <a:gd name="T13" fmla="*/ 9 h 43"/>
                  <a:gd name="T14" fmla="*/ 52 w 55"/>
                  <a:gd name="T15" fmla="*/ 12 h 43"/>
                  <a:gd name="T16" fmla="*/ 54 w 55"/>
                  <a:gd name="T17" fmla="*/ 16 h 43"/>
                  <a:gd name="T18" fmla="*/ 54 w 55"/>
                  <a:gd name="T19" fmla="*/ 16 h 43"/>
                  <a:gd name="T20" fmla="*/ 16 w 55"/>
                  <a:gd name="T21" fmla="*/ 42 h 43"/>
                  <a:gd name="T22" fmla="*/ 4 w 55"/>
                  <a:gd name="T23" fmla="*/ 35 h 43"/>
                  <a:gd name="T24" fmla="*/ 4 w 55"/>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43">
                    <a:moveTo>
                      <a:pt x="4" y="35"/>
                    </a:moveTo>
                    <a:lnTo>
                      <a:pt x="0" y="29"/>
                    </a:lnTo>
                    <a:lnTo>
                      <a:pt x="44" y="0"/>
                    </a:lnTo>
                    <a:lnTo>
                      <a:pt x="46" y="3"/>
                    </a:lnTo>
                    <a:lnTo>
                      <a:pt x="48" y="6"/>
                    </a:lnTo>
                    <a:lnTo>
                      <a:pt x="50" y="9"/>
                    </a:lnTo>
                    <a:lnTo>
                      <a:pt x="50" y="9"/>
                    </a:lnTo>
                    <a:lnTo>
                      <a:pt x="52" y="12"/>
                    </a:lnTo>
                    <a:lnTo>
                      <a:pt x="54" y="16"/>
                    </a:lnTo>
                    <a:lnTo>
                      <a:pt x="54" y="16"/>
                    </a:lnTo>
                    <a:lnTo>
                      <a:pt x="16" y="42"/>
                    </a:lnTo>
                    <a:lnTo>
                      <a:pt x="4" y="35"/>
                    </a:lnTo>
                    <a:lnTo>
                      <a:pt x="4" y="3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0" name="Line 473"/>
              <p:cNvSpPr>
                <a:spLocks noChangeShapeType="1"/>
              </p:cNvSpPr>
              <p:nvPr/>
            </p:nvSpPr>
            <p:spPr bwMode="auto">
              <a:xfrm flipV="1">
                <a:off x="5298" y="684"/>
                <a:ext cx="90" cy="61"/>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1" name="Line 474"/>
              <p:cNvSpPr>
                <a:spLocks noChangeShapeType="1"/>
              </p:cNvSpPr>
              <p:nvPr/>
            </p:nvSpPr>
            <p:spPr bwMode="auto">
              <a:xfrm>
                <a:off x="5362" y="598"/>
                <a:ext cx="6" cy="10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2" name="Line 475"/>
              <p:cNvSpPr>
                <a:spLocks noChangeShapeType="1"/>
              </p:cNvSpPr>
              <p:nvPr/>
            </p:nvSpPr>
            <p:spPr bwMode="auto">
              <a:xfrm flipH="1" flipV="1">
                <a:off x="5362" y="598"/>
                <a:ext cx="2" cy="103"/>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3" name="Line 476"/>
              <p:cNvSpPr>
                <a:spLocks noChangeShapeType="1"/>
              </p:cNvSpPr>
              <p:nvPr/>
            </p:nvSpPr>
            <p:spPr bwMode="auto">
              <a:xfrm flipH="1">
                <a:off x="5311" y="616"/>
                <a:ext cx="22" cy="12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4" name="Freeform 477"/>
              <p:cNvSpPr>
                <a:spLocks/>
              </p:cNvSpPr>
              <p:nvPr/>
            </p:nvSpPr>
            <p:spPr bwMode="auto">
              <a:xfrm>
                <a:off x="5258" y="730"/>
                <a:ext cx="140" cy="82"/>
              </a:xfrm>
              <a:custGeom>
                <a:avLst/>
                <a:gdLst>
                  <a:gd name="T0" fmla="*/ 0 w 140"/>
                  <a:gd name="T1" fmla="*/ 63 h 82"/>
                  <a:gd name="T2" fmla="*/ 12 w 140"/>
                  <a:gd name="T3" fmla="*/ 81 h 82"/>
                  <a:gd name="T4" fmla="*/ 83 w 140"/>
                  <a:gd name="T5" fmla="*/ 33 h 82"/>
                  <a:gd name="T6" fmla="*/ 139 w 140"/>
                  <a:gd name="T7" fmla="*/ 0 h 82"/>
                </a:gdLst>
                <a:ahLst/>
                <a:cxnLst>
                  <a:cxn ang="0">
                    <a:pos x="T0" y="T1"/>
                  </a:cxn>
                  <a:cxn ang="0">
                    <a:pos x="T2" y="T3"/>
                  </a:cxn>
                  <a:cxn ang="0">
                    <a:pos x="T4" y="T5"/>
                  </a:cxn>
                  <a:cxn ang="0">
                    <a:pos x="T6" y="T7"/>
                  </a:cxn>
                </a:cxnLst>
                <a:rect l="0" t="0" r="r" b="b"/>
                <a:pathLst>
                  <a:path w="140" h="82">
                    <a:moveTo>
                      <a:pt x="0" y="63"/>
                    </a:moveTo>
                    <a:lnTo>
                      <a:pt x="12" y="81"/>
                    </a:lnTo>
                    <a:lnTo>
                      <a:pt x="83" y="33"/>
                    </a:lnTo>
                    <a:lnTo>
                      <a:pt x="13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5" name="Line 478"/>
              <p:cNvSpPr>
                <a:spLocks noChangeShapeType="1"/>
              </p:cNvSpPr>
              <p:nvPr/>
            </p:nvSpPr>
            <p:spPr bwMode="auto">
              <a:xfrm>
                <a:off x="5405" y="710"/>
                <a:ext cx="10" cy="1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6" name="Line 479"/>
              <p:cNvSpPr>
                <a:spLocks noChangeShapeType="1"/>
              </p:cNvSpPr>
              <p:nvPr/>
            </p:nvSpPr>
            <p:spPr bwMode="auto">
              <a:xfrm flipV="1">
                <a:off x="5397" y="724"/>
                <a:ext cx="17" cy="6"/>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7" name="Freeform 480"/>
              <p:cNvSpPr>
                <a:spLocks/>
              </p:cNvSpPr>
              <p:nvPr/>
            </p:nvSpPr>
            <p:spPr bwMode="auto">
              <a:xfrm>
                <a:off x="5415" y="718"/>
                <a:ext cx="26" cy="17"/>
              </a:xfrm>
              <a:custGeom>
                <a:avLst/>
                <a:gdLst>
                  <a:gd name="T0" fmla="*/ 25 w 26"/>
                  <a:gd name="T1" fmla="*/ 16 h 17"/>
                  <a:gd name="T2" fmla="*/ 15 w 26"/>
                  <a:gd name="T3" fmla="*/ 0 h 17"/>
                  <a:gd name="T4" fmla="*/ 0 w 26"/>
                  <a:gd name="T5" fmla="*/ 9 h 17"/>
                </a:gdLst>
                <a:ahLst/>
                <a:cxnLst>
                  <a:cxn ang="0">
                    <a:pos x="T0" y="T1"/>
                  </a:cxn>
                  <a:cxn ang="0">
                    <a:pos x="T2" y="T3"/>
                  </a:cxn>
                  <a:cxn ang="0">
                    <a:pos x="T4" y="T5"/>
                  </a:cxn>
                </a:cxnLst>
                <a:rect l="0" t="0" r="r" b="b"/>
                <a:pathLst>
                  <a:path w="26" h="17">
                    <a:moveTo>
                      <a:pt x="25" y="16"/>
                    </a:moveTo>
                    <a:lnTo>
                      <a:pt x="15" y="0"/>
                    </a:lnTo>
                    <a:lnTo>
                      <a:pt x="0" y="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8" name="Freeform 481"/>
              <p:cNvSpPr>
                <a:spLocks/>
              </p:cNvSpPr>
              <p:nvPr/>
            </p:nvSpPr>
            <p:spPr bwMode="auto">
              <a:xfrm>
                <a:off x="5317" y="726"/>
                <a:ext cx="106" cy="66"/>
              </a:xfrm>
              <a:custGeom>
                <a:avLst/>
                <a:gdLst>
                  <a:gd name="T0" fmla="*/ 96 w 106"/>
                  <a:gd name="T1" fmla="*/ 0 h 66"/>
                  <a:gd name="T2" fmla="*/ 0 w 106"/>
                  <a:gd name="T3" fmla="*/ 65 h 66"/>
                  <a:gd name="T4" fmla="*/ 69 w 106"/>
                  <a:gd name="T5" fmla="*/ 41 h 66"/>
                  <a:gd name="T6" fmla="*/ 105 w 106"/>
                  <a:gd name="T7" fmla="*/ 17 h 66"/>
                </a:gdLst>
                <a:ahLst/>
                <a:cxnLst>
                  <a:cxn ang="0">
                    <a:pos x="T0" y="T1"/>
                  </a:cxn>
                  <a:cxn ang="0">
                    <a:pos x="T2" y="T3"/>
                  </a:cxn>
                  <a:cxn ang="0">
                    <a:pos x="T4" y="T5"/>
                  </a:cxn>
                  <a:cxn ang="0">
                    <a:pos x="T6" y="T7"/>
                  </a:cxn>
                </a:cxnLst>
                <a:rect l="0" t="0" r="r" b="b"/>
                <a:pathLst>
                  <a:path w="106" h="66">
                    <a:moveTo>
                      <a:pt x="96" y="0"/>
                    </a:moveTo>
                    <a:lnTo>
                      <a:pt x="0" y="65"/>
                    </a:lnTo>
                    <a:lnTo>
                      <a:pt x="69" y="41"/>
                    </a:lnTo>
                    <a:lnTo>
                      <a:pt x="105" y="1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9" name="Freeform 482"/>
              <p:cNvSpPr>
                <a:spLocks/>
              </p:cNvSpPr>
              <p:nvPr/>
            </p:nvSpPr>
            <p:spPr bwMode="auto">
              <a:xfrm>
                <a:off x="5313" y="799"/>
                <a:ext cx="51" cy="46"/>
              </a:xfrm>
              <a:custGeom>
                <a:avLst/>
                <a:gdLst>
                  <a:gd name="T0" fmla="*/ 50 w 51"/>
                  <a:gd name="T1" fmla="*/ 0 h 46"/>
                  <a:gd name="T2" fmla="*/ 0 w 51"/>
                  <a:gd name="T3" fmla="*/ 33 h 46"/>
                  <a:gd name="T4" fmla="*/ 18 w 51"/>
                  <a:gd name="T5" fmla="*/ 45 h 46"/>
                </a:gdLst>
                <a:ahLst/>
                <a:cxnLst>
                  <a:cxn ang="0">
                    <a:pos x="T0" y="T1"/>
                  </a:cxn>
                  <a:cxn ang="0">
                    <a:pos x="T2" y="T3"/>
                  </a:cxn>
                  <a:cxn ang="0">
                    <a:pos x="T4" y="T5"/>
                  </a:cxn>
                </a:cxnLst>
                <a:rect l="0" t="0" r="r" b="b"/>
                <a:pathLst>
                  <a:path w="51" h="46">
                    <a:moveTo>
                      <a:pt x="50" y="0"/>
                    </a:moveTo>
                    <a:lnTo>
                      <a:pt x="0" y="33"/>
                    </a:lnTo>
                    <a:lnTo>
                      <a:pt x="18" y="4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0" name="Line 483"/>
              <p:cNvSpPr>
                <a:spLocks noChangeShapeType="1"/>
              </p:cNvSpPr>
              <p:nvPr/>
            </p:nvSpPr>
            <p:spPr bwMode="auto">
              <a:xfrm>
                <a:off x="5342" y="810"/>
                <a:ext cx="17" cy="9"/>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1" name="Line 484"/>
              <p:cNvSpPr>
                <a:spLocks noChangeShapeType="1"/>
              </p:cNvSpPr>
              <p:nvPr/>
            </p:nvSpPr>
            <p:spPr bwMode="auto">
              <a:xfrm flipV="1">
                <a:off x="5410" y="709"/>
                <a:ext cx="17" cy="8"/>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2" name="Freeform 485"/>
              <p:cNvSpPr>
                <a:spLocks/>
              </p:cNvSpPr>
              <p:nvPr/>
            </p:nvSpPr>
            <p:spPr bwMode="auto">
              <a:xfrm>
                <a:off x="5425" y="693"/>
                <a:ext cx="31" cy="34"/>
              </a:xfrm>
              <a:custGeom>
                <a:avLst/>
                <a:gdLst>
                  <a:gd name="T0" fmla="*/ 12 w 31"/>
                  <a:gd name="T1" fmla="*/ 0 h 34"/>
                  <a:gd name="T2" fmla="*/ 12 w 31"/>
                  <a:gd name="T3" fmla="*/ 1 h 34"/>
                  <a:gd name="T4" fmla="*/ 13 w 31"/>
                  <a:gd name="T5" fmla="*/ 2 h 34"/>
                  <a:gd name="T6" fmla="*/ 7 w 31"/>
                  <a:gd name="T7" fmla="*/ 9 h 34"/>
                  <a:gd name="T8" fmla="*/ 8 w 31"/>
                  <a:gd name="T9" fmla="*/ 10 h 34"/>
                  <a:gd name="T10" fmla="*/ 0 w 31"/>
                  <a:gd name="T11" fmla="*/ 15 h 34"/>
                  <a:gd name="T12" fmla="*/ 1 w 31"/>
                  <a:gd name="T13" fmla="*/ 16 h 34"/>
                  <a:gd name="T14" fmla="*/ 2 w 31"/>
                  <a:gd name="T15" fmla="*/ 18 h 34"/>
                  <a:gd name="T16" fmla="*/ 3 w 31"/>
                  <a:gd name="T17" fmla="*/ 19 h 34"/>
                  <a:gd name="T18" fmla="*/ 3 w 31"/>
                  <a:gd name="T19" fmla="*/ 19 h 34"/>
                  <a:gd name="T20" fmla="*/ 3 w 31"/>
                  <a:gd name="T21" fmla="*/ 20 h 34"/>
                  <a:gd name="T22" fmla="*/ 5 w 31"/>
                  <a:gd name="T23" fmla="*/ 22 h 34"/>
                  <a:gd name="T24" fmla="*/ 5 w 31"/>
                  <a:gd name="T25" fmla="*/ 23 h 34"/>
                  <a:gd name="T26" fmla="*/ 6 w 31"/>
                  <a:gd name="T27" fmla="*/ 24 h 34"/>
                  <a:gd name="T28" fmla="*/ 7 w 31"/>
                  <a:gd name="T29" fmla="*/ 26 h 34"/>
                  <a:gd name="T30" fmla="*/ 8 w 31"/>
                  <a:gd name="T31" fmla="*/ 27 h 34"/>
                  <a:gd name="T32" fmla="*/ 9 w 31"/>
                  <a:gd name="T33" fmla="*/ 28 h 34"/>
                  <a:gd name="T34" fmla="*/ 9 w 31"/>
                  <a:gd name="T35" fmla="*/ 29 h 34"/>
                  <a:gd name="T36" fmla="*/ 10 w 31"/>
                  <a:gd name="T37" fmla="*/ 30 h 34"/>
                  <a:gd name="T38" fmla="*/ 11 w 31"/>
                  <a:gd name="T39" fmla="*/ 31 h 34"/>
                  <a:gd name="T40" fmla="*/ 12 w 31"/>
                  <a:gd name="T41" fmla="*/ 33 h 34"/>
                  <a:gd name="T42" fmla="*/ 20 w 31"/>
                  <a:gd name="T43" fmla="*/ 28 h 34"/>
                  <a:gd name="T44" fmla="*/ 21 w 31"/>
                  <a:gd name="T45" fmla="*/ 29 h 34"/>
                  <a:gd name="T46" fmla="*/ 29 w 31"/>
                  <a:gd name="T47" fmla="*/ 25 h 34"/>
                  <a:gd name="T48" fmla="*/ 30 w 31"/>
                  <a:gd name="T49"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1" h="34">
                    <a:moveTo>
                      <a:pt x="12" y="0"/>
                    </a:moveTo>
                    <a:lnTo>
                      <a:pt x="12" y="1"/>
                    </a:lnTo>
                    <a:lnTo>
                      <a:pt x="13" y="2"/>
                    </a:lnTo>
                    <a:lnTo>
                      <a:pt x="7" y="9"/>
                    </a:lnTo>
                    <a:lnTo>
                      <a:pt x="8" y="10"/>
                    </a:lnTo>
                    <a:lnTo>
                      <a:pt x="0" y="15"/>
                    </a:lnTo>
                    <a:lnTo>
                      <a:pt x="1" y="16"/>
                    </a:lnTo>
                    <a:lnTo>
                      <a:pt x="2" y="18"/>
                    </a:lnTo>
                    <a:lnTo>
                      <a:pt x="3" y="19"/>
                    </a:lnTo>
                    <a:lnTo>
                      <a:pt x="3" y="19"/>
                    </a:lnTo>
                    <a:lnTo>
                      <a:pt x="3" y="20"/>
                    </a:lnTo>
                    <a:lnTo>
                      <a:pt x="5" y="22"/>
                    </a:lnTo>
                    <a:lnTo>
                      <a:pt x="5" y="23"/>
                    </a:lnTo>
                    <a:lnTo>
                      <a:pt x="6" y="24"/>
                    </a:lnTo>
                    <a:lnTo>
                      <a:pt x="7" y="26"/>
                    </a:lnTo>
                    <a:lnTo>
                      <a:pt x="8" y="27"/>
                    </a:lnTo>
                    <a:lnTo>
                      <a:pt x="9" y="28"/>
                    </a:lnTo>
                    <a:lnTo>
                      <a:pt x="9" y="29"/>
                    </a:lnTo>
                    <a:lnTo>
                      <a:pt x="10" y="30"/>
                    </a:lnTo>
                    <a:lnTo>
                      <a:pt x="11" y="31"/>
                    </a:lnTo>
                    <a:lnTo>
                      <a:pt x="12" y="33"/>
                    </a:lnTo>
                    <a:lnTo>
                      <a:pt x="20" y="28"/>
                    </a:lnTo>
                    <a:lnTo>
                      <a:pt x="21" y="29"/>
                    </a:lnTo>
                    <a:lnTo>
                      <a:pt x="29" y="25"/>
                    </a:lnTo>
                    <a:lnTo>
                      <a:pt x="30"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3" name="Freeform 486"/>
              <p:cNvSpPr>
                <a:spLocks/>
              </p:cNvSpPr>
              <p:nvPr/>
            </p:nvSpPr>
            <p:spPr bwMode="auto">
              <a:xfrm>
                <a:off x="5420" y="693"/>
                <a:ext cx="17" cy="27"/>
              </a:xfrm>
              <a:custGeom>
                <a:avLst/>
                <a:gdLst>
                  <a:gd name="T0" fmla="*/ 16 w 17"/>
                  <a:gd name="T1" fmla="*/ 0 h 27"/>
                  <a:gd name="T2" fmla="*/ 8 w 17"/>
                  <a:gd name="T3" fmla="*/ 8 h 27"/>
                  <a:gd name="T4" fmla="*/ 0 w 17"/>
                  <a:gd name="T5" fmla="*/ 16 h 27"/>
                  <a:gd name="T6" fmla="*/ 3 w 17"/>
                  <a:gd name="T7" fmla="*/ 19 h 27"/>
                  <a:gd name="T8" fmla="*/ 6 w 17"/>
                  <a:gd name="T9" fmla="*/ 22 h 27"/>
                  <a:gd name="T10" fmla="*/ 9 w 17"/>
                  <a:gd name="T11" fmla="*/ 26 h 27"/>
                </a:gdLst>
                <a:ahLst/>
                <a:cxnLst>
                  <a:cxn ang="0">
                    <a:pos x="T0" y="T1"/>
                  </a:cxn>
                  <a:cxn ang="0">
                    <a:pos x="T2" y="T3"/>
                  </a:cxn>
                  <a:cxn ang="0">
                    <a:pos x="T4" y="T5"/>
                  </a:cxn>
                  <a:cxn ang="0">
                    <a:pos x="T6" y="T7"/>
                  </a:cxn>
                  <a:cxn ang="0">
                    <a:pos x="T8" y="T9"/>
                  </a:cxn>
                  <a:cxn ang="0">
                    <a:pos x="T10" y="T11"/>
                  </a:cxn>
                </a:cxnLst>
                <a:rect l="0" t="0" r="r" b="b"/>
                <a:pathLst>
                  <a:path w="17" h="27">
                    <a:moveTo>
                      <a:pt x="16" y="0"/>
                    </a:moveTo>
                    <a:lnTo>
                      <a:pt x="8" y="8"/>
                    </a:lnTo>
                    <a:lnTo>
                      <a:pt x="0" y="16"/>
                    </a:lnTo>
                    <a:lnTo>
                      <a:pt x="3" y="19"/>
                    </a:lnTo>
                    <a:lnTo>
                      <a:pt x="6" y="22"/>
                    </a:lnTo>
                    <a:lnTo>
                      <a:pt x="9"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4" name="Freeform 487"/>
              <p:cNvSpPr>
                <a:spLocks/>
              </p:cNvSpPr>
              <p:nvPr/>
            </p:nvSpPr>
            <p:spPr bwMode="auto">
              <a:xfrm>
                <a:off x="5430" y="715"/>
                <a:ext cx="26" cy="17"/>
              </a:xfrm>
              <a:custGeom>
                <a:avLst/>
                <a:gdLst>
                  <a:gd name="T0" fmla="*/ 0 w 26"/>
                  <a:gd name="T1" fmla="*/ 0 h 17"/>
                  <a:gd name="T2" fmla="*/ 2 w 26"/>
                  <a:gd name="T3" fmla="*/ 4 h 17"/>
                  <a:gd name="T4" fmla="*/ 4 w 26"/>
                  <a:gd name="T5" fmla="*/ 8 h 17"/>
                  <a:gd name="T6" fmla="*/ 5 w 26"/>
                  <a:gd name="T7" fmla="*/ 11 h 17"/>
                  <a:gd name="T8" fmla="*/ 7 w 26"/>
                  <a:gd name="T9" fmla="*/ 16 h 17"/>
                  <a:gd name="T10" fmla="*/ 16 w 26"/>
                  <a:gd name="T11" fmla="*/ 13 h 17"/>
                  <a:gd name="T12" fmla="*/ 25 w 26"/>
                  <a:gd name="T13" fmla="*/ 8 h 17"/>
                </a:gdLst>
                <a:ahLst/>
                <a:cxnLst>
                  <a:cxn ang="0">
                    <a:pos x="T0" y="T1"/>
                  </a:cxn>
                  <a:cxn ang="0">
                    <a:pos x="T2" y="T3"/>
                  </a:cxn>
                  <a:cxn ang="0">
                    <a:pos x="T4" y="T5"/>
                  </a:cxn>
                  <a:cxn ang="0">
                    <a:pos x="T6" y="T7"/>
                  </a:cxn>
                  <a:cxn ang="0">
                    <a:pos x="T8" y="T9"/>
                  </a:cxn>
                  <a:cxn ang="0">
                    <a:pos x="T10" y="T11"/>
                  </a:cxn>
                  <a:cxn ang="0">
                    <a:pos x="T12" y="T13"/>
                  </a:cxn>
                </a:cxnLst>
                <a:rect l="0" t="0" r="r" b="b"/>
                <a:pathLst>
                  <a:path w="26" h="17">
                    <a:moveTo>
                      <a:pt x="0" y="0"/>
                    </a:moveTo>
                    <a:lnTo>
                      <a:pt x="2" y="4"/>
                    </a:lnTo>
                    <a:lnTo>
                      <a:pt x="4" y="8"/>
                    </a:lnTo>
                    <a:lnTo>
                      <a:pt x="5" y="11"/>
                    </a:lnTo>
                    <a:lnTo>
                      <a:pt x="7" y="16"/>
                    </a:lnTo>
                    <a:lnTo>
                      <a:pt x="16" y="13"/>
                    </a:lnTo>
                    <a:lnTo>
                      <a:pt x="25" y="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5" name="Freeform 488"/>
              <p:cNvSpPr>
                <a:spLocks/>
              </p:cNvSpPr>
              <p:nvPr/>
            </p:nvSpPr>
            <p:spPr bwMode="auto">
              <a:xfrm>
                <a:off x="5410" y="712"/>
                <a:ext cx="32" cy="21"/>
              </a:xfrm>
              <a:custGeom>
                <a:avLst/>
                <a:gdLst>
                  <a:gd name="T0" fmla="*/ 0 w 32"/>
                  <a:gd name="T1" fmla="*/ 10 h 21"/>
                  <a:gd name="T2" fmla="*/ 20 w 32"/>
                  <a:gd name="T3" fmla="*/ 0 h 21"/>
                  <a:gd name="T4" fmla="*/ 31 w 32"/>
                  <a:gd name="T5" fmla="*/ 16 h 21"/>
                  <a:gd name="T6" fmla="*/ 25 w 32"/>
                  <a:gd name="T7" fmla="*/ 20 h 21"/>
                  <a:gd name="T8" fmla="*/ 16 w 32"/>
                  <a:gd name="T9" fmla="*/ 10 h 21"/>
                  <a:gd name="T10" fmla="*/ 3 w 32"/>
                  <a:gd name="T11" fmla="*/ 15 h 21"/>
                  <a:gd name="T12" fmla="*/ 0 w 32"/>
                  <a:gd name="T13" fmla="*/ 11 h 21"/>
                  <a:gd name="T14" fmla="*/ 0 w 32"/>
                  <a:gd name="T15" fmla="*/ 10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21">
                    <a:moveTo>
                      <a:pt x="0" y="10"/>
                    </a:moveTo>
                    <a:lnTo>
                      <a:pt x="20" y="0"/>
                    </a:lnTo>
                    <a:lnTo>
                      <a:pt x="31" y="16"/>
                    </a:lnTo>
                    <a:lnTo>
                      <a:pt x="25" y="20"/>
                    </a:lnTo>
                    <a:lnTo>
                      <a:pt x="16" y="10"/>
                    </a:lnTo>
                    <a:lnTo>
                      <a:pt x="3" y="15"/>
                    </a:lnTo>
                    <a:lnTo>
                      <a:pt x="0" y="11"/>
                    </a:lnTo>
                    <a:lnTo>
                      <a:pt x="0"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6" name="Freeform 489"/>
              <p:cNvSpPr>
                <a:spLocks/>
              </p:cNvSpPr>
              <p:nvPr/>
            </p:nvSpPr>
            <p:spPr bwMode="auto">
              <a:xfrm>
                <a:off x="5410" y="712"/>
                <a:ext cx="32" cy="21"/>
              </a:xfrm>
              <a:custGeom>
                <a:avLst/>
                <a:gdLst>
                  <a:gd name="T0" fmla="*/ 0 w 32"/>
                  <a:gd name="T1" fmla="*/ 10 h 21"/>
                  <a:gd name="T2" fmla="*/ 20 w 32"/>
                  <a:gd name="T3" fmla="*/ 0 h 21"/>
                  <a:gd name="T4" fmla="*/ 31 w 32"/>
                  <a:gd name="T5" fmla="*/ 16 h 21"/>
                  <a:gd name="T6" fmla="*/ 25 w 32"/>
                  <a:gd name="T7" fmla="*/ 20 h 21"/>
                  <a:gd name="T8" fmla="*/ 16 w 32"/>
                  <a:gd name="T9" fmla="*/ 10 h 21"/>
                  <a:gd name="T10" fmla="*/ 3 w 32"/>
                  <a:gd name="T11" fmla="*/ 15 h 21"/>
                  <a:gd name="T12" fmla="*/ 0 w 32"/>
                  <a:gd name="T13" fmla="*/ 11 h 21"/>
                  <a:gd name="T14" fmla="*/ 0 w 32"/>
                  <a:gd name="T15" fmla="*/ 10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21">
                    <a:moveTo>
                      <a:pt x="0" y="10"/>
                    </a:moveTo>
                    <a:lnTo>
                      <a:pt x="20" y="0"/>
                    </a:lnTo>
                    <a:lnTo>
                      <a:pt x="31" y="16"/>
                    </a:lnTo>
                    <a:lnTo>
                      <a:pt x="25" y="20"/>
                    </a:lnTo>
                    <a:lnTo>
                      <a:pt x="16" y="10"/>
                    </a:lnTo>
                    <a:lnTo>
                      <a:pt x="3" y="15"/>
                    </a:lnTo>
                    <a:lnTo>
                      <a:pt x="0" y="11"/>
                    </a:lnTo>
                    <a:lnTo>
                      <a:pt x="0" y="1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7" name="Line 490"/>
              <p:cNvSpPr>
                <a:spLocks noChangeShapeType="1"/>
              </p:cNvSpPr>
              <p:nvPr/>
            </p:nvSpPr>
            <p:spPr bwMode="auto">
              <a:xfrm flipH="1" flipV="1">
                <a:off x="5426" y="709"/>
                <a:ext cx="4" cy="6"/>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8" name="Line 491"/>
              <p:cNvSpPr>
                <a:spLocks noChangeShapeType="1"/>
              </p:cNvSpPr>
              <p:nvPr/>
            </p:nvSpPr>
            <p:spPr bwMode="auto">
              <a:xfrm flipV="1">
                <a:off x="5186" y="816"/>
                <a:ext cx="134" cy="89"/>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9" name="Freeform 492"/>
              <p:cNvSpPr>
                <a:spLocks/>
              </p:cNvSpPr>
              <p:nvPr/>
            </p:nvSpPr>
            <p:spPr bwMode="auto">
              <a:xfrm>
                <a:off x="5194" y="819"/>
                <a:ext cx="80" cy="74"/>
              </a:xfrm>
              <a:custGeom>
                <a:avLst/>
                <a:gdLst>
                  <a:gd name="T0" fmla="*/ 0 w 80"/>
                  <a:gd name="T1" fmla="*/ 73 h 74"/>
                  <a:gd name="T2" fmla="*/ 5 w 80"/>
                  <a:gd name="T3" fmla="*/ 68 h 74"/>
                  <a:gd name="T4" fmla="*/ 9 w 80"/>
                  <a:gd name="T5" fmla="*/ 60 h 74"/>
                  <a:gd name="T6" fmla="*/ 13 w 80"/>
                  <a:gd name="T7" fmla="*/ 56 h 74"/>
                  <a:gd name="T8" fmla="*/ 18 w 80"/>
                  <a:gd name="T9" fmla="*/ 50 h 74"/>
                  <a:gd name="T10" fmla="*/ 21 w 80"/>
                  <a:gd name="T11" fmla="*/ 45 h 74"/>
                  <a:gd name="T12" fmla="*/ 25 w 80"/>
                  <a:gd name="T13" fmla="*/ 41 h 74"/>
                  <a:gd name="T14" fmla="*/ 30 w 80"/>
                  <a:gd name="T15" fmla="*/ 35 h 74"/>
                  <a:gd name="T16" fmla="*/ 34 w 80"/>
                  <a:gd name="T17" fmla="*/ 32 h 74"/>
                  <a:gd name="T18" fmla="*/ 39 w 80"/>
                  <a:gd name="T19" fmla="*/ 27 h 74"/>
                  <a:gd name="T20" fmla="*/ 45 w 80"/>
                  <a:gd name="T21" fmla="*/ 23 h 74"/>
                  <a:gd name="T22" fmla="*/ 49 w 80"/>
                  <a:gd name="T23" fmla="*/ 18 h 74"/>
                  <a:gd name="T24" fmla="*/ 56 w 80"/>
                  <a:gd name="T25" fmla="*/ 13 h 74"/>
                  <a:gd name="T26" fmla="*/ 58 w 80"/>
                  <a:gd name="T27" fmla="*/ 12 h 74"/>
                  <a:gd name="T28" fmla="*/ 60 w 80"/>
                  <a:gd name="T29" fmla="*/ 11 h 74"/>
                  <a:gd name="T30" fmla="*/ 62 w 80"/>
                  <a:gd name="T31" fmla="*/ 9 h 74"/>
                  <a:gd name="T32" fmla="*/ 63 w 80"/>
                  <a:gd name="T33" fmla="*/ 8 h 74"/>
                  <a:gd name="T34" fmla="*/ 64 w 80"/>
                  <a:gd name="T35" fmla="*/ 7 h 74"/>
                  <a:gd name="T36" fmla="*/ 66 w 80"/>
                  <a:gd name="T37" fmla="*/ 6 h 74"/>
                  <a:gd name="T38" fmla="*/ 68 w 80"/>
                  <a:gd name="T39" fmla="*/ 5 h 74"/>
                  <a:gd name="T40" fmla="*/ 70 w 80"/>
                  <a:gd name="T41" fmla="*/ 4 h 74"/>
                  <a:gd name="T42" fmla="*/ 72 w 80"/>
                  <a:gd name="T43" fmla="*/ 2 h 74"/>
                  <a:gd name="T44" fmla="*/ 74 w 80"/>
                  <a:gd name="T45" fmla="*/ 1 h 74"/>
                  <a:gd name="T46" fmla="*/ 76 w 80"/>
                  <a:gd name="T47" fmla="*/ 2 h 74"/>
                  <a:gd name="T48" fmla="*/ 79 w 80"/>
                  <a:gd name="T49"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0" h="74">
                    <a:moveTo>
                      <a:pt x="0" y="73"/>
                    </a:moveTo>
                    <a:lnTo>
                      <a:pt x="5" y="68"/>
                    </a:lnTo>
                    <a:lnTo>
                      <a:pt x="9" y="60"/>
                    </a:lnTo>
                    <a:lnTo>
                      <a:pt x="13" y="56"/>
                    </a:lnTo>
                    <a:lnTo>
                      <a:pt x="18" y="50"/>
                    </a:lnTo>
                    <a:lnTo>
                      <a:pt x="21" y="45"/>
                    </a:lnTo>
                    <a:lnTo>
                      <a:pt x="25" y="41"/>
                    </a:lnTo>
                    <a:lnTo>
                      <a:pt x="30" y="35"/>
                    </a:lnTo>
                    <a:lnTo>
                      <a:pt x="34" y="32"/>
                    </a:lnTo>
                    <a:lnTo>
                      <a:pt x="39" y="27"/>
                    </a:lnTo>
                    <a:lnTo>
                      <a:pt x="45" y="23"/>
                    </a:lnTo>
                    <a:lnTo>
                      <a:pt x="49" y="18"/>
                    </a:lnTo>
                    <a:lnTo>
                      <a:pt x="56" y="13"/>
                    </a:lnTo>
                    <a:lnTo>
                      <a:pt x="58" y="12"/>
                    </a:lnTo>
                    <a:lnTo>
                      <a:pt x="60" y="11"/>
                    </a:lnTo>
                    <a:lnTo>
                      <a:pt x="62" y="9"/>
                    </a:lnTo>
                    <a:lnTo>
                      <a:pt x="63" y="8"/>
                    </a:lnTo>
                    <a:lnTo>
                      <a:pt x="64" y="7"/>
                    </a:lnTo>
                    <a:lnTo>
                      <a:pt x="66" y="6"/>
                    </a:lnTo>
                    <a:lnTo>
                      <a:pt x="68" y="5"/>
                    </a:lnTo>
                    <a:lnTo>
                      <a:pt x="70" y="4"/>
                    </a:lnTo>
                    <a:lnTo>
                      <a:pt x="72" y="2"/>
                    </a:lnTo>
                    <a:lnTo>
                      <a:pt x="74" y="1"/>
                    </a:lnTo>
                    <a:lnTo>
                      <a:pt x="76" y="2"/>
                    </a:lnTo>
                    <a:lnTo>
                      <a:pt x="7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0" name="Freeform 493"/>
              <p:cNvSpPr>
                <a:spLocks/>
              </p:cNvSpPr>
              <p:nvPr/>
            </p:nvSpPr>
            <p:spPr bwMode="auto">
              <a:xfrm>
                <a:off x="5195" y="832"/>
                <a:ext cx="56" cy="61"/>
              </a:xfrm>
              <a:custGeom>
                <a:avLst/>
                <a:gdLst>
                  <a:gd name="T0" fmla="*/ 0 w 56"/>
                  <a:gd name="T1" fmla="*/ 60 h 61"/>
                  <a:gd name="T2" fmla="*/ 5 w 56"/>
                  <a:gd name="T3" fmla="*/ 54 h 61"/>
                  <a:gd name="T4" fmla="*/ 9 w 56"/>
                  <a:gd name="T5" fmla="*/ 47 h 61"/>
                  <a:gd name="T6" fmla="*/ 13 w 56"/>
                  <a:gd name="T7" fmla="*/ 43 h 61"/>
                  <a:gd name="T8" fmla="*/ 17 w 56"/>
                  <a:gd name="T9" fmla="*/ 37 h 61"/>
                  <a:gd name="T10" fmla="*/ 21 w 56"/>
                  <a:gd name="T11" fmla="*/ 32 h 61"/>
                  <a:gd name="T12" fmla="*/ 25 w 56"/>
                  <a:gd name="T13" fmla="*/ 28 h 61"/>
                  <a:gd name="T14" fmla="*/ 29 w 56"/>
                  <a:gd name="T15" fmla="*/ 22 h 61"/>
                  <a:gd name="T16" fmla="*/ 35 w 56"/>
                  <a:gd name="T17" fmla="*/ 18 h 61"/>
                  <a:gd name="T18" fmla="*/ 40 w 56"/>
                  <a:gd name="T19" fmla="*/ 13 h 61"/>
                  <a:gd name="T20" fmla="*/ 44 w 56"/>
                  <a:gd name="T21" fmla="*/ 10 h 61"/>
                  <a:gd name="T22" fmla="*/ 49 w 56"/>
                  <a:gd name="T23" fmla="*/ 4 h 61"/>
                  <a:gd name="T24" fmla="*/ 55 w 56"/>
                  <a:gd name="T25"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61">
                    <a:moveTo>
                      <a:pt x="0" y="60"/>
                    </a:moveTo>
                    <a:lnTo>
                      <a:pt x="5" y="54"/>
                    </a:lnTo>
                    <a:lnTo>
                      <a:pt x="9" y="47"/>
                    </a:lnTo>
                    <a:lnTo>
                      <a:pt x="13" y="43"/>
                    </a:lnTo>
                    <a:lnTo>
                      <a:pt x="17" y="37"/>
                    </a:lnTo>
                    <a:lnTo>
                      <a:pt x="21" y="32"/>
                    </a:lnTo>
                    <a:lnTo>
                      <a:pt x="25" y="28"/>
                    </a:lnTo>
                    <a:lnTo>
                      <a:pt x="29" y="22"/>
                    </a:lnTo>
                    <a:lnTo>
                      <a:pt x="35" y="18"/>
                    </a:lnTo>
                    <a:lnTo>
                      <a:pt x="40" y="13"/>
                    </a:lnTo>
                    <a:lnTo>
                      <a:pt x="44" y="10"/>
                    </a:lnTo>
                    <a:lnTo>
                      <a:pt x="49" y="4"/>
                    </a:lnTo>
                    <a:lnTo>
                      <a:pt x="55"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1" name="Freeform 494"/>
              <p:cNvSpPr>
                <a:spLocks/>
              </p:cNvSpPr>
              <p:nvPr/>
            </p:nvSpPr>
            <p:spPr bwMode="auto">
              <a:xfrm>
                <a:off x="5254" y="823"/>
                <a:ext cx="29" cy="17"/>
              </a:xfrm>
              <a:custGeom>
                <a:avLst/>
                <a:gdLst>
                  <a:gd name="T0" fmla="*/ 0 w 29"/>
                  <a:gd name="T1" fmla="*/ 16 h 17"/>
                  <a:gd name="T2" fmla="*/ 3 w 29"/>
                  <a:gd name="T3" fmla="*/ 14 h 17"/>
                  <a:gd name="T4" fmla="*/ 1 w 29"/>
                  <a:gd name="T5" fmla="*/ 4 h 17"/>
                  <a:gd name="T6" fmla="*/ 4 w 29"/>
                  <a:gd name="T7" fmla="*/ 2 h 17"/>
                  <a:gd name="T8" fmla="*/ 6 w 29"/>
                  <a:gd name="T9" fmla="*/ 0 h 17"/>
                  <a:gd name="T10" fmla="*/ 14 w 29"/>
                  <a:gd name="T11" fmla="*/ 7 h 17"/>
                  <a:gd name="T12" fmla="*/ 17 w 29"/>
                  <a:gd name="T13" fmla="*/ 5 h 17"/>
                  <a:gd name="T14" fmla="*/ 20 w 29"/>
                  <a:gd name="T15" fmla="*/ 3 h 17"/>
                  <a:gd name="T16" fmla="*/ 28 w 29"/>
                  <a:gd name="T17" fmla="*/ 9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7">
                    <a:moveTo>
                      <a:pt x="0" y="16"/>
                    </a:moveTo>
                    <a:lnTo>
                      <a:pt x="3" y="14"/>
                    </a:lnTo>
                    <a:lnTo>
                      <a:pt x="1" y="4"/>
                    </a:lnTo>
                    <a:lnTo>
                      <a:pt x="4" y="2"/>
                    </a:lnTo>
                    <a:lnTo>
                      <a:pt x="6" y="0"/>
                    </a:lnTo>
                    <a:lnTo>
                      <a:pt x="14" y="7"/>
                    </a:lnTo>
                    <a:lnTo>
                      <a:pt x="17" y="5"/>
                    </a:lnTo>
                    <a:lnTo>
                      <a:pt x="20" y="3"/>
                    </a:lnTo>
                    <a:lnTo>
                      <a:pt x="28" y="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2" name="Line 495"/>
              <p:cNvSpPr>
                <a:spLocks noChangeShapeType="1"/>
              </p:cNvSpPr>
              <p:nvPr/>
            </p:nvSpPr>
            <p:spPr bwMode="auto">
              <a:xfrm flipV="1">
                <a:off x="5137" y="905"/>
                <a:ext cx="49" cy="2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3" name="Freeform 496"/>
              <p:cNvSpPr>
                <a:spLocks/>
              </p:cNvSpPr>
              <p:nvPr/>
            </p:nvSpPr>
            <p:spPr bwMode="auto">
              <a:xfrm>
                <a:off x="5260" y="848"/>
                <a:ext cx="23" cy="23"/>
              </a:xfrm>
              <a:custGeom>
                <a:avLst/>
                <a:gdLst>
                  <a:gd name="T0" fmla="*/ 11 w 23"/>
                  <a:gd name="T1" fmla="*/ 0 h 23"/>
                  <a:gd name="T2" fmla="*/ 6 w 23"/>
                  <a:gd name="T3" fmla="*/ 5 h 23"/>
                  <a:gd name="T4" fmla="*/ 7 w 23"/>
                  <a:gd name="T5" fmla="*/ 6 h 23"/>
                  <a:gd name="T6" fmla="*/ 2 w 23"/>
                  <a:gd name="T7" fmla="*/ 9 h 23"/>
                  <a:gd name="T8" fmla="*/ 3 w 23"/>
                  <a:gd name="T9" fmla="*/ 10 h 23"/>
                  <a:gd name="T10" fmla="*/ 3 w 23"/>
                  <a:gd name="T11" fmla="*/ 10 h 23"/>
                  <a:gd name="T12" fmla="*/ 0 w 23"/>
                  <a:gd name="T13" fmla="*/ 15 h 23"/>
                  <a:gd name="T14" fmla="*/ 0 w 23"/>
                  <a:gd name="T15" fmla="*/ 16 h 23"/>
                  <a:gd name="T16" fmla="*/ 1 w 23"/>
                  <a:gd name="T17" fmla="*/ 17 h 23"/>
                  <a:gd name="T18" fmla="*/ 1 w 23"/>
                  <a:gd name="T19" fmla="*/ 17 h 23"/>
                  <a:gd name="T20" fmla="*/ 2 w 23"/>
                  <a:gd name="T21" fmla="*/ 19 h 23"/>
                  <a:gd name="T22" fmla="*/ 2 w 23"/>
                  <a:gd name="T23" fmla="*/ 19 h 23"/>
                  <a:gd name="T24" fmla="*/ 4 w 23"/>
                  <a:gd name="T25" fmla="*/ 21 h 23"/>
                  <a:gd name="T26" fmla="*/ 4 w 23"/>
                  <a:gd name="T27" fmla="*/ 21 h 23"/>
                  <a:gd name="T28" fmla="*/ 4 w 23"/>
                  <a:gd name="T29" fmla="*/ 22 h 23"/>
                  <a:gd name="T30" fmla="*/ 4 w 23"/>
                  <a:gd name="T31" fmla="*/ 22 h 23"/>
                  <a:gd name="T32" fmla="*/ 4 w 23"/>
                  <a:gd name="T33" fmla="*/ 22 h 23"/>
                  <a:gd name="T34" fmla="*/ 4 w 23"/>
                  <a:gd name="T35" fmla="*/ 22 h 23"/>
                  <a:gd name="T36" fmla="*/ 10 w 23"/>
                  <a:gd name="T37" fmla="*/ 20 h 23"/>
                  <a:gd name="T38" fmla="*/ 10 w 23"/>
                  <a:gd name="T39" fmla="*/ 21 h 23"/>
                  <a:gd name="T40" fmla="*/ 10 w 23"/>
                  <a:gd name="T41" fmla="*/ 21 h 23"/>
                  <a:gd name="T42" fmla="*/ 10 w 23"/>
                  <a:gd name="T43" fmla="*/ 21 h 23"/>
                  <a:gd name="T44" fmla="*/ 15 w 23"/>
                  <a:gd name="T45" fmla="*/ 17 h 23"/>
                  <a:gd name="T46" fmla="*/ 16 w 23"/>
                  <a:gd name="T47" fmla="*/ 19 h 23"/>
                  <a:gd name="T48" fmla="*/ 22 w 23"/>
                  <a:gd name="T4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 h="23">
                    <a:moveTo>
                      <a:pt x="11" y="0"/>
                    </a:moveTo>
                    <a:lnTo>
                      <a:pt x="6" y="5"/>
                    </a:lnTo>
                    <a:lnTo>
                      <a:pt x="7" y="6"/>
                    </a:lnTo>
                    <a:lnTo>
                      <a:pt x="2" y="9"/>
                    </a:lnTo>
                    <a:lnTo>
                      <a:pt x="3" y="10"/>
                    </a:lnTo>
                    <a:lnTo>
                      <a:pt x="3" y="10"/>
                    </a:lnTo>
                    <a:lnTo>
                      <a:pt x="0" y="15"/>
                    </a:lnTo>
                    <a:lnTo>
                      <a:pt x="0" y="16"/>
                    </a:lnTo>
                    <a:lnTo>
                      <a:pt x="1" y="17"/>
                    </a:lnTo>
                    <a:lnTo>
                      <a:pt x="1" y="17"/>
                    </a:lnTo>
                    <a:lnTo>
                      <a:pt x="2" y="19"/>
                    </a:lnTo>
                    <a:lnTo>
                      <a:pt x="2" y="19"/>
                    </a:lnTo>
                    <a:lnTo>
                      <a:pt x="4" y="21"/>
                    </a:lnTo>
                    <a:lnTo>
                      <a:pt x="4" y="21"/>
                    </a:lnTo>
                    <a:lnTo>
                      <a:pt x="4" y="22"/>
                    </a:lnTo>
                    <a:lnTo>
                      <a:pt x="4" y="22"/>
                    </a:lnTo>
                    <a:lnTo>
                      <a:pt x="4" y="22"/>
                    </a:lnTo>
                    <a:lnTo>
                      <a:pt x="4" y="22"/>
                    </a:lnTo>
                    <a:lnTo>
                      <a:pt x="10" y="20"/>
                    </a:lnTo>
                    <a:lnTo>
                      <a:pt x="10" y="21"/>
                    </a:lnTo>
                    <a:lnTo>
                      <a:pt x="10" y="21"/>
                    </a:lnTo>
                    <a:lnTo>
                      <a:pt x="10" y="21"/>
                    </a:lnTo>
                    <a:lnTo>
                      <a:pt x="15" y="17"/>
                    </a:lnTo>
                    <a:lnTo>
                      <a:pt x="16" y="19"/>
                    </a:lnTo>
                    <a:lnTo>
                      <a:pt x="22"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4" name="Freeform 497"/>
              <p:cNvSpPr>
                <a:spLocks/>
              </p:cNvSpPr>
              <p:nvPr/>
            </p:nvSpPr>
            <p:spPr bwMode="auto">
              <a:xfrm>
                <a:off x="5254" y="848"/>
                <a:ext cx="17" cy="27"/>
              </a:xfrm>
              <a:custGeom>
                <a:avLst/>
                <a:gdLst>
                  <a:gd name="T0" fmla="*/ 16 w 17"/>
                  <a:gd name="T1" fmla="*/ 0 h 27"/>
                  <a:gd name="T2" fmla="*/ 9 w 17"/>
                  <a:gd name="T3" fmla="*/ 7 h 27"/>
                  <a:gd name="T4" fmla="*/ 4 w 17"/>
                  <a:gd name="T5" fmla="*/ 14 h 27"/>
                  <a:gd name="T6" fmla="*/ 0 w 17"/>
                  <a:gd name="T7" fmla="*/ 21 h 27"/>
                  <a:gd name="T8" fmla="*/ 7 w 17"/>
                  <a:gd name="T9" fmla="*/ 26 h 27"/>
                </a:gdLst>
                <a:ahLst/>
                <a:cxnLst>
                  <a:cxn ang="0">
                    <a:pos x="T0" y="T1"/>
                  </a:cxn>
                  <a:cxn ang="0">
                    <a:pos x="T2" y="T3"/>
                  </a:cxn>
                  <a:cxn ang="0">
                    <a:pos x="T4" y="T5"/>
                  </a:cxn>
                  <a:cxn ang="0">
                    <a:pos x="T6" y="T7"/>
                  </a:cxn>
                  <a:cxn ang="0">
                    <a:pos x="T8" y="T9"/>
                  </a:cxn>
                </a:cxnLst>
                <a:rect l="0" t="0" r="r" b="b"/>
                <a:pathLst>
                  <a:path w="17" h="27">
                    <a:moveTo>
                      <a:pt x="16" y="0"/>
                    </a:moveTo>
                    <a:lnTo>
                      <a:pt x="9" y="7"/>
                    </a:lnTo>
                    <a:lnTo>
                      <a:pt x="4" y="14"/>
                    </a:lnTo>
                    <a:lnTo>
                      <a:pt x="0" y="21"/>
                    </a:lnTo>
                    <a:lnTo>
                      <a:pt x="7"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5" name="Freeform 498"/>
              <p:cNvSpPr>
                <a:spLocks/>
              </p:cNvSpPr>
              <p:nvPr/>
            </p:nvSpPr>
            <p:spPr bwMode="auto">
              <a:xfrm>
                <a:off x="5262" y="866"/>
                <a:ext cx="26" cy="17"/>
              </a:xfrm>
              <a:custGeom>
                <a:avLst/>
                <a:gdLst>
                  <a:gd name="T0" fmla="*/ 0 w 26"/>
                  <a:gd name="T1" fmla="*/ 0 h 17"/>
                  <a:gd name="T2" fmla="*/ 2 w 26"/>
                  <a:gd name="T3" fmla="*/ 11 h 17"/>
                  <a:gd name="T4" fmla="*/ 7 w 26"/>
                  <a:gd name="T5" fmla="*/ 3 h 17"/>
                  <a:gd name="T6" fmla="*/ 17 w 26"/>
                  <a:gd name="T7" fmla="*/ 16 h 17"/>
                  <a:gd name="T8" fmla="*/ 25 w 26"/>
                  <a:gd name="T9" fmla="*/ 16 h 17"/>
                </a:gdLst>
                <a:ahLst/>
                <a:cxnLst>
                  <a:cxn ang="0">
                    <a:pos x="T0" y="T1"/>
                  </a:cxn>
                  <a:cxn ang="0">
                    <a:pos x="T2" y="T3"/>
                  </a:cxn>
                  <a:cxn ang="0">
                    <a:pos x="T4" y="T5"/>
                  </a:cxn>
                  <a:cxn ang="0">
                    <a:pos x="T6" y="T7"/>
                  </a:cxn>
                  <a:cxn ang="0">
                    <a:pos x="T8" y="T9"/>
                  </a:cxn>
                </a:cxnLst>
                <a:rect l="0" t="0" r="r" b="b"/>
                <a:pathLst>
                  <a:path w="26" h="17">
                    <a:moveTo>
                      <a:pt x="0" y="0"/>
                    </a:moveTo>
                    <a:lnTo>
                      <a:pt x="2" y="11"/>
                    </a:lnTo>
                    <a:lnTo>
                      <a:pt x="7" y="3"/>
                    </a:lnTo>
                    <a:lnTo>
                      <a:pt x="17" y="16"/>
                    </a:lnTo>
                    <a:lnTo>
                      <a:pt x="25"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6" name="Freeform 499"/>
              <p:cNvSpPr>
                <a:spLocks/>
              </p:cNvSpPr>
              <p:nvPr/>
            </p:nvSpPr>
            <p:spPr bwMode="auto">
              <a:xfrm>
                <a:off x="5167" y="917"/>
                <a:ext cx="25" cy="23"/>
              </a:xfrm>
              <a:custGeom>
                <a:avLst/>
                <a:gdLst>
                  <a:gd name="T0" fmla="*/ 24 w 25"/>
                  <a:gd name="T1" fmla="*/ 15 h 23"/>
                  <a:gd name="T2" fmla="*/ 18 w 25"/>
                  <a:gd name="T3" fmla="*/ 19 h 23"/>
                  <a:gd name="T4" fmla="*/ 17 w 25"/>
                  <a:gd name="T5" fmla="*/ 17 h 23"/>
                  <a:gd name="T6" fmla="*/ 11 w 25"/>
                  <a:gd name="T7" fmla="*/ 19 h 23"/>
                  <a:gd name="T8" fmla="*/ 7 w 25"/>
                  <a:gd name="T9" fmla="*/ 22 h 23"/>
                  <a:gd name="T10" fmla="*/ 5 w 25"/>
                  <a:gd name="T11" fmla="*/ 21 h 23"/>
                  <a:gd name="T12" fmla="*/ 5 w 25"/>
                  <a:gd name="T13" fmla="*/ 21 h 23"/>
                  <a:gd name="T14" fmla="*/ 5 w 25"/>
                  <a:gd name="T15" fmla="*/ 20 h 23"/>
                  <a:gd name="T16" fmla="*/ 5 w 25"/>
                  <a:gd name="T17" fmla="*/ 20 h 23"/>
                  <a:gd name="T18" fmla="*/ 3 w 25"/>
                  <a:gd name="T19" fmla="*/ 18 h 23"/>
                  <a:gd name="T20" fmla="*/ 3 w 25"/>
                  <a:gd name="T21" fmla="*/ 17 h 23"/>
                  <a:gd name="T22" fmla="*/ 3 w 25"/>
                  <a:gd name="T23" fmla="*/ 17 h 23"/>
                  <a:gd name="T24" fmla="*/ 2 w 25"/>
                  <a:gd name="T25" fmla="*/ 16 h 23"/>
                  <a:gd name="T26" fmla="*/ 2 w 25"/>
                  <a:gd name="T27" fmla="*/ 16 h 23"/>
                  <a:gd name="T28" fmla="*/ 1 w 25"/>
                  <a:gd name="T29" fmla="*/ 14 h 23"/>
                  <a:gd name="T30" fmla="*/ 1 w 25"/>
                  <a:gd name="T31" fmla="*/ 14 h 23"/>
                  <a:gd name="T32" fmla="*/ 0 w 25"/>
                  <a:gd name="T33" fmla="*/ 13 h 23"/>
                  <a:gd name="T34" fmla="*/ 0 w 25"/>
                  <a:gd name="T35" fmla="*/ 13 h 23"/>
                  <a:gd name="T36" fmla="*/ 3 w 25"/>
                  <a:gd name="T37" fmla="*/ 8 h 23"/>
                  <a:gd name="T38" fmla="*/ 3 w 25"/>
                  <a:gd name="T39" fmla="*/ 8 h 23"/>
                  <a:gd name="T40" fmla="*/ 8 w 25"/>
                  <a:gd name="T41" fmla="*/ 4 h 23"/>
                  <a:gd name="T42" fmla="*/ 8 w 25"/>
                  <a:gd name="T43" fmla="*/ 4 h 23"/>
                  <a:gd name="T44" fmla="*/ 7 w 25"/>
                  <a:gd name="T45" fmla="*/ 3 h 23"/>
                  <a:gd name="T46" fmla="*/ 7 w 25"/>
                  <a:gd name="T47" fmla="*/ 3 h 23"/>
                  <a:gd name="T48" fmla="*/ 13 w 25"/>
                  <a:gd name="T49"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3">
                    <a:moveTo>
                      <a:pt x="24" y="15"/>
                    </a:moveTo>
                    <a:lnTo>
                      <a:pt x="18" y="19"/>
                    </a:lnTo>
                    <a:lnTo>
                      <a:pt x="17" y="17"/>
                    </a:lnTo>
                    <a:lnTo>
                      <a:pt x="11" y="19"/>
                    </a:lnTo>
                    <a:lnTo>
                      <a:pt x="7" y="22"/>
                    </a:lnTo>
                    <a:lnTo>
                      <a:pt x="5" y="21"/>
                    </a:lnTo>
                    <a:lnTo>
                      <a:pt x="5" y="21"/>
                    </a:lnTo>
                    <a:lnTo>
                      <a:pt x="5" y="20"/>
                    </a:lnTo>
                    <a:lnTo>
                      <a:pt x="5" y="20"/>
                    </a:lnTo>
                    <a:lnTo>
                      <a:pt x="3" y="18"/>
                    </a:lnTo>
                    <a:lnTo>
                      <a:pt x="3" y="17"/>
                    </a:lnTo>
                    <a:lnTo>
                      <a:pt x="3" y="17"/>
                    </a:lnTo>
                    <a:lnTo>
                      <a:pt x="2" y="16"/>
                    </a:lnTo>
                    <a:lnTo>
                      <a:pt x="2" y="16"/>
                    </a:lnTo>
                    <a:lnTo>
                      <a:pt x="1" y="14"/>
                    </a:lnTo>
                    <a:lnTo>
                      <a:pt x="1" y="14"/>
                    </a:lnTo>
                    <a:lnTo>
                      <a:pt x="0" y="13"/>
                    </a:lnTo>
                    <a:lnTo>
                      <a:pt x="0" y="13"/>
                    </a:lnTo>
                    <a:lnTo>
                      <a:pt x="3" y="8"/>
                    </a:lnTo>
                    <a:lnTo>
                      <a:pt x="3" y="8"/>
                    </a:lnTo>
                    <a:lnTo>
                      <a:pt x="8" y="4"/>
                    </a:lnTo>
                    <a:lnTo>
                      <a:pt x="8" y="4"/>
                    </a:lnTo>
                    <a:lnTo>
                      <a:pt x="7" y="3"/>
                    </a:lnTo>
                    <a:lnTo>
                      <a:pt x="7" y="3"/>
                    </a:lnTo>
                    <a:lnTo>
                      <a:pt x="13"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7" name="Freeform 500"/>
              <p:cNvSpPr>
                <a:spLocks/>
              </p:cNvSpPr>
              <p:nvPr/>
            </p:nvSpPr>
            <p:spPr bwMode="auto">
              <a:xfrm>
                <a:off x="5168" y="930"/>
                <a:ext cx="27" cy="17"/>
              </a:xfrm>
              <a:custGeom>
                <a:avLst/>
                <a:gdLst>
                  <a:gd name="T0" fmla="*/ 26 w 27"/>
                  <a:gd name="T1" fmla="*/ 11 h 17"/>
                  <a:gd name="T2" fmla="*/ 17 w 27"/>
                  <a:gd name="T3" fmla="*/ 11 h 17"/>
                  <a:gd name="T4" fmla="*/ 6 w 27"/>
                  <a:gd name="T5" fmla="*/ 16 h 17"/>
                  <a:gd name="T6" fmla="*/ 3 w 27"/>
                  <a:gd name="T7" fmla="*/ 10 h 17"/>
                  <a:gd name="T8" fmla="*/ 0 w 27"/>
                  <a:gd name="T9" fmla="*/ 0 h 17"/>
                </a:gdLst>
                <a:ahLst/>
                <a:cxnLst>
                  <a:cxn ang="0">
                    <a:pos x="T0" y="T1"/>
                  </a:cxn>
                  <a:cxn ang="0">
                    <a:pos x="T2" y="T3"/>
                  </a:cxn>
                  <a:cxn ang="0">
                    <a:pos x="T4" y="T5"/>
                  </a:cxn>
                  <a:cxn ang="0">
                    <a:pos x="T6" y="T7"/>
                  </a:cxn>
                  <a:cxn ang="0">
                    <a:pos x="T8" y="T9"/>
                  </a:cxn>
                </a:cxnLst>
                <a:rect l="0" t="0" r="r" b="b"/>
                <a:pathLst>
                  <a:path w="27" h="17">
                    <a:moveTo>
                      <a:pt x="26" y="11"/>
                    </a:moveTo>
                    <a:lnTo>
                      <a:pt x="17" y="11"/>
                    </a:lnTo>
                    <a:lnTo>
                      <a:pt x="6" y="16"/>
                    </a:lnTo>
                    <a:lnTo>
                      <a:pt x="3" y="10"/>
                    </a:lnTo>
                    <a:lnTo>
                      <a:pt x="0"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8" name="Freeform 501"/>
              <p:cNvSpPr>
                <a:spLocks/>
              </p:cNvSpPr>
              <p:nvPr/>
            </p:nvSpPr>
            <p:spPr bwMode="auto">
              <a:xfrm>
                <a:off x="5162" y="916"/>
                <a:ext cx="17" cy="27"/>
              </a:xfrm>
              <a:custGeom>
                <a:avLst/>
                <a:gdLst>
                  <a:gd name="T0" fmla="*/ 9 w 17"/>
                  <a:gd name="T1" fmla="*/ 26 h 27"/>
                  <a:gd name="T2" fmla="*/ 0 w 17"/>
                  <a:gd name="T3" fmla="*/ 18 h 27"/>
                  <a:gd name="T4" fmla="*/ 4 w 17"/>
                  <a:gd name="T5" fmla="*/ 11 h 27"/>
                  <a:gd name="T6" fmla="*/ 7 w 17"/>
                  <a:gd name="T7" fmla="*/ 4 h 27"/>
                  <a:gd name="T8" fmla="*/ 16 w 17"/>
                  <a:gd name="T9" fmla="*/ 0 h 27"/>
                </a:gdLst>
                <a:ahLst/>
                <a:cxnLst>
                  <a:cxn ang="0">
                    <a:pos x="T0" y="T1"/>
                  </a:cxn>
                  <a:cxn ang="0">
                    <a:pos x="T2" y="T3"/>
                  </a:cxn>
                  <a:cxn ang="0">
                    <a:pos x="T4" y="T5"/>
                  </a:cxn>
                  <a:cxn ang="0">
                    <a:pos x="T6" y="T7"/>
                  </a:cxn>
                  <a:cxn ang="0">
                    <a:pos x="T8" y="T9"/>
                  </a:cxn>
                </a:cxnLst>
                <a:rect l="0" t="0" r="r" b="b"/>
                <a:pathLst>
                  <a:path w="17" h="27">
                    <a:moveTo>
                      <a:pt x="9" y="26"/>
                    </a:moveTo>
                    <a:lnTo>
                      <a:pt x="0" y="18"/>
                    </a:lnTo>
                    <a:lnTo>
                      <a:pt x="4" y="11"/>
                    </a:lnTo>
                    <a:lnTo>
                      <a:pt x="7" y="4"/>
                    </a:lnTo>
                    <a:lnTo>
                      <a:pt x="16"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9" name="Freeform 502"/>
              <p:cNvSpPr>
                <a:spLocks/>
              </p:cNvSpPr>
              <p:nvPr/>
            </p:nvSpPr>
            <p:spPr bwMode="auto">
              <a:xfrm>
                <a:off x="5187" y="897"/>
                <a:ext cx="25" cy="22"/>
              </a:xfrm>
              <a:custGeom>
                <a:avLst/>
                <a:gdLst>
                  <a:gd name="T0" fmla="*/ 13 w 25"/>
                  <a:gd name="T1" fmla="*/ 0 h 22"/>
                  <a:gd name="T2" fmla="*/ 13 w 25"/>
                  <a:gd name="T3" fmla="*/ 0 h 22"/>
                  <a:gd name="T4" fmla="*/ 8 w 25"/>
                  <a:gd name="T5" fmla="*/ 5 h 22"/>
                  <a:gd name="T6" fmla="*/ 4 w 25"/>
                  <a:gd name="T7" fmla="*/ 8 h 22"/>
                  <a:gd name="T8" fmla="*/ 4 w 25"/>
                  <a:gd name="T9" fmla="*/ 9 h 22"/>
                  <a:gd name="T10" fmla="*/ 4 w 25"/>
                  <a:gd name="T11" fmla="*/ 9 h 22"/>
                  <a:gd name="T12" fmla="*/ 0 w 25"/>
                  <a:gd name="T13" fmla="*/ 13 h 22"/>
                  <a:gd name="T14" fmla="*/ 1 w 25"/>
                  <a:gd name="T15" fmla="*/ 14 h 22"/>
                  <a:gd name="T16" fmla="*/ 2 w 25"/>
                  <a:gd name="T17" fmla="*/ 15 h 22"/>
                  <a:gd name="T18" fmla="*/ 2 w 25"/>
                  <a:gd name="T19" fmla="*/ 15 h 22"/>
                  <a:gd name="T20" fmla="*/ 3 w 25"/>
                  <a:gd name="T21" fmla="*/ 17 h 22"/>
                  <a:gd name="T22" fmla="*/ 3 w 25"/>
                  <a:gd name="T23" fmla="*/ 17 h 22"/>
                  <a:gd name="T24" fmla="*/ 4 w 25"/>
                  <a:gd name="T25" fmla="*/ 18 h 22"/>
                  <a:gd name="T26" fmla="*/ 4 w 25"/>
                  <a:gd name="T27" fmla="*/ 19 h 22"/>
                  <a:gd name="T28" fmla="*/ 4 w 25"/>
                  <a:gd name="T29" fmla="*/ 19 h 22"/>
                  <a:gd name="T30" fmla="*/ 5 w 25"/>
                  <a:gd name="T31" fmla="*/ 20 h 22"/>
                  <a:gd name="T32" fmla="*/ 6 w 25"/>
                  <a:gd name="T33" fmla="*/ 21 h 22"/>
                  <a:gd name="T34" fmla="*/ 6 w 25"/>
                  <a:gd name="T35" fmla="*/ 21 h 22"/>
                  <a:gd name="T36" fmla="*/ 11 w 25"/>
                  <a:gd name="T37" fmla="*/ 19 h 22"/>
                  <a:gd name="T38" fmla="*/ 11 w 25"/>
                  <a:gd name="T39" fmla="*/ 19 h 22"/>
                  <a:gd name="T40" fmla="*/ 12 w 25"/>
                  <a:gd name="T41" fmla="*/ 20 h 22"/>
                  <a:gd name="T42" fmla="*/ 12 w 25"/>
                  <a:gd name="T43" fmla="*/ 20 h 22"/>
                  <a:gd name="T44" fmla="*/ 17 w 25"/>
                  <a:gd name="T45" fmla="*/ 17 h 22"/>
                  <a:gd name="T46" fmla="*/ 24 w 25"/>
                  <a:gd name="T47" fmla="*/ 16 h 22"/>
                  <a:gd name="T48" fmla="*/ 24 w 25"/>
                  <a:gd name="T49"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2">
                    <a:moveTo>
                      <a:pt x="13" y="0"/>
                    </a:moveTo>
                    <a:lnTo>
                      <a:pt x="13" y="0"/>
                    </a:lnTo>
                    <a:lnTo>
                      <a:pt x="8" y="5"/>
                    </a:lnTo>
                    <a:lnTo>
                      <a:pt x="4" y="8"/>
                    </a:lnTo>
                    <a:lnTo>
                      <a:pt x="4" y="9"/>
                    </a:lnTo>
                    <a:lnTo>
                      <a:pt x="4" y="9"/>
                    </a:lnTo>
                    <a:lnTo>
                      <a:pt x="0" y="13"/>
                    </a:lnTo>
                    <a:lnTo>
                      <a:pt x="1" y="14"/>
                    </a:lnTo>
                    <a:lnTo>
                      <a:pt x="2" y="15"/>
                    </a:lnTo>
                    <a:lnTo>
                      <a:pt x="2" y="15"/>
                    </a:lnTo>
                    <a:lnTo>
                      <a:pt x="3" y="17"/>
                    </a:lnTo>
                    <a:lnTo>
                      <a:pt x="3" y="17"/>
                    </a:lnTo>
                    <a:lnTo>
                      <a:pt x="4" y="18"/>
                    </a:lnTo>
                    <a:lnTo>
                      <a:pt x="4" y="19"/>
                    </a:lnTo>
                    <a:lnTo>
                      <a:pt x="4" y="19"/>
                    </a:lnTo>
                    <a:lnTo>
                      <a:pt x="5" y="20"/>
                    </a:lnTo>
                    <a:lnTo>
                      <a:pt x="6" y="21"/>
                    </a:lnTo>
                    <a:lnTo>
                      <a:pt x="6" y="21"/>
                    </a:lnTo>
                    <a:lnTo>
                      <a:pt x="11" y="19"/>
                    </a:lnTo>
                    <a:lnTo>
                      <a:pt x="11" y="19"/>
                    </a:lnTo>
                    <a:lnTo>
                      <a:pt x="12" y="20"/>
                    </a:lnTo>
                    <a:lnTo>
                      <a:pt x="12" y="20"/>
                    </a:lnTo>
                    <a:lnTo>
                      <a:pt x="17" y="17"/>
                    </a:lnTo>
                    <a:lnTo>
                      <a:pt x="24" y="16"/>
                    </a:lnTo>
                    <a:lnTo>
                      <a:pt x="24"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0" name="Freeform 503"/>
              <p:cNvSpPr>
                <a:spLocks/>
              </p:cNvSpPr>
              <p:nvPr/>
            </p:nvSpPr>
            <p:spPr bwMode="auto">
              <a:xfrm>
                <a:off x="5183" y="896"/>
                <a:ext cx="17" cy="27"/>
              </a:xfrm>
              <a:custGeom>
                <a:avLst/>
                <a:gdLst>
                  <a:gd name="T0" fmla="*/ 16 w 17"/>
                  <a:gd name="T1" fmla="*/ 0 h 27"/>
                  <a:gd name="T2" fmla="*/ 0 w 17"/>
                  <a:gd name="T3" fmla="*/ 9 h 27"/>
                  <a:gd name="T4" fmla="*/ 5 w 17"/>
                  <a:gd name="T5" fmla="*/ 13 h 27"/>
                  <a:gd name="T6" fmla="*/ 2 w 17"/>
                  <a:gd name="T7" fmla="*/ 20 h 27"/>
                  <a:gd name="T8" fmla="*/ 9 w 17"/>
                  <a:gd name="T9" fmla="*/ 26 h 27"/>
                </a:gdLst>
                <a:ahLst/>
                <a:cxnLst>
                  <a:cxn ang="0">
                    <a:pos x="T0" y="T1"/>
                  </a:cxn>
                  <a:cxn ang="0">
                    <a:pos x="T2" y="T3"/>
                  </a:cxn>
                  <a:cxn ang="0">
                    <a:pos x="T4" y="T5"/>
                  </a:cxn>
                  <a:cxn ang="0">
                    <a:pos x="T6" y="T7"/>
                  </a:cxn>
                  <a:cxn ang="0">
                    <a:pos x="T8" y="T9"/>
                  </a:cxn>
                </a:cxnLst>
                <a:rect l="0" t="0" r="r" b="b"/>
                <a:pathLst>
                  <a:path w="17" h="27">
                    <a:moveTo>
                      <a:pt x="16" y="0"/>
                    </a:moveTo>
                    <a:lnTo>
                      <a:pt x="0" y="9"/>
                    </a:lnTo>
                    <a:lnTo>
                      <a:pt x="5" y="13"/>
                    </a:lnTo>
                    <a:lnTo>
                      <a:pt x="2" y="20"/>
                    </a:lnTo>
                    <a:lnTo>
                      <a:pt x="9" y="2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1" name="Freeform 504"/>
              <p:cNvSpPr>
                <a:spLocks/>
              </p:cNvSpPr>
              <p:nvPr/>
            </p:nvSpPr>
            <p:spPr bwMode="auto">
              <a:xfrm>
                <a:off x="5191" y="915"/>
                <a:ext cx="27" cy="17"/>
              </a:xfrm>
              <a:custGeom>
                <a:avLst/>
                <a:gdLst>
                  <a:gd name="T0" fmla="*/ 0 w 27"/>
                  <a:gd name="T1" fmla="*/ 0 h 17"/>
                  <a:gd name="T2" fmla="*/ 3 w 27"/>
                  <a:gd name="T3" fmla="*/ 13 h 17"/>
                  <a:gd name="T4" fmla="*/ 11 w 27"/>
                  <a:gd name="T5" fmla="*/ 16 h 17"/>
                  <a:gd name="T6" fmla="*/ 18 w 27"/>
                  <a:gd name="T7" fmla="*/ 16 h 17"/>
                  <a:gd name="T8" fmla="*/ 26 w 27"/>
                  <a:gd name="T9" fmla="*/ 16 h 17"/>
                </a:gdLst>
                <a:ahLst/>
                <a:cxnLst>
                  <a:cxn ang="0">
                    <a:pos x="T0" y="T1"/>
                  </a:cxn>
                  <a:cxn ang="0">
                    <a:pos x="T2" y="T3"/>
                  </a:cxn>
                  <a:cxn ang="0">
                    <a:pos x="T4" y="T5"/>
                  </a:cxn>
                  <a:cxn ang="0">
                    <a:pos x="T6" y="T7"/>
                  </a:cxn>
                  <a:cxn ang="0">
                    <a:pos x="T8" y="T9"/>
                  </a:cxn>
                </a:cxnLst>
                <a:rect l="0" t="0" r="r" b="b"/>
                <a:pathLst>
                  <a:path w="27" h="17">
                    <a:moveTo>
                      <a:pt x="0" y="0"/>
                    </a:moveTo>
                    <a:lnTo>
                      <a:pt x="3" y="13"/>
                    </a:lnTo>
                    <a:lnTo>
                      <a:pt x="11" y="16"/>
                    </a:lnTo>
                    <a:lnTo>
                      <a:pt x="18" y="16"/>
                    </a:lnTo>
                    <a:lnTo>
                      <a:pt x="26" y="16"/>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2" name="Freeform 505"/>
              <p:cNvSpPr>
                <a:spLocks/>
              </p:cNvSpPr>
              <p:nvPr/>
            </p:nvSpPr>
            <p:spPr bwMode="auto">
              <a:xfrm>
                <a:off x="5259" y="716"/>
                <a:ext cx="148" cy="79"/>
              </a:xfrm>
              <a:custGeom>
                <a:avLst/>
                <a:gdLst>
                  <a:gd name="T0" fmla="*/ 147 w 148"/>
                  <a:gd name="T1" fmla="*/ 3 h 79"/>
                  <a:gd name="T2" fmla="*/ 115 w 148"/>
                  <a:gd name="T3" fmla="*/ 0 h 79"/>
                  <a:gd name="T4" fmla="*/ 0 w 148"/>
                  <a:gd name="T5" fmla="*/ 78 h 79"/>
                </a:gdLst>
                <a:ahLst/>
                <a:cxnLst>
                  <a:cxn ang="0">
                    <a:pos x="T0" y="T1"/>
                  </a:cxn>
                  <a:cxn ang="0">
                    <a:pos x="T2" y="T3"/>
                  </a:cxn>
                  <a:cxn ang="0">
                    <a:pos x="T4" y="T5"/>
                  </a:cxn>
                </a:cxnLst>
                <a:rect l="0" t="0" r="r" b="b"/>
                <a:pathLst>
                  <a:path w="148" h="79">
                    <a:moveTo>
                      <a:pt x="147" y="3"/>
                    </a:moveTo>
                    <a:lnTo>
                      <a:pt x="115" y="0"/>
                    </a:lnTo>
                    <a:lnTo>
                      <a:pt x="0" y="78"/>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3" name="Line 506"/>
              <p:cNvSpPr>
                <a:spLocks noChangeShapeType="1"/>
              </p:cNvSpPr>
              <p:nvPr/>
            </p:nvSpPr>
            <p:spPr bwMode="auto">
              <a:xfrm>
                <a:off x="5312" y="735"/>
                <a:ext cx="10" cy="15"/>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4" name="Freeform 507"/>
              <p:cNvSpPr>
                <a:spLocks/>
              </p:cNvSpPr>
              <p:nvPr/>
            </p:nvSpPr>
            <p:spPr bwMode="auto">
              <a:xfrm>
                <a:off x="5271" y="751"/>
                <a:ext cx="64" cy="60"/>
              </a:xfrm>
              <a:custGeom>
                <a:avLst/>
                <a:gdLst>
                  <a:gd name="T0" fmla="*/ 0 w 64"/>
                  <a:gd name="T1" fmla="*/ 59 h 60"/>
                  <a:gd name="T2" fmla="*/ 63 w 64"/>
                  <a:gd name="T3" fmla="*/ 17 h 60"/>
                  <a:gd name="T4" fmla="*/ 52 w 64"/>
                  <a:gd name="T5" fmla="*/ 0 h 60"/>
                </a:gdLst>
                <a:ahLst/>
                <a:cxnLst>
                  <a:cxn ang="0">
                    <a:pos x="T0" y="T1"/>
                  </a:cxn>
                  <a:cxn ang="0">
                    <a:pos x="T2" y="T3"/>
                  </a:cxn>
                  <a:cxn ang="0">
                    <a:pos x="T4" y="T5"/>
                  </a:cxn>
                </a:cxnLst>
                <a:rect l="0" t="0" r="r" b="b"/>
                <a:pathLst>
                  <a:path w="64" h="60">
                    <a:moveTo>
                      <a:pt x="0" y="59"/>
                    </a:moveTo>
                    <a:lnTo>
                      <a:pt x="63" y="17"/>
                    </a:lnTo>
                    <a:lnTo>
                      <a:pt x="52"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5" name="Freeform 508"/>
              <p:cNvSpPr>
                <a:spLocks/>
              </p:cNvSpPr>
              <p:nvPr/>
            </p:nvSpPr>
            <p:spPr bwMode="auto">
              <a:xfrm>
                <a:off x="5323" y="723"/>
                <a:ext cx="62" cy="44"/>
              </a:xfrm>
              <a:custGeom>
                <a:avLst/>
                <a:gdLst>
                  <a:gd name="T0" fmla="*/ 0 w 62"/>
                  <a:gd name="T1" fmla="*/ 30 h 44"/>
                  <a:gd name="T2" fmla="*/ 50 w 62"/>
                  <a:gd name="T3" fmla="*/ 0 h 44"/>
                  <a:gd name="T4" fmla="*/ 61 w 62"/>
                  <a:gd name="T5" fmla="*/ 12 h 44"/>
                  <a:gd name="T6" fmla="*/ 9 w 62"/>
                  <a:gd name="T7" fmla="*/ 43 h 44"/>
                </a:gdLst>
                <a:ahLst/>
                <a:cxnLst>
                  <a:cxn ang="0">
                    <a:pos x="T0" y="T1"/>
                  </a:cxn>
                  <a:cxn ang="0">
                    <a:pos x="T2" y="T3"/>
                  </a:cxn>
                  <a:cxn ang="0">
                    <a:pos x="T4" y="T5"/>
                  </a:cxn>
                  <a:cxn ang="0">
                    <a:pos x="T6" y="T7"/>
                  </a:cxn>
                </a:cxnLst>
                <a:rect l="0" t="0" r="r" b="b"/>
                <a:pathLst>
                  <a:path w="62" h="44">
                    <a:moveTo>
                      <a:pt x="0" y="30"/>
                    </a:moveTo>
                    <a:lnTo>
                      <a:pt x="50" y="0"/>
                    </a:lnTo>
                    <a:lnTo>
                      <a:pt x="61" y="12"/>
                    </a:lnTo>
                    <a:lnTo>
                      <a:pt x="9" y="4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6" name="Line 509"/>
              <p:cNvSpPr>
                <a:spLocks noChangeShapeType="1"/>
              </p:cNvSpPr>
              <p:nvPr/>
            </p:nvSpPr>
            <p:spPr bwMode="auto">
              <a:xfrm flipV="1">
                <a:off x="5063" y="928"/>
                <a:ext cx="19" cy="17"/>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7" name="Freeform 510"/>
              <p:cNvSpPr>
                <a:spLocks/>
              </p:cNvSpPr>
              <p:nvPr/>
            </p:nvSpPr>
            <p:spPr bwMode="auto">
              <a:xfrm>
                <a:off x="5106" y="889"/>
                <a:ext cx="65" cy="50"/>
              </a:xfrm>
              <a:custGeom>
                <a:avLst/>
                <a:gdLst>
                  <a:gd name="T0" fmla="*/ 0 w 65"/>
                  <a:gd name="T1" fmla="*/ 41 h 50"/>
                  <a:gd name="T2" fmla="*/ 10 w 65"/>
                  <a:gd name="T3" fmla="*/ 46 h 50"/>
                  <a:gd name="T4" fmla="*/ 14 w 65"/>
                  <a:gd name="T5" fmla="*/ 43 h 50"/>
                  <a:gd name="T6" fmla="*/ 23 w 65"/>
                  <a:gd name="T7" fmla="*/ 49 h 50"/>
                  <a:gd name="T8" fmla="*/ 27 w 65"/>
                  <a:gd name="T9" fmla="*/ 46 h 50"/>
                  <a:gd name="T10" fmla="*/ 31 w 65"/>
                  <a:gd name="T11" fmla="*/ 43 h 50"/>
                  <a:gd name="T12" fmla="*/ 34 w 65"/>
                  <a:gd name="T13" fmla="*/ 42 h 50"/>
                  <a:gd name="T14" fmla="*/ 38 w 65"/>
                  <a:gd name="T15" fmla="*/ 39 h 50"/>
                  <a:gd name="T16" fmla="*/ 41 w 65"/>
                  <a:gd name="T17" fmla="*/ 36 h 50"/>
                  <a:gd name="T18" fmla="*/ 45 w 65"/>
                  <a:gd name="T19" fmla="*/ 34 h 50"/>
                  <a:gd name="T20" fmla="*/ 49 w 65"/>
                  <a:gd name="T21" fmla="*/ 31 h 50"/>
                  <a:gd name="T22" fmla="*/ 54 w 65"/>
                  <a:gd name="T23" fmla="*/ 28 h 50"/>
                  <a:gd name="T24" fmla="*/ 58 w 65"/>
                  <a:gd name="T25" fmla="*/ 25 h 50"/>
                  <a:gd name="T26" fmla="*/ 59 w 65"/>
                  <a:gd name="T27" fmla="*/ 24 h 50"/>
                  <a:gd name="T28" fmla="*/ 60 w 65"/>
                  <a:gd name="T29" fmla="*/ 24 h 50"/>
                  <a:gd name="T30" fmla="*/ 61 w 65"/>
                  <a:gd name="T31" fmla="*/ 23 h 50"/>
                  <a:gd name="T32" fmla="*/ 62 w 65"/>
                  <a:gd name="T33" fmla="*/ 22 h 50"/>
                  <a:gd name="T34" fmla="*/ 63 w 65"/>
                  <a:gd name="T35" fmla="*/ 22 h 50"/>
                  <a:gd name="T36" fmla="*/ 59 w 65"/>
                  <a:gd name="T37" fmla="*/ 13 h 50"/>
                  <a:gd name="T38" fmla="*/ 61 w 65"/>
                  <a:gd name="T39" fmla="*/ 12 h 50"/>
                  <a:gd name="T40" fmla="*/ 62 w 65"/>
                  <a:gd name="T41" fmla="*/ 11 h 50"/>
                  <a:gd name="T42" fmla="*/ 62 w 65"/>
                  <a:gd name="T43" fmla="*/ 11 h 50"/>
                  <a:gd name="T44" fmla="*/ 63 w 65"/>
                  <a:gd name="T45" fmla="*/ 10 h 50"/>
                  <a:gd name="T46" fmla="*/ 64 w 65"/>
                  <a:gd name="T47" fmla="*/ 9 h 50"/>
                  <a:gd name="T48" fmla="*/ 61 w 65"/>
                  <a:gd name="T4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50">
                    <a:moveTo>
                      <a:pt x="0" y="41"/>
                    </a:moveTo>
                    <a:lnTo>
                      <a:pt x="10" y="46"/>
                    </a:lnTo>
                    <a:lnTo>
                      <a:pt x="14" y="43"/>
                    </a:lnTo>
                    <a:lnTo>
                      <a:pt x="23" y="49"/>
                    </a:lnTo>
                    <a:lnTo>
                      <a:pt x="27" y="46"/>
                    </a:lnTo>
                    <a:lnTo>
                      <a:pt x="31" y="43"/>
                    </a:lnTo>
                    <a:lnTo>
                      <a:pt x="34" y="42"/>
                    </a:lnTo>
                    <a:lnTo>
                      <a:pt x="38" y="39"/>
                    </a:lnTo>
                    <a:lnTo>
                      <a:pt x="41" y="36"/>
                    </a:lnTo>
                    <a:lnTo>
                      <a:pt x="45" y="34"/>
                    </a:lnTo>
                    <a:lnTo>
                      <a:pt x="49" y="31"/>
                    </a:lnTo>
                    <a:lnTo>
                      <a:pt x="54" y="28"/>
                    </a:lnTo>
                    <a:lnTo>
                      <a:pt x="58" y="25"/>
                    </a:lnTo>
                    <a:lnTo>
                      <a:pt x="59" y="24"/>
                    </a:lnTo>
                    <a:lnTo>
                      <a:pt x="60" y="24"/>
                    </a:lnTo>
                    <a:lnTo>
                      <a:pt x="61" y="23"/>
                    </a:lnTo>
                    <a:lnTo>
                      <a:pt x="62" y="22"/>
                    </a:lnTo>
                    <a:lnTo>
                      <a:pt x="63" y="22"/>
                    </a:lnTo>
                    <a:lnTo>
                      <a:pt x="59" y="13"/>
                    </a:lnTo>
                    <a:lnTo>
                      <a:pt x="61" y="12"/>
                    </a:lnTo>
                    <a:lnTo>
                      <a:pt x="62" y="11"/>
                    </a:lnTo>
                    <a:lnTo>
                      <a:pt x="62" y="11"/>
                    </a:lnTo>
                    <a:lnTo>
                      <a:pt x="63" y="10"/>
                    </a:lnTo>
                    <a:lnTo>
                      <a:pt x="64" y="9"/>
                    </a:lnTo>
                    <a:lnTo>
                      <a:pt x="61"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8" name="Freeform 511"/>
              <p:cNvSpPr>
                <a:spLocks/>
              </p:cNvSpPr>
              <p:nvPr/>
            </p:nvSpPr>
            <p:spPr bwMode="auto">
              <a:xfrm>
                <a:off x="5106" y="914"/>
                <a:ext cx="59" cy="25"/>
              </a:xfrm>
              <a:custGeom>
                <a:avLst/>
                <a:gdLst>
                  <a:gd name="T0" fmla="*/ 0 w 59"/>
                  <a:gd name="T1" fmla="*/ 16 h 25"/>
                  <a:gd name="T2" fmla="*/ 10 w 59"/>
                  <a:gd name="T3" fmla="*/ 21 h 25"/>
                  <a:gd name="T4" fmla="*/ 14 w 59"/>
                  <a:gd name="T5" fmla="*/ 18 h 25"/>
                  <a:gd name="T6" fmla="*/ 23 w 59"/>
                  <a:gd name="T7" fmla="*/ 24 h 25"/>
                  <a:gd name="T8" fmla="*/ 27 w 59"/>
                  <a:gd name="T9" fmla="*/ 21 h 25"/>
                  <a:gd name="T10" fmla="*/ 31 w 59"/>
                  <a:gd name="T11" fmla="*/ 18 h 25"/>
                  <a:gd name="T12" fmla="*/ 35 w 59"/>
                  <a:gd name="T13" fmla="*/ 16 h 25"/>
                  <a:gd name="T14" fmla="*/ 38 w 59"/>
                  <a:gd name="T15" fmla="*/ 14 h 25"/>
                  <a:gd name="T16" fmla="*/ 41 w 59"/>
                  <a:gd name="T17" fmla="*/ 11 h 25"/>
                  <a:gd name="T18" fmla="*/ 45 w 59"/>
                  <a:gd name="T19" fmla="*/ 9 h 25"/>
                  <a:gd name="T20" fmla="*/ 49 w 59"/>
                  <a:gd name="T21" fmla="*/ 6 h 25"/>
                  <a:gd name="T22" fmla="*/ 54 w 59"/>
                  <a:gd name="T23" fmla="*/ 3 h 25"/>
                  <a:gd name="T24" fmla="*/ 58 w 59"/>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 h="25">
                    <a:moveTo>
                      <a:pt x="0" y="16"/>
                    </a:moveTo>
                    <a:lnTo>
                      <a:pt x="10" y="21"/>
                    </a:lnTo>
                    <a:lnTo>
                      <a:pt x="14" y="18"/>
                    </a:lnTo>
                    <a:lnTo>
                      <a:pt x="23" y="24"/>
                    </a:lnTo>
                    <a:lnTo>
                      <a:pt x="27" y="21"/>
                    </a:lnTo>
                    <a:lnTo>
                      <a:pt x="31" y="18"/>
                    </a:lnTo>
                    <a:lnTo>
                      <a:pt x="35" y="16"/>
                    </a:lnTo>
                    <a:lnTo>
                      <a:pt x="38" y="14"/>
                    </a:lnTo>
                    <a:lnTo>
                      <a:pt x="41" y="11"/>
                    </a:lnTo>
                    <a:lnTo>
                      <a:pt x="45" y="9"/>
                    </a:lnTo>
                    <a:lnTo>
                      <a:pt x="49" y="6"/>
                    </a:lnTo>
                    <a:lnTo>
                      <a:pt x="54" y="3"/>
                    </a:lnTo>
                    <a:lnTo>
                      <a:pt x="58"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9" name="Freeform 512"/>
              <p:cNvSpPr>
                <a:spLocks/>
              </p:cNvSpPr>
              <p:nvPr/>
            </p:nvSpPr>
            <p:spPr bwMode="auto">
              <a:xfrm>
                <a:off x="5154" y="888"/>
                <a:ext cx="17" cy="27"/>
              </a:xfrm>
              <a:custGeom>
                <a:avLst/>
                <a:gdLst>
                  <a:gd name="T0" fmla="*/ 0 w 17"/>
                  <a:gd name="T1" fmla="*/ 26 h 27"/>
                  <a:gd name="T2" fmla="*/ 4 w 17"/>
                  <a:gd name="T3" fmla="*/ 25 h 27"/>
                  <a:gd name="T4" fmla="*/ 11 w 17"/>
                  <a:gd name="T5" fmla="*/ 23 h 27"/>
                  <a:gd name="T6" fmla="*/ 2 w 17"/>
                  <a:gd name="T7" fmla="*/ 14 h 27"/>
                  <a:gd name="T8" fmla="*/ 9 w 17"/>
                  <a:gd name="T9" fmla="*/ 12 h 27"/>
                  <a:gd name="T10" fmla="*/ 16 w 17"/>
                  <a:gd name="T11" fmla="*/ 10 h 27"/>
                  <a:gd name="T12" fmla="*/ 9 w 17"/>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17" h="27">
                    <a:moveTo>
                      <a:pt x="0" y="26"/>
                    </a:moveTo>
                    <a:lnTo>
                      <a:pt x="4" y="25"/>
                    </a:lnTo>
                    <a:lnTo>
                      <a:pt x="11" y="23"/>
                    </a:lnTo>
                    <a:lnTo>
                      <a:pt x="2" y="14"/>
                    </a:lnTo>
                    <a:lnTo>
                      <a:pt x="9" y="12"/>
                    </a:lnTo>
                    <a:lnTo>
                      <a:pt x="16" y="10"/>
                    </a:lnTo>
                    <a:lnTo>
                      <a:pt x="9" y="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40" name="Freeform 513"/>
              <p:cNvSpPr>
                <a:spLocks/>
              </p:cNvSpPr>
              <p:nvPr/>
            </p:nvSpPr>
            <p:spPr bwMode="auto">
              <a:xfrm>
                <a:off x="5073" y="900"/>
                <a:ext cx="17" cy="30"/>
              </a:xfrm>
              <a:custGeom>
                <a:avLst/>
                <a:gdLst>
                  <a:gd name="T0" fmla="*/ 8 w 17"/>
                  <a:gd name="T1" fmla="*/ 29 h 30"/>
                  <a:gd name="T2" fmla="*/ 0 w 17"/>
                  <a:gd name="T3" fmla="*/ 5 h 30"/>
                  <a:gd name="T4" fmla="*/ 1 w 17"/>
                  <a:gd name="T5" fmla="*/ 5 h 30"/>
                  <a:gd name="T6" fmla="*/ 2 w 17"/>
                  <a:gd name="T7" fmla="*/ 4 h 30"/>
                  <a:gd name="T8" fmla="*/ 2 w 17"/>
                  <a:gd name="T9" fmla="*/ 2 h 30"/>
                  <a:gd name="T10" fmla="*/ 6 w 17"/>
                  <a:gd name="T11" fmla="*/ 0 h 30"/>
                  <a:gd name="T12" fmla="*/ 7 w 17"/>
                  <a:gd name="T13" fmla="*/ 1 h 30"/>
                  <a:gd name="T14" fmla="*/ 8 w 17"/>
                  <a:gd name="T15" fmla="*/ 0 h 30"/>
                  <a:gd name="T16" fmla="*/ 10 w 17"/>
                  <a:gd name="T17" fmla="*/ 0 h 30"/>
                  <a:gd name="T18" fmla="*/ 16 w 17"/>
                  <a:gd name="T19" fmla="*/ 20 h 30"/>
                  <a:gd name="T20" fmla="*/ 7 w 17"/>
                  <a:gd name="T21" fmla="*/ 28 h 30"/>
                  <a:gd name="T22" fmla="*/ 8 w 17"/>
                  <a:gd name="T23"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30">
                    <a:moveTo>
                      <a:pt x="8" y="29"/>
                    </a:moveTo>
                    <a:lnTo>
                      <a:pt x="0" y="5"/>
                    </a:lnTo>
                    <a:lnTo>
                      <a:pt x="1" y="5"/>
                    </a:lnTo>
                    <a:lnTo>
                      <a:pt x="2" y="4"/>
                    </a:lnTo>
                    <a:lnTo>
                      <a:pt x="2" y="2"/>
                    </a:lnTo>
                    <a:lnTo>
                      <a:pt x="6" y="0"/>
                    </a:lnTo>
                    <a:lnTo>
                      <a:pt x="7" y="1"/>
                    </a:lnTo>
                    <a:lnTo>
                      <a:pt x="8" y="0"/>
                    </a:lnTo>
                    <a:lnTo>
                      <a:pt x="10" y="0"/>
                    </a:lnTo>
                    <a:lnTo>
                      <a:pt x="16" y="20"/>
                    </a:lnTo>
                    <a:lnTo>
                      <a:pt x="7" y="28"/>
                    </a:lnTo>
                    <a:lnTo>
                      <a:pt x="8" y="29"/>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41" name="Freeform 514"/>
              <p:cNvSpPr>
                <a:spLocks/>
              </p:cNvSpPr>
              <p:nvPr/>
            </p:nvSpPr>
            <p:spPr bwMode="auto">
              <a:xfrm>
                <a:off x="5073" y="900"/>
                <a:ext cx="17" cy="30"/>
              </a:xfrm>
              <a:custGeom>
                <a:avLst/>
                <a:gdLst>
                  <a:gd name="T0" fmla="*/ 8 w 17"/>
                  <a:gd name="T1" fmla="*/ 29 h 30"/>
                  <a:gd name="T2" fmla="*/ 0 w 17"/>
                  <a:gd name="T3" fmla="*/ 5 h 30"/>
                  <a:gd name="T4" fmla="*/ 1 w 17"/>
                  <a:gd name="T5" fmla="*/ 5 h 30"/>
                  <a:gd name="T6" fmla="*/ 2 w 17"/>
                  <a:gd name="T7" fmla="*/ 4 h 30"/>
                  <a:gd name="T8" fmla="*/ 2 w 17"/>
                  <a:gd name="T9" fmla="*/ 2 h 30"/>
                  <a:gd name="T10" fmla="*/ 6 w 17"/>
                  <a:gd name="T11" fmla="*/ 0 h 30"/>
                  <a:gd name="T12" fmla="*/ 7 w 17"/>
                  <a:gd name="T13" fmla="*/ 1 h 30"/>
                  <a:gd name="T14" fmla="*/ 8 w 17"/>
                  <a:gd name="T15" fmla="*/ 0 h 30"/>
                  <a:gd name="T16" fmla="*/ 10 w 17"/>
                  <a:gd name="T17" fmla="*/ 0 h 30"/>
                  <a:gd name="T18" fmla="*/ 16 w 17"/>
                  <a:gd name="T19" fmla="*/ 20 h 30"/>
                  <a:gd name="T20" fmla="*/ 7 w 17"/>
                  <a:gd name="T21" fmla="*/ 28 h 30"/>
                  <a:gd name="T22" fmla="*/ 8 w 17"/>
                  <a:gd name="T23"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30">
                    <a:moveTo>
                      <a:pt x="8" y="29"/>
                    </a:moveTo>
                    <a:lnTo>
                      <a:pt x="0" y="5"/>
                    </a:lnTo>
                    <a:lnTo>
                      <a:pt x="1" y="5"/>
                    </a:lnTo>
                    <a:lnTo>
                      <a:pt x="2" y="4"/>
                    </a:lnTo>
                    <a:lnTo>
                      <a:pt x="2" y="2"/>
                    </a:lnTo>
                    <a:lnTo>
                      <a:pt x="6" y="0"/>
                    </a:lnTo>
                    <a:lnTo>
                      <a:pt x="7" y="1"/>
                    </a:lnTo>
                    <a:lnTo>
                      <a:pt x="8" y="0"/>
                    </a:lnTo>
                    <a:lnTo>
                      <a:pt x="10" y="0"/>
                    </a:lnTo>
                    <a:lnTo>
                      <a:pt x="16" y="20"/>
                    </a:lnTo>
                    <a:lnTo>
                      <a:pt x="7" y="28"/>
                    </a:lnTo>
                    <a:lnTo>
                      <a:pt x="8" y="2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42" name="Freeform 515"/>
              <p:cNvSpPr>
                <a:spLocks/>
              </p:cNvSpPr>
              <p:nvPr/>
            </p:nvSpPr>
            <p:spPr bwMode="auto">
              <a:xfrm>
                <a:off x="4955" y="1036"/>
                <a:ext cx="27" cy="27"/>
              </a:xfrm>
              <a:custGeom>
                <a:avLst/>
                <a:gdLst>
                  <a:gd name="T0" fmla="*/ 0 w 27"/>
                  <a:gd name="T1" fmla="*/ 11 h 27"/>
                  <a:gd name="T2" fmla="*/ 15 w 27"/>
                  <a:gd name="T3" fmla="*/ 0 h 27"/>
                  <a:gd name="T4" fmla="*/ 26 w 27"/>
                  <a:gd name="T5" fmla="*/ 16 h 27"/>
                  <a:gd name="T6" fmla="*/ 11 w 27"/>
                  <a:gd name="T7" fmla="*/ 26 h 27"/>
                  <a:gd name="T8" fmla="*/ 0 w 27"/>
                  <a:gd name="T9" fmla="*/ 11 h 27"/>
                </a:gdLst>
                <a:ahLst/>
                <a:cxnLst>
                  <a:cxn ang="0">
                    <a:pos x="T0" y="T1"/>
                  </a:cxn>
                  <a:cxn ang="0">
                    <a:pos x="T2" y="T3"/>
                  </a:cxn>
                  <a:cxn ang="0">
                    <a:pos x="T4" y="T5"/>
                  </a:cxn>
                  <a:cxn ang="0">
                    <a:pos x="T6" y="T7"/>
                  </a:cxn>
                  <a:cxn ang="0">
                    <a:pos x="T8" y="T9"/>
                  </a:cxn>
                </a:cxnLst>
                <a:rect l="0" t="0" r="r" b="b"/>
                <a:pathLst>
                  <a:path w="27" h="27">
                    <a:moveTo>
                      <a:pt x="0" y="11"/>
                    </a:moveTo>
                    <a:lnTo>
                      <a:pt x="15" y="0"/>
                    </a:lnTo>
                    <a:lnTo>
                      <a:pt x="26" y="16"/>
                    </a:lnTo>
                    <a:lnTo>
                      <a:pt x="11" y="26"/>
                    </a:lnTo>
                    <a:lnTo>
                      <a:pt x="0" y="11"/>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43" name="Freeform 516"/>
              <p:cNvSpPr>
                <a:spLocks/>
              </p:cNvSpPr>
              <p:nvPr/>
            </p:nvSpPr>
            <p:spPr bwMode="auto">
              <a:xfrm>
                <a:off x="4955" y="1036"/>
                <a:ext cx="27" cy="27"/>
              </a:xfrm>
              <a:custGeom>
                <a:avLst/>
                <a:gdLst>
                  <a:gd name="T0" fmla="*/ 0 w 27"/>
                  <a:gd name="T1" fmla="*/ 11 h 27"/>
                  <a:gd name="T2" fmla="*/ 15 w 27"/>
                  <a:gd name="T3" fmla="*/ 0 h 27"/>
                  <a:gd name="T4" fmla="*/ 26 w 27"/>
                  <a:gd name="T5" fmla="*/ 16 h 27"/>
                  <a:gd name="T6" fmla="*/ 11 w 27"/>
                  <a:gd name="T7" fmla="*/ 26 h 27"/>
                  <a:gd name="T8" fmla="*/ 0 w 27"/>
                  <a:gd name="T9" fmla="*/ 11 h 27"/>
                </a:gdLst>
                <a:ahLst/>
                <a:cxnLst>
                  <a:cxn ang="0">
                    <a:pos x="T0" y="T1"/>
                  </a:cxn>
                  <a:cxn ang="0">
                    <a:pos x="T2" y="T3"/>
                  </a:cxn>
                  <a:cxn ang="0">
                    <a:pos x="T4" y="T5"/>
                  </a:cxn>
                  <a:cxn ang="0">
                    <a:pos x="T6" y="T7"/>
                  </a:cxn>
                  <a:cxn ang="0">
                    <a:pos x="T8" y="T9"/>
                  </a:cxn>
                </a:cxnLst>
                <a:rect l="0" t="0" r="r" b="b"/>
                <a:pathLst>
                  <a:path w="27" h="27">
                    <a:moveTo>
                      <a:pt x="0" y="11"/>
                    </a:moveTo>
                    <a:lnTo>
                      <a:pt x="15" y="0"/>
                    </a:lnTo>
                    <a:lnTo>
                      <a:pt x="26" y="16"/>
                    </a:lnTo>
                    <a:lnTo>
                      <a:pt x="11" y="26"/>
                    </a:lnTo>
                    <a:lnTo>
                      <a:pt x="0" y="11"/>
                    </a:lnTo>
                  </a:path>
                </a:pathLst>
              </a:custGeom>
              <a:noFill/>
              <a:ln w="12700" cap="rnd" cmpd="sng">
                <a:solidFill>
                  <a:srgbClr val="FF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44" name="Line 517"/>
              <p:cNvSpPr>
                <a:spLocks noChangeShapeType="1"/>
              </p:cNvSpPr>
              <p:nvPr/>
            </p:nvSpPr>
            <p:spPr bwMode="auto">
              <a:xfrm flipV="1">
                <a:off x="5461" y="547"/>
                <a:ext cx="191" cy="129"/>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sp>
          <p:nvSpPr>
            <p:cNvPr id="375" name="Line 519"/>
            <p:cNvSpPr>
              <a:spLocks noChangeShapeType="1"/>
            </p:cNvSpPr>
            <p:nvPr/>
          </p:nvSpPr>
          <p:spPr bwMode="auto">
            <a:xfrm flipH="1">
              <a:off x="4032" y="1152"/>
              <a:ext cx="960" cy="2592"/>
            </a:xfrm>
            <a:prstGeom prst="line">
              <a:avLst/>
            </a:prstGeom>
            <a:noFill/>
            <a:ln w="76200">
              <a:solidFill>
                <a:srgbClr val="215968"/>
              </a:solidFill>
              <a:round/>
              <a:headEnd type="none" w="sm" len="sm"/>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6" name="Rectangle 520"/>
            <p:cNvSpPr>
              <a:spLocks noChangeArrowheads="1"/>
            </p:cNvSpPr>
            <p:nvPr/>
          </p:nvSpPr>
          <p:spPr bwMode="auto">
            <a:xfrm>
              <a:off x="4654" y="2160"/>
              <a:ext cx="1105" cy="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marL="342900" indent="-3429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nl-NL" sz="3200" dirty="0"/>
                <a:t>NENG</a:t>
              </a:r>
            </a:p>
          </p:txBody>
        </p:sp>
      </p:grpSp>
      <p:grpSp>
        <p:nvGrpSpPr>
          <p:cNvPr id="545" name="Group 524"/>
          <p:cNvGrpSpPr>
            <a:grpSpLocks/>
          </p:cNvGrpSpPr>
          <p:nvPr/>
        </p:nvGrpSpPr>
        <p:grpSpPr bwMode="auto">
          <a:xfrm>
            <a:off x="7361465" y="7138695"/>
            <a:ext cx="3598863" cy="831850"/>
            <a:chOff x="3492" y="3576"/>
            <a:chExt cx="2267" cy="524"/>
          </a:xfrm>
        </p:grpSpPr>
        <p:sp>
          <p:nvSpPr>
            <p:cNvPr id="546" name="Rectangle 522"/>
            <p:cNvSpPr>
              <a:spLocks noChangeArrowheads="1"/>
            </p:cNvSpPr>
            <p:nvPr/>
          </p:nvSpPr>
          <p:spPr bwMode="auto">
            <a:xfrm>
              <a:off x="4200" y="3576"/>
              <a:ext cx="1559" cy="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defTabSz="762000">
                <a:defRPr sz="2400">
                  <a:solidFill>
                    <a:schemeClr val="tx1"/>
                  </a:solidFill>
                  <a:latin typeface="Times New Roman" panose="02020603050405020304" pitchFamily="18" charset="0"/>
                </a:defRPr>
              </a:lvl1pPr>
              <a:lvl2pPr marL="571500" defTabSz="762000">
                <a:defRPr sz="2400">
                  <a:solidFill>
                    <a:schemeClr val="tx1"/>
                  </a:solidFill>
                  <a:latin typeface="Times New Roman" panose="02020603050405020304" pitchFamily="18" charset="0"/>
                </a:defRPr>
              </a:lvl2pPr>
              <a:lvl3pPr marL="1143000" defTabSz="762000">
                <a:defRPr sz="2400">
                  <a:solidFill>
                    <a:schemeClr val="tx1"/>
                  </a:solidFill>
                  <a:latin typeface="Times New Roman" panose="02020603050405020304" pitchFamily="18" charset="0"/>
                </a:defRPr>
              </a:lvl3pPr>
              <a:lvl4pPr marL="1714500" defTabSz="762000">
                <a:defRPr sz="2400">
                  <a:solidFill>
                    <a:schemeClr val="tx1"/>
                  </a:solidFill>
                  <a:latin typeface="Times New Roman" panose="02020603050405020304" pitchFamily="18" charset="0"/>
                </a:defRPr>
              </a:lvl4pPr>
              <a:lvl5pPr marL="2286000" defTabSz="762000">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nl-NL" b="1" dirty="0">
                  <a:latin typeface="Arial" panose="020B0604020202020204" pitchFamily="34" charset="0"/>
                </a:rPr>
                <a:t>Air   = 6000 m Surf = 15300 m</a:t>
              </a:r>
            </a:p>
          </p:txBody>
        </p:sp>
        <p:sp>
          <p:nvSpPr>
            <p:cNvPr id="547" name="Arc 523"/>
            <p:cNvSpPr>
              <a:spLocks/>
            </p:cNvSpPr>
            <p:nvPr/>
          </p:nvSpPr>
          <p:spPr bwMode="auto">
            <a:xfrm>
              <a:off x="3492" y="3684"/>
              <a:ext cx="639" cy="252"/>
            </a:xfrm>
            <a:custGeom>
              <a:avLst/>
              <a:gdLst>
                <a:gd name="G0" fmla="+- 21600 0 0"/>
                <a:gd name="G1" fmla="+- 0 0 0"/>
                <a:gd name="G2" fmla="+- 21600 0 0"/>
                <a:gd name="T0" fmla="*/ 25016 w 25016"/>
                <a:gd name="T1" fmla="*/ 21328 h 21600"/>
                <a:gd name="T2" fmla="*/ 0 w 25016"/>
                <a:gd name="T3" fmla="*/ 0 h 21600"/>
                <a:gd name="T4" fmla="*/ 21600 w 25016"/>
                <a:gd name="T5" fmla="*/ 0 h 21600"/>
              </a:gdLst>
              <a:ahLst/>
              <a:cxnLst>
                <a:cxn ang="0">
                  <a:pos x="T0" y="T1"/>
                </a:cxn>
                <a:cxn ang="0">
                  <a:pos x="T2" y="T3"/>
                </a:cxn>
                <a:cxn ang="0">
                  <a:pos x="T4" y="T5"/>
                </a:cxn>
              </a:cxnLst>
              <a:rect l="0" t="0" r="r" b="b"/>
              <a:pathLst>
                <a:path w="25016" h="21600" fill="none" extrusionOk="0">
                  <a:moveTo>
                    <a:pt x="25016" y="21328"/>
                  </a:moveTo>
                  <a:cubicBezTo>
                    <a:pt x="23886" y="21509"/>
                    <a:pt x="22744" y="21599"/>
                    <a:pt x="21600" y="21600"/>
                  </a:cubicBezTo>
                  <a:cubicBezTo>
                    <a:pt x="9670" y="21600"/>
                    <a:pt x="0" y="11929"/>
                    <a:pt x="0" y="0"/>
                  </a:cubicBezTo>
                </a:path>
                <a:path w="25016" h="21600" stroke="0" extrusionOk="0">
                  <a:moveTo>
                    <a:pt x="25016" y="21328"/>
                  </a:moveTo>
                  <a:cubicBezTo>
                    <a:pt x="23886" y="21509"/>
                    <a:pt x="22744" y="21599"/>
                    <a:pt x="21600" y="21600"/>
                  </a:cubicBezTo>
                  <a:cubicBezTo>
                    <a:pt x="9670" y="21600"/>
                    <a:pt x="0" y="11929"/>
                    <a:pt x="0" y="0"/>
                  </a:cubicBezTo>
                  <a:lnTo>
                    <a:pt x="21600" y="0"/>
                  </a:lnTo>
                  <a:close/>
                </a:path>
              </a:pathLst>
            </a:custGeom>
            <a:noFill/>
            <a:ln w="25400" cap="rnd">
              <a:solidFill>
                <a:schemeClr val="tx1"/>
              </a:solidFill>
              <a:round/>
              <a:headEnd type="none" w="sm" len="sm"/>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sp>
        <p:nvSpPr>
          <p:cNvPr id="548" name="16 CuadroTexto">
            <a:extLst>
              <a:ext uri="{FF2B5EF4-FFF2-40B4-BE49-F238E27FC236}">
                <a16:creationId xmlns="" xmlns:a16="http://schemas.microsoft.com/office/drawing/2014/main" id="{3BC05D6D-A907-AD4E-9804-6F3C73D13D33}"/>
              </a:ext>
            </a:extLst>
          </p:cNvPr>
          <p:cNvSpPr txBox="1"/>
          <p:nvPr/>
        </p:nvSpPr>
        <p:spPr>
          <a:xfrm>
            <a:off x="3444708" y="57417"/>
            <a:ext cx="5377301"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ENGAGEMENT FLOW</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3052954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heckerboard(down)">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0-#ppt_w/2"/>
                                          </p:val>
                                        </p:tav>
                                        <p:tav tm="100000">
                                          <p:val>
                                            <p:strVal val="#ppt_x"/>
                                          </p:val>
                                        </p:tav>
                                      </p:tavLst>
                                    </p:anim>
                                    <p:anim calcmode="lin" valueType="num">
                                      <p:cBhvr additive="base">
                                        <p:cTn id="13"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2" fill="hold" nodeType="clickEffect">
                                  <p:stCondLst>
                                    <p:cond delay="0"/>
                                  </p:stCondLst>
                                  <p:childTnLst>
                                    <p:set>
                                      <p:cBhvr>
                                        <p:cTn id="17" dur="1" fill="hold">
                                          <p:stCondLst>
                                            <p:cond delay="0"/>
                                          </p:stCondLst>
                                        </p:cTn>
                                        <p:tgtEl>
                                          <p:spTgt spid="199"/>
                                        </p:tgtEl>
                                        <p:attrNameLst>
                                          <p:attrName>style.visibility</p:attrName>
                                        </p:attrNameLst>
                                      </p:cBhvr>
                                      <p:to>
                                        <p:strVal val="visible"/>
                                      </p:to>
                                    </p:set>
                                    <p:anim calcmode="lin" valueType="num">
                                      <p:cBhvr additive="base">
                                        <p:cTn id="18" dur="500" fill="hold"/>
                                        <p:tgtEl>
                                          <p:spTgt spid="199"/>
                                        </p:tgtEl>
                                        <p:attrNameLst>
                                          <p:attrName>ppt_x</p:attrName>
                                        </p:attrNameLst>
                                      </p:cBhvr>
                                      <p:tavLst>
                                        <p:tav tm="0">
                                          <p:val>
                                            <p:strVal val="0-#ppt_w/2"/>
                                          </p:val>
                                        </p:tav>
                                        <p:tav tm="100000">
                                          <p:val>
                                            <p:strVal val="#ppt_x"/>
                                          </p:val>
                                        </p:tav>
                                      </p:tavLst>
                                    </p:anim>
                                    <p:anim calcmode="lin" valueType="num">
                                      <p:cBhvr additive="base">
                                        <p:cTn id="19" dur="500" fill="hold"/>
                                        <p:tgtEl>
                                          <p:spTgt spid="19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3" fill="hold" nodeType="clickEffect">
                                  <p:stCondLst>
                                    <p:cond delay="0"/>
                                  </p:stCondLst>
                                  <p:childTnLst>
                                    <p:set>
                                      <p:cBhvr>
                                        <p:cTn id="23" dur="1" fill="hold">
                                          <p:stCondLst>
                                            <p:cond delay="0"/>
                                          </p:stCondLst>
                                        </p:cTn>
                                        <p:tgtEl>
                                          <p:spTgt spid="373"/>
                                        </p:tgtEl>
                                        <p:attrNameLst>
                                          <p:attrName>style.visibility</p:attrName>
                                        </p:attrNameLst>
                                      </p:cBhvr>
                                      <p:to>
                                        <p:strVal val="visible"/>
                                      </p:to>
                                    </p:set>
                                    <p:anim calcmode="lin" valueType="num">
                                      <p:cBhvr additive="base">
                                        <p:cTn id="24" dur="500" fill="hold"/>
                                        <p:tgtEl>
                                          <p:spTgt spid="373"/>
                                        </p:tgtEl>
                                        <p:attrNameLst>
                                          <p:attrName>ppt_x</p:attrName>
                                        </p:attrNameLst>
                                      </p:cBhvr>
                                      <p:tavLst>
                                        <p:tav tm="0">
                                          <p:val>
                                            <p:strVal val="1+#ppt_w/2"/>
                                          </p:val>
                                        </p:tav>
                                        <p:tav tm="100000">
                                          <p:val>
                                            <p:strVal val="#ppt_x"/>
                                          </p:val>
                                        </p:tav>
                                      </p:tavLst>
                                    </p:anim>
                                    <p:anim calcmode="lin" valueType="num">
                                      <p:cBhvr additive="base">
                                        <p:cTn id="25" dur="500" fill="hold"/>
                                        <p:tgtEl>
                                          <p:spTgt spid="373"/>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nodeType="clickEffect">
                                  <p:stCondLst>
                                    <p:cond delay="0"/>
                                  </p:stCondLst>
                                  <p:childTnLst>
                                    <p:set>
                                      <p:cBhvr>
                                        <p:cTn id="29" dur="1" fill="hold">
                                          <p:stCondLst>
                                            <p:cond delay="0"/>
                                          </p:stCondLst>
                                        </p:cTn>
                                        <p:tgtEl>
                                          <p:spTgt spid="545"/>
                                        </p:tgtEl>
                                        <p:attrNameLst>
                                          <p:attrName>style.visibility</p:attrName>
                                        </p:attrNameLst>
                                      </p:cBhvr>
                                      <p:to>
                                        <p:strVal val="visible"/>
                                      </p:to>
                                    </p:set>
                                    <p:anim calcmode="lin" valueType="num">
                                      <p:cBhvr additive="base">
                                        <p:cTn id="30" dur="500" fill="hold"/>
                                        <p:tgtEl>
                                          <p:spTgt spid="545"/>
                                        </p:tgtEl>
                                        <p:attrNameLst>
                                          <p:attrName>ppt_x</p:attrName>
                                        </p:attrNameLst>
                                      </p:cBhvr>
                                      <p:tavLst>
                                        <p:tav tm="0">
                                          <p:val>
                                            <p:strVal val="1+#ppt_w/2"/>
                                          </p:val>
                                        </p:tav>
                                        <p:tav tm="100000">
                                          <p:val>
                                            <p:strVal val="#ppt_x"/>
                                          </p:val>
                                        </p:tav>
                                      </p:tavLst>
                                    </p:anim>
                                    <p:anim calcmode="lin" valueType="num">
                                      <p:cBhvr additive="base">
                                        <p:cTn id="31" dur="500" fill="hold"/>
                                        <p:tgtEl>
                                          <p:spTgt spid="5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35</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1427983" y="979714"/>
            <a:ext cx="9410752" cy="576942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b="1" dirty="0" err="1" smtClean="0">
                <a:solidFill>
                  <a:schemeClr val="tx1"/>
                </a:solidFill>
                <a:latin typeface="Century Gothic" panose="020B0502020202020204" pitchFamily="34" charset="0"/>
              </a:rPr>
              <a:t>Engagement</a:t>
            </a:r>
            <a:r>
              <a:rPr lang="es-CL" sz="1600" b="1" dirty="0" smtClean="0">
                <a:solidFill>
                  <a:schemeClr val="tx1"/>
                </a:solidFill>
                <a:latin typeface="Century Gothic" panose="020B0502020202020204" pitchFamily="34" charset="0"/>
              </a:rPr>
              <a:t> </a:t>
            </a:r>
            <a:r>
              <a:rPr lang="es-CL" sz="1600" b="1" dirty="0" err="1" smtClean="0">
                <a:solidFill>
                  <a:schemeClr val="tx1"/>
                </a:solidFill>
                <a:latin typeface="Century Gothic" panose="020B0502020202020204" pitchFamily="34" charset="0"/>
              </a:rPr>
              <a:t>flow</a:t>
            </a:r>
            <a:r>
              <a:rPr lang="es-CL" sz="1600" b="1" dirty="0" smtClean="0">
                <a:solidFill>
                  <a:schemeClr val="tx1"/>
                </a:solidFill>
                <a:latin typeface="Century Gothic" panose="020B0502020202020204" pitchFamily="34" charset="0"/>
              </a:rPr>
              <a:t>:</a:t>
            </a: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Paso 3:</a:t>
            </a:r>
          </a:p>
          <a:p>
            <a:pPr marL="285750" lvl="0" indent="-285750" algn="just">
              <a:buFontTx/>
              <a:buChar char="-"/>
            </a:pPr>
            <a:r>
              <a:rPr lang="es-CL" sz="1600" dirty="0" smtClean="0">
                <a:solidFill>
                  <a:schemeClr val="tx1"/>
                </a:solidFill>
                <a:latin typeface="Century Gothic" panose="020B0502020202020204" pitchFamily="34" charset="0"/>
              </a:rPr>
              <a:t>Después de la confirmación del </a:t>
            </a:r>
            <a:r>
              <a:rPr lang="es-CL" sz="1600" dirty="0" err="1" smtClean="0">
                <a:solidFill>
                  <a:schemeClr val="tx1"/>
                </a:solidFill>
                <a:latin typeface="Century Gothic" panose="020B0502020202020204" pitchFamily="34" charset="0"/>
              </a:rPr>
              <a:t>track</a:t>
            </a:r>
            <a:r>
              <a:rPr lang="es-CL" sz="1600" dirty="0" smtClean="0">
                <a:solidFill>
                  <a:schemeClr val="tx1"/>
                </a:solidFill>
                <a:latin typeface="Century Gothic" panose="020B0502020202020204" pitchFamily="34" charset="0"/>
              </a:rPr>
              <a:t> y de que el STIR esté en Auto </a:t>
            </a:r>
            <a:r>
              <a:rPr lang="es-CL" sz="1600" dirty="0" err="1" smtClean="0">
                <a:solidFill>
                  <a:schemeClr val="tx1"/>
                </a:solidFill>
                <a:latin typeface="Century Gothic" panose="020B0502020202020204" pitchFamily="34" charset="0"/>
              </a:rPr>
              <a:t>Follow</a:t>
            </a:r>
            <a:r>
              <a:rPr lang="es-CL" sz="1600" dirty="0" smtClean="0">
                <a:solidFill>
                  <a:schemeClr val="tx1"/>
                </a:solidFill>
                <a:latin typeface="Century Gothic" panose="020B0502020202020204" pitchFamily="34" charset="0"/>
              </a:rPr>
              <a:t> Air (AFA), se efectúan cálculos de enfrentamiento 3D. El cañón se orientará en la demarcación y elevación del blanco.</a:t>
            </a:r>
          </a:p>
          <a:p>
            <a:pPr marL="285750" lvl="0" indent="-285750" algn="just">
              <a:buFontTx/>
              <a:buChar char="-"/>
            </a:pPr>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Tan pronto como la WIC NSSM/GUN entregue el mensaje “</a:t>
            </a:r>
            <a:r>
              <a:rPr lang="es-CL" sz="1600" dirty="0" err="1" smtClean="0">
                <a:solidFill>
                  <a:schemeClr val="tx1"/>
                </a:solidFill>
                <a:latin typeface="Century Gothic" panose="020B0502020202020204" pitchFamily="34" charset="0"/>
              </a:rPr>
              <a:t>Ready</a:t>
            </a:r>
            <a:r>
              <a:rPr lang="es-CL" sz="1600" dirty="0" smtClean="0">
                <a:solidFill>
                  <a:schemeClr val="tx1"/>
                </a:solidFill>
                <a:latin typeface="Century Gothic" panose="020B0502020202020204" pitchFamily="34" charset="0"/>
              </a:rPr>
              <a:t> To </a:t>
            </a:r>
            <a:r>
              <a:rPr lang="es-CL" sz="1600" dirty="0" err="1" smtClean="0">
                <a:solidFill>
                  <a:schemeClr val="tx1"/>
                </a:solidFill>
                <a:latin typeface="Century Gothic" panose="020B0502020202020204" pitchFamily="34" charset="0"/>
              </a:rPr>
              <a:t>Fire</a:t>
            </a:r>
            <a:r>
              <a:rPr lang="es-CL" sz="1600" dirty="0" smtClean="0">
                <a:solidFill>
                  <a:schemeClr val="tx1"/>
                </a:solidFill>
                <a:latin typeface="Century Gothic" panose="020B0502020202020204" pitchFamily="34" charset="0"/>
              </a:rPr>
              <a:t>” (RTF) y el botón de lanzamiento/fuego sea presionado, la orden de pre-lanzamiento es pasada a la GMVLS o el comando de fuego al cañón.</a:t>
            </a:r>
          </a:p>
          <a:p>
            <a:pPr marL="285750" lvl="0" indent="-285750" algn="just">
              <a:buFontTx/>
              <a:buChar char="-"/>
            </a:pPr>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Una vez que el comando de lanzamiento/fuego es dado, comienza la fase irreversible de fuego (IRFS). Lo que implica que el subsistema no se puede terminar la designación hasta que el ciclo de fuego termine a no ser que se energicen ciertos botones o switches. </a:t>
            </a:r>
          </a:p>
          <a:p>
            <a:pPr marL="285750" lvl="0" indent="-285750" algn="just">
              <a:buFontTx/>
              <a:buChar char="-"/>
            </a:pPr>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Este paso continua hasta que el misil está en vuelo (MIF) o el último tiro está en el aire (BIF).</a:t>
            </a:r>
            <a:endParaRPr lang="es-CL" sz="1600" dirty="0">
              <a:solidFill>
                <a:schemeClr val="tx1"/>
              </a:solidFill>
              <a:latin typeface="Century Gothic" panose="020B0502020202020204" pitchFamily="34" charset="0"/>
            </a:endParaRPr>
          </a:p>
          <a:p>
            <a:pPr lvl="0" algn="just"/>
            <a:endParaRPr lang="es-CL" sz="1400" u="sng" dirty="0" smtClean="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
        <p:nvSpPr>
          <p:cNvPr id="14" name="16 CuadroTexto">
            <a:extLst>
              <a:ext uri="{FF2B5EF4-FFF2-40B4-BE49-F238E27FC236}">
                <a16:creationId xmlns="" xmlns:a16="http://schemas.microsoft.com/office/drawing/2014/main" id="{3BC05D6D-A907-AD4E-9804-6F3C73D13D33}"/>
              </a:ext>
            </a:extLst>
          </p:cNvPr>
          <p:cNvSpPr txBox="1"/>
          <p:nvPr/>
        </p:nvSpPr>
        <p:spPr>
          <a:xfrm>
            <a:off x="3444708" y="57417"/>
            <a:ext cx="5377301"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ENGAGEMENT FLOW</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135102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36</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1427983" y="979714"/>
            <a:ext cx="9410752" cy="576942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b="1" dirty="0" err="1" smtClean="0">
                <a:solidFill>
                  <a:schemeClr val="tx1"/>
                </a:solidFill>
                <a:latin typeface="Century Gothic" panose="020B0502020202020204" pitchFamily="34" charset="0"/>
              </a:rPr>
              <a:t>Engagement</a:t>
            </a:r>
            <a:r>
              <a:rPr lang="es-CL" sz="1600" b="1" dirty="0" smtClean="0">
                <a:solidFill>
                  <a:schemeClr val="tx1"/>
                </a:solidFill>
                <a:latin typeface="Century Gothic" panose="020B0502020202020204" pitchFamily="34" charset="0"/>
              </a:rPr>
              <a:t> </a:t>
            </a:r>
            <a:r>
              <a:rPr lang="es-CL" sz="1600" b="1" dirty="0" err="1" smtClean="0">
                <a:solidFill>
                  <a:schemeClr val="tx1"/>
                </a:solidFill>
                <a:latin typeface="Century Gothic" panose="020B0502020202020204" pitchFamily="34" charset="0"/>
              </a:rPr>
              <a:t>flow</a:t>
            </a:r>
            <a:r>
              <a:rPr lang="es-CL" sz="1600" b="1" dirty="0" smtClean="0">
                <a:solidFill>
                  <a:schemeClr val="tx1"/>
                </a:solidFill>
                <a:latin typeface="Century Gothic" panose="020B0502020202020204" pitchFamily="34" charset="0"/>
              </a:rPr>
              <a:t>:</a:t>
            </a:r>
          </a:p>
          <a:p>
            <a:pPr lvl="0" algn="just"/>
            <a:endParaRPr lang="es-CL" sz="1600" dirty="0" smtClean="0">
              <a:solidFill>
                <a:schemeClr val="tx1"/>
              </a:solidFill>
              <a:latin typeface="Century Gothic" panose="020B0502020202020204" pitchFamily="34" charset="0"/>
            </a:endParaRPr>
          </a:p>
          <a:p>
            <a:pPr lvl="0" algn="just"/>
            <a:r>
              <a:rPr lang="es-CL" sz="1600" u="sng" dirty="0" smtClean="0">
                <a:solidFill>
                  <a:schemeClr val="tx1"/>
                </a:solidFill>
                <a:latin typeface="Century Gothic" panose="020B0502020202020204" pitchFamily="34" charset="0"/>
              </a:rPr>
              <a:t>Paso 4:</a:t>
            </a:r>
          </a:p>
          <a:p>
            <a:pPr marL="285750" lvl="0" indent="-285750" algn="just">
              <a:buFontTx/>
              <a:buChar char="-"/>
            </a:pPr>
            <a:r>
              <a:rPr lang="es-CL" sz="1600" dirty="0" smtClean="0">
                <a:solidFill>
                  <a:schemeClr val="tx1"/>
                </a:solidFill>
                <a:latin typeface="Century Gothic" panose="020B0502020202020204" pitchFamily="34" charset="0"/>
              </a:rPr>
              <a:t>Al inicio de este paso hay un misil en el aire o una salva en contra de un blanco, esto continúa hasta el fin del período de “</a:t>
            </a:r>
            <a:r>
              <a:rPr lang="es-CL" sz="1600" dirty="0" err="1" smtClean="0">
                <a:solidFill>
                  <a:schemeClr val="tx1"/>
                </a:solidFill>
                <a:latin typeface="Century Gothic" panose="020B0502020202020204" pitchFamily="34" charset="0"/>
              </a:rPr>
              <a:t>kill</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assessment</a:t>
            </a:r>
            <a:r>
              <a:rPr lang="es-CL" sz="1600" dirty="0" smtClean="0">
                <a:solidFill>
                  <a:schemeClr val="tx1"/>
                </a:solidFill>
                <a:latin typeface="Century Gothic" panose="020B0502020202020204" pitchFamily="34" charset="0"/>
              </a:rPr>
              <a:t>”.</a:t>
            </a:r>
          </a:p>
          <a:p>
            <a:pPr lvl="0" algn="just"/>
            <a:endParaRPr lang="es-CL" sz="1600" dirty="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Los siguientes botones y switches pueden interrumpir el “</a:t>
            </a:r>
            <a:r>
              <a:rPr lang="es-CL" sz="1600" dirty="0" err="1" smtClean="0">
                <a:solidFill>
                  <a:schemeClr val="tx1"/>
                </a:solidFill>
                <a:latin typeface="Century Gothic" panose="020B0502020202020204" pitchFamily="34" charset="0"/>
              </a:rPr>
              <a:t>Engagement</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flow</a:t>
            </a:r>
            <a:r>
              <a:rPr lang="es-CL" sz="1600" dirty="0" smtClean="0">
                <a:solidFill>
                  <a:schemeClr val="tx1"/>
                </a:solidFill>
                <a:latin typeface="Century Gothic" panose="020B0502020202020204" pitchFamily="34" charset="0"/>
              </a:rPr>
              <a:t>” en los pasos 3 y 4:</a:t>
            </a:r>
          </a:p>
          <a:p>
            <a:pPr marL="285750" lvl="0" indent="-285750" algn="just">
              <a:buFontTx/>
              <a:buChar char="-"/>
            </a:pPr>
            <a:r>
              <a:rPr lang="es-CL" sz="1600" dirty="0" smtClean="0">
                <a:solidFill>
                  <a:schemeClr val="tx1"/>
                </a:solidFill>
                <a:latin typeface="Century Gothic" panose="020B0502020202020204" pitchFamily="34" charset="0"/>
              </a:rPr>
              <a:t>MAS ubicado en la base de las antenas STIR.</a:t>
            </a:r>
          </a:p>
          <a:p>
            <a:pPr marL="285750" lvl="0" indent="-285750" algn="just">
              <a:buFontTx/>
              <a:buChar char="-"/>
            </a:pPr>
            <a:r>
              <a:rPr lang="es-CL" sz="1600" dirty="0" err="1" smtClean="0">
                <a:solidFill>
                  <a:schemeClr val="tx1"/>
                </a:solidFill>
                <a:latin typeface="Century Gothic" panose="020B0502020202020204" pitchFamily="34" charset="0"/>
              </a:rPr>
              <a:t>Action</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Allowed</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Switch</a:t>
            </a:r>
            <a:r>
              <a:rPr lang="es-CL" sz="1600" dirty="0" smtClean="0">
                <a:solidFill>
                  <a:schemeClr val="tx1"/>
                </a:solidFill>
                <a:latin typeface="Century Gothic" panose="020B0502020202020204" pitchFamily="34" charset="0"/>
              </a:rPr>
              <a:t> (AAS) en la CCP.</a:t>
            </a:r>
          </a:p>
          <a:p>
            <a:pPr marL="285750" lvl="0" indent="-285750" algn="just">
              <a:buFontTx/>
              <a:buChar char="-"/>
            </a:pPr>
            <a:r>
              <a:rPr lang="es-CL" sz="1600" dirty="0" smtClean="0">
                <a:solidFill>
                  <a:schemeClr val="tx1"/>
                </a:solidFill>
                <a:latin typeface="Century Gothic" panose="020B0502020202020204" pitchFamily="34" charset="0"/>
              </a:rPr>
              <a:t>Botón “</a:t>
            </a:r>
            <a:r>
              <a:rPr lang="es-CL" sz="1600" dirty="0" err="1" smtClean="0">
                <a:solidFill>
                  <a:schemeClr val="tx1"/>
                </a:solidFill>
                <a:latin typeface="Century Gothic" panose="020B0502020202020204" pitchFamily="34" charset="0"/>
              </a:rPr>
              <a:t>Hold</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Fire</a:t>
            </a:r>
            <a:r>
              <a:rPr lang="es-CL" sz="1600" dirty="0" smtClean="0">
                <a:solidFill>
                  <a:schemeClr val="tx1"/>
                </a:solidFill>
                <a:latin typeface="Century Gothic" panose="020B0502020202020204" pitchFamily="34" charset="0"/>
              </a:rPr>
              <a:t>” (HF)</a:t>
            </a:r>
          </a:p>
          <a:p>
            <a:pPr marL="285750" lvl="0" indent="-285750" algn="just">
              <a:buFontTx/>
              <a:buChar char="-"/>
            </a:pPr>
            <a:r>
              <a:rPr lang="es-CL" sz="1600" dirty="0" smtClean="0">
                <a:solidFill>
                  <a:schemeClr val="tx1"/>
                </a:solidFill>
                <a:latin typeface="Century Gothic" panose="020B0502020202020204" pitchFamily="34" charset="0"/>
              </a:rPr>
              <a:t>Parada de emergencia del cañón desde la consola del ciego o desde el puente de mando.</a:t>
            </a:r>
          </a:p>
          <a:p>
            <a:pPr marL="285750" lvl="0" indent="-285750" algn="just">
              <a:buFontTx/>
              <a:buChar char="-"/>
            </a:pPr>
            <a:r>
              <a:rPr lang="es-CL" sz="1600" dirty="0" smtClean="0">
                <a:solidFill>
                  <a:schemeClr val="tx1"/>
                </a:solidFill>
                <a:latin typeface="Century Gothic" panose="020B0502020202020204" pitchFamily="34" charset="0"/>
              </a:rPr>
              <a:t>Botón “Break </a:t>
            </a:r>
            <a:r>
              <a:rPr lang="es-CL" sz="1600" dirty="0" err="1" smtClean="0">
                <a:solidFill>
                  <a:schemeClr val="tx1"/>
                </a:solidFill>
                <a:latin typeface="Century Gothic" panose="020B0502020202020204" pitchFamily="34" charset="0"/>
              </a:rPr>
              <a:t>track</a:t>
            </a:r>
            <a:r>
              <a:rPr lang="es-CL" sz="1600" dirty="0" smtClean="0">
                <a:solidFill>
                  <a:schemeClr val="tx1"/>
                </a:solidFill>
                <a:latin typeface="Century Gothic" panose="020B0502020202020204" pitchFamily="34" charset="0"/>
              </a:rPr>
              <a:t>” (sólo si el AH </a:t>
            </a:r>
            <a:r>
              <a:rPr lang="es-CL" sz="1600" dirty="0" err="1" smtClean="0">
                <a:solidFill>
                  <a:schemeClr val="tx1"/>
                </a:solidFill>
                <a:latin typeface="Century Gothic" panose="020B0502020202020204" pitchFamily="34" charset="0"/>
              </a:rPr>
              <a:t>Inhibit</a:t>
            </a:r>
            <a:r>
              <a:rPr lang="es-CL" sz="1600" dirty="0" smtClean="0">
                <a:solidFill>
                  <a:schemeClr val="tx1"/>
                </a:solidFill>
                <a:latin typeface="Century Gothic" panose="020B0502020202020204" pitchFamily="34" charset="0"/>
              </a:rPr>
              <a:t> está activado)</a:t>
            </a:r>
          </a:p>
          <a:p>
            <a:pPr marL="285750" lvl="0" indent="-285750" algn="just">
              <a:buFontTx/>
              <a:buChar char="-"/>
            </a:pPr>
            <a:r>
              <a:rPr lang="es-CL" sz="1600" dirty="0" err="1" smtClean="0">
                <a:solidFill>
                  <a:schemeClr val="tx1"/>
                </a:solidFill>
                <a:latin typeface="Century Gothic" panose="020B0502020202020204" pitchFamily="34" charset="0"/>
              </a:rPr>
              <a:t>Fire</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Inhibit</a:t>
            </a:r>
            <a:r>
              <a:rPr lang="es-CL" sz="1600" dirty="0" smtClean="0">
                <a:solidFill>
                  <a:schemeClr val="tx1"/>
                </a:solidFill>
                <a:latin typeface="Century Gothic" panose="020B0502020202020204" pitchFamily="34" charset="0"/>
              </a:rPr>
              <a:t> Switches (FIS GUN – FIS NSSM) desde la consola del AAWO.</a:t>
            </a:r>
          </a:p>
          <a:p>
            <a:pPr marL="285750" lvl="0" indent="-285750" algn="just">
              <a:buFontTx/>
              <a:buChar char="-"/>
            </a:pPr>
            <a:endParaRPr lang="es-CL" sz="1600" dirty="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El resultado de cada uno de estos depende de la fase en la que se encuentre MWCS.</a:t>
            </a:r>
          </a:p>
          <a:p>
            <a:pPr marL="285750" lvl="0" indent="-285750" algn="just">
              <a:buFontTx/>
              <a:buChar char="-"/>
            </a:pPr>
            <a:endParaRPr lang="es-CL" sz="1600" dirty="0" smtClean="0">
              <a:solidFill>
                <a:schemeClr val="tx1"/>
              </a:solidFill>
              <a:latin typeface="Century Gothic" panose="020B0502020202020204" pitchFamily="34" charset="0"/>
            </a:endParaRPr>
          </a:p>
          <a:p>
            <a:pPr lvl="0" algn="just"/>
            <a:endParaRPr lang="es-CL" sz="1400" u="sng" dirty="0" smtClean="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
        <p:nvSpPr>
          <p:cNvPr id="14" name="16 CuadroTexto">
            <a:extLst>
              <a:ext uri="{FF2B5EF4-FFF2-40B4-BE49-F238E27FC236}">
                <a16:creationId xmlns="" xmlns:a16="http://schemas.microsoft.com/office/drawing/2014/main" id="{3BC05D6D-A907-AD4E-9804-6F3C73D13D33}"/>
              </a:ext>
            </a:extLst>
          </p:cNvPr>
          <p:cNvSpPr txBox="1"/>
          <p:nvPr/>
        </p:nvSpPr>
        <p:spPr>
          <a:xfrm>
            <a:off x="3444708" y="57417"/>
            <a:ext cx="5377301"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ENGAGEMENT FLOW</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2144528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7" name="16 CuadroTexto">
            <a:extLst>
              <a:ext uri="{FF2B5EF4-FFF2-40B4-BE49-F238E27FC236}">
                <a16:creationId xmlns="" xmlns:a16="http://schemas.microsoft.com/office/drawing/2014/main" id="{3BC05D6D-A907-AD4E-9804-6F3C73D13D33}"/>
              </a:ext>
            </a:extLst>
          </p:cNvPr>
          <p:cNvSpPr txBox="1"/>
          <p:nvPr/>
        </p:nvSpPr>
        <p:spPr>
          <a:xfrm>
            <a:off x="3637043" y="57417"/>
            <a:ext cx="4992632"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KILL ASSESSMENT</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37</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1427983" y="1083553"/>
            <a:ext cx="9410752" cy="178475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b="1" dirty="0" smtClean="0">
                <a:solidFill>
                  <a:schemeClr val="tx1"/>
                </a:solidFill>
                <a:latin typeface="Century Gothic" panose="020B0502020202020204" pitchFamily="34" charset="0"/>
              </a:rPr>
              <a:t>KILL ASSESSMENT NSSM:</a:t>
            </a:r>
          </a:p>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Esta función está activa desde 5 segundos antes del tiempo de interceptación y desde 2 hasta 6 segundos después.</a:t>
            </a:r>
          </a:p>
          <a:p>
            <a:pPr lvl="0" algn="just"/>
            <a:endParaRPr lang="es-CL" sz="1400" u="sng" dirty="0" smtClean="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pic>
        <p:nvPicPr>
          <p:cNvPr id="3" name="Imagen 2"/>
          <p:cNvPicPr>
            <a:picLocks noChangeAspect="1"/>
          </p:cNvPicPr>
          <p:nvPr/>
        </p:nvPicPr>
        <p:blipFill rotWithShape="1">
          <a:blip r:embed="rId5"/>
          <a:srcRect l="13447" t="57302" r="25954" b="14847"/>
          <a:stretch/>
        </p:blipFill>
        <p:spPr>
          <a:xfrm>
            <a:off x="1427983" y="3311561"/>
            <a:ext cx="9235253" cy="2387490"/>
          </a:xfrm>
          <a:prstGeom prst="rect">
            <a:avLst/>
          </a:prstGeom>
        </p:spPr>
      </p:pic>
    </p:spTree>
    <p:extLst>
      <p:ext uri="{BB962C8B-B14F-4D97-AF65-F5344CB8AC3E}">
        <p14:creationId xmlns:p14="http://schemas.microsoft.com/office/powerpoint/2010/main" val="1513779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38</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1427983" y="1083553"/>
            <a:ext cx="9410752" cy="178475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b="1" dirty="0" smtClean="0">
                <a:solidFill>
                  <a:schemeClr val="tx1"/>
                </a:solidFill>
                <a:latin typeface="Century Gothic" panose="020B0502020202020204" pitchFamily="34" charset="0"/>
              </a:rPr>
              <a:t>KILL ASSESSMENT GUN:</a:t>
            </a:r>
          </a:p>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Esta función está activa desde 2 segundos antes del tiempo de interceptación del primer tiro hasta 4 segundos después del tiempo de interceptación del último.</a:t>
            </a:r>
          </a:p>
          <a:p>
            <a:pPr lvl="0" algn="just"/>
            <a:endParaRPr lang="es-CL" sz="1400" u="sng" dirty="0" smtClean="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pic>
        <p:nvPicPr>
          <p:cNvPr id="4" name="Imagen 3"/>
          <p:cNvPicPr>
            <a:picLocks noChangeAspect="1"/>
          </p:cNvPicPr>
          <p:nvPr/>
        </p:nvPicPr>
        <p:blipFill rotWithShape="1">
          <a:blip r:embed="rId5"/>
          <a:srcRect l="7768" t="30264" r="29490" b="38774"/>
          <a:stretch/>
        </p:blipFill>
        <p:spPr>
          <a:xfrm>
            <a:off x="1352373" y="3470140"/>
            <a:ext cx="9561972" cy="2654213"/>
          </a:xfrm>
          <a:prstGeom prst="rect">
            <a:avLst/>
          </a:prstGeom>
        </p:spPr>
      </p:pic>
      <p:sp>
        <p:nvSpPr>
          <p:cNvPr id="15" name="16 CuadroTexto">
            <a:extLst>
              <a:ext uri="{FF2B5EF4-FFF2-40B4-BE49-F238E27FC236}">
                <a16:creationId xmlns="" xmlns:a16="http://schemas.microsoft.com/office/drawing/2014/main" id="{3BC05D6D-A907-AD4E-9804-6F3C73D13D33}"/>
              </a:ext>
            </a:extLst>
          </p:cNvPr>
          <p:cNvSpPr txBox="1"/>
          <p:nvPr/>
        </p:nvSpPr>
        <p:spPr>
          <a:xfrm>
            <a:off x="3637043" y="57417"/>
            <a:ext cx="4992632"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KILL ASSESSMENT</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2217367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39</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637954" y="1313583"/>
            <a:ext cx="11100390" cy="541682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b="1" dirty="0" smtClean="0">
                <a:solidFill>
                  <a:schemeClr val="tx1"/>
                </a:solidFill>
                <a:latin typeface="Century Gothic" panose="020B0502020202020204" pitchFamily="34" charset="0"/>
              </a:rPr>
              <a:t>“KILL ASSESSMENT” para blancos aéreos:</a:t>
            </a:r>
          </a:p>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Automáticamente:</a:t>
            </a:r>
          </a:p>
          <a:p>
            <a:pPr marL="285750" lvl="0" indent="-285750" algn="just">
              <a:buFontTx/>
              <a:buChar char="-"/>
            </a:pPr>
            <a:r>
              <a:rPr lang="es-CL" sz="1600" dirty="0" smtClean="0">
                <a:solidFill>
                  <a:schemeClr val="tx1"/>
                </a:solidFill>
                <a:latin typeface="Century Gothic" panose="020B0502020202020204" pitchFamily="34" charset="0"/>
              </a:rPr>
              <a:t>Cuando durante un período de 0,5 segundos se produce una condición de “eco débil” (nivel señal/ruido bajo el 70%) (sólo para NSSM), en un enfrentamiento múltiple el sistema continúa batiendo al siguiente blanco.</a:t>
            </a:r>
          </a:p>
          <a:p>
            <a:pPr marL="285750" lvl="0" indent="-285750" algn="just">
              <a:buFontTx/>
              <a:buChar char="-"/>
            </a:pPr>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Manualmente:</a:t>
            </a:r>
            <a:endParaRPr lang="es-CL" sz="1600" dirty="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Cuando el operador STIR (STIROP) presiona el botón LOC KILL/MISS.</a:t>
            </a:r>
          </a:p>
          <a:p>
            <a:pPr marL="285750" lvl="0" indent="-285750" algn="just">
              <a:buFontTx/>
              <a:buChar char="-"/>
            </a:pPr>
            <a:endParaRPr lang="es-CL" sz="1600" dirty="0">
              <a:solidFill>
                <a:schemeClr val="tx1"/>
              </a:solidFill>
              <a:latin typeface="Century Gothic" panose="020B0502020202020204" pitchFamily="34" charset="0"/>
            </a:endParaRPr>
          </a:p>
          <a:p>
            <a:pPr algn="just"/>
            <a:r>
              <a:rPr lang="es-CL" sz="1600" b="1" dirty="0" smtClean="0">
                <a:solidFill>
                  <a:schemeClr val="tx1"/>
                </a:solidFill>
                <a:latin typeface="Century Gothic" panose="020B0502020202020204" pitchFamily="34" charset="0"/>
              </a:rPr>
              <a:t>“KILL ASSESSMENT” </a:t>
            </a:r>
            <a:r>
              <a:rPr lang="es-CL" sz="1600" b="1" dirty="0">
                <a:solidFill>
                  <a:schemeClr val="tx1"/>
                </a:solidFill>
                <a:latin typeface="Century Gothic" panose="020B0502020202020204" pitchFamily="34" charset="0"/>
              </a:rPr>
              <a:t>para blancos </a:t>
            </a:r>
            <a:r>
              <a:rPr lang="es-CL" sz="1600" b="1" dirty="0" smtClean="0">
                <a:solidFill>
                  <a:schemeClr val="tx1"/>
                </a:solidFill>
                <a:latin typeface="Century Gothic" panose="020B0502020202020204" pitchFamily="34" charset="0"/>
              </a:rPr>
              <a:t>de superficie:</a:t>
            </a:r>
          </a:p>
          <a:p>
            <a:pPr marL="285750" indent="-285750" algn="just">
              <a:buFontTx/>
              <a:buChar char="-"/>
            </a:pPr>
            <a:r>
              <a:rPr lang="es-CL" sz="1600" dirty="0" smtClean="0">
                <a:solidFill>
                  <a:schemeClr val="tx1"/>
                </a:solidFill>
                <a:latin typeface="Century Gothic" panose="020B0502020202020204" pitchFamily="34" charset="0"/>
              </a:rPr>
              <a:t>Con NSSM sobre blancos de superficie no existe un proceso automático de “</a:t>
            </a:r>
            <a:r>
              <a:rPr lang="es-CL" sz="1600" dirty="0" err="1" smtClean="0">
                <a:solidFill>
                  <a:schemeClr val="tx1"/>
                </a:solidFill>
                <a:latin typeface="Century Gothic" panose="020B0502020202020204" pitchFamily="34" charset="0"/>
              </a:rPr>
              <a:t>Kill</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Assessment</a:t>
            </a:r>
            <a:r>
              <a:rPr lang="es-CL" sz="1600" dirty="0" smtClean="0">
                <a:solidFill>
                  <a:schemeClr val="tx1"/>
                </a:solidFill>
                <a:latin typeface="Century Gothic" panose="020B0502020202020204" pitchFamily="34" charset="0"/>
              </a:rPr>
              <a:t>”.</a:t>
            </a:r>
          </a:p>
          <a:p>
            <a:pPr marL="285750" indent="-285750" algn="just">
              <a:buFontTx/>
              <a:buChar char="-"/>
            </a:pPr>
            <a:endParaRPr lang="es-CL" sz="1600" dirty="0" smtClean="0">
              <a:solidFill>
                <a:schemeClr val="tx1"/>
              </a:solidFill>
              <a:latin typeface="Century Gothic" panose="020B0502020202020204" pitchFamily="34" charset="0"/>
            </a:endParaRPr>
          </a:p>
          <a:p>
            <a:pPr algn="just"/>
            <a:r>
              <a:rPr lang="es-CL" sz="1600" b="1" dirty="0" smtClean="0">
                <a:solidFill>
                  <a:schemeClr val="tx1"/>
                </a:solidFill>
                <a:latin typeface="Century Gothic" panose="020B0502020202020204" pitchFamily="34" charset="0"/>
              </a:rPr>
              <a:t>Condición “MISS”:</a:t>
            </a:r>
          </a:p>
          <a:p>
            <a:pPr algn="just"/>
            <a:endParaRPr lang="es-CL" sz="1600" b="1" dirty="0" smtClean="0">
              <a:solidFill>
                <a:schemeClr val="tx1"/>
              </a:solidFill>
              <a:latin typeface="Century Gothic" panose="020B0502020202020204" pitchFamily="34" charset="0"/>
            </a:endParaRPr>
          </a:p>
          <a:p>
            <a:pPr marL="285750" indent="-285750" algn="just">
              <a:buFontTx/>
              <a:buChar char="-"/>
            </a:pPr>
            <a:r>
              <a:rPr lang="es-CL" sz="1600" dirty="0" smtClean="0">
                <a:solidFill>
                  <a:schemeClr val="tx1"/>
                </a:solidFill>
                <a:latin typeface="Century Gothic" panose="020B0502020202020204" pitchFamily="34" charset="0"/>
              </a:rPr>
              <a:t>Cuando el operador presiona LOC MISS.</a:t>
            </a:r>
          </a:p>
          <a:p>
            <a:pPr algn="just"/>
            <a:endParaRPr lang="es-CL" sz="1600" dirty="0" smtClean="0">
              <a:solidFill>
                <a:schemeClr val="tx1"/>
              </a:solidFill>
              <a:latin typeface="Century Gothic" panose="020B0502020202020204" pitchFamily="34" charset="0"/>
            </a:endParaRPr>
          </a:p>
          <a:p>
            <a:pPr marL="285750" indent="-285750" algn="just">
              <a:buFontTx/>
              <a:buChar char="-"/>
            </a:pPr>
            <a:r>
              <a:rPr lang="es-CL" sz="1600" dirty="0" smtClean="0">
                <a:solidFill>
                  <a:schemeClr val="tx1"/>
                </a:solidFill>
                <a:latin typeface="Century Gothic" panose="020B0502020202020204" pitchFamily="34" charset="0"/>
              </a:rPr>
              <a:t>El blanco sigue siendo traqueado por el STIR después del período de “</a:t>
            </a:r>
            <a:r>
              <a:rPr lang="es-CL" sz="1600" dirty="0" err="1" smtClean="0">
                <a:solidFill>
                  <a:schemeClr val="tx1"/>
                </a:solidFill>
                <a:latin typeface="Century Gothic" panose="020B0502020202020204" pitchFamily="34" charset="0"/>
              </a:rPr>
              <a:t>Kill</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Assessment</a:t>
            </a:r>
            <a:r>
              <a:rPr lang="es-CL" sz="1600" dirty="0" smtClean="0">
                <a:solidFill>
                  <a:schemeClr val="tx1"/>
                </a:solidFill>
                <a:latin typeface="Century Gothic" panose="020B0502020202020204" pitchFamily="34" charset="0"/>
              </a:rPr>
              <a:t>”.</a:t>
            </a: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
        <p:nvSpPr>
          <p:cNvPr id="14" name="16 CuadroTexto">
            <a:extLst>
              <a:ext uri="{FF2B5EF4-FFF2-40B4-BE49-F238E27FC236}">
                <a16:creationId xmlns="" xmlns:a16="http://schemas.microsoft.com/office/drawing/2014/main" id="{3BC05D6D-A907-AD4E-9804-6F3C73D13D33}"/>
              </a:ext>
            </a:extLst>
          </p:cNvPr>
          <p:cNvSpPr txBox="1"/>
          <p:nvPr/>
        </p:nvSpPr>
        <p:spPr>
          <a:xfrm>
            <a:off x="3637043" y="57417"/>
            <a:ext cx="4992632"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KILL ASSESSMENT</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956729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40</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40" name="Rectángulo: esquinas redondeadas 5">
            <a:extLst>
              <a:ext uri="{FF2B5EF4-FFF2-40B4-BE49-F238E27FC236}">
                <a16:creationId xmlns="" xmlns:a16="http://schemas.microsoft.com/office/drawing/2014/main" id="{45074896-ECA5-8A4A-8999-9BC184EAEDCC}"/>
              </a:ext>
            </a:extLst>
          </p:cNvPr>
          <p:cNvSpPr/>
          <p:nvPr/>
        </p:nvSpPr>
        <p:spPr>
          <a:xfrm>
            <a:off x="1427983" y="979715"/>
            <a:ext cx="9410752" cy="283737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b="1" dirty="0" smtClean="0">
                <a:solidFill>
                  <a:schemeClr val="tx1"/>
                </a:solidFill>
                <a:latin typeface="Century Gothic" panose="020B0502020202020204" pitchFamily="34" charset="0"/>
              </a:rPr>
              <a:t>“KILL ASSESSMENT”:</a:t>
            </a:r>
          </a:p>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Finaliza con:</a:t>
            </a:r>
          </a:p>
          <a:p>
            <a:pPr lvl="0" algn="just"/>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-Indicación manual de LOC KILL.</a:t>
            </a:r>
          </a:p>
          <a:p>
            <a:pPr lvl="0" algn="just"/>
            <a:endParaRPr lang="es-CL" sz="1600" dirty="0" smtClean="0">
              <a:solidFill>
                <a:schemeClr val="tx1"/>
              </a:solidFill>
              <a:latin typeface="Century Gothic" panose="020B0502020202020204" pitchFamily="34" charset="0"/>
            </a:endParaRPr>
          </a:p>
          <a:p>
            <a:pPr marL="285750" lvl="0" indent="-285750" algn="just">
              <a:buFontTx/>
              <a:buChar char="-"/>
            </a:pPr>
            <a:r>
              <a:rPr lang="es-CL" sz="1600" dirty="0" smtClean="0">
                <a:solidFill>
                  <a:schemeClr val="tx1"/>
                </a:solidFill>
                <a:latin typeface="Century Gothic" panose="020B0502020202020204" pitchFamily="34" charset="0"/>
              </a:rPr>
              <a:t>Indicación manual de LOC MISS.</a:t>
            </a:r>
          </a:p>
          <a:p>
            <a:pPr marL="285750" lvl="0" indent="-285750" algn="just">
              <a:buFontTx/>
              <a:buChar char="-"/>
            </a:pPr>
            <a:endParaRPr lang="es-CL" sz="1600" dirty="0" smtClean="0">
              <a:solidFill>
                <a:schemeClr val="tx1"/>
              </a:solidFill>
              <a:latin typeface="Century Gothic" panose="020B0502020202020204" pitchFamily="34" charset="0"/>
            </a:endParaRPr>
          </a:p>
          <a:p>
            <a:pPr lvl="0" algn="just"/>
            <a:r>
              <a:rPr lang="es-CL" sz="1600" dirty="0" smtClean="0">
                <a:solidFill>
                  <a:schemeClr val="tx1"/>
                </a:solidFill>
                <a:latin typeface="Century Gothic" panose="020B0502020202020204" pitchFamily="34" charset="0"/>
              </a:rPr>
              <a:t>- Posterior al período de tiempo del “</a:t>
            </a:r>
            <a:r>
              <a:rPr lang="es-CL" sz="1600" dirty="0" err="1" smtClean="0">
                <a:solidFill>
                  <a:schemeClr val="tx1"/>
                </a:solidFill>
                <a:latin typeface="Century Gothic" panose="020B0502020202020204" pitchFamily="34" charset="0"/>
              </a:rPr>
              <a:t>Kill</a:t>
            </a:r>
            <a:r>
              <a:rPr lang="es-CL" sz="1600" dirty="0" smtClean="0">
                <a:solidFill>
                  <a:schemeClr val="tx1"/>
                </a:solidFill>
                <a:latin typeface="Century Gothic" panose="020B0502020202020204" pitchFamily="34" charset="0"/>
              </a:rPr>
              <a:t> </a:t>
            </a:r>
            <a:r>
              <a:rPr lang="es-CL" sz="1600" dirty="0" err="1" smtClean="0">
                <a:solidFill>
                  <a:schemeClr val="tx1"/>
                </a:solidFill>
                <a:latin typeface="Century Gothic" panose="020B0502020202020204" pitchFamily="34" charset="0"/>
              </a:rPr>
              <a:t>Assessment</a:t>
            </a:r>
            <a:r>
              <a:rPr lang="es-CL" sz="1600" dirty="0" smtClean="0">
                <a:solidFill>
                  <a:schemeClr val="tx1"/>
                </a:solidFill>
                <a:latin typeface="Century Gothic" panose="020B0502020202020204" pitchFamily="34" charset="0"/>
              </a:rPr>
              <a:t>”.</a:t>
            </a:r>
          </a:p>
          <a:p>
            <a:pPr lvl="0" algn="just"/>
            <a:endParaRPr lang="es-CL" sz="1400" u="sng" dirty="0" smtClean="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grpSp>
        <p:nvGrpSpPr>
          <p:cNvPr id="14" name="Group 105"/>
          <p:cNvGrpSpPr>
            <a:grpSpLocks/>
          </p:cNvGrpSpPr>
          <p:nvPr/>
        </p:nvGrpSpPr>
        <p:grpSpPr bwMode="auto">
          <a:xfrm>
            <a:off x="645371" y="4722812"/>
            <a:ext cx="5487988" cy="1125538"/>
            <a:chOff x="1232" y="3002"/>
            <a:chExt cx="3457" cy="709"/>
          </a:xfrm>
        </p:grpSpPr>
        <p:grpSp>
          <p:nvGrpSpPr>
            <p:cNvPr id="15" name="Group 54"/>
            <p:cNvGrpSpPr>
              <a:grpSpLocks/>
            </p:cNvGrpSpPr>
            <p:nvPr/>
          </p:nvGrpSpPr>
          <p:grpSpPr bwMode="auto">
            <a:xfrm>
              <a:off x="1232" y="3002"/>
              <a:ext cx="3457" cy="709"/>
              <a:chOff x="1232" y="3002"/>
              <a:chExt cx="3457" cy="709"/>
            </a:xfrm>
          </p:grpSpPr>
          <p:sp>
            <p:nvSpPr>
              <p:cNvPr id="76" name="Freeform 4"/>
              <p:cNvSpPr>
                <a:spLocks/>
              </p:cNvSpPr>
              <p:nvPr/>
            </p:nvSpPr>
            <p:spPr bwMode="auto">
              <a:xfrm>
                <a:off x="3800" y="3024"/>
                <a:ext cx="381" cy="264"/>
              </a:xfrm>
              <a:custGeom>
                <a:avLst/>
                <a:gdLst>
                  <a:gd name="T0" fmla="*/ 0 w 381"/>
                  <a:gd name="T1" fmla="*/ 0 h 264"/>
                  <a:gd name="T2" fmla="*/ 380 w 381"/>
                  <a:gd name="T3" fmla="*/ 0 h 264"/>
                  <a:gd name="T4" fmla="*/ 380 w 381"/>
                  <a:gd name="T5" fmla="*/ 263 h 264"/>
                  <a:gd name="T6" fmla="*/ 0 w 381"/>
                  <a:gd name="T7" fmla="*/ 263 h 264"/>
                  <a:gd name="T8" fmla="*/ 0 w 381"/>
                  <a:gd name="T9" fmla="*/ 0 h 264"/>
                </a:gdLst>
                <a:ahLst/>
                <a:cxnLst>
                  <a:cxn ang="0">
                    <a:pos x="T0" y="T1"/>
                  </a:cxn>
                  <a:cxn ang="0">
                    <a:pos x="T2" y="T3"/>
                  </a:cxn>
                  <a:cxn ang="0">
                    <a:pos x="T4" y="T5"/>
                  </a:cxn>
                  <a:cxn ang="0">
                    <a:pos x="T6" y="T7"/>
                  </a:cxn>
                  <a:cxn ang="0">
                    <a:pos x="T8" y="T9"/>
                  </a:cxn>
                </a:cxnLst>
                <a:rect l="0" t="0" r="r" b="b"/>
                <a:pathLst>
                  <a:path w="381" h="264">
                    <a:moveTo>
                      <a:pt x="0" y="0"/>
                    </a:moveTo>
                    <a:lnTo>
                      <a:pt x="380" y="0"/>
                    </a:lnTo>
                    <a:lnTo>
                      <a:pt x="380" y="263"/>
                    </a:lnTo>
                    <a:lnTo>
                      <a:pt x="0" y="263"/>
                    </a:lnTo>
                    <a:lnTo>
                      <a:pt x="0"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5"/>
              <p:cNvSpPr>
                <a:spLocks/>
              </p:cNvSpPr>
              <p:nvPr/>
            </p:nvSpPr>
            <p:spPr bwMode="auto">
              <a:xfrm>
                <a:off x="3800" y="3017"/>
                <a:ext cx="388" cy="22"/>
              </a:xfrm>
              <a:custGeom>
                <a:avLst/>
                <a:gdLst>
                  <a:gd name="T0" fmla="*/ 387 w 388"/>
                  <a:gd name="T1" fmla="*/ 9 h 22"/>
                  <a:gd name="T2" fmla="*/ 380 w 388"/>
                  <a:gd name="T3" fmla="*/ 0 h 22"/>
                  <a:gd name="T4" fmla="*/ 0 w 388"/>
                  <a:gd name="T5" fmla="*/ 0 h 22"/>
                  <a:gd name="T6" fmla="*/ 0 w 388"/>
                  <a:gd name="T7" fmla="*/ 21 h 22"/>
                  <a:gd name="T8" fmla="*/ 380 w 388"/>
                  <a:gd name="T9" fmla="*/ 21 h 22"/>
                  <a:gd name="T10" fmla="*/ 374 w 388"/>
                  <a:gd name="T11" fmla="*/ 9 h 22"/>
                  <a:gd name="T12" fmla="*/ 387 w 388"/>
                  <a:gd name="T13" fmla="*/ 9 h 22"/>
                  <a:gd name="T14" fmla="*/ 387 w 388"/>
                  <a:gd name="T15" fmla="*/ 0 h 22"/>
                  <a:gd name="T16" fmla="*/ 380 w 388"/>
                  <a:gd name="T17" fmla="*/ 0 h 22"/>
                  <a:gd name="T18" fmla="*/ 387 w 388"/>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8" h="22">
                    <a:moveTo>
                      <a:pt x="387" y="9"/>
                    </a:moveTo>
                    <a:lnTo>
                      <a:pt x="380" y="0"/>
                    </a:lnTo>
                    <a:lnTo>
                      <a:pt x="0" y="0"/>
                    </a:lnTo>
                    <a:lnTo>
                      <a:pt x="0" y="21"/>
                    </a:lnTo>
                    <a:lnTo>
                      <a:pt x="380" y="21"/>
                    </a:lnTo>
                    <a:lnTo>
                      <a:pt x="374" y="9"/>
                    </a:lnTo>
                    <a:lnTo>
                      <a:pt x="387" y="9"/>
                    </a:lnTo>
                    <a:lnTo>
                      <a:pt x="387" y="0"/>
                    </a:lnTo>
                    <a:lnTo>
                      <a:pt x="380" y="0"/>
                    </a:lnTo>
                    <a:lnTo>
                      <a:pt x="387"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6"/>
              <p:cNvSpPr>
                <a:spLocks/>
              </p:cNvSpPr>
              <p:nvPr/>
            </p:nvSpPr>
            <p:spPr bwMode="auto">
              <a:xfrm>
                <a:off x="4174" y="3024"/>
                <a:ext cx="21" cy="270"/>
              </a:xfrm>
              <a:custGeom>
                <a:avLst/>
                <a:gdLst>
                  <a:gd name="T0" fmla="*/ 10 w 21"/>
                  <a:gd name="T1" fmla="*/ 269 h 270"/>
                  <a:gd name="T2" fmla="*/ 20 w 21"/>
                  <a:gd name="T3" fmla="*/ 262 h 270"/>
                  <a:gd name="T4" fmla="*/ 20 w 21"/>
                  <a:gd name="T5" fmla="*/ 0 h 270"/>
                  <a:gd name="T6" fmla="*/ 0 w 21"/>
                  <a:gd name="T7" fmla="*/ 0 h 270"/>
                  <a:gd name="T8" fmla="*/ 0 w 21"/>
                  <a:gd name="T9" fmla="*/ 262 h 270"/>
                  <a:gd name="T10" fmla="*/ 10 w 21"/>
                  <a:gd name="T11" fmla="*/ 255 h 270"/>
                  <a:gd name="T12" fmla="*/ 10 w 21"/>
                  <a:gd name="T13" fmla="*/ 269 h 270"/>
                  <a:gd name="T14" fmla="*/ 20 w 21"/>
                  <a:gd name="T15" fmla="*/ 269 h 270"/>
                  <a:gd name="T16" fmla="*/ 20 w 21"/>
                  <a:gd name="T17" fmla="*/ 262 h 270"/>
                  <a:gd name="T18" fmla="*/ 10 w 21"/>
                  <a:gd name="T19" fmla="*/ 269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0">
                    <a:moveTo>
                      <a:pt x="10" y="269"/>
                    </a:moveTo>
                    <a:lnTo>
                      <a:pt x="20" y="262"/>
                    </a:lnTo>
                    <a:lnTo>
                      <a:pt x="20" y="0"/>
                    </a:lnTo>
                    <a:lnTo>
                      <a:pt x="0" y="0"/>
                    </a:lnTo>
                    <a:lnTo>
                      <a:pt x="0" y="262"/>
                    </a:lnTo>
                    <a:lnTo>
                      <a:pt x="10" y="255"/>
                    </a:lnTo>
                    <a:lnTo>
                      <a:pt x="10" y="269"/>
                    </a:lnTo>
                    <a:lnTo>
                      <a:pt x="20" y="269"/>
                    </a:lnTo>
                    <a:lnTo>
                      <a:pt x="20" y="262"/>
                    </a:lnTo>
                    <a:lnTo>
                      <a:pt x="10" y="26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7"/>
              <p:cNvSpPr>
                <a:spLocks/>
              </p:cNvSpPr>
              <p:nvPr/>
            </p:nvSpPr>
            <p:spPr bwMode="auto">
              <a:xfrm>
                <a:off x="3793" y="3280"/>
                <a:ext cx="388" cy="22"/>
              </a:xfrm>
              <a:custGeom>
                <a:avLst/>
                <a:gdLst>
                  <a:gd name="T0" fmla="*/ 0 w 388"/>
                  <a:gd name="T1" fmla="*/ 10 h 22"/>
                  <a:gd name="T2" fmla="*/ 6 w 388"/>
                  <a:gd name="T3" fmla="*/ 21 h 22"/>
                  <a:gd name="T4" fmla="*/ 387 w 388"/>
                  <a:gd name="T5" fmla="*/ 21 h 22"/>
                  <a:gd name="T6" fmla="*/ 387 w 388"/>
                  <a:gd name="T7" fmla="*/ 0 h 22"/>
                  <a:gd name="T8" fmla="*/ 6 w 388"/>
                  <a:gd name="T9" fmla="*/ 0 h 22"/>
                  <a:gd name="T10" fmla="*/ 13 w 388"/>
                  <a:gd name="T11" fmla="*/ 10 h 22"/>
                  <a:gd name="T12" fmla="*/ 0 w 388"/>
                  <a:gd name="T13" fmla="*/ 10 h 22"/>
                  <a:gd name="T14" fmla="*/ 0 w 388"/>
                  <a:gd name="T15" fmla="*/ 21 h 22"/>
                  <a:gd name="T16" fmla="*/ 6 w 388"/>
                  <a:gd name="T17" fmla="*/ 21 h 22"/>
                  <a:gd name="T18" fmla="*/ 0 w 388"/>
                  <a:gd name="T19"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8" h="22">
                    <a:moveTo>
                      <a:pt x="0" y="10"/>
                    </a:moveTo>
                    <a:lnTo>
                      <a:pt x="6" y="21"/>
                    </a:lnTo>
                    <a:lnTo>
                      <a:pt x="387" y="21"/>
                    </a:lnTo>
                    <a:lnTo>
                      <a:pt x="387" y="0"/>
                    </a:lnTo>
                    <a:lnTo>
                      <a:pt x="6" y="0"/>
                    </a:lnTo>
                    <a:lnTo>
                      <a:pt x="13" y="10"/>
                    </a:lnTo>
                    <a:lnTo>
                      <a:pt x="0" y="10"/>
                    </a:lnTo>
                    <a:lnTo>
                      <a:pt x="0" y="21"/>
                    </a:lnTo>
                    <a:lnTo>
                      <a:pt x="6" y="21"/>
                    </a:lnTo>
                    <a:lnTo>
                      <a:pt x="0"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8"/>
              <p:cNvSpPr>
                <a:spLocks/>
              </p:cNvSpPr>
              <p:nvPr/>
            </p:nvSpPr>
            <p:spPr bwMode="auto">
              <a:xfrm>
                <a:off x="3793" y="3017"/>
                <a:ext cx="22" cy="271"/>
              </a:xfrm>
              <a:custGeom>
                <a:avLst/>
                <a:gdLst>
                  <a:gd name="T0" fmla="*/ 9 w 22"/>
                  <a:gd name="T1" fmla="*/ 0 h 271"/>
                  <a:gd name="T2" fmla="*/ 0 w 22"/>
                  <a:gd name="T3" fmla="*/ 6 h 271"/>
                  <a:gd name="T4" fmla="*/ 0 w 22"/>
                  <a:gd name="T5" fmla="*/ 270 h 271"/>
                  <a:gd name="T6" fmla="*/ 21 w 22"/>
                  <a:gd name="T7" fmla="*/ 270 h 271"/>
                  <a:gd name="T8" fmla="*/ 21 w 22"/>
                  <a:gd name="T9" fmla="*/ 6 h 271"/>
                  <a:gd name="T10" fmla="*/ 9 w 22"/>
                  <a:gd name="T11" fmla="*/ 14 h 271"/>
                  <a:gd name="T12" fmla="*/ 9 w 22"/>
                  <a:gd name="T13" fmla="*/ 0 h 271"/>
                  <a:gd name="T14" fmla="*/ 0 w 22"/>
                  <a:gd name="T15" fmla="*/ 0 h 271"/>
                  <a:gd name="T16" fmla="*/ 0 w 22"/>
                  <a:gd name="T17" fmla="*/ 6 h 271"/>
                  <a:gd name="T18" fmla="*/ 9 w 22"/>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71">
                    <a:moveTo>
                      <a:pt x="9" y="0"/>
                    </a:moveTo>
                    <a:lnTo>
                      <a:pt x="0" y="6"/>
                    </a:lnTo>
                    <a:lnTo>
                      <a:pt x="0" y="270"/>
                    </a:lnTo>
                    <a:lnTo>
                      <a:pt x="21" y="270"/>
                    </a:lnTo>
                    <a:lnTo>
                      <a:pt x="21" y="6"/>
                    </a:lnTo>
                    <a:lnTo>
                      <a:pt x="9" y="14"/>
                    </a:lnTo>
                    <a:lnTo>
                      <a:pt x="9" y="0"/>
                    </a:lnTo>
                    <a:lnTo>
                      <a:pt x="0" y="0"/>
                    </a:lnTo>
                    <a:lnTo>
                      <a:pt x="0" y="6"/>
                    </a:lnTo>
                    <a:lnTo>
                      <a:pt x="9"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9"/>
              <p:cNvSpPr>
                <a:spLocks/>
              </p:cNvSpPr>
              <p:nvPr/>
            </p:nvSpPr>
            <p:spPr bwMode="auto">
              <a:xfrm>
                <a:off x="3800" y="3149"/>
                <a:ext cx="381" cy="22"/>
              </a:xfrm>
              <a:custGeom>
                <a:avLst/>
                <a:gdLst>
                  <a:gd name="T0" fmla="*/ 380 w 381"/>
                  <a:gd name="T1" fmla="*/ 9 h 22"/>
                  <a:gd name="T2" fmla="*/ 380 w 381"/>
                  <a:gd name="T3" fmla="*/ 0 h 22"/>
                  <a:gd name="T4" fmla="*/ 0 w 381"/>
                  <a:gd name="T5" fmla="*/ 0 h 22"/>
                  <a:gd name="T6" fmla="*/ 0 w 381"/>
                  <a:gd name="T7" fmla="*/ 21 h 22"/>
                  <a:gd name="T8" fmla="*/ 380 w 381"/>
                  <a:gd name="T9" fmla="*/ 21 h 22"/>
                  <a:gd name="T10" fmla="*/ 380 w 381"/>
                  <a:gd name="T11" fmla="*/ 9 h 22"/>
                </a:gdLst>
                <a:ahLst/>
                <a:cxnLst>
                  <a:cxn ang="0">
                    <a:pos x="T0" y="T1"/>
                  </a:cxn>
                  <a:cxn ang="0">
                    <a:pos x="T2" y="T3"/>
                  </a:cxn>
                  <a:cxn ang="0">
                    <a:pos x="T4" y="T5"/>
                  </a:cxn>
                  <a:cxn ang="0">
                    <a:pos x="T6" y="T7"/>
                  </a:cxn>
                  <a:cxn ang="0">
                    <a:pos x="T8" y="T9"/>
                  </a:cxn>
                  <a:cxn ang="0">
                    <a:pos x="T10" y="T11"/>
                  </a:cxn>
                </a:cxnLst>
                <a:rect l="0" t="0" r="r" b="b"/>
                <a:pathLst>
                  <a:path w="381" h="22">
                    <a:moveTo>
                      <a:pt x="380" y="9"/>
                    </a:moveTo>
                    <a:lnTo>
                      <a:pt x="380" y="0"/>
                    </a:lnTo>
                    <a:lnTo>
                      <a:pt x="0" y="0"/>
                    </a:lnTo>
                    <a:lnTo>
                      <a:pt x="0" y="21"/>
                    </a:lnTo>
                    <a:lnTo>
                      <a:pt x="380" y="21"/>
                    </a:lnTo>
                    <a:lnTo>
                      <a:pt x="38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0"/>
              <p:cNvSpPr>
                <a:spLocks/>
              </p:cNvSpPr>
              <p:nvPr/>
            </p:nvSpPr>
            <p:spPr bwMode="auto">
              <a:xfrm>
                <a:off x="4302" y="3024"/>
                <a:ext cx="373" cy="264"/>
              </a:xfrm>
              <a:custGeom>
                <a:avLst/>
                <a:gdLst>
                  <a:gd name="T0" fmla="*/ 0 w 373"/>
                  <a:gd name="T1" fmla="*/ 0 h 264"/>
                  <a:gd name="T2" fmla="*/ 372 w 373"/>
                  <a:gd name="T3" fmla="*/ 0 h 264"/>
                  <a:gd name="T4" fmla="*/ 372 w 373"/>
                  <a:gd name="T5" fmla="*/ 263 h 264"/>
                  <a:gd name="T6" fmla="*/ 0 w 373"/>
                  <a:gd name="T7" fmla="*/ 263 h 264"/>
                  <a:gd name="T8" fmla="*/ 0 w 373"/>
                  <a:gd name="T9" fmla="*/ 0 h 264"/>
                </a:gdLst>
                <a:ahLst/>
                <a:cxnLst>
                  <a:cxn ang="0">
                    <a:pos x="T0" y="T1"/>
                  </a:cxn>
                  <a:cxn ang="0">
                    <a:pos x="T2" y="T3"/>
                  </a:cxn>
                  <a:cxn ang="0">
                    <a:pos x="T4" y="T5"/>
                  </a:cxn>
                  <a:cxn ang="0">
                    <a:pos x="T6" y="T7"/>
                  </a:cxn>
                  <a:cxn ang="0">
                    <a:pos x="T8" y="T9"/>
                  </a:cxn>
                </a:cxnLst>
                <a:rect l="0" t="0" r="r" b="b"/>
                <a:pathLst>
                  <a:path w="373" h="264">
                    <a:moveTo>
                      <a:pt x="0" y="0"/>
                    </a:moveTo>
                    <a:lnTo>
                      <a:pt x="372" y="0"/>
                    </a:lnTo>
                    <a:lnTo>
                      <a:pt x="372" y="263"/>
                    </a:lnTo>
                    <a:lnTo>
                      <a:pt x="0" y="263"/>
                    </a:lnTo>
                    <a:lnTo>
                      <a:pt x="0"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3" name="Freeform 11"/>
              <p:cNvSpPr>
                <a:spLocks/>
              </p:cNvSpPr>
              <p:nvPr/>
            </p:nvSpPr>
            <p:spPr bwMode="auto">
              <a:xfrm>
                <a:off x="4302" y="3017"/>
                <a:ext cx="380" cy="22"/>
              </a:xfrm>
              <a:custGeom>
                <a:avLst/>
                <a:gdLst>
                  <a:gd name="T0" fmla="*/ 379 w 380"/>
                  <a:gd name="T1" fmla="*/ 9 h 22"/>
                  <a:gd name="T2" fmla="*/ 372 w 380"/>
                  <a:gd name="T3" fmla="*/ 0 h 22"/>
                  <a:gd name="T4" fmla="*/ 0 w 380"/>
                  <a:gd name="T5" fmla="*/ 0 h 22"/>
                  <a:gd name="T6" fmla="*/ 0 w 380"/>
                  <a:gd name="T7" fmla="*/ 21 h 22"/>
                  <a:gd name="T8" fmla="*/ 372 w 380"/>
                  <a:gd name="T9" fmla="*/ 21 h 22"/>
                  <a:gd name="T10" fmla="*/ 366 w 380"/>
                  <a:gd name="T11" fmla="*/ 9 h 22"/>
                  <a:gd name="T12" fmla="*/ 379 w 380"/>
                  <a:gd name="T13" fmla="*/ 9 h 22"/>
                  <a:gd name="T14" fmla="*/ 379 w 380"/>
                  <a:gd name="T15" fmla="*/ 0 h 22"/>
                  <a:gd name="T16" fmla="*/ 372 w 380"/>
                  <a:gd name="T17" fmla="*/ 0 h 22"/>
                  <a:gd name="T18" fmla="*/ 379 w 380"/>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0" h="22">
                    <a:moveTo>
                      <a:pt x="379" y="9"/>
                    </a:moveTo>
                    <a:lnTo>
                      <a:pt x="372" y="0"/>
                    </a:lnTo>
                    <a:lnTo>
                      <a:pt x="0" y="0"/>
                    </a:lnTo>
                    <a:lnTo>
                      <a:pt x="0" y="21"/>
                    </a:lnTo>
                    <a:lnTo>
                      <a:pt x="372" y="21"/>
                    </a:lnTo>
                    <a:lnTo>
                      <a:pt x="366" y="9"/>
                    </a:lnTo>
                    <a:lnTo>
                      <a:pt x="379" y="9"/>
                    </a:lnTo>
                    <a:lnTo>
                      <a:pt x="379" y="0"/>
                    </a:lnTo>
                    <a:lnTo>
                      <a:pt x="372" y="0"/>
                    </a:lnTo>
                    <a:lnTo>
                      <a:pt x="379"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4" name="Freeform 12"/>
              <p:cNvSpPr>
                <a:spLocks/>
              </p:cNvSpPr>
              <p:nvPr/>
            </p:nvSpPr>
            <p:spPr bwMode="auto">
              <a:xfrm>
                <a:off x="4668" y="3024"/>
                <a:ext cx="21" cy="270"/>
              </a:xfrm>
              <a:custGeom>
                <a:avLst/>
                <a:gdLst>
                  <a:gd name="T0" fmla="*/ 10 w 21"/>
                  <a:gd name="T1" fmla="*/ 269 h 270"/>
                  <a:gd name="T2" fmla="*/ 20 w 21"/>
                  <a:gd name="T3" fmla="*/ 262 h 270"/>
                  <a:gd name="T4" fmla="*/ 20 w 21"/>
                  <a:gd name="T5" fmla="*/ 0 h 270"/>
                  <a:gd name="T6" fmla="*/ 0 w 21"/>
                  <a:gd name="T7" fmla="*/ 0 h 270"/>
                  <a:gd name="T8" fmla="*/ 0 w 21"/>
                  <a:gd name="T9" fmla="*/ 262 h 270"/>
                  <a:gd name="T10" fmla="*/ 10 w 21"/>
                  <a:gd name="T11" fmla="*/ 255 h 270"/>
                  <a:gd name="T12" fmla="*/ 10 w 21"/>
                  <a:gd name="T13" fmla="*/ 269 h 270"/>
                  <a:gd name="T14" fmla="*/ 20 w 21"/>
                  <a:gd name="T15" fmla="*/ 269 h 270"/>
                  <a:gd name="T16" fmla="*/ 20 w 21"/>
                  <a:gd name="T17" fmla="*/ 262 h 270"/>
                  <a:gd name="T18" fmla="*/ 10 w 21"/>
                  <a:gd name="T19" fmla="*/ 269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0">
                    <a:moveTo>
                      <a:pt x="10" y="269"/>
                    </a:moveTo>
                    <a:lnTo>
                      <a:pt x="20" y="262"/>
                    </a:lnTo>
                    <a:lnTo>
                      <a:pt x="20" y="0"/>
                    </a:lnTo>
                    <a:lnTo>
                      <a:pt x="0" y="0"/>
                    </a:lnTo>
                    <a:lnTo>
                      <a:pt x="0" y="262"/>
                    </a:lnTo>
                    <a:lnTo>
                      <a:pt x="10" y="255"/>
                    </a:lnTo>
                    <a:lnTo>
                      <a:pt x="10" y="269"/>
                    </a:lnTo>
                    <a:lnTo>
                      <a:pt x="20" y="269"/>
                    </a:lnTo>
                    <a:lnTo>
                      <a:pt x="20" y="262"/>
                    </a:lnTo>
                    <a:lnTo>
                      <a:pt x="10" y="26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5" name="Freeform 13"/>
              <p:cNvSpPr>
                <a:spLocks/>
              </p:cNvSpPr>
              <p:nvPr/>
            </p:nvSpPr>
            <p:spPr bwMode="auto">
              <a:xfrm>
                <a:off x="4296" y="3280"/>
                <a:ext cx="379" cy="22"/>
              </a:xfrm>
              <a:custGeom>
                <a:avLst/>
                <a:gdLst>
                  <a:gd name="T0" fmla="*/ 0 w 379"/>
                  <a:gd name="T1" fmla="*/ 10 h 22"/>
                  <a:gd name="T2" fmla="*/ 6 w 379"/>
                  <a:gd name="T3" fmla="*/ 21 h 22"/>
                  <a:gd name="T4" fmla="*/ 378 w 379"/>
                  <a:gd name="T5" fmla="*/ 21 h 22"/>
                  <a:gd name="T6" fmla="*/ 378 w 379"/>
                  <a:gd name="T7" fmla="*/ 0 h 22"/>
                  <a:gd name="T8" fmla="*/ 6 w 379"/>
                  <a:gd name="T9" fmla="*/ 0 h 22"/>
                  <a:gd name="T10" fmla="*/ 13 w 379"/>
                  <a:gd name="T11" fmla="*/ 10 h 22"/>
                  <a:gd name="T12" fmla="*/ 0 w 379"/>
                  <a:gd name="T13" fmla="*/ 10 h 22"/>
                  <a:gd name="T14" fmla="*/ 0 w 379"/>
                  <a:gd name="T15" fmla="*/ 21 h 22"/>
                  <a:gd name="T16" fmla="*/ 6 w 379"/>
                  <a:gd name="T17" fmla="*/ 21 h 22"/>
                  <a:gd name="T18" fmla="*/ 0 w 379"/>
                  <a:gd name="T19"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9" h="22">
                    <a:moveTo>
                      <a:pt x="0" y="10"/>
                    </a:moveTo>
                    <a:lnTo>
                      <a:pt x="6" y="21"/>
                    </a:lnTo>
                    <a:lnTo>
                      <a:pt x="378" y="21"/>
                    </a:lnTo>
                    <a:lnTo>
                      <a:pt x="378" y="0"/>
                    </a:lnTo>
                    <a:lnTo>
                      <a:pt x="6" y="0"/>
                    </a:lnTo>
                    <a:lnTo>
                      <a:pt x="13" y="10"/>
                    </a:lnTo>
                    <a:lnTo>
                      <a:pt x="0" y="10"/>
                    </a:lnTo>
                    <a:lnTo>
                      <a:pt x="0" y="21"/>
                    </a:lnTo>
                    <a:lnTo>
                      <a:pt x="6" y="21"/>
                    </a:lnTo>
                    <a:lnTo>
                      <a:pt x="0"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6" name="Freeform 14"/>
              <p:cNvSpPr>
                <a:spLocks/>
              </p:cNvSpPr>
              <p:nvPr/>
            </p:nvSpPr>
            <p:spPr bwMode="auto">
              <a:xfrm>
                <a:off x="4296" y="3017"/>
                <a:ext cx="21" cy="271"/>
              </a:xfrm>
              <a:custGeom>
                <a:avLst/>
                <a:gdLst>
                  <a:gd name="T0" fmla="*/ 9 w 21"/>
                  <a:gd name="T1" fmla="*/ 0 h 271"/>
                  <a:gd name="T2" fmla="*/ 0 w 21"/>
                  <a:gd name="T3" fmla="*/ 6 h 271"/>
                  <a:gd name="T4" fmla="*/ 0 w 21"/>
                  <a:gd name="T5" fmla="*/ 270 h 271"/>
                  <a:gd name="T6" fmla="*/ 20 w 21"/>
                  <a:gd name="T7" fmla="*/ 270 h 271"/>
                  <a:gd name="T8" fmla="*/ 20 w 21"/>
                  <a:gd name="T9" fmla="*/ 6 h 271"/>
                  <a:gd name="T10" fmla="*/ 9 w 21"/>
                  <a:gd name="T11" fmla="*/ 14 h 271"/>
                  <a:gd name="T12" fmla="*/ 9 w 21"/>
                  <a:gd name="T13" fmla="*/ 0 h 271"/>
                  <a:gd name="T14" fmla="*/ 0 w 21"/>
                  <a:gd name="T15" fmla="*/ 0 h 271"/>
                  <a:gd name="T16" fmla="*/ 0 w 21"/>
                  <a:gd name="T17" fmla="*/ 6 h 271"/>
                  <a:gd name="T18" fmla="*/ 9 w 21"/>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9" y="0"/>
                    </a:moveTo>
                    <a:lnTo>
                      <a:pt x="0" y="6"/>
                    </a:lnTo>
                    <a:lnTo>
                      <a:pt x="0" y="270"/>
                    </a:lnTo>
                    <a:lnTo>
                      <a:pt x="20" y="270"/>
                    </a:lnTo>
                    <a:lnTo>
                      <a:pt x="20" y="6"/>
                    </a:lnTo>
                    <a:lnTo>
                      <a:pt x="9" y="14"/>
                    </a:lnTo>
                    <a:lnTo>
                      <a:pt x="9" y="0"/>
                    </a:lnTo>
                    <a:lnTo>
                      <a:pt x="0" y="0"/>
                    </a:lnTo>
                    <a:lnTo>
                      <a:pt x="0" y="6"/>
                    </a:lnTo>
                    <a:lnTo>
                      <a:pt x="9"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7" name="Freeform 15"/>
              <p:cNvSpPr>
                <a:spLocks/>
              </p:cNvSpPr>
              <p:nvPr/>
            </p:nvSpPr>
            <p:spPr bwMode="auto">
              <a:xfrm>
                <a:off x="4302" y="3149"/>
                <a:ext cx="373" cy="22"/>
              </a:xfrm>
              <a:custGeom>
                <a:avLst/>
                <a:gdLst>
                  <a:gd name="T0" fmla="*/ 372 w 373"/>
                  <a:gd name="T1" fmla="*/ 9 h 22"/>
                  <a:gd name="T2" fmla="*/ 372 w 373"/>
                  <a:gd name="T3" fmla="*/ 0 h 22"/>
                  <a:gd name="T4" fmla="*/ 0 w 373"/>
                  <a:gd name="T5" fmla="*/ 0 h 22"/>
                  <a:gd name="T6" fmla="*/ 0 w 373"/>
                  <a:gd name="T7" fmla="*/ 21 h 22"/>
                  <a:gd name="T8" fmla="*/ 372 w 373"/>
                  <a:gd name="T9" fmla="*/ 21 h 22"/>
                  <a:gd name="T10" fmla="*/ 372 w 373"/>
                  <a:gd name="T11" fmla="*/ 9 h 22"/>
                </a:gdLst>
                <a:ahLst/>
                <a:cxnLst>
                  <a:cxn ang="0">
                    <a:pos x="T0" y="T1"/>
                  </a:cxn>
                  <a:cxn ang="0">
                    <a:pos x="T2" y="T3"/>
                  </a:cxn>
                  <a:cxn ang="0">
                    <a:pos x="T4" y="T5"/>
                  </a:cxn>
                  <a:cxn ang="0">
                    <a:pos x="T6" y="T7"/>
                  </a:cxn>
                  <a:cxn ang="0">
                    <a:pos x="T8" y="T9"/>
                  </a:cxn>
                  <a:cxn ang="0">
                    <a:pos x="T10" y="T11"/>
                  </a:cxn>
                </a:cxnLst>
                <a:rect l="0" t="0" r="r" b="b"/>
                <a:pathLst>
                  <a:path w="373" h="22">
                    <a:moveTo>
                      <a:pt x="372" y="9"/>
                    </a:moveTo>
                    <a:lnTo>
                      <a:pt x="372" y="0"/>
                    </a:lnTo>
                    <a:lnTo>
                      <a:pt x="0" y="0"/>
                    </a:lnTo>
                    <a:lnTo>
                      <a:pt x="0" y="21"/>
                    </a:lnTo>
                    <a:lnTo>
                      <a:pt x="372" y="21"/>
                    </a:lnTo>
                    <a:lnTo>
                      <a:pt x="372"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8" name="Freeform 16"/>
              <p:cNvSpPr>
                <a:spLocks/>
              </p:cNvSpPr>
              <p:nvPr/>
            </p:nvSpPr>
            <p:spPr bwMode="auto">
              <a:xfrm>
                <a:off x="3805" y="3409"/>
                <a:ext cx="371" cy="263"/>
              </a:xfrm>
              <a:custGeom>
                <a:avLst/>
                <a:gdLst>
                  <a:gd name="T0" fmla="*/ 0 w 371"/>
                  <a:gd name="T1" fmla="*/ 0 h 263"/>
                  <a:gd name="T2" fmla="*/ 370 w 371"/>
                  <a:gd name="T3" fmla="*/ 0 h 263"/>
                  <a:gd name="T4" fmla="*/ 370 w 371"/>
                  <a:gd name="T5" fmla="*/ 262 h 263"/>
                  <a:gd name="T6" fmla="*/ 0 w 371"/>
                  <a:gd name="T7" fmla="*/ 262 h 263"/>
                  <a:gd name="T8" fmla="*/ 0 w 371"/>
                  <a:gd name="T9" fmla="*/ 0 h 263"/>
                </a:gdLst>
                <a:ahLst/>
                <a:cxnLst>
                  <a:cxn ang="0">
                    <a:pos x="T0" y="T1"/>
                  </a:cxn>
                  <a:cxn ang="0">
                    <a:pos x="T2" y="T3"/>
                  </a:cxn>
                  <a:cxn ang="0">
                    <a:pos x="T4" y="T5"/>
                  </a:cxn>
                  <a:cxn ang="0">
                    <a:pos x="T6" y="T7"/>
                  </a:cxn>
                  <a:cxn ang="0">
                    <a:pos x="T8" y="T9"/>
                  </a:cxn>
                </a:cxnLst>
                <a:rect l="0" t="0" r="r" b="b"/>
                <a:pathLst>
                  <a:path w="371" h="263">
                    <a:moveTo>
                      <a:pt x="0" y="0"/>
                    </a:moveTo>
                    <a:lnTo>
                      <a:pt x="370" y="0"/>
                    </a:lnTo>
                    <a:lnTo>
                      <a:pt x="370" y="262"/>
                    </a:lnTo>
                    <a:lnTo>
                      <a:pt x="0" y="262"/>
                    </a:lnTo>
                    <a:lnTo>
                      <a:pt x="0"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9" name="Freeform 17"/>
              <p:cNvSpPr>
                <a:spLocks/>
              </p:cNvSpPr>
              <p:nvPr/>
            </p:nvSpPr>
            <p:spPr bwMode="auto">
              <a:xfrm>
                <a:off x="3805" y="3401"/>
                <a:ext cx="379" cy="22"/>
              </a:xfrm>
              <a:custGeom>
                <a:avLst/>
                <a:gdLst>
                  <a:gd name="T0" fmla="*/ 378 w 379"/>
                  <a:gd name="T1" fmla="*/ 11 h 22"/>
                  <a:gd name="T2" fmla="*/ 370 w 379"/>
                  <a:gd name="T3" fmla="*/ 0 h 22"/>
                  <a:gd name="T4" fmla="*/ 0 w 379"/>
                  <a:gd name="T5" fmla="*/ 0 h 22"/>
                  <a:gd name="T6" fmla="*/ 0 w 379"/>
                  <a:gd name="T7" fmla="*/ 21 h 22"/>
                  <a:gd name="T8" fmla="*/ 370 w 379"/>
                  <a:gd name="T9" fmla="*/ 21 h 22"/>
                  <a:gd name="T10" fmla="*/ 364 w 379"/>
                  <a:gd name="T11" fmla="*/ 11 h 22"/>
                  <a:gd name="T12" fmla="*/ 378 w 379"/>
                  <a:gd name="T13" fmla="*/ 11 h 22"/>
                  <a:gd name="T14" fmla="*/ 378 w 379"/>
                  <a:gd name="T15" fmla="*/ 0 h 22"/>
                  <a:gd name="T16" fmla="*/ 370 w 379"/>
                  <a:gd name="T17" fmla="*/ 0 h 22"/>
                  <a:gd name="T18" fmla="*/ 378 w 379"/>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9" h="22">
                    <a:moveTo>
                      <a:pt x="378" y="11"/>
                    </a:moveTo>
                    <a:lnTo>
                      <a:pt x="370" y="0"/>
                    </a:lnTo>
                    <a:lnTo>
                      <a:pt x="0" y="0"/>
                    </a:lnTo>
                    <a:lnTo>
                      <a:pt x="0" y="21"/>
                    </a:lnTo>
                    <a:lnTo>
                      <a:pt x="370" y="21"/>
                    </a:lnTo>
                    <a:lnTo>
                      <a:pt x="364" y="11"/>
                    </a:lnTo>
                    <a:lnTo>
                      <a:pt x="378" y="11"/>
                    </a:lnTo>
                    <a:lnTo>
                      <a:pt x="378" y="0"/>
                    </a:lnTo>
                    <a:lnTo>
                      <a:pt x="370" y="0"/>
                    </a:lnTo>
                    <a:lnTo>
                      <a:pt x="378" y="1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0" name="Freeform 18"/>
              <p:cNvSpPr>
                <a:spLocks/>
              </p:cNvSpPr>
              <p:nvPr/>
            </p:nvSpPr>
            <p:spPr bwMode="auto">
              <a:xfrm>
                <a:off x="4169" y="3409"/>
                <a:ext cx="21" cy="271"/>
              </a:xfrm>
              <a:custGeom>
                <a:avLst/>
                <a:gdLst>
                  <a:gd name="T0" fmla="*/ 9 w 21"/>
                  <a:gd name="T1" fmla="*/ 270 h 271"/>
                  <a:gd name="T2" fmla="*/ 20 w 21"/>
                  <a:gd name="T3" fmla="*/ 262 h 271"/>
                  <a:gd name="T4" fmla="*/ 20 w 21"/>
                  <a:gd name="T5" fmla="*/ 0 h 271"/>
                  <a:gd name="T6" fmla="*/ 0 w 21"/>
                  <a:gd name="T7" fmla="*/ 0 h 271"/>
                  <a:gd name="T8" fmla="*/ 0 w 21"/>
                  <a:gd name="T9" fmla="*/ 262 h 271"/>
                  <a:gd name="T10" fmla="*/ 9 w 21"/>
                  <a:gd name="T11" fmla="*/ 255 h 271"/>
                  <a:gd name="T12" fmla="*/ 9 w 21"/>
                  <a:gd name="T13" fmla="*/ 270 h 271"/>
                  <a:gd name="T14" fmla="*/ 20 w 21"/>
                  <a:gd name="T15" fmla="*/ 270 h 271"/>
                  <a:gd name="T16" fmla="*/ 20 w 21"/>
                  <a:gd name="T17" fmla="*/ 262 h 271"/>
                  <a:gd name="T18" fmla="*/ 9 w 21"/>
                  <a:gd name="T19" fmla="*/ 27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9" y="270"/>
                    </a:moveTo>
                    <a:lnTo>
                      <a:pt x="20" y="262"/>
                    </a:lnTo>
                    <a:lnTo>
                      <a:pt x="20" y="0"/>
                    </a:lnTo>
                    <a:lnTo>
                      <a:pt x="0" y="0"/>
                    </a:lnTo>
                    <a:lnTo>
                      <a:pt x="0" y="262"/>
                    </a:lnTo>
                    <a:lnTo>
                      <a:pt x="9" y="255"/>
                    </a:lnTo>
                    <a:lnTo>
                      <a:pt x="9" y="270"/>
                    </a:lnTo>
                    <a:lnTo>
                      <a:pt x="20" y="270"/>
                    </a:lnTo>
                    <a:lnTo>
                      <a:pt x="20" y="262"/>
                    </a:lnTo>
                    <a:lnTo>
                      <a:pt x="9" y="27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1" name="Freeform 19"/>
              <p:cNvSpPr>
                <a:spLocks/>
              </p:cNvSpPr>
              <p:nvPr/>
            </p:nvSpPr>
            <p:spPr bwMode="auto">
              <a:xfrm>
                <a:off x="3797" y="3665"/>
                <a:ext cx="379" cy="22"/>
              </a:xfrm>
              <a:custGeom>
                <a:avLst/>
                <a:gdLst>
                  <a:gd name="T0" fmla="*/ 0 w 379"/>
                  <a:gd name="T1" fmla="*/ 9 h 22"/>
                  <a:gd name="T2" fmla="*/ 7 w 379"/>
                  <a:gd name="T3" fmla="*/ 21 h 22"/>
                  <a:gd name="T4" fmla="*/ 378 w 379"/>
                  <a:gd name="T5" fmla="*/ 21 h 22"/>
                  <a:gd name="T6" fmla="*/ 378 w 379"/>
                  <a:gd name="T7" fmla="*/ 0 h 22"/>
                  <a:gd name="T8" fmla="*/ 7 w 379"/>
                  <a:gd name="T9" fmla="*/ 0 h 22"/>
                  <a:gd name="T10" fmla="*/ 13 w 379"/>
                  <a:gd name="T11" fmla="*/ 9 h 22"/>
                  <a:gd name="T12" fmla="*/ 0 w 379"/>
                  <a:gd name="T13" fmla="*/ 9 h 22"/>
                  <a:gd name="T14" fmla="*/ 0 w 379"/>
                  <a:gd name="T15" fmla="*/ 21 h 22"/>
                  <a:gd name="T16" fmla="*/ 7 w 379"/>
                  <a:gd name="T17" fmla="*/ 21 h 22"/>
                  <a:gd name="T18" fmla="*/ 0 w 379"/>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9" h="22">
                    <a:moveTo>
                      <a:pt x="0" y="9"/>
                    </a:moveTo>
                    <a:lnTo>
                      <a:pt x="7" y="21"/>
                    </a:lnTo>
                    <a:lnTo>
                      <a:pt x="378" y="21"/>
                    </a:lnTo>
                    <a:lnTo>
                      <a:pt x="378" y="0"/>
                    </a:lnTo>
                    <a:lnTo>
                      <a:pt x="7" y="0"/>
                    </a:lnTo>
                    <a:lnTo>
                      <a:pt x="13" y="9"/>
                    </a:lnTo>
                    <a:lnTo>
                      <a:pt x="0" y="9"/>
                    </a:lnTo>
                    <a:lnTo>
                      <a:pt x="0" y="21"/>
                    </a:lnTo>
                    <a:lnTo>
                      <a:pt x="7" y="21"/>
                    </a:lnTo>
                    <a:lnTo>
                      <a:pt x="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2" name="Freeform 20"/>
              <p:cNvSpPr>
                <a:spLocks/>
              </p:cNvSpPr>
              <p:nvPr/>
            </p:nvSpPr>
            <p:spPr bwMode="auto">
              <a:xfrm>
                <a:off x="3797" y="3401"/>
                <a:ext cx="21" cy="271"/>
              </a:xfrm>
              <a:custGeom>
                <a:avLst/>
                <a:gdLst>
                  <a:gd name="T0" fmla="*/ 10 w 21"/>
                  <a:gd name="T1" fmla="*/ 0 h 271"/>
                  <a:gd name="T2" fmla="*/ 0 w 21"/>
                  <a:gd name="T3" fmla="*/ 7 h 271"/>
                  <a:gd name="T4" fmla="*/ 0 w 21"/>
                  <a:gd name="T5" fmla="*/ 270 h 271"/>
                  <a:gd name="T6" fmla="*/ 20 w 21"/>
                  <a:gd name="T7" fmla="*/ 270 h 271"/>
                  <a:gd name="T8" fmla="*/ 20 w 21"/>
                  <a:gd name="T9" fmla="*/ 7 h 271"/>
                  <a:gd name="T10" fmla="*/ 10 w 21"/>
                  <a:gd name="T11" fmla="*/ 14 h 271"/>
                  <a:gd name="T12" fmla="*/ 10 w 21"/>
                  <a:gd name="T13" fmla="*/ 0 h 271"/>
                  <a:gd name="T14" fmla="*/ 0 w 21"/>
                  <a:gd name="T15" fmla="*/ 0 h 271"/>
                  <a:gd name="T16" fmla="*/ 0 w 21"/>
                  <a:gd name="T17" fmla="*/ 7 h 271"/>
                  <a:gd name="T18" fmla="*/ 10 w 21"/>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10" y="0"/>
                    </a:moveTo>
                    <a:lnTo>
                      <a:pt x="0" y="7"/>
                    </a:lnTo>
                    <a:lnTo>
                      <a:pt x="0" y="270"/>
                    </a:lnTo>
                    <a:lnTo>
                      <a:pt x="20" y="270"/>
                    </a:lnTo>
                    <a:lnTo>
                      <a:pt x="20" y="7"/>
                    </a:lnTo>
                    <a:lnTo>
                      <a:pt x="10" y="14"/>
                    </a:lnTo>
                    <a:lnTo>
                      <a:pt x="10" y="0"/>
                    </a:lnTo>
                    <a:lnTo>
                      <a:pt x="0" y="0"/>
                    </a:lnTo>
                    <a:lnTo>
                      <a:pt x="0" y="7"/>
                    </a:lnTo>
                    <a:lnTo>
                      <a:pt x="10"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3" name="Freeform 21"/>
              <p:cNvSpPr>
                <a:spLocks/>
              </p:cNvSpPr>
              <p:nvPr/>
            </p:nvSpPr>
            <p:spPr bwMode="auto">
              <a:xfrm>
                <a:off x="3805" y="3533"/>
                <a:ext cx="371" cy="22"/>
              </a:xfrm>
              <a:custGeom>
                <a:avLst/>
                <a:gdLst>
                  <a:gd name="T0" fmla="*/ 370 w 371"/>
                  <a:gd name="T1" fmla="*/ 9 h 22"/>
                  <a:gd name="T2" fmla="*/ 370 w 371"/>
                  <a:gd name="T3" fmla="*/ 0 h 22"/>
                  <a:gd name="T4" fmla="*/ 0 w 371"/>
                  <a:gd name="T5" fmla="*/ 0 h 22"/>
                  <a:gd name="T6" fmla="*/ 0 w 371"/>
                  <a:gd name="T7" fmla="*/ 21 h 22"/>
                  <a:gd name="T8" fmla="*/ 370 w 371"/>
                  <a:gd name="T9" fmla="*/ 21 h 22"/>
                  <a:gd name="T10" fmla="*/ 370 w 371"/>
                  <a:gd name="T11" fmla="*/ 9 h 22"/>
                </a:gdLst>
                <a:ahLst/>
                <a:cxnLst>
                  <a:cxn ang="0">
                    <a:pos x="T0" y="T1"/>
                  </a:cxn>
                  <a:cxn ang="0">
                    <a:pos x="T2" y="T3"/>
                  </a:cxn>
                  <a:cxn ang="0">
                    <a:pos x="T4" y="T5"/>
                  </a:cxn>
                  <a:cxn ang="0">
                    <a:pos x="T6" y="T7"/>
                  </a:cxn>
                  <a:cxn ang="0">
                    <a:pos x="T8" y="T9"/>
                  </a:cxn>
                  <a:cxn ang="0">
                    <a:pos x="T10" y="T11"/>
                  </a:cxn>
                </a:cxnLst>
                <a:rect l="0" t="0" r="r" b="b"/>
                <a:pathLst>
                  <a:path w="371" h="22">
                    <a:moveTo>
                      <a:pt x="370" y="9"/>
                    </a:moveTo>
                    <a:lnTo>
                      <a:pt x="370" y="0"/>
                    </a:lnTo>
                    <a:lnTo>
                      <a:pt x="0" y="0"/>
                    </a:lnTo>
                    <a:lnTo>
                      <a:pt x="0" y="21"/>
                    </a:lnTo>
                    <a:lnTo>
                      <a:pt x="370" y="21"/>
                    </a:lnTo>
                    <a:lnTo>
                      <a:pt x="37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4" name="Freeform 22"/>
              <p:cNvSpPr>
                <a:spLocks/>
              </p:cNvSpPr>
              <p:nvPr/>
            </p:nvSpPr>
            <p:spPr bwMode="auto">
              <a:xfrm>
                <a:off x="4302" y="3409"/>
                <a:ext cx="373" cy="263"/>
              </a:xfrm>
              <a:custGeom>
                <a:avLst/>
                <a:gdLst>
                  <a:gd name="T0" fmla="*/ 0 w 373"/>
                  <a:gd name="T1" fmla="*/ 0 h 263"/>
                  <a:gd name="T2" fmla="*/ 372 w 373"/>
                  <a:gd name="T3" fmla="*/ 0 h 263"/>
                  <a:gd name="T4" fmla="*/ 372 w 373"/>
                  <a:gd name="T5" fmla="*/ 262 h 263"/>
                  <a:gd name="T6" fmla="*/ 0 w 373"/>
                  <a:gd name="T7" fmla="*/ 262 h 263"/>
                  <a:gd name="T8" fmla="*/ 0 w 373"/>
                  <a:gd name="T9" fmla="*/ 0 h 263"/>
                </a:gdLst>
                <a:ahLst/>
                <a:cxnLst>
                  <a:cxn ang="0">
                    <a:pos x="T0" y="T1"/>
                  </a:cxn>
                  <a:cxn ang="0">
                    <a:pos x="T2" y="T3"/>
                  </a:cxn>
                  <a:cxn ang="0">
                    <a:pos x="T4" y="T5"/>
                  </a:cxn>
                  <a:cxn ang="0">
                    <a:pos x="T6" y="T7"/>
                  </a:cxn>
                  <a:cxn ang="0">
                    <a:pos x="T8" y="T9"/>
                  </a:cxn>
                </a:cxnLst>
                <a:rect l="0" t="0" r="r" b="b"/>
                <a:pathLst>
                  <a:path w="373" h="263">
                    <a:moveTo>
                      <a:pt x="0" y="0"/>
                    </a:moveTo>
                    <a:lnTo>
                      <a:pt x="372" y="0"/>
                    </a:lnTo>
                    <a:lnTo>
                      <a:pt x="372" y="262"/>
                    </a:lnTo>
                    <a:lnTo>
                      <a:pt x="0" y="262"/>
                    </a:lnTo>
                    <a:lnTo>
                      <a:pt x="0"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23"/>
              <p:cNvSpPr>
                <a:spLocks/>
              </p:cNvSpPr>
              <p:nvPr/>
            </p:nvSpPr>
            <p:spPr bwMode="auto">
              <a:xfrm>
                <a:off x="4302" y="3401"/>
                <a:ext cx="380" cy="22"/>
              </a:xfrm>
              <a:custGeom>
                <a:avLst/>
                <a:gdLst>
                  <a:gd name="T0" fmla="*/ 379 w 380"/>
                  <a:gd name="T1" fmla="*/ 11 h 22"/>
                  <a:gd name="T2" fmla="*/ 372 w 380"/>
                  <a:gd name="T3" fmla="*/ 0 h 22"/>
                  <a:gd name="T4" fmla="*/ 0 w 380"/>
                  <a:gd name="T5" fmla="*/ 0 h 22"/>
                  <a:gd name="T6" fmla="*/ 0 w 380"/>
                  <a:gd name="T7" fmla="*/ 21 h 22"/>
                  <a:gd name="T8" fmla="*/ 372 w 380"/>
                  <a:gd name="T9" fmla="*/ 21 h 22"/>
                  <a:gd name="T10" fmla="*/ 366 w 380"/>
                  <a:gd name="T11" fmla="*/ 11 h 22"/>
                  <a:gd name="T12" fmla="*/ 379 w 380"/>
                  <a:gd name="T13" fmla="*/ 11 h 22"/>
                  <a:gd name="T14" fmla="*/ 379 w 380"/>
                  <a:gd name="T15" fmla="*/ 0 h 22"/>
                  <a:gd name="T16" fmla="*/ 372 w 380"/>
                  <a:gd name="T17" fmla="*/ 0 h 22"/>
                  <a:gd name="T18" fmla="*/ 379 w 380"/>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0" h="22">
                    <a:moveTo>
                      <a:pt x="379" y="11"/>
                    </a:moveTo>
                    <a:lnTo>
                      <a:pt x="372" y="0"/>
                    </a:lnTo>
                    <a:lnTo>
                      <a:pt x="0" y="0"/>
                    </a:lnTo>
                    <a:lnTo>
                      <a:pt x="0" y="21"/>
                    </a:lnTo>
                    <a:lnTo>
                      <a:pt x="372" y="21"/>
                    </a:lnTo>
                    <a:lnTo>
                      <a:pt x="366" y="11"/>
                    </a:lnTo>
                    <a:lnTo>
                      <a:pt x="379" y="11"/>
                    </a:lnTo>
                    <a:lnTo>
                      <a:pt x="379" y="0"/>
                    </a:lnTo>
                    <a:lnTo>
                      <a:pt x="372" y="0"/>
                    </a:lnTo>
                    <a:lnTo>
                      <a:pt x="379" y="1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24"/>
              <p:cNvSpPr>
                <a:spLocks/>
              </p:cNvSpPr>
              <p:nvPr/>
            </p:nvSpPr>
            <p:spPr bwMode="auto">
              <a:xfrm>
                <a:off x="4668" y="3409"/>
                <a:ext cx="21" cy="271"/>
              </a:xfrm>
              <a:custGeom>
                <a:avLst/>
                <a:gdLst>
                  <a:gd name="T0" fmla="*/ 10 w 21"/>
                  <a:gd name="T1" fmla="*/ 270 h 271"/>
                  <a:gd name="T2" fmla="*/ 20 w 21"/>
                  <a:gd name="T3" fmla="*/ 262 h 271"/>
                  <a:gd name="T4" fmla="*/ 20 w 21"/>
                  <a:gd name="T5" fmla="*/ 0 h 271"/>
                  <a:gd name="T6" fmla="*/ 0 w 21"/>
                  <a:gd name="T7" fmla="*/ 0 h 271"/>
                  <a:gd name="T8" fmla="*/ 0 w 21"/>
                  <a:gd name="T9" fmla="*/ 262 h 271"/>
                  <a:gd name="T10" fmla="*/ 10 w 21"/>
                  <a:gd name="T11" fmla="*/ 255 h 271"/>
                  <a:gd name="T12" fmla="*/ 10 w 21"/>
                  <a:gd name="T13" fmla="*/ 270 h 271"/>
                  <a:gd name="T14" fmla="*/ 20 w 21"/>
                  <a:gd name="T15" fmla="*/ 270 h 271"/>
                  <a:gd name="T16" fmla="*/ 20 w 21"/>
                  <a:gd name="T17" fmla="*/ 262 h 271"/>
                  <a:gd name="T18" fmla="*/ 10 w 21"/>
                  <a:gd name="T19" fmla="*/ 27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10" y="270"/>
                    </a:moveTo>
                    <a:lnTo>
                      <a:pt x="20" y="262"/>
                    </a:lnTo>
                    <a:lnTo>
                      <a:pt x="20" y="0"/>
                    </a:lnTo>
                    <a:lnTo>
                      <a:pt x="0" y="0"/>
                    </a:lnTo>
                    <a:lnTo>
                      <a:pt x="0" y="262"/>
                    </a:lnTo>
                    <a:lnTo>
                      <a:pt x="10" y="255"/>
                    </a:lnTo>
                    <a:lnTo>
                      <a:pt x="10" y="270"/>
                    </a:lnTo>
                    <a:lnTo>
                      <a:pt x="20" y="270"/>
                    </a:lnTo>
                    <a:lnTo>
                      <a:pt x="20" y="262"/>
                    </a:lnTo>
                    <a:lnTo>
                      <a:pt x="10" y="27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7" name="Freeform 25"/>
              <p:cNvSpPr>
                <a:spLocks/>
              </p:cNvSpPr>
              <p:nvPr/>
            </p:nvSpPr>
            <p:spPr bwMode="auto">
              <a:xfrm>
                <a:off x="4296" y="3665"/>
                <a:ext cx="379" cy="22"/>
              </a:xfrm>
              <a:custGeom>
                <a:avLst/>
                <a:gdLst>
                  <a:gd name="T0" fmla="*/ 0 w 379"/>
                  <a:gd name="T1" fmla="*/ 9 h 22"/>
                  <a:gd name="T2" fmla="*/ 6 w 379"/>
                  <a:gd name="T3" fmla="*/ 21 h 22"/>
                  <a:gd name="T4" fmla="*/ 378 w 379"/>
                  <a:gd name="T5" fmla="*/ 21 h 22"/>
                  <a:gd name="T6" fmla="*/ 378 w 379"/>
                  <a:gd name="T7" fmla="*/ 0 h 22"/>
                  <a:gd name="T8" fmla="*/ 6 w 379"/>
                  <a:gd name="T9" fmla="*/ 0 h 22"/>
                  <a:gd name="T10" fmla="*/ 13 w 379"/>
                  <a:gd name="T11" fmla="*/ 9 h 22"/>
                  <a:gd name="T12" fmla="*/ 0 w 379"/>
                  <a:gd name="T13" fmla="*/ 9 h 22"/>
                  <a:gd name="T14" fmla="*/ 0 w 379"/>
                  <a:gd name="T15" fmla="*/ 21 h 22"/>
                  <a:gd name="T16" fmla="*/ 6 w 379"/>
                  <a:gd name="T17" fmla="*/ 21 h 22"/>
                  <a:gd name="T18" fmla="*/ 0 w 379"/>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9" h="22">
                    <a:moveTo>
                      <a:pt x="0" y="9"/>
                    </a:moveTo>
                    <a:lnTo>
                      <a:pt x="6" y="21"/>
                    </a:lnTo>
                    <a:lnTo>
                      <a:pt x="378" y="21"/>
                    </a:lnTo>
                    <a:lnTo>
                      <a:pt x="378" y="0"/>
                    </a:lnTo>
                    <a:lnTo>
                      <a:pt x="6" y="0"/>
                    </a:lnTo>
                    <a:lnTo>
                      <a:pt x="13" y="9"/>
                    </a:lnTo>
                    <a:lnTo>
                      <a:pt x="0" y="9"/>
                    </a:lnTo>
                    <a:lnTo>
                      <a:pt x="0" y="21"/>
                    </a:lnTo>
                    <a:lnTo>
                      <a:pt x="6" y="21"/>
                    </a:lnTo>
                    <a:lnTo>
                      <a:pt x="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8" name="Freeform 26"/>
              <p:cNvSpPr>
                <a:spLocks/>
              </p:cNvSpPr>
              <p:nvPr/>
            </p:nvSpPr>
            <p:spPr bwMode="auto">
              <a:xfrm>
                <a:off x="4296" y="3401"/>
                <a:ext cx="21" cy="271"/>
              </a:xfrm>
              <a:custGeom>
                <a:avLst/>
                <a:gdLst>
                  <a:gd name="T0" fmla="*/ 9 w 21"/>
                  <a:gd name="T1" fmla="*/ 0 h 271"/>
                  <a:gd name="T2" fmla="*/ 0 w 21"/>
                  <a:gd name="T3" fmla="*/ 7 h 271"/>
                  <a:gd name="T4" fmla="*/ 0 w 21"/>
                  <a:gd name="T5" fmla="*/ 270 h 271"/>
                  <a:gd name="T6" fmla="*/ 20 w 21"/>
                  <a:gd name="T7" fmla="*/ 270 h 271"/>
                  <a:gd name="T8" fmla="*/ 20 w 21"/>
                  <a:gd name="T9" fmla="*/ 7 h 271"/>
                  <a:gd name="T10" fmla="*/ 9 w 21"/>
                  <a:gd name="T11" fmla="*/ 14 h 271"/>
                  <a:gd name="T12" fmla="*/ 9 w 21"/>
                  <a:gd name="T13" fmla="*/ 0 h 271"/>
                  <a:gd name="T14" fmla="*/ 0 w 21"/>
                  <a:gd name="T15" fmla="*/ 0 h 271"/>
                  <a:gd name="T16" fmla="*/ 0 w 21"/>
                  <a:gd name="T17" fmla="*/ 7 h 271"/>
                  <a:gd name="T18" fmla="*/ 9 w 21"/>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9" y="0"/>
                    </a:moveTo>
                    <a:lnTo>
                      <a:pt x="0" y="7"/>
                    </a:lnTo>
                    <a:lnTo>
                      <a:pt x="0" y="270"/>
                    </a:lnTo>
                    <a:lnTo>
                      <a:pt x="20" y="270"/>
                    </a:lnTo>
                    <a:lnTo>
                      <a:pt x="20" y="7"/>
                    </a:lnTo>
                    <a:lnTo>
                      <a:pt x="9" y="14"/>
                    </a:lnTo>
                    <a:lnTo>
                      <a:pt x="9" y="0"/>
                    </a:lnTo>
                    <a:lnTo>
                      <a:pt x="0" y="0"/>
                    </a:lnTo>
                    <a:lnTo>
                      <a:pt x="0" y="7"/>
                    </a:lnTo>
                    <a:lnTo>
                      <a:pt x="9"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9" name="Freeform 27"/>
              <p:cNvSpPr>
                <a:spLocks/>
              </p:cNvSpPr>
              <p:nvPr/>
            </p:nvSpPr>
            <p:spPr bwMode="auto">
              <a:xfrm>
                <a:off x="4302" y="3533"/>
                <a:ext cx="373" cy="22"/>
              </a:xfrm>
              <a:custGeom>
                <a:avLst/>
                <a:gdLst>
                  <a:gd name="T0" fmla="*/ 372 w 373"/>
                  <a:gd name="T1" fmla="*/ 9 h 22"/>
                  <a:gd name="T2" fmla="*/ 372 w 373"/>
                  <a:gd name="T3" fmla="*/ 0 h 22"/>
                  <a:gd name="T4" fmla="*/ 0 w 373"/>
                  <a:gd name="T5" fmla="*/ 0 h 22"/>
                  <a:gd name="T6" fmla="*/ 0 w 373"/>
                  <a:gd name="T7" fmla="*/ 21 h 22"/>
                  <a:gd name="T8" fmla="*/ 372 w 373"/>
                  <a:gd name="T9" fmla="*/ 21 h 22"/>
                  <a:gd name="T10" fmla="*/ 372 w 373"/>
                  <a:gd name="T11" fmla="*/ 9 h 22"/>
                </a:gdLst>
                <a:ahLst/>
                <a:cxnLst>
                  <a:cxn ang="0">
                    <a:pos x="T0" y="T1"/>
                  </a:cxn>
                  <a:cxn ang="0">
                    <a:pos x="T2" y="T3"/>
                  </a:cxn>
                  <a:cxn ang="0">
                    <a:pos x="T4" y="T5"/>
                  </a:cxn>
                  <a:cxn ang="0">
                    <a:pos x="T6" y="T7"/>
                  </a:cxn>
                  <a:cxn ang="0">
                    <a:pos x="T8" y="T9"/>
                  </a:cxn>
                  <a:cxn ang="0">
                    <a:pos x="T10" y="T11"/>
                  </a:cxn>
                </a:cxnLst>
                <a:rect l="0" t="0" r="r" b="b"/>
                <a:pathLst>
                  <a:path w="373" h="22">
                    <a:moveTo>
                      <a:pt x="372" y="9"/>
                    </a:moveTo>
                    <a:lnTo>
                      <a:pt x="372" y="0"/>
                    </a:lnTo>
                    <a:lnTo>
                      <a:pt x="0" y="0"/>
                    </a:lnTo>
                    <a:lnTo>
                      <a:pt x="0" y="21"/>
                    </a:lnTo>
                    <a:lnTo>
                      <a:pt x="372" y="21"/>
                    </a:lnTo>
                    <a:lnTo>
                      <a:pt x="372"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0" name="Freeform 28"/>
              <p:cNvSpPr>
                <a:spLocks/>
              </p:cNvSpPr>
              <p:nvPr/>
            </p:nvSpPr>
            <p:spPr bwMode="auto">
              <a:xfrm>
                <a:off x="1240" y="3012"/>
                <a:ext cx="2254" cy="658"/>
              </a:xfrm>
              <a:custGeom>
                <a:avLst/>
                <a:gdLst>
                  <a:gd name="T0" fmla="*/ 0 w 2254"/>
                  <a:gd name="T1" fmla="*/ 0 h 658"/>
                  <a:gd name="T2" fmla="*/ 2253 w 2254"/>
                  <a:gd name="T3" fmla="*/ 0 h 658"/>
                  <a:gd name="T4" fmla="*/ 2253 w 2254"/>
                  <a:gd name="T5" fmla="*/ 657 h 658"/>
                  <a:gd name="T6" fmla="*/ 0 w 2254"/>
                  <a:gd name="T7" fmla="*/ 657 h 658"/>
                  <a:gd name="T8" fmla="*/ 0 w 2254"/>
                  <a:gd name="T9" fmla="*/ 0 h 658"/>
                </a:gdLst>
                <a:ahLst/>
                <a:cxnLst>
                  <a:cxn ang="0">
                    <a:pos x="T0" y="T1"/>
                  </a:cxn>
                  <a:cxn ang="0">
                    <a:pos x="T2" y="T3"/>
                  </a:cxn>
                  <a:cxn ang="0">
                    <a:pos x="T4" y="T5"/>
                  </a:cxn>
                  <a:cxn ang="0">
                    <a:pos x="T6" y="T7"/>
                  </a:cxn>
                  <a:cxn ang="0">
                    <a:pos x="T8" y="T9"/>
                  </a:cxn>
                </a:cxnLst>
                <a:rect l="0" t="0" r="r" b="b"/>
                <a:pathLst>
                  <a:path w="2254" h="658">
                    <a:moveTo>
                      <a:pt x="0" y="0"/>
                    </a:moveTo>
                    <a:lnTo>
                      <a:pt x="2253" y="0"/>
                    </a:lnTo>
                    <a:lnTo>
                      <a:pt x="2253" y="657"/>
                    </a:lnTo>
                    <a:lnTo>
                      <a:pt x="0" y="657"/>
                    </a:lnTo>
                    <a:lnTo>
                      <a:pt x="0" y="0"/>
                    </a:lnTo>
                  </a:path>
                </a:pathLst>
              </a:custGeom>
              <a:solidFill>
                <a:srgbClr val="FF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1" name="Freeform 29"/>
              <p:cNvSpPr>
                <a:spLocks/>
              </p:cNvSpPr>
              <p:nvPr/>
            </p:nvSpPr>
            <p:spPr bwMode="auto">
              <a:xfrm>
                <a:off x="1240" y="3005"/>
                <a:ext cx="2261" cy="22"/>
              </a:xfrm>
              <a:custGeom>
                <a:avLst/>
                <a:gdLst>
                  <a:gd name="T0" fmla="*/ 2260 w 2261"/>
                  <a:gd name="T1" fmla="*/ 10 h 22"/>
                  <a:gd name="T2" fmla="*/ 2252 w 2261"/>
                  <a:gd name="T3" fmla="*/ 0 h 22"/>
                  <a:gd name="T4" fmla="*/ 0 w 2261"/>
                  <a:gd name="T5" fmla="*/ 0 h 22"/>
                  <a:gd name="T6" fmla="*/ 0 w 2261"/>
                  <a:gd name="T7" fmla="*/ 21 h 22"/>
                  <a:gd name="T8" fmla="*/ 2252 w 2261"/>
                  <a:gd name="T9" fmla="*/ 21 h 22"/>
                  <a:gd name="T10" fmla="*/ 2246 w 2261"/>
                  <a:gd name="T11" fmla="*/ 10 h 22"/>
                  <a:gd name="T12" fmla="*/ 2260 w 2261"/>
                  <a:gd name="T13" fmla="*/ 10 h 22"/>
                  <a:gd name="T14" fmla="*/ 2260 w 2261"/>
                  <a:gd name="T15" fmla="*/ 0 h 22"/>
                  <a:gd name="T16" fmla="*/ 2252 w 2261"/>
                  <a:gd name="T17" fmla="*/ 0 h 22"/>
                  <a:gd name="T18" fmla="*/ 2260 w 2261"/>
                  <a:gd name="T19"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61" h="22">
                    <a:moveTo>
                      <a:pt x="2260" y="10"/>
                    </a:moveTo>
                    <a:lnTo>
                      <a:pt x="2252" y="0"/>
                    </a:lnTo>
                    <a:lnTo>
                      <a:pt x="0" y="0"/>
                    </a:lnTo>
                    <a:lnTo>
                      <a:pt x="0" y="21"/>
                    </a:lnTo>
                    <a:lnTo>
                      <a:pt x="2252" y="21"/>
                    </a:lnTo>
                    <a:lnTo>
                      <a:pt x="2246" y="10"/>
                    </a:lnTo>
                    <a:lnTo>
                      <a:pt x="2260" y="10"/>
                    </a:lnTo>
                    <a:lnTo>
                      <a:pt x="2260" y="0"/>
                    </a:lnTo>
                    <a:lnTo>
                      <a:pt x="2252" y="0"/>
                    </a:lnTo>
                    <a:lnTo>
                      <a:pt x="2260"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2" name="Freeform 30"/>
              <p:cNvSpPr>
                <a:spLocks/>
              </p:cNvSpPr>
              <p:nvPr/>
            </p:nvSpPr>
            <p:spPr bwMode="auto">
              <a:xfrm>
                <a:off x="3486" y="3012"/>
                <a:ext cx="22" cy="665"/>
              </a:xfrm>
              <a:custGeom>
                <a:avLst/>
                <a:gdLst>
                  <a:gd name="T0" fmla="*/ 9 w 22"/>
                  <a:gd name="T1" fmla="*/ 664 h 665"/>
                  <a:gd name="T2" fmla="*/ 21 w 22"/>
                  <a:gd name="T3" fmla="*/ 656 h 665"/>
                  <a:gd name="T4" fmla="*/ 21 w 22"/>
                  <a:gd name="T5" fmla="*/ 0 h 665"/>
                  <a:gd name="T6" fmla="*/ 0 w 22"/>
                  <a:gd name="T7" fmla="*/ 0 h 665"/>
                  <a:gd name="T8" fmla="*/ 0 w 22"/>
                  <a:gd name="T9" fmla="*/ 656 h 665"/>
                  <a:gd name="T10" fmla="*/ 9 w 22"/>
                  <a:gd name="T11" fmla="*/ 649 h 665"/>
                  <a:gd name="T12" fmla="*/ 9 w 22"/>
                  <a:gd name="T13" fmla="*/ 664 h 665"/>
                  <a:gd name="T14" fmla="*/ 21 w 22"/>
                  <a:gd name="T15" fmla="*/ 664 h 665"/>
                  <a:gd name="T16" fmla="*/ 21 w 22"/>
                  <a:gd name="T17" fmla="*/ 656 h 665"/>
                  <a:gd name="T18" fmla="*/ 9 w 22"/>
                  <a:gd name="T19" fmla="*/ 664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665">
                    <a:moveTo>
                      <a:pt x="9" y="664"/>
                    </a:moveTo>
                    <a:lnTo>
                      <a:pt x="21" y="656"/>
                    </a:lnTo>
                    <a:lnTo>
                      <a:pt x="21" y="0"/>
                    </a:lnTo>
                    <a:lnTo>
                      <a:pt x="0" y="0"/>
                    </a:lnTo>
                    <a:lnTo>
                      <a:pt x="0" y="656"/>
                    </a:lnTo>
                    <a:lnTo>
                      <a:pt x="9" y="649"/>
                    </a:lnTo>
                    <a:lnTo>
                      <a:pt x="9" y="664"/>
                    </a:lnTo>
                    <a:lnTo>
                      <a:pt x="21" y="664"/>
                    </a:lnTo>
                    <a:lnTo>
                      <a:pt x="21" y="656"/>
                    </a:lnTo>
                    <a:lnTo>
                      <a:pt x="9" y="664"/>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3" name="Freeform 31"/>
              <p:cNvSpPr>
                <a:spLocks/>
              </p:cNvSpPr>
              <p:nvPr/>
            </p:nvSpPr>
            <p:spPr bwMode="auto">
              <a:xfrm>
                <a:off x="1232" y="3662"/>
                <a:ext cx="2262" cy="22"/>
              </a:xfrm>
              <a:custGeom>
                <a:avLst/>
                <a:gdLst>
                  <a:gd name="T0" fmla="*/ 0 w 2262"/>
                  <a:gd name="T1" fmla="*/ 9 h 22"/>
                  <a:gd name="T2" fmla="*/ 7 w 2262"/>
                  <a:gd name="T3" fmla="*/ 21 h 22"/>
                  <a:gd name="T4" fmla="*/ 2261 w 2262"/>
                  <a:gd name="T5" fmla="*/ 21 h 22"/>
                  <a:gd name="T6" fmla="*/ 2261 w 2262"/>
                  <a:gd name="T7" fmla="*/ 0 h 22"/>
                  <a:gd name="T8" fmla="*/ 7 w 2262"/>
                  <a:gd name="T9" fmla="*/ 0 h 22"/>
                  <a:gd name="T10" fmla="*/ 13 w 2262"/>
                  <a:gd name="T11" fmla="*/ 9 h 22"/>
                  <a:gd name="T12" fmla="*/ 0 w 2262"/>
                  <a:gd name="T13" fmla="*/ 9 h 22"/>
                  <a:gd name="T14" fmla="*/ 0 w 2262"/>
                  <a:gd name="T15" fmla="*/ 21 h 22"/>
                  <a:gd name="T16" fmla="*/ 7 w 2262"/>
                  <a:gd name="T17" fmla="*/ 21 h 22"/>
                  <a:gd name="T18" fmla="*/ 0 w 2262"/>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62" h="22">
                    <a:moveTo>
                      <a:pt x="0" y="9"/>
                    </a:moveTo>
                    <a:lnTo>
                      <a:pt x="7" y="21"/>
                    </a:lnTo>
                    <a:lnTo>
                      <a:pt x="2261" y="21"/>
                    </a:lnTo>
                    <a:lnTo>
                      <a:pt x="2261" y="0"/>
                    </a:lnTo>
                    <a:lnTo>
                      <a:pt x="7" y="0"/>
                    </a:lnTo>
                    <a:lnTo>
                      <a:pt x="13" y="9"/>
                    </a:lnTo>
                    <a:lnTo>
                      <a:pt x="0" y="9"/>
                    </a:lnTo>
                    <a:lnTo>
                      <a:pt x="0" y="21"/>
                    </a:lnTo>
                    <a:lnTo>
                      <a:pt x="7" y="21"/>
                    </a:lnTo>
                    <a:lnTo>
                      <a:pt x="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4" name="Freeform 32"/>
              <p:cNvSpPr>
                <a:spLocks/>
              </p:cNvSpPr>
              <p:nvPr/>
            </p:nvSpPr>
            <p:spPr bwMode="auto">
              <a:xfrm>
                <a:off x="1232" y="3005"/>
                <a:ext cx="21" cy="665"/>
              </a:xfrm>
              <a:custGeom>
                <a:avLst/>
                <a:gdLst>
                  <a:gd name="T0" fmla="*/ 10 w 21"/>
                  <a:gd name="T1" fmla="*/ 0 h 665"/>
                  <a:gd name="T2" fmla="*/ 0 w 21"/>
                  <a:gd name="T3" fmla="*/ 6 h 665"/>
                  <a:gd name="T4" fmla="*/ 0 w 21"/>
                  <a:gd name="T5" fmla="*/ 664 h 665"/>
                  <a:gd name="T6" fmla="*/ 20 w 21"/>
                  <a:gd name="T7" fmla="*/ 664 h 665"/>
                  <a:gd name="T8" fmla="*/ 20 w 21"/>
                  <a:gd name="T9" fmla="*/ 6 h 665"/>
                  <a:gd name="T10" fmla="*/ 10 w 21"/>
                  <a:gd name="T11" fmla="*/ 13 h 665"/>
                  <a:gd name="T12" fmla="*/ 10 w 21"/>
                  <a:gd name="T13" fmla="*/ 0 h 665"/>
                  <a:gd name="T14" fmla="*/ 0 w 21"/>
                  <a:gd name="T15" fmla="*/ 0 h 665"/>
                  <a:gd name="T16" fmla="*/ 0 w 21"/>
                  <a:gd name="T17" fmla="*/ 6 h 665"/>
                  <a:gd name="T18" fmla="*/ 10 w 21"/>
                  <a:gd name="T19" fmla="*/ 0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665">
                    <a:moveTo>
                      <a:pt x="10" y="0"/>
                    </a:moveTo>
                    <a:lnTo>
                      <a:pt x="0" y="6"/>
                    </a:lnTo>
                    <a:lnTo>
                      <a:pt x="0" y="664"/>
                    </a:lnTo>
                    <a:lnTo>
                      <a:pt x="20" y="664"/>
                    </a:lnTo>
                    <a:lnTo>
                      <a:pt x="20" y="6"/>
                    </a:lnTo>
                    <a:lnTo>
                      <a:pt x="10" y="13"/>
                    </a:lnTo>
                    <a:lnTo>
                      <a:pt x="10" y="0"/>
                    </a:lnTo>
                    <a:lnTo>
                      <a:pt x="0" y="0"/>
                    </a:lnTo>
                    <a:lnTo>
                      <a:pt x="0" y="6"/>
                    </a:lnTo>
                    <a:lnTo>
                      <a:pt x="10"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5" name="Freeform 33"/>
              <p:cNvSpPr>
                <a:spLocks/>
              </p:cNvSpPr>
              <p:nvPr/>
            </p:nvSpPr>
            <p:spPr bwMode="auto">
              <a:xfrm>
                <a:off x="1240" y="3342"/>
                <a:ext cx="2252" cy="22"/>
              </a:xfrm>
              <a:custGeom>
                <a:avLst/>
                <a:gdLst>
                  <a:gd name="T0" fmla="*/ 2251 w 2252"/>
                  <a:gd name="T1" fmla="*/ 9 h 22"/>
                  <a:gd name="T2" fmla="*/ 2251 w 2252"/>
                  <a:gd name="T3" fmla="*/ 0 h 22"/>
                  <a:gd name="T4" fmla="*/ 0 w 2252"/>
                  <a:gd name="T5" fmla="*/ 0 h 22"/>
                  <a:gd name="T6" fmla="*/ 0 w 2252"/>
                  <a:gd name="T7" fmla="*/ 21 h 22"/>
                  <a:gd name="T8" fmla="*/ 2251 w 2252"/>
                  <a:gd name="T9" fmla="*/ 21 h 22"/>
                  <a:gd name="T10" fmla="*/ 2251 w 2252"/>
                  <a:gd name="T11" fmla="*/ 9 h 22"/>
                </a:gdLst>
                <a:ahLst/>
                <a:cxnLst>
                  <a:cxn ang="0">
                    <a:pos x="T0" y="T1"/>
                  </a:cxn>
                  <a:cxn ang="0">
                    <a:pos x="T2" y="T3"/>
                  </a:cxn>
                  <a:cxn ang="0">
                    <a:pos x="T4" y="T5"/>
                  </a:cxn>
                  <a:cxn ang="0">
                    <a:pos x="T6" y="T7"/>
                  </a:cxn>
                  <a:cxn ang="0">
                    <a:pos x="T8" y="T9"/>
                  </a:cxn>
                  <a:cxn ang="0">
                    <a:pos x="T10" y="T11"/>
                  </a:cxn>
                </a:cxnLst>
                <a:rect l="0" t="0" r="r" b="b"/>
                <a:pathLst>
                  <a:path w="2252" h="22">
                    <a:moveTo>
                      <a:pt x="2251" y="9"/>
                    </a:moveTo>
                    <a:lnTo>
                      <a:pt x="2251" y="0"/>
                    </a:lnTo>
                    <a:lnTo>
                      <a:pt x="0" y="0"/>
                    </a:lnTo>
                    <a:lnTo>
                      <a:pt x="0" y="21"/>
                    </a:lnTo>
                    <a:lnTo>
                      <a:pt x="2251" y="21"/>
                    </a:lnTo>
                    <a:lnTo>
                      <a:pt x="2251"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6" name="Freeform 34"/>
              <p:cNvSpPr>
                <a:spLocks/>
              </p:cNvSpPr>
              <p:nvPr/>
            </p:nvSpPr>
            <p:spPr bwMode="auto">
              <a:xfrm>
                <a:off x="1747" y="3534"/>
                <a:ext cx="1243" cy="22"/>
              </a:xfrm>
              <a:custGeom>
                <a:avLst/>
                <a:gdLst>
                  <a:gd name="T0" fmla="*/ 1242 w 1243"/>
                  <a:gd name="T1" fmla="*/ 11 h 22"/>
                  <a:gd name="T2" fmla="*/ 1242 w 1243"/>
                  <a:gd name="T3" fmla="*/ 0 h 22"/>
                  <a:gd name="T4" fmla="*/ 0 w 1243"/>
                  <a:gd name="T5" fmla="*/ 0 h 22"/>
                  <a:gd name="T6" fmla="*/ 0 w 1243"/>
                  <a:gd name="T7" fmla="*/ 21 h 22"/>
                  <a:gd name="T8" fmla="*/ 1242 w 1243"/>
                  <a:gd name="T9" fmla="*/ 21 h 22"/>
                  <a:gd name="T10" fmla="*/ 1242 w 1243"/>
                  <a:gd name="T11" fmla="*/ 11 h 22"/>
                </a:gdLst>
                <a:ahLst/>
                <a:cxnLst>
                  <a:cxn ang="0">
                    <a:pos x="T0" y="T1"/>
                  </a:cxn>
                  <a:cxn ang="0">
                    <a:pos x="T2" y="T3"/>
                  </a:cxn>
                  <a:cxn ang="0">
                    <a:pos x="T4" y="T5"/>
                  </a:cxn>
                  <a:cxn ang="0">
                    <a:pos x="T6" y="T7"/>
                  </a:cxn>
                  <a:cxn ang="0">
                    <a:pos x="T8" y="T9"/>
                  </a:cxn>
                  <a:cxn ang="0">
                    <a:pos x="T10" y="T11"/>
                  </a:cxn>
                </a:cxnLst>
                <a:rect l="0" t="0" r="r" b="b"/>
                <a:pathLst>
                  <a:path w="1243" h="22">
                    <a:moveTo>
                      <a:pt x="1242" y="11"/>
                    </a:moveTo>
                    <a:lnTo>
                      <a:pt x="1242" y="0"/>
                    </a:lnTo>
                    <a:lnTo>
                      <a:pt x="0" y="0"/>
                    </a:lnTo>
                    <a:lnTo>
                      <a:pt x="0" y="21"/>
                    </a:lnTo>
                    <a:lnTo>
                      <a:pt x="1242" y="21"/>
                    </a:lnTo>
                    <a:lnTo>
                      <a:pt x="1242" y="1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7" name="Freeform 35"/>
              <p:cNvSpPr>
                <a:spLocks/>
              </p:cNvSpPr>
              <p:nvPr/>
            </p:nvSpPr>
            <p:spPr bwMode="auto">
              <a:xfrm>
                <a:off x="2292" y="3434"/>
                <a:ext cx="146" cy="105"/>
              </a:xfrm>
              <a:custGeom>
                <a:avLst/>
                <a:gdLst>
                  <a:gd name="T0" fmla="*/ 0 w 146"/>
                  <a:gd name="T1" fmla="*/ 0 h 105"/>
                  <a:gd name="T2" fmla="*/ 145 w 146"/>
                  <a:gd name="T3" fmla="*/ 0 h 105"/>
                  <a:gd name="T4" fmla="*/ 145 w 146"/>
                  <a:gd name="T5" fmla="*/ 104 h 105"/>
                  <a:gd name="T6" fmla="*/ 0 w 146"/>
                  <a:gd name="T7" fmla="*/ 104 h 105"/>
                  <a:gd name="T8" fmla="*/ 0 w 146"/>
                  <a:gd name="T9" fmla="*/ 0 h 105"/>
                </a:gdLst>
                <a:ahLst/>
                <a:cxnLst>
                  <a:cxn ang="0">
                    <a:pos x="T0" y="T1"/>
                  </a:cxn>
                  <a:cxn ang="0">
                    <a:pos x="T2" y="T3"/>
                  </a:cxn>
                  <a:cxn ang="0">
                    <a:pos x="T4" y="T5"/>
                  </a:cxn>
                  <a:cxn ang="0">
                    <a:pos x="T6" y="T7"/>
                  </a:cxn>
                  <a:cxn ang="0">
                    <a:pos x="T8" y="T9"/>
                  </a:cxn>
                </a:cxnLst>
                <a:rect l="0" t="0" r="r" b="b"/>
                <a:pathLst>
                  <a:path w="146" h="105">
                    <a:moveTo>
                      <a:pt x="0" y="0"/>
                    </a:moveTo>
                    <a:lnTo>
                      <a:pt x="145" y="0"/>
                    </a:lnTo>
                    <a:lnTo>
                      <a:pt x="145" y="104"/>
                    </a:lnTo>
                    <a:lnTo>
                      <a:pt x="0" y="104"/>
                    </a:lnTo>
                    <a:lnTo>
                      <a:pt x="0"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8" name="Freeform 36"/>
              <p:cNvSpPr>
                <a:spLocks/>
              </p:cNvSpPr>
              <p:nvPr/>
            </p:nvSpPr>
            <p:spPr bwMode="auto">
              <a:xfrm>
                <a:off x="2292" y="3428"/>
                <a:ext cx="153" cy="22"/>
              </a:xfrm>
              <a:custGeom>
                <a:avLst/>
                <a:gdLst>
                  <a:gd name="T0" fmla="*/ 152 w 153"/>
                  <a:gd name="T1" fmla="*/ 9 h 22"/>
                  <a:gd name="T2" fmla="*/ 144 w 153"/>
                  <a:gd name="T3" fmla="*/ 0 h 22"/>
                  <a:gd name="T4" fmla="*/ 0 w 153"/>
                  <a:gd name="T5" fmla="*/ 0 h 22"/>
                  <a:gd name="T6" fmla="*/ 0 w 153"/>
                  <a:gd name="T7" fmla="*/ 21 h 22"/>
                  <a:gd name="T8" fmla="*/ 144 w 153"/>
                  <a:gd name="T9" fmla="*/ 21 h 22"/>
                  <a:gd name="T10" fmla="*/ 138 w 153"/>
                  <a:gd name="T11" fmla="*/ 9 h 22"/>
                  <a:gd name="T12" fmla="*/ 152 w 153"/>
                  <a:gd name="T13" fmla="*/ 9 h 22"/>
                  <a:gd name="T14" fmla="*/ 152 w 153"/>
                  <a:gd name="T15" fmla="*/ 0 h 22"/>
                  <a:gd name="T16" fmla="*/ 144 w 153"/>
                  <a:gd name="T17" fmla="*/ 0 h 22"/>
                  <a:gd name="T18" fmla="*/ 152 w 153"/>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22">
                    <a:moveTo>
                      <a:pt x="152" y="9"/>
                    </a:moveTo>
                    <a:lnTo>
                      <a:pt x="144" y="0"/>
                    </a:lnTo>
                    <a:lnTo>
                      <a:pt x="0" y="0"/>
                    </a:lnTo>
                    <a:lnTo>
                      <a:pt x="0" y="21"/>
                    </a:lnTo>
                    <a:lnTo>
                      <a:pt x="144" y="21"/>
                    </a:lnTo>
                    <a:lnTo>
                      <a:pt x="138" y="9"/>
                    </a:lnTo>
                    <a:lnTo>
                      <a:pt x="152" y="9"/>
                    </a:lnTo>
                    <a:lnTo>
                      <a:pt x="152" y="0"/>
                    </a:lnTo>
                    <a:lnTo>
                      <a:pt x="144" y="0"/>
                    </a:lnTo>
                    <a:lnTo>
                      <a:pt x="152"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9" name="Freeform 37"/>
              <p:cNvSpPr>
                <a:spLocks/>
              </p:cNvSpPr>
              <p:nvPr/>
            </p:nvSpPr>
            <p:spPr bwMode="auto">
              <a:xfrm>
                <a:off x="2430" y="3434"/>
                <a:ext cx="21" cy="112"/>
              </a:xfrm>
              <a:custGeom>
                <a:avLst/>
                <a:gdLst>
                  <a:gd name="T0" fmla="*/ 9 w 21"/>
                  <a:gd name="T1" fmla="*/ 111 h 112"/>
                  <a:gd name="T2" fmla="*/ 20 w 21"/>
                  <a:gd name="T3" fmla="*/ 104 h 112"/>
                  <a:gd name="T4" fmla="*/ 20 w 21"/>
                  <a:gd name="T5" fmla="*/ 0 h 112"/>
                  <a:gd name="T6" fmla="*/ 0 w 21"/>
                  <a:gd name="T7" fmla="*/ 0 h 112"/>
                  <a:gd name="T8" fmla="*/ 0 w 21"/>
                  <a:gd name="T9" fmla="*/ 104 h 112"/>
                  <a:gd name="T10" fmla="*/ 9 w 21"/>
                  <a:gd name="T11" fmla="*/ 97 h 112"/>
                  <a:gd name="T12" fmla="*/ 9 w 21"/>
                  <a:gd name="T13" fmla="*/ 111 h 112"/>
                  <a:gd name="T14" fmla="*/ 20 w 21"/>
                  <a:gd name="T15" fmla="*/ 111 h 112"/>
                  <a:gd name="T16" fmla="*/ 20 w 21"/>
                  <a:gd name="T17" fmla="*/ 104 h 112"/>
                  <a:gd name="T18" fmla="*/ 9 w 21"/>
                  <a:gd name="T19" fmla="*/ 111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12">
                    <a:moveTo>
                      <a:pt x="9" y="111"/>
                    </a:moveTo>
                    <a:lnTo>
                      <a:pt x="20" y="104"/>
                    </a:lnTo>
                    <a:lnTo>
                      <a:pt x="20" y="0"/>
                    </a:lnTo>
                    <a:lnTo>
                      <a:pt x="0" y="0"/>
                    </a:lnTo>
                    <a:lnTo>
                      <a:pt x="0" y="104"/>
                    </a:lnTo>
                    <a:lnTo>
                      <a:pt x="9" y="97"/>
                    </a:lnTo>
                    <a:lnTo>
                      <a:pt x="9" y="111"/>
                    </a:lnTo>
                    <a:lnTo>
                      <a:pt x="20" y="111"/>
                    </a:lnTo>
                    <a:lnTo>
                      <a:pt x="20" y="104"/>
                    </a:lnTo>
                    <a:lnTo>
                      <a:pt x="9" y="11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0" name="Freeform 38"/>
              <p:cNvSpPr>
                <a:spLocks/>
              </p:cNvSpPr>
              <p:nvPr/>
            </p:nvSpPr>
            <p:spPr bwMode="auto">
              <a:xfrm>
                <a:off x="2285" y="3532"/>
                <a:ext cx="153" cy="22"/>
              </a:xfrm>
              <a:custGeom>
                <a:avLst/>
                <a:gdLst>
                  <a:gd name="T0" fmla="*/ 0 w 153"/>
                  <a:gd name="T1" fmla="*/ 10 h 22"/>
                  <a:gd name="T2" fmla="*/ 6 w 153"/>
                  <a:gd name="T3" fmla="*/ 21 h 22"/>
                  <a:gd name="T4" fmla="*/ 152 w 153"/>
                  <a:gd name="T5" fmla="*/ 21 h 22"/>
                  <a:gd name="T6" fmla="*/ 152 w 153"/>
                  <a:gd name="T7" fmla="*/ 0 h 22"/>
                  <a:gd name="T8" fmla="*/ 6 w 153"/>
                  <a:gd name="T9" fmla="*/ 0 h 22"/>
                  <a:gd name="T10" fmla="*/ 14 w 153"/>
                  <a:gd name="T11" fmla="*/ 10 h 22"/>
                  <a:gd name="T12" fmla="*/ 0 w 153"/>
                  <a:gd name="T13" fmla="*/ 10 h 22"/>
                  <a:gd name="T14" fmla="*/ 0 w 153"/>
                  <a:gd name="T15" fmla="*/ 21 h 22"/>
                  <a:gd name="T16" fmla="*/ 6 w 153"/>
                  <a:gd name="T17" fmla="*/ 21 h 22"/>
                  <a:gd name="T18" fmla="*/ 0 w 153"/>
                  <a:gd name="T19"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22">
                    <a:moveTo>
                      <a:pt x="0" y="10"/>
                    </a:moveTo>
                    <a:lnTo>
                      <a:pt x="6" y="21"/>
                    </a:lnTo>
                    <a:lnTo>
                      <a:pt x="152" y="21"/>
                    </a:lnTo>
                    <a:lnTo>
                      <a:pt x="152" y="0"/>
                    </a:lnTo>
                    <a:lnTo>
                      <a:pt x="6" y="0"/>
                    </a:lnTo>
                    <a:lnTo>
                      <a:pt x="14" y="10"/>
                    </a:lnTo>
                    <a:lnTo>
                      <a:pt x="0" y="10"/>
                    </a:lnTo>
                    <a:lnTo>
                      <a:pt x="0" y="21"/>
                    </a:lnTo>
                    <a:lnTo>
                      <a:pt x="6" y="21"/>
                    </a:lnTo>
                    <a:lnTo>
                      <a:pt x="0"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1" name="Freeform 39"/>
              <p:cNvSpPr>
                <a:spLocks/>
              </p:cNvSpPr>
              <p:nvPr/>
            </p:nvSpPr>
            <p:spPr bwMode="auto">
              <a:xfrm>
                <a:off x="2285" y="3428"/>
                <a:ext cx="22" cy="111"/>
              </a:xfrm>
              <a:custGeom>
                <a:avLst/>
                <a:gdLst>
                  <a:gd name="T0" fmla="*/ 9 w 22"/>
                  <a:gd name="T1" fmla="*/ 0 h 111"/>
                  <a:gd name="T2" fmla="*/ 0 w 22"/>
                  <a:gd name="T3" fmla="*/ 6 h 111"/>
                  <a:gd name="T4" fmla="*/ 0 w 22"/>
                  <a:gd name="T5" fmla="*/ 110 h 111"/>
                  <a:gd name="T6" fmla="*/ 21 w 22"/>
                  <a:gd name="T7" fmla="*/ 110 h 111"/>
                  <a:gd name="T8" fmla="*/ 21 w 22"/>
                  <a:gd name="T9" fmla="*/ 6 h 111"/>
                  <a:gd name="T10" fmla="*/ 9 w 22"/>
                  <a:gd name="T11" fmla="*/ 14 h 111"/>
                  <a:gd name="T12" fmla="*/ 9 w 22"/>
                  <a:gd name="T13" fmla="*/ 0 h 111"/>
                  <a:gd name="T14" fmla="*/ 0 w 22"/>
                  <a:gd name="T15" fmla="*/ 0 h 111"/>
                  <a:gd name="T16" fmla="*/ 0 w 22"/>
                  <a:gd name="T17" fmla="*/ 6 h 111"/>
                  <a:gd name="T18" fmla="*/ 9 w 22"/>
                  <a:gd name="T19"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11">
                    <a:moveTo>
                      <a:pt x="9" y="0"/>
                    </a:moveTo>
                    <a:lnTo>
                      <a:pt x="0" y="6"/>
                    </a:lnTo>
                    <a:lnTo>
                      <a:pt x="0" y="110"/>
                    </a:lnTo>
                    <a:lnTo>
                      <a:pt x="21" y="110"/>
                    </a:lnTo>
                    <a:lnTo>
                      <a:pt x="21" y="6"/>
                    </a:lnTo>
                    <a:lnTo>
                      <a:pt x="9" y="14"/>
                    </a:lnTo>
                    <a:lnTo>
                      <a:pt x="9" y="0"/>
                    </a:lnTo>
                    <a:lnTo>
                      <a:pt x="0" y="0"/>
                    </a:lnTo>
                    <a:lnTo>
                      <a:pt x="0" y="6"/>
                    </a:lnTo>
                    <a:lnTo>
                      <a:pt x="9"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2" name="Freeform 40"/>
              <p:cNvSpPr>
                <a:spLocks/>
              </p:cNvSpPr>
              <p:nvPr/>
            </p:nvSpPr>
            <p:spPr bwMode="auto">
              <a:xfrm>
                <a:off x="3362" y="3270"/>
                <a:ext cx="137" cy="84"/>
              </a:xfrm>
              <a:custGeom>
                <a:avLst/>
                <a:gdLst>
                  <a:gd name="T0" fmla="*/ 1 w 137"/>
                  <a:gd name="T1" fmla="*/ 13 h 84"/>
                  <a:gd name="T2" fmla="*/ 0 w 137"/>
                  <a:gd name="T3" fmla="*/ 13 h 84"/>
                  <a:gd name="T4" fmla="*/ 17 w 137"/>
                  <a:gd name="T5" fmla="*/ 15 h 84"/>
                  <a:gd name="T6" fmla="*/ 34 w 137"/>
                  <a:gd name="T7" fmla="*/ 19 h 84"/>
                  <a:gd name="T8" fmla="*/ 47 w 137"/>
                  <a:gd name="T9" fmla="*/ 22 h 84"/>
                  <a:gd name="T10" fmla="*/ 59 w 137"/>
                  <a:gd name="T11" fmla="*/ 26 h 84"/>
                  <a:gd name="T12" fmla="*/ 69 w 137"/>
                  <a:gd name="T13" fmla="*/ 28 h 84"/>
                  <a:gd name="T14" fmla="*/ 78 w 137"/>
                  <a:gd name="T15" fmla="*/ 32 h 84"/>
                  <a:gd name="T16" fmla="*/ 85 w 137"/>
                  <a:gd name="T17" fmla="*/ 36 h 84"/>
                  <a:gd name="T18" fmla="*/ 91 w 137"/>
                  <a:gd name="T19" fmla="*/ 40 h 84"/>
                  <a:gd name="T20" fmla="*/ 96 w 137"/>
                  <a:gd name="T21" fmla="*/ 46 h 84"/>
                  <a:gd name="T22" fmla="*/ 101 w 137"/>
                  <a:gd name="T23" fmla="*/ 50 h 84"/>
                  <a:gd name="T24" fmla="*/ 105 w 137"/>
                  <a:gd name="T25" fmla="*/ 55 h 84"/>
                  <a:gd name="T26" fmla="*/ 109 w 137"/>
                  <a:gd name="T27" fmla="*/ 60 h 84"/>
                  <a:gd name="T28" fmla="*/ 116 w 137"/>
                  <a:gd name="T29" fmla="*/ 71 h 84"/>
                  <a:gd name="T30" fmla="*/ 124 w 137"/>
                  <a:gd name="T31" fmla="*/ 83 h 84"/>
                  <a:gd name="T32" fmla="*/ 136 w 137"/>
                  <a:gd name="T33" fmla="*/ 73 h 84"/>
                  <a:gd name="T34" fmla="*/ 128 w 137"/>
                  <a:gd name="T35" fmla="*/ 61 h 84"/>
                  <a:gd name="T36" fmla="*/ 120 w 137"/>
                  <a:gd name="T37" fmla="*/ 51 h 84"/>
                  <a:gd name="T38" fmla="*/ 116 w 137"/>
                  <a:gd name="T39" fmla="*/ 46 h 84"/>
                  <a:gd name="T40" fmla="*/ 111 w 137"/>
                  <a:gd name="T41" fmla="*/ 40 h 84"/>
                  <a:gd name="T42" fmla="*/ 105 w 137"/>
                  <a:gd name="T43" fmla="*/ 35 h 84"/>
                  <a:gd name="T44" fmla="*/ 100 w 137"/>
                  <a:gd name="T45" fmla="*/ 30 h 84"/>
                  <a:gd name="T46" fmla="*/ 92 w 137"/>
                  <a:gd name="T47" fmla="*/ 25 h 84"/>
                  <a:gd name="T48" fmla="*/ 83 w 137"/>
                  <a:gd name="T49" fmla="*/ 21 h 84"/>
                  <a:gd name="T50" fmla="*/ 74 w 137"/>
                  <a:gd name="T51" fmla="*/ 15 h 84"/>
                  <a:gd name="T52" fmla="*/ 63 w 137"/>
                  <a:gd name="T53" fmla="*/ 11 h 84"/>
                  <a:gd name="T54" fmla="*/ 50 w 137"/>
                  <a:gd name="T55" fmla="*/ 9 h 84"/>
                  <a:gd name="T56" fmla="*/ 36 w 137"/>
                  <a:gd name="T57" fmla="*/ 5 h 84"/>
                  <a:gd name="T58" fmla="*/ 20 w 137"/>
                  <a:gd name="T59" fmla="*/ 2 h 84"/>
                  <a:gd name="T60" fmla="*/ 2 w 137"/>
                  <a:gd name="T61" fmla="*/ 0 h 84"/>
                  <a:gd name="T62" fmla="*/ 1 w 137"/>
                  <a:gd name="T63" fmla="*/ 0 h 84"/>
                  <a:gd name="T64" fmla="*/ 2 w 137"/>
                  <a:gd name="T65" fmla="*/ 0 h 84"/>
                  <a:gd name="T66" fmla="*/ 1 w 137"/>
                  <a:gd name="T67" fmla="*/ 0 h 84"/>
                  <a:gd name="T68" fmla="*/ 1 w 137"/>
                  <a:gd name="T69" fmla="*/ 0 h 84"/>
                  <a:gd name="T70" fmla="*/ 1 w 137"/>
                  <a:gd name="T71"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7" h="84">
                    <a:moveTo>
                      <a:pt x="1" y="13"/>
                    </a:moveTo>
                    <a:lnTo>
                      <a:pt x="0" y="13"/>
                    </a:lnTo>
                    <a:lnTo>
                      <a:pt x="17" y="15"/>
                    </a:lnTo>
                    <a:lnTo>
                      <a:pt x="34" y="19"/>
                    </a:lnTo>
                    <a:lnTo>
                      <a:pt x="47" y="22"/>
                    </a:lnTo>
                    <a:lnTo>
                      <a:pt x="59" y="26"/>
                    </a:lnTo>
                    <a:lnTo>
                      <a:pt x="69" y="28"/>
                    </a:lnTo>
                    <a:lnTo>
                      <a:pt x="78" y="32"/>
                    </a:lnTo>
                    <a:lnTo>
                      <a:pt x="85" y="36"/>
                    </a:lnTo>
                    <a:lnTo>
                      <a:pt x="91" y="40"/>
                    </a:lnTo>
                    <a:lnTo>
                      <a:pt x="96" y="46"/>
                    </a:lnTo>
                    <a:lnTo>
                      <a:pt x="101" y="50"/>
                    </a:lnTo>
                    <a:lnTo>
                      <a:pt x="105" y="55"/>
                    </a:lnTo>
                    <a:lnTo>
                      <a:pt x="109" y="60"/>
                    </a:lnTo>
                    <a:lnTo>
                      <a:pt x="116" y="71"/>
                    </a:lnTo>
                    <a:lnTo>
                      <a:pt x="124" y="83"/>
                    </a:lnTo>
                    <a:lnTo>
                      <a:pt x="136" y="73"/>
                    </a:lnTo>
                    <a:lnTo>
                      <a:pt x="128" y="61"/>
                    </a:lnTo>
                    <a:lnTo>
                      <a:pt x="120" y="51"/>
                    </a:lnTo>
                    <a:lnTo>
                      <a:pt x="116" y="46"/>
                    </a:lnTo>
                    <a:lnTo>
                      <a:pt x="111" y="40"/>
                    </a:lnTo>
                    <a:lnTo>
                      <a:pt x="105" y="35"/>
                    </a:lnTo>
                    <a:lnTo>
                      <a:pt x="100" y="30"/>
                    </a:lnTo>
                    <a:lnTo>
                      <a:pt x="92" y="25"/>
                    </a:lnTo>
                    <a:lnTo>
                      <a:pt x="83" y="21"/>
                    </a:lnTo>
                    <a:lnTo>
                      <a:pt x="74" y="15"/>
                    </a:lnTo>
                    <a:lnTo>
                      <a:pt x="63" y="11"/>
                    </a:lnTo>
                    <a:lnTo>
                      <a:pt x="50" y="9"/>
                    </a:lnTo>
                    <a:lnTo>
                      <a:pt x="36" y="5"/>
                    </a:lnTo>
                    <a:lnTo>
                      <a:pt x="20" y="2"/>
                    </a:lnTo>
                    <a:lnTo>
                      <a:pt x="2" y="0"/>
                    </a:lnTo>
                    <a:lnTo>
                      <a:pt x="1" y="0"/>
                    </a:lnTo>
                    <a:lnTo>
                      <a:pt x="2" y="0"/>
                    </a:lnTo>
                    <a:lnTo>
                      <a:pt x="1" y="0"/>
                    </a:lnTo>
                    <a:lnTo>
                      <a:pt x="1" y="0"/>
                    </a:lnTo>
                    <a:lnTo>
                      <a:pt x="1" y="1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3" name="Freeform 41"/>
              <p:cNvSpPr>
                <a:spLocks/>
              </p:cNvSpPr>
              <p:nvPr/>
            </p:nvSpPr>
            <p:spPr bwMode="auto">
              <a:xfrm>
                <a:off x="2489" y="3270"/>
                <a:ext cx="875" cy="22"/>
              </a:xfrm>
              <a:custGeom>
                <a:avLst/>
                <a:gdLst>
                  <a:gd name="T0" fmla="*/ 1 w 875"/>
                  <a:gd name="T1" fmla="*/ 21 h 22"/>
                  <a:gd name="T2" fmla="*/ 0 w 875"/>
                  <a:gd name="T3" fmla="*/ 21 h 22"/>
                  <a:gd name="T4" fmla="*/ 874 w 875"/>
                  <a:gd name="T5" fmla="*/ 21 h 22"/>
                  <a:gd name="T6" fmla="*/ 874 w 875"/>
                  <a:gd name="T7" fmla="*/ 0 h 22"/>
                  <a:gd name="T8" fmla="*/ 0 w 875"/>
                  <a:gd name="T9" fmla="*/ 0 h 22"/>
                  <a:gd name="T10" fmla="*/ 0 w 875"/>
                  <a:gd name="T11" fmla="*/ 0 h 22"/>
                  <a:gd name="T12" fmla="*/ 0 w 875"/>
                  <a:gd name="T13" fmla="*/ 0 h 22"/>
                  <a:gd name="T14" fmla="*/ 0 w 875"/>
                  <a:gd name="T15" fmla="*/ 0 h 22"/>
                  <a:gd name="T16" fmla="*/ 0 w 875"/>
                  <a:gd name="T17" fmla="*/ 0 h 22"/>
                  <a:gd name="T18" fmla="*/ 1 w 875"/>
                  <a:gd name="T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75" h="22">
                    <a:moveTo>
                      <a:pt x="1" y="21"/>
                    </a:moveTo>
                    <a:lnTo>
                      <a:pt x="0" y="21"/>
                    </a:lnTo>
                    <a:lnTo>
                      <a:pt x="874" y="21"/>
                    </a:lnTo>
                    <a:lnTo>
                      <a:pt x="874" y="0"/>
                    </a:lnTo>
                    <a:lnTo>
                      <a:pt x="0" y="0"/>
                    </a:lnTo>
                    <a:lnTo>
                      <a:pt x="0" y="0"/>
                    </a:lnTo>
                    <a:lnTo>
                      <a:pt x="0" y="0"/>
                    </a:lnTo>
                    <a:lnTo>
                      <a:pt x="0" y="0"/>
                    </a:lnTo>
                    <a:lnTo>
                      <a:pt x="0" y="0"/>
                    </a:lnTo>
                    <a:lnTo>
                      <a:pt x="1" y="2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4" name="Freeform 42"/>
              <p:cNvSpPr>
                <a:spLocks/>
              </p:cNvSpPr>
              <p:nvPr/>
            </p:nvSpPr>
            <p:spPr bwMode="auto">
              <a:xfrm>
                <a:off x="2357" y="3221"/>
                <a:ext cx="134" cy="64"/>
              </a:xfrm>
              <a:custGeom>
                <a:avLst/>
                <a:gdLst>
                  <a:gd name="T0" fmla="*/ 0 w 134"/>
                  <a:gd name="T1" fmla="*/ 7 h 64"/>
                  <a:gd name="T2" fmla="*/ 5 w 134"/>
                  <a:gd name="T3" fmla="*/ 15 h 64"/>
                  <a:gd name="T4" fmla="*/ 10 w 134"/>
                  <a:gd name="T5" fmla="*/ 23 h 64"/>
                  <a:gd name="T6" fmla="*/ 16 w 134"/>
                  <a:gd name="T7" fmla="*/ 30 h 64"/>
                  <a:gd name="T8" fmla="*/ 22 w 134"/>
                  <a:gd name="T9" fmla="*/ 36 h 64"/>
                  <a:gd name="T10" fmla="*/ 29 w 134"/>
                  <a:gd name="T11" fmla="*/ 42 h 64"/>
                  <a:gd name="T12" fmla="*/ 36 w 134"/>
                  <a:gd name="T13" fmla="*/ 45 h 64"/>
                  <a:gd name="T14" fmla="*/ 44 w 134"/>
                  <a:gd name="T15" fmla="*/ 51 h 64"/>
                  <a:gd name="T16" fmla="*/ 53 w 134"/>
                  <a:gd name="T17" fmla="*/ 53 h 64"/>
                  <a:gd name="T18" fmla="*/ 60 w 134"/>
                  <a:gd name="T19" fmla="*/ 57 h 64"/>
                  <a:gd name="T20" fmla="*/ 69 w 134"/>
                  <a:gd name="T21" fmla="*/ 59 h 64"/>
                  <a:gd name="T22" fmla="*/ 79 w 134"/>
                  <a:gd name="T23" fmla="*/ 61 h 64"/>
                  <a:gd name="T24" fmla="*/ 88 w 134"/>
                  <a:gd name="T25" fmla="*/ 61 h 64"/>
                  <a:gd name="T26" fmla="*/ 100 w 134"/>
                  <a:gd name="T27" fmla="*/ 63 h 64"/>
                  <a:gd name="T28" fmla="*/ 110 w 134"/>
                  <a:gd name="T29" fmla="*/ 63 h 64"/>
                  <a:gd name="T30" fmla="*/ 121 w 134"/>
                  <a:gd name="T31" fmla="*/ 63 h 64"/>
                  <a:gd name="T32" fmla="*/ 133 w 134"/>
                  <a:gd name="T33" fmla="*/ 61 h 64"/>
                  <a:gd name="T34" fmla="*/ 131 w 134"/>
                  <a:gd name="T35" fmla="*/ 48 h 64"/>
                  <a:gd name="T36" fmla="*/ 120 w 134"/>
                  <a:gd name="T37" fmla="*/ 48 h 64"/>
                  <a:gd name="T38" fmla="*/ 110 w 134"/>
                  <a:gd name="T39" fmla="*/ 48 h 64"/>
                  <a:gd name="T40" fmla="*/ 100 w 134"/>
                  <a:gd name="T41" fmla="*/ 48 h 64"/>
                  <a:gd name="T42" fmla="*/ 89 w 134"/>
                  <a:gd name="T43" fmla="*/ 48 h 64"/>
                  <a:gd name="T44" fmla="*/ 81 w 134"/>
                  <a:gd name="T45" fmla="*/ 47 h 64"/>
                  <a:gd name="T46" fmla="*/ 73 w 134"/>
                  <a:gd name="T47" fmla="*/ 45 h 64"/>
                  <a:gd name="T48" fmla="*/ 64 w 134"/>
                  <a:gd name="T49" fmla="*/ 43 h 64"/>
                  <a:gd name="T50" fmla="*/ 57 w 134"/>
                  <a:gd name="T51" fmla="*/ 40 h 64"/>
                  <a:gd name="T52" fmla="*/ 50 w 134"/>
                  <a:gd name="T53" fmla="*/ 38 h 64"/>
                  <a:gd name="T54" fmla="*/ 44 w 134"/>
                  <a:gd name="T55" fmla="*/ 34 h 64"/>
                  <a:gd name="T56" fmla="*/ 36 w 134"/>
                  <a:gd name="T57" fmla="*/ 30 h 64"/>
                  <a:gd name="T58" fmla="*/ 31 w 134"/>
                  <a:gd name="T59" fmla="*/ 24 h 64"/>
                  <a:gd name="T60" fmla="*/ 26 w 134"/>
                  <a:gd name="T61" fmla="*/ 19 h 64"/>
                  <a:gd name="T62" fmla="*/ 21 w 134"/>
                  <a:gd name="T63" fmla="*/ 14 h 64"/>
                  <a:gd name="T64" fmla="*/ 16 w 134"/>
                  <a:gd name="T65" fmla="*/ 7 h 64"/>
                  <a:gd name="T66" fmla="*/ 11 w 134"/>
                  <a:gd name="T67" fmla="*/ 0 h 64"/>
                  <a:gd name="T68" fmla="*/ 0 w 134"/>
                  <a:gd name="T69" fmla="*/ 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4" h="64">
                    <a:moveTo>
                      <a:pt x="0" y="7"/>
                    </a:moveTo>
                    <a:lnTo>
                      <a:pt x="5" y="15"/>
                    </a:lnTo>
                    <a:lnTo>
                      <a:pt x="10" y="23"/>
                    </a:lnTo>
                    <a:lnTo>
                      <a:pt x="16" y="30"/>
                    </a:lnTo>
                    <a:lnTo>
                      <a:pt x="22" y="36"/>
                    </a:lnTo>
                    <a:lnTo>
                      <a:pt x="29" y="42"/>
                    </a:lnTo>
                    <a:lnTo>
                      <a:pt x="36" y="45"/>
                    </a:lnTo>
                    <a:lnTo>
                      <a:pt x="44" y="51"/>
                    </a:lnTo>
                    <a:lnTo>
                      <a:pt x="53" y="53"/>
                    </a:lnTo>
                    <a:lnTo>
                      <a:pt x="60" y="57"/>
                    </a:lnTo>
                    <a:lnTo>
                      <a:pt x="69" y="59"/>
                    </a:lnTo>
                    <a:lnTo>
                      <a:pt x="79" y="61"/>
                    </a:lnTo>
                    <a:lnTo>
                      <a:pt x="88" y="61"/>
                    </a:lnTo>
                    <a:lnTo>
                      <a:pt x="100" y="63"/>
                    </a:lnTo>
                    <a:lnTo>
                      <a:pt x="110" y="63"/>
                    </a:lnTo>
                    <a:lnTo>
                      <a:pt x="121" y="63"/>
                    </a:lnTo>
                    <a:lnTo>
                      <a:pt x="133" y="61"/>
                    </a:lnTo>
                    <a:lnTo>
                      <a:pt x="131" y="48"/>
                    </a:lnTo>
                    <a:lnTo>
                      <a:pt x="120" y="48"/>
                    </a:lnTo>
                    <a:lnTo>
                      <a:pt x="110" y="48"/>
                    </a:lnTo>
                    <a:lnTo>
                      <a:pt x="100" y="48"/>
                    </a:lnTo>
                    <a:lnTo>
                      <a:pt x="89" y="48"/>
                    </a:lnTo>
                    <a:lnTo>
                      <a:pt x="81" y="47"/>
                    </a:lnTo>
                    <a:lnTo>
                      <a:pt x="73" y="45"/>
                    </a:lnTo>
                    <a:lnTo>
                      <a:pt x="64" y="43"/>
                    </a:lnTo>
                    <a:lnTo>
                      <a:pt x="57" y="40"/>
                    </a:lnTo>
                    <a:lnTo>
                      <a:pt x="50" y="38"/>
                    </a:lnTo>
                    <a:lnTo>
                      <a:pt x="44" y="34"/>
                    </a:lnTo>
                    <a:lnTo>
                      <a:pt x="36" y="30"/>
                    </a:lnTo>
                    <a:lnTo>
                      <a:pt x="31" y="24"/>
                    </a:lnTo>
                    <a:lnTo>
                      <a:pt x="26" y="19"/>
                    </a:lnTo>
                    <a:lnTo>
                      <a:pt x="21" y="14"/>
                    </a:lnTo>
                    <a:lnTo>
                      <a:pt x="16" y="7"/>
                    </a:lnTo>
                    <a:lnTo>
                      <a:pt x="11" y="0"/>
                    </a:lnTo>
                    <a:lnTo>
                      <a:pt x="0" y="7"/>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5" name="Freeform 43"/>
              <p:cNvSpPr>
                <a:spLocks/>
              </p:cNvSpPr>
              <p:nvPr/>
            </p:nvSpPr>
            <p:spPr bwMode="auto">
              <a:xfrm>
                <a:off x="1241" y="3266"/>
                <a:ext cx="135" cy="84"/>
              </a:xfrm>
              <a:custGeom>
                <a:avLst/>
                <a:gdLst>
                  <a:gd name="T0" fmla="*/ 132 w 135"/>
                  <a:gd name="T1" fmla="*/ 0 h 84"/>
                  <a:gd name="T2" fmla="*/ 132 w 135"/>
                  <a:gd name="T3" fmla="*/ 0 h 84"/>
                  <a:gd name="T4" fmla="*/ 113 w 135"/>
                  <a:gd name="T5" fmla="*/ 2 h 84"/>
                  <a:gd name="T6" fmla="*/ 98 w 135"/>
                  <a:gd name="T7" fmla="*/ 5 h 84"/>
                  <a:gd name="T8" fmla="*/ 84 w 135"/>
                  <a:gd name="T9" fmla="*/ 9 h 84"/>
                  <a:gd name="T10" fmla="*/ 72 w 135"/>
                  <a:gd name="T11" fmla="*/ 13 h 84"/>
                  <a:gd name="T12" fmla="*/ 60 w 135"/>
                  <a:gd name="T13" fmla="*/ 17 h 84"/>
                  <a:gd name="T14" fmla="*/ 51 w 135"/>
                  <a:gd name="T15" fmla="*/ 21 h 84"/>
                  <a:gd name="T16" fmla="*/ 42 w 135"/>
                  <a:gd name="T17" fmla="*/ 25 h 84"/>
                  <a:gd name="T18" fmla="*/ 36 w 135"/>
                  <a:gd name="T19" fmla="*/ 30 h 84"/>
                  <a:gd name="T20" fmla="*/ 30 w 135"/>
                  <a:gd name="T21" fmla="*/ 35 h 84"/>
                  <a:gd name="T22" fmla="*/ 24 w 135"/>
                  <a:gd name="T23" fmla="*/ 40 h 84"/>
                  <a:gd name="T24" fmla="*/ 20 w 135"/>
                  <a:gd name="T25" fmla="*/ 46 h 84"/>
                  <a:gd name="T26" fmla="*/ 15 w 135"/>
                  <a:gd name="T27" fmla="*/ 52 h 84"/>
                  <a:gd name="T28" fmla="*/ 7 w 135"/>
                  <a:gd name="T29" fmla="*/ 63 h 84"/>
                  <a:gd name="T30" fmla="*/ 0 w 135"/>
                  <a:gd name="T31" fmla="*/ 73 h 84"/>
                  <a:gd name="T32" fmla="*/ 11 w 135"/>
                  <a:gd name="T33" fmla="*/ 83 h 84"/>
                  <a:gd name="T34" fmla="*/ 18 w 135"/>
                  <a:gd name="T35" fmla="*/ 71 h 84"/>
                  <a:gd name="T36" fmla="*/ 26 w 135"/>
                  <a:gd name="T37" fmla="*/ 60 h 84"/>
                  <a:gd name="T38" fmla="*/ 30 w 135"/>
                  <a:gd name="T39" fmla="*/ 55 h 84"/>
                  <a:gd name="T40" fmla="*/ 34 w 135"/>
                  <a:gd name="T41" fmla="*/ 51 h 84"/>
                  <a:gd name="T42" fmla="*/ 39 w 135"/>
                  <a:gd name="T43" fmla="*/ 46 h 84"/>
                  <a:gd name="T44" fmla="*/ 44 w 135"/>
                  <a:gd name="T45" fmla="*/ 42 h 84"/>
                  <a:gd name="T46" fmla="*/ 50 w 135"/>
                  <a:gd name="T47" fmla="*/ 38 h 84"/>
                  <a:gd name="T48" fmla="*/ 58 w 135"/>
                  <a:gd name="T49" fmla="*/ 34 h 84"/>
                  <a:gd name="T50" fmla="*/ 65 w 135"/>
                  <a:gd name="T51" fmla="*/ 30 h 84"/>
                  <a:gd name="T52" fmla="*/ 75 w 135"/>
                  <a:gd name="T53" fmla="*/ 26 h 84"/>
                  <a:gd name="T54" fmla="*/ 87 w 135"/>
                  <a:gd name="T55" fmla="*/ 22 h 84"/>
                  <a:gd name="T56" fmla="*/ 101 w 135"/>
                  <a:gd name="T57" fmla="*/ 19 h 84"/>
                  <a:gd name="T58" fmla="*/ 116 w 135"/>
                  <a:gd name="T59" fmla="*/ 17 h 84"/>
                  <a:gd name="T60" fmla="*/ 134 w 135"/>
                  <a:gd name="T61" fmla="*/ 14 h 84"/>
                  <a:gd name="T62" fmla="*/ 132 w 135"/>
                  <a:gd name="T63" fmla="*/ 14 h 84"/>
                  <a:gd name="T64" fmla="*/ 132 w 135"/>
                  <a:gd name="T65" fmla="*/ 0 h 84"/>
                  <a:gd name="T66" fmla="*/ 132 w 135"/>
                  <a:gd name="T67" fmla="*/ 0 h 84"/>
                  <a:gd name="T68" fmla="*/ 132 w 135"/>
                  <a:gd name="T6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5" h="84">
                    <a:moveTo>
                      <a:pt x="132" y="0"/>
                    </a:moveTo>
                    <a:lnTo>
                      <a:pt x="132" y="0"/>
                    </a:lnTo>
                    <a:lnTo>
                      <a:pt x="113" y="2"/>
                    </a:lnTo>
                    <a:lnTo>
                      <a:pt x="98" y="5"/>
                    </a:lnTo>
                    <a:lnTo>
                      <a:pt x="84" y="9"/>
                    </a:lnTo>
                    <a:lnTo>
                      <a:pt x="72" y="13"/>
                    </a:lnTo>
                    <a:lnTo>
                      <a:pt x="60" y="17"/>
                    </a:lnTo>
                    <a:lnTo>
                      <a:pt x="51" y="21"/>
                    </a:lnTo>
                    <a:lnTo>
                      <a:pt x="42" y="25"/>
                    </a:lnTo>
                    <a:lnTo>
                      <a:pt x="36" y="30"/>
                    </a:lnTo>
                    <a:lnTo>
                      <a:pt x="30" y="35"/>
                    </a:lnTo>
                    <a:lnTo>
                      <a:pt x="24" y="40"/>
                    </a:lnTo>
                    <a:lnTo>
                      <a:pt x="20" y="46"/>
                    </a:lnTo>
                    <a:lnTo>
                      <a:pt x="15" y="52"/>
                    </a:lnTo>
                    <a:lnTo>
                      <a:pt x="7" y="63"/>
                    </a:lnTo>
                    <a:lnTo>
                      <a:pt x="0" y="73"/>
                    </a:lnTo>
                    <a:lnTo>
                      <a:pt x="11" y="83"/>
                    </a:lnTo>
                    <a:lnTo>
                      <a:pt x="18" y="71"/>
                    </a:lnTo>
                    <a:lnTo>
                      <a:pt x="26" y="60"/>
                    </a:lnTo>
                    <a:lnTo>
                      <a:pt x="30" y="55"/>
                    </a:lnTo>
                    <a:lnTo>
                      <a:pt x="34" y="51"/>
                    </a:lnTo>
                    <a:lnTo>
                      <a:pt x="39" y="46"/>
                    </a:lnTo>
                    <a:lnTo>
                      <a:pt x="44" y="42"/>
                    </a:lnTo>
                    <a:lnTo>
                      <a:pt x="50" y="38"/>
                    </a:lnTo>
                    <a:lnTo>
                      <a:pt x="58" y="34"/>
                    </a:lnTo>
                    <a:lnTo>
                      <a:pt x="65" y="30"/>
                    </a:lnTo>
                    <a:lnTo>
                      <a:pt x="75" y="26"/>
                    </a:lnTo>
                    <a:lnTo>
                      <a:pt x="87" y="22"/>
                    </a:lnTo>
                    <a:lnTo>
                      <a:pt x="101" y="19"/>
                    </a:lnTo>
                    <a:lnTo>
                      <a:pt x="116" y="17"/>
                    </a:lnTo>
                    <a:lnTo>
                      <a:pt x="134" y="14"/>
                    </a:lnTo>
                    <a:lnTo>
                      <a:pt x="132" y="14"/>
                    </a:lnTo>
                    <a:lnTo>
                      <a:pt x="132" y="0"/>
                    </a:lnTo>
                    <a:lnTo>
                      <a:pt x="132" y="0"/>
                    </a:lnTo>
                    <a:lnTo>
                      <a:pt x="132"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6" name="Freeform 44"/>
              <p:cNvSpPr>
                <a:spLocks/>
              </p:cNvSpPr>
              <p:nvPr/>
            </p:nvSpPr>
            <p:spPr bwMode="auto">
              <a:xfrm>
                <a:off x="1374" y="3266"/>
                <a:ext cx="867" cy="22"/>
              </a:xfrm>
              <a:custGeom>
                <a:avLst/>
                <a:gdLst>
                  <a:gd name="T0" fmla="*/ 866 w 867"/>
                  <a:gd name="T1" fmla="*/ 0 h 22"/>
                  <a:gd name="T2" fmla="*/ 866 w 867"/>
                  <a:gd name="T3" fmla="*/ 0 h 22"/>
                  <a:gd name="T4" fmla="*/ 0 w 867"/>
                  <a:gd name="T5" fmla="*/ 0 h 22"/>
                  <a:gd name="T6" fmla="*/ 0 w 867"/>
                  <a:gd name="T7" fmla="*/ 21 h 22"/>
                  <a:gd name="T8" fmla="*/ 866 w 867"/>
                  <a:gd name="T9" fmla="*/ 21 h 22"/>
                  <a:gd name="T10" fmla="*/ 866 w 867"/>
                  <a:gd name="T11" fmla="*/ 21 h 22"/>
                  <a:gd name="T12" fmla="*/ 866 w 867"/>
                  <a:gd name="T13" fmla="*/ 0 h 22"/>
                  <a:gd name="T14" fmla="*/ 866 w 867"/>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7" h="22">
                    <a:moveTo>
                      <a:pt x="866" y="0"/>
                    </a:moveTo>
                    <a:lnTo>
                      <a:pt x="866" y="0"/>
                    </a:lnTo>
                    <a:lnTo>
                      <a:pt x="0" y="0"/>
                    </a:lnTo>
                    <a:lnTo>
                      <a:pt x="0" y="21"/>
                    </a:lnTo>
                    <a:lnTo>
                      <a:pt x="866" y="21"/>
                    </a:lnTo>
                    <a:lnTo>
                      <a:pt x="866" y="21"/>
                    </a:lnTo>
                    <a:lnTo>
                      <a:pt x="866" y="0"/>
                    </a:lnTo>
                    <a:lnTo>
                      <a:pt x="866"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7" name="Freeform 45"/>
              <p:cNvSpPr>
                <a:spLocks/>
              </p:cNvSpPr>
              <p:nvPr/>
            </p:nvSpPr>
            <p:spPr bwMode="auto">
              <a:xfrm>
                <a:off x="2240" y="3221"/>
                <a:ext cx="129" cy="62"/>
              </a:xfrm>
              <a:custGeom>
                <a:avLst/>
                <a:gdLst>
                  <a:gd name="T0" fmla="*/ 116 w 129"/>
                  <a:gd name="T1" fmla="*/ 0 h 62"/>
                  <a:gd name="T2" fmla="*/ 112 w 129"/>
                  <a:gd name="T3" fmla="*/ 6 h 62"/>
                  <a:gd name="T4" fmla="*/ 107 w 129"/>
                  <a:gd name="T5" fmla="*/ 13 h 62"/>
                  <a:gd name="T6" fmla="*/ 102 w 129"/>
                  <a:gd name="T7" fmla="*/ 19 h 62"/>
                  <a:gd name="T8" fmla="*/ 97 w 129"/>
                  <a:gd name="T9" fmla="*/ 23 h 62"/>
                  <a:gd name="T10" fmla="*/ 92 w 129"/>
                  <a:gd name="T11" fmla="*/ 29 h 62"/>
                  <a:gd name="T12" fmla="*/ 86 w 129"/>
                  <a:gd name="T13" fmla="*/ 33 h 62"/>
                  <a:gd name="T14" fmla="*/ 79 w 129"/>
                  <a:gd name="T15" fmla="*/ 35 h 62"/>
                  <a:gd name="T16" fmla="*/ 72 w 129"/>
                  <a:gd name="T17" fmla="*/ 39 h 62"/>
                  <a:gd name="T18" fmla="*/ 65 w 129"/>
                  <a:gd name="T19" fmla="*/ 41 h 62"/>
                  <a:gd name="T20" fmla="*/ 58 w 129"/>
                  <a:gd name="T21" fmla="*/ 43 h 62"/>
                  <a:gd name="T22" fmla="*/ 49 w 129"/>
                  <a:gd name="T23" fmla="*/ 43 h 62"/>
                  <a:gd name="T24" fmla="*/ 41 w 129"/>
                  <a:gd name="T25" fmla="*/ 45 h 62"/>
                  <a:gd name="T26" fmla="*/ 31 w 129"/>
                  <a:gd name="T27" fmla="*/ 46 h 62"/>
                  <a:gd name="T28" fmla="*/ 21 w 129"/>
                  <a:gd name="T29" fmla="*/ 46 h 62"/>
                  <a:gd name="T30" fmla="*/ 11 w 129"/>
                  <a:gd name="T31" fmla="*/ 45 h 62"/>
                  <a:gd name="T32" fmla="*/ 0 w 129"/>
                  <a:gd name="T33" fmla="*/ 45 h 62"/>
                  <a:gd name="T34" fmla="*/ 0 w 129"/>
                  <a:gd name="T35" fmla="*/ 59 h 62"/>
                  <a:gd name="T36" fmla="*/ 11 w 129"/>
                  <a:gd name="T37" fmla="*/ 59 h 62"/>
                  <a:gd name="T38" fmla="*/ 21 w 129"/>
                  <a:gd name="T39" fmla="*/ 61 h 62"/>
                  <a:gd name="T40" fmla="*/ 31 w 129"/>
                  <a:gd name="T41" fmla="*/ 59 h 62"/>
                  <a:gd name="T42" fmla="*/ 41 w 129"/>
                  <a:gd name="T43" fmla="*/ 59 h 62"/>
                  <a:gd name="T44" fmla="*/ 51 w 129"/>
                  <a:gd name="T45" fmla="*/ 58 h 62"/>
                  <a:gd name="T46" fmla="*/ 60 w 129"/>
                  <a:gd name="T47" fmla="*/ 57 h 62"/>
                  <a:gd name="T48" fmla="*/ 69 w 129"/>
                  <a:gd name="T49" fmla="*/ 55 h 62"/>
                  <a:gd name="T50" fmla="*/ 77 w 129"/>
                  <a:gd name="T51" fmla="*/ 53 h 62"/>
                  <a:gd name="T52" fmla="*/ 84 w 129"/>
                  <a:gd name="T53" fmla="*/ 49 h 62"/>
                  <a:gd name="T54" fmla="*/ 92 w 129"/>
                  <a:gd name="T55" fmla="*/ 45 h 62"/>
                  <a:gd name="T56" fmla="*/ 100 w 129"/>
                  <a:gd name="T57" fmla="*/ 41 h 62"/>
                  <a:gd name="T58" fmla="*/ 106 w 129"/>
                  <a:gd name="T59" fmla="*/ 35 h 62"/>
                  <a:gd name="T60" fmla="*/ 112 w 129"/>
                  <a:gd name="T61" fmla="*/ 29 h 62"/>
                  <a:gd name="T62" fmla="*/ 117 w 129"/>
                  <a:gd name="T63" fmla="*/ 22 h 62"/>
                  <a:gd name="T64" fmla="*/ 124 w 129"/>
                  <a:gd name="T65" fmla="*/ 14 h 62"/>
                  <a:gd name="T66" fmla="*/ 128 w 129"/>
                  <a:gd name="T67" fmla="*/ 6 h 62"/>
                  <a:gd name="T68" fmla="*/ 116 w 129"/>
                  <a:gd name="T6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9" h="62">
                    <a:moveTo>
                      <a:pt x="116" y="0"/>
                    </a:moveTo>
                    <a:lnTo>
                      <a:pt x="112" y="6"/>
                    </a:lnTo>
                    <a:lnTo>
                      <a:pt x="107" y="13"/>
                    </a:lnTo>
                    <a:lnTo>
                      <a:pt x="102" y="19"/>
                    </a:lnTo>
                    <a:lnTo>
                      <a:pt x="97" y="23"/>
                    </a:lnTo>
                    <a:lnTo>
                      <a:pt x="92" y="29"/>
                    </a:lnTo>
                    <a:lnTo>
                      <a:pt x="86" y="33"/>
                    </a:lnTo>
                    <a:lnTo>
                      <a:pt x="79" y="35"/>
                    </a:lnTo>
                    <a:lnTo>
                      <a:pt x="72" y="39"/>
                    </a:lnTo>
                    <a:lnTo>
                      <a:pt x="65" y="41"/>
                    </a:lnTo>
                    <a:lnTo>
                      <a:pt x="58" y="43"/>
                    </a:lnTo>
                    <a:lnTo>
                      <a:pt x="49" y="43"/>
                    </a:lnTo>
                    <a:lnTo>
                      <a:pt x="41" y="45"/>
                    </a:lnTo>
                    <a:lnTo>
                      <a:pt x="31" y="46"/>
                    </a:lnTo>
                    <a:lnTo>
                      <a:pt x="21" y="46"/>
                    </a:lnTo>
                    <a:lnTo>
                      <a:pt x="11" y="45"/>
                    </a:lnTo>
                    <a:lnTo>
                      <a:pt x="0" y="45"/>
                    </a:lnTo>
                    <a:lnTo>
                      <a:pt x="0" y="59"/>
                    </a:lnTo>
                    <a:lnTo>
                      <a:pt x="11" y="59"/>
                    </a:lnTo>
                    <a:lnTo>
                      <a:pt x="21" y="61"/>
                    </a:lnTo>
                    <a:lnTo>
                      <a:pt x="31" y="59"/>
                    </a:lnTo>
                    <a:lnTo>
                      <a:pt x="41" y="59"/>
                    </a:lnTo>
                    <a:lnTo>
                      <a:pt x="51" y="58"/>
                    </a:lnTo>
                    <a:lnTo>
                      <a:pt x="60" y="57"/>
                    </a:lnTo>
                    <a:lnTo>
                      <a:pt x="69" y="55"/>
                    </a:lnTo>
                    <a:lnTo>
                      <a:pt x="77" y="53"/>
                    </a:lnTo>
                    <a:lnTo>
                      <a:pt x="84" y="49"/>
                    </a:lnTo>
                    <a:lnTo>
                      <a:pt x="92" y="45"/>
                    </a:lnTo>
                    <a:lnTo>
                      <a:pt x="100" y="41"/>
                    </a:lnTo>
                    <a:lnTo>
                      <a:pt x="106" y="35"/>
                    </a:lnTo>
                    <a:lnTo>
                      <a:pt x="112" y="29"/>
                    </a:lnTo>
                    <a:lnTo>
                      <a:pt x="117" y="22"/>
                    </a:lnTo>
                    <a:lnTo>
                      <a:pt x="124" y="14"/>
                    </a:lnTo>
                    <a:lnTo>
                      <a:pt x="128" y="6"/>
                    </a:lnTo>
                    <a:lnTo>
                      <a:pt x="116"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8" name="Rectangle 46"/>
              <p:cNvSpPr>
                <a:spLocks noChangeArrowheads="1"/>
              </p:cNvSpPr>
              <p:nvPr/>
            </p:nvSpPr>
            <p:spPr bwMode="auto">
              <a:xfrm>
                <a:off x="4295" y="3386"/>
                <a:ext cx="281"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 BS</a:t>
                </a:r>
              </a:p>
            </p:txBody>
          </p:sp>
          <p:sp>
            <p:nvSpPr>
              <p:cNvPr id="119" name="Rectangle 47"/>
              <p:cNvSpPr>
                <a:spLocks noChangeArrowheads="1"/>
              </p:cNvSpPr>
              <p:nvPr/>
            </p:nvSpPr>
            <p:spPr bwMode="auto">
              <a:xfrm>
                <a:off x="3817" y="3002"/>
                <a:ext cx="396"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KILL</a:t>
                </a:r>
              </a:p>
            </p:txBody>
          </p:sp>
          <p:sp>
            <p:nvSpPr>
              <p:cNvPr id="120" name="Rectangle 48"/>
              <p:cNvSpPr>
                <a:spLocks noChangeArrowheads="1"/>
              </p:cNvSpPr>
              <p:nvPr/>
            </p:nvSpPr>
            <p:spPr bwMode="auto">
              <a:xfrm>
                <a:off x="4377" y="3519"/>
                <a:ext cx="1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2</a:t>
                </a:r>
              </a:p>
            </p:txBody>
          </p:sp>
          <p:sp>
            <p:nvSpPr>
              <p:cNvPr id="121" name="Rectangle 49"/>
              <p:cNvSpPr>
                <a:spLocks noChangeArrowheads="1"/>
              </p:cNvSpPr>
              <p:nvPr/>
            </p:nvSpPr>
            <p:spPr bwMode="auto">
              <a:xfrm>
                <a:off x="3921" y="3514"/>
                <a:ext cx="1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2</a:t>
                </a:r>
              </a:p>
            </p:txBody>
          </p:sp>
          <p:sp>
            <p:nvSpPr>
              <p:cNvPr id="122" name="Rectangle 50"/>
              <p:cNvSpPr>
                <a:spLocks noChangeArrowheads="1"/>
              </p:cNvSpPr>
              <p:nvPr/>
            </p:nvSpPr>
            <p:spPr bwMode="auto">
              <a:xfrm>
                <a:off x="4372" y="3124"/>
                <a:ext cx="1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2</a:t>
                </a:r>
              </a:p>
            </p:txBody>
          </p:sp>
          <p:sp>
            <p:nvSpPr>
              <p:cNvPr id="123" name="Rectangle 51"/>
              <p:cNvSpPr>
                <a:spLocks noChangeArrowheads="1"/>
              </p:cNvSpPr>
              <p:nvPr/>
            </p:nvSpPr>
            <p:spPr bwMode="auto">
              <a:xfrm>
                <a:off x="3875" y="3130"/>
                <a:ext cx="1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2</a:t>
                </a:r>
              </a:p>
            </p:txBody>
          </p:sp>
          <p:sp>
            <p:nvSpPr>
              <p:cNvPr id="124" name="Rectangle 52"/>
              <p:cNvSpPr>
                <a:spLocks noChangeArrowheads="1"/>
              </p:cNvSpPr>
              <p:nvPr/>
            </p:nvSpPr>
            <p:spPr bwMode="auto">
              <a:xfrm>
                <a:off x="4300" y="3002"/>
                <a:ext cx="34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ASC</a:t>
                </a:r>
              </a:p>
            </p:txBody>
          </p:sp>
          <p:sp>
            <p:nvSpPr>
              <p:cNvPr id="125" name="Rectangle 53"/>
              <p:cNvSpPr>
                <a:spLocks noChangeArrowheads="1"/>
              </p:cNvSpPr>
              <p:nvPr/>
            </p:nvSpPr>
            <p:spPr bwMode="auto">
              <a:xfrm>
                <a:off x="3817" y="3386"/>
                <a:ext cx="39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MISS</a:t>
                </a:r>
              </a:p>
            </p:txBody>
          </p:sp>
        </p:grpSp>
        <p:sp>
          <p:nvSpPr>
            <p:cNvPr id="16" name="Freeform 55"/>
            <p:cNvSpPr>
              <a:spLocks/>
            </p:cNvSpPr>
            <p:nvPr/>
          </p:nvSpPr>
          <p:spPr bwMode="auto">
            <a:xfrm>
              <a:off x="3800" y="3024"/>
              <a:ext cx="381" cy="264"/>
            </a:xfrm>
            <a:custGeom>
              <a:avLst/>
              <a:gdLst>
                <a:gd name="T0" fmla="*/ 0 w 381"/>
                <a:gd name="T1" fmla="*/ 0 h 264"/>
                <a:gd name="T2" fmla="*/ 380 w 381"/>
                <a:gd name="T3" fmla="*/ 0 h 264"/>
                <a:gd name="T4" fmla="*/ 380 w 381"/>
                <a:gd name="T5" fmla="*/ 263 h 264"/>
                <a:gd name="T6" fmla="*/ 0 w 381"/>
                <a:gd name="T7" fmla="*/ 263 h 264"/>
                <a:gd name="T8" fmla="*/ 0 w 381"/>
                <a:gd name="T9" fmla="*/ 0 h 264"/>
              </a:gdLst>
              <a:ahLst/>
              <a:cxnLst>
                <a:cxn ang="0">
                  <a:pos x="T0" y="T1"/>
                </a:cxn>
                <a:cxn ang="0">
                  <a:pos x="T2" y="T3"/>
                </a:cxn>
                <a:cxn ang="0">
                  <a:pos x="T4" y="T5"/>
                </a:cxn>
                <a:cxn ang="0">
                  <a:pos x="T6" y="T7"/>
                </a:cxn>
                <a:cxn ang="0">
                  <a:pos x="T8" y="T9"/>
                </a:cxn>
              </a:cxnLst>
              <a:rect l="0" t="0" r="r" b="b"/>
              <a:pathLst>
                <a:path w="381" h="264">
                  <a:moveTo>
                    <a:pt x="0" y="0"/>
                  </a:moveTo>
                  <a:lnTo>
                    <a:pt x="380" y="0"/>
                  </a:lnTo>
                  <a:lnTo>
                    <a:pt x="380" y="263"/>
                  </a:lnTo>
                  <a:lnTo>
                    <a:pt x="0" y="263"/>
                  </a:lnTo>
                  <a:lnTo>
                    <a:pt x="0" y="0"/>
                  </a:lnTo>
                </a:path>
              </a:pathLst>
            </a:custGeom>
            <a:solidFill>
              <a:srgbClr val="66FF33"/>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 name="Freeform 56"/>
            <p:cNvSpPr>
              <a:spLocks/>
            </p:cNvSpPr>
            <p:nvPr/>
          </p:nvSpPr>
          <p:spPr bwMode="auto">
            <a:xfrm>
              <a:off x="3800" y="3017"/>
              <a:ext cx="388" cy="22"/>
            </a:xfrm>
            <a:custGeom>
              <a:avLst/>
              <a:gdLst>
                <a:gd name="T0" fmla="*/ 387 w 388"/>
                <a:gd name="T1" fmla="*/ 9 h 22"/>
                <a:gd name="T2" fmla="*/ 380 w 388"/>
                <a:gd name="T3" fmla="*/ 0 h 22"/>
                <a:gd name="T4" fmla="*/ 0 w 388"/>
                <a:gd name="T5" fmla="*/ 0 h 22"/>
                <a:gd name="T6" fmla="*/ 0 w 388"/>
                <a:gd name="T7" fmla="*/ 21 h 22"/>
                <a:gd name="T8" fmla="*/ 380 w 388"/>
                <a:gd name="T9" fmla="*/ 21 h 22"/>
                <a:gd name="T10" fmla="*/ 374 w 388"/>
                <a:gd name="T11" fmla="*/ 9 h 22"/>
                <a:gd name="T12" fmla="*/ 387 w 388"/>
                <a:gd name="T13" fmla="*/ 9 h 22"/>
                <a:gd name="T14" fmla="*/ 387 w 388"/>
                <a:gd name="T15" fmla="*/ 0 h 22"/>
                <a:gd name="T16" fmla="*/ 380 w 388"/>
                <a:gd name="T17" fmla="*/ 0 h 22"/>
                <a:gd name="T18" fmla="*/ 387 w 388"/>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8" h="22">
                  <a:moveTo>
                    <a:pt x="387" y="9"/>
                  </a:moveTo>
                  <a:lnTo>
                    <a:pt x="380" y="0"/>
                  </a:lnTo>
                  <a:lnTo>
                    <a:pt x="0" y="0"/>
                  </a:lnTo>
                  <a:lnTo>
                    <a:pt x="0" y="21"/>
                  </a:lnTo>
                  <a:lnTo>
                    <a:pt x="380" y="21"/>
                  </a:lnTo>
                  <a:lnTo>
                    <a:pt x="374" y="9"/>
                  </a:lnTo>
                  <a:lnTo>
                    <a:pt x="387" y="9"/>
                  </a:lnTo>
                  <a:lnTo>
                    <a:pt x="387" y="0"/>
                  </a:lnTo>
                  <a:lnTo>
                    <a:pt x="380" y="0"/>
                  </a:lnTo>
                  <a:lnTo>
                    <a:pt x="387"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8" name="Freeform 57"/>
            <p:cNvSpPr>
              <a:spLocks/>
            </p:cNvSpPr>
            <p:nvPr/>
          </p:nvSpPr>
          <p:spPr bwMode="auto">
            <a:xfrm>
              <a:off x="4174" y="3024"/>
              <a:ext cx="21" cy="270"/>
            </a:xfrm>
            <a:custGeom>
              <a:avLst/>
              <a:gdLst>
                <a:gd name="T0" fmla="*/ 10 w 21"/>
                <a:gd name="T1" fmla="*/ 269 h 270"/>
                <a:gd name="T2" fmla="*/ 20 w 21"/>
                <a:gd name="T3" fmla="*/ 262 h 270"/>
                <a:gd name="T4" fmla="*/ 20 w 21"/>
                <a:gd name="T5" fmla="*/ 0 h 270"/>
                <a:gd name="T6" fmla="*/ 0 w 21"/>
                <a:gd name="T7" fmla="*/ 0 h 270"/>
                <a:gd name="T8" fmla="*/ 0 w 21"/>
                <a:gd name="T9" fmla="*/ 262 h 270"/>
                <a:gd name="T10" fmla="*/ 10 w 21"/>
                <a:gd name="T11" fmla="*/ 255 h 270"/>
                <a:gd name="T12" fmla="*/ 10 w 21"/>
                <a:gd name="T13" fmla="*/ 269 h 270"/>
                <a:gd name="T14" fmla="*/ 20 w 21"/>
                <a:gd name="T15" fmla="*/ 269 h 270"/>
                <a:gd name="T16" fmla="*/ 20 w 21"/>
                <a:gd name="T17" fmla="*/ 262 h 270"/>
                <a:gd name="T18" fmla="*/ 10 w 21"/>
                <a:gd name="T19" fmla="*/ 269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0">
                  <a:moveTo>
                    <a:pt x="10" y="269"/>
                  </a:moveTo>
                  <a:lnTo>
                    <a:pt x="20" y="262"/>
                  </a:lnTo>
                  <a:lnTo>
                    <a:pt x="20" y="0"/>
                  </a:lnTo>
                  <a:lnTo>
                    <a:pt x="0" y="0"/>
                  </a:lnTo>
                  <a:lnTo>
                    <a:pt x="0" y="262"/>
                  </a:lnTo>
                  <a:lnTo>
                    <a:pt x="10" y="255"/>
                  </a:lnTo>
                  <a:lnTo>
                    <a:pt x="10" y="269"/>
                  </a:lnTo>
                  <a:lnTo>
                    <a:pt x="20" y="269"/>
                  </a:lnTo>
                  <a:lnTo>
                    <a:pt x="20" y="262"/>
                  </a:lnTo>
                  <a:lnTo>
                    <a:pt x="10" y="26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9" name="Freeform 58"/>
            <p:cNvSpPr>
              <a:spLocks/>
            </p:cNvSpPr>
            <p:nvPr/>
          </p:nvSpPr>
          <p:spPr bwMode="auto">
            <a:xfrm>
              <a:off x="3793" y="3280"/>
              <a:ext cx="388" cy="22"/>
            </a:xfrm>
            <a:custGeom>
              <a:avLst/>
              <a:gdLst>
                <a:gd name="T0" fmla="*/ 0 w 388"/>
                <a:gd name="T1" fmla="*/ 10 h 22"/>
                <a:gd name="T2" fmla="*/ 6 w 388"/>
                <a:gd name="T3" fmla="*/ 21 h 22"/>
                <a:gd name="T4" fmla="*/ 387 w 388"/>
                <a:gd name="T5" fmla="*/ 21 h 22"/>
                <a:gd name="T6" fmla="*/ 387 w 388"/>
                <a:gd name="T7" fmla="*/ 0 h 22"/>
                <a:gd name="T8" fmla="*/ 6 w 388"/>
                <a:gd name="T9" fmla="*/ 0 h 22"/>
                <a:gd name="T10" fmla="*/ 13 w 388"/>
                <a:gd name="T11" fmla="*/ 10 h 22"/>
                <a:gd name="T12" fmla="*/ 0 w 388"/>
                <a:gd name="T13" fmla="*/ 10 h 22"/>
                <a:gd name="T14" fmla="*/ 0 w 388"/>
                <a:gd name="T15" fmla="*/ 21 h 22"/>
                <a:gd name="T16" fmla="*/ 6 w 388"/>
                <a:gd name="T17" fmla="*/ 21 h 22"/>
                <a:gd name="T18" fmla="*/ 0 w 388"/>
                <a:gd name="T19"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8" h="22">
                  <a:moveTo>
                    <a:pt x="0" y="10"/>
                  </a:moveTo>
                  <a:lnTo>
                    <a:pt x="6" y="21"/>
                  </a:lnTo>
                  <a:lnTo>
                    <a:pt x="387" y="21"/>
                  </a:lnTo>
                  <a:lnTo>
                    <a:pt x="387" y="0"/>
                  </a:lnTo>
                  <a:lnTo>
                    <a:pt x="6" y="0"/>
                  </a:lnTo>
                  <a:lnTo>
                    <a:pt x="13" y="10"/>
                  </a:lnTo>
                  <a:lnTo>
                    <a:pt x="0" y="10"/>
                  </a:lnTo>
                  <a:lnTo>
                    <a:pt x="0" y="21"/>
                  </a:lnTo>
                  <a:lnTo>
                    <a:pt x="6" y="21"/>
                  </a:lnTo>
                  <a:lnTo>
                    <a:pt x="0"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0" name="Freeform 59"/>
            <p:cNvSpPr>
              <a:spLocks/>
            </p:cNvSpPr>
            <p:nvPr/>
          </p:nvSpPr>
          <p:spPr bwMode="auto">
            <a:xfrm>
              <a:off x="3793" y="3017"/>
              <a:ext cx="22" cy="271"/>
            </a:xfrm>
            <a:custGeom>
              <a:avLst/>
              <a:gdLst>
                <a:gd name="T0" fmla="*/ 9 w 22"/>
                <a:gd name="T1" fmla="*/ 0 h 271"/>
                <a:gd name="T2" fmla="*/ 0 w 22"/>
                <a:gd name="T3" fmla="*/ 6 h 271"/>
                <a:gd name="T4" fmla="*/ 0 w 22"/>
                <a:gd name="T5" fmla="*/ 270 h 271"/>
                <a:gd name="T6" fmla="*/ 21 w 22"/>
                <a:gd name="T7" fmla="*/ 270 h 271"/>
                <a:gd name="T8" fmla="*/ 21 w 22"/>
                <a:gd name="T9" fmla="*/ 6 h 271"/>
                <a:gd name="T10" fmla="*/ 9 w 22"/>
                <a:gd name="T11" fmla="*/ 14 h 271"/>
                <a:gd name="T12" fmla="*/ 9 w 22"/>
                <a:gd name="T13" fmla="*/ 0 h 271"/>
                <a:gd name="T14" fmla="*/ 0 w 22"/>
                <a:gd name="T15" fmla="*/ 0 h 271"/>
                <a:gd name="T16" fmla="*/ 0 w 22"/>
                <a:gd name="T17" fmla="*/ 6 h 271"/>
                <a:gd name="T18" fmla="*/ 9 w 22"/>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71">
                  <a:moveTo>
                    <a:pt x="9" y="0"/>
                  </a:moveTo>
                  <a:lnTo>
                    <a:pt x="0" y="6"/>
                  </a:lnTo>
                  <a:lnTo>
                    <a:pt x="0" y="270"/>
                  </a:lnTo>
                  <a:lnTo>
                    <a:pt x="21" y="270"/>
                  </a:lnTo>
                  <a:lnTo>
                    <a:pt x="21" y="6"/>
                  </a:lnTo>
                  <a:lnTo>
                    <a:pt x="9" y="14"/>
                  </a:lnTo>
                  <a:lnTo>
                    <a:pt x="9" y="0"/>
                  </a:lnTo>
                  <a:lnTo>
                    <a:pt x="0" y="0"/>
                  </a:lnTo>
                  <a:lnTo>
                    <a:pt x="0" y="6"/>
                  </a:lnTo>
                  <a:lnTo>
                    <a:pt x="9"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1" name="Freeform 60"/>
            <p:cNvSpPr>
              <a:spLocks/>
            </p:cNvSpPr>
            <p:nvPr/>
          </p:nvSpPr>
          <p:spPr bwMode="auto">
            <a:xfrm>
              <a:off x="3800" y="3149"/>
              <a:ext cx="381" cy="22"/>
            </a:xfrm>
            <a:custGeom>
              <a:avLst/>
              <a:gdLst>
                <a:gd name="T0" fmla="*/ 380 w 381"/>
                <a:gd name="T1" fmla="*/ 9 h 22"/>
                <a:gd name="T2" fmla="*/ 380 w 381"/>
                <a:gd name="T3" fmla="*/ 0 h 22"/>
                <a:gd name="T4" fmla="*/ 0 w 381"/>
                <a:gd name="T5" fmla="*/ 0 h 22"/>
                <a:gd name="T6" fmla="*/ 0 w 381"/>
                <a:gd name="T7" fmla="*/ 21 h 22"/>
                <a:gd name="T8" fmla="*/ 380 w 381"/>
                <a:gd name="T9" fmla="*/ 21 h 22"/>
                <a:gd name="T10" fmla="*/ 380 w 381"/>
                <a:gd name="T11" fmla="*/ 9 h 22"/>
              </a:gdLst>
              <a:ahLst/>
              <a:cxnLst>
                <a:cxn ang="0">
                  <a:pos x="T0" y="T1"/>
                </a:cxn>
                <a:cxn ang="0">
                  <a:pos x="T2" y="T3"/>
                </a:cxn>
                <a:cxn ang="0">
                  <a:pos x="T4" y="T5"/>
                </a:cxn>
                <a:cxn ang="0">
                  <a:pos x="T6" y="T7"/>
                </a:cxn>
                <a:cxn ang="0">
                  <a:pos x="T8" y="T9"/>
                </a:cxn>
                <a:cxn ang="0">
                  <a:pos x="T10" y="T11"/>
                </a:cxn>
              </a:cxnLst>
              <a:rect l="0" t="0" r="r" b="b"/>
              <a:pathLst>
                <a:path w="381" h="22">
                  <a:moveTo>
                    <a:pt x="380" y="9"/>
                  </a:moveTo>
                  <a:lnTo>
                    <a:pt x="380" y="0"/>
                  </a:lnTo>
                  <a:lnTo>
                    <a:pt x="0" y="0"/>
                  </a:lnTo>
                  <a:lnTo>
                    <a:pt x="0" y="21"/>
                  </a:lnTo>
                  <a:lnTo>
                    <a:pt x="380" y="21"/>
                  </a:lnTo>
                  <a:lnTo>
                    <a:pt x="38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2" name="Freeform 61"/>
            <p:cNvSpPr>
              <a:spLocks/>
            </p:cNvSpPr>
            <p:nvPr/>
          </p:nvSpPr>
          <p:spPr bwMode="auto">
            <a:xfrm>
              <a:off x="4302" y="3024"/>
              <a:ext cx="373" cy="264"/>
            </a:xfrm>
            <a:custGeom>
              <a:avLst/>
              <a:gdLst>
                <a:gd name="T0" fmla="*/ 0 w 373"/>
                <a:gd name="T1" fmla="*/ 0 h 264"/>
                <a:gd name="T2" fmla="*/ 372 w 373"/>
                <a:gd name="T3" fmla="*/ 0 h 264"/>
                <a:gd name="T4" fmla="*/ 372 w 373"/>
                <a:gd name="T5" fmla="*/ 263 h 264"/>
                <a:gd name="T6" fmla="*/ 0 w 373"/>
                <a:gd name="T7" fmla="*/ 263 h 264"/>
                <a:gd name="T8" fmla="*/ 0 w 373"/>
                <a:gd name="T9" fmla="*/ 0 h 264"/>
              </a:gdLst>
              <a:ahLst/>
              <a:cxnLst>
                <a:cxn ang="0">
                  <a:pos x="T0" y="T1"/>
                </a:cxn>
                <a:cxn ang="0">
                  <a:pos x="T2" y="T3"/>
                </a:cxn>
                <a:cxn ang="0">
                  <a:pos x="T4" y="T5"/>
                </a:cxn>
                <a:cxn ang="0">
                  <a:pos x="T6" y="T7"/>
                </a:cxn>
                <a:cxn ang="0">
                  <a:pos x="T8" y="T9"/>
                </a:cxn>
              </a:cxnLst>
              <a:rect l="0" t="0" r="r" b="b"/>
              <a:pathLst>
                <a:path w="373" h="264">
                  <a:moveTo>
                    <a:pt x="0" y="0"/>
                  </a:moveTo>
                  <a:lnTo>
                    <a:pt x="372" y="0"/>
                  </a:lnTo>
                  <a:lnTo>
                    <a:pt x="372" y="263"/>
                  </a:lnTo>
                  <a:lnTo>
                    <a:pt x="0" y="263"/>
                  </a:lnTo>
                  <a:lnTo>
                    <a:pt x="0" y="0"/>
                  </a:lnTo>
                </a:path>
              </a:pathLst>
            </a:custGeom>
            <a:solidFill>
              <a:srgbClr val="CCFF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3" name="Freeform 62"/>
            <p:cNvSpPr>
              <a:spLocks/>
            </p:cNvSpPr>
            <p:nvPr/>
          </p:nvSpPr>
          <p:spPr bwMode="auto">
            <a:xfrm>
              <a:off x="4302" y="3017"/>
              <a:ext cx="380" cy="22"/>
            </a:xfrm>
            <a:custGeom>
              <a:avLst/>
              <a:gdLst>
                <a:gd name="T0" fmla="*/ 379 w 380"/>
                <a:gd name="T1" fmla="*/ 9 h 22"/>
                <a:gd name="T2" fmla="*/ 372 w 380"/>
                <a:gd name="T3" fmla="*/ 0 h 22"/>
                <a:gd name="T4" fmla="*/ 0 w 380"/>
                <a:gd name="T5" fmla="*/ 0 h 22"/>
                <a:gd name="T6" fmla="*/ 0 w 380"/>
                <a:gd name="T7" fmla="*/ 21 h 22"/>
                <a:gd name="T8" fmla="*/ 372 w 380"/>
                <a:gd name="T9" fmla="*/ 21 h 22"/>
                <a:gd name="T10" fmla="*/ 366 w 380"/>
                <a:gd name="T11" fmla="*/ 9 h 22"/>
                <a:gd name="T12" fmla="*/ 379 w 380"/>
                <a:gd name="T13" fmla="*/ 9 h 22"/>
                <a:gd name="T14" fmla="*/ 379 w 380"/>
                <a:gd name="T15" fmla="*/ 0 h 22"/>
                <a:gd name="T16" fmla="*/ 372 w 380"/>
                <a:gd name="T17" fmla="*/ 0 h 22"/>
                <a:gd name="T18" fmla="*/ 379 w 380"/>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0" h="22">
                  <a:moveTo>
                    <a:pt x="379" y="9"/>
                  </a:moveTo>
                  <a:lnTo>
                    <a:pt x="372" y="0"/>
                  </a:lnTo>
                  <a:lnTo>
                    <a:pt x="0" y="0"/>
                  </a:lnTo>
                  <a:lnTo>
                    <a:pt x="0" y="21"/>
                  </a:lnTo>
                  <a:lnTo>
                    <a:pt x="372" y="21"/>
                  </a:lnTo>
                  <a:lnTo>
                    <a:pt x="366" y="9"/>
                  </a:lnTo>
                  <a:lnTo>
                    <a:pt x="379" y="9"/>
                  </a:lnTo>
                  <a:lnTo>
                    <a:pt x="379" y="0"/>
                  </a:lnTo>
                  <a:lnTo>
                    <a:pt x="372" y="0"/>
                  </a:lnTo>
                  <a:lnTo>
                    <a:pt x="379"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4" name="Freeform 63"/>
            <p:cNvSpPr>
              <a:spLocks/>
            </p:cNvSpPr>
            <p:nvPr/>
          </p:nvSpPr>
          <p:spPr bwMode="auto">
            <a:xfrm>
              <a:off x="4668" y="3024"/>
              <a:ext cx="21" cy="270"/>
            </a:xfrm>
            <a:custGeom>
              <a:avLst/>
              <a:gdLst>
                <a:gd name="T0" fmla="*/ 10 w 21"/>
                <a:gd name="T1" fmla="*/ 269 h 270"/>
                <a:gd name="T2" fmla="*/ 20 w 21"/>
                <a:gd name="T3" fmla="*/ 262 h 270"/>
                <a:gd name="T4" fmla="*/ 20 w 21"/>
                <a:gd name="T5" fmla="*/ 0 h 270"/>
                <a:gd name="T6" fmla="*/ 0 w 21"/>
                <a:gd name="T7" fmla="*/ 0 h 270"/>
                <a:gd name="T8" fmla="*/ 0 w 21"/>
                <a:gd name="T9" fmla="*/ 262 h 270"/>
                <a:gd name="T10" fmla="*/ 10 w 21"/>
                <a:gd name="T11" fmla="*/ 255 h 270"/>
                <a:gd name="T12" fmla="*/ 10 w 21"/>
                <a:gd name="T13" fmla="*/ 269 h 270"/>
                <a:gd name="T14" fmla="*/ 20 w 21"/>
                <a:gd name="T15" fmla="*/ 269 h 270"/>
                <a:gd name="T16" fmla="*/ 20 w 21"/>
                <a:gd name="T17" fmla="*/ 262 h 270"/>
                <a:gd name="T18" fmla="*/ 10 w 21"/>
                <a:gd name="T19" fmla="*/ 269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0">
                  <a:moveTo>
                    <a:pt x="10" y="269"/>
                  </a:moveTo>
                  <a:lnTo>
                    <a:pt x="20" y="262"/>
                  </a:lnTo>
                  <a:lnTo>
                    <a:pt x="20" y="0"/>
                  </a:lnTo>
                  <a:lnTo>
                    <a:pt x="0" y="0"/>
                  </a:lnTo>
                  <a:lnTo>
                    <a:pt x="0" y="262"/>
                  </a:lnTo>
                  <a:lnTo>
                    <a:pt x="10" y="255"/>
                  </a:lnTo>
                  <a:lnTo>
                    <a:pt x="10" y="269"/>
                  </a:lnTo>
                  <a:lnTo>
                    <a:pt x="20" y="269"/>
                  </a:lnTo>
                  <a:lnTo>
                    <a:pt x="20" y="262"/>
                  </a:lnTo>
                  <a:lnTo>
                    <a:pt x="10" y="26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5" name="Freeform 64"/>
            <p:cNvSpPr>
              <a:spLocks/>
            </p:cNvSpPr>
            <p:nvPr/>
          </p:nvSpPr>
          <p:spPr bwMode="auto">
            <a:xfrm>
              <a:off x="4296" y="3280"/>
              <a:ext cx="379" cy="22"/>
            </a:xfrm>
            <a:custGeom>
              <a:avLst/>
              <a:gdLst>
                <a:gd name="T0" fmla="*/ 0 w 379"/>
                <a:gd name="T1" fmla="*/ 10 h 22"/>
                <a:gd name="T2" fmla="*/ 6 w 379"/>
                <a:gd name="T3" fmla="*/ 21 h 22"/>
                <a:gd name="T4" fmla="*/ 378 w 379"/>
                <a:gd name="T5" fmla="*/ 21 h 22"/>
                <a:gd name="T6" fmla="*/ 378 w 379"/>
                <a:gd name="T7" fmla="*/ 0 h 22"/>
                <a:gd name="T8" fmla="*/ 6 w 379"/>
                <a:gd name="T9" fmla="*/ 0 h 22"/>
                <a:gd name="T10" fmla="*/ 13 w 379"/>
                <a:gd name="T11" fmla="*/ 10 h 22"/>
                <a:gd name="T12" fmla="*/ 0 w 379"/>
                <a:gd name="T13" fmla="*/ 10 h 22"/>
                <a:gd name="T14" fmla="*/ 0 w 379"/>
                <a:gd name="T15" fmla="*/ 21 h 22"/>
                <a:gd name="T16" fmla="*/ 6 w 379"/>
                <a:gd name="T17" fmla="*/ 21 h 22"/>
                <a:gd name="T18" fmla="*/ 0 w 379"/>
                <a:gd name="T19"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9" h="22">
                  <a:moveTo>
                    <a:pt x="0" y="10"/>
                  </a:moveTo>
                  <a:lnTo>
                    <a:pt x="6" y="21"/>
                  </a:lnTo>
                  <a:lnTo>
                    <a:pt x="378" y="21"/>
                  </a:lnTo>
                  <a:lnTo>
                    <a:pt x="378" y="0"/>
                  </a:lnTo>
                  <a:lnTo>
                    <a:pt x="6" y="0"/>
                  </a:lnTo>
                  <a:lnTo>
                    <a:pt x="13" y="10"/>
                  </a:lnTo>
                  <a:lnTo>
                    <a:pt x="0" y="10"/>
                  </a:lnTo>
                  <a:lnTo>
                    <a:pt x="0" y="21"/>
                  </a:lnTo>
                  <a:lnTo>
                    <a:pt x="6" y="21"/>
                  </a:lnTo>
                  <a:lnTo>
                    <a:pt x="0"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6" name="Freeform 65"/>
            <p:cNvSpPr>
              <a:spLocks/>
            </p:cNvSpPr>
            <p:nvPr/>
          </p:nvSpPr>
          <p:spPr bwMode="auto">
            <a:xfrm>
              <a:off x="4296" y="3017"/>
              <a:ext cx="21" cy="271"/>
            </a:xfrm>
            <a:custGeom>
              <a:avLst/>
              <a:gdLst>
                <a:gd name="T0" fmla="*/ 9 w 21"/>
                <a:gd name="T1" fmla="*/ 0 h 271"/>
                <a:gd name="T2" fmla="*/ 0 w 21"/>
                <a:gd name="T3" fmla="*/ 6 h 271"/>
                <a:gd name="T4" fmla="*/ 0 w 21"/>
                <a:gd name="T5" fmla="*/ 270 h 271"/>
                <a:gd name="T6" fmla="*/ 20 w 21"/>
                <a:gd name="T7" fmla="*/ 270 h 271"/>
                <a:gd name="T8" fmla="*/ 20 w 21"/>
                <a:gd name="T9" fmla="*/ 6 h 271"/>
                <a:gd name="T10" fmla="*/ 9 w 21"/>
                <a:gd name="T11" fmla="*/ 14 h 271"/>
                <a:gd name="T12" fmla="*/ 9 w 21"/>
                <a:gd name="T13" fmla="*/ 0 h 271"/>
                <a:gd name="T14" fmla="*/ 0 w 21"/>
                <a:gd name="T15" fmla="*/ 0 h 271"/>
                <a:gd name="T16" fmla="*/ 0 w 21"/>
                <a:gd name="T17" fmla="*/ 6 h 271"/>
                <a:gd name="T18" fmla="*/ 9 w 21"/>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9" y="0"/>
                  </a:moveTo>
                  <a:lnTo>
                    <a:pt x="0" y="6"/>
                  </a:lnTo>
                  <a:lnTo>
                    <a:pt x="0" y="270"/>
                  </a:lnTo>
                  <a:lnTo>
                    <a:pt x="20" y="270"/>
                  </a:lnTo>
                  <a:lnTo>
                    <a:pt x="20" y="6"/>
                  </a:lnTo>
                  <a:lnTo>
                    <a:pt x="9" y="14"/>
                  </a:lnTo>
                  <a:lnTo>
                    <a:pt x="9" y="0"/>
                  </a:lnTo>
                  <a:lnTo>
                    <a:pt x="0" y="0"/>
                  </a:lnTo>
                  <a:lnTo>
                    <a:pt x="0" y="6"/>
                  </a:lnTo>
                  <a:lnTo>
                    <a:pt x="9"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29" name="Freeform 66"/>
            <p:cNvSpPr>
              <a:spLocks/>
            </p:cNvSpPr>
            <p:nvPr/>
          </p:nvSpPr>
          <p:spPr bwMode="auto">
            <a:xfrm>
              <a:off x="4302" y="3149"/>
              <a:ext cx="373" cy="22"/>
            </a:xfrm>
            <a:custGeom>
              <a:avLst/>
              <a:gdLst>
                <a:gd name="T0" fmla="*/ 372 w 373"/>
                <a:gd name="T1" fmla="*/ 9 h 22"/>
                <a:gd name="T2" fmla="*/ 372 w 373"/>
                <a:gd name="T3" fmla="*/ 0 h 22"/>
                <a:gd name="T4" fmla="*/ 0 w 373"/>
                <a:gd name="T5" fmla="*/ 0 h 22"/>
                <a:gd name="T6" fmla="*/ 0 w 373"/>
                <a:gd name="T7" fmla="*/ 21 h 22"/>
                <a:gd name="T8" fmla="*/ 372 w 373"/>
                <a:gd name="T9" fmla="*/ 21 h 22"/>
                <a:gd name="T10" fmla="*/ 372 w 373"/>
                <a:gd name="T11" fmla="*/ 9 h 22"/>
              </a:gdLst>
              <a:ahLst/>
              <a:cxnLst>
                <a:cxn ang="0">
                  <a:pos x="T0" y="T1"/>
                </a:cxn>
                <a:cxn ang="0">
                  <a:pos x="T2" y="T3"/>
                </a:cxn>
                <a:cxn ang="0">
                  <a:pos x="T4" y="T5"/>
                </a:cxn>
                <a:cxn ang="0">
                  <a:pos x="T6" y="T7"/>
                </a:cxn>
                <a:cxn ang="0">
                  <a:pos x="T8" y="T9"/>
                </a:cxn>
                <a:cxn ang="0">
                  <a:pos x="T10" y="T11"/>
                </a:cxn>
              </a:cxnLst>
              <a:rect l="0" t="0" r="r" b="b"/>
              <a:pathLst>
                <a:path w="373" h="22">
                  <a:moveTo>
                    <a:pt x="372" y="9"/>
                  </a:moveTo>
                  <a:lnTo>
                    <a:pt x="372" y="0"/>
                  </a:lnTo>
                  <a:lnTo>
                    <a:pt x="0" y="0"/>
                  </a:lnTo>
                  <a:lnTo>
                    <a:pt x="0" y="21"/>
                  </a:lnTo>
                  <a:lnTo>
                    <a:pt x="372" y="21"/>
                  </a:lnTo>
                  <a:lnTo>
                    <a:pt x="372"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0" name="Freeform 67"/>
            <p:cNvSpPr>
              <a:spLocks/>
            </p:cNvSpPr>
            <p:nvPr/>
          </p:nvSpPr>
          <p:spPr bwMode="auto">
            <a:xfrm>
              <a:off x="3805" y="3409"/>
              <a:ext cx="371" cy="263"/>
            </a:xfrm>
            <a:custGeom>
              <a:avLst/>
              <a:gdLst>
                <a:gd name="T0" fmla="*/ 0 w 371"/>
                <a:gd name="T1" fmla="*/ 0 h 263"/>
                <a:gd name="T2" fmla="*/ 370 w 371"/>
                <a:gd name="T3" fmla="*/ 0 h 263"/>
                <a:gd name="T4" fmla="*/ 370 w 371"/>
                <a:gd name="T5" fmla="*/ 262 h 263"/>
                <a:gd name="T6" fmla="*/ 0 w 371"/>
                <a:gd name="T7" fmla="*/ 262 h 263"/>
                <a:gd name="T8" fmla="*/ 0 w 371"/>
                <a:gd name="T9" fmla="*/ 0 h 263"/>
              </a:gdLst>
              <a:ahLst/>
              <a:cxnLst>
                <a:cxn ang="0">
                  <a:pos x="T0" y="T1"/>
                </a:cxn>
                <a:cxn ang="0">
                  <a:pos x="T2" y="T3"/>
                </a:cxn>
                <a:cxn ang="0">
                  <a:pos x="T4" y="T5"/>
                </a:cxn>
                <a:cxn ang="0">
                  <a:pos x="T6" y="T7"/>
                </a:cxn>
                <a:cxn ang="0">
                  <a:pos x="T8" y="T9"/>
                </a:cxn>
              </a:cxnLst>
              <a:rect l="0" t="0" r="r" b="b"/>
              <a:pathLst>
                <a:path w="371" h="263">
                  <a:moveTo>
                    <a:pt x="0" y="0"/>
                  </a:moveTo>
                  <a:lnTo>
                    <a:pt x="370" y="0"/>
                  </a:lnTo>
                  <a:lnTo>
                    <a:pt x="370" y="262"/>
                  </a:lnTo>
                  <a:lnTo>
                    <a:pt x="0" y="262"/>
                  </a:lnTo>
                  <a:lnTo>
                    <a:pt x="0" y="0"/>
                  </a:lnTo>
                </a:path>
              </a:pathLst>
            </a:custGeom>
            <a:solidFill>
              <a:srgbClr val="CCFF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1" name="Freeform 68"/>
            <p:cNvSpPr>
              <a:spLocks/>
            </p:cNvSpPr>
            <p:nvPr/>
          </p:nvSpPr>
          <p:spPr bwMode="auto">
            <a:xfrm>
              <a:off x="3805" y="3401"/>
              <a:ext cx="379" cy="22"/>
            </a:xfrm>
            <a:custGeom>
              <a:avLst/>
              <a:gdLst>
                <a:gd name="T0" fmla="*/ 378 w 379"/>
                <a:gd name="T1" fmla="*/ 11 h 22"/>
                <a:gd name="T2" fmla="*/ 370 w 379"/>
                <a:gd name="T3" fmla="*/ 0 h 22"/>
                <a:gd name="T4" fmla="*/ 0 w 379"/>
                <a:gd name="T5" fmla="*/ 0 h 22"/>
                <a:gd name="T6" fmla="*/ 0 w 379"/>
                <a:gd name="T7" fmla="*/ 21 h 22"/>
                <a:gd name="T8" fmla="*/ 370 w 379"/>
                <a:gd name="T9" fmla="*/ 21 h 22"/>
                <a:gd name="T10" fmla="*/ 364 w 379"/>
                <a:gd name="T11" fmla="*/ 11 h 22"/>
                <a:gd name="T12" fmla="*/ 378 w 379"/>
                <a:gd name="T13" fmla="*/ 11 h 22"/>
                <a:gd name="T14" fmla="*/ 378 w 379"/>
                <a:gd name="T15" fmla="*/ 0 h 22"/>
                <a:gd name="T16" fmla="*/ 370 w 379"/>
                <a:gd name="T17" fmla="*/ 0 h 22"/>
                <a:gd name="T18" fmla="*/ 378 w 379"/>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9" h="22">
                  <a:moveTo>
                    <a:pt x="378" y="11"/>
                  </a:moveTo>
                  <a:lnTo>
                    <a:pt x="370" y="0"/>
                  </a:lnTo>
                  <a:lnTo>
                    <a:pt x="0" y="0"/>
                  </a:lnTo>
                  <a:lnTo>
                    <a:pt x="0" y="21"/>
                  </a:lnTo>
                  <a:lnTo>
                    <a:pt x="370" y="21"/>
                  </a:lnTo>
                  <a:lnTo>
                    <a:pt x="364" y="11"/>
                  </a:lnTo>
                  <a:lnTo>
                    <a:pt x="378" y="11"/>
                  </a:lnTo>
                  <a:lnTo>
                    <a:pt x="378" y="0"/>
                  </a:lnTo>
                  <a:lnTo>
                    <a:pt x="370" y="0"/>
                  </a:lnTo>
                  <a:lnTo>
                    <a:pt x="378" y="1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2" name="Freeform 69"/>
            <p:cNvSpPr>
              <a:spLocks/>
            </p:cNvSpPr>
            <p:nvPr/>
          </p:nvSpPr>
          <p:spPr bwMode="auto">
            <a:xfrm>
              <a:off x="4169" y="3409"/>
              <a:ext cx="21" cy="271"/>
            </a:xfrm>
            <a:custGeom>
              <a:avLst/>
              <a:gdLst>
                <a:gd name="T0" fmla="*/ 9 w 21"/>
                <a:gd name="T1" fmla="*/ 270 h 271"/>
                <a:gd name="T2" fmla="*/ 20 w 21"/>
                <a:gd name="T3" fmla="*/ 262 h 271"/>
                <a:gd name="T4" fmla="*/ 20 w 21"/>
                <a:gd name="T5" fmla="*/ 0 h 271"/>
                <a:gd name="T6" fmla="*/ 0 w 21"/>
                <a:gd name="T7" fmla="*/ 0 h 271"/>
                <a:gd name="T8" fmla="*/ 0 w 21"/>
                <a:gd name="T9" fmla="*/ 262 h 271"/>
                <a:gd name="T10" fmla="*/ 9 w 21"/>
                <a:gd name="T11" fmla="*/ 255 h 271"/>
                <a:gd name="T12" fmla="*/ 9 w 21"/>
                <a:gd name="T13" fmla="*/ 270 h 271"/>
                <a:gd name="T14" fmla="*/ 20 w 21"/>
                <a:gd name="T15" fmla="*/ 270 h 271"/>
                <a:gd name="T16" fmla="*/ 20 w 21"/>
                <a:gd name="T17" fmla="*/ 262 h 271"/>
                <a:gd name="T18" fmla="*/ 9 w 21"/>
                <a:gd name="T19" fmla="*/ 27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9" y="270"/>
                  </a:moveTo>
                  <a:lnTo>
                    <a:pt x="20" y="262"/>
                  </a:lnTo>
                  <a:lnTo>
                    <a:pt x="20" y="0"/>
                  </a:lnTo>
                  <a:lnTo>
                    <a:pt x="0" y="0"/>
                  </a:lnTo>
                  <a:lnTo>
                    <a:pt x="0" y="262"/>
                  </a:lnTo>
                  <a:lnTo>
                    <a:pt x="9" y="255"/>
                  </a:lnTo>
                  <a:lnTo>
                    <a:pt x="9" y="270"/>
                  </a:lnTo>
                  <a:lnTo>
                    <a:pt x="20" y="270"/>
                  </a:lnTo>
                  <a:lnTo>
                    <a:pt x="20" y="262"/>
                  </a:lnTo>
                  <a:lnTo>
                    <a:pt x="9" y="27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3" name="Freeform 70"/>
            <p:cNvSpPr>
              <a:spLocks/>
            </p:cNvSpPr>
            <p:nvPr/>
          </p:nvSpPr>
          <p:spPr bwMode="auto">
            <a:xfrm>
              <a:off x="3797" y="3665"/>
              <a:ext cx="379" cy="22"/>
            </a:xfrm>
            <a:custGeom>
              <a:avLst/>
              <a:gdLst>
                <a:gd name="T0" fmla="*/ 0 w 379"/>
                <a:gd name="T1" fmla="*/ 9 h 22"/>
                <a:gd name="T2" fmla="*/ 7 w 379"/>
                <a:gd name="T3" fmla="*/ 21 h 22"/>
                <a:gd name="T4" fmla="*/ 378 w 379"/>
                <a:gd name="T5" fmla="*/ 21 h 22"/>
                <a:gd name="T6" fmla="*/ 378 w 379"/>
                <a:gd name="T7" fmla="*/ 0 h 22"/>
                <a:gd name="T8" fmla="*/ 7 w 379"/>
                <a:gd name="T9" fmla="*/ 0 h 22"/>
                <a:gd name="T10" fmla="*/ 13 w 379"/>
                <a:gd name="T11" fmla="*/ 9 h 22"/>
                <a:gd name="T12" fmla="*/ 0 w 379"/>
                <a:gd name="T13" fmla="*/ 9 h 22"/>
                <a:gd name="T14" fmla="*/ 0 w 379"/>
                <a:gd name="T15" fmla="*/ 21 h 22"/>
                <a:gd name="T16" fmla="*/ 7 w 379"/>
                <a:gd name="T17" fmla="*/ 21 h 22"/>
                <a:gd name="T18" fmla="*/ 0 w 379"/>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9" h="22">
                  <a:moveTo>
                    <a:pt x="0" y="9"/>
                  </a:moveTo>
                  <a:lnTo>
                    <a:pt x="7" y="21"/>
                  </a:lnTo>
                  <a:lnTo>
                    <a:pt x="378" y="21"/>
                  </a:lnTo>
                  <a:lnTo>
                    <a:pt x="378" y="0"/>
                  </a:lnTo>
                  <a:lnTo>
                    <a:pt x="7" y="0"/>
                  </a:lnTo>
                  <a:lnTo>
                    <a:pt x="13" y="9"/>
                  </a:lnTo>
                  <a:lnTo>
                    <a:pt x="0" y="9"/>
                  </a:lnTo>
                  <a:lnTo>
                    <a:pt x="0" y="21"/>
                  </a:lnTo>
                  <a:lnTo>
                    <a:pt x="7" y="21"/>
                  </a:lnTo>
                  <a:lnTo>
                    <a:pt x="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4" name="Freeform 71"/>
            <p:cNvSpPr>
              <a:spLocks/>
            </p:cNvSpPr>
            <p:nvPr/>
          </p:nvSpPr>
          <p:spPr bwMode="auto">
            <a:xfrm>
              <a:off x="3797" y="3401"/>
              <a:ext cx="21" cy="271"/>
            </a:xfrm>
            <a:custGeom>
              <a:avLst/>
              <a:gdLst>
                <a:gd name="T0" fmla="*/ 10 w 21"/>
                <a:gd name="T1" fmla="*/ 0 h 271"/>
                <a:gd name="T2" fmla="*/ 0 w 21"/>
                <a:gd name="T3" fmla="*/ 7 h 271"/>
                <a:gd name="T4" fmla="*/ 0 w 21"/>
                <a:gd name="T5" fmla="*/ 270 h 271"/>
                <a:gd name="T6" fmla="*/ 20 w 21"/>
                <a:gd name="T7" fmla="*/ 270 h 271"/>
                <a:gd name="T8" fmla="*/ 20 w 21"/>
                <a:gd name="T9" fmla="*/ 7 h 271"/>
                <a:gd name="T10" fmla="*/ 10 w 21"/>
                <a:gd name="T11" fmla="*/ 14 h 271"/>
                <a:gd name="T12" fmla="*/ 10 w 21"/>
                <a:gd name="T13" fmla="*/ 0 h 271"/>
                <a:gd name="T14" fmla="*/ 0 w 21"/>
                <a:gd name="T15" fmla="*/ 0 h 271"/>
                <a:gd name="T16" fmla="*/ 0 w 21"/>
                <a:gd name="T17" fmla="*/ 7 h 271"/>
                <a:gd name="T18" fmla="*/ 10 w 21"/>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10" y="0"/>
                  </a:moveTo>
                  <a:lnTo>
                    <a:pt x="0" y="7"/>
                  </a:lnTo>
                  <a:lnTo>
                    <a:pt x="0" y="270"/>
                  </a:lnTo>
                  <a:lnTo>
                    <a:pt x="20" y="270"/>
                  </a:lnTo>
                  <a:lnTo>
                    <a:pt x="20" y="7"/>
                  </a:lnTo>
                  <a:lnTo>
                    <a:pt x="10" y="14"/>
                  </a:lnTo>
                  <a:lnTo>
                    <a:pt x="10" y="0"/>
                  </a:lnTo>
                  <a:lnTo>
                    <a:pt x="0" y="0"/>
                  </a:lnTo>
                  <a:lnTo>
                    <a:pt x="0" y="7"/>
                  </a:lnTo>
                  <a:lnTo>
                    <a:pt x="10"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 name="Freeform 72"/>
            <p:cNvSpPr>
              <a:spLocks/>
            </p:cNvSpPr>
            <p:nvPr/>
          </p:nvSpPr>
          <p:spPr bwMode="auto">
            <a:xfrm>
              <a:off x="3805" y="3533"/>
              <a:ext cx="371" cy="22"/>
            </a:xfrm>
            <a:custGeom>
              <a:avLst/>
              <a:gdLst>
                <a:gd name="T0" fmla="*/ 370 w 371"/>
                <a:gd name="T1" fmla="*/ 9 h 22"/>
                <a:gd name="T2" fmla="*/ 370 w 371"/>
                <a:gd name="T3" fmla="*/ 0 h 22"/>
                <a:gd name="T4" fmla="*/ 0 w 371"/>
                <a:gd name="T5" fmla="*/ 0 h 22"/>
                <a:gd name="T6" fmla="*/ 0 w 371"/>
                <a:gd name="T7" fmla="*/ 21 h 22"/>
                <a:gd name="T8" fmla="*/ 370 w 371"/>
                <a:gd name="T9" fmla="*/ 21 h 22"/>
                <a:gd name="T10" fmla="*/ 370 w 371"/>
                <a:gd name="T11" fmla="*/ 9 h 22"/>
              </a:gdLst>
              <a:ahLst/>
              <a:cxnLst>
                <a:cxn ang="0">
                  <a:pos x="T0" y="T1"/>
                </a:cxn>
                <a:cxn ang="0">
                  <a:pos x="T2" y="T3"/>
                </a:cxn>
                <a:cxn ang="0">
                  <a:pos x="T4" y="T5"/>
                </a:cxn>
                <a:cxn ang="0">
                  <a:pos x="T6" y="T7"/>
                </a:cxn>
                <a:cxn ang="0">
                  <a:pos x="T8" y="T9"/>
                </a:cxn>
                <a:cxn ang="0">
                  <a:pos x="T10" y="T11"/>
                </a:cxn>
              </a:cxnLst>
              <a:rect l="0" t="0" r="r" b="b"/>
              <a:pathLst>
                <a:path w="371" h="22">
                  <a:moveTo>
                    <a:pt x="370" y="9"/>
                  </a:moveTo>
                  <a:lnTo>
                    <a:pt x="370" y="0"/>
                  </a:lnTo>
                  <a:lnTo>
                    <a:pt x="0" y="0"/>
                  </a:lnTo>
                  <a:lnTo>
                    <a:pt x="0" y="21"/>
                  </a:lnTo>
                  <a:lnTo>
                    <a:pt x="370" y="21"/>
                  </a:lnTo>
                  <a:lnTo>
                    <a:pt x="37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 name="Freeform 73"/>
            <p:cNvSpPr>
              <a:spLocks/>
            </p:cNvSpPr>
            <p:nvPr/>
          </p:nvSpPr>
          <p:spPr bwMode="auto">
            <a:xfrm>
              <a:off x="4302" y="3409"/>
              <a:ext cx="373" cy="263"/>
            </a:xfrm>
            <a:custGeom>
              <a:avLst/>
              <a:gdLst>
                <a:gd name="T0" fmla="*/ 0 w 373"/>
                <a:gd name="T1" fmla="*/ 0 h 263"/>
                <a:gd name="T2" fmla="*/ 372 w 373"/>
                <a:gd name="T3" fmla="*/ 0 h 263"/>
                <a:gd name="T4" fmla="*/ 372 w 373"/>
                <a:gd name="T5" fmla="*/ 262 h 263"/>
                <a:gd name="T6" fmla="*/ 0 w 373"/>
                <a:gd name="T7" fmla="*/ 262 h 263"/>
                <a:gd name="T8" fmla="*/ 0 w 373"/>
                <a:gd name="T9" fmla="*/ 0 h 263"/>
              </a:gdLst>
              <a:ahLst/>
              <a:cxnLst>
                <a:cxn ang="0">
                  <a:pos x="T0" y="T1"/>
                </a:cxn>
                <a:cxn ang="0">
                  <a:pos x="T2" y="T3"/>
                </a:cxn>
                <a:cxn ang="0">
                  <a:pos x="T4" y="T5"/>
                </a:cxn>
                <a:cxn ang="0">
                  <a:pos x="T6" y="T7"/>
                </a:cxn>
                <a:cxn ang="0">
                  <a:pos x="T8" y="T9"/>
                </a:cxn>
              </a:cxnLst>
              <a:rect l="0" t="0" r="r" b="b"/>
              <a:pathLst>
                <a:path w="373" h="263">
                  <a:moveTo>
                    <a:pt x="0" y="0"/>
                  </a:moveTo>
                  <a:lnTo>
                    <a:pt x="372" y="0"/>
                  </a:lnTo>
                  <a:lnTo>
                    <a:pt x="372" y="262"/>
                  </a:lnTo>
                  <a:lnTo>
                    <a:pt x="0" y="262"/>
                  </a:lnTo>
                  <a:lnTo>
                    <a:pt x="0" y="0"/>
                  </a:lnTo>
                </a:path>
              </a:pathLst>
            </a:custGeom>
            <a:solidFill>
              <a:srgbClr val="CCFF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74"/>
            <p:cNvSpPr>
              <a:spLocks/>
            </p:cNvSpPr>
            <p:nvPr/>
          </p:nvSpPr>
          <p:spPr bwMode="auto">
            <a:xfrm>
              <a:off x="4302" y="3401"/>
              <a:ext cx="380" cy="22"/>
            </a:xfrm>
            <a:custGeom>
              <a:avLst/>
              <a:gdLst>
                <a:gd name="T0" fmla="*/ 379 w 380"/>
                <a:gd name="T1" fmla="*/ 11 h 22"/>
                <a:gd name="T2" fmla="*/ 372 w 380"/>
                <a:gd name="T3" fmla="*/ 0 h 22"/>
                <a:gd name="T4" fmla="*/ 0 w 380"/>
                <a:gd name="T5" fmla="*/ 0 h 22"/>
                <a:gd name="T6" fmla="*/ 0 w 380"/>
                <a:gd name="T7" fmla="*/ 21 h 22"/>
                <a:gd name="T8" fmla="*/ 372 w 380"/>
                <a:gd name="T9" fmla="*/ 21 h 22"/>
                <a:gd name="T10" fmla="*/ 366 w 380"/>
                <a:gd name="T11" fmla="*/ 11 h 22"/>
                <a:gd name="T12" fmla="*/ 379 w 380"/>
                <a:gd name="T13" fmla="*/ 11 h 22"/>
                <a:gd name="T14" fmla="*/ 379 w 380"/>
                <a:gd name="T15" fmla="*/ 0 h 22"/>
                <a:gd name="T16" fmla="*/ 372 w 380"/>
                <a:gd name="T17" fmla="*/ 0 h 22"/>
                <a:gd name="T18" fmla="*/ 379 w 380"/>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0" h="22">
                  <a:moveTo>
                    <a:pt x="379" y="11"/>
                  </a:moveTo>
                  <a:lnTo>
                    <a:pt x="372" y="0"/>
                  </a:lnTo>
                  <a:lnTo>
                    <a:pt x="0" y="0"/>
                  </a:lnTo>
                  <a:lnTo>
                    <a:pt x="0" y="21"/>
                  </a:lnTo>
                  <a:lnTo>
                    <a:pt x="372" y="21"/>
                  </a:lnTo>
                  <a:lnTo>
                    <a:pt x="366" y="11"/>
                  </a:lnTo>
                  <a:lnTo>
                    <a:pt x="379" y="11"/>
                  </a:lnTo>
                  <a:lnTo>
                    <a:pt x="379" y="0"/>
                  </a:lnTo>
                  <a:lnTo>
                    <a:pt x="372" y="0"/>
                  </a:lnTo>
                  <a:lnTo>
                    <a:pt x="379" y="1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 name="Freeform 75"/>
            <p:cNvSpPr>
              <a:spLocks/>
            </p:cNvSpPr>
            <p:nvPr/>
          </p:nvSpPr>
          <p:spPr bwMode="auto">
            <a:xfrm>
              <a:off x="4668" y="3409"/>
              <a:ext cx="21" cy="271"/>
            </a:xfrm>
            <a:custGeom>
              <a:avLst/>
              <a:gdLst>
                <a:gd name="T0" fmla="*/ 10 w 21"/>
                <a:gd name="T1" fmla="*/ 270 h 271"/>
                <a:gd name="T2" fmla="*/ 20 w 21"/>
                <a:gd name="T3" fmla="*/ 262 h 271"/>
                <a:gd name="T4" fmla="*/ 20 w 21"/>
                <a:gd name="T5" fmla="*/ 0 h 271"/>
                <a:gd name="T6" fmla="*/ 0 w 21"/>
                <a:gd name="T7" fmla="*/ 0 h 271"/>
                <a:gd name="T8" fmla="*/ 0 w 21"/>
                <a:gd name="T9" fmla="*/ 262 h 271"/>
                <a:gd name="T10" fmla="*/ 10 w 21"/>
                <a:gd name="T11" fmla="*/ 255 h 271"/>
                <a:gd name="T12" fmla="*/ 10 w 21"/>
                <a:gd name="T13" fmla="*/ 270 h 271"/>
                <a:gd name="T14" fmla="*/ 20 w 21"/>
                <a:gd name="T15" fmla="*/ 270 h 271"/>
                <a:gd name="T16" fmla="*/ 20 w 21"/>
                <a:gd name="T17" fmla="*/ 262 h 271"/>
                <a:gd name="T18" fmla="*/ 10 w 21"/>
                <a:gd name="T19" fmla="*/ 27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10" y="270"/>
                  </a:moveTo>
                  <a:lnTo>
                    <a:pt x="20" y="262"/>
                  </a:lnTo>
                  <a:lnTo>
                    <a:pt x="20" y="0"/>
                  </a:lnTo>
                  <a:lnTo>
                    <a:pt x="0" y="0"/>
                  </a:lnTo>
                  <a:lnTo>
                    <a:pt x="0" y="262"/>
                  </a:lnTo>
                  <a:lnTo>
                    <a:pt x="10" y="255"/>
                  </a:lnTo>
                  <a:lnTo>
                    <a:pt x="10" y="270"/>
                  </a:lnTo>
                  <a:lnTo>
                    <a:pt x="20" y="270"/>
                  </a:lnTo>
                  <a:lnTo>
                    <a:pt x="20" y="262"/>
                  </a:lnTo>
                  <a:lnTo>
                    <a:pt x="10" y="27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76"/>
            <p:cNvSpPr>
              <a:spLocks/>
            </p:cNvSpPr>
            <p:nvPr/>
          </p:nvSpPr>
          <p:spPr bwMode="auto">
            <a:xfrm>
              <a:off x="4296" y="3665"/>
              <a:ext cx="379" cy="22"/>
            </a:xfrm>
            <a:custGeom>
              <a:avLst/>
              <a:gdLst>
                <a:gd name="T0" fmla="*/ 0 w 379"/>
                <a:gd name="T1" fmla="*/ 9 h 22"/>
                <a:gd name="T2" fmla="*/ 6 w 379"/>
                <a:gd name="T3" fmla="*/ 21 h 22"/>
                <a:gd name="T4" fmla="*/ 378 w 379"/>
                <a:gd name="T5" fmla="*/ 21 h 22"/>
                <a:gd name="T6" fmla="*/ 378 w 379"/>
                <a:gd name="T7" fmla="*/ 0 h 22"/>
                <a:gd name="T8" fmla="*/ 6 w 379"/>
                <a:gd name="T9" fmla="*/ 0 h 22"/>
                <a:gd name="T10" fmla="*/ 13 w 379"/>
                <a:gd name="T11" fmla="*/ 9 h 22"/>
                <a:gd name="T12" fmla="*/ 0 w 379"/>
                <a:gd name="T13" fmla="*/ 9 h 22"/>
                <a:gd name="T14" fmla="*/ 0 w 379"/>
                <a:gd name="T15" fmla="*/ 21 h 22"/>
                <a:gd name="T16" fmla="*/ 6 w 379"/>
                <a:gd name="T17" fmla="*/ 21 h 22"/>
                <a:gd name="T18" fmla="*/ 0 w 379"/>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9" h="22">
                  <a:moveTo>
                    <a:pt x="0" y="9"/>
                  </a:moveTo>
                  <a:lnTo>
                    <a:pt x="6" y="21"/>
                  </a:lnTo>
                  <a:lnTo>
                    <a:pt x="378" y="21"/>
                  </a:lnTo>
                  <a:lnTo>
                    <a:pt x="378" y="0"/>
                  </a:lnTo>
                  <a:lnTo>
                    <a:pt x="6" y="0"/>
                  </a:lnTo>
                  <a:lnTo>
                    <a:pt x="13" y="9"/>
                  </a:lnTo>
                  <a:lnTo>
                    <a:pt x="0" y="9"/>
                  </a:lnTo>
                  <a:lnTo>
                    <a:pt x="0" y="21"/>
                  </a:lnTo>
                  <a:lnTo>
                    <a:pt x="6" y="21"/>
                  </a:lnTo>
                  <a:lnTo>
                    <a:pt x="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 name="Freeform 77"/>
            <p:cNvSpPr>
              <a:spLocks/>
            </p:cNvSpPr>
            <p:nvPr/>
          </p:nvSpPr>
          <p:spPr bwMode="auto">
            <a:xfrm>
              <a:off x="4296" y="3401"/>
              <a:ext cx="21" cy="271"/>
            </a:xfrm>
            <a:custGeom>
              <a:avLst/>
              <a:gdLst>
                <a:gd name="T0" fmla="*/ 9 w 21"/>
                <a:gd name="T1" fmla="*/ 0 h 271"/>
                <a:gd name="T2" fmla="*/ 0 w 21"/>
                <a:gd name="T3" fmla="*/ 7 h 271"/>
                <a:gd name="T4" fmla="*/ 0 w 21"/>
                <a:gd name="T5" fmla="*/ 270 h 271"/>
                <a:gd name="T6" fmla="*/ 20 w 21"/>
                <a:gd name="T7" fmla="*/ 270 h 271"/>
                <a:gd name="T8" fmla="*/ 20 w 21"/>
                <a:gd name="T9" fmla="*/ 7 h 271"/>
                <a:gd name="T10" fmla="*/ 9 w 21"/>
                <a:gd name="T11" fmla="*/ 14 h 271"/>
                <a:gd name="T12" fmla="*/ 9 w 21"/>
                <a:gd name="T13" fmla="*/ 0 h 271"/>
                <a:gd name="T14" fmla="*/ 0 w 21"/>
                <a:gd name="T15" fmla="*/ 0 h 271"/>
                <a:gd name="T16" fmla="*/ 0 w 21"/>
                <a:gd name="T17" fmla="*/ 7 h 271"/>
                <a:gd name="T18" fmla="*/ 9 w 21"/>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71">
                  <a:moveTo>
                    <a:pt x="9" y="0"/>
                  </a:moveTo>
                  <a:lnTo>
                    <a:pt x="0" y="7"/>
                  </a:lnTo>
                  <a:lnTo>
                    <a:pt x="0" y="270"/>
                  </a:lnTo>
                  <a:lnTo>
                    <a:pt x="20" y="270"/>
                  </a:lnTo>
                  <a:lnTo>
                    <a:pt x="20" y="7"/>
                  </a:lnTo>
                  <a:lnTo>
                    <a:pt x="9" y="14"/>
                  </a:lnTo>
                  <a:lnTo>
                    <a:pt x="9" y="0"/>
                  </a:lnTo>
                  <a:lnTo>
                    <a:pt x="0" y="0"/>
                  </a:lnTo>
                  <a:lnTo>
                    <a:pt x="0" y="7"/>
                  </a:lnTo>
                  <a:lnTo>
                    <a:pt x="9"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 name="Freeform 78"/>
            <p:cNvSpPr>
              <a:spLocks/>
            </p:cNvSpPr>
            <p:nvPr/>
          </p:nvSpPr>
          <p:spPr bwMode="auto">
            <a:xfrm>
              <a:off x="4302" y="3533"/>
              <a:ext cx="373" cy="22"/>
            </a:xfrm>
            <a:custGeom>
              <a:avLst/>
              <a:gdLst>
                <a:gd name="T0" fmla="*/ 372 w 373"/>
                <a:gd name="T1" fmla="*/ 9 h 22"/>
                <a:gd name="T2" fmla="*/ 372 w 373"/>
                <a:gd name="T3" fmla="*/ 0 h 22"/>
                <a:gd name="T4" fmla="*/ 0 w 373"/>
                <a:gd name="T5" fmla="*/ 0 h 22"/>
                <a:gd name="T6" fmla="*/ 0 w 373"/>
                <a:gd name="T7" fmla="*/ 21 h 22"/>
                <a:gd name="T8" fmla="*/ 372 w 373"/>
                <a:gd name="T9" fmla="*/ 21 h 22"/>
                <a:gd name="T10" fmla="*/ 372 w 373"/>
                <a:gd name="T11" fmla="*/ 9 h 22"/>
              </a:gdLst>
              <a:ahLst/>
              <a:cxnLst>
                <a:cxn ang="0">
                  <a:pos x="T0" y="T1"/>
                </a:cxn>
                <a:cxn ang="0">
                  <a:pos x="T2" y="T3"/>
                </a:cxn>
                <a:cxn ang="0">
                  <a:pos x="T4" y="T5"/>
                </a:cxn>
                <a:cxn ang="0">
                  <a:pos x="T6" y="T7"/>
                </a:cxn>
                <a:cxn ang="0">
                  <a:pos x="T8" y="T9"/>
                </a:cxn>
                <a:cxn ang="0">
                  <a:pos x="T10" y="T11"/>
                </a:cxn>
              </a:cxnLst>
              <a:rect l="0" t="0" r="r" b="b"/>
              <a:pathLst>
                <a:path w="373" h="22">
                  <a:moveTo>
                    <a:pt x="372" y="9"/>
                  </a:moveTo>
                  <a:lnTo>
                    <a:pt x="372" y="0"/>
                  </a:lnTo>
                  <a:lnTo>
                    <a:pt x="0" y="0"/>
                  </a:lnTo>
                  <a:lnTo>
                    <a:pt x="0" y="21"/>
                  </a:lnTo>
                  <a:lnTo>
                    <a:pt x="372" y="21"/>
                  </a:lnTo>
                  <a:lnTo>
                    <a:pt x="372"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 name="Freeform 79"/>
            <p:cNvSpPr>
              <a:spLocks/>
            </p:cNvSpPr>
            <p:nvPr/>
          </p:nvSpPr>
          <p:spPr bwMode="auto">
            <a:xfrm>
              <a:off x="1240" y="3012"/>
              <a:ext cx="2254" cy="658"/>
            </a:xfrm>
            <a:custGeom>
              <a:avLst/>
              <a:gdLst>
                <a:gd name="T0" fmla="*/ 0 w 2254"/>
                <a:gd name="T1" fmla="*/ 0 h 658"/>
                <a:gd name="T2" fmla="*/ 2253 w 2254"/>
                <a:gd name="T3" fmla="*/ 0 h 658"/>
                <a:gd name="T4" fmla="*/ 2253 w 2254"/>
                <a:gd name="T5" fmla="*/ 657 h 658"/>
                <a:gd name="T6" fmla="*/ 0 w 2254"/>
                <a:gd name="T7" fmla="*/ 657 h 658"/>
                <a:gd name="T8" fmla="*/ 0 w 2254"/>
                <a:gd name="T9" fmla="*/ 0 h 658"/>
              </a:gdLst>
              <a:ahLst/>
              <a:cxnLst>
                <a:cxn ang="0">
                  <a:pos x="T0" y="T1"/>
                </a:cxn>
                <a:cxn ang="0">
                  <a:pos x="T2" y="T3"/>
                </a:cxn>
                <a:cxn ang="0">
                  <a:pos x="T4" y="T5"/>
                </a:cxn>
                <a:cxn ang="0">
                  <a:pos x="T6" y="T7"/>
                </a:cxn>
                <a:cxn ang="0">
                  <a:pos x="T8" y="T9"/>
                </a:cxn>
              </a:cxnLst>
              <a:rect l="0" t="0" r="r" b="b"/>
              <a:pathLst>
                <a:path w="2254" h="658">
                  <a:moveTo>
                    <a:pt x="0" y="0"/>
                  </a:moveTo>
                  <a:lnTo>
                    <a:pt x="2253" y="0"/>
                  </a:lnTo>
                  <a:lnTo>
                    <a:pt x="2253" y="657"/>
                  </a:lnTo>
                  <a:lnTo>
                    <a:pt x="0" y="657"/>
                  </a:lnTo>
                  <a:lnTo>
                    <a:pt x="0" y="0"/>
                  </a:lnTo>
                </a:path>
              </a:pathLst>
            </a:custGeom>
            <a:solidFill>
              <a:srgbClr val="CCFF99"/>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 name="Freeform 80"/>
            <p:cNvSpPr>
              <a:spLocks/>
            </p:cNvSpPr>
            <p:nvPr/>
          </p:nvSpPr>
          <p:spPr bwMode="auto">
            <a:xfrm>
              <a:off x="1240" y="3005"/>
              <a:ext cx="2261" cy="22"/>
            </a:xfrm>
            <a:custGeom>
              <a:avLst/>
              <a:gdLst>
                <a:gd name="T0" fmla="*/ 2260 w 2261"/>
                <a:gd name="T1" fmla="*/ 10 h 22"/>
                <a:gd name="T2" fmla="*/ 2252 w 2261"/>
                <a:gd name="T3" fmla="*/ 0 h 22"/>
                <a:gd name="T4" fmla="*/ 0 w 2261"/>
                <a:gd name="T5" fmla="*/ 0 h 22"/>
                <a:gd name="T6" fmla="*/ 0 w 2261"/>
                <a:gd name="T7" fmla="*/ 21 h 22"/>
                <a:gd name="T8" fmla="*/ 2252 w 2261"/>
                <a:gd name="T9" fmla="*/ 21 h 22"/>
                <a:gd name="T10" fmla="*/ 2246 w 2261"/>
                <a:gd name="T11" fmla="*/ 10 h 22"/>
                <a:gd name="T12" fmla="*/ 2260 w 2261"/>
                <a:gd name="T13" fmla="*/ 10 h 22"/>
                <a:gd name="T14" fmla="*/ 2260 w 2261"/>
                <a:gd name="T15" fmla="*/ 0 h 22"/>
                <a:gd name="T16" fmla="*/ 2252 w 2261"/>
                <a:gd name="T17" fmla="*/ 0 h 22"/>
                <a:gd name="T18" fmla="*/ 2260 w 2261"/>
                <a:gd name="T19"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61" h="22">
                  <a:moveTo>
                    <a:pt x="2260" y="10"/>
                  </a:moveTo>
                  <a:lnTo>
                    <a:pt x="2252" y="0"/>
                  </a:lnTo>
                  <a:lnTo>
                    <a:pt x="0" y="0"/>
                  </a:lnTo>
                  <a:lnTo>
                    <a:pt x="0" y="21"/>
                  </a:lnTo>
                  <a:lnTo>
                    <a:pt x="2252" y="21"/>
                  </a:lnTo>
                  <a:lnTo>
                    <a:pt x="2246" y="10"/>
                  </a:lnTo>
                  <a:lnTo>
                    <a:pt x="2260" y="10"/>
                  </a:lnTo>
                  <a:lnTo>
                    <a:pt x="2260" y="0"/>
                  </a:lnTo>
                  <a:lnTo>
                    <a:pt x="2252" y="0"/>
                  </a:lnTo>
                  <a:lnTo>
                    <a:pt x="2260"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 name="Freeform 81"/>
            <p:cNvSpPr>
              <a:spLocks/>
            </p:cNvSpPr>
            <p:nvPr/>
          </p:nvSpPr>
          <p:spPr bwMode="auto">
            <a:xfrm>
              <a:off x="3486" y="3012"/>
              <a:ext cx="22" cy="665"/>
            </a:xfrm>
            <a:custGeom>
              <a:avLst/>
              <a:gdLst>
                <a:gd name="T0" fmla="*/ 9 w 22"/>
                <a:gd name="T1" fmla="*/ 664 h 665"/>
                <a:gd name="T2" fmla="*/ 21 w 22"/>
                <a:gd name="T3" fmla="*/ 656 h 665"/>
                <a:gd name="T4" fmla="*/ 21 w 22"/>
                <a:gd name="T5" fmla="*/ 0 h 665"/>
                <a:gd name="T6" fmla="*/ 0 w 22"/>
                <a:gd name="T7" fmla="*/ 0 h 665"/>
                <a:gd name="T8" fmla="*/ 0 w 22"/>
                <a:gd name="T9" fmla="*/ 656 h 665"/>
                <a:gd name="T10" fmla="*/ 9 w 22"/>
                <a:gd name="T11" fmla="*/ 649 h 665"/>
                <a:gd name="T12" fmla="*/ 9 w 22"/>
                <a:gd name="T13" fmla="*/ 664 h 665"/>
                <a:gd name="T14" fmla="*/ 21 w 22"/>
                <a:gd name="T15" fmla="*/ 664 h 665"/>
                <a:gd name="T16" fmla="*/ 21 w 22"/>
                <a:gd name="T17" fmla="*/ 656 h 665"/>
                <a:gd name="T18" fmla="*/ 9 w 22"/>
                <a:gd name="T19" fmla="*/ 664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665">
                  <a:moveTo>
                    <a:pt x="9" y="664"/>
                  </a:moveTo>
                  <a:lnTo>
                    <a:pt x="21" y="656"/>
                  </a:lnTo>
                  <a:lnTo>
                    <a:pt x="21" y="0"/>
                  </a:lnTo>
                  <a:lnTo>
                    <a:pt x="0" y="0"/>
                  </a:lnTo>
                  <a:lnTo>
                    <a:pt x="0" y="656"/>
                  </a:lnTo>
                  <a:lnTo>
                    <a:pt x="9" y="649"/>
                  </a:lnTo>
                  <a:lnTo>
                    <a:pt x="9" y="664"/>
                  </a:lnTo>
                  <a:lnTo>
                    <a:pt x="21" y="664"/>
                  </a:lnTo>
                  <a:lnTo>
                    <a:pt x="21" y="656"/>
                  </a:lnTo>
                  <a:lnTo>
                    <a:pt x="9" y="664"/>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3" name="Freeform 82"/>
            <p:cNvSpPr>
              <a:spLocks/>
            </p:cNvSpPr>
            <p:nvPr/>
          </p:nvSpPr>
          <p:spPr bwMode="auto">
            <a:xfrm>
              <a:off x="1232" y="3662"/>
              <a:ext cx="2262" cy="22"/>
            </a:xfrm>
            <a:custGeom>
              <a:avLst/>
              <a:gdLst>
                <a:gd name="T0" fmla="*/ 0 w 2262"/>
                <a:gd name="T1" fmla="*/ 9 h 22"/>
                <a:gd name="T2" fmla="*/ 7 w 2262"/>
                <a:gd name="T3" fmla="*/ 21 h 22"/>
                <a:gd name="T4" fmla="*/ 2261 w 2262"/>
                <a:gd name="T5" fmla="*/ 21 h 22"/>
                <a:gd name="T6" fmla="*/ 2261 w 2262"/>
                <a:gd name="T7" fmla="*/ 0 h 22"/>
                <a:gd name="T8" fmla="*/ 7 w 2262"/>
                <a:gd name="T9" fmla="*/ 0 h 22"/>
                <a:gd name="T10" fmla="*/ 13 w 2262"/>
                <a:gd name="T11" fmla="*/ 9 h 22"/>
                <a:gd name="T12" fmla="*/ 0 w 2262"/>
                <a:gd name="T13" fmla="*/ 9 h 22"/>
                <a:gd name="T14" fmla="*/ 0 w 2262"/>
                <a:gd name="T15" fmla="*/ 21 h 22"/>
                <a:gd name="T16" fmla="*/ 7 w 2262"/>
                <a:gd name="T17" fmla="*/ 21 h 22"/>
                <a:gd name="T18" fmla="*/ 0 w 2262"/>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62" h="22">
                  <a:moveTo>
                    <a:pt x="0" y="9"/>
                  </a:moveTo>
                  <a:lnTo>
                    <a:pt x="7" y="21"/>
                  </a:lnTo>
                  <a:lnTo>
                    <a:pt x="2261" y="21"/>
                  </a:lnTo>
                  <a:lnTo>
                    <a:pt x="2261" y="0"/>
                  </a:lnTo>
                  <a:lnTo>
                    <a:pt x="7" y="0"/>
                  </a:lnTo>
                  <a:lnTo>
                    <a:pt x="13" y="9"/>
                  </a:lnTo>
                  <a:lnTo>
                    <a:pt x="0" y="9"/>
                  </a:lnTo>
                  <a:lnTo>
                    <a:pt x="0" y="21"/>
                  </a:lnTo>
                  <a:lnTo>
                    <a:pt x="7" y="21"/>
                  </a:lnTo>
                  <a:lnTo>
                    <a:pt x="0"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4" name="Freeform 83"/>
            <p:cNvSpPr>
              <a:spLocks/>
            </p:cNvSpPr>
            <p:nvPr/>
          </p:nvSpPr>
          <p:spPr bwMode="auto">
            <a:xfrm>
              <a:off x="1232" y="3005"/>
              <a:ext cx="21" cy="665"/>
            </a:xfrm>
            <a:custGeom>
              <a:avLst/>
              <a:gdLst>
                <a:gd name="T0" fmla="*/ 10 w 21"/>
                <a:gd name="T1" fmla="*/ 0 h 665"/>
                <a:gd name="T2" fmla="*/ 0 w 21"/>
                <a:gd name="T3" fmla="*/ 6 h 665"/>
                <a:gd name="T4" fmla="*/ 0 w 21"/>
                <a:gd name="T5" fmla="*/ 664 h 665"/>
                <a:gd name="T6" fmla="*/ 20 w 21"/>
                <a:gd name="T7" fmla="*/ 664 h 665"/>
                <a:gd name="T8" fmla="*/ 20 w 21"/>
                <a:gd name="T9" fmla="*/ 6 h 665"/>
                <a:gd name="T10" fmla="*/ 10 w 21"/>
                <a:gd name="T11" fmla="*/ 13 h 665"/>
                <a:gd name="T12" fmla="*/ 10 w 21"/>
                <a:gd name="T13" fmla="*/ 0 h 665"/>
                <a:gd name="T14" fmla="*/ 0 w 21"/>
                <a:gd name="T15" fmla="*/ 0 h 665"/>
                <a:gd name="T16" fmla="*/ 0 w 21"/>
                <a:gd name="T17" fmla="*/ 6 h 665"/>
                <a:gd name="T18" fmla="*/ 10 w 21"/>
                <a:gd name="T19" fmla="*/ 0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665">
                  <a:moveTo>
                    <a:pt x="10" y="0"/>
                  </a:moveTo>
                  <a:lnTo>
                    <a:pt x="0" y="6"/>
                  </a:lnTo>
                  <a:lnTo>
                    <a:pt x="0" y="664"/>
                  </a:lnTo>
                  <a:lnTo>
                    <a:pt x="20" y="664"/>
                  </a:lnTo>
                  <a:lnTo>
                    <a:pt x="20" y="6"/>
                  </a:lnTo>
                  <a:lnTo>
                    <a:pt x="10" y="13"/>
                  </a:lnTo>
                  <a:lnTo>
                    <a:pt x="10" y="0"/>
                  </a:lnTo>
                  <a:lnTo>
                    <a:pt x="0" y="0"/>
                  </a:lnTo>
                  <a:lnTo>
                    <a:pt x="0" y="6"/>
                  </a:lnTo>
                  <a:lnTo>
                    <a:pt x="10"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5" name="Freeform 84"/>
            <p:cNvSpPr>
              <a:spLocks/>
            </p:cNvSpPr>
            <p:nvPr/>
          </p:nvSpPr>
          <p:spPr bwMode="auto">
            <a:xfrm>
              <a:off x="1240" y="3342"/>
              <a:ext cx="2252" cy="22"/>
            </a:xfrm>
            <a:custGeom>
              <a:avLst/>
              <a:gdLst>
                <a:gd name="T0" fmla="*/ 2251 w 2252"/>
                <a:gd name="T1" fmla="*/ 9 h 22"/>
                <a:gd name="T2" fmla="*/ 2251 w 2252"/>
                <a:gd name="T3" fmla="*/ 0 h 22"/>
                <a:gd name="T4" fmla="*/ 0 w 2252"/>
                <a:gd name="T5" fmla="*/ 0 h 22"/>
                <a:gd name="T6" fmla="*/ 0 w 2252"/>
                <a:gd name="T7" fmla="*/ 21 h 22"/>
                <a:gd name="T8" fmla="*/ 2251 w 2252"/>
                <a:gd name="T9" fmla="*/ 21 h 22"/>
                <a:gd name="T10" fmla="*/ 2251 w 2252"/>
                <a:gd name="T11" fmla="*/ 9 h 22"/>
              </a:gdLst>
              <a:ahLst/>
              <a:cxnLst>
                <a:cxn ang="0">
                  <a:pos x="T0" y="T1"/>
                </a:cxn>
                <a:cxn ang="0">
                  <a:pos x="T2" y="T3"/>
                </a:cxn>
                <a:cxn ang="0">
                  <a:pos x="T4" y="T5"/>
                </a:cxn>
                <a:cxn ang="0">
                  <a:pos x="T6" y="T7"/>
                </a:cxn>
                <a:cxn ang="0">
                  <a:pos x="T8" y="T9"/>
                </a:cxn>
                <a:cxn ang="0">
                  <a:pos x="T10" y="T11"/>
                </a:cxn>
              </a:cxnLst>
              <a:rect l="0" t="0" r="r" b="b"/>
              <a:pathLst>
                <a:path w="2252" h="22">
                  <a:moveTo>
                    <a:pt x="2251" y="9"/>
                  </a:moveTo>
                  <a:lnTo>
                    <a:pt x="2251" y="0"/>
                  </a:lnTo>
                  <a:lnTo>
                    <a:pt x="0" y="0"/>
                  </a:lnTo>
                  <a:lnTo>
                    <a:pt x="0" y="21"/>
                  </a:lnTo>
                  <a:lnTo>
                    <a:pt x="2251" y="21"/>
                  </a:lnTo>
                  <a:lnTo>
                    <a:pt x="2251"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6" name="Freeform 85"/>
            <p:cNvSpPr>
              <a:spLocks/>
            </p:cNvSpPr>
            <p:nvPr/>
          </p:nvSpPr>
          <p:spPr bwMode="auto">
            <a:xfrm>
              <a:off x="1747" y="3534"/>
              <a:ext cx="1243" cy="22"/>
            </a:xfrm>
            <a:custGeom>
              <a:avLst/>
              <a:gdLst>
                <a:gd name="T0" fmla="*/ 1242 w 1243"/>
                <a:gd name="T1" fmla="*/ 11 h 22"/>
                <a:gd name="T2" fmla="*/ 1242 w 1243"/>
                <a:gd name="T3" fmla="*/ 0 h 22"/>
                <a:gd name="T4" fmla="*/ 0 w 1243"/>
                <a:gd name="T5" fmla="*/ 0 h 22"/>
                <a:gd name="T6" fmla="*/ 0 w 1243"/>
                <a:gd name="T7" fmla="*/ 21 h 22"/>
                <a:gd name="T8" fmla="*/ 1242 w 1243"/>
                <a:gd name="T9" fmla="*/ 21 h 22"/>
                <a:gd name="T10" fmla="*/ 1242 w 1243"/>
                <a:gd name="T11" fmla="*/ 11 h 22"/>
              </a:gdLst>
              <a:ahLst/>
              <a:cxnLst>
                <a:cxn ang="0">
                  <a:pos x="T0" y="T1"/>
                </a:cxn>
                <a:cxn ang="0">
                  <a:pos x="T2" y="T3"/>
                </a:cxn>
                <a:cxn ang="0">
                  <a:pos x="T4" y="T5"/>
                </a:cxn>
                <a:cxn ang="0">
                  <a:pos x="T6" y="T7"/>
                </a:cxn>
                <a:cxn ang="0">
                  <a:pos x="T8" y="T9"/>
                </a:cxn>
                <a:cxn ang="0">
                  <a:pos x="T10" y="T11"/>
                </a:cxn>
              </a:cxnLst>
              <a:rect l="0" t="0" r="r" b="b"/>
              <a:pathLst>
                <a:path w="1243" h="22">
                  <a:moveTo>
                    <a:pt x="1242" y="11"/>
                  </a:moveTo>
                  <a:lnTo>
                    <a:pt x="1242" y="0"/>
                  </a:lnTo>
                  <a:lnTo>
                    <a:pt x="0" y="0"/>
                  </a:lnTo>
                  <a:lnTo>
                    <a:pt x="0" y="21"/>
                  </a:lnTo>
                  <a:lnTo>
                    <a:pt x="1242" y="21"/>
                  </a:lnTo>
                  <a:lnTo>
                    <a:pt x="1242" y="1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7" name="Freeform 86"/>
            <p:cNvSpPr>
              <a:spLocks/>
            </p:cNvSpPr>
            <p:nvPr/>
          </p:nvSpPr>
          <p:spPr bwMode="auto">
            <a:xfrm>
              <a:off x="2292" y="3434"/>
              <a:ext cx="146" cy="105"/>
            </a:xfrm>
            <a:custGeom>
              <a:avLst/>
              <a:gdLst>
                <a:gd name="T0" fmla="*/ 0 w 146"/>
                <a:gd name="T1" fmla="*/ 0 h 105"/>
                <a:gd name="T2" fmla="*/ 145 w 146"/>
                <a:gd name="T3" fmla="*/ 0 h 105"/>
                <a:gd name="T4" fmla="*/ 145 w 146"/>
                <a:gd name="T5" fmla="*/ 104 h 105"/>
                <a:gd name="T6" fmla="*/ 0 w 146"/>
                <a:gd name="T7" fmla="*/ 104 h 105"/>
                <a:gd name="T8" fmla="*/ 0 w 146"/>
                <a:gd name="T9" fmla="*/ 0 h 105"/>
              </a:gdLst>
              <a:ahLst/>
              <a:cxnLst>
                <a:cxn ang="0">
                  <a:pos x="T0" y="T1"/>
                </a:cxn>
                <a:cxn ang="0">
                  <a:pos x="T2" y="T3"/>
                </a:cxn>
                <a:cxn ang="0">
                  <a:pos x="T4" y="T5"/>
                </a:cxn>
                <a:cxn ang="0">
                  <a:pos x="T6" y="T7"/>
                </a:cxn>
                <a:cxn ang="0">
                  <a:pos x="T8" y="T9"/>
                </a:cxn>
              </a:cxnLst>
              <a:rect l="0" t="0" r="r" b="b"/>
              <a:pathLst>
                <a:path w="146" h="105">
                  <a:moveTo>
                    <a:pt x="0" y="0"/>
                  </a:moveTo>
                  <a:lnTo>
                    <a:pt x="145" y="0"/>
                  </a:lnTo>
                  <a:lnTo>
                    <a:pt x="145" y="104"/>
                  </a:lnTo>
                  <a:lnTo>
                    <a:pt x="0" y="104"/>
                  </a:lnTo>
                  <a:lnTo>
                    <a:pt x="0"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Freeform 87"/>
            <p:cNvSpPr>
              <a:spLocks/>
            </p:cNvSpPr>
            <p:nvPr/>
          </p:nvSpPr>
          <p:spPr bwMode="auto">
            <a:xfrm>
              <a:off x="2292" y="3428"/>
              <a:ext cx="153" cy="22"/>
            </a:xfrm>
            <a:custGeom>
              <a:avLst/>
              <a:gdLst>
                <a:gd name="T0" fmla="*/ 152 w 153"/>
                <a:gd name="T1" fmla="*/ 9 h 22"/>
                <a:gd name="T2" fmla="*/ 144 w 153"/>
                <a:gd name="T3" fmla="*/ 0 h 22"/>
                <a:gd name="T4" fmla="*/ 0 w 153"/>
                <a:gd name="T5" fmla="*/ 0 h 22"/>
                <a:gd name="T6" fmla="*/ 0 w 153"/>
                <a:gd name="T7" fmla="*/ 21 h 22"/>
                <a:gd name="T8" fmla="*/ 144 w 153"/>
                <a:gd name="T9" fmla="*/ 21 h 22"/>
                <a:gd name="T10" fmla="*/ 138 w 153"/>
                <a:gd name="T11" fmla="*/ 9 h 22"/>
                <a:gd name="T12" fmla="*/ 152 w 153"/>
                <a:gd name="T13" fmla="*/ 9 h 22"/>
                <a:gd name="T14" fmla="*/ 152 w 153"/>
                <a:gd name="T15" fmla="*/ 0 h 22"/>
                <a:gd name="T16" fmla="*/ 144 w 153"/>
                <a:gd name="T17" fmla="*/ 0 h 22"/>
                <a:gd name="T18" fmla="*/ 152 w 153"/>
                <a:gd name="T1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22">
                  <a:moveTo>
                    <a:pt x="152" y="9"/>
                  </a:moveTo>
                  <a:lnTo>
                    <a:pt x="144" y="0"/>
                  </a:lnTo>
                  <a:lnTo>
                    <a:pt x="0" y="0"/>
                  </a:lnTo>
                  <a:lnTo>
                    <a:pt x="0" y="21"/>
                  </a:lnTo>
                  <a:lnTo>
                    <a:pt x="144" y="21"/>
                  </a:lnTo>
                  <a:lnTo>
                    <a:pt x="138" y="9"/>
                  </a:lnTo>
                  <a:lnTo>
                    <a:pt x="152" y="9"/>
                  </a:lnTo>
                  <a:lnTo>
                    <a:pt x="152" y="0"/>
                  </a:lnTo>
                  <a:lnTo>
                    <a:pt x="144" y="0"/>
                  </a:lnTo>
                  <a:lnTo>
                    <a:pt x="152" y="9"/>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88"/>
            <p:cNvSpPr>
              <a:spLocks/>
            </p:cNvSpPr>
            <p:nvPr/>
          </p:nvSpPr>
          <p:spPr bwMode="auto">
            <a:xfrm>
              <a:off x="2430" y="3434"/>
              <a:ext cx="21" cy="112"/>
            </a:xfrm>
            <a:custGeom>
              <a:avLst/>
              <a:gdLst>
                <a:gd name="T0" fmla="*/ 9 w 21"/>
                <a:gd name="T1" fmla="*/ 111 h 112"/>
                <a:gd name="T2" fmla="*/ 20 w 21"/>
                <a:gd name="T3" fmla="*/ 104 h 112"/>
                <a:gd name="T4" fmla="*/ 20 w 21"/>
                <a:gd name="T5" fmla="*/ 0 h 112"/>
                <a:gd name="T6" fmla="*/ 0 w 21"/>
                <a:gd name="T7" fmla="*/ 0 h 112"/>
                <a:gd name="T8" fmla="*/ 0 w 21"/>
                <a:gd name="T9" fmla="*/ 104 h 112"/>
                <a:gd name="T10" fmla="*/ 9 w 21"/>
                <a:gd name="T11" fmla="*/ 97 h 112"/>
                <a:gd name="T12" fmla="*/ 9 w 21"/>
                <a:gd name="T13" fmla="*/ 111 h 112"/>
                <a:gd name="T14" fmla="*/ 20 w 21"/>
                <a:gd name="T15" fmla="*/ 111 h 112"/>
                <a:gd name="T16" fmla="*/ 20 w 21"/>
                <a:gd name="T17" fmla="*/ 104 h 112"/>
                <a:gd name="T18" fmla="*/ 9 w 21"/>
                <a:gd name="T19" fmla="*/ 111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12">
                  <a:moveTo>
                    <a:pt x="9" y="111"/>
                  </a:moveTo>
                  <a:lnTo>
                    <a:pt x="20" y="104"/>
                  </a:lnTo>
                  <a:lnTo>
                    <a:pt x="20" y="0"/>
                  </a:lnTo>
                  <a:lnTo>
                    <a:pt x="0" y="0"/>
                  </a:lnTo>
                  <a:lnTo>
                    <a:pt x="0" y="104"/>
                  </a:lnTo>
                  <a:lnTo>
                    <a:pt x="9" y="97"/>
                  </a:lnTo>
                  <a:lnTo>
                    <a:pt x="9" y="111"/>
                  </a:lnTo>
                  <a:lnTo>
                    <a:pt x="20" y="111"/>
                  </a:lnTo>
                  <a:lnTo>
                    <a:pt x="20" y="104"/>
                  </a:lnTo>
                  <a:lnTo>
                    <a:pt x="9" y="11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89"/>
            <p:cNvSpPr>
              <a:spLocks/>
            </p:cNvSpPr>
            <p:nvPr/>
          </p:nvSpPr>
          <p:spPr bwMode="auto">
            <a:xfrm>
              <a:off x="2285" y="3532"/>
              <a:ext cx="153" cy="22"/>
            </a:xfrm>
            <a:custGeom>
              <a:avLst/>
              <a:gdLst>
                <a:gd name="T0" fmla="*/ 0 w 153"/>
                <a:gd name="T1" fmla="*/ 10 h 22"/>
                <a:gd name="T2" fmla="*/ 6 w 153"/>
                <a:gd name="T3" fmla="*/ 21 h 22"/>
                <a:gd name="T4" fmla="*/ 152 w 153"/>
                <a:gd name="T5" fmla="*/ 21 h 22"/>
                <a:gd name="T6" fmla="*/ 152 w 153"/>
                <a:gd name="T7" fmla="*/ 0 h 22"/>
                <a:gd name="T8" fmla="*/ 6 w 153"/>
                <a:gd name="T9" fmla="*/ 0 h 22"/>
                <a:gd name="T10" fmla="*/ 14 w 153"/>
                <a:gd name="T11" fmla="*/ 10 h 22"/>
                <a:gd name="T12" fmla="*/ 0 w 153"/>
                <a:gd name="T13" fmla="*/ 10 h 22"/>
                <a:gd name="T14" fmla="*/ 0 w 153"/>
                <a:gd name="T15" fmla="*/ 21 h 22"/>
                <a:gd name="T16" fmla="*/ 6 w 153"/>
                <a:gd name="T17" fmla="*/ 21 h 22"/>
                <a:gd name="T18" fmla="*/ 0 w 153"/>
                <a:gd name="T19"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22">
                  <a:moveTo>
                    <a:pt x="0" y="10"/>
                  </a:moveTo>
                  <a:lnTo>
                    <a:pt x="6" y="21"/>
                  </a:lnTo>
                  <a:lnTo>
                    <a:pt x="152" y="21"/>
                  </a:lnTo>
                  <a:lnTo>
                    <a:pt x="152" y="0"/>
                  </a:lnTo>
                  <a:lnTo>
                    <a:pt x="6" y="0"/>
                  </a:lnTo>
                  <a:lnTo>
                    <a:pt x="14" y="10"/>
                  </a:lnTo>
                  <a:lnTo>
                    <a:pt x="0" y="10"/>
                  </a:lnTo>
                  <a:lnTo>
                    <a:pt x="0" y="21"/>
                  </a:lnTo>
                  <a:lnTo>
                    <a:pt x="6" y="21"/>
                  </a:lnTo>
                  <a:lnTo>
                    <a:pt x="0" y="1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90"/>
            <p:cNvSpPr>
              <a:spLocks/>
            </p:cNvSpPr>
            <p:nvPr/>
          </p:nvSpPr>
          <p:spPr bwMode="auto">
            <a:xfrm>
              <a:off x="2285" y="3428"/>
              <a:ext cx="22" cy="111"/>
            </a:xfrm>
            <a:custGeom>
              <a:avLst/>
              <a:gdLst>
                <a:gd name="T0" fmla="*/ 9 w 22"/>
                <a:gd name="T1" fmla="*/ 0 h 111"/>
                <a:gd name="T2" fmla="*/ 0 w 22"/>
                <a:gd name="T3" fmla="*/ 6 h 111"/>
                <a:gd name="T4" fmla="*/ 0 w 22"/>
                <a:gd name="T5" fmla="*/ 110 h 111"/>
                <a:gd name="T6" fmla="*/ 21 w 22"/>
                <a:gd name="T7" fmla="*/ 110 h 111"/>
                <a:gd name="T8" fmla="*/ 21 w 22"/>
                <a:gd name="T9" fmla="*/ 6 h 111"/>
                <a:gd name="T10" fmla="*/ 9 w 22"/>
                <a:gd name="T11" fmla="*/ 14 h 111"/>
                <a:gd name="T12" fmla="*/ 9 w 22"/>
                <a:gd name="T13" fmla="*/ 0 h 111"/>
                <a:gd name="T14" fmla="*/ 0 w 22"/>
                <a:gd name="T15" fmla="*/ 0 h 111"/>
                <a:gd name="T16" fmla="*/ 0 w 22"/>
                <a:gd name="T17" fmla="*/ 6 h 111"/>
                <a:gd name="T18" fmla="*/ 9 w 22"/>
                <a:gd name="T19"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11">
                  <a:moveTo>
                    <a:pt x="9" y="0"/>
                  </a:moveTo>
                  <a:lnTo>
                    <a:pt x="0" y="6"/>
                  </a:lnTo>
                  <a:lnTo>
                    <a:pt x="0" y="110"/>
                  </a:lnTo>
                  <a:lnTo>
                    <a:pt x="21" y="110"/>
                  </a:lnTo>
                  <a:lnTo>
                    <a:pt x="21" y="6"/>
                  </a:lnTo>
                  <a:lnTo>
                    <a:pt x="9" y="14"/>
                  </a:lnTo>
                  <a:lnTo>
                    <a:pt x="9" y="0"/>
                  </a:lnTo>
                  <a:lnTo>
                    <a:pt x="0" y="0"/>
                  </a:lnTo>
                  <a:lnTo>
                    <a:pt x="0" y="6"/>
                  </a:lnTo>
                  <a:lnTo>
                    <a:pt x="9"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91"/>
            <p:cNvSpPr>
              <a:spLocks/>
            </p:cNvSpPr>
            <p:nvPr/>
          </p:nvSpPr>
          <p:spPr bwMode="auto">
            <a:xfrm>
              <a:off x="3362" y="3270"/>
              <a:ext cx="137" cy="84"/>
            </a:xfrm>
            <a:custGeom>
              <a:avLst/>
              <a:gdLst>
                <a:gd name="T0" fmla="*/ 1 w 137"/>
                <a:gd name="T1" fmla="*/ 13 h 84"/>
                <a:gd name="T2" fmla="*/ 0 w 137"/>
                <a:gd name="T3" fmla="*/ 13 h 84"/>
                <a:gd name="T4" fmla="*/ 17 w 137"/>
                <a:gd name="T5" fmla="*/ 15 h 84"/>
                <a:gd name="T6" fmla="*/ 34 w 137"/>
                <a:gd name="T7" fmla="*/ 19 h 84"/>
                <a:gd name="T8" fmla="*/ 47 w 137"/>
                <a:gd name="T9" fmla="*/ 22 h 84"/>
                <a:gd name="T10" fmla="*/ 59 w 137"/>
                <a:gd name="T11" fmla="*/ 26 h 84"/>
                <a:gd name="T12" fmla="*/ 69 w 137"/>
                <a:gd name="T13" fmla="*/ 28 h 84"/>
                <a:gd name="T14" fmla="*/ 78 w 137"/>
                <a:gd name="T15" fmla="*/ 32 h 84"/>
                <a:gd name="T16" fmla="*/ 85 w 137"/>
                <a:gd name="T17" fmla="*/ 36 h 84"/>
                <a:gd name="T18" fmla="*/ 91 w 137"/>
                <a:gd name="T19" fmla="*/ 40 h 84"/>
                <a:gd name="T20" fmla="*/ 96 w 137"/>
                <a:gd name="T21" fmla="*/ 46 h 84"/>
                <a:gd name="T22" fmla="*/ 101 w 137"/>
                <a:gd name="T23" fmla="*/ 50 h 84"/>
                <a:gd name="T24" fmla="*/ 105 w 137"/>
                <a:gd name="T25" fmla="*/ 55 h 84"/>
                <a:gd name="T26" fmla="*/ 109 w 137"/>
                <a:gd name="T27" fmla="*/ 60 h 84"/>
                <a:gd name="T28" fmla="*/ 116 w 137"/>
                <a:gd name="T29" fmla="*/ 71 h 84"/>
                <a:gd name="T30" fmla="*/ 124 w 137"/>
                <a:gd name="T31" fmla="*/ 83 h 84"/>
                <a:gd name="T32" fmla="*/ 136 w 137"/>
                <a:gd name="T33" fmla="*/ 73 h 84"/>
                <a:gd name="T34" fmla="*/ 128 w 137"/>
                <a:gd name="T35" fmla="*/ 61 h 84"/>
                <a:gd name="T36" fmla="*/ 120 w 137"/>
                <a:gd name="T37" fmla="*/ 51 h 84"/>
                <a:gd name="T38" fmla="*/ 116 w 137"/>
                <a:gd name="T39" fmla="*/ 46 h 84"/>
                <a:gd name="T40" fmla="*/ 111 w 137"/>
                <a:gd name="T41" fmla="*/ 40 h 84"/>
                <a:gd name="T42" fmla="*/ 105 w 137"/>
                <a:gd name="T43" fmla="*/ 35 h 84"/>
                <a:gd name="T44" fmla="*/ 100 w 137"/>
                <a:gd name="T45" fmla="*/ 30 h 84"/>
                <a:gd name="T46" fmla="*/ 92 w 137"/>
                <a:gd name="T47" fmla="*/ 25 h 84"/>
                <a:gd name="T48" fmla="*/ 83 w 137"/>
                <a:gd name="T49" fmla="*/ 21 h 84"/>
                <a:gd name="T50" fmla="*/ 74 w 137"/>
                <a:gd name="T51" fmla="*/ 15 h 84"/>
                <a:gd name="T52" fmla="*/ 63 w 137"/>
                <a:gd name="T53" fmla="*/ 11 h 84"/>
                <a:gd name="T54" fmla="*/ 50 w 137"/>
                <a:gd name="T55" fmla="*/ 9 h 84"/>
                <a:gd name="T56" fmla="*/ 36 w 137"/>
                <a:gd name="T57" fmla="*/ 5 h 84"/>
                <a:gd name="T58" fmla="*/ 20 w 137"/>
                <a:gd name="T59" fmla="*/ 2 h 84"/>
                <a:gd name="T60" fmla="*/ 2 w 137"/>
                <a:gd name="T61" fmla="*/ 0 h 84"/>
                <a:gd name="T62" fmla="*/ 1 w 137"/>
                <a:gd name="T63" fmla="*/ 0 h 84"/>
                <a:gd name="T64" fmla="*/ 2 w 137"/>
                <a:gd name="T65" fmla="*/ 0 h 84"/>
                <a:gd name="T66" fmla="*/ 1 w 137"/>
                <a:gd name="T67" fmla="*/ 0 h 84"/>
                <a:gd name="T68" fmla="*/ 1 w 137"/>
                <a:gd name="T69" fmla="*/ 0 h 84"/>
                <a:gd name="T70" fmla="*/ 1 w 137"/>
                <a:gd name="T71"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7" h="84">
                  <a:moveTo>
                    <a:pt x="1" y="13"/>
                  </a:moveTo>
                  <a:lnTo>
                    <a:pt x="0" y="13"/>
                  </a:lnTo>
                  <a:lnTo>
                    <a:pt x="17" y="15"/>
                  </a:lnTo>
                  <a:lnTo>
                    <a:pt x="34" y="19"/>
                  </a:lnTo>
                  <a:lnTo>
                    <a:pt x="47" y="22"/>
                  </a:lnTo>
                  <a:lnTo>
                    <a:pt x="59" y="26"/>
                  </a:lnTo>
                  <a:lnTo>
                    <a:pt x="69" y="28"/>
                  </a:lnTo>
                  <a:lnTo>
                    <a:pt x="78" y="32"/>
                  </a:lnTo>
                  <a:lnTo>
                    <a:pt x="85" y="36"/>
                  </a:lnTo>
                  <a:lnTo>
                    <a:pt x="91" y="40"/>
                  </a:lnTo>
                  <a:lnTo>
                    <a:pt x="96" y="46"/>
                  </a:lnTo>
                  <a:lnTo>
                    <a:pt x="101" y="50"/>
                  </a:lnTo>
                  <a:lnTo>
                    <a:pt x="105" y="55"/>
                  </a:lnTo>
                  <a:lnTo>
                    <a:pt x="109" y="60"/>
                  </a:lnTo>
                  <a:lnTo>
                    <a:pt x="116" y="71"/>
                  </a:lnTo>
                  <a:lnTo>
                    <a:pt x="124" y="83"/>
                  </a:lnTo>
                  <a:lnTo>
                    <a:pt x="136" y="73"/>
                  </a:lnTo>
                  <a:lnTo>
                    <a:pt x="128" y="61"/>
                  </a:lnTo>
                  <a:lnTo>
                    <a:pt x="120" y="51"/>
                  </a:lnTo>
                  <a:lnTo>
                    <a:pt x="116" y="46"/>
                  </a:lnTo>
                  <a:lnTo>
                    <a:pt x="111" y="40"/>
                  </a:lnTo>
                  <a:lnTo>
                    <a:pt x="105" y="35"/>
                  </a:lnTo>
                  <a:lnTo>
                    <a:pt x="100" y="30"/>
                  </a:lnTo>
                  <a:lnTo>
                    <a:pt x="92" y="25"/>
                  </a:lnTo>
                  <a:lnTo>
                    <a:pt x="83" y="21"/>
                  </a:lnTo>
                  <a:lnTo>
                    <a:pt x="74" y="15"/>
                  </a:lnTo>
                  <a:lnTo>
                    <a:pt x="63" y="11"/>
                  </a:lnTo>
                  <a:lnTo>
                    <a:pt x="50" y="9"/>
                  </a:lnTo>
                  <a:lnTo>
                    <a:pt x="36" y="5"/>
                  </a:lnTo>
                  <a:lnTo>
                    <a:pt x="20" y="2"/>
                  </a:lnTo>
                  <a:lnTo>
                    <a:pt x="2" y="0"/>
                  </a:lnTo>
                  <a:lnTo>
                    <a:pt x="1" y="0"/>
                  </a:lnTo>
                  <a:lnTo>
                    <a:pt x="2" y="0"/>
                  </a:lnTo>
                  <a:lnTo>
                    <a:pt x="1" y="0"/>
                  </a:lnTo>
                  <a:lnTo>
                    <a:pt x="1" y="0"/>
                  </a:lnTo>
                  <a:lnTo>
                    <a:pt x="1" y="13"/>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92"/>
            <p:cNvSpPr>
              <a:spLocks/>
            </p:cNvSpPr>
            <p:nvPr/>
          </p:nvSpPr>
          <p:spPr bwMode="auto">
            <a:xfrm>
              <a:off x="2489" y="3270"/>
              <a:ext cx="875" cy="22"/>
            </a:xfrm>
            <a:custGeom>
              <a:avLst/>
              <a:gdLst>
                <a:gd name="T0" fmla="*/ 1 w 875"/>
                <a:gd name="T1" fmla="*/ 21 h 22"/>
                <a:gd name="T2" fmla="*/ 0 w 875"/>
                <a:gd name="T3" fmla="*/ 21 h 22"/>
                <a:gd name="T4" fmla="*/ 874 w 875"/>
                <a:gd name="T5" fmla="*/ 21 h 22"/>
                <a:gd name="T6" fmla="*/ 874 w 875"/>
                <a:gd name="T7" fmla="*/ 0 h 22"/>
                <a:gd name="T8" fmla="*/ 0 w 875"/>
                <a:gd name="T9" fmla="*/ 0 h 22"/>
                <a:gd name="T10" fmla="*/ 0 w 875"/>
                <a:gd name="T11" fmla="*/ 0 h 22"/>
                <a:gd name="T12" fmla="*/ 0 w 875"/>
                <a:gd name="T13" fmla="*/ 0 h 22"/>
                <a:gd name="T14" fmla="*/ 0 w 875"/>
                <a:gd name="T15" fmla="*/ 0 h 22"/>
                <a:gd name="T16" fmla="*/ 0 w 875"/>
                <a:gd name="T17" fmla="*/ 0 h 22"/>
                <a:gd name="T18" fmla="*/ 1 w 875"/>
                <a:gd name="T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75" h="22">
                  <a:moveTo>
                    <a:pt x="1" y="21"/>
                  </a:moveTo>
                  <a:lnTo>
                    <a:pt x="0" y="21"/>
                  </a:lnTo>
                  <a:lnTo>
                    <a:pt x="874" y="21"/>
                  </a:lnTo>
                  <a:lnTo>
                    <a:pt x="874" y="0"/>
                  </a:lnTo>
                  <a:lnTo>
                    <a:pt x="0" y="0"/>
                  </a:lnTo>
                  <a:lnTo>
                    <a:pt x="0" y="0"/>
                  </a:lnTo>
                  <a:lnTo>
                    <a:pt x="0" y="0"/>
                  </a:lnTo>
                  <a:lnTo>
                    <a:pt x="0" y="0"/>
                  </a:lnTo>
                  <a:lnTo>
                    <a:pt x="0" y="0"/>
                  </a:lnTo>
                  <a:lnTo>
                    <a:pt x="1" y="21"/>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4" name="Freeform 93"/>
            <p:cNvSpPr>
              <a:spLocks/>
            </p:cNvSpPr>
            <p:nvPr/>
          </p:nvSpPr>
          <p:spPr bwMode="auto">
            <a:xfrm>
              <a:off x="2357" y="3221"/>
              <a:ext cx="134" cy="64"/>
            </a:xfrm>
            <a:custGeom>
              <a:avLst/>
              <a:gdLst>
                <a:gd name="T0" fmla="*/ 0 w 134"/>
                <a:gd name="T1" fmla="*/ 7 h 64"/>
                <a:gd name="T2" fmla="*/ 5 w 134"/>
                <a:gd name="T3" fmla="*/ 15 h 64"/>
                <a:gd name="T4" fmla="*/ 10 w 134"/>
                <a:gd name="T5" fmla="*/ 23 h 64"/>
                <a:gd name="T6" fmla="*/ 16 w 134"/>
                <a:gd name="T7" fmla="*/ 30 h 64"/>
                <a:gd name="T8" fmla="*/ 22 w 134"/>
                <a:gd name="T9" fmla="*/ 36 h 64"/>
                <a:gd name="T10" fmla="*/ 29 w 134"/>
                <a:gd name="T11" fmla="*/ 42 h 64"/>
                <a:gd name="T12" fmla="*/ 36 w 134"/>
                <a:gd name="T13" fmla="*/ 45 h 64"/>
                <a:gd name="T14" fmla="*/ 44 w 134"/>
                <a:gd name="T15" fmla="*/ 51 h 64"/>
                <a:gd name="T16" fmla="*/ 53 w 134"/>
                <a:gd name="T17" fmla="*/ 53 h 64"/>
                <a:gd name="T18" fmla="*/ 60 w 134"/>
                <a:gd name="T19" fmla="*/ 57 h 64"/>
                <a:gd name="T20" fmla="*/ 69 w 134"/>
                <a:gd name="T21" fmla="*/ 59 h 64"/>
                <a:gd name="T22" fmla="*/ 79 w 134"/>
                <a:gd name="T23" fmla="*/ 61 h 64"/>
                <a:gd name="T24" fmla="*/ 88 w 134"/>
                <a:gd name="T25" fmla="*/ 61 h 64"/>
                <a:gd name="T26" fmla="*/ 100 w 134"/>
                <a:gd name="T27" fmla="*/ 63 h 64"/>
                <a:gd name="T28" fmla="*/ 110 w 134"/>
                <a:gd name="T29" fmla="*/ 63 h 64"/>
                <a:gd name="T30" fmla="*/ 121 w 134"/>
                <a:gd name="T31" fmla="*/ 63 h 64"/>
                <a:gd name="T32" fmla="*/ 133 w 134"/>
                <a:gd name="T33" fmla="*/ 61 h 64"/>
                <a:gd name="T34" fmla="*/ 131 w 134"/>
                <a:gd name="T35" fmla="*/ 48 h 64"/>
                <a:gd name="T36" fmla="*/ 120 w 134"/>
                <a:gd name="T37" fmla="*/ 48 h 64"/>
                <a:gd name="T38" fmla="*/ 110 w 134"/>
                <a:gd name="T39" fmla="*/ 48 h 64"/>
                <a:gd name="T40" fmla="*/ 100 w 134"/>
                <a:gd name="T41" fmla="*/ 48 h 64"/>
                <a:gd name="T42" fmla="*/ 89 w 134"/>
                <a:gd name="T43" fmla="*/ 48 h 64"/>
                <a:gd name="T44" fmla="*/ 81 w 134"/>
                <a:gd name="T45" fmla="*/ 47 h 64"/>
                <a:gd name="T46" fmla="*/ 73 w 134"/>
                <a:gd name="T47" fmla="*/ 45 h 64"/>
                <a:gd name="T48" fmla="*/ 64 w 134"/>
                <a:gd name="T49" fmla="*/ 43 h 64"/>
                <a:gd name="T50" fmla="*/ 57 w 134"/>
                <a:gd name="T51" fmla="*/ 40 h 64"/>
                <a:gd name="T52" fmla="*/ 50 w 134"/>
                <a:gd name="T53" fmla="*/ 38 h 64"/>
                <a:gd name="T54" fmla="*/ 44 w 134"/>
                <a:gd name="T55" fmla="*/ 34 h 64"/>
                <a:gd name="T56" fmla="*/ 36 w 134"/>
                <a:gd name="T57" fmla="*/ 30 h 64"/>
                <a:gd name="T58" fmla="*/ 31 w 134"/>
                <a:gd name="T59" fmla="*/ 24 h 64"/>
                <a:gd name="T60" fmla="*/ 26 w 134"/>
                <a:gd name="T61" fmla="*/ 19 h 64"/>
                <a:gd name="T62" fmla="*/ 21 w 134"/>
                <a:gd name="T63" fmla="*/ 14 h 64"/>
                <a:gd name="T64" fmla="*/ 16 w 134"/>
                <a:gd name="T65" fmla="*/ 7 h 64"/>
                <a:gd name="T66" fmla="*/ 11 w 134"/>
                <a:gd name="T67" fmla="*/ 0 h 64"/>
                <a:gd name="T68" fmla="*/ 0 w 134"/>
                <a:gd name="T69" fmla="*/ 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4" h="64">
                  <a:moveTo>
                    <a:pt x="0" y="7"/>
                  </a:moveTo>
                  <a:lnTo>
                    <a:pt x="5" y="15"/>
                  </a:lnTo>
                  <a:lnTo>
                    <a:pt x="10" y="23"/>
                  </a:lnTo>
                  <a:lnTo>
                    <a:pt x="16" y="30"/>
                  </a:lnTo>
                  <a:lnTo>
                    <a:pt x="22" y="36"/>
                  </a:lnTo>
                  <a:lnTo>
                    <a:pt x="29" y="42"/>
                  </a:lnTo>
                  <a:lnTo>
                    <a:pt x="36" y="45"/>
                  </a:lnTo>
                  <a:lnTo>
                    <a:pt x="44" y="51"/>
                  </a:lnTo>
                  <a:lnTo>
                    <a:pt x="53" y="53"/>
                  </a:lnTo>
                  <a:lnTo>
                    <a:pt x="60" y="57"/>
                  </a:lnTo>
                  <a:lnTo>
                    <a:pt x="69" y="59"/>
                  </a:lnTo>
                  <a:lnTo>
                    <a:pt x="79" y="61"/>
                  </a:lnTo>
                  <a:lnTo>
                    <a:pt x="88" y="61"/>
                  </a:lnTo>
                  <a:lnTo>
                    <a:pt x="100" y="63"/>
                  </a:lnTo>
                  <a:lnTo>
                    <a:pt x="110" y="63"/>
                  </a:lnTo>
                  <a:lnTo>
                    <a:pt x="121" y="63"/>
                  </a:lnTo>
                  <a:lnTo>
                    <a:pt x="133" y="61"/>
                  </a:lnTo>
                  <a:lnTo>
                    <a:pt x="131" y="48"/>
                  </a:lnTo>
                  <a:lnTo>
                    <a:pt x="120" y="48"/>
                  </a:lnTo>
                  <a:lnTo>
                    <a:pt x="110" y="48"/>
                  </a:lnTo>
                  <a:lnTo>
                    <a:pt x="100" y="48"/>
                  </a:lnTo>
                  <a:lnTo>
                    <a:pt x="89" y="48"/>
                  </a:lnTo>
                  <a:lnTo>
                    <a:pt x="81" y="47"/>
                  </a:lnTo>
                  <a:lnTo>
                    <a:pt x="73" y="45"/>
                  </a:lnTo>
                  <a:lnTo>
                    <a:pt x="64" y="43"/>
                  </a:lnTo>
                  <a:lnTo>
                    <a:pt x="57" y="40"/>
                  </a:lnTo>
                  <a:lnTo>
                    <a:pt x="50" y="38"/>
                  </a:lnTo>
                  <a:lnTo>
                    <a:pt x="44" y="34"/>
                  </a:lnTo>
                  <a:lnTo>
                    <a:pt x="36" y="30"/>
                  </a:lnTo>
                  <a:lnTo>
                    <a:pt x="31" y="24"/>
                  </a:lnTo>
                  <a:lnTo>
                    <a:pt x="26" y="19"/>
                  </a:lnTo>
                  <a:lnTo>
                    <a:pt x="21" y="14"/>
                  </a:lnTo>
                  <a:lnTo>
                    <a:pt x="16" y="7"/>
                  </a:lnTo>
                  <a:lnTo>
                    <a:pt x="11" y="0"/>
                  </a:lnTo>
                  <a:lnTo>
                    <a:pt x="0" y="7"/>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94"/>
            <p:cNvSpPr>
              <a:spLocks/>
            </p:cNvSpPr>
            <p:nvPr/>
          </p:nvSpPr>
          <p:spPr bwMode="auto">
            <a:xfrm>
              <a:off x="1241" y="3266"/>
              <a:ext cx="135" cy="84"/>
            </a:xfrm>
            <a:custGeom>
              <a:avLst/>
              <a:gdLst>
                <a:gd name="T0" fmla="*/ 132 w 135"/>
                <a:gd name="T1" fmla="*/ 0 h 84"/>
                <a:gd name="T2" fmla="*/ 132 w 135"/>
                <a:gd name="T3" fmla="*/ 0 h 84"/>
                <a:gd name="T4" fmla="*/ 113 w 135"/>
                <a:gd name="T5" fmla="*/ 2 h 84"/>
                <a:gd name="T6" fmla="*/ 98 w 135"/>
                <a:gd name="T7" fmla="*/ 5 h 84"/>
                <a:gd name="T8" fmla="*/ 84 w 135"/>
                <a:gd name="T9" fmla="*/ 9 h 84"/>
                <a:gd name="T10" fmla="*/ 72 w 135"/>
                <a:gd name="T11" fmla="*/ 13 h 84"/>
                <a:gd name="T12" fmla="*/ 60 w 135"/>
                <a:gd name="T13" fmla="*/ 17 h 84"/>
                <a:gd name="T14" fmla="*/ 51 w 135"/>
                <a:gd name="T15" fmla="*/ 21 h 84"/>
                <a:gd name="T16" fmla="*/ 42 w 135"/>
                <a:gd name="T17" fmla="*/ 25 h 84"/>
                <a:gd name="T18" fmla="*/ 36 w 135"/>
                <a:gd name="T19" fmla="*/ 30 h 84"/>
                <a:gd name="T20" fmla="*/ 30 w 135"/>
                <a:gd name="T21" fmla="*/ 35 h 84"/>
                <a:gd name="T22" fmla="*/ 24 w 135"/>
                <a:gd name="T23" fmla="*/ 40 h 84"/>
                <a:gd name="T24" fmla="*/ 20 w 135"/>
                <a:gd name="T25" fmla="*/ 46 h 84"/>
                <a:gd name="T26" fmla="*/ 15 w 135"/>
                <a:gd name="T27" fmla="*/ 52 h 84"/>
                <a:gd name="T28" fmla="*/ 7 w 135"/>
                <a:gd name="T29" fmla="*/ 63 h 84"/>
                <a:gd name="T30" fmla="*/ 0 w 135"/>
                <a:gd name="T31" fmla="*/ 73 h 84"/>
                <a:gd name="T32" fmla="*/ 11 w 135"/>
                <a:gd name="T33" fmla="*/ 83 h 84"/>
                <a:gd name="T34" fmla="*/ 18 w 135"/>
                <a:gd name="T35" fmla="*/ 71 h 84"/>
                <a:gd name="T36" fmla="*/ 26 w 135"/>
                <a:gd name="T37" fmla="*/ 60 h 84"/>
                <a:gd name="T38" fmla="*/ 30 w 135"/>
                <a:gd name="T39" fmla="*/ 55 h 84"/>
                <a:gd name="T40" fmla="*/ 34 w 135"/>
                <a:gd name="T41" fmla="*/ 51 h 84"/>
                <a:gd name="T42" fmla="*/ 39 w 135"/>
                <a:gd name="T43" fmla="*/ 46 h 84"/>
                <a:gd name="T44" fmla="*/ 44 w 135"/>
                <a:gd name="T45" fmla="*/ 42 h 84"/>
                <a:gd name="T46" fmla="*/ 50 w 135"/>
                <a:gd name="T47" fmla="*/ 38 h 84"/>
                <a:gd name="T48" fmla="*/ 58 w 135"/>
                <a:gd name="T49" fmla="*/ 34 h 84"/>
                <a:gd name="T50" fmla="*/ 65 w 135"/>
                <a:gd name="T51" fmla="*/ 30 h 84"/>
                <a:gd name="T52" fmla="*/ 75 w 135"/>
                <a:gd name="T53" fmla="*/ 26 h 84"/>
                <a:gd name="T54" fmla="*/ 87 w 135"/>
                <a:gd name="T55" fmla="*/ 22 h 84"/>
                <a:gd name="T56" fmla="*/ 101 w 135"/>
                <a:gd name="T57" fmla="*/ 19 h 84"/>
                <a:gd name="T58" fmla="*/ 116 w 135"/>
                <a:gd name="T59" fmla="*/ 17 h 84"/>
                <a:gd name="T60" fmla="*/ 134 w 135"/>
                <a:gd name="T61" fmla="*/ 14 h 84"/>
                <a:gd name="T62" fmla="*/ 132 w 135"/>
                <a:gd name="T63" fmla="*/ 14 h 84"/>
                <a:gd name="T64" fmla="*/ 132 w 135"/>
                <a:gd name="T65" fmla="*/ 0 h 84"/>
                <a:gd name="T66" fmla="*/ 132 w 135"/>
                <a:gd name="T67" fmla="*/ 0 h 84"/>
                <a:gd name="T68" fmla="*/ 132 w 135"/>
                <a:gd name="T6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5" h="84">
                  <a:moveTo>
                    <a:pt x="132" y="0"/>
                  </a:moveTo>
                  <a:lnTo>
                    <a:pt x="132" y="0"/>
                  </a:lnTo>
                  <a:lnTo>
                    <a:pt x="113" y="2"/>
                  </a:lnTo>
                  <a:lnTo>
                    <a:pt x="98" y="5"/>
                  </a:lnTo>
                  <a:lnTo>
                    <a:pt x="84" y="9"/>
                  </a:lnTo>
                  <a:lnTo>
                    <a:pt x="72" y="13"/>
                  </a:lnTo>
                  <a:lnTo>
                    <a:pt x="60" y="17"/>
                  </a:lnTo>
                  <a:lnTo>
                    <a:pt x="51" y="21"/>
                  </a:lnTo>
                  <a:lnTo>
                    <a:pt x="42" y="25"/>
                  </a:lnTo>
                  <a:lnTo>
                    <a:pt x="36" y="30"/>
                  </a:lnTo>
                  <a:lnTo>
                    <a:pt x="30" y="35"/>
                  </a:lnTo>
                  <a:lnTo>
                    <a:pt x="24" y="40"/>
                  </a:lnTo>
                  <a:lnTo>
                    <a:pt x="20" y="46"/>
                  </a:lnTo>
                  <a:lnTo>
                    <a:pt x="15" y="52"/>
                  </a:lnTo>
                  <a:lnTo>
                    <a:pt x="7" y="63"/>
                  </a:lnTo>
                  <a:lnTo>
                    <a:pt x="0" y="73"/>
                  </a:lnTo>
                  <a:lnTo>
                    <a:pt x="11" y="83"/>
                  </a:lnTo>
                  <a:lnTo>
                    <a:pt x="18" y="71"/>
                  </a:lnTo>
                  <a:lnTo>
                    <a:pt x="26" y="60"/>
                  </a:lnTo>
                  <a:lnTo>
                    <a:pt x="30" y="55"/>
                  </a:lnTo>
                  <a:lnTo>
                    <a:pt x="34" y="51"/>
                  </a:lnTo>
                  <a:lnTo>
                    <a:pt x="39" y="46"/>
                  </a:lnTo>
                  <a:lnTo>
                    <a:pt x="44" y="42"/>
                  </a:lnTo>
                  <a:lnTo>
                    <a:pt x="50" y="38"/>
                  </a:lnTo>
                  <a:lnTo>
                    <a:pt x="58" y="34"/>
                  </a:lnTo>
                  <a:lnTo>
                    <a:pt x="65" y="30"/>
                  </a:lnTo>
                  <a:lnTo>
                    <a:pt x="75" y="26"/>
                  </a:lnTo>
                  <a:lnTo>
                    <a:pt x="87" y="22"/>
                  </a:lnTo>
                  <a:lnTo>
                    <a:pt x="101" y="19"/>
                  </a:lnTo>
                  <a:lnTo>
                    <a:pt x="116" y="17"/>
                  </a:lnTo>
                  <a:lnTo>
                    <a:pt x="134" y="14"/>
                  </a:lnTo>
                  <a:lnTo>
                    <a:pt x="132" y="14"/>
                  </a:lnTo>
                  <a:lnTo>
                    <a:pt x="132" y="0"/>
                  </a:lnTo>
                  <a:lnTo>
                    <a:pt x="132" y="0"/>
                  </a:lnTo>
                  <a:lnTo>
                    <a:pt x="132"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6" name="Freeform 95"/>
            <p:cNvSpPr>
              <a:spLocks/>
            </p:cNvSpPr>
            <p:nvPr/>
          </p:nvSpPr>
          <p:spPr bwMode="auto">
            <a:xfrm>
              <a:off x="1374" y="3266"/>
              <a:ext cx="867" cy="22"/>
            </a:xfrm>
            <a:custGeom>
              <a:avLst/>
              <a:gdLst>
                <a:gd name="T0" fmla="*/ 866 w 867"/>
                <a:gd name="T1" fmla="*/ 0 h 22"/>
                <a:gd name="T2" fmla="*/ 866 w 867"/>
                <a:gd name="T3" fmla="*/ 0 h 22"/>
                <a:gd name="T4" fmla="*/ 0 w 867"/>
                <a:gd name="T5" fmla="*/ 0 h 22"/>
                <a:gd name="T6" fmla="*/ 0 w 867"/>
                <a:gd name="T7" fmla="*/ 21 h 22"/>
                <a:gd name="T8" fmla="*/ 866 w 867"/>
                <a:gd name="T9" fmla="*/ 21 h 22"/>
                <a:gd name="T10" fmla="*/ 866 w 867"/>
                <a:gd name="T11" fmla="*/ 21 h 22"/>
                <a:gd name="T12" fmla="*/ 866 w 867"/>
                <a:gd name="T13" fmla="*/ 0 h 22"/>
                <a:gd name="T14" fmla="*/ 866 w 867"/>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7" h="22">
                  <a:moveTo>
                    <a:pt x="866" y="0"/>
                  </a:moveTo>
                  <a:lnTo>
                    <a:pt x="866" y="0"/>
                  </a:lnTo>
                  <a:lnTo>
                    <a:pt x="0" y="0"/>
                  </a:lnTo>
                  <a:lnTo>
                    <a:pt x="0" y="21"/>
                  </a:lnTo>
                  <a:lnTo>
                    <a:pt x="866" y="21"/>
                  </a:lnTo>
                  <a:lnTo>
                    <a:pt x="866" y="21"/>
                  </a:lnTo>
                  <a:lnTo>
                    <a:pt x="866" y="0"/>
                  </a:lnTo>
                  <a:lnTo>
                    <a:pt x="866"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7" name="Freeform 96"/>
            <p:cNvSpPr>
              <a:spLocks/>
            </p:cNvSpPr>
            <p:nvPr/>
          </p:nvSpPr>
          <p:spPr bwMode="auto">
            <a:xfrm>
              <a:off x="2240" y="3221"/>
              <a:ext cx="129" cy="62"/>
            </a:xfrm>
            <a:custGeom>
              <a:avLst/>
              <a:gdLst>
                <a:gd name="T0" fmla="*/ 116 w 129"/>
                <a:gd name="T1" fmla="*/ 0 h 62"/>
                <a:gd name="T2" fmla="*/ 112 w 129"/>
                <a:gd name="T3" fmla="*/ 6 h 62"/>
                <a:gd name="T4" fmla="*/ 107 w 129"/>
                <a:gd name="T5" fmla="*/ 13 h 62"/>
                <a:gd name="T6" fmla="*/ 102 w 129"/>
                <a:gd name="T7" fmla="*/ 19 h 62"/>
                <a:gd name="T8" fmla="*/ 97 w 129"/>
                <a:gd name="T9" fmla="*/ 23 h 62"/>
                <a:gd name="T10" fmla="*/ 92 w 129"/>
                <a:gd name="T11" fmla="*/ 29 h 62"/>
                <a:gd name="T12" fmla="*/ 86 w 129"/>
                <a:gd name="T13" fmla="*/ 33 h 62"/>
                <a:gd name="T14" fmla="*/ 79 w 129"/>
                <a:gd name="T15" fmla="*/ 35 h 62"/>
                <a:gd name="T16" fmla="*/ 72 w 129"/>
                <a:gd name="T17" fmla="*/ 39 h 62"/>
                <a:gd name="T18" fmla="*/ 65 w 129"/>
                <a:gd name="T19" fmla="*/ 41 h 62"/>
                <a:gd name="T20" fmla="*/ 58 w 129"/>
                <a:gd name="T21" fmla="*/ 43 h 62"/>
                <a:gd name="T22" fmla="*/ 49 w 129"/>
                <a:gd name="T23" fmla="*/ 43 h 62"/>
                <a:gd name="T24" fmla="*/ 41 w 129"/>
                <a:gd name="T25" fmla="*/ 45 h 62"/>
                <a:gd name="T26" fmla="*/ 31 w 129"/>
                <a:gd name="T27" fmla="*/ 46 h 62"/>
                <a:gd name="T28" fmla="*/ 21 w 129"/>
                <a:gd name="T29" fmla="*/ 46 h 62"/>
                <a:gd name="T30" fmla="*/ 11 w 129"/>
                <a:gd name="T31" fmla="*/ 45 h 62"/>
                <a:gd name="T32" fmla="*/ 0 w 129"/>
                <a:gd name="T33" fmla="*/ 45 h 62"/>
                <a:gd name="T34" fmla="*/ 0 w 129"/>
                <a:gd name="T35" fmla="*/ 59 h 62"/>
                <a:gd name="T36" fmla="*/ 11 w 129"/>
                <a:gd name="T37" fmla="*/ 59 h 62"/>
                <a:gd name="T38" fmla="*/ 21 w 129"/>
                <a:gd name="T39" fmla="*/ 61 h 62"/>
                <a:gd name="T40" fmla="*/ 31 w 129"/>
                <a:gd name="T41" fmla="*/ 59 h 62"/>
                <a:gd name="T42" fmla="*/ 41 w 129"/>
                <a:gd name="T43" fmla="*/ 59 h 62"/>
                <a:gd name="T44" fmla="*/ 51 w 129"/>
                <a:gd name="T45" fmla="*/ 58 h 62"/>
                <a:gd name="T46" fmla="*/ 60 w 129"/>
                <a:gd name="T47" fmla="*/ 57 h 62"/>
                <a:gd name="T48" fmla="*/ 69 w 129"/>
                <a:gd name="T49" fmla="*/ 55 h 62"/>
                <a:gd name="T50" fmla="*/ 77 w 129"/>
                <a:gd name="T51" fmla="*/ 53 h 62"/>
                <a:gd name="T52" fmla="*/ 84 w 129"/>
                <a:gd name="T53" fmla="*/ 49 h 62"/>
                <a:gd name="T54" fmla="*/ 92 w 129"/>
                <a:gd name="T55" fmla="*/ 45 h 62"/>
                <a:gd name="T56" fmla="*/ 100 w 129"/>
                <a:gd name="T57" fmla="*/ 41 h 62"/>
                <a:gd name="T58" fmla="*/ 106 w 129"/>
                <a:gd name="T59" fmla="*/ 35 h 62"/>
                <a:gd name="T60" fmla="*/ 112 w 129"/>
                <a:gd name="T61" fmla="*/ 29 h 62"/>
                <a:gd name="T62" fmla="*/ 117 w 129"/>
                <a:gd name="T63" fmla="*/ 22 h 62"/>
                <a:gd name="T64" fmla="*/ 124 w 129"/>
                <a:gd name="T65" fmla="*/ 14 h 62"/>
                <a:gd name="T66" fmla="*/ 128 w 129"/>
                <a:gd name="T67" fmla="*/ 6 h 62"/>
                <a:gd name="T68" fmla="*/ 116 w 129"/>
                <a:gd name="T6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9" h="62">
                  <a:moveTo>
                    <a:pt x="116" y="0"/>
                  </a:moveTo>
                  <a:lnTo>
                    <a:pt x="112" y="6"/>
                  </a:lnTo>
                  <a:lnTo>
                    <a:pt x="107" y="13"/>
                  </a:lnTo>
                  <a:lnTo>
                    <a:pt x="102" y="19"/>
                  </a:lnTo>
                  <a:lnTo>
                    <a:pt x="97" y="23"/>
                  </a:lnTo>
                  <a:lnTo>
                    <a:pt x="92" y="29"/>
                  </a:lnTo>
                  <a:lnTo>
                    <a:pt x="86" y="33"/>
                  </a:lnTo>
                  <a:lnTo>
                    <a:pt x="79" y="35"/>
                  </a:lnTo>
                  <a:lnTo>
                    <a:pt x="72" y="39"/>
                  </a:lnTo>
                  <a:lnTo>
                    <a:pt x="65" y="41"/>
                  </a:lnTo>
                  <a:lnTo>
                    <a:pt x="58" y="43"/>
                  </a:lnTo>
                  <a:lnTo>
                    <a:pt x="49" y="43"/>
                  </a:lnTo>
                  <a:lnTo>
                    <a:pt x="41" y="45"/>
                  </a:lnTo>
                  <a:lnTo>
                    <a:pt x="31" y="46"/>
                  </a:lnTo>
                  <a:lnTo>
                    <a:pt x="21" y="46"/>
                  </a:lnTo>
                  <a:lnTo>
                    <a:pt x="11" y="45"/>
                  </a:lnTo>
                  <a:lnTo>
                    <a:pt x="0" y="45"/>
                  </a:lnTo>
                  <a:lnTo>
                    <a:pt x="0" y="59"/>
                  </a:lnTo>
                  <a:lnTo>
                    <a:pt x="11" y="59"/>
                  </a:lnTo>
                  <a:lnTo>
                    <a:pt x="21" y="61"/>
                  </a:lnTo>
                  <a:lnTo>
                    <a:pt x="31" y="59"/>
                  </a:lnTo>
                  <a:lnTo>
                    <a:pt x="41" y="59"/>
                  </a:lnTo>
                  <a:lnTo>
                    <a:pt x="51" y="58"/>
                  </a:lnTo>
                  <a:lnTo>
                    <a:pt x="60" y="57"/>
                  </a:lnTo>
                  <a:lnTo>
                    <a:pt x="69" y="55"/>
                  </a:lnTo>
                  <a:lnTo>
                    <a:pt x="77" y="53"/>
                  </a:lnTo>
                  <a:lnTo>
                    <a:pt x="84" y="49"/>
                  </a:lnTo>
                  <a:lnTo>
                    <a:pt x="92" y="45"/>
                  </a:lnTo>
                  <a:lnTo>
                    <a:pt x="100" y="41"/>
                  </a:lnTo>
                  <a:lnTo>
                    <a:pt x="106" y="35"/>
                  </a:lnTo>
                  <a:lnTo>
                    <a:pt x="112" y="29"/>
                  </a:lnTo>
                  <a:lnTo>
                    <a:pt x="117" y="22"/>
                  </a:lnTo>
                  <a:lnTo>
                    <a:pt x="124" y="14"/>
                  </a:lnTo>
                  <a:lnTo>
                    <a:pt x="128" y="6"/>
                  </a:lnTo>
                  <a:lnTo>
                    <a:pt x="116" y="0"/>
                  </a:lnTo>
                </a:path>
              </a:pathLst>
            </a:custGeom>
            <a:solidFill>
              <a:srgbClr val="000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8" name="Rectangle 97"/>
            <p:cNvSpPr>
              <a:spLocks noChangeArrowheads="1"/>
            </p:cNvSpPr>
            <p:nvPr/>
          </p:nvSpPr>
          <p:spPr bwMode="auto">
            <a:xfrm>
              <a:off x="4295" y="3386"/>
              <a:ext cx="281"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 BS</a:t>
              </a:r>
            </a:p>
          </p:txBody>
        </p:sp>
        <p:sp>
          <p:nvSpPr>
            <p:cNvPr id="69" name="Rectangle 98"/>
            <p:cNvSpPr>
              <a:spLocks noChangeArrowheads="1"/>
            </p:cNvSpPr>
            <p:nvPr/>
          </p:nvSpPr>
          <p:spPr bwMode="auto">
            <a:xfrm>
              <a:off x="3817" y="3002"/>
              <a:ext cx="396"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KILL</a:t>
              </a:r>
            </a:p>
          </p:txBody>
        </p:sp>
        <p:sp>
          <p:nvSpPr>
            <p:cNvPr id="70" name="Rectangle 99"/>
            <p:cNvSpPr>
              <a:spLocks noChangeArrowheads="1"/>
            </p:cNvSpPr>
            <p:nvPr/>
          </p:nvSpPr>
          <p:spPr bwMode="auto">
            <a:xfrm>
              <a:off x="4377" y="3519"/>
              <a:ext cx="1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2</a:t>
              </a:r>
            </a:p>
          </p:txBody>
        </p:sp>
        <p:sp>
          <p:nvSpPr>
            <p:cNvPr id="71" name="Rectangle 100"/>
            <p:cNvSpPr>
              <a:spLocks noChangeArrowheads="1"/>
            </p:cNvSpPr>
            <p:nvPr/>
          </p:nvSpPr>
          <p:spPr bwMode="auto">
            <a:xfrm>
              <a:off x="3921" y="3514"/>
              <a:ext cx="1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2</a:t>
              </a:r>
            </a:p>
          </p:txBody>
        </p:sp>
        <p:sp>
          <p:nvSpPr>
            <p:cNvPr id="72" name="Rectangle 101"/>
            <p:cNvSpPr>
              <a:spLocks noChangeArrowheads="1"/>
            </p:cNvSpPr>
            <p:nvPr/>
          </p:nvSpPr>
          <p:spPr bwMode="auto">
            <a:xfrm>
              <a:off x="4372" y="3124"/>
              <a:ext cx="1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2</a:t>
              </a:r>
            </a:p>
          </p:txBody>
        </p:sp>
        <p:sp>
          <p:nvSpPr>
            <p:cNvPr id="73" name="Rectangle 102"/>
            <p:cNvSpPr>
              <a:spLocks noChangeArrowheads="1"/>
            </p:cNvSpPr>
            <p:nvPr/>
          </p:nvSpPr>
          <p:spPr bwMode="auto">
            <a:xfrm>
              <a:off x="3875" y="3130"/>
              <a:ext cx="1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2</a:t>
              </a:r>
            </a:p>
          </p:txBody>
        </p:sp>
        <p:sp>
          <p:nvSpPr>
            <p:cNvPr id="74" name="Rectangle 103"/>
            <p:cNvSpPr>
              <a:spLocks noChangeArrowheads="1"/>
            </p:cNvSpPr>
            <p:nvPr/>
          </p:nvSpPr>
          <p:spPr bwMode="auto">
            <a:xfrm>
              <a:off x="4300" y="3002"/>
              <a:ext cx="34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ASC</a:t>
              </a:r>
            </a:p>
          </p:txBody>
        </p:sp>
        <p:sp>
          <p:nvSpPr>
            <p:cNvPr id="75" name="Rectangle 104"/>
            <p:cNvSpPr>
              <a:spLocks noChangeArrowheads="1"/>
            </p:cNvSpPr>
            <p:nvPr/>
          </p:nvSpPr>
          <p:spPr bwMode="auto">
            <a:xfrm>
              <a:off x="3817" y="3386"/>
              <a:ext cx="39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nl-NL" sz="1400" b="1">
                  <a:solidFill>
                    <a:srgbClr val="000000"/>
                  </a:solidFill>
                </a:rPr>
                <a:t>MISS</a:t>
              </a:r>
            </a:p>
          </p:txBody>
        </p:sp>
      </p:grpSp>
      <p:grpSp>
        <p:nvGrpSpPr>
          <p:cNvPr id="126" name="Group 7"/>
          <p:cNvGrpSpPr>
            <a:grpSpLocks/>
          </p:cNvGrpSpPr>
          <p:nvPr/>
        </p:nvGrpSpPr>
        <p:grpSpPr bwMode="auto">
          <a:xfrm>
            <a:off x="6970636" y="4113915"/>
            <a:ext cx="5918200" cy="2438400"/>
            <a:chOff x="384" y="492"/>
            <a:chExt cx="3728" cy="1536"/>
          </a:xfrm>
        </p:grpSpPr>
        <p:grpSp>
          <p:nvGrpSpPr>
            <p:cNvPr id="127" name="Group 4"/>
            <p:cNvGrpSpPr>
              <a:grpSpLocks/>
            </p:cNvGrpSpPr>
            <p:nvPr/>
          </p:nvGrpSpPr>
          <p:grpSpPr bwMode="auto">
            <a:xfrm>
              <a:off x="384" y="625"/>
              <a:ext cx="3728" cy="1403"/>
              <a:chOff x="384" y="625"/>
              <a:chExt cx="3728" cy="1403"/>
            </a:xfrm>
          </p:grpSpPr>
          <p:sp>
            <p:nvSpPr>
              <p:cNvPr id="130" name="Rectangle 2"/>
              <p:cNvSpPr>
                <a:spLocks noChangeArrowheads="1"/>
              </p:cNvSpPr>
              <p:nvPr/>
            </p:nvSpPr>
            <p:spPr bwMode="auto">
              <a:xfrm>
                <a:off x="399" y="625"/>
                <a:ext cx="2724" cy="1403"/>
              </a:xfrm>
              <a:prstGeom prst="rect">
                <a:avLst/>
              </a:prstGeom>
              <a:solidFill>
                <a:srgbClr val="00713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31" name="Rectangle 3"/>
              <p:cNvSpPr>
                <a:spLocks noChangeArrowheads="1"/>
              </p:cNvSpPr>
              <p:nvPr/>
            </p:nvSpPr>
            <p:spPr bwMode="auto">
              <a:xfrm>
                <a:off x="384" y="630"/>
                <a:ext cx="3728" cy="1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defTabSz="762000">
                  <a:tabLst>
                    <a:tab pos="187325" algn="l"/>
                    <a:tab pos="482600" algn="l"/>
                    <a:tab pos="1435100" algn="l"/>
                    <a:tab pos="1905000" algn="l"/>
                    <a:tab pos="2755900" algn="r"/>
                    <a:tab pos="2959100" algn="l"/>
                    <a:tab pos="3232150" algn="l"/>
                  </a:tabLst>
                  <a:defRPr sz="2400">
                    <a:solidFill>
                      <a:schemeClr val="tx1"/>
                    </a:solidFill>
                    <a:latin typeface="Times New Roman" panose="02020603050405020304" pitchFamily="18" charset="0"/>
                  </a:defRPr>
                </a:lvl1pPr>
                <a:lvl2pPr marL="571500" defTabSz="762000">
                  <a:tabLst>
                    <a:tab pos="187325" algn="l"/>
                    <a:tab pos="482600" algn="l"/>
                    <a:tab pos="1435100" algn="l"/>
                    <a:tab pos="1905000" algn="l"/>
                    <a:tab pos="2755900" algn="r"/>
                    <a:tab pos="2959100" algn="l"/>
                    <a:tab pos="3232150" algn="l"/>
                  </a:tabLst>
                  <a:defRPr sz="2400">
                    <a:solidFill>
                      <a:schemeClr val="tx1"/>
                    </a:solidFill>
                    <a:latin typeface="Times New Roman" panose="02020603050405020304" pitchFamily="18" charset="0"/>
                  </a:defRPr>
                </a:lvl2pPr>
                <a:lvl3pPr marL="1143000" defTabSz="762000">
                  <a:tabLst>
                    <a:tab pos="187325" algn="l"/>
                    <a:tab pos="482600" algn="l"/>
                    <a:tab pos="1435100" algn="l"/>
                    <a:tab pos="1905000" algn="l"/>
                    <a:tab pos="2755900" algn="r"/>
                    <a:tab pos="2959100" algn="l"/>
                    <a:tab pos="3232150" algn="l"/>
                  </a:tabLst>
                  <a:defRPr sz="2400">
                    <a:solidFill>
                      <a:schemeClr val="tx1"/>
                    </a:solidFill>
                    <a:latin typeface="Times New Roman" panose="02020603050405020304" pitchFamily="18" charset="0"/>
                  </a:defRPr>
                </a:lvl3pPr>
                <a:lvl4pPr marL="1714500" defTabSz="762000">
                  <a:tabLst>
                    <a:tab pos="187325" algn="l"/>
                    <a:tab pos="482600" algn="l"/>
                    <a:tab pos="1435100" algn="l"/>
                    <a:tab pos="1905000" algn="l"/>
                    <a:tab pos="2755900" algn="r"/>
                    <a:tab pos="2959100" algn="l"/>
                    <a:tab pos="3232150" algn="l"/>
                  </a:tabLst>
                  <a:defRPr sz="2400">
                    <a:solidFill>
                      <a:schemeClr val="tx1"/>
                    </a:solidFill>
                    <a:latin typeface="Times New Roman" panose="02020603050405020304" pitchFamily="18" charset="0"/>
                  </a:defRPr>
                </a:lvl4pPr>
                <a:lvl5pPr marL="2286000" defTabSz="762000">
                  <a:tabLst>
                    <a:tab pos="187325" algn="l"/>
                    <a:tab pos="482600" algn="l"/>
                    <a:tab pos="1435100" algn="l"/>
                    <a:tab pos="1905000" algn="l"/>
                    <a:tab pos="2755900" algn="r"/>
                    <a:tab pos="2959100" algn="l"/>
                    <a:tab pos="3232150" algn="l"/>
                  </a:tabLst>
                  <a:defRPr sz="2400">
                    <a:solidFill>
                      <a:schemeClr val="tx1"/>
                    </a:solidFill>
                    <a:latin typeface="Times New Roman" panose="02020603050405020304" pitchFamily="18" charset="0"/>
                  </a:defRPr>
                </a:lvl5pPr>
                <a:lvl6pPr marL="2743200" defTabSz="762000" fontAlgn="base">
                  <a:spcBef>
                    <a:spcPct val="0"/>
                  </a:spcBef>
                  <a:spcAft>
                    <a:spcPct val="0"/>
                  </a:spcAft>
                  <a:tabLst>
                    <a:tab pos="187325" algn="l"/>
                    <a:tab pos="482600" algn="l"/>
                    <a:tab pos="1435100" algn="l"/>
                    <a:tab pos="1905000" algn="l"/>
                    <a:tab pos="2755900" algn="r"/>
                    <a:tab pos="2959100" algn="l"/>
                    <a:tab pos="3232150" algn="l"/>
                  </a:tabLst>
                  <a:defRPr sz="2400">
                    <a:solidFill>
                      <a:schemeClr val="tx1"/>
                    </a:solidFill>
                    <a:latin typeface="Times New Roman" panose="02020603050405020304" pitchFamily="18" charset="0"/>
                  </a:defRPr>
                </a:lvl6pPr>
                <a:lvl7pPr marL="3200400" defTabSz="762000" fontAlgn="base">
                  <a:spcBef>
                    <a:spcPct val="0"/>
                  </a:spcBef>
                  <a:spcAft>
                    <a:spcPct val="0"/>
                  </a:spcAft>
                  <a:tabLst>
                    <a:tab pos="187325" algn="l"/>
                    <a:tab pos="482600" algn="l"/>
                    <a:tab pos="1435100" algn="l"/>
                    <a:tab pos="1905000" algn="l"/>
                    <a:tab pos="2755900" algn="r"/>
                    <a:tab pos="2959100" algn="l"/>
                    <a:tab pos="3232150" algn="l"/>
                  </a:tabLst>
                  <a:defRPr sz="2400">
                    <a:solidFill>
                      <a:schemeClr val="tx1"/>
                    </a:solidFill>
                    <a:latin typeface="Times New Roman" panose="02020603050405020304" pitchFamily="18" charset="0"/>
                  </a:defRPr>
                </a:lvl7pPr>
                <a:lvl8pPr marL="3657600" defTabSz="762000" fontAlgn="base">
                  <a:spcBef>
                    <a:spcPct val="0"/>
                  </a:spcBef>
                  <a:spcAft>
                    <a:spcPct val="0"/>
                  </a:spcAft>
                  <a:tabLst>
                    <a:tab pos="187325" algn="l"/>
                    <a:tab pos="482600" algn="l"/>
                    <a:tab pos="1435100" algn="l"/>
                    <a:tab pos="1905000" algn="l"/>
                    <a:tab pos="2755900" algn="r"/>
                    <a:tab pos="2959100" algn="l"/>
                    <a:tab pos="3232150" algn="l"/>
                  </a:tabLst>
                  <a:defRPr sz="2400">
                    <a:solidFill>
                      <a:schemeClr val="tx1"/>
                    </a:solidFill>
                    <a:latin typeface="Times New Roman" panose="02020603050405020304" pitchFamily="18" charset="0"/>
                  </a:defRPr>
                </a:lvl8pPr>
                <a:lvl9pPr marL="4114800" defTabSz="762000" fontAlgn="base">
                  <a:spcBef>
                    <a:spcPct val="0"/>
                  </a:spcBef>
                  <a:spcAft>
                    <a:spcPct val="0"/>
                  </a:spcAft>
                  <a:tabLst>
                    <a:tab pos="187325" algn="l"/>
                    <a:tab pos="482600" algn="l"/>
                    <a:tab pos="1435100" algn="l"/>
                    <a:tab pos="1905000" algn="l"/>
                    <a:tab pos="2755900" algn="r"/>
                    <a:tab pos="2959100" algn="l"/>
                    <a:tab pos="3232150" algn="l"/>
                  </a:tabLst>
                  <a:defRPr sz="2400">
                    <a:solidFill>
                      <a:schemeClr val="tx1"/>
                    </a:solidFill>
                    <a:latin typeface="Times New Roman" panose="02020603050405020304" pitchFamily="18" charset="0"/>
                  </a:defRPr>
                </a:lvl9pPr>
              </a:lstStyle>
              <a:p>
                <a:r>
                  <a:rPr lang="nl-NL" sz="1200" dirty="0">
                    <a:latin typeface="Arial Narrow" panose="020B0606020202030204" pitchFamily="34" charset="0"/>
                  </a:rPr>
                  <a:t>A	F C  1   +    A  1  3  2  7    U     F    3  2  7   M  1 . 1   1  2   T  </a:t>
                </a:r>
              </a:p>
              <a:p>
                <a:r>
                  <a:rPr lang="nl-NL" sz="1200" dirty="0">
                    <a:latin typeface="Arial Narrow" panose="020B0606020202030204" pitchFamily="34" charset="0"/>
                  </a:rPr>
                  <a:t>B 	              T   P      A  F        S    S    N  S  S   M  I  F    K I L L   E	</a:t>
                </a:r>
              </a:p>
              <a:p>
                <a:r>
                  <a:rPr lang="nl-NL" sz="1200" dirty="0">
                    <a:latin typeface="Arial Narrow" panose="020B0606020202030204" pitchFamily="34" charset="0"/>
                  </a:rPr>
                  <a:t>C 	F C  2   +     	</a:t>
                </a:r>
              </a:p>
              <a:p>
                <a:r>
                  <a:rPr lang="nl-NL" sz="1200" dirty="0">
                    <a:latin typeface="Arial Narrow" panose="020B0606020202030204" pitchFamily="34" charset="0"/>
                  </a:rPr>
                  <a:t>D	              T   P</a:t>
                </a:r>
              </a:p>
              <a:p>
                <a:r>
                  <a:rPr lang="nl-NL" sz="1200" dirty="0">
                    <a:latin typeface="Arial Narrow" panose="020B0606020202030204" pitchFamily="34" charset="0"/>
                  </a:rPr>
                  <a:t>E	</a:t>
                </a:r>
              </a:p>
              <a:p>
                <a:r>
                  <a:rPr lang="nl-NL" sz="1200" dirty="0">
                    <a:latin typeface="Arial Narrow" panose="020B0606020202030204" pitchFamily="34" charset="0"/>
                  </a:rPr>
                  <a:t>F	</a:t>
                </a:r>
              </a:p>
              <a:p>
                <a:r>
                  <a:rPr lang="nl-NL" sz="1200" dirty="0">
                    <a:latin typeface="Arial Narrow" panose="020B0606020202030204" pitchFamily="34" charset="0"/>
                  </a:rPr>
                  <a:t>G	 F C  4   +  	</a:t>
                </a:r>
              </a:p>
              <a:p>
                <a:r>
                  <a:rPr lang="nl-NL" sz="1200" dirty="0">
                    <a:latin typeface="Arial Narrow" panose="020B0606020202030204" pitchFamily="34" charset="0"/>
                  </a:rPr>
                  <a:t>H                 T</a:t>
                </a:r>
              </a:p>
              <a:p>
                <a:r>
                  <a:rPr lang="nl-NL" sz="1200" dirty="0">
                    <a:latin typeface="Arial Narrow" panose="020B0606020202030204" pitchFamily="34" charset="0"/>
                  </a:rPr>
                  <a:t>I     E N G     A 1  3  2  7  P 1                     P                         P</a:t>
                </a:r>
              </a:p>
              <a:p>
                <a:r>
                  <a:rPr lang="nl-NL" sz="1200" dirty="0">
                    <a:latin typeface="Arial Narrow" panose="020B0606020202030204" pitchFamily="34" charset="0"/>
                  </a:rPr>
                  <a:t>J                                      P                         P                        P</a:t>
                </a:r>
              </a:p>
              <a:p>
                <a:r>
                  <a:rPr lang="nl-NL" sz="1200" dirty="0">
                    <a:latin typeface="Arial Narrow" panose="020B0606020202030204" pitchFamily="34" charset="0"/>
                  </a:rPr>
                  <a:t>   </a:t>
                </a:r>
              </a:p>
            </p:txBody>
          </p:sp>
        </p:grpSp>
        <p:sp>
          <p:nvSpPr>
            <p:cNvPr id="128" name="Rectangle 5"/>
            <p:cNvSpPr>
              <a:spLocks noChangeArrowheads="1"/>
            </p:cNvSpPr>
            <p:nvPr/>
          </p:nvSpPr>
          <p:spPr bwMode="auto">
            <a:xfrm>
              <a:off x="768" y="492"/>
              <a:ext cx="912" cy="144"/>
            </a:xfrm>
            <a:prstGeom prst="rect">
              <a:avLst/>
            </a:prstGeom>
            <a:solidFill>
              <a:srgbClr val="00713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29" name="Rectangle 6"/>
            <p:cNvSpPr>
              <a:spLocks noChangeArrowheads="1"/>
            </p:cNvSpPr>
            <p:nvPr/>
          </p:nvSpPr>
          <p:spPr bwMode="auto">
            <a:xfrm>
              <a:off x="816" y="492"/>
              <a:ext cx="864"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spcBef>
                  <a:spcPct val="50000"/>
                </a:spcBef>
              </a:pPr>
              <a:r>
                <a:rPr lang="nl-NL" sz="1200"/>
                <a:t>A         FC</a:t>
              </a:r>
            </a:p>
          </p:txBody>
        </p:sp>
      </p:grpSp>
      <p:sp>
        <p:nvSpPr>
          <p:cNvPr id="132" name="16 CuadroTexto">
            <a:extLst>
              <a:ext uri="{FF2B5EF4-FFF2-40B4-BE49-F238E27FC236}">
                <a16:creationId xmlns="" xmlns:a16="http://schemas.microsoft.com/office/drawing/2014/main" id="{3BC05D6D-A907-AD4E-9804-6F3C73D13D33}"/>
              </a:ext>
            </a:extLst>
          </p:cNvPr>
          <p:cNvSpPr txBox="1"/>
          <p:nvPr/>
        </p:nvSpPr>
        <p:spPr>
          <a:xfrm>
            <a:off x="3637043" y="57417"/>
            <a:ext cx="4992632" cy="516709"/>
          </a:xfrm>
          <a:prstGeom prst="rect">
            <a:avLst/>
          </a:prstGeom>
          <a:noFill/>
        </p:spPr>
        <p:txBody>
          <a:bodyPr wrap="square" lIns="84990" tIns="42496" rIns="84990" bIns="42496" rtlCol="0">
            <a:spAutoFit/>
          </a:bodyPr>
          <a:lstStyle/>
          <a:p>
            <a:pPr algn="ctr">
              <a:defRPr/>
            </a:pPr>
            <a:r>
              <a:rPr lang="es-CL" sz="2800" b="1" dirty="0" smtClean="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rPr>
              <a:t>MWCS – KILL ASSESSMENT</a:t>
            </a:r>
            <a:endParaRPr lang="es-CL" sz="2800" b="1" dirty="0">
              <a:solidFill>
                <a:schemeClr val="accent5">
                  <a:lumMod val="50000"/>
                </a:schemeClr>
              </a:solidFill>
              <a:latin typeface="Century Gothic" panose="020B0502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330317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heckerboard(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5" fill="hold" nodeType="clickEffect">
                                  <p:stCondLst>
                                    <p:cond delay="0"/>
                                  </p:stCondLst>
                                  <p:childTnLst>
                                    <p:set>
                                      <p:cBhvr>
                                        <p:cTn id="11" dur="1" fill="hold">
                                          <p:stCondLst>
                                            <p:cond delay="0"/>
                                          </p:stCondLst>
                                        </p:cTn>
                                        <p:tgtEl>
                                          <p:spTgt spid="126"/>
                                        </p:tgtEl>
                                        <p:attrNameLst>
                                          <p:attrName>style.visibility</p:attrName>
                                        </p:attrNameLst>
                                      </p:cBhvr>
                                      <p:to>
                                        <p:strVal val="visible"/>
                                      </p:to>
                                    </p:set>
                                    <p:animEffect transition="in" filter="checkerboard(down)">
                                      <p:cBhvr>
                                        <p:cTn id="12"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F:\NSSM\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5993" y="1504238"/>
            <a:ext cx="8056145" cy="4501451"/>
          </a:xfrm>
          <a:prstGeom prst="rect">
            <a:avLst/>
          </a:prstGeom>
          <a:noFill/>
          <a:ln>
            <a:noFill/>
          </a:ln>
          <a:extLst>
            <a:ext uri="{909E8E84-426E-40DD-AFC4-6F175D3DCCD1}">
              <a14:hiddenFill xmlns:a14="http://schemas.microsoft.com/office/drawing/2010/main">
                <a:solidFill>
                  <a:srgbClr val="FFFFFF"/>
                </a:solidFill>
              </a14:hiddenFill>
            </a:ext>
          </a:extLst>
        </p:spPr>
      </p:pic>
      <p:grpSp>
        <p:nvGrpSpPr>
          <p:cNvPr id="11268" name="Grupo 12"/>
          <p:cNvGrpSpPr>
            <a:grpSpLocks/>
          </p:cNvGrpSpPr>
          <p:nvPr/>
        </p:nvGrpSpPr>
        <p:grpSpPr bwMode="auto">
          <a:xfrm>
            <a:off x="482607" y="160348"/>
            <a:ext cx="9485024" cy="1152525"/>
            <a:chOff x="-1080218" y="271944"/>
            <a:chExt cx="9485199" cy="1164059"/>
          </a:xfrm>
        </p:grpSpPr>
        <p:grpSp>
          <p:nvGrpSpPr>
            <p:cNvPr id="11281" name="Grupo 13"/>
            <p:cNvGrpSpPr>
              <a:grpSpLocks/>
            </p:cNvGrpSpPr>
            <p:nvPr/>
          </p:nvGrpSpPr>
          <p:grpSpPr bwMode="auto">
            <a:xfrm>
              <a:off x="570614" y="712767"/>
              <a:ext cx="7834367" cy="251987"/>
              <a:chOff x="1470047" y="627226"/>
              <a:chExt cx="7834367" cy="251987"/>
            </a:xfrm>
          </p:grpSpPr>
          <p:sp>
            <p:nvSpPr>
              <p:cNvPr id="46"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7"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48"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11282"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dirty="0">
                  <a:solidFill>
                    <a:srgbClr val="DDD9C3"/>
                  </a:solidFill>
                  <a:latin typeface="Candara"/>
                  <a:ea typeface="Candara" panose="020E0502030303020204" pitchFamily="34" charset="0"/>
                  <a:cs typeface="Candara"/>
                </a:rPr>
                <a:t>PATRIOTISMO</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HONOR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dirty="0">
                  <a:solidFill>
                    <a:srgbClr val="DDD9C3"/>
                  </a:solidFill>
                  <a:latin typeface="Candara"/>
                  <a:ea typeface="Candara" panose="020E0502030303020204" pitchFamily="34" charset="0"/>
                  <a:cs typeface="Candara"/>
                </a:rPr>
                <a:t> LEALTAD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VALENTÍA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INTEGRIDAD </a:t>
              </a:r>
              <a:r>
                <a:rPr lang="es-CL" altLang="es-MX" sz="1000" dirty="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dirty="0">
                  <a:solidFill>
                    <a:srgbClr val="DDD9C3"/>
                  </a:solidFill>
                  <a:latin typeface="Candara"/>
                  <a:ea typeface="Candara" panose="020E0502030303020204" pitchFamily="34" charset="0"/>
                  <a:cs typeface="Candara"/>
                </a:rPr>
                <a:t>DEBER</a:t>
              </a:r>
            </a:p>
          </p:txBody>
        </p:sp>
        <p:pic>
          <p:nvPicPr>
            <p:cNvPr id="11284" name="Imagen 44"/>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61" name="16 CuadroTexto"/>
          <p:cNvSpPr txBox="1"/>
          <p:nvPr/>
        </p:nvSpPr>
        <p:spPr>
          <a:xfrm>
            <a:off x="3480213" y="40382"/>
            <a:ext cx="5231573"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EXPERIENCIAS</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sp>
        <p:nvSpPr>
          <p:cNvPr id="25" name="Marcador de número de diapositiva 2"/>
          <p:cNvSpPr>
            <a:spLocks noGrp="1"/>
          </p:cNvSpPr>
          <p:nvPr>
            <p:ph type="sldNum" sz="quarter" idx="12"/>
          </p:nvPr>
        </p:nvSpPr>
        <p:spPr>
          <a:xfrm>
            <a:off x="8737600" y="6356360"/>
            <a:ext cx="2844800" cy="365125"/>
          </a:xfrm>
        </p:spPr>
        <p:txBody>
          <a:bodyPr vert="horz" wrap="square" lIns="91440" tIns="45720" rIns="91440" bIns="45720" numCol="1" anchor="ctr" anchorCtr="0" compatLnSpc="1">
            <a:prstTxWarp prst="textNoShape">
              <a:avLst/>
            </a:prstTxWarp>
          </a:bodyPr>
          <a:lstStyle/>
          <a:p>
            <a:r>
              <a:rPr lang="es-ES" altLang="es-MX" sz="2000" b="1" dirty="0">
                <a:solidFill>
                  <a:schemeClr val="tx1"/>
                </a:solidFill>
                <a:latin typeface="Century Gothic" panose="020B0502020202020204" pitchFamily="34" charset="0"/>
              </a:rPr>
              <a:t>4</a:t>
            </a:r>
          </a:p>
        </p:txBody>
      </p:sp>
      <p:pic>
        <p:nvPicPr>
          <p:cNvPr id="14" name="Imagen 13"/>
          <p:cNvPicPr>
            <a:picLocks noChangeAspect="1"/>
          </p:cNvPicPr>
          <p:nvPr/>
        </p:nvPicPr>
        <p:blipFill>
          <a:blip r:embed="rId5"/>
          <a:stretch>
            <a:fillRect/>
          </a:stretch>
        </p:blipFill>
        <p:spPr>
          <a:xfrm>
            <a:off x="10537409" y="45764"/>
            <a:ext cx="1080674" cy="1381692"/>
          </a:xfrm>
          <a:prstGeom prst="rect">
            <a:avLst/>
          </a:prstGeom>
          <a:effectLst/>
        </p:spPr>
      </p:pic>
      <p:sp>
        <p:nvSpPr>
          <p:cNvPr id="24" name="Rectángulo: esquinas redondeadas 5">
            <a:extLst>
              <a:ext uri="{FF2B5EF4-FFF2-40B4-BE49-F238E27FC236}">
                <a16:creationId xmlns="" xmlns:a16="http://schemas.microsoft.com/office/drawing/2014/main" id="{45074896-ECA5-8A4A-8999-9BC184EAEDCC}"/>
              </a:ext>
            </a:extLst>
          </p:cNvPr>
          <p:cNvSpPr/>
          <p:nvPr/>
        </p:nvSpPr>
        <p:spPr>
          <a:xfrm>
            <a:off x="991188" y="2616604"/>
            <a:ext cx="4540365" cy="194410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s-CL" sz="1600" dirty="0" smtClean="0">
              <a:solidFill>
                <a:schemeClr val="tx1"/>
              </a:solidFill>
              <a:latin typeface="Century Gothic" panose="020B0502020202020204" pitchFamily="34" charset="0"/>
            </a:endParaRPr>
          </a:p>
          <a:p>
            <a:pPr lvl="0" algn="just"/>
            <a:r>
              <a:rPr lang="es-CL" sz="1400" dirty="0" smtClean="0">
                <a:solidFill>
                  <a:schemeClr val="tx1"/>
                </a:solidFill>
                <a:latin typeface="Century Gothic" panose="020B0502020202020204" pitchFamily="34" charset="0"/>
              </a:rPr>
              <a:t>1. Lanzamiento de NSSM sobre dron.</a:t>
            </a:r>
          </a:p>
          <a:p>
            <a:pPr lvl="0" algn="just"/>
            <a:endParaRPr lang="es-CL" sz="1400" dirty="0">
              <a:solidFill>
                <a:schemeClr val="tx1"/>
              </a:solidFill>
              <a:latin typeface="Century Gothic" panose="020B0502020202020204" pitchFamily="34" charset="0"/>
            </a:endParaRPr>
          </a:p>
          <a:p>
            <a:pPr lvl="0" algn="just"/>
            <a:r>
              <a:rPr lang="es-CL" sz="1400" dirty="0">
                <a:solidFill>
                  <a:schemeClr val="tx1"/>
                </a:solidFill>
                <a:latin typeface="Century Gothic" panose="020B0502020202020204" pitchFamily="34" charset="0"/>
              </a:rPr>
              <a:t>2</a:t>
            </a:r>
            <a:r>
              <a:rPr lang="es-CL" sz="1400" dirty="0" smtClean="0">
                <a:solidFill>
                  <a:schemeClr val="tx1"/>
                </a:solidFill>
                <a:latin typeface="Century Gothic" panose="020B0502020202020204" pitchFamily="34" charset="0"/>
              </a:rPr>
              <a:t>. Tiro A/A de 76/62 </a:t>
            </a:r>
            <a:r>
              <a:rPr lang="es-CL" sz="1400" dirty="0" err="1" smtClean="0">
                <a:solidFill>
                  <a:schemeClr val="tx1"/>
                </a:solidFill>
                <a:latin typeface="Century Gothic" panose="020B0502020202020204" pitchFamily="34" charset="0"/>
              </a:rPr>
              <a:t>mm.</a:t>
            </a:r>
            <a:endParaRPr lang="es-CL" sz="1400" dirty="0" smtClean="0">
              <a:solidFill>
                <a:schemeClr val="tx1"/>
              </a:solidFill>
              <a:latin typeface="Century Gothic" panose="020B0502020202020204" pitchFamily="34" charset="0"/>
            </a:endParaRPr>
          </a:p>
          <a:p>
            <a:pPr>
              <a:lnSpc>
                <a:spcPts val="1350"/>
              </a:lnSpc>
            </a:pP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Tree>
    <p:extLst>
      <p:ext uri="{BB962C8B-B14F-4D97-AF65-F5344CB8AC3E}">
        <p14:creationId xmlns:p14="http://schemas.microsoft.com/office/powerpoint/2010/main" val="3392943281"/>
      </p:ext>
    </p:extLst>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 xmlns:a16="http://schemas.microsoft.com/office/drawing/2014/main" id="{9A765BF4-0B74-C94D-9BE3-3D3A4C597D2D}"/>
              </a:ext>
            </a:extLst>
          </p:cNvPr>
          <p:cNvSpPr/>
          <p:nvPr/>
        </p:nvSpPr>
        <p:spPr>
          <a:xfrm>
            <a:off x="6067772" y="594237"/>
            <a:ext cx="4533900" cy="201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prstClr val="white"/>
              </a:solidFill>
              <a:latin typeface="Calibri"/>
            </a:endParaRPr>
          </a:p>
        </p:txBody>
      </p:sp>
      <p:grpSp>
        <p:nvGrpSpPr>
          <p:cNvPr id="35" name="Grupo 12"/>
          <p:cNvGrpSpPr/>
          <p:nvPr/>
        </p:nvGrpSpPr>
        <p:grpSpPr>
          <a:xfrm>
            <a:off x="482822" y="160484"/>
            <a:ext cx="9485199" cy="1153099"/>
            <a:chOff x="-1080218" y="271944"/>
            <a:chExt cx="9485199" cy="1164059"/>
          </a:xfrm>
        </p:grpSpPr>
        <p:grpSp>
          <p:nvGrpSpPr>
            <p:cNvPr id="36" name="Grupo 13"/>
            <p:cNvGrpSpPr/>
            <p:nvPr/>
          </p:nvGrpSpPr>
          <p:grpSpPr>
            <a:xfrm>
              <a:off x="570614" y="712767"/>
              <a:ext cx="7834367" cy="251987"/>
              <a:chOff x="1470047" y="627226"/>
              <a:chExt cx="7834367" cy="251987"/>
            </a:xfrm>
          </p:grpSpPr>
          <p:sp>
            <p:nvSpPr>
              <p:cNvPr id="42" name="10 Forma libre"/>
              <p:cNvSpPr/>
              <p:nvPr/>
            </p:nvSpPr>
            <p:spPr bwMode="auto">
              <a:xfrm>
                <a:off x="1470047" y="627226"/>
                <a:ext cx="5804612" cy="251987"/>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3" name="11 Paralelogramo"/>
              <p:cNvSpPr/>
              <p:nvPr/>
            </p:nvSpPr>
            <p:spPr bwMode="auto">
              <a:xfrm>
                <a:off x="7082180"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EEECE1">
                      <a:lumMod val="50000"/>
                    </a:srgbClr>
                  </a:solidFill>
                  <a:latin typeface="Calibri"/>
                </a:endParaRPr>
              </a:p>
            </p:txBody>
          </p:sp>
          <p:sp>
            <p:nvSpPr>
              <p:cNvPr id="44" name="11 Paralelogramo"/>
              <p:cNvSpPr/>
              <p:nvPr/>
            </p:nvSpPr>
            <p:spPr bwMode="auto">
              <a:xfrm>
                <a:off x="8112693" y="631265"/>
                <a:ext cx="1191721" cy="247948"/>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EEECE1">
                      <a:lumMod val="50000"/>
                    </a:srgbClr>
                  </a:solidFill>
                  <a:latin typeface="Calibri"/>
                </a:endParaRPr>
              </a:p>
            </p:txBody>
          </p:sp>
        </p:grpSp>
        <p:sp>
          <p:nvSpPr>
            <p:cNvPr id="37" name="2 CuadroTexto"/>
            <p:cNvSpPr txBox="1"/>
            <p:nvPr/>
          </p:nvSpPr>
          <p:spPr>
            <a:xfrm>
              <a:off x="1124777" y="706788"/>
              <a:ext cx="4288353" cy="248561"/>
            </a:xfrm>
            <a:prstGeom prst="rect">
              <a:avLst/>
            </a:prstGeom>
            <a:noFill/>
          </p:spPr>
          <p:txBody>
            <a:bodyPr wrap="none" rtlCol="0">
              <a:spAutoFit/>
            </a:bodyPr>
            <a:lstStyle/>
            <a:p>
              <a:pPr>
                <a:defRPr/>
              </a:pPr>
              <a:r>
                <a:rPr lang="es-CL" sz="1000" dirty="0">
                  <a:solidFill>
                    <a:srgbClr val="EEECE1">
                      <a:lumMod val="90000"/>
                    </a:srgbClr>
                  </a:solidFill>
                  <a:latin typeface="Candara"/>
                  <a:cs typeface="Candara"/>
                </a:rPr>
                <a:t>PATRIOTISMO</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HONOR </a:t>
              </a:r>
              <a:r>
                <a:rPr lang="es-CL" sz="1000" dirty="0">
                  <a:solidFill>
                    <a:srgbClr val="EEECE1">
                      <a:lumMod val="90000"/>
                    </a:srgbClr>
                  </a:solidFill>
                  <a:latin typeface="Candara"/>
                  <a:ea typeface="Segoe UI Symbol" panose="020B0502040204020203" pitchFamily="34" charset="0"/>
                  <a:cs typeface="Candara"/>
                  <a:sym typeface="Wingdings"/>
                </a:rPr>
                <a:t>⚓</a:t>
              </a:r>
              <a:r>
                <a:rPr lang="es-CL" sz="1000" dirty="0">
                  <a:solidFill>
                    <a:srgbClr val="EEECE1">
                      <a:lumMod val="90000"/>
                    </a:srgbClr>
                  </a:solidFill>
                  <a:latin typeface="Candara"/>
                  <a:cs typeface="Candara"/>
                </a:rPr>
                <a:t> LEALTAD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VALENTÍA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INTEGRIDAD </a:t>
              </a:r>
              <a:r>
                <a:rPr lang="es-CL" sz="1000" dirty="0">
                  <a:solidFill>
                    <a:srgbClr val="EEECE1">
                      <a:lumMod val="90000"/>
                    </a:srgbClr>
                  </a:solidFill>
                  <a:latin typeface="Candara"/>
                  <a:ea typeface="Segoe UI Symbol" panose="020B0502040204020203" pitchFamily="34" charset="0"/>
                  <a:cs typeface="Candara"/>
                  <a:sym typeface="Wingdings"/>
                </a:rPr>
                <a:t>⚓  </a:t>
              </a:r>
              <a:r>
                <a:rPr lang="es-CL" sz="1000" dirty="0">
                  <a:solidFill>
                    <a:srgbClr val="EEECE1">
                      <a:lumMod val="90000"/>
                    </a:srgbClr>
                  </a:solidFill>
                  <a:latin typeface="Candara"/>
                  <a:cs typeface="Candara"/>
                </a:rPr>
                <a:t>DEBER</a:t>
              </a:r>
            </a:p>
          </p:txBody>
        </p:sp>
        <p:pic>
          <p:nvPicPr>
            <p:cNvPr id="41" name="Imagen 40"/>
            <p:cNvPicPr>
              <a:picLocks noChangeAspect="1"/>
            </p:cNvPicPr>
            <p:nvPr/>
          </p:nvPicPr>
          <p:blipFill rotWithShape="1">
            <a:blip r:embed="rId3">
              <a:clrChange>
                <a:clrFrom>
                  <a:srgbClr val="FFFFFF"/>
                </a:clrFrom>
                <a:clrTo>
                  <a:srgbClr val="FFFFFF">
                    <a:alpha val="0"/>
                  </a:srgbClr>
                </a:clrTo>
              </a:clrChange>
            </a:blip>
            <a:srcRect l="-1904"/>
            <a:stretch/>
          </p:blipFill>
          <p:spPr>
            <a:xfrm>
              <a:off x="-1080218" y="271944"/>
              <a:ext cx="1017182" cy="1164059"/>
            </a:xfrm>
            <a:prstGeom prst="rect">
              <a:avLst/>
            </a:prstGeom>
          </p:spPr>
        </p:pic>
      </p:grpSp>
      <p:sp>
        <p:nvSpPr>
          <p:cNvPr id="2" name="Marcador de número de diapositiva 1">
            <a:extLst>
              <a:ext uri="{FF2B5EF4-FFF2-40B4-BE49-F238E27FC236}">
                <a16:creationId xmlns="" xmlns:a16="http://schemas.microsoft.com/office/drawing/2014/main" id="{B18B7EAF-8BAB-B64F-85D9-3DF367F961F2}"/>
              </a:ext>
            </a:extLst>
          </p:cNvPr>
          <p:cNvSpPr>
            <a:spLocks noGrp="1"/>
          </p:cNvSpPr>
          <p:nvPr>
            <p:ph type="sldNum" sz="quarter" idx="12"/>
          </p:nvPr>
        </p:nvSpPr>
        <p:spPr>
          <a:xfrm>
            <a:off x="11865396" y="6552315"/>
            <a:ext cx="326604" cy="365125"/>
          </a:xfrm>
        </p:spPr>
        <p:txBody>
          <a:bodyPr/>
          <a:lstStyle/>
          <a:p>
            <a:fld id="{367A063E-4D4F-3F48-85C6-48C5B5A48EC2}" type="slidenum">
              <a:rPr lang="es-ES" smtClean="0">
                <a:solidFill>
                  <a:schemeClr val="bg1"/>
                </a:solidFill>
                <a:latin typeface="Century Gothic" panose="020B0502020202020204" pitchFamily="34" charset="0"/>
              </a:rPr>
              <a:t>42</a:t>
            </a:fld>
            <a:endParaRPr lang="es-ES" dirty="0">
              <a:solidFill>
                <a:schemeClr val="bg1"/>
              </a:solidFill>
              <a:latin typeface="Century Gothic" panose="020B0502020202020204" pitchFamily="34" charset="0"/>
            </a:endParaRPr>
          </a:p>
        </p:txBody>
      </p:sp>
      <p:pic>
        <p:nvPicPr>
          <p:cNvPr id="28" name="Imagen 27"/>
          <p:cNvPicPr>
            <a:picLocks noChangeAspect="1"/>
          </p:cNvPicPr>
          <p:nvPr/>
        </p:nvPicPr>
        <p:blipFill>
          <a:blip r:embed="rId4"/>
          <a:stretch>
            <a:fillRect/>
          </a:stretch>
        </p:blipFill>
        <p:spPr>
          <a:xfrm>
            <a:off x="10537409" y="45764"/>
            <a:ext cx="1080674" cy="1381692"/>
          </a:xfrm>
          <a:prstGeom prst="rect">
            <a:avLst/>
          </a:prstGeom>
          <a:effectLst/>
        </p:spPr>
      </p:pic>
      <p:sp>
        <p:nvSpPr>
          <p:cNvPr id="134" name="16 CuadroTexto"/>
          <p:cNvSpPr txBox="1"/>
          <p:nvPr/>
        </p:nvSpPr>
        <p:spPr>
          <a:xfrm>
            <a:off x="2687817" y="40382"/>
            <a:ext cx="6202208" cy="547487"/>
          </a:xfrm>
          <a:prstGeom prst="rect">
            <a:avLst/>
          </a:prstGeom>
          <a:noFill/>
        </p:spPr>
        <p:txBody>
          <a:bodyPr wrap="square" lIns="84990" tIns="42496" rIns="84990" bIns="42496">
            <a:spAutoFit/>
          </a:bodyPr>
          <a:lstStyle/>
          <a:p>
            <a:pPr algn="ctr" fontAlgn="auto">
              <a:spcBef>
                <a:spcPts val="0"/>
              </a:spcBef>
              <a:spcAft>
                <a:spcPts val="0"/>
              </a:spcAft>
              <a:defRPr/>
            </a:pPr>
            <a:r>
              <a:rPr lang="es-CL" sz="3000" b="1" dirty="0" smtClean="0">
                <a:solidFill>
                  <a:schemeClr val="accent5">
                    <a:lumMod val="50000"/>
                  </a:schemeClr>
                </a:solidFill>
                <a:latin typeface="Century Gothic" panose="020B0502020202020204" pitchFamily="34" charset="0"/>
                <a:ea typeface="MS PGothic" panose="020B0600070205080204" pitchFamily="34" charset="-128"/>
                <a:cs typeface="Candara"/>
              </a:rPr>
              <a:t>EXPERIENCIAS – A/A RV 2016</a:t>
            </a:r>
            <a:endParaRPr lang="es-CL" sz="3000" b="1" dirty="0">
              <a:solidFill>
                <a:schemeClr val="accent5">
                  <a:lumMod val="50000"/>
                </a:schemeClr>
              </a:solidFill>
              <a:latin typeface="Century Gothic" panose="020B0502020202020204" pitchFamily="34" charset="0"/>
              <a:ea typeface="MS PGothic" panose="020B0600070205080204" pitchFamily="34" charset="-128"/>
              <a:cs typeface="Candara"/>
            </a:endParaRPr>
          </a:p>
        </p:txBody>
      </p:sp>
      <p:sp>
        <p:nvSpPr>
          <p:cNvPr id="145" name="Rectángulo: esquinas redondeadas 5">
            <a:extLst>
              <a:ext uri="{FF2B5EF4-FFF2-40B4-BE49-F238E27FC236}">
                <a16:creationId xmlns="" xmlns:a16="http://schemas.microsoft.com/office/drawing/2014/main" id="{45074896-ECA5-8A4A-8999-9BC184EAEDCC}"/>
              </a:ext>
            </a:extLst>
          </p:cNvPr>
          <p:cNvSpPr/>
          <p:nvPr/>
        </p:nvSpPr>
        <p:spPr>
          <a:xfrm>
            <a:off x="507357" y="1433824"/>
            <a:ext cx="10966185" cy="520646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s-CL" sz="1600" b="1" dirty="0" smtClean="0">
                <a:solidFill>
                  <a:schemeClr val="tx1"/>
                </a:solidFill>
                <a:latin typeface="Century Gothic" panose="020B0502020202020204" pitchFamily="34" charset="0"/>
              </a:rPr>
              <a:t>TÉCNICAS:</a:t>
            </a:r>
          </a:p>
          <a:p>
            <a:pPr marL="342900" lvl="0" indent="-342900" algn="just">
              <a:buFont typeface="+mj-lt"/>
              <a:buAutoNum type="arabicPeriod"/>
            </a:pPr>
            <a:r>
              <a:rPr lang="es-CL" dirty="0" smtClean="0">
                <a:solidFill>
                  <a:schemeClr val="tx1"/>
                </a:solidFill>
                <a:latin typeface="Century Gothic" panose="020B0502020202020204" pitchFamily="34" charset="0"/>
              </a:rPr>
              <a:t>Algunas traducciones a las “Standing </a:t>
            </a:r>
            <a:r>
              <a:rPr lang="es-CL" dirty="0" err="1" smtClean="0">
                <a:solidFill>
                  <a:schemeClr val="tx1"/>
                </a:solidFill>
                <a:latin typeface="Century Gothic" panose="020B0502020202020204" pitchFamily="34" charset="0"/>
              </a:rPr>
              <a:t>Orders</a:t>
            </a:r>
            <a:r>
              <a:rPr lang="es-CL" dirty="0" smtClean="0">
                <a:solidFill>
                  <a:schemeClr val="tx1"/>
                </a:solidFill>
                <a:latin typeface="Century Gothic" panose="020B0502020202020204" pitchFamily="34" charset="0"/>
              </a:rPr>
              <a:t>”, carecían de información, pudiendo haber evidenciado antes un error en la MLC.</a:t>
            </a:r>
          </a:p>
          <a:p>
            <a:pPr marL="342900" lvl="0" indent="-342900" algn="just">
              <a:buFont typeface="+mj-lt"/>
              <a:buAutoNum type="arabicPeriod"/>
            </a:pPr>
            <a:r>
              <a:rPr lang="es-ES" dirty="0" smtClean="0">
                <a:solidFill>
                  <a:schemeClr val="tx1"/>
                </a:solidFill>
                <a:latin typeface="Century Gothic" panose="020B0502020202020204" pitchFamily="34" charset="0"/>
              </a:rPr>
              <a:t>Se comprobó el montaje 76/62 a máxima cadencia de fuego, sin inconvenientes.</a:t>
            </a:r>
            <a:endParaRPr lang="es-CL" dirty="0" smtClean="0">
              <a:solidFill>
                <a:schemeClr val="tx1"/>
              </a:solidFill>
              <a:latin typeface="Century Gothic" panose="020B0502020202020204" pitchFamily="34" charset="0"/>
            </a:endParaRPr>
          </a:p>
          <a:p>
            <a:pPr algn="just"/>
            <a:r>
              <a:rPr lang="es-ES" sz="1600" b="1" dirty="0">
                <a:solidFill>
                  <a:schemeClr val="tx1"/>
                </a:solidFill>
                <a:latin typeface="Century Gothic" panose="020B0502020202020204" pitchFamily="34" charset="0"/>
              </a:rPr>
              <a:t>OPERATIVAS:</a:t>
            </a:r>
          </a:p>
          <a:p>
            <a:pPr marL="342900" lvl="0" indent="-342900" algn="just">
              <a:buAutoNum type="arabicPeriod"/>
            </a:pPr>
            <a:r>
              <a:rPr lang="es-ES" sz="1600" dirty="0" smtClean="0">
                <a:solidFill>
                  <a:schemeClr val="tx1"/>
                </a:solidFill>
                <a:latin typeface="Century Gothic" panose="020B0502020202020204" pitchFamily="34" charset="0"/>
              </a:rPr>
              <a:t>Máxima distancia de cruce del blanco, para ser considerado como amenaza en MWCS.</a:t>
            </a:r>
          </a:p>
          <a:p>
            <a:pPr marL="342900" lvl="0" indent="-342900" algn="just">
              <a:buAutoNum type="arabicPeriod"/>
            </a:pPr>
            <a:r>
              <a:rPr lang="es-ES" sz="1600" dirty="0" smtClean="0">
                <a:solidFill>
                  <a:schemeClr val="tx1"/>
                </a:solidFill>
                <a:latin typeface="Century Gothic" panose="020B0502020202020204" pitchFamily="34" charset="0"/>
              </a:rPr>
              <a:t>Simulaciones con personal Holandés, se obtuvo una distancia de referencia de 500 </a:t>
            </a:r>
            <a:r>
              <a:rPr lang="es-ES" sz="1600" dirty="0" err="1" smtClean="0">
                <a:solidFill>
                  <a:schemeClr val="tx1"/>
                </a:solidFill>
                <a:latin typeface="Century Gothic" panose="020B0502020202020204" pitchFamily="34" charset="0"/>
              </a:rPr>
              <a:t>yds</a:t>
            </a:r>
            <a:r>
              <a:rPr lang="es-ES" sz="1600" dirty="0" smtClean="0">
                <a:solidFill>
                  <a:schemeClr val="tx1"/>
                </a:solidFill>
                <a:latin typeface="Century Gothic" panose="020B0502020202020204" pitchFamily="34" charset="0"/>
              </a:rPr>
              <a:t>.</a:t>
            </a:r>
          </a:p>
          <a:p>
            <a:pPr marL="342900" lvl="0" indent="-342900" algn="just">
              <a:buAutoNum type="arabicPeriod"/>
            </a:pPr>
            <a:r>
              <a:rPr lang="es-ES" sz="1600" dirty="0" smtClean="0">
                <a:solidFill>
                  <a:schemeClr val="tx1"/>
                </a:solidFill>
                <a:latin typeface="Century Gothic" panose="020B0502020202020204" pitchFamily="34" charset="0"/>
              </a:rPr>
              <a:t>Empleo de fuego </a:t>
            </a:r>
            <a:r>
              <a:rPr lang="es-ES" sz="1600" b="1" dirty="0" smtClean="0">
                <a:solidFill>
                  <a:schemeClr val="tx1"/>
                </a:solidFill>
                <a:latin typeface="Century Gothic" panose="020B0502020202020204" pitchFamily="34" charset="0"/>
              </a:rPr>
              <a:t>AUTO</a:t>
            </a:r>
            <a:r>
              <a:rPr lang="es-ES" sz="1600" dirty="0" smtClean="0">
                <a:solidFill>
                  <a:schemeClr val="tx1"/>
                </a:solidFill>
                <a:latin typeface="Century Gothic" panose="020B0502020202020204" pitchFamily="34" charset="0"/>
              </a:rPr>
              <a:t>, probando la correcta ejecución de la </a:t>
            </a:r>
            <a:r>
              <a:rPr lang="es-ES" sz="1600" b="1" dirty="0" smtClean="0">
                <a:solidFill>
                  <a:schemeClr val="tx1"/>
                </a:solidFill>
                <a:latin typeface="Century Gothic" panose="020B0502020202020204" pitchFamily="34" charset="0"/>
              </a:rPr>
              <a:t>“</a:t>
            </a:r>
            <a:r>
              <a:rPr lang="es-ES" sz="1600" b="1" dirty="0" err="1" smtClean="0">
                <a:solidFill>
                  <a:schemeClr val="tx1"/>
                </a:solidFill>
                <a:latin typeface="Century Gothic" panose="020B0502020202020204" pitchFamily="34" charset="0"/>
              </a:rPr>
              <a:t>Recipe</a:t>
            </a:r>
            <a:r>
              <a:rPr lang="es-ES" sz="1600" b="1" dirty="0" smtClean="0">
                <a:solidFill>
                  <a:schemeClr val="tx1"/>
                </a:solidFill>
                <a:latin typeface="Century Gothic" panose="020B0502020202020204" pitchFamily="34" charset="0"/>
              </a:rPr>
              <a:t> Book” / ERRF 71%.</a:t>
            </a:r>
          </a:p>
          <a:p>
            <a:pPr marL="342900" lvl="0" indent="-342900" algn="just">
              <a:buAutoNum type="arabicPeriod"/>
            </a:pPr>
            <a:r>
              <a:rPr lang="es-ES" sz="1600" dirty="0" smtClean="0">
                <a:solidFill>
                  <a:schemeClr val="tx1"/>
                </a:solidFill>
                <a:latin typeface="Century Gothic" panose="020B0502020202020204" pitchFamily="34" charset="0"/>
              </a:rPr>
              <a:t>Durante corridas de traqueo, en ocasiones hubo pérdida del blanco, originado por la cancelación de “</a:t>
            </a:r>
            <a:r>
              <a:rPr lang="es-ES" sz="1600" dirty="0" err="1" smtClean="0">
                <a:solidFill>
                  <a:schemeClr val="tx1"/>
                </a:solidFill>
                <a:latin typeface="Century Gothic" panose="020B0502020202020204" pitchFamily="34" charset="0"/>
              </a:rPr>
              <a:t>passive</a:t>
            </a:r>
            <a:r>
              <a:rPr lang="es-ES" sz="1600" dirty="0" smtClean="0">
                <a:solidFill>
                  <a:schemeClr val="tx1"/>
                </a:solidFill>
                <a:latin typeface="Century Gothic" panose="020B0502020202020204" pitchFamily="34" charset="0"/>
              </a:rPr>
              <a:t> Tracking” (pre-</a:t>
            </a:r>
            <a:r>
              <a:rPr lang="es-ES" sz="1600" dirty="0" err="1" smtClean="0">
                <a:solidFill>
                  <a:schemeClr val="tx1"/>
                </a:solidFill>
                <a:latin typeface="Century Gothic" panose="020B0502020202020204" pitchFamily="34" charset="0"/>
              </a:rPr>
              <a:t>actions</a:t>
            </a:r>
            <a:r>
              <a:rPr lang="es-ES" sz="1600" dirty="0" smtClean="0">
                <a:solidFill>
                  <a:schemeClr val="tx1"/>
                </a:solidFill>
                <a:latin typeface="Century Gothic" panose="020B0502020202020204" pitchFamily="34" charset="0"/>
              </a:rPr>
              <a:t>).</a:t>
            </a:r>
          </a:p>
          <a:p>
            <a:pPr lvl="0" algn="just"/>
            <a:r>
              <a:rPr lang="es-ES" sz="1600" b="1" dirty="0" smtClean="0">
                <a:solidFill>
                  <a:schemeClr val="tx1"/>
                </a:solidFill>
                <a:latin typeface="Century Gothic" panose="020B0502020202020204" pitchFamily="34" charset="0"/>
              </a:rPr>
              <a:t>RECOMENDACIONES:</a:t>
            </a:r>
          </a:p>
          <a:p>
            <a:pPr marL="342900" lvl="0" indent="-342900" algn="just">
              <a:buAutoNum type="arabicPeriod"/>
            </a:pPr>
            <a:r>
              <a:rPr lang="es-ES" sz="1600" dirty="0" smtClean="0">
                <a:solidFill>
                  <a:schemeClr val="tx1"/>
                </a:solidFill>
                <a:latin typeface="Century Gothic" panose="020B0502020202020204" pitchFamily="34" charset="0"/>
              </a:rPr>
              <a:t>Previo a validación, chequeos alineamiento óptico y valores TILT MWCS.</a:t>
            </a:r>
          </a:p>
          <a:p>
            <a:pPr marL="342900" lvl="0" indent="-342900" algn="just">
              <a:buAutoNum type="arabicPeriod"/>
            </a:pPr>
            <a:r>
              <a:rPr lang="es-ES" sz="1600" dirty="0" smtClean="0">
                <a:solidFill>
                  <a:schemeClr val="tx1"/>
                </a:solidFill>
                <a:latin typeface="Century Gothic" panose="020B0502020202020204" pitchFamily="34" charset="0"/>
              </a:rPr>
              <a:t>Chequear Standing </a:t>
            </a:r>
            <a:r>
              <a:rPr lang="es-ES" sz="1600" dirty="0" err="1" smtClean="0">
                <a:solidFill>
                  <a:schemeClr val="tx1"/>
                </a:solidFill>
                <a:latin typeface="Century Gothic" panose="020B0502020202020204" pitchFamily="34" charset="0"/>
              </a:rPr>
              <a:t>Orders</a:t>
            </a:r>
            <a:r>
              <a:rPr lang="es-ES" sz="1600" dirty="0" smtClean="0">
                <a:solidFill>
                  <a:schemeClr val="tx1"/>
                </a:solidFill>
                <a:latin typeface="Century Gothic" panose="020B0502020202020204" pitchFamily="34" charset="0"/>
              </a:rPr>
              <a:t>.</a:t>
            </a:r>
          </a:p>
          <a:p>
            <a:pPr marL="342900" lvl="0" indent="-342900" algn="just">
              <a:buAutoNum type="arabicPeriod"/>
            </a:pPr>
            <a:r>
              <a:rPr lang="es-ES" sz="1600" dirty="0" smtClean="0">
                <a:solidFill>
                  <a:schemeClr val="tx1"/>
                </a:solidFill>
                <a:latin typeface="Century Gothic" panose="020B0502020202020204" pitchFamily="34" charset="0"/>
              </a:rPr>
              <a:t>Chequear errores de señal de la IRC.</a:t>
            </a:r>
          </a:p>
          <a:p>
            <a:pPr marL="342900" lvl="0" indent="-342900" algn="just">
              <a:buAutoNum type="arabicPeriod"/>
            </a:pPr>
            <a:r>
              <a:rPr lang="es-ES" sz="1600" dirty="0" smtClean="0">
                <a:solidFill>
                  <a:schemeClr val="tx1"/>
                </a:solidFill>
                <a:latin typeface="Century Gothic" panose="020B0502020202020204" pitchFamily="34" charset="0"/>
              </a:rPr>
              <a:t>Empleo MWCS en automático: control por (grados de </a:t>
            </a:r>
            <a:r>
              <a:rPr lang="es-ES" sz="1600" dirty="0" err="1" smtClean="0">
                <a:solidFill>
                  <a:schemeClr val="tx1"/>
                </a:solidFill>
                <a:latin typeface="Century Gothic" panose="020B0502020202020204" pitchFamily="34" charset="0"/>
              </a:rPr>
              <a:t>alist</a:t>
            </a:r>
            <a:r>
              <a:rPr lang="es-ES" sz="1600" dirty="0" smtClean="0">
                <a:solidFill>
                  <a:schemeClr val="tx1"/>
                </a:solidFill>
                <a:latin typeface="Century Gothic" panose="020B0502020202020204" pitchFamily="34" charset="0"/>
              </a:rPr>
              <a:t>/</a:t>
            </a:r>
            <a:r>
              <a:rPr lang="es-ES" sz="1600" dirty="0" err="1" smtClean="0">
                <a:solidFill>
                  <a:schemeClr val="tx1"/>
                </a:solidFill>
                <a:latin typeface="Century Gothic" panose="020B0502020202020204" pitchFamily="34" charset="0"/>
              </a:rPr>
              <a:t>aprov</a:t>
            </a:r>
            <a:r>
              <a:rPr lang="es-ES" sz="1600" dirty="0" smtClean="0">
                <a:solidFill>
                  <a:schemeClr val="tx1"/>
                </a:solidFill>
                <a:latin typeface="Century Gothic" panose="020B0502020202020204" pitchFamily="34" charset="0"/>
              </a:rPr>
              <a:t> – adquisición del blanco – aprobación de mando – orden de fuego – liberación de FIS – cortes de emergencia).</a:t>
            </a:r>
          </a:p>
          <a:p>
            <a:pPr marL="342900" lvl="0" indent="-342900" algn="just">
              <a:buAutoNum type="arabicPeriod"/>
            </a:pPr>
            <a:r>
              <a:rPr lang="es-ES" sz="1600" dirty="0" smtClean="0">
                <a:solidFill>
                  <a:schemeClr val="tx1"/>
                </a:solidFill>
                <a:latin typeface="Century Gothic" panose="020B0502020202020204" pitchFamily="34" charset="0"/>
              </a:rPr>
              <a:t>Conocimiento del sistema es vital, para evitar movimientos o acciones inesperadas.</a:t>
            </a:r>
          </a:p>
          <a:p>
            <a:pPr marL="342900" lvl="0" indent="-342900" algn="just">
              <a:buAutoNum type="arabicPeriod"/>
            </a:pPr>
            <a:r>
              <a:rPr lang="es-ES" sz="1600" dirty="0" smtClean="0">
                <a:solidFill>
                  <a:schemeClr val="tx1"/>
                </a:solidFill>
                <a:latin typeface="Century Gothic" panose="020B0502020202020204" pitchFamily="34" charset="0"/>
              </a:rPr>
              <a:t>Simulación vs realidad.</a:t>
            </a:r>
            <a:endParaRPr lang="es-ES_tradnl" sz="1400" cap="all" spc="-11" dirty="0">
              <a:solidFill>
                <a:schemeClr val="tx1"/>
              </a:solidFill>
              <a:latin typeface="Century Gothic" panose="020B0502020202020204" pitchFamily="34" charset="0"/>
              <a:ea typeface="Source Sans Pro" panose="020B0503030403020204" pitchFamily="34" charset="0"/>
            </a:endParaRPr>
          </a:p>
        </p:txBody>
      </p:sp>
    </p:spTree>
    <p:extLst>
      <p:ext uri="{BB962C8B-B14F-4D97-AF65-F5344CB8AC3E}">
        <p14:creationId xmlns:p14="http://schemas.microsoft.com/office/powerpoint/2010/main" val="21973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1"/>
          <p:cNvSpPr txBox="1">
            <a:spLocks noChangeArrowheads="1"/>
          </p:cNvSpPr>
          <p:nvPr/>
        </p:nvSpPr>
        <p:spPr bwMode="auto">
          <a:xfrm>
            <a:off x="395093" y="1317192"/>
            <a:ext cx="11541515"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latinLnBrk="1" hangingPunct="1"/>
            <a:r>
              <a:rPr lang="es-CL" altLang="ko-KR" sz="4000" b="1" dirty="0" smtClean="0">
                <a:solidFill>
                  <a:srgbClr val="203864"/>
                </a:solidFill>
                <a:latin typeface="Century Gothic" panose="020B0502020202020204" pitchFamily="34" charset="0"/>
                <a:ea typeface="MS PGothic" panose="020B0600070205080204" pitchFamily="34" charset="-128"/>
                <a:cs typeface="Candara"/>
              </a:rPr>
              <a:t>FRAGATAS TIPO “M”</a:t>
            </a:r>
            <a:endParaRPr lang="es-CL" altLang="ko-KR" sz="4000" b="1" dirty="0">
              <a:solidFill>
                <a:srgbClr val="203864"/>
              </a:solidFill>
              <a:latin typeface="Century Gothic" panose="020B0502020202020204" pitchFamily="34" charset="0"/>
              <a:ea typeface="MS PGothic" panose="020B0600070205080204" pitchFamily="34" charset="-128"/>
              <a:cs typeface="Candara"/>
            </a:endParaRPr>
          </a:p>
        </p:txBody>
      </p:sp>
      <p:sp>
        <p:nvSpPr>
          <p:cNvPr id="17" name="Content Placeholder 2"/>
          <p:cNvSpPr txBox="1">
            <a:spLocks/>
          </p:cNvSpPr>
          <p:nvPr/>
        </p:nvSpPr>
        <p:spPr bwMode="auto">
          <a:xfrm>
            <a:off x="2063751" y="6527800"/>
            <a:ext cx="8204200" cy="330200"/>
          </a:xfrm>
          <a:prstGeom prst="rect">
            <a:avLst/>
          </a:prstGeom>
          <a:noFill/>
          <a:ln>
            <a:noFill/>
          </a:ln>
        </p:spPr>
        <p:txBody>
          <a:bodyPr lIns="113320" tIns="56661" rIns="113320" bIns="5666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auto">
              <a:lnSpc>
                <a:spcPct val="100000"/>
              </a:lnSpc>
              <a:spcBef>
                <a:spcPct val="0"/>
              </a:spcBef>
              <a:spcAft>
                <a:spcPts val="0"/>
              </a:spcAft>
              <a:buFontTx/>
              <a:buNone/>
              <a:defRPr/>
            </a:pPr>
            <a:r>
              <a:rPr lang="en-US" altLang="en-US" sz="1400" i="1" dirty="0">
                <a:solidFill>
                  <a:srgbClr val="031547"/>
                </a:solidFill>
                <a:latin typeface="Candara"/>
                <a:cs typeface="Candara"/>
              </a:rPr>
              <a:t>LA CLASIFICACIÓN GENERAL DE ESTE BRIEFING ES </a:t>
            </a:r>
            <a:r>
              <a:rPr lang="en-US" altLang="en-US" sz="1400" b="1" i="1" dirty="0">
                <a:solidFill>
                  <a:schemeClr val="accent6">
                    <a:lumMod val="75000"/>
                  </a:schemeClr>
                </a:solidFill>
                <a:latin typeface="Candara"/>
                <a:cs typeface="Candara"/>
              </a:rPr>
              <a:t>RESERVADO</a:t>
            </a:r>
          </a:p>
        </p:txBody>
      </p:sp>
      <p:grpSp>
        <p:nvGrpSpPr>
          <p:cNvPr id="3077" name="Grupo 12"/>
          <p:cNvGrpSpPr>
            <a:grpSpLocks/>
          </p:cNvGrpSpPr>
          <p:nvPr/>
        </p:nvGrpSpPr>
        <p:grpSpPr bwMode="auto">
          <a:xfrm>
            <a:off x="482607" y="160348"/>
            <a:ext cx="9485024" cy="1152525"/>
            <a:chOff x="-1080218" y="271944"/>
            <a:chExt cx="9485199" cy="1164059"/>
          </a:xfrm>
        </p:grpSpPr>
        <p:grpSp>
          <p:nvGrpSpPr>
            <p:cNvPr id="3078" name="Grupo 13"/>
            <p:cNvGrpSpPr>
              <a:grpSpLocks/>
            </p:cNvGrpSpPr>
            <p:nvPr/>
          </p:nvGrpSpPr>
          <p:grpSpPr bwMode="auto">
            <a:xfrm>
              <a:off x="570614" y="712767"/>
              <a:ext cx="7834367" cy="251987"/>
              <a:chOff x="1470047" y="627226"/>
              <a:chExt cx="7834367" cy="251987"/>
            </a:xfrm>
          </p:grpSpPr>
          <p:sp>
            <p:nvSpPr>
              <p:cNvPr id="22" name="10 Forma libre"/>
              <p:cNvSpPr/>
              <p:nvPr/>
            </p:nvSpPr>
            <p:spPr bwMode="auto">
              <a:xfrm>
                <a:off x="1470245" y="627334"/>
                <a:ext cx="5804007" cy="251732"/>
              </a:xfrm>
              <a:custGeom>
                <a:avLst/>
                <a:gdLst>
                  <a:gd name="connsiteX0" fmla="*/ 4763 w 4695825"/>
                  <a:gd name="connsiteY0" fmla="*/ 4762 h 233362"/>
                  <a:gd name="connsiteX1" fmla="*/ 0 w 4695825"/>
                  <a:gd name="connsiteY1" fmla="*/ 233362 h 233362"/>
                  <a:gd name="connsiteX2" fmla="*/ 4538663 w 4695825"/>
                  <a:gd name="connsiteY2" fmla="*/ 233362 h 233362"/>
                  <a:gd name="connsiteX3" fmla="*/ 4695825 w 4695825"/>
                  <a:gd name="connsiteY3" fmla="*/ 0 h 233362"/>
                  <a:gd name="connsiteX4" fmla="*/ 4763 w 4695825"/>
                  <a:gd name="connsiteY4" fmla="*/ 4762 h 233362"/>
                  <a:gd name="connsiteX0" fmla="*/ 4763 w 5339894"/>
                  <a:gd name="connsiteY0" fmla="*/ 4762 h 242327"/>
                  <a:gd name="connsiteX1" fmla="*/ 0 w 5339894"/>
                  <a:gd name="connsiteY1" fmla="*/ 233362 h 242327"/>
                  <a:gd name="connsiteX2" fmla="*/ 5339894 w 5339894"/>
                  <a:gd name="connsiteY2" fmla="*/ 242327 h 242327"/>
                  <a:gd name="connsiteX3" fmla="*/ 4695825 w 5339894"/>
                  <a:gd name="connsiteY3" fmla="*/ 0 h 242327"/>
                  <a:gd name="connsiteX4" fmla="*/ 4763 w 5339894"/>
                  <a:gd name="connsiteY4" fmla="*/ 4762 h 242327"/>
                  <a:gd name="connsiteX0" fmla="*/ 4763 w 5462220"/>
                  <a:gd name="connsiteY0" fmla="*/ 4762 h 242327"/>
                  <a:gd name="connsiteX1" fmla="*/ 0 w 5462220"/>
                  <a:gd name="connsiteY1" fmla="*/ 233362 h 242327"/>
                  <a:gd name="connsiteX2" fmla="*/ 5339894 w 5462220"/>
                  <a:gd name="connsiteY2" fmla="*/ 242327 h 242327"/>
                  <a:gd name="connsiteX3" fmla="*/ 5462220 w 5462220"/>
                  <a:gd name="connsiteY3" fmla="*/ 0 h 242327"/>
                  <a:gd name="connsiteX4" fmla="*/ 4763 w 5462220"/>
                  <a:gd name="connsiteY4" fmla="*/ 4762 h 242327"/>
                  <a:gd name="connsiteX0" fmla="*/ 4763 w 5482126"/>
                  <a:gd name="connsiteY0" fmla="*/ 22691 h 260256"/>
                  <a:gd name="connsiteX1" fmla="*/ 0 w 5482126"/>
                  <a:gd name="connsiteY1" fmla="*/ 251291 h 260256"/>
                  <a:gd name="connsiteX2" fmla="*/ 5339894 w 5482126"/>
                  <a:gd name="connsiteY2" fmla="*/ 260256 h 260256"/>
                  <a:gd name="connsiteX3" fmla="*/ 5482126 w 5482126"/>
                  <a:gd name="connsiteY3" fmla="*/ 0 h 260256"/>
                  <a:gd name="connsiteX4" fmla="*/ 4763 w 5482126"/>
                  <a:gd name="connsiteY4" fmla="*/ 22691 h 260256"/>
                  <a:gd name="connsiteX0" fmla="*/ 4763 w 5492079"/>
                  <a:gd name="connsiteY0" fmla="*/ 0 h 237565"/>
                  <a:gd name="connsiteX1" fmla="*/ 0 w 5492079"/>
                  <a:gd name="connsiteY1" fmla="*/ 228600 h 237565"/>
                  <a:gd name="connsiteX2" fmla="*/ 5339894 w 5492079"/>
                  <a:gd name="connsiteY2" fmla="*/ 237565 h 237565"/>
                  <a:gd name="connsiteX3" fmla="*/ 5492079 w 5492079"/>
                  <a:gd name="connsiteY3" fmla="*/ 13168 h 237565"/>
                  <a:gd name="connsiteX4" fmla="*/ 4763 w 5492079"/>
                  <a:gd name="connsiteY4" fmla="*/ 0 h 237565"/>
                  <a:gd name="connsiteX0" fmla="*/ 4763 w 5513471"/>
                  <a:gd name="connsiteY0" fmla="*/ 25366 h 262931"/>
                  <a:gd name="connsiteX1" fmla="*/ 0 w 5513471"/>
                  <a:gd name="connsiteY1" fmla="*/ 253966 h 262931"/>
                  <a:gd name="connsiteX2" fmla="*/ 5339894 w 5513471"/>
                  <a:gd name="connsiteY2" fmla="*/ 262931 h 262931"/>
                  <a:gd name="connsiteX3" fmla="*/ 5513471 w 5513471"/>
                  <a:gd name="connsiteY3" fmla="*/ 0 h 262931"/>
                  <a:gd name="connsiteX4" fmla="*/ 4763 w 5513471"/>
                  <a:gd name="connsiteY4" fmla="*/ 25366 h 262931"/>
                  <a:gd name="connsiteX0" fmla="*/ 4763 w 5513471"/>
                  <a:gd name="connsiteY0" fmla="*/ 25366 h 253966"/>
                  <a:gd name="connsiteX1" fmla="*/ 0 w 5513471"/>
                  <a:gd name="connsiteY1" fmla="*/ 253966 h 253966"/>
                  <a:gd name="connsiteX2" fmla="*/ 5393373 w 5513471"/>
                  <a:gd name="connsiteY2" fmla="*/ 250086 h 253966"/>
                  <a:gd name="connsiteX3" fmla="*/ 5513471 w 5513471"/>
                  <a:gd name="connsiteY3" fmla="*/ 0 h 253966"/>
                  <a:gd name="connsiteX4" fmla="*/ 4763 w 5513471"/>
                  <a:gd name="connsiteY4" fmla="*/ 25366 h 253966"/>
                  <a:gd name="connsiteX0" fmla="*/ 4763 w 5531297"/>
                  <a:gd name="connsiteY0" fmla="*/ 0 h 228600"/>
                  <a:gd name="connsiteX1" fmla="*/ 0 w 5531297"/>
                  <a:gd name="connsiteY1" fmla="*/ 228600 h 228600"/>
                  <a:gd name="connsiteX2" fmla="*/ 5393373 w 5531297"/>
                  <a:gd name="connsiteY2" fmla="*/ 224720 h 228600"/>
                  <a:gd name="connsiteX3" fmla="*/ 5531297 w 5531297"/>
                  <a:gd name="connsiteY3" fmla="*/ 323 h 228600"/>
                  <a:gd name="connsiteX4" fmla="*/ 4763 w 5531297"/>
                  <a:gd name="connsiteY4" fmla="*/ 0 h 228600"/>
                  <a:gd name="connsiteX0" fmla="*/ 4763 w 5531297"/>
                  <a:gd name="connsiteY0" fmla="*/ 0 h 228600"/>
                  <a:gd name="connsiteX1" fmla="*/ 0 w 5531297"/>
                  <a:gd name="connsiteY1" fmla="*/ 228600 h 228600"/>
                  <a:gd name="connsiteX2" fmla="*/ 5407635 w 5531297"/>
                  <a:gd name="connsiteY2" fmla="*/ 224720 h 228600"/>
                  <a:gd name="connsiteX3" fmla="*/ 5531297 w 5531297"/>
                  <a:gd name="connsiteY3" fmla="*/ 323 h 228600"/>
                  <a:gd name="connsiteX4" fmla="*/ 4763 w 5531297"/>
                  <a:gd name="connsiteY4" fmla="*/ 0 h 228600"/>
                  <a:gd name="connsiteX0" fmla="*/ 4763 w 5534862"/>
                  <a:gd name="connsiteY0" fmla="*/ 6100 h 234700"/>
                  <a:gd name="connsiteX1" fmla="*/ 0 w 5534862"/>
                  <a:gd name="connsiteY1" fmla="*/ 234700 h 234700"/>
                  <a:gd name="connsiteX2" fmla="*/ 5407635 w 5534862"/>
                  <a:gd name="connsiteY2" fmla="*/ 230820 h 234700"/>
                  <a:gd name="connsiteX3" fmla="*/ 5534862 w 5534862"/>
                  <a:gd name="connsiteY3" fmla="*/ 0 h 234700"/>
                  <a:gd name="connsiteX4" fmla="*/ 4763 w 5534862"/>
                  <a:gd name="connsiteY4" fmla="*/ 6100 h 234700"/>
                  <a:gd name="connsiteX0" fmla="*/ 4763 w 5632656"/>
                  <a:gd name="connsiteY0" fmla="*/ 6100 h 234700"/>
                  <a:gd name="connsiteX1" fmla="*/ 0 w 5632656"/>
                  <a:gd name="connsiteY1" fmla="*/ 234700 h 234700"/>
                  <a:gd name="connsiteX2" fmla="*/ 5407635 w 5632656"/>
                  <a:gd name="connsiteY2" fmla="*/ 230820 h 234700"/>
                  <a:gd name="connsiteX3" fmla="*/ 5632656 w 5632656"/>
                  <a:gd name="connsiteY3" fmla="*/ 0 h 234700"/>
                  <a:gd name="connsiteX4" fmla="*/ 4763 w 5632656"/>
                  <a:gd name="connsiteY4" fmla="*/ 6100 h 234700"/>
                  <a:gd name="connsiteX0" fmla="*/ 804044 w 5632656"/>
                  <a:gd name="connsiteY0" fmla="*/ 0 h 237163"/>
                  <a:gd name="connsiteX1" fmla="*/ 0 w 5632656"/>
                  <a:gd name="connsiteY1" fmla="*/ 237163 h 237163"/>
                  <a:gd name="connsiteX2" fmla="*/ 5407635 w 5632656"/>
                  <a:gd name="connsiteY2" fmla="*/ 233283 h 237163"/>
                  <a:gd name="connsiteX3" fmla="*/ 5632656 w 5632656"/>
                  <a:gd name="connsiteY3" fmla="*/ 2463 h 237163"/>
                  <a:gd name="connsiteX4" fmla="*/ 804044 w 5632656"/>
                  <a:gd name="connsiteY4" fmla="*/ 0 h 237163"/>
                  <a:gd name="connsiteX0" fmla="*/ 4762 w 4833374"/>
                  <a:gd name="connsiteY0" fmla="*/ 0 h 237163"/>
                  <a:gd name="connsiteX1" fmla="*/ 0 w 4833374"/>
                  <a:gd name="connsiteY1" fmla="*/ 237163 h 237163"/>
                  <a:gd name="connsiteX2" fmla="*/ 4608353 w 4833374"/>
                  <a:gd name="connsiteY2" fmla="*/ 233283 h 237163"/>
                  <a:gd name="connsiteX3" fmla="*/ 4833374 w 4833374"/>
                  <a:gd name="connsiteY3" fmla="*/ 2463 h 237163"/>
                  <a:gd name="connsiteX4" fmla="*/ 4762 w 4833374"/>
                  <a:gd name="connsiteY4" fmla="*/ 0 h 237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3374" h="237163">
                    <a:moveTo>
                      <a:pt x="4762" y="0"/>
                    </a:moveTo>
                    <a:cubicBezTo>
                      <a:pt x="3174" y="76200"/>
                      <a:pt x="1588" y="160963"/>
                      <a:pt x="0" y="237163"/>
                    </a:cubicBezTo>
                    <a:lnTo>
                      <a:pt x="4608353" y="233283"/>
                    </a:lnTo>
                    <a:lnTo>
                      <a:pt x="4833374" y="2463"/>
                    </a:lnTo>
                    <a:lnTo>
                      <a:pt x="4762" y="0"/>
                    </a:lnTo>
                    <a:close/>
                  </a:path>
                </a:pathLst>
              </a:custGeom>
              <a:solidFill>
                <a:srgbClr val="00217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3" name="11 Paralelogramo"/>
              <p:cNvSpPr/>
              <p:nvPr/>
            </p:nvSpPr>
            <p:spPr bwMode="auto">
              <a:xfrm>
                <a:off x="7082162" y="632145"/>
                <a:ext cx="1192234"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C22138"/>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EEECE1">
                      <a:lumMod val="50000"/>
                    </a:srgbClr>
                  </a:solidFill>
                  <a:latin typeface="Candara"/>
                  <a:cs typeface="Candara"/>
                </a:endParaRPr>
              </a:p>
            </p:txBody>
          </p:sp>
          <p:sp>
            <p:nvSpPr>
              <p:cNvPr id="24" name="11 Paralelogramo"/>
              <p:cNvSpPr/>
              <p:nvPr/>
            </p:nvSpPr>
            <p:spPr bwMode="auto">
              <a:xfrm>
                <a:off x="8112468" y="632145"/>
                <a:ext cx="1192235" cy="246922"/>
              </a:xfrm>
              <a:custGeom>
                <a:avLst/>
                <a:gdLst>
                  <a:gd name="connsiteX0" fmla="*/ 0 w 1125326"/>
                  <a:gd name="connsiteY0" fmla="*/ 247948 h 247948"/>
                  <a:gd name="connsiteX1" fmla="*/ 238613 w 1125326"/>
                  <a:gd name="connsiteY1" fmla="*/ 0 h 247948"/>
                  <a:gd name="connsiteX2" fmla="*/ 1125326 w 1125326"/>
                  <a:gd name="connsiteY2" fmla="*/ 0 h 247948"/>
                  <a:gd name="connsiteX3" fmla="*/ 886713 w 1125326"/>
                  <a:gd name="connsiteY3" fmla="*/ 247948 h 247948"/>
                  <a:gd name="connsiteX4" fmla="*/ 0 w 1125326"/>
                  <a:gd name="connsiteY4" fmla="*/ 247948 h 247948"/>
                  <a:gd name="connsiteX0" fmla="*/ 0 w 1154289"/>
                  <a:gd name="connsiteY0" fmla="*/ 243810 h 247948"/>
                  <a:gd name="connsiteX1" fmla="*/ 267576 w 1154289"/>
                  <a:gd name="connsiteY1" fmla="*/ 0 h 247948"/>
                  <a:gd name="connsiteX2" fmla="*/ 1154289 w 1154289"/>
                  <a:gd name="connsiteY2" fmla="*/ 0 h 247948"/>
                  <a:gd name="connsiteX3" fmla="*/ 915676 w 1154289"/>
                  <a:gd name="connsiteY3" fmla="*/ 247948 h 247948"/>
                  <a:gd name="connsiteX4" fmla="*/ 0 w 1154289"/>
                  <a:gd name="connsiteY4" fmla="*/ 243810 h 247948"/>
                  <a:gd name="connsiteX0" fmla="*/ 0 w 1191721"/>
                  <a:gd name="connsiteY0" fmla="*/ 243810 h 247948"/>
                  <a:gd name="connsiteX1" fmla="*/ 267576 w 1191721"/>
                  <a:gd name="connsiteY1" fmla="*/ 0 h 247948"/>
                  <a:gd name="connsiteX2" fmla="*/ 1191721 w 1191721"/>
                  <a:gd name="connsiteY2" fmla="*/ 5347 h 247948"/>
                  <a:gd name="connsiteX3" fmla="*/ 915676 w 1191721"/>
                  <a:gd name="connsiteY3" fmla="*/ 247948 h 247948"/>
                  <a:gd name="connsiteX4" fmla="*/ 0 w 1191721"/>
                  <a:gd name="connsiteY4" fmla="*/ 243810 h 247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1721" h="247948">
                    <a:moveTo>
                      <a:pt x="0" y="243810"/>
                    </a:moveTo>
                    <a:lnTo>
                      <a:pt x="267576" y="0"/>
                    </a:lnTo>
                    <a:lnTo>
                      <a:pt x="1191721" y="5347"/>
                    </a:lnTo>
                    <a:lnTo>
                      <a:pt x="915676" y="247948"/>
                    </a:lnTo>
                    <a:lnTo>
                      <a:pt x="0" y="243810"/>
                    </a:lnTo>
                    <a:close/>
                  </a:path>
                </a:pathLst>
              </a:custGeom>
              <a:solidFill>
                <a:srgbClr val="FFC90E"/>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EEECE1">
                      <a:lumMod val="50000"/>
                    </a:srgbClr>
                  </a:solidFill>
                  <a:latin typeface="Candara"/>
                  <a:cs typeface="Candara"/>
                </a:endParaRPr>
              </a:p>
            </p:txBody>
          </p:sp>
        </p:grpSp>
        <p:sp>
          <p:nvSpPr>
            <p:cNvPr id="3079" name="2 CuadroTexto"/>
            <p:cNvSpPr txBox="1">
              <a:spLocks noChangeArrowheads="1"/>
            </p:cNvSpPr>
            <p:nvPr/>
          </p:nvSpPr>
          <p:spPr bwMode="auto">
            <a:xfrm>
              <a:off x="1124777" y="706788"/>
              <a:ext cx="4482863" cy="2486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MX" sz="1000">
                  <a:solidFill>
                    <a:srgbClr val="DDD9C3"/>
                  </a:solidFill>
                  <a:latin typeface="Candara"/>
                  <a:ea typeface="Candara" panose="020E0502030303020204" pitchFamily="34" charset="0"/>
                  <a:cs typeface="Candara"/>
                </a:rPr>
                <a:t>PATRIOTISMO</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HONOR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a:t>
              </a:r>
              <a:r>
                <a:rPr lang="es-CL" altLang="es-MX" sz="1000">
                  <a:solidFill>
                    <a:srgbClr val="DDD9C3"/>
                  </a:solidFill>
                  <a:latin typeface="Candara"/>
                  <a:ea typeface="Candara" panose="020E0502030303020204" pitchFamily="34" charset="0"/>
                  <a:cs typeface="Candara"/>
                </a:rPr>
                <a:t> LEALTAD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VALENTÍA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INTEGRIDAD </a:t>
              </a:r>
              <a:r>
                <a:rPr lang="es-CL" altLang="es-MX" sz="1000">
                  <a:solidFill>
                    <a:srgbClr val="DDD9C3"/>
                  </a:solidFill>
                  <a:latin typeface="Candara"/>
                  <a:ea typeface="Segoe UI Symbol" panose="020B0502040204020203" pitchFamily="34" charset="0"/>
                  <a:cs typeface="Candara"/>
                  <a:sym typeface="Wingdings" panose="05000000000000000000" pitchFamily="2" charset="2"/>
                </a:rPr>
                <a:t>⚓  </a:t>
              </a:r>
              <a:r>
                <a:rPr lang="es-CL" altLang="es-MX" sz="1000">
                  <a:solidFill>
                    <a:srgbClr val="DDD9C3"/>
                  </a:solidFill>
                  <a:latin typeface="Candara"/>
                  <a:ea typeface="Candara" panose="020E0502030303020204" pitchFamily="34" charset="0"/>
                  <a:cs typeface="Candara"/>
                </a:rPr>
                <a:t>DEBER</a:t>
              </a:r>
            </a:p>
          </p:txBody>
        </p:sp>
        <p:pic>
          <p:nvPicPr>
            <p:cNvPr id="3081" name="Imagen 20"/>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4"/>
            <a:stretch>
              <a:fillRect/>
            </a:stretch>
          </p:blipFill>
          <p:spPr bwMode="auto">
            <a:xfrm>
              <a:off x="-1080218" y="271944"/>
              <a:ext cx="1017182" cy="11640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5" name="Imagen 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81028" y="2610914"/>
            <a:ext cx="3035776" cy="3146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15"/>
          <p:cNvPicPr>
            <a:picLocks noChangeAspect="1"/>
          </p:cNvPicPr>
          <p:nvPr/>
        </p:nvPicPr>
        <p:blipFill>
          <a:blip r:embed="rId5"/>
          <a:stretch>
            <a:fillRect/>
          </a:stretch>
        </p:blipFill>
        <p:spPr>
          <a:xfrm>
            <a:off x="10537409" y="45764"/>
            <a:ext cx="1080674" cy="1381692"/>
          </a:xfrm>
          <a:prstGeom prst="rect">
            <a:avLst/>
          </a:prstGeom>
          <a:effectLst/>
        </p:spPr>
      </p:pic>
      <p:sp>
        <p:nvSpPr>
          <p:cNvPr id="18" name="Subtitle 4">
            <a:extLst>
              <a:ext uri="{FF2B5EF4-FFF2-40B4-BE49-F238E27FC236}">
                <a16:creationId xmlns="" xmlns:a16="http://schemas.microsoft.com/office/drawing/2014/main" id="{75506BC2-93E9-4B92-BE59-AC81BC2CEDD3}"/>
              </a:ext>
            </a:extLst>
          </p:cNvPr>
          <p:cNvSpPr txBox="1">
            <a:spLocks/>
          </p:cNvSpPr>
          <p:nvPr/>
        </p:nvSpPr>
        <p:spPr>
          <a:xfrm>
            <a:off x="-575181" y="6175835"/>
            <a:ext cx="4698744" cy="1034129"/>
          </a:xfrm>
          <a:prstGeom prst="rect">
            <a:avLst/>
          </a:prstGeom>
          <a:noFill/>
          <a:ln>
            <a:noFill/>
          </a:ln>
        </p:spPr>
        <p:txBody>
          <a:bodyPr vert="horz" wrap="square" lIns="91440" tIns="45720" rIns="91440" bIns="45720" rtlCol="0">
            <a:spAutoFit/>
          </a:bodyPr>
          <a:lstStyle>
            <a:lvl1pPr indent="-342900">
              <a:spcBef>
                <a:spcPct val="20000"/>
              </a:spcBef>
              <a:buFont typeface="Arial"/>
              <a:buChar char="•"/>
              <a:defRPr sz="3000" b="1">
                <a:solidFill>
                  <a:schemeClr val="accent5">
                    <a:lumMod val="50000"/>
                  </a:schemeClr>
                </a:solidFill>
                <a:latin typeface="Corbel Light" panose="020B0303020204020204" pitchFamily="34" charset="0"/>
                <a:ea typeface="MS PGothic" panose="020B0600070205080204" pitchFamily="34" charset="-128"/>
                <a:cs typeface="Arial" panose="020B0604020202020204" pitchFamily="34" charset="0"/>
              </a:defRPr>
            </a:lvl1pPr>
            <a:lvl2pPr marL="742950" indent="-285750">
              <a:spcBef>
                <a:spcPct val="20000"/>
              </a:spcBef>
              <a:buFont typeface="Arial"/>
              <a:buChar char="–"/>
              <a:defRPr sz="2400"/>
            </a:lvl2pPr>
            <a:lvl3pPr marL="1143000" indent="-228600">
              <a:spcBef>
                <a:spcPct val="20000"/>
              </a:spcBef>
              <a:buFont typeface="Arial"/>
              <a:buChar char="•"/>
              <a:defRPr sz="2000"/>
            </a:lvl3pPr>
            <a:lvl4pPr marL="1600200" indent="-228600">
              <a:spcBef>
                <a:spcPct val="20000"/>
              </a:spcBef>
              <a:buFont typeface="Arial"/>
              <a:buChar char="–"/>
            </a:lvl4pPr>
            <a:lvl5pPr marL="2057400" indent="-228600">
              <a:spcBef>
                <a:spcPct val="20000"/>
              </a:spcBef>
              <a:buFont typeface="Arial"/>
              <a:buChar char="»"/>
            </a:lvl5pPr>
            <a:lvl6pPr marL="2514600" indent="-228600">
              <a:spcBef>
                <a:spcPct val="20000"/>
              </a:spcBef>
              <a:buFont typeface="Arial"/>
              <a:buChar char="•"/>
            </a:lvl6pPr>
            <a:lvl7pPr marL="2971800" indent="-228600">
              <a:spcBef>
                <a:spcPct val="20000"/>
              </a:spcBef>
              <a:buFont typeface="Arial"/>
              <a:buChar char="•"/>
            </a:lvl7pPr>
            <a:lvl8pPr marL="3429000" indent="-228600">
              <a:spcBef>
                <a:spcPct val="20000"/>
              </a:spcBef>
              <a:buFont typeface="Arial"/>
              <a:buChar char="•"/>
            </a:lvl8pPr>
            <a:lvl9pPr marL="3886200" indent="-228600">
              <a:spcBef>
                <a:spcPct val="20000"/>
              </a:spcBef>
              <a:buFont typeface="Arial"/>
              <a:buChar char="•"/>
            </a:lvl9pPr>
          </a:lstStyle>
          <a:p>
            <a:pPr indent="0" algn="ctr">
              <a:buNone/>
            </a:pPr>
            <a:r>
              <a:rPr lang="es-CL" sz="1800" b="0" dirty="0" smtClean="0">
                <a:solidFill>
                  <a:schemeClr val="tx1"/>
                </a:solidFill>
                <a:latin typeface="Century Gothic" panose="020B0502020202020204" pitchFamily="34" charset="0"/>
              </a:rPr>
              <a:t>Actualizado, </a:t>
            </a:r>
            <a:r>
              <a:rPr lang="es-CL" sz="1800" b="0" dirty="0" smtClean="0">
                <a:solidFill>
                  <a:schemeClr val="tx1"/>
                </a:solidFill>
                <a:latin typeface="Century Gothic" panose="020B0502020202020204" pitchFamily="34" charset="0"/>
              </a:rPr>
              <a:t>mayo del 2024</a:t>
            </a:r>
            <a:endParaRPr lang="es-CL" sz="1800" b="0" dirty="0" smtClean="0">
              <a:solidFill>
                <a:schemeClr val="tx1"/>
              </a:solidFill>
              <a:latin typeface="Century Gothic" panose="020B0502020202020204" pitchFamily="34" charset="0"/>
            </a:endParaRPr>
          </a:p>
          <a:p>
            <a:pPr indent="0" algn="ctr">
              <a:buNone/>
            </a:pPr>
            <a:r>
              <a:rPr lang="es-ES" sz="1800" b="0" dirty="0" smtClean="0">
                <a:solidFill>
                  <a:schemeClr val="tx1"/>
                </a:solidFill>
                <a:latin typeface="Century Gothic" panose="020B0502020202020204" pitchFamily="34" charset="0"/>
              </a:rPr>
              <a:t>T2 I. CAVADA P.</a:t>
            </a:r>
            <a:endParaRPr lang="es-CL" sz="1800" b="0" dirty="0">
              <a:solidFill>
                <a:schemeClr val="tx1"/>
              </a:solidFill>
              <a:latin typeface="Century Gothic" panose="020B0502020202020204" pitchFamily="34" charset="0"/>
            </a:endParaRPr>
          </a:p>
          <a:p>
            <a:pPr indent="0">
              <a:buNone/>
            </a:pPr>
            <a:endParaRPr lang="en-GB" sz="1800" dirty="0"/>
          </a:p>
        </p:txBody>
      </p:sp>
    </p:spTree>
    <p:extLst>
      <p:ext uri="{BB962C8B-B14F-4D97-AF65-F5344CB8AC3E}">
        <p14:creationId xmlns:p14="http://schemas.microsoft.com/office/powerpoint/2010/main" val="2321395686"/>
      </p:ext>
    </p:extLst>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18934</TotalTime>
  <Words>3395</Words>
  <Application>Microsoft Office PowerPoint</Application>
  <PresentationFormat>Panorámica</PresentationFormat>
  <Paragraphs>682</Paragraphs>
  <Slides>43</Slides>
  <Notes>43</Notes>
  <HiddenSlides>4</HiddenSlides>
  <MMClips>0</MMClips>
  <ScaleCrop>false</ScaleCrop>
  <HeadingPairs>
    <vt:vector size="6" baseType="variant">
      <vt:variant>
        <vt:lpstr>Fuentes usadas</vt:lpstr>
      </vt:variant>
      <vt:variant>
        <vt:i4>18</vt:i4>
      </vt:variant>
      <vt:variant>
        <vt:lpstr>Tema</vt:lpstr>
      </vt:variant>
      <vt:variant>
        <vt:i4>1</vt:i4>
      </vt:variant>
      <vt:variant>
        <vt:lpstr>Títulos de diapositiva</vt:lpstr>
      </vt:variant>
      <vt:variant>
        <vt:i4>43</vt:i4>
      </vt:variant>
    </vt:vector>
  </HeadingPairs>
  <TitlesOfParts>
    <vt:vector size="62" baseType="lpstr">
      <vt:lpstr>MS PGothic</vt:lpstr>
      <vt:lpstr>Arial</vt:lpstr>
      <vt:lpstr>Arial Narrow</vt:lpstr>
      <vt:lpstr>Calibri</vt:lpstr>
      <vt:lpstr>Calibri Light</vt:lpstr>
      <vt:lpstr>Candara</vt:lpstr>
      <vt:lpstr>Century Gothic</vt:lpstr>
      <vt:lpstr>Corbel Light</vt:lpstr>
      <vt:lpstr>Helvetica Light</vt:lpstr>
      <vt:lpstr>Lato</vt:lpstr>
      <vt:lpstr>Lato Light</vt:lpstr>
      <vt:lpstr>League Spartan</vt:lpstr>
      <vt:lpstr>Monotype Sorts</vt:lpstr>
      <vt:lpstr>Poppins</vt:lpstr>
      <vt:lpstr>Segoe UI Symbol</vt:lpstr>
      <vt:lpstr>Source Sans Pro</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NORAMBUENA</dc:creator>
  <cp:lastModifiedBy>T2 Cavada</cp:lastModifiedBy>
  <cp:revision>1197</cp:revision>
  <dcterms:created xsi:type="dcterms:W3CDTF">2020-08-24T08:16:27Z</dcterms:created>
  <dcterms:modified xsi:type="dcterms:W3CDTF">2024-05-20T13:54:07Z</dcterms:modified>
</cp:coreProperties>
</file>